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2"/>
  </p:notesMasterIdLst>
  <p:sldIdLst>
    <p:sldId id="256" r:id="rId2"/>
    <p:sldId id="296" r:id="rId3"/>
    <p:sldId id="297" r:id="rId4"/>
    <p:sldId id="298" r:id="rId5"/>
    <p:sldId id="299" r:id="rId6"/>
    <p:sldId id="301" r:id="rId7"/>
    <p:sldId id="300" r:id="rId8"/>
    <p:sldId id="302" r:id="rId9"/>
    <p:sldId id="383" r:id="rId10"/>
    <p:sldId id="303" r:id="rId11"/>
    <p:sldId id="304" r:id="rId12"/>
    <p:sldId id="305" r:id="rId13"/>
    <p:sldId id="384" r:id="rId14"/>
    <p:sldId id="385" r:id="rId15"/>
    <p:sldId id="386" r:id="rId16"/>
    <p:sldId id="387" r:id="rId17"/>
    <p:sldId id="388" r:id="rId18"/>
    <p:sldId id="257" r:id="rId19"/>
    <p:sldId id="389" r:id="rId20"/>
    <p:sldId id="743" r:id="rId21"/>
    <p:sldId id="746" r:id="rId22"/>
    <p:sldId id="747" r:id="rId23"/>
    <p:sldId id="749" r:id="rId24"/>
    <p:sldId id="750" r:id="rId25"/>
    <p:sldId id="752" r:id="rId26"/>
    <p:sldId id="753" r:id="rId27"/>
    <p:sldId id="754" r:id="rId28"/>
    <p:sldId id="757" r:id="rId29"/>
    <p:sldId id="766" r:id="rId30"/>
    <p:sldId id="762" r:id="rId31"/>
    <p:sldId id="755" r:id="rId32"/>
    <p:sldId id="759" r:id="rId33"/>
    <p:sldId id="761" r:id="rId34"/>
    <p:sldId id="768" r:id="rId35"/>
    <p:sldId id="769" r:id="rId36"/>
    <p:sldId id="767" r:id="rId37"/>
    <p:sldId id="773" r:id="rId38"/>
    <p:sldId id="774" r:id="rId39"/>
    <p:sldId id="775" r:id="rId40"/>
    <p:sldId id="776" r:id="rId41"/>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CCFFCC"/>
    <a:srgbClr val="FFFFCC"/>
    <a:srgbClr val="000066"/>
    <a:srgbClr val="9900CC"/>
    <a:srgbClr val="006600"/>
    <a:srgbClr val="990033"/>
    <a:srgbClr val="FFFFFF"/>
    <a:srgbClr val="99FFCC"/>
    <a:srgbClr val="66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87" autoAdjust="0"/>
    <p:restoredTop sz="94660"/>
  </p:normalViewPr>
  <p:slideViewPr>
    <p:cSldViewPr>
      <p:cViewPr varScale="1">
        <p:scale>
          <a:sx n="70" d="100"/>
          <a:sy n="70" d="100"/>
        </p:scale>
        <p:origin x="-906" y="-108"/>
      </p:cViewPr>
      <p:guideLst>
        <p:guide orient="horz" pos="2160"/>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xmlns=""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xmlns=""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xmlns=""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xmlns=""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xmlns="" val="24013906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3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第四章 串</a:t>
            </a:r>
          </a:p>
        </p:txBody>
      </p:sp>
      <p:sp>
        <p:nvSpPr>
          <p:cNvPr id="3" name="副标题 2"/>
          <p:cNvSpPr>
            <a:spLocks noGrp="1"/>
          </p:cNvSpPr>
          <p:nvPr>
            <p:ph type="subTitle" idx="1"/>
          </p:nvPr>
        </p:nvSpPr>
        <p:spPr>
          <a:xfrm>
            <a:off x="1828800" y="4572000"/>
            <a:ext cx="8534400" cy="838200"/>
          </a:xfrm>
        </p:spPr>
        <p:txBody>
          <a:bodyPr/>
          <a:lstStyle/>
          <a:p>
            <a:endParaRPr lang="zh-CN" altLang="en-US" sz="4000" dirty="0"/>
          </a:p>
        </p:txBody>
      </p:sp>
    </p:spTree>
    <p:extLst>
      <p:ext uri="{BB962C8B-B14F-4D97-AF65-F5344CB8AC3E}">
        <p14:creationId xmlns:p14="http://schemas.microsoft.com/office/powerpoint/2010/main" xmlns="" val="3746521405"/>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FB6CAFE-603F-48D4-9951-6DF1292EAA4C}"/>
              </a:ext>
            </a:extLst>
          </p:cNvPr>
          <p:cNvSpPr>
            <a:spLocks noGrp="1"/>
          </p:cNvSpPr>
          <p:nvPr>
            <p:ph type="title"/>
          </p:nvPr>
        </p:nvSpPr>
        <p:spPr/>
        <p:txBody>
          <a:bodyPr/>
          <a:lstStyle/>
          <a:p>
            <a:r>
              <a:rPr lang="en-US" altLang="zh-CN" sz="4000" dirty="0"/>
              <a:t>4.2 </a:t>
            </a:r>
            <a:r>
              <a:rPr lang="zh-CN" altLang="en-US" sz="4000" dirty="0"/>
              <a:t>串的存储实现</a:t>
            </a:r>
          </a:p>
        </p:txBody>
      </p:sp>
      <p:sp>
        <p:nvSpPr>
          <p:cNvPr id="3" name="内容占位符 2">
            <a:extLst>
              <a:ext uri="{FF2B5EF4-FFF2-40B4-BE49-F238E27FC236}">
                <a16:creationId xmlns:a16="http://schemas.microsoft.com/office/drawing/2014/main" xmlns="" id="{D9823B3E-7AB9-4BBD-9F19-714111661994}"/>
              </a:ext>
            </a:extLst>
          </p:cNvPr>
          <p:cNvSpPr>
            <a:spLocks noGrp="1"/>
          </p:cNvSpPr>
          <p:nvPr>
            <p:ph idx="1"/>
          </p:nvPr>
        </p:nvSpPr>
        <p:spPr>
          <a:xfrm>
            <a:off x="685800" y="1676400"/>
            <a:ext cx="11201400" cy="4876800"/>
          </a:xfrm>
        </p:spPr>
        <p:txBody>
          <a:bodyPr/>
          <a:lstStyle/>
          <a:p>
            <a:r>
              <a:rPr lang="zh-CN" altLang="en-US" sz="2800" dirty="0"/>
              <a:t>静态存储方式：</a:t>
            </a:r>
            <a:endParaRPr lang="en-US" altLang="zh-CN" sz="2800" dirty="0"/>
          </a:p>
          <a:p>
            <a:pPr lvl="1"/>
            <a:r>
              <a:rPr lang="zh-CN" altLang="en-US" sz="2600" dirty="0"/>
              <a:t>顺序串</a:t>
            </a:r>
            <a:endParaRPr lang="en-US" altLang="zh-CN" sz="2600" dirty="0"/>
          </a:p>
          <a:p>
            <a:r>
              <a:rPr lang="zh-CN" altLang="en-US" sz="2800" dirty="0"/>
              <a:t>动态存储方式：</a:t>
            </a:r>
            <a:endParaRPr lang="en-US" altLang="zh-CN" sz="2800" dirty="0"/>
          </a:p>
          <a:p>
            <a:pPr lvl="1"/>
            <a:r>
              <a:rPr lang="zh-CN" altLang="en-US" sz="2600" dirty="0"/>
              <a:t>堆串</a:t>
            </a:r>
            <a:endParaRPr lang="en-US" altLang="zh-CN" sz="2600" dirty="0"/>
          </a:p>
          <a:p>
            <a:pPr lvl="1"/>
            <a:r>
              <a:rPr lang="zh-CN" altLang="en-US" sz="2600" dirty="0"/>
              <a:t>块链串</a:t>
            </a:r>
          </a:p>
        </p:txBody>
      </p:sp>
    </p:spTree>
    <p:extLst>
      <p:ext uri="{BB962C8B-B14F-4D97-AF65-F5344CB8AC3E}">
        <p14:creationId xmlns:p14="http://schemas.microsoft.com/office/powerpoint/2010/main" xmlns="" val="30030784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B1CEDB-5C86-432E-AD8A-E31EA1D0CBDA}"/>
              </a:ext>
            </a:extLst>
          </p:cNvPr>
          <p:cNvSpPr>
            <a:spLocks noGrp="1"/>
          </p:cNvSpPr>
          <p:nvPr>
            <p:ph type="title"/>
          </p:nvPr>
        </p:nvSpPr>
        <p:spPr/>
        <p:txBody>
          <a:bodyPr/>
          <a:lstStyle/>
          <a:p>
            <a:r>
              <a:rPr lang="en-US" altLang="zh-CN" dirty="0"/>
              <a:t>4.2.1 </a:t>
            </a:r>
            <a:r>
              <a:rPr lang="zh-CN" altLang="en-US" dirty="0"/>
              <a:t>定长顺序串</a:t>
            </a:r>
          </a:p>
        </p:txBody>
      </p:sp>
      <p:sp>
        <p:nvSpPr>
          <p:cNvPr id="3" name="内容占位符 2">
            <a:extLst>
              <a:ext uri="{FF2B5EF4-FFF2-40B4-BE49-F238E27FC236}">
                <a16:creationId xmlns:a16="http://schemas.microsoft.com/office/drawing/2014/main" xmlns="" id="{8C3C5AA5-C98A-40C7-A1C5-12F9A06681FE}"/>
              </a:ext>
            </a:extLst>
          </p:cNvPr>
          <p:cNvSpPr>
            <a:spLocks noGrp="1"/>
          </p:cNvSpPr>
          <p:nvPr>
            <p:ph idx="1"/>
          </p:nvPr>
        </p:nvSpPr>
        <p:spPr>
          <a:xfrm>
            <a:off x="304800" y="1371600"/>
            <a:ext cx="11582400" cy="1371600"/>
          </a:xfrm>
        </p:spPr>
        <p:txBody>
          <a:bodyPr/>
          <a:lstStyle/>
          <a:p>
            <a:r>
              <a:rPr lang="zh-CN" altLang="en-US" dirty="0"/>
              <a:t>定长顺序串是将串设计成一种结构类型，串的存储分配是在编译时完成的。 </a:t>
            </a:r>
          </a:p>
          <a:p>
            <a:r>
              <a:rPr lang="zh-CN" altLang="en-US" dirty="0"/>
              <a:t>串的定长顺序存储表示：</a:t>
            </a:r>
          </a:p>
          <a:p>
            <a:endParaRPr lang="zh-CN" altLang="en-US" dirty="0"/>
          </a:p>
        </p:txBody>
      </p:sp>
      <p:sp>
        <p:nvSpPr>
          <p:cNvPr id="4" name="Text Box 6">
            <a:extLst>
              <a:ext uri="{FF2B5EF4-FFF2-40B4-BE49-F238E27FC236}">
                <a16:creationId xmlns:a16="http://schemas.microsoft.com/office/drawing/2014/main" xmlns="" id="{B2FC0454-4657-4B11-9C70-0E265562DE81}"/>
              </a:ext>
            </a:extLst>
          </p:cNvPr>
          <p:cNvSpPr txBox="1">
            <a:spLocks noChangeArrowheads="1"/>
          </p:cNvSpPr>
          <p:nvPr/>
        </p:nvSpPr>
        <p:spPr bwMode="auto">
          <a:xfrm>
            <a:off x="1828800" y="3200400"/>
            <a:ext cx="6324600" cy="2893100"/>
          </a:xfrm>
          <a:prstGeom prst="rect">
            <a:avLst/>
          </a:prstGeom>
          <a:solidFill>
            <a:srgbClr val="FFFFCC"/>
          </a:solidFill>
          <a:ln w="9525">
            <a:solidFill>
              <a:srgbClr val="FFFFCC"/>
            </a:solidFill>
            <a:miter lim="800000"/>
            <a:headEnd/>
            <a:tailEnd/>
          </a:ln>
          <a:effectLst/>
        </p:spPr>
        <p:txBody>
          <a:bodyPr wrap="square">
            <a:spAutoFit/>
          </a:bodyPr>
          <a:lstStyle/>
          <a:p>
            <a:pPr algn="just">
              <a:spcBef>
                <a:spcPct val="50000"/>
              </a:spcBef>
            </a:pPr>
            <a:r>
              <a:rPr lang="en-US" altLang="zh-CN" sz="2600" b="1" dirty="0"/>
              <a:t>#define MAXLEN 40</a:t>
            </a:r>
          </a:p>
          <a:p>
            <a:pPr algn="just">
              <a:spcBef>
                <a:spcPct val="50000"/>
              </a:spcBef>
            </a:pPr>
            <a:r>
              <a:rPr lang="en-US" altLang="zh-CN" sz="2600" b="1" dirty="0"/>
              <a:t>typedef struct {   /*</a:t>
            </a:r>
            <a:r>
              <a:rPr lang="zh-CN" altLang="en-US" sz="2600" b="1" dirty="0"/>
              <a:t>串结构定义*</a:t>
            </a:r>
            <a:r>
              <a:rPr lang="en-US" altLang="zh-CN" sz="2600" b="1" dirty="0"/>
              <a:t>/</a:t>
            </a:r>
          </a:p>
          <a:p>
            <a:pPr algn="just">
              <a:spcBef>
                <a:spcPct val="50000"/>
              </a:spcBef>
            </a:pPr>
            <a:r>
              <a:rPr lang="en-US" altLang="zh-CN" sz="2600" b="1" dirty="0"/>
              <a:t>    char </a:t>
            </a:r>
            <a:r>
              <a:rPr lang="en-US" altLang="zh-CN" sz="2600" b="1" dirty="0" err="1"/>
              <a:t>ch</a:t>
            </a:r>
            <a:r>
              <a:rPr lang="en-US" altLang="zh-CN" sz="2600" b="1" dirty="0"/>
              <a:t>[MAXLEN];</a:t>
            </a:r>
          </a:p>
          <a:p>
            <a:pPr algn="just">
              <a:spcBef>
                <a:spcPct val="50000"/>
              </a:spcBef>
            </a:pPr>
            <a:r>
              <a:rPr lang="en-US" altLang="zh-CN" sz="2600" b="1" dirty="0"/>
              <a:t>    int </a:t>
            </a:r>
            <a:r>
              <a:rPr lang="en-US" altLang="zh-CN" sz="2600" b="1" dirty="0" err="1"/>
              <a:t>len</a:t>
            </a:r>
            <a:r>
              <a:rPr lang="en-US" altLang="zh-CN" sz="2600" b="1" dirty="0"/>
              <a:t>;</a:t>
            </a:r>
          </a:p>
          <a:p>
            <a:pPr>
              <a:spcBef>
                <a:spcPct val="50000"/>
              </a:spcBef>
            </a:pPr>
            <a:r>
              <a:rPr lang="en-US" altLang="zh-CN" sz="2600" b="1" dirty="0"/>
              <a:t>} </a:t>
            </a:r>
            <a:r>
              <a:rPr lang="en-US" altLang="zh-CN" sz="2600" b="1" dirty="0" err="1"/>
              <a:t>SString</a:t>
            </a:r>
            <a:r>
              <a:rPr lang="en-US" altLang="zh-CN" sz="2600" b="1" dirty="0"/>
              <a:t>; </a:t>
            </a:r>
          </a:p>
        </p:txBody>
      </p:sp>
    </p:spTree>
    <p:extLst>
      <p:ext uri="{BB962C8B-B14F-4D97-AF65-F5344CB8AC3E}">
        <p14:creationId xmlns:p14="http://schemas.microsoft.com/office/powerpoint/2010/main" xmlns="" val="3064419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D118EC-DD3C-447B-8B2A-DDF854A83DC4}"/>
              </a:ext>
            </a:extLst>
          </p:cNvPr>
          <p:cNvSpPr>
            <a:spLocks noGrp="1"/>
          </p:cNvSpPr>
          <p:nvPr>
            <p:ph type="title"/>
          </p:nvPr>
        </p:nvSpPr>
        <p:spPr/>
        <p:txBody>
          <a:bodyPr/>
          <a:lstStyle/>
          <a:p>
            <a:r>
              <a:rPr lang="en-US" altLang="zh-CN" dirty="0"/>
              <a:t>4.2.2 </a:t>
            </a:r>
            <a:r>
              <a:rPr lang="zh-CN" altLang="en-US" dirty="0"/>
              <a:t>堆串</a:t>
            </a:r>
          </a:p>
        </p:txBody>
      </p:sp>
      <p:sp>
        <p:nvSpPr>
          <p:cNvPr id="3" name="内容占位符 2">
            <a:extLst>
              <a:ext uri="{FF2B5EF4-FFF2-40B4-BE49-F238E27FC236}">
                <a16:creationId xmlns:a16="http://schemas.microsoft.com/office/drawing/2014/main" xmlns="" id="{25C67678-0B97-4707-8597-A0EB2DE5EE4E}"/>
              </a:ext>
            </a:extLst>
          </p:cNvPr>
          <p:cNvSpPr>
            <a:spLocks noGrp="1"/>
          </p:cNvSpPr>
          <p:nvPr>
            <p:ph idx="1"/>
          </p:nvPr>
        </p:nvSpPr>
        <p:spPr/>
        <p:txBody>
          <a:bodyPr/>
          <a:lstStyle/>
          <a:p>
            <a:r>
              <a:rPr lang="zh-CN" altLang="en-US" dirty="0"/>
              <a:t>这种存储方法以一组地址连续的存储单元存放串的字符序列，但它们的存储空间是在程序执行过程中</a:t>
            </a:r>
            <a:r>
              <a:rPr lang="zh-CN" altLang="en-US" dirty="0">
                <a:solidFill>
                  <a:srgbClr val="FF0000"/>
                </a:solidFill>
              </a:rPr>
              <a:t>动态分配</a:t>
            </a:r>
            <a:r>
              <a:rPr lang="zh-CN" altLang="en-US" dirty="0"/>
              <a:t>的。</a:t>
            </a:r>
            <a:endParaRPr lang="en-US" altLang="zh-CN" dirty="0"/>
          </a:p>
          <a:p>
            <a:r>
              <a:rPr lang="zh-CN" altLang="en-US" dirty="0"/>
              <a:t>系统将一个地址连续、容量很大的存储空间作为字符串的可用空间，每当建立一个新串时，系统就从这个空间中分配一个大小和字符串长度相同的空间存储新串的串值。 </a:t>
            </a:r>
          </a:p>
          <a:p>
            <a:r>
              <a:rPr lang="zh-CN" altLang="en-US" dirty="0"/>
              <a:t>在</a:t>
            </a:r>
            <a:r>
              <a:rPr lang="en-US" altLang="zh-CN" dirty="0"/>
              <a:t>C</a:t>
            </a:r>
            <a:r>
              <a:rPr lang="zh-CN" altLang="en-US" dirty="0"/>
              <a:t>语言中，存在一个称为“</a:t>
            </a:r>
            <a:r>
              <a:rPr lang="zh-CN" altLang="en-US" dirty="0">
                <a:solidFill>
                  <a:srgbClr val="FF0000"/>
                </a:solidFill>
              </a:rPr>
              <a:t>堆</a:t>
            </a:r>
            <a:r>
              <a:rPr lang="zh-CN" altLang="en-US" dirty="0"/>
              <a:t>”的自由空间，由动态分配函数</a:t>
            </a:r>
            <a:r>
              <a:rPr lang="en-US" altLang="zh-CN" dirty="0">
                <a:solidFill>
                  <a:srgbClr val="FF0000"/>
                </a:solidFill>
              </a:rPr>
              <a:t>malloc( )</a:t>
            </a:r>
            <a:r>
              <a:rPr lang="zh-CN" altLang="en-US" dirty="0"/>
              <a:t>分配一块实际串长所需的存储空间，如果分配成功，则返回这段空间的起始地址，作为串的基址。由</a:t>
            </a:r>
            <a:r>
              <a:rPr lang="en-US" altLang="zh-CN" dirty="0">
                <a:solidFill>
                  <a:srgbClr val="FF0000"/>
                </a:solidFill>
              </a:rPr>
              <a:t>free( )</a:t>
            </a:r>
            <a:r>
              <a:rPr lang="zh-CN" altLang="en-US" dirty="0"/>
              <a:t>释放串不再需要的空间。</a:t>
            </a:r>
          </a:p>
          <a:p>
            <a:endParaRPr lang="zh-CN" altLang="en-US" dirty="0"/>
          </a:p>
        </p:txBody>
      </p:sp>
    </p:spTree>
    <p:extLst>
      <p:ext uri="{BB962C8B-B14F-4D97-AF65-F5344CB8AC3E}">
        <p14:creationId xmlns:p14="http://schemas.microsoft.com/office/powerpoint/2010/main" xmlns="" val="2364447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DCD22A7-46EB-48F1-93D0-C3B61154D7ED}"/>
              </a:ext>
            </a:extLst>
          </p:cNvPr>
          <p:cNvSpPr>
            <a:spLocks noGrp="1"/>
          </p:cNvSpPr>
          <p:nvPr>
            <p:ph type="title"/>
          </p:nvPr>
        </p:nvSpPr>
        <p:spPr/>
        <p:txBody>
          <a:bodyPr/>
          <a:lstStyle/>
          <a:p>
            <a:r>
              <a:rPr lang="zh-CN" altLang="en-US" dirty="0"/>
              <a:t>堆串的定义</a:t>
            </a:r>
          </a:p>
        </p:txBody>
      </p:sp>
      <p:sp>
        <p:nvSpPr>
          <p:cNvPr id="3" name="内容占位符 2">
            <a:extLst>
              <a:ext uri="{FF2B5EF4-FFF2-40B4-BE49-F238E27FC236}">
                <a16:creationId xmlns:a16="http://schemas.microsoft.com/office/drawing/2014/main" xmlns="" id="{94E8CC32-2E09-4FC7-B3FA-5459200C78E7}"/>
              </a:ext>
            </a:extLst>
          </p:cNvPr>
          <p:cNvSpPr>
            <a:spLocks noGrp="1"/>
          </p:cNvSpPr>
          <p:nvPr>
            <p:ph idx="1"/>
          </p:nvPr>
        </p:nvSpPr>
        <p:spPr>
          <a:xfrm>
            <a:off x="381000" y="1371600"/>
            <a:ext cx="11582400" cy="3581400"/>
          </a:xfrm>
        </p:spPr>
        <p:txBody>
          <a:bodyPr/>
          <a:lstStyle/>
          <a:p>
            <a:pPr marL="0" indent="0">
              <a:buNone/>
            </a:pPr>
            <a:r>
              <a:rPr lang="en-US" altLang="zh-CN" dirty="0"/>
              <a:t>typedef struct{</a:t>
            </a:r>
          </a:p>
          <a:p>
            <a:pPr marL="0" indent="0">
              <a:buNone/>
            </a:pPr>
            <a:r>
              <a:rPr lang="en-US" altLang="zh-CN" dirty="0"/>
              <a:t>    char *</a:t>
            </a:r>
            <a:r>
              <a:rPr lang="en-US" altLang="zh-CN" dirty="0" err="1"/>
              <a:t>ch</a:t>
            </a:r>
            <a:r>
              <a:rPr lang="en-US" altLang="zh-CN" dirty="0"/>
              <a:t>;	</a:t>
            </a:r>
            <a:r>
              <a:rPr lang="en-US" altLang="zh-CN" dirty="0">
                <a:solidFill>
                  <a:srgbClr val="FF0000"/>
                </a:solidFill>
              </a:rPr>
              <a:t>//</a:t>
            </a:r>
            <a:r>
              <a:rPr lang="zh-CN" altLang="en-US" dirty="0">
                <a:solidFill>
                  <a:srgbClr val="FF0000"/>
                </a:solidFill>
              </a:rPr>
              <a:t>若是非空串，按串长分配空间，否则</a:t>
            </a:r>
            <a:r>
              <a:rPr lang="en-US" altLang="zh-CN" dirty="0" err="1">
                <a:solidFill>
                  <a:srgbClr val="FF0000"/>
                </a:solidFill>
              </a:rPr>
              <a:t>ch</a:t>
            </a:r>
            <a:r>
              <a:rPr lang="zh-CN" altLang="en-US" dirty="0">
                <a:solidFill>
                  <a:srgbClr val="FF0000"/>
                </a:solidFill>
              </a:rPr>
              <a:t>为</a:t>
            </a:r>
            <a:r>
              <a:rPr lang="en-US" altLang="zh-CN" dirty="0">
                <a:solidFill>
                  <a:srgbClr val="FF0000"/>
                </a:solidFill>
              </a:rPr>
              <a:t>NULL</a:t>
            </a:r>
          </a:p>
          <a:p>
            <a:pPr marL="0" indent="0">
              <a:buNone/>
            </a:pPr>
            <a:r>
              <a:rPr lang="en-US" altLang="zh-CN" dirty="0"/>
              <a:t>    int length;	</a:t>
            </a:r>
            <a:r>
              <a:rPr lang="en-US" altLang="zh-CN" dirty="0">
                <a:solidFill>
                  <a:srgbClr val="FF0000"/>
                </a:solidFill>
              </a:rPr>
              <a:t>//</a:t>
            </a:r>
            <a:r>
              <a:rPr lang="zh-CN" altLang="en-US" dirty="0">
                <a:solidFill>
                  <a:srgbClr val="FF0000"/>
                </a:solidFill>
              </a:rPr>
              <a:t>串长</a:t>
            </a:r>
          </a:p>
          <a:p>
            <a:pPr marL="0" indent="0">
              <a:buNone/>
            </a:pPr>
            <a:r>
              <a:rPr lang="en-US" altLang="zh-CN" dirty="0"/>
              <a:t>} string;</a:t>
            </a:r>
          </a:p>
          <a:p>
            <a:pPr marL="0" indent="0">
              <a:buNone/>
            </a:pPr>
            <a:endParaRPr lang="zh-CN" altLang="en-US" dirty="0"/>
          </a:p>
        </p:txBody>
      </p:sp>
      <p:sp>
        <p:nvSpPr>
          <p:cNvPr id="4" name="Text Box 6">
            <a:extLst>
              <a:ext uri="{FF2B5EF4-FFF2-40B4-BE49-F238E27FC236}">
                <a16:creationId xmlns:a16="http://schemas.microsoft.com/office/drawing/2014/main" xmlns="" id="{BE51E583-4374-4A4B-BFF6-B38CA648323F}"/>
              </a:ext>
            </a:extLst>
          </p:cNvPr>
          <p:cNvSpPr txBox="1">
            <a:spLocks noChangeArrowheads="1"/>
          </p:cNvSpPr>
          <p:nvPr/>
        </p:nvSpPr>
        <p:spPr bwMode="auto">
          <a:xfrm>
            <a:off x="5257800" y="4495800"/>
            <a:ext cx="3657600" cy="1216743"/>
          </a:xfrm>
          <a:prstGeom prst="rect">
            <a:avLst/>
          </a:prstGeom>
          <a:solidFill>
            <a:srgbClr val="FFFFCC"/>
          </a:solidFill>
          <a:ln w="9525">
            <a:solidFill>
              <a:srgbClr val="FFFFCC"/>
            </a:solidFill>
            <a:miter lim="800000"/>
            <a:headEnd/>
            <a:tailEnd/>
          </a:ln>
          <a:effectLst/>
        </p:spPr>
        <p:txBody>
          <a:bodyPr wrap="square">
            <a:spAutoFit/>
          </a:bodyPr>
          <a:lstStyle/>
          <a:p>
            <a:pPr algn="just">
              <a:lnSpc>
                <a:spcPct val="150000"/>
              </a:lnSpc>
              <a:spcBef>
                <a:spcPts val="1200"/>
              </a:spcBef>
            </a:pPr>
            <a:r>
              <a:rPr lang="zh-CN" altLang="en-US" sz="2600" b="1" dirty="0"/>
              <a:t>程序执行过程中，按需生成新串，销毁旧串</a:t>
            </a:r>
            <a:endParaRPr lang="en-US" altLang="zh-CN" sz="2600" b="1" dirty="0"/>
          </a:p>
        </p:txBody>
      </p:sp>
    </p:spTree>
    <p:extLst>
      <p:ext uri="{BB962C8B-B14F-4D97-AF65-F5344CB8AC3E}">
        <p14:creationId xmlns:p14="http://schemas.microsoft.com/office/powerpoint/2010/main" xmlns="" val="3115109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CF35A96-826C-484F-8957-38480BC32E14}"/>
              </a:ext>
            </a:extLst>
          </p:cNvPr>
          <p:cNvSpPr>
            <a:spLocks noGrp="1"/>
          </p:cNvSpPr>
          <p:nvPr>
            <p:ph type="title"/>
          </p:nvPr>
        </p:nvSpPr>
        <p:spPr/>
        <p:txBody>
          <a:bodyPr/>
          <a:lstStyle/>
          <a:p>
            <a:r>
              <a:rPr lang="zh-CN" altLang="en-US" dirty="0"/>
              <a:t>堆串的存储映象示例</a:t>
            </a:r>
          </a:p>
        </p:txBody>
      </p:sp>
      <p:sp>
        <p:nvSpPr>
          <p:cNvPr id="4" name="Text Box 3">
            <a:extLst>
              <a:ext uri="{FF2B5EF4-FFF2-40B4-BE49-F238E27FC236}">
                <a16:creationId xmlns:a16="http://schemas.microsoft.com/office/drawing/2014/main" xmlns="" id="{54FF487E-2474-47D5-90F6-B89D8D84EFEE}"/>
              </a:ext>
            </a:extLst>
          </p:cNvPr>
          <p:cNvSpPr txBox="1">
            <a:spLocks noChangeArrowheads="1"/>
          </p:cNvSpPr>
          <p:nvPr/>
        </p:nvSpPr>
        <p:spPr bwMode="auto">
          <a:xfrm>
            <a:off x="1752600" y="1628776"/>
            <a:ext cx="65532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t>a='a program'</a:t>
            </a:r>
            <a:r>
              <a:rPr lang="zh-CN" altLang="en-US" sz="2800" b="1" dirty="0"/>
              <a:t>，</a:t>
            </a:r>
            <a:r>
              <a:rPr lang="en-US" altLang="zh-CN" sz="2800" b="1" dirty="0"/>
              <a:t>b='string '</a:t>
            </a:r>
            <a:r>
              <a:rPr lang="zh-CN" altLang="en-US" sz="2800" b="1" dirty="0"/>
              <a:t>，</a:t>
            </a:r>
            <a:r>
              <a:rPr lang="en-US" altLang="zh-CN" sz="2800" b="1" dirty="0"/>
              <a:t>c='process'</a:t>
            </a:r>
            <a:endParaRPr lang="zh-CN" altLang="en-US" sz="2800" b="1" dirty="0"/>
          </a:p>
        </p:txBody>
      </p:sp>
      <p:graphicFrame>
        <p:nvGraphicFramePr>
          <p:cNvPr id="5" name="Group 339">
            <a:extLst>
              <a:ext uri="{FF2B5EF4-FFF2-40B4-BE49-F238E27FC236}">
                <a16:creationId xmlns:a16="http://schemas.microsoft.com/office/drawing/2014/main" xmlns="" id="{F75724F7-8B8C-4487-B5E9-8F8AF5782215}"/>
              </a:ext>
            </a:extLst>
          </p:cNvPr>
          <p:cNvGraphicFramePr>
            <a:graphicFrameLocks noGrp="1"/>
          </p:cNvGraphicFramePr>
          <p:nvPr>
            <p:extLst>
              <p:ext uri="{D42A27DB-BD31-4B8C-83A1-F6EECF244321}">
                <p14:modId xmlns:p14="http://schemas.microsoft.com/office/powerpoint/2010/main" xmlns="" val="3266566062"/>
              </p:ext>
            </p:extLst>
          </p:nvPr>
        </p:nvGraphicFramePr>
        <p:xfrm>
          <a:off x="533401" y="3424565"/>
          <a:ext cx="5715000" cy="2087880"/>
        </p:xfrm>
        <a:graphic>
          <a:graphicData uri="http://schemas.openxmlformats.org/drawingml/2006/table">
            <a:tbl>
              <a:tblPr/>
              <a:tblGrid>
                <a:gridCol w="357188">
                  <a:extLst>
                    <a:ext uri="{9D8B030D-6E8A-4147-A177-3AD203B41FA5}">
                      <a16:colId xmlns:a16="http://schemas.microsoft.com/office/drawing/2014/main" xmlns="" val="2752209537"/>
                    </a:ext>
                  </a:extLst>
                </a:gridCol>
                <a:gridCol w="357187">
                  <a:extLst>
                    <a:ext uri="{9D8B030D-6E8A-4147-A177-3AD203B41FA5}">
                      <a16:colId xmlns:a16="http://schemas.microsoft.com/office/drawing/2014/main" xmlns="" val="155924978"/>
                    </a:ext>
                  </a:extLst>
                </a:gridCol>
                <a:gridCol w="357188">
                  <a:extLst>
                    <a:ext uri="{9D8B030D-6E8A-4147-A177-3AD203B41FA5}">
                      <a16:colId xmlns:a16="http://schemas.microsoft.com/office/drawing/2014/main" xmlns="" val="721753844"/>
                    </a:ext>
                  </a:extLst>
                </a:gridCol>
                <a:gridCol w="357187">
                  <a:extLst>
                    <a:ext uri="{9D8B030D-6E8A-4147-A177-3AD203B41FA5}">
                      <a16:colId xmlns:a16="http://schemas.microsoft.com/office/drawing/2014/main" xmlns="" val="3130129443"/>
                    </a:ext>
                  </a:extLst>
                </a:gridCol>
                <a:gridCol w="357188">
                  <a:extLst>
                    <a:ext uri="{9D8B030D-6E8A-4147-A177-3AD203B41FA5}">
                      <a16:colId xmlns:a16="http://schemas.microsoft.com/office/drawing/2014/main" xmlns="" val="164082483"/>
                    </a:ext>
                  </a:extLst>
                </a:gridCol>
                <a:gridCol w="357187">
                  <a:extLst>
                    <a:ext uri="{9D8B030D-6E8A-4147-A177-3AD203B41FA5}">
                      <a16:colId xmlns:a16="http://schemas.microsoft.com/office/drawing/2014/main" xmlns="" val="4224346242"/>
                    </a:ext>
                  </a:extLst>
                </a:gridCol>
                <a:gridCol w="357188">
                  <a:extLst>
                    <a:ext uri="{9D8B030D-6E8A-4147-A177-3AD203B41FA5}">
                      <a16:colId xmlns:a16="http://schemas.microsoft.com/office/drawing/2014/main" xmlns="" val="1330923911"/>
                    </a:ext>
                  </a:extLst>
                </a:gridCol>
                <a:gridCol w="357187">
                  <a:extLst>
                    <a:ext uri="{9D8B030D-6E8A-4147-A177-3AD203B41FA5}">
                      <a16:colId xmlns:a16="http://schemas.microsoft.com/office/drawing/2014/main" xmlns="" val="2222668562"/>
                    </a:ext>
                  </a:extLst>
                </a:gridCol>
                <a:gridCol w="357188">
                  <a:extLst>
                    <a:ext uri="{9D8B030D-6E8A-4147-A177-3AD203B41FA5}">
                      <a16:colId xmlns:a16="http://schemas.microsoft.com/office/drawing/2014/main" xmlns="" val="1166954169"/>
                    </a:ext>
                  </a:extLst>
                </a:gridCol>
                <a:gridCol w="357187">
                  <a:extLst>
                    <a:ext uri="{9D8B030D-6E8A-4147-A177-3AD203B41FA5}">
                      <a16:colId xmlns:a16="http://schemas.microsoft.com/office/drawing/2014/main" xmlns="" val="3034061679"/>
                    </a:ext>
                  </a:extLst>
                </a:gridCol>
                <a:gridCol w="357188">
                  <a:extLst>
                    <a:ext uri="{9D8B030D-6E8A-4147-A177-3AD203B41FA5}">
                      <a16:colId xmlns:a16="http://schemas.microsoft.com/office/drawing/2014/main" xmlns="" val="2523157548"/>
                    </a:ext>
                  </a:extLst>
                </a:gridCol>
                <a:gridCol w="357187">
                  <a:extLst>
                    <a:ext uri="{9D8B030D-6E8A-4147-A177-3AD203B41FA5}">
                      <a16:colId xmlns:a16="http://schemas.microsoft.com/office/drawing/2014/main" xmlns="" val="2268741283"/>
                    </a:ext>
                  </a:extLst>
                </a:gridCol>
                <a:gridCol w="357188">
                  <a:extLst>
                    <a:ext uri="{9D8B030D-6E8A-4147-A177-3AD203B41FA5}">
                      <a16:colId xmlns:a16="http://schemas.microsoft.com/office/drawing/2014/main" xmlns="" val="1801857451"/>
                    </a:ext>
                  </a:extLst>
                </a:gridCol>
                <a:gridCol w="357187">
                  <a:extLst>
                    <a:ext uri="{9D8B030D-6E8A-4147-A177-3AD203B41FA5}">
                      <a16:colId xmlns:a16="http://schemas.microsoft.com/office/drawing/2014/main" xmlns="" val="4165344383"/>
                    </a:ext>
                  </a:extLst>
                </a:gridCol>
                <a:gridCol w="357188">
                  <a:extLst>
                    <a:ext uri="{9D8B030D-6E8A-4147-A177-3AD203B41FA5}">
                      <a16:colId xmlns:a16="http://schemas.microsoft.com/office/drawing/2014/main" xmlns="" val="416678905"/>
                    </a:ext>
                  </a:extLst>
                </a:gridCol>
                <a:gridCol w="357187">
                  <a:extLst>
                    <a:ext uri="{9D8B030D-6E8A-4147-A177-3AD203B41FA5}">
                      <a16:colId xmlns:a16="http://schemas.microsoft.com/office/drawing/2014/main" xmlns="" val="3387871080"/>
                    </a:ext>
                  </a:extLst>
                </a:gridCol>
              </a:tblGrid>
              <a:tr h="5334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err="1">
                          <a:ln>
                            <a:noFill/>
                          </a:ln>
                          <a:solidFill>
                            <a:srgbClr val="C00000"/>
                          </a:solidFill>
                          <a:effectLst/>
                          <a:latin typeface="+mn-ea"/>
                          <a:ea typeface="+mn-ea"/>
                        </a:rPr>
                        <a:t>i</a:t>
                      </a:r>
                      <a:endParaRPr kumimoji="1" lang="en-US" altLang="zh-CN" sz="2800" b="1" i="0" u="none" strike="noStrike" cap="none" normalizeH="0" baseline="0" dirty="0">
                        <a:ln>
                          <a:noFill/>
                        </a:ln>
                        <a:solidFill>
                          <a:srgbClr val="C00000"/>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dirty="0">
                        <a:ln>
                          <a:noFill/>
                        </a:ln>
                        <a:solidFill>
                          <a:srgbClr val="C00000"/>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479868582"/>
                  </a:ext>
                </a:extLst>
              </a:tr>
              <a:tr h="323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006600"/>
                          </a:solidFill>
                          <a:effectLst/>
                          <a:latin typeface="+mn-ea"/>
                          <a:ea typeface="+mn-ea"/>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277230384"/>
                  </a:ext>
                </a:extLst>
              </a:tr>
              <a:tr h="323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727139878"/>
                  </a:ext>
                </a:extLst>
              </a:tr>
              <a:tr h="323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93882553"/>
                  </a:ext>
                </a:extLst>
              </a:tr>
            </a:tbl>
          </a:graphicData>
        </a:graphic>
      </p:graphicFrame>
      <p:sp>
        <p:nvSpPr>
          <p:cNvPr id="6" name="Text Box 296">
            <a:extLst>
              <a:ext uri="{FF2B5EF4-FFF2-40B4-BE49-F238E27FC236}">
                <a16:creationId xmlns:a16="http://schemas.microsoft.com/office/drawing/2014/main" xmlns="" id="{3ECA08F7-73A7-4C13-8BCF-947305DDE2E3}"/>
              </a:ext>
            </a:extLst>
          </p:cNvPr>
          <p:cNvSpPr txBox="1">
            <a:spLocks noChangeArrowheads="1"/>
          </p:cNvSpPr>
          <p:nvPr/>
        </p:nvSpPr>
        <p:spPr bwMode="auto">
          <a:xfrm>
            <a:off x="495300" y="2824327"/>
            <a:ext cx="5638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Heap[MAXSIZE]                 free=23</a:t>
            </a:r>
          </a:p>
        </p:txBody>
      </p:sp>
      <p:graphicFrame>
        <p:nvGraphicFramePr>
          <p:cNvPr id="7" name="Group 341">
            <a:extLst>
              <a:ext uri="{FF2B5EF4-FFF2-40B4-BE49-F238E27FC236}">
                <a16:creationId xmlns:a16="http://schemas.microsoft.com/office/drawing/2014/main" xmlns="" id="{587DFBAE-733F-41E7-9A79-22BF0A517EF0}"/>
              </a:ext>
            </a:extLst>
          </p:cNvPr>
          <p:cNvGraphicFramePr>
            <a:graphicFrameLocks noGrp="1"/>
          </p:cNvGraphicFramePr>
          <p:nvPr>
            <p:extLst>
              <p:ext uri="{D42A27DB-BD31-4B8C-83A1-F6EECF244321}">
                <p14:modId xmlns:p14="http://schemas.microsoft.com/office/powerpoint/2010/main" xmlns="" val="4161325878"/>
              </p:ext>
            </p:extLst>
          </p:nvPr>
        </p:nvGraphicFramePr>
        <p:xfrm>
          <a:off x="7696200" y="3152775"/>
          <a:ext cx="3429000" cy="3200400"/>
        </p:xfrm>
        <a:graphic>
          <a:graphicData uri="http://schemas.openxmlformats.org/drawingml/2006/table">
            <a:tbl>
              <a:tblPr/>
              <a:tblGrid>
                <a:gridCol w="1143000">
                  <a:extLst>
                    <a:ext uri="{9D8B030D-6E8A-4147-A177-3AD203B41FA5}">
                      <a16:colId xmlns:a16="http://schemas.microsoft.com/office/drawing/2014/main" xmlns="" val="2484493377"/>
                    </a:ext>
                  </a:extLst>
                </a:gridCol>
                <a:gridCol w="1143000">
                  <a:extLst>
                    <a:ext uri="{9D8B030D-6E8A-4147-A177-3AD203B41FA5}">
                      <a16:colId xmlns:a16="http://schemas.microsoft.com/office/drawing/2014/main" xmlns="" val="3210097635"/>
                    </a:ext>
                  </a:extLst>
                </a:gridCol>
                <a:gridCol w="1143000">
                  <a:extLst>
                    <a:ext uri="{9D8B030D-6E8A-4147-A177-3AD203B41FA5}">
                      <a16:colId xmlns:a16="http://schemas.microsoft.com/office/drawing/2014/main" xmlns="" val="2214806219"/>
                    </a:ext>
                  </a:extLst>
                </a:gridCol>
              </a:tblGrid>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符号名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len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start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27943621"/>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982028626"/>
                  </a:ext>
                </a:extLst>
              </a:tr>
              <a:tr h="36766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68729969"/>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3392851627"/>
                  </a:ext>
                </a:extLst>
              </a:tr>
              <a:tr h="3349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362242645"/>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2979246924"/>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xmlns="" val="1053498548"/>
                  </a:ext>
                </a:extLst>
              </a:tr>
            </a:tbl>
          </a:graphicData>
        </a:graphic>
      </p:graphicFrame>
      <p:sp>
        <p:nvSpPr>
          <p:cNvPr id="8" name="Text Box 342">
            <a:extLst>
              <a:ext uri="{FF2B5EF4-FFF2-40B4-BE49-F238E27FC236}">
                <a16:creationId xmlns:a16="http://schemas.microsoft.com/office/drawing/2014/main" xmlns="" id="{E40F39FD-8BCC-40F8-815E-DA5947421F45}"/>
              </a:ext>
            </a:extLst>
          </p:cNvPr>
          <p:cNvSpPr txBox="1">
            <a:spLocks noChangeArrowheads="1"/>
          </p:cNvSpPr>
          <p:nvPr/>
        </p:nvSpPr>
        <p:spPr bwMode="auto">
          <a:xfrm>
            <a:off x="7696200" y="2562717"/>
            <a:ext cx="1447800"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符号表</a:t>
            </a:r>
          </a:p>
        </p:txBody>
      </p:sp>
    </p:spTree>
    <p:extLst>
      <p:ext uri="{BB962C8B-B14F-4D97-AF65-F5344CB8AC3E}">
        <p14:creationId xmlns:p14="http://schemas.microsoft.com/office/powerpoint/2010/main" xmlns="" val="13694121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B895DA9-A45D-4E96-B235-07F29880453B}"/>
              </a:ext>
            </a:extLst>
          </p:cNvPr>
          <p:cNvSpPr>
            <a:spLocks noGrp="1"/>
          </p:cNvSpPr>
          <p:nvPr>
            <p:ph type="title"/>
          </p:nvPr>
        </p:nvSpPr>
        <p:spPr/>
        <p:txBody>
          <a:bodyPr/>
          <a:lstStyle/>
          <a:p>
            <a:r>
              <a:rPr lang="en-US" altLang="zh-CN" dirty="0"/>
              <a:t>4.2.3 </a:t>
            </a:r>
            <a:r>
              <a:rPr lang="zh-CN" altLang="en-US" dirty="0"/>
              <a:t>块链串</a:t>
            </a:r>
          </a:p>
        </p:txBody>
      </p:sp>
      <p:sp>
        <p:nvSpPr>
          <p:cNvPr id="3" name="内容占位符 2">
            <a:extLst>
              <a:ext uri="{FF2B5EF4-FFF2-40B4-BE49-F238E27FC236}">
                <a16:creationId xmlns:a16="http://schemas.microsoft.com/office/drawing/2014/main" xmlns="" id="{2D43A7D2-3C2D-4F69-9D54-D86D105F83F9}"/>
              </a:ext>
            </a:extLst>
          </p:cNvPr>
          <p:cNvSpPr>
            <a:spLocks noGrp="1"/>
          </p:cNvSpPr>
          <p:nvPr>
            <p:ph idx="1"/>
          </p:nvPr>
        </p:nvSpPr>
        <p:spPr>
          <a:xfrm>
            <a:off x="304800" y="1219199"/>
            <a:ext cx="11582400" cy="3962393"/>
          </a:xfrm>
        </p:spPr>
        <p:txBody>
          <a:bodyPr/>
          <a:lstStyle/>
          <a:p>
            <a:pPr>
              <a:spcBef>
                <a:spcPts val="1800"/>
              </a:spcBef>
            </a:pPr>
            <a:r>
              <a:rPr lang="zh-CN" altLang="en-US" sz="2400" dirty="0"/>
              <a:t>串的</a:t>
            </a:r>
            <a:r>
              <a:rPr lang="zh-CN" altLang="en-US" sz="2400" dirty="0">
                <a:solidFill>
                  <a:srgbClr val="FF0000"/>
                </a:solidFill>
              </a:rPr>
              <a:t>链式存储</a:t>
            </a:r>
            <a:r>
              <a:rPr lang="zh-CN" altLang="en-US" sz="2400" dirty="0"/>
              <a:t>结构中每个结点包含字符域和结点链接指针域，字符域用于存放字符，指针域用于存放指向下一个结点的指针，因此，串可用单链表表示。</a:t>
            </a:r>
          </a:p>
          <a:p>
            <a:pPr>
              <a:spcBef>
                <a:spcPts val="1800"/>
              </a:spcBef>
            </a:pPr>
            <a:endParaRPr lang="en-US" altLang="zh-CN" sz="2400" dirty="0"/>
          </a:p>
          <a:p>
            <a:pPr>
              <a:spcBef>
                <a:spcPts val="1800"/>
              </a:spcBef>
            </a:pPr>
            <a:r>
              <a:rPr lang="zh-CN" altLang="en-US" sz="2400" dirty="0"/>
              <a:t>用单链表存放串，每个结点仅存储一个字符，因此，每个结点的指针域所占空间比字符域所占空间要大得多。为了提高空间的利用率，我们可以使每个结点存放多个字符，称为</a:t>
            </a:r>
            <a:r>
              <a:rPr lang="zh-CN" altLang="en-US" sz="2400" dirty="0">
                <a:solidFill>
                  <a:srgbClr val="FF0000"/>
                </a:solidFill>
              </a:rPr>
              <a:t>块链结构</a:t>
            </a:r>
            <a:r>
              <a:rPr lang="zh-CN" altLang="en-US" sz="2400" dirty="0"/>
              <a:t>。</a:t>
            </a:r>
          </a:p>
        </p:txBody>
      </p:sp>
      <p:grpSp>
        <p:nvGrpSpPr>
          <p:cNvPr id="19" name="组合 18">
            <a:extLst>
              <a:ext uri="{FF2B5EF4-FFF2-40B4-BE49-F238E27FC236}">
                <a16:creationId xmlns:a16="http://schemas.microsoft.com/office/drawing/2014/main" xmlns="" id="{00591007-F63B-4948-AFF3-C5776F2A4367}"/>
              </a:ext>
            </a:extLst>
          </p:cNvPr>
          <p:cNvGrpSpPr/>
          <p:nvPr/>
        </p:nvGrpSpPr>
        <p:grpSpPr>
          <a:xfrm>
            <a:off x="2133600" y="2743408"/>
            <a:ext cx="7019925" cy="473075"/>
            <a:chOff x="539750" y="4508500"/>
            <a:chExt cx="7019925" cy="473075"/>
          </a:xfrm>
        </p:grpSpPr>
        <p:sp>
          <p:nvSpPr>
            <p:cNvPr id="4" name="矩形 3">
              <a:extLst>
                <a:ext uri="{FF2B5EF4-FFF2-40B4-BE49-F238E27FC236}">
                  <a16:creationId xmlns:a16="http://schemas.microsoft.com/office/drawing/2014/main" xmlns="" id="{D1FC1718-BA3F-4840-A62B-1A35F16B27A2}"/>
                </a:ext>
              </a:extLst>
            </p:cNvPr>
            <p:cNvSpPr/>
            <p:nvPr/>
          </p:nvSpPr>
          <p:spPr>
            <a:xfrm>
              <a:off x="1042988" y="4508500"/>
              <a:ext cx="468312" cy="46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sp>
          <p:nvSpPr>
            <p:cNvPr id="5" name="矩形 4">
              <a:extLst>
                <a:ext uri="{FF2B5EF4-FFF2-40B4-BE49-F238E27FC236}">
                  <a16:creationId xmlns:a16="http://schemas.microsoft.com/office/drawing/2014/main" xmlns="" id="{C5385BE6-9D6B-48C4-95D6-EFFAABA2151A}"/>
                </a:ext>
              </a:extLst>
            </p:cNvPr>
            <p:cNvSpPr/>
            <p:nvPr/>
          </p:nvSpPr>
          <p:spPr>
            <a:xfrm>
              <a:off x="1511300" y="4508500"/>
              <a:ext cx="5048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sp>
          <p:nvSpPr>
            <p:cNvPr id="6" name="矩形 5">
              <a:extLst>
                <a:ext uri="{FF2B5EF4-FFF2-40B4-BE49-F238E27FC236}">
                  <a16:creationId xmlns:a16="http://schemas.microsoft.com/office/drawing/2014/main" xmlns="" id="{DB65DA94-4E13-4724-92B0-474E4CBBB3E3}"/>
                </a:ext>
              </a:extLst>
            </p:cNvPr>
            <p:cNvSpPr/>
            <p:nvPr/>
          </p:nvSpPr>
          <p:spPr>
            <a:xfrm>
              <a:off x="2411413" y="4508500"/>
              <a:ext cx="468312"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a</a:t>
              </a:r>
              <a:endParaRPr lang="zh-CN" altLang="en-US" b="1" dirty="0">
                <a:solidFill>
                  <a:schemeClr val="tx1"/>
                </a:solidFill>
                <a:latin typeface="+mn-ea"/>
              </a:endParaRPr>
            </a:p>
          </p:txBody>
        </p:sp>
        <p:sp>
          <p:nvSpPr>
            <p:cNvPr id="7" name="矩形 6">
              <a:extLst>
                <a:ext uri="{FF2B5EF4-FFF2-40B4-BE49-F238E27FC236}">
                  <a16:creationId xmlns:a16="http://schemas.microsoft.com/office/drawing/2014/main" xmlns="" id="{A029C9D0-0F90-4DFB-AA3C-AA44C2FE57B5}"/>
                </a:ext>
              </a:extLst>
            </p:cNvPr>
            <p:cNvSpPr/>
            <p:nvPr/>
          </p:nvSpPr>
          <p:spPr>
            <a:xfrm>
              <a:off x="2879725" y="4508500"/>
              <a:ext cx="5048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sp>
          <p:nvSpPr>
            <p:cNvPr id="8" name="矩形 7">
              <a:extLst>
                <a:ext uri="{FF2B5EF4-FFF2-40B4-BE49-F238E27FC236}">
                  <a16:creationId xmlns:a16="http://schemas.microsoft.com/office/drawing/2014/main" xmlns="" id="{EFAC434F-C0DF-4562-86B8-2086386D2643}"/>
                </a:ext>
              </a:extLst>
            </p:cNvPr>
            <p:cNvSpPr/>
            <p:nvPr/>
          </p:nvSpPr>
          <p:spPr>
            <a:xfrm>
              <a:off x="3816350" y="4508500"/>
              <a:ext cx="468313"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b</a:t>
              </a:r>
              <a:endParaRPr lang="zh-CN" altLang="en-US" b="1" dirty="0">
                <a:solidFill>
                  <a:schemeClr val="tx1"/>
                </a:solidFill>
                <a:latin typeface="+mn-ea"/>
              </a:endParaRPr>
            </a:p>
          </p:txBody>
        </p:sp>
        <p:sp>
          <p:nvSpPr>
            <p:cNvPr id="9" name="矩形 8">
              <a:extLst>
                <a:ext uri="{FF2B5EF4-FFF2-40B4-BE49-F238E27FC236}">
                  <a16:creationId xmlns:a16="http://schemas.microsoft.com/office/drawing/2014/main" xmlns="" id="{897F7EE2-2678-4AB5-9267-D997051FF128}"/>
                </a:ext>
              </a:extLst>
            </p:cNvPr>
            <p:cNvSpPr/>
            <p:nvPr/>
          </p:nvSpPr>
          <p:spPr>
            <a:xfrm>
              <a:off x="4284663" y="4508500"/>
              <a:ext cx="503237"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sp>
          <p:nvSpPr>
            <p:cNvPr id="10" name="矩形 9">
              <a:extLst>
                <a:ext uri="{FF2B5EF4-FFF2-40B4-BE49-F238E27FC236}">
                  <a16:creationId xmlns:a16="http://schemas.microsoft.com/office/drawing/2014/main" xmlns="" id="{45BA7595-C8DC-4118-A9C2-DC41076234DF}"/>
                </a:ext>
              </a:extLst>
            </p:cNvPr>
            <p:cNvSpPr/>
            <p:nvPr/>
          </p:nvSpPr>
          <p:spPr>
            <a:xfrm>
              <a:off x="5219700" y="4508500"/>
              <a:ext cx="468313"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c</a:t>
              </a:r>
              <a:endParaRPr lang="zh-CN" altLang="en-US" b="1" dirty="0">
                <a:solidFill>
                  <a:schemeClr val="tx1"/>
                </a:solidFill>
                <a:latin typeface="+mn-ea"/>
              </a:endParaRPr>
            </a:p>
          </p:txBody>
        </p:sp>
        <p:sp>
          <p:nvSpPr>
            <p:cNvPr id="11" name="矩形 10">
              <a:extLst>
                <a:ext uri="{FF2B5EF4-FFF2-40B4-BE49-F238E27FC236}">
                  <a16:creationId xmlns:a16="http://schemas.microsoft.com/office/drawing/2014/main" xmlns="" id="{22BEBDDF-1AF1-471E-85D9-F382BB9A4C3B}"/>
                </a:ext>
              </a:extLst>
            </p:cNvPr>
            <p:cNvSpPr/>
            <p:nvPr/>
          </p:nvSpPr>
          <p:spPr>
            <a:xfrm>
              <a:off x="5688013" y="4508500"/>
              <a:ext cx="5048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cxnSp>
          <p:nvCxnSpPr>
            <p:cNvPr id="12" name="直接箭头连接符 11">
              <a:extLst>
                <a:ext uri="{FF2B5EF4-FFF2-40B4-BE49-F238E27FC236}">
                  <a16:creationId xmlns:a16="http://schemas.microsoft.com/office/drawing/2014/main" xmlns="" id="{E35BA614-8D65-450F-863D-80C50DB3794F}"/>
                </a:ext>
              </a:extLst>
            </p:cNvPr>
            <p:cNvCxnSpPr/>
            <p:nvPr/>
          </p:nvCxnSpPr>
          <p:spPr>
            <a:xfrm>
              <a:off x="539750" y="4743450"/>
              <a:ext cx="503238"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608AE00D-A7E5-4888-9307-16AA7AC8CFFB}"/>
                </a:ext>
              </a:extLst>
            </p:cNvPr>
            <p:cNvCxnSpPr/>
            <p:nvPr/>
          </p:nvCxnSpPr>
          <p:spPr>
            <a:xfrm>
              <a:off x="1908175" y="4743450"/>
              <a:ext cx="503238"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60A711A3-E001-474C-829A-A3A3196F1210}"/>
                </a:ext>
              </a:extLst>
            </p:cNvPr>
            <p:cNvCxnSpPr/>
            <p:nvPr/>
          </p:nvCxnSpPr>
          <p:spPr>
            <a:xfrm>
              <a:off x="3311525" y="4746625"/>
              <a:ext cx="504825"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xmlns="" id="{E6F6F3A8-B1F1-428E-AA99-9DD0264AA62D}"/>
                </a:ext>
              </a:extLst>
            </p:cNvPr>
            <p:cNvCxnSpPr/>
            <p:nvPr/>
          </p:nvCxnSpPr>
          <p:spPr>
            <a:xfrm>
              <a:off x="4716463" y="4743450"/>
              <a:ext cx="503237"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xmlns="" id="{3CED3438-309C-42DF-A7CF-AB119EDA1AFE}"/>
                </a:ext>
              </a:extLst>
            </p:cNvPr>
            <p:cNvSpPr/>
            <p:nvPr/>
          </p:nvSpPr>
          <p:spPr>
            <a:xfrm>
              <a:off x="6588125" y="4513263"/>
              <a:ext cx="468313"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d</a:t>
              </a:r>
              <a:endParaRPr lang="zh-CN" altLang="en-US" b="1" dirty="0">
                <a:solidFill>
                  <a:schemeClr val="tx1"/>
                </a:solidFill>
                <a:latin typeface="+mn-ea"/>
              </a:endParaRPr>
            </a:p>
          </p:txBody>
        </p:sp>
        <p:sp>
          <p:nvSpPr>
            <p:cNvPr id="17" name="矩形 16">
              <a:extLst>
                <a:ext uri="{FF2B5EF4-FFF2-40B4-BE49-F238E27FC236}">
                  <a16:creationId xmlns:a16="http://schemas.microsoft.com/office/drawing/2014/main" xmlns="" id="{5E33882A-64C9-405B-8245-EC37736FB45A}"/>
                </a:ext>
              </a:extLst>
            </p:cNvPr>
            <p:cNvSpPr/>
            <p:nvPr/>
          </p:nvSpPr>
          <p:spPr>
            <a:xfrm>
              <a:off x="7056438" y="4513263"/>
              <a:ext cx="503237"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a:t>
              </a:r>
              <a:endParaRPr lang="zh-CN" altLang="en-US" b="1" dirty="0">
                <a:solidFill>
                  <a:schemeClr val="tx1"/>
                </a:solidFill>
                <a:latin typeface="+mn-ea"/>
              </a:endParaRPr>
            </a:p>
          </p:txBody>
        </p:sp>
        <p:cxnSp>
          <p:nvCxnSpPr>
            <p:cNvPr id="18" name="直接箭头连接符 17">
              <a:extLst>
                <a:ext uri="{FF2B5EF4-FFF2-40B4-BE49-F238E27FC236}">
                  <a16:creationId xmlns:a16="http://schemas.microsoft.com/office/drawing/2014/main" xmlns="" id="{6F6E2BDD-956B-4F12-87F8-86B1C54DCDBB}"/>
                </a:ext>
              </a:extLst>
            </p:cNvPr>
            <p:cNvCxnSpPr/>
            <p:nvPr/>
          </p:nvCxnSpPr>
          <p:spPr>
            <a:xfrm>
              <a:off x="6084888" y="4746625"/>
              <a:ext cx="503237"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xmlns="" id="{B06CEB11-772B-4FAE-B433-A9C36B53FCA8}"/>
              </a:ext>
            </a:extLst>
          </p:cNvPr>
          <p:cNvGrpSpPr/>
          <p:nvPr/>
        </p:nvGrpSpPr>
        <p:grpSpPr>
          <a:xfrm>
            <a:off x="2580529" y="5634196"/>
            <a:ext cx="5908675" cy="504825"/>
            <a:chOff x="463550" y="5445125"/>
            <a:chExt cx="5908675" cy="504825"/>
          </a:xfrm>
        </p:grpSpPr>
        <p:sp>
          <p:nvSpPr>
            <p:cNvPr id="20" name="矩形 19">
              <a:extLst>
                <a:ext uri="{FF2B5EF4-FFF2-40B4-BE49-F238E27FC236}">
                  <a16:creationId xmlns:a16="http://schemas.microsoft.com/office/drawing/2014/main" xmlns="" id="{263B5CEA-7EAC-48D2-9BD7-BD4D904F5912}"/>
                </a:ext>
              </a:extLst>
            </p:cNvPr>
            <p:cNvSpPr/>
            <p:nvPr/>
          </p:nvSpPr>
          <p:spPr>
            <a:xfrm>
              <a:off x="968375" y="5445125"/>
              <a:ext cx="468313" cy="46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mn-ea"/>
              </a:endParaRPr>
            </a:p>
          </p:txBody>
        </p:sp>
        <p:sp>
          <p:nvSpPr>
            <p:cNvPr id="21" name="矩形 20">
              <a:extLst>
                <a:ext uri="{FF2B5EF4-FFF2-40B4-BE49-F238E27FC236}">
                  <a16:creationId xmlns:a16="http://schemas.microsoft.com/office/drawing/2014/main" xmlns="" id="{25FFBCCC-AA8A-457E-80ED-F1C5E77644F3}"/>
                </a:ext>
              </a:extLst>
            </p:cNvPr>
            <p:cNvSpPr/>
            <p:nvPr/>
          </p:nvSpPr>
          <p:spPr>
            <a:xfrm>
              <a:off x="1436688" y="5445125"/>
              <a:ext cx="503237"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mn-ea"/>
              </a:endParaRPr>
            </a:p>
          </p:txBody>
        </p:sp>
        <p:cxnSp>
          <p:nvCxnSpPr>
            <p:cNvPr id="22" name="直接箭头连接符 21">
              <a:extLst>
                <a:ext uri="{FF2B5EF4-FFF2-40B4-BE49-F238E27FC236}">
                  <a16:creationId xmlns:a16="http://schemas.microsoft.com/office/drawing/2014/main" xmlns="" id="{72E6ACEA-D536-41F3-9DC8-CADD5A65AC62}"/>
                </a:ext>
              </a:extLst>
            </p:cNvPr>
            <p:cNvCxnSpPr/>
            <p:nvPr/>
          </p:nvCxnSpPr>
          <p:spPr>
            <a:xfrm>
              <a:off x="463550" y="5678488"/>
              <a:ext cx="504825"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xmlns="" id="{113AA921-720C-4F6C-9EDB-0F7C582FEA67}"/>
                </a:ext>
              </a:extLst>
            </p:cNvPr>
            <p:cNvSpPr/>
            <p:nvPr/>
          </p:nvSpPr>
          <p:spPr>
            <a:xfrm>
              <a:off x="2195513" y="5481638"/>
              <a:ext cx="468312"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a</a:t>
              </a:r>
              <a:endParaRPr lang="zh-CN" altLang="en-US" b="1" dirty="0">
                <a:solidFill>
                  <a:schemeClr val="tx1"/>
                </a:solidFill>
                <a:latin typeface="+mn-ea"/>
              </a:endParaRPr>
            </a:p>
          </p:txBody>
        </p:sp>
        <p:sp>
          <p:nvSpPr>
            <p:cNvPr id="24" name="矩形 23">
              <a:extLst>
                <a:ext uri="{FF2B5EF4-FFF2-40B4-BE49-F238E27FC236}">
                  <a16:creationId xmlns:a16="http://schemas.microsoft.com/office/drawing/2014/main" xmlns="" id="{A5AA8836-EC9F-437C-B96B-F59023A7691B}"/>
                </a:ext>
              </a:extLst>
            </p:cNvPr>
            <p:cNvSpPr/>
            <p:nvPr/>
          </p:nvSpPr>
          <p:spPr>
            <a:xfrm>
              <a:off x="3600450" y="5481638"/>
              <a:ext cx="503238"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mn-ea"/>
              </a:endParaRPr>
            </a:p>
          </p:txBody>
        </p:sp>
        <p:cxnSp>
          <p:nvCxnSpPr>
            <p:cNvPr id="25" name="直接箭头连接符 24">
              <a:extLst>
                <a:ext uri="{FF2B5EF4-FFF2-40B4-BE49-F238E27FC236}">
                  <a16:creationId xmlns:a16="http://schemas.microsoft.com/office/drawing/2014/main" xmlns="" id="{904F0E0B-8EC7-45F4-BD0E-4E016A7B2BAF}"/>
                </a:ext>
              </a:extLst>
            </p:cNvPr>
            <p:cNvCxnSpPr/>
            <p:nvPr/>
          </p:nvCxnSpPr>
          <p:spPr>
            <a:xfrm>
              <a:off x="1692275" y="5715000"/>
              <a:ext cx="503238"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364D3F26-CBC5-4E1B-999F-1237A3BB5F4E}"/>
                </a:ext>
              </a:extLst>
            </p:cNvPr>
            <p:cNvSpPr/>
            <p:nvPr/>
          </p:nvSpPr>
          <p:spPr>
            <a:xfrm>
              <a:off x="2663825" y="5481638"/>
              <a:ext cx="468313"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b</a:t>
              </a:r>
              <a:endParaRPr lang="zh-CN" altLang="en-US" b="1" dirty="0">
                <a:solidFill>
                  <a:schemeClr val="tx1"/>
                </a:solidFill>
                <a:latin typeface="+mn-ea"/>
              </a:endParaRPr>
            </a:p>
          </p:txBody>
        </p:sp>
        <p:sp>
          <p:nvSpPr>
            <p:cNvPr id="27" name="矩形 26">
              <a:extLst>
                <a:ext uri="{FF2B5EF4-FFF2-40B4-BE49-F238E27FC236}">
                  <a16:creationId xmlns:a16="http://schemas.microsoft.com/office/drawing/2014/main" xmlns="" id="{14AD7123-90A8-45BC-966E-6A64F598104D}"/>
                </a:ext>
              </a:extLst>
            </p:cNvPr>
            <p:cNvSpPr/>
            <p:nvPr/>
          </p:nvSpPr>
          <p:spPr>
            <a:xfrm>
              <a:off x="3132138" y="5481638"/>
              <a:ext cx="468312"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c</a:t>
              </a:r>
              <a:endParaRPr lang="zh-CN" altLang="en-US" b="1" dirty="0">
                <a:solidFill>
                  <a:schemeClr val="tx1"/>
                </a:solidFill>
                <a:latin typeface="+mn-ea"/>
              </a:endParaRPr>
            </a:p>
          </p:txBody>
        </p:sp>
        <p:sp>
          <p:nvSpPr>
            <p:cNvPr id="28" name="矩形 27">
              <a:extLst>
                <a:ext uri="{FF2B5EF4-FFF2-40B4-BE49-F238E27FC236}">
                  <a16:creationId xmlns:a16="http://schemas.microsoft.com/office/drawing/2014/main" xmlns="" id="{E29BAF1E-4EC9-4DC4-B10A-2845B04130BD}"/>
                </a:ext>
              </a:extLst>
            </p:cNvPr>
            <p:cNvSpPr/>
            <p:nvPr/>
          </p:nvSpPr>
          <p:spPr>
            <a:xfrm>
              <a:off x="4464050" y="5445125"/>
              <a:ext cx="468313"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d</a:t>
              </a:r>
              <a:endParaRPr lang="zh-CN" altLang="en-US" b="1" dirty="0">
                <a:solidFill>
                  <a:schemeClr val="tx1"/>
                </a:solidFill>
                <a:latin typeface="+mn-ea"/>
              </a:endParaRPr>
            </a:p>
          </p:txBody>
        </p:sp>
        <p:sp>
          <p:nvSpPr>
            <p:cNvPr id="29" name="矩形 28">
              <a:extLst>
                <a:ext uri="{FF2B5EF4-FFF2-40B4-BE49-F238E27FC236}">
                  <a16:creationId xmlns:a16="http://schemas.microsoft.com/office/drawing/2014/main" xmlns="" id="{F673B249-2143-4067-8770-903AF7093DC9}"/>
                </a:ext>
              </a:extLst>
            </p:cNvPr>
            <p:cNvSpPr/>
            <p:nvPr/>
          </p:nvSpPr>
          <p:spPr>
            <a:xfrm>
              <a:off x="5867400" y="5445125"/>
              <a:ext cx="5048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a:t>
              </a:r>
              <a:endParaRPr lang="zh-CN" altLang="en-US" b="1" dirty="0">
                <a:solidFill>
                  <a:schemeClr val="tx1"/>
                </a:solidFill>
                <a:latin typeface="+mn-ea"/>
              </a:endParaRPr>
            </a:p>
          </p:txBody>
        </p:sp>
        <p:cxnSp>
          <p:nvCxnSpPr>
            <p:cNvPr id="30" name="直接箭头连接符 29">
              <a:extLst>
                <a:ext uri="{FF2B5EF4-FFF2-40B4-BE49-F238E27FC236}">
                  <a16:creationId xmlns:a16="http://schemas.microsoft.com/office/drawing/2014/main" xmlns="" id="{43EC2D54-CC25-4425-B2D9-F42682BD1690}"/>
                </a:ext>
              </a:extLst>
            </p:cNvPr>
            <p:cNvCxnSpPr/>
            <p:nvPr/>
          </p:nvCxnSpPr>
          <p:spPr>
            <a:xfrm>
              <a:off x="3959225" y="5678488"/>
              <a:ext cx="504825"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xmlns="" id="{1183759B-20EF-4C52-ABAC-5033C45DF509}"/>
                </a:ext>
              </a:extLst>
            </p:cNvPr>
            <p:cNvSpPr/>
            <p:nvPr/>
          </p:nvSpPr>
          <p:spPr>
            <a:xfrm>
              <a:off x="4932363" y="5445125"/>
              <a:ext cx="468312"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e</a:t>
              </a:r>
              <a:endParaRPr lang="zh-CN" altLang="en-US" b="1" dirty="0">
                <a:solidFill>
                  <a:schemeClr val="tx1"/>
                </a:solidFill>
                <a:latin typeface="+mn-ea"/>
              </a:endParaRPr>
            </a:p>
          </p:txBody>
        </p:sp>
        <p:sp>
          <p:nvSpPr>
            <p:cNvPr id="32" name="矩形 31">
              <a:extLst>
                <a:ext uri="{FF2B5EF4-FFF2-40B4-BE49-F238E27FC236}">
                  <a16:creationId xmlns:a16="http://schemas.microsoft.com/office/drawing/2014/main" xmlns="" id="{D2339D09-1E76-4A7F-85EF-93C00BABA2BB}"/>
                </a:ext>
              </a:extLst>
            </p:cNvPr>
            <p:cNvSpPr/>
            <p:nvPr/>
          </p:nvSpPr>
          <p:spPr>
            <a:xfrm>
              <a:off x="5400675" y="5445125"/>
              <a:ext cx="4667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f</a:t>
              </a:r>
              <a:endParaRPr lang="zh-CN" altLang="en-US" b="1" dirty="0">
                <a:solidFill>
                  <a:schemeClr val="tx1"/>
                </a:solidFill>
                <a:latin typeface="+mn-ea"/>
              </a:endParaRPr>
            </a:p>
          </p:txBody>
        </p:sp>
      </p:grpSp>
    </p:spTree>
    <p:extLst>
      <p:ext uri="{BB962C8B-B14F-4D97-AF65-F5344CB8AC3E}">
        <p14:creationId xmlns:p14="http://schemas.microsoft.com/office/powerpoint/2010/main" xmlns="" val="3081721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0F98012-A7CF-4F13-BFE7-31DFF77D18F7}"/>
              </a:ext>
            </a:extLst>
          </p:cNvPr>
          <p:cNvSpPr>
            <a:spLocks noGrp="1"/>
          </p:cNvSpPr>
          <p:nvPr>
            <p:ph type="title"/>
          </p:nvPr>
        </p:nvSpPr>
        <p:spPr>
          <a:xfrm>
            <a:off x="914400" y="457200"/>
            <a:ext cx="10363200" cy="685800"/>
          </a:xfrm>
        </p:spPr>
        <p:txBody>
          <a:bodyPr/>
          <a:lstStyle/>
          <a:p>
            <a:r>
              <a:rPr lang="zh-CN" altLang="en-US" dirty="0"/>
              <a:t>块链结构的定义</a:t>
            </a:r>
          </a:p>
        </p:txBody>
      </p:sp>
      <p:sp>
        <p:nvSpPr>
          <p:cNvPr id="3" name="内容占位符 2">
            <a:extLst>
              <a:ext uri="{FF2B5EF4-FFF2-40B4-BE49-F238E27FC236}">
                <a16:creationId xmlns:a16="http://schemas.microsoft.com/office/drawing/2014/main" xmlns="" id="{6FB94A47-3199-4190-B01B-81CEC8E2FD92}"/>
              </a:ext>
            </a:extLst>
          </p:cNvPr>
          <p:cNvSpPr>
            <a:spLocks noGrp="1"/>
          </p:cNvSpPr>
          <p:nvPr>
            <p:ph idx="1"/>
          </p:nvPr>
        </p:nvSpPr>
        <p:spPr>
          <a:xfrm>
            <a:off x="685800" y="1219200"/>
            <a:ext cx="11201400" cy="5334000"/>
          </a:xfrm>
        </p:spPr>
        <p:txBody>
          <a:bodyPr/>
          <a:lstStyle/>
          <a:p>
            <a:pPr marL="0" indent="0">
              <a:lnSpc>
                <a:spcPct val="100000"/>
              </a:lnSpc>
              <a:spcAft>
                <a:spcPts val="0"/>
              </a:spcAft>
              <a:buNone/>
            </a:pPr>
            <a:r>
              <a:rPr lang="en-US" altLang="zh-CN" sz="2400" dirty="0"/>
              <a:t>#define  BLOCK_SIZE  4  </a:t>
            </a:r>
            <a:r>
              <a:rPr lang="en-US" altLang="zh-CN" sz="2400" dirty="0">
                <a:solidFill>
                  <a:srgbClr val="CC00CC"/>
                </a:solidFill>
              </a:rPr>
              <a:t>/*</a:t>
            </a:r>
            <a:r>
              <a:rPr lang="zh-CN" altLang="en-US" sz="2400" dirty="0">
                <a:solidFill>
                  <a:srgbClr val="CC00CC"/>
                </a:solidFill>
              </a:rPr>
              <a:t>每结点存放字符个数</a:t>
            </a:r>
            <a:r>
              <a:rPr lang="en-US" altLang="zh-CN" sz="2400" dirty="0">
                <a:solidFill>
                  <a:srgbClr val="CC00CC"/>
                </a:solidFill>
              </a:rPr>
              <a:t>*/</a:t>
            </a:r>
          </a:p>
          <a:p>
            <a:pPr marL="0" indent="0">
              <a:lnSpc>
                <a:spcPct val="100000"/>
              </a:lnSpc>
              <a:spcAft>
                <a:spcPts val="0"/>
              </a:spcAft>
              <a:buNone/>
            </a:pPr>
            <a:r>
              <a:rPr lang="en-US" altLang="zh-CN" sz="2400" dirty="0"/>
              <a:t>typedef struct Block{</a:t>
            </a:r>
          </a:p>
          <a:p>
            <a:pPr marL="0" indent="0">
              <a:lnSpc>
                <a:spcPct val="100000"/>
              </a:lnSpc>
              <a:spcAft>
                <a:spcPts val="0"/>
              </a:spcAft>
              <a:buNone/>
            </a:pPr>
            <a:r>
              <a:rPr lang="en-US" altLang="zh-CN" sz="2400" dirty="0"/>
              <a:t>    char </a:t>
            </a:r>
            <a:r>
              <a:rPr lang="en-US" altLang="zh-CN" sz="2400" dirty="0" err="1"/>
              <a:t>ch</a:t>
            </a:r>
            <a:r>
              <a:rPr lang="en-US" altLang="zh-CN" sz="2400" dirty="0"/>
              <a:t>[BLOCK_SIZE];	</a:t>
            </a:r>
            <a:r>
              <a:rPr lang="en-US" altLang="zh-CN" sz="2400" dirty="0">
                <a:solidFill>
                  <a:srgbClr val="CC00CC"/>
                </a:solidFill>
              </a:rPr>
              <a:t> /*BLOCK_SIZE</a:t>
            </a:r>
            <a:r>
              <a:rPr lang="zh-CN" altLang="en-US" sz="2400" dirty="0">
                <a:solidFill>
                  <a:srgbClr val="CC00CC"/>
                </a:solidFill>
              </a:rPr>
              <a:t>为</a:t>
            </a:r>
            <a:r>
              <a:rPr lang="en-US" altLang="zh-CN" sz="2400" dirty="0">
                <a:solidFill>
                  <a:srgbClr val="CC00CC"/>
                </a:solidFill>
              </a:rPr>
              <a:t>1</a:t>
            </a:r>
            <a:r>
              <a:rPr lang="zh-CN" altLang="en-US" sz="2400" dirty="0">
                <a:solidFill>
                  <a:srgbClr val="CC00CC"/>
                </a:solidFill>
              </a:rPr>
              <a:t>，就是单链表结构</a:t>
            </a:r>
            <a:r>
              <a:rPr lang="en-US" altLang="zh-CN" sz="2400" dirty="0">
                <a:solidFill>
                  <a:srgbClr val="CC00CC"/>
                </a:solidFill>
              </a:rPr>
              <a:t>*/</a:t>
            </a:r>
            <a:endParaRPr lang="en-US" altLang="zh-CN" sz="2400" dirty="0"/>
          </a:p>
          <a:p>
            <a:pPr marL="0" indent="0">
              <a:lnSpc>
                <a:spcPct val="100000"/>
              </a:lnSpc>
              <a:spcAft>
                <a:spcPts val="0"/>
              </a:spcAft>
              <a:buNone/>
            </a:pPr>
            <a:r>
              <a:rPr lang="en-US" altLang="zh-CN" sz="2400" dirty="0"/>
              <a:t>    struct Block   *next;</a:t>
            </a:r>
          </a:p>
          <a:p>
            <a:pPr marL="0" indent="0">
              <a:lnSpc>
                <a:spcPct val="100000"/>
              </a:lnSpc>
              <a:spcAft>
                <a:spcPts val="0"/>
              </a:spcAft>
              <a:buNone/>
            </a:pPr>
            <a:r>
              <a:rPr lang="en-US" altLang="zh-CN" sz="2400" dirty="0"/>
              <a:t>} Block;</a:t>
            </a:r>
          </a:p>
          <a:p>
            <a:pPr marL="0" indent="0">
              <a:lnSpc>
                <a:spcPct val="100000"/>
              </a:lnSpc>
              <a:spcAft>
                <a:spcPts val="0"/>
              </a:spcAft>
              <a:buNone/>
            </a:pPr>
            <a:endParaRPr lang="en-US" altLang="zh-CN" sz="2400" dirty="0"/>
          </a:p>
          <a:p>
            <a:pPr marL="0" indent="0">
              <a:lnSpc>
                <a:spcPct val="100000"/>
              </a:lnSpc>
              <a:spcAft>
                <a:spcPts val="0"/>
              </a:spcAft>
              <a:buNone/>
            </a:pPr>
            <a:r>
              <a:rPr lang="en-US" altLang="zh-CN" sz="2400" dirty="0"/>
              <a:t>typedef struct {</a:t>
            </a:r>
          </a:p>
          <a:p>
            <a:pPr marL="0" indent="0">
              <a:lnSpc>
                <a:spcPct val="100000"/>
              </a:lnSpc>
              <a:spcAft>
                <a:spcPts val="0"/>
              </a:spcAft>
              <a:buNone/>
            </a:pPr>
            <a:r>
              <a:rPr lang="en-US" altLang="zh-CN" sz="2400" dirty="0"/>
              <a:t>    Block   *head;</a:t>
            </a:r>
          </a:p>
          <a:p>
            <a:pPr marL="0" indent="0">
              <a:lnSpc>
                <a:spcPct val="100000"/>
              </a:lnSpc>
              <a:spcAft>
                <a:spcPts val="0"/>
              </a:spcAft>
              <a:buNone/>
            </a:pPr>
            <a:r>
              <a:rPr lang="en-US" altLang="zh-CN" sz="2400" dirty="0"/>
              <a:t>    Block   *tail; 	</a:t>
            </a:r>
            <a:r>
              <a:rPr lang="en-US" altLang="zh-CN" sz="2400" dirty="0">
                <a:solidFill>
                  <a:srgbClr val="CC00CC"/>
                </a:solidFill>
              </a:rPr>
              <a:t>/* tail</a:t>
            </a:r>
            <a:r>
              <a:rPr lang="zh-CN" altLang="en-US" sz="2400" dirty="0">
                <a:solidFill>
                  <a:srgbClr val="CC00CC"/>
                </a:solidFill>
              </a:rPr>
              <a:t>联接</a:t>
            </a:r>
            <a:r>
              <a:rPr lang="en-US" altLang="zh-CN" sz="2400" dirty="0">
                <a:solidFill>
                  <a:srgbClr val="CC00CC"/>
                </a:solidFill>
              </a:rPr>
              <a:t>2</a:t>
            </a:r>
            <a:r>
              <a:rPr lang="zh-CN" altLang="en-US" sz="2400" dirty="0">
                <a:solidFill>
                  <a:srgbClr val="CC00CC"/>
                </a:solidFill>
              </a:rPr>
              <a:t>个串使用</a:t>
            </a:r>
            <a:r>
              <a:rPr lang="en-US" altLang="zh-CN" sz="2400" dirty="0">
                <a:solidFill>
                  <a:srgbClr val="CC00CC"/>
                </a:solidFill>
              </a:rPr>
              <a:t>*/</a:t>
            </a:r>
          </a:p>
          <a:p>
            <a:pPr marL="0" indent="0">
              <a:lnSpc>
                <a:spcPct val="100000"/>
              </a:lnSpc>
              <a:spcAft>
                <a:spcPts val="0"/>
              </a:spcAft>
              <a:buNone/>
            </a:pPr>
            <a:r>
              <a:rPr lang="en-US" altLang="zh-CN" sz="2400" dirty="0"/>
              <a:t>    int     length;</a:t>
            </a:r>
          </a:p>
          <a:p>
            <a:pPr marL="0" indent="0">
              <a:lnSpc>
                <a:spcPct val="100000"/>
              </a:lnSpc>
              <a:spcAft>
                <a:spcPts val="0"/>
              </a:spcAft>
              <a:buNone/>
            </a:pPr>
            <a:r>
              <a:rPr lang="en-US" altLang="zh-CN" sz="2400" dirty="0"/>
              <a:t>} </a:t>
            </a:r>
            <a:r>
              <a:rPr lang="en-US" altLang="zh-CN" sz="2400" dirty="0" err="1"/>
              <a:t>BLString</a:t>
            </a:r>
            <a:r>
              <a:rPr lang="en-US" altLang="zh-CN" sz="2400" dirty="0"/>
              <a:t>; </a:t>
            </a:r>
            <a:endParaRPr lang="zh-CN" altLang="en-US" sz="2400" dirty="0"/>
          </a:p>
        </p:txBody>
      </p:sp>
    </p:spTree>
    <p:extLst>
      <p:ext uri="{BB962C8B-B14F-4D97-AF65-F5344CB8AC3E}">
        <p14:creationId xmlns:p14="http://schemas.microsoft.com/office/powerpoint/2010/main" xmlns="" val="398133859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0F71A43-9B12-47E7-8DC2-2630B9D20DDE}"/>
              </a:ext>
            </a:extLst>
          </p:cNvPr>
          <p:cNvSpPr>
            <a:spLocks noGrp="1"/>
          </p:cNvSpPr>
          <p:nvPr>
            <p:ph type="title"/>
          </p:nvPr>
        </p:nvSpPr>
        <p:spPr/>
        <p:txBody>
          <a:bodyPr/>
          <a:lstStyle/>
          <a:p>
            <a:r>
              <a:rPr lang="zh-CN" altLang="en-US" sz="4000" dirty="0"/>
              <a:t>存储密度</a:t>
            </a:r>
          </a:p>
        </p:txBody>
      </p:sp>
      <mc:AlternateContent xmlns:mc="http://schemas.openxmlformats.org/markup-compatibility/2006">
        <mc:Choice xmlns:a14="http://schemas.microsoft.com/office/drawing/2010/main" xmlns="" Requires="a14">
          <p:sp>
            <p:nvSpPr>
              <p:cNvPr id="5" name="内容占位符 4">
                <a:extLst>
                  <a:ext uri="{FF2B5EF4-FFF2-40B4-BE49-F238E27FC236}">
                    <a16:creationId xmlns:a16="http://schemas.microsoft.com/office/drawing/2014/main" id="{7B8C332F-28F1-4E17-AD4D-79441F5A2782}"/>
                  </a:ext>
                </a:extLst>
              </p:cNvPr>
              <p:cNvSpPr>
                <a:spLocks noGrp="1"/>
              </p:cNvSpPr>
              <p:nvPr>
                <p:ph idx="1"/>
              </p:nvPr>
            </p:nvSpPr>
            <p:spPr>
              <a:xfrm>
                <a:off x="304800" y="1600200"/>
                <a:ext cx="11582400" cy="4724400"/>
              </a:xfrm>
            </p:spPr>
            <p:txBody>
              <a:bodyPr/>
              <a:lstStyle/>
              <a:p>
                <a14:m>
                  <m:oMath xmlns:m="http://schemas.openxmlformats.org/officeDocument/2006/math">
                    <m:r>
                      <m:rPr>
                        <m:nor/>
                      </m:rPr>
                      <a:rPr lang="zh-CN" altLang="en-US" sz="2800" dirty="0">
                        <a:solidFill>
                          <a:srgbClr val="0000FF"/>
                        </a:solidFill>
                        <a:latin typeface="Times New Roman" pitchFamily="18" charset="0"/>
                        <a:ea typeface="楷体" pitchFamily="49" charset="-122"/>
                        <a:cs typeface="Times New Roman" pitchFamily="18" charset="0"/>
                      </a:rPr>
                      <m:t>存储密度</m:t>
                    </m:r>
                    <m:r>
                      <a:rPr lang="en-US" altLang="zh-CN" sz="2800">
                        <a:solidFill>
                          <a:srgbClr val="0000FF"/>
                        </a:solidFill>
                        <a:latin typeface="Cambria Math" panose="02040503050406030204" pitchFamily="18" charset="0"/>
                        <a:ea typeface="楷体" pitchFamily="49" charset="-122"/>
                        <a:cs typeface="Times New Roman" pitchFamily="18" charset="0"/>
                      </a:rPr>
                      <m:t>=</m:t>
                    </m:r>
                    <m:f>
                      <m:fPr>
                        <m:ctrlPr>
                          <a:rPr lang="en-US" altLang="zh-CN" sz="2800" i="1">
                            <a:solidFill>
                              <a:srgbClr val="0000FF"/>
                            </a:solidFill>
                            <a:latin typeface="Cambria Math" panose="02040503050406030204" pitchFamily="18" charset="0"/>
                            <a:ea typeface="楷体" pitchFamily="49" charset="-122"/>
                            <a:cs typeface="Times New Roman" pitchFamily="18" charset="0"/>
                          </a:rPr>
                        </m:ctrlPr>
                      </m:fPr>
                      <m:num>
                        <m:r>
                          <m:rPr>
                            <m:nor/>
                          </m:rPr>
                          <a:rPr lang="zh-CN" altLang="en-US" sz="2800" dirty="0">
                            <a:solidFill>
                              <a:srgbClr val="0000FF"/>
                            </a:solidFill>
                            <a:latin typeface="Times New Roman" pitchFamily="18" charset="0"/>
                            <a:ea typeface="楷体" pitchFamily="49" charset="-122"/>
                            <a:cs typeface="Times New Roman" pitchFamily="18" charset="0"/>
                          </a:rPr>
                          <m:t>结点数据本身占用的空间</m:t>
                        </m:r>
                        <m:r>
                          <m:rPr>
                            <m:nor/>
                          </m:rPr>
                          <a:rPr lang="zh-CN" altLang="en-US" sz="2800" dirty="0">
                            <a:solidFill>
                              <a:srgbClr val="0000FF"/>
                            </a:solidFill>
                            <a:latin typeface="Times New Roman" pitchFamily="18" charset="0"/>
                            <a:ea typeface="楷体" pitchFamily="49" charset="-122"/>
                            <a:cs typeface="Times New Roman" pitchFamily="18" charset="0"/>
                          </a:rPr>
                          <m:t> </m:t>
                        </m:r>
                      </m:num>
                      <m:den>
                        <m:r>
                          <m:rPr>
                            <m:nor/>
                          </m:rPr>
                          <a:rPr lang="zh-CN" altLang="en-US" sz="2800" dirty="0">
                            <a:solidFill>
                              <a:srgbClr val="0000FF"/>
                            </a:solidFill>
                            <a:latin typeface="Times New Roman" pitchFamily="18" charset="0"/>
                            <a:ea typeface="楷体" pitchFamily="49" charset="-122"/>
                            <a:cs typeface="Times New Roman" pitchFamily="18" charset="0"/>
                          </a:rPr>
                          <m:t>结点占用的空间总量</m:t>
                        </m:r>
                        <m:r>
                          <m:rPr>
                            <m:nor/>
                          </m:rPr>
                          <a:rPr lang="zh-CN" altLang="en-US" sz="2800" dirty="0">
                            <a:solidFill>
                              <a:srgbClr val="0000FF"/>
                            </a:solidFill>
                            <a:latin typeface="Times New Roman" pitchFamily="18" charset="0"/>
                            <a:ea typeface="楷体" pitchFamily="49" charset="-122"/>
                            <a:cs typeface="Times New Roman" pitchFamily="18" charset="0"/>
                          </a:rPr>
                          <m:t> </m:t>
                        </m:r>
                      </m:den>
                    </m:f>
                  </m:oMath>
                </a14:m>
                <a:endParaRPr lang="en-US" altLang="zh-CN" sz="2800" dirty="0">
                  <a:solidFill>
                    <a:srgbClr val="0000FF"/>
                  </a:solidFill>
                  <a:latin typeface="Times New Roman" pitchFamily="18" charset="0"/>
                  <a:ea typeface="楷体" pitchFamily="49" charset="-122"/>
                  <a:cs typeface="Times New Roman" pitchFamily="18" charset="0"/>
                </a:endParaRPr>
              </a:p>
              <a:p>
                <a:r>
                  <a:rPr lang="zh-CN" altLang="en-US" dirty="0">
                    <a:solidFill>
                      <a:srgbClr val="C00000"/>
                    </a:solidFill>
                  </a:rPr>
                  <a:t>存储密度小</a:t>
                </a:r>
                <a:r>
                  <a:rPr lang="zh-CN" altLang="en-US" dirty="0"/>
                  <a:t>（如节点大小为</a:t>
                </a:r>
                <a:r>
                  <a:rPr lang="en-US" altLang="zh-CN" dirty="0"/>
                  <a:t>1</a:t>
                </a:r>
                <a:r>
                  <a:rPr lang="zh-CN" altLang="en-US" dirty="0"/>
                  <a:t>时），运算处理方便，但存储占用量大。</a:t>
                </a:r>
              </a:p>
              <a:p>
                <a:r>
                  <a:rPr lang="zh-CN" altLang="en-US" dirty="0">
                    <a:solidFill>
                      <a:srgbClr val="C00000"/>
                    </a:solidFill>
                  </a:rPr>
                  <a:t>存储密度大</a:t>
                </a:r>
                <a:r>
                  <a:rPr lang="zh-CN" altLang="en-US" dirty="0"/>
                  <a:t>，当一个块内存放多个字符时，往往使操作过程变的较为复杂，如在串中插入一个字符或删除一个字符，通常需要将</a:t>
                </a:r>
                <a:r>
                  <a:rPr lang="zh-CN" altLang="en-US" dirty="0">
                    <a:solidFill>
                      <a:srgbClr val="CC00CC"/>
                    </a:solidFill>
                  </a:rPr>
                  <a:t>字符</a:t>
                </a:r>
                <a:r>
                  <a:rPr lang="zh-CN" altLang="en-US" dirty="0"/>
                  <a:t>在</a:t>
                </a:r>
                <a:r>
                  <a:rPr lang="zh-CN" altLang="en-US" dirty="0">
                    <a:solidFill>
                      <a:srgbClr val="CC00CC"/>
                    </a:solidFill>
                  </a:rPr>
                  <a:t>块间移动</a:t>
                </a:r>
                <a:r>
                  <a:rPr lang="zh-CN" altLang="en-US" dirty="0"/>
                  <a:t>。</a:t>
                </a:r>
              </a:p>
            </p:txBody>
          </p:sp>
        </mc:Choice>
        <mc:Fallback>
          <p:sp>
            <p:nvSpPr>
              <p:cNvPr id="5" name="内容占位符 4">
                <a:extLst>
                  <a:ext uri="{FF2B5EF4-FFF2-40B4-BE49-F238E27FC236}">
                    <a16:creationId xmlns:a16="http://schemas.microsoft.com/office/drawing/2014/main" xmlns="" xmlns:a14="http://schemas.microsoft.com/office/drawing/2010/main" id="{7B8C332F-28F1-4E17-AD4D-79441F5A2782}"/>
                  </a:ext>
                </a:extLst>
              </p:cNvPr>
              <p:cNvSpPr>
                <a:spLocks noGrp="1" noRot="1" noChangeAspect="1" noMove="1" noResize="1" noEditPoints="1" noAdjustHandles="1" noChangeArrowheads="1" noChangeShapeType="1" noTextEdit="1"/>
              </p:cNvSpPr>
              <p:nvPr>
                <p:ph idx="1"/>
              </p:nvPr>
            </p:nvSpPr>
            <p:spPr>
              <a:xfrm>
                <a:off x="304800" y="1600200"/>
                <a:ext cx="11582400" cy="4724400"/>
              </a:xfrm>
              <a:blipFill>
                <a:blip r:embed="rId2" cstate="print"/>
                <a:stretch>
                  <a:fillRect l="-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xmlns="" val="31854123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串的模式匹配</a:t>
            </a:r>
          </a:p>
        </p:txBody>
      </p:sp>
      <p:grpSp>
        <p:nvGrpSpPr>
          <p:cNvPr id="12" name="组合 11">
            <a:extLst>
              <a:ext uri="{FF2B5EF4-FFF2-40B4-BE49-F238E27FC236}">
                <a16:creationId xmlns:a16="http://schemas.microsoft.com/office/drawing/2014/main" xmlns="" id="{F605A4F5-F9DF-4F98-83CE-F97E9265477E}"/>
              </a:ext>
            </a:extLst>
          </p:cNvPr>
          <p:cNvGrpSpPr/>
          <p:nvPr/>
        </p:nvGrpSpPr>
        <p:grpSpPr>
          <a:xfrm>
            <a:off x="1066800" y="1905000"/>
            <a:ext cx="9605375" cy="2057400"/>
            <a:chOff x="685801" y="2267756"/>
            <a:chExt cx="9605375" cy="2057400"/>
          </a:xfrm>
        </p:grpSpPr>
        <p:sp>
          <p:nvSpPr>
            <p:cNvPr id="4" name="TextBox 3">
              <a:extLst>
                <a:ext uri="{FF2B5EF4-FFF2-40B4-BE49-F238E27FC236}">
                  <a16:creationId xmlns:a16="http://schemas.microsoft.com/office/drawing/2014/main" xmlns="" id="{90A9F284-59F3-4DE4-B0FD-BA6DE697C060}"/>
                </a:ext>
              </a:extLst>
            </p:cNvPr>
            <p:cNvSpPr txBox="1"/>
            <p:nvPr/>
          </p:nvSpPr>
          <p:spPr>
            <a:xfrm>
              <a:off x="2152873" y="2267756"/>
              <a:ext cx="1650620" cy="523220"/>
            </a:xfrm>
            <a:prstGeom prst="rect">
              <a:avLst/>
            </a:prstGeom>
            <a:noFill/>
          </p:spPr>
          <p:txBody>
            <a:bodyPr wrap="square" rtlCol="0">
              <a:spAutoFit/>
            </a:bodyPr>
            <a:lstStyle>
              <a:defPPr>
                <a:defRPr lang="en-US"/>
              </a:defPPr>
              <a:lvl1pPr algn="ctr">
                <a:defRPr kumimoji="1" sz="2800" b="1">
                  <a:solidFill>
                    <a:srgbClr val="FF0000"/>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目标串</a:t>
              </a:r>
              <a:r>
                <a:rPr lang="en-US" altLang="zh-CN" dirty="0"/>
                <a:t>S</a:t>
              </a:r>
              <a:endParaRPr lang="zh-CN" altLang="en-US" dirty="0"/>
            </a:p>
          </p:txBody>
        </p:sp>
        <p:sp>
          <p:nvSpPr>
            <p:cNvPr id="5" name="TextBox 6">
              <a:extLst>
                <a:ext uri="{FF2B5EF4-FFF2-40B4-BE49-F238E27FC236}">
                  <a16:creationId xmlns:a16="http://schemas.microsoft.com/office/drawing/2014/main" xmlns="" id="{D0104C78-83BC-42B4-966D-761A0196520C}"/>
                </a:ext>
              </a:extLst>
            </p:cNvPr>
            <p:cNvSpPr txBox="1"/>
            <p:nvPr/>
          </p:nvSpPr>
          <p:spPr>
            <a:xfrm>
              <a:off x="2152873" y="3801936"/>
              <a:ext cx="1650620" cy="523220"/>
            </a:xfrm>
            <a:prstGeom prst="rect">
              <a:avLst/>
            </a:prstGeom>
            <a:noFill/>
          </p:spPr>
          <p:txBody>
            <a:bodyPr wrap="square" rtlCol="0">
              <a:spAutoFit/>
            </a:bodyPr>
            <a:lstStyle>
              <a:defPPr>
                <a:defRPr lang="en-US"/>
              </a:defPPr>
              <a:lvl1pPr algn="ctr">
                <a:defRPr kumimoji="1" sz="2800" b="1">
                  <a:solidFill>
                    <a:srgbClr val="FF0000"/>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模式串</a:t>
              </a:r>
              <a:r>
                <a:rPr lang="en-US" altLang="zh-CN" dirty="0"/>
                <a:t>T</a:t>
              </a:r>
              <a:endParaRPr lang="zh-CN" altLang="en-US" dirty="0"/>
            </a:p>
          </p:txBody>
        </p:sp>
        <p:sp>
          <p:nvSpPr>
            <p:cNvPr id="7" name="TextBox 8">
              <a:extLst>
                <a:ext uri="{FF2B5EF4-FFF2-40B4-BE49-F238E27FC236}">
                  <a16:creationId xmlns:a16="http://schemas.microsoft.com/office/drawing/2014/main" xmlns="" id="{3C780A01-84B1-40FA-BD0C-EEBEAEF01C75}"/>
                </a:ext>
              </a:extLst>
            </p:cNvPr>
            <p:cNvSpPr txBox="1"/>
            <p:nvPr/>
          </p:nvSpPr>
          <p:spPr>
            <a:xfrm>
              <a:off x="685801" y="3018026"/>
              <a:ext cx="2234982" cy="523220"/>
            </a:xfrm>
            <a:prstGeom prst="rect">
              <a:avLst/>
            </a:prstGeom>
            <a:noFill/>
          </p:spPr>
          <p:txBody>
            <a:bodyPr wrap="square" rtlCol="0">
              <a:spAutoFit/>
            </a:bodyPr>
            <a:lstStyle/>
            <a:p>
              <a:pPr algn="ctr"/>
              <a:r>
                <a:rPr lang="zh-CN" altLang="en-US" sz="2800" b="1" dirty="0">
                  <a:solidFill>
                    <a:srgbClr val="3333FF"/>
                  </a:solidFill>
                  <a:latin typeface="楷体" pitchFamily="49" charset="-122"/>
                  <a:ea typeface="楷体" pitchFamily="49" charset="-122"/>
                </a:rPr>
                <a:t>是</a:t>
              </a:r>
              <a:r>
                <a:rPr lang="zh-CN" altLang="en-US" sz="2800" b="1" dirty="0">
                  <a:solidFill>
                    <a:srgbClr val="FF00FF"/>
                  </a:solidFill>
                  <a:latin typeface="楷体" pitchFamily="49" charset="-122"/>
                  <a:ea typeface="楷体" pitchFamily="49" charset="-122"/>
                </a:rPr>
                <a:t>子</a:t>
              </a:r>
              <a:r>
                <a:rPr kumimoji="1" lang="zh-CN" altLang="en-US" sz="2800" b="1" dirty="0">
                  <a:solidFill>
                    <a:srgbClr val="FF00FF"/>
                  </a:solidFill>
                  <a:latin typeface="楷体" pitchFamily="49" charset="-122"/>
                  <a:ea typeface="楷体" pitchFamily="49" charset="-122"/>
                  <a:cs typeface="Times New Roman" pitchFamily="18" charset="0"/>
                </a:rPr>
                <a:t>串</a:t>
              </a:r>
              <a:r>
                <a:rPr kumimoji="1" lang="zh-CN" altLang="en-US" sz="2800" b="1" dirty="0">
                  <a:solidFill>
                    <a:srgbClr val="3333FF"/>
                  </a:solidFill>
                  <a:latin typeface="楷体" pitchFamily="49" charset="-122"/>
                  <a:ea typeface="楷体" pitchFamily="49" charset="-122"/>
                  <a:cs typeface="Times New Roman" pitchFamily="18" charset="0"/>
                </a:rPr>
                <a:t>吗？</a:t>
              </a:r>
              <a:endParaRPr lang="zh-CN" altLang="en-US" sz="2800" b="1" dirty="0">
                <a:solidFill>
                  <a:srgbClr val="3333FF"/>
                </a:solidFill>
                <a:latin typeface="楷体" pitchFamily="49" charset="-122"/>
                <a:ea typeface="楷体" pitchFamily="49" charset="-122"/>
              </a:endParaRPr>
            </a:p>
          </p:txBody>
        </p:sp>
        <p:sp>
          <p:nvSpPr>
            <p:cNvPr id="8" name="TextBox 9">
              <a:extLst>
                <a:ext uri="{FF2B5EF4-FFF2-40B4-BE49-F238E27FC236}">
                  <a16:creationId xmlns:a16="http://schemas.microsoft.com/office/drawing/2014/main" xmlns="" id="{FB1EE783-C255-4DCA-B84C-694F879494C0}"/>
                </a:ext>
              </a:extLst>
            </p:cNvPr>
            <p:cNvSpPr txBox="1"/>
            <p:nvPr/>
          </p:nvSpPr>
          <p:spPr>
            <a:xfrm>
              <a:off x="4343400" y="3048554"/>
              <a:ext cx="5947776" cy="523220"/>
            </a:xfrm>
            <a:prstGeom prst="rect">
              <a:avLst/>
            </a:prstGeom>
            <a:noFill/>
          </p:spPr>
          <p:txBody>
            <a:bodyPr wrap="square" rtlCol="0">
              <a:spAutoFit/>
            </a:bodyPr>
            <a:lstStyle/>
            <a:p>
              <a:pPr algn="ctr"/>
              <a:r>
                <a:rPr kumimoji="1" lang="zh-CN" altLang="en-US" sz="2800" b="1" dirty="0">
                  <a:solidFill>
                    <a:srgbClr val="FF0000"/>
                  </a:solidFill>
                  <a:latin typeface="微软雅黑" panose="020B0503020204020204" pitchFamily="34" charset="-122"/>
                  <a:ea typeface="微软雅黑" panose="020B0503020204020204" pitchFamily="34" charset="-122"/>
                  <a:cs typeface="Times New Roman" pitchFamily="18" charset="0"/>
                </a:rPr>
                <a:t>模式匹配</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Pattern Matching</a:t>
              </a:r>
              <a:r>
                <a:rPr lang="zh-CN" altLang="en-US" sz="2800" b="1" dirty="0">
                  <a:solidFill>
                    <a:srgbClr val="FF0000"/>
                  </a:solidFill>
                  <a:latin typeface="微软雅黑" panose="020B0503020204020204" pitchFamily="34" charset="-122"/>
                  <a:ea typeface="微软雅黑" panose="020B0503020204020204" pitchFamily="34" charset="-122"/>
                </a:rPr>
                <a:t>） </a:t>
              </a:r>
            </a:p>
          </p:txBody>
        </p:sp>
        <p:sp>
          <p:nvSpPr>
            <p:cNvPr id="9" name="右大括号 8">
              <a:extLst>
                <a:ext uri="{FF2B5EF4-FFF2-40B4-BE49-F238E27FC236}">
                  <a16:creationId xmlns:a16="http://schemas.microsoft.com/office/drawing/2014/main" xmlns="" id="{5E079150-E989-4B68-A583-E78C34989619}"/>
                </a:ext>
              </a:extLst>
            </p:cNvPr>
            <p:cNvSpPr/>
            <p:nvPr/>
          </p:nvSpPr>
          <p:spPr>
            <a:xfrm>
              <a:off x="3764902" y="2602065"/>
              <a:ext cx="425809" cy="1416199"/>
            </a:xfrm>
            <a:prstGeom prst="rightBrace">
              <a:avLst/>
            </a:prstGeom>
            <a:ln w="38100">
              <a:solidFill>
                <a:srgbClr val="008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solidFill>
                  <a:prstClr val="black"/>
                </a:solidFill>
              </a:endParaRPr>
            </a:p>
          </p:txBody>
        </p:sp>
        <p:sp>
          <p:nvSpPr>
            <p:cNvPr id="11" name="箭头: 下 10">
              <a:extLst>
                <a:ext uri="{FF2B5EF4-FFF2-40B4-BE49-F238E27FC236}">
                  <a16:creationId xmlns:a16="http://schemas.microsoft.com/office/drawing/2014/main" xmlns="" id="{5E83E5D2-A973-4032-9C20-B02B3E21F0B3}"/>
                </a:ext>
              </a:extLst>
            </p:cNvPr>
            <p:cNvSpPr/>
            <p:nvPr/>
          </p:nvSpPr>
          <p:spPr bwMode="auto">
            <a:xfrm rot="10800000">
              <a:off x="2825784" y="2914952"/>
              <a:ext cx="304800" cy="790424"/>
            </a:xfrm>
            <a:prstGeom prst="down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 name="Text Box 3">
            <a:extLst>
              <a:ext uri="{FF2B5EF4-FFF2-40B4-BE49-F238E27FC236}">
                <a16:creationId xmlns:a16="http://schemas.microsoft.com/office/drawing/2014/main" xmlns="" id="{F321F180-87E3-488C-9072-6580D7076C02}"/>
              </a:ext>
            </a:extLst>
          </p:cNvPr>
          <p:cNvSpPr txBox="1">
            <a:spLocks noChangeArrowheads="1"/>
          </p:cNvSpPr>
          <p:nvPr/>
        </p:nvSpPr>
        <p:spPr bwMode="auto">
          <a:xfrm>
            <a:off x="381000" y="4677745"/>
            <a:ext cx="11353800" cy="113024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nSpc>
                <a:spcPct val="150000"/>
              </a:lnSpc>
              <a:spcBef>
                <a:spcPts val="600"/>
              </a:spcBef>
              <a:buBlip>
                <a:blip r:embed="rId2"/>
              </a:buBlip>
            </a:pPr>
            <a:r>
              <a:rPr kumimoji="1" lang="zh-CN" altLang="en-US" b="1" dirty="0">
                <a:solidFill>
                  <a:srgbClr val="C00000"/>
                </a:solidFill>
                <a:ea typeface="楷体" pitchFamily="49" charset="-122"/>
                <a:cs typeface="Times New Roman" pitchFamily="18" charset="0"/>
              </a:rPr>
              <a:t>成功</a:t>
            </a:r>
            <a:r>
              <a:rPr kumimoji="1" lang="zh-CN" altLang="en-US" b="1" dirty="0">
                <a:solidFill>
                  <a:prstClr val="black"/>
                </a:solidFill>
                <a:ea typeface="楷体" pitchFamily="49" charset="-122"/>
                <a:cs typeface="Times New Roman" pitchFamily="18" charset="0"/>
              </a:rPr>
              <a:t>是指在目标串</a:t>
            </a:r>
            <a:r>
              <a:rPr kumimoji="1" lang="en-US" altLang="zh-CN" b="1" dirty="0">
                <a:solidFill>
                  <a:prstClr val="black"/>
                </a:solidFill>
                <a:ea typeface="楷体" pitchFamily="49" charset="-122"/>
                <a:cs typeface="Times New Roman" pitchFamily="18" charset="0"/>
              </a:rPr>
              <a:t>S</a:t>
            </a:r>
            <a:r>
              <a:rPr kumimoji="1" lang="zh-CN" altLang="en-US" b="1" dirty="0">
                <a:solidFill>
                  <a:prstClr val="black"/>
                </a:solidFill>
                <a:ea typeface="楷体" pitchFamily="49" charset="-122"/>
                <a:cs typeface="Times New Roman" pitchFamily="18" charset="0"/>
              </a:rPr>
              <a:t>中找到一个模式串</a:t>
            </a:r>
            <a:r>
              <a:rPr kumimoji="1" lang="en-US" altLang="zh-CN" b="1" dirty="0">
                <a:solidFill>
                  <a:prstClr val="black"/>
                </a:solidFill>
                <a:ea typeface="楷体" pitchFamily="49" charset="-122"/>
                <a:cs typeface="Times New Roman" pitchFamily="18" charset="0"/>
              </a:rPr>
              <a:t>T </a:t>
            </a:r>
            <a:r>
              <a:rPr kumimoji="1" lang="en-US" altLang="zh-CN" b="1" dirty="0">
                <a:solidFill>
                  <a:prstClr val="black"/>
                </a:solidFill>
                <a:ea typeface="楷体" pitchFamily="49" charset="-122"/>
                <a:cs typeface="Times New Roman" pitchFamily="18" charset="0"/>
                <a:sym typeface="Symbol"/>
              </a:rPr>
              <a:t> T</a:t>
            </a:r>
            <a:r>
              <a:rPr kumimoji="1" lang="zh-CN" altLang="en-US" b="1" dirty="0">
                <a:solidFill>
                  <a:prstClr val="black"/>
                </a:solidFill>
                <a:ea typeface="楷体" pitchFamily="49" charset="-122"/>
                <a:cs typeface="Times New Roman" pitchFamily="18" charset="0"/>
                <a:sym typeface="Symbol"/>
              </a:rPr>
              <a:t>是</a:t>
            </a:r>
            <a:r>
              <a:rPr kumimoji="1" lang="en-US" altLang="zh-CN" b="1" dirty="0">
                <a:solidFill>
                  <a:prstClr val="black"/>
                </a:solidFill>
                <a:ea typeface="楷体" pitchFamily="49" charset="-122"/>
                <a:cs typeface="Times New Roman" pitchFamily="18" charset="0"/>
                <a:sym typeface="Symbol"/>
              </a:rPr>
              <a:t>S</a:t>
            </a:r>
            <a:r>
              <a:rPr kumimoji="1" lang="zh-CN" altLang="en-US" b="1" dirty="0">
                <a:solidFill>
                  <a:prstClr val="black"/>
                </a:solidFill>
                <a:ea typeface="楷体" pitchFamily="49" charset="-122"/>
                <a:cs typeface="Times New Roman" pitchFamily="18" charset="0"/>
                <a:sym typeface="Symbol"/>
              </a:rPr>
              <a:t>的子</a:t>
            </a:r>
            <a:r>
              <a:rPr kumimoji="1" lang="zh-CN" altLang="en-US" b="1" dirty="0">
                <a:solidFill>
                  <a:prstClr val="black"/>
                </a:solidFill>
                <a:ea typeface="楷体" pitchFamily="49" charset="-122"/>
                <a:cs typeface="Times New Roman" pitchFamily="18" charset="0"/>
              </a:rPr>
              <a:t>串，返回</a:t>
            </a:r>
            <a:r>
              <a:rPr kumimoji="1" lang="en-US" altLang="zh-CN" b="1" dirty="0">
                <a:solidFill>
                  <a:prstClr val="black"/>
                </a:solidFill>
                <a:ea typeface="楷体" pitchFamily="49" charset="-122"/>
                <a:cs typeface="Times New Roman" pitchFamily="18" charset="0"/>
              </a:rPr>
              <a:t>T</a:t>
            </a:r>
            <a:r>
              <a:rPr kumimoji="1" lang="zh-CN" altLang="en-US" b="1" dirty="0">
                <a:solidFill>
                  <a:prstClr val="black"/>
                </a:solidFill>
                <a:ea typeface="楷体" pitchFamily="49" charset="-122"/>
                <a:cs typeface="Times New Roman" pitchFamily="18" charset="0"/>
              </a:rPr>
              <a:t>在</a:t>
            </a:r>
            <a:r>
              <a:rPr kumimoji="1" lang="en-US" altLang="zh-CN" b="1" dirty="0">
                <a:solidFill>
                  <a:prstClr val="black"/>
                </a:solidFill>
                <a:ea typeface="楷体" pitchFamily="49" charset="-122"/>
                <a:cs typeface="Times New Roman" pitchFamily="18" charset="0"/>
              </a:rPr>
              <a:t>S</a:t>
            </a:r>
            <a:r>
              <a:rPr kumimoji="1" lang="zh-CN" altLang="en-US" b="1" dirty="0">
                <a:solidFill>
                  <a:prstClr val="black"/>
                </a:solidFill>
                <a:ea typeface="楷体" pitchFamily="49" charset="-122"/>
                <a:cs typeface="Times New Roman" pitchFamily="18" charset="0"/>
              </a:rPr>
              <a:t>中的位置。</a:t>
            </a:r>
            <a:endParaRPr kumimoji="1" lang="en-US" altLang="zh-CN" b="1" dirty="0">
              <a:solidFill>
                <a:prstClr val="black"/>
              </a:solidFill>
              <a:ea typeface="楷体" pitchFamily="49" charset="-122"/>
              <a:cs typeface="Times New Roman" pitchFamily="18" charset="0"/>
            </a:endParaRPr>
          </a:p>
          <a:p>
            <a:pPr marL="457200" indent="-457200">
              <a:lnSpc>
                <a:spcPct val="150000"/>
              </a:lnSpc>
              <a:spcBef>
                <a:spcPts val="0"/>
              </a:spcBef>
              <a:spcAft>
                <a:spcPts val="0"/>
              </a:spcAft>
              <a:buBlip>
                <a:blip r:embed="rId2"/>
              </a:buBlip>
            </a:pPr>
            <a:r>
              <a:rPr kumimoji="1" lang="zh-CN" altLang="en-US" b="1" dirty="0">
                <a:solidFill>
                  <a:srgbClr val="C00000"/>
                </a:solidFill>
                <a:ea typeface="楷体" pitchFamily="49" charset="-122"/>
                <a:cs typeface="Times New Roman" pitchFamily="18" charset="0"/>
              </a:rPr>
              <a:t>不成功</a:t>
            </a:r>
            <a:r>
              <a:rPr kumimoji="1" lang="zh-CN" altLang="en-US" b="1" dirty="0">
                <a:solidFill>
                  <a:prstClr val="black"/>
                </a:solidFill>
                <a:ea typeface="楷体" pitchFamily="49" charset="-122"/>
                <a:cs typeface="Times New Roman" pitchFamily="18" charset="0"/>
              </a:rPr>
              <a:t>则指目标串</a:t>
            </a:r>
            <a:r>
              <a:rPr kumimoji="1" lang="en-US" altLang="zh-CN" b="1" dirty="0">
                <a:solidFill>
                  <a:prstClr val="black"/>
                </a:solidFill>
                <a:ea typeface="楷体" pitchFamily="49" charset="-122"/>
                <a:cs typeface="Times New Roman" pitchFamily="18" charset="0"/>
              </a:rPr>
              <a:t>S</a:t>
            </a:r>
            <a:r>
              <a:rPr kumimoji="1" lang="zh-CN" altLang="en-US" b="1" dirty="0">
                <a:solidFill>
                  <a:prstClr val="black"/>
                </a:solidFill>
                <a:ea typeface="楷体" pitchFamily="49" charset="-122"/>
                <a:cs typeface="Times New Roman" pitchFamily="18" charset="0"/>
              </a:rPr>
              <a:t>中不存在模式串</a:t>
            </a:r>
            <a:r>
              <a:rPr kumimoji="1" lang="en-US" altLang="zh-CN" b="1" dirty="0">
                <a:solidFill>
                  <a:prstClr val="black"/>
                </a:solidFill>
                <a:ea typeface="楷体" pitchFamily="49" charset="-122"/>
                <a:cs typeface="Times New Roman" pitchFamily="18" charset="0"/>
              </a:rPr>
              <a:t>T</a:t>
            </a:r>
            <a:r>
              <a:rPr kumimoji="1" lang="en-US" altLang="zh-CN" b="1" dirty="0">
                <a:solidFill>
                  <a:prstClr val="black"/>
                </a:solidFill>
                <a:ea typeface="楷体" pitchFamily="49" charset="-122"/>
                <a:cs typeface="Times New Roman" pitchFamily="18" charset="0"/>
                <a:sym typeface="Symbol"/>
              </a:rPr>
              <a:t>  T</a:t>
            </a:r>
            <a:r>
              <a:rPr kumimoji="1" lang="zh-CN" altLang="en-US" b="1" dirty="0">
                <a:solidFill>
                  <a:prstClr val="black"/>
                </a:solidFill>
                <a:ea typeface="楷体" pitchFamily="49" charset="-122"/>
                <a:cs typeface="Times New Roman" pitchFamily="18" charset="0"/>
                <a:sym typeface="Symbol"/>
              </a:rPr>
              <a:t>不是</a:t>
            </a:r>
            <a:r>
              <a:rPr kumimoji="1" lang="en-US" altLang="zh-CN" b="1" dirty="0">
                <a:solidFill>
                  <a:prstClr val="black"/>
                </a:solidFill>
                <a:ea typeface="楷体" pitchFamily="49" charset="-122"/>
                <a:cs typeface="Times New Roman" pitchFamily="18" charset="0"/>
                <a:sym typeface="Symbol"/>
              </a:rPr>
              <a:t>S</a:t>
            </a:r>
            <a:r>
              <a:rPr kumimoji="1" lang="zh-CN" altLang="en-US" b="1" dirty="0">
                <a:solidFill>
                  <a:prstClr val="black"/>
                </a:solidFill>
                <a:ea typeface="楷体" pitchFamily="49" charset="-122"/>
                <a:cs typeface="Times New Roman" pitchFamily="18" charset="0"/>
                <a:sym typeface="Symbol"/>
              </a:rPr>
              <a:t>的子</a:t>
            </a:r>
            <a:r>
              <a:rPr kumimoji="1" lang="zh-CN" altLang="en-US" b="1" dirty="0">
                <a:solidFill>
                  <a:prstClr val="black"/>
                </a:solidFill>
                <a:ea typeface="楷体" pitchFamily="49" charset="-122"/>
                <a:cs typeface="Times New Roman" pitchFamily="18" charset="0"/>
              </a:rPr>
              <a:t>串，返回</a:t>
            </a:r>
            <a:r>
              <a:rPr kumimoji="1" lang="en-US" altLang="zh-CN" b="1" dirty="0">
                <a:solidFill>
                  <a:prstClr val="black"/>
                </a:solidFill>
                <a:latin typeface="宋体"/>
                <a:cs typeface="Times New Roman" pitchFamily="18" charset="0"/>
              </a:rPr>
              <a:t>-</a:t>
            </a:r>
            <a:r>
              <a:rPr kumimoji="1" lang="en-US" altLang="zh-CN" b="1" dirty="0">
                <a:solidFill>
                  <a:prstClr val="black"/>
                </a:solidFill>
                <a:ea typeface="楷体" pitchFamily="49" charset="-122"/>
                <a:cs typeface="Times New Roman" pitchFamily="18" charset="0"/>
              </a:rPr>
              <a:t>1</a:t>
            </a:r>
            <a:r>
              <a:rPr kumimoji="1" lang="zh-CN" altLang="en-US" b="1" dirty="0">
                <a:solidFill>
                  <a:prstClr val="black"/>
                </a:solidFill>
                <a:ea typeface="楷体" pitchFamily="49" charset="-122"/>
                <a:cs typeface="Times New Roman" pitchFamily="18" charset="0"/>
              </a:rPr>
              <a:t>。 </a:t>
            </a:r>
            <a:endParaRPr lang="zh-CN" altLang="en-US" b="1" dirty="0">
              <a:solidFill>
                <a:prstClr val="black"/>
              </a:solidFill>
              <a:ea typeface="楷体" pitchFamily="49" charset="-122"/>
              <a:cs typeface="Times New Roman" pitchFamily="18" charset="0"/>
            </a:endParaRPr>
          </a:p>
        </p:txBody>
      </p:sp>
    </p:spTree>
    <p:extLst>
      <p:ext uri="{BB962C8B-B14F-4D97-AF65-F5344CB8AC3E}">
        <p14:creationId xmlns:p14="http://schemas.microsoft.com/office/powerpoint/2010/main" xmlns="" val="2809549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AA839ED-8E52-4DFA-88F9-7BDE6F0C79BB}"/>
              </a:ext>
            </a:extLst>
          </p:cNvPr>
          <p:cNvSpPr>
            <a:spLocks noGrp="1"/>
          </p:cNvSpPr>
          <p:nvPr>
            <p:ph type="title"/>
          </p:nvPr>
        </p:nvSpPr>
        <p:spPr/>
        <p:txBody>
          <a:bodyPr/>
          <a:lstStyle/>
          <a:p>
            <a:r>
              <a:rPr lang="en-US" altLang="zh-CN" dirty="0"/>
              <a:t>4.3.1  Brute-Force</a:t>
            </a:r>
            <a:r>
              <a:rPr lang="zh-CN" altLang="en-US" dirty="0"/>
              <a:t>算法</a:t>
            </a:r>
          </a:p>
        </p:txBody>
      </p:sp>
      <p:sp>
        <p:nvSpPr>
          <p:cNvPr id="3" name="内容占位符 2">
            <a:extLst>
              <a:ext uri="{FF2B5EF4-FFF2-40B4-BE49-F238E27FC236}">
                <a16:creationId xmlns:a16="http://schemas.microsoft.com/office/drawing/2014/main" xmlns="" id="{ECF3DC3C-B3CD-4FEB-9055-A13F437F3C19}"/>
              </a:ext>
            </a:extLst>
          </p:cNvPr>
          <p:cNvSpPr>
            <a:spLocks noGrp="1"/>
          </p:cNvSpPr>
          <p:nvPr>
            <p:ph idx="1"/>
          </p:nvPr>
        </p:nvSpPr>
        <p:spPr>
          <a:xfrm>
            <a:off x="304800" y="1371600"/>
            <a:ext cx="11582400" cy="1752600"/>
          </a:xfrm>
        </p:spPr>
        <p:txBody>
          <a:bodyPr/>
          <a:lstStyle/>
          <a:p>
            <a:r>
              <a:rPr lang="zh-CN" altLang="en-US" dirty="0"/>
              <a:t> </a:t>
            </a:r>
            <a:r>
              <a:rPr lang="en-US" altLang="zh-CN" dirty="0"/>
              <a:t>Brute-Force</a:t>
            </a:r>
            <a:r>
              <a:rPr lang="zh-CN" altLang="en-US" dirty="0"/>
              <a:t>简称为</a:t>
            </a:r>
            <a:r>
              <a:rPr lang="en-US" altLang="zh-CN" dirty="0"/>
              <a:t>BF</a:t>
            </a:r>
            <a:r>
              <a:rPr lang="zh-CN" altLang="en-US" dirty="0"/>
              <a:t>算法，亦称简单匹配算法。</a:t>
            </a:r>
            <a:endParaRPr lang="en-US" altLang="zh-CN" dirty="0"/>
          </a:p>
          <a:p>
            <a:r>
              <a:rPr lang="zh-CN" altLang="en-US" dirty="0"/>
              <a:t>采用穷举的思路</a:t>
            </a:r>
            <a:r>
              <a:rPr lang="en-US" altLang="zh-CN" dirty="0"/>
              <a:t>	</a:t>
            </a:r>
            <a:r>
              <a:rPr lang="zh-CN" altLang="en-US" dirty="0"/>
              <a:t>，从</a:t>
            </a:r>
            <a:r>
              <a:rPr lang="en-US" altLang="zh-CN" dirty="0"/>
              <a:t>S</a:t>
            </a:r>
            <a:r>
              <a:rPr lang="zh-CN" altLang="en-US" dirty="0"/>
              <a:t>的每一个字符开始依次与</a:t>
            </a:r>
            <a:r>
              <a:rPr lang="en-US" altLang="zh-CN" dirty="0"/>
              <a:t>T</a:t>
            </a:r>
            <a:r>
              <a:rPr lang="zh-CN" altLang="en-US" dirty="0"/>
              <a:t>的字符进行匹配。</a:t>
            </a:r>
          </a:p>
          <a:p>
            <a:endParaRPr lang="zh-CN" altLang="en-US" dirty="0"/>
          </a:p>
        </p:txBody>
      </p:sp>
      <p:sp>
        <p:nvSpPr>
          <p:cNvPr id="4" name="矩形 3">
            <a:extLst>
              <a:ext uri="{FF2B5EF4-FFF2-40B4-BE49-F238E27FC236}">
                <a16:creationId xmlns:a16="http://schemas.microsoft.com/office/drawing/2014/main" xmlns="" id="{4F6DD5DE-E724-4384-802B-86056942399D}"/>
              </a:ext>
            </a:extLst>
          </p:cNvPr>
          <p:cNvSpPr/>
          <p:nvPr/>
        </p:nvSpPr>
        <p:spPr>
          <a:xfrm>
            <a:off x="2609840" y="3435911"/>
            <a:ext cx="3786214" cy="42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a    a    a    b    c    d</a:t>
            </a:r>
            <a:endParaRPr lang="zh-CN" altLang="en-US" sz="2400" b="1" i="1" dirty="0">
              <a:solidFill>
                <a:srgbClr val="3333FF"/>
              </a:solidFill>
              <a:latin typeface="Times New Roman" pitchFamily="18" charset="0"/>
              <a:cs typeface="Times New Roman" pitchFamily="18" charset="0"/>
            </a:endParaRPr>
          </a:p>
        </p:txBody>
      </p:sp>
      <p:grpSp>
        <p:nvGrpSpPr>
          <p:cNvPr id="5" name="组合 4">
            <a:extLst>
              <a:ext uri="{FF2B5EF4-FFF2-40B4-BE49-F238E27FC236}">
                <a16:creationId xmlns:a16="http://schemas.microsoft.com/office/drawing/2014/main" xmlns="" id="{650180EF-0A8F-42C5-B248-A4D7E47A70CB}"/>
              </a:ext>
            </a:extLst>
          </p:cNvPr>
          <p:cNvGrpSpPr/>
          <p:nvPr/>
        </p:nvGrpSpPr>
        <p:grpSpPr>
          <a:xfrm>
            <a:off x="2609840" y="4260130"/>
            <a:ext cx="2143140" cy="428628"/>
            <a:chOff x="1857356" y="4000504"/>
            <a:chExt cx="2143140" cy="428628"/>
          </a:xfrm>
        </p:grpSpPr>
        <p:sp>
          <p:nvSpPr>
            <p:cNvPr id="6" name="矩形 5">
              <a:extLst>
                <a:ext uri="{FF2B5EF4-FFF2-40B4-BE49-F238E27FC236}">
                  <a16:creationId xmlns:a16="http://schemas.microsoft.com/office/drawing/2014/main" xmlns="" id="{CF5C5384-3735-469B-929B-43612C739618}"/>
                </a:ext>
              </a:extLst>
            </p:cNvPr>
            <p:cNvSpPr/>
            <p:nvPr/>
          </p:nvSpPr>
          <p:spPr>
            <a:xfrm>
              <a:off x="1857356" y="4000504"/>
              <a:ext cx="150019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b    c</a:t>
              </a:r>
              <a:endParaRPr lang="zh-CN" altLang="en-US" sz="2400" b="1" i="1" dirty="0">
                <a:solidFill>
                  <a:srgbClr val="3333FF"/>
                </a:solidFill>
                <a:latin typeface="Times New Roman" pitchFamily="18" charset="0"/>
                <a:cs typeface="Times New Roman" pitchFamily="18" charset="0"/>
              </a:endParaRPr>
            </a:p>
          </p:txBody>
        </p:sp>
        <p:sp>
          <p:nvSpPr>
            <p:cNvPr id="7" name="TextBox 5">
              <a:extLst>
                <a:ext uri="{FF2B5EF4-FFF2-40B4-BE49-F238E27FC236}">
                  <a16:creationId xmlns:a16="http://schemas.microsoft.com/office/drawing/2014/main" xmlns="" id="{5B6B12A6-D21B-42C7-8C14-F17FF7DFE526}"/>
                </a:ext>
              </a:extLst>
            </p:cNvPr>
            <p:cNvSpPr txBox="1"/>
            <p:nvPr/>
          </p:nvSpPr>
          <p:spPr>
            <a:xfrm>
              <a:off x="3428992" y="4059800"/>
              <a:ext cx="571504" cy="369332"/>
            </a:xfrm>
            <a:prstGeom prst="rect">
              <a:avLst/>
            </a:prstGeom>
            <a:noFill/>
          </p:spPr>
          <p:txBody>
            <a:bodyPr wrap="square" lIns="0" tIns="0" rIns="0" bIns="0" rtlCol="0">
              <a:spAutoFit/>
            </a:bodyPr>
            <a:lstStyle/>
            <a:p>
              <a:pPr algn="ctr"/>
              <a:r>
                <a:rPr lang="zh-CN" altLang="en-US" sz="2400" b="1" dirty="0">
                  <a:solidFill>
                    <a:srgbClr val="FF0000"/>
                  </a:solidFill>
                  <a:latin typeface="Times New Roman" pitchFamily="18" charset="0"/>
                  <a:ea typeface="楷体_GB2312" pitchFamily="49" charset="-122"/>
                  <a:sym typeface="Wingdings"/>
                </a:rPr>
                <a:t></a:t>
              </a:r>
              <a:endParaRPr lang="zh-CN" altLang="en-US" sz="2400" b="1" dirty="0">
                <a:solidFill>
                  <a:srgbClr val="FF0000"/>
                </a:solidFill>
                <a:latin typeface="Times New Roman" pitchFamily="18" charset="0"/>
                <a:ea typeface="楷体_GB2312" pitchFamily="49" charset="-122"/>
              </a:endParaRPr>
            </a:p>
          </p:txBody>
        </p:sp>
      </p:grpSp>
      <p:grpSp>
        <p:nvGrpSpPr>
          <p:cNvPr id="8" name="组合 7">
            <a:extLst>
              <a:ext uri="{FF2B5EF4-FFF2-40B4-BE49-F238E27FC236}">
                <a16:creationId xmlns:a16="http://schemas.microsoft.com/office/drawing/2014/main" xmlns="" id="{EB47CED6-CD4A-460A-ADE8-99A35B0D11EA}"/>
              </a:ext>
            </a:extLst>
          </p:cNvPr>
          <p:cNvGrpSpPr/>
          <p:nvPr/>
        </p:nvGrpSpPr>
        <p:grpSpPr>
          <a:xfrm>
            <a:off x="3967162" y="4260130"/>
            <a:ext cx="2214578" cy="428628"/>
            <a:chOff x="3857620" y="4714884"/>
            <a:chExt cx="2214578" cy="428628"/>
          </a:xfrm>
        </p:grpSpPr>
        <p:sp>
          <p:nvSpPr>
            <p:cNvPr id="9" name="矩形 8">
              <a:extLst>
                <a:ext uri="{FF2B5EF4-FFF2-40B4-BE49-F238E27FC236}">
                  <a16:creationId xmlns:a16="http://schemas.microsoft.com/office/drawing/2014/main" xmlns="" id="{55E6D4CB-F606-446A-BC2B-678CFC07F632}"/>
                </a:ext>
              </a:extLst>
            </p:cNvPr>
            <p:cNvSpPr/>
            <p:nvPr/>
          </p:nvSpPr>
          <p:spPr>
            <a:xfrm>
              <a:off x="3857620" y="4714884"/>
              <a:ext cx="150019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b    c</a:t>
              </a:r>
              <a:endParaRPr lang="zh-CN" altLang="en-US" sz="2400" b="1" dirty="0">
                <a:solidFill>
                  <a:prstClr val="black"/>
                </a:solidFill>
              </a:endParaRPr>
            </a:p>
          </p:txBody>
        </p:sp>
        <p:sp>
          <p:nvSpPr>
            <p:cNvPr id="10" name="TextBox 19">
              <a:extLst>
                <a:ext uri="{FF2B5EF4-FFF2-40B4-BE49-F238E27FC236}">
                  <a16:creationId xmlns:a16="http://schemas.microsoft.com/office/drawing/2014/main" xmlns="" id="{A6682E27-F259-40E6-97B8-CF30B915D5CD}"/>
                </a:ext>
              </a:extLst>
            </p:cNvPr>
            <p:cNvSpPr txBox="1"/>
            <p:nvPr/>
          </p:nvSpPr>
          <p:spPr>
            <a:xfrm>
              <a:off x="5429256" y="4752984"/>
              <a:ext cx="642942" cy="369332"/>
            </a:xfrm>
            <a:prstGeom prst="rect">
              <a:avLst/>
            </a:prstGeom>
            <a:noFill/>
          </p:spPr>
          <p:txBody>
            <a:bodyPr wrap="square" lIns="0" tIns="0" rIns="0" bIns="0" rtlCol="0">
              <a:spAutoFit/>
            </a:bodyPr>
            <a:lstStyle/>
            <a:p>
              <a:pPr algn="ctr"/>
              <a:r>
                <a:rPr lang="zh-CN" altLang="en-US" sz="2400" b="1" dirty="0">
                  <a:solidFill>
                    <a:srgbClr val="FF0000"/>
                  </a:solidFill>
                  <a:latin typeface="Times New Roman" pitchFamily="18" charset="0"/>
                  <a:ea typeface="楷体_GB2312" pitchFamily="49" charset="-122"/>
                  <a:sym typeface="Wingdings"/>
                </a:rPr>
                <a:t></a:t>
              </a:r>
              <a:endParaRPr lang="zh-CN" altLang="en-US" sz="2400" b="1" dirty="0">
                <a:solidFill>
                  <a:srgbClr val="FF0000"/>
                </a:solidFill>
                <a:latin typeface="Times New Roman" pitchFamily="18" charset="0"/>
                <a:ea typeface="楷体_GB2312" pitchFamily="49" charset="-122"/>
              </a:endParaRPr>
            </a:p>
          </p:txBody>
        </p:sp>
      </p:grpSp>
      <p:sp>
        <p:nvSpPr>
          <p:cNvPr id="11" name="TextBox 20">
            <a:extLst>
              <a:ext uri="{FF2B5EF4-FFF2-40B4-BE49-F238E27FC236}">
                <a16:creationId xmlns:a16="http://schemas.microsoft.com/office/drawing/2014/main" xmlns="" id="{24BE9F0B-FC5C-4BA8-BC13-60D89783E478}"/>
              </a:ext>
            </a:extLst>
          </p:cNvPr>
          <p:cNvSpPr txBox="1"/>
          <p:nvPr/>
        </p:nvSpPr>
        <p:spPr>
          <a:xfrm>
            <a:off x="4038600" y="5078985"/>
            <a:ext cx="2214578" cy="461665"/>
          </a:xfrm>
          <a:prstGeom prst="rect">
            <a:avLst/>
          </a:prstGeom>
          <a:noFill/>
        </p:spPr>
        <p:txBody>
          <a:bodyPr wrap="square" rtlCol="0">
            <a:spAutoFit/>
          </a:bodyPr>
          <a:lstStyle/>
          <a:p>
            <a:pPr algn="ctr"/>
            <a:r>
              <a:rPr kumimoji="1" lang="zh-CN" altLang="en-US" sz="2400" b="1" dirty="0">
                <a:solidFill>
                  <a:srgbClr val="FF00FF"/>
                </a:solidFill>
                <a:latin typeface="Times New Roman" pitchFamily="18" charset="0"/>
                <a:ea typeface="楷体" pitchFamily="49" charset="-122"/>
                <a:cs typeface="Times New Roman" pitchFamily="18" charset="0"/>
              </a:rPr>
              <a:t>匹配成功</a:t>
            </a:r>
            <a:endParaRPr lang="zh-CN" altLang="en-US" sz="2400" b="1" dirty="0">
              <a:solidFill>
                <a:srgbClr val="FF00FF"/>
              </a:solidFill>
              <a:latin typeface="Times New Roman" pitchFamily="18" charset="0"/>
              <a:ea typeface="楷体_GB2312" pitchFamily="49" charset="-122"/>
            </a:endParaRPr>
          </a:p>
        </p:txBody>
      </p:sp>
      <p:sp>
        <p:nvSpPr>
          <p:cNvPr id="12" name="TextBox 21">
            <a:extLst>
              <a:ext uri="{FF2B5EF4-FFF2-40B4-BE49-F238E27FC236}">
                <a16:creationId xmlns:a16="http://schemas.microsoft.com/office/drawing/2014/main" xmlns="" id="{8FEDBDFF-1F68-4F7A-8B8A-CD768C1D208E}"/>
              </a:ext>
            </a:extLst>
          </p:cNvPr>
          <p:cNvSpPr txBox="1"/>
          <p:nvPr/>
        </p:nvSpPr>
        <p:spPr>
          <a:xfrm>
            <a:off x="1824022" y="3402874"/>
            <a:ext cx="571504" cy="461665"/>
          </a:xfrm>
          <a:prstGeom prst="rect">
            <a:avLst/>
          </a:prstGeom>
          <a:noFill/>
        </p:spPr>
        <p:txBody>
          <a:bodyPr wrap="square" rtlCol="0">
            <a:spAutoFit/>
          </a:bodyPr>
          <a:lstStyle/>
          <a:p>
            <a:pPr algn="ctr"/>
            <a:r>
              <a:rPr lang="en-US" altLang="zh-CN" sz="2400" b="1" dirty="0">
                <a:solidFill>
                  <a:srgbClr val="3333FF"/>
                </a:solidFill>
                <a:latin typeface="Times New Roman" pitchFamily="18" charset="0"/>
                <a:ea typeface="楷体_GB2312" pitchFamily="49" charset="-122"/>
              </a:rPr>
              <a:t>S:</a:t>
            </a:r>
            <a:endParaRPr lang="zh-CN" altLang="en-US" sz="2400" b="1" dirty="0">
              <a:solidFill>
                <a:srgbClr val="3333FF"/>
              </a:solidFill>
              <a:latin typeface="Times New Roman" pitchFamily="18" charset="0"/>
              <a:ea typeface="楷体_GB2312" pitchFamily="49" charset="-122"/>
            </a:endParaRPr>
          </a:p>
        </p:txBody>
      </p:sp>
      <p:sp>
        <p:nvSpPr>
          <p:cNvPr id="13" name="TextBox 22">
            <a:extLst>
              <a:ext uri="{FF2B5EF4-FFF2-40B4-BE49-F238E27FC236}">
                <a16:creationId xmlns:a16="http://schemas.microsoft.com/office/drawing/2014/main" xmlns="" id="{22D6F46F-5551-45F2-A21E-B08ECB77F89A}"/>
              </a:ext>
            </a:extLst>
          </p:cNvPr>
          <p:cNvSpPr txBox="1"/>
          <p:nvPr/>
        </p:nvSpPr>
        <p:spPr>
          <a:xfrm>
            <a:off x="1824022" y="4260130"/>
            <a:ext cx="571504" cy="461665"/>
          </a:xfrm>
          <a:prstGeom prst="rect">
            <a:avLst/>
          </a:prstGeom>
          <a:noFill/>
        </p:spPr>
        <p:txBody>
          <a:bodyPr wrap="square" rtlCol="0">
            <a:spAutoFit/>
          </a:bodyPr>
          <a:lstStyle/>
          <a:p>
            <a:pPr algn="ctr"/>
            <a:r>
              <a:rPr lang="en-US" altLang="zh-CN" sz="2400" b="1" dirty="0">
                <a:solidFill>
                  <a:srgbClr val="3333FF"/>
                </a:solidFill>
                <a:latin typeface="Times New Roman" pitchFamily="18" charset="0"/>
                <a:ea typeface="楷体_GB2312" pitchFamily="49" charset="-122"/>
              </a:rPr>
              <a:t>T:</a:t>
            </a:r>
            <a:endParaRPr lang="zh-CN" altLang="en-US" sz="2400" b="1" dirty="0">
              <a:solidFill>
                <a:srgbClr val="3333FF"/>
              </a:solidFill>
              <a:latin typeface="Times New Roman" pitchFamily="18" charset="0"/>
              <a:ea typeface="楷体_GB2312" pitchFamily="49" charset="-122"/>
            </a:endParaRPr>
          </a:p>
        </p:txBody>
      </p:sp>
      <p:grpSp>
        <p:nvGrpSpPr>
          <p:cNvPr id="14" name="组合 13">
            <a:extLst>
              <a:ext uri="{FF2B5EF4-FFF2-40B4-BE49-F238E27FC236}">
                <a16:creationId xmlns:a16="http://schemas.microsoft.com/office/drawing/2014/main" xmlns="" id="{A3C996CB-FF4F-445F-A8CF-3EECF0B6250B}"/>
              </a:ext>
            </a:extLst>
          </p:cNvPr>
          <p:cNvGrpSpPr/>
          <p:nvPr/>
        </p:nvGrpSpPr>
        <p:grpSpPr>
          <a:xfrm>
            <a:off x="3038468" y="4260130"/>
            <a:ext cx="2143140" cy="428628"/>
            <a:chOff x="1857356" y="4000504"/>
            <a:chExt cx="2143140" cy="428628"/>
          </a:xfrm>
        </p:grpSpPr>
        <p:sp>
          <p:nvSpPr>
            <p:cNvPr id="15" name="矩形 14">
              <a:extLst>
                <a:ext uri="{FF2B5EF4-FFF2-40B4-BE49-F238E27FC236}">
                  <a16:creationId xmlns:a16="http://schemas.microsoft.com/office/drawing/2014/main" xmlns="" id="{88643866-ECA2-42DF-9028-7EDA0E4F9B7C}"/>
                </a:ext>
              </a:extLst>
            </p:cNvPr>
            <p:cNvSpPr/>
            <p:nvPr/>
          </p:nvSpPr>
          <p:spPr>
            <a:xfrm>
              <a:off x="1857356" y="4000504"/>
              <a:ext cx="150019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b    c</a:t>
              </a:r>
              <a:endParaRPr lang="zh-CN" altLang="en-US" sz="2400" b="1" i="1" dirty="0">
                <a:solidFill>
                  <a:srgbClr val="3333FF"/>
                </a:solidFill>
                <a:latin typeface="Times New Roman" pitchFamily="18" charset="0"/>
                <a:cs typeface="Times New Roman" pitchFamily="18" charset="0"/>
              </a:endParaRPr>
            </a:p>
          </p:txBody>
        </p:sp>
        <p:sp>
          <p:nvSpPr>
            <p:cNvPr id="16" name="TextBox 27">
              <a:extLst>
                <a:ext uri="{FF2B5EF4-FFF2-40B4-BE49-F238E27FC236}">
                  <a16:creationId xmlns:a16="http://schemas.microsoft.com/office/drawing/2014/main" xmlns="" id="{7D0A8E03-1F65-4163-BCB7-CD4B1AADF691}"/>
                </a:ext>
              </a:extLst>
            </p:cNvPr>
            <p:cNvSpPr txBox="1"/>
            <p:nvPr/>
          </p:nvSpPr>
          <p:spPr>
            <a:xfrm>
              <a:off x="3428992" y="4059800"/>
              <a:ext cx="571504" cy="369332"/>
            </a:xfrm>
            <a:prstGeom prst="rect">
              <a:avLst/>
            </a:prstGeom>
            <a:noFill/>
          </p:spPr>
          <p:txBody>
            <a:bodyPr wrap="square" lIns="0" tIns="0" rIns="0" bIns="0" rtlCol="0">
              <a:spAutoFit/>
            </a:bodyPr>
            <a:lstStyle/>
            <a:p>
              <a:pPr algn="ctr"/>
              <a:r>
                <a:rPr lang="zh-CN" altLang="en-US" sz="2400" b="1" dirty="0">
                  <a:solidFill>
                    <a:srgbClr val="FF0000"/>
                  </a:solidFill>
                  <a:latin typeface="Times New Roman" pitchFamily="18" charset="0"/>
                  <a:ea typeface="楷体_GB2312" pitchFamily="49" charset="-122"/>
                  <a:sym typeface="Wingdings"/>
                </a:rPr>
                <a:t></a:t>
              </a:r>
              <a:endParaRPr lang="zh-CN" altLang="en-US" sz="2400" b="1" dirty="0">
                <a:solidFill>
                  <a:srgbClr val="FF0000"/>
                </a:solidFill>
                <a:latin typeface="Times New Roman" pitchFamily="18" charset="0"/>
                <a:ea typeface="楷体_GB2312" pitchFamily="49" charset="-122"/>
              </a:endParaRPr>
            </a:p>
          </p:txBody>
        </p:sp>
      </p:grpSp>
      <p:grpSp>
        <p:nvGrpSpPr>
          <p:cNvPr id="17" name="组合 16">
            <a:extLst>
              <a:ext uri="{FF2B5EF4-FFF2-40B4-BE49-F238E27FC236}">
                <a16:creationId xmlns:a16="http://schemas.microsoft.com/office/drawing/2014/main" xmlns="" id="{2E627B01-4290-4813-8806-FAFAAB7D4787}"/>
              </a:ext>
            </a:extLst>
          </p:cNvPr>
          <p:cNvGrpSpPr/>
          <p:nvPr/>
        </p:nvGrpSpPr>
        <p:grpSpPr>
          <a:xfrm>
            <a:off x="3513134" y="4260130"/>
            <a:ext cx="2143140" cy="428628"/>
            <a:chOff x="1857356" y="4000504"/>
            <a:chExt cx="2143140" cy="428628"/>
          </a:xfrm>
        </p:grpSpPr>
        <p:sp>
          <p:nvSpPr>
            <p:cNvPr id="18" name="矩形 17">
              <a:extLst>
                <a:ext uri="{FF2B5EF4-FFF2-40B4-BE49-F238E27FC236}">
                  <a16:creationId xmlns:a16="http://schemas.microsoft.com/office/drawing/2014/main" xmlns="" id="{B4555338-8A78-44D0-BF46-42CEA3C33B0D}"/>
                </a:ext>
              </a:extLst>
            </p:cNvPr>
            <p:cNvSpPr/>
            <p:nvPr/>
          </p:nvSpPr>
          <p:spPr>
            <a:xfrm>
              <a:off x="1857356" y="4000504"/>
              <a:ext cx="150019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b    c</a:t>
              </a:r>
              <a:endParaRPr lang="zh-CN" altLang="en-US" sz="2400" b="1" i="1" dirty="0">
                <a:solidFill>
                  <a:srgbClr val="3333FF"/>
                </a:solidFill>
                <a:latin typeface="Times New Roman" pitchFamily="18" charset="0"/>
                <a:cs typeface="Times New Roman" pitchFamily="18" charset="0"/>
              </a:endParaRPr>
            </a:p>
          </p:txBody>
        </p:sp>
        <p:sp>
          <p:nvSpPr>
            <p:cNvPr id="19" name="TextBox 30">
              <a:extLst>
                <a:ext uri="{FF2B5EF4-FFF2-40B4-BE49-F238E27FC236}">
                  <a16:creationId xmlns:a16="http://schemas.microsoft.com/office/drawing/2014/main" xmlns="" id="{68479258-1C3C-4C89-A911-5D135A504E23}"/>
                </a:ext>
              </a:extLst>
            </p:cNvPr>
            <p:cNvSpPr txBox="1"/>
            <p:nvPr/>
          </p:nvSpPr>
          <p:spPr>
            <a:xfrm>
              <a:off x="3428992" y="4059800"/>
              <a:ext cx="571504" cy="369332"/>
            </a:xfrm>
            <a:prstGeom prst="rect">
              <a:avLst/>
            </a:prstGeom>
            <a:noFill/>
          </p:spPr>
          <p:txBody>
            <a:bodyPr wrap="square" lIns="0" tIns="0" rIns="0" bIns="0" rtlCol="0">
              <a:spAutoFit/>
            </a:bodyPr>
            <a:lstStyle/>
            <a:p>
              <a:pPr algn="ctr"/>
              <a:r>
                <a:rPr lang="zh-CN" altLang="en-US" sz="2400" b="1" dirty="0">
                  <a:solidFill>
                    <a:srgbClr val="FF0000"/>
                  </a:solidFill>
                  <a:latin typeface="Times New Roman" pitchFamily="18" charset="0"/>
                  <a:ea typeface="楷体_GB2312" pitchFamily="49" charset="-122"/>
                  <a:sym typeface="Wingdings"/>
                </a:rPr>
                <a:t></a:t>
              </a:r>
              <a:endParaRPr lang="zh-CN" altLang="en-US" sz="2400" b="1" dirty="0">
                <a:solidFill>
                  <a:srgbClr val="FF0000"/>
                </a:solidFill>
                <a:latin typeface="Times New Roman" pitchFamily="18" charset="0"/>
                <a:ea typeface="楷体_GB2312" pitchFamily="49" charset="-122"/>
              </a:endParaRPr>
            </a:p>
          </p:txBody>
        </p:sp>
      </p:grpSp>
    </p:spTree>
    <p:extLst>
      <p:ext uri="{BB962C8B-B14F-4D97-AF65-F5344CB8AC3E}">
        <p14:creationId xmlns:p14="http://schemas.microsoft.com/office/powerpoint/2010/main" xmlns="" val="187645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Righ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nodeType="clickEffect">
                                  <p:stCondLst>
                                    <p:cond delay="0"/>
                                  </p:stCondLst>
                                  <p:childTnLst>
                                    <p:animEffect transition="out" filter="wipe(down)">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par>
                          <p:cTn id="22" fill="hold">
                            <p:stCondLst>
                              <p:cond delay="500"/>
                            </p:stCondLst>
                            <p:childTnLst>
                              <p:par>
                                <p:cTn id="23" presetID="18" presetClass="entr" presetSubtype="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Righ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childTnLst>
                          </p:cTn>
                        </p:par>
                        <p:par>
                          <p:cTn id="31" fill="hold">
                            <p:stCondLst>
                              <p:cond delay="500"/>
                            </p:stCondLst>
                            <p:childTnLst>
                              <p:par>
                                <p:cTn id="32" presetID="18" presetClass="entr" presetSubtype="6"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strips(downRigh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9505344-F947-428B-8D7D-879C929A24A5}"/>
              </a:ext>
            </a:extLst>
          </p:cNvPr>
          <p:cNvSpPr>
            <a:spLocks noGrp="1"/>
          </p:cNvSpPr>
          <p:nvPr>
            <p:ph type="title"/>
          </p:nvPr>
        </p:nvSpPr>
        <p:spPr/>
        <p:txBody>
          <a:bodyPr/>
          <a:lstStyle/>
          <a:p>
            <a:r>
              <a:rPr lang="en-US" altLang="zh-CN" dirty="0"/>
              <a:t>4.1 </a:t>
            </a:r>
            <a:r>
              <a:rPr lang="zh-CN" altLang="en-US" dirty="0"/>
              <a:t>串的基本概念</a:t>
            </a:r>
          </a:p>
        </p:txBody>
      </p:sp>
      <p:sp>
        <p:nvSpPr>
          <p:cNvPr id="3" name="内容占位符 2">
            <a:extLst>
              <a:ext uri="{FF2B5EF4-FFF2-40B4-BE49-F238E27FC236}">
                <a16:creationId xmlns:a16="http://schemas.microsoft.com/office/drawing/2014/main" xmlns="" id="{803DE5DB-1B8D-4922-885C-8C767A5F0B72}"/>
              </a:ext>
            </a:extLst>
          </p:cNvPr>
          <p:cNvSpPr>
            <a:spLocks noGrp="1"/>
          </p:cNvSpPr>
          <p:nvPr>
            <p:ph idx="1"/>
          </p:nvPr>
        </p:nvSpPr>
        <p:spPr>
          <a:xfrm>
            <a:off x="304800" y="1371600"/>
            <a:ext cx="11582400" cy="1524000"/>
          </a:xfrm>
        </p:spPr>
        <p:txBody>
          <a:bodyPr/>
          <a:lstStyle/>
          <a:p>
            <a:r>
              <a:rPr lang="zh-CN" altLang="en-US" dirty="0"/>
              <a:t>串（或字符串</a:t>
            </a:r>
            <a:r>
              <a:rPr lang="en-US" altLang="zh-CN" dirty="0"/>
              <a:t>String</a:t>
            </a:r>
            <a:r>
              <a:rPr lang="zh-CN" altLang="en-US" dirty="0"/>
              <a:t>）是由</a:t>
            </a:r>
            <a:r>
              <a:rPr lang="zh-CN" altLang="en-US" dirty="0">
                <a:solidFill>
                  <a:srgbClr val="FF0000"/>
                </a:solidFill>
              </a:rPr>
              <a:t>零</a:t>
            </a:r>
            <a:r>
              <a:rPr lang="zh-CN" altLang="en-US" dirty="0"/>
              <a:t>个或</a:t>
            </a:r>
            <a:r>
              <a:rPr lang="zh-CN" altLang="en-US" dirty="0">
                <a:solidFill>
                  <a:srgbClr val="FF0000"/>
                </a:solidFill>
              </a:rPr>
              <a:t>多</a:t>
            </a:r>
            <a:r>
              <a:rPr lang="zh-CN" altLang="en-US" dirty="0"/>
              <a:t>个</a:t>
            </a:r>
            <a:r>
              <a:rPr lang="zh-CN" altLang="en-US" dirty="0">
                <a:solidFill>
                  <a:srgbClr val="FF0000"/>
                </a:solidFill>
              </a:rPr>
              <a:t>字符</a:t>
            </a:r>
            <a:r>
              <a:rPr lang="zh-CN" altLang="en-US" dirty="0"/>
              <a:t>组成的有限序列。</a:t>
            </a:r>
            <a:endParaRPr lang="en-US" altLang="zh-CN" dirty="0"/>
          </a:p>
          <a:p>
            <a:r>
              <a:rPr lang="zh-CN" altLang="en-US" dirty="0"/>
              <a:t>串的逻辑表示， </a:t>
            </a:r>
            <a:r>
              <a:rPr lang="en-US" altLang="zh-CN" dirty="0"/>
              <a:t>a</a:t>
            </a:r>
            <a:r>
              <a:rPr lang="en-US" altLang="zh-CN" baseline="-25000" dirty="0"/>
              <a:t>i</a:t>
            </a:r>
            <a:r>
              <a:rPr lang="zh-CN" altLang="en-US" dirty="0"/>
              <a:t>（</a:t>
            </a:r>
            <a:r>
              <a:rPr lang="en-US" altLang="zh-CN" dirty="0"/>
              <a:t>1≤i≤n</a:t>
            </a:r>
            <a:r>
              <a:rPr lang="zh-CN" altLang="en-US" dirty="0"/>
              <a:t>）代表一个字符：　</a:t>
            </a:r>
          </a:p>
        </p:txBody>
      </p:sp>
      <p:sp>
        <p:nvSpPr>
          <p:cNvPr id="4" name="TextBox 10">
            <a:extLst>
              <a:ext uri="{FF2B5EF4-FFF2-40B4-BE49-F238E27FC236}">
                <a16:creationId xmlns:a16="http://schemas.microsoft.com/office/drawing/2014/main" xmlns="" id="{F0F752AE-51C3-4554-A5F6-513876A84A0C}"/>
              </a:ext>
            </a:extLst>
          </p:cNvPr>
          <p:cNvSpPr txBox="1"/>
          <p:nvPr/>
        </p:nvSpPr>
        <p:spPr>
          <a:xfrm>
            <a:off x="2057400" y="4343400"/>
            <a:ext cx="3281378" cy="523220"/>
          </a:xfrm>
          <a:prstGeom prst="rect">
            <a:avLst/>
          </a:prstGeom>
          <a:solidFill>
            <a:srgbClr val="FFFFCC"/>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2800" b="1" dirty="0">
                <a:solidFill>
                  <a:srgbClr val="C00000"/>
                </a:solidFill>
                <a:latin typeface="微软雅黑" panose="020B0503020204020204" pitchFamily="34" charset="-122"/>
                <a:ea typeface="微软雅黑" panose="020B0503020204020204" pitchFamily="34" charset="-122"/>
                <a:cs typeface="Times New Roman" pitchFamily="18" charset="0"/>
              </a:rPr>
              <a:t>串  </a:t>
            </a:r>
            <a:r>
              <a:rPr kumimoji="1" lang="zh-CN" altLang="en-US" sz="2800" b="1" dirty="0">
                <a:solidFill>
                  <a:srgbClr val="C00000"/>
                </a:solidFill>
                <a:latin typeface="微软雅黑" panose="020B0503020204020204" pitchFamily="34" charset="-122"/>
                <a:ea typeface="微软雅黑" panose="020B0503020204020204" pitchFamily="34" charset="-122"/>
                <a:cs typeface="Times New Roman" pitchFamily="18" charset="0"/>
                <a:sym typeface="Symbol"/>
              </a:rPr>
              <a:t>  线性表</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6" name="TextBox 12">
            <a:extLst>
              <a:ext uri="{FF2B5EF4-FFF2-40B4-BE49-F238E27FC236}">
                <a16:creationId xmlns:a16="http://schemas.microsoft.com/office/drawing/2014/main" xmlns="" id="{AB27AB16-BBAD-4B2E-8BB6-EF88C4CFB1D2}"/>
              </a:ext>
            </a:extLst>
          </p:cNvPr>
          <p:cNvSpPr txBox="1"/>
          <p:nvPr/>
        </p:nvSpPr>
        <p:spPr>
          <a:xfrm>
            <a:off x="2362200" y="3048000"/>
            <a:ext cx="2071702" cy="523220"/>
          </a:xfrm>
          <a:prstGeom prst="rect">
            <a:avLst/>
          </a:prstGeom>
          <a:noFill/>
        </p:spPr>
        <p:txBody>
          <a:bodyPr wrap="square" rtlCol="0">
            <a:spAutoFit/>
          </a:bodyPr>
          <a:lstStyle/>
          <a:p>
            <a:r>
              <a:rPr kumimoji="1" lang="zh-CN" altLang="en-US" sz="2800" b="1" dirty="0">
                <a:solidFill>
                  <a:srgbClr val="3333FF"/>
                </a:solidFill>
                <a:latin typeface="+mn-ea"/>
                <a:cs typeface="Times New Roman" pitchFamily="18" charset="0"/>
              </a:rPr>
              <a:t>“</a:t>
            </a:r>
            <a:r>
              <a:rPr kumimoji="1" lang="en-US" altLang="zh-CN" sz="2800" b="1" i="1" dirty="0">
                <a:solidFill>
                  <a:srgbClr val="FF00FF"/>
                </a:solidFill>
                <a:latin typeface="+mn-ea"/>
                <a:cs typeface="Times New Roman" pitchFamily="18" charset="0"/>
              </a:rPr>
              <a:t>a</a:t>
            </a:r>
            <a:r>
              <a:rPr kumimoji="1" lang="en-US" altLang="zh-CN" sz="2800" b="1" baseline="-30000" dirty="0">
                <a:solidFill>
                  <a:srgbClr val="FF00FF"/>
                </a:solidFill>
                <a:latin typeface="+mn-ea"/>
                <a:cs typeface="Times New Roman" pitchFamily="18" charset="0"/>
              </a:rPr>
              <a:t>1 </a:t>
            </a:r>
            <a:r>
              <a:rPr kumimoji="1" lang="en-US" altLang="zh-CN" sz="2800" b="1" i="1" dirty="0">
                <a:solidFill>
                  <a:srgbClr val="FF00FF"/>
                </a:solidFill>
                <a:latin typeface="+mn-ea"/>
                <a:cs typeface="Times New Roman" pitchFamily="18" charset="0"/>
              </a:rPr>
              <a:t>a</a:t>
            </a:r>
            <a:r>
              <a:rPr kumimoji="1" lang="en-US" altLang="zh-CN" sz="2800" b="1" baseline="-30000" dirty="0">
                <a:solidFill>
                  <a:srgbClr val="FF00FF"/>
                </a:solidFill>
                <a:latin typeface="+mn-ea"/>
                <a:cs typeface="Times New Roman" pitchFamily="18" charset="0"/>
              </a:rPr>
              <a:t>2 </a:t>
            </a:r>
            <a:r>
              <a:rPr kumimoji="1" lang="en-US" altLang="zh-CN" sz="2800" b="1" dirty="0">
                <a:solidFill>
                  <a:srgbClr val="FF00FF"/>
                </a:solidFill>
                <a:latin typeface="+mn-ea"/>
                <a:cs typeface="Times New Roman" pitchFamily="18" charset="0"/>
              </a:rPr>
              <a:t>… </a:t>
            </a:r>
            <a:r>
              <a:rPr kumimoji="1" lang="en-US" altLang="zh-CN" sz="2800" b="1" i="1" dirty="0">
                <a:solidFill>
                  <a:srgbClr val="FF00FF"/>
                </a:solidFill>
                <a:latin typeface="+mn-ea"/>
                <a:cs typeface="Times New Roman" pitchFamily="18" charset="0"/>
              </a:rPr>
              <a:t>a</a:t>
            </a:r>
            <a:r>
              <a:rPr kumimoji="1" lang="en-US" altLang="zh-CN" sz="2800" b="1" i="1" baseline="-30000" dirty="0">
                <a:solidFill>
                  <a:srgbClr val="FF00FF"/>
                </a:solidFill>
                <a:latin typeface="+mn-ea"/>
                <a:cs typeface="Times New Roman" pitchFamily="18" charset="0"/>
              </a:rPr>
              <a:t>n</a:t>
            </a:r>
            <a:r>
              <a:rPr kumimoji="1" lang="zh-CN" altLang="en-US" sz="2800" b="1" dirty="0">
                <a:solidFill>
                  <a:srgbClr val="3333FF"/>
                </a:solidFill>
                <a:latin typeface="+mn-ea"/>
                <a:cs typeface="Times New Roman" pitchFamily="18" charset="0"/>
              </a:rPr>
              <a:t>”</a:t>
            </a:r>
            <a:endParaRPr lang="zh-CN" altLang="en-US" sz="2800" b="1" dirty="0">
              <a:solidFill>
                <a:srgbClr val="3333FF"/>
              </a:solidFill>
              <a:latin typeface="+mn-ea"/>
            </a:endParaRPr>
          </a:p>
        </p:txBody>
      </p:sp>
    </p:spTree>
    <p:extLst>
      <p:ext uri="{BB962C8B-B14F-4D97-AF65-F5344CB8AC3E}">
        <p14:creationId xmlns:p14="http://schemas.microsoft.com/office/powerpoint/2010/main" xmlns="" val="30153892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
            <a:extLst>
              <a:ext uri="{FF2B5EF4-FFF2-40B4-BE49-F238E27FC236}">
                <a16:creationId xmlns:a16="http://schemas.microsoft.com/office/drawing/2014/main" xmlns="" id="{4661EFBC-DC23-4CBE-BACB-E4A794D0017D}"/>
              </a:ext>
            </a:extLst>
          </p:cNvPr>
          <p:cNvSpPr txBox="1">
            <a:spLocks noChangeArrowheads="1"/>
          </p:cNvSpPr>
          <p:nvPr/>
        </p:nvSpPr>
        <p:spPr bwMode="auto">
          <a:xfrm>
            <a:off x="914400" y="492832"/>
            <a:ext cx="10896600" cy="1130246"/>
          </a:xfrm>
          <a:prstGeom prst="rect">
            <a:avLst/>
          </a:prstGeom>
          <a:noFill/>
          <a:ln w="9525">
            <a:noFill/>
            <a:miter lim="800000"/>
            <a:headEnd/>
            <a:tailEnd/>
          </a:ln>
          <a:effectLst/>
        </p:spPr>
        <p:txBody>
          <a:bodyPr wrap="square">
            <a:spAutoFit/>
          </a:bodyPr>
          <a:lstStyle/>
          <a:p>
            <a:pPr eaLnBrk="1" hangingPunct="1">
              <a:lnSpc>
                <a:spcPct val="150000"/>
              </a:lnSpc>
              <a:spcBef>
                <a:spcPts val="0"/>
              </a:spcBef>
            </a:pPr>
            <a:r>
              <a:rPr kumimoji="1" lang="zh-CN" altLang="en-US" b="1" dirty="0">
                <a:solidFill>
                  <a:srgbClr val="000066"/>
                </a:solidFill>
                <a:ea typeface="楷体" pitchFamily="49" charset="-122"/>
                <a:cs typeface="Times New Roman" pitchFamily="18" charset="0"/>
              </a:rPr>
              <a:t>例如：目标串</a:t>
            </a:r>
            <a:r>
              <a:rPr kumimoji="1" lang="en-US" altLang="zh-CN" b="1" dirty="0">
                <a:solidFill>
                  <a:srgbClr val="000066"/>
                </a:solidFill>
                <a:ea typeface="楷体" pitchFamily="49" charset="-122"/>
                <a:cs typeface="Times New Roman" pitchFamily="18" charset="0"/>
              </a:rPr>
              <a:t>S=“</a:t>
            </a:r>
            <a:r>
              <a:rPr kumimoji="1" lang="en-US" altLang="zh-CN" b="1" i="1" dirty="0" err="1">
                <a:solidFill>
                  <a:srgbClr val="000066"/>
                </a:solidFill>
                <a:ea typeface="楷体" pitchFamily="49" charset="-122"/>
                <a:cs typeface="Times New Roman" pitchFamily="18" charset="0"/>
              </a:rPr>
              <a:t>aaaaab</a:t>
            </a:r>
            <a:r>
              <a:rPr kumimoji="1" lang="en-US" altLang="zh-CN" b="1" dirty="0">
                <a:solidFill>
                  <a:srgbClr val="000066"/>
                </a:solidFill>
                <a:ea typeface="楷体" pitchFamily="49" charset="-122"/>
                <a:cs typeface="Times New Roman" pitchFamily="18" charset="0"/>
              </a:rPr>
              <a:t>”</a:t>
            </a:r>
            <a:r>
              <a:rPr kumimoji="1" lang="zh-CN" altLang="en-US" b="1" dirty="0">
                <a:solidFill>
                  <a:srgbClr val="000066"/>
                </a:solidFill>
                <a:ea typeface="楷体" pitchFamily="49" charset="-122"/>
                <a:cs typeface="Times New Roman" pitchFamily="18" charset="0"/>
              </a:rPr>
              <a:t>，模式串</a:t>
            </a:r>
            <a:r>
              <a:rPr kumimoji="1" lang="en-US" altLang="zh-CN" b="1" dirty="0">
                <a:solidFill>
                  <a:srgbClr val="000066"/>
                </a:solidFill>
                <a:ea typeface="楷体" pitchFamily="49" charset="-122"/>
                <a:cs typeface="Times New Roman" pitchFamily="18" charset="0"/>
              </a:rPr>
              <a:t>T=“</a:t>
            </a:r>
            <a:r>
              <a:rPr kumimoji="1" lang="en-US" altLang="zh-CN" b="1" i="1" dirty="0" err="1">
                <a:solidFill>
                  <a:srgbClr val="000066"/>
                </a:solidFill>
                <a:ea typeface="楷体" pitchFamily="49" charset="-122"/>
                <a:cs typeface="Times New Roman" pitchFamily="18" charset="0"/>
              </a:rPr>
              <a:t>aaab</a:t>
            </a:r>
            <a:r>
              <a:rPr kumimoji="1" lang="en-US" altLang="zh-CN" b="1" dirty="0">
                <a:solidFill>
                  <a:srgbClr val="000066"/>
                </a:solidFill>
                <a:ea typeface="楷体" pitchFamily="49" charset="-122"/>
                <a:cs typeface="Times New Roman" pitchFamily="18" charset="0"/>
              </a:rPr>
              <a:t>”</a:t>
            </a:r>
            <a:r>
              <a:rPr kumimoji="1" lang="zh-CN" altLang="en-US" b="1" dirty="0">
                <a:solidFill>
                  <a:srgbClr val="000066"/>
                </a:solidFill>
                <a:ea typeface="楷体" pitchFamily="49" charset="-122"/>
                <a:cs typeface="Times New Roman" pitchFamily="18" charset="0"/>
              </a:rPr>
              <a:t>。</a:t>
            </a:r>
            <a:r>
              <a:rPr kumimoji="1" lang="en-US" altLang="zh-CN" b="1" dirty="0">
                <a:solidFill>
                  <a:srgbClr val="000066"/>
                </a:solidFill>
                <a:ea typeface="楷体" pitchFamily="49" charset="-122"/>
                <a:cs typeface="Times New Roman" pitchFamily="18" charset="0"/>
              </a:rPr>
              <a:t>S</a:t>
            </a:r>
            <a:r>
              <a:rPr kumimoji="1" lang="zh-CN" altLang="en-US" b="1" dirty="0">
                <a:solidFill>
                  <a:srgbClr val="000066"/>
                </a:solidFill>
                <a:ea typeface="楷体" pitchFamily="49" charset="-122"/>
                <a:cs typeface="Times New Roman" pitchFamily="18" charset="0"/>
              </a:rPr>
              <a:t>的长度为</a:t>
            </a:r>
            <a:r>
              <a:rPr kumimoji="1" lang="en-US" altLang="zh-CN" b="1" i="1" dirty="0">
                <a:solidFill>
                  <a:srgbClr val="000066"/>
                </a:solidFill>
                <a:ea typeface="楷体" pitchFamily="49" charset="-122"/>
                <a:cs typeface="Times New Roman" pitchFamily="18" charset="0"/>
              </a:rPr>
              <a:t>n</a:t>
            </a:r>
            <a:r>
              <a:rPr kumimoji="1" lang="zh-CN" altLang="en-US" b="1" dirty="0">
                <a:solidFill>
                  <a:srgbClr val="000066"/>
                </a:solidFill>
                <a:ea typeface="楷体" pitchFamily="49" charset="-122"/>
                <a:cs typeface="Times New Roman" pitchFamily="18" charset="0"/>
              </a:rPr>
              <a:t>（</a:t>
            </a:r>
            <a:r>
              <a:rPr kumimoji="1" lang="en-US" altLang="zh-CN" b="1" i="1" dirty="0">
                <a:solidFill>
                  <a:srgbClr val="000066"/>
                </a:solidFill>
                <a:ea typeface="楷体" pitchFamily="49" charset="-122"/>
                <a:cs typeface="Times New Roman" pitchFamily="18" charset="0"/>
              </a:rPr>
              <a:t>n</a:t>
            </a:r>
            <a:r>
              <a:rPr kumimoji="1" lang="en-US" altLang="zh-CN" b="1" dirty="0">
                <a:solidFill>
                  <a:srgbClr val="000066"/>
                </a:solidFill>
                <a:ea typeface="楷体" pitchFamily="49" charset="-122"/>
                <a:cs typeface="Times New Roman" pitchFamily="18" charset="0"/>
              </a:rPr>
              <a:t>=6</a:t>
            </a:r>
            <a:r>
              <a:rPr kumimoji="1" lang="zh-CN" altLang="en-US" b="1" dirty="0">
                <a:solidFill>
                  <a:srgbClr val="000066"/>
                </a:solidFill>
                <a:ea typeface="楷体" pitchFamily="49" charset="-122"/>
                <a:cs typeface="Times New Roman" pitchFamily="18" charset="0"/>
              </a:rPr>
              <a:t>），</a:t>
            </a:r>
            <a:r>
              <a:rPr kumimoji="1" lang="en-US" altLang="zh-CN" b="1" dirty="0">
                <a:solidFill>
                  <a:srgbClr val="000066"/>
                </a:solidFill>
                <a:ea typeface="楷体" pitchFamily="49" charset="-122"/>
                <a:cs typeface="Times New Roman" pitchFamily="18" charset="0"/>
              </a:rPr>
              <a:t>T</a:t>
            </a:r>
            <a:r>
              <a:rPr kumimoji="1" lang="zh-CN" altLang="en-US" b="1" dirty="0">
                <a:solidFill>
                  <a:srgbClr val="000066"/>
                </a:solidFill>
                <a:ea typeface="楷体" pitchFamily="49" charset="-122"/>
                <a:cs typeface="Times New Roman" pitchFamily="18" charset="0"/>
              </a:rPr>
              <a:t>的长度为</a:t>
            </a:r>
            <a:r>
              <a:rPr kumimoji="1" lang="en-US" altLang="zh-CN" b="1" i="1" dirty="0">
                <a:solidFill>
                  <a:srgbClr val="000066"/>
                </a:solidFill>
                <a:ea typeface="楷体" pitchFamily="49" charset="-122"/>
                <a:cs typeface="Times New Roman" pitchFamily="18" charset="0"/>
              </a:rPr>
              <a:t>m</a:t>
            </a:r>
            <a:r>
              <a:rPr kumimoji="1" lang="zh-CN" altLang="en-US" b="1" dirty="0">
                <a:solidFill>
                  <a:srgbClr val="000066"/>
                </a:solidFill>
                <a:ea typeface="楷体" pitchFamily="49" charset="-122"/>
                <a:cs typeface="Times New Roman" pitchFamily="18" charset="0"/>
              </a:rPr>
              <a:t>（</a:t>
            </a:r>
            <a:r>
              <a:rPr kumimoji="1" lang="en-US" altLang="zh-CN" b="1" i="1" dirty="0">
                <a:solidFill>
                  <a:srgbClr val="000066"/>
                </a:solidFill>
                <a:ea typeface="楷体" pitchFamily="49" charset="-122"/>
                <a:cs typeface="Times New Roman" pitchFamily="18" charset="0"/>
              </a:rPr>
              <a:t>m</a:t>
            </a:r>
            <a:r>
              <a:rPr kumimoji="1" lang="en-US" altLang="zh-CN" b="1" dirty="0">
                <a:solidFill>
                  <a:srgbClr val="000066"/>
                </a:solidFill>
                <a:ea typeface="楷体" pitchFamily="49" charset="-122"/>
                <a:cs typeface="Times New Roman" pitchFamily="18" charset="0"/>
              </a:rPr>
              <a:t>=4</a:t>
            </a:r>
            <a:r>
              <a:rPr kumimoji="1" lang="zh-CN" altLang="en-US" b="1" dirty="0">
                <a:solidFill>
                  <a:srgbClr val="000066"/>
                </a:solidFill>
                <a:ea typeface="楷体" pitchFamily="49" charset="-122"/>
                <a:cs typeface="Times New Roman" pitchFamily="18" charset="0"/>
              </a:rPr>
              <a:t>）。</a:t>
            </a:r>
            <a:r>
              <a:rPr kumimoji="1" lang="en-US" altLang="zh-CN" b="1" dirty="0">
                <a:solidFill>
                  <a:srgbClr val="C00000"/>
                </a:solidFill>
                <a:ea typeface="楷体" pitchFamily="49" charset="-122"/>
                <a:cs typeface="Times New Roman" pitchFamily="18" charset="0"/>
              </a:rPr>
              <a:t>BF</a:t>
            </a:r>
            <a:r>
              <a:rPr kumimoji="1" lang="zh-CN" altLang="en-US" b="1" dirty="0">
                <a:solidFill>
                  <a:srgbClr val="C00000"/>
                </a:solidFill>
                <a:ea typeface="楷体" pitchFamily="49" charset="-122"/>
                <a:cs typeface="Times New Roman" pitchFamily="18" charset="0"/>
              </a:rPr>
              <a:t>算法</a:t>
            </a:r>
            <a:r>
              <a:rPr kumimoji="1" lang="zh-CN" altLang="en-US" b="1" dirty="0">
                <a:solidFill>
                  <a:srgbClr val="000066"/>
                </a:solidFill>
                <a:ea typeface="楷体" pitchFamily="49" charset="-122"/>
                <a:cs typeface="Times New Roman" pitchFamily="18" charset="0"/>
              </a:rPr>
              <a:t>的匹配过程如下：</a:t>
            </a:r>
          </a:p>
        </p:txBody>
      </p:sp>
      <p:sp>
        <p:nvSpPr>
          <p:cNvPr id="24" name="Rectangle 6">
            <a:extLst>
              <a:ext uri="{FF2B5EF4-FFF2-40B4-BE49-F238E27FC236}">
                <a16:creationId xmlns:a16="http://schemas.microsoft.com/office/drawing/2014/main" xmlns="" id="{5C44E2D9-4EAF-4472-8C1C-38E61B1737A6}"/>
              </a:ext>
            </a:extLst>
          </p:cNvPr>
          <p:cNvSpPr>
            <a:spLocks noChangeArrowheads="1"/>
          </p:cNvSpPr>
          <p:nvPr/>
        </p:nvSpPr>
        <p:spPr bwMode="auto">
          <a:xfrm>
            <a:off x="5548021" y="2975908"/>
            <a:ext cx="184731" cy="461665"/>
          </a:xfrm>
          <a:prstGeom prst="rect">
            <a:avLst/>
          </a:prstGeom>
          <a:noFill/>
          <a:ln w="9525">
            <a:noFill/>
            <a:miter lim="800000"/>
            <a:headEnd/>
            <a:tailEnd/>
          </a:ln>
          <a:effectLst/>
        </p:spPr>
        <p:txBody>
          <a:bodyPr wrap="none" anchor="ctr">
            <a:spAutoFit/>
          </a:bodyPr>
          <a:lstStyle/>
          <a:p>
            <a:pPr algn="ctr" eaLnBrk="1" hangingPunct="1"/>
            <a:endParaRPr lang="zh-CN" altLang="en-US" b="1">
              <a:solidFill>
                <a:srgbClr val="3333FF"/>
              </a:solidFill>
              <a:ea typeface="楷体_GB2312" pitchFamily="49" charset="-122"/>
            </a:endParaRPr>
          </a:p>
        </p:txBody>
      </p:sp>
      <p:sp>
        <p:nvSpPr>
          <p:cNvPr id="25" name="Text Box 7">
            <a:extLst>
              <a:ext uri="{FF2B5EF4-FFF2-40B4-BE49-F238E27FC236}">
                <a16:creationId xmlns:a16="http://schemas.microsoft.com/office/drawing/2014/main" xmlns="" id="{56FC986C-D056-4B59-8683-AFE4BBE16463}"/>
              </a:ext>
            </a:extLst>
          </p:cNvPr>
          <p:cNvSpPr txBox="1">
            <a:spLocks noChangeArrowheads="1"/>
          </p:cNvSpPr>
          <p:nvPr/>
        </p:nvSpPr>
        <p:spPr bwMode="auto">
          <a:xfrm>
            <a:off x="2848196" y="3225721"/>
            <a:ext cx="5769111"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sp>
        <p:nvSpPr>
          <p:cNvPr id="26" name="Text Box 8">
            <a:extLst>
              <a:ext uri="{FF2B5EF4-FFF2-40B4-BE49-F238E27FC236}">
                <a16:creationId xmlns:a16="http://schemas.microsoft.com/office/drawing/2014/main" xmlns="" id="{31CD0DDC-FBB2-47EA-9134-9A356ABBB9E9}"/>
              </a:ext>
            </a:extLst>
          </p:cNvPr>
          <p:cNvSpPr txBox="1">
            <a:spLocks noChangeArrowheads="1"/>
          </p:cNvSpPr>
          <p:nvPr/>
        </p:nvSpPr>
        <p:spPr bwMode="auto">
          <a:xfrm>
            <a:off x="2816062" y="4213801"/>
            <a:ext cx="3824423"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grpSp>
        <p:nvGrpSpPr>
          <p:cNvPr id="2" name="组合 1">
            <a:extLst>
              <a:ext uri="{FF2B5EF4-FFF2-40B4-BE49-F238E27FC236}">
                <a16:creationId xmlns:a16="http://schemas.microsoft.com/office/drawing/2014/main" xmlns="" id="{3F3F26FC-6B53-4B71-87BD-07A1E43121CC}"/>
              </a:ext>
            </a:extLst>
          </p:cNvPr>
          <p:cNvGrpSpPr/>
          <p:nvPr/>
        </p:nvGrpSpPr>
        <p:grpSpPr>
          <a:xfrm>
            <a:off x="2768164" y="2123358"/>
            <a:ext cx="461844" cy="3815758"/>
            <a:chOff x="2850062" y="2132307"/>
            <a:chExt cx="461844" cy="3815758"/>
          </a:xfrm>
        </p:grpSpPr>
        <p:sp>
          <p:nvSpPr>
            <p:cNvPr id="30" name="Line 12">
              <a:extLst>
                <a:ext uri="{FF2B5EF4-FFF2-40B4-BE49-F238E27FC236}">
                  <a16:creationId xmlns:a16="http://schemas.microsoft.com/office/drawing/2014/main" xmlns="" id="{E99BC83F-58F5-4963-BA3C-D10C41764231}"/>
                </a:ext>
              </a:extLst>
            </p:cNvPr>
            <p:cNvSpPr>
              <a:spLocks noChangeShapeType="1"/>
            </p:cNvSpPr>
            <p:nvPr/>
          </p:nvSpPr>
          <p:spPr bwMode="auto">
            <a:xfrm>
              <a:off x="3089112" y="2733354"/>
              <a:ext cx="0" cy="577516"/>
            </a:xfrm>
            <a:prstGeom prst="line">
              <a:avLst/>
            </a:prstGeom>
            <a:noFill/>
            <a:ln w="38100">
              <a:solidFill>
                <a:srgbClr val="FF3300"/>
              </a:solidFill>
              <a:miter lim="800000"/>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31" name="Text Box 13">
              <a:extLst>
                <a:ext uri="{FF2B5EF4-FFF2-40B4-BE49-F238E27FC236}">
                  <a16:creationId xmlns:a16="http://schemas.microsoft.com/office/drawing/2014/main" xmlns="" id="{64514380-C9F8-469B-9E43-EA2D2535DB40}"/>
                </a:ext>
              </a:extLst>
            </p:cNvPr>
            <p:cNvSpPr txBox="1">
              <a:spLocks noChangeArrowheads="1"/>
            </p:cNvSpPr>
            <p:nvPr/>
          </p:nvSpPr>
          <p:spPr bwMode="auto">
            <a:xfrm>
              <a:off x="2880106" y="2132307"/>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err="1">
                  <a:solidFill>
                    <a:srgbClr val="FF3300"/>
                  </a:solidFill>
                  <a:ea typeface="楷体_GB2312" pitchFamily="49" charset="-122"/>
                </a:rPr>
                <a:t>i</a:t>
              </a:r>
              <a:endParaRPr lang="en-US" altLang="zh-CN" b="1" i="1" dirty="0">
                <a:solidFill>
                  <a:srgbClr val="FF3300"/>
                </a:solidFill>
                <a:ea typeface="楷体_GB2312" pitchFamily="49" charset="-122"/>
              </a:endParaRPr>
            </a:p>
          </p:txBody>
        </p:sp>
        <p:sp>
          <p:nvSpPr>
            <p:cNvPr id="33" name="Line 16">
              <a:extLst>
                <a:ext uri="{FF2B5EF4-FFF2-40B4-BE49-F238E27FC236}">
                  <a16:creationId xmlns:a16="http://schemas.microsoft.com/office/drawing/2014/main" xmlns="" id="{30275BF5-513E-4CD0-B32D-156E924B271D}"/>
                </a:ext>
              </a:extLst>
            </p:cNvPr>
            <p:cNvSpPr>
              <a:spLocks noChangeShapeType="1"/>
            </p:cNvSpPr>
            <p:nvPr/>
          </p:nvSpPr>
          <p:spPr bwMode="auto">
            <a:xfrm flipV="1">
              <a:off x="3065962" y="4832684"/>
              <a:ext cx="0" cy="577516"/>
            </a:xfrm>
            <a:prstGeom prst="line">
              <a:avLst/>
            </a:prstGeom>
            <a:noFill/>
            <a:ln w="38100">
              <a:solidFill>
                <a:srgbClr val="FF3300"/>
              </a:solidFill>
              <a:round/>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34" name="Text Box 17">
              <a:extLst>
                <a:ext uri="{FF2B5EF4-FFF2-40B4-BE49-F238E27FC236}">
                  <a16:creationId xmlns:a16="http://schemas.microsoft.com/office/drawing/2014/main" xmlns="" id="{04404B5E-436F-4D5E-A451-90D388FF99EE}"/>
                </a:ext>
              </a:extLst>
            </p:cNvPr>
            <p:cNvSpPr txBox="1">
              <a:spLocks noChangeArrowheads="1"/>
            </p:cNvSpPr>
            <p:nvPr/>
          </p:nvSpPr>
          <p:spPr bwMode="auto">
            <a:xfrm>
              <a:off x="2850062" y="5486400"/>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a:solidFill>
                    <a:srgbClr val="FF3300"/>
                  </a:solidFill>
                  <a:ea typeface="楷体_GB2312" pitchFamily="49" charset="-122"/>
                </a:rPr>
                <a:t>j</a:t>
              </a:r>
            </a:p>
          </p:txBody>
        </p:sp>
      </p:grpSp>
      <p:sp>
        <p:nvSpPr>
          <p:cNvPr id="35" name="Text Box 21">
            <a:extLst>
              <a:ext uri="{FF2B5EF4-FFF2-40B4-BE49-F238E27FC236}">
                <a16:creationId xmlns:a16="http://schemas.microsoft.com/office/drawing/2014/main" xmlns="" id="{40994A97-2CF7-4DCE-B151-79B0B404CC76}"/>
              </a:ext>
            </a:extLst>
          </p:cNvPr>
          <p:cNvSpPr txBox="1">
            <a:spLocks noChangeArrowheads="1"/>
          </p:cNvSpPr>
          <p:nvPr/>
        </p:nvSpPr>
        <p:spPr bwMode="auto">
          <a:xfrm>
            <a:off x="7862434" y="4229061"/>
            <a:ext cx="3688068" cy="1684244"/>
          </a:xfrm>
          <a:prstGeom prst="rect">
            <a:avLst/>
          </a:prstGeom>
          <a:solidFill>
            <a:srgbClr val="FFFFCC"/>
          </a:solidFill>
          <a:ln w="38100" algn="ctr">
            <a:noFill/>
            <a:miter lim="800000"/>
            <a:headEnd/>
            <a:tailEnd/>
          </a:ln>
          <a:effectLst/>
        </p:spPr>
        <p:txBody>
          <a:bodyPr wrap="square">
            <a:spAutoFit/>
          </a:bodyPr>
          <a:lstStyle/>
          <a:p>
            <a:pPr eaLnBrk="1" hangingPunct="1">
              <a:lnSpc>
                <a:spcPct val="150000"/>
              </a:lnSpc>
              <a:spcBef>
                <a:spcPts val="0"/>
              </a:spcBef>
            </a:pPr>
            <a:r>
              <a:rPr lang="zh-CN" altLang="en-US" b="1" dirty="0">
                <a:solidFill>
                  <a:schemeClr val="accent6">
                    <a:lumMod val="75000"/>
                  </a:schemeClr>
                </a:solidFill>
                <a:ea typeface="楷体" pitchFamily="49" charset="-122"/>
                <a:cs typeface="Times New Roman" pitchFamily="18" charset="0"/>
              </a:rPr>
              <a:t>匹配失败：</a:t>
            </a:r>
          </a:p>
          <a:p>
            <a:pPr eaLnBrk="1" hangingPunct="1">
              <a:lnSpc>
                <a:spcPct val="150000"/>
              </a:lnSpc>
              <a:spcBef>
                <a:spcPts val="0"/>
              </a:spcBef>
            </a:pPr>
            <a:r>
              <a:rPr lang="en-US" altLang="zh-CN" b="1" i="1" dirty="0" err="1">
                <a:solidFill>
                  <a:schemeClr val="accent6">
                    <a:lumMod val="75000"/>
                  </a:schemeClr>
                </a:solidFill>
                <a:ea typeface="楷体" pitchFamily="49" charset="-122"/>
                <a:cs typeface="Times New Roman" pitchFamily="18" charset="0"/>
              </a:rPr>
              <a:t>i</a:t>
            </a:r>
            <a:r>
              <a:rPr lang="en-US" altLang="zh-CN" b="1" i="1" dirty="0">
                <a:solidFill>
                  <a:schemeClr val="accent6">
                    <a:lumMod val="75000"/>
                  </a:schemeClr>
                </a:solidFill>
                <a:ea typeface="楷体" pitchFamily="49" charset="-122"/>
                <a:cs typeface="Times New Roman" pitchFamily="18" charset="0"/>
              </a:rPr>
              <a:t> </a:t>
            </a:r>
            <a:r>
              <a:rPr lang="en-US" altLang="zh-CN" b="1" dirty="0">
                <a:solidFill>
                  <a:schemeClr val="accent6">
                    <a:lumMod val="75000"/>
                  </a:schemeClr>
                </a:solidFill>
                <a:ea typeface="楷体" pitchFamily="49" charset="-122"/>
                <a:cs typeface="Times New Roman" pitchFamily="18" charset="0"/>
              </a:rPr>
              <a:t>= </a:t>
            </a:r>
            <a:r>
              <a:rPr lang="en-US" altLang="zh-CN" b="1" i="1" dirty="0">
                <a:solidFill>
                  <a:schemeClr val="accent6">
                    <a:lumMod val="75000"/>
                  </a:schemeClr>
                </a:solidFill>
                <a:ea typeface="楷体" pitchFamily="49" charset="-122"/>
                <a:cs typeface="Times New Roman" pitchFamily="18" charset="0"/>
              </a:rPr>
              <a:t>i</a:t>
            </a:r>
            <a:r>
              <a:rPr lang="en-US" altLang="zh-CN" b="1" dirty="0">
                <a:solidFill>
                  <a:schemeClr val="accent6">
                    <a:lumMod val="75000"/>
                  </a:schemeClr>
                </a:solidFill>
                <a:latin typeface="宋体"/>
                <a:ea typeface="宋体"/>
                <a:cs typeface="Times New Roman" pitchFamily="18" charset="0"/>
              </a:rPr>
              <a:t>-</a:t>
            </a:r>
            <a:r>
              <a:rPr lang="en-US" altLang="zh-CN" b="1" i="1" dirty="0">
                <a:solidFill>
                  <a:schemeClr val="accent6">
                    <a:lumMod val="75000"/>
                  </a:schemeClr>
                </a:solidFill>
                <a:ea typeface="楷体" pitchFamily="49" charset="-122"/>
                <a:cs typeface="Times New Roman" pitchFamily="18" charset="0"/>
              </a:rPr>
              <a:t>j</a:t>
            </a:r>
            <a:r>
              <a:rPr lang="en-US" altLang="zh-CN" b="1" dirty="0">
                <a:solidFill>
                  <a:schemeClr val="accent6">
                    <a:lumMod val="75000"/>
                  </a:schemeClr>
                </a:solidFill>
                <a:ea typeface="楷体" pitchFamily="49" charset="-122"/>
                <a:cs typeface="Times New Roman" pitchFamily="18" charset="0"/>
              </a:rPr>
              <a:t>+1 = 1</a:t>
            </a:r>
            <a:r>
              <a:rPr lang="zh-CN" altLang="en-US" b="1" dirty="0">
                <a:solidFill>
                  <a:schemeClr val="accent6">
                    <a:lumMod val="75000"/>
                  </a:schemeClr>
                </a:solidFill>
                <a:ea typeface="楷体" pitchFamily="49" charset="-122"/>
                <a:cs typeface="Times New Roman" pitchFamily="18" charset="0"/>
              </a:rPr>
              <a:t> （回退到） </a:t>
            </a:r>
            <a:endParaRPr lang="en-US" altLang="zh-CN" b="1" dirty="0">
              <a:solidFill>
                <a:schemeClr val="accent6">
                  <a:lumMod val="75000"/>
                </a:schemeClr>
              </a:solidFill>
              <a:ea typeface="楷体" pitchFamily="49" charset="-122"/>
              <a:cs typeface="Times New Roman" pitchFamily="18" charset="0"/>
            </a:endParaRPr>
          </a:p>
          <a:p>
            <a:pPr eaLnBrk="1" hangingPunct="1">
              <a:lnSpc>
                <a:spcPct val="150000"/>
              </a:lnSpc>
              <a:spcBef>
                <a:spcPts val="0"/>
              </a:spcBef>
            </a:pPr>
            <a:r>
              <a:rPr lang="en-US" altLang="zh-CN" b="1" i="1" dirty="0">
                <a:solidFill>
                  <a:schemeClr val="accent6">
                    <a:lumMod val="75000"/>
                  </a:schemeClr>
                </a:solidFill>
                <a:ea typeface="楷体" pitchFamily="49" charset="-122"/>
                <a:cs typeface="Times New Roman" pitchFamily="18" charset="0"/>
              </a:rPr>
              <a:t>j </a:t>
            </a:r>
            <a:r>
              <a:rPr lang="en-US" altLang="zh-CN" b="1" dirty="0">
                <a:solidFill>
                  <a:schemeClr val="accent6">
                    <a:lumMod val="75000"/>
                  </a:schemeClr>
                </a:solidFill>
                <a:ea typeface="楷体" pitchFamily="49" charset="-122"/>
                <a:cs typeface="Times New Roman" pitchFamily="18" charset="0"/>
              </a:rPr>
              <a:t>= 0</a:t>
            </a:r>
            <a:r>
              <a:rPr lang="zh-CN" altLang="en-US" b="1" dirty="0">
                <a:solidFill>
                  <a:schemeClr val="accent6">
                    <a:lumMod val="75000"/>
                  </a:schemeClr>
                </a:solidFill>
                <a:ea typeface="楷体" pitchFamily="49" charset="-122"/>
                <a:cs typeface="Times New Roman" pitchFamily="18" charset="0"/>
              </a:rPr>
              <a:t> （从头开始）</a:t>
            </a:r>
            <a:endParaRPr lang="en-US" altLang="zh-CN" b="1" dirty="0">
              <a:solidFill>
                <a:schemeClr val="accent6">
                  <a:lumMod val="75000"/>
                </a:schemeClr>
              </a:solidFill>
              <a:ea typeface="楷体" pitchFamily="49" charset="-122"/>
              <a:cs typeface="Times New Roman" pitchFamily="18" charset="0"/>
            </a:endParaRPr>
          </a:p>
        </p:txBody>
      </p:sp>
      <p:grpSp>
        <p:nvGrpSpPr>
          <p:cNvPr id="36" name="Group 26">
            <a:extLst>
              <a:ext uri="{FF2B5EF4-FFF2-40B4-BE49-F238E27FC236}">
                <a16:creationId xmlns:a16="http://schemas.microsoft.com/office/drawing/2014/main" xmlns="" id="{B8DF0326-433F-41A0-8259-355C1A0FF0C8}"/>
              </a:ext>
            </a:extLst>
          </p:cNvPr>
          <p:cNvGrpSpPr>
            <a:grpSpLocks/>
          </p:cNvGrpSpPr>
          <p:nvPr/>
        </p:nvGrpSpPr>
        <p:grpSpPr bwMode="auto">
          <a:xfrm>
            <a:off x="5334000" y="3759776"/>
            <a:ext cx="147638" cy="454025"/>
            <a:chOff x="2320" y="2642"/>
            <a:chExt cx="93" cy="286"/>
          </a:xfrm>
        </p:grpSpPr>
        <p:sp>
          <p:nvSpPr>
            <p:cNvPr id="37" name="Freeform 27">
              <a:extLst>
                <a:ext uri="{FF2B5EF4-FFF2-40B4-BE49-F238E27FC236}">
                  <a16:creationId xmlns:a16="http://schemas.microsoft.com/office/drawing/2014/main" xmlns="" id="{8FF4C5B7-9016-4236-8366-25C8440E9DDA}"/>
                </a:ext>
              </a:extLst>
            </p:cNvPr>
            <p:cNvSpPr>
              <a:spLocks/>
            </p:cNvSpPr>
            <p:nvPr/>
          </p:nvSpPr>
          <p:spPr bwMode="auto">
            <a:xfrm>
              <a:off x="2364" y="2642"/>
              <a:ext cx="1" cy="286"/>
            </a:xfrm>
            <a:custGeom>
              <a:avLst/>
              <a:gdLst/>
              <a:ahLst/>
              <a:cxnLst>
                <a:cxn ang="0">
                  <a:pos x="10" y="0"/>
                </a:cxn>
                <a:cxn ang="0">
                  <a:pos x="0" y="286"/>
                </a:cxn>
              </a:cxnLst>
              <a:rect l="0" t="0" r="r" b="b"/>
              <a:pathLst>
                <a:path w="10" h="286">
                  <a:moveTo>
                    <a:pt x="10" y="0"/>
                  </a:moveTo>
                  <a:lnTo>
                    <a:pt x="0" y="286"/>
                  </a:lnTo>
                </a:path>
              </a:pathLst>
            </a:custGeom>
            <a:noFill/>
            <a:ln w="38100" cap="flat" cmpd="dbl">
              <a:solidFill>
                <a:srgbClr val="008000"/>
              </a:solidFill>
              <a:prstDash val="solid"/>
              <a:round/>
              <a:headEnd type="none" w="med" len="med"/>
              <a:tailEnd type="non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38" name="Freeform 28">
              <a:extLst>
                <a:ext uri="{FF2B5EF4-FFF2-40B4-BE49-F238E27FC236}">
                  <a16:creationId xmlns:a16="http://schemas.microsoft.com/office/drawing/2014/main" xmlns="" id="{B75D3742-81DB-4D65-B305-17D8127921E1}"/>
                </a:ext>
              </a:extLst>
            </p:cNvPr>
            <p:cNvSpPr>
              <a:spLocks/>
            </p:cNvSpPr>
            <p:nvPr/>
          </p:nvSpPr>
          <p:spPr bwMode="auto">
            <a:xfrm>
              <a:off x="2320" y="2750"/>
              <a:ext cx="93" cy="62"/>
            </a:xfrm>
            <a:custGeom>
              <a:avLst/>
              <a:gdLst/>
              <a:ahLst/>
              <a:cxnLst>
                <a:cxn ang="0">
                  <a:pos x="0" y="0"/>
                </a:cxn>
                <a:cxn ang="0">
                  <a:pos x="93" y="62"/>
                </a:cxn>
              </a:cxnLst>
              <a:rect l="0" t="0" r="r" b="b"/>
              <a:pathLst>
                <a:path w="93" h="62">
                  <a:moveTo>
                    <a:pt x="0" y="0"/>
                  </a:moveTo>
                  <a:lnTo>
                    <a:pt x="93" y="62"/>
                  </a:lnTo>
                </a:path>
              </a:pathLst>
            </a:custGeom>
            <a:noFill/>
            <a:ln w="38100" cap="flat" cmpd="sng">
              <a:solidFill>
                <a:srgbClr val="008000"/>
              </a:solidFill>
              <a:prstDash val="solid"/>
              <a:round/>
              <a:headEnd type="none" w="med" len="med"/>
              <a:tailEnd type="none" w="med" len="med"/>
            </a:ln>
            <a:effectLst/>
          </p:spPr>
          <p:txBody>
            <a:bodyPr wrap="none"/>
            <a:lstStyle/>
            <a:p>
              <a:pPr algn="ctr" eaLnBrk="1" hangingPunct="1"/>
              <a:endParaRPr lang="zh-CN" altLang="en-US" b="1">
                <a:solidFill>
                  <a:srgbClr val="3333FF"/>
                </a:solidFill>
                <a:ea typeface="楷体_GB2312" pitchFamily="49" charset="-122"/>
              </a:endParaRPr>
            </a:p>
          </p:txBody>
        </p:sp>
      </p:grpSp>
      <p:sp>
        <p:nvSpPr>
          <p:cNvPr id="3" name="矩形 2">
            <a:extLst>
              <a:ext uri="{FF2B5EF4-FFF2-40B4-BE49-F238E27FC236}">
                <a16:creationId xmlns:a16="http://schemas.microsoft.com/office/drawing/2014/main" xmlns="" id="{C8200E1B-C2A0-4D8F-A968-4302610D9B4E}"/>
              </a:ext>
            </a:extLst>
          </p:cNvPr>
          <p:cNvSpPr/>
          <p:nvPr/>
        </p:nvSpPr>
        <p:spPr>
          <a:xfrm>
            <a:off x="2108491" y="3301921"/>
            <a:ext cx="742511" cy="461665"/>
          </a:xfrm>
          <a:prstGeom prst="rect">
            <a:avLst/>
          </a:prstGeom>
        </p:spPr>
        <p:txBody>
          <a:bodyPr wrap="none">
            <a:spAutoFit/>
          </a:bodyPr>
          <a:lstStyle/>
          <a:p>
            <a:r>
              <a:rPr lang="en-US" altLang="zh-CN" b="1" dirty="0">
                <a:solidFill>
                  <a:srgbClr val="3333FF"/>
                </a:solidFill>
                <a:ea typeface="楷体_GB2312" pitchFamily="49" charset="-122"/>
              </a:rPr>
              <a:t>S</a:t>
            </a:r>
            <a:r>
              <a:rPr lang="zh-CN" altLang="en-US" b="1" dirty="0">
                <a:solidFill>
                  <a:srgbClr val="3333FF"/>
                </a:solidFill>
                <a:ea typeface="楷体_GB2312" pitchFamily="49" charset="-122"/>
              </a:rPr>
              <a:t>： </a:t>
            </a:r>
            <a:endParaRPr lang="zh-CN" altLang="en-US" dirty="0"/>
          </a:p>
        </p:txBody>
      </p:sp>
      <p:sp>
        <p:nvSpPr>
          <p:cNvPr id="4" name="矩形 3">
            <a:extLst>
              <a:ext uri="{FF2B5EF4-FFF2-40B4-BE49-F238E27FC236}">
                <a16:creationId xmlns:a16="http://schemas.microsoft.com/office/drawing/2014/main" xmlns="" id="{C9C43FA0-C9D6-4851-971F-E32E67706661}"/>
              </a:ext>
            </a:extLst>
          </p:cNvPr>
          <p:cNvSpPr/>
          <p:nvPr/>
        </p:nvSpPr>
        <p:spPr>
          <a:xfrm>
            <a:off x="2074827" y="4280097"/>
            <a:ext cx="776175" cy="461665"/>
          </a:xfrm>
          <a:prstGeom prst="rect">
            <a:avLst/>
          </a:prstGeom>
        </p:spPr>
        <p:txBody>
          <a:bodyPr wrap="none">
            <a:spAutoFit/>
          </a:bodyPr>
          <a:lstStyle/>
          <a:p>
            <a:r>
              <a:rPr lang="en-US" altLang="zh-CN" b="1" dirty="0">
                <a:solidFill>
                  <a:srgbClr val="3333FF"/>
                </a:solidFill>
                <a:ea typeface="楷体_GB2312" pitchFamily="49" charset="-122"/>
              </a:rPr>
              <a:t>T</a:t>
            </a:r>
            <a:r>
              <a:rPr lang="zh-CN" altLang="en-US" b="1" dirty="0">
                <a:solidFill>
                  <a:srgbClr val="3333FF"/>
                </a:solidFill>
                <a:ea typeface="楷体_GB2312" pitchFamily="49" charset="-122"/>
              </a:rPr>
              <a:t>： </a:t>
            </a:r>
            <a:endParaRPr lang="zh-CN" altLang="en-US" dirty="0"/>
          </a:p>
        </p:txBody>
      </p:sp>
    </p:spTree>
    <p:extLst>
      <p:ext uri="{BB962C8B-B14F-4D97-AF65-F5344CB8AC3E}">
        <p14:creationId xmlns:p14="http://schemas.microsoft.com/office/powerpoint/2010/main" xmlns="" val="4043433440"/>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1.48148E-6 L 0.06771 -0.00092 " pathEditMode="relative" rAng="0" ptsTypes="AA">
                                      <p:cBhvr>
                                        <p:cTn id="6" dur="2000" fill="hold"/>
                                        <p:tgtEl>
                                          <p:spTgt spid="2"/>
                                        </p:tgtEl>
                                        <p:attrNameLst>
                                          <p:attrName>ppt_x</p:attrName>
                                          <p:attrName>ppt_y</p:attrName>
                                        </p:attrNameLst>
                                      </p:cBhvr>
                                      <p:rCtr x="3385"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771 -0.00092 L 0.13646 -0.00092 " pathEditMode="relative" rAng="0" ptsTypes="AA">
                                      <p:cBhvr>
                                        <p:cTn id="10" dur="2000" fill="hold"/>
                                        <p:tgtEl>
                                          <p:spTgt spid="2"/>
                                        </p:tgtEl>
                                        <p:attrNameLst>
                                          <p:attrName>ppt_x</p:attrName>
                                          <p:attrName>ppt_y</p:attrName>
                                        </p:attrNameLst>
                                      </p:cBhvr>
                                      <p:rCtr x="3438"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13646 -0.00092 L 0.19857 -0.00092 " pathEditMode="relative" rAng="0" ptsTypes="AA">
                                      <p:cBhvr>
                                        <p:cTn id="14" dur="2000" fill="hold"/>
                                        <p:tgtEl>
                                          <p:spTgt spid="2"/>
                                        </p:tgtEl>
                                        <p:attrNameLst>
                                          <p:attrName>ppt_x</p:attrName>
                                          <p:attrName>ppt_y</p:attrName>
                                        </p:attrNameLst>
                                      </p:cBhvr>
                                      <p:rCtr x="3099" y="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1">
            <a:extLst>
              <a:ext uri="{FF2B5EF4-FFF2-40B4-BE49-F238E27FC236}">
                <a16:creationId xmlns:a16="http://schemas.microsoft.com/office/drawing/2014/main" xmlns="" id="{FFA9E424-7456-42EB-9E49-561047E9907A}"/>
              </a:ext>
            </a:extLst>
          </p:cNvPr>
          <p:cNvSpPr txBox="1">
            <a:spLocks noChangeArrowheads="1"/>
          </p:cNvSpPr>
          <p:nvPr/>
        </p:nvSpPr>
        <p:spPr bwMode="auto">
          <a:xfrm>
            <a:off x="1752600" y="914400"/>
            <a:ext cx="2138381" cy="354649"/>
          </a:xfrm>
          <a:prstGeom prst="rect">
            <a:avLst/>
          </a:prstGeom>
          <a:noFill/>
          <a:ln w="38100" algn="ctr">
            <a:noFill/>
            <a:miter lim="800000"/>
            <a:headEnd/>
            <a:tailEnd/>
          </a:ln>
          <a:effectLst/>
        </p:spPr>
        <p:txBody>
          <a:bodyPr wrap="square">
            <a:spAutoFit/>
          </a:bodyPr>
          <a:lstStyle/>
          <a:p>
            <a:pPr>
              <a:lnSpc>
                <a:spcPct val="70000"/>
              </a:lnSpc>
              <a:spcBef>
                <a:spcPct val="50000"/>
              </a:spcBef>
            </a:pPr>
            <a:r>
              <a:rPr lang="en-US" altLang="zh-CN" b="1" i="1" dirty="0" err="1">
                <a:solidFill>
                  <a:srgbClr val="000066"/>
                </a:solidFill>
                <a:ea typeface="楷体" pitchFamily="49" charset="-122"/>
                <a:cs typeface="Times New Roman" pitchFamily="18" charset="0"/>
              </a:rPr>
              <a:t>i</a:t>
            </a:r>
            <a:r>
              <a:rPr lang="en-US" altLang="zh-CN" b="1" i="1" dirty="0">
                <a:solidFill>
                  <a:srgbClr val="000066"/>
                </a:solidFill>
                <a:ea typeface="楷体" pitchFamily="49" charset="-122"/>
                <a:cs typeface="Times New Roman" pitchFamily="18" charset="0"/>
              </a:rPr>
              <a:t> </a:t>
            </a:r>
            <a:r>
              <a:rPr lang="en-US" altLang="zh-CN" b="1" dirty="0">
                <a:solidFill>
                  <a:srgbClr val="000066"/>
                </a:solidFill>
                <a:ea typeface="楷体" pitchFamily="49" charset="-122"/>
                <a:cs typeface="Times New Roman" pitchFamily="18" charset="0"/>
              </a:rPr>
              <a:t>=1</a:t>
            </a:r>
            <a:r>
              <a:rPr lang="zh-CN" altLang="en-US" b="1" dirty="0">
                <a:solidFill>
                  <a:srgbClr val="000066"/>
                </a:solidFill>
                <a:ea typeface="楷体" pitchFamily="49" charset="-122"/>
                <a:cs typeface="Times New Roman" pitchFamily="18" charset="0"/>
              </a:rPr>
              <a:t>，</a:t>
            </a:r>
            <a:r>
              <a:rPr lang="en-US" altLang="zh-CN" b="1" i="1" dirty="0">
                <a:solidFill>
                  <a:srgbClr val="000066"/>
                </a:solidFill>
                <a:ea typeface="楷体" pitchFamily="49" charset="-122"/>
                <a:cs typeface="Times New Roman" pitchFamily="18" charset="0"/>
              </a:rPr>
              <a:t>j</a:t>
            </a:r>
            <a:r>
              <a:rPr lang="en-US" altLang="zh-CN" b="1" dirty="0">
                <a:solidFill>
                  <a:srgbClr val="000066"/>
                </a:solidFill>
                <a:ea typeface="楷体" pitchFamily="49" charset="-122"/>
                <a:cs typeface="Times New Roman" pitchFamily="18" charset="0"/>
              </a:rPr>
              <a:t>=0</a:t>
            </a:r>
          </a:p>
        </p:txBody>
      </p:sp>
      <p:sp>
        <p:nvSpPr>
          <p:cNvPr id="3" name="Rectangle 6">
            <a:extLst>
              <a:ext uri="{FF2B5EF4-FFF2-40B4-BE49-F238E27FC236}">
                <a16:creationId xmlns:a16="http://schemas.microsoft.com/office/drawing/2014/main" xmlns="" id="{FC3C42D8-0276-4986-8C96-70EC37E86BE5}"/>
              </a:ext>
            </a:extLst>
          </p:cNvPr>
          <p:cNvSpPr>
            <a:spLocks noChangeArrowheads="1"/>
          </p:cNvSpPr>
          <p:nvPr/>
        </p:nvSpPr>
        <p:spPr bwMode="auto">
          <a:xfrm>
            <a:off x="5204023" y="2958621"/>
            <a:ext cx="184731" cy="461665"/>
          </a:xfrm>
          <a:prstGeom prst="rect">
            <a:avLst/>
          </a:prstGeom>
          <a:noFill/>
          <a:ln w="9525">
            <a:noFill/>
            <a:miter lim="800000"/>
            <a:headEnd/>
            <a:tailEnd/>
          </a:ln>
          <a:effectLst/>
        </p:spPr>
        <p:txBody>
          <a:bodyPr wrap="none" anchor="ctr">
            <a:spAutoFit/>
          </a:bodyPr>
          <a:lstStyle/>
          <a:p>
            <a:pPr algn="ctr" eaLnBrk="1" hangingPunct="1"/>
            <a:endParaRPr lang="zh-CN" altLang="en-US" b="1">
              <a:solidFill>
                <a:srgbClr val="3333FF"/>
              </a:solidFill>
              <a:ea typeface="楷体_GB2312" pitchFamily="49" charset="-122"/>
            </a:endParaRPr>
          </a:p>
        </p:txBody>
      </p:sp>
      <p:sp>
        <p:nvSpPr>
          <p:cNvPr id="4" name="Text Box 7">
            <a:extLst>
              <a:ext uri="{FF2B5EF4-FFF2-40B4-BE49-F238E27FC236}">
                <a16:creationId xmlns:a16="http://schemas.microsoft.com/office/drawing/2014/main" xmlns="" id="{D6B8FB23-3DCF-464D-A048-FB55223916BE}"/>
              </a:ext>
            </a:extLst>
          </p:cNvPr>
          <p:cNvSpPr txBox="1">
            <a:spLocks noChangeArrowheads="1"/>
          </p:cNvSpPr>
          <p:nvPr/>
        </p:nvSpPr>
        <p:spPr bwMode="auto">
          <a:xfrm>
            <a:off x="2504198" y="3208434"/>
            <a:ext cx="5769111"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sp>
        <p:nvSpPr>
          <p:cNvPr id="5" name="Text Box 8">
            <a:extLst>
              <a:ext uri="{FF2B5EF4-FFF2-40B4-BE49-F238E27FC236}">
                <a16:creationId xmlns:a16="http://schemas.microsoft.com/office/drawing/2014/main" xmlns="" id="{C18BBE9D-FCC5-44A8-ADE6-218D27C6ED5D}"/>
              </a:ext>
            </a:extLst>
          </p:cNvPr>
          <p:cNvSpPr txBox="1">
            <a:spLocks noChangeArrowheads="1"/>
          </p:cNvSpPr>
          <p:nvPr/>
        </p:nvSpPr>
        <p:spPr bwMode="auto">
          <a:xfrm>
            <a:off x="2532073" y="4196851"/>
            <a:ext cx="3824423"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grpSp>
        <p:nvGrpSpPr>
          <p:cNvPr id="6" name="组合 5">
            <a:extLst>
              <a:ext uri="{FF2B5EF4-FFF2-40B4-BE49-F238E27FC236}">
                <a16:creationId xmlns:a16="http://schemas.microsoft.com/office/drawing/2014/main" xmlns="" id="{AF48D88A-17AA-4F50-8D12-3CF1F7F9DA09}"/>
              </a:ext>
            </a:extLst>
          </p:cNvPr>
          <p:cNvGrpSpPr/>
          <p:nvPr/>
        </p:nvGrpSpPr>
        <p:grpSpPr>
          <a:xfrm>
            <a:off x="2471723" y="2083487"/>
            <a:ext cx="1236677" cy="3860113"/>
            <a:chOff x="2850062" y="2087952"/>
            <a:chExt cx="1236677" cy="3860113"/>
          </a:xfrm>
        </p:grpSpPr>
        <p:sp>
          <p:nvSpPr>
            <p:cNvPr id="7" name="Line 12">
              <a:extLst>
                <a:ext uri="{FF2B5EF4-FFF2-40B4-BE49-F238E27FC236}">
                  <a16:creationId xmlns:a16="http://schemas.microsoft.com/office/drawing/2014/main" xmlns="" id="{CEF7B1A5-98C0-440E-AC60-220EAE352764}"/>
                </a:ext>
              </a:extLst>
            </p:cNvPr>
            <p:cNvSpPr>
              <a:spLocks noChangeShapeType="1"/>
            </p:cNvSpPr>
            <p:nvPr/>
          </p:nvSpPr>
          <p:spPr bwMode="auto">
            <a:xfrm>
              <a:off x="3863945" y="2688999"/>
              <a:ext cx="0" cy="577516"/>
            </a:xfrm>
            <a:prstGeom prst="line">
              <a:avLst/>
            </a:prstGeom>
            <a:noFill/>
            <a:ln w="38100">
              <a:solidFill>
                <a:srgbClr val="FF3300"/>
              </a:solidFill>
              <a:miter lim="800000"/>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8" name="Text Box 13">
              <a:extLst>
                <a:ext uri="{FF2B5EF4-FFF2-40B4-BE49-F238E27FC236}">
                  <a16:creationId xmlns:a16="http://schemas.microsoft.com/office/drawing/2014/main" xmlns="" id="{342C224F-1B30-43EA-B8D8-66B2793E3FF0}"/>
                </a:ext>
              </a:extLst>
            </p:cNvPr>
            <p:cNvSpPr txBox="1">
              <a:spLocks noChangeArrowheads="1"/>
            </p:cNvSpPr>
            <p:nvPr/>
          </p:nvSpPr>
          <p:spPr bwMode="auto">
            <a:xfrm>
              <a:off x="3654939" y="2087952"/>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err="1">
                  <a:solidFill>
                    <a:srgbClr val="FF3300"/>
                  </a:solidFill>
                  <a:ea typeface="楷体_GB2312" pitchFamily="49" charset="-122"/>
                </a:rPr>
                <a:t>i</a:t>
              </a:r>
              <a:endParaRPr lang="en-US" altLang="zh-CN" b="1" i="1" dirty="0">
                <a:solidFill>
                  <a:srgbClr val="FF3300"/>
                </a:solidFill>
                <a:ea typeface="楷体_GB2312" pitchFamily="49" charset="-122"/>
              </a:endParaRPr>
            </a:p>
          </p:txBody>
        </p:sp>
        <p:sp>
          <p:nvSpPr>
            <p:cNvPr id="9" name="Line 16">
              <a:extLst>
                <a:ext uri="{FF2B5EF4-FFF2-40B4-BE49-F238E27FC236}">
                  <a16:creationId xmlns:a16="http://schemas.microsoft.com/office/drawing/2014/main" xmlns="" id="{13281F9B-F470-4477-BF47-8A2E54F68684}"/>
                </a:ext>
              </a:extLst>
            </p:cNvPr>
            <p:cNvSpPr>
              <a:spLocks noChangeShapeType="1"/>
            </p:cNvSpPr>
            <p:nvPr/>
          </p:nvSpPr>
          <p:spPr bwMode="auto">
            <a:xfrm flipV="1">
              <a:off x="3065962" y="4832684"/>
              <a:ext cx="0" cy="577516"/>
            </a:xfrm>
            <a:prstGeom prst="line">
              <a:avLst/>
            </a:prstGeom>
            <a:noFill/>
            <a:ln w="38100">
              <a:solidFill>
                <a:srgbClr val="FF3300"/>
              </a:solidFill>
              <a:round/>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10" name="Text Box 17">
              <a:extLst>
                <a:ext uri="{FF2B5EF4-FFF2-40B4-BE49-F238E27FC236}">
                  <a16:creationId xmlns:a16="http://schemas.microsoft.com/office/drawing/2014/main" xmlns="" id="{C2E72257-399B-4121-9392-A7BBDD7EEBC7}"/>
                </a:ext>
              </a:extLst>
            </p:cNvPr>
            <p:cNvSpPr txBox="1">
              <a:spLocks noChangeArrowheads="1"/>
            </p:cNvSpPr>
            <p:nvPr/>
          </p:nvSpPr>
          <p:spPr bwMode="auto">
            <a:xfrm>
              <a:off x="2850062" y="5486400"/>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a:solidFill>
                    <a:srgbClr val="FF3300"/>
                  </a:solidFill>
                  <a:ea typeface="楷体_GB2312" pitchFamily="49" charset="-122"/>
                </a:rPr>
                <a:t>j</a:t>
              </a:r>
            </a:p>
          </p:txBody>
        </p:sp>
      </p:grpSp>
      <p:sp>
        <p:nvSpPr>
          <p:cNvPr id="14" name="矩形 13">
            <a:extLst>
              <a:ext uri="{FF2B5EF4-FFF2-40B4-BE49-F238E27FC236}">
                <a16:creationId xmlns:a16="http://schemas.microsoft.com/office/drawing/2014/main" xmlns="" id="{7C7CA402-E541-48BC-A268-82B13B227C7B}"/>
              </a:ext>
            </a:extLst>
          </p:cNvPr>
          <p:cNvSpPr/>
          <p:nvPr/>
        </p:nvSpPr>
        <p:spPr>
          <a:xfrm>
            <a:off x="1764493" y="3284634"/>
            <a:ext cx="742511" cy="461665"/>
          </a:xfrm>
          <a:prstGeom prst="rect">
            <a:avLst/>
          </a:prstGeom>
        </p:spPr>
        <p:txBody>
          <a:bodyPr wrap="none">
            <a:spAutoFit/>
          </a:bodyPr>
          <a:lstStyle/>
          <a:p>
            <a:r>
              <a:rPr lang="en-US" altLang="zh-CN" b="1" dirty="0">
                <a:solidFill>
                  <a:srgbClr val="3333FF"/>
                </a:solidFill>
                <a:ea typeface="楷体_GB2312" pitchFamily="49" charset="-122"/>
              </a:rPr>
              <a:t>S</a:t>
            </a:r>
            <a:r>
              <a:rPr lang="zh-CN" altLang="en-US" b="1" dirty="0">
                <a:solidFill>
                  <a:srgbClr val="3333FF"/>
                </a:solidFill>
                <a:ea typeface="楷体_GB2312" pitchFamily="49" charset="-122"/>
              </a:rPr>
              <a:t>： </a:t>
            </a:r>
            <a:endParaRPr lang="zh-CN" altLang="en-US" dirty="0"/>
          </a:p>
        </p:txBody>
      </p:sp>
      <p:sp>
        <p:nvSpPr>
          <p:cNvPr id="15" name="矩形 14">
            <a:extLst>
              <a:ext uri="{FF2B5EF4-FFF2-40B4-BE49-F238E27FC236}">
                <a16:creationId xmlns:a16="http://schemas.microsoft.com/office/drawing/2014/main" xmlns="" id="{6544AB6F-DFBE-421D-A575-BB652D0EBA92}"/>
              </a:ext>
            </a:extLst>
          </p:cNvPr>
          <p:cNvSpPr/>
          <p:nvPr/>
        </p:nvSpPr>
        <p:spPr>
          <a:xfrm>
            <a:off x="1730829" y="4262810"/>
            <a:ext cx="776175" cy="461665"/>
          </a:xfrm>
          <a:prstGeom prst="rect">
            <a:avLst/>
          </a:prstGeom>
        </p:spPr>
        <p:txBody>
          <a:bodyPr wrap="none">
            <a:spAutoFit/>
          </a:bodyPr>
          <a:lstStyle/>
          <a:p>
            <a:r>
              <a:rPr lang="en-US" altLang="zh-CN" b="1" dirty="0">
                <a:solidFill>
                  <a:srgbClr val="3333FF"/>
                </a:solidFill>
                <a:ea typeface="楷体_GB2312" pitchFamily="49" charset="-122"/>
              </a:rPr>
              <a:t>T</a:t>
            </a:r>
            <a:r>
              <a:rPr lang="zh-CN" altLang="en-US" b="1" dirty="0">
                <a:solidFill>
                  <a:srgbClr val="3333FF"/>
                </a:solidFill>
                <a:ea typeface="楷体_GB2312" pitchFamily="49" charset="-122"/>
              </a:rPr>
              <a:t>： </a:t>
            </a:r>
            <a:endParaRPr lang="zh-CN" altLang="en-US" dirty="0"/>
          </a:p>
        </p:txBody>
      </p:sp>
      <p:grpSp>
        <p:nvGrpSpPr>
          <p:cNvPr id="16" name="Group 16">
            <a:extLst>
              <a:ext uri="{FF2B5EF4-FFF2-40B4-BE49-F238E27FC236}">
                <a16:creationId xmlns:a16="http://schemas.microsoft.com/office/drawing/2014/main" xmlns="" id="{DFD788E3-A897-403F-AE5D-9CA9524D2FB6}"/>
              </a:ext>
            </a:extLst>
          </p:cNvPr>
          <p:cNvGrpSpPr>
            <a:grpSpLocks/>
          </p:cNvGrpSpPr>
          <p:nvPr/>
        </p:nvGrpSpPr>
        <p:grpSpPr bwMode="auto">
          <a:xfrm>
            <a:off x="5130146" y="3750119"/>
            <a:ext cx="742510" cy="442912"/>
            <a:chOff x="2289" y="1836"/>
            <a:chExt cx="355" cy="279"/>
          </a:xfrm>
        </p:grpSpPr>
        <p:sp>
          <p:nvSpPr>
            <p:cNvPr id="17" name="Freeform 17">
              <a:extLst>
                <a:ext uri="{FF2B5EF4-FFF2-40B4-BE49-F238E27FC236}">
                  <a16:creationId xmlns:a16="http://schemas.microsoft.com/office/drawing/2014/main" xmlns="" id="{8E3D4A16-14CA-4503-AACA-E037DDBD537D}"/>
                </a:ext>
              </a:extLst>
            </p:cNvPr>
            <p:cNvSpPr>
              <a:spLocks/>
            </p:cNvSpPr>
            <p:nvPr/>
          </p:nvSpPr>
          <p:spPr bwMode="auto">
            <a:xfrm>
              <a:off x="2289" y="1836"/>
              <a:ext cx="355" cy="279"/>
            </a:xfrm>
            <a:custGeom>
              <a:avLst/>
              <a:gdLst/>
              <a:ahLst/>
              <a:cxnLst>
                <a:cxn ang="0">
                  <a:pos x="355" y="0"/>
                </a:cxn>
                <a:cxn ang="0">
                  <a:pos x="0" y="279"/>
                </a:cxn>
              </a:cxnLst>
              <a:rect l="0" t="0" r="r" b="b"/>
              <a:pathLst>
                <a:path w="355" h="279">
                  <a:moveTo>
                    <a:pt x="355" y="0"/>
                  </a:moveTo>
                  <a:lnTo>
                    <a:pt x="0" y="279"/>
                  </a:lnTo>
                </a:path>
              </a:pathLst>
            </a:custGeom>
            <a:noFill/>
            <a:ln w="38100" cap="flat" cmpd="dbl">
              <a:solidFill>
                <a:srgbClr val="008000"/>
              </a:solidFill>
              <a:prstDash val="solid"/>
              <a:round/>
              <a:headEnd type="none" w="med" len="med"/>
              <a:tailEnd type="none" w="med" len="med"/>
            </a:ln>
            <a:effectLst/>
          </p:spPr>
          <p:txBody>
            <a:bodyPr wrap="none"/>
            <a:lstStyle/>
            <a:p>
              <a:pPr algn="ctr"/>
              <a:endParaRPr lang="zh-CN" altLang="en-US" b="1">
                <a:solidFill>
                  <a:srgbClr val="3333FF"/>
                </a:solidFill>
                <a:ea typeface="楷体_GB2312" pitchFamily="49" charset="-122"/>
              </a:endParaRPr>
            </a:p>
          </p:txBody>
        </p:sp>
        <p:sp>
          <p:nvSpPr>
            <p:cNvPr id="18" name="Freeform 18">
              <a:extLst>
                <a:ext uri="{FF2B5EF4-FFF2-40B4-BE49-F238E27FC236}">
                  <a16:creationId xmlns:a16="http://schemas.microsoft.com/office/drawing/2014/main" xmlns="" id="{DA04D4DE-EB27-4331-832E-334AAE5E5E26}"/>
                </a:ext>
              </a:extLst>
            </p:cNvPr>
            <p:cNvSpPr>
              <a:spLocks/>
            </p:cNvSpPr>
            <p:nvPr/>
          </p:nvSpPr>
          <p:spPr bwMode="auto">
            <a:xfrm>
              <a:off x="2416" y="1953"/>
              <a:ext cx="93" cy="62"/>
            </a:xfrm>
            <a:custGeom>
              <a:avLst/>
              <a:gdLst/>
              <a:ahLst/>
              <a:cxnLst>
                <a:cxn ang="0">
                  <a:pos x="0" y="0"/>
                </a:cxn>
                <a:cxn ang="0">
                  <a:pos x="93" y="62"/>
                </a:cxn>
              </a:cxnLst>
              <a:rect l="0" t="0" r="r" b="b"/>
              <a:pathLst>
                <a:path w="93" h="62">
                  <a:moveTo>
                    <a:pt x="0" y="0"/>
                  </a:moveTo>
                  <a:lnTo>
                    <a:pt x="93" y="62"/>
                  </a:lnTo>
                </a:path>
              </a:pathLst>
            </a:custGeom>
            <a:noFill/>
            <a:ln w="38100" cap="flat" cmpd="sng">
              <a:solidFill>
                <a:srgbClr val="008000"/>
              </a:solidFill>
              <a:prstDash val="solid"/>
              <a:round/>
              <a:headEnd type="none" w="med" len="med"/>
              <a:tailEnd type="none" w="med" len="med"/>
            </a:ln>
            <a:effectLst/>
          </p:spPr>
          <p:txBody>
            <a:bodyPr wrap="none"/>
            <a:lstStyle/>
            <a:p>
              <a:pPr algn="ctr"/>
              <a:endParaRPr lang="zh-CN" altLang="en-US" b="1">
                <a:solidFill>
                  <a:srgbClr val="3333FF"/>
                </a:solidFill>
                <a:ea typeface="楷体_GB2312" pitchFamily="49" charset="-122"/>
              </a:endParaRPr>
            </a:p>
          </p:txBody>
        </p:sp>
      </p:grpSp>
      <p:sp>
        <p:nvSpPr>
          <p:cNvPr id="19" name="Text Box 14">
            <a:extLst>
              <a:ext uri="{FF2B5EF4-FFF2-40B4-BE49-F238E27FC236}">
                <a16:creationId xmlns:a16="http://schemas.microsoft.com/office/drawing/2014/main" xmlns="" id="{4AC19D79-0750-44A6-9A92-3E0896E0DA0C}"/>
              </a:ext>
            </a:extLst>
          </p:cNvPr>
          <p:cNvSpPr txBox="1">
            <a:spLocks noChangeArrowheads="1"/>
          </p:cNvSpPr>
          <p:nvPr/>
        </p:nvSpPr>
        <p:spPr bwMode="auto">
          <a:xfrm>
            <a:off x="8229601" y="4265223"/>
            <a:ext cx="3328987" cy="1684244"/>
          </a:xfrm>
          <a:prstGeom prst="rect">
            <a:avLst/>
          </a:prstGeom>
          <a:solidFill>
            <a:srgbClr val="FFFFCC"/>
          </a:solidFill>
          <a:ln w="38100" algn="ctr">
            <a:noFill/>
            <a:miter lim="800000"/>
            <a:headEnd/>
            <a:tailEnd/>
          </a:ln>
          <a:effectLst/>
        </p:spPr>
        <p:txBody>
          <a:bodyPr wrap="square">
            <a:spAutoFit/>
          </a:bodyPr>
          <a:lstStyle>
            <a:defPPr>
              <a:defRPr lang="en-US"/>
            </a:defPPr>
            <a:lvl1pPr eaLnBrk="1" hangingPunct="1">
              <a:lnSpc>
                <a:spcPct val="150000"/>
              </a:lnSpc>
              <a:spcBef>
                <a:spcPts val="0"/>
              </a:spcBef>
              <a:defRPr b="1">
                <a:solidFill>
                  <a:schemeClr val="accent6">
                    <a:lumMod val="75000"/>
                  </a:schemeClr>
                </a:solidFill>
                <a:ea typeface="楷体" pitchFamily="49" charset="-122"/>
                <a:cs typeface="Times New Roman" pitchFamily="18" charset="0"/>
              </a:defRPr>
            </a:lvl1pPr>
          </a:lstStyle>
          <a:p>
            <a:r>
              <a:rPr lang="zh-CN" altLang="en-US" dirty="0"/>
              <a:t>匹配失败：</a:t>
            </a:r>
          </a:p>
          <a:p>
            <a:r>
              <a:rPr lang="en-US" altLang="zh-CN" dirty="0" err="1"/>
              <a:t>i</a:t>
            </a:r>
            <a:r>
              <a:rPr lang="en-US" altLang="zh-CN" dirty="0"/>
              <a:t> = i-j+1 = 2</a:t>
            </a:r>
            <a:r>
              <a:rPr lang="zh-CN" altLang="en-US" dirty="0"/>
              <a:t>（回退到）</a:t>
            </a:r>
            <a:endParaRPr lang="en-US" altLang="zh-CN" dirty="0"/>
          </a:p>
          <a:p>
            <a:r>
              <a:rPr lang="en-US" altLang="zh-CN" dirty="0"/>
              <a:t>j = 0</a:t>
            </a:r>
            <a:r>
              <a:rPr lang="zh-CN" altLang="en-US" dirty="0"/>
              <a:t>（从头开始）</a:t>
            </a:r>
            <a:endParaRPr lang="en-US" altLang="zh-CN" dirty="0"/>
          </a:p>
        </p:txBody>
      </p:sp>
    </p:spTree>
    <p:extLst>
      <p:ext uri="{BB962C8B-B14F-4D97-AF65-F5344CB8AC3E}">
        <p14:creationId xmlns:p14="http://schemas.microsoft.com/office/powerpoint/2010/main" xmlns="" val="24035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4.81481E-6 L 0.0677 -0.00093 " pathEditMode="relative" rAng="0" ptsTypes="AA">
                                      <p:cBhvr>
                                        <p:cTn id="6" dur="2000" fill="hold"/>
                                        <p:tgtEl>
                                          <p:spTgt spid="6"/>
                                        </p:tgtEl>
                                        <p:attrNameLst>
                                          <p:attrName>ppt_x</p:attrName>
                                          <p:attrName>ppt_y</p:attrName>
                                        </p:attrNameLst>
                                      </p:cBhvr>
                                      <p:rCtr x="3385"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77 -0.00093 L 0.13646 -0.00092 " pathEditMode="relative" rAng="0" ptsTypes="AA">
                                      <p:cBhvr>
                                        <p:cTn id="10" dur="2000" fill="hold"/>
                                        <p:tgtEl>
                                          <p:spTgt spid="6"/>
                                        </p:tgtEl>
                                        <p:attrNameLst>
                                          <p:attrName>ppt_x</p:attrName>
                                          <p:attrName>ppt_y</p:attrName>
                                        </p:attrNameLst>
                                      </p:cBhvr>
                                      <p:rCtr x="3112" y="-18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13645 -0.00093 L 0.19856 -0.00093 " pathEditMode="relative" rAng="0" ptsTypes="AA">
                                      <p:cBhvr>
                                        <p:cTn id="14" dur="2000" fill="hold"/>
                                        <p:tgtEl>
                                          <p:spTgt spid="6"/>
                                        </p:tgtEl>
                                        <p:attrNameLst>
                                          <p:attrName>ppt_x</p:attrName>
                                          <p:attrName>ppt_y</p:attrName>
                                        </p:attrNameLst>
                                      </p:cBhvr>
                                      <p:rCtr x="3099" y="0"/>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500"/>
                            </p:stCondLst>
                            <p:childTnLst>
                              <p:par>
                                <p:cTn id="21" presetID="35" presetClass="emph" presetSubtype="0" fill="hold" nodeType="afterEffect">
                                  <p:stCondLst>
                                    <p:cond delay="0"/>
                                  </p:stCondLst>
                                  <p:childTnLst>
                                    <p:anim calcmode="discrete" valueType="str">
                                      <p:cBhvr>
                                        <p:cTn id="22"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1">
            <a:extLst>
              <a:ext uri="{FF2B5EF4-FFF2-40B4-BE49-F238E27FC236}">
                <a16:creationId xmlns:a16="http://schemas.microsoft.com/office/drawing/2014/main" xmlns="" id="{FFA9E424-7456-42EB-9E49-561047E9907A}"/>
              </a:ext>
            </a:extLst>
          </p:cNvPr>
          <p:cNvSpPr txBox="1">
            <a:spLocks noChangeArrowheads="1"/>
          </p:cNvSpPr>
          <p:nvPr/>
        </p:nvSpPr>
        <p:spPr bwMode="auto">
          <a:xfrm>
            <a:off x="1752600" y="914400"/>
            <a:ext cx="2138381" cy="354649"/>
          </a:xfrm>
          <a:prstGeom prst="rect">
            <a:avLst/>
          </a:prstGeom>
          <a:noFill/>
          <a:ln w="38100" algn="ctr">
            <a:noFill/>
            <a:miter lim="800000"/>
            <a:headEnd/>
            <a:tailEnd/>
          </a:ln>
          <a:effectLst/>
        </p:spPr>
        <p:txBody>
          <a:bodyPr wrap="square">
            <a:spAutoFit/>
          </a:bodyPr>
          <a:lstStyle/>
          <a:p>
            <a:pPr>
              <a:lnSpc>
                <a:spcPct val="70000"/>
              </a:lnSpc>
              <a:spcBef>
                <a:spcPct val="50000"/>
              </a:spcBef>
            </a:pPr>
            <a:r>
              <a:rPr lang="en-US" altLang="zh-CN" b="1" i="1" dirty="0" err="1">
                <a:solidFill>
                  <a:srgbClr val="000066"/>
                </a:solidFill>
                <a:ea typeface="楷体" pitchFamily="49" charset="-122"/>
                <a:cs typeface="Times New Roman" pitchFamily="18" charset="0"/>
              </a:rPr>
              <a:t>i</a:t>
            </a:r>
            <a:r>
              <a:rPr lang="en-US" altLang="zh-CN" b="1" dirty="0">
                <a:solidFill>
                  <a:srgbClr val="000066"/>
                </a:solidFill>
                <a:ea typeface="楷体" pitchFamily="49" charset="-122"/>
                <a:cs typeface="Times New Roman" pitchFamily="18" charset="0"/>
              </a:rPr>
              <a:t>=2</a:t>
            </a:r>
            <a:r>
              <a:rPr lang="zh-CN" altLang="en-US" b="1" dirty="0">
                <a:solidFill>
                  <a:srgbClr val="000066"/>
                </a:solidFill>
                <a:ea typeface="楷体" pitchFamily="49" charset="-122"/>
                <a:cs typeface="Times New Roman" pitchFamily="18" charset="0"/>
              </a:rPr>
              <a:t>，</a:t>
            </a:r>
            <a:r>
              <a:rPr lang="en-US" altLang="zh-CN" b="1" i="1" dirty="0">
                <a:solidFill>
                  <a:srgbClr val="000066"/>
                </a:solidFill>
                <a:ea typeface="楷体" pitchFamily="49" charset="-122"/>
                <a:cs typeface="Times New Roman" pitchFamily="18" charset="0"/>
              </a:rPr>
              <a:t>j</a:t>
            </a:r>
            <a:r>
              <a:rPr lang="en-US" altLang="zh-CN" b="1" dirty="0">
                <a:solidFill>
                  <a:srgbClr val="000066"/>
                </a:solidFill>
                <a:ea typeface="楷体" pitchFamily="49" charset="-122"/>
                <a:cs typeface="Times New Roman" pitchFamily="18" charset="0"/>
              </a:rPr>
              <a:t>=0</a:t>
            </a:r>
          </a:p>
        </p:txBody>
      </p:sp>
      <p:sp>
        <p:nvSpPr>
          <p:cNvPr id="3" name="Rectangle 6">
            <a:extLst>
              <a:ext uri="{FF2B5EF4-FFF2-40B4-BE49-F238E27FC236}">
                <a16:creationId xmlns:a16="http://schemas.microsoft.com/office/drawing/2014/main" xmlns="" id="{FC3C42D8-0276-4986-8C96-70EC37E86BE5}"/>
              </a:ext>
            </a:extLst>
          </p:cNvPr>
          <p:cNvSpPr>
            <a:spLocks noChangeArrowheads="1"/>
          </p:cNvSpPr>
          <p:nvPr/>
        </p:nvSpPr>
        <p:spPr bwMode="auto">
          <a:xfrm>
            <a:off x="5204023" y="2958621"/>
            <a:ext cx="184731" cy="461665"/>
          </a:xfrm>
          <a:prstGeom prst="rect">
            <a:avLst/>
          </a:prstGeom>
          <a:noFill/>
          <a:ln w="9525">
            <a:noFill/>
            <a:miter lim="800000"/>
            <a:headEnd/>
            <a:tailEnd/>
          </a:ln>
          <a:effectLst/>
        </p:spPr>
        <p:txBody>
          <a:bodyPr wrap="none" anchor="ctr">
            <a:spAutoFit/>
          </a:bodyPr>
          <a:lstStyle/>
          <a:p>
            <a:pPr algn="ctr" eaLnBrk="1" hangingPunct="1"/>
            <a:endParaRPr lang="zh-CN" altLang="en-US" b="1">
              <a:solidFill>
                <a:srgbClr val="3333FF"/>
              </a:solidFill>
              <a:ea typeface="楷体_GB2312" pitchFamily="49" charset="-122"/>
            </a:endParaRPr>
          </a:p>
        </p:txBody>
      </p:sp>
      <p:sp>
        <p:nvSpPr>
          <p:cNvPr id="4" name="Text Box 7">
            <a:extLst>
              <a:ext uri="{FF2B5EF4-FFF2-40B4-BE49-F238E27FC236}">
                <a16:creationId xmlns:a16="http://schemas.microsoft.com/office/drawing/2014/main" xmlns="" id="{D6B8FB23-3DCF-464D-A048-FB55223916BE}"/>
              </a:ext>
            </a:extLst>
          </p:cNvPr>
          <p:cNvSpPr txBox="1">
            <a:spLocks noChangeArrowheads="1"/>
          </p:cNvSpPr>
          <p:nvPr/>
        </p:nvSpPr>
        <p:spPr bwMode="auto">
          <a:xfrm>
            <a:off x="2504198" y="3208434"/>
            <a:ext cx="5769111"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sp>
        <p:nvSpPr>
          <p:cNvPr id="5" name="Text Box 8">
            <a:extLst>
              <a:ext uri="{FF2B5EF4-FFF2-40B4-BE49-F238E27FC236}">
                <a16:creationId xmlns:a16="http://schemas.microsoft.com/office/drawing/2014/main" xmlns="" id="{C18BBE9D-FCC5-44A8-ADE6-218D27C6ED5D}"/>
              </a:ext>
            </a:extLst>
          </p:cNvPr>
          <p:cNvSpPr txBox="1">
            <a:spLocks noChangeArrowheads="1"/>
          </p:cNvSpPr>
          <p:nvPr/>
        </p:nvSpPr>
        <p:spPr bwMode="auto">
          <a:xfrm>
            <a:off x="2532073" y="4196851"/>
            <a:ext cx="3824423"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grpSp>
        <p:nvGrpSpPr>
          <p:cNvPr id="6" name="组合 5">
            <a:extLst>
              <a:ext uri="{FF2B5EF4-FFF2-40B4-BE49-F238E27FC236}">
                <a16:creationId xmlns:a16="http://schemas.microsoft.com/office/drawing/2014/main" xmlns="" id="{AF48D88A-17AA-4F50-8D12-3CF1F7F9DA09}"/>
              </a:ext>
            </a:extLst>
          </p:cNvPr>
          <p:cNvGrpSpPr/>
          <p:nvPr/>
        </p:nvGrpSpPr>
        <p:grpSpPr>
          <a:xfrm>
            <a:off x="2471723" y="2106071"/>
            <a:ext cx="2018271" cy="3837529"/>
            <a:chOff x="2850062" y="2110536"/>
            <a:chExt cx="2018271" cy="3837529"/>
          </a:xfrm>
        </p:grpSpPr>
        <p:sp>
          <p:nvSpPr>
            <p:cNvPr id="7" name="Line 12">
              <a:extLst>
                <a:ext uri="{FF2B5EF4-FFF2-40B4-BE49-F238E27FC236}">
                  <a16:creationId xmlns:a16="http://schemas.microsoft.com/office/drawing/2014/main" xmlns="" id="{CEF7B1A5-98C0-440E-AC60-220EAE352764}"/>
                </a:ext>
              </a:extLst>
            </p:cNvPr>
            <p:cNvSpPr>
              <a:spLocks noChangeShapeType="1"/>
            </p:cNvSpPr>
            <p:nvPr/>
          </p:nvSpPr>
          <p:spPr bwMode="auto">
            <a:xfrm>
              <a:off x="4645539" y="2711583"/>
              <a:ext cx="0" cy="577516"/>
            </a:xfrm>
            <a:prstGeom prst="line">
              <a:avLst/>
            </a:prstGeom>
            <a:noFill/>
            <a:ln w="38100">
              <a:solidFill>
                <a:srgbClr val="FF3300"/>
              </a:solidFill>
              <a:miter lim="800000"/>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8" name="Text Box 13">
              <a:extLst>
                <a:ext uri="{FF2B5EF4-FFF2-40B4-BE49-F238E27FC236}">
                  <a16:creationId xmlns:a16="http://schemas.microsoft.com/office/drawing/2014/main" xmlns="" id="{342C224F-1B30-43EA-B8D8-66B2793E3FF0}"/>
                </a:ext>
              </a:extLst>
            </p:cNvPr>
            <p:cNvSpPr txBox="1">
              <a:spLocks noChangeArrowheads="1"/>
            </p:cNvSpPr>
            <p:nvPr/>
          </p:nvSpPr>
          <p:spPr bwMode="auto">
            <a:xfrm>
              <a:off x="4436533" y="2110536"/>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err="1">
                  <a:solidFill>
                    <a:srgbClr val="FF3300"/>
                  </a:solidFill>
                  <a:ea typeface="楷体_GB2312" pitchFamily="49" charset="-122"/>
                </a:rPr>
                <a:t>i</a:t>
              </a:r>
              <a:endParaRPr lang="en-US" altLang="zh-CN" b="1" i="1" dirty="0">
                <a:solidFill>
                  <a:srgbClr val="FF3300"/>
                </a:solidFill>
                <a:ea typeface="楷体_GB2312" pitchFamily="49" charset="-122"/>
              </a:endParaRPr>
            </a:p>
          </p:txBody>
        </p:sp>
        <p:sp>
          <p:nvSpPr>
            <p:cNvPr id="9" name="Line 16">
              <a:extLst>
                <a:ext uri="{FF2B5EF4-FFF2-40B4-BE49-F238E27FC236}">
                  <a16:creationId xmlns:a16="http://schemas.microsoft.com/office/drawing/2014/main" xmlns="" id="{13281F9B-F470-4477-BF47-8A2E54F68684}"/>
                </a:ext>
              </a:extLst>
            </p:cNvPr>
            <p:cNvSpPr>
              <a:spLocks noChangeShapeType="1"/>
            </p:cNvSpPr>
            <p:nvPr/>
          </p:nvSpPr>
          <p:spPr bwMode="auto">
            <a:xfrm flipV="1">
              <a:off x="3065962" y="4832684"/>
              <a:ext cx="0" cy="577516"/>
            </a:xfrm>
            <a:prstGeom prst="line">
              <a:avLst/>
            </a:prstGeom>
            <a:noFill/>
            <a:ln w="38100">
              <a:solidFill>
                <a:srgbClr val="FF3300"/>
              </a:solidFill>
              <a:round/>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10" name="Text Box 17">
              <a:extLst>
                <a:ext uri="{FF2B5EF4-FFF2-40B4-BE49-F238E27FC236}">
                  <a16:creationId xmlns:a16="http://schemas.microsoft.com/office/drawing/2014/main" xmlns="" id="{C2E72257-399B-4121-9392-A7BBDD7EEBC7}"/>
                </a:ext>
              </a:extLst>
            </p:cNvPr>
            <p:cNvSpPr txBox="1">
              <a:spLocks noChangeArrowheads="1"/>
            </p:cNvSpPr>
            <p:nvPr/>
          </p:nvSpPr>
          <p:spPr bwMode="auto">
            <a:xfrm>
              <a:off x="2850062" y="5486400"/>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a:solidFill>
                    <a:srgbClr val="FF3300"/>
                  </a:solidFill>
                  <a:ea typeface="楷体_GB2312" pitchFamily="49" charset="-122"/>
                </a:rPr>
                <a:t>j</a:t>
              </a:r>
            </a:p>
          </p:txBody>
        </p:sp>
      </p:grpSp>
      <p:sp>
        <p:nvSpPr>
          <p:cNvPr id="14" name="矩形 13">
            <a:extLst>
              <a:ext uri="{FF2B5EF4-FFF2-40B4-BE49-F238E27FC236}">
                <a16:creationId xmlns:a16="http://schemas.microsoft.com/office/drawing/2014/main" xmlns="" id="{7C7CA402-E541-48BC-A268-82B13B227C7B}"/>
              </a:ext>
            </a:extLst>
          </p:cNvPr>
          <p:cNvSpPr/>
          <p:nvPr/>
        </p:nvSpPr>
        <p:spPr>
          <a:xfrm>
            <a:off x="1764493" y="3284634"/>
            <a:ext cx="742511" cy="461665"/>
          </a:xfrm>
          <a:prstGeom prst="rect">
            <a:avLst/>
          </a:prstGeom>
        </p:spPr>
        <p:txBody>
          <a:bodyPr wrap="none">
            <a:spAutoFit/>
          </a:bodyPr>
          <a:lstStyle/>
          <a:p>
            <a:r>
              <a:rPr lang="en-US" altLang="zh-CN" b="1" dirty="0">
                <a:solidFill>
                  <a:srgbClr val="3333FF"/>
                </a:solidFill>
                <a:ea typeface="楷体_GB2312" pitchFamily="49" charset="-122"/>
              </a:rPr>
              <a:t>S</a:t>
            </a:r>
            <a:r>
              <a:rPr lang="zh-CN" altLang="en-US" b="1" dirty="0">
                <a:solidFill>
                  <a:srgbClr val="3333FF"/>
                </a:solidFill>
                <a:ea typeface="楷体_GB2312" pitchFamily="49" charset="-122"/>
              </a:rPr>
              <a:t>： </a:t>
            </a:r>
            <a:endParaRPr lang="zh-CN" altLang="en-US" dirty="0"/>
          </a:p>
        </p:txBody>
      </p:sp>
      <p:sp>
        <p:nvSpPr>
          <p:cNvPr id="15" name="矩形 14">
            <a:extLst>
              <a:ext uri="{FF2B5EF4-FFF2-40B4-BE49-F238E27FC236}">
                <a16:creationId xmlns:a16="http://schemas.microsoft.com/office/drawing/2014/main" xmlns="" id="{6544AB6F-DFBE-421D-A575-BB652D0EBA92}"/>
              </a:ext>
            </a:extLst>
          </p:cNvPr>
          <p:cNvSpPr/>
          <p:nvPr/>
        </p:nvSpPr>
        <p:spPr>
          <a:xfrm>
            <a:off x="1730829" y="4262810"/>
            <a:ext cx="776175" cy="461665"/>
          </a:xfrm>
          <a:prstGeom prst="rect">
            <a:avLst/>
          </a:prstGeom>
        </p:spPr>
        <p:txBody>
          <a:bodyPr wrap="none">
            <a:spAutoFit/>
          </a:bodyPr>
          <a:lstStyle/>
          <a:p>
            <a:r>
              <a:rPr lang="en-US" altLang="zh-CN" b="1" dirty="0">
                <a:solidFill>
                  <a:srgbClr val="3333FF"/>
                </a:solidFill>
                <a:ea typeface="楷体_GB2312" pitchFamily="49" charset="-122"/>
              </a:rPr>
              <a:t>T</a:t>
            </a:r>
            <a:r>
              <a:rPr lang="zh-CN" altLang="en-US" b="1" dirty="0">
                <a:solidFill>
                  <a:srgbClr val="3333FF"/>
                </a:solidFill>
                <a:ea typeface="楷体_GB2312" pitchFamily="49" charset="-122"/>
              </a:rPr>
              <a:t>： </a:t>
            </a:r>
            <a:endParaRPr lang="zh-CN" altLang="en-US" dirty="0"/>
          </a:p>
        </p:txBody>
      </p:sp>
      <p:sp>
        <p:nvSpPr>
          <p:cNvPr id="20" name="Text Box 12">
            <a:extLst>
              <a:ext uri="{FF2B5EF4-FFF2-40B4-BE49-F238E27FC236}">
                <a16:creationId xmlns:a16="http://schemas.microsoft.com/office/drawing/2014/main" xmlns="" id="{4E8F8305-3937-4C04-9C0B-C486DA120EEC}"/>
              </a:ext>
            </a:extLst>
          </p:cNvPr>
          <p:cNvSpPr txBox="1">
            <a:spLocks noChangeArrowheads="1"/>
          </p:cNvSpPr>
          <p:nvPr/>
        </p:nvSpPr>
        <p:spPr bwMode="auto">
          <a:xfrm>
            <a:off x="8001000" y="4621456"/>
            <a:ext cx="3673475" cy="1127809"/>
          </a:xfrm>
          <a:prstGeom prst="rect">
            <a:avLst/>
          </a:prstGeom>
          <a:solidFill>
            <a:srgbClr val="FFFFCC"/>
          </a:solidFill>
          <a:ln w="38100" algn="ctr">
            <a:noFill/>
            <a:miter lim="800000"/>
            <a:headEnd/>
            <a:tailEnd/>
          </a:ln>
          <a:effectLst/>
        </p:spPr>
        <p:txBody>
          <a:bodyPr wrap="square">
            <a:spAutoFit/>
          </a:bodyPr>
          <a:lstStyle>
            <a:defPPr>
              <a:defRPr lang="en-US"/>
            </a:defPPr>
            <a:lvl1pPr eaLnBrk="1" hangingPunct="1">
              <a:lnSpc>
                <a:spcPct val="150000"/>
              </a:lnSpc>
              <a:spcBef>
                <a:spcPts val="0"/>
              </a:spcBef>
              <a:defRPr b="1">
                <a:solidFill>
                  <a:schemeClr val="accent6">
                    <a:lumMod val="75000"/>
                  </a:schemeClr>
                </a:solidFill>
                <a:ea typeface="楷体" pitchFamily="49" charset="-122"/>
                <a:cs typeface="Times New Roman" pitchFamily="18" charset="0"/>
              </a:defRPr>
            </a:lvl1pPr>
          </a:lstStyle>
          <a:p>
            <a:r>
              <a:rPr lang="zh-CN" altLang="en-US" dirty="0"/>
              <a:t>匹配</a:t>
            </a:r>
            <a:r>
              <a:rPr lang="zh-CN" altLang="en-US" dirty="0">
                <a:solidFill>
                  <a:srgbClr val="FF0000"/>
                </a:solidFill>
              </a:rPr>
              <a:t>成功</a:t>
            </a:r>
            <a:r>
              <a:rPr lang="zh-CN" altLang="en-US" dirty="0"/>
              <a:t>：</a:t>
            </a:r>
          </a:p>
          <a:p>
            <a:r>
              <a:rPr lang="en-US" altLang="zh-CN" dirty="0" err="1"/>
              <a:t>i</a:t>
            </a:r>
            <a:r>
              <a:rPr lang="en-US" altLang="zh-CN" dirty="0"/>
              <a:t> = 6</a:t>
            </a:r>
            <a:r>
              <a:rPr lang="zh-CN" altLang="en-US" dirty="0"/>
              <a:t>，</a:t>
            </a:r>
            <a:r>
              <a:rPr lang="en-US" altLang="zh-CN" dirty="0"/>
              <a:t>j = 4</a:t>
            </a:r>
          </a:p>
          <a:p>
            <a:r>
              <a:rPr lang="zh-CN" altLang="en-US" dirty="0"/>
              <a:t>返回 </a:t>
            </a:r>
            <a:r>
              <a:rPr lang="en-US" altLang="zh-CN" dirty="0" err="1"/>
              <a:t>i</a:t>
            </a:r>
            <a:r>
              <a:rPr lang="en-US" altLang="zh-CN" dirty="0"/>
              <a:t> – j = 2</a:t>
            </a:r>
          </a:p>
        </p:txBody>
      </p:sp>
    </p:spTree>
    <p:extLst>
      <p:ext uri="{BB962C8B-B14F-4D97-AF65-F5344CB8AC3E}">
        <p14:creationId xmlns:p14="http://schemas.microsoft.com/office/powerpoint/2010/main" xmlns="" val="3289387373"/>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44444E-6 L 0.06771 -0.00093 " pathEditMode="relative" rAng="0" ptsTypes="AA">
                                      <p:cBhvr>
                                        <p:cTn id="6" dur="2000" fill="hold"/>
                                        <p:tgtEl>
                                          <p:spTgt spid="6"/>
                                        </p:tgtEl>
                                        <p:attrNameLst>
                                          <p:attrName>ppt_x</p:attrName>
                                          <p:attrName>ppt_y</p:attrName>
                                        </p:attrNameLst>
                                      </p:cBhvr>
                                      <p:rCtr x="3385"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771 -0.00093 L 0.13646 -0.00093 " pathEditMode="relative" rAng="0" ptsTypes="AA">
                                      <p:cBhvr>
                                        <p:cTn id="10" dur="2000" fill="hold"/>
                                        <p:tgtEl>
                                          <p:spTgt spid="6"/>
                                        </p:tgtEl>
                                        <p:attrNameLst>
                                          <p:attrName>ppt_x</p:attrName>
                                          <p:attrName>ppt_y</p:attrName>
                                        </p:attrNameLst>
                                      </p:cBhvr>
                                      <p:rCtr x="3438"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13646 -0.00093 L 0.19856 -0.00093 " pathEditMode="relative" rAng="0" ptsTypes="AA">
                                      <p:cBhvr>
                                        <p:cTn id="14" dur="2000" fill="hold"/>
                                        <p:tgtEl>
                                          <p:spTgt spid="6"/>
                                        </p:tgtEl>
                                        <p:attrNameLst>
                                          <p:attrName>ppt_x</p:attrName>
                                          <p:attrName>ppt_y</p:attrName>
                                        </p:attrNameLst>
                                      </p:cBhvr>
                                      <p:rCtr x="3099"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19857 -0.00092 L 0.25833 -0.00625 " pathEditMode="relative" rAng="0" ptsTypes="AA">
                                      <p:cBhvr>
                                        <p:cTn id="18" dur="2000" fill="hold"/>
                                        <p:tgtEl>
                                          <p:spTgt spid="6"/>
                                        </p:tgtEl>
                                        <p:attrNameLst>
                                          <p:attrName>ppt_x</p:attrName>
                                          <p:attrName>ppt_y</p:attrName>
                                        </p:attrNameLst>
                                      </p:cBhvr>
                                      <p:rCtr x="3125" y="0"/>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A308A92-CA1A-4698-B2BD-9DEA4D4062C9}"/>
              </a:ext>
            </a:extLst>
          </p:cNvPr>
          <p:cNvSpPr/>
          <p:nvPr/>
        </p:nvSpPr>
        <p:spPr>
          <a:xfrm>
            <a:off x="381000" y="457200"/>
            <a:ext cx="11430000" cy="6463308"/>
          </a:xfrm>
          <a:prstGeom prst="rect">
            <a:avLst/>
          </a:prstGeom>
        </p:spPr>
        <p:txBody>
          <a:bodyPr wrap="square">
            <a:spAutoFit/>
          </a:bodyPr>
          <a:lstStyle/>
          <a:p>
            <a:r>
              <a:rPr lang="zh-CN" altLang="en-US" sz="1800" b="1" dirty="0">
                <a:solidFill>
                  <a:srgbClr val="CC00CC"/>
                </a:solidFill>
                <a:latin typeface="微软雅黑" panose="020B0503020204020204" pitchFamily="34" charset="-122"/>
                <a:ea typeface="微软雅黑" panose="020B0503020204020204" pitchFamily="34" charset="-122"/>
              </a:rPr>
              <a:t>/*求从主串s的下标pos起，串t第一次出现的位置，成功返回位置序号，不成功返回-1*/</a:t>
            </a:r>
          </a:p>
          <a:p>
            <a:r>
              <a:rPr lang="zh-CN" altLang="en-US" sz="1800" b="1" dirty="0">
                <a:latin typeface="微软雅黑" panose="020B0503020204020204" pitchFamily="34" charset="-122"/>
                <a:ea typeface="微软雅黑" panose="020B0503020204020204" pitchFamily="34" charset="-122"/>
              </a:rPr>
              <a:t>int StrIndex(SString s,int pos, SString t) { </a:t>
            </a:r>
          </a:p>
          <a:p>
            <a:r>
              <a:rPr lang="zh-CN" altLang="en-US" sz="1800" b="1" dirty="0">
                <a:latin typeface="微软雅黑" panose="020B0503020204020204" pitchFamily="34" charset="-122"/>
                <a:ea typeface="微软雅黑" panose="020B0503020204020204" pitchFamily="34" charset="-122"/>
              </a:rPr>
              <a:t>    int i, j, start;</a:t>
            </a:r>
          </a:p>
          <a:p>
            <a:r>
              <a:rPr lang="zh-CN" altLang="en-US" sz="1800" b="1" dirty="0">
                <a:latin typeface="微软雅黑" panose="020B0503020204020204" pitchFamily="34" charset="-122"/>
                <a:ea typeface="微软雅黑" panose="020B0503020204020204" pitchFamily="34" charset="-122"/>
              </a:rPr>
              <a:t>    if (t.len==0)  </a:t>
            </a:r>
          </a:p>
          <a:p>
            <a:r>
              <a:rPr lang="zh-CN" altLang="en-US" sz="1800" b="1" dirty="0">
                <a:latin typeface="微软雅黑" panose="020B0503020204020204" pitchFamily="34" charset="-122"/>
                <a:ea typeface="微软雅黑" panose="020B0503020204020204" pitchFamily="34" charset="-122"/>
              </a:rPr>
              <a:t>        return(0);   </a:t>
            </a:r>
            <a:r>
              <a:rPr lang="zh-CN" altLang="en-US" sz="1800" b="1" dirty="0">
                <a:solidFill>
                  <a:srgbClr val="CC00CC"/>
                </a:solidFill>
                <a:latin typeface="微软雅黑" panose="020B0503020204020204" pitchFamily="34" charset="-122"/>
                <a:ea typeface="微软雅黑" panose="020B0503020204020204" pitchFamily="34" charset="-122"/>
              </a:rPr>
              <a:t>/* 模式串为空串时，是任意串的匹配串 */</a:t>
            </a:r>
          </a:p>
          <a:p>
            <a:r>
              <a:rPr lang="zh-CN" altLang="en-US" sz="1800" b="1" dirty="0">
                <a:latin typeface="微软雅黑" panose="020B0503020204020204" pitchFamily="34" charset="-122"/>
                <a:ea typeface="微软雅黑" panose="020B0503020204020204" pitchFamily="34" charset="-122"/>
              </a:rPr>
              <a:t>    start=pos; </a:t>
            </a:r>
          </a:p>
          <a:p>
            <a:r>
              <a:rPr lang="zh-CN" altLang="en-US" sz="1800" b="1" dirty="0">
                <a:latin typeface="微软雅黑" panose="020B0503020204020204" pitchFamily="34" charset="-122"/>
                <a:ea typeface="微软雅黑" panose="020B0503020204020204" pitchFamily="34" charset="-122"/>
              </a:rPr>
              <a:t>    i=start; </a:t>
            </a:r>
          </a:p>
          <a:p>
            <a:r>
              <a:rPr lang="zh-CN" altLang="en-US" sz="1800" b="1" dirty="0">
                <a:latin typeface="微软雅黑" panose="020B0503020204020204" pitchFamily="34" charset="-122"/>
                <a:ea typeface="微软雅黑" panose="020B0503020204020204" pitchFamily="34" charset="-122"/>
              </a:rPr>
              <a:t>    j=0;  </a:t>
            </a:r>
            <a:r>
              <a:rPr lang="en-US" altLang="zh-CN" sz="1800" b="1" dirty="0">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 主串从pos开始，模式串从头（0）开始 */</a:t>
            </a:r>
          </a:p>
          <a:p>
            <a:r>
              <a:rPr lang="zh-CN" altLang="en-US" sz="1800" b="1" dirty="0">
                <a:latin typeface="微软雅黑" panose="020B0503020204020204" pitchFamily="34" charset="-122"/>
                <a:ea typeface="微软雅黑" panose="020B0503020204020204" pitchFamily="34" charset="-122"/>
              </a:rPr>
              <a:t>    while (i&lt;s.len &amp;&amp; j&lt;t.len)</a:t>
            </a:r>
          </a:p>
          <a:p>
            <a:r>
              <a:rPr lang="zh-CN" altLang="en-US" sz="1800" b="1" dirty="0">
                <a:latin typeface="微软雅黑" panose="020B0503020204020204" pitchFamily="34" charset="-122"/>
                <a:ea typeface="微软雅黑" panose="020B0503020204020204" pitchFamily="34" charset="-122"/>
              </a:rPr>
              <a:t>        if (s.ch[i]==t.ch[j]) {		</a:t>
            </a:r>
          </a:p>
          <a:p>
            <a:r>
              <a:rPr lang="zh-CN" altLang="en-US" sz="1800" b="1" dirty="0">
                <a:latin typeface="微软雅黑" panose="020B0503020204020204" pitchFamily="34" charset="-122"/>
                <a:ea typeface="微软雅黑" panose="020B0503020204020204" pitchFamily="34" charset="-122"/>
              </a:rPr>
              <a:t>	i++;</a:t>
            </a:r>
          </a:p>
          <a:p>
            <a:r>
              <a:rPr lang="zh-CN" altLang="en-US" sz="1800" b="1" dirty="0">
                <a:latin typeface="微软雅黑" panose="020B0503020204020204" pitchFamily="34" charset="-122"/>
                <a:ea typeface="微软雅黑" panose="020B0503020204020204" pitchFamily="34" charset="-122"/>
              </a:rPr>
              <a:t>	j++;</a:t>
            </a:r>
          </a:p>
          <a:p>
            <a:r>
              <a:rPr lang="zh-CN" altLang="en-US" sz="1800" b="1" dirty="0">
                <a:latin typeface="微软雅黑" panose="020B0503020204020204" pitchFamily="34" charset="-122"/>
                <a:ea typeface="微软雅黑" panose="020B0503020204020204" pitchFamily="34" charset="-122"/>
              </a:rPr>
              <a:t>        }   </a:t>
            </a:r>
            <a:r>
              <a:rPr lang="zh-CN" altLang="en-US" sz="1800" b="1" dirty="0">
                <a:solidFill>
                  <a:srgbClr val="CC00CC"/>
                </a:solidFill>
                <a:latin typeface="微软雅黑" panose="020B0503020204020204" pitchFamily="34" charset="-122"/>
                <a:ea typeface="微软雅黑" panose="020B0503020204020204" pitchFamily="34" charset="-122"/>
              </a:rPr>
              <a:t>/* 当前对应字符相等时推进 */</a:t>
            </a:r>
          </a:p>
          <a:p>
            <a:r>
              <a:rPr lang="zh-CN" altLang="en-US" sz="1800" b="1" dirty="0">
                <a:latin typeface="微软雅黑" panose="020B0503020204020204" pitchFamily="34" charset="-122"/>
                <a:ea typeface="微软雅黑" panose="020B0503020204020204" pitchFamily="34" charset="-122"/>
              </a:rPr>
              <a:t>        else {		</a:t>
            </a:r>
          </a:p>
          <a:p>
            <a:r>
              <a:rPr lang="zh-CN" altLang="en-US" sz="1800" b="1" dirty="0">
                <a:latin typeface="微软雅黑" panose="020B0503020204020204" pitchFamily="34" charset="-122"/>
                <a:ea typeface="微软雅黑" panose="020B0503020204020204" pitchFamily="34" charset="-122"/>
              </a:rPr>
              <a:t>	start++;        </a:t>
            </a:r>
            <a:r>
              <a:rPr lang="zh-CN" altLang="en-US" sz="1800" b="1" dirty="0">
                <a:solidFill>
                  <a:srgbClr val="CC00CC"/>
                </a:solidFill>
                <a:latin typeface="微软雅黑" panose="020B0503020204020204" pitchFamily="34" charset="-122"/>
                <a:ea typeface="微软雅黑" panose="020B0503020204020204" pitchFamily="34" charset="-122"/>
              </a:rPr>
              <a:t>/* 当前对应字符不等时回溯 */</a:t>
            </a:r>
          </a:p>
          <a:p>
            <a:r>
              <a:rPr lang="zh-CN" altLang="en-US" sz="1800" b="1" dirty="0">
                <a:latin typeface="微软雅黑" panose="020B0503020204020204" pitchFamily="34" charset="-122"/>
                <a:ea typeface="微软雅黑" panose="020B0503020204020204" pitchFamily="34" charset="-122"/>
              </a:rPr>
              <a:t>	i=start; </a:t>
            </a:r>
          </a:p>
          <a:p>
            <a:r>
              <a:rPr lang="zh-CN" altLang="en-US" sz="1800" b="1" dirty="0">
                <a:latin typeface="微软雅黑" panose="020B0503020204020204" pitchFamily="34" charset="-122"/>
                <a:ea typeface="微软雅黑" panose="020B0503020204020204" pitchFamily="34" charset="-122"/>
              </a:rPr>
              <a:t>	j=0;   /* 主串从start+1开始，模式串从头（0）开始*/</a:t>
            </a:r>
          </a:p>
          <a:p>
            <a:r>
              <a:rPr lang="zh-CN" altLang="en-US" sz="1800" b="1" dirty="0">
                <a:latin typeface="微软雅黑" panose="020B0503020204020204" pitchFamily="34" charset="-122"/>
                <a:ea typeface="微软雅黑" panose="020B0503020204020204" pitchFamily="34" charset="-122"/>
              </a:rPr>
              <a:t>        } </a:t>
            </a:r>
          </a:p>
          <a:p>
            <a:r>
              <a:rPr lang="zh-CN" altLang="en-US" sz="1800" b="1" dirty="0">
                <a:latin typeface="微软雅黑" panose="020B0503020204020204" pitchFamily="34" charset="-122"/>
                <a:ea typeface="微软雅黑" panose="020B0503020204020204" pitchFamily="34" charset="-122"/>
              </a:rPr>
              <a:t>    if (j&gt;=t.len) </a:t>
            </a:r>
          </a:p>
          <a:p>
            <a:r>
              <a:rPr lang="zh-CN" altLang="en-US" sz="1800" b="1" dirty="0">
                <a:latin typeface="微软雅黑" panose="020B0503020204020204" pitchFamily="34" charset="-122"/>
                <a:ea typeface="微软雅黑" panose="020B0503020204020204" pitchFamily="34" charset="-122"/>
              </a:rPr>
              <a:t>        return(start);    </a:t>
            </a:r>
            <a:r>
              <a:rPr lang="zh-CN" altLang="en-US" sz="1800" b="1" dirty="0">
                <a:solidFill>
                  <a:srgbClr val="CC00CC"/>
                </a:solidFill>
                <a:latin typeface="微软雅黑" panose="020B0503020204020204" pitchFamily="34" charset="-122"/>
                <a:ea typeface="微软雅黑" panose="020B0503020204020204" pitchFamily="34" charset="-122"/>
              </a:rPr>
              <a:t>/* 匹配成功时，返回匹配起始位置 */</a:t>
            </a:r>
          </a:p>
          <a:p>
            <a:r>
              <a:rPr lang="zh-CN" altLang="en-US" sz="1800" b="1" dirty="0">
                <a:latin typeface="微软雅黑" panose="020B0503020204020204" pitchFamily="34" charset="-122"/>
                <a:ea typeface="微软雅黑" panose="020B0503020204020204" pitchFamily="34" charset="-122"/>
              </a:rPr>
              <a:t>    else </a:t>
            </a:r>
          </a:p>
          <a:p>
            <a:r>
              <a:rPr lang="zh-CN" altLang="en-US" sz="1800" b="1" dirty="0">
                <a:latin typeface="微软雅黑" panose="020B0503020204020204" pitchFamily="34" charset="-122"/>
                <a:ea typeface="微软雅黑" panose="020B0503020204020204" pitchFamily="34" charset="-122"/>
              </a:rPr>
              <a:t>        return(-1);        </a:t>
            </a:r>
            <a:r>
              <a:rPr lang="zh-CN" altLang="en-US" sz="1800" b="1" dirty="0">
                <a:solidFill>
                  <a:srgbClr val="CC00CC"/>
                </a:solidFill>
                <a:latin typeface="微软雅黑" panose="020B0503020204020204" pitchFamily="34" charset="-122"/>
                <a:ea typeface="微软雅黑" panose="020B0503020204020204" pitchFamily="34" charset="-122"/>
              </a:rPr>
              <a:t>/* 匹配不成功时，返回-1 */</a:t>
            </a:r>
          </a:p>
          <a:p>
            <a:r>
              <a:rPr lang="zh-CN" altLang="en-US" sz="18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xmlns="" val="229358475"/>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2A308A92-CA1A-4698-B2BD-9DEA4D4062C9}"/>
              </a:ext>
            </a:extLst>
          </p:cNvPr>
          <p:cNvSpPr/>
          <p:nvPr/>
        </p:nvSpPr>
        <p:spPr>
          <a:xfrm>
            <a:off x="381000" y="457200"/>
            <a:ext cx="11430000" cy="6422271"/>
          </a:xfrm>
          <a:prstGeom prst="rect">
            <a:avLst/>
          </a:prstGeom>
        </p:spPr>
        <p:txBody>
          <a:bodyPr wrap="square">
            <a:spAutoFit/>
          </a:bodyPr>
          <a:lstStyle/>
          <a:p>
            <a:pPr>
              <a:spcBef>
                <a:spcPts val="200"/>
              </a:spcBef>
            </a:pPr>
            <a:r>
              <a:rPr lang="zh-CN" altLang="en-US" sz="1800" b="1" dirty="0">
                <a:solidFill>
                  <a:srgbClr val="CC00CC"/>
                </a:solidFill>
                <a:latin typeface="微软雅黑" panose="020B0503020204020204" pitchFamily="34" charset="-122"/>
                <a:ea typeface="微软雅黑" panose="020B0503020204020204" pitchFamily="34" charset="-122"/>
              </a:rPr>
              <a:t>/*求从主串s的下标pos起，串t第一次出现的位置，成功返回位置序号，不成功返回-1*/</a:t>
            </a:r>
          </a:p>
          <a:p>
            <a:pPr>
              <a:spcBef>
                <a:spcPts val="200"/>
              </a:spcBef>
            </a:pPr>
            <a:r>
              <a:rPr lang="zh-CN" altLang="en-US" sz="1800" b="1" dirty="0">
                <a:latin typeface="微软雅黑" panose="020B0503020204020204" pitchFamily="34" charset="-122"/>
                <a:ea typeface="微软雅黑" panose="020B0503020204020204" pitchFamily="34" charset="-122"/>
              </a:rPr>
              <a:t>int StrIndex(SString s,int pos, SString t) { </a:t>
            </a:r>
          </a:p>
          <a:p>
            <a:pPr>
              <a:spcBef>
                <a:spcPts val="200"/>
              </a:spcBef>
            </a:pPr>
            <a:r>
              <a:rPr lang="zh-CN" altLang="en-US" sz="1800" b="1" dirty="0">
                <a:latin typeface="微软雅黑" panose="020B0503020204020204" pitchFamily="34" charset="-122"/>
                <a:ea typeface="微软雅黑" panose="020B0503020204020204" pitchFamily="34" charset="-122"/>
              </a:rPr>
              <a:t>    int i, j;</a:t>
            </a:r>
          </a:p>
          <a:p>
            <a:pPr>
              <a:spcBef>
                <a:spcPts val="200"/>
              </a:spcBef>
            </a:pPr>
            <a:r>
              <a:rPr lang="zh-CN" altLang="en-US" sz="1800" b="1" dirty="0">
                <a:latin typeface="微软雅黑" panose="020B0503020204020204" pitchFamily="34" charset="-122"/>
                <a:ea typeface="微软雅黑" panose="020B0503020204020204" pitchFamily="34" charset="-122"/>
              </a:rPr>
              <a:t>    if (t.len==0)  </a:t>
            </a:r>
          </a:p>
          <a:p>
            <a:pPr>
              <a:spcBef>
                <a:spcPts val="200"/>
              </a:spcBef>
            </a:pPr>
            <a:r>
              <a:rPr lang="zh-CN" altLang="en-US" sz="1800" b="1" dirty="0">
                <a:latin typeface="微软雅黑" panose="020B0503020204020204" pitchFamily="34" charset="-122"/>
                <a:ea typeface="微软雅黑" panose="020B0503020204020204" pitchFamily="34" charset="-122"/>
              </a:rPr>
              <a:t>        return(0);   </a:t>
            </a:r>
            <a:r>
              <a:rPr lang="zh-CN" altLang="en-US" sz="1800" b="1" dirty="0">
                <a:solidFill>
                  <a:srgbClr val="CC00CC"/>
                </a:solidFill>
                <a:latin typeface="微软雅黑" panose="020B0503020204020204" pitchFamily="34" charset="-122"/>
                <a:ea typeface="微软雅黑" panose="020B0503020204020204" pitchFamily="34" charset="-122"/>
              </a:rPr>
              <a:t>/* 模式串为空串时，是任意串的匹配串 */</a:t>
            </a:r>
          </a:p>
          <a:p>
            <a:pPr>
              <a:spcBef>
                <a:spcPts val="200"/>
              </a:spcBef>
            </a:pPr>
            <a:r>
              <a:rPr lang="zh-CN" altLang="en-US" sz="1800" b="1" dirty="0">
                <a:latin typeface="微软雅黑" panose="020B0503020204020204" pitchFamily="34" charset="-122"/>
                <a:ea typeface="微软雅黑" panose="020B0503020204020204" pitchFamily="34" charset="-122"/>
              </a:rPr>
              <a:t>     i=pos;  </a:t>
            </a:r>
          </a:p>
          <a:p>
            <a:pPr>
              <a:spcBef>
                <a:spcPts val="200"/>
              </a:spcBef>
            </a:pPr>
            <a:r>
              <a:rPr lang="zh-CN" altLang="en-US" sz="1800" b="1" dirty="0">
                <a:latin typeface="微软雅黑" panose="020B0503020204020204" pitchFamily="34" charset="-122"/>
                <a:ea typeface="微软雅黑" panose="020B0503020204020204" pitchFamily="34" charset="-122"/>
              </a:rPr>
              <a:t>     j=0;  </a:t>
            </a:r>
            <a:r>
              <a:rPr lang="en-US" altLang="zh-CN" sz="1800" b="1" dirty="0">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 主串从pos开始，模式串从头（0）开始 */</a:t>
            </a:r>
          </a:p>
          <a:p>
            <a:pPr>
              <a:spcBef>
                <a:spcPts val="200"/>
              </a:spcBef>
            </a:pPr>
            <a:r>
              <a:rPr lang="zh-CN" altLang="en-US" sz="1800" b="1" dirty="0">
                <a:latin typeface="微软雅黑" panose="020B0503020204020204" pitchFamily="34" charset="-122"/>
                <a:ea typeface="微软雅黑" panose="020B0503020204020204" pitchFamily="34" charset="-122"/>
              </a:rPr>
              <a:t>    while (i&lt;s.len &amp;&amp; j&lt;t.len)</a:t>
            </a:r>
          </a:p>
          <a:p>
            <a:pPr>
              <a:spcBef>
                <a:spcPts val="200"/>
              </a:spcBef>
            </a:pPr>
            <a:r>
              <a:rPr lang="zh-CN" altLang="en-US" sz="1800" b="1" dirty="0">
                <a:latin typeface="微软雅黑" panose="020B0503020204020204" pitchFamily="34" charset="-122"/>
                <a:ea typeface="微软雅黑" panose="020B0503020204020204" pitchFamily="34" charset="-122"/>
              </a:rPr>
              <a:t>        if (s.ch[i]==t.ch[j]) {		</a:t>
            </a:r>
          </a:p>
          <a:p>
            <a:pPr>
              <a:spcBef>
                <a:spcPts val="200"/>
              </a:spcBef>
            </a:pPr>
            <a:r>
              <a:rPr lang="zh-CN" altLang="en-US" sz="1800" b="1" dirty="0">
                <a:latin typeface="微软雅黑" panose="020B0503020204020204" pitchFamily="34" charset="-122"/>
                <a:ea typeface="微软雅黑" panose="020B0503020204020204" pitchFamily="34" charset="-122"/>
              </a:rPr>
              <a:t>	i++;</a:t>
            </a:r>
          </a:p>
          <a:p>
            <a:pPr>
              <a:spcBef>
                <a:spcPts val="200"/>
              </a:spcBef>
            </a:pPr>
            <a:r>
              <a:rPr lang="zh-CN" altLang="en-US" sz="1800" b="1" dirty="0">
                <a:latin typeface="微软雅黑" panose="020B0503020204020204" pitchFamily="34" charset="-122"/>
                <a:ea typeface="微软雅黑" panose="020B0503020204020204" pitchFamily="34" charset="-122"/>
              </a:rPr>
              <a:t>	j++;</a:t>
            </a:r>
          </a:p>
          <a:p>
            <a:pPr>
              <a:spcBef>
                <a:spcPts val="200"/>
              </a:spcBef>
            </a:pPr>
            <a:r>
              <a:rPr lang="zh-CN" altLang="en-US" sz="1800" b="1" dirty="0">
                <a:latin typeface="微软雅黑" panose="020B0503020204020204" pitchFamily="34" charset="-122"/>
                <a:ea typeface="微软雅黑" panose="020B0503020204020204" pitchFamily="34" charset="-122"/>
              </a:rPr>
              <a:t>        }   </a:t>
            </a:r>
            <a:r>
              <a:rPr lang="zh-CN" altLang="en-US" sz="1800" b="1" dirty="0">
                <a:solidFill>
                  <a:srgbClr val="CC00CC"/>
                </a:solidFill>
                <a:latin typeface="微软雅黑" panose="020B0503020204020204" pitchFamily="34" charset="-122"/>
                <a:ea typeface="微软雅黑" panose="020B0503020204020204" pitchFamily="34" charset="-122"/>
              </a:rPr>
              <a:t>/* 当前对应字符相等时推进 */</a:t>
            </a:r>
          </a:p>
          <a:p>
            <a:pPr>
              <a:spcBef>
                <a:spcPts val="200"/>
              </a:spcBef>
            </a:pPr>
            <a:r>
              <a:rPr lang="zh-CN" altLang="en-US" sz="1800" b="1" dirty="0">
                <a:latin typeface="微软雅黑" panose="020B0503020204020204" pitchFamily="34" charset="-122"/>
                <a:ea typeface="微软雅黑" panose="020B0503020204020204" pitchFamily="34" charset="-122"/>
              </a:rPr>
              <a:t>        else {</a:t>
            </a:r>
            <a:endParaRPr lang="en-US" altLang="zh-CN" sz="1800" b="1" dirty="0">
              <a:latin typeface="微软雅黑" panose="020B0503020204020204" pitchFamily="34" charset="-122"/>
              <a:ea typeface="微软雅黑" panose="020B0503020204020204" pitchFamily="34" charset="-122"/>
            </a:endParaRPr>
          </a:p>
          <a:p>
            <a:pPr>
              <a:spcBef>
                <a:spcPts val="200"/>
              </a:spcBef>
            </a:pPr>
            <a:r>
              <a:rPr lang="zh-CN" altLang="en-US" sz="1800" b="1" dirty="0">
                <a:latin typeface="微软雅黑" panose="020B0503020204020204" pitchFamily="34" charset="-122"/>
                <a:ea typeface="微软雅黑" panose="020B0503020204020204" pitchFamily="34" charset="-122"/>
              </a:rPr>
              <a:t>	i=</a:t>
            </a:r>
            <a:r>
              <a:rPr lang="en-US" altLang="zh-CN" sz="1800" b="1" dirty="0">
                <a:latin typeface="微软雅黑" panose="020B0503020204020204" pitchFamily="34" charset="-122"/>
                <a:ea typeface="微软雅黑" panose="020B0503020204020204" pitchFamily="34" charset="-122"/>
              </a:rPr>
              <a:t>i-j+1</a:t>
            </a:r>
            <a:r>
              <a:rPr lang="zh-CN" altLang="en-US" sz="1800" b="1" dirty="0">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 当前对应字符不等时回溯 */</a:t>
            </a:r>
            <a:endParaRPr lang="zh-CN" altLang="en-US" sz="1800" b="1" dirty="0">
              <a:latin typeface="微软雅黑" panose="020B0503020204020204" pitchFamily="34" charset="-122"/>
              <a:ea typeface="微软雅黑" panose="020B0503020204020204" pitchFamily="34" charset="-122"/>
            </a:endParaRPr>
          </a:p>
          <a:p>
            <a:pPr>
              <a:spcBef>
                <a:spcPts val="200"/>
              </a:spcBef>
            </a:pPr>
            <a:r>
              <a:rPr lang="zh-CN" altLang="en-US" sz="1800" b="1" dirty="0">
                <a:latin typeface="微软雅黑" panose="020B0503020204020204" pitchFamily="34" charset="-122"/>
                <a:ea typeface="微软雅黑" panose="020B0503020204020204" pitchFamily="34" charset="-122"/>
              </a:rPr>
              <a:t>	j=0;        </a:t>
            </a:r>
            <a:r>
              <a:rPr lang="zh-CN" altLang="en-US" sz="1800" b="1" dirty="0">
                <a:solidFill>
                  <a:srgbClr val="CC00CC"/>
                </a:solidFill>
                <a:latin typeface="微软雅黑" panose="020B0503020204020204" pitchFamily="34" charset="-122"/>
                <a:ea typeface="微软雅黑" panose="020B0503020204020204" pitchFamily="34" charset="-122"/>
              </a:rPr>
              <a:t>/* 主串从start+1开始，模式串从头（0）开始*/</a:t>
            </a:r>
          </a:p>
          <a:p>
            <a:pPr>
              <a:spcBef>
                <a:spcPts val="200"/>
              </a:spcBef>
            </a:pPr>
            <a:r>
              <a:rPr lang="zh-CN" altLang="en-US" sz="1800" b="1" dirty="0">
                <a:latin typeface="微软雅黑" panose="020B0503020204020204" pitchFamily="34" charset="-122"/>
                <a:ea typeface="微软雅黑" panose="020B0503020204020204" pitchFamily="34" charset="-122"/>
              </a:rPr>
              <a:t>        } </a:t>
            </a:r>
          </a:p>
          <a:p>
            <a:pPr>
              <a:spcBef>
                <a:spcPts val="200"/>
              </a:spcBef>
            </a:pPr>
            <a:r>
              <a:rPr lang="zh-CN" altLang="en-US" sz="1800" b="1" dirty="0">
                <a:latin typeface="微软雅黑" panose="020B0503020204020204" pitchFamily="34" charset="-122"/>
                <a:ea typeface="微软雅黑" panose="020B0503020204020204" pitchFamily="34" charset="-122"/>
              </a:rPr>
              <a:t>    if (j&gt;=t.len) </a:t>
            </a:r>
          </a:p>
          <a:p>
            <a:pPr>
              <a:spcBef>
                <a:spcPts val="200"/>
              </a:spcBef>
            </a:pPr>
            <a:r>
              <a:rPr lang="zh-CN" altLang="en-US" sz="1800" b="1" dirty="0">
                <a:latin typeface="微软雅黑" panose="020B0503020204020204" pitchFamily="34" charset="-122"/>
                <a:ea typeface="微软雅黑" panose="020B0503020204020204" pitchFamily="34" charset="-122"/>
              </a:rPr>
              <a:t>        return(</a:t>
            </a:r>
            <a:r>
              <a:rPr lang="en-US" altLang="zh-CN" sz="1800" b="1" dirty="0" err="1">
                <a:latin typeface="微软雅黑" panose="020B0503020204020204" pitchFamily="34" charset="-122"/>
                <a:ea typeface="微软雅黑" panose="020B0503020204020204" pitchFamily="34" charset="-122"/>
              </a:rPr>
              <a:t>i</a:t>
            </a:r>
            <a:r>
              <a:rPr lang="en-US" altLang="zh-CN" sz="1800" b="1" dirty="0">
                <a:latin typeface="微软雅黑" panose="020B0503020204020204" pitchFamily="34" charset="-122"/>
                <a:ea typeface="微软雅黑" panose="020B0503020204020204" pitchFamily="34" charset="-122"/>
              </a:rPr>
              <a:t>-j</a:t>
            </a:r>
            <a:r>
              <a:rPr lang="zh-CN" altLang="en-US" sz="1800" b="1" dirty="0">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 匹配成功时，返回匹配起始位置 */</a:t>
            </a:r>
          </a:p>
          <a:p>
            <a:pPr>
              <a:spcBef>
                <a:spcPts val="200"/>
              </a:spcBef>
            </a:pPr>
            <a:r>
              <a:rPr lang="zh-CN" altLang="en-US" sz="1800" b="1" dirty="0">
                <a:latin typeface="微软雅黑" panose="020B0503020204020204" pitchFamily="34" charset="-122"/>
                <a:ea typeface="微软雅黑" panose="020B0503020204020204" pitchFamily="34" charset="-122"/>
              </a:rPr>
              <a:t>    else </a:t>
            </a:r>
          </a:p>
          <a:p>
            <a:pPr>
              <a:spcBef>
                <a:spcPts val="200"/>
              </a:spcBef>
            </a:pPr>
            <a:r>
              <a:rPr lang="zh-CN" altLang="en-US" sz="1800" b="1" dirty="0">
                <a:latin typeface="微软雅黑" panose="020B0503020204020204" pitchFamily="34" charset="-122"/>
                <a:ea typeface="微软雅黑" panose="020B0503020204020204" pitchFamily="34" charset="-122"/>
              </a:rPr>
              <a:t>        return(-1);        </a:t>
            </a:r>
            <a:r>
              <a:rPr lang="zh-CN" altLang="en-US" sz="1800" b="1" dirty="0">
                <a:solidFill>
                  <a:srgbClr val="CC00CC"/>
                </a:solidFill>
                <a:latin typeface="微软雅黑" panose="020B0503020204020204" pitchFamily="34" charset="-122"/>
                <a:ea typeface="微软雅黑" panose="020B0503020204020204" pitchFamily="34" charset="-122"/>
              </a:rPr>
              <a:t>/* 匹配不成功时，返回-1 */</a:t>
            </a:r>
          </a:p>
          <a:p>
            <a:pPr>
              <a:spcBef>
                <a:spcPts val="200"/>
              </a:spcBef>
            </a:pPr>
            <a:r>
              <a:rPr lang="zh-CN" altLang="en-US" sz="1800" b="1" dirty="0">
                <a:latin typeface="微软雅黑" panose="020B0503020204020204" pitchFamily="34" charset="-122"/>
                <a:ea typeface="微软雅黑" panose="020B0503020204020204" pitchFamily="34" charset="-122"/>
              </a:rPr>
              <a:t>}</a:t>
            </a:r>
          </a:p>
        </p:txBody>
      </p:sp>
      <p:sp>
        <p:nvSpPr>
          <p:cNvPr id="3" name="箭头: 右 2">
            <a:extLst>
              <a:ext uri="{FF2B5EF4-FFF2-40B4-BE49-F238E27FC236}">
                <a16:creationId xmlns:a16="http://schemas.microsoft.com/office/drawing/2014/main" xmlns="" id="{DA077589-C033-4CA6-9446-FACB254BD317}"/>
              </a:ext>
            </a:extLst>
          </p:cNvPr>
          <p:cNvSpPr/>
          <p:nvPr/>
        </p:nvSpPr>
        <p:spPr bwMode="auto">
          <a:xfrm>
            <a:off x="9220200" y="3276600"/>
            <a:ext cx="1676400" cy="685800"/>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hlinkClick r:id="rId2" action="ppaction://hlinksldjump"/>
              </a:rPr>
              <a:t>KMP</a:t>
            </a:r>
            <a:endParaRPr lang="zh-CN" altLang="en-US" b="1" dirty="0"/>
          </a:p>
        </p:txBody>
      </p:sp>
    </p:spTree>
    <p:extLst>
      <p:ext uri="{BB962C8B-B14F-4D97-AF65-F5344CB8AC3E}">
        <p14:creationId xmlns:p14="http://schemas.microsoft.com/office/powerpoint/2010/main" xmlns="" val="441051407"/>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AA7C512-0114-406D-A20F-BC93F1CE15BD}"/>
              </a:ext>
            </a:extLst>
          </p:cNvPr>
          <p:cNvSpPr>
            <a:spLocks noGrp="1"/>
          </p:cNvSpPr>
          <p:nvPr>
            <p:ph type="title"/>
          </p:nvPr>
        </p:nvSpPr>
        <p:spPr/>
        <p:txBody>
          <a:bodyPr/>
          <a:lstStyle/>
          <a:p>
            <a:r>
              <a:rPr lang="en-US" altLang="zh-CN" dirty="0"/>
              <a:t>BF</a:t>
            </a:r>
            <a:r>
              <a:rPr lang="zh-CN" altLang="en-US" dirty="0"/>
              <a:t>算法分析</a:t>
            </a:r>
          </a:p>
        </p:txBody>
      </p:sp>
      <p:sp>
        <p:nvSpPr>
          <p:cNvPr id="3" name="内容占位符 2">
            <a:extLst>
              <a:ext uri="{FF2B5EF4-FFF2-40B4-BE49-F238E27FC236}">
                <a16:creationId xmlns:a16="http://schemas.microsoft.com/office/drawing/2014/main" xmlns="" id="{85C2A36E-560F-4407-B231-ADBF6A22E69A}"/>
              </a:ext>
            </a:extLst>
          </p:cNvPr>
          <p:cNvSpPr>
            <a:spLocks noGrp="1"/>
          </p:cNvSpPr>
          <p:nvPr>
            <p:ph idx="1"/>
          </p:nvPr>
        </p:nvSpPr>
        <p:spPr/>
        <p:txBody>
          <a:bodyPr/>
          <a:lstStyle/>
          <a:p>
            <a:r>
              <a:rPr lang="zh-CN" altLang="en-US" dirty="0"/>
              <a:t>算法在字符比较不相等时，需要回溯（即</a:t>
            </a:r>
            <a:r>
              <a:rPr lang="en-US" altLang="zh-CN" dirty="0" err="1"/>
              <a:t>i</a:t>
            </a:r>
            <a:r>
              <a:rPr lang="en-US" altLang="zh-CN" dirty="0"/>
              <a:t>=i-j+1</a:t>
            </a:r>
            <a:r>
              <a:rPr lang="zh-CN" altLang="en-US" dirty="0"/>
              <a:t>）：即退到</a:t>
            </a:r>
            <a:r>
              <a:rPr lang="en-US" altLang="zh-CN" dirty="0"/>
              <a:t>s</a:t>
            </a:r>
            <a:r>
              <a:rPr lang="zh-CN" altLang="en-US" dirty="0"/>
              <a:t>中的下一个字符开始进行继续匹配。</a:t>
            </a:r>
          </a:p>
          <a:p>
            <a:r>
              <a:rPr lang="zh-CN" altLang="en-US" dirty="0"/>
              <a:t>最好情况下的时间复杂度为</a:t>
            </a:r>
            <a:r>
              <a:rPr lang="en-US" altLang="zh-CN" dirty="0"/>
              <a:t>O(m)</a:t>
            </a:r>
            <a:r>
              <a:rPr lang="zh-CN" altLang="en-US" dirty="0"/>
              <a:t>。</a:t>
            </a:r>
          </a:p>
          <a:p>
            <a:r>
              <a:rPr lang="zh-CN" altLang="en-US" dirty="0"/>
              <a:t>最坏情况下的时间复杂度为</a:t>
            </a:r>
            <a:r>
              <a:rPr lang="en-US" altLang="zh-CN" dirty="0">
                <a:solidFill>
                  <a:srgbClr val="FF0000"/>
                </a:solidFill>
              </a:rPr>
              <a:t>O(</a:t>
            </a:r>
            <a:r>
              <a:rPr lang="en-US" altLang="zh-CN" dirty="0" err="1">
                <a:solidFill>
                  <a:srgbClr val="FF0000"/>
                </a:solidFill>
              </a:rPr>
              <a:t>n×m</a:t>
            </a:r>
            <a:r>
              <a:rPr lang="en-US" altLang="zh-CN" dirty="0">
                <a:solidFill>
                  <a:srgbClr val="FF0000"/>
                </a:solidFill>
              </a:rPr>
              <a:t>)</a:t>
            </a:r>
            <a:r>
              <a:rPr lang="zh-CN" altLang="en-US" dirty="0"/>
              <a:t>。 </a:t>
            </a:r>
          </a:p>
          <a:p>
            <a:endParaRPr lang="zh-CN" altLang="en-US" dirty="0"/>
          </a:p>
        </p:txBody>
      </p:sp>
    </p:spTree>
    <p:extLst>
      <p:ext uri="{BB962C8B-B14F-4D97-AF65-F5344CB8AC3E}">
        <p14:creationId xmlns:p14="http://schemas.microsoft.com/office/powerpoint/2010/main" xmlns="" val="41793605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E2F43C-331A-47AD-A0B3-83621E11A1F5}"/>
              </a:ext>
            </a:extLst>
          </p:cNvPr>
          <p:cNvSpPr>
            <a:spLocks noGrp="1"/>
          </p:cNvSpPr>
          <p:nvPr>
            <p:ph type="title"/>
          </p:nvPr>
        </p:nvSpPr>
        <p:spPr/>
        <p:txBody>
          <a:bodyPr/>
          <a:lstStyle/>
          <a:p>
            <a:r>
              <a:rPr lang="en-US" altLang="zh-CN" dirty="0"/>
              <a:t>4.3.2  KMP</a:t>
            </a:r>
            <a:r>
              <a:rPr lang="zh-CN" altLang="en-US" dirty="0"/>
              <a:t>算法 </a:t>
            </a:r>
          </a:p>
        </p:txBody>
      </p:sp>
      <p:sp>
        <p:nvSpPr>
          <p:cNvPr id="3" name="内容占位符 2">
            <a:extLst>
              <a:ext uri="{FF2B5EF4-FFF2-40B4-BE49-F238E27FC236}">
                <a16:creationId xmlns:a16="http://schemas.microsoft.com/office/drawing/2014/main" xmlns="" id="{9C1BC301-D29E-48ED-A328-67E68E0D250F}"/>
              </a:ext>
            </a:extLst>
          </p:cNvPr>
          <p:cNvSpPr>
            <a:spLocks noGrp="1"/>
          </p:cNvSpPr>
          <p:nvPr>
            <p:ph idx="1"/>
          </p:nvPr>
        </p:nvSpPr>
        <p:spPr>
          <a:xfrm>
            <a:off x="304800" y="1447800"/>
            <a:ext cx="11582400" cy="5105400"/>
          </a:xfrm>
        </p:spPr>
        <p:txBody>
          <a:bodyPr/>
          <a:lstStyle/>
          <a:p>
            <a:r>
              <a:rPr lang="en-US" altLang="zh-CN" dirty="0"/>
              <a:t>KMP</a:t>
            </a:r>
            <a:r>
              <a:rPr lang="zh-CN" altLang="en-US" dirty="0"/>
              <a:t>算法是</a:t>
            </a:r>
            <a:r>
              <a:rPr lang="en-US" altLang="zh-CN" dirty="0" err="1"/>
              <a:t>D.E.Knuth</a:t>
            </a:r>
            <a:r>
              <a:rPr lang="zh-CN" altLang="en-US" dirty="0"/>
              <a:t>、</a:t>
            </a:r>
            <a:r>
              <a:rPr lang="en-US" altLang="zh-CN" dirty="0" err="1"/>
              <a:t>J.H.Morris</a:t>
            </a:r>
            <a:r>
              <a:rPr lang="zh-CN" altLang="en-US" dirty="0"/>
              <a:t>和</a:t>
            </a:r>
            <a:r>
              <a:rPr lang="en-US" altLang="zh-CN" dirty="0" err="1"/>
              <a:t>V.R.Pratt</a:t>
            </a:r>
            <a:r>
              <a:rPr lang="zh-CN" altLang="en-US" dirty="0"/>
              <a:t>共同提出的，简称</a:t>
            </a:r>
            <a:r>
              <a:rPr lang="en-US" altLang="zh-CN" dirty="0"/>
              <a:t>KMP</a:t>
            </a:r>
            <a:r>
              <a:rPr lang="zh-CN" altLang="en-US" dirty="0"/>
              <a:t>算法。</a:t>
            </a:r>
          </a:p>
          <a:p>
            <a:r>
              <a:rPr lang="zh-CN" altLang="en-US" dirty="0"/>
              <a:t>该算法较</a:t>
            </a:r>
            <a:r>
              <a:rPr lang="en-US" altLang="zh-CN" dirty="0"/>
              <a:t>BF</a:t>
            </a:r>
            <a:r>
              <a:rPr lang="zh-CN" altLang="en-US" dirty="0"/>
              <a:t>算法有较大改进，主要是消除了主串指针的</a:t>
            </a:r>
            <a:r>
              <a:rPr lang="zh-CN" altLang="en-US" dirty="0">
                <a:solidFill>
                  <a:srgbClr val="CC00CC"/>
                </a:solidFill>
              </a:rPr>
              <a:t>回溯</a:t>
            </a:r>
            <a:r>
              <a:rPr lang="zh-CN" altLang="en-US" dirty="0"/>
              <a:t>，从而使算法效率有了某种程度的提高。</a:t>
            </a:r>
          </a:p>
          <a:p>
            <a:endParaRPr lang="zh-CN" altLang="en-US" dirty="0"/>
          </a:p>
        </p:txBody>
      </p:sp>
    </p:spTree>
    <p:extLst>
      <p:ext uri="{BB962C8B-B14F-4D97-AF65-F5344CB8AC3E}">
        <p14:creationId xmlns:p14="http://schemas.microsoft.com/office/powerpoint/2010/main" xmlns="" val="4262194808"/>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xmlns="" id="{BE19CD3C-E4D5-4497-92D7-AADFF5EF1FA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97042" y="597568"/>
            <a:ext cx="4667250" cy="200025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a:extLst>
              <a:ext uri="{FF2B5EF4-FFF2-40B4-BE49-F238E27FC236}">
                <a16:creationId xmlns:a16="http://schemas.microsoft.com/office/drawing/2014/main" xmlns="" id="{841A0C08-0E03-484C-B724-F1AC23DB7AE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4218" y="2609850"/>
            <a:ext cx="4572000" cy="19431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a:extLst>
              <a:ext uri="{FF2B5EF4-FFF2-40B4-BE49-F238E27FC236}">
                <a16:creationId xmlns:a16="http://schemas.microsoft.com/office/drawing/2014/main" xmlns="" id="{35E91574-0B12-41D2-A685-B52A8EBB45AD}"/>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59468" y="4686300"/>
            <a:ext cx="4476750" cy="18669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矩形 3">
            <a:extLst>
              <a:ext uri="{FF2B5EF4-FFF2-40B4-BE49-F238E27FC236}">
                <a16:creationId xmlns:a16="http://schemas.microsoft.com/office/drawing/2014/main" xmlns="" id="{BB5E57D5-E1B4-49D9-A6B5-98994D934674}"/>
              </a:ext>
            </a:extLst>
          </p:cNvPr>
          <p:cNvSpPr/>
          <p:nvPr/>
        </p:nvSpPr>
        <p:spPr>
          <a:xfrm>
            <a:off x="3581400" y="585536"/>
            <a:ext cx="1196161" cy="461665"/>
          </a:xfrm>
          <a:prstGeom prst="rect">
            <a:avLst/>
          </a:prstGeom>
        </p:spPr>
        <p:txBody>
          <a:bodyPr wrap="none">
            <a:spAutoFit/>
          </a:bodyPr>
          <a:lstStyle/>
          <a:p>
            <a:r>
              <a:rPr lang="en-US" altLang="zh-CN" b="1" dirty="0"/>
              <a:t>BF</a:t>
            </a:r>
            <a:r>
              <a:rPr lang="zh-CN" altLang="en-US" b="1" dirty="0"/>
              <a:t>算法</a:t>
            </a:r>
          </a:p>
        </p:txBody>
      </p:sp>
      <p:pic>
        <p:nvPicPr>
          <p:cNvPr id="1034" name="Picture 10">
            <a:extLst>
              <a:ext uri="{FF2B5EF4-FFF2-40B4-BE49-F238E27FC236}">
                <a16:creationId xmlns:a16="http://schemas.microsoft.com/office/drawing/2014/main" xmlns="" id="{079DAB51-89FA-4482-BBCE-BA3F38A3B9F9}"/>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044614" y="1981200"/>
            <a:ext cx="4429125" cy="183832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直接箭头连接符 5">
            <a:extLst>
              <a:ext uri="{FF2B5EF4-FFF2-40B4-BE49-F238E27FC236}">
                <a16:creationId xmlns:a16="http://schemas.microsoft.com/office/drawing/2014/main" xmlns="" id="{9D2C6300-D8C5-419C-AC5F-115F7368C504}"/>
              </a:ext>
            </a:extLst>
          </p:cNvPr>
          <p:cNvCxnSpPr>
            <a:cxnSpLocks/>
          </p:cNvCxnSpPr>
          <p:nvPr/>
        </p:nvCxnSpPr>
        <p:spPr bwMode="auto">
          <a:xfrm flipV="1">
            <a:off x="2133600" y="2667000"/>
            <a:ext cx="3911014" cy="1"/>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8" name="直接连接符 7">
            <a:extLst>
              <a:ext uri="{FF2B5EF4-FFF2-40B4-BE49-F238E27FC236}">
                <a16:creationId xmlns:a16="http://schemas.microsoft.com/office/drawing/2014/main" xmlns="" id="{553021D9-F5E7-4180-B1D8-8CEAB2E22F8C}"/>
              </a:ext>
            </a:extLst>
          </p:cNvPr>
          <p:cNvCxnSpPr/>
          <p:nvPr/>
        </p:nvCxnSpPr>
        <p:spPr bwMode="auto">
          <a:xfrm>
            <a:off x="5334000" y="457200"/>
            <a:ext cx="0" cy="6172200"/>
          </a:xfrm>
          <a:prstGeom prst="line">
            <a:avLst/>
          </a:prstGeom>
          <a:solidFill>
            <a:schemeClr val="accent1"/>
          </a:solidFill>
          <a:ln w="12700" cap="flat" cmpd="sng" algn="ctr">
            <a:solidFill>
              <a:schemeClr val="accent2">
                <a:lumMod val="75000"/>
              </a:schemeClr>
            </a:solidFill>
            <a:prstDash val="dashDot"/>
            <a:round/>
            <a:headEnd type="none" w="sm" len="sm"/>
            <a:tailEnd type="none"/>
          </a:ln>
          <a:effectLst/>
        </p:spPr>
      </p:cxnSp>
      <p:sp>
        <p:nvSpPr>
          <p:cNvPr id="9" name="矩形 8">
            <a:extLst>
              <a:ext uri="{FF2B5EF4-FFF2-40B4-BE49-F238E27FC236}">
                <a16:creationId xmlns:a16="http://schemas.microsoft.com/office/drawing/2014/main" xmlns="" id="{04588096-34ED-4F12-96ED-A384D7000632}"/>
              </a:ext>
            </a:extLst>
          </p:cNvPr>
          <p:cNvSpPr/>
          <p:nvPr/>
        </p:nvSpPr>
        <p:spPr>
          <a:xfrm>
            <a:off x="5603709" y="4160420"/>
            <a:ext cx="6306561" cy="2153282"/>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300" b="1" dirty="0">
                <a:solidFill>
                  <a:schemeClr val="accent6">
                    <a:lumMod val="75000"/>
                  </a:schemeClr>
                </a:solidFill>
                <a:latin typeface="verdana" panose="020B0604030504040204" pitchFamily="34" charset="0"/>
              </a:rPr>
              <a:t>利用已经部分匹配这个有效信息，保持</a:t>
            </a:r>
            <a:r>
              <a:rPr lang="en-US" altLang="zh-CN" sz="2300" b="1" dirty="0" err="1">
                <a:solidFill>
                  <a:srgbClr val="C00000"/>
                </a:solidFill>
                <a:latin typeface="verdana" panose="020B0604030504040204" pitchFamily="34" charset="0"/>
              </a:rPr>
              <a:t>i</a:t>
            </a:r>
            <a:r>
              <a:rPr lang="zh-CN" altLang="en-US" sz="2300" b="1" dirty="0">
                <a:solidFill>
                  <a:srgbClr val="C00000"/>
                </a:solidFill>
                <a:latin typeface="verdana" panose="020B0604030504040204" pitchFamily="34" charset="0"/>
              </a:rPr>
              <a:t>指针</a:t>
            </a:r>
            <a:r>
              <a:rPr lang="zh-CN" altLang="en-US" sz="2300" b="1" dirty="0">
                <a:solidFill>
                  <a:schemeClr val="accent6">
                    <a:lumMod val="75000"/>
                  </a:schemeClr>
                </a:solidFill>
                <a:latin typeface="verdana" panose="020B0604030504040204" pitchFamily="34" charset="0"/>
              </a:rPr>
              <a:t>不回溯</a:t>
            </a:r>
            <a:endParaRPr lang="en-US" altLang="zh-CN" sz="2300" b="1" dirty="0">
              <a:solidFill>
                <a:schemeClr val="accent6">
                  <a:lumMod val="75000"/>
                </a:schemeClr>
              </a:solidFill>
              <a:latin typeface="verdana" panose="020B0604030504040204" pitchFamily="34" charset="0"/>
            </a:endParaRPr>
          </a:p>
          <a:p>
            <a:pPr marL="342900" indent="-342900">
              <a:lnSpc>
                <a:spcPct val="150000"/>
              </a:lnSpc>
              <a:buFont typeface="Wingdings" panose="05000000000000000000" pitchFamily="2" charset="2"/>
              <a:buChar char="Ø"/>
            </a:pPr>
            <a:r>
              <a:rPr lang="zh-CN" altLang="en-US" sz="2300" b="1" dirty="0">
                <a:solidFill>
                  <a:schemeClr val="accent6">
                    <a:lumMod val="75000"/>
                  </a:schemeClr>
                </a:solidFill>
                <a:latin typeface="verdana" panose="020B0604030504040204" pitchFamily="34" charset="0"/>
              </a:rPr>
              <a:t>通过修改</a:t>
            </a:r>
            <a:r>
              <a:rPr lang="en-US" altLang="zh-CN" sz="2300" b="1" dirty="0">
                <a:solidFill>
                  <a:srgbClr val="C00000"/>
                </a:solidFill>
                <a:latin typeface="verdana" panose="020B0604030504040204" pitchFamily="34" charset="0"/>
              </a:rPr>
              <a:t>j</a:t>
            </a:r>
            <a:r>
              <a:rPr lang="zh-CN" altLang="en-US" sz="2300" b="1" dirty="0">
                <a:solidFill>
                  <a:srgbClr val="C00000"/>
                </a:solidFill>
                <a:latin typeface="verdana" panose="020B0604030504040204" pitchFamily="34" charset="0"/>
              </a:rPr>
              <a:t>指针</a:t>
            </a:r>
            <a:r>
              <a:rPr lang="zh-CN" altLang="en-US" sz="2300" b="1" dirty="0">
                <a:solidFill>
                  <a:schemeClr val="accent6">
                    <a:lumMod val="75000"/>
                  </a:schemeClr>
                </a:solidFill>
                <a:latin typeface="verdana" panose="020B0604030504040204" pitchFamily="34" charset="0"/>
              </a:rPr>
              <a:t>，让模式串尽量地移动到有效的位置</a:t>
            </a:r>
            <a:endParaRPr lang="zh-CN" altLang="en-US" sz="2300" b="1" dirty="0">
              <a:solidFill>
                <a:schemeClr val="accent6">
                  <a:lumMod val="75000"/>
                </a:schemeClr>
              </a:solidFill>
            </a:endParaRPr>
          </a:p>
        </p:txBody>
      </p:sp>
      <p:sp>
        <p:nvSpPr>
          <p:cNvPr id="12" name="矩形 11">
            <a:extLst>
              <a:ext uri="{FF2B5EF4-FFF2-40B4-BE49-F238E27FC236}">
                <a16:creationId xmlns:a16="http://schemas.microsoft.com/office/drawing/2014/main" xmlns="" id="{C99104B1-47AC-4964-9558-226AB8C7F3FE}"/>
              </a:ext>
            </a:extLst>
          </p:cNvPr>
          <p:cNvSpPr/>
          <p:nvPr/>
        </p:nvSpPr>
        <p:spPr>
          <a:xfrm>
            <a:off x="7239000" y="932995"/>
            <a:ext cx="2339102" cy="461665"/>
          </a:xfrm>
          <a:prstGeom prst="rect">
            <a:avLst/>
          </a:prstGeom>
        </p:spPr>
        <p:txBody>
          <a:bodyPr wrap="none">
            <a:spAutoFit/>
          </a:bodyPr>
          <a:lstStyle/>
          <a:p>
            <a:r>
              <a:rPr lang="zh-CN" altLang="en-US" b="1" dirty="0">
                <a:solidFill>
                  <a:srgbClr val="000000"/>
                </a:solidFill>
                <a:latin typeface="verdana" panose="020B0604030504040204" pitchFamily="34" charset="0"/>
              </a:rPr>
              <a:t>人眼来优化的话</a:t>
            </a:r>
          </a:p>
        </p:txBody>
      </p:sp>
    </p:spTree>
    <p:extLst>
      <p:ext uri="{BB962C8B-B14F-4D97-AF65-F5344CB8AC3E}">
        <p14:creationId xmlns:p14="http://schemas.microsoft.com/office/powerpoint/2010/main" xmlns="" val="42444877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xmlns="" id="{9C7D9827-A0E6-4D41-A9F8-8A5C189F522C}"/>
              </a:ext>
            </a:extLst>
          </p:cNvPr>
          <p:cNvGrpSpPr/>
          <p:nvPr/>
        </p:nvGrpSpPr>
        <p:grpSpPr>
          <a:xfrm>
            <a:off x="914400" y="457200"/>
            <a:ext cx="9733046" cy="1905000"/>
            <a:chOff x="838200" y="533400"/>
            <a:chExt cx="9733046" cy="1905000"/>
          </a:xfrm>
        </p:grpSpPr>
        <p:pic>
          <p:nvPicPr>
            <p:cNvPr id="2050" name="Picture 2">
              <a:extLst>
                <a:ext uri="{FF2B5EF4-FFF2-40B4-BE49-F238E27FC236}">
                  <a16:creationId xmlns:a16="http://schemas.microsoft.com/office/drawing/2014/main" xmlns="" id="{74E3D8C5-B209-42B3-9531-AAD7D3D4389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38200" y="533400"/>
              <a:ext cx="4543425" cy="1905000"/>
            </a:xfrm>
            <a:prstGeom prst="rect">
              <a:avLst/>
            </a:prstGeom>
            <a:noFill/>
            <a:extLst>
              <a:ext uri="{909E8E84-426E-40DD-AFC4-6F175D3DCCD1}">
                <a14:hiddenFill xmlns:a14="http://schemas.microsoft.com/office/drawing/2010/main" xmlns="">
                  <a:solidFill>
                    <a:srgbClr val="FFFFFF"/>
                  </a:solidFill>
                </a14:hiddenFill>
              </a:ext>
            </a:extLst>
          </p:spPr>
        </p:pic>
        <p:pic>
          <p:nvPicPr>
            <p:cNvPr id="2052" name="Picture 4">
              <a:extLst>
                <a:ext uri="{FF2B5EF4-FFF2-40B4-BE49-F238E27FC236}">
                  <a16:creationId xmlns:a16="http://schemas.microsoft.com/office/drawing/2014/main" xmlns="" id="{D6142EAB-E184-4B50-B613-A7D8E810B1D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5942096" y="571500"/>
              <a:ext cx="4629150" cy="186690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3" name="直接箭头连接符 2">
              <a:extLst>
                <a:ext uri="{FF2B5EF4-FFF2-40B4-BE49-F238E27FC236}">
                  <a16:creationId xmlns:a16="http://schemas.microsoft.com/office/drawing/2014/main" xmlns="" id="{00ECCB64-8B98-44EE-8D51-998F23385B9A}"/>
                </a:ext>
              </a:extLst>
            </p:cNvPr>
            <p:cNvCxnSpPr/>
            <p:nvPr/>
          </p:nvCxnSpPr>
          <p:spPr bwMode="auto">
            <a:xfrm>
              <a:off x="5381625" y="1295400"/>
              <a:ext cx="638175" cy="0"/>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grpSp>
      <p:grpSp>
        <p:nvGrpSpPr>
          <p:cNvPr id="6" name="组合 5">
            <a:extLst>
              <a:ext uri="{FF2B5EF4-FFF2-40B4-BE49-F238E27FC236}">
                <a16:creationId xmlns:a16="http://schemas.microsoft.com/office/drawing/2014/main" xmlns="" id="{A9D37434-D28C-44B2-A52E-9B9AF6C2DCE9}"/>
              </a:ext>
            </a:extLst>
          </p:cNvPr>
          <p:cNvGrpSpPr/>
          <p:nvPr/>
        </p:nvGrpSpPr>
        <p:grpSpPr>
          <a:xfrm>
            <a:off x="822158" y="2362200"/>
            <a:ext cx="9825288" cy="1933575"/>
            <a:chOff x="762000" y="2514600"/>
            <a:chExt cx="9825288" cy="1933575"/>
          </a:xfrm>
        </p:grpSpPr>
        <p:pic>
          <p:nvPicPr>
            <p:cNvPr id="2054" name="Picture 6">
              <a:extLst>
                <a:ext uri="{FF2B5EF4-FFF2-40B4-BE49-F238E27FC236}">
                  <a16:creationId xmlns:a16="http://schemas.microsoft.com/office/drawing/2014/main" xmlns="" id="{7FC53788-6F08-4425-976B-D5346084CD6A}"/>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62000" y="2514600"/>
              <a:ext cx="4486275" cy="1933575"/>
            </a:xfrm>
            <a:prstGeom prst="rect">
              <a:avLst/>
            </a:prstGeom>
            <a:noFill/>
            <a:extLst>
              <a:ext uri="{909E8E84-426E-40DD-AFC4-6F175D3DCCD1}">
                <a14:hiddenFill xmlns:a14="http://schemas.microsoft.com/office/drawing/2010/main" xmlns="">
                  <a:solidFill>
                    <a:srgbClr val="FFFFFF"/>
                  </a:solidFill>
                </a14:hiddenFill>
              </a:ext>
            </a:extLst>
          </p:spPr>
        </p:pic>
        <p:pic>
          <p:nvPicPr>
            <p:cNvPr id="2056" name="Picture 8">
              <a:extLst>
                <a:ext uri="{FF2B5EF4-FFF2-40B4-BE49-F238E27FC236}">
                  <a16:creationId xmlns:a16="http://schemas.microsoft.com/office/drawing/2014/main" xmlns="" id="{59EC84B9-C314-4784-B498-11E1D839A0BC}"/>
                </a:ext>
              </a:extLst>
            </p:cNvPr>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139113" y="2518611"/>
              <a:ext cx="4448175" cy="1885950"/>
            </a:xfrm>
            <a:prstGeom prst="rect">
              <a:avLst/>
            </a:prstGeom>
            <a:noFill/>
            <a:extLst>
              <a:ext uri="{909E8E84-426E-40DD-AFC4-6F175D3DCCD1}">
                <a14:hiddenFill xmlns:a14="http://schemas.microsoft.com/office/drawing/2010/main" xmlns="">
                  <a:solidFill>
                    <a:srgbClr val="FFFFFF"/>
                  </a:solidFill>
                </a14:hiddenFill>
              </a:ext>
            </a:extLst>
          </p:spPr>
        </p:pic>
        <p:cxnSp>
          <p:nvCxnSpPr>
            <p:cNvPr id="8" name="直接箭头连接符 7">
              <a:extLst>
                <a:ext uri="{FF2B5EF4-FFF2-40B4-BE49-F238E27FC236}">
                  <a16:creationId xmlns:a16="http://schemas.microsoft.com/office/drawing/2014/main" xmlns="" id="{494F1DA4-7324-4EB0-B470-CC104D929E92}"/>
                </a:ext>
              </a:extLst>
            </p:cNvPr>
            <p:cNvCxnSpPr/>
            <p:nvPr/>
          </p:nvCxnSpPr>
          <p:spPr bwMode="auto">
            <a:xfrm>
              <a:off x="5381624" y="3276600"/>
              <a:ext cx="638175" cy="0"/>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grpSp>
      <p:sp>
        <p:nvSpPr>
          <p:cNvPr id="4" name="矩形 3">
            <a:extLst>
              <a:ext uri="{FF2B5EF4-FFF2-40B4-BE49-F238E27FC236}">
                <a16:creationId xmlns:a16="http://schemas.microsoft.com/office/drawing/2014/main" xmlns="" id="{E2CDC358-318D-47AC-BEF0-5B8A0964C472}"/>
              </a:ext>
            </a:extLst>
          </p:cNvPr>
          <p:cNvSpPr/>
          <p:nvPr/>
        </p:nvSpPr>
        <p:spPr>
          <a:xfrm>
            <a:off x="457200" y="4328976"/>
            <a:ext cx="6935704" cy="2148024"/>
          </a:xfrm>
          <a:prstGeom prst="rect">
            <a:avLst/>
          </a:prstGeom>
          <a:solidFill>
            <a:srgbClr val="FFFFCC"/>
          </a:solidFill>
        </p:spPr>
        <p:txBody>
          <a:bodyPr wrap="square">
            <a:spAutoFit/>
          </a:bodyPr>
          <a:lstStyle/>
          <a:p>
            <a:pPr>
              <a:lnSpc>
                <a:spcPct val="150000"/>
              </a:lnSpc>
            </a:pPr>
            <a:r>
              <a:rPr lang="zh-CN" altLang="en-US" sz="2200" dirty="0">
                <a:solidFill>
                  <a:srgbClr val="000000"/>
                </a:solidFill>
                <a:latin typeface="verdana" panose="020B0604030504040204" pitchFamily="34" charset="0"/>
              </a:rPr>
              <a:t>当匹配失败时，</a:t>
            </a:r>
            <a:r>
              <a:rPr lang="en-US" altLang="zh-CN" sz="2200" b="1" dirty="0">
                <a:solidFill>
                  <a:srgbClr val="C00000"/>
                </a:solidFill>
                <a:latin typeface="verdana" panose="020B0604030504040204" pitchFamily="34" charset="0"/>
              </a:rPr>
              <a:t>j</a:t>
            </a:r>
            <a:r>
              <a:rPr lang="zh-CN" altLang="en-US" sz="2200" dirty="0">
                <a:solidFill>
                  <a:srgbClr val="000000"/>
                </a:solidFill>
                <a:latin typeface="verdana" panose="020B0604030504040204" pitchFamily="34" charset="0"/>
              </a:rPr>
              <a:t>要移动的下一个</a:t>
            </a:r>
            <a:r>
              <a:rPr lang="zh-CN" altLang="en-US" sz="2200" b="1" dirty="0">
                <a:solidFill>
                  <a:srgbClr val="C00000"/>
                </a:solidFill>
                <a:latin typeface="verdana" panose="020B0604030504040204" pitchFamily="34" charset="0"/>
              </a:rPr>
              <a:t>位置</a:t>
            </a:r>
            <a:r>
              <a:rPr lang="en-US" altLang="zh-CN" sz="2200" b="1" dirty="0">
                <a:solidFill>
                  <a:srgbClr val="C00000"/>
                </a:solidFill>
                <a:latin typeface="verdana" panose="020B0604030504040204" pitchFamily="34" charset="0"/>
              </a:rPr>
              <a:t>k</a:t>
            </a:r>
            <a:r>
              <a:rPr lang="zh-CN" altLang="en-US" sz="2200" dirty="0">
                <a:solidFill>
                  <a:srgbClr val="000000"/>
                </a:solidFill>
                <a:latin typeface="verdana" panose="020B0604030504040204" pitchFamily="34" charset="0"/>
              </a:rPr>
              <a:t>。存在着这样的性质：</a:t>
            </a:r>
            <a:r>
              <a:rPr lang="zh-CN" altLang="en-US" sz="2200" b="1" dirty="0">
                <a:solidFill>
                  <a:srgbClr val="000000"/>
                </a:solidFill>
                <a:latin typeface="verdana" panose="020B0604030504040204" pitchFamily="34" charset="0"/>
              </a:rPr>
              <a:t>最前面的</a:t>
            </a:r>
            <a:r>
              <a:rPr lang="en-US" altLang="zh-CN" sz="2200" b="1" dirty="0">
                <a:solidFill>
                  <a:srgbClr val="000000"/>
                </a:solidFill>
                <a:latin typeface="verdana" panose="020B0604030504040204" pitchFamily="34" charset="0"/>
              </a:rPr>
              <a:t>k</a:t>
            </a:r>
            <a:r>
              <a:rPr lang="zh-CN" altLang="en-US" sz="2200" b="1" dirty="0">
                <a:solidFill>
                  <a:srgbClr val="000000"/>
                </a:solidFill>
                <a:latin typeface="verdana" panose="020B0604030504040204" pitchFamily="34" charset="0"/>
              </a:rPr>
              <a:t>个字符和</a:t>
            </a:r>
            <a:r>
              <a:rPr lang="en-US" altLang="zh-CN" sz="2200" b="1" dirty="0">
                <a:solidFill>
                  <a:srgbClr val="000000"/>
                </a:solidFill>
                <a:latin typeface="verdana" panose="020B0604030504040204" pitchFamily="34" charset="0"/>
              </a:rPr>
              <a:t>j</a:t>
            </a:r>
            <a:r>
              <a:rPr lang="zh-CN" altLang="en-US" sz="2200" b="1" dirty="0">
                <a:solidFill>
                  <a:srgbClr val="000000"/>
                </a:solidFill>
                <a:latin typeface="verdana" panose="020B0604030504040204" pitchFamily="34" charset="0"/>
              </a:rPr>
              <a:t>之前的最后</a:t>
            </a:r>
            <a:r>
              <a:rPr lang="en-US" altLang="zh-CN" sz="2200" b="1" dirty="0">
                <a:solidFill>
                  <a:srgbClr val="000000"/>
                </a:solidFill>
                <a:latin typeface="verdana" panose="020B0604030504040204" pitchFamily="34" charset="0"/>
              </a:rPr>
              <a:t>k</a:t>
            </a:r>
            <a:r>
              <a:rPr lang="zh-CN" altLang="en-US" sz="2200" b="1" dirty="0">
                <a:solidFill>
                  <a:srgbClr val="000000"/>
                </a:solidFill>
                <a:latin typeface="verdana" panose="020B0604030504040204" pitchFamily="34" charset="0"/>
              </a:rPr>
              <a:t>个字符是一样的</a:t>
            </a:r>
            <a:r>
              <a:rPr lang="zh-CN" altLang="en-US" sz="2200" dirty="0">
                <a:solidFill>
                  <a:srgbClr val="000000"/>
                </a:solidFill>
                <a:latin typeface="verdana" panose="020B0604030504040204" pitchFamily="34" charset="0"/>
              </a:rPr>
              <a:t>。如果用数学公式来表示是这样的：</a:t>
            </a:r>
            <a:endParaRPr lang="en-US" altLang="zh-CN" sz="2200" dirty="0">
              <a:solidFill>
                <a:srgbClr val="000000"/>
              </a:solidFill>
              <a:latin typeface="verdana" panose="020B0604030504040204" pitchFamily="34" charset="0"/>
            </a:endParaRPr>
          </a:p>
          <a:p>
            <a:pPr>
              <a:lnSpc>
                <a:spcPct val="150000"/>
              </a:lnSpc>
            </a:pPr>
            <a:r>
              <a:rPr lang="en-US" altLang="zh-CN" b="1" dirty="0">
                <a:solidFill>
                  <a:schemeClr val="accent6"/>
                </a:solidFill>
              </a:rPr>
              <a:t>P[0 ~ k-1] == P[j-k ~ j-1]</a:t>
            </a:r>
            <a:endParaRPr lang="zh-CN" altLang="en-US" sz="2200" b="1" dirty="0">
              <a:solidFill>
                <a:schemeClr val="accent6"/>
              </a:solidFill>
              <a:latin typeface="verdana" panose="020B0604030504040204" pitchFamily="34" charset="0"/>
            </a:endParaRPr>
          </a:p>
        </p:txBody>
      </p:sp>
      <p:pic>
        <p:nvPicPr>
          <p:cNvPr id="2060" name="Picture 12">
            <a:extLst>
              <a:ext uri="{FF2B5EF4-FFF2-40B4-BE49-F238E27FC236}">
                <a16:creationId xmlns:a16="http://schemas.microsoft.com/office/drawing/2014/main" xmlns="" id="{EBE3C8D7-5EA6-4C3D-9737-7A36DBA2E6C5}"/>
              </a:ext>
            </a:extLst>
          </p:cNvPr>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7392904" y="4543425"/>
            <a:ext cx="3886200" cy="19335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733831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E2F43C-331A-47AD-A0B3-83621E11A1F5}"/>
              </a:ext>
            </a:extLst>
          </p:cNvPr>
          <p:cNvSpPr>
            <a:spLocks noGrp="1"/>
          </p:cNvSpPr>
          <p:nvPr>
            <p:ph type="title"/>
          </p:nvPr>
        </p:nvSpPr>
        <p:spPr/>
        <p:txBody>
          <a:bodyPr/>
          <a:lstStyle/>
          <a:p>
            <a:r>
              <a:rPr lang="en-US" altLang="zh-CN" dirty="0"/>
              <a:t>next</a:t>
            </a:r>
            <a:endParaRPr lang="zh-CN" altLang="en-US" dirty="0"/>
          </a:p>
        </p:txBody>
      </p:sp>
      <p:sp>
        <p:nvSpPr>
          <p:cNvPr id="3" name="内容占位符 2">
            <a:extLst>
              <a:ext uri="{FF2B5EF4-FFF2-40B4-BE49-F238E27FC236}">
                <a16:creationId xmlns:a16="http://schemas.microsoft.com/office/drawing/2014/main" xmlns="" id="{9C1BC301-D29E-48ED-A328-67E68E0D250F}"/>
              </a:ext>
            </a:extLst>
          </p:cNvPr>
          <p:cNvSpPr>
            <a:spLocks noGrp="1"/>
          </p:cNvSpPr>
          <p:nvPr>
            <p:ph idx="1"/>
          </p:nvPr>
        </p:nvSpPr>
        <p:spPr>
          <a:xfrm>
            <a:off x="304800" y="1447800"/>
            <a:ext cx="11582400" cy="5105400"/>
          </a:xfrm>
        </p:spPr>
        <p:txBody>
          <a:bodyPr/>
          <a:lstStyle/>
          <a:p>
            <a:r>
              <a:rPr lang="zh-CN" altLang="en-US" dirty="0"/>
              <a:t>对于模式串</a:t>
            </a:r>
            <a:r>
              <a:rPr lang="en-US" altLang="zh-CN" dirty="0"/>
              <a:t>T </a:t>
            </a:r>
            <a:r>
              <a:rPr lang="zh-CN" altLang="en-US" dirty="0"/>
              <a:t>的每个元素 </a:t>
            </a:r>
            <a:r>
              <a:rPr lang="en-US" altLang="zh-CN" dirty="0" err="1"/>
              <a:t>t</a:t>
            </a:r>
            <a:r>
              <a:rPr lang="en-US" altLang="zh-CN" baseline="-25000" dirty="0" err="1"/>
              <a:t>j</a:t>
            </a:r>
            <a:r>
              <a:rPr lang="zh-CN" altLang="en-US" dirty="0"/>
              <a:t>，都存在一个实数 </a:t>
            </a:r>
            <a:r>
              <a:rPr lang="en-US" altLang="zh-CN" dirty="0"/>
              <a:t>k </a:t>
            </a:r>
            <a:r>
              <a:rPr lang="zh-CN" altLang="en-US" dirty="0"/>
              <a:t>，使得模式串 </a:t>
            </a:r>
            <a:r>
              <a:rPr lang="en-US" altLang="zh-CN" dirty="0"/>
              <a:t>T </a:t>
            </a:r>
            <a:r>
              <a:rPr lang="zh-CN" altLang="en-US" dirty="0"/>
              <a:t>开头的 </a:t>
            </a:r>
            <a:r>
              <a:rPr lang="en-US" altLang="zh-CN" dirty="0"/>
              <a:t>k </a:t>
            </a:r>
            <a:r>
              <a:rPr lang="zh-CN" altLang="en-US" dirty="0"/>
              <a:t>个字符（</a:t>
            </a:r>
            <a:r>
              <a:rPr lang="en-US" altLang="zh-CN" dirty="0"/>
              <a:t>t</a:t>
            </a:r>
            <a:r>
              <a:rPr lang="en-US" altLang="zh-CN" baseline="-25000" dirty="0"/>
              <a:t>0</a:t>
            </a:r>
            <a:r>
              <a:rPr lang="en-US" altLang="zh-CN" dirty="0"/>
              <a:t> t</a:t>
            </a:r>
            <a:r>
              <a:rPr lang="en-US" altLang="zh-CN" baseline="-25000" dirty="0"/>
              <a:t>1</a:t>
            </a:r>
            <a:r>
              <a:rPr lang="en-US" altLang="zh-CN" dirty="0"/>
              <a:t>…t</a:t>
            </a:r>
            <a:r>
              <a:rPr lang="en-US" altLang="zh-CN" baseline="-25000" dirty="0"/>
              <a:t>k-1</a:t>
            </a:r>
            <a:r>
              <a:rPr lang="zh-CN" altLang="en-US" dirty="0"/>
              <a:t>）依次与 </a:t>
            </a:r>
            <a:r>
              <a:rPr lang="en-US" altLang="zh-CN" dirty="0"/>
              <a:t>t </a:t>
            </a:r>
            <a:r>
              <a:rPr lang="en-US" altLang="zh-CN" baseline="-25000" dirty="0"/>
              <a:t>j</a:t>
            </a:r>
            <a:r>
              <a:rPr lang="en-US" altLang="zh-CN" dirty="0"/>
              <a:t> </a:t>
            </a:r>
            <a:r>
              <a:rPr lang="zh-CN" altLang="en-US" dirty="0"/>
              <a:t>前面的 </a:t>
            </a:r>
            <a:r>
              <a:rPr lang="en-US" altLang="zh-CN" dirty="0"/>
              <a:t>k</a:t>
            </a:r>
            <a:r>
              <a:rPr lang="zh-CN" altLang="en-US" dirty="0"/>
              <a:t>（</a:t>
            </a:r>
            <a:r>
              <a:rPr lang="en-US" altLang="zh-CN" dirty="0" err="1"/>
              <a:t>t</a:t>
            </a:r>
            <a:r>
              <a:rPr lang="en-US" altLang="zh-CN" baseline="-25000" dirty="0" err="1"/>
              <a:t>j</a:t>
            </a:r>
            <a:r>
              <a:rPr lang="en-US" altLang="zh-CN" baseline="-25000" dirty="0"/>
              <a:t>-k</a:t>
            </a:r>
            <a:r>
              <a:rPr lang="en-US" altLang="zh-CN" dirty="0"/>
              <a:t> t</a:t>
            </a:r>
            <a:r>
              <a:rPr lang="en-US" altLang="zh-CN" baseline="-25000" dirty="0"/>
              <a:t>j-k+1</a:t>
            </a:r>
            <a:r>
              <a:rPr lang="en-US" altLang="zh-CN" dirty="0"/>
              <a:t>…t</a:t>
            </a:r>
            <a:r>
              <a:rPr lang="en-US" altLang="zh-CN" baseline="-25000" dirty="0"/>
              <a:t>j-1</a:t>
            </a:r>
            <a:r>
              <a:rPr lang="zh-CN" altLang="en-US" dirty="0"/>
              <a:t>）个字符相等，这里第一个字符 </a:t>
            </a:r>
            <a:r>
              <a:rPr lang="en-US" altLang="zh-CN" dirty="0" err="1"/>
              <a:t>t</a:t>
            </a:r>
            <a:r>
              <a:rPr lang="en-US" altLang="zh-CN" baseline="-25000" dirty="0" err="1"/>
              <a:t>j</a:t>
            </a:r>
            <a:r>
              <a:rPr lang="en-US" altLang="zh-CN" baseline="-25000" dirty="0"/>
              <a:t>-k</a:t>
            </a:r>
            <a:r>
              <a:rPr lang="en-US" altLang="zh-CN" dirty="0"/>
              <a:t> </a:t>
            </a:r>
            <a:r>
              <a:rPr lang="zh-CN" altLang="en-US" dirty="0"/>
              <a:t>最多从 </a:t>
            </a:r>
            <a:r>
              <a:rPr lang="en-US" altLang="zh-CN" dirty="0"/>
              <a:t>t</a:t>
            </a:r>
            <a:r>
              <a:rPr lang="en-US" altLang="zh-CN" baseline="-25000" dirty="0"/>
              <a:t>1</a:t>
            </a:r>
            <a:r>
              <a:rPr lang="en-US" altLang="zh-CN" dirty="0"/>
              <a:t> </a:t>
            </a:r>
            <a:r>
              <a:rPr lang="zh-CN" altLang="en-US" dirty="0"/>
              <a:t>开始，所以 </a:t>
            </a:r>
            <a:r>
              <a:rPr lang="en-US" altLang="zh-CN" dirty="0"/>
              <a:t>k &lt; j </a:t>
            </a:r>
            <a:r>
              <a:rPr lang="zh-CN" altLang="en-US" dirty="0"/>
              <a:t>。</a:t>
            </a:r>
            <a:endParaRPr lang="en-US" altLang="zh-CN" dirty="0"/>
          </a:p>
          <a:p>
            <a:r>
              <a:rPr lang="zh-CN" altLang="en-US" dirty="0"/>
              <a:t>如果这样的 </a:t>
            </a:r>
            <a:r>
              <a:rPr lang="en-US" altLang="zh-CN" dirty="0"/>
              <a:t>k </a:t>
            </a:r>
            <a:r>
              <a:rPr lang="zh-CN" altLang="en-US" dirty="0"/>
              <a:t>有多个，则取最大的一个。</a:t>
            </a:r>
            <a:endParaRPr lang="en-US" altLang="zh-CN" dirty="0"/>
          </a:p>
          <a:p>
            <a:r>
              <a:rPr lang="zh-CN" altLang="en-US" dirty="0"/>
              <a:t>模式串 </a:t>
            </a:r>
            <a:r>
              <a:rPr lang="en-US" altLang="zh-CN" dirty="0"/>
              <a:t>T </a:t>
            </a:r>
            <a:r>
              <a:rPr lang="zh-CN" altLang="en-US" dirty="0"/>
              <a:t>中每个位置 </a:t>
            </a:r>
            <a:r>
              <a:rPr lang="en-US" altLang="zh-CN" dirty="0"/>
              <a:t>j </a:t>
            </a:r>
            <a:r>
              <a:rPr lang="zh-CN" altLang="en-US" dirty="0"/>
              <a:t>的字符都有这种信息，采用 </a:t>
            </a:r>
            <a:r>
              <a:rPr lang="en-US" altLang="zh-CN" dirty="0"/>
              <a:t>next </a:t>
            </a:r>
            <a:r>
              <a:rPr lang="zh-CN" altLang="en-US" dirty="0"/>
              <a:t>数组表示，即 </a:t>
            </a:r>
            <a:r>
              <a:rPr lang="en-US" altLang="zh-CN" dirty="0"/>
              <a:t>next[ j ]=MAX{ k }</a:t>
            </a:r>
            <a:r>
              <a:rPr lang="zh-CN" altLang="en-US" dirty="0"/>
              <a:t>。</a:t>
            </a:r>
            <a:br>
              <a:rPr lang="zh-CN" altLang="en-US" dirty="0"/>
            </a:br>
            <a:endParaRPr lang="zh-CN" altLang="en-US" dirty="0"/>
          </a:p>
        </p:txBody>
      </p:sp>
    </p:spTree>
    <p:extLst>
      <p:ext uri="{BB962C8B-B14F-4D97-AF65-F5344CB8AC3E}">
        <p14:creationId xmlns:p14="http://schemas.microsoft.com/office/powerpoint/2010/main" xmlns="" val="2835376282"/>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A7B983D5-4FDC-4813-A00E-26998BB7229A}"/>
              </a:ext>
            </a:extLst>
          </p:cNvPr>
          <p:cNvSpPr>
            <a:spLocks noGrp="1"/>
          </p:cNvSpPr>
          <p:nvPr>
            <p:ph type="title"/>
          </p:nvPr>
        </p:nvSpPr>
        <p:spPr/>
        <p:txBody>
          <a:bodyPr/>
          <a:lstStyle/>
          <a:p>
            <a:r>
              <a:rPr lang="zh-CN" altLang="en-US" dirty="0"/>
              <a:t>串的概念</a:t>
            </a:r>
          </a:p>
        </p:txBody>
      </p:sp>
      <p:sp>
        <p:nvSpPr>
          <p:cNvPr id="3" name="内容占位符 2">
            <a:extLst>
              <a:ext uri="{FF2B5EF4-FFF2-40B4-BE49-F238E27FC236}">
                <a16:creationId xmlns:a16="http://schemas.microsoft.com/office/drawing/2014/main" xmlns="" id="{274E6E60-5028-4BAF-AD03-4A12EEC5275A}"/>
              </a:ext>
            </a:extLst>
          </p:cNvPr>
          <p:cNvSpPr>
            <a:spLocks noGrp="1"/>
          </p:cNvSpPr>
          <p:nvPr>
            <p:ph idx="1"/>
          </p:nvPr>
        </p:nvSpPr>
        <p:spPr/>
        <p:txBody>
          <a:bodyPr/>
          <a:lstStyle/>
          <a:p>
            <a:r>
              <a:rPr lang="zh-CN" altLang="en-US" dirty="0">
                <a:solidFill>
                  <a:srgbClr val="C00000"/>
                </a:solidFill>
              </a:rPr>
              <a:t>子串</a:t>
            </a:r>
            <a:r>
              <a:rPr lang="zh-CN" altLang="en-US" dirty="0"/>
              <a:t>：一个串中任意个连续字符组成的子序列（含空串）称为该串的子串。</a:t>
            </a:r>
            <a:endParaRPr lang="en-US" altLang="zh-CN" dirty="0"/>
          </a:p>
          <a:p>
            <a:r>
              <a:rPr lang="zh-CN" altLang="en-US" dirty="0">
                <a:solidFill>
                  <a:srgbClr val="C00000"/>
                </a:solidFill>
              </a:rPr>
              <a:t>真子串</a:t>
            </a:r>
            <a:r>
              <a:rPr lang="zh-CN" altLang="en-US" dirty="0"/>
              <a:t>：是指不包含自身的所有子串。</a:t>
            </a:r>
            <a:endParaRPr lang="en-US" altLang="zh-CN" dirty="0"/>
          </a:p>
          <a:p>
            <a:r>
              <a:rPr lang="zh-CN" altLang="en-US" dirty="0">
                <a:solidFill>
                  <a:srgbClr val="C00000"/>
                </a:solidFill>
              </a:rPr>
              <a:t>主串</a:t>
            </a:r>
            <a:r>
              <a:rPr lang="zh-CN" altLang="en-US" dirty="0"/>
              <a:t>：包含子串的串称为主串。</a:t>
            </a:r>
          </a:p>
          <a:p>
            <a:r>
              <a:rPr lang="zh-CN" altLang="en-US" dirty="0">
                <a:solidFill>
                  <a:srgbClr val="C00000"/>
                </a:solidFill>
              </a:rPr>
              <a:t>空串</a:t>
            </a:r>
            <a:r>
              <a:rPr lang="zh-CN" altLang="en-US" dirty="0"/>
              <a:t>： </a:t>
            </a:r>
            <a:r>
              <a:rPr lang="en-US" altLang="zh-CN" dirty="0"/>
              <a:t>n=0</a:t>
            </a:r>
            <a:r>
              <a:rPr lang="zh-CN" altLang="en-US" dirty="0"/>
              <a:t>时的串为空串</a:t>
            </a:r>
          </a:p>
          <a:p>
            <a:r>
              <a:rPr lang="zh-CN" altLang="en-US" dirty="0"/>
              <a:t>例如， “</a:t>
            </a:r>
            <a:r>
              <a:rPr lang="en-US" altLang="zh-CN" dirty="0" err="1"/>
              <a:t>abcde</a:t>
            </a:r>
            <a:r>
              <a:rPr lang="en-US" altLang="zh-CN" dirty="0"/>
              <a:t>”</a:t>
            </a:r>
            <a:r>
              <a:rPr lang="zh-CN" altLang="en-US" dirty="0"/>
              <a:t>的子串有：</a:t>
            </a:r>
          </a:p>
          <a:p>
            <a:pPr lvl="1"/>
            <a:r>
              <a:rPr lang="zh-CN" altLang="en-US" dirty="0"/>
              <a:t>“”、“</a:t>
            </a:r>
            <a:r>
              <a:rPr lang="en-US" altLang="zh-CN" dirty="0"/>
              <a:t>a”</a:t>
            </a:r>
            <a:r>
              <a:rPr lang="zh-CN" altLang="en-US" dirty="0"/>
              <a:t>、“</a:t>
            </a:r>
            <a:r>
              <a:rPr lang="en-US" altLang="zh-CN" dirty="0"/>
              <a:t>ab” </a:t>
            </a:r>
            <a:r>
              <a:rPr lang="zh-CN" altLang="en-US" dirty="0"/>
              <a:t>、“</a:t>
            </a:r>
            <a:r>
              <a:rPr lang="en-US" altLang="zh-CN" dirty="0" err="1"/>
              <a:t>abc</a:t>
            </a:r>
            <a:r>
              <a:rPr lang="en-US" altLang="zh-CN" dirty="0"/>
              <a:t>”</a:t>
            </a:r>
            <a:r>
              <a:rPr lang="zh-CN" altLang="en-US" dirty="0"/>
              <a:t>、“</a:t>
            </a:r>
            <a:r>
              <a:rPr lang="en-US" altLang="zh-CN" dirty="0" err="1"/>
              <a:t>abcd</a:t>
            </a:r>
            <a:r>
              <a:rPr lang="en-US" altLang="zh-CN" dirty="0"/>
              <a:t>”</a:t>
            </a:r>
            <a:r>
              <a:rPr lang="zh-CN" altLang="en-US" dirty="0"/>
              <a:t>和“</a:t>
            </a:r>
            <a:r>
              <a:rPr lang="en-US" altLang="zh-CN" dirty="0" err="1"/>
              <a:t>abcde</a:t>
            </a:r>
            <a:r>
              <a:rPr lang="en-US" altLang="zh-CN" dirty="0"/>
              <a:t>”</a:t>
            </a:r>
            <a:r>
              <a:rPr lang="zh-CN" altLang="en-US" dirty="0"/>
              <a:t>等</a:t>
            </a:r>
          </a:p>
          <a:p>
            <a:endParaRPr lang="zh-CN" altLang="en-US" dirty="0"/>
          </a:p>
        </p:txBody>
      </p:sp>
    </p:spTree>
    <p:extLst>
      <p:ext uri="{BB962C8B-B14F-4D97-AF65-F5344CB8AC3E}">
        <p14:creationId xmlns:p14="http://schemas.microsoft.com/office/powerpoint/2010/main" xmlns="" val="11383014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733638C3-47D8-496C-AABF-E82A3284739A}"/>
              </a:ext>
            </a:extLst>
          </p:cNvPr>
          <p:cNvPicPr>
            <a:picLocks noChangeAspect="1"/>
          </p:cNvPicPr>
          <p:nvPr/>
        </p:nvPicPr>
        <p:blipFill>
          <a:blip r:embed="rId2" cstate="print"/>
          <a:stretch>
            <a:fillRect/>
          </a:stretch>
        </p:blipFill>
        <p:spPr>
          <a:xfrm>
            <a:off x="990600" y="457200"/>
            <a:ext cx="10372852" cy="6096000"/>
          </a:xfrm>
          <a:prstGeom prst="rect">
            <a:avLst/>
          </a:prstGeom>
        </p:spPr>
      </p:pic>
    </p:spTree>
    <p:extLst>
      <p:ext uri="{BB962C8B-B14F-4D97-AF65-F5344CB8AC3E}">
        <p14:creationId xmlns:p14="http://schemas.microsoft.com/office/powerpoint/2010/main" xmlns="" val="21049341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92EAA2E-97DC-4416-A699-2A28032B7E82}"/>
              </a:ext>
            </a:extLst>
          </p:cNvPr>
          <p:cNvSpPr>
            <a:spLocks noGrp="1"/>
          </p:cNvSpPr>
          <p:nvPr>
            <p:ph idx="1"/>
          </p:nvPr>
        </p:nvSpPr>
        <p:spPr>
          <a:xfrm>
            <a:off x="304800" y="533400"/>
            <a:ext cx="6324600" cy="6019800"/>
          </a:xfrm>
        </p:spPr>
        <p:txBody>
          <a:bodyPr/>
          <a:lstStyle/>
          <a:p>
            <a:pPr marL="0" indent="0">
              <a:lnSpc>
                <a:spcPct val="100000"/>
              </a:lnSpc>
              <a:spcBef>
                <a:spcPts val="400"/>
              </a:spcBef>
              <a:spcAft>
                <a:spcPts val="0"/>
              </a:spcAft>
              <a:buNone/>
            </a:pPr>
            <a:r>
              <a:rPr lang="en-US" altLang="zh-CN" sz="2400" dirty="0"/>
              <a:t>void </a:t>
            </a:r>
            <a:r>
              <a:rPr lang="en-US" altLang="zh-CN" sz="2400" dirty="0" err="1"/>
              <a:t>GetNext</a:t>
            </a:r>
            <a:r>
              <a:rPr lang="en-US" altLang="zh-CN" sz="2400" dirty="0"/>
              <a:t>(</a:t>
            </a:r>
            <a:r>
              <a:rPr lang="en-US" altLang="zh-CN" sz="2400" dirty="0" err="1"/>
              <a:t>SString</a:t>
            </a:r>
            <a:r>
              <a:rPr lang="en-US" altLang="zh-CN" sz="2400" dirty="0"/>
              <a:t> </a:t>
            </a:r>
            <a:r>
              <a:rPr lang="en-US" altLang="zh-CN" sz="2400" dirty="0" err="1"/>
              <a:t>t,int</a:t>
            </a:r>
            <a:r>
              <a:rPr lang="en-US" altLang="zh-CN" sz="2400" dirty="0"/>
              <a:t> next[]) {  </a:t>
            </a:r>
          </a:p>
          <a:p>
            <a:pPr marL="0" indent="0">
              <a:lnSpc>
                <a:spcPct val="100000"/>
              </a:lnSpc>
              <a:spcBef>
                <a:spcPts val="400"/>
              </a:spcBef>
              <a:spcAft>
                <a:spcPts val="0"/>
              </a:spcAft>
              <a:buNone/>
            </a:pPr>
            <a:r>
              <a:rPr lang="en-US" altLang="zh-CN" sz="2400" dirty="0"/>
              <a:t>    int j, k;</a:t>
            </a:r>
          </a:p>
          <a:p>
            <a:pPr marL="0" indent="0">
              <a:lnSpc>
                <a:spcPct val="100000"/>
              </a:lnSpc>
              <a:spcBef>
                <a:spcPts val="400"/>
              </a:spcBef>
              <a:spcAft>
                <a:spcPts val="0"/>
              </a:spcAft>
              <a:buNone/>
            </a:pPr>
            <a:r>
              <a:rPr lang="en-US" altLang="zh-CN" sz="2400" dirty="0"/>
              <a:t>    j=0;</a:t>
            </a:r>
          </a:p>
          <a:p>
            <a:pPr marL="0" indent="0">
              <a:lnSpc>
                <a:spcPct val="100000"/>
              </a:lnSpc>
              <a:spcBef>
                <a:spcPts val="400"/>
              </a:spcBef>
              <a:spcAft>
                <a:spcPts val="0"/>
              </a:spcAft>
              <a:buNone/>
            </a:pPr>
            <a:r>
              <a:rPr lang="en-US" altLang="zh-CN" sz="2400" dirty="0"/>
              <a:t>    k=-1;</a:t>
            </a:r>
          </a:p>
          <a:p>
            <a:pPr marL="0" indent="0">
              <a:lnSpc>
                <a:spcPct val="100000"/>
              </a:lnSpc>
              <a:spcBef>
                <a:spcPts val="400"/>
              </a:spcBef>
              <a:spcAft>
                <a:spcPts val="0"/>
              </a:spcAft>
              <a:buNone/>
            </a:pPr>
            <a:r>
              <a:rPr lang="en-US" altLang="zh-CN" sz="2400" dirty="0"/>
              <a:t>    next[0]=-1;</a:t>
            </a:r>
          </a:p>
          <a:p>
            <a:pPr marL="0" indent="0">
              <a:lnSpc>
                <a:spcPct val="100000"/>
              </a:lnSpc>
              <a:spcBef>
                <a:spcPts val="400"/>
              </a:spcBef>
              <a:spcAft>
                <a:spcPts val="0"/>
              </a:spcAft>
              <a:buNone/>
            </a:pPr>
            <a:r>
              <a:rPr lang="en-US" altLang="zh-CN" sz="2400" dirty="0"/>
              <a:t>    while (j&lt;t.length-1) {</a:t>
            </a:r>
          </a:p>
          <a:p>
            <a:pPr marL="0" indent="0">
              <a:lnSpc>
                <a:spcPct val="100000"/>
              </a:lnSpc>
              <a:spcBef>
                <a:spcPts val="400"/>
              </a:spcBef>
              <a:spcAft>
                <a:spcPts val="0"/>
              </a:spcAft>
              <a:buNone/>
            </a:pPr>
            <a:r>
              <a:rPr lang="en-US" altLang="zh-CN" sz="2400" dirty="0"/>
              <a:t>        if (</a:t>
            </a:r>
            <a:r>
              <a:rPr lang="en-US" altLang="zh-CN" sz="2400" dirty="0">
                <a:solidFill>
                  <a:schemeClr val="tx1"/>
                </a:solidFill>
              </a:rPr>
              <a:t>k==-1 </a:t>
            </a:r>
            <a:r>
              <a:rPr lang="en-US" altLang="zh-CN" sz="2400" dirty="0"/>
              <a:t>|| </a:t>
            </a:r>
            <a:r>
              <a:rPr lang="en-US" altLang="zh-CN" sz="2400" dirty="0" err="1"/>
              <a:t>t.data</a:t>
            </a:r>
            <a:r>
              <a:rPr lang="en-US" altLang="zh-CN" sz="2400" dirty="0"/>
              <a:t>[j]==</a:t>
            </a:r>
            <a:r>
              <a:rPr lang="en-US" altLang="zh-CN" sz="2400" dirty="0" err="1"/>
              <a:t>t.data</a:t>
            </a:r>
            <a:r>
              <a:rPr lang="en-US" altLang="zh-CN" sz="2400" dirty="0"/>
              <a:t>[k]) {</a:t>
            </a:r>
          </a:p>
          <a:p>
            <a:pPr marL="0" indent="0">
              <a:lnSpc>
                <a:spcPct val="100000"/>
              </a:lnSpc>
              <a:spcBef>
                <a:spcPts val="400"/>
              </a:spcBef>
              <a:spcAft>
                <a:spcPts val="0"/>
              </a:spcAft>
              <a:buNone/>
            </a:pPr>
            <a:r>
              <a:rPr lang="en-US" altLang="zh-CN" sz="2400" dirty="0"/>
              <a:t>            </a:t>
            </a:r>
            <a:r>
              <a:rPr lang="en-US" altLang="zh-CN" sz="2400" dirty="0" err="1"/>
              <a:t>j++</a:t>
            </a:r>
            <a:r>
              <a:rPr lang="en-US" altLang="zh-CN" sz="2400" dirty="0"/>
              <a:t>; </a:t>
            </a:r>
          </a:p>
          <a:p>
            <a:pPr marL="0" indent="0">
              <a:lnSpc>
                <a:spcPct val="100000"/>
              </a:lnSpc>
              <a:spcBef>
                <a:spcPts val="400"/>
              </a:spcBef>
              <a:spcAft>
                <a:spcPts val="0"/>
              </a:spcAft>
              <a:buNone/>
            </a:pPr>
            <a:r>
              <a:rPr lang="en-US" altLang="zh-CN" sz="2400" dirty="0"/>
              <a:t>            k++;</a:t>
            </a:r>
          </a:p>
          <a:p>
            <a:pPr marL="0" indent="0">
              <a:lnSpc>
                <a:spcPct val="100000"/>
              </a:lnSpc>
              <a:spcBef>
                <a:spcPts val="400"/>
              </a:spcBef>
              <a:spcAft>
                <a:spcPts val="0"/>
              </a:spcAft>
              <a:buNone/>
            </a:pPr>
            <a:r>
              <a:rPr lang="en-US" altLang="zh-CN" sz="2400" dirty="0"/>
              <a:t>            next[j]=k;</a:t>
            </a:r>
          </a:p>
          <a:p>
            <a:pPr marL="0" indent="0">
              <a:lnSpc>
                <a:spcPct val="100000"/>
              </a:lnSpc>
              <a:spcBef>
                <a:spcPts val="0"/>
              </a:spcBef>
              <a:spcAft>
                <a:spcPts val="0"/>
              </a:spcAft>
              <a:buNone/>
            </a:pPr>
            <a:r>
              <a:rPr lang="en-US" altLang="zh-CN" sz="2400" dirty="0"/>
              <a:t>        }</a:t>
            </a:r>
          </a:p>
          <a:p>
            <a:pPr marL="0" indent="0">
              <a:lnSpc>
                <a:spcPct val="100000"/>
              </a:lnSpc>
              <a:spcBef>
                <a:spcPts val="400"/>
              </a:spcBef>
              <a:spcAft>
                <a:spcPts val="0"/>
              </a:spcAft>
              <a:buNone/>
            </a:pPr>
            <a:r>
              <a:rPr lang="en-US" altLang="zh-CN" sz="2400" dirty="0"/>
              <a:t>        else</a:t>
            </a:r>
          </a:p>
          <a:p>
            <a:pPr marL="0" indent="0">
              <a:lnSpc>
                <a:spcPct val="100000"/>
              </a:lnSpc>
              <a:spcBef>
                <a:spcPts val="400"/>
              </a:spcBef>
              <a:spcAft>
                <a:spcPts val="0"/>
              </a:spcAft>
              <a:buNone/>
            </a:pPr>
            <a:r>
              <a:rPr lang="en-US" altLang="zh-CN" sz="2400" dirty="0"/>
              <a:t>            k=next[k];</a:t>
            </a:r>
          </a:p>
          <a:p>
            <a:pPr marL="0" indent="0">
              <a:lnSpc>
                <a:spcPct val="100000"/>
              </a:lnSpc>
              <a:spcBef>
                <a:spcPts val="0"/>
              </a:spcBef>
              <a:spcAft>
                <a:spcPts val="0"/>
              </a:spcAft>
              <a:buNone/>
            </a:pPr>
            <a:r>
              <a:rPr lang="en-US" altLang="zh-CN" sz="2400" dirty="0"/>
              <a:t>    }</a:t>
            </a:r>
          </a:p>
          <a:p>
            <a:pPr marL="0" indent="0">
              <a:lnSpc>
                <a:spcPct val="100000"/>
              </a:lnSpc>
              <a:spcBef>
                <a:spcPts val="0"/>
              </a:spcBef>
              <a:spcAft>
                <a:spcPts val="0"/>
              </a:spcAft>
              <a:buNone/>
            </a:pPr>
            <a:r>
              <a:rPr lang="en-US" altLang="zh-CN" sz="2400" dirty="0"/>
              <a:t>}</a:t>
            </a:r>
          </a:p>
          <a:p>
            <a:pPr marL="0" indent="0">
              <a:lnSpc>
                <a:spcPct val="100000"/>
              </a:lnSpc>
              <a:spcBef>
                <a:spcPts val="400"/>
              </a:spcBef>
              <a:spcAft>
                <a:spcPts val="0"/>
              </a:spcAft>
              <a:buNone/>
            </a:pPr>
            <a:endParaRPr lang="zh-CN" altLang="en-US" sz="2400" dirty="0"/>
          </a:p>
        </p:txBody>
      </p:sp>
      <p:graphicFrame>
        <p:nvGraphicFramePr>
          <p:cNvPr id="5" name="表格 4">
            <a:extLst>
              <a:ext uri="{FF2B5EF4-FFF2-40B4-BE49-F238E27FC236}">
                <a16:creationId xmlns:a16="http://schemas.microsoft.com/office/drawing/2014/main" xmlns="" id="{9FA079D1-66C9-4F35-BF04-41F49C7BD20B}"/>
              </a:ext>
            </a:extLst>
          </p:cNvPr>
          <p:cNvGraphicFramePr>
            <a:graphicFrameLocks noGrp="1"/>
          </p:cNvGraphicFramePr>
          <p:nvPr>
            <p:extLst>
              <p:ext uri="{D42A27DB-BD31-4B8C-83A1-F6EECF244321}">
                <p14:modId xmlns:p14="http://schemas.microsoft.com/office/powerpoint/2010/main" xmlns="" val="3323453591"/>
              </p:ext>
            </p:extLst>
          </p:nvPr>
        </p:nvGraphicFramePr>
        <p:xfrm>
          <a:off x="6858000" y="1524000"/>
          <a:ext cx="4143404" cy="1219200"/>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xmlns="" val="20000"/>
                    </a:ext>
                  </a:extLst>
                </a:gridCol>
                <a:gridCol w="714380">
                  <a:extLst>
                    <a:ext uri="{9D8B030D-6E8A-4147-A177-3AD203B41FA5}">
                      <a16:colId xmlns:a16="http://schemas.microsoft.com/office/drawing/2014/main" xmlns="" val="20001"/>
                    </a:ext>
                  </a:extLst>
                </a:gridCol>
                <a:gridCol w="642942">
                  <a:extLst>
                    <a:ext uri="{9D8B030D-6E8A-4147-A177-3AD203B41FA5}">
                      <a16:colId xmlns:a16="http://schemas.microsoft.com/office/drawing/2014/main" xmlns="" val="20002"/>
                    </a:ext>
                  </a:extLst>
                </a:gridCol>
                <a:gridCol w="571504">
                  <a:extLst>
                    <a:ext uri="{9D8B030D-6E8A-4147-A177-3AD203B41FA5}">
                      <a16:colId xmlns:a16="http://schemas.microsoft.com/office/drawing/2014/main" xmlns="" val="20003"/>
                    </a:ext>
                  </a:extLst>
                </a:gridCol>
                <a:gridCol w="642942">
                  <a:extLst>
                    <a:ext uri="{9D8B030D-6E8A-4147-A177-3AD203B41FA5}">
                      <a16:colId xmlns:a16="http://schemas.microsoft.com/office/drawing/2014/main" xmlns="" val="20004"/>
                    </a:ext>
                  </a:extLst>
                </a:gridCol>
                <a:gridCol w="571504">
                  <a:extLst>
                    <a:ext uri="{9D8B030D-6E8A-4147-A177-3AD203B41FA5}">
                      <a16:colId xmlns:a16="http://schemas.microsoft.com/office/drawing/2014/main" xmlns="" val="20005"/>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4</a:t>
                      </a:r>
                      <a:endParaRPr lang="zh-CN" altLang="en-US" sz="2000" b="1">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xmlns=""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
        <p:nvSpPr>
          <p:cNvPr id="6" name="矩形 5">
            <a:extLst>
              <a:ext uri="{FF2B5EF4-FFF2-40B4-BE49-F238E27FC236}">
                <a16:creationId xmlns:a16="http://schemas.microsoft.com/office/drawing/2014/main" xmlns="" id="{9D3D7F03-A34E-4027-8638-27AFC37316A9}"/>
              </a:ext>
            </a:extLst>
          </p:cNvPr>
          <p:cNvSpPr/>
          <p:nvPr/>
        </p:nvSpPr>
        <p:spPr>
          <a:xfrm>
            <a:off x="6400800" y="3543300"/>
            <a:ext cx="5486400" cy="2913618"/>
          </a:xfrm>
          <a:prstGeom prst="rect">
            <a:avLst/>
          </a:prstGeom>
        </p:spPr>
        <p:txBody>
          <a:bodyPr wrap="square">
            <a:spAutoFit/>
          </a:bodyPr>
          <a:lstStyle/>
          <a:p>
            <a:pPr marL="0" indent="0">
              <a:lnSpc>
                <a:spcPct val="100000"/>
              </a:lnSpc>
              <a:spcBef>
                <a:spcPts val="400"/>
              </a:spcBef>
              <a:spcAft>
                <a:spcPts val="0"/>
              </a:spcAft>
              <a:buNone/>
            </a:pP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初始：</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j=0;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k=-1</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next[0]=-1;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j=1; k=0; next[1]=0;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不等 </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k=next[0]=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j=2; k=0; next[2]=0;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不等 </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k=next[0]=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j=3; k=0; next[3]=0;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j=4; k=1; next[4]=1;</a:t>
            </a:r>
            <a:endPar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矩形 7">
            <a:extLst>
              <a:ext uri="{FF2B5EF4-FFF2-40B4-BE49-F238E27FC236}">
                <a16:creationId xmlns:a16="http://schemas.microsoft.com/office/drawing/2014/main" xmlns="" id="{A4BA3A22-3B06-4612-A2C7-4C009743CC86}"/>
              </a:ext>
            </a:extLst>
          </p:cNvPr>
          <p:cNvSpPr/>
          <p:nvPr/>
        </p:nvSpPr>
        <p:spPr>
          <a:xfrm>
            <a:off x="6781800" y="853548"/>
            <a:ext cx="2286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b="1" dirty="0">
                <a:solidFill>
                  <a:srgbClr val="990033"/>
                </a:solidFill>
                <a:latin typeface="微软雅黑" panose="020B0503020204020204" pitchFamily="34" charset="-122"/>
                <a:ea typeface="微软雅黑" panose="020B0503020204020204" pitchFamily="34" charset="-122"/>
                <a:cs typeface="+mj-cs"/>
              </a:rPr>
              <a:t>示例模式串</a:t>
            </a:r>
            <a:r>
              <a:rPr lang="en-US" altLang="zh-CN" b="1" dirty="0">
                <a:solidFill>
                  <a:srgbClr val="990033"/>
                </a:solidFill>
                <a:latin typeface="微软雅黑" panose="020B0503020204020204" pitchFamily="34" charset="-122"/>
                <a:ea typeface="微软雅黑" panose="020B0503020204020204" pitchFamily="34" charset="-122"/>
                <a:cs typeface="+mj-cs"/>
              </a:rPr>
              <a:t>1</a:t>
            </a:r>
            <a:r>
              <a:rPr lang="zh-CN" altLang="en-US" b="1" dirty="0">
                <a:solidFill>
                  <a:srgbClr val="990033"/>
                </a:solidFill>
                <a:latin typeface="微软雅黑" panose="020B0503020204020204" pitchFamily="34" charset="-122"/>
                <a:ea typeface="微软雅黑" panose="020B0503020204020204" pitchFamily="34" charset="-122"/>
                <a:cs typeface="+mj-cs"/>
              </a:rPr>
              <a:t>：</a:t>
            </a:r>
          </a:p>
        </p:txBody>
      </p:sp>
    </p:spTree>
    <p:extLst>
      <p:ext uri="{BB962C8B-B14F-4D97-AF65-F5344CB8AC3E}">
        <p14:creationId xmlns:p14="http://schemas.microsoft.com/office/powerpoint/2010/main" xmlns="" val="324298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6567CD40-59A5-4C4A-919D-52F9623B282C}"/>
              </a:ext>
            </a:extLst>
          </p:cNvPr>
          <p:cNvSpPr/>
          <p:nvPr/>
        </p:nvSpPr>
        <p:spPr>
          <a:xfrm>
            <a:off x="381000" y="533400"/>
            <a:ext cx="11125200" cy="6401753"/>
          </a:xfrm>
          <a:prstGeom prst="rect">
            <a:avLst/>
          </a:prstGeom>
        </p:spPr>
        <p:txBody>
          <a:bodyPr wrap="square">
            <a:spAutoFit/>
          </a:bodyPr>
          <a:lstStyle/>
          <a:p>
            <a:pPr>
              <a:spcBef>
                <a:spcPts val="200"/>
              </a:spcBef>
            </a:pPr>
            <a:r>
              <a:rPr lang="zh-CN" altLang="en-US" sz="2000" b="1" dirty="0">
                <a:solidFill>
                  <a:srgbClr val="CC00CC"/>
                </a:solidFill>
                <a:latin typeface="微软雅黑" panose="020B0503020204020204" pitchFamily="34" charset="-122"/>
                <a:ea typeface="微软雅黑" panose="020B0503020204020204" pitchFamily="34" charset="-122"/>
              </a:rPr>
              <a:t>/*求从主串s的下标pos起，串t第一次出现的位置*/</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int  StrIndex_KMP(SString s,int pos, SString t,int next[])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int i, j;</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if (t.len==0)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return(0);    </a:t>
            </a:r>
            <a:r>
              <a:rPr lang="zh-CN" altLang="en-US" sz="2000" b="1" dirty="0">
                <a:solidFill>
                  <a:srgbClr val="CC00CC"/>
                </a:solidFill>
                <a:latin typeface="微软雅黑" panose="020B0503020204020204" pitchFamily="34" charset="-122"/>
                <a:ea typeface="微软雅黑" panose="020B0503020204020204" pitchFamily="34" charset="-122"/>
              </a:rPr>
              <a:t>/* 空串是任意字符串的子串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i=pos;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j=0;</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while (i&lt;s.len &amp;&amp; j&lt;t.len)</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if (</a:t>
            </a:r>
            <a:r>
              <a:rPr lang="en-US" altLang="zh-CN" sz="2000" b="1" dirty="0">
                <a:solidFill>
                  <a:srgbClr val="C00000"/>
                </a:solidFill>
                <a:latin typeface="微软雅黑" panose="020B0503020204020204" pitchFamily="34" charset="-122"/>
                <a:ea typeface="微软雅黑" panose="020B0503020204020204" pitchFamily="34" charset="-122"/>
              </a:rPr>
              <a:t>j==-1</a:t>
            </a:r>
            <a:r>
              <a:rPr lang="en-US" altLang="zh-CN" sz="2000" b="1" dirty="0">
                <a:solidFill>
                  <a:srgbClr val="000066"/>
                </a:solidFill>
                <a:latin typeface="微软雅黑" panose="020B0503020204020204" pitchFamily="34" charset="-122"/>
                <a:ea typeface="微软雅黑" panose="020B0503020204020204" pitchFamily="34" charset="-122"/>
              </a:rPr>
              <a:t>|| </a:t>
            </a:r>
            <a:r>
              <a:rPr lang="zh-CN" altLang="en-US" sz="2000" b="1" dirty="0">
                <a:solidFill>
                  <a:srgbClr val="000066"/>
                </a:solidFill>
                <a:latin typeface="微软雅黑" panose="020B0503020204020204" pitchFamily="34" charset="-122"/>
                <a:ea typeface="微软雅黑" panose="020B0503020204020204" pitchFamily="34" charset="-122"/>
              </a:rPr>
              <a:t>s.ch[i]==t.ch[j]) {     </a:t>
            </a:r>
            <a:r>
              <a:rPr lang="zh-CN" altLang="en-US" sz="2000" b="1" dirty="0">
                <a:solidFill>
                  <a:srgbClr val="CC00CC"/>
                </a:solidFill>
                <a:latin typeface="微软雅黑" panose="020B0503020204020204" pitchFamily="34" charset="-122"/>
                <a:ea typeface="微软雅黑" panose="020B0503020204020204" pitchFamily="34" charset="-122"/>
              </a:rPr>
              <a:t>/* 主串与子串的对应字符相等，则继续比较下一字符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j=next[j]; </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solidFill>
                  <a:srgbClr val="CC00CC"/>
                </a:solidFill>
                <a:latin typeface="微软雅黑" panose="020B0503020204020204" pitchFamily="34" charset="-122"/>
                <a:ea typeface="微软雅黑" panose="020B0503020204020204" pitchFamily="34" charset="-122"/>
              </a:rPr>
              <a:t>/* 发现失配字符则用next函数值更新j值，而i值不变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if (j&gt;=t.len)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return(i- t.len);    </a:t>
            </a:r>
            <a:r>
              <a:rPr lang="zh-CN" altLang="en-US" sz="2000" b="1" dirty="0">
                <a:solidFill>
                  <a:srgbClr val="CC00CC"/>
                </a:solidFill>
                <a:latin typeface="微软雅黑" panose="020B0503020204020204" pitchFamily="34" charset="-122"/>
                <a:ea typeface="微软雅黑" panose="020B0503020204020204" pitchFamily="34" charset="-122"/>
              </a:rPr>
              <a:t>/* 成功则返回主串的当前起始匹配位置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return(-1);    </a:t>
            </a:r>
            <a:r>
              <a:rPr lang="zh-CN" altLang="en-US" sz="2000" b="1" dirty="0">
                <a:solidFill>
                  <a:srgbClr val="CC00CC"/>
                </a:solidFill>
                <a:latin typeface="微软雅黑" panose="020B0503020204020204" pitchFamily="34" charset="-122"/>
                <a:ea typeface="微软雅黑" panose="020B0503020204020204" pitchFamily="34" charset="-122"/>
              </a:rPr>
              <a:t>/* 不成功则返回-1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a:t>
            </a:r>
          </a:p>
        </p:txBody>
      </p:sp>
      <p:sp>
        <p:nvSpPr>
          <p:cNvPr id="4" name="箭头: 右 3">
            <a:extLst>
              <a:ext uri="{FF2B5EF4-FFF2-40B4-BE49-F238E27FC236}">
                <a16:creationId xmlns:a16="http://schemas.microsoft.com/office/drawing/2014/main" xmlns="" id="{733C045D-ACD5-4D3B-A6C3-09B33415DCCF}"/>
              </a:ext>
            </a:extLst>
          </p:cNvPr>
          <p:cNvSpPr/>
          <p:nvPr/>
        </p:nvSpPr>
        <p:spPr bwMode="auto">
          <a:xfrm>
            <a:off x="9448800" y="4953000"/>
            <a:ext cx="1676400" cy="685800"/>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hlinkClick r:id="rId2" action="ppaction://hlinksldjump"/>
              </a:rPr>
              <a:t>BF</a:t>
            </a:r>
            <a:endParaRPr lang="en-US" altLang="zh-CN" b="1" dirty="0"/>
          </a:p>
        </p:txBody>
      </p:sp>
    </p:spTree>
    <p:extLst>
      <p:ext uri="{BB962C8B-B14F-4D97-AF65-F5344CB8AC3E}">
        <p14:creationId xmlns:p14="http://schemas.microsoft.com/office/powerpoint/2010/main" xmlns="" val="31469526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9DEA216D-0827-4A08-AAA2-E10ABAA8DB6C}"/>
              </a:ext>
            </a:extLst>
          </p:cNvPr>
          <p:cNvSpPr/>
          <p:nvPr/>
        </p:nvSpPr>
        <p:spPr>
          <a:xfrm>
            <a:off x="809625" y="1083944"/>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ababcabcacbab</a:t>
            </a:r>
          </a:p>
        </p:txBody>
      </p:sp>
      <p:sp>
        <p:nvSpPr>
          <p:cNvPr id="3" name="矩形 2">
            <a:extLst>
              <a:ext uri="{FF2B5EF4-FFF2-40B4-BE49-F238E27FC236}">
                <a16:creationId xmlns:a16="http://schemas.microsoft.com/office/drawing/2014/main" xmlns="" id="{B456A826-A095-44C5-864A-0794F19D470A}"/>
              </a:ext>
            </a:extLst>
          </p:cNvPr>
          <p:cNvSpPr/>
          <p:nvPr/>
        </p:nvSpPr>
        <p:spPr>
          <a:xfrm>
            <a:off x="838200" y="142867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abcac</a:t>
            </a:r>
          </a:p>
        </p:txBody>
      </p:sp>
      <p:sp>
        <p:nvSpPr>
          <p:cNvPr id="8" name="矩形 7">
            <a:extLst>
              <a:ext uri="{FF2B5EF4-FFF2-40B4-BE49-F238E27FC236}">
                <a16:creationId xmlns:a16="http://schemas.microsoft.com/office/drawing/2014/main" xmlns="" id="{6F1E2D90-8436-42DF-B5F9-2F437F08A190}"/>
              </a:ext>
            </a:extLst>
          </p:cNvPr>
          <p:cNvSpPr/>
          <p:nvPr/>
        </p:nvSpPr>
        <p:spPr>
          <a:xfrm>
            <a:off x="781050" y="3265089"/>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ababcabcacbab</a:t>
            </a:r>
          </a:p>
        </p:txBody>
      </p:sp>
      <p:sp>
        <p:nvSpPr>
          <p:cNvPr id="4" name="矩形 3">
            <a:extLst>
              <a:ext uri="{FF2B5EF4-FFF2-40B4-BE49-F238E27FC236}">
                <a16:creationId xmlns:a16="http://schemas.microsoft.com/office/drawing/2014/main" xmlns="" id="{64CE109B-BB61-400A-84F9-8E82F709DE2E}"/>
              </a:ext>
            </a:extLst>
          </p:cNvPr>
          <p:cNvSpPr/>
          <p:nvPr/>
        </p:nvSpPr>
        <p:spPr bwMode="auto">
          <a:xfrm>
            <a:off x="1562101" y="1083944"/>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矩形 9">
            <a:extLst>
              <a:ext uri="{FF2B5EF4-FFF2-40B4-BE49-F238E27FC236}">
                <a16:creationId xmlns:a16="http://schemas.microsoft.com/office/drawing/2014/main" xmlns="" id="{9E0D1BC8-ADFC-4CE9-9292-E4EBADB89FEA}"/>
              </a:ext>
            </a:extLst>
          </p:cNvPr>
          <p:cNvSpPr/>
          <p:nvPr/>
        </p:nvSpPr>
        <p:spPr>
          <a:xfrm>
            <a:off x="838199" y="730001"/>
            <a:ext cx="5210176" cy="338554"/>
          </a:xfrm>
          <a:prstGeom prst="rect">
            <a:avLst/>
          </a:prstGeom>
          <a:solidFill>
            <a:schemeClr val="bg1"/>
          </a:solidFill>
        </p:spPr>
        <p:txBody>
          <a:bodyPr wrap="square" lIns="108000" tIns="0" rIns="0" bIns="0" anchor="ctr" anchorCtr="0">
            <a:spAutoFit/>
          </a:bodyPr>
          <a:lstStyle/>
          <a:p>
            <a:r>
              <a:rPr lang="en-US" altLang="zh-CN" sz="2200" b="1" kern="0" spc="1800" dirty="0">
                <a:solidFill>
                  <a:srgbClr val="FF0000"/>
                </a:solidFill>
              </a:rPr>
              <a:t>0123456789</a:t>
            </a:r>
            <a:r>
              <a:rPr lang="en-US" altLang="zh-CN" sz="1800" b="1" kern="0" spc="1800" dirty="0">
                <a:solidFill>
                  <a:srgbClr val="FF0000"/>
                </a:solidFill>
              </a:rPr>
              <a:t>ABC</a:t>
            </a:r>
            <a:endParaRPr lang="zh-CN" altLang="en-US" sz="2200" b="1" kern="0" spc="1800" dirty="0">
              <a:solidFill>
                <a:srgbClr val="FF0000"/>
              </a:solidFill>
            </a:endParaRPr>
          </a:p>
        </p:txBody>
      </p:sp>
      <p:graphicFrame>
        <p:nvGraphicFramePr>
          <p:cNvPr id="11" name="表格 10">
            <a:extLst>
              <a:ext uri="{FF2B5EF4-FFF2-40B4-BE49-F238E27FC236}">
                <a16:creationId xmlns:a16="http://schemas.microsoft.com/office/drawing/2014/main" xmlns="" id="{748B6BDF-A190-4E10-A007-80706585A23F}"/>
              </a:ext>
            </a:extLst>
          </p:cNvPr>
          <p:cNvGraphicFramePr>
            <a:graphicFrameLocks noGrp="1"/>
          </p:cNvGraphicFramePr>
          <p:nvPr>
            <p:extLst>
              <p:ext uri="{D42A27DB-BD31-4B8C-83A1-F6EECF244321}">
                <p14:modId xmlns:p14="http://schemas.microsoft.com/office/powerpoint/2010/main" xmlns="" val="4065237497"/>
              </p:ext>
            </p:extLst>
          </p:nvPr>
        </p:nvGraphicFramePr>
        <p:xfrm>
          <a:off x="7620000" y="731966"/>
          <a:ext cx="4143404" cy="1219200"/>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xmlns="" val="20000"/>
                    </a:ext>
                  </a:extLst>
                </a:gridCol>
                <a:gridCol w="714380">
                  <a:extLst>
                    <a:ext uri="{9D8B030D-6E8A-4147-A177-3AD203B41FA5}">
                      <a16:colId xmlns:a16="http://schemas.microsoft.com/office/drawing/2014/main" xmlns="" val="20001"/>
                    </a:ext>
                  </a:extLst>
                </a:gridCol>
                <a:gridCol w="642942">
                  <a:extLst>
                    <a:ext uri="{9D8B030D-6E8A-4147-A177-3AD203B41FA5}">
                      <a16:colId xmlns:a16="http://schemas.microsoft.com/office/drawing/2014/main" xmlns="" val="20002"/>
                    </a:ext>
                  </a:extLst>
                </a:gridCol>
                <a:gridCol w="571504">
                  <a:extLst>
                    <a:ext uri="{9D8B030D-6E8A-4147-A177-3AD203B41FA5}">
                      <a16:colId xmlns:a16="http://schemas.microsoft.com/office/drawing/2014/main" xmlns="" val="20003"/>
                    </a:ext>
                  </a:extLst>
                </a:gridCol>
                <a:gridCol w="642942">
                  <a:extLst>
                    <a:ext uri="{9D8B030D-6E8A-4147-A177-3AD203B41FA5}">
                      <a16:colId xmlns:a16="http://schemas.microsoft.com/office/drawing/2014/main" xmlns="" val="20004"/>
                    </a:ext>
                  </a:extLst>
                </a:gridCol>
                <a:gridCol w="571504">
                  <a:extLst>
                    <a:ext uri="{9D8B030D-6E8A-4147-A177-3AD203B41FA5}">
                      <a16:colId xmlns:a16="http://schemas.microsoft.com/office/drawing/2014/main" xmlns="" val="20005"/>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xmlns=""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
        <p:nvSpPr>
          <p:cNvPr id="12" name="矩形 11">
            <a:extLst>
              <a:ext uri="{FF2B5EF4-FFF2-40B4-BE49-F238E27FC236}">
                <a16:creationId xmlns:a16="http://schemas.microsoft.com/office/drawing/2014/main" xmlns="" id="{EA0823A6-7749-4799-8DBF-CB1E4D45596E}"/>
              </a:ext>
            </a:extLst>
          </p:cNvPr>
          <p:cNvSpPr/>
          <p:nvPr/>
        </p:nvSpPr>
        <p:spPr>
          <a:xfrm>
            <a:off x="1533526" y="3634421"/>
            <a:ext cx="2057400" cy="369332"/>
          </a:xfrm>
          <a:prstGeom prst="rect">
            <a:avLst/>
          </a:prstGeom>
          <a:solidFill>
            <a:srgbClr val="FFFFCC"/>
          </a:solidFill>
        </p:spPr>
        <p:txBody>
          <a:bodyPr wrap="square" lIns="108000" tIns="0" rIns="0" bIns="0" anchor="ctr" anchorCtr="0">
            <a:spAutoFit/>
          </a:bodyPr>
          <a:lstStyle/>
          <a:p>
            <a:r>
              <a:rPr lang="zh-CN" altLang="en-US" b="1" kern="0" spc="1700" dirty="0">
                <a:solidFill>
                  <a:srgbClr val="C00000"/>
                </a:solidFill>
              </a:rPr>
              <a:t>a</a:t>
            </a:r>
            <a:r>
              <a:rPr lang="zh-CN" altLang="en-US" b="1" kern="0" spc="1700" dirty="0"/>
              <a:t>bcac</a:t>
            </a:r>
          </a:p>
        </p:txBody>
      </p:sp>
      <p:sp>
        <p:nvSpPr>
          <p:cNvPr id="14" name="矩形 13">
            <a:extLst>
              <a:ext uri="{FF2B5EF4-FFF2-40B4-BE49-F238E27FC236}">
                <a16:creationId xmlns:a16="http://schemas.microsoft.com/office/drawing/2014/main" xmlns="" id="{A0ECFAA7-44D0-421A-A24E-056CCC0A8D84}"/>
              </a:ext>
            </a:extLst>
          </p:cNvPr>
          <p:cNvSpPr/>
          <p:nvPr/>
        </p:nvSpPr>
        <p:spPr>
          <a:xfrm>
            <a:off x="838199" y="5701734"/>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ababcabcacbab</a:t>
            </a:r>
          </a:p>
        </p:txBody>
      </p:sp>
      <p:sp>
        <p:nvSpPr>
          <p:cNvPr id="5" name="矩形 4">
            <a:extLst>
              <a:ext uri="{FF2B5EF4-FFF2-40B4-BE49-F238E27FC236}">
                <a16:creationId xmlns:a16="http://schemas.microsoft.com/office/drawing/2014/main" xmlns="" id="{366CE7FB-0F3B-4196-B866-B81E3CF3C979}"/>
              </a:ext>
            </a:extLst>
          </p:cNvPr>
          <p:cNvSpPr/>
          <p:nvPr/>
        </p:nvSpPr>
        <p:spPr>
          <a:xfrm>
            <a:off x="4591051" y="1545609"/>
            <a:ext cx="1657826" cy="461665"/>
          </a:xfrm>
          <a:prstGeom prst="rect">
            <a:avLst/>
          </a:prstGeom>
        </p:spPr>
        <p:txBody>
          <a:bodyPr wrap="none">
            <a:spAutoFit/>
          </a:bodyPr>
          <a:lstStyle/>
          <a:p>
            <a:r>
              <a:rPr lang="zh-CN" altLang="en-US" dirty="0"/>
              <a:t>j=next[</a:t>
            </a:r>
            <a:r>
              <a:rPr lang="en-US" altLang="zh-CN" dirty="0"/>
              <a:t>2</a:t>
            </a:r>
            <a:r>
              <a:rPr lang="zh-CN" altLang="en-US" dirty="0"/>
              <a:t>]</a:t>
            </a:r>
            <a:r>
              <a:rPr lang="en-US" altLang="zh-CN" dirty="0"/>
              <a:t>=0</a:t>
            </a:r>
            <a:endParaRPr lang="zh-CN" altLang="en-US" dirty="0"/>
          </a:p>
        </p:txBody>
      </p:sp>
      <p:sp>
        <p:nvSpPr>
          <p:cNvPr id="16" name="矩形 15">
            <a:extLst>
              <a:ext uri="{FF2B5EF4-FFF2-40B4-BE49-F238E27FC236}">
                <a16:creationId xmlns:a16="http://schemas.microsoft.com/office/drawing/2014/main" xmlns="" id="{00A7088B-5612-480F-93F2-00C469161C88}"/>
              </a:ext>
            </a:extLst>
          </p:cNvPr>
          <p:cNvSpPr/>
          <p:nvPr/>
        </p:nvSpPr>
        <p:spPr>
          <a:xfrm>
            <a:off x="4562476" y="3657251"/>
            <a:ext cx="1657826" cy="461665"/>
          </a:xfrm>
          <a:prstGeom prst="rect">
            <a:avLst/>
          </a:prstGeom>
        </p:spPr>
        <p:txBody>
          <a:bodyPr wrap="none">
            <a:spAutoFit/>
          </a:bodyPr>
          <a:lstStyle/>
          <a:p>
            <a:r>
              <a:rPr lang="zh-CN" altLang="en-US" dirty="0"/>
              <a:t>j=next[</a:t>
            </a:r>
            <a:r>
              <a:rPr lang="en-US" altLang="zh-CN" dirty="0"/>
              <a:t>4</a:t>
            </a:r>
            <a:r>
              <a:rPr lang="zh-CN" altLang="en-US" dirty="0"/>
              <a:t>]</a:t>
            </a:r>
            <a:r>
              <a:rPr lang="en-US" altLang="zh-CN" dirty="0"/>
              <a:t>=1</a:t>
            </a:r>
            <a:endParaRPr lang="zh-CN" altLang="en-US" dirty="0"/>
          </a:p>
        </p:txBody>
      </p:sp>
      <p:sp>
        <p:nvSpPr>
          <p:cNvPr id="17" name="矩形 16">
            <a:extLst>
              <a:ext uri="{FF2B5EF4-FFF2-40B4-BE49-F238E27FC236}">
                <a16:creationId xmlns:a16="http://schemas.microsoft.com/office/drawing/2014/main" xmlns="" id="{F973713E-B6F6-4D4E-930A-2B9132EE1E57}"/>
              </a:ext>
            </a:extLst>
          </p:cNvPr>
          <p:cNvSpPr/>
          <p:nvPr/>
        </p:nvSpPr>
        <p:spPr>
          <a:xfrm>
            <a:off x="2695574" y="6071066"/>
            <a:ext cx="2000251"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zh-CN" altLang="en-US" b="1" kern="0" spc="1700" dirty="0">
                <a:solidFill>
                  <a:srgbClr val="C00000"/>
                </a:solidFill>
              </a:rPr>
              <a:t>b</a:t>
            </a:r>
            <a:r>
              <a:rPr lang="zh-CN" altLang="en-US" b="1" kern="0" spc="1700" dirty="0"/>
              <a:t>cac</a:t>
            </a:r>
          </a:p>
        </p:txBody>
      </p:sp>
      <p:sp>
        <p:nvSpPr>
          <p:cNvPr id="18" name="矩形 17">
            <a:extLst>
              <a:ext uri="{FF2B5EF4-FFF2-40B4-BE49-F238E27FC236}">
                <a16:creationId xmlns:a16="http://schemas.microsoft.com/office/drawing/2014/main" xmlns="" id="{A4BF9E95-B30C-46FC-90E7-B46F81EFF3E9}"/>
              </a:ext>
            </a:extLst>
          </p:cNvPr>
          <p:cNvSpPr/>
          <p:nvPr/>
        </p:nvSpPr>
        <p:spPr bwMode="auto">
          <a:xfrm>
            <a:off x="3000375" y="3265089"/>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矩形 5">
            <a:extLst>
              <a:ext uri="{FF2B5EF4-FFF2-40B4-BE49-F238E27FC236}">
                <a16:creationId xmlns:a16="http://schemas.microsoft.com/office/drawing/2014/main" xmlns="" id="{3222A1E0-8AE5-478B-9964-440E02B1494E}"/>
              </a:ext>
            </a:extLst>
          </p:cNvPr>
          <p:cNvSpPr/>
          <p:nvPr/>
        </p:nvSpPr>
        <p:spPr>
          <a:xfrm>
            <a:off x="6886576" y="2264896"/>
            <a:ext cx="5181123" cy="3621504"/>
          </a:xfrm>
          <a:prstGeom prst="rect">
            <a:avLst/>
          </a:prstGeom>
          <a:solidFill>
            <a:srgbClr val="FFFFCC"/>
          </a:solidFill>
        </p:spPr>
        <p:txBody>
          <a:bodyPr wrap="square">
            <a:spAutoFit/>
          </a:bodyPr>
          <a:lstStyle/>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while (i&lt;s.len &amp;&amp; j&lt;t.len)</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if (</a:t>
            </a:r>
            <a:r>
              <a:rPr lang="en-US" altLang="zh-CN" b="1" dirty="0">
                <a:solidFill>
                  <a:srgbClr val="C00000"/>
                </a:solidFill>
                <a:latin typeface="微软雅黑" panose="020B0503020204020204" pitchFamily="34" charset="-122"/>
                <a:ea typeface="微软雅黑" panose="020B0503020204020204" pitchFamily="34" charset="-122"/>
              </a:rPr>
              <a:t>j==-1</a:t>
            </a:r>
            <a:r>
              <a:rPr lang="en-US" altLang="zh-CN" b="1" dirty="0">
                <a:solidFill>
                  <a:srgbClr val="000066"/>
                </a:solidFill>
                <a:latin typeface="微软雅黑" panose="020B0503020204020204" pitchFamily="34" charset="-122"/>
                <a:ea typeface="微软雅黑" panose="020B0503020204020204" pitchFamily="34" charset="-122"/>
              </a:rPr>
              <a:t>|| </a:t>
            </a:r>
            <a:r>
              <a:rPr lang="zh-CN" altLang="en-US" b="1" dirty="0">
                <a:solidFill>
                  <a:srgbClr val="000066"/>
                </a:solidFill>
                <a:latin typeface="微软雅黑" panose="020B0503020204020204" pitchFamily="34" charset="-122"/>
                <a:ea typeface="微软雅黑" panose="020B0503020204020204" pitchFamily="34" charset="-122"/>
              </a:rPr>
              <a:t>s.ch[i]==t.ch[j])</a:t>
            </a:r>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b="1" dirty="0">
              <a:solidFill>
                <a:srgbClr val="CC00CC"/>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j=next[j]; </a:t>
            </a:r>
            <a:endParaRPr lang="en-US" altLang="zh-CN" b="1" dirty="0">
              <a:solidFill>
                <a:srgbClr val="FF0000"/>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if (j&gt;=t.len)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return(i- t.len);   </a:t>
            </a:r>
            <a:r>
              <a:rPr lang="en-US" altLang="zh-CN" b="1" dirty="0">
                <a:solidFill>
                  <a:srgbClr val="000066"/>
                </a:solidFill>
                <a:latin typeface="微软雅黑" panose="020B0503020204020204" pitchFamily="34" charset="-122"/>
                <a:ea typeface="微软雅黑" panose="020B0503020204020204" pitchFamily="34" charset="-122"/>
              </a:rPr>
              <a:t>//10-5</a:t>
            </a:r>
            <a:endParaRPr lang="zh-CN" altLang="en-US" dirty="0"/>
          </a:p>
        </p:txBody>
      </p:sp>
      <p:sp>
        <p:nvSpPr>
          <p:cNvPr id="20" name="矩形 19">
            <a:extLst>
              <a:ext uri="{FF2B5EF4-FFF2-40B4-BE49-F238E27FC236}">
                <a16:creationId xmlns:a16="http://schemas.microsoft.com/office/drawing/2014/main" xmlns="" id="{28B4FDFE-C1FA-4D68-B2F5-48261CA01788}"/>
              </a:ext>
            </a:extLst>
          </p:cNvPr>
          <p:cNvSpPr/>
          <p:nvPr/>
        </p:nvSpPr>
        <p:spPr bwMode="auto">
          <a:xfrm>
            <a:off x="4486275" y="5701734"/>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4" name="矩形 23">
            <a:extLst>
              <a:ext uri="{FF2B5EF4-FFF2-40B4-BE49-F238E27FC236}">
                <a16:creationId xmlns:a16="http://schemas.microsoft.com/office/drawing/2014/main" xmlns="" id="{EDB13DC8-E09C-41B0-AA4B-BE22FF650E1C}"/>
              </a:ext>
            </a:extLst>
          </p:cNvPr>
          <p:cNvSpPr/>
          <p:nvPr/>
        </p:nvSpPr>
        <p:spPr>
          <a:xfrm>
            <a:off x="809625" y="2076777"/>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ababcabcacbab</a:t>
            </a:r>
          </a:p>
        </p:txBody>
      </p:sp>
      <p:sp>
        <p:nvSpPr>
          <p:cNvPr id="25" name="矩形 24">
            <a:extLst>
              <a:ext uri="{FF2B5EF4-FFF2-40B4-BE49-F238E27FC236}">
                <a16:creationId xmlns:a16="http://schemas.microsoft.com/office/drawing/2014/main" xmlns="" id="{DF1441B6-D60D-4B2A-8888-3935AE2176DF}"/>
              </a:ext>
            </a:extLst>
          </p:cNvPr>
          <p:cNvSpPr/>
          <p:nvPr/>
        </p:nvSpPr>
        <p:spPr>
          <a:xfrm>
            <a:off x="1562101" y="2446109"/>
            <a:ext cx="2057400" cy="369332"/>
          </a:xfrm>
          <a:prstGeom prst="rect">
            <a:avLst/>
          </a:prstGeom>
          <a:solidFill>
            <a:srgbClr val="FFFFCC"/>
          </a:solidFill>
        </p:spPr>
        <p:txBody>
          <a:bodyPr wrap="square" lIns="108000" tIns="0" rIns="0" bIns="0" anchor="ctr" anchorCtr="0">
            <a:spAutoFit/>
          </a:bodyPr>
          <a:lstStyle/>
          <a:p>
            <a:r>
              <a:rPr lang="zh-CN" altLang="en-US" b="1" kern="0" spc="1700" dirty="0">
                <a:solidFill>
                  <a:srgbClr val="C00000"/>
                </a:solidFill>
              </a:rPr>
              <a:t>a</a:t>
            </a:r>
            <a:r>
              <a:rPr lang="zh-CN" altLang="en-US" b="1" kern="0" spc="1700" dirty="0"/>
              <a:t>bcac</a:t>
            </a:r>
          </a:p>
        </p:txBody>
      </p:sp>
      <p:sp>
        <p:nvSpPr>
          <p:cNvPr id="26" name="矩形 25">
            <a:extLst>
              <a:ext uri="{FF2B5EF4-FFF2-40B4-BE49-F238E27FC236}">
                <a16:creationId xmlns:a16="http://schemas.microsoft.com/office/drawing/2014/main" xmlns="" id="{D1017828-7297-4B35-BA70-585456E5561E}"/>
              </a:ext>
            </a:extLst>
          </p:cNvPr>
          <p:cNvSpPr/>
          <p:nvPr/>
        </p:nvSpPr>
        <p:spPr bwMode="auto">
          <a:xfrm>
            <a:off x="1543051" y="2076777"/>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矩形 6">
            <a:extLst>
              <a:ext uri="{FF2B5EF4-FFF2-40B4-BE49-F238E27FC236}">
                <a16:creationId xmlns:a16="http://schemas.microsoft.com/office/drawing/2014/main" xmlns="" id="{880971DC-E3E9-4902-916B-18E54AA9A5A7}"/>
              </a:ext>
            </a:extLst>
          </p:cNvPr>
          <p:cNvSpPr/>
          <p:nvPr/>
        </p:nvSpPr>
        <p:spPr>
          <a:xfrm>
            <a:off x="2213072" y="2827569"/>
            <a:ext cx="777777" cy="461665"/>
          </a:xfrm>
          <a:prstGeom prst="rect">
            <a:avLst/>
          </a:prstGeom>
        </p:spPr>
        <p:txBody>
          <a:bodyPr wrap="none">
            <a:spAutoFit/>
          </a:bodyPr>
          <a:lstStyle/>
          <a:p>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dirty="0"/>
          </a:p>
        </p:txBody>
      </p:sp>
      <p:sp>
        <p:nvSpPr>
          <p:cNvPr id="27" name="矩形 26">
            <a:extLst>
              <a:ext uri="{FF2B5EF4-FFF2-40B4-BE49-F238E27FC236}">
                <a16:creationId xmlns:a16="http://schemas.microsoft.com/office/drawing/2014/main" xmlns="" id="{1FBD555A-C099-424D-829C-C204137BF85B}"/>
              </a:ext>
            </a:extLst>
          </p:cNvPr>
          <p:cNvSpPr/>
          <p:nvPr/>
        </p:nvSpPr>
        <p:spPr>
          <a:xfrm>
            <a:off x="704850" y="4450551"/>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ababcabcacbab</a:t>
            </a:r>
          </a:p>
        </p:txBody>
      </p:sp>
      <p:sp>
        <p:nvSpPr>
          <p:cNvPr id="28" name="矩形 27">
            <a:extLst>
              <a:ext uri="{FF2B5EF4-FFF2-40B4-BE49-F238E27FC236}">
                <a16:creationId xmlns:a16="http://schemas.microsoft.com/office/drawing/2014/main" xmlns="" id="{A2156C36-9A21-4ED7-87AC-11BB51535751}"/>
              </a:ext>
            </a:extLst>
          </p:cNvPr>
          <p:cNvSpPr/>
          <p:nvPr/>
        </p:nvSpPr>
        <p:spPr>
          <a:xfrm>
            <a:off x="2562225" y="4819883"/>
            <a:ext cx="2000251"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zh-CN" altLang="en-US" b="1" kern="0" spc="1700" dirty="0">
                <a:solidFill>
                  <a:srgbClr val="C00000"/>
                </a:solidFill>
              </a:rPr>
              <a:t>b</a:t>
            </a:r>
            <a:r>
              <a:rPr lang="zh-CN" altLang="en-US" b="1" kern="0" spc="1700" dirty="0"/>
              <a:t>cac</a:t>
            </a:r>
          </a:p>
        </p:txBody>
      </p:sp>
      <p:sp>
        <p:nvSpPr>
          <p:cNvPr id="29" name="矩形 28">
            <a:extLst>
              <a:ext uri="{FF2B5EF4-FFF2-40B4-BE49-F238E27FC236}">
                <a16:creationId xmlns:a16="http://schemas.microsoft.com/office/drawing/2014/main" xmlns="" id="{81DF9339-3F14-49D2-AFB9-60EDAB94A1CA}"/>
              </a:ext>
            </a:extLst>
          </p:cNvPr>
          <p:cNvSpPr/>
          <p:nvPr/>
        </p:nvSpPr>
        <p:spPr bwMode="auto">
          <a:xfrm>
            <a:off x="2971800" y="4450551"/>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 name="矩形 8">
            <a:extLst>
              <a:ext uri="{FF2B5EF4-FFF2-40B4-BE49-F238E27FC236}">
                <a16:creationId xmlns:a16="http://schemas.microsoft.com/office/drawing/2014/main" xmlns="" id="{CAC86ACD-EB29-4256-B9D1-8E04732A19B1}"/>
              </a:ext>
            </a:extLst>
          </p:cNvPr>
          <p:cNvSpPr/>
          <p:nvPr/>
        </p:nvSpPr>
        <p:spPr>
          <a:xfrm>
            <a:off x="3357709" y="5172682"/>
            <a:ext cx="777777" cy="461665"/>
          </a:xfrm>
          <a:prstGeom prst="rect">
            <a:avLst/>
          </a:prstGeom>
        </p:spPr>
        <p:txBody>
          <a:bodyPr wrap="none">
            <a:spAutoFit/>
          </a:bodyPr>
          <a:lstStyle/>
          <a:p>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dirty="0"/>
          </a:p>
        </p:txBody>
      </p:sp>
    </p:spTree>
    <p:extLst>
      <p:ext uri="{BB962C8B-B14F-4D97-AF65-F5344CB8AC3E}">
        <p14:creationId xmlns:p14="http://schemas.microsoft.com/office/powerpoint/2010/main" xmlns="" val="25852805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92EAA2E-97DC-4416-A699-2A28032B7E82}"/>
              </a:ext>
            </a:extLst>
          </p:cNvPr>
          <p:cNvSpPr>
            <a:spLocks noGrp="1"/>
          </p:cNvSpPr>
          <p:nvPr>
            <p:ph idx="1"/>
          </p:nvPr>
        </p:nvSpPr>
        <p:spPr>
          <a:xfrm>
            <a:off x="284747" y="990600"/>
            <a:ext cx="5735053" cy="5562600"/>
          </a:xfrm>
          <a:ln w="28575">
            <a:solidFill>
              <a:srgbClr val="FFC000"/>
            </a:solidFill>
          </a:ln>
        </p:spPr>
        <p:txBody>
          <a:bodyPr/>
          <a:lstStyle/>
          <a:p>
            <a:pPr marL="0" indent="0">
              <a:lnSpc>
                <a:spcPct val="100000"/>
              </a:lnSpc>
              <a:spcBef>
                <a:spcPts val="400"/>
              </a:spcBef>
              <a:spcAft>
                <a:spcPts val="0"/>
              </a:spcAft>
              <a:buNone/>
            </a:pPr>
            <a:r>
              <a:rPr lang="en-US" altLang="zh-CN" sz="2100" dirty="0"/>
              <a:t>void </a:t>
            </a:r>
            <a:r>
              <a:rPr lang="en-US" altLang="zh-CN" sz="2100" dirty="0" err="1"/>
              <a:t>GetNext</a:t>
            </a:r>
            <a:r>
              <a:rPr lang="en-US" altLang="zh-CN" sz="2100" dirty="0"/>
              <a:t>(</a:t>
            </a:r>
            <a:r>
              <a:rPr lang="en-US" altLang="zh-CN" sz="2100" dirty="0" err="1"/>
              <a:t>SString</a:t>
            </a:r>
            <a:r>
              <a:rPr lang="en-US" altLang="zh-CN" sz="2100" dirty="0"/>
              <a:t> </a:t>
            </a:r>
            <a:r>
              <a:rPr lang="en-US" altLang="zh-CN" sz="2100" dirty="0" err="1"/>
              <a:t>t,int</a:t>
            </a:r>
            <a:r>
              <a:rPr lang="en-US" altLang="zh-CN" sz="2100" dirty="0"/>
              <a:t> next[]) {  </a:t>
            </a:r>
          </a:p>
          <a:p>
            <a:pPr marL="0" indent="0">
              <a:lnSpc>
                <a:spcPct val="100000"/>
              </a:lnSpc>
              <a:spcBef>
                <a:spcPts val="400"/>
              </a:spcBef>
              <a:spcAft>
                <a:spcPts val="0"/>
              </a:spcAft>
              <a:buNone/>
            </a:pPr>
            <a:r>
              <a:rPr lang="en-US" altLang="zh-CN" sz="2100" dirty="0"/>
              <a:t>    int j, k;</a:t>
            </a:r>
          </a:p>
          <a:p>
            <a:pPr marL="0" indent="0">
              <a:lnSpc>
                <a:spcPct val="100000"/>
              </a:lnSpc>
              <a:spcBef>
                <a:spcPts val="400"/>
              </a:spcBef>
              <a:spcAft>
                <a:spcPts val="0"/>
              </a:spcAft>
              <a:buNone/>
            </a:pPr>
            <a:r>
              <a:rPr lang="en-US" altLang="zh-CN" sz="2100" dirty="0"/>
              <a:t>    j=0;</a:t>
            </a:r>
          </a:p>
          <a:p>
            <a:pPr marL="0" indent="0">
              <a:lnSpc>
                <a:spcPct val="100000"/>
              </a:lnSpc>
              <a:spcBef>
                <a:spcPts val="400"/>
              </a:spcBef>
              <a:spcAft>
                <a:spcPts val="0"/>
              </a:spcAft>
              <a:buNone/>
            </a:pPr>
            <a:r>
              <a:rPr lang="en-US" altLang="zh-CN" sz="2100" dirty="0"/>
              <a:t>    k=-1;</a:t>
            </a:r>
          </a:p>
          <a:p>
            <a:pPr marL="0" indent="0">
              <a:lnSpc>
                <a:spcPct val="100000"/>
              </a:lnSpc>
              <a:spcBef>
                <a:spcPts val="400"/>
              </a:spcBef>
              <a:spcAft>
                <a:spcPts val="0"/>
              </a:spcAft>
              <a:buNone/>
            </a:pPr>
            <a:r>
              <a:rPr lang="en-US" altLang="zh-CN" sz="2100" dirty="0"/>
              <a:t>    next[0]=-1;</a:t>
            </a:r>
          </a:p>
          <a:p>
            <a:pPr marL="0" indent="0">
              <a:lnSpc>
                <a:spcPct val="100000"/>
              </a:lnSpc>
              <a:spcBef>
                <a:spcPts val="400"/>
              </a:spcBef>
              <a:spcAft>
                <a:spcPts val="0"/>
              </a:spcAft>
              <a:buNone/>
            </a:pPr>
            <a:r>
              <a:rPr lang="en-US" altLang="zh-CN" sz="2100" dirty="0"/>
              <a:t>    while (j&lt;t.length-1) {</a:t>
            </a:r>
          </a:p>
          <a:p>
            <a:pPr marL="0" indent="0">
              <a:lnSpc>
                <a:spcPct val="100000"/>
              </a:lnSpc>
              <a:spcBef>
                <a:spcPts val="400"/>
              </a:spcBef>
              <a:spcAft>
                <a:spcPts val="0"/>
              </a:spcAft>
              <a:buNone/>
            </a:pPr>
            <a:r>
              <a:rPr lang="en-US" altLang="zh-CN" sz="2100" dirty="0"/>
              <a:t>        if (k==-1 || </a:t>
            </a:r>
            <a:r>
              <a:rPr lang="en-US" altLang="zh-CN" sz="2100" dirty="0" err="1"/>
              <a:t>t.data</a:t>
            </a:r>
            <a:r>
              <a:rPr lang="en-US" altLang="zh-CN" sz="2100" dirty="0"/>
              <a:t>[j]==</a:t>
            </a:r>
            <a:r>
              <a:rPr lang="en-US" altLang="zh-CN" sz="2100" dirty="0" err="1"/>
              <a:t>t.data</a:t>
            </a:r>
            <a:r>
              <a:rPr lang="en-US" altLang="zh-CN" sz="2100" dirty="0"/>
              <a:t>[k]) {</a:t>
            </a:r>
          </a:p>
          <a:p>
            <a:pPr marL="0" indent="0">
              <a:lnSpc>
                <a:spcPct val="100000"/>
              </a:lnSpc>
              <a:spcBef>
                <a:spcPts val="400"/>
              </a:spcBef>
              <a:spcAft>
                <a:spcPts val="0"/>
              </a:spcAft>
              <a:buNone/>
            </a:pPr>
            <a:r>
              <a:rPr lang="en-US" altLang="zh-CN" sz="2100" dirty="0"/>
              <a:t>            </a:t>
            </a:r>
            <a:r>
              <a:rPr lang="en-US" altLang="zh-CN" sz="2100" dirty="0" err="1"/>
              <a:t>j++</a:t>
            </a:r>
            <a:r>
              <a:rPr lang="en-US" altLang="zh-CN" sz="2100" dirty="0"/>
              <a:t>; </a:t>
            </a:r>
          </a:p>
          <a:p>
            <a:pPr marL="0" indent="0">
              <a:lnSpc>
                <a:spcPct val="100000"/>
              </a:lnSpc>
              <a:spcBef>
                <a:spcPts val="400"/>
              </a:spcBef>
              <a:spcAft>
                <a:spcPts val="0"/>
              </a:spcAft>
              <a:buNone/>
            </a:pPr>
            <a:r>
              <a:rPr lang="en-US" altLang="zh-CN" sz="2100" dirty="0"/>
              <a:t>            k++;</a:t>
            </a:r>
          </a:p>
          <a:p>
            <a:pPr marL="0" indent="0">
              <a:lnSpc>
                <a:spcPct val="100000"/>
              </a:lnSpc>
              <a:spcBef>
                <a:spcPts val="400"/>
              </a:spcBef>
              <a:spcAft>
                <a:spcPts val="0"/>
              </a:spcAft>
              <a:buNone/>
            </a:pPr>
            <a:r>
              <a:rPr lang="en-US" altLang="zh-CN" sz="2100" dirty="0"/>
              <a:t>            next[j]=k;</a:t>
            </a:r>
          </a:p>
          <a:p>
            <a:pPr marL="0" indent="0">
              <a:lnSpc>
                <a:spcPct val="100000"/>
              </a:lnSpc>
              <a:spcBef>
                <a:spcPts val="0"/>
              </a:spcBef>
              <a:spcAft>
                <a:spcPts val="0"/>
              </a:spcAft>
              <a:buNone/>
            </a:pPr>
            <a:r>
              <a:rPr lang="en-US" altLang="zh-CN" sz="2100" dirty="0"/>
              <a:t>        }</a:t>
            </a:r>
          </a:p>
          <a:p>
            <a:pPr marL="0" indent="0">
              <a:lnSpc>
                <a:spcPct val="100000"/>
              </a:lnSpc>
              <a:spcBef>
                <a:spcPts val="400"/>
              </a:spcBef>
              <a:spcAft>
                <a:spcPts val="0"/>
              </a:spcAft>
              <a:buNone/>
            </a:pPr>
            <a:r>
              <a:rPr lang="en-US" altLang="zh-CN" sz="2100" dirty="0"/>
              <a:t>        else</a:t>
            </a:r>
          </a:p>
          <a:p>
            <a:pPr marL="0" indent="0">
              <a:lnSpc>
                <a:spcPct val="100000"/>
              </a:lnSpc>
              <a:spcBef>
                <a:spcPts val="400"/>
              </a:spcBef>
              <a:spcAft>
                <a:spcPts val="0"/>
              </a:spcAft>
              <a:buNone/>
            </a:pPr>
            <a:r>
              <a:rPr lang="en-US" altLang="zh-CN" sz="2100" dirty="0"/>
              <a:t>            k=next[k];</a:t>
            </a:r>
          </a:p>
          <a:p>
            <a:pPr marL="0" indent="0">
              <a:lnSpc>
                <a:spcPct val="100000"/>
              </a:lnSpc>
              <a:spcBef>
                <a:spcPts val="0"/>
              </a:spcBef>
              <a:spcAft>
                <a:spcPts val="0"/>
              </a:spcAft>
              <a:buNone/>
            </a:pPr>
            <a:r>
              <a:rPr lang="en-US" altLang="zh-CN" sz="2100" dirty="0"/>
              <a:t>    }</a:t>
            </a:r>
          </a:p>
          <a:p>
            <a:pPr marL="0" indent="0">
              <a:lnSpc>
                <a:spcPct val="100000"/>
              </a:lnSpc>
              <a:spcBef>
                <a:spcPts val="0"/>
              </a:spcBef>
              <a:spcAft>
                <a:spcPts val="0"/>
              </a:spcAft>
              <a:buNone/>
            </a:pPr>
            <a:r>
              <a:rPr lang="en-US" altLang="zh-CN" sz="2100" dirty="0"/>
              <a:t>}</a:t>
            </a:r>
            <a:endParaRPr lang="zh-CN" altLang="en-US" sz="2100" dirty="0"/>
          </a:p>
        </p:txBody>
      </p:sp>
      <p:graphicFrame>
        <p:nvGraphicFramePr>
          <p:cNvPr id="5" name="表格 4">
            <a:extLst>
              <a:ext uri="{FF2B5EF4-FFF2-40B4-BE49-F238E27FC236}">
                <a16:creationId xmlns:a16="http://schemas.microsoft.com/office/drawing/2014/main" xmlns="" id="{9FA079D1-66C9-4F35-BF04-41F49C7BD20B}"/>
              </a:ext>
            </a:extLst>
          </p:cNvPr>
          <p:cNvGraphicFramePr>
            <a:graphicFrameLocks noGrp="1"/>
          </p:cNvGraphicFramePr>
          <p:nvPr>
            <p:extLst>
              <p:ext uri="{D42A27DB-BD31-4B8C-83A1-F6EECF244321}">
                <p14:modId xmlns:p14="http://schemas.microsoft.com/office/powerpoint/2010/main" xmlns="" val="1205459882"/>
              </p:ext>
            </p:extLst>
          </p:nvPr>
        </p:nvGraphicFramePr>
        <p:xfrm>
          <a:off x="7010400" y="1094873"/>
          <a:ext cx="4143405" cy="1219200"/>
        </p:xfrm>
        <a:graphic>
          <a:graphicData uri="http://schemas.openxmlformats.org/drawingml/2006/table">
            <a:tbl>
              <a:tblPr firstRow="1" bandRow="1">
                <a:tableStyleId>{21E4AEA4-8DFA-4A89-87EB-49C32662AFE0}</a:tableStyleId>
              </a:tblPr>
              <a:tblGrid>
                <a:gridCol w="878904">
                  <a:extLst>
                    <a:ext uri="{9D8B030D-6E8A-4147-A177-3AD203B41FA5}">
                      <a16:colId xmlns:a16="http://schemas.microsoft.com/office/drawing/2014/main" xmlns="" val="20000"/>
                    </a:ext>
                  </a:extLst>
                </a:gridCol>
                <a:gridCol w="627788">
                  <a:extLst>
                    <a:ext uri="{9D8B030D-6E8A-4147-A177-3AD203B41FA5}">
                      <a16:colId xmlns:a16="http://schemas.microsoft.com/office/drawing/2014/main" xmlns="" val="20001"/>
                    </a:ext>
                  </a:extLst>
                </a:gridCol>
                <a:gridCol w="565010">
                  <a:extLst>
                    <a:ext uri="{9D8B030D-6E8A-4147-A177-3AD203B41FA5}">
                      <a16:colId xmlns:a16="http://schemas.microsoft.com/office/drawing/2014/main" xmlns="" val="20002"/>
                    </a:ext>
                  </a:extLst>
                </a:gridCol>
                <a:gridCol w="502231">
                  <a:extLst>
                    <a:ext uri="{9D8B030D-6E8A-4147-A177-3AD203B41FA5}">
                      <a16:colId xmlns:a16="http://schemas.microsoft.com/office/drawing/2014/main" xmlns="" val="20003"/>
                    </a:ext>
                  </a:extLst>
                </a:gridCol>
                <a:gridCol w="565010">
                  <a:extLst>
                    <a:ext uri="{9D8B030D-6E8A-4147-A177-3AD203B41FA5}">
                      <a16:colId xmlns:a16="http://schemas.microsoft.com/office/drawing/2014/main" xmlns="" val="20004"/>
                    </a:ext>
                  </a:extLst>
                </a:gridCol>
                <a:gridCol w="502231">
                  <a:extLst>
                    <a:ext uri="{9D8B030D-6E8A-4147-A177-3AD203B41FA5}">
                      <a16:colId xmlns:a16="http://schemas.microsoft.com/office/drawing/2014/main" xmlns="" val="20005"/>
                    </a:ext>
                  </a:extLst>
                </a:gridCol>
                <a:gridCol w="502231">
                  <a:extLst>
                    <a:ext uri="{9D8B030D-6E8A-4147-A177-3AD203B41FA5}">
                      <a16:colId xmlns:a16="http://schemas.microsoft.com/office/drawing/2014/main" xmlns="" val="140473629"/>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5</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xmlns=""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f</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
        <p:nvSpPr>
          <p:cNvPr id="6" name="矩形 5">
            <a:extLst>
              <a:ext uri="{FF2B5EF4-FFF2-40B4-BE49-F238E27FC236}">
                <a16:creationId xmlns:a16="http://schemas.microsoft.com/office/drawing/2014/main" xmlns="" id="{9D3D7F03-A34E-4027-8638-27AFC37316A9}"/>
              </a:ext>
            </a:extLst>
          </p:cNvPr>
          <p:cNvSpPr/>
          <p:nvPr/>
        </p:nvSpPr>
        <p:spPr>
          <a:xfrm>
            <a:off x="6248400" y="2595809"/>
            <a:ext cx="5486400" cy="3631763"/>
          </a:xfrm>
          <a:prstGeom prst="rect">
            <a:avLst/>
          </a:prstGeom>
          <a:ln w="28575">
            <a:solidFill>
              <a:srgbClr val="FFC000"/>
            </a:solidFill>
          </a:ln>
        </p:spPr>
        <p:txBody>
          <a:bodyPr wrap="square">
            <a:spAutoFit/>
          </a:bodyPr>
          <a:lstStyle/>
          <a:p>
            <a:pPr marL="0" indent="0">
              <a:lnSpc>
                <a:spcPct val="100000"/>
              </a:lnSpc>
              <a:spcBef>
                <a:spcPts val="400"/>
              </a:spcBef>
              <a:spcAft>
                <a:spcPts val="0"/>
              </a:spcAft>
              <a:buNone/>
            </a:pP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初始：</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j=0;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k=-1</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next[0]=-1;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j=1; k=0; next[1]=0;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不等 </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k=next[0]=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j=2; k=0; next[2]=0;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不等 </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k=next[0]=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j=3; k=0; next[3]=0;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j=4; k=1; next[4]=1;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t.data[4]</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j=5; k=2; next[5]=2;</a:t>
            </a:r>
            <a:endPar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xmlns="" id="{4FE34BC3-2ABA-4F45-AC1B-64716995123C}"/>
              </a:ext>
            </a:extLst>
          </p:cNvPr>
          <p:cNvSpPr>
            <a:spLocks noGrp="1"/>
          </p:cNvSpPr>
          <p:nvPr>
            <p:ph type="title"/>
          </p:nvPr>
        </p:nvSpPr>
        <p:spPr>
          <a:xfrm>
            <a:off x="280736" y="409074"/>
            <a:ext cx="6272464" cy="685800"/>
          </a:xfrm>
        </p:spPr>
        <p:txBody>
          <a:bodyPr/>
          <a:lstStyle/>
          <a:p>
            <a:pPr algn="l"/>
            <a:r>
              <a:rPr lang="zh-CN" altLang="en-US" sz="2400" dirty="0"/>
              <a:t>示例主串：</a:t>
            </a:r>
            <a:r>
              <a:rPr lang="en-US" altLang="zh-CN" sz="2400" dirty="0" err="1"/>
              <a:t>abcaabcabcabfdcad</a:t>
            </a:r>
            <a:endParaRPr lang="zh-CN" altLang="en-US" sz="2400" dirty="0"/>
          </a:p>
        </p:txBody>
      </p:sp>
      <p:sp>
        <p:nvSpPr>
          <p:cNvPr id="4" name="矩形 3">
            <a:extLst>
              <a:ext uri="{FF2B5EF4-FFF2-40B4-BE49-F238E27FC236}">
                <a16:creationId xmlns:a16="http://schemas.microsoft.com/office/drawing/2014/main" xmlns="" id="{E873724A-8EEE-4959-9DB9-B2CE839D67C5}"/>
              </a:ext>
            </a:extLst>
          </p:cNvPr>
          <p:cNvSpPr/>
          <p:nvPr/>
        </p:nvSpPr>
        <p:spPr>
          <a:xfrm>
            <a:off x="6324600" y="521141"/>
            <a:ext cx="2286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b="1" dirty="0">
                <a:solidFill>
                  <a:srgbClr val="990033"/>
                </a:solidFill>
                <a:latin typeface="微软雅黑" panose="020B0503020204020204" pitchFamily="34" charset="-122"/>
                <a:ea typeface="微软雅黑" panose="020B0503020204020204" pitchFamily="34" charset="-122"/>
                <a:cs typeface="+mj-cs"/>
              </a:rPr>
              <a:t>示例模式串</a:t>
            </a:r>
            <a:r>
              <a:rPr lang="en-US" altLang="zh-CN" b="1" dirty="0">
                <a:solidFill>
                  <a:srgbClr val="990033"/>
                </a:solidFill>
                <a:latin typeface="微软雅黑" panose="020B0503020204020204" pitchFamily="34" charset="-122"/>
                <a:ea typeface="微软雅黑" panose="020B0503020204020204" pitchFamily="34" charset="-122"/>
                <a:cs typeface="+mj-cs"/>
              </a:rPr>
              <a:t>2</a:t>
            </a:r>
            <a:r>
              <a:rPr lang="zh-CN" altLang="en-US" b="1" dirty="0">
                <a:solidFill>
                  <a:srgbClr val="990033"/>
                </a:solidFill>
                <a:latin typeface="微软雅黑" panose="020B0503020204020204" pitchFamily="34" charset="-122"/>
                <a:ea typeface="微软雅黑" panose="020B0503020204020204" pitchFamily="34" charset="-122"/>
                <a:cs typeface="+mj-cs"/>
              </a:rPr>
              <a:t>：</a:t>
            </a:r>
          </a:p>
        </p:txBody>
      </p:sp>
    </p:spTree>
    <p:extLst>
      <p:ext uri="{BB962C8B-B14F-4D97-AF65-F5344CB8AC3E}">
        <p14:creationId xmlns:p14="http://schemas.microsoft.com/office/powerpoint/2010/main" xmlns="" val="36446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xmlns="" id="{9EDF074A-652C-4257-8E64-7324014DCA8B}"/>
              </a:ext>
            </a:extLst>
          </p:cNvPr>
          <p:cNvGrpSpPr/>
          <p:nvPr/>
        </p:nvGrpSpPr>
        <p:grpSpPr>
          <a:xfrm>
            <a:off x="505324" y="533400"/>
            <a:ext cx="6505576" cy="1251833"/>
            <a:chOff x="561973" y="804446"/>
            <a:chExt cx="6505576" cy="1251833"/>
          </a:xfrm>
        </p:grpSpPr>
        <p:sp>
          <p:nvSpPr>
            <p:cNvPr id="2" name="矩形 1">
              <a:extLst>
                <a:ext uri="{FF2B5EF4-FFF2-40B4-BE49-F238E27FC236}">
                  <a16:creationId xmlns:a16="http://schemas.microsoft.com/office/drawing/2014/main" xmlns="" id="{9DEA216D-0827-4A08-AAA2-E10ABAA8DB6C}"/>
                </a:ext>
              </a:extLst>
            </p:cNvPr>
            <p:cNvSpPr/>
            <p:nvPr/>
          </p:nvSpPr>
          <p:spPr>
            <a:xfrm>
              <a:off x="561973" y="1143000"/>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3" name="矩形 2">
              <a:extLst>
                <a:ext uri="{FF2B5EF4-FFF2-40B4-BE49-F238E27FC236}">
                  <a16:creationId xmlns:a16="http://schemas.microsoft.com/office/drawing/2014/main" xmlns="" id="{B456A826-A095-44C5-864A-0794F19D470A}"/>
                </a:ext>
              </a:extLst>
            </p:cNvPr>
            <p:cNvSpPr/>
            <p:nvPr/>
          </p:nvSpPr>
          <p:spPr>
            <a:xfrm>
              <a:off x="590549" y="1487730"/>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t>
              </a:r>
              <a:r>
                <a:rPr lang="en-US" altLang="zh-CN" b="1" kern="0" spc="1700" dirty="0" err="1"/>
                <a:t>abf</a:t>
              </a:r>
              <a:endParaRPr lang="zh-CN" altLang="en-US" b="1" kern="0" spc="1700" dirty="0"/>
            </a:p>
          </p:txBody>
        </p:sp>
        <p:sp>
          <p:nvSpPr>
            <p:cNvPr id="4" name="矩形 3">
              <a:extLst>
                <a:ext uri="{FF2B5EF4-FFF2-40B4-BE49-F238E27FC236}">
                  <a16:creationId xmlns:a16="http://schemas.microsoft.com/office/drawing/2014/main" xmlns="" id="{64CE109B-BB61-400A-84F9-8E82F709DE2E}"/>
                </a:ext>
              </a:extLst>
            </p:cNvPr>
            <p:cNvSpPr/>
            <p:nvPr/>
          </p:nvSpPr>
          <p:spPr bwMode="auto">
            <a:xfrm>
              <a:off x="2017797" y="11430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矩形 9">
              <a:extLst>
                <a:ext uri="{FF2B5EF4-FFF2-40B4-BE49-F238E27FC236}">
                  <a16:creationId xmlns:a16="http://schemas.microsoft.com/office/drawing/2014/main" xmlns="" id="{9E0D1BC8-ADFC-4CE9-9292-E4EBADB89FEA}"/>
                </a:ext>
              </a:extLst>
            </p:cNvPr>
            <p:cNvSpPr/>
            <p:nvPr/>
          </p:nvSpPr>
          <p:spPr>
            <a:xfrm>
              <a:off x="570997" y="804446"/>
              <a:ext cx="6439404" cy="338554"/>
            </a:xfrm>
            <a:prstGeom prst="rect">
              <a:avLst/>
            </a:prstGeom>
            <a:solidFill>
              <a:schemeClr val="bg1"/>
            </a:solidFill>
          </p:spPr>
          <p:txBody>
            <a:bodyPr wrap="square" lIns="108000" tIns="0" rIns="0" bIns="0" anchor="ctr" anchorCtr="0">
              <a:spAutoFit/>
            </a:bodyPr>
            <a:lstStyle/>
            <a:p>
              <a:r>
                <a:rPr lang="en-US" altLang="zh-CN" sz="2200" b="1" kern="0" spc="1800" dirty="0">
                  <a:solidFill>
                    <a:srgbClr val="FF0000"/>
                  </a:solidFill>
                </a:rPr>
                <a:t>0123456789</a:t>
              </a:r>
              <a:r>
                <a:rPr lang="en-US" altLang="zh-CN" sz="1600" b="1" kern="0" spc="1800" dirty="0">
                  <a:solidFill>
                    <a:srgbClr val="FF0000"/>
                  </a:solidFill>
                </a:rPr>
                <a:t>ABCDEF</a:t>
              </a:r>
              <a:endParaRPr lang="zh-CN" altLang="en-US" sz="2200" b="1" kern="0" spc="1800" dirty="0">
                <a:solidFill>
                  <a:srgbClr val="FF0000"/>
                </a:solidFill>
              </a:endParaRPr>
            </a:p>
          </p:txBody>
        </p:sp>
        <p:sp>
          <p:nvSpPr>
            <p:cNvPr id="5" name="矩形 4">
              <a:extLst>
                <a:ext uri="{FF2B5EF4-FFF2-40B4-BE49-F238E27FC236}">
                  <a16:creationId xmlns:a16="http://schemas.microsoft.com/office/drawing/2014/main" xmlns="" id="{366CE7FB-0F3B-4196-B866-B81E3CF3C979}"/>
                </a:ext>
              </a:extLst>
            </p:cNvPr>
            <p:cNvSpPr/>
            <p:nvPr/>
          </p:nvSpPr>
          <p:spPr>
            <a:xfrm>
              <a:off x="5409723" y="1594614"/>
              <a:ext cx="1657826" cy="461665"/>
            </a:xfrm>
            <a:prstGeom prst="rect">
              <a:avLst/>
            </a:prstGeom>
          </p:spPr>
          <p:txBody>
            <a:bodyPr wrap="none">
              <a:spAutoFit/>
            </a:bodyPr>
            <a:lstStyle/>
            <a:p>
              <a:r>
                <a:rPr lang="zh-CN" altLang="en-US" dirty="0"/>
                <a:t>j=next[</a:t>
              </a:r>
              <a:r>
                <a:rPr lang="en-US" altLang="zh-CN" dirty="0"/>
                <a:t>4</a:t>
              </a:r>
              <a:r>
                <a:rPr lang="zh-CN" altLang="en-US" dirty="0"/>
                <a:t>]</a:t>
              </a:r>
              <a:r>
                <a:rPr lang="en-US" altLang="zh-CN" dirty="0"/>
                <a:t>=1</a:t>
              </a:r>
              <a:endParaRPr lang="zh-CN" altLang="en-US" dirty="0"/>
            </a:p>
          </p:txBody>
        </p:sp>
      </p:grpSp>
      <p:sp>
        <p:nvSpPr>
          <p:cNvPr id="6" name="矩形 5">
            <a:extLst>
              <a:ext uri="{FF2B5EF4-FFF2-40B4-BE49-F238E27FC236}">
                <a16:creationId xmlns:a16="http://schemas.microsoft.com/office/drawing/2014/main" xmlns="" id="{3222A1E0-8AE5-478B-9964-440E02B1494E}"/>
              </a:ext>
            </a:extLst>
          </p:cNvPr>
          <p:cNvSpPr/>
          <p:nvPr/>
        </p:nvSpPr>
        <p:spPr>
          <a:xfrm>
            <a:off x="7315200" y="2446695"/>
            <a:ext cx="4705851" cy="3344505"/>
          </a:xfrm>
          <a:prstGeom prst="rect">
            <a:avLst/>
          </a:prstGeom>
          <a:solidFill>
            <a:srgbClr val="FFFFCC"/>
          </a:solidFill>
        </p:spPr>
        <p:txBody>
          <a:bodyPr wrap="square">
            <a:spAutoFit/>
          </a:bodyPr>
          <a:lstStyle/>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while (i&lt;s.len &amp;&amp; j&lt;t.len)</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if (</a:t>
            </a:r>
            <a:r>
              <a:rPr lang="en-US" altLang="zh-CN" sz="2000" b="1" dirty="0">
                <a:solidFill>
                  <a:srgbClr val="C00000"/>
                </a:solidFill>
                <a:latin typeface="微软雅黑" panose="020B0503020204020204" pitchFamily="34" charset="-122"/>
                <a:ea typeface="微软雅黑" panose="020B0503020204020204" pitchFamily="34" charset="-122"/>
              </a:rPr>
              <a:t>j==-1</a:t>
            </a:r>
            <a:r>
              <a:rPr lang="en-US" altLang="zh-CN" sz="2000" b="1" dirty="0">
                <a:solidFill>
                  <a:srgbClr val="000066"/>
                </a:solidFill>
                <a:latin typeface="微软雅黑" panose="020B0503020204020204" pitchFamily="34" charset="-122"/>
                <a:ea typeface="微软雅黑" panose="020B0503020204020204" pitchFamily="34" charset="-122"/>
              </a:rPr>
              <a:t>|| </a:t>
            </a:r>
            <a:r>
              <a:rPr lang="zh-CN" altLang="en-US" sz="2200" b="1" dirty="0">
                <a:solidFill>
                  <a:srgbClr val="000066"/>
                </a:solidFill>
                <a:latin typeface="微软雅黑" panose="020B0503020204020204" pitchFamily="34" charset="-122"/>
                <a:ea typeface="微软雅黑" panose="020B0503020204020204" pitchFamily="34" charset="-122"/>
              </a:rPr>
              <a:t>s.ch[i]==t.ch[j])</a:t>
            </a:r>
            <a:r>
              <a:rPr lang="en-US" altLang="zh-CN" sz="2200" b="1" dirty="0">
                <a:solidFill>
                  <a:srgbClr val="000066"/>
                </a:solidFill>
                <a:latin typeface="微软雅黑" panose="020B0503020204020204" pitchFamily="34" charset="-122"/>
                <a:ea typeface="微软雅黑" panose="020B0503020204020204" pitchFamily="34" charset="-122"/>
              </a:rPr>
              <a:t>{</a:t>
            </a:r>
            <a:endParaRPr lang="zh-CN" altLang="en-US" sz="2200" b="1" dirty="0">
              <a:solidFill>
                <a:srgbClr val="CC00CC"/>
              </a:solidFill>
              <a:latin typeface="微软雅黑" panose="020B0503020204020204" pitchFamily="34" charset="-122"/>
              <a:ea typeface="微软雅黑" panose="020B0503020204020204" pitchFamily="34" charset="-122"/>
            </a:endParaRP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 </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else</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a:t>
            </a:r>
            <a:r>
              <a:rPr lang="zh-CN" altLang="en-US" sz="2200" b="1" dirty="0">
                <a:solidFill>
                  <a:srgbClr val="FF0000"/>
                </a:solidFill>
                <a:latin typeface="微软雅黑" panose="020B0503020204020204" pitchFamily="34" charset="-122"/>
                <a:ea typeface="微软雅黑" panose="020B0503020204020204" pitchFamily="34" charset="-122"/>
              </a:rPr>
              <a:t>j=next[j]; </a:t>
            </a:r>
            <a:endParaRPr lang="en-US" altLang="zh-CN" sz="2200" b="1" dirty="0">
              <a:solidFill>
                <a:srgbClr val="FF0000"/>
              </a:solidFill>
              <a:latin typeface="微软雅黑" panose="020B0503020204020204" pitchFamily="34" charset="-122"/>
              <a:ea typeface="微软雅黑" panose="020B0503020204020204" pitchFamily="34" charset="-122"/>
            </a:endParaRP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if (j&gt;=t.len) </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return(i- t.len);   </a:t>
            </a:r>
            <a:r>
              <a:rPr lang="en-US" altLang="zh-CN" sz="2200" b="1" dirty="0">
                <a:solidFill>
                  <a:srgbClr val="000066"/>
                </a:solidFill>
                <a:latin typeface="微软雅黑" panose="020B0503020204020204" pitchFamily="34" charset="-122"/>
                <a:ea typeface="微软雅黑" panose="020B0503020204020204" pitchFamily="34" charset="-122"/>
              </a:rPr>
              <a:t>//13-6</a:t>
            </a:r>
            <a:endParaRPr lang="zh-CN" altLang="en-US" sz="2200" dirty="0"/>
          </a:p>
        </p:txBody>
      </p:sp>
      <p:graphicFrame>
        <p:nvGraphicFramePr>
          <p:cNvPr id="19" name="表格 18">
            <a:extLst>
              <a:ext uri="{FF2B5EF4-FFF2-40B4-BE49-F238E27FC236}">
                <a16:creationId xmlns:a16="http://schemas.microsoft.com/office/drawing/2014/main" xmlns="" id="{250FF1FD-7809-4A13-B967-624C4D71688A}"/>
              </a:ext>
            </a:extLst>
          </p:cNvPr>
          <p:cNvGraphicFramePr>
            <a:graphicFrameLocks noGrp="1"/>
          </p:cNvGraphicFramePr>
          <p:nvPr>
            <p:extLst>
              <p:ext uri="{D42A27DB-BD31-4B8C-83A1-F6EECF244321}">
                <p14:modId xmlns:p14="http://schemas.microsoft.com/office/powerpoint/2010/main" xmlns="" val="138578098"/>
              </p:ext>
            </p:extLst>
          </p:nvPr>
        </p:nvGraphicFramePr>
        <p:xfrm>
          <a:off x="7620000" y="762000"/>
          <a:ext cx="4143405" cy="1219200"/>
        </p:xfrm>
        <a:graphic>
          <a:graphicData uri="http://schemas.openxmlformats.org/drawingml/2006/table">
            <a:tbl>
              <a:tblPr firstRow="1" bandRow="1">
                <a:tableStyleId>{21E4AEA4-8DFA-4A89-87EB-49C32662AFE0}</a:tableStyleId>
              </a:tblPr>
              <a:tblGrid>
                <a:gridCol w="878904">
                  <a:extLst>
                    <a:ext uri="{9D8B030D-6E8A-4147-A177-3AD203B41FA5}">
                      <a16:colId xmlns:a16="http://schemas.microsoft.com/office/drawing/2014/main" xmlns="" val="20000"/>
                    </a:ext>
                  </a:extLst>
                </a:gridCol>
                <a:gridCol w="627788">
                  <a:extLst>
                    <a:ext uri="{9D8B030D-6E8A-4147-A177-3AD203B41FA5}">
                      <a16:colId xmlns:a16="http://schemas.microsoft.com/office/drawing/2014/main" xmlns="" val="20001"/>
                    </a:ext>
                  </a:extLst>
                </a:gridCol>
                <a:gridCol w="565010">
                  <a:extLst>
                    <a:ext uri="{9D8B030D-6E8A-4147-A177-3AD203B41FA5}">
                      <a16:colId xmlns:a16="http://schemas.microsoft.com/office/drawing/2014/main" xmlns="" val="20002"/>
                    </a:ext>
                  </a:extLst>
                </a:gridCol>
                <a:gridCol w="502231">
                  <a:extLst>
                    <a:ext uri="{9D8B030D-6E8A-4147-A177-3AD203B41FA5}">
                      <a16:colId xmlns:a16="http://schemas.microsoft.com/office/drawing/2014/main" xmlns="" val="20003"/>
                    </a:ext>
                  </a:extLst>
                </a:gridCol>
                <a:gridCol w="565010">
                  <a:extLst>
                    <a:ext uri="{9D8B030D-6E8A-4147-A177-3AD203B41FA5}">
                      <a16:colId xmlns:a16="http://schemas.microsoft.com/office/drawing/2014/main" xmlns="" val="20004"/>
                    </a:ext>
                  </a:extLst>
                </a:gridCol>
                <a:gridCol w="502231">
                  <a:extLst>
                    <a:ext uri="{9D8B030D-6E8A-4147-A177-3AD203B41FA5}">
                      <a16:colId xmlns:a16="http://schemas.microsoft.com/office/drawing/2014/main" xmlns="" val="20005"/>
                    </a:ext>
                  </a:extLst>
                </a:gridCol>
                <a:gridCol w="502231">
                  <a:extLst>
                    <a:ext uri="{9D8B030D-6E8A-4147-A177-3AD203B41FA5}">
                      <a16:colId xmlns:a16="http://schemas.microsoft.com/office/drawing/2014/main" xmlns="" val="140473629"/>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5</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xmlns=""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f</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grpSp>
        <p:nvGrpSpPr>
          <p:cNvPr id="9" name="组合 8">
            <a:extLst>
              <a:ext uri="{FF2B5EF4-FFF2-40B4-BE49-F238E27FC236}">
                <a16:creationId xmlns:a16="http://schemas.microsoft.com/office/drawing/2014/main" xmlns="" id="{65CBCF52-F5AC-420D-98C6-48C6506A359F}"/>
              </a:ext>
            </a:extLst>
          </p:cNvPr>
          <p:cNvGrpSpPr/>
          <p:nvPr/>
        </p:nvGrpSpPr>
        <p:grpSpPr>
          <a:xfrm>
            <a:off x="476751" y="2094369"/>
            <a:ext cx="6505576" cy="949136"/>
            <a:chOff x="590548" y="2130715"/>
            <a:chExt cx="6505576" cy="949136"/>
          </a:xfrm>
        </p:grpSpPr>
        <p:sp>
          <p:nvSpPr>
            <p:cNvPr id="21" name="矩形 20">
              <a:extLst>
                <a:ext uri="{FF2B5EF4-FFF2-40B4-BE49-F238E27FC236}">
                  <a16:creationId xmlns:a16="http://schemas.microsoft.com/office/drawing/2014/main" xmlns="" id="{DC8B465D-77AE-45D1-A05C-A7CBA13E4ADA}"/>
                </a:ext>
              </a:extLst>
            </p:cNvPr>
            <p:cNvSpPr/>
            <p:nvPr/>
          </p:nvSpPr>
          <p:spPr>
            <a:xfrm>
              <a:off x="590548" y="2130715"/>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22" name="矩形 21">
              <a:extLst>
                <a:ext uri="{FF2B5EF4-FFF2-40B4-BE49-F238E27FC236}">
                  <a16:creationId xmlns:a16="http://schemas.microsoft.com/office/drawing/2014/main" xmlns="" id="{B8CAFD83-9F96-4713-8F61-CE3B827317CE}"/>
                </a:ext>
              </a:extLst>
            </p:cNvPr>
            <p:cNvSpPr/>
            <p:nvPr/>
          </p:nvSpPr>
          <p:spPr>
            <a:xfrm>
              <a:off x="1676400" y="2486687"/>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23" name="矩形 22">
              <a:extLst>
                <a:ext uri="{FF2B5EF4-FFF2-40B4-BE49-F238E27FC236}">
                  <a16:creationId xmlns:a16="http://schemas.microsoft.com/office/drawing/2014/main" xmlns="" id="{543812C4-4CAE-4E1A-971F-ADA07E161B5D}"/>
                </a:ext>
              </a:extLst>
            </p:cNvPr>
            <p:cNvSpPr/>
            <p:nvPr/>
          </p:nvSpPr>
          <p:spPr bwMode="auto">
            <a:xfrm>
              <a:off x="2017797" y="2130715"/>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5" name="矩形 24">
              <a:extLst>
                <a:ext uri="{FF2B5EF4-FFF2-40B4-BE49-F238E27FC236}">
                  <a16:creationId xmlns:a16="http://schemas.microsoft.com/office/drawing/2014/main" xmlns="" id="{F235E53E-0AE8-47AF-A5E2-D5A74D24DF00}"/>
                </a:ext>
              </a:extLst>
            </p:cNvPr>
            <p:cNvSpPr/>
            <p:nvPr/>
          </p:nvSpPr>
          <p:spPr>
            <a:xfrm>
              <a:off x="5409723" y="2618186"/>
              <a:ext cx="1657826" cy="461665"/>
            </a:xfrm>
            <a:prstGeom prst="rect">
              <a:avLst/>
            </a:prstGeom>
          </p:spPr>
          <p:txBody>
            <a:bodyPr wrap="none">
              <a:spAutoFit/>
            </a:bodyPr>
            <a:lstStyle/>
            <a:p>
              <a:r>
                <a:rPr lang="zh-CN" altLang="en-US" dirty="0"/>
                <a:t>j=next[</a:t>
              </a:r>
              <a:r>
                <a:rPr lang="en-US" altLang="zh-CN" dirty="0"/>
                <a:t>1</a:t>
              </a:r>
              <a:r>
                <a:rPr lang="zh-CN" altLang="en-US" dirty="0"/>
                <a:t>]</a:t>
              </a:r>
              <a:r>
                <a:rPr lang="en-US" altLang="zh-CN" dirty="0"/>
                <a:t>=0</a:t>
              </a:r>
              <a:endParaRPr lang="zh-CN" altLang="en-US" dirty="0"/>
            </a:p>
          </p:txBody>
        </p:sp>
      </p:grpSp>
      <p:grpSp>
        <p:nvGrpSpPr>
          <p:cNvPr id="13" name="组合 12">
            <a:extLst>
              <a:ext uri="{FF2B5EF4-FFF2-40B4-BE49-F238E27FC236}">
                <a16:creationId xmlns:a16="http://schemas.microsoft.com/office/drawing/2014/main" xmlns="" id="{E852A7CD-08E0-4BF1-ACC5-3DF254338011}"/>
              </a:ext>
            </a:extLst>
          </p:cNvPr>
          <p:cNvGrpSpPr/>
          <p:nvPr/>
        </p:nvGrpSpPr>
        <p:grpSpPr>
          <a:xfrm>
            <a:off x="477253" y="4066677"/>
            <a:ext cx="6505576" cy="952558"/>
            <a:chOff x="561973" y="3543242"/>
            <a:chExt cx="6505576" cy="952558"/>
          </a:xfrm>
        </p:grpSpPr>
        <p:sp>
          <p:nvSpPr>
            <p:cNvPr id="26" name="矩形 25">
              <a:extLst>
                <a:ext uri="{FF2B5EF4-FFF2-40B4-BE49-F238E27FC236}">
                  <a16:creationId xmlns:a16="http://schemas.microsoft.com/office/drawing/2014/main" xmlns="" id="{238E3DF3-4BBA-4D7E-8A11-2863ECE5CE99}"/>
                </a:ext>
              </a:extLst>
            </p:cNvPr>
            <p:cNvSpPr/>
            <p:nvPr/>
          </p:nvSpPr>
          <p:spPr>
            <a:xfrm>
              <a:off x="561973" y="3544293"/>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27" name="矩形 26">
              <a:extLst>
                <a:ext uri="{FF2B5EF4-FFF2-40B4-BE49-F238E27FC236}">
                  <a16:creationId xmlns:a16="http://schemas.microsoft.com/office/drawing/2014/main" xmlns="" id="{B95F4EF2-C2E2-4ABA-B6E3-2264C13758FC}"/>
                </a:ext>
              </a:extLst>
            </p:cNvPr>
            <p:cNvSpPr/>
            <p:nvPr/>
          </p:nvSpPr>
          <p:spPr>
            <a:xfrm>
              <a:off x="2033338" y="3912574"/>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28" name="矩形 27">
              <a:extLst>
                <a:ext uri="{FF2B5EF4-FFF2-40B4-BE49-F238E27FC236}">
                  <a16:creationId xmlns:a16="http://schemas.microsoft.com/office/drawing/2014/main" xmlns="" id="{450B22BD-02D9-4CB0-9A28-16AB8F36D54E}"/>
                </a:ext>
              </a:extLst>
            </p:cNvPr>
            <p:cNvSpPr/>
            <p:nvPr/>
          </p:nvSpPr>
          <p:spPr bwMode="auto">
            <a:xfrm>
              <a:off x="3862388" y="3543242"/>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0" name="矩形 29">
              <a:extLst>
                <a:ext uri="{FF2B5EF4-FFF2-40B4-BE49-F238E27FC236}">
                  <a16:creationId xmlns:a16="http://schemas.microsoft.com/office/drawing/2014/main" xmlns="" id="{8F99BF4F-642A-41C5-80E7-3B5B191EB36E}"/>
                </a:ext>
              </a:extLst>
            </p:cNvPr>
            <p:cNvSpPr/>
            <p:nvPr/>
          </p:nvSpPr>
          <p:spPr>
            <a:xfrm>
              <a:off x="5381148" y="4034135"/>
              <a:ext cx="1657826" cy="461665"/>
            </a:xfrm>
            <a:prstGeom prst="rect">
              <a:avLst/>
            </a:prstGeom>
          </p:spPr>
          <p:txBody>
            <a:bodyPr wrap="none">
              <a:spAutoFit/>
            </a:bodyPr>
            <a:lstStyle/>
            <a:p>
              <a:r>
                <a:rPr lang="zh-CN" altLang="en-US" dirty="0"/>
                <a:t>j=next[</a:t>
              </a:r>
              <a:r>
                <a:rPr lang="en-US" altLang="zh-CN" dirty="0"/>
                <a:t>5</a:t>
              </a:r>
              <a:r>
                <a:rPr lang="zh-CN" altLang="en-US" dirty="0"/>
                <a:t>]</a:t>
              </a:r>
              <a:r>
                <a:rPr lang="en-US" altLang="zh-CN" dirty="0"/>
                <a:t>=2</a:t>
              </a:r>
              <a:endParaRPr lang="zh-CN" altLang="en-US" dirty="0"/>
            </a:p>
          </p:txBody>
        </p:sp>
      </p:grpSp>
      <p:grpSp>
        <p:nvGrpSpPr>
          <p:cNvPr id="15" name="组合 14">
            <a:extLst>
              <a:ext uri="{FF2B5EF4-FFF2-40B4-BE49-F238E27FC236}">
                <a16:creationId xmlns:a16="http://schemas.microsoft.com/office/drawing/2014/main" xmlns="" id="{3FF46F4D-6D77-4045-B960-97DEAC0096DE}"/>
              </a:ext>
            </a:extLst>
          </p:cNvPr>
          <p:cNvGrpSpPr/>
          <p:nvPr/>
        </p:nvGrpSpPr>
        <p:grpSpPr>
          <a:xfrm>
            <a:off x="476751" y="5791200"/>
            <a:ext cx="6505576" cy="738664"/>
            <a:chOff x="581024" y="4971871"/>
            <a:chExt cx="6505576" cy="738664"/>
          </a:xfrm>
        </p:grpSpPr>
        <p:sp>
          <p:nvSpPr>
            <p:cNvPr id="31" name="矩形 30">
              <a:extLst>
                <a:ext uri="{FF2B5EF4-FFF2-40B4-BE49-F238E27FC236}">
                  <a16:creationId xmlns:a16="http://schemas.microsoft.com/office/drawing/2014/main" xmlns="" id="{C45A82D9-6E92-4722-BF99-019453955450}"/>
                </a:ext>
              </a:extLst>
            </p:cNvPr>
            <p:cNvSpPr/>
            <p:nvPr/>
          </p:nvSpPr>
          <p:spPr>
            <a:xfrm>
              <a:off x="581024" y="4972923"/>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32" name="矩形 31">
              <a:extLst>
                <a:ext uri="{FF2B5EF4-FFF2-40B4-BE49-F238E27FC236}">
                  <a16:creationId xmlns:a16="http://schemas.microsoft.com/office/drawing/2014/main" xmlns="" id="{ED7754D0-E530-4D59-8BA5-EF4DE9AA2CF3}"/>
                </a:ext>
              </a:extLst>
            </p:cNvPr>
            <p:cNvSpPr/>
            <p:nvPr/>
          </p:nvSpPr>
          <p:spPr>
            <a:xfrm>
              <a:off x="3160319" y="5329535"/>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33" name="矩形 32">
              <a:extLst>
                <a:ext uri="{FF2B5EF4-FFF2-40B4-BE49-F238E27FC236}">
                  <a16:creationId xmlns:a16="http://schemas.microsoft.com/office/drawing/2014/main" xmlns="" id="{D01EDCF9-7E0E-4725-A732-30F6B174690C}"/>
                </a:ext>
              </a:extLst>
            </p:cNvPr>
            <p:cNvSpPr/>
            <p:nvPr/>
          </p:nvSpPr>
          <p:spPr bwMode="auto">
            <a:xfrm>
              <a:off x="5337032" y="4971871"/>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35" name="组合 34">
            <a:extLst>
              <a:ext uri="{FF2B5EF4-FFF2-40B4-BE49-F238E27FC236}">
                <a16:creationId xmlns:a16="http://schemas.microsoft.com/office/drawing/2014/main" xmlns="" id="{7212F010-0488-4F67-8EBE-4766C6E715A3}"/>
              </a:ext>
            </a:extLst>
          </p:cNvPr>
          <p:cNvGrpSpPr/>
          <p:nvPr/>
        </p:nvGrpSpPr>
        <p:grpSpPr>
          <a:xfrm>
            <a:off x="476751" y="4955513"/>
            <a:ext cx="6505576" cy="738664"/>
            <a:chOff x="581024" y="4971871"/>
            <a:chExt cx="6505576" cy="738664"/>
          </a:xfrm>
        </p:grpSpPr>
        <p:sp>
          <p:nvSpPr>
            <p:cNvPr id="36" name="矩形 35">
              <a:extLst>
                <a:ext uri="{FF2B5EF4-FFF2-40B4-BE49-F238E27FC236}">
                  <a16:creationId xmlns:a16="http://schemas.microsoft.com/office/drawing/2014/main" xmlns="" id="{BDEC30DA-BAE9-41AB-83DF-EC241A3A8317}"/>
                </a:ext>
              </a:extLst>
            </p:cNvPr>
            <p:cNvSpPr/>
            <p:nvPr/>
          </p:nvSpPr>
          <p:spPr>
            <a:xfrm>
              <a:off x="581024" y="4999296"/>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37" name="矩形 36">
              <a:extLst>
                <a:ext uri="{FF2B5EF4-FFF2-40B4-BE49-F238E27FC236}">
                  <a16:creationId xmlns:a16="http://schemas.microsoft.com/office/drawing/2014/main" xmlns="" id="{DEFDCF55-E5F0-4B10-9792-D314FC3041AA}"/>
                </a:ext>
              </a:extLst>
            </p:cNvPr>
            <p:cNvSpPr/>
            <p:nvPr/>
          </p:nvSpPr>
          <p:spPr>
            <a:xfrm>
              <a:off x="3160319" y="5341203"/>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38" name="矩形 37">
              <a:extLst>
                <a:ext uri="{FF2B5EF4-FFF2-40B4-BE49-F238E27FC236}">
                  <a16:creationId xmlns:a16="http://schemas.microsoft.com/office/drawing/2014/main" xmlns="" id="{85E4C6A9-B174-4C99-B452-567269C16CCF}"/>
                </a:ext>
              </a:extLst>
            </p:cNvPr>
            <p:cNvSpPr/>
            <p:nvPr/>
          </p:nvSpPr>
          <p:spPr bwMode="auto">
            <a:xfrm>
              <a:off x="3876173" y="4971871"/>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34" name="组合 33">
            <a:extLst>
              <a:ext uri="{FF2B5EF4-FFF2-40B4-BE49-F238E27FC236}">
                <a16:creationId xmlns:a16="http://schemas.microsoft.com/office/drawing/2014/main" xmlns="" id="{D11356DC-D717-4173-9350-BA135FDF9A2A}"/>
              </a:ext>
            </a:extLst>
          </p:cNvPr>
          <p:cNvGrpSpPr/>
          <p:nvPr/>
        </p:nvGrpSpPr>
        <p:grpSpPr>
          <a:xfrm>
            <a:off x="448176" y="2994959"/>
            <a:ext cx="6505576" cy="738664"/>
            <a:chOff x="561973" y="3543242"/>
            <a:chExt cx="6505576" cy="738664"/>
          </a:xfrm>
        </p:grpSpPr>
        <p:sp>
          <p:nvSpPr>
            <p:cNvPr id="39" name="矩形 38">
              <a:extLst>
                <a:ext uri="{FF2B5EF4-FFF2-40B4-BE49-F238E27FC236}">
                  <a16:creationId xmlns:a16="http://schemas.microsoft.com/office/drawing/2014/main" xmlns="" id="{1BDBBDD3-5B74-4705-A7EB-1A6D4F4132B6}"/>
                </a:ext>
              </a:extLst>
            </p:cNvPr>
            <p:cNvSpPr/>
            <p:nvPr/>
          </p:nvSpPr>
          <p:spPr>
            <a:xfrm>
              <a:off x="561973" y="3544293"/>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40" name="矩形 39">
              <a:extLst>
                <a:ext uri="{FF2B5EF4-FFF2-40B4-BE49-F238E27FC236}">
                  <a16:creationId xmlns:a16="http://schemas.microsoft.com/office/drawing/2014/main" xmlns="" id="{762FB779-B105-47FE-BE90-1924E595C315}"/>
                </a:ext>
              </a:extLst>
            </p:cNvPr>
            <p:cNvSpPr/>
            <p:nvPr/>
          </p:nvSpPr>
          <p:spPr>
            <a:xfrm>
              <a:off x="2033338" y="3912574"/>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41" name="矩形 40">
              <a:extLst>
                <a:ext uri="{FF2B5EF4-FFF2-40B4-BE49-F238E27FC236}">
                  <a16:creationId xmlns:a16="http://schemas.microsoft.com/office/drawing/2014/main" xmlns="" id="{05BCA84A-8589-4189-82A2-82CAAE5F48FF}"/>
                </a:ext>
              </a:extLst>
            </p:cNvPr>
            <p:cNvSpPr/>
            <p:nvPr/>
          </p:nvSpPr>
          <p:spPr bwMode="auto">
            <a:xfrm>
              <a:off x="2013536" y="3543242"/>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8" name="矩形 7">
            <a:extLst>
              <a:ext uri="{FF2B5EF4-FFF2-40B4-BE49-F238E27FC236}">
                <a16:creationId xmlns:a16="http://schemas.microsoft.com/office/drawing/2014/main" xmlns="" id="{CC8694CE-AE09-48C0-8463-CD4411149771}"/>
              </a:ext>
            </a:extLst>
          </p:cNvPr>
          <p:cNvSpPr/>
          <p:nvPr/>
        </p:nvSpPr>
        <p:spPr>
          <a:xfrm>
            <a:off x="3321851" y="3548957"/>
            <a:ext cx="869149" cy="461665"/>
          </a:xfrm>
          <a:prstGeom prst="rect">
            <a:avLst/>
          </a:prstGeom>
        </p:spPr>
        <p:txBody>
          <a:bodyPr wrap="none">
            <a:spAutoFit/>
          </a:bodyPr>
          <a:lstStyle/>
          <a:p>
            <a:r>
              <a:rPr lang="en-US" altLang="zh-CN" b="1" dirty="0">
                <a:solidFill>
                  <a:srgbClr val="000066"/>
                </a:solidFill>
                <a:latin typeface="微软雅黑" panose="020B0503020204020204" pitchFamily="34" charset="-122"/>
                <a:ea typeface="微软雅黑" panose="020B0503020204020204" pitchFamily="34" charset="-122"/>
              </a:rPr>
              <a:t>……</a:t>
            </a:r>
            <a:r>
              <a:rPr lang="zh-CN" altLang="en-US" b="1" dirty="0">
                <a:solidFill>
                  <a:srgbClr val="000066"/>
                </a:solidFill>
                <a:latin typeface="微软雅黑" panose="020B0503020204020204" pitchFamily="34" charset="-122"/>
                <a:ea typeface="微软雅黑" panose="020B0503020204020204" pitchFamily="34" charset="-122"/>
              </a:rPr>
              <a:t> </a:t>
            </a:r>
            <a:endParaRPr lang="zh-CN" altLang="en-US" dirty="0"/>
          </a:p>
        </p:txBody>
      </p:sp>
    </p:spTree>
    <p:extLst>
      <p:ext uri="{BB962C8B-B14F-4D97-AF65-F5344CB8AC3E}">
        <p14:creationId xmlns:p14="http://schemas.microsoft.com/office/powerpoint/2010/main" xmlns="" val="39866974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6E2F43C-331A-47AD-A0B3-83621E11A1F5}"/>
              </a:ext>
            </a:extLst>
          </p:cNvPr>
          <p:cNvSpPr>
            <a:spLocks noGrp="1"/>
          </p:cNvSpPr>
          <p:nvPr>
            <p:ph type="title"/>
          </p:nvPr>
        </p:nvSpPr>
        <p:spPr>
          <a:xfrm>
            <a:off x="914400" y="533400"/>
            <a:ext cx="10363200" cy="990600"/>
          </a:xfrm>
        </p:spPr>
        <p:txBody>
          <a:bodyPr/>
          <a:lstStyle/>
          <a:p>
            <a:r>
              <a:rPr lang="en-US" altLang="zh-CN" dirty="0"/>
              <a:t>KMP</a:t>
            </a:r>
            <a:r>
              <a:rPr lang="zh-CN" altLang="en-US" dirty="0"/>
              <a:t>算法分析</a:t>
            </a:r>
          </a:p>
        </p:txBody>
      </p:sp>
      <p:sp>
        <p:nvSpPr>
          <p:cNvPr id="3" name="内容占位符 2">
            <a:extLst>
              <a:ext uri="{FF2B5EF4-FFF2-40B4-BE49-F238E27FC236}">
                <a16:creationId xmlns:a16="http://schemas.microsoft.com/office/drawing/2014/main" xmlns="" id="{9C1BC301-D29E-48ED-A328-67E68E0D250F}"/>
              </a:ext>
            </a:extLst>
          </p:cNvPr>
          <p:cNvSpPr>
            <a:spLocks noGrp="1"/>
          </p:cNvSpPr>
          <p:nvPr>
            <p:ph idx="1"/>
          </p:nvPr>
        </p:nvSpPr>
        <p:spPr>
          <a:xfrm>
            <a:off x="304800" y="1828800"/>
            <a:ext cx="11582400" cy="4724400"/>
          </a:xfrm>
        </p:spPr>
        <p:txBody>
          <a:bodyPr/>
          <a:lstStyle/>
          <a:p>
            <a:r>
              <a:rPr lang="zh-CN" altLang="en-US" dirty="0"/>
              <a:t>设串</a:t>
            </a:r>
            <a:r>
              <a:rPr lang="en-US" altLang="zh-CN" dirty="0"/>
              <a:t>S</a:t>
            </a:r>
            <a:r>
              <a:rPr lang="zh-CN" altLang="en-US" dirty="0"/>
              <a:t>的长度为</a:t>
            </a:r>
            <a:r>
              <a:rPr lang="en-US" altLang="zh-CN" dirty="0">
                <a:solidFill>
                  <a:srgbClr val="FF0000"/>
                </a:solidFill>
              </a:rPr>
              <a:t>n</a:t>
            </a:r>
            <a:r>
              <a:rPr lang="zh-CN" altLang="en-US" dirty="0"/>
              <a:t>，串</a:t>
            </a:r>
            <a:r>
              <a:rPr lang="en-US" altLang="zh-CN" dirty="0"/>
              <a:t>T</a:t>
            </a:r>
            <a:r>
              <a:rPr lang="zh-CN" altLang="en-US" dirty="0"/>
              <a:t>长度为</a:t>
            </a:r>
            <a:r>
              <a:rPr lang="en-US" altLang="zh-CN" dirty="0">
                <a:solidFill>
                  <a:srgbClr val="FF0000"/>
                </a:solidFill>
              </a:rPr>
              <a:t>m</a:t>
            </a:r>
            <a:r>
              <a:rPr lang="zh-CN" altLang="en-US" dirty="0"/>
              <a:t>。</a:t>
            </a:r>
          </a:p>
          <a:p>
            <a:r>
              <a:rPr lang="zh-CN" altLang="en-US" dirty="0"/>
              <a:t>在</a:t>
            </a:r>
            <a:r>
              <a:rPr lang="en-US" altLang="zh-CN" dirty="0"/>
              <a:t>KMP</a:t>
            </a:r>
            <a:r>
              <a:rPr lang="zh-CN" altLang="en-US" dirty="0"/>
              <a:t>算法中求</a:t>
            </a:r>
            <a:r>
              <a:rPr lang="en-US" altLang="zh-CN" dirty="0"/>
              <a:t>next</a:t>
            </a:r>
            <a:r>
              <a:rPr lang="zh-CN" altLang="en-US" dirty="0"/>
              <a:t>数组的时间复杂度为</a:t>
            </a:r>
            <a:r>
              <a:rPr lang="en-US" altLang="zh-CN" dirty="0"/>
              <a:t>O(m)</a:t>
            </a:r>
            <a:r>
              <a:rPr lang="zh-CN" altLang="en-US" dirty="0"/>
              <a:t>，在后面的匹配中因主串</a:t>
            </a:r>
            <a:r>
              <a:rPr lang="en-US" altLang="zh-CN" dirty="0"/>
              <a:t>s</a:t>
            </a:r>
            <a:r>
              <a:rPr lang="zh-CN" altLang="en-US" dirty="0"/>
              <a:t>的下标不减即不回溯，比较次数可记为</a:t>
            </a:r>
            <a:r>
              <a:rPr lang="en-US" altLang="zh-CN" dirty="0"/>
              <a:t>n</a:t>
            </a:r>
            <a:r>
              <a:rPr lang="zh-CN" altLang="en-US" dirty="0"/>
              <a:t>，所以</a:t>
            </a:r>
            <a:r>
              <a:rPr lang="en-US" altLang="zh-CN" dirty="0"/>
              <a:t>KMP</a:t>
            </a:r>
            <a:r>
              <a:rPr lang="zh-CN" altLang="en-US" dirty="0"/>
              <a:t>算法时间复杂度为</a:t>
            </a:r>
            <a:r>
              <a:rPr lang="en-US" altLang="zh-CN" dirty="0">
                <a:solidFill>
                  <a:srgbClr val="FF0000"/>
                </a:solidFill>
              </a:rPr>
              <a:t>O(</a:t>
            </a:r>
            <a:r>
              <a:rPr lang="en-US" altLang="zh-CN" dirty="0" err="1">
                <a:solidFill>
                  <a:srgbClr val="FF0000"/>
                </a:solidFill>
              </a:rPr>
              <a:t>n+m</a:t>
            </a:r>
            <a:r>
              <a:rPr lang="en-US" altLang="zh-CN" dirty="0">
                <a:solidFill>
                  <a:srgbClr val="FF0000"/>
                </a:solidFill>
              </a:rPr>
              <a:t>)</a:t>
            </a:r>
            <a:r>
              <a:rPr lang="zh-CN" altLang="en-US" dirty="0"/>
              <a:t>。</a:t>
            </a:r>
          </a:p>
        </p:txBody>
      </p:sp>
    </p:spTree>
    <p:extLst>
      <p:ext uri="{BB962C8B-B14F-4D97-AF65-F5344CB8AC3E}">
        <p14:creationId xmlns:p14="http://schemas.microsoft.com/office/powerpoint/2010/main" xmlns="" val="3858648673"/>
      </p:ext>
    </p:extLst>
  </p:cSld>
  <p:clrMapOvr>
    <a:masterClrMapping/>
  </p:clrMapOvr>
  <mc:AlternateContent xmlns:mc="http://schemas.openxmlformats.org/markup-compatibility/2006">
    <mc:Choice xmlns:p14="http://schemas.microsoft.com/office/powerpoint/2010/main" xmlns="" Requires="p14">
      <p:transition spd="slow" p14:dur="999"/>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92EAA2E-97DC-4416-A699-2A28032B7E82}"/>
              </a:ext>
            </a:extLst>
          </p:cNvPr>
          <p:cNvSpPr>
            <a:spLocks noGrp="1"/>
          </p:cNvSpPr>
          <p:nvPr>
            <p:ph idx="1"/>
          </p:nvPr>
        </p:nvSpPr>
        <p:spPr>
          <a:xfrm>
            <a:off x="284747" y="990600"/>
            <a:ext cx="5735053" cy="5562600"/>
          </a:xfrm>
          <a:ln w="28575">
            <a:solidFill>
              <a:srgbClr val="FFC000"/>
            </a:solidFill>
          </a:ln>
        </p:spPr>
        <p:txBody>
          <a:bodyPr/>
          <a:lstStyle/>
          <a:p>
            <a:pPr marL="0" indent="0">
              <a:lnSpc>
                <a:spcPct val="100000"/>
              </a:lnSpc>
              <a:spcBef>
                <a:spcPts val="400"/>
              </a:spcBef>
              <a:spcAft>
                <a:spcPts val="0"/>
              </a:spcAft>
              <a:buNone/>
            </a:pPr>
            <a:r>
              <a:rPr lang="en-US" altLang="zh-CN" sz="2100" dirty="0"/>
              <a:t>void </a:t>
            </a:r>
            <a:r>
              <a:rPr lang="en-US" altLang="zh-CN" sz="2100" dirty="0" err="1"/>
              <a:t>GetNext</a:t>
            </a:r>
            <a:r>
              <a:rPr lang="en-US" altLang="zh-CN" sz="2100" dirty="0"/>
              <a:t>(</a:t>
            </a:r>
            <a:r>
              <a:rPr lang="en-US" altLang="zh-CN" sz="2100" dirty="0" err="1"/>
              <a:t>SString</a:t>
            </a:r>
            <a:r>
              <a:rPr lang="en-US" altLang="zh-CN" sz="2100" dirty="0"/>
              <a:t> </a:t>
            </a:r>
            <a:r>
              <a:rPr lang="en-US" altLang="zh-CN" sz="2100" dirty="0" err="1"/>
              <a:t>t,int</a:t>
            </a:r>
            <a:r>
              <a:rPr lang="en-US" altLang="zh-CN" sz="2100" dirty="0"/>
              <a:t> next[]) {  </a:t>
            </a:r>
          </a:p>
          <a:p>
            <a:pPr marL="0" indent="0">
              <a:lnSpc>
                <a:spcPct val="100000"/>
              </a:lnSpc>
              <a:spcBef>
                <a:spcPts val="400"/>
              </a:spcBef>
              <a:spcAft>
                <a:spcPts val="0"/>
              </a:spcAft>
              <a:buNone/>
            </a:pPr>
            <a:r>
              <a:rPr lang="en-US" altLang="zh-CN" sz="2100" dirty="0"/>
              <a:t>    int j, k;</a:t>
            </a:r>
          </a:p>
          <a:p>
            <a:pPr marL="0" indent="0">
              <a:lnSpc>
                <a:spcPct val="100000"/>
              </a:lnSpc>
              <a:spcBef>
                <a:spcPts val="400"/>
              </a:spcBef>
              <a:spcAft>
                <a:spcPts val="0"/>
              </a:spcAft>
              <a:buNone/>
            </a:pPr>
            <a:r>
              <a:rPr lang="en-US" altLang="zh-CN" sz="2100" dirty="0"/>
              <a:t>    j=0;</a:t>
            </a:r>
          </a:p>
          <a:p>
            <a:pPr marL="0" indent="0">
              <a:lnSpc>
                <a:spcPct val="100000"/>
              </a:lnSpc>
              <a:spcBef>
                <a:spcPts val="400"/>
              </a:spcBef>
              <a:spcAft>
                <a:spcPts val="0"/>
              </a:spcAft>
              <a:buNone/>
            </a:pPr>
            <a:r>
              <a:rPr lang="en-US" altLang="zh-CN" sz="2100" dirty="0"/>
              <a:t>    k=-1;</a:t>
            </a:r>
          </a:p>
          <a:p>
            <a:pPr marL="0" indent="0">
              <a:lnSpc>
                <a:spcPct val="100000"/>
              </a:lnSpc>
              <a:spcBef>
                <a:spcPts val="400"/>
              </a:spcBef>
              <a:spcAft>
                <a:spcPts val="0"/>
              </a:spcAft>
              <a:buNone/>
            </a:pPr>
            <a:r>
              <a:rPr lang="en-US" altLang="zh-CN" sz="2100" dirty="0"/>
              <a:t>    next[0]=-1;</a:t>
            </a:r>
          </a:p>
          <a:p>
            <a:pPr marL="0" indent="0">
              <a:lnSpc>
                <a:spcPct val="100000"/>
              </a:lnSpc>
              <a:spcBef>
                <a:spcPts val="400"/>
              </a:spcBef>
              <a:spcAft>
                <a:spcPts val="0"/>
              </a:spcAft>
              <a:buNone/>
            </a:pPr>
            <a:r>
              <a:rPr lang="en-US" altLang="zh-CN" sz="2100" dirty="0"/>
              <a:t>    while (j&lt;t.length-1) {</a:t>
            </a:r>
          </a:p>
          <a:p>
            <a:pPr marL="0" indent="0">
              <a:lnSpc>
                <a:spcPct val="100000"/>
              </a:lnSpc>
              <a:spcBef>
                <a:spcPts val="400"/>
              </a:spcBef>
              <a:spcAft>
                <a:spcPts val="0"/>
              </a:spcAft>
              <a:buNone/>
            </a:pPr>
            <a:r>
              <a:rPr lang="en-US" altLang="zh-CN" sz="2100" dirty="0"/>
              <a:t>        if (k==-1 || </a:t>
            </a:r>
            <a:r>
              <a:rPr lang="en-US" altLang="zh-CN" sz="2100" dirty="0" err="1"/>
              <a:t>t.data</a:t>
            </a:r>
            <a:r>
              <a:rPr lang="en-US" altLang="zh-CN" sz="2100" dirty="0"/>
              <a:t>[j]==</a:t>
            </a:r>
            <a:r>
              <a:rPr lang="en-US" altLang="zh-CN" sz="2100" dirty="0" err="1"/>
              <a:t>t.data</a:t>
            </a:r>
            <a:r>
              <a:rPr lang="en-US" altLang="zh-CN" sz="2100" dirty="0"/>
              <a:t>[k]) {</a:t>
            </a:r>
          </a:p>
          <a:p>
            <a:pPr marL="0" indent="0">
              <a:lnSpc>
                <a:spcPct val="100000"/>
              </a:lnSpc>
              <a:spcBef>
                <a:spcPts val="400"/>
              </a:spcBef>
              <a:spcAft>
                <a:spcPts val="0"/>
              </a:spcAft>
              <a:buNone/>
            </a:pPr>
            <a:r>
              <a:rPr lang="en-US" altLang="zh-CN" sz="2100" dirty="0"/>
              <a:t>            </a:t>
            </a:r>
            <a:r>
              <a:rPr lang="en-US" altLang="zh-CN" sz="2100" dirty="0" err="1"/>
              <a:t>j++</a:t>
            </a:r>
            <a:r>
              <a:rPr lang="en-US" altLang="zh-CN" sz="2100" dirty="0"/>
              <a:t>; </a:t>
            </a:r>
          </a:p>
          <a:p>
            <a:pPr marL="0" indent="0">
              <a:lnSpc>
                <a:spcPct val="100000"/>
              </a:lnSpc>
              <a:spcBef>
                <a:spcPts val="400"/>
              </a:spcBef>
              <a:spcAft>
                <a:spcPts val="0"/>
              </a:spcAft>
              <a:buNone/>
            </a:pPr>
            <a:r>
              <a:rPr lang="en-US" altLang="zh-CN" sz="2100" dirty="0"/>
              <a:t>            k++;</a:t>
            </a:r>
          </a:p>
          <a:p>
            <a:pPr marL="0" indent="0">
              <a:lnSpc>
                <a:spcPct val="100000"/>
              </a:lnSpc>
              <a:spcBef>
                <a:spcPts val="400"/>
              </a:spcBef>
              <a:spcAft>
                <a:spcPts val="0"/>
              </a:spcAft>
              <a:buNone/>
            </a:pPr>
            <a:r>
              <a:rPr lang="en-US" altLang="zh-CN" sz="2100" dirty="0"/>
              <a:t>            next[j]=k;</a:t>
            </a:r>
          </a:p>
          <a:p>
            <a:pPr marL="0" indent="0">
              <a:lnSpc>
                <a:spcPct val="100000"/>
              </a:lnSpc>
              <a:spcBef>
                <a:spcPts val="0"/>
              </a:spcBef>
              <a:spcAft>
                <a:spcPts val="0"/>
              </a:spcAft>
              <a:buNone/>
            </a:pPr>
            <a:r>
              <a:rPr lang="en-US" altLang="zh-CN" sz="2100" dirty="0"/>
              <a:t>        }</a:t>
            </a:r>
          </a:p>
          <a:p>
            <a:pPr marL="0" indent="0">
              <a:lnSpc>
                <a:spcPct val="100000"/>
              </a:lnSpc>
              <a:spcBef>
                <a:spcPts val="400"/>
              </a:spcBef>
              <a:spcAft>
                <a:spcPts val="0"/>
              </a:spcAft>
              <a:buNone/>
            </a:pPr>
            <a:r>
              <a:rPr lang="en-US" altLang="zh-CN" sz="2100" dirty="0"/>
              <a:t>        else</a:t>
            </a:r>
          </a:p>
          <a:p>
            <a:pPr marL="0" indent="0">
              <a:lnSpc>
                <a:spcPct val="100000"/>
              </a:lnSpc>
              <a:spcBef>
                <a:spcPts val="400"/>
              </a:spcBef>
              <a:spcAft>
                <a:spcPts val="0"/>
              </a:spcAft>
              <a:buNone/>
            </a:pPr>
            <a:r>
              <a:rPr lang="en-US" altLang="zh-CN" sz="2100" dirty="0"/>
              <a:t>            k=next[k];</a:t>
            </a:r>
          </a:p>
          <a:p>
            <a:pPr marL="0" indent="0">
              <a:lnSpc>
                <a:spcPct val="100000"/>
              </a:lnSpc>
              <a:spcBef>
                <a:spcPts val="0"/>
              </a:spcBef>
              <a:spcAft>
                <a:spcPts val="0"/>
              </a:spcAft>
              <a:buNone/>
            </a:pPr>
            <a:r>
              <a:rPr lang="en-US" altLang="zh-CN" sz="2100" dirty="0"/>
              <a:t>    }</a:t>
            </a:r>
          </a:p>
          <a:p>
            <a:pPr marL="0" indent="0">
              <a:lnSpc>
                <a:spcPct val="100000"/>
              </a:lnSpc>
              <a:spcBef>
                <a:spcPts val="0"/>
              </a:spcBef>
              <a:spcAft>
                <a:spcPts val="0"/>
              </a:spcAft>
              <a:buNone/>
            </a:pPr>
            <a:r>
              <a:rPr lang="en-US" altLang="zh-CN" sz="2100" dirty="0"/>
              <a:t>}</a:t>
            </a:r>
            <a:r>
              <a:rPr lang="en-US" altLang="zh-CN" sz="2100" dirty="0">
                <a:solidFill>
                  <a:srgbClr val="C00000"/>
                </a:solidFill>
              </a:rPr>
              <a:t>//KMP</a:t>
            </a:r>
            <a:endParaRPr lang="zh-CN" altLang="en-US" sz="2100" dirty="0">
              <a:solidFill>
                <a:srgbClr val="C00000"/>
              </a:solidFill>
            </a:endParaRPr>
          </a:p>
        </p:txBody>
      </p:sp>
      <p:sp>
        <p:nvSpPr>
          <p:cNvPr id="6" name="矩形 5">
            <a:extLst>
              <a:ext uri="{FF2B5EF4-FFF2-40B4-BE49-F238E27FC236}">
                <a16:creationId xmlns:a16="http://schemas.microsoft.com/office/drawing/2014/main" xmlns="" id="{9D3D7F03-A34E-4027-8638-27AFC37316A9}"/>
              </a:ext>
            </a:extLst>
          </p:cNvPr>
          <p:cNvSpPr/>
          <p:nvPr/>
        </p:nvSpPr>
        <p:spPr>
          <a:xfrm>
            <a:off x="6248400" y="2595809"/>
            <a:ext cx="5486400" cy="2913618"/>
          </a:xfrm>
          <a:prstGeom prst="rect">
            <a:avLst/>
          </a:prstGeom>
          <a:ln w="28575">
            <a:solidFill>
              <a:srgbClr val="FFC000"/>
            </a:solidFill>
          </a:ln>
        </p:spPr>
        <p:txBody>
          <a:bodyPr wrap="square">
            <a:spAutoFit/>
          </a:bodyPr>
          <a:lstStyle/>
          <a:p>
            <a:pPr marL="0" indent="0">
              <a:lnSpc>
                <a:spcPct val="100000"/>
              </a:lnSpc>
              <a:spcBef>
                <a:spcPts val="400"/>
              </a:spcBef>
              <a:spcAft>
                <a:spcPts val="0"/>
              </a:spcAft>
              <a:buNone/>
            </a:pP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初始：</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j=0;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k=-1</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next[0]=-1;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j=1; k=0; next[1]=0;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j=2; k=1; next[2]=1;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j=3; k=2; next[3]=2;</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t.data[2]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j=4; k=3; next[4]=3;</a:t>
            </a:r>
            <a:endPar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xmlns="" id="{4FE34BC3-2ABA-4F45-AC1B-64716995123C}"/>
              </a:ext>
            </a:extLst>
          </p:cNvPr>
          <p:cNvSpPr>
            <a:spLocks noGrp="1"/>
          </p:cNvSpPr>
          <p:nvPr>
            <p:ph type="title"/>
          </p:nvPr>
        </p:nvSpPr>
        <p:spPr>
          <a:xfrm>
            <a:off x="280736" y="409074"/>
            <a:ext cx="6272464" cy="685800"/>
          </a:xfrm>
        </p:spPr>
        <p:txBody>
          <a:bodyPr/>
          <a:lstStyle/>
          <a:p>
            <a:pPr algn="l"/>
            <a:r>
              <a:rPr lang="zh-CN" altLang="en-US" sz="2400" dirty="0"/>
              <a:t>示例主串：</a:t>
            </a:r>
            <a:r>
              <a:rPr lang="en-US" altLang="zh-CN" sz="2400" dirty="0" err="1"/>
              <a:t>aaabaaaab</a:t>
            </a:r>
            <a:endParaRPr lang="zh-CN" altLang="en-US" sz="2400" dirty="0"/>
          </a:p>
        </p:txBody>
      </p:sp>
      <p:sp>
        <p:nvSpPr>
          <p:cNvPr id="4" name="矩形 3">
            <a:extLst>
              <a:ext uri="{FF2B5EF4-FFF2-40B4-BE49-F238E27FC236}">
                <a16:creationId xmlns:a16="http://schemas.microsoft.com/office/drawing/2014/main" xmlns="" id="{E873724A-8EEE-4959-9DB9-B2CE839D67C5}"/>
              </a:ext>
            </a:extLst>
          </p:cNvPr>
          <p:cNvSpPr/>
          <p:nvPr/>
        </p:nvSpPr>
        <p:spPr>
          <a:xfrm>
            <a:off x="6324600" y="521141"/>
            <a:ext cx="2286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b="1" dirty="0">
                <a:solidFill>
                  <a:srgbClr val="990033"/>
                </a:solidFill>
                <a:latin typeface="微软雅黑" panose="020B0503020204020204" pitchFamily="34" charset="-122"/>
                <a:ea typeface="微软雅黑" panose="020B0503020204020204" pitchFamily="34" charset="-122"/>
                <a:cs typeface="+mj-cs"/>
              </a:rPr>
              <a:t>示例模式串</a:t>
            </a:r>
            <a:r>
              <a:rPr lang="en-US" altLang="zh-CN" b="1" dirty="0">
                <a:solidFill>
                  <a:srgbClr val="990033"/>
                </a:solidFill>
                <a:latin typeface="微软雅黑" panose="020B0503020204020204" pitchFamily="34" charset="-122"/>
                <a:ea typeface="微软雅黑" panose="020B0503020204020204" pitchFamily="34" charset="-122"/>
                <a:cs typeface="+mj-cs"/>
              </a:rPr>
              <a:t>3</a:t>
            </a:r>
            <a:r>
              <a:rPr lang="zh-CN" altLang="en-US" b="1" dirty="0">
                <a:solidFill>
                  <a:srgbClr val="990033"/>
                </a:solidFill>
                <a:latin typeface="微软雅黑" panose="020B0503020204020204" pitchFamily="34" charset="-122"/>
                <a:ea typeface="微软雅黑" panose="020B0503020204020204" pitchFamily="34" charset="-122"/>
                <a:cs typeface="+mj-cs"/>
              </a:rPr>
              <a:t>：</a:t>
            </a:r>
          </a:p>
        </p:txBody>
      </p:sp>
      <p:graphicFrame>
        <p:nvGraphicFramePr>
          <p:cNvPr id="8" name="表格 7">
            <a:extLst>
              <a:ext uri="{FF2B5EF4-FFF2-40B4-BE49-F238E27FC236}">
                <a16:creationId xmlns:a16="http://schemas.microsoft.com/office/drawing/2014/main" xmlns="" id="{80695545-9F85-4E23-99EB-ED8FCEA4579A}"/>
              </a:ext>
            </a:extLst>
          </p:cNvPr>
          <p:cNvGraphicFramePr>
            <a:graphicFrameLocks noGrp="1"/>
          </p:cNvGraphicFramePr>
          <p:nvPr>
            <p:extLst>
              <p:ext uri="{D42A27DB-BD31-4B8C-83A1-F6EECF244321}">
                <p14:modId xmlns:p14="http://schemas.microsoft.com/office/powerpoint/2010/main" xmlns="" val="1891333314"/>
              </p:ext>
            </p:extLst>
          </p:nvPr>
        </p:nvGraphicFramePr>
        <p:xfrm>
          <a:off x="6919898" y="1094873"/>
          <a:ext cx="4143404" cy="1219200"/>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xmlns="" val="20000"/>
                    </a:ext>
                  </a:extLst>
                </a:gridCol>
                <a:gridCol w="714380">
                  <a:extLst>
                    <a:ext uri="{9D8B030D-6E8A-4147-A177-3AD203B41FA5}">
                      <a16:colId xmlns:a16="http://schemas.microsoft.com/office/drawing/2014/main" xmlns="" val="20001"/>
                    </a:ext>
                  </a:extLst>
                </a:gridCol>
                <a:gridCol w="642942">
                  <a:extLst>
                    <a:ext uri="{9D8B030D-6E8A-4147-A177-3AD203B41FA5}">
                      <a16:colId xmlns:a16="http://schemas.microsoft.com/office/drawing/2014/main" xmlns="" val="20002"/>
                    </a:ext>
                  </a:extLst>
                </a:gridCol>
                <a:gridCol w="571504">
                  <a:extLst>
                    <a:ext uri="{9D8B030D-6E8A-4147-A177-3AD203B41FA5}">
                      <a16:colId xmlns:a16="http://schemas.microsoft.com/office/drawing/2014/main" xmlns="" val="20003"/>
                    </a:ext>
                  </a:extLst>
                </a:gridCol>
                <a:gridCol w="642942">
                  <a:extLst>
                    <a:ext uri="{9D8B030D-6E8A-4147-A177-3AD203B41FA5}">
                      <a16:colId xmlns:a16="http://schemas.microsoft.com/office/drawing/2014/main" xmlns="" val="20004"/>
                    </a:ext>
                  </a:extLst>
                </a:gridCol>
                <a:gridCol w="571504">
                  <a:extLst>
                    <a:ext uri="{9D8B030D-6E8A-4147-A177-3AD203B41FA5}">
                      <a16:colId xmlns:a16="http://schemas.microsoft.com/office/drawing/2014/main" xmlns="" val="20005"/>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xmlns=""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66318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char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576433E9-5D8B-4D70-B66A-D3A243C26564}"/>
              </a:ext>
            </a:extLst>
          </p:cNvPr>
          <p:cNvGrpSpPr/>
          <p:nvPr/>
        </p:nvGrpSpPr>
        <p:grpSpPr>
          <a:xfrm>
            <a:off x="809625" y="507593"/>
            <a:ext cx="5238958" cy="1092607"/>
            <a:chOff x="809625" y="457200"/>
            <a:chExt cx="5238958" cy="1092607"/>
          </a:xfrm>
        </p:grpSpPr>
        <p:sp>
          <p:nvSpPr>
            <p:cNvPr id="2" name="矩形 1">
              <a:extLst>
                <a:ext uri="{FF2B5EF4-FFF2-40B4-BE49-F238E27FC236}">
                  <a16:creationId xmlns:a16="http://schemas.microsoft.com/office/drawing/2014/main" xmlns="" id="{9DEA216D-0827-4A08-AAA2-E10ABAA8DB6C}"/>
                </a:ext>
              </a:extLst>
            </p:cNvPr>
            <p:cNvSpPr/>
            <p:nvPr/>
          </p:nvSpPr>
          <p:spPr>
            <a:xfrm>
              <a:off x="809625" y="811143"/>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3" name="矩形 2">
              <a:extLst>
                <a:ext uri="{FF2B5EF4-FFF2-40B4-BE49-F238E27FC236}">
                  <a16:creationId xmlns:a16="http://schemas.microsoft.com/office/drawing/2014/main" xmlns="" id="{B456A826-A095-44C5-864A-0794F19D470A}"/>
                </a:ext>
              </a:extLst>
            </p:cNvPr>
            <p:cNvSpPr/>
            <p:nvPr/>
          </p:nvSpPr>
          <p:spPr>
            <a:xfrm>
              <a:off x="838199" y="1180475"/>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4" name="矩形 3">
              <a:extLst>
                <a:ext uri="{FF2B5EF4-FFF2-40B4-BE49-F238E27FC236}">
                  <a16:creationId xmlns:a16="http://schemas.microsoft.com/office/drawing/2014/main" xmlns="" id="{64CE109B-BB61-400A-84F9-8E82F709DE2E}"/>
                </a:ext>
              </a:extLst>
            </p:cNvPr>
            <p:cNvSpPr/>
            <p:nvPr/>
          </p:nvSpPr>
          <p:spPr bwMode="auto">
            <a:xfrm>
              <a:off x="1905000" y="811143"/>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矩形 9">
              <a:extLst>
                <a:ext uri="{FF2B5EF4-FFF2-40B4-BE49-F238E27FC236}">
                  <a16:creationId xmlns:a16="http://schemas.microsoft.com/office/drawing/2014/main" xmlns="" id="{9E0D1BC8-ADFC-4CE9-9292-E4EBADB89FEA}"/>
                </a:ext>
              </a:extLst>
            </p:cNvPr>
            <p:cNvSpPr/>
            <p:nvPr/>
          </p:nvSpPr>
          <p:spPr>
            <a:xfrm>
              <a:off x="838199" y="457200"/>
              <a:ext cx="4419601" cy="338554"/>
            </a:xfrm>
            <a:prstGeom prst="rect">
              <a:avLst/>
            </a:prstGeom>
            <a:solidFill>
              <a:schemeClr val="bg1"/>
            </a:solidFill>
          </p:spPr>
          <p:txBody>
            <a:bodyPr wrap="square" lIns="108000" tIns="0" rIns="0" bIns="0" anchor="ctr" anchorCtr="0">
              <a:spAutoFit/>
            </a:bodyPr>
            <a:lstStyle/>
            <a:p>
              <a:r>
                <a:rPr lang="en-US" altLang="zh-CN" sz="2200" b="1" kern="0" spc="1800" dirty="0">
                  <a:solidFill>
                    <a:srgbClr val="FF0000"/>
                  </a:solidFill>
                </a:rPr>
                <a:t>0123456789</a:t>
              </a:r>
              <a:endParaRPr lang="zh-CN" altLang="en-US" sz="2200" b="1" kern="0" spc="1800" dirty="0">
                <a:solidFill>
                  <a:srgbClr val="FF0000"/>
                </a:solidFill>
              </a:endParaRPr>
            </a:p>
          </p:txBody>
        </p:sp>
        <p:sp>
          <p:nvSpPr>
            <p:cNvPr id="5" name="矩形 4">
              <a:extLst>
                <a:ext uri="{FF2B5EF4-FFF2-40B4-BE49-F238E27FC236}">
                  <a16:creationId xmlns:a16="http://schemas.microsoft.com/office/drawing/2014/main" xmlns="" id="{366CE7FB-0F3B-4196-B866-B81E3CF3C979}"/>
                </a:ext>
              </a:extLst>
            </p:cNvPr>
            <p:cNvSpPr/>
            <p:nvPr/>
          </p:nvSpPr>
          <p:spPr>
            <a:xfrm>
              <a:off x="4390757" y="919758"/>
              <a:ext cx="1657826" cy="461665"/>
            </a:xfrm>
            <a:prstGeom prst="rect">
              <a:avLst/>
            </a:prstGeom>
          </p:spPr>
          <p:txBody>
            <a:bodyPr wrap="none">
              <a:spAutoFit/>
            </a:bodyPr>
            <a:lstStyle/>
            <a:p>
              <a:r>
                <a:rPr lang="zh-CN" altLang="en-US" dirty="0"/>
                <a:t>j=next[</a:t>
              </a:r>
              <a:r>
                <a:rPr lang="en-US" altLang="zh-CN" dirty="0"/>
                <a:t>3</a:t>
              </a:r>
              <a:r>
                <a:rPr lang="zh-CN" altLang="en-US" dirty="0"/>
                <a:t>]</a:t>
              </a:r>
              <a:r>
                <a:rPr lang="en-US" altLang="zh-CN" dirty="0"/>
                <a:t>=2</a:t>
              </a:r>
              <a:endParaRPr lang="zh-CN" altLang="en-US" dirty="0"/>
            </a:p>
          </p:txBody>
        </p:sp>
      </p:grpSp>
      <p:sp>
        <p:nvSpPr>
          <p:cNvPr id="6" name="矩形 5">
            <a:extLst>
              <a:ext uri="{FF2B5EF4-FFF2-40B4-BE49-F238E27FC236}">
                <a16:creationId xmlns:a16="http://schemas.microsoft.com/office/drawing/2014/main" xmlns="" id="{3222A1E0-8AE5-478B-9964-440E02B1494E}"/>
              </a:ext>
            </a:extLst>
          </p:cNvPr>
          <p:cNvSpPr/>
          <p:nvPr/>
        </p:nvSpPr>
        <p:spPr>
          <a:xfrm>
            <a:off x="6886576" y="2264896"/>
            <a:ext cx="5181123" cy="3621504"/>
          </a:xfrm>
          <a:prstGeom prst="rect">
            <a:avLst/>
          </a:prstGeom>
          <a:solidFill>
            <a:srgbClr val="FFFFCC"/>
          </a:solidFill>
        </p:spPr>
        <p:txBody>
          <a:bodyPr wrap="square">
            <a:spAutoFit/>
          </a:bodyPr>
          <a:lstStyle/>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while (i&lt;s.len &amp;&amp; j&lt;t.len)</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if (</a:t>
            </a:r>
            <a:r>
              <a:rPr lang="en-US" altLang="zh-CN" b="1" dirty="0">
                <a:solidFill>
                  <a:srgbClr val="C00000"/>
                </a:solidFill>
                <a:latin typeface="微软雅黑" panose="020B0503020204020204" pitchFamily="34" charset="-122"/>
                <a:ea typeface="微软雅黑" panose="020B0503020204020204" pitchFamily="34" charset="-122"/>
              </a:rPr>
              <a:t>j==-1</a:t>
            </a:r>
            <a:r>
              <a:rPr lang="en-US" altLang="zh-CN" b="1" dirty="0">
                <a:solidFill>
                  <a:srgbClr val="000066"/>
                </a:solidFill>
                <a:latin typeface="微软雅黑" panose="020B0503020204020204" pitchFamily="34" charset="-122"/>
                <a:ea typeface="微软雅黑" panose="020B0503020204020204" pitchFamily="34" charset="-122"/>
              </a:rPr>
              <a:t>||</a:t>
            </a:r>
            <a:r>
              <a:rPr lang="zh-CN" altLang="en-US" b="1" dirty="0">
                <a:solidFill>
                  <a:srgbClr val="000066"/>
                </a:solidFill>
                <a:latin typeface="微软雅黑" panose="020B0503020204020204" pitchFamily="34" charset="-122"/>
                <a:ea typeface="微软雅黑" panose="020B0503020204020204" pitchFamily="34" charset="-122"/>
              </a:rPr>
              <a:t>s.ch[i]==t.ch[j])</a:t>
            </a:r>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b="1" dirty="0">
              <a:solidFill>
                <a:srgbClr val="CC00CC"/>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j=next[j]; </a:t>
            </a:r>
            <a:endParaRPr lang="en-US" altLang="zh-CN" b="1" dirty="0">
              <a:solidFill>
                <a:srgbClr val="FF0000"/>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if (j&gt;=t.len)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return(i- t.len);   </a:t>
            </a:r>
            <a:r>
              <a:rPr lang="en-US" altLang="zh-CN" b="1" dirty="0">
                <a:solidFill>
                  <a:srgbClr val="000066"/>
                </a:solidFill>
                <a:latin typeface="微软雅黑" panose="020B0503020204020204" pitchFamily="34" charset="-122"/>
                <a:ea typeface="微软雅黑" panose="020B0503020204020204" pitchFamily="34" charset="-122"/>
              </a:rPr>
              <a:t>//9-5</a:t>
            </a:r>
            <a:endParaRPr lang="zh-CN" altLang="en-US" dirty="0"/>
          </a:p>
        </p:txBody>
      </p:sp>
      <p:graphicFrame>
        <p:nvGraphicFramePr>
          <p:cNvPr id="19" name="表格 18">
            <a:extLst>
              <a:ext uri="{FF2B5EF4-FFF2-40B4-BE49-F238E27FC236}">
                <a16:creationId xmlns:a16="http://schemas.microsoft.com/office/drawing/2014/main" xmlns="" id="{4BFD6C09-17AF-4450-8B67-D5A8D0D8F01A}"/>
              </a:ext>
            </a:extLst>
          </p:cNvPr>
          <p:cNvGraphicFramePr>
            <a:graphicFrameLocks noGrp="1"/>
          </p:cNvGraphicFramePr>
          <p:nvPr>
            <p:extLst>
              <p:ext uri="{D42A27DB-BD31-4B8C-83A1-F6EECF244321}">
                <p14:modId xmlns:p14="http://schemas.microsoft.com/office/powerpoint/2010/main" xmlns="" val="2387855425"/>
              </p:ext>
            </p:extLst>
          </p:nvPr>
        </p:nvGraphicFramePr>
        <p:xfrm>
          <a:off x="7210396" y="730001"/>
          <a:ext cx="4143404" cy="1219200"/>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xmlns="" val="20000"/>
                    </a:ext>
                  </a:extLst>
                </a:gridCol>
                <a:gridCol w="714380">
                  <a:extLst>
                    <a:ext uri="{9D8B030D-6E8A-4147-A177-3AD203B41FA5}">
                      <a16:colId xmlns:a16="http://schemas.microsoft.com/office/drawing/2014/main" xmlns="" val="20001"/>
                    </a:ext>
                  </a:extLst>
                </a:gridCol>
                <a:gridCol w="642942">
                  <a:extLst>
                    <a:ext uri="{9D8B030D-6E8A-4147-A177-3AD203B41FA5}">
                      <a16:colId xmlns:a16="http://schemas.microsoft.com/office/drawing/2014/main" xmlns="" val="20002"/>
                    </a:ext>
                  </a:extLst>
                </a:gridCol>
                <a:gridCol w="571504">
                  <a:extLst>
                    <a:ext uri="{9D8B030D-6E8A-4147-A177-3AD203B41FA5}">
                      <a16:colId xmlns:a16="http://schemas.microsoft.com/office/drawing/2014/main" xmlns="" val="20003"/>
                    </a:ext>
                  </a:extLst>
                </a:gridCol>
                <a:gridCol w="642942">
                  <a:extLst>
                    <a:ext uri="{9D8B030D-6E8A-4147-A177-3AD203B41FA5}">
                      <a16:colId xmlns:a16="http://schemas.microsoft.com/office/drawing/2014/main" xmlns="" val="20004"/>
                    </a:ext>
                  </a:extLst>
                </a:gridCol>
                <a:gridCol w="571504">
                  <a:extLst>
                    <a:ext uri="{9D8B030D-6E8A-4147-A177-3AD203B41FA5}">
                      <a16:colId xmlns:a16="http://schemas.microsoft.com/office/drawing/2014/main" xmlns="" val="20005"/>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xmlns=""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grpSp>
        <p:nvGrpSpPr>
          <p:cNvPr id="13" name="组合 12">
            <a:extLst>
              <a:ext uri="{FF2B5EF4-FFF2-40B4-BE49-F238E27FC236}">
                <a16:creationId xmlns:a16="http://schemas.microsoft.com/office/drawing/2014/main" xmlns="" id="{418EE99A-7863-4627-86E8-0E44CA4778AA}"/>
              </a:ext>
            </a:extLst>
          </p:cNvPr>
          <p:cNvGrpSpPr/>
          <p:nvPr/>
        </p:nvGrpSpPr>
        <p:grpSpPr>
          <a:xfrm>
            <a:off x="809625" y="1677703"/>
            <a:ext cx="5238958" cy="745196"/>
            <a:chOff x="809625" y="2590800"/>
            <a:chExt cx="5238958" cy="745196"/>
          </a:xfrm>
        </p:grpSpPr>
        <p:sp>
          <p:nvSpPr>
            <p:cNvPr id="33" name="矩形 32">
              <a:extLst>
                <a:ext uri="{FF2B5EF4-FFF2-40B4-BE49-F238E27FC236}">
                  <a16:creationId xmlns:a16="http://schemas.microsoft.com/office/drawing/2014/main" xmlns="" id="{82C1A128-D582-4D18-986D-323ABC162C72}"/>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34" name="矩形 33">
              <a:extLst>
                <a:ext uri="{FF2B5EF4-FFF2-40B4-BE49-F238E27FC236}">
                  <a16:creationId xmlns:a16="http://schemas.microsoft.com/office/drawing/2014/main" xmlns="" id="{172FD171-7D9A-4D0B-ADA6-F5387F0CC1BC}"/>
                </a:ext>
              </a:extLst>
            </p:cNvPr>
            <p:cNvSpPr/>
            <p:nvPr/>
          </p:nvSpPr>
          <p:spPr>
            <a:xfrm>
              <a:off x="1166560"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35" name="矩形 34">
              <a:extLst>
                <a:ext uri="{FF2B5EF4-FFF2-40B4-BE49-F238E27FC236}">
                  <a16:creationId xmlns:a16="http://schemas.microsoft.com/office/drawing/2014/main" xmlns="" id="{E95E8F2B-5F1E-4E91-A856-26B7F4AB4D3B}"/>
                </a:ext>
              </a:extLst>
            </p:cNvPr>
            <p:cNvSpPr/>
            <p:nvPr/>
          </p:nvSpPr>
          <p:spPr bwMode="auto">
            <a:xfrm>
              <a:off x="1905000"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矩形 6">
              <a:extLst>
                <a:ext uri="{FF2B5EF4-FFF2-40B4-BE49-F238E27FC236}">
                  <a16:creationId xmlns:a16="http://schemas.microsoft.com/office/drawing/2014/main" xmlns="" id="{DFAFA907-3D09-4311-A9DE-6707BCDCBF5A}"/>
                </a:ext>
              </a:extLst>
            </p:cNvPr>
            <p:cNvSpPr/>
            <p:nvPr/>
          </p:nvSpPr>
          <p:spPr>
            <a:xfrm>
              <a:off x="4390757" y="2662535"/>
              <a:ext cx="1657826" cy="461665"/>
            </a:xfrm>
            <a:prstGeom prst="rect">
              <a:avLst/>
            </a:prstGeom>
          </p:spPr>
          <p:txBody>
            <a:bodyPr wrap="none">
              <a:spAutoFit/>
            </a:bodyPr>
            <a:lstStyle/>
            <a:p>
              <a:r>
                <a:rPr lang="zh-CN" altLang="en-US" dirty="0"/>
                <a:t>j=next[</a:t>
              </a:r>
              <a:r>
                <a:rPr lang="en-US" altLang="zh-CN" dirty="0"/>
                <a:t>2</a:t>
              </a:r>
              <a:r>
                <a:rPr lang="zh-CN" altLang="en-US" dirty="0"/>
                <a:t>]</a:t>
              </a:r>
              <a:r>
                <a:rPr lang="en-US" altLang="zh-CN" dirty="0"/>
                <a:t>=1</a:t>
              </a:r>
              <a:endParaRPr lang="zh-CN" altLang="en-US" dirty="0"/>
            </a:p>
          </p:txBody>
        </p:sp>
      </p:grpSp>
      <p:grpSp>
        <p:nvGrpSpPr>
          <p:cNvPr id="40" name="组合 39">
            <a:extLst>
              <a:ext uri="{FF2B5EF4-FFF2-40B4-BE49-F238E27FC236}">
                <a16:creationId xmlns:a16="http://schemas.microsoft.com/office/drawing/2014/main" xmlns="" id="{AE8E2A18-65D4-4567-893D-36A881934EA1}"/>
              </a:ext>
            </a:extLst>
          </p:cNvPr>
          <p:cNvGrpSpPr/>
          <p:nvPr/>
        </p:nvGrpSpPr>
        <p:grpSpPr>
          <a:xfrm>
            <a:off x="809625" y="2500402"/>
            <a:ext cx="5238958" cy="745196"/>
            <a:chOff x="809625" y="2590800"/>
            <a:chExt cx="5238958" cy="745196"/>
          </a:xfrm>
        </p:grpSpPr>
        <p:sp>
          <p:nvSpPr>
            <p:cNvPr id="41" name="矩形 40">
              <a:extLst>
                <a:ext uri="{FF2B5EF4-FFF2-40B4-BE49-F238E27FC236}">
                  <a16:creationId xmlns:a16="http://schemas.microsoft.com/office/drawing/2014/main" xmlns="" id="{A12E3C84-3992-4781-9CAA-51612E7A8419}"/>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42" name="矩形 41">
              <a:extLst>
                <a:ext uri="{FF2B5EF4-FFF2-40B4-BE49-F238E27FC236}">
                  <a16:creationId xmlns:a16="http://schemas.microsoft.com/office/drawing/2014/main" xmlns="" id="{0E15A20F-30CE-40A3-9273-C8E7576D3197}"/>
                </a:ext>
              </a:extLst>
            </p:cNvPr>
            <p:cNvSpPr/>
            <p:nvPr/>
          </p:nvSpPr>
          <p:spPr>
            <a:xfrm>
              <a:off x="156203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43" name="矩形 42">
              <a:extLst>
                <a:ext uri="{FF2B5EF4-FFF2-40B4-BE49-F238E27FC236}">
                  <a16:creationId xmlns:a16="http://schemas.microsoft.com/office/drawing/2014/main" xmlns="" id="{BB9DDE4E-019A-4284-9AD1-F524CF57A874}"/>
                </a:ext>
              </a:extLst>
            </p:cNvPr>
            <p:cNvSpPr/>
            <p:nvPr/>
          </p:nvSpPr>
          <p:spPr bwMode="auto">
            <a:xfrm>
              <a:off x="1905000"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4" name="矩形 43">
              <a:extLst>
                <a:ext uri="{FF2B5EF4-FFF2-40B4-BE49-F238E27FC236}">
                  <a16:creationId xmlns:a16="http://schemas.microsoft.com/office/drawing/2014/main" xmlns="" id="{06D171E8-4200-4E02-86DC-5F0AEE8DE49D}"/>
                </a:ext>
              </a:extLst>
            </p:cNvPr>
            <p:cNvSpPr/>
            <p:nvPr/>
          </p:nvSpPr>
          <p:spPr>
            <a:xfrm>
              <a:off x="4390757" y="2662535"/>
              <a:ext cx="1657826" cy="461665"/>
            </a:xfrm>
            <a:prstGeom prst="rect">
              <a:avLst/>
            </a:prstGeom>
          </p:spPr>
          <p:txBody>
            <a:bodyPr wrap="none">
              <a:spAutoFit/>
            </a:bodyPr>
            <a:lstStyle/>
            <a:p>
              <a:r>
                <a:rPr lang="zh-CN" altLang="en-US" dirty="0"/>
                <a:t>j=next[</a:t>
              </a:r>
              <a:r>
                <a:rPr lang="en-US" altLang="zh-CN" dirty="0"/>
                <a:t>1</a:t>
              </a:r>
              <a:r>
                <a:rPr lang="zh-CN" altLang="en-US" dirty="0"/>
                <a:t>]</a:t>
              </a:r>
              <a:r>
                <a:rPr lang="en-US" altLang="zh-CN" dirty="0"/>
                <a:t>=0</a:t>
              </a:r>
              <a:endParaRPr lang="zh-CN" altLang="en-US" dirty="0"/>
            </a:p>
          </p:txBody>
        </p:sp>
      </p:grpSp>
      <p:grpSp>
        <p:nvGrpSpPr>
          <p:cNvPr id="45" name="组合 44">
            <a:extLst>
              <a:ext uri="{FF2B5EF4-FFF2-40B4-BE49-F238E27FC236}">
                <a16:creationId xmlns:a16="http://schemas.microsoft.com/office/drawing/2014/main" xmlns="" id="{A15CC812-EBD9-44F4-9309-12244C92E4A5}"/>
              </a:ext>
            </a:extLst>
          </p:cNvPr>
          <p:cNvGrpSpPr/>
          <p:nvPr/>
        </p:nvGrpSpPr>
        <p:grpSpPr>
          <a:xfrm>
            <a:off x="809625" y="3323101"/>
            <a:ext cx="5418494" cy="745196"/>
            <a:chOff x="809625" y="2590800"/>
            <a:chExt cx="5418494" cy="745196"/>
          </a:xfrm>
        </p:grpSpPr>
        <p:sp>
          <p:nvSpPr>
            <p:cNvPr id="46" name="矩形 45">
              <a:extLst>
                <a:ext uri="{FF2B5EF4-FFF2-40B4-BE49-F238E27FC236}">
                  <a16:creationId xmlns:a16="http://schemas.microsoft.com/office/drawing/2014/main" xmlns="" id="{70ACBC90-E958-4BE8-A50C-215F5A1C1ACE}"/>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47" name="矩形 46">
              <a:extLst>
                <a:ext uri="{FF2B5EF4-FFF2-40B4-BE49-F238E27FC236}">
                  <a16:creationId xmlns:a16="http://schemas.microsoft.com/office/drawing/2014/main" xmlns="" id="{375FE990-4BC6-4E02-90F3-70D0867C8B32}"/>
                </a:ext>
              </a:extLst>
            </p:cNvPr>
            <p:cNvSpPr/>
            <p:nvPr/>
          </p:nvSpPr>
          <p:spPr>
            <a:xfrm>
              <a:off x="1942966"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48" name="矩形 47">
              <a:extLst>
                <a:ext uri="{FF2B5EF4-FFF2-40B4-BE49-F238E27FC236}">
                  <a16:creationId xmlns:a16="http://schemas.microsoft.com/office/drawing/2014/main" xmlns="" id="{A01044D4-71BF-4473-AFCA-F637E3168679}"/>
                </a:ext>
              </a:extLst>
            </p:cNvPr>
            <p:cNvSpPr/>
            <p:nvPr/>
          </p:nvSpPr>
          <p:spPr bwMode="auto">
            <a:xfrm>
              <a:off x="1905000"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9" name="矩形 48">
              <a:extLst>
                <a:ext uri="{FF2B5EF4-FFF2-40B4-BE49-F238E27FC236}">
                  <a16:creationId xmlns:a16="http://schemas.microsoft.com/office/drawing/2014/main" xmlns="" id="{7DC7B76E-92E6-43FF-B939-DCA2A24E3035}"/>
                </a:ext>
              </a:extLst>
            </p:cNvPr>
            <p:cNvSpPr/>
            <p:nvPr/>
          </p:nvSpPr>
          <p:spPr>
            <a:xfrm>
              <a:off x="4390757" y="2642861"/>
              <a:ext cx="1837362" cy="461665"/>
            </a:xfrm>
            <a:prstGeom prst="rect">
              <a:avLst/>
            </a:prstGeom>
            <a:solidFill>
              <a:srgbClr val="CCFFCC"/>
            </a:solidFill>
          </p:spPr>
          <p:txBody>
            <a:bodyPr wrap="none">
              <a:spAutoFit/>
            </a:bodyPr>
            <a:lstStyle/>
            <a:p>
              <a:r>
                <a:rPr lang="zh-CN" altLang="en-US" dirty="0"/>
                <a:t>j=next[</a:t>
              </a:r>
              <a:r>
                <a:rPr lang="en-US" altLang="zh-CN" dirty="0"/>
                <a:t>0</a:t>
              </a:r>
              <a:r>
                <a:rPr lang="zh-CN" altLang="en-US" dirty="0"/>
                <a:t>]</a:t>
              </a:r>
              <a:r>
                <a:rPr lang="en-US" altLang="zh-CN" dirty="0"/>
                <a:t>= -1</a:t>
              </a:r>
              <a:endParaRPr lang="zh-CN" altLang="en-US" dirty="0"/>
            </a:p>
          </p:txBody>
        </p:sp>
      </p:grpSp>
      <p:grpSp>
        <p:nvGrpSpPr>
          <p:cNvPr id="50" name="组合 49">
            <a:extLst>
              <a:ext uri="{FF2B5EF4-FFF2-40B4-BE49-F238E27FC236}">
                <a16:creationId xmlns:a16="http://schemas.microsoft.com/office/drawing/2014/main" xmlns="" id="{7A5FD340-C543-4E02-8832-06D0E9DFACF6}"/>
              </a:ext>
            </a:extLst>
          </p:cNvPr>
          <p:cNvGrpSpPr/>
          <p:nvPr/>
        </p:nvGrpSpPr>
        <p:grpSpPr>
          <a:xfrm>
            <a:off x="838199" y="4145800"/>
            <a:ext cx="3505201" cy="745196"/>
            <a:chOff x="809625" y="2590800"/>
            <a:chExt cx="3505201" cy="745196"/>
          </a:xfrm>
        </p:grpSpPr>
        <p:sp>
          <p:nvSpPr>
            <p:cNvPr id="51" name="矩形 50">
              <a:extLst>
                <a:ext uri="{FF2B5EF4-FFF2-40B4-BE49-F238E27FC236}">
                  <a16:creationId xmlns:a16="http://schemas.microsoft.com/office/drawing/2014/main" xmlns="" id="{8B6FF9EE-629D-4BA5-82EF-07741F946E25}"/>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52" name="矩形 51">
              <a:extLst>
                <a:ext uri="{FF2B5EF4-FFF2-40B4-BE49-F238E27FC236}">
                  <a16:creationId xmlns:a16="http://schemas.microsoft.com/office/drawing/2014/main" xmlns="" id="{57F5C5FC-2B40-4CEA-9C9E-107094B4EACC}"/>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53" name="矩形 52">
              <a:extLst>
                <a:ext uri="{FF2B5EF4-FFF2-40B4-BE49-F238E27FC236}">
                  <a16:creationId xmlns:a16="http://schemas.microsoft.com/office/drawing/2014/main" xmlns="" id="{D5B3EE0A-0D9B-467E-8F22-A4565A68319C}"/>
                </a:ext>
              </a:extLst>
            </p:cNvPr>
            <p:cNvSpPr/>
            <p:nvPr/>
          </p:nvSpPr>
          <p:spPr bwMode="auto">
            <a:xfrm>
              <a:off x="1886219"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5" name="组合 54">
            <a:extLst>
              <a:ext uri="{FF2B5EF4-FFF2-40B4-BE49-F238E27FC236}">
                <a16:creationId xmlns:a16="http://schemas.microsoft.com/office/drawing/2014/main" xmlns="" id="{89EE0CE9-4D60-4DB1-9CAB-0C601E702C92}"/>
              </a:ext>
            </a:extLst>
          </p:cNvPr>
          <p:cNvGrpSpPr/>
          <p:nvPr/>
        </p:nvGrpSpPr>
        <p:grpSpPr>
          <a:xfrm>
            <a:off x="838198" y="4968499"/>
            <a:ext cx="3505201" cy="745196"/>
            <a:chOff x="809625" y="2590800"/>
            <a:chExt cx="3505201" cy="745196"/>
          </a:xfrm>
        </p:grpSpPr>
        <p:sp>
          <p:nvSpPr>
            <p:cNvPr id="56" name="矩形 55">
              <a:extLst>
                <a:ext uri="{FF2B5EF4-FFF2-40B4-BE49-F238E27FC236}">
                  <a16:creationId xmlns:a16="http://schemas.microsoft.com/office/drawing/2014/main" xmlns="" id="{6F7C8740-CB77-4C68-A40C-50118E9E06DC}"/>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57" name="矩形 56">
              <a:extLst>
                <a:ext uri="{FF2B5EF4-FFF2-40B4-BE49-F238E27FC236}">
                  <a16:creationId xmlns:a16="http://schemas.microsoft.com/office/drawing/2014/main" xmlns="" id="{8FF34E5F-9FEA-4DD1-BB5D-D4A64DC27F11}"/>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58" name="矩形 57">
              <a:extLst>
                <a:ext uri="{FF2B5EF4-FFF2-40B4-BE49-F238E27FC236}">
                  <a16:creationId xmlns:a16="http://schemas.microsoft.com/office/drawing/2014/main" xmlns="" id="{44A369A8-8B75-4302-A562-8AE7AD8E97C4}"/>
                </a:ext>
              </a:extLst>
            </p:cNvPr>
            <p:cNvSpPr/>
            <p:nvPr/>
          </p:nvSpPr>
          <p:spPr bwMode="auto">
            <a:xfrm>
              <a:off x="2295587"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9" name="组合 58">
            <a:extLst>
              <a:ext uri="{FF2B5EF4-FFF2-40B4-BE49-F238E27FC236}">
                <a16:creationId xmlns:a16="http://schemas.microsoft.com/office/drawing/2014/main" xmlns="" id="{64C6CF5C-83F3-4914-B3DA-18AEA9330DCE}"/>
              </a:ext>
            </a:extLst>
          </p:cNvPr>
          <p:cNvGrpSpPr/>
          <p:nvPr/>
        </p:nvGrpSpPr>
        <p:grpSpPr>
          <a:xfrm>
            <a:off x="838198" y="5791200"/>
            <a:ext cx="3733802" cy="745196"/>
            <a:chOff x="809625" y="2590800"/>
            <a:chExt cx="3733802" cy="745196"/>
          </a:xfrm>
        </p:grpSpPr>
        <p:sp>
          <p:nvSpPr>
            <p:cNvPr id="60" name="矩形 59">
              <a:extLst>
                <a:ext uri="{FF2B5EF4-FFF2-40B4-BE49-F238E27FC236}">
                  <a16:creationId xmlns:a16="http://schemas.microsoft.com/office/drawing/2014/main" xmlns="" id="{E9F15069-A72F-401B-8E06-EFE641DC04DD}"/>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61" name="矩形 60">
              <a:extLst>
                <a:ext uri="{FF2B5EF4-FFF2-40B4-BE49-F238E27FC236}">
                  <a16:creationId xmlns:a16="http://schemas.microsoft.com/office/drawing/2014/main" xmlns="" id="{B962F0C6-6E99-498C-95B1-1D0FF43F71D3}"/>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62" name="矩形 61">
              <a:extLst>
                <a:ext uri="{FF2B5EF4-FFF2-40B4-BE49-F238E27FC236}">
                  <a16:creationId xmlns:a16="http://schemas.microsoft.com/office/drawing/2014/main" xmlns="" id="{705A2F63-C2B6-4DB9-A6DE-54ED5D40144D}"/>
                </a:ext>
              </a:extLst>
            </p:cNvPr>
            <p:cNvSpPr/>
            <p:nvPr/>
          </p:nvSpPr>
          <p:spPr bwMode="auto">
            <a:xfrm>
              <a:off x="4124327"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63" name="箭头: 右 62">
            <a:extLst>
              <a:ext uri="{FF2B5EF4-FFF2-40B4-BE49-F238E27FC236}">
                <a16:creationId xmlns:a16="http://schemas.microsoft.com/office/drawing/2014/main" xmlns="" id="{0B079C1D-2370-495F-9EF0-0631A5A8ED8C}"/>
              </a:ext>
            </a:extLst>
          </p:cNvPr>
          <p:cNvSpPr/>
          <p:nvPr/>
        </p:nvSpPr>
        <p:spPr bwMode="auto">
          <a:xfrm>
            <a:off x="5410200" y="5945321"/>
            <a:ext cx="2147637" cy="612177"/>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hlinkClick r:id="rId2" action="ppaction://hlinksldjump"/>
              </a:rPr>
              <a:t>改进的</a:t>
            </a:r>
            <a:r>
              <a:rPr lang="en-US" altLang="zh-CN" sz="2000" b="1" dirty="0">
                <a:hlinkClick r:id="rId2" action="ppaction://hlinksldjump"/>
              </a:rPr>
              <a:t>KMP</a:t>
            </a:r>
            <a:endParaRPr lang="zh-CN" altLang="en-US" sz="2000" b="1" dirty="0"/>
          </a:p>
        </p:txBody>
      </p:sp>
    </p:spTree>
    <p:extLst>
      <p:ext uri="{BB962C8B-B14F-4D97-AF65-F5344CB8AC3E}">
        <p14:creationId xmlns:p14="http://schemas.microsoft.com/office/powerpoint/2010/main" xmlns="" val="25013717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92EAA2E-97DC-4416-A699-2A28032B7E82}"/>
              </a:ext>
            </a:extLst>
          </p:cNvPr>
          <p:cNvSpPr>
            <a:spLocks noGrp="1"/>
          </p:cNvSpPr>
          <p:nvPr>
            <p:ph idx="1"/>
          </p:nvPr>
        </p:nvSpPr>
        <p:spPr>
          <a:xfrm>
            <a:off x="284747" y="457200"/>
            <a:ext cx="5735053" cy="6096000"/>
          </a:xfrm>
          <a:ln w="28575">
            <a:solidFill>
              <a:srgbClr val="FFC000"/>
            </a:solidFill>
          </a:ln>
        </p:spPr>
        <p:txBody>
          <a:bodyPr/>
          <a:lstStyle/>
          <a:p>
            <a:pPr marL="0" indent="0">
              <a:lnSpc>
                <a:spcPct val="100000"/>
              </a:lnSpc>
              <a:spcBef>
                <a:spcPts val="300"/>
              </a:spcBef>
              <a:spcAft>
                <a:spcPts val="0"/>
              </a:spcAft>
              <a:buNone/>
            </a:pPr>
            <a:r>
              <a:rPr lang="en-US" altLang="zh-CN" sz="2000" dirty="0"/>
              <a:t>void </a:t>
            </a:r>
            <a:r>
              <a:rPr lang="en-US" altLang="zh-CN" sz="2000" dirty="0" err="1"/>
              <a:t>GetNext</a:t>
            </a:r>
            <a:r>
              <a:rPr lang="en-US" altLang="zh-CN" sz="2000" dirty="0"/>
              <a:t>(</a:t>
            </a:r>
            <a:r>
              <a:rPr lang="en-US" altLang="zh-CN" sz="2000" dirty="0" err="1"/>
              <a:t>SString</a:t>
            </a:r>
            <a:r>
              <a:rPr lang="en-US" altLang="zh-CN" sz="2000" dirty="0"/>
              <a:t> </a:t>
            </a:r>
            <a:r>
              <a:rPr lang="en-US" altLang="zh-CN" sz="2000" dirty="0" err="1"/>
              <a:t>t,int</a:t>
            </a:r>
            <a:r>
              <a:rPr lang="en-US" altLang="zh-CN" sz="2000" dirty="0"/>
              <a:t> next[]) {  </a:t>
            </a:r>
          </a:p>
          <a:p>
            <a:pPr marL="0" indent="0">
              <a:lnSpc>
                <a:spcPct val="100000"/>
              </a:lnSpc>
              <a:spcBef>
                <a:spcPts val="300"/>
              </a:spcBef>
              <a:spcAft>
                <a:spcPts val="0"/>
              </a:spcAft>
              <a:buNone/>
            </a:pPr>
            <a:r>
              <a:rPr lang="en-US" altLang="zh-CN" sz="2000" dirty="0"/>
              <a:t>    int j, k;</a:t>
            </a:r>
          </a:p>
          <a:p>
            <a:pPr marL="0" indent="0">
              <a:lnSpc>
                <a:spcPct val="100000"/>
              </a:lnSpc>
              <a:spcBef>
                <a:spcPts val="300"/>
              </a:spcBef>
              <a:spcAft>
                <a:spcPts val="0"/>
              </a:spcAft>
              <a:buNone/>
            </a:pPr>
            <a:r>
              <a:rPr lang="en-US" altLang="zh-CN" sz="2000" dirty="0"/>
              <a:t>    j=0;</a:t>
            </a:r>
          </a:p>
          <a:p>
            <a:pPr marL="0" indent="0">
              <a:lnSpc>
                <a:spcPct val="100000"/>
              </a:lnSpc>
              <a:spcBef>
                <a:spcPts val="300"/>
              </a:spcBef>
              <a:spcAft>
                <a:spcPts val="0"/>
              </a:spcAft>
              <a:buNone/>
            </a:pPr>
            <a:r>
              <a:rPr lang="en-US" altLang="zh-CN" sz="2000" dirty="0"/>
              <a:t>    k=-1;</a:t>
            </a:r>
          </a:p>
          <a:p>
            <a:pPr marL="0" indent="0">
              <a:lnSpc>
                <a:spcPct val="100000"/>
              </a:lnSpc>
              <a:spcBef>
                <a:spcPts val="300"/>
              </a:spcBef>
              <a:spcAft>
                <a:spcPts val="0"/>
              </a:spcAft>
              <a:buNone/>
            </a:pPr>
            <a:r>
              <a:rPr lang="en-US" altLang="zh-CN" sz="2000" dirty="0"/>
              <a:t>    next[0]=-1;</a:t>
            </a:r>
          </a:p>
          <a:p>
            <a:pPr marL="0" indent="0">
              <a:lnSpc>
                <a:spcPct val="100000"/>
              </a:lnSpc>
              <a:spcBef>
                <a:spcPts val="300"/>
              </a:spcBef>
              <a:spcAft>
                <a:spcPts val="0"/>
              </a:spcAft>
              <a:buNone/>
            </a:pPr>
            <a:r>
              <a:rPr lang="en-US" altLang="zh-CN" sz="2000" dirty="0"/>
              <a:t>    while (j&lt;t.length-1) {</a:t>
            </a:r>
          </a:p>
          <a:p>
            <a:pPr marL="0" indent="0">
              <a:lnSpc>
                <a:spcPct val="100000"/>
              </a:lnSpc>
              <a:spcBef>
                <a:spcPts val="300"/>
              </a:spcBef>
              <a:spcAft>
                <a:spcPts val="0"/>
              </a:spcAft>
              <a:buNone/>
            </a:pPr>
            <a:r>
              <a:rPr lang="en-US" altLang="zh-CN" sz="2000" dirty="0"/>
              <a:t>        if (k==-1 || </a:t>
            </a:r>
            <a:r>
              <a:rPr lang="en-US" altLang="zh-CN" sz="2000" dirty="0" err="1"/>
              <a:t>t.data</a:t>
            </a:r>
            <a:r>
              <a:rPr lang="en-US" altLang="zh-CN" sz="2000" dirty="0"/>
              <a:t>[j]==</a:t>
            </a:r>
            <a:r>
              <a:rPr lang="en-US" altLang="zh-CN" sz="2000" dirty="0" err="1"/>
              <a:t>t.data</a:t>
            </a:r>
            <a:r>
              <a:rPr lang="en-US" altLang="zh-CN" sz="2000" dirty="0"/>
              <a:t>[k]) {</a:t>
            </a:r>
          </a:p>
          <a:p>
            <a:pPr marL="0" indent="0">
              <a:lnSpc>
                <a:spcPct val="100000"/>
              </a:lnSpc>
              <a:spcBef>
                <a:spcPts val="300"/>
              </a:spcBef>
              <a:spcAft>
                <a:spcPts val="0"/>
              </a:spcAft>
              <a:buNone/>
            </a:pPr>
            <a:r>
              <a:rPr lang="en-US" altLang="zh-CN" sz="2000" dirty="0"/>
              <a:t>            </a:t>
            </a:r>
            <a:r>
              <a:rPr lang="en-US" altLang="zh-CN" sz="2000" dirty="0" err="1"/>
              <a:t>j++</a:t>
            </a:r>
            <a:r>
              <a:rPr lang="en-US" altLang="zh-CN" sz="2000" dirty="0"/>
              <a:t>; </a:t>
            </a:r>
          </a:p>
          <a:p>
            <a:pPr marL="0" indent="0">
              <a:lnSpc>
                <a:spcPct val="100000"/>
              </a:lnSpc>
              <a:spcBef>
                <a:spcPts val="300"/>
              </a:spcBef>
              <a:spcAft>
                <a:spcPts val="0"/>
              </a:spcAft>
              <a:buNone/>
            </a:pPr>
            <a:r>
              <a:rPr lang="en-US" altLang="zh-CN" sz="2000" dirty="0"/>
              <a:t>            k++;</a:t>
            </a:r>
          </a:p>
          <a:p>
            <a:pPr marL="0" indent="0">
              <a:lnSpc>
                <a:spcPct val="100000"/>
              </a:lnSpc>
              <a:spcBef>
                <a:spcPts val="300"/>
              </a:spcBef>
              <a:spcAft>
                <a:spcPts val="0"/>
              </a:spcAft>
              <a:buNone/>
            </a:pPr>
            <a:r>
              <a:rPr lang="en-US" altLang="zh-CN" sz="2000" dirty="0"/>
              <a:t>            </a:t>
            </a:r>
            <a:r>
              <a:rPr lang="en-US" altLang="zh-CN" sz="2000" dirty="0">
                <a:solidFill>
                  <a:srgbClr val="FF0000"/>
                </a:solidFill>
              </a:rPr>
              <a:t>if (</a:t>
            </a:r>
            <a:r>
              <a:rPr lang="en-US" altLang="zh-CN" sz="2000" dirty="0" err="1"/>
              <a:t>t.data</a:t>
            </a:r>
            <a:r>
              <a:rPr lang="en-US" altLang="zh-CN" sz="2000" dirty="0"/>
              <a:t>[j]!=</a:t>
            </a:r>
            <a:r>
              <a:rPr lang="en-US" altLang="zh-CN" sz="2000" dirty="0" err="1"/>
              <a:t>t.data</a:t>
            </a:r>
            <a:r>
              <a:rPr lang="en-US" altLang="zh-CN" sz="2000" dirty="0"/>
              <a:t>[k]) </a:t>
            </a:r>
            <a:r>
              <a:rPr lang="en-US" altLang="zh-CN" sz="2000" dirty="0">
                <a:solidFill>
                  <a:srgbClr val="FF0000"/>
                </a:solidFill>
              </a:rPr>
              <a:t>) </a:t>
            </a:r>
          </a:p>
          <a:p>
            <a:pPr marL="0" indent="0">
              <a:lnSpc>
                <a:spcPct val="100000"/>
              </a:lnSpc>
              <a:spcBef>
                <a:spcPts val="300"/>
              </a:spcBef>
              <a:spcAft>
                <a:spcPts val="0"/>
              </a:spcAft>
              <a:buNone/>
            </a:pPr>
            <a:r>
              <a:rPr lang="en-US" altLang="zh-CN" sz="2000" dirty="0">
                <a:solidFill>
                  <a:srgbClr val="FF0000"/>
                </a:solidFill>
              </a:rPr>
              <a:t>               next[j]=k;            </a:t>
            </a:r>
          </a:p>
          <a:p>
            <a:pPr marL="0" indent="0">
              <a:lnSpc>
                <a:spcPct val="100000"/>
              </a:lnSpc>
              <a:spcBef>
                <a:spcPts val="300"/>
              </a:spcBef>
              <a:spcAft>
                <a:spcPts val="0"/>
              </a:spcAft>
              <a:buNone/>
            </a:pPr>
            <a:r>
              <a:rPr lang="en-US" altLang="zh-CN" sz="2000" dirty="0">
                <a:solidFill>
                  <a:srgbClr val="FF0000"/>
                </a:solidFill>
              </a:rPr>
              <a:t>            else</a:t>
            </a:r>
          </a:p>
          <a:p>
            <a:pPr marL="0" indent="0">
              <a:lnSpc>
                <a:spcPct val="100000"/>
              </a:lnSpc>
              <a:spcBef>
                <a:spcPts val="300"/>
              </a:spcBef>
              <a:spcAft>
                <a:spcPts val="0"/>
              </a:spcAft>
              <a:buNone/>
            </a:pPr>
            <a:r>
              <a:rPr lang="en-US" altLang="zh-CN" sz="2000" dirty="0">
                <a:solidFill>
                  <a:srgbClr val="FF0000"/>
                </a:solidFill>
              </a:rPr>
              <a:t>                next[j]=next[k];</a:t>
            </a:r>
            <a:r>
              <a:rPr lang="en-US" altLang="zh-CN" sz="2000" dirty="0"/>
              <a:t> </a:t>
            </a:r>
          </a:p>
          <a:p>
            <a:pPr marL="0" indent="0">
              <a:lnSpc>
                <a:spcPct val="100000"/>
              </a:lnSpc>
              <a:spcBef>
                <a:spcPts val="0"/>
              </a:spcBef>
              <a:spcAft>
                <a:spcPts val="0"/>
              </a:spcAft>
              <a:buNone/>
            </a:pPr>
            <a:r>
              <a:rPr lang="en-US" altLang="zh-CN" sz="2000" dirty="0"/>
              <a:t>       }</a:t>
            </a:r>
          </a:p>
          <a:p>
            <a:pPr marL="0" indent="0">
              <a:lnSpc>
                <a:spcPct val="100000"/>
              </a:lnSpc>
              <a:spcBef>
                <a:spcPts val="300"/>
              </a:spcBef>
              <a:spcAft>
                <a:spcPts val="0"/>
              </a:spcAft>
              <a:buNone/>
            </a:pPr>
            <a:r>
              <a:rPr lang="en-US" altLang="zh-CN" sz="2000" dirty="0"/>
              <a:t>        else</a:t>
            </a:r>
          </a:p>
          <a:p>
            <a:pPr marL="0" indent="0">
              <a:lnSpc>
                <a:spcPct val="100000"/>
              </a:lnSpc>
              <a:spcBef>
                <a:spcPts val="300"/>
              </a:spcBef>
              <a:spcAft>
                <a:spcPts val="0"/>
              </a:spcAft>
              <a:buNone/>
            </a:pPr>
            <a:r>
              <a:rPr lang="en-US" altLang="zh-CN" sz="2000" dirty="0"/>
              <a:t>            k=next[k];</a:t>
            </a:r>
          </a:p>
          <a:p>
            <a:pPr marL="0" indent="0">
              <a:lnSpc>
                <a:spcPct val="100000"/>
              </a:lnSpc>
              <a:spcBef>
                <a:spcPts val="0"/>
              </a:spcBef>
              <a:spcAft>
                <a:spcPts val="0"/>
              </a:spcAft>
              <a:buNone/>
            </a:pPr>
            <a:r>
              <a:rPr lang="en-US" altLang="zh-CN" sz="2000" dirty="0"/>
              <a:t>    }</a:t>
            </a:r>
          </a:p>
          <a:p>
            <a:pPr marL="0" indent="0">
              <a:lnSpc>
                <a:spcPct val="100000"/>
              </a:lnSpc>
              <a:spcBef>
                <a:spcPts val="0"/>
              </a:spcBef>
              <a:spcAft>
                <a:spcPts val="0"/>
              </a:spcAft>
              <a:buNone/>
            </a:pPr>
            <a:r>
              <a:rPr lang="en-US" altLang="zh-CN" sz="2000" dirty="0"/>
              <a:t>}</a:t>
            </a:r>
            <a:r>
              <a:rPr lang="en-US" altLang="zh-CN" sz="2000" dirty="0">
                <a:solidFill>
                  <a:srgbClr val="C00000"/>
                </a:solidFill>
              </a:rPr>
              <a:t>//</a:t>
            </a:r>
            <a:r>
              <a:rPr lang="zh-CN" altLang="en-US" sz="2000" dirty="0">
                <a:solidFill>
                  <a:srgbClr val="C00000"/>
                </a:solidFill>
              </a:rPr>
              <a:t>改进的</a:t>
            </a:r>
            <a:r>
              <a:rPr lang="en-US" altLang="zh-CN" sz="2000" dirty="0">
                <a:solidFill>
                  <a:srgbClr val="C00000"/>
                </a:solidFill>
              </a:rPr>
              <a:t>KMP</a:t>
            </a:r>
            <a:endParaRPr lang="zh-CN" altLang="en-US" sz="2000" dirty="0">
              <a:solidFill>
                <a:srgbClr val="C00000"/>
              </a:solidFill>
            </a:endParaRPr>
          </a:p>
        </p:txBody>
      </p:sp>
      <p:sp>
        <p:nvSpPr>
          <p:cNvPr id="6" name="矩形 5">
            <a:extLst>
              <a:ext uri="{FF2B5EF4-FFF2-40B4-BE49-F238E27FC236}">
                <a16:creationId xmlns:a16="http://schemas.microsoft.com/office/drawing/2014/main" xmlns="" id="{9D3D7F03-A34E-4027-8638-27AFC37316A9}"/>
              </a:ext>
            </a:extLst>
          </p:cNvPr>
          <p:cNvSpPr/>
          <p:nvPr/>
        </p:nvSpPr>
        <p:spPr>
          <a:xfrm>
            <a:off x="6186502" y="1946846"/>
            <a:ext cx="5486400" cy="4349909"/>
          </a:xfrm>
          <a:prstGeom prst="rect">
            <a:avLst/>
          </a:prstGeom>
          <a:ln w="28575">
            <a:solidFill>
              <a:srgbClr val="FFC000"/>
            </a:solidFill>
          </a:ln>
        </p:spPr>
        <p:txBody>
          <a:bodyPr wrap="square">
            <a:spAutoFit/>
          </a:bodyPr>
          <a:lstStyle/>
          <a:p>
            <a:pPr marL="0" indent="0">
              <a:lnSpc>
                <a:spcPct val="100000"/>
              </a:lnSpc>
              <a:spcBef>
                <a:spcPts val="400"/>
              </a:spcBef>
              <a:spcAft>
                <a:spcPts val="0"/>
              </a:spcAft>
              <a:buNone/>
            </a:pP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初始：</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j=0;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k=-1</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next[0]=-1;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j=1; k=0;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否 </a:t>
            </a:r>
            <a:endPar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next[1]=next[0]= -1;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j=2; k=1;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t.data[2]</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否 </a:t>
            </a:r>
            <a:endPar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next[2]=next[1]= -1;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j=3; k=2;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t.data[3]</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t.data[2]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否 </a:t>
            </a:r>
            <a:endPar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next[3]=next[2]= -1;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t.data[2]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j=4; k=3;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t.data[4]</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t.data[3]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 </a:t>
            </a:r>
            <a:endPar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next[4]=3;</a:t>
            </a:r>
          </a:p>
        </p:txBody>
      </p:sp>
      <p:graphicFrame>
        <p:nvGraphicFramePr>
          <p:cNvPr id="8" name="表格 7">
            <a:extLst>
              <a:ext uri="{FF2B5EF4-FFF2-40B4-BE49-F238E27FC236}">
                <a16:creationId xmlns:a16="http://schemas.microsoft.com/office/drawing/2014/main" xmlns="" id="{80695545-9F85-4E23-99EB-ED8FCEA4579A}"/>
              </a:ext>
            </a:extLst>
          </p:cNvPr>
          <p:cNvGraphicFramePr>
            <a:graphicFrameLocks noGrp="1"/>
          </p:cNvGraphicFramePr>
          <p:nvPr>
            <p:extLst>
              <p:ext uri="{D42A27DB-BD31-4B8C-83A1-F6EECF244321}">
                <p14:modId xmlns:p14="http://schemas.microsoft.com/office/powerpoint/2010/main" xmlns="" val="278939707"/>
              </p:ext>
            </p:extLst>
          </p:nvPr>
        </p:nvGraphicFramePr>
        <p:xfrm>
          <a:off x="6858000" y="533400"/>
          <a:ext cx="4143404" cy="1226687"/>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xmlns="" val="20000"/>
                    </a:ext>
                  </a:extLst>
                </a:gridCol>
                <a:gridCol w="714380">
                  <a:extLst>
                    <a:ext uri="{9D8B030D-6E8A-4147-A177-3AD203B41FA5}">
                      <a16:colId xmlns:a16="http://schemas.microsoft.com/office/drawing/2014/main" xmlns="" val="20001"/>
                    </a:ext>
                  </a:extLst>
                </a:gridCol>
                <a:gridCol w="642942">
                  <a:extLst>
                    <a:ext uri="{9D8B030D-6E8A-4147-A177-3AD203B41FA5}">
                      <a16:colId xmlns:a16="http://schemas.microsoft.com/office/drawing/2014/main" xmlns="" val="20002"/>
                    </a:ext>
                  </a:extLst>
                </a:gridCol>
                <a:gridCol w="571504">
                  <a:extLst>
                    <a:ext uri="{9D8B030D-6E8A-4147-A177-3AD203B41FA5}">
                      <a16:colId xmlns:a16="http://schemas.microsoft.com/office/drawing/2014/main" xmlns="" val="20003"/>
                    </a:ext>
                  </a:extLst>
                </a:gridCol>
                <a:gridCol w="642942">
                  <a:extLst>
                    <a:ext uri="{9D8B030D-6E8A-4147-A177-3AD203B41FA5}">
                      <a16:colId xmlns:a16="http://schemas.microsoft.com/office/drawing/2014/main" xmlns="" val="20004"/>
                    </a:ext>
                  </a:extLst>
                </a:gridCol>
                <a:gridCol w="571504">
                  <a:extLst>
                    <a:ext uri="{9D8B030D-6E8A-4147-A177-3AD203B41FA5}">
                      <a16:colId xmlns:a16="http://schemas.microsoft.com/office/drawing/2014/main" xmlns="" val="20005"/>
                    </a:ext>
                  </a:extLst>
                </a:gridCol>
              </a:tblGrid>
              <a:tr h="403727">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xmlns=""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82554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char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B6A017F-FDAE-4ED2-9DF4-FFBD010EA91B}"/>
              </a:ext>
            </a:extLst>
          </p:cNvPr>
          <p:cNvSpPr>
            <a:spLocks noGrp="1"/>
          </p:cNvSpPr>
          <p:nvPr>
            <p:ph type="title"/>
          </p:nvPr>
        </p:nvSpPr>
        <p:spPr/>
        <p:txBody>
          <a:bodyPr/>
          <a:lstStyle/>
          <a:p>
            <a:r>
              <a:rPr lang="zh-CN" altLang="en-US" dirty="0"/>
              <a:t>串的抽象数据类型定义</a:t>
            </a:r>
          </a:p>
        </p:txBody>
      </p:sp>
      <p:sp>
        <p:nvSpPr>
          <p:cNvPr id="3" name="内容占位符 2">
            <a:extLst>
              <a:ext uri="{FF2B5EF4-FFF2-40B4-BE49-F238E27FC236}">
                <a16:creationId xmlns:a16="http://schemas.microsoft.com/office/drawing/2014/main" xmlns="" id="{8C532F3C-606D-40CE-83A1-6DAA653EE9B1}"/>
              </a:ext>
            </a:extLst>
          </p:cNvPr>
          <p:cNvSpPr>
            <a:spLocks noGrp="1"/>
          </p:cNvSpPr>
          <p:nvPr>
            <p:ph idx="1"/>
          </p:nvPr>
        </p:nvSpPr>
        <p:spPr>
          <a:xfrm>
            <a:off x="304800" y="1295400"/>
            <a:ext cx="11582400" cy="5257800"/>
          </a:xfrm>
        </p:spPr>
        <p:txBody>
          <a:bodyPr/>
          <a:lstStyle/>
          <a:p>
            <a:pPr marL="0" indent="0">
              <a:buNone/>
            </a:pPr>
            <a:r>
              <a:rPr lang="en-US" altLang="zh-CN" dirty="0"/>
              <a:t>ADT String {</a:t>
            </a:r>
          </a:p>
          <a:p>
            <a:pPr marL="0" indent="0">
              <a:buNone/>
            </a:pPr>
            <a:r>
              <a:rPr lang="zh-CN" altLang="en-US" dirty="0"/>
              <a:t> 数据对象</a:t>
            </a:r>
            <a:r>
              <a:rPr lang="en-US" altLang="zh-CN" dirty="0"/>
              <a:t>: D={a</a:t>
            </a:r>
            <a:r>
              <a:rPr lang="en-US" altLang="zh-CN" baseline="-25000" dirty="0"/>
              <a:t>i</a:t>
            </a:r>
            <a:r>
              <a:rPr lang="en-US" altLang="zh-CN" dirty="0"/>
              <a:t>| a</a:t>
            </a:r>
            <a:r>
              <a:rPr lang="en-US" altLang="zh-CN" baseline="-25000" dirty="0"/>
              <a:t>i</a:t>
            </a:r>
            <a:r>
              <a:rPr lang="en-US" altLang="zh-CN" dirty="0"/>
              <a:t> ∈</a:t>
            </a:r>
            <a:r>
              <a:rPr lang="en-US" altLang="zh-CN" dirty="0" err="1"/>
              <a:t>CharacterSet,i</a:t>
            </a:r>
            <a:r>
              <a:rPr lang="en-US" altLang="zh-CN" dirty="0"/>
              <a:t>=1,2,…,n;  n≥0}</a:t>
            </a:r>
          </a:p>
          <a:p>
            <a:pPr marL="0" indent="0">
              <a:buNone/>
            </a:pPr>
            <a:r>
              <a:rPr lang="zh-CN" altLang="en-US" dirty="0"/>
              <a:t> 数据关系</a:t>
            </a:r>
            <a:r>
              <a:rPr lang="en-US" altLang="zh-CN" dirty="0"/>
              <a:t>: R={&lt;a</a:t>
            </a:r>
            <a:r>
              <a:rPr lang="en-US" altLang="zh-CN" baseline="-25000" dirty="0"/>
              <a:t>i</a:t>
            </a:r>
            <a:r>
              <a:rPr lang="en-US" altLang="zh-CN" dirty="0"/>
              <a:t>,a</a:t>
            </a:r>
            <a:r>
              <a:rPr lang="en-US" altLang="zh-CN" baseline="-25000" dirty="0"/>
              <a:t>i+1</a:t>
            </a:r>
            <a:r>
              <a:rPr lang="en-US" altLang="zh-CN" dirty="0"/>
              <a:t>&gt;| a</a:t>
            </a:r>
            <a:r>
              <a:rPr lang="en-US" altLang="zh-CN" baseline="-25000" dirty="0"/>
              <a:t>i</a:t>
            </a:r>
            <a:r>
              <a:rPr lang="en-US" altLang="zh-CN" dirty="0"/>
              <a:t>,a</a:t>
            </a:r>
            <a:r>
              <a:rPr lang="en-US" altLang="zh-CN" baseline="-25000" dirty="0"/>
              <a:t>i+1 </a:t>
            </a:r>
            <a:r>
              <a:rPr lang="en-US" altLang="zh-CN" dirty="0"/>
              <a:t>∈D, </a:t>
            </a:r>
            <a:r>
              <a:rPr lang="en-US" altLang="zh-CN" dirty="0" err="1"/>
              <a:t>i</a:t>
            </a:r>
            <a:r>
              <a:rPr lang="en-US" altLang="zh-CN" dirty="0"/>
              <a:t>=1,…,n-1;  n-1≥0}</a:t>
            </a:r>
          </a:p>
          <a:p>
            <a:pPr marL="0" indent="0">
              <a:buNone/>
            </a:pPr>
            <a:r>
              <a:rPr lang="zh-CN" altLang="en-US" dirty="0"/>
              <a:t> 基本操作：</a:t>
            </a:r>
          </a:p>
          <a:p>
            <a:pPr marL="0" indent="0">
              <a:buNone/>
            </a:pPr>
            <a:r>
              <a:rPr lang="en-US" altLang="zh-CN" dirty="0"/>
              <a:t> 1</a:t>
            </a:r>
            <a:r>
              <a:rPr lang="zh-CN" altLang="en-US" dirty="0"/>
              <a:t>）</a:t>
            </a:r>
            <a:r>
              <a:rPr lang="en-US" altLang="zh-CN" dirty="0" err="1"/>
              <a:t>StrAssign</a:t>
            </a:r>
            <a:r>
              <a:rPr lang="en-US" altLang="zh-CN" dirty="0"/>
              <a:t>(</a:t>
            </a:r>
            <a:r>
              <a:rPr lang="en-US" altLang="zh-CN" dirty="0" err="1"/>
              <a:t>S,chars</a:t>
            </a:r>
            <a:r>
              <a:rPr lang="en-US" altLang="zh-CN" dirty="0"/>
              <a:t>)</a:t>
            </a:r>
          </a:p>
          <a:p>
            <a:pPr marL="0" indent="0">
              <a:buNone/>
            </a:pPr>
            <a:r>
              <a:rPr lang="zh-CN" altLang="en-US" dirty="0"/>
              <a:t>   初始条件</a:t>
            </a:r>
            <a:r>
              <a:rPr lang="zh-CN" altLang="en-US" sz="2800" dirty="0"/>
              <a:t>： </a:t>
            </a:r>
            <a:r>
              <a:rPr lang="en-US" altLang="zh-CN" dirty="0"/>
              <a:t>chars</a:t>
            </a:r>
            <a:r>
              <a:rPr lang="zh-CN" altLang="en-US" dirty="0"/>
              <a:t>是字符串常量</a:t>
            </a:r>
          </a:p>
          <a:p>
            <a:pPr marL="0" indent="0">
              <a:buNone/>
            </a:pPr>
            <a:r>
              <a:rPr lang="zh-CN" altLang="en-US" dirty="0"/>
              <a:t>   操作结果</a:t>
            </a:r>
            <a:r>
              <a:rPr lang="zh-CN" altLang="en-US" sz="2800" dirty="0"/>
              <a:t>：</a:t>
            </a:r>
            <a:r>
              <a:rPr lang="zh-CN" altLang="en-US" dirty="0"/>
              <a:t>生成一个值等于</a:t>
            </a:r>
            <a:r>
              <a:rPr lang="en-US" altLang="zh-CN" dirty="0"/>
              <a:t>chars</a:t>
            </a:r>
            <a:r>
              <a:rPr lang="zh-CN" altLang="en-US" dirty="0"/>
              <a:t>的串</a:t>
            </a:r>
            <a:r>
              <a:rPr lang="en-US" altLang="zh-CN" dirty="0"/>
              <a:t>S </a:t>
            </a:r>
          </a:p>
          <a:p>
            <a:pPr marL="0" indent="0">
              <a:buNone/>
            </a:pPr>
            <a:endParaRPr lang="zh-CN" altLang="en-US" dirty="0"/>
          </a:p>
        </p:txBody>
      </p:sp>
    </p:spTree>
    <p:extLst>
      <p:ext uri="{BB962C8B-B14F-4D97-AF65-F5344CB8AC3E}">
        <p14:creationId xmlns:p14="http://schemas.microsoft.com/office/powerpoint/2010/main" xmlns="" val="158933598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xmlns="" id="{576433E9-5D8B-4D70-B66A-D3A243C26564}"/>
              </a:ext>
            </a:extLst>
          </p:cNvPr>
          <p:cNvGrpSpPr/>
          <p:nvPr/>
        </p:nvGrpSpPr>
        <p:grpSpPr>
          <a:xfrm>
            <a:off x="809625" y="507593"/>
            <a:ext cx="5341550" cy="1092607"/>
            <a:chOff x="809625" y="457200"/>
            <a:chExt cx="5341550" cy="1092607"/>
          </a:xfrm>
        </p:grpSpPr>
        <p:sp>
          <p:nvSpPr>
            <p:cNvPr id="2" name="矩形 1">
              <a:extLst>
                <a:ext uri="{FF2B5EF4-FFF2-40B4-BE49-F238E27FC236}">
                  <a16:creationId xmlns:a16="http://schemas.microsoft.com/office/drawing/2014/main" xmlns="" id="{9DEA216D-0827-4A08-AAA2-E10ABAA8DB6C}"/>
                </a:ext>
              </a:extLst>
            </p:cNvPr>
            <p:cNvSpPr/>
            <p:nvPr/>
          </p:nvSpPr>
          <p:spPr>
            <a:xfrm>
              <a:off x="809625" y="811143"/>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3" name="矩形 2">
              <a:extLst>
                <a:ext uri="{FF2B5EF4-FFF2-40B4-BE49-F238E27FC236}">
                  <a16:creationId xmlns:a16="http://schemas.microsoft.com/office/drawing/2014/main" xmlns="" id="{B456A826-A095-44C5-864A-0794F19D470A}"/>
                </a:ext>
              </a:extLst>
            </p:cNvPr>
            <p:cNvSpPr/>
            <p:nvPr/>
          </p:nvSpPr>
          <p:spPr>
            <a:xfrm>
              <a:off x="838199" y="1180475"/>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4" name="矩形 3">
              <a:extLst>
                <a:ext uri="{FF2B5EF4-FFF2-40B4-BE49-F238E27FC236}">
                  <a16:creationId xmlns:a16="http://schemas.microsoft.com/office/drawing/2014/main" xmlns="" id="{64CE109B-BB61-400A-84F9-8E82F709DE2E}"/>
                </a:ext>
              </a:extLst>
            </p:cNvPr>
            <p:cNvSpPr/>
            <p:nvPr/>
          </p:nvSpPr>
          <p:spPr bwMode="auto">
            <a:xfrm>
              <a:off x="1905000" y="811143"/>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矩形 9">
              <a:extLst>
                <a:ext uri="{FF2B5EF4-FFF2-40B4-BE49-F238E27FC236}">
                  <a16:creationId xmlns:a16="http://schemas.microsoft.com/office/drawing/2014/main" xmlns="" id="{9E0D1BC8-ADFC-4CE9-9292-E4EBADB89FEA}"/>
                </a:ext>
              </a:extLst>
            </p:cNvPr>
            <p:cNvSpPr/>
            <p:nvPr/>
          </p:nvSpPr>
          <p:spPr>
            <a:xfrm>
              <a:off x="838199" y="457200"/>
              <a:ext cx="4419601" cy="338554"/>
            </a:xfrm>
            <a:prstGeom prst="rect">
              <a:avLst/>
            </a:prstGeom>
            <a:solidFill>
              <a:schemeClr val="bg1"/>
            </a:solidFill>
          </p:spPr>
          <p:txBody>
            <a:bodyPr wrap="square" lIns="108000" tIns="0" rIns="0" bIns="0" anchor="ctr" anchorCtr="0">
              <a:spAutoFit/>
            </a:bodyPr>
            <a:lstStyle/>
            <a:p>
              <a:r>
                <a:rPr lang="en-US" altLang="zh-CN" sz="2200" b="1" kern="0" spc="1800" dirty="0">
                  <a:solidFill>
                    <a:srgbClr val="FF0000"/>
                  </a:solidFill>
                </a:rPr>
                <a:t>0123456789</a:t>
              </a:r>
              <a:endParaRPr lang="zh-CN" altLang="en-US" sz="2200" b="1" kern="0" spc="1800" dirty="0">
                <a:solidFill>
                  <a:srgbClr val="FF0000"/>
                </a:solidFill>
              </a:endParaRPr>
            </a:p>
          </p:txBody>
        </p:sp>
        <p:sp>
          <p:nvSpPr>
            <p:cNvPr id="5" name="矩形 4">
              <a:extLst>
                <a:ext uri="{FF2B5EF4-FFF2-40B4-BE49-F238E27FC236}">
                  <a16:creationId xmlns:a16="http://schemas.microsoft.com/office/drawing/2014/main" xmlns="" id="{366CE7FB-0F3B-4196-B866-B81E3CF3C979}"/>
                </a:ext>
              </a:extLst>
            </p:cNvPr>
            <p:cNvSpPr/>
            <p:nvPr/>
          </p:nvSpPr>
          <p:spPr>
            <a:xfrm>
              <a:off x="4390757" y="919758"/>
              <a:ext cx="1760418" cy="461665"/>
            </a:xfrm>
            <a:prstGeom prst="rect">
              <a:avLst/>
            </a:prstGeom>
          </p:spPr>
          <p:txBody>
            <a:bodyPr wrap="none">
              <a:spAutoFit/>
            </a:bodyPr>
            <a:lstStyle/>
            <a:p>
              <a:r>
                <a:rPr lang="zh-CN" altLang="en-US" dirty="0"/>
                <a:t>j=next[</a:t>
              </a:r>
              <a:r>
                <a:rPr lang="en-US" altLang="zh-CN" dirty="0"/>
                <a:t>3</a:t>
              </a:r>
              <a:r>
                <a:rPr lang="zh-CN" altLang="en-US" dirty="0"/>
                <a:t>]</a:t>
              </a:r>
              <a:r>
                <a:rPr lang="en-US" altLang="zh-CN" dirty="0"/>
                <a:t>=-1</a:t>
              </a:r>
              <a:endParaRPr lang="zh-CN" altLang="en-US" dirty="0"/>
            </a:p>
          </p:txBody>
        </p:sp>
      </p:grpSp>
      <p:sp>
        <p:nvSpPr>
          <p:cNvPr id="6" name="矩形 5">
            <a:extLst>
              <a:ext uri="{FF2B5EF4-FFF2-40B4-BE49-F238E27FC236}">
                <a16:creationId xmlns:a16="http://schemas.microsoft.com/office/drawing/2014/main" xmlns="" id="{3222A1E0-8AE5-478B-9964-440E02B1494E}"/>
              </a:ext>
            </a:extLst>
          </p:cNvPr>
          <p:cNvSpPr/>
          <p:nvPr/>
        </p:nvSpPr>
        <p:spPr>
          <a:xfrm>
            <a:off x="6886576" y="2264896"/>
            <a:ext cx="5181123" cy="3621504"/>
          </a:xfrm>
          <a:prstGeom prst="rect">
            <a:avLst/>
          </a:prstGeom>
          <a:solidFill>
            <a:srgbClr val="FFFFCC"/>
          </a:solidFill>
        </p:spPr>
        <p:txBody>
          <a:bodyPr wrap="square">
            <a:spAutoFit/>
          </a:bodyPr>
          <a:lstStyle/>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while (i&lt;s.len &amp;&amp; j&lt;t.len)</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if (</a:t>
            </a:r>
            <a:r>
              <a:rPr lang="en-US" altLang="zh-CN" b="1" dirty="0">
                <a:solidFill>
                  <a:srgbClr val="C00000"/>
                </a:solidFill>
                <a:latin typeface="微软雅黑" panose="020B0503020204020204" pitchFamily="34" charset="-122"/>
                <a:ea typeface="微软雅黑" panose="020B0503020204020204" pitchFamily="34" charset="-122"/>
              </a:rPr>
              <a:t>j==-1</a:t>
            </a:r>
            <a:r>
              <a:rPr lang="en-US" altLang="zh-CN" b="1" dirty="0">
                <a:solidFill>
                  <a:srgbClr val="000066"/>
                </a:solidFill>
                <a:latin typeface="微软雅黑" panose="020B0503020204020204" pitchFamily="34" charset="-122"/>
                <a:ea typeface="微软雅黑" panose="020B0503020204020204" pitchFamily="34" charset="-122"/>
              </a:rPr>
              <a:t>||</a:t>
            </a:r>
            <a:r>
              <a:rPr lang="zh-CN" altLang="en-US" b="1" dirty="0">
                <a:solidFill>
                  <a:srgbClr val="000066"/>
                </a:solidFill>
                <a:latin typeface="微软雅黑" panose="020B0503020204020204" pitchFamily="34" charset="-122"/>
                <a:ea typeface="微软雅黑" panose="020B0503020204020204" pitchFamily="34" charset="-122"/>
              </a:rPr>
              <a:t>s.ch[i]==t.ch[j])</a:t>
            </a:r>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b="1" dirty="0">
              <a:solidFill>
                <a:srgbClr val="CC00CC"/>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j=next[j]; </a:t>
            </a:r>
            <a:endParaRPr lang="en-US" altLang="zh-CN" b="1" dirty="0">
              <a:solidFill>
                <a:srgbClr val="FF0000"/>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if (j&gt;=t.len)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return(i- t.len);   </a:t>
            </a:r>
            <a:r>
              <a:rPr lang="en-US" altLang="zh-CN" b="1" dirty="0">
                <a:solidFill>
                  <a:srgbClr val="000066"/>
                </a:solidFill>
                <a:latin typeface="微软雅黑" panose="020B0503020204020204" pitchFamily="34" charset="-122"/>
                <a:ea typeface="微软雅黑" panose="020B0503020204020204" pitchFamily="34" charset="-122"/>
              </a:rPr>
              <a:t>//9-5</a:t>
            </a:r>
            <a:endParaRPr lang="zh-CN" altLang="en-US" dirty="0"/>
          </a:p>
        </p:txBody>
      </p:sp>
      <p:grpSp>
        <p:nvGrpSpPr>
          <p:cNvPr id="13" name="组合 12">
            <a:extLst>
              <a:ext uri="{FF2B5EF4-FFF2-40B4-BE49-F238E27FC236}">
                <a16:creationId xmlns:a16="http://schemas.microsoft.com/office/drawing/2014/main" xmlns="" id="{418EE99A-7863-4627-86E8-0E44CA4778AA}"/>
              </a:ext>
            </a:extLst>
          </p:cNvPr>
          <p:cNvGrpSpPr/>
          <p:nvPr/>
        </p:nvGrpSpPr>
        <p:grpSpPr>
          <a:xfrm>
            <a:off x="809625" y="1677703"/>
            <a:ext cx="5238958" cy="745195"/>
            <a:chOff x="809625" y="2590800"/>
            <a:chExt cx="5238958" cy="745195"/>
          </a:xfrm>
        </p:grpSpPr>
        <p:sp>
          <p:nvSpPr>
            <p:cNvPr id="33" name="矩形 32">
              <a:extLst>
                <a:ext uri="{FF2B5EF4-FFF2-40B4-BE49-F238E27FC236}">
                  <a16:creationId xmlns:a16="http://schemas.microsoft.com/office/drawing/2014/main" xmlns="" id="{82C1A128-D582-4D18-986D-323ABC162C72}"/>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34" name="矩形 33">
              <a:extLst>
                <a:ext uri="{FF2B5EF4-FFF2-40B4-BE49-F238E27FC236}">
                  <a16:creationId xmlns:a16="http://schemas.microsoft.com/office/drawing/2014/main" xmlns="" id="{172FD171-7D9A-4D0B-ADA6-F5387F0CC1BC}"/>
                </a:ext>
              </a:extLst>
            </p:cNvPr>
            <p:cNvSpPr/>
            <p:nvPr/>
          </p:nvSpPr>
          <p:spPr>
            <a:xfrm>
              <a:off x="2324100" y="2966663"/>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35" name="矩形 34">
              <a:extLst>
                <a:ext uri="{FF2B5EF4-FFF2-40B4-BE49-F238E27FC236}">
                  <a16:creationId xmlns:a16="http://schemas.microsoft.com/office/drawing/2014/main" xmlns="" id="{E95E8F2B-5F1E-4E91-A856-26B7F4AB4D3B}"/>
                </a:ext>
              </a:extLst>
            </p:cNvPr>
            <p:cNvSpPr/>
            <p:nvPr/>
          </p:nvSpPr>
          <p:spPr bwMode="auto">
            <a:xfrm>
              <a:off x="1905000"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矩形 6">
              <a:extLst>
                <a:ext uri="{FF2B5EF4-FFF2-40B4-BE49-F238E27FC236}">
                  <a16:creationId xmlns:a16="http://schemas.microsoft.com/office/drawing/2014/main" xmlns="" id="{DFAFA907-3D09-4311-A9DE-6707BCDCBF5A}"/>
                </a:ext>
              </a:extLst>
            </p:cNvPr>
            <p:cNvSpPr/>
            <p:nvPr/>
          </p:nvSpPr>
          <p:spPr>
            <a:xfrm>
              <a:off x="4390757" y="2662535"/>
              <a:ext cx="1657826" cy="461665"/>
            </a:xfrm>
            <a:prstGeom prst="rect">
              <a:avLst/>
            </a:prstGeom>
          </p:spPr>
          <p:txBody>
            <a:bodyPr wrap="none">
              <a:spAutoFit/>
            </a:bodyPr>
            <a:lstStyle/>
            <a:p>
              <a:r>
                <a:rPr lang="zh-CN" altLang="en-US" dirty="0"/>
                <a:t>j=next[</a:t>
              </a:r>
              <a:r>
                <a:rPr lang="en-US" altLang="zh-CN" dirty="0"/>
                <a:t>2</a:t>
              </a:r>
              <a:r>
                <a:rPr lang="zh-CN" altLang="en-US" dirty="0"/>
                <a:t>]</a:t>
              </a:r>
              <a:r>
                <a:rPr lang="en-US" altLang="zh-CN" dirty="0"/>
                <a:t>=1</a:t>
              </a:r>
              <a:endParaRPr lang="zh-CN" altLang="en-US" dirty="0"/>
            </a:p>
          </p:txBody>
        </p:sp>
      </p:grpSp>
      <p:grpSp>
        <p:nvGrpSpPr>
          <p:cNvPr id="55" name="组合 54">
            <a:extLst>
              <a:ext uri="{FF2B5EF4-FFF2-40B4-BE49-F238E27FC236}">
                <a16:creationId xmlns:a16="http://schemas.microsoft.com/office/drawing/2014/main" xmlns="" id="{89EE0CE9-4D60-4DB1-9CAB-0C601E702C92}"/>
              </a:ext>
            </a:extLst>
          </p:cNvPr>
          <p:cNvGrpSpPr/>
          <p:nvPr/>
        </p:nvGrpSpPr>
        <p:grpSpPr>
          <a:xfrm>
            <a:off x="838198" y="2493714"/>
            <a:ext cx="3505201" cy="745196"/>
            <a:chOff x="809625" y="2590800"/>
            <a:chExt cx="3505201" cy="745196"/>
          </a:xfrm>
        </p:grpSpPr>
        <p:sp>
          <p:nvSpPr>
            <p:cNvPr id="56" name="矩形 55">
              <a:extLst>
                <a:ext uri="{FF2B5EF4-FFF2-40B4-BE49-F238E27FC236}">
                  <a16:creationId xmlns:a16="http://schemas.microsoft.com/office/drawing/2014/main" xmlns="" id="{6F7C8740-CB77-4C68-A40C-50118E9E06DC}"/>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57" name="矩形 56">
              <a:extLst>
                <a:ext uri="{FF2B5EF4-FFF2-40B4-BE49-F238E27FC236}">
                  <a16:creationId xmlns:a16="http://schemas.microsoft.com/office/drawing/2014/main" xmlns="" id="{8FF34E5F-9FEA-4DD1-BB5D-D4A64DC27F11}"/>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58" name="矩形 57">
              <a:extLst>
                <a:ext uri="{FF2B5EF4-FFF2-40B4-BE49-F238E27FC236}">
                  <a16:creationId xmlns:a16="http://schemas.microsoft.com/office/drawing/2014/main" xmlns="" id="{44A369A8-8B75-4302-A562-8AE7AD8E97C4}"/>
                </a:ext>
              </a:extLst>
            </p:cNvPr>
            <p:cNvSpPr/>
            <p:nvPr/>
          </p:nvSpPr>
          <p:spPr bwMode="auto">
            <a:xfrm>
              <a:off x="2295587"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9" name="组合 58">
            <a:extLst>
              <a:ext uri="{FF2B5EF4-FFF2-40B4-BE49-F238E27FC236}">
                <a16:creationId xmlns:a16="http://schemas.microsoft.com/office/drawing/2014/main" xmlns="" id="{64C6CF5C-83F3-4914-B3DA-18AEA9330DCE}"/>
              </a:ext>
            </a:extLst>
          </p:cNvPr>
          <p:cNvGrpSpPr/>
          <p:nvPr/>
        </p:nvGrpSpPr>
        <p:grpSpPr>
          <a:xfrm>
            <a:off x="838198" y="4274300"/>
            <a:ext cx="3733802" cy="745196"/>
            <a:chOff x="809625" y="2590800"/>
            <a:chExt cx="3733802" cy="745196"/>
          </a:xfrm>
        </p:grpSpPr>
        <p:sp>
          <p:nvSpPr>
            <p:cNvPr id="60" name="矩形 59">
              <a:extLst>
                <a:ext uri="{FF2B5EF4-FFF2-40B4-BE49-F238E27FC236}">
                  <a16:creationId xmlns:a16="http://schemas.microsoft.com/office/drawing/2014/main" xmlns="" id="{E9F15069-A72F-401B-8E06-EFE641DC04DD}"/>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61" name="矩形 60">
              <a:extLst>
                <a:ext uri="{FF2B5EF4-FFF2-40B4-BE49-F238E27FC236}">
                  <a16:creationId xmlns:a16="http://schemas.microsoft.com/office/drawing/2014/main" xmlns="" id="{B962F0C6-6E99-498C-95B1-1D0FF43F71D3}"/>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62" name="矩形 61">
              <a:extLst>
                <a:ext uri="{FF2B5EF4-FFF2-40B4-BE49-F238E27FC236}">
                  <a16:creationId xmlns:a16="http://schemas.microsoft.com/office/drawing/2014/main" xmlns="" id="{705A2F63-C2B6-4DB9-A6DE-54ED5D40144D}"/>
                </a:ext>
              </a:extLst>
            </p:cNvPr>
            <p:cNvSpPr/>
            <p:nvPr/>
          </p:nvSpPr>
          <p:spPr bwMode="auto">
            <a:xfrm>
              <a:off x="4124327"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aphicFrame>
        <p:nvGraphicFramePr>
          <p:cNvPr id="37" name="表格 36">
            <a:extLst>
              <a:ext uri="{FF2B5EF4-FFF2-40B4-BE49-F238E27FC236}">
                <a16:creationId xmlns:a16="http://schemas.microsoft.com/office/drawing/2014/main" xmlns="" id="{F811E36D-0562-4A9E-ADF0-C4B2389AD903}"/>
              </a:ext>
            </a:extLst>
          </p:cNvPr>
          <p:cNvGraphicFramePr>
            <a:graphicFrameLocks noGrp="1"/>
          </p:cNvGraphicFramePr>
          <p:nvPr>
            <p:extLst>
              <p:ext uri="{D42A27DB-BD31-4B8C-83A1-F6EECF244321}">
                <p14:modId xmlns:p14="http://schemas.microsoft.com/office/powerpoint/2010/main" xmlns="" val="2590214919"/>
              </p:ext>
            </p:extLst>
          </p:nvPr>
        </p:nvGraphicFramePr>
        <p:xfrm>
          <a:off x="7210397" y="628300"/>
          <a:ext cx="4143404" cy="1226687"/>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xmlns="" val="20000"/>
                    </a:ext>
                  </a:extLst>
                </a:gridCol>
                <a:gridCol w="714380">
                  <a:extLst>
                    <a:ext uri="{9D8B030D-6E8A-4147-A177-3AD203B41FA5}">
                      <a16:colId xmlns:a16="http://schemas.microsoft.com/office/drawing/2014/main" xmlns="" val="20001"/>
                    </a:ext>
                  </a:extLst>
                </a:gridCol>
                <a:gridCol w="642942">
                  <a:extLst>
                    <a:ext uri="{9D8B030D-6E8A-4147-A177-3AD203B41FA5}">
                      <a16:colId xmlns:a16="http://schemas.microsoft.com/office/drawing/2014/main" xmlns="" val="20002"/>
                    </a:ext>
                  </a:extLst>
                </a:gridCol>
                <a:gridCol w="571504">
                  <a:extLst>
                    <a:ext uri="{9D8B030D-6E8A-4147-A177-3AD203B41FA5}">
                      <a16:colId xmlns:a16="http://schemas.microsoft.com/office/drawing/2014/main" xmlns="" val="20003"/>
                    </a:ext>
                  </a:extLst>
                </a:gridCol>
                <a:gridCol w="642942">
                  <a:extLst>
                    <a:ext uri="{9D8B030D-6E8A-4147-A177-3AD203B41FA5}">
                      <a16:colId xmlns:a16="http://schemas.microsoft.com/office/drawing/2014/main" xmlns="" val="20004"/>
                    </a:ext>
                  </a:extLst>
                </a:gridCol>
                <a:gridCol w="571504">
                  <a:extLst>
                    <a:ext uri="{9D8B030D-6E8A-4147-A177-3AD203B41FA5}">
                      <a16:colId xmlns:a16="http://schemas.microsoft.com/office/drawing/2014/main" xmlns="" val="20005"/>
                    </a:ext>
                  </a:extLst>
                </a:gridCol>
              </a:tblGrid>
              <a:tr h="403727">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xmlns=""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
        <p:nvSpPr>
          <p:cNvPr id="8" name="矩形 7">
            <a:extLst>
              <a:ext uri="{FF2B5EF4-FFF2-40B4-BE49-F238E27FC236}">
                <a16:creationId xmlns:a16="http://schemas.microsoft.com/office/drawing/2014/main" xmlns="" id="{03460A01-FF9C-4CAB-AE88-327D3DD7153A}"/>
              </a:ext>
            </a:extLst>
          </p:cNvPr>
          <p:cNvSpPr/>
          <p:nvPr/>
        </p:nvSpPr>
        <p:spPr>
          <a:xfrm>
            <a:off x="2819399" y="3388258"/>
            <a:ext cx="777777" cy="461665"/>
          </a:xfrm>
          <a:prstGeom prst="rect">
            <a:avLst/>
          </a:prstGeom>
        </p:spPr>
        <p:txBody>
          <a:bodyPr wrap="none">
            <a:spAutoFit/>
          </a:bodyPr>
          <a:lstStyle/>
          <a:p>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dirty="0"/>
          </a:p>
        </p:txBody>
      </p:sp>
      <p:sp>
        <p:nvSpPr>
          <p:cNvPr id="9" name="箭头: 右 8">
            <a:extLst>
              <a:ext uri="{FF2B5EF4-FFF2-40B4-BE49-F238E27FC236}">
                <a16:creationId xmlns:a16="http://schemas.microsoft.com/office/drawing/2014/main" xmlns="" id="{1B21DEDA-BB0C-460C-A554-0446BC2BEBDE}"/>
              </a:ext>
            </a:extLst>
          </p:cNvPr>
          <p:cNvSpPr/>
          <p:nvPr/>
        </p:nvSpPr>
        <p:spPr bwMode="auto">
          <a:xfrm>
            <a:off x="3810000" y="5679022"/>
            <a:ext cx="1447800" cy="612177"/>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hlinkClick r:id="rId2" action="ppaction://hlinksldjump"/>
              </a:rPr>
              <a:t>KMP</a:t>
            </a:r>
            <a:endParaRPr lang="zh-CN" altLang="en-US" sz="2000" b="1" dirty="0"/>
          </a:p>
        </p:txBody>
      </p:sp>
    </p:spTree>
    <p:extLst>
      <p:ext uri="{BB962C8B-B14F-4D97-AF65-F5344CB8AC3E}">
        <p14:creationId xmlns:p14="http://schemas.microsoft.com/office/powerpoint/2010/main" xmlns="" val="33674026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4F77106-DF7F-41E2-B1A9-5D7C0BE4E05F}"/>
              </a:ext>
            </a:extLst>
          </p:cNvPr>
          <p:cNvSpPr>
            <a:spLocks noGrp="1"/>
          </p:cNvSpPr>
          <p:nvPr>
            <p:ph idx="1"/>
          </p:nvPr>
        </p:nvSpPr>
        <p:spPr>
          <a:xfrm>
            <a:off x="304800" y="609600"/>
            <a:ext cx="11582400" cy="5943600"/>
          </a:xfrm>
        </p:spPr>
        <p:txBody>
          <a:bodyPr/>
          <a:lstStyle/>
          <a:p>
            <a:pPr marL="0" indent="0">
              <a:spcAft>
                <a:spcPts val="0"/>
              </a:spcAft>
              <a:buNone/>
            </a:pPr>
            <a:r>
              <a:rPr lang="en-US" altLang="zh-CN" sz="2400" dirty="0"/>
              <a:t>2</a:t>
            </a:r>
            <a:r>
              <a:rPr lang="zh-CN" altLang="en-US" sz="2400" dirty="0"/>
              <a:t>）</a:t>
            </a:r>
            <a:r>
              <a:rPr lang="en-US" altLang="zh-CN" sz="2400" dirty="0" err="1"/>
              <a:t>StrInsert</a:t>
            </a:r>
            <a:r>
              <a:rPr lang="en-US" altLang="zh-CN" sz="2400" dirty="0"/>
              <a:t>(</a:t>
            </a:r>
            <a:r>
              <a:rPr lang="en-US" altLang="zh-CN" sz="2400" dirty="0" err="1"/>
              <a:t>S,pos,T</a:t>
            </a:r>
            <a:r>
              <a:rPr lang="en-US" altLang="zh-CN" sz="2400" dirty="0"/>
              <a:t>)</a:t>
            </a:r>
          </a:p>
          <a:p>
            <a:pPr marL="0" indent="0">
              <a:spcAft>
                <a:spcPts val="0"/>
              </a:spcAft>
              <a:buNone/>
            </a:pPr>
            <a:r>
              <a:rPr lang="zh-CN" altLang="en-US" sz="2400" dirty="0"/>
              <a:t>  初始条件：串</a:t>
            </a:r>
            <a:r>
              <a:rPr lang="en-US" altLang="zh-CN" sz="2400" dirty="0"/>
              <a:t>S</a:t>
            </a:r>
            <a:r>
              <a:rPr lang="zh-CN" altLang="en-US" sz="2400" dirty="0"/>
              <a:t>和</a:t>
            </a:r>
            <a:r>
              <a:rPr lang="en-US" altLang="zh-CN" sz="2400" dirty="0"/>
              <a:t>T</a:t>
            </a:r>
            <a:r>
              <a:rPr lang="zh-CN" altLang="en-US" sz="2400" dirty="0"/>
              <a:t>存在，</a:t>
            </a:r>
            <a:r>
              <a:rPr lang="en-US" altLang="zh-CN" sz="2400" dirty="0"/>
              <a:t>1≤pos≤StrLength(S) +1</a:t>
            </a:r>
          </a:p>
          <a:p>
            <a:pPr marL="0" indent="0">
              <a:spcAft>
                <a:spcPts val="0"/>
              </a:spcAft>
              <a:buNone/>
            </a:pPr>
            <a:r>
              <a:rPr lang="en-US" altLang="zh-CN" sz="2400" dirty="0"/>
              <a:t>  </a:t>
            </a:r>
            <a:r>
              <a:rPr lang="zh-CN" altLang="en-US" sz="2400" dirty="0"/>
              <a:t>操作结果：在串</a:t>
            </a:r>
            <a:r>
              <a:rPr lang="en-US" altLang="zh-CN" sz="2400" dirty="0"/>
              <a:t>S</a:t>
            </a:r>
            <a:r>
              <a:rPr lang="zh-CN" altLang="en-US" sz="2400" dirty="0"/>
              <a:t>的第</a:t>
            </a:r>
            <a:r>
              <a:rPr lang="en-US" altLang="zh-CN" sz="2400" dirty="0"/>
              <a:t>pos</a:t>
            </a:r>
            <a:r>
              <a:rPr lang="zh-CN" altLang="en-US" sz="2400" dirty="0"/>
              <a:t>个字符之前插入串</a:t>
            </a:r>
            <a:r>
              <a:rPr lang="en-US" altLang="zh-CN" sz="2400" dirty="0"/>
              <a:t>T </a:t>
            </a:r>
          </a:p>
          <a:p>
            <a:pPr marL="0" indent="0">
              <a:spcAft>
                <a:spcPts val="0"/>
              </a:spcAft>
              <a:buNone/>
            </a:pPr>
            <a:r>
              <a:rPr lang="en-US" altLang="zh-CN" sz="2400" dirty="0"/>
              <a:t>3</a:t>
            </a:r>
            <a:r>
              <a:rPr lang="zh-CN" altLang="en-US" sz="2400" dirty="0"/>
              <a:t>）</a:t>
            </a:r>
            <a:r>
              <a:rPr lang="en-US" altLang="zh-CN" sz="2400" dirty="0" err="1"/>
              <a:t>StrDelete</a:t>
            </a:r>
            <a:r>
              <a:rPr lang="en-US" altLang="zh-CN" sz="2400" dirty="0"/>
              <a:t>(</a:t>
            </a:r>
            <a:r>
              <a:rPr lang="en-US" altLang="zh-CN" sz="2400" dirty="0" err="1"/>
              <a:t>S,pos,len</a:t>
            </a:r>
            <a:r>
              <a:rPr lang="en-US" altLang="zh-CN" sz="2400" dirty="0"/>
              <a:t>)</a:t>
            </a:r>
          </a:p>
          <a:p>
            <a:pPr marL="0" indent="0">
              <a:spcAft>
                <a:spcPts val="0"/>
              </a:spcAft>
              <a:buNone/>
            </a:pPr>
            <a:r>
              <a:rPr lang="zh-CN" altLang="en-US" sz="2400" dirty="0"/>
              <a:t>  初始条件：串</a:t>
            </a:r>
            <a:r>
              <a:rPr lang="en-US" altLang="zh-CN" sz="2400" dirty="0"/>
              <a:t>S</a:t>
            </a:r>
            <a:r>
              <a:rPr lang="zh-CN" altLang="en-US" sz="2400" dirty="0"/>
              <a:t>存在，</a:t>
            </a:r>
            <a:r>
              <a:rPr lang="en-US" altLang="zh-CN" sz="2400" dirty="0"/>
              <a:t>1≤pos≤StrLength(S) -</a:t>
            </a:r>
            <a:r>
              <a:rPr lang="en-US" altLang="zh-CN" sz="2400" dirty="0" err="1"/>
              <a:t>len</a:t>
            </a:r>
            <a:r>
              <a:rPr lang="en-US" altLang="zh-CN" sz="2400" dirty="0"/>
              <a:t> +1</a:t>
            </a:r>
          </a:p>
          <a:p>
            <a:pPr marL="0" indent="0">
              <a:spcAft>
                <a:spcPts val="0"/>
              </a:spcAft>
              <a:buNone/>
            </a:pPr>
            <a:r>
              <a:rPr lang="zh-CN" altLang="en-US" sz="2400" dirty="0"/>
              <a:t>  操作结果：从串</a:t>
            </a:r>
            <a:r>
              <a:rPr lang="en-US" altLang="zh-CN" sz="2400" dirty="0"/>
              <a:t>S</a:t>
            </a:r>
            <a:r>
              <a:rPr lang="zh-CN" altLang="en-US" sz="2400" dirty="0"/>
              <a:t>中删除第</a:t>
            </a:r>
            <a:r>
              <a:rPr lang="en-US" altLang="zh-CN" sz="2400" dirty="0"/>
              <a:t>pos</a:t>
            </a:r>
            <a:r>
              <a:rPr lang="zh-CN" altLang="en-US" sz="2400" dirty="0"/>
              <a:t>个字符起长度为</a:t>
            </a:r>
            <a:r>
              <a:rPr lang="en-US" altLang="zh-CN" sz="2400" dirty="0" err="1"/>
              <a:t>len</a:t>
            </a:r>
            <a:r>
              <a:rPr lang="zh-CN" altLang="en-US" sz="2400" dirty="0"/>
              <a:t>的子串</a:t>
            </a:r>
          </a:p>
          <a:p>
            <a:pPr marL="0" indent="0">
              <a:spcAft>
                <a:spcPts val="0"/>
              </a:spcAft>
              <a:buNone/>
            </a:pPr>
            <a:r>
              <a:rPr lang="en-US" altLang="zh-CN" sz="2400" dirty="0"/>
              <a:t>4</a:t>
            </a:r>
            <a:r>
              <a:rPr lang="zh-CN" altLang="en-US" sz="2400" dirty="0"/>
              <a:t>）</a:t>
            </a:r>
            <a:r>
              <a:rPr lang="en-US" altLang="zh-CN" sz="2400" dirty="0" err="1"/>
              <a:t>StrCopy</a:t>
            </a:r>
            <a:r>
              <a:rPr lang="en-US" altLang="zh-CN" sz="2400" dirty="0"/>
              <a:t>(S,T)</a:t>
            </a:r>
          </a:p>
          <a:p>
            <a:pPr marL="0" indent="0">
              <a:spcAft>
                <a:spcPts val="0"/>
              </a:spcAft>
              <a:buNone/>
            </a:pPr>
            <a:r>
              <a:rPr lang="zh-CN" altLang="en-US" sz="2400" dirty="0"/>
              <a:t>  初始条件：串</a:t>
            </a:r>
            <a:r>
              <a:rPr lang="en-US" altLang="zh-CN" sz="2400" dirty="0"/>
              <a:t>S</a:t>
            </a:r>
            <a:r>
              <a:rPr lang="zh-CN" altLang="en-US" sz="2400" dirty="0"/>
              <a:t>存在</a:t>
            </a:r>
          </a:p>
          <a:p>
            <a:pPr marL="0" indent="0">
              <a:spcAft>
                <a:spcPts val="0"/>
              </a:spcAft>
              <a:buNone/>
            </a:pPr>
            <a:r>
              <a:rPr lang="zh-CN" altLang="en-US" sz="2400" dirty="0"/>
              <a:t>  操作结果：由串</a:t>
            </a:r>
            <a:r>
              <a:rPr lang="en-US" altLang="zh-CN" sz="2400" dirty="0"/>
              <a:t>T</a:t>
            </a:r>
            <a:r>
              <a:rPr lang="zh-CN" altLang="en-US" sz="2400" dirty="0"/>
              <a:t>复制得串</a:t>
            </a:r>
            <a:r>
              <a:rPr lang="en-US" altLang="zh-CN" sz="2400" dirty="0"/>
              <a:t>S </a:t>
            </a:r>
          </a:p>
          <a:p>
            <a:pPr marL="0" indent="0">
              <a:spcAft>
                <a:spcPts val="0"/>
              </a:spcAft>
              <a:buNone/>
            </a:pPr>
            <a:endParaRPr lang="zh-CN" altLang="en-US" sz="2400" dirty="0"/>
          </a:p>
        </p:txBody>
      </p:sp>
    </p:spTree>
    <p:extLst>
      <p:ext uri="{BB962C8B-B14F-4D97-AF65-F5344CB8AC3E}">
        <p14:creationId xmlns:p14="http://schemas.microsoft.com/office/powerpoint/2010/main" xmlns="" val="1347055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4F77106-DF7F-41E2-B1A9-5D7C0BE4E05F}"/>
              </a:ext>
            </a:extLst>
          </p:cNvPr>
          <p:cNvSpPr>
            <a:spLocks noGrp="1"/>
          </p:cNvSpPr>
          <p:nvPr>
            <p:ph idx="1"/>
          </p:nvPr>
        </p:nvSpPr>
        <p:spPr>
          <a:xfrm>
            <a:off x="304800" y="609600"/>
            <a:ext cx="11582400" cy="59436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Aft>
                <a:spcPts val="0"/>
              </a:spcAft>
              <a:buNone/>
            </a:pPr>
            <a:r>
              <a:rPr lang="en-US" altLang="zh-CN" sz="2400" dirty="0"/>
              <a:t>5</a:t>
            </a:r>
            <a:r>
              <a:rPr lang="zh-CN" altLang="en-US" sz="2400" dirty="0"/>
              <a:t>）</a:t>
            </a:r>
            <a:r>
              <a:rPr lang="en-US" altLang="zh-CN" sz="2400" dirty="0" err="1"/>
              <a:t>StrEmpty</a:t>
            </a:r>
            <a:r>
              <a:rPr lang="en-US" altLang="zh-CN" sz="2400" dirty="0"/>
              <a:t>(S)</a:t>
            </a:r>
          </a:p>
          <a:p>
            <a:pPr marL="0" indent="0">
              <a:spcAft>
                <a:spcPts val="0"/>
              </a:spcAft>
              <a:buNone/>
            </a:pPr>
            <a:r>
              <a:rPr lang="zh-CN" altLang="en-US" sz="2400" dirty="0"/>
              <a:t>  初始条件：串</a:t>
            </a:r>
            <a:r>
              <a:rPr lang="en-US" altLang="zh-CN" sz="2400" dirty="0"/>
              <a:t>S</a:t>
            </a:r>
            <a:r>
              <a:rPr lang="zh-CN" altLang="en-US" sz="2400" dirty="0"/>
              <a:t>存在</a:t>
            </a:r>
          </a:p>
          <a:p>
            <a:pPr marL="0" indent="0">
              <a:spcAft>
                <a:spcPts val="0"/>
              </a:spcAft>
              <a:buNone/>
            </a:pPr>
            <a:r>
              <a:rPr lang="zh-CN" altLang="en-US" sz="2400" dirty="0"/>
              <a:t>  操作结果：若串</a:t>
            </a:r>
            <a:r>
              <a:rPr lang="en-US" altLang="zh-CN" sz="2400" dirty="0"/>
              <a:t>S</a:t>
            </a:r>
            <a:r>
              <a:rPr lang="zh-CN" altLang="en-US" sz="2400" dirty="0"/>
              <a:t>为空串，则返回</a:t>
            </a:r>
            <a:r>
              <a:rPr lang="en-US" altLang="zh-CN" sz="2400" dirty="0"/>
              <a:t>TRUE</a:t>
            </a:r>
            <a:r>
              <a:rPr lang="zh-CN" altLang="en-US" sz="2400" dirty="0"/>
              <a:t>，否则返回</a:t>
            </a:r>
            <a:r>
              <a:rPr lang="en-US" altLang="zh-CN" sz="2400" dirty="0"/>
              <a:t>FALSE </a:t>
            </a:r>
          </a:p>
          <a:p>
            <a:pPr marL="0" indent="0">
              <a:spcAft>
                <a:spcPts val="0"/>
              </a:spcAft>
              <a:buNone/>
            </a:pPr>
            <a:r>
              <a:rPr lang="en-US" altLang="zh-CN" sz="2400" dirty="0"/>
              <a:t>6</a:t>
            </a:r>
            <a:r>
              <a:rPr lang="zh-CN" altLang="en-US" sz="2400" dirty="0"/>
              <a:t>）</a:t>
            </a:r>
            <a:r>
              <a:rPr lang="en-US" altLang="zh-CN" sz="2400" dirty="0" err="1"/>
              <a:t>StrCompare</a:t>
            </a:r>
            <a:r>
              <a:rPr lang="en-US" altLang="zh-CN" sz="2400" dirty="0"/>
              <a:t>(S,T)</a:t>
            </a:r>
          </a:p>
          <a:p>
            <a:pPr marL="0" indent="0">
              <a:spcAft>
                <a:spcPts val="0"/>
              </a:spcAft>
              <a:buNone/>
            </a:pPr>
            <a:r>
              <a:rPr lang="zh-CN" altLang="en-US" sz="2400" dirty="0"/>
              <a:t>  初始条件：串</a:t>
            </a:r>
            <a:r>
              <a:rPr lang="en-US" altLang="zh-CN" sz="2400" dirty="0"/>
              <a:t>S</a:t>
            </a:r>
            <a:r>
              <a:rPr lang="zh-CN" altLang="en-US" sz="2400" dirty="0"/>
              <a:t>和</a:t>
            </a:r>
            <a:r>
              <a:rPr lang="en-US" altLang="zh-CN" sz="2400" dirty="0"/>
              <a:t>T</a:t>
            </a:r>
            <a:r>
              <a:rPr lang="zh-CN" altLang="en-US" sz="2400" dirty="0"/>
              <a:t>存在</a:t>
            </a:r>
          </a:p>
          <a:p>
            <a:pPr marL="0" indent="0">
              <a:spcAft>
                <a:spcPts val="0"/>
              </a:spcAft>
              <a:buNone/>
            </a:pPr>
            <a:r>
              <a:rPr lang="zh-CN" altLang="en-US" sz="2400" dirty="0"/>
              <a:t>  操作结果：若</a:t>
            </a:r>
            <a:r>
              <a:rPr lang="en-US" altLang="zh-CN" sz="2400" dirty="0"/>
              <a:t>S&gt;T</a:t>
            </a:r>
            <a:r>
              <a:rPr lang="zh-CN" altLang="en-US" sz="2400" dirty="0"/>
              <a:t>，则返回值</a:t>
            </a:r>
            <a:r>
              <a:rPr lang="en-US" altLang="zh-CN" sz="2400" dirty="0"/>
              <a:t>&gt;0</a:t>
            </a:r>
            <a:r>
              <a:rPr lang="zh-CN" altLang="en-US" sz="2400" dirty="0"/>
              <a:t>；若</a:t>
            </a:r>
            <a:r>
              <a:rPr lang="en-US" altLang="zh-CN" sz="2400" dirty="0"/>
              <a:t>S=T</a:t>
            </a:r>
            <a:r>
              <a:rPr lang="zh-CN" altLang="en-US" sz="2400" dirty="0"/>
              <a:t>，则返回值</a:t>
            </a:r>
            <a:r>
              <a:rPr lang="en-US" altLang="zh-CN" sz="2400" dirty="0"/>
              <a:t>=0</a:t>
            </a:r>
            <a:r>
              <a:rPr lang="zh-CN" altLang="en-US" sz="2400" dirty="0"/>
              <a:t>；若</a:t>
            </a:r>
            <a:r>
              <a:rPr lang="en-US" altLang="zh-CN" sz="2400" dirty="0"/>
              <a:t>S&lt;T</a:t>
            </a:r>
            <a:r>
              <a:rPr lang="zh-CN" altLang="en-US" sz="2400" dirty="0"/>
              <a:t>，则返回值</a:t>
            </a:r>
            <a:r>
              <a:rPr lang="en-US" altLang="zh-CN" sz="2400" dirty="0"/>
              <a:t>&lt;0 </a:t>
            </a:r>
          </a:p>
          <a:p>
            <a:pPr marL="0" indent="0">
              <a:spcAft>
                <a:spcPts val="0"/>
              </a:spcAft>
              <a:buNone/>
            </a:pPr>
            <a:r>
              <a:rPr lang="en-US" altLang="zh-CN" sz="2400" dirty="0"/>
              <a:t>7</a:t>
            </a:r>
            <a:r>
              <a:rPr lang="zh-CN" altLang="en-US" sz="2400" dirty="0"/>
              <a:t>）</a:t>
            </a:r>
            <a:r>
              <a:rPr lang="en-US" altLang="zh-CN" sz="2400" dirty="0" err="1"/>
              <a:t>StrLength</a:t>
            </a:r>
            <a:r>
              <a:rPr lang="en-US" altLang="zh-CN" sz="2400" dirty="0"/>
              <a:t>(S)</a:t>
            </a:r>
          </a:p>
          <a:p>
            <a:pPr marL="0" indent="0">
              <a:spcAft>
                <a:spcPts val="0"/>
              </a:spcAft>
              <a:buNone/>
            </a:pPr>
            <a:r>
              <a:rPr lang="zh-CN" altLang="en-US" sz="2400" dirty="0"/>
              <a:t>  初始条件：串</a:t>
            </a:r>
            <a:r>
              <a:rPr lang="en-US" altLang="zh-CN" sz="2400" dirty="0"/>
              <a:t>S</a:t>
            </a:r>
            <a:r>
              <a:rPr lang="zh-CN" altLang="en-US" sz="2400" dirty="0"/>
              <a:t>存在</a:t>
            </a:r>
          </a:p>
          <a:p>
            <a:pPr marL="0" indent="0">
              <a:spcAft>
                <a:spcPts val="0"/>
              </a:spcAft>
              <a:buNone/>
            </a:pPr>
            <a:r>
              <a:rPr lang="zh-CN" altLang="en-US" sz="2400" dirty="0"/>
              <a:t>  操作结果：返回串</a:t>
            </a:r>
            <a:r>
              <a:rPr lang="en-US" altLang="zh-CN" sz="2400" dirty="0"/>
              <a:t>S</a:t>
            </a:r>
            <a:r>
              <a:rPr lang="zh-CN" altLang="en-US" sz="2400" dirty="0"/>
              <a:t>的长度，即串</a:t>
            </a:r>
            <a:r>
              <a:rPr lang="en-US" altLang="zh-CN" sz="2400" dirty="0"/>
              <a:t>S</a:t>
            </a:r>
            <a:r>
              <a:rPr lang="zh-CN" altLang="en-US" sz="2400" dirty="0"/>
              <a:t>中的元素个数 </a:t>
            </a:r>
          </a:p>
          <a:p>
            <a:pPr marL="0" indent="0">
              <a:spcAft>
                <a:spcPts val="0"/>
              </a:spcAft>
              <a:buNone/>
            </a:pPr>
            <a:endParaRPr lang="zh-CN" altLang="en-US" sz="2400" dirty="0"/>
          </a:p>
        </p:txBody>
      </p:sp>
    </p:spTree>
    <p:extLst>
      <p:ext uri="{BB962C8B-B14F-4D97-AF65-F5344CB8AC3E}">
        <p14:creationId xmlns:p14="http://schemas.microsoft.com/office/powerpoint/2010/main" xmlns="" val="4132335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4F77106-DF7F-41E2-B1A9-5D7C0BE4E05F}"/>
              </a:ext>
            </a:extLst>
          </p:cNvPr>
          <p:cNvSpPr>
            <a:spLocks noGrp="1"/>
          </p:cNvSpPr>
          <p:nvPr>
            <p:ph idx="1"/>
          </p:nvPr>
        </p:nvSpPr>
        <p:spPr>
          <a:xfrm>
            <a:off x="304800" y="609600"/>
            <a:ext cx="11582400" cy="59436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Aft>
                <a:spcPts val="0"/>
              </a:spcAft>
              <a:buNone/>
            </a:pPr>
            <a:r>
              <a:rPr lang="en-US" altLang="zh-CN" sz="2400" dirty="0"/>
              <a:t>8</a:t>
            </a:r>
            <a:r>
              <a:rPr lang="zh-CN" altLang="en-US" sz="2400" dirty="0"/>
              <a:t>）</a:t>
            </a:r>
            <a:r>
              <a:rPr lang="en-US" altLang="zh-CN" sz="2400" dirty="0" err="1"/>
              <a:t>StrClear</a:t>
            </a:r>
            <a:r>
              <a:rPr lang="en-US" altLang="zh-CN" sz="2400" dirty="0"/>
              <a:t>(S)</a:t>
            </a:r>
          </a:p>
          <a:p>
            <a:pPr marL="0" indent="0">
              <a:spcAft>
                <a:spcPts val="0"/>
              </a:spcAft>
              <a:buNone/>
            </a:pPr>
            <a:r>
              <a:rPr lang="zh-CN" altLang="en-US" sz="2400" dirty="0"/>
              <a:t>  初始条件：串</a:t>
            </a:r>
            <a:r>
              <a:rPr lang="en-US" altLang="zh-CN" sz="2400" dirty="0"/>
              <a:t>S</a:t>
            </a:r>
            <a:r>
              <a:rPr lang="zh-CN" altLang="en-US" sz="2400" dirty="0"/>
              <a:t>存在</a:t>
            </a:r>
          </a:p>
          <a:p>
            <a:pPr marL="0" indent="0">
              <a:spcAft>
                <a:spcPts val="0"/>
              </a:spcAft>
              <a:buNone/>
            </a:pPr>
            <a:r>
              <a:rPr lang="zh-CN" altLang="en-US" sz="2400" dirty="0"/>
              <a:t>  操作结果：将</a:t>
            </a:r>
            <a:r>
              <a:rPr lang="en-US" altLang="zh-CN" sz="2400" dirty="0"/>
              <a:t>S</a:t>
            </a:r>
            <a:r>
              <a:rPr lang="zh-CN" altLang="en-US" sz="2400" dirty="0"/>
              <a:t>清为空串</a:t>
            </a:r>
          </a:p>
          <a:p>
            <a:pPr marL="0" indent="0">
              <a:spcAft>
                <a:spcPts val="0"/>
              </a:spcAft>
              <a:buNone/>
            </a:pPr>
            <a:r>
              <a:rPr lang="en-US" altLang="zh-CN" sz="2400" dirty="0"/>
              <a:t>9</a:t>
            </a:r>
            <a:r>
              <a:rPr lang="zh-CN" altLang="en-US" sz="2400" dirty="0"/>
              <a:t>）</a:t>
            </a:r>
            <a:r>
              <a:rPr lang="en-US" altLang="zh-CN" sz="2400" dirty="0" err="1"/>
              <a:t>StrCat</a:t>
            </a:r>
            <a:r>
              <a:rPr lang="en-US" altLang="zh-CN" sz="2400" dirty="0"/>
              <a:t>(S,T)</a:t>
            </a:r>
          </a:p>
          <a:p>
            <a:pPr marL="0" indent="0">
              <a:spcAft>
                <a:spcPts val="0"/>
              </a:spcAft>
              <a:buNone/>
            </a:pPr>
            <a:r>
              <a:rPr lang="zh-CN" altLang="en-US" sz="2400" dirty="0"/>
              <a:t>  初始条件：串</a:t>
            </a:r>
            <a:r>
              <a:rPr lang="en-US" altLang="zh-CN" sz="2400" dirty="0"/>
              <a:t>S</a:t>
            </a:r>
            <a:r>
              <a:rPr lang="zh-CN" altLang="en-US" sz="2400" dirty="0"/>
              <a:t>和</a:t>
            </a:r>
            <a:r>
              <a:rPr lang="en-US" altLang="zh-CN" sz="2400" dirty="0"/>
              <a:t>T</a:t>
            </a:r>
            <a:r>
              <a:rPr lang="zh-CN" altLang="en-US" sz="2400" dirty="0"/>
              <a:t>存在</a:t>
            </a:r>
          </a:p>
          <a:p>
            <a:pPr marL="0" indent="0">
              <a:spcAft>
                <a:spcPts val="0"/>
              </a:spcAft>
              <a:buNone/>
            </a:pPr>
            <a:r>
              <a:rPr lang="zh-CN" altLang="en-US" sz="2400" dirty="0"/>
              <a:t>  操作结果：将串</a:t>
            </a:r>
            <a:r>
              <a:rPr lang="en-US" altLang="zh-CN" sz="2400" dirty="0"/>
              <a:t>T</a:t>
            </a:r>
            <a:r>
              <a:rPr lang="zh-CN" altLang="en-US" sz="2400" dirty="0"/>
              <a:t>的值连接在串</a:t>
            </a:r>
            <a:r>
              <a:rPr lang="en-US" altLang="zh-CN" sz="2400" dirty="0"/>
              <a:t>S</a:t>
            </a:r>
            <a:r>
              <a:rPr lang="zh-CN" altLang="en-US" sz="2400" dirty="0"/>
              <a:t>的后面 </a:t>
            </a:r>
          </a:p>
          <a:p>
            <a:pPr marL="0" indent="0">
              <a:spcAft>
                <a:spcPts val="0"/>
              </a:spcAft>
              <a:buNone/>
            </a:pPr>
            <a:r>
              <a:rPr lang="en-US" altLang="zh-CN" sz="2400" dirty="0"/>
              <a:t>10</a:t>
            </a:r>
            <a:r>
              <a:rPr lang="zh-CN" altLang="en-US" sz="2400" dirty="0"/>
              <a:t>）</a:t>
            </a:r>
            <a:r>
              <a:rPr lang="en-US" altLang="zh-CN" sz="2400" dirty="0" err="1"/>
              <a:t>SubString</a:t>
            </a:r>
            <a:r>
              <a:rPr lang="en-US" altLang="zh-CN" sz="2400" dirty="0"/>
              <a:t>(</a:t>
            </a:r>
            <a:r>
              <a:rPr lang="en-US" altLang="zh-CN" sz="2400" dirty="0" err="1"/>
              <a:t>Sub,S,pos,len</a:t>
            </a:r>
            <a:r>
              <a:rPr lang="en-US" altLang="zh-CN" sz="2400" dirty="0"/>
              <a:t>)</a:t>
            </a:r>
          </a:p>
          <a:p>
            <a:pPr marL="0" indent="0">
              <a:spcAft>
                <a:spcPts val="0"/>
              </a:spcAft>
              <a:buNone/>
            </a:pPr>
            <a:r>
              <a:rPr lang="zh-CN" altLang="en-US" sz="2400" dirty="0"/>
              <a:t>初始条件：串</a:t>
            </a:r>
            <a:r>
              <a:rPr lang="en-US" altLang="zh-CN" sz="2400" dirty="0"/>
              <a:t>S</a:t>
            </a:r>
            <a:r>
              <a:rPr lang="zh-CN" altLang="en-US" sz="2400" dirty="0"/>
              <a:t>存在</a:t>
            </a:r>
            <a:r>
              <a:rPr lang="en-US" altLang="zh-CN" sz="2400" dirty="0"/>
              <a:t>, </a:t>
            </a:r>
            <a:r>
              <a:rPr lang="en-US" altLang="zh-CN" sz="2400" dirty="0">
                <a:solidFill>
                  <a:srgbClr val="C00000"/>
                </a:solidFill>
              </a:rPr>
              <a:t>1≤pos≤StrLength(S) -</a:t>
            </a:r>
            <a:r>
              <a:rPr lang="en-US" altLang="zh-CN" sz="2400" dirty="0" err="1">
                <a:solidFill>
                  <a:srgbClr val="C00000"/>
                </a:solidFill>
              </a:rPr>
              <a:t>len</a:t>
            </a:r>
            <a:r>
              <a:rPr lang="en-US" altLang="zh-CN" sz="2400" dirty="0">
                <a:solidFill>
                  <a:srgbClr val="C00000"/>
                </a:solidFill>
              </a:rPr>
              <a:t> +1</a:t>
            </a:r>
          </a:p>
          <a:p>
            <a:pPr marL="0" indent="0">
              <a:spcAft>
                <a:spcPts val="0"/>
              </a:spcAft>
              <a:buNone/>
            </a:pPr>
            <a:r>
              <a:rPr lang="zh-CN" altLang="en-US" sz="2400" dirty="0"/>
              <a:t>操作结果：用</a:t>
            </a:r>
            <a:r>
              <a:rPr lang="en-US" altLang="zh-CN" sz="2400" dirty="0"/>
              <a:t>Sub</a:t>
            </a:r>
            <a:r>
              <a:rPr lang="zh-CN" altLang="en-US" sz="2400" dirty="0"/>
              <a:t>返回串</a:t>
            </a:r>
            <a:r>
              <a:rPr lang="en-US" altLang="zh-CN" sz="2400" dirty="0"/>
              <a:t>S</a:t>
            </a:r>
            <a:r>
              <a:rPr lang="zh-CN" altLang="en-US" sz="2400" dirty="0"/>
              <a:t>的第</a:t>
            </a:r>
            <a:r>
              <a:rPr lang="en-US" altLang="zh-CN" sz="2400" dirty="0"/>
              <a:t>pos</a:t>
            </a:r>
            <a:r>
              <a:rPr lang="zh-CN" altLang="en-US" sz="2400" dirty="0"/>
              <a:t>个字符起长度为</a:t>
            </a:r>
            <a:r>
              <a:rPr lang="en-US" altLang="zh-CN" sz="2400" dirty="0" err="1"/>
              <a:t>len</a:t>
            </a:r>
            <a:r>
              <a:rPr lang="zh-CN" altLang="en-US" sz="2400" dirty="0"/>
              <a:t>的子串 </a:t>
            </a:r>
          </a:p>
          <a:p>
            <a:pPr marL="0" indent="0">
              <a:spcAft>
                <a:spcPts val="0"/>
              </a:spcAft>
              <a:buNone/>
            </a:pPr>
            <a:endParaRPr lang="zh-CN" altLang="en-US" sz="2400" dirty="0"/>
          </a:p>
        </p:txBody>
      </p:sp>
    </p:spTree>
    <p:extLst>
      <p:ext uri="{BB962C8B-B14F-4D97-AF65-F5344CB8AC3E}">
        <p14:creationId xmlns:p14="http://schemas.microsoft.com/office/powerpoint/2010/main" xmlns="" val="4506973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xmlns="" id="{84F77106-DF7F-41E2-B1A9-5D7C0BE4E05F}"/>
              </a:ext>
            </a:extLst>
          </p:cNvPr>
          <p:cNvSpPr>
            <a:spLocks noGrp="1"/>
          </p:cNvSpPr>
          <p:nvPr>
            <p:ph idx="1"/>
          </p:nvPr>
        </p:nvSpPr>
        <p:spPr>
          <a:xfrm>
            <a:off x="304800" y="457200"/>
            <a:ext cx="11582400" cy="6096000"/>
          </a:xfr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Bef>
                <a:spcPts val="0"/>
              </a:spcBef>
              <a:spcAft>
                <a:spcPts val="0"/>
              </a:spcAft>
              <a:buNone/>
            </a:pPr>
            <a:r>
              <a:rPr lang="en-US" altLang="zh-CN" sz="2300" dirty="0"/>
              <a:t> 11</a:t>
            </a:r>
            <a:r>
              <a:rPr lang="zh-CN" altLang="en-US" sz="2300" dirty="0"/>
              <a:t>）</a:t>
            </a:r>
            <a:r>
              <a:rPr lang="en-US" altLang="zh-CN" sz="2300" dirty="0" err="1"/>
              <a:t>StrIndex</a:t>
            </a:r>
            <a:r>
              <a:rPr lang="en-US" altLang="zh-CN" sz="2300" dirty="0"/>
              <a:t>(</a:t>
            </a:r>
            <a:r>
              <a:rPr lang="en-US" altLang="zh-CN" sz="2300" dirty="0" err="1"/>
              <a:t>S,T,pos</a:t>
            </a:r>
            <a:r>
              <a:rPr lang="en-US" altLang="zh-CN" sz="2300" dirty="0"/>
              <a:t>) </a:t>
            </a:r>
          </a:p>
          <a:p>
            <a:pPr marL="0" indent="0">
              <a:spcBef>
                <a:spcPts val="0"/>
              </a:spcBef>
              <a:spcAft>
                <a:spcPts val="0"/>
              </a:spcAft>
              <a:buNone/>
            </a:pPr>
            <a:r>
              <a:rPr lang="zh-CN" altLang="en-US" sz="2300" dirty="0"/>
              <a:t>    初始条件：串</a:t>
            </a:r>
            <a:r>
              <a:rPr lang="en-US" altLang="zh-CN" sz="2300" dirty="0"/>
              <a:t>S</a:t>
            </a:r>
            <a:r>
              <a:rPr lang="zh-CN" altLang="en-US" sz="2300" dirty="0"/>
              <a:t>和</a:t>
            </a:r>
            <a:r>
              <a:rPr lang="en-US" altLang="zh-CN" sz="2300" dirty="0"/>
              <a:t>T</a:t>
            </a:r>
            <a:r>
              <a:rPr lang="zh-CN" altLang="en-US" sz="2300" dirty="0"/>
              <a:t>存在，</a:t>
            </a:r>
            <a:r>
              <a:rPr lang="en-US" altLang="zh-CN" sz="2300" dirty="0"/>
              <a:t>T</a:t>
            </a:r>
            <a:r>
              <a:rPr lang="zh-CN" altLang="en-US" sz="2300" dirty="0"/>
              <a:t>是非空串，</a:t>
            </a:r>
            <a:r>
              <a:rPr lang="en-US" altLang="zh-CN" sz="2300" dirty="0"/>
              <a:t>1≤pos≤StrLength(S)</a:t>
            </a:r>
          </a:p>
          <a:p>
            <a:pPr marL="0" indent="0">
              <a:spcBef>
                <a:spcPts val="0"/>
              </a:spcBef>
              <a:spcAft>
                <a:spcPts val="0"/>
              </a:spcAft>
              <a:buNone/>
            </a:pPr>
            <a:r>
              <a:rPr lang="zh-CN" altLang="en-US" sz="2300" dirty="0"/>
              <a:t>    操作结果：若串</a:t>
            </a:r>
            <a:r>
              <a:rPr lang="en-US" altLang="zh-CN" sz="2300" dirty="0"/>
              <a:t>S</a:t>
            </a:r>
            <a:r>
              <a:rPr lang="zh-CN" altLang="en-US" sz="2300" dirty="0"/>
              <a:t>中存在与串</a:t>
            </a:r>
            <a:r>
              <a:rPr lang="en-US" altLang="zh-CN" sz="2300" dirty="0"/>
              <a:t>T</a:t>
            </a:r>
            <a:r>
              <a:rPr lang="zh-CN" altLang="en-US" sz="2300" dirty="0"/>
              <a:t>相同的子串，则返回它在串</a:t>
            </a:r>
            <a:r>
              <a:rPr lang="en-US" altLang="zh-CN" sz="2300" dirty="0"/>
              <a:t>S</a:t>
            </a:r>
            <a:r>
              <a:rPr lang="zh-CN" altLang="en-US" sz="2300" dirty="0"/>
              <a:t>中第</a:t>
            </a:r>
            <a:r>
              <a:rPr lang="en-US" altLang="zh-CN" sz="2300" dirty="0"/>
              <a:t>pos</a:t>
            </a:r>
            <a:r>
              <a:rPr lang="zh-CN" altLang="en-US" sz="2300" dirty="0"/>
              <a:t>个字符之后第</a:t>
            </a:r>
            <a:endParaRPr lang="en-US" altLang="zh-CN" sz="2300" dirty="0"/>
          </a:p>
          <a:p>
            <a:pPr marL="0" indent="0">
              <a:spcBef>
                <a:spcPts val="0"/>
              </a:spcBef>
              <a:spcAft>
                <a:spcPts val="0"/>
              </a:spcAft>
              <a:buNone/>
            </a:pPr>
            <a:r>
              <a:rPr lang="zh-CN" altLang="en-US" sz="2300" dirty="0"/>
              <a:t>                   一次出现的位置；否则返回</a:t>
            </a:r>
            <a:r>
              <a:rPr lang="en-US" altLang="zh-CN" sz="2300" dirty="0"/>
              <a:t>0 </a:t>
            </a:r>
          </a:p>
          <a:p>
            <a:pPr marL="0" indent="0">
              <a:spcBef>
                <a:spcPts val="0"/>
              </a:spcBef>
              <a:spcAft>
                <a:spcPts val="0"/>
              </a:spcAft>
              <a:buNone/>
            </a:pPr>
            <a:r>
              <a:rPr lang="en-US" altLang="zh-CN" sz="2300" dirty="0"/>
              <a:t> 12</a:t>
            </a:r>
            <a:r>
              <a:rPr lang="zh-CN" altLang="en-US" sz="2300" dirty="0"/>
              <a:t>）</a:t>
            </a:r>
            <a:r>
              <a:rPr lang="en-US" altLang="zh-CN" sz="2300" dirty="0" err="1"/>
              <a:t>StrReplace</a:t>
            </a:r>
            <a:r>
              <a:rPr lang="en-US" altLang="zh-CN" sz="2300" dirty="0"/>
              <a:t>(S,T,V)</a:t>
            </a:r>
          </a:p>
          <a:p>
            <a:pPr marL="0" indent="0">
              <a:spcBef>
                <a:spcPts val="0"/>
              </a:spcBef>
              <a:spcAft>
                <a:spcPts val="0"/>
              </a:spcAft>
              <a:buNone/>
            </a:pPr>
            <a:r>
              <a:rPr lang="zh-CN" altLang="en-US" sz="2300" dirty="0"/>
              <a:t>    初始条件：串</a:t>
            </a:r>
            <a:r>
              <a:rPr lang="en-US" altLang="zh-CN" sz="2300" dirty="0"/>
              <a:t>S</a:t>
            </a:r>
            <a:r>
              <a:rPr lang="zh-CN" altLang="en-US" sz="2300" dirty="0"/>
              <a:t>，</a:t>
            </a:r>
            <a:r>
              <a:rPr lang="en-US" altLang="zh-CN" sz="2300" dirty="0"/>
              <a:t>T</a:t>
            </a:r>
            <a:r>
              <a:rPr lang="zh-CN" altLang="en-US" sz="2300" dirty="0"/>
              <a:t>和</a:t>
            </a:r>
            <a:r>
              <a:rPr lang="en-US" altLang="zh-CN" sz="2300" dirty="0"/>
              <a:t>V</a:t>
            </a:r>
            <a:r>
              <a:rPr lang="zh-CN" altLang="en-US" sz="2300" dirty="0"/>
              <a:t>存在，且</a:t>
            </a:r>
            <a:r>
              <a:rPr lang="en-US" altLang="zh-CN" sz="2300" dirty="0"/>
              <a:t>T</a:t>
            </a:r>
            <a:r>
              <a:rPr lang="zh-CN" altLang="en-US" sz="2300" dirty="0"/>
              <a:t>是非空串</a:t>
            </a:r>
          </a:p>
          <a:p>
            <a:pPr marL="0" indent="0">
              <a:spcBef>
                <a:spcPts val="0"/>
              </a:spcBef>
              <a:spcAft>
                <a:spcPts val="0"/>
              </a:spcAft>
              <a:buNone/>
            </a:pPr>
            <a:r>
              <a:rPr lang="zh-CN" altLang="en-US" sz="2300" dirty="0"/>
              <a:t>    操作结果：用</a:t>
            </a:r>
            <a:r>
              <a:rPr lang="en-US" altLang="zh-CN" sz="2300" dirty="0"/>
              <a:t>V</a:t>
            </a:r>
            <a:r>
              <a:rPr lang="zh-CN" altLang="en-US" sz="2300" dirty="0"/>
              <a:t>替换串</a:t>
            </a:r>
            <a:r>
              <a:rPr lang="en-US" altLang="zh-CN" sz="2300" dirty="0"/>
              <a:t>S</a:t>
            </a:r>
            <a:r>
              <a:rPr lang="zh-CN" altLang="en-US" sz="2300" dirty="0"/>
              <a:t>中出现的所有与</a:t>
            </a:r>
            <a:r>
              <a:rPr lang="en-US" altLang="zh-CN" sz="2300" dirty="0"/>
              <a:t>T</a:t>
            </a:r>
            <a:r>
              <a:rPr lang="zh-CN" altLang="en-US" sz="2300" dirty="0"/>
              <a:t>相等的不重叠子串 </a:t>
            </a:r>
          </a:p>
          <a:p>
            <a:pPr marL="0" indent="0">
              <a:spcBef>
                <a:spcPts val="0"/>
              </a:spcBef>
              <a:spcAft>
                <a:spcPts val="0"/>
              </a:spcAft>
              <a:buNone/>
            </a:pPr>
            <a:r>
              <a:rPr lang="en-US" altLang="zh-CN" sz="2300" dirty="0"/>
              <a:t> 13</a:t>
            </a:r>
            <a:r>
              <a:rPr lang="zh-CN" altLang="en-US" sz="2300" dirty="0"/>
              <a:t>）</a:t>
            </a:r>
            <a:r>
              <a:rPr lang="en-US" altLang="zh-CN" sz="2300" dirty="0" err="1"/>
              <a:t>StrDestroy</a:t>
            </a:r>
            <a:r>
              <a:rPr lang="en-US" altLang="zh-CN" sz="2300" dirty="0"/>
              <a:t>(S)</a:t>
            </a:r>
          </a:p>
          <a:p>
            <a:pPr marL="0" indent="0">
              <a:spcBef>
                <a:spcPts val="0"/>
              </a:spcBef>
              <a:spcAft>
                <a:spcPts val="0"/>
              </a:spcAft>
              <a:buNone/>
            </a:pPr>
            <a:r>
              <a:rPr lang="zh-CN" altLang="en-US" sz="2300" dirty="0"/>
              <a:t>    初始条件：串</a:t>
            </a:r>
            <a:r>
              <a:rPr lang="en-US" altLang="zh-CN" sz="2300" dirty="0"/>
              <a:t>S</a:t>
            </a:r>
            <a:r>
              <a:rPr lang="zh-CN" altLang="en-US" sz="2300" dirty="0"/>
              <a:t>存在</a:t>
            </a:r>
          </a:p>
          <a:p>
            <a:pPr marL="0" indent="0">
              <a:spcBef>
                <a:spcPts val="0"/>
              </a:spcBef>
              <a:spcAft>
                <a:spcPts val="0"/>
              </a:spcAft>
              <a:buNone/>
            </a:pPr>
            <a:r>
              <a:rPr lang="zh-CN" altLang="en-US" sz="2300" dirty="0"/>
              <a:t>    操作结果：销毁串</a:t>
            </a:r>
            <a:r>
              <a:rPr lang="en-US" altLang="zh-CN" sz="2300" dirty="0"/>
              <a:t>S </a:t>
            </a:r>
          </a:p>
          <a:p>
            <a:pPr marL="0" indent="0">
              <a:spcBef>
                <a:spcPts val="0"/>
              </a:spcBef>
              <a:spcAft>
                <a:spcPts val="0"/>
              </a:spcAft>
              <a:buNone/>
            </a:pPr>
            <a:r>
              <a:rPr lang="zh-CN" altLang="en-US" sz="2400" dirty="0"/>
              <a:t>｝</a:t>
            </a:r>
            <a:r>
              <a:rPr lang="en-US" altLang="zh-CN" sz="2400" dirty="0"/>
              <a:t>ADT String;</a:t>
            </a:r>
            <a:endParaRPr lang="zh-CN" altLang="en-US" sz="2300" dirty="0"/>
          </a:p>
        </p:txBody>
      </p:sp>
    </p:spTree>
    <p:extLst>
      <p:ext uri="{BB962C8B-B14F-4D97-AF65-F5344CB8AC3E}">
        <p14:creationId xmlns:p14="http://schemas.microsoft.com/office/powerpoint/2010/main" xmlns="" val="3751624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3F55510-C1EE-4ED8-9BCE-75A1374A31DC}"/>
              </a:ext>
            </a:extLst>
          </p:cNvPr>
          <p:cNvSpPr>
            <a:spLocks noGrp="1"/>
          </p:cNvSpPr>
          <p:nvPr>
            <p:ph type="title"/>
          </p:nvPr>
        </p:nvSpPr>
        <p:spPr/>
        <p:txBody>
          <a:bodyPr/>
          <a:lstStyle/>
          <a:p>
            <a:r>
              <a:rPr lang="zh-CN" altLang="en-US" dirty="0"/>
              <a:t>串</a:t>
            </a:r>
          </a:p>
        </p:txBody>
      </p:sp>
      <p:sp>
        <p:nvSpPr>
          <p:cNvPr id="3" name="内容占位符 2">
            <a:extLst>
              <a:ext uri="{FF2B5EF4-FFF2-40B4-BE49-F238E27FC236}">
                <a16:creationId xmlns:a16="http://schemas.microsoft.com/office/drawing/2014/main" xmlns="" id="{2904BCA6-3A6F-4401-B3EC-6C799A97E37D}"/>
              </a:ext>
            </a:extLst>
          </p:cNvPr>
          <p:cNvSpPr>
            <a:spLocks noGrp="1"/>
          </p:cNvSpPr>
          <p:nvPr>
            <p:ph idx="1"/>
          </p:nvPr>
        </p:nvSpPr>
        <p:spPr>
          <a:xfrm>
            <a:off x="381000" y="1257300"/>
            <a:ext cx="11201400" cy="5181600"/>
          </a:xfrm>
        </p:spPr>
        <p:txBody>
          <a:bodyPr/>
          <a:lstStyle/>
          <a:p>
            <a:pPr>
              <a:lnSpc>
                <a:spcPts val="6000"/>
              </a:lnSpc>
            </a:pPr>
            <a:r>
              <a:rPr lang="zh-CN" altLang="en-US" sz="2800" dirty="0">
                <a:solidFill>
                  <a:srgbClr val="FF0000"/>
                </a:solidFill>
              </a:rPr>
              <a:t>串</a:t>
            </a:r>
            <a:r>
              <a:rPr lang="zh-CN" altLang="en-US" sz="2800" dirty="0"/>
              <a:t>的</a:t>
            </a:r>
            <a:r>
              <a:rPr lang="zh-CN" altLang="en-US" sz="2800" dirty="0">
                <a:solidFill>
                  <a:srgbClr val="9900CC"/>
                </a:solidFill>
              </a:rPr>
              <a:t>逻辑结构</a:t>
            </a:r>
            <a:r>
              <a:rPr lang="zh-CN" altLang="en-US" sz="2800" dirty="0"/>
              <a:t>和</a:t>
            </a:r>
            <a:r>
              <a:rPr lang="zh-CN" altLang="en-US" sz="2800" dirty="0">
                <a:solidFill>
                  <a:srgbClr val="FF0000"/>
                </a:solidFill>
              </a:rPr>
              <a:t>线性表</a:t>
            </a:r>
            <a:r>
              <a:rPr lang="zh-CN" altLang="en-US" sz="2800" dirty="0"/>
              <a:t>极为相似，区别仅在于串的数据对象约束为</a:t>
            </a:r>
            <a:r>
              <a:rPr lang="zh-CN" altLang="en-US" sz="2800" dirty="0">
                <a:solidFill>
                  <a:srgbClr val="9900CC"/>
                </a:solidFill>
              </a:rPr>
              <a:t>字符集</a:t>
            </a:r>
            <a:r>
              <a:rPr lang="zh-CN" altLang="en-US" sz="2800" dirty="0"/>
              <a:t>。</a:t>
            </a:r>
          </a:p>
          <a:p>
            <a:pPr>
              <a:lnSpc>
                <a:spcPts val="6000"/>
              </a:lnSpc>
            </a:pPr>
            <a:r>
              <a:rPr lang="zh-CN" altLang="en-US" sz="2800" dirty="0"/>
              <a:t>串的基本操作和线性表有很大差别：</a:t>
            </a:r>
            <a:endParaRPr lang="en-US" altLang="zh-CN" sz="2800" dirty="0"/>
          </a:p>
          <a:p>
            <a:pPr lvl="1">
              <a:lnSpc>
                <a:spcPts val="6000"/>
              </a:lnSpc>
            </a:pPr>
            <a:r>
              <a:rPr lang="zh-CN" altLang="en-US" sz="2800" dirty="0"/>
              <a:t>在线性表的基本操作中，大多以“</a:t>
            </a:r>
            <a:r>
              <a:rPr lang="zh-CN" altLang="en-US" sz="2800" dirty="0">
                <a:solidFill>
                  <a:srgbClr val="FF0000"/>
                </a:solidFill>
              </a:rPr>
              <a:t>单个元素</a:t>
            </a:r>
            <a:r>
              <a:rPr lang="zh-CN" altLang="en-US" sz="2800" dirty="0"/>
              <a:t>”作为操作对象；</a:t>
            </a:r>
          </a:p>
          <a:p>
            <a:pPr lvl="1">
              <a:lnSpc>
                <a:spcPts val="6000"/>
              </a:lnSpc>
            </a:pPr>
            <a:r>
              <a:rPr lang="zh-CN" altLang="en-US" sz="2800" dirty="0"/>
              <a:t>在串的基本操作中，通常以“</a:t>
            </a:r>
            <a:r>
              <a:rPr lang="zh-CN" altLang="en-US" sz="2800" dirty="0">
                <a:solidFill>
                  <a:srgbClr val="FF0000"/>
                </a:solidFill>
              </a:rPr>
              <a:t>串的整体</a:t>
            </a:r>
            <a:r>
              <a:rPr lang="zh-CN" altLang="en-US" sz="2800" dirty="0"/>
              <a:t>”作为操作对象。</a:t>
            </a:r>
          </a:p>
        </p:txBody>
      </p:sp>
    </p:spTree>
    <p:extLst>
      <p:ext uri="{BB962C8B-B14F-4D97-AF65-F5344CB8AC3E}">
        <p14:creationId xmlns:p14="http://schemas.microsoft.com/office/powerpoint/2010/main" xmlns="" val="206975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5354</TotalTime>
  <Words>3399</Words>
  <Application>Microsoft Office PowerPoint</Application>
  <PresentationFormat>自定义</PresentationFormat>
  <Paragraphs>649</Paragraphs>
  <Slides>40</Slides>
  <Notes>0</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tm2</vt:lpstr>
      <vt:lpstr>第四章 串</vt:lpstr>
      <vt:lpstr>4.1 串的基本概念</vt:lpstr>
      <vt:lpstr>串的概念</vt:lpstr>
      <vt:lpstr>串的抽象数据类型定义</vt:lpstr>
      <vt:lpstr>幻灯片 5</vt:lpstr>
      <vt:lpstr>幻灯片 6</vt:lpstr>
      <vt:lpstr>幻灯片 7</vt:lpstr>
      <vt:lpstr>幻灯片 8</vt:lpstr>
      <vt:lpstr>串</vt:lpstr>
      <vt:lpstr>4.2 串的存储实现</vt:lpstr>
      <vt:lpstr>4.2.1 定长顺序串</vt:lpstr>
      <vt:lpstr>4.2.2 堆串</vt:lpstr>
      <vt:lpstr>堆串的定义</vt:lpstr>
      <vt:lpstr>堆串的存储映象示例</vt:lpstr>
      <vt:lpstr>4.2.3 块链串</vt:lpstr>
      <vt:lpstr>块链结构的定义</vt:lpstr>
      <vt:lpstr>存储密度</vt:lpstr>
      <vt:lpstr>4.3  串的模式匹配</vt:lpstr>
      <vt:lpstr>4.3.1  Brute-Force算法</vt:lpstr>
      <vt:lpstr>幻灯片 20</vt:lpstr>
      <vt:lpstr>幻灯片 21</vt:lpstr>
      <vt:lpstr>幻灯片 22</vt:lpstr>
      <vt:lpstr>幻灯片 23</vt:lpstr>
      <vt:lpstr>幻灯片 24</vt:lpstr>
      <vt:lpstr>BF算法分析</vt:lpstr>
      <vt:lpstr>4.3.2  KMP算法 </vt:lpstr>
      <vt:lpstr>幻灯片 27</vt:lpstr>
      <vt:lpstr>幻灯片 28</vt:lpstr>
      <vt:lpstr>next</vt:lpstr>
      <vt:lpstr>幻灯片 30</vt:lpstr>
      <vt:lpstr>幻灯片 31</vt:lpstr>
      <vt:lpstr>幻灯片 32</vt:lpstr>
      <vt:lpstr>幻灯片 33</vt:lpstr>
      <vt:lpstr>示例主串：abcaabcabcabfdcad</vt:lpstr>
      <vt:lpstr>幻灯片 35</vt:lpstr>
      <vt:lpstr>KMP算法分析</vt:lpstr>
      <vt:lpstr>示例主串：aaabaaaab</vt:lpstr>
      <vt:lpstr>幻灯片 38</vt:lpstr>
      <vt:lpstr>幻灯片 39</vt:lpstr>
      <vt:lpstr>幻灯片 40</vt:lpstr>
    </vt:vector>
  </TitlesOfParts>
  <Company>Publication Services,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apple</cp:lastModifiedBy>
  <cp:revision>1125</cp:revision>
  <cp:lastPrinted>1999-11-08T20:52:53Z</cp:lastPrinted>
  <dcterms:created xsi:type="dcterms:W3CDTF">1999-08-24T18:39:05Z</dcterms:created>
  <dcterms:modified xsi:type="dcterms:W3CDTF">2022-03-16T15:41:35Z</dcterms:modified>
</cp:coreProperties>
</file>