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4059" r:id="rId2"/>
  </p:sldMasterIdLst>
  <p:notesMasterIdLst>
    <p:notesMasterId r:id="rId48"/>
  </p:notesMasterIdLst>
  <p:sldIdLst>
    <p:sldId id="256" r:id="rId3"/>
    <p:sldId id="257" r:id="rId4"/>
    <p:sldId id="305" r:id="rId5"/>
    <p:sldId id="306" r:id="rId6"/>
    <p:sldId id="307" r:id="rId7"/>
    <p:sldId id="309" r:id="rId8"/>
    <p:sldId id="308" r:id="rId9"/>
    <p:sldId id="310" r:id="rId10"/>
    <p:sldId id="311" r:id="rId11"/>
    <p:sldId id="313" r:id="rId12"/>
    <p:sldId id="312" r:id="rId13"/>
    <p:sldId id="316" r:id="rId14"/>
    <p:sldId id="317" r:id="rId15"/>
    <p:sldId id="315" r:id="rId16"/>
    <p:sldId id="319" r:id="rId17"/>
    <p:sldId id="318" r:id="rId18"/>
    <p:sldId id="320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754" r:id="rId29"/>
    <p:sldId id="755" r:id="rId30"/>
    <p:sldId id="282" r:id="rId31"/>
    <p:sldId id="331" r:id="rId32"/>
    <p:sldId id="788" r:id="rId33"/>
    <p:sldId id="283" r:id="rId34"/>
    <p:sldId id="791" r:id="rId35"/>
    <p:sldId id="760" r:id="rId36"/>
    <p:sldId id="793" r:id="rId37"/>
    <p:sldId id="794" r:id="rId38"/>
    <p:sldId id="795" r:id="rId39"/>
    <p:sldId id="796" r:id="rId40"/>
    <p:sldId id="797" r:id="rId41"/>
    <p:sldId id="798" r:id="rId42"/>
    <p:sldId id="799" r:id="rId43"/>
    <p:sldId id="298" r:id="rId44"/>
    <p:sldId id="802" r:id="rId45"/>
    <p:sldId id="300" r:id="rId46"/>
    <p:sldId id="804" r:id="rId47"/>
  </p:sldIdLst>
  <p:sldSz cx="12192000" cy="6858000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CC0099"/>
    <a:srgbClr val="FFFFCC"/>
    <a:srgbClr val="FF33CC"/>
    <a:srgbClr val="006600"/>
    <a:srgbClr val="009900"/>
    <a:srgbClr val="9900CC"/>
    <a:srgbClr val="990033"/>
    <a:srgbClr val="FFFF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53" autoAdjust="0"/>
    <p:restoredTop sz="94660"/>
  </p:normalViewPr>
  <p:slideViewPr>
    <p:cSldViewPr>
      <p:cViewPr varScale="1">
        <p:scale>
          <a:sx n="104" d="100"/>
          <a:sy n="104" d="100"/>
        </p:scale>
        <p:origin x="114" y="4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60" d="100"/>
          <a:sy n="60" d="100"/>
        </p:scale>
        <p:origin x="2568" y="5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90D6BE3-42E0-4DA5-B156-66EF77FDC7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0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6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33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7E716-8F84-49C3-BD10-8DB0DDCC141E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30985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62551-125F-4A34-97F1-21D13622738F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58719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FFCBC-8F32-4394-BD21-DA6BBA2241AB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5244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D0DF3-6F3D-4166-BBC4-781E86F7DB04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836123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C1256-5BA9-4A01-8FCC-202B8F7DCE73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25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5BAAD-089D-48EE-8432-608AC3D16153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59532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617539"/>
            <a:ext cx="2601384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617539"/>
            <a:ext cx="7600949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611E1-90D5-4B5A-A030-49F1AD0B95E9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428091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534584" y="617539"/>
            <a:ext cx="10405533" cy="5514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88354-DD95-4F71-B02C-017204D00622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183528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F5577-5631-4785-BFF0-DEB29B9CCB16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781000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3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sz="2600"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sz="2400"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200"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lang="en-US" b="1" smtClean="0">
                <a:solidFill>
                  <a:srgbClr val="000066"/>
                </a:solidFill>
              </a:defRPr>
            </a:lvl1pPr>
            <a:lvl2pPr>
              <a:defRPr lang="en-US" b="1" smtClean="0">
                <a:solidFill>
                  <a:srgbClr val="000066"/>
                </a:solidFill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416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5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139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0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37" y="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/>
              <a:t>单击此处编辑母版标题样式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21ED9F6-3E44-4870-A4E8-3E2F91D25F01}" type="slidenum">
              <a:rPr lang="zh-CN" altLang="zh-CN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124595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38717-BEF8-4F12-B3BE-6DE2CE6975F9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136591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B1D7F-F3A7-4315-A5F8-2CCE8AE64100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048088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BA623-98E7-4C6F-A2D3-67380D0EC012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804345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50" r:id="rId3"/>
    <p:sldLayoutId id="2147484053" r:id="rId4"/>
    <p:sldLayoutId id="2147484057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33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Times New Roman" panose="02020603050405020304" pitchFamily="18" charset="0"/>
        <a:buChar char="☺"/>
        <a:defRPr lang="en-US" altLang="zh-CN" sz="2600" b="1" baseline="0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085850" indent="-22860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n-US" altLang="zh-CN" sz="2000" b="1" dirty="0" smtClean="0">
          <a:solidFill>
            <a:schemeClr val="accent6">
              <a:lumMod val="75000"/>
            </a:schemeClr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n-US" altLang="zh-CN" sz="1600" b="1" dirty="0" smtClean="0">
          <a:solidFill>
            <a:schemeClr val="accent6">
              <a:lumMod val="75000"/>
            </a:schemeClr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617538"/>
            <a:ext cx="1039071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E371ACD-8FC2-4FF4-8D20-002604EA7BF7}" type="slidenum">
              <a:rPr lang="zh-CN" altLang="zh-CN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49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  <p:sldLayoutId id="2147484072" r:id="rId13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/>
              <a:t>第五章 数组与广义表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572000"/>
            <a:ext cx="8534400" cy="838200"/>
          </a:xfrm>
        </p:spPr>
        <p:txBody>
          <a:bodyPr/>
          <a:lstStyle/>
          <a:p>
            <a:r>
              <a:rPr lang="zh-CN" altLang="en-US" sz="4000" dirty="0"/>
              <a:t>授课教师：吴劲</a:t>
            </a:r>
          </a:p>
        </p:txBody>
      </p:sp>
    </p:spTree>
    <p:extLst>
      <p:ext uri="{BB962C8B-B14F-4D97-AF65-F5344CB8AC3E}">
        <p14:creationId xmlns:p14="http://schemas.microsoft.com/office/powerpoint/2010/main" val="3746521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99BEF-1279-4344-A791-41EA5DF5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二维数组的顺序存储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1EADA5-1FF2-421D-AC27-C2DD0A5B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二维数组的顺序存储结构有两种：</a:t>
            </a:r>
            <a:endParaRPr lang="en-US" altLang="zh-CN" dirty="0"/>
          </a:p>
          <a:p>
            <a:pPr lvl="1"/>
            <a:r>
              <a:rPr lang="zh-CN" altLang="en-US" dirty="0"/>
              <a:t>一种是按行序存储，如高级语言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BASIC</a:t>
            </a:r>
            <a:r>
              <a:rPr lang="zh-CN" altLang="en-US" dirty="0"/>
              <a:t>、</a:t>
            </a:r>
            <a:r>
              <a:rPr lang="en-US" altLang="zh-CN" dirty="0"/>
              <a:t>COBOL</a:t>
            </a:r>
            <a:r>
              <a:rPr lang="zh-CN" altLang="en-US" dirty="0"/>
              <a:t>和</a:t>
            </a:r>
            <a:r>
              <a:rPr lang="en-US" altLang="zh-CN" dirty="0"/>
              <a:t>PASCAL</a:t>
            </a:r>
            <a:r>
              <a:rPr lang="zh-CN" altLang="en-US" dirty="0"/>
              <a:t>语言都是以行序为主。</a:t>
            </a:r>
            <a:endParaRPr lang="en-US" altLang="zh-CN" dirty="0"/>
          </a:p>
          <a:p>
            <a:pPr lvl="1"/>
            <a:r>
              <a:rPr lang="zh-CN" altLang="en-US" dirty="0"/>
              <a:t>另一种是按列序存储，如高级语言中的</a:t>
            </a:r>
            <a:r>
              <a:rPr lang="en-US" altLang="zh-CN" dirty="0"/>
              <a:t>FORTRAN</a:t>
            </a:r>
            <a:r>
              <a:rPr lang="zh-CN" altLang="en-US" dirty="0"/>
              <a:t>语言就是以列序为主。 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C8DA044-CE51-4331-9AA5-FF0EC2910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4572000"/>
            <a:ext cx="284248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5184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4F7A3-9A5B-4306-9CC0-004DFBEF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二维数组地址计算</a:t>
            </a:r>
            <a:r>
              <a:rPr lang="en-US" altLang="zh-CN" dirty="0"/>
              <a:t>-</a:t>
            </a:r>
            <a:r>
              <a:rPr lang="zh-CN" altLang="en-US" dirty="0"/>
              <a:t>行主序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5691832-85B3-4951-9313-A6E0E71AC90A}"/>
              </a:ext>
            </a:extLst>
          </p:cNvPr>
          <p:cNvGrpSpPr/>
          <p:nvPr/>
        </p:nvGrpSpPr>
        <p:grpSpPr>
          <a:xfrm>
            <a:off x="2095500" y="1927830"/>
            <a:ext cx="8001000" cy="4213059"/>
            <a:chOff x="3886200" y="2263943"/>
            <a:chExt cx="8001000" cy="4213059"/>
          </a:xfrm>
        </p:grpSpPr>
        <p:grpSp>
          <p:nvGrpSpPr>
            <p:cNvPr id="4" name="Group 9">
              <a:extLst>
                <a:ext uri="{FF2B5EF4-FFF2-40B4-BE49-F238E27FC236}">
                  <a16:creationId xmlns:a16="http://schemas.microsoft.com/office/drawing/2014/main" id="{8AAF0296-5B16-4EA7-BC2D-7BC27D83C4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6200" y="3200400"/>
              <a:ext cx="6324600" cy="3276602"/>
              <a:chOff x="576" y="1920"/>
              <a:chExt cx="3984" cy="2064"/>
            </a:xfrm>
          </p:grpSpPr>
          <p:sp>
            <p:nvSpPr>
              <p:cNvPr id="5" name="AutoShape 5">
                <a:extLst>
                  <a:ext uri="{FF2B5EF4-FFF2-40B4-BE49-F238E27FC236}">
                    <a16:creationId xmlns:a16="http://schemas.microsoft.com/office/drawing/2014/main" id="{75536398-DFF6-484A-B681-FAC896FB60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1920"/>
                <a:ext cx="162" cy="2064"/>
              </a:xfrm>
              <a:prstGeom prst="leftBracket">
                <a:avLst>
                  <a:gd name="adj" fmla="val 2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" name="Text Box 6">
                <a:extLst>
                  <a:ext uri="{FF2B5EF4-FFF2-40B4-BE49-F238E27FC236}">
                    <a16:creationId xmlns:a16="http://schemas.microsoft.com/office/drawing/2014/main" id="{EEB9AB82-2F6D-4520-B04F-FA1D11EC2F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688"/>
                <a:ext cx="72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600" b="1" dirty="0" err="1"/>
                  <a:t>A</a:t>
                </a:r>
                <a:r>
                  <a:rPr lang="en-US" altLang="zh-CN" sz="2600" b="1" baseline="-25000" dirty="0" err="1"/>
                  <a:t>m×n</a:t>
                </a:r>
                <a:r>
                  <a:rPr lang="en-US" altLang="zh-CN" sz="2600" b="1" dirty="0"/>
                  <a:t>=</a:t>
                </a:r>
                <a:endParaRPr lang="en-US" altLang="zh-CN" sz="2600" b="1" baseline="-25000" dirty="0"/>
              </a:p>
            </p:txBody>
          </p:sp>
          <p:sp>
            <p:nvSpPr>
              <p:cNvPr id="7" name="Text Box 7">
                <a:extLst>
                  <a:ext uri="{FF2B5EF4-FFF2-40B4-BE49-F238E27FC236}">
                    <a16:creationId xmlns:a16="http://schemas.microsoft.com/office/drawing/2014/main" id="{2B50CBC8-45E0-4C2F-86F1-C45D722881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8" y="2016"/>
                <a:ext cx="3006" cy="1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200" b="1" dirty="0"/>
                  <a:t>a</a:t>
                </a:r>
                <a:r>
                  <a:rPr lang="en-US" altLang="zh-CN" sz="2200" b="1" baseline="-25000" dirty="0"/>
                  <a:t>11</a:t>
                </a:r>
                <a:r>
                  <a:rPr lang="en-US" altLang="zh-CN" sz="2200" b="1" dirty="0"/>
                  <a:t>     a</a:t>
                </a:r>
                <a:r>
                  <a:rPr lang="en-US" altLang="zh-CN" sz="2200" b="1" baseline="-25000" dirty="0"/>
                  <a:t>12          </a:t>
                </a:r>
                <a:r>
                  <a:rPr lang="en-US" altLang="zh-CN" sz="2200" b="1" dirty="0">
                    <a:ea typeface="黑体" panose="02010609060101010101" pitchFamily="49" charset="-122"/>
                  </a:rPr>
                  <a:t>┅        a</a:t>
                </a:r>
                <a:r>
                  <a:rPr lang="en-US" altLang="zh-CN" sz="2200" b="1" baseline="-25000" dirty="0">
                    <a:ea typeface="黑体" panose="02010609060101010101" pitchFamily="49" charset="-122"/>
                  </a:rPr>
                  <a:t>1j            </a:t>
                </a:r>
                <a:r>
                  <a:rPr lang="en-US" altLang="zh-CN" sz="2200" b="1" baseline="-25000" dirty="0"/>
                  <a:t> </a:t>
                </a:r>
                <a:r>
                  <a:rPr lang="en-US" altLang="zh-CN" sz="2200" b="1" dirty="0">
                    <a:ea typeface="黑体" panose="02010609060101010101" pitchFamily="49" charset="-122"/>
                  </a:rPr>
                  <a:t>┅       a</a:t>
                </a:r>
                <a:r>
                  <a:rPr lang="en-US" altLang="zh-CN" sz="2200" b="1" baseline="-25000" dirty="0">
                    <a:ea typeface="黑体" panose="02010609060101010101" pitchFamily="49" charset="-122"/>
                  </a:rPr>
                  <a:t>1n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2200" b="1" dirty="0"/>
                  <a:t>a</a:t>
                </a:r>
                <a:r>
                  <a:rPr lang="en-US" altLang="zh-CN" sz="2200" b="1" baseline="-25000" dirty="0"/>
                  <a:t>21</a:t>
                </a:r>
                <a:r>
                  <a:rPr lang="en-US" altLang="zh-CN" sz="2200" b="1" dirty="0"/>
                  <a:t>     a</a:t>
                </a:r>
                <a:r>
                  <a:rPr lang="en-US" altLang="zh-CN" sz="2200" b="1" baseline="-25000" dirty="0"/>
                  <a:t>22          </a:t>
                </a:r>
                <a:r>
                  <a:rPr lang="en-US" altLang="zh-CN" sz="2200" b="1" dirty="0">
                    <a:ea typeface="黑体" panose="02010609060101010101" pitchFamily="49" charset="-122"/>
                  </a:rPr>
                  <a:t>┅        a</a:t>
                </a:r>
                <a:r>
                  <a:rPr lang="en-US" altLang="zh-CN" sz="2200" b="1" baseline="-25000" dirty="0">
                    <a:ea typeface="黑体" panose="02010609060101010101" pitchFamily="49" charset="-122"/>
                  </a:rPr>
                  <a:t>2j            </a:t>
                </a:r>
                <a:r>
                  <a:rPr lang="en-US" altLang="zh-CN" sz="2200" b="1" baseline="-25000" dirty="0"/>
                  <a:t> </a:t>
                </a:r>
                <a:r>
                  <a:rPr lang="en-US" altLang="zh-CN" sz="2200" b="1" dirty="0">
                    <a:ea typeface="黑体" panose="02010609060101010101" pitchFamily="49" charset="-122"/>
                  </a:rPr>
                  <a:t>┅       a</a:t>
                </a:r>
                <a:r>
                  <a:rPr lang="en-US" altLang="zh-CN" sz="2200" b="1" baseline="-25000" dirty="0">
                    <a:ea typeface="黑体" panose="02010609060101010101" pitchFamily="49" charset="-122"/>
                  </a:rPr>
                  <a:t>2n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2200" b="1" dirty="0">
                    <a:ea typeface="黑体" panose="02010609060101010101" pitchFamily="49" charset="-122"/>
                  </a:rPr>
                  <a:t>┇      ┇</a:t>
                </a:r>
                <a:endParaRPr lang="en-US" altLang="zh-CN" sz="2200" b="1" dirty="0"/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2200" b="1" dirty="0"/>
                  <a:t>a</a:t>
                </a:r>
                <a:r>
                  <a:rPr lang="en-US" altLang="zh-CN" sz="2200" b="1" baseline="-25000" dirty="0"/>
                  <a:t>i1</a:t>
                </a:r>
                <a:r>
                  <a:rPr lang="en-US" altLang="zh-CN" sz="2200" b="1" dirty="0"/>
                  <a:t>      a</a:t>
                </a:r>
                <a:r>
                  <a:rPr lang="en-US" altLang="zh-CN" sz="2200" b="1" baseline="-25000" dirty="0"/>
                  <a:t>i2           </a:t>
                </a:r>
                <a:r>
                  <a:rPr lang="en-US" altLang="zh-CN" sz="2200" b="1" dirty="0">
                    <a:ea typeface="黑体" panose="02010609060101010101" pitchFamily="49" charset="-122"/>
                  </a:rPr>
                  <a:t>┅        </a:t>
                </a:r>
                <a:r>
                  <a:rPr lang="en-US" altLang="zh-CN" sz="2200" b="1" dirty="0" err="1">
                    <a:ea typeface="黑体" panose="02010609060101010101" pitchFamily="49" charset="-122"/>
                  </a:rPr>
                  <a:t>a</a:t>
                </a:r>
                <a:r>
                  <a:rPr lang="en-US" altLang="zh-CN" sz="2200" b="1" baseline="-25000" dirty="0" err="1">
                    <a:ea typeface="黑体" panose="02010609060101010101" pitchFamily="49" charset="-122"/>
                  </a:rPr>
                  <a:t>ij</a:t>
                </a:r>
                <a:r>
                  <a:rPr lang="en-US" altLang="zh-CN" sz="2200" b="1" baseline="-25000" dirty="0">
                    <a:ea typeface="黑体" panose="02010609060101010101" pitchFamily="49" charset="-122"/>
                  </a:rPr>
                  <a:t>             </a:t>
                </a:r>
                <a:r>
                  <a:rPr lang="en-US" altLang="zh-CN" sz="2200" b="1" baseline="-25000" dirty="0"/>
                  <a:t> </a:t>
                </a:r>
                <a:r>
                  <a:rPr lang="en-US" altLang="zh-CN" sz="2200" b="1" dirty="0">
                    <a:ea typeface="黑体" panose="02010609060101010101" pitchFamily="49" charset="-122"/>
                  </a:rPr>
                  <a:t>┅       </a:t>
                </a:r>
                <a:r>
                  <a:rPr lang="en-US" altLang="zh-CN" sz="2200" b="1" dirty="0" err="1">
                    <a:ea typeface="黑体" panose="02010609060101010101" pitchFamily="49" charset="-122"/>
                  </a:rPr>
                  <a:t>a</a:t>
                </a:r>
                <a:r>
                  <a:rPr lang="en-US" altLang="zh-CN" sz="2200" b="1" baseline="-25000" dirty="0" err="1">
                    <a:ea typeface="黑体" panose="02010609060101010101" pitchFamily="49" charset="-122"/>
                  </a:rPr>
                  <a:t>in</a:t>
                </a:r>
                <a:endParaRPr lang="en-US" altLang="zh-CN" sz="2200" b="1" baseline="-25000" dirty="0">
                  <a:ea typeface="黑体" panose="02010609060101010101" pitchFamily="49" charset="-122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2200" b="1" dirty="0">
                    <a:ea typeface="黑体" panose="02010609060101010101" pitchFamily="49" charset="-122"/>
                  </a:rPr>
                  <a:t>┇       ┇</a:t>
                </a:r>
                <a:endParaRPr lang="en-US" altLang="zh-CN" sz="2200" b="1" dirty="0"/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2200" b="1" dirty="0"/>
                  <a:t>a</a:t>
                </a:r>
                <a:r>
                  <a:rPr lang="en-US" altLang="zh-CN" sz="2200" b="1" baseline="-25000" dirty="0"/>
                  <a:t>m1</a:t>
                </a:r>
                <a:r>
                  <a:rPr lang="en-US" altLang="zh-CN" sz="2200" b="1" dirty="0"/>
                  <a:t>    a</a:t>
                </a:r>
                <a:r>
                  <a:rPr lang="en-US" altLang="zh-CN" sz="2200" b="1" baseline="-25000" dirty="0"/>
                  <a:t>m2         </a:t>
                </a:r>
                <a:r>
                  <a:rPr lang="en-US" altLang="zh-CN" sz="2200" b="1" dirty="0">
                    <a:ea typeface="黑体" panose="02010609060101010101" pitchFamily="49" charset="-122"/>
                  </a:rPr>
                  <a:t>┅        </a:t>
                </a:r>
                <a:r>
                  <a:rPr lang="en-US" altLang="zh-CN" sz="2200" b="1" dirty="0" err="1">
                    <a:ea typeface="黑体" panose="02010609060101010101" pitchFamily="49" charset="-122"/>
                  </a:rPr>
                  <a:t>a</a:t>
                </a:r>
                <a:r>
                  <a:rPr lang="en-US" altLang="zh-CN" sz="2200" b="1" baseline="-25000" dirty="0" err="1">
                    <a:ea typeface="黑体" panose="02010609060101010101" pitchFamily="49" charset="-122"/>
                  </a:rPr>
                  <a:t>mj</a:t>
                </a:r>
                <a:r>
                  <a:rPr lang="en-US" altLang="zh-CN" sz="2200" b="1" baseline="-25000" dirty="0">
                    <a:ea typeface="黑体" panose="02010609060101010101" pitchFamily="49" charset="-122"/>
                  </a:rPr>
                  <a:t>            </a:t>
                </a:r>
                <a:r>
                  <a:rPr lang="en-US" altLang="zh-CN" sz="2200" b="1" baseline="-25000" dirty="0"/>
                  <a:t> </a:t>
                </a:r>
                <a:r>
                  <a:rPr lang="en-US" altLang="zh-CN" sz="2200" b="1" dirty="0">
                    <a:ea typeface="黑体" panose="02010609060101010101" pitchFamily="49" charset="-122"/>
                  </a:rPr>
                  <a:t>┅       </a:t>
                </a:r>
                <a:r>
                  <a:rPr lang="en-US" altLang="zh-CN" sz="2200" b="1" dirty="0" err="1">
                    <a:ea typeface="黑体" panose="02010609060101010101" pitchFamily="49" charset="-122"/>
                  </a:rPr>
                  <a:t>a</a:t>
                </a:r>
                <a:r>
                  <a:rPr lang="en-US" altLang="zh-CN" sz="2200" b="1" baseline="-25000" dirty="0" err="1">
                    <a:ea typeface="黑体" panose="02010609060101010101" pitchFamily="49" charset="-122"/>
                  </a:rPr>
                  <a:t>mn</a:t>
                </a:r>
                <a:endParaRPr lang="en-US" altLang="zh-CN" sz="2200" b="1" baseline="-25000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8" name="AutoShape 8">
                <a:extLst>
                  <a:ext uri="{FF2B5EF4-FFF2-40B4-BE49-F238E27FC236}">
                    <a16:creationId xmlns:a16="http://schemas.microsoft.com/office/drawing/2014/main" id="{90EC832F-3BF5-4C90-8E27-A4F3082584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1920"/>
                <a:ext cx="144" cy="2064"/>
              </a:xfrm>
              <a:prstGeom prst="rightBracket">
                <a:avLst>
                  <a:gd name="adj" fmla="val 25833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62DF8BC3-3DE1-4F95-BEFE-B6F9C91D8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6600" y="2263943"/>
              <a:ext cx="533400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b="1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B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=</a:t>
              </a:r>
            </a:p>
          </p:txBody>
        </p:sp>
        <p:sp>
          <p:nvSpPr>
            <p:cNvPr id="10" name="Text Box 18">
              <a:extLst>
                <a:ext uri="{FF2B5EF4-FFF2-40B4-BE49-F238E27FC236}">
                  <a16:creationId xmlns:a16="http://schemas.microsoft.com/office/drawing/2014/main" id="{577417E0-4D11-449C-AD8E-3FED4FA1D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6600" y="3352800"/>
              <a:ext cx="990600" cy="3077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ts val="12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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1</a:t>
              </a:r>
            </a:p>
            <a:p>
              <a:pPr algn="l">
                <a:spcBef>
                  <a:spcPts val="12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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2</a:t>
              </a:r>
            </a:p>
            <a:p>
              <a:pPr algn="l">
                <a:spcBef>
                  <a:spcPts val="12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┇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endParaRPr>
            </a:p>
            <a:p>
              <a:pPr algn="l">
                <a:spcBef>
                  <a:spcPts val="12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</a:t>
              </a:r>
              <a:r>
                <a:rPr lang="en-US" altLang="zh-CN" b="1" baseline="-25000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i</a:t>
              </a:r>
              <a:endPara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endParaRPr>
            </a:p>
            <a:p>
              <a:pPr algn="l">
                <a:spcBef>
                  <a:spcPts val="12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┇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endParaRPr>
            </a:p>
            <a:p>
              <a:pPr algn="l">
                <a:spcBef>
                  <a:spcPts val="12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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m</a:t>
              </a:r>
              <a:endPara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17F6A67-F755-4B04-87DF-0DF29EB01826}"/>
                </a:ext>
              </a:extLst>
            </p:cNvPr>
            <p:cNvCxnSpPr/>
            <p:nvPr/>
          </p:nvCxnSpPr>
          <p:spPr bwMode="auto">
            <a:xfrm flipH="1">
              <a:off x="10363200" y="365760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8E0D697B-0608-4BCA-AECD-AB0EE394F47D}"/>
                </a:ext>
              </a:extLst>
            </p:cNvPr>
            <p:cNvCxnSpPr/>
            <p:nvPr/>
          </p:nvCxnSpPr>
          <p:spPr bwMode="auto">
            <a:xfrm flipH="1">
              <a:off x="10363200" y="419100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7ECE79B8-0AEF-4ABF-A4DA-BC08717401D0}"/>
                </a:ext>
              </a:extLst>
            </p:cNvPr>
            <p:cNvCxnSpPr/>
            <p:nvPr/>
          </p:nvCxnSpPr>
          <p:spPr bwMode="auto">
            <a:xfrm flipH="1">
              <a:off x="10363200" y="518160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7E5328E7-240C-49D3-8295-477311B1EB49}"/>
                </a:ext>
              </a:extLst>
            </p:cNvPr>
            <p:cNvCxnSpPr/>
            <p:nvPr/>
          </p:nvCxnSpPr>
          <p:spPr bwMode="auto">
            <a:xfrm flipH="1">
              <a:off x="10363200" y="617220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15" name="Text Box 12">
            <a:extLst>
              <a:ext uri="{FF2B5EF4-FFF2-40B4-BE49-F238E27FC236}">
                <a16:creationId xmlns:a16="http://schemas.microsoft.com/office/drawing/2014/main" id="{63E28A5F-15AA-4ED6-9F9C-3B55EF6D0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676400"/>
            <a:ext cx="7086600" cy="52322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LOC(</a:t>
            </a:r>
            <a:r>
              <a:rPr kumimoji="1" lang="en-US" altLang="zh-CN" sz="2800" b="1" i="1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800" b="1" i="1" baseline="-25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ij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LOC(</a:t>
            </a:r>
            <a:r>
              <a:rPr kumimoji="1" lang="en-US" altLang="zh-CN" sz="2800" b="1" i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800" b="1" baseline="-25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11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+ [(</a:t>
            </a:r>
            <a:r>
              <a:rPr kumimoji="1" lang="en-US" altLang="zh-CN" sz="2800" b="1" i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800" b="1" i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 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 (</a:t>
            </a:r>
            <a:r>
              <a:rPr kumimoji="1" lang="en-US" altLang="zh-CN" sz="2800" b="1" i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1)] 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</a:t>
            </a:r>
            <a:endParaRPr kumimoji="1" lang="en-US" altLang="zh-CN" sz="2800" b="1" i="1" dirty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2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4F7A3-9A5B-4306-9CC0-004DFBEF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二维数组地址计算</a:t>
            </a:r>
            <a:r>
              <a:rPr lang="en-US" altLang="zh-CN" dirty="0"/>
              <a:t>-</a:t>
            </a:r>
            <a:r>
              <a:rPr lang="zh-CN" altLang="en-US" dirty="0"/>
              <a:t>列主序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BD1D5A9-AF8E-4B77-B408-1B5FCCA6632C}"/>
              </a:ext>
            </a:extLst>
          </p:cNvPr>
          <p:cNvGrpSpPr/>
          <p:nvPr/>
        </p:nvGrpSpPr>
        <p:grpSpPr>
          <a:xfrm>
            <a:off x="2133600" y="2264715"/>
            <a:ext cx="6705596" cy="4059885"/>
            <a:chOff x="685801" y="2309988"/>
            <a:chExt cx="6705596" cy="4059885"/>
          </a:xfrm>
        </p:grpSpPr>
        <p:grpSp>
          <p:nvGrpSpPr>
            <p:cNvPr id="5" name="Group 9">
              <a:extLst>
                <a:ext uri="{FF2B5EF4-FFF2-40B4-BE49-F238E27FC236}">
                  <a16:creationId xmlns:a16="http://schemas.microsoft.com/office/drawing/2014/main" id="{0930F9A3-934E-4673-BDE2-A138FCA000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01" y="3093271"/>
              <a:ext cx="6324600" cy="3276602"/>
              <a:chOff x="576" y="1920"/>
              <a:chExt cx="3984" cy="2064"/>
            </a:xfrm>
          </p:grpSpPr>
          <p:sp>
            <p:nvSpPr>
              <p:cNvPr id="6" name="AutoShape 5">
                <a:extLst>
                  <a:ext uri="{FF2B5EF4-FFF2-40B4-BE49-F238E27FC236}">
                    <a16:creationId xmlns:a16="http://schemas.microsoft.com/office/drawing/2014/main" id="{BB089E22-A726-4583-AAC4-D95674C86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1920"/>
                <a:ext cx="162" cy="2064"/>
              </a:xfrm>
              <a:prstGeom prst="leftBracket">
                <a:avLst>
                  <a:gd name="adj" fmla="val 2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Text Box 6">
                <a:extLst>
                  <a:ext uri="{FF2B5EF4-FFF2-40B4-BE49-F238E27FC236}">
                    <a16:creationId xmlns:a16="http://schemas.microsoft.com/office/drawing/2014/main" id="{E2699C35-A707-4FAC-9AF4-41E8BC4FAC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688"/>
                <a:ext cx="72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600" b="1" dirty="0" err="1"/>
                  <a:t>A</a:t>
                </a:r>
                <a:r>
                  <a:rPr lang="en-US" altLang="zh-CN" sz="2600" b="1" baseline="-25000" dirty="0" err="1"/>
                  <a:t>m×n</a:t>
                </a:r>
                <a:r>
                  <a:rPr lang="en-US" altLang="zh-CN" sz="2600" b="1" dirty="0"/>
                  <a:t>=</a:t>
                </a:r>
                <a:endParaRPr lang="en-US" altLang="zh-CN" sz="2600" b="1" baseline="-25000" dirty="0"/>
              </a:p>
            </p:txBody>
          </p:sp>
          <p:sp>
            <p:nvSpPr>
              <p:cNvPr id="8" name="Text Box 7">
                <a:extLst>
                  <a:ext uri="{FF2B5EF4-FFF2-40B4-BE49-F238E27FC236}">
                    <a16:creationId xmlns:a16="http://schemas.microsoft.com/office/drawing/2014/main" id="{FF3A84C7-B5DE-44F7-A5EF-C530301829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8" y="2016"/>
                <a:ext cx="3006" cy="1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200" b="1" dirty="0"/>
                  <a:t>a</a:t>
                </a:r>
                <a:r>
                  <a:rPr lang="en-US" altLang="zh-CN" sz="2200" b="1" baseline="-25000" dirty="0"/>
                  <a:t>11</a:t>
                </a:r>
                <a:r>
                  <a:rPr lang="en-US" altLang="zh-CN" sz="2200" b="1" dirty="0"/>
                  <a:t>     a</a:t>
                </a:r>
                <a:r>
                  <a:rPr lang="en-US" altLang="zh-CN" sz="2200" b="1" baseline="-25000" dirty="0"/>
                  <a:t>12          </a:t>
                </a:r>
                <a:r>
                  <a:rPr lang="en-US" altLang="zh-CN" sz="2200" b="1" dirty="0">
                    <a:ea typeface="黑体" panose="02010609060101010101" pitchFamily="49" charset="-122"/>
                  </a:rPr>
                  <a:t>┅        a</a:t>
                </a:r>
                <a:r>
                  <a:rPr lang="en-US" altLang="zh-CN" sz="2200" b="1" baseline="-25000" dirty="0">
                    <a:ea typeface="黑体" panose="02010609060101010101" pitchFamily="49" charset="-122"/>
                  </a:rPr>
                  <a:t>1j            </a:t>
                </a:r>
                <a:r>
                  <a:rPr lang="en-US" altLang="zh-CN" sz="2200" b="1" baseline="-25000" dirty="0"/>
                  <a:t> </a:t>
                </a:r>
                <a:r>
                  <a:rPr lang="en-US" altLang="zh-CN" sz="2200" b="1" dirty="0">
                    <a:ea typeface="黑体" panose="02010609060101010101" pitchFamily="49" charset="-122"/>
                  </a:rPr>
                  <a:t>┅       a</a:t>
                </a:r>
                <a:r>
                  <a:rPr lang="en-US" altLang="zh-CN" sz="2200" b="1" baseline="-25000" dirty="0">
                    <a:ea typeface="黑体" panose="02010609060101010101" pitchFamily="49" charset="-122"/>
                  </a:rPr>
                  <a:t>1n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2200" b="1" dirty="0"/>
                  <a:t>a</a:t>
                </a:r>
                <a:r>
                  <a:rPr lang="en-US" altLang="zh-CN" sz="2200" b="1" baseline="-25000" dirty="0"/>
                  <a:t>21</a:t>
                </a:r>
                <a:r>
                  <a:rPr lang="en-US" altLang="zh-CN" sz="2200" b="1" dirty="0"/>
                  <a:t>     a</a:t>
                </a:r>
                <a:r>
                  <a:rPr lang="en-US" altLang="zh-CN" sz="2200" b="1" baseline="-25000" dirty="0"/>
                  <a:t>22          </a:t>
                </a:r>
                <a:r>
                  <a:rPr lang="en-US" altLang="zh-CN" sz="2200" b="1" dirty="0">
                    <a:ea typeface="黑体" panose="02010609060101010101" pitchFamily="49" charset="-122"/>
                  </a:rPr>
                  <a:t>┅        a</a:t>
                </a:r>
                <a:r>
                  <a:rPr lang="en-US" altLang="zh-CN" sz="2200" b="1" baseline="-25000" dirty="0">
                    <a:ea typeface="黑体" panose="02010609060101010101" pitchFamily="49" charset="-122"/>
                  </a:rPr>
                  <a:t>2j            </a:t>
                </a:r>
                <a:r>
                  <a:rPr lang="en-US" altLang="zh-CN" sz="2200" b="1" baseline="-25000" dirty="0"/>
                  <a:t> </a:t>
                </a:r>
                <a:r>
                  <a:rPr lang="en-US" altLang="zh-CN" sz="2200" b="1" dirty="0">
                    <a:ea typeface="黑体" panose="02010609060101010101" pitchFamily="49" charset="-122"/>
                  </a:rPr>
                  <a:t>┅       a</a:t>
                </a:r>
                <a:r>
                  <a:rPr lang="en-US" altLang="zh-CN" sz="2200" b="1" baseline="-25000" dirty="0">
                    <a:ea typeface="黑体" panose="02010609060101010101" pitchFamily="49" charset="-122"/>
                  </a:rPr>
                  <a:t>2n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2200" b="1" dirty="0">
                    <a:ea typeface="黑体" panose="02010609060101010101" pitchFamily="49" charset="-122"/>
                  </a:rPr>
                  <a:t>┇      ┇</a:t>
                </a:r>
                <a:endParaRPr lang="en-US" altLang="zh-CN" sz="2200" b="1" dirty="0"/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2200" b="1" dirty="0"/>
                  <a:t>a</a:t>
                </a:r>
                <a:r>
                  <a:rPr lang="en-US" altLang="zh-CN" sz="2200" b="1" baseline="-25000" dirty="0"/>
                  <a:t>i1</a:t>
                </a:r>
                <a:r>
                  <a:rPr lang="en-US" altLang="zh-CN" sz="2200" b="1" dirty="0"/>
                  <a:t>      a</a:t>
                </a:r>
                <a:r>
                  <a:rPr lang="en-US" altLang="zh-CN" sz="2200" b="1" baseline="-25000" dirty="0"/>
                  <a:t>i2           </a:t>
                </a:r>
                <a:r>
                  <a:rPr lang="en-US" altLang="zh-CN" sz="2200" b="1" dirty="0">
                    <a:ea typeface="黑体" panose="02010609060101010101" pitchFamily="49" charset="-122"/>
                  </a:rPr>
                  <a:t>┅        </a:t>
                </a:r>
                <a:r>
                  <a:rPr lang="en-US" altLang="zh-CN" sz="2200" b="1" dirty="0" err="1">
                    <a:ea typeface="黑体" panose="02010609060101010101" pitchFamily="49" charset="-122"/>
                  </a:rPr>
                  <a:t>a</a:t>
                </a:r>
                <a:r>
                  <a:rPr lang="en-US" altLang="zh-CN" sz="2200" b="1" baseline="-25000" dirty="0" err="1">
                    <a:ea typeface="黑体" panose="02010609060101010101" pitchFamily="49" charset="-122"/>
                  </a:rPr>
                  <a:t>ij</a:t>
                </a:r>
                <a:r>
                  <a:rPr lang="en-US" altLang="zh-CN" sz="2200" b="1" baseline="-25000" dirty="0">
                    <a:ea typeface="黑体" panose="02010609060101010101" pitchFamily="49" charset="-122"/>
                  </a:rPr>
                  <a:t>             </a:t>
                </a:r>
                <a:r>
                  <a:rPr lang="en-US" altLang="zh-CN" sz="2200" b="1" baseline="-25000" dirty="0"/>
                  <a:t> </a:t>
                </a:r>
                <a:r>
                  <a:rPr lang="en-US" altLang="zh-CN" sz="2200" b="1" dirty="0">
                    <a:ea typeface="黑体" panose="02010609060101010101" pitchFamily="49" charset="-122"/>
                  </a:rPr>
                  <a:t>┅       </a:t>
                </a:r>
                <a:r>
                  <a:rPr lang="en-US" altLang="zh-CN" sz="2200" b="1" dirty="0" err="1">
                    <a:ea typeface="黑体" panose="02010609060101010101" pitchFamily="49" charset="-122"/>
                  </a:rPr>
                  <a:t>a</a:t>
                </a:r>
                <a:r>
                  <a:rPr lang="en-US" altLang="zh-CN" sz="2200" b="1" baseline="-25000" dirty="0" err="1">
                    <a:ea typeface="黑体" panose="02010609060101010101" pitchFamily="49" charset="-122"/>
                  </a:rPr>
                  <a:t>in</a:t>
                </a:r>
                <a:endParaRPr lang="en-US" altLang="zh-CN" sz="2200" b="1" baseline="-25000" dirty="0">
                  <a:ea typeface="黑体" panose="02010609060101010101" pitchFamily="49" charset="-122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2200" b="1" dirty="0">
                    <a:ea typeface="黑体" panose="02010609060101010101" pitchFamily="49" charset="-122"/>
                  </a:rPr>
                  <a:t>┇       ┇</a:t>
                </a:r>
                <a:endParaRPr lang="en-US" altLang="zh-CN" sz="2200" b="1" dirty="0"/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2200" b="1" dirty="0"/>
                  <a:t>a</a:t>
                </a:r>
                <a:r>
                  <a:rPr lang="en-US" altLang="zh-CN" sz="2200" b="1" baseline="-25000" dirty="0"/>
                  <a:t>m1</a:t>
                </a:r>
                <a:r>
                  <a:rPr lang="en-US" altLang="zh-CN" sz="2200" b="1" dirty="0"/>
                  <a:t>    a</a:t>
                </a:r>
                <a:r>
                  <a:rPr lang="en-US" altLang="zh-CN" sz="2200" b="1" baseline="-25000" dirty="0"/>
                  <a:t>m2         </a:t>
                </a:r>
                <a:r>
                  <a:rPr lang="en-US" altLang="zh-CN" sz="2200" b="1" dirty="0">
                    <a:ea typeface="黑体" panose="02010609060101010101" pitchFamily="49" charset="-122"/>
                  </a:rPr>
                  <a:t>┅        </a:t>
                </a:r>
                <a:r>
                  <a:rPr lang="en-US" altLang="zh-CN" sz="2200" b="1" dirty="0" err="1">
                    <a:ea typeface="黑体" panose="02010609060101010101" pitchFamily="49" charset="-122"/>
                  </a:rPr>
                  <a:t>a</a:t>
                </a:r>
                <a:r>
                  <a:rPr lang="en-US" altLang="zh-CN" sz="2200" b="1" baseline="-25000" dirty="0" err="1">
                    <a:ea typeface="黑体" panose="02010609060101010101" pitchFamily="49" charset="-122"/>
                  </a:rPr>
                  <a:t>mj</a:t>
                </a:r>
                <a:r>
                  <a:rPr lang="en-US" altLang="zh-CN" sz="2200" b="1" baseline="-25000" dirty="0">
                    <a:ea typeface="黑体" panose="02010609060101010101" pitchFamily="49" charset="-122"/>
                  </a:rPr>
                  <a:t>            </a:t>
                </a:r>
                <a:r>
                  <a:rPr lang="en-US" altLang="zh-CN" sz="2200" b="1" baseline="-25000" dirty="0"/>
                  <a:t> </a:t>
                </a:r>
                <a:r>
                  <a:rPr lang="en-US" altLang="zh-CN" sz="2200" b="1" dirty="0">
                    <a:ea typeface="黑体" panose="02010609060101010101" pitchFamily="49" charset="-122"/>
                  </a:rPr>
                  <a:t>┅       </a:t>
                </a:r>
                <a:r>
                  <a:rPr lang="en-US" altLang="zh-CN" sz="2200" b="1" dirty="0" err="1">
                    <a:ea typeface="黑体" panose="02010609060101010101" pitchFamily="49" charset="-122"/>
                  </a:rPr>
                  <a:t>a</a:t>
                </a:r>
                <a:r>
                  <a:rPr lang="en-US" altLang="zh-CN" sz="2200" b="1" baseline="-25000" dirty="0" err="1">
                    <a:ea typeface="黑体" panose="02010609060101010101" pitchFamily="49" charset="-122"/>
                  </a:rPr>
                  <a:t>mn</a:t>
                </a:r>
                <a:endParaRPr lang="en-US" altLang="zh-CN" sz="2200" b="1" baseline="-25000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9" name="AutoShape 8">
                <a:extLst>
                  <a:ext uri="{FF2B5EF4-FFF2-40B4-BE49-F238E27FC236}">
                    <a16:creationId xmlns:a16="http://schemas.microsoft.com/office/drawing/2014/main" id="{3B6EB145-DB56-401D-AC1F-36AF945C7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1920"/>
                <a:ext cx="144" cy="2064"/>
              </a:xfrm>
              <a:prstGeom prst="rightBracket">
                <a:avLst>
                  <a:gd name="adj" fmla="val 25833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F61ED368-B469-4F30-8D7C-16BBF619B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2309988"/>
              <a:ext cx="640079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 =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   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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1     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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2        </a:t>
              </a:r>
              <a:r>
                <a:rPr lang="en-US" altLang="zh-CN" b="1" dirty="0">
                  <a:solidFill>
                    <a:srgbClr val="FF0000"/>
                  </a:solidFill>
                  <a:ea typeface="黑体" panose="02010609060101010101" pitchFamily="49" charset="-122"/>
                </a:rPr>
                <a:t>┅ </a:t>
              </a:r>
              <a:r>
                <a:rPr lang="en-US" altLang="zh-CN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    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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j         </a:t>
              </a:r>
              <a:r>
                <a:rPr lang="en-US" altLang="zh-CN" b="1" dirty="0">
                  <a:solidFill>
                    <a:srgbClr val="FF0000"/>
                  </a:solidFill>
                  <a:ea typeface="黑体" panose="02010609060101010101" pitchFamily="49" charset="-122"/>
                </a:rPr>
                <a:t> ┅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      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n    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)</a:t>
              </a:r>
              <a:endPara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1751188-C332-419E-84EB-2DDF48DFD8BA}"/>
                </a:ext>
              </a:extLst>
            </p:cNvPr>
            <p:cNvCxnSpPr/>
            <p:nvPr/>
          </p:nvCxnSpPr>
          <p:spPr bwMode="auto">
            <a:xfrm>
              <a:off x="2362201" y="2828803"/>
              <a:ext cx="0" cy="41686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8841234-AC9A-449B-AE7D-934E3B802000}"/>
                </a:ext>
              </a:extLst>
            </p:cNvPr>
            <p:cNvCxnSpPr/>
            <p:nvPr/>
          </p:nvCxnSpPr>
          <p:spPr bwMode="auto">
            <a:xfrm>
              <a:off x="3048001" y="2828803"/>
              <a:ext cx="0" cy="41686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C5B102A-A4D6-4781-B7EF-8ECBB867D7BD}"/>
                </a:ext>
              </a:extLst>
            </p:cNvPr>
            <p:cNvCxnSpPr/>
            <p:nvPr/>
          </p:nvCxnSpPr>
          <p:spPr bwMode="auto">
            <a:xfrm>
              <a:off x="4648201" y="2828803"/>
              <a:ext cx="0" cy="41686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9B0012BE-0261-4994-B558-1FFA7E1123BD}"/>
                </a:ext>
              </a:extLst>
            </p:cNvPr>
            <p:cNvCxnSpPr/>
            <p:nvPr/>
          </p:nvCxnSpPr>
          <p:spPr bwMode="auto">
            <a:xfrm>
              <a:off x="6324601" y="2828803"/>
              <a:ext cx="0" cy="41686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17" name="TextBox 9">
            <a:extLst>
              <a:ext uri="{FF2B5EF4-FFF2-40B4-BE49-F238E27FC236}">
                <a16:creationId xmlns:a16="http://schemas.microsoft.com/office/drawing/2014/main" id="{FA109003-D31D-40CF-AD56-9BCFE5BA3FA5}"/>
              </a:ext>
            </a:extLst>
          </p:cNvPr>
          <p:cNvSpPr txBox="1"/>
          <p:nvPr/>
        </p:nvSpPr>
        <p:spPr>
          <a:xfrm>
            <a:off x="2466974" y="1403685"/>
            <a:ext cx="7110434" cy="523220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LOC(</a:t>
            </a:r>
            <a:r>
              <a:rPr kumimoji="1" lang="en-US" altLang="zh-CN" sz="2800" b="1" i="1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800" b="1" i="1" baseline="-30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ij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)=LOC(</a:t>
            </a:r>
            <a:r>
              <a:rPr kumimoji="1" lang="en-US" altLang="zh-CN" sz="2800" b="1" i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800" b="1" baseline="-30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11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+ [(</a:t>
            </a:r>
            <a:r>
              <a:rPr kumimoji="1" lang="en-US" altLang="zh-CN" sz="2800" b="1" i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800" b="1" i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 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 (</a:t>
            </a:r>
            <a:r>
              <a:rPr kumimoji="1" lang="en-US" altLang="zh-CN" sz="2800" b="1" i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1)]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</a:t>
            </a:r>
            <a:endParaRPr lang="zh-CN" alt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781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4F7A3-9A5B-4306-9CC0-004DFBEF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685800"/>
          </a:xfrm>
        </p:spPr>
        <p:txBody>
          <a:bodyPr/>
          <a:lstStyle/>
          <a:p>
            <a:r>
              <a:rPr lang="zh-CN" altLang="en-US" dirty="0"/>
              <a:t>三维数组地址计算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592EA-51D1-472D-939B-F1631C328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1172688"/>
            <a:ext cx="11049000" cy="225631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行主序：从最后一个下标（纵下标）开始变换（垂直行切</a:t>
            </a:r>
            <a:r>
              <a:rPr lang="en-US" altLang="zh-CN" sz="2400" dirty="0"/>
              <a:t>4*2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a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11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a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11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a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12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a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12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a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13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a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13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a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14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a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14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… a</a:t>
            </a:r>
            <a:r>
              <a:rPr lang="en-US" altLang="zh-CN" sz="2400" baseline="-25000" dirty="0"/>
              <a:t>331</a:t>
            </a:r>
            <a:r>
              <a:rPr lang="en-US" altLang="zh-CN" sz="2400" dirty="0"/>
              <a:t> a</a:t>
            </a:r>
            <a:r>
              <a:rPr lang="en-US" altLang="zh-CN" sz="2400" baseline="-25000" dirty="0"/>
              <a:t>332</a:t>
            </a:r>
            <a:r>
              <a:rPr lang="en-US" altLang="zh-CN" sz="2400" dirty="0"/>
              <a:t> a</a:t>
            </a:r>
            <a:r>
              <a:rPr lang="en-US" altLang="zh-CN" sz="2400" baseline="-25000" dirty="0"/>
              <a:t>341</a:t>
            </a:r>
            <a:r>
              <a:rPr lang="en-US" altLang="zh-CN" sz="2400" dirty="0"/>
              <a:t> a</a:t>
            </a:r>
            <a:r>
              <a:rPr lang="en-US" altLang="zh-CN" sz="2400" baseline="-25000" dirty="0"/>
              <a:t>342</a:t>
            </a:r>
            <a:r>
              <a:rPr lang="en-US" altLang="zh-CN" sz="24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/>
              <a:t>纵主序：从第一个下标（行下标）开始变换（垂直纵切</a:t>
            </a:r>
            <a:r>
              <a:rPr lang="en-US" altLang="zh-CN" sz="2400" dirty="0"/>
              <a:t>3*4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11</a:t>
            </a:r>
            <a:r>
              <a:rPr lang="en-US" altLang="zh-CN" sz="2400" dirty="0"/>
              <a:t> a</a:t>
            </a:r>
            <a:r>
              <a:rPr lang="en-US" altLang="zh-CN" sz="2400" baseline="-25000" dirty="0"/>
              <a:t>2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11</a:t>
            </a:r>
            <a:r>
              <a:rPr lang="en-US" altLang="zh-CN" sz="2400" dirty="0"/>
              <a:t> a</a:t>
            </a:r>
            <a:r>
              <a:rPr lang="en-US" altLang="zh-CN" sz="2400" baseline="-25000" dirty="0"/>
              <a:t>3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11</a:t>
            </a:r>
            <a:r>
              <a:rPr lang="en-US" altLang="zh-CN" sz="2400" dirty="0"/>
              <a:t> a</a:t>
            </a:r>
            <a:r>
              <a:rPr lang="en-US" altLang="zh-CN" sz="2400" baseline="-25000" dirty="0"/>
              <a:t>1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21</a:t>
            </a:r>
            <a:r>
              <a:rPr lang="en-US" altLang="zh-CN" sz="2400" dirty="0"/>
              <a:t> a</a:t>
            </a:r>
            <a:r>
              <a:rPr lang="en-US" altLang="zh-CN" sz="2400" baseline="-25000" dirty="0"/>
              <a:t>2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21</a:t>
            </a:r>
            <a:r>
              <a:rPr lang="en-US" altLang="zh-CN" sz="2400" dirty="0"/>
              <a:t> a</a:t>
            </a:r>
            <a:r>
              <a:rPr lang="en-US" altLang="zh-CN" sz="2400" baseline="-25000" dirty="0"/>
              <a:t>3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21</a:t>
            </a:r>
            <a:r>
              <a:rPr lang="en-US" altLang="zh-CN" sz="2400" dirty="0"/>
              <a:t> a</a:t>
            </a:r>
            <a:r>
              <a:rPr lang="en-US" altLang="zh-CN" sz="2400" baseline="-25000" dirty="0"/>
              <a:t>1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31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31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3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31 </a:t>
            </a:r>
            <a:r>
              <a:rPr lang="en-US" altLang="zh-CN" sz="2400" dirty="0"/>
              <a:t> … a</a:t>
            </a:r>
            <a:r>
              <a:rPr lang="en-US" altLang="zh-CN" sz="2400" baseline="-25000" dirty="0"/>
              <a:t>1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32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32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3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32</a:t>
            </a:r>
            <a:r>
              <a:rPr lang="en-US" altLang="zh-CN" sz="2400" dirty="0"/>
              <a:t> a</a:t>
            </a:r>
            <a:r>
              <a:rPr lang="en-US" altLang="zh-CN" sz="2400" baseline="-25000" dirty="0"/>
              <a:t>1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42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42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3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42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A835D1-D5DB-45FC-A9BA-64B0DEEA0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3" y="3558832"/>
            <a:ext cx="5953316" cy="301752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9276724-D6FC-4E8A-80CA-F1E4945A8311}"/>
              </a:ext>
            </a:extLst>
          </p:cNvPr>
          <p:cNvSpPr/>
          <p:nvPr/>
        </p:nvSpPr>
        <p:spPr>
          <a:xfrm>
            <a:off x="7315200" y="4805982"/>
            <a:ext cx="4152099" cy="523220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3132E"/>
                </a:solidFill>
              </a:rPr>
              <a:t>规则可以推广到多维数组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7232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4F7A3-9A5B-4306-9CC0-004DFBEF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三维数组地址计算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592EA-51D1-472D-939B-F1631C328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11582400" cy="2209800"/>
          </a:xfrm>
        </p:spPr>
        <p:txBody>
          <a:bodyPr/>
          <a:lstStyle/>
          <a:p>
            <a:r>
              <a:rPr lang="en-US" altLang="zh-CN" dirty="0" err="1"/>
              <a:t>A</a:t>
            </a:r>
            <a:r>
              <a:rPr lang="en-US" altLang="zh-CN" baseline="-25000" dirty="0" err="1"/>
              <a:t>m×n×r</a:t>
            </a:r>
            <a:endParaRPr lang="en-US" altLang="zh-CN" baseline="-25000" dirty="0"/>
          </a:p>
          <a:p>
            <a:r>
              <a:rPr lang="zh-CN" altLang="en-US" dirty="0"/>
              <a:t>行主序：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LOC(</a:t>
            </a:r>
            <a:r>
              <a:rPr kumimoji="1" lang="en-US" altLang="zh-CN" i="1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ijk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LOC(</a:t>
            </a:r>
            <a:r>
              <a:rPr kumimoji="1" lang="en-US" altLang="zh-CN" i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111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+ [(</a:t>
            </a:r>
            <a:r>
              <a:rPr kumimoji="1" lang="en-US" altLang="zh-CN" i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i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n*r 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 (</a:t>
            </a:r>
            <a:r>
              <a:rPr kumimoji="1" lang="en-US" altLang="zh-CN" i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zh-CN" altLang="en-US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 + (</a:t>
            </a:r>
            <a:r>
              <a:rPr kumimoji="1" lang="en-US" altLang="zh-CN" i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1)] </a:t>
            </a:r>
            <a:r>
              <a:rPr kumimoji="1" lang="zh-CN" altLang="en-US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</a:t>
            </a:r>
            <a:endParaRPr kumimoji="1" lang="en-US" altLang="zh-CN" i="1" dirty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dirty="0"/>
              <a:t>纵主序：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LOC(</a:t>
            </a:r>
            <a:r>
              <a:rPr kumimoji="1" lang="en-US" altLang="zh-CN" i="1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ijk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LOC(</a:t>
            </a:r>
            <a:r>
              <a:rPr kumimoji="1" lang="en-US" altLang="zh-CN" i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111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+ [(</a:t>
            </a:r>
            <a:r>
              <a:rPr kumimoji="1" lang="en-US" altLang="zh-CN" i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 + (</a:t>
            </a:r>
            <a:r>
              <a:rPr kumimoji="1" lang="en-US" altLang="zh-CN" i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 m+ (</a:t>
            </a:r>
            <a:r>
              <a:rPr kumimoji="1" lang="en-US" altLang="zh-CN" i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 m</a:t>
            </a:r>
            <a:r>
              <a:rPr kumimoji="1" lang="zh-CN" altLang="en-US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n] </a:t>
            </a:r>
            <a:r>
              <a:rPr kumimoji="1" lang="zh-CN" altLang="en-US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A835D1-D5DB-45FC-A9BA-64B0DEEA0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279" y="3400425"/>
            <a:ext cx="6223921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16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63D49-90A1-43F7-8832-720EFEF7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维数组地址计算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CEF88-5618-4ABD-B411-C9D44CEA8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/>
              <a:t>第一维主序：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LOC (j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j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... , </a:t>
            </a:r>
            <a:r>
              <a:rPr lang="en-US" altLang="zh-CN" dirty="0" err="1">
                <a:latin typeface="Times New Roman" panose="02020603050405020304" pitchFamily="18" charset="0"/>
              </a:rPr>
              <a:t>j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) = LOC (1, 1, ... , 1) +   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[ b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*b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*...*b</a:t>
            </a:r>
            <a:r>
              <a:rPr lang="en-US" altLang="zh-CN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*(j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</a:rPr>
              <a:t>- 1) + b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*b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*...*b</a:t>
            </a:r>
            <a:r>
              <a:rPr lang="en-US" altLang="zh-CN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*(j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- 1) + ... + b</a:t>
            </a:r>
            <a:r>
              <a:rPr lang="en-US" altLang="zh-CN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*(j</a:t>
            </a:r>
            <a:r>
              <a:rPr lang="en-US" altLang="zh-CN" baseline="-25000" dirty="0">
                <a:latin typeface="Times New Roman" panose="02020603050405020304" pitchFamily="18" charset="0"/>
              </a:rPr>
              <a:t>n-1 </a:t>
            </a:r>
            <a:r>
              <a:rPr lang="en-US" altLang="zh-CN" dirty="0">
                <a:latin typeface="Times New Roman" panose="02020603050405020304" pitchFamily="18" charset="0"/>
              </a:rPr>
              <a:t>- 1)+ (</a:t>
            </a:r>
            <a:r>
              <a:rPr lang="en-US" altLang="zh-CN" dirty="0" err="1">
                <a:latin typeface="Times New Roman" panose="02020603050405020304" pitchFamily="18" charset="0"/>
              </a:rPr>
              <a:t>j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- 1) ]</a:t>
            </a:r>
            <a:r>
              <a:rPr kumimoji="1" lang="zh-CN" altLang="en-US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* </a:t>
            </a:r>
            <a:r>
              <a:rPr lang="en-US" altLang="zh-CN" dirty="0">
                <a:latin typeface="Times New Roman" panose="02020603050405020304" pitchFamily="18" charset="0"/>
              </a:rPr>
              <a:t>size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94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83049-0A34-4F44-8036-1EEF4840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特殊矩阵的压缩存储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5CDAD-605E-458D-88AD-F1E8734A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11582400" cy="49530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/>
              <a:t>在高级程序设计语言里面，矩阵通常采用二维数组表示。</a:t>
            </a:r>
            <a:endParaRPr lang="en-US" altLang="zh-CN" sz="2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/>
              <a:t>特殊矩阵可采用压缩存储的方式</a:t>
            </a:r>
            <a:endParaRPr lang="en-US" altLang="zh-CN" sz="28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/>
              <a:t>元素分布有规律的矩阵，按规律实现压缩储存</a:t>
            </a:r>
            <a:endParaRPr lang="en-US" altLang="zh-CN" sz="28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/>
              <a:t>非零元素少的稀疏矩阵，采用存非零元素实现压缩存储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9736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E6A99-4468-466D-A1BF-884729FA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5.3.1 </a:t>
            </a:r>
            <a:r>
              <a:rPr lang="zh-CN" altLang="en-US" dirty="0"/>
              <a:t>特殊矩阵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D71E8F-2764-48DE-A263-6D1BC0272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11582400" cy="5181600"/>
          </a:xfrm>
        </p:spPr>
        <p:txBody>
          <a:bodyPr/>
          <a:lstStyle/>
          <a:p>
            <a:r>
              <a:rPr lang="zh-CN" altLang="en-US" sz="2800" dirty="0"/>
              <a:t>三角矩阵（</a:t>
            </a:r>
            <a:r>
              <a:rPr lang="en-US" altLang="zh-CN" sz="2800" dirty="0"/>
              <a:t> n</a:t>
            </a:r>
            <a:r>
              <a:rPr lang="zh-CN" altLang="en-US" sz="2800" dirty="0"/>
              <a:t>阶矩阵）</a:t>
            </a:r>
            <a:endParaRPr lang="en-US" altLang="zh-CN" sz="2800" dirty="0"/>
          </a:p>
          <a:p>
            <a:pPr lvl="1"/>
            <a:r>
              <a:rPr lang="zh-CN" altLang="en-US" sz="2800" dirty="0"/>
              <a:t>下三角矩阵：若当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&lt;j</a:t>
            </a:r>
            <a:r>
              <a:rPr lang="zh-CN" altLang="en-US" sz="2800" dirty="0"/>
              <a:t>时，有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ij</a:t>
            </a:r>
            <a:r>
              <a:rPr lang="en-US" altLang="zh-CN" sz="2800" dirty="0"/>
              <a:t>=0</a:t>
            </a:r>
          </a:p>
          <a:p>
            <a:pPr lvl="1"/>
            <a:r>
              <a:rPr lang="zh-CN" altLang="en-US" sz="2800" dirty="0"/>
              <a:t>上三角矩阵：若当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&gt;j</a:t>
            </a:r>
            <a:r>
              <a:rPr lang="zh-CN" altLang="en-US" sz="2800" dirty="0"/>
              <a:t>时，有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ij</a:t>
            </a:r>
            <a:r>
              <a:rPr lang="en-US" altLang="zh-CN" sz="2800" dirty="0"/>
              <a:t>=0</a:t>
            </a:r>
          </a:p>
          <a:p>
            <a:pPr lvl="1"/>
            <a:r>
              <a:rPr lang="zh-CN" altLang="en-US" sz="2800" dirty="0"/>
              <a:t>对称矩阵：若矩阵中的所有元素均满足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ij</a:t>
            </a:r>
            <a:r>
              <a:rPr lang="en-US" altLang="zh-CN" sz="2800" dirty="0"/>
              <a:t>=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ji</a:t>
            </a:r>
            <a:r>
              <a:rPr lang="zh-CN" altLang="en-US" sz="2800" dirty="0"/>
              <a:t> 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9630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DAEBD-A967-4D7C-8A97-71C9AF69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下三角矩阵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8FE7B-0D94-44AB-9A36-54A941AE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02" y="1256923"/>
            <a:ext cx="7239000" cy="5181600"/>
          </a:xfrm>
        </p:spPr>
        <p:txBody>
          <a:bodyPr/>
          <a:lstStyle/>
          <a:p>
            <a:r>
              <a:rPr lang="zh-CN" altLang="en-US" dirty="0"/>
              <a:t>按“行序为主序”进行存储，得到的序列为：</a:t>
            </a:r>
            <a:r>
              <a:rPr lang="en-US" altLang="zh-CN" dirty="0"/>
              <a:t>a</a:t>
            </a:r>
            <a:r>
              <a:rPr lang="en-US" altLang="zh-CN" baseline="-30000" dirty="0"/>
              <a:t>11</a:t>
            </a:r>
            <a:r>
              <a:rPr lang="en-US" altLang="zh-CN" dirty="0"/>
              <a:t>,a</a:t>
            </a:r>
            <a:r>
              <a:rPr lang="en-US" altLang="zh-CN" baseline="-30000" dirty="0"/>
              <a:t>21</a:t>
            </a:r>
            <a:r>
              <a:rPr lang="en-US" altLang="zh-CN" dirty="0"/>
              <a:t>,a</a:t>
            </a:r>
            <a:r>
              <a:rPr lang="en-US" altLang="zh-CN" baseline="-30000" dirty="0"/>
              <a:t>22</a:t>
            </a:r>
            <a:r>
              <a:rPr lang="en-US" altLang="zh-CN" dirty="0"/>
              <a:t>,a</a:t>
            </a:r>
            <a:r>
              <a:rPr lang="en-US" altLang="zh-CN" baseline="-30000" dirty="0"/>
              <a:t>31</a:t>
            </a:r>
            <a:r>
              <a:rPr lang="en-US" altLang="zh-CN" dirty="0"/>
              <a:t>,a</a:t>
            </a:r>
            <a:r>
              <a:rPr lang="en-US" altLang="zh-CN" baseline="-30000" dirty="0"/>
              <a:t>32</a:t>
            </a:r>
            <a:r>
              <a:rPr lang="en-US" altLang="zh-CN" dirty="0"/>
              <a:t>,a</a:t>
            </a:r>
            <a:r>
              <a:rPr lang="en-US" altLang="zh-CN" baseline="-30000" dirty="0"/>
              <a:t>33</a:t>
            </a:r>
            <a:r>
              <a:rPr lang="en-US" altLang="zh-CN" dirty="0"/>
              <a:t>…a</a:t>
            </a:r>
            <a:r>
              <a:rPr lang="en-US" altLang="zh-CN" baseline="-30000" dirty="0"/>
              <a:t>n1</a:t>
            </a:r>
            <a:r>
              <a:rPr lang="en-US" altLang="zh-CN" dirty="0"/>
              <a:t>,a</a:t>
            </a:r>
            <a:r>
              <a:rPr lang="en-US" altLang="zh-CN" baseline="-30000" dirty="0"/>
              <a:t>n2</a:t>
            </a:r>
            <a:r>
              <a:rPr lang="en-US" altLang="zh-CN" dirty="0"/>
              <a:t>…</a:t>
            </a:r>
            <a:r>
              <a:rPr lang="en-US" altLang="zh-CN" dirty="0" err="1"/>
              <a:t>a</a:t>
            </a:r>
            <a:r>
              <a:rPr lang="en-US" altLang="zh-CN" baseline="-30000" dirty="0" err="1"/>
              <a:t>nn</a:t>
            </a:r>
            <a:endParaRPr lang="en-US" altLang="zh-CN" baseline="-30000" dirty="0"/>
          </a:p>
          <a:p>
            <a:r>
              <a:rPr lang="zh-CN" altLang="en-US" dirty="0"/>
              <a:t>由于下三角矩阵的元素个数为</a:t>
            </a:r>
            <a:r>
              <a:rPr lang="en-US" altLang="zh-CN" dirty="0"/>
              <a:t>n(n+1)/2</a:t>
            </a:r>
            <a:r>
              <a:rPr lang="zh-CN" altLang="en-US" dirty="0"/>
              <a:t>，所以可压缩存储到一个大小为</a:t>
            </a:r>
            <a:r>
              <a:rPr lang="en-US" altLang="zh-CN" dirty="0"/>
              <a:t>n(n+1)/2</a:t>
            </a:r>
            <a:r>
              <a:rPr lang="zh-CN" altLang="en-US" dirty="0"/>
              <a:t>的一维数组中。</a:t>
            </a:r>
            <a:endParaRPr lang="en-US" altLang="zh-CN" dirty="0"/>
          </a:p>
          <a:p>
            <a:r>
              <a:rPr lang="zh-CN" altLang="en-US" dirty="0"/>
              <a:t>下三角矩阵中元素</a:t>
            </a:r>
            <a:r>
              <a:rPr lang="en-US" altLang="zh-CN" dirty="0" err="1"/>
              <a:t>a</a:t>
            </a:r>
            <a:r>
              <a:rPr lang="en-US" altLang="zh-CN" baseline="-30000" dirty="0" err="1"/>
              <a:t>ij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3132E"/>
                </a:solidFill>
              </a:rPr>
              <a:t>i</a:t>
            </a:r>
            <a:r>
              <a:rPr lang="en-US" altLang="zh-CN" dirty="0">
                <a:solidFill>
                  <a:srgbClr val="F3132E"/>
                </a:solidFill>
              </a:rPr>
              <a:t>&gt;j</a:t>
            </a:r>
            <a:r>
              <a:rPr lang="en-US" altLang="zh-CN" dirty="0"/>
              <a:t>)</a:t>
            </a:r>
            <a:r>
              <a:rPr lang="zh-CN" altLang="en-US" dirty="0"/>
              <a:t>，在一维数组</a:t>
            </a:r>
            <a:r>
              <a:rPr lang="en-US" altLang="zh-CN" dirty="0"/>
              <a:t>A</a:t>
            </a:r>
            <a:r>
              <a:rPr lang="zh-CN" altLang="en-US" dirty="0"/>
              <a:t>中的位置为：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LOC[</a:t>
            </a:r>
            <a:r>
              <a:rPr lang="en-US" altLang="zh-CN" dirty="0" err="1"/>
              <a:t>a</a:t>
            </a:r>
            <a:r>
              <a:rPr lang="en-US" altLang="zh-CN" baseline="-30000" dirty="0" err="1"/>
              <a:t>ij</a:t>
            </a:r>
            <a:r>
              <a:rPr lang="en-US" altLang="zh-CN" dirty="0"/>
              <a:t>]= LOC[a</a:t>
            </a:r>
            <a:r>
              <a:rPr lang="en-US" altLang="zh-CN" baseline="-30000" dirty="0"/>
              <a:t>11</a:t>
            </a:r>
            <a:r>
              <a:rPr lang="en-US" altLang="zh-CN" dirty="0"/>
              <a:t>]+ </a:t>
            </a:r>
            <a:r>
              <a:rPr lang="en-US" altLang="zh-CN" dirty="0" err="1"/>
              <a:t>i</a:t>
            </a:r>
            <a:r>
              <a:rPr lang="en-US" altLang="zh-CN" dirty="0"/>
              <a:t> (</a:t>
            </a:r>
            <a:r>
              <a:rPr lang="en-US" altLang="zh-CN" dirty="0" err="1"/>
              <a:t>i</a:t>
            </a:r>
            <a:r>
              <a:rPr lang="en-US" altLang="zh-CN" dirty="0"/>
              <a:t> -1)/2+ j-1 </a:t>
            </a:r>
            <a:endParaRPr lang="zh-CN" altLang="en-US" dirty="0"/>
          </a:p>
        </p:txBody>
      </p:sp>
      <p:pic>
        <p:nvPicPr>
          <p:cNvPr id="4" name="内容占位符 9">
            <a:extLst>
              <a:ext uri="{FF2B5EF4-FFF2-40B4-BE49-F238E27FC236}">
                <a16:creationId xmlns:a16="http://schemas.microsoft.com/office/drawing/2014/main" id="{B2894B8B-E699-47F9-8544-A262A9D9C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1400" y="1524000"/>
            <a:ext cx="4580998" cy="256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468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D699D-4542-4D79-8690-E679A8B1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上三角矩阵和对称矩阵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B7847-7370-4EA1-AE32-3EDEE0365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6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solidFill>
                  <a:srgbClr val="C00000"/>
                </a:solidFill>
              </a:rPr>
              <a:t>上三角矩阵</a:t>
            </a:r>
            <a:r>
              <a:rPr lang="zh-CN" altLang="en-US" dirty="0"/>
              <a:t>：将其压缩存储到一个大小为</a:t>
            </a:r>
            <a:r>
              <a:rPr lang="en-US" altLang="zh-CN" dirty="0"/>
              <a:t>n(n+1)/2</a:t>
            </a:r>
            <a:r>
              <a:rPr lang="zh-CN" altLang="en-US" dirty="0"/>
              <a:t>的一维数组</a:t>
            </a:r>
            <a:r>
              <a:rPr lang="en-US" altLang="zh-CN" dirty="0"/>
              <a:t>C</a:t>
            </a:r>
            <a:r>
              <a:rPr lang="zh-CN" altLang="en-US" dirty="0"/>
              <a:t>中。其中元素</a:t>
            </a:r>
            <a:r>
              <a:rPr lang="en-US" altLang="zh-CN" dirty="0" err="1"/>
              <a:t>a</a:t>
            </a:r>
            <a:r>
              <a:rPr lang="en-US" altLang="zh-CN" baseline="-30000" dirty="0" err="1"/>
              <a:t>ij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3132E"/>
                </a:solidFill>
              </a:rPr>
              <a:t>i</a:t>
            </a:r>
            <a:r>
              <a:rPr lang="en-US" altLang="zh-CN" dirty="0">
                <a:solidFill>
                  <a:srgbClr val="F3132E"/>
                </a:solidFill>
              </a:rPr>
              <a:t>&lt;j</a:t>
            </a:r>
            <a:r>
              <a:rPr lang="en-US" altLang="zh-CN" dirty="0"/>
              <a:t>)</a:t>
            </a:r>
            <a:r>
              <a:rPr lang="zh-CN" altLang="en-US" dirty="0"/>
              <a:t>在数组</a:t>
            </a:r>
            <a:r>
              <a:rPr lang="en-US" altLang="zh-CN" dirty="0"/>
              <a:t>C</a:t>
            </a:r>
            <a:r>
              <a:rPr lang="zh-CN" altLang="en-US" dirty="0"/>
              <a:t>中的存储位置为：</a:t>
            </a:r>
          </a:p>
          <a:p>
            <a:pPr lvl="1" algn="just">
              <a:lnSpc>
                <a:spcPts val="6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/>
              <a:t>Loc[</a:t>
            </a:r>
            <a:r>
              <a:rPr lang="en-US" altLang="zh-CN" dirty="0" err="1"/>
              <a:t>a</a:t>
            </a:r>
            <a:r>
              <a:rPr lang="en-US" altLang="zh-CN" baseline="-30000" dirty="0" err="1"/>
              <a:t>ij</a:t>
            </a:r>
            <a:r>
              <a:rPr lang="en-US" altLang="zh-CN" dirty="0"/>
              <a:t>]= Loc[a</a:t>
            </a:r>
            <a:r>
              <a:rPr lang="en-US" altLang="zh-CN" baseline="-30000" dirty="0"/>
              <a:t>11</a:t>
            </a:r>
            <a:r>
              <a:rPr lang="en-US" altLang="zh-CN" dirty="0"/>
              <a:t>] + j(j -1)/2 + </a:t>
            </a:r>
            <a:r>
              <a:rPr lang="en-US" altLang="zh-CN" dirty="0" err="1"/>
              <a:t>i</a:t>
            </a:r>
            <a:r>
              <a:rPr lang="en-US" altLang="zh-CN" dirty="0"/>
              <a:t> -1</a:t>
            </a:r>
          </a:p>
          <a:p>
            <a:pPr algn="just">
              <a:lnSpc>
                <a:spcPts val="6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dirty="0">
                <a:solidFill>
                  <a:srgbClr val="C00000"/>
                </a:solidFill>
              </a:rPr>
              <a:t>对称矩阵</a:t>
            </a:r>
            <a:r>
              <a:rPr lang="zh-CN" altLang="en-US" sz="2400" dirty="0"/>
              <a:t>：其元素满足</a:t>
            </a:r>
            <a:r>
              <a:rPr lang="en-US" altLang="zh-CN" sz="2400" dirty="0" err="1">
                <a:solidFill>
                  <a:srgbClr val="F3132E"/>
                </a:solidFill>
              </a:rPr>
              <a:t>a</a:t>
            </a:r>
            <a:r>
              <a:rPr lang="en-US" altLang="zh-CN" sz="2400" baseline="-30000" dirty="0" err="1">
                <a:solidFill>
                  <a:srgbClr val="F3132E"/>
                </a:solidFill>
              </a:rPr>
              <a:t>ij</a:t>
            </a:r>
            <a:r>
              <a:rPr lang="en-US" altLang="zh-CN" sz="2400" dirty="0">
                <a:solidFill>
                  <a:srgbClr val="F3132E"/>
                </a:solidFill>
              </a:rPr>
              <a:t>=</a:t>
            </a:r>
            <a:r>
              <a:rPr lang="en-US" altLang="zh-CN" sz="2400" dirty="0" err="1">
                <a:solidFill>
                  <a:srgbClr val="F3132E"/>
                </a:solidFill>
              </a:rPr>
              <a:t>a</a:t>
            </a:r>
            <a:r>
              <a:rPr lang="en-US" altLang="zh-CN" sz="2400" baseline="-30000" dirty="0" err="1">
                <a:solidFill>
                  <a:srgbClr val="F3132E"/>
                </a:solidFill>
              </a:rPr>
              <a:t>ji</a:t>
            </a:r>
            <a:r>
              <a:rPr lang="zh-CN" altLang="en-US" sz="2400" dirty="0"/>
              <a:t>，我们可以为每一对相等的元素分配一个存储空间，即只存下三角（或上三角）矩阵，从而将</a:t>
            </a:r>
            <a:r>
              <a:rPr lang="en-US" altLang="zh-CN" sz="2400" dirty="0"/>
              <a:t>n</a:t>
            </a:r>
            <a:r>
              <a:rPr lang="en-US" altLang="zh-CN" sz="2400" baseline="30000" dirty="0"/>
              <a:t>2</a:t>
            </a:r>
            <a:r>
              <a:rPr lang="zh-CN" altLang="en-US" sz="2400" dirty="0"/>
              <a:t>个元素压缩到</a:t>
            </a:r>
            <a:r>
              <a:rPr lang="en-US" altLang="zh-CN" sz="2400" dirty="0"/>
              <a:t>n(n+1)/2</a:t>
            </a:r>
            <a:r>
              <a:rPr lang="zh-CN" altLang="en-US" sz="2400" dirty="0"/>
              <a:t>个空间中。</a:t>
            </a:r>
            <a:endParaRPr lang="en-US" altLang="zh-CN" dirty="0"/>
          </a:p>
          <a:p>
            <a:pPr algn="just">
              <a:lnSpc>
                <a:spcPts val="6000"/>
              </a:lnSpc>
              <a:spcBef>
                <a:spcPts val="1200"/>
              </a:spcBef>
              <a:spcAft>
                <a:spcPts val="1200"/>
              </a:spcAft>
            </a:pPr>
            <a:endParaRPr lang="en-US" altLang="zh-CN" dirty="0"/>
          </a:p>
          <a:p>
            <a:pPr>
              <a:lnSpc>
                <a:spcPts val="6000"/>
              </a:lnSpc>
              <a:spcBef>
                <a:spcPts val="1200"/>
              </a:spcBef>
              <a:spcAft>
                <a:spcPts val="120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85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5.1 </a:t>
            </a:r>
            <a:r>
              <a:rPr lang="zh-CN" altLang="en-US" sz="4000" dirty="0"/>
              <a:t>数组的定义和运算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752600"/>
            <a:ext cx="4724400" cy="4572000"/>
          </a:xfrm>
        </p:spPr>
        <p:txBody>
          <a:bodyPr/>
          <a:lstStyle/>
          <a:p>
            <a:r>
              <a:rPr lang="zh-CN" altLang="en-US" dirty="0"/>
              <a:t>数组是一种数据类型。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zh-CN" altLang="en-US" dirty="0">
                <a:solidFill>
                  <a:srgbClr val="C00000"/>
                </a:solidFill>
              </a:rPr>
              <a:t>逻辑结构</a:t>
            </a:r>
            <a:r>
              <a:rPr lang="zh-CN" altLang="en-US" dirty="0"/>
              <a:t>上看，数组可以看成是一般</a:t>
            </a:r>
            <a:r>
              <a:rPr lang="zh-CN" altLang="en-US" dirty="0">
                <a:solidFill>
                  <a:srgbClr val="C00000"/>
                </a:solidFill>
              </a:rPr>
              <a:t>线性表</a:t>
            </a:r>
            <a:r>
              <a:rPr lang="zh-CN" altLang="en-US" dirty="0"/>
              <a:t>的扩充。</a:t>
            </a:r>
            <a:endParaRPr lang="en-US" altLang="zh-CN" dirty="0"/>
          </a:p>
          <a:p>
            <a:r>
              <a:rPr lang="zh-CN" altLang="en-US" dirty="0"/>
              <a:t>二维数组可以看成是线性表的线性表。</a:t>
            </a:r>
          </a:p>
          <a:p>
            <a:endParaRPr lang="zh-CN" altLang="en-US" dirty="0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D56705DE-38AC-4B6B-A87C-7CF78A238D0C}"/>
              </a:ext>
            </a:extLst>
          </p:cNvPr>
          <p:cNvGrpSpPr>
            <a:grpSpLocks/>
          </p:cNvGrpSpPr>
          <p:nvPr/>
        </p:nvGrpSpPr>
        <p:grpSpPr bwMode="auto">
          <a:xfrm>
            <a:off x="5145505" y="2209800"/>
            <a:ext cx="6324600" cy="3276602"/>
            <a:chOff x="576" y="1920"/>
            <a:chExt cx="3984" cy="2064"/>
          </a:xfrm>
        </p:grpSpPr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id="{BF8F2C53-6B65-474C-985F-7532D6859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1920"/>
              <a:ext cx="162" cy="2064"/>
            </a:xfrm>
            <a:prstGeom prst="leftBracket">
              <a:avLst>
                <a:gd name="adj" fmla="val 2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9BAFBF38-B46B-43BE-B2C0-57B7271EB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688"/>
              <a:ext cx="72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600" b="1" dirty="0" err="1"/>
                <a:t>A</a:t>
              </a:r>
              <a:r>
                <a:rPr lang="en-US" altLang="zh-CN" sz="2600" b="1" baseline="-25000" dirty="0" err="1"/>
                <a:t>m×n</a:t>
              </a:r>
              <a:r>
                <a:rPr lang="en-US" altLang="zh-CN" sz="2600" b="1" dirty="0"/>
                <a:t>=</a:t>
              </a:r>
              <a:endParaRPr lang="en-US" altLang="zh-CN" sz="2600" b="1" baseline="-25000" dirty="0"/>
            </a:p>
          </p:txBody>
        </p:sp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EC92E532-2D6B-49A8-87F0-D593C32A9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8" y="2016"/>
              <a:ext cx="3006" cy="1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200" b="1" dirty="0"/>
                <a:t>a</a:t>
              </a:r>
              <a:r>
                <a:rPr lang="en-US" altLang="zh-CN" sz="2200" b="1" baseline="-25000" dirty="0"/>
                <a:t>11</a:t>
              </a:r>
              <a:r>
                <a:rPr lang="en-US" altLang="zh-CN" sz="2200" b="1" dirty="0"/>
                <a:t>     a</a:t>
              </a:r>
              <a:r>
                <a:rPr lang="en-US" altLang="zh-CN" sz="2200" b="1" baseline="-25000" dirty="0"/>
                <a:t>12         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 a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1j            </a:t>
              </a:r>
              <a:r>
                <a:rPr lang="en-US" altLang="zh-CN" sz="2200" b="1" baseline="-25000" dirty="0"/>
                <a:t>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a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1n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200" b="1" dirty="0"/>
                <a:t>a</a:t>
              </a:r>
              <a:r>
                <a:rPr lang="en-US" altLang="zh-CN" sz="2200" b="1" baseline="-25000" dirty="0"/>
                <a:t>21</a:t>
              </a:r>
              <a:r>
                <a:rPr lang="en-US" altLang="zh-CN" sz="2200" b="1" dirty="0"/>
                <a:t>     a</a:t>
              </a:r>
              <a:r>
                <a:rPr lang="en-US" altLang="zh-CN" sz="2200" b="1" baseline="-25000" dirty="0"/>
                <a:t>22         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 a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2j            </a:t>
              </a:r>
              <a:r>
                <a:rPr lang="en-US" altLang="zh-CN" sz="2200" b="1" baseline="-25000" dirty="0"/>
                <a:t>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a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2n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200" b="1" dirty="0">
                  <a:ea typeface="黑体" panose="02010609060101010101" pitchFamily="49" charset="-122"/>
                </a:rPr>
                <a:t>┇      ┇</a:t>
              </a:r>
              <a:endParaRPr lang="en-US" altLang="zh-CN" sz="2200" b="1" dirty="0"/>
            </a:p>
            <a:p>
              <a:pPr algn="l">
                <a:spcBef>
                  <a:spcPct val="50000"/>
                </a:spcBef>
              </a:pPr>
              <a:r>
                <a:rPr lang="en-US" altLang="zh-CN" sz="2200" b="1" dirty="0"/>
                <a:t>a</a:t>
              </a:r>
              <a:r>
                <a:rPr lang="en-US" altLang="zh-CN" sz="2200" b="1" baseline="-25000" dirty="0"/>
                <a:t>i1</a:t>
              </a:r>
              <a:r>
                <a:rPr lang="en-US" altLang="zh-CN" sz="2200" b="1" dirty="0"/>
                <a:t>      a</a:t>
              </a:r>
              <a:r>
                <a:rPr lang="en-US" altLang="zh-CN" sz="2200" b="1" baseline="-25000" dirty="0"/>
                <a:t>i2          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 </a:t>
              </a:r>
              <a:r>
                <a:rPr lang="en-US" altLang="zh-CN" sz="2200" b="1" dirty="0" err="1">
                  <a:ea typeface="黑体" panose="02010609060101010101" pitchFamily="49" charset="-122"/>
                </a:rPr>
                <a:t>a</a:t>
              </a:r>
              <a:r>
                <a:rPr lang="en-US" altLang="zh-CN" sz="2200" b="1" baseline="-25000" dirty="0" err="1">
                  <a:ea typeface="黑体" panose="02010609060101010101" pitchFamily="49" charset="-122"/>
                </a:rPr>
                <a:t>ij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             </a:t>
              </a:r>
              <a:r>
                <a:rPr lang="en-US" altLang="zh-CN" sz="2200" b="1" baseline="-25000" dirty="0"/>
                <a:t>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</a:t>
              </a:r>
              <a:r>
                <a:rPr lang="en-US" altLang="zh-CN" sz="2200" b="1" dirty="0" err="1">
                  <a:ea typeface="黑体" panose="02010609060101010101" pitchFamily="49" charset="-122"/>
                </a:rPr>
                <a:t>a</a:t>
              </a:r>
              <a:r>
                <a:rPr lang="en-US" altLang="zh-CN" sz="2200" b="1" baseline="-25000" dirty="0" err="1">
                  <a:ea typeface="黑体" panose="02010609060101010101" pitchFamily="49" charset="-122"/>
                </a:rPr>
                <a:t>in</a:t>
              </a:r>
              <a:endParaRPr lang="en-US" altLang="zh-CN" sz="2200" b="1" baseline="-25000" dirty="0">
                <a:ea typeface="黑体" panose="02010609060101010101" pitchFamily="49" charset="-122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 sz="2200" b="1" dirty="0">
                  <a:ea typeface="黑体" panose="02010609060101010101" pitchFamily="49" charset="-122"/>
                </a:rPr>
                <a:t>┇       ┇</a:t>
              </a:r>
              <a:endParaRPr lang="en-US" altLang="zh-CN" sz="2200" b="1" dirty="0"/>
            </a:p>
            <a:p>
              <a:pPr algn="l">
                <a:spcBef>
                  <a:spcPct val="50000"/>
                </a:spcBef>
              </a:pPr>
              <a:r>
                <a:rPr lang="en-US" altLang="zh-CN" sz="2200" b="1" dirty="0"/>
                <a:t>a</a:t>
              </a:r>
              <a:r>
                <a:rPr lang="en-US" altLang="zh-CN" sz="2200" b="1" baseline="-25000" dirty="0"/>
                <a:t>m1</a:t>
              </a:r>
              <a:r>
                <a:rPr lang="en-US" altLang="zh-CN" sz="2200" b="1" dirty="0"/>
                <a:t>    a</a:t>
              </a:r>
              <a:r>
                <a:rPr lang="en-US" altLang="zh-CN" sz="2200" b="1" baseline="-25000" dirty="0"/>
                <a:t>m2        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 </a:t>
              </a:r>
              <a:r>
                <a:rPr lang="en-US" altLang="zh-CN" sz="2200" b="1" dirty="0" err="1">
                  <a:ea typeface="黑体" panose="02010609060101010101" pitchFamily="49" charset="-122"/>
                </a:rPr>
                <a:t>a</a:t>
              </a:r>
              <a:r>
                <a:rPr lang="en-US" altLang="zh-CN" sz="2200" b="1" baseline="-25000" dirty="0" err="1">
                  <a:ea typeface="黑体" panose="02010609060101010101" pitchFamily="49" charset="-122"/>
                </a:rPr>
                <a:t>mj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            </a:t>
              </a:r>
              <a:r>
                <a:rPr lang="en-US" altLang="zh-CN" sz="2200" b="1" baseline="-25000" dirty="0"/>
                <a:t>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</a:t>
              </a:r>
              <a:r>
                <a:rPr lang="en-US" altLang="zh-CN" sz="2200" b="1" dirty="0" err="1">
                  <a:ea typeface="黑体" panose="02010609060101010101" pitchFamily="49" charset="-122"/>
                </a:rPr>
                <a:t>a</a:t>
              </a:r>
              <a:r>
                <a:rPr lang="en-US" altLang="zh-CN" sz="2200" b="1" baseline="-25000" dirty="0" err="1">
                  <a:ea typeface="黑体" panose="02010609060101010101" pitchFamily="49" charset="-122"/>
                </a:rPr>
                <a:t>mn</a:t>
              </a:r>
              <a:endParaRPr lang="en-US" altLang="zh-CN" sz="2200" b="1" baseline="-25000" dirty="0">
                <a:ea typeface="黑体" panose="02010609060101010101" pitchFamily="49" charset="-122"/>
              </a:endParaRPr>
            </a:p>
          </p:txBody>
        </p:sp>
        <p:sp>
          <p:nvSpPr>
            <p:cNvPr id="13" name="AutoShape 8">
              <a:extLst>
                <a:ext uri="{FF2B5EF4-FFF2-40B4-BE49-F238E27FC236}">
                  <a16:creationId xmlns:a16="http://schemas.microsoft.com/office/drawing/2014/main" id="{4BD6A6A0-6C1C-444A-A1B9-D97F77A26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1920"/>
              <a:ext cx="144" cy="2064"/>
            </a:xfrm>
            <a:prstGeom prst="rightBracket">
              <a:avLst>
                <a:gd name="adj" fmla="val 258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9549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F61FF-A047-4C1C-BCDF-5F704243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带状矩阵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A8106-FAF0-4EE7-89D4-E29B6CBD5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7467600" cy="1585913"/>
          </a:xfrm>
        </p:spPr>
        <p:txBody>
          <a:bodyPr/>
          <a:lstStyle/>
          <a:p>
            <a:r>
              <a:rPr lang="zh-CN" altLang="en-US" dirty="0"/>
              <a:t>所有的非零元素都集中在以主对角线为中心的带状区域中。最常见的是三对角带状矩阵。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653699E9-7CE8-479C-8C71-5503BC08D7DC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438071"/>
            <a:ext cx="4572000" cy="2514600"/>
            <a:chOff x="720" y="1584"/>
            <a:chExt cx="2880" cy="1584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9A219E45-1A15-404F-BECE-986C6E047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112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/>
                <a:t>A</a:t>
              </a:r>
              <a:r>
                <a:rPr lang="en-US" altLang="zh-CN" sz="2800" b="1" baseline="-25000"/>
                <a:t>n×n</a:t>
              </a:r>
              <a:r>
                <a:rPr lang="en-US" altLang="zh-CN" sz="2800" b="1"/>
                <a:t> =</a:t>
              </a:r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8573A10A-91D7-4689-8560-8E96158DF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1584"/>
              <a:ext cx="96" cy="1584"/>
            </a:xfrm>
            <a:prstGeom prst="leftBracket">
              <a:avLst>
                <a:gd name="adj" fmla="val 137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23CD3FFE-FD5D-432D-A9FF-E00E1F068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584"/>
              <a:ext cx="2016" cy="1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b="1" dirty="0"/>
                <a:t>a</a:t>
              </a:r>
              <a:r>
                <a:rPr lang="en-US" altLang="zh-CN" sz="1800" b="1" baseline="-25000" dirty="0"/>
                <a:t>11</a:t>
              </a:r>
              <a:r>
                <a:rPr lang="en-US" altLang="zh-CN" sz="1800" b="1" dirty="0"/>
                <a:t>   a</a:t>
              </a:r>
              <a:r>
                <a:rPr lang="en-US" altLang="zh-CN" sz="1800" b="1" baseline="-25000" dirty="0"/>
                <a:t>12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1800" b="1" dirty="0"/>
                <a:t>a</a:t>
              </a:r>
              <a:r>
                <a:rPr lang="en-US" altLang="zh-CN" sz="1800" b="1" baseline="-25000" dirty="0"/>
                <a:t>21</a:t>
              </a:r>
              <a:r>
                <a:rPr lang="en-US" altLang="zh-CN" sz="1800" b="1" dirty="0"/>
                <a:t>   a</a:t>
              </a:r>
              <a:r>
                <a:rPr lang="en-US" altLang="zh-CN" sz="1800" b="1" baseline="-25000" dirty="0"/>
                <a:t>22</a:t>
              </a:r>
              <a:r>
                <a:rPr lang="en-US" altLang="zh-CN" sz="1800" b="1" dirty="0"/>
                <a:t>    a</a:t>
              </a:r>
              <a:r>
                <a:rPr lang="en-US" altLang="zh-CN" sz="1800" b="1" baseline="-25000" dirty="0"/>
                <a:t>23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1800" b="1" dirty="0"/>
                <a:t>        a</a:t>
              </a:r>
              <a:r>
                <a:rPr lang="en-US" altLang="zh-CN" sz="1800" b="1" baseline="-25000" dirty="0"/>
                <a:t>32</a:t>
              </a:r>
              <a:r>
                <a:rPr lang="en-US" altLang="zh-CN" sz="1800" b="1" dirty="0"/>
                <a:t>    a</a:t>
              </a:r>
              <a:r>
                <a:rPr lang="en-US" altLang="zh-CN" sz="1800" b="1" baseline="-25000" dirty="0"/>
                <a:t>33</a:t>
              </a:r>
              <a:r>
                <a:rPr lang="en-US" altLang="zh-CN" sz="1800" b="1" dirty="0"/>
                <a:t>    a</a:t>
              </a:r>
              <a:r>
                <a:rPr lang="en-US" altLang="zh-CN" sz="1800" b="1" baseline="-25000" dirty="0"/>
                <a:t>34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1800" b="1" dirty="0"/>
                <a:t>                 a</a:t>
              </a:r>
              <a:r>
                <a:rPr lang="en-US" altLang="zh-CN" sz="1800" b="1" baseline="-25000" dirty="0"/>
                <a:t>43</a:t>
              </a:r>
              <a:r>
                <a:rPr lang="en-US" altLang="zh-CN" sz="1800" b="1" dirty="0"/>
                <a:t>    a</a:t>
              </a:r>
              <a:r>
                <a:rPr lang="en-US" altLang="zh-CN" sz="1800" b="1" baseline="-25000" dirty="0"/>
                <a:t>44 </a:t>
              </a:r>
              <a:r>
                <a:rPr lang="en-US" altLang="zh-CN" sz="1800" b="1" dirty="0"/>
                <a:t>   a</a:t>
              </a:r>
              <a:r>
                <a:rPr lang="en-US" altLang="zh-CN" sz="1800" b="1" baseline="-25000" dirty="0"/>
                <a:t>45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1800" b="1" dirty="0"/>
                <a:t>                          </a:t>
              </a:r>
              <a:r>
                <a:rPr lang="en-US" altLang="zh-CN" sz="1800" b="1" dirty="0">
                  <a:ea typeface="黑体" panose="02010609060101010101" pitchFamily="49" charset="-122"/>
                </a:rPr>
                <a:t>…      …      …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800" b="1" dirty="0"/>
                <a:t>                                    a</a:t>
              </a:r>
              <a:r>
                <a:rPr lang="en-US" altLang="zh-CN" sz="1800" b="1" baseline="-25000" dirty="0"/>
                <a:t>n,n-1</a:t>
              </a:r>
              <a:r>
                <a:rPr lang="en-US" altLang="zh-CN" sz="1800" b="1" dirty="0"/>
                <a:t>   </a:t>
              </a:r>
              <a:r>
                <a:rPr lang="en-US" altLang="zh-CN" sz="1800" b="1" dirty="0" err="1"/>
                <a:t>a</a:t>
              </a:r>
              <a:r>
                <a:rPr lang="en-US" altLang="zh-CN" sz="1800" b="1" baseline="-25000" dirty="0" err="1"/>
                <a:t>n,n</a:t>
              </a:r>
              <a:endParaRPr lang="en-US" altLang="zh-CN" sz="1800" b="1" dirty="0">
                <a:ea typeface="黑体" panose="02010609060101010101" pitchFamily="49" charset="-122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779314C4-BD93-4456-AE01-AE78C017B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584"/>
              <a:ext cx="96" cy="1584"/>
            </a:xfrm>
            <a:prstGeom prst="rightBracket">
              <a:avLst>
                <a:gd name="adj" fmla="val 137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E05339-12FA-4CBF-A995-9CE9A8DE5F94}"/>
              </a:ext>
            </a:extLst>
          </p:cNvPr>
          <p:cNvGrpSpPr/>
          <p:nvPr/>
        </p:nvGrpSpPr>
        <p:grpSpPr>
          <a:xfrm>
            <a:off x="990600" y="3061250"/>
            <a:ext cx="5629747" cy="2882349"/>
            <a:chOff x="2066612" y="3109694"/>
            <a:chExt cx="4724400" cy="2882349"/>
          </a:xfrm>
        </p:grpSpPr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80C84E22-A5D0-4B1A-98EE-E558ED678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6612" y="3109694"/>
              <a:ext cx="4724400" cy="2882349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2600" b="1" dirty="0">
                  <a:solidFill>
                    <a:srgbClr val="006600"/>
                  </a:solidFill>
                </a:rPr>
                <a:t>           </a:t>
              </a:r>
              <a:r>
                <a:rPr lang="en-US" altLang="zh-CN" sz="2600" b="1" dirty="0" err="1">
                  <a:solidFill>
                    <a:srgbClr val="006600"/>
                  </a:solidFill>
                </a:rPr>
                <a:t>i</a:t>
              </a:r>
              <a:r>
                <a:rPr lang="en-US" altLang="zh-CN" sz="2600" b="1" dirty="0">
                  <a:solidFill>
                    <a:srgbClr val="006600"/>
                  </a:solidFill>
                </a:rPr>
                <a:t>=1,   j=1,2;</a:t>
              </a:r>
            </a:p>
            <a:p>
              <a:pPr algn="just" eaLnBrk="0" hangingPunct="0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600" b="1" dirty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</a:t>
              </a:r>
              <a:r>
                <a:rPr lang="zh-CN" altLang="en-US" sz="2600" b="1" dirty="0">
                  <a:solidFill>
                    <a:srgbClr val="006600"/>
                  </a:solidFill>
                </a:rPr>
                <a:t>       </a:t>
              </a:r>
              <a:r>
                <a:rPr lang="en-US" altLang="zh-CN" sz="2600" b="1" dirty="0">
                  <a:solidFill>
                    <a:srgbClr val="006600"/>
                  </a:solidFill>
                </a:rPr>
                <a:t>1&lt;</a:t>
              </a:r>
              <a:r>
                <a:rPr lang="en-US" altLang="zh-CN" sz="2600" b="1" dirty="0" err="1">
                  <a:solidFill>
                    <a:srgbClr val="006600"/>
                  </a:solidFill>
                </a:rPr>
                <a:t>i</a:t>
              </a:r>
              <a:r>
                <a:rPr lang="en-US" altLang="zh-CN" sz="2600" b="1" dirty="0">
                  <a:solidFill>
                    <a:srgbClr val="006600"/>
                  </a:solidFill>
                </a:rPr>
                <a:t>&lt;n</a:t>
              </a:r>
              <a:r>
                <a:rPr lang="zh-CN" altLang="en-US" sz="2600" b="1" dirty="0">
                  <a:solidFill>
                    <a:srgbClr val="006600"/>
                  </a:solidFill>
                </a:rPr>
                <a:t>，</a:t>
              </a:r>
              <a:r>
                <a:rPr lang="en-US" altLang="zh-CN" sz="2600" b="1" dirty="0">
                  <a:solidFill>
                    <a:srgbClr val="006600"/>
                  </a:solidFill>
                </a:rPr>
                <a:t>j=i-1, </a:t>
              </a:r>
              <a:r>
                <a:rPr lang="en-US" altLang="zh-CN" sz="2600" b="1" dirty="0" err="1">
                  <a:solidFill>
                    <a:srgbClr val="006600"/>
                  </a:solidFill>
                </a:rPr>
                <a:t>i</a:t>
              </a:r>
              <a:r>
                <a:rPr lang="en-US" altLang="zh-CN" sz="2600" b="1" dirty="0">
                  <a:solidFill>
                    <a:srgbClr val="006600"/>
                  </a:solidFill>
                </a:rPr>
                <a:t>, i+1</a:t>
              </a:r>
            </a:p>
            <a:p>
              <a:pPr algn="just" eaLnBrk="0" hangingPunct="0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2600" b="1" dirty="0">
                  <a:solidFill>
                    <a:srgbClr val="006600"/>
                  </a:solidFill>
                </a:rPr>
                <a:t>           </a:t>
              </a:r>
              <a:r>
                <a:rPr lang="en-US" altLang="zh-CN" sz="2600" b="1" dirty="0" err="1">
                  <a:solidFill>
                    <a:srgbClr val="006600"/>
                  </a:solidFill>
                </a:rPr>
                <a:t>i</a:t>
              </a:r>
              <a:r>
                <a:rPr lang="en-US" altLang="zh-CN" sz="2600" b="1" dirty="0">
                  <a:solidFill>
                    <a:srgbClr val="006600"/>
                  </a:solidFill>
                </a:rPr>
                <a:t>=n,   j=n-1, n;</a:t>
              </a:r>
            </a:p>
            <a:p>
              <a:pPr algn="just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600" b="1" dirty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时，</a:t>
              </a:r>
              <a:r>
                <a:rPr lang="en-US" altLang="zh-CN" sz="2600" b="1" dirty="0" err="1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2600" b="1" baseline="-25000" dirty="0" err="1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ij</a:t>
              </a:r>
              <a:r>
                <a:rPr lang="zh-CN" altLang="en-US" sz="2600" b="1" dirty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非零，其他元素均为零。 </a:t>
              </a:r>
            </a:p>
            <a:p>
              <a:pPr algn="just" eaLnBrk="0" hangingPunct="0">
                <a:lnSpc>
                  <a:spcPct val="150000"/>
                </a:lnSpc>
                <a:spcBef>
                  <a:spcPts val="600"/>
                </a:spcBef>
              </a:pPr>
              <a:endParaRPr lang="en-US" altLang="zh-CN" sz="2600" b="1" dirty="0">
                <a:solidFill>
                  <a:srgbClr val="006600"/>
                </a:solidFill>
              </a:endParaRPr>
            </a:p>
          </p:txBody>
        </p:sp>
        <p:sp>
          <p:nvSpPr>
            <p:cNvPr id="12" name="AutoShape 13">
              <a:extLst>
                <a:ext uri="{FF2B5EF4-FFF2-40B4-BE49-F238E27FC236}">
                  <a16:creationId xmlns:a16="http://schemas.microsoft.com/office/drawing/2014/main" id="{21E7AFBE-1ED1-43E9-B617-19D576268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233" y="3337443"/>
              <a:ext cx="249246" cy="1651601"/>
            </a:xfrm>
            <a:prstGeom prst="leftBrace">
              <a:avLst>
                <a:gd name="adj1" fmla="val 40019"/>
                <a:gd name="adj2" fmla="val 50000"/>
              </a:avLst>
            </a:prstGeom>
            <a:solidFill>
              <a:srgbClr val="FFFFFF"/>
            </a:solidFill>
            <a:ln w="381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600"/>
            </a:p>
          </p:txBody>
        </p:sp>
      </p:grpSp>
    </p:spTree>
    <p:extLst>
      <p:ext uri="{BB962C8B-B14F-4D97-AF65-F5344CB8AC3E}">
        <p14:creationId xmlns:p14="http://schemas.microsoft.com/office/powerpoint/2010/main" val="2416488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80387-5117-401C-8DB0-9B13478E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三对角带状矩阵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90AE4-FA0E-4B20-92CB-02DC2A830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三对角带状矩阵的压缩存储，以行序为主序进行存储，并且只存储非零元素</a:t>
            </a:r>
            <a:endParaRPr lang="en-US" altLang="zh-CN" dirty="0"/>
          </a:p>
          <a:p>
            <a:r>
              <a:rPr lang="zh-CN" altLang="en-US" dirty="0"/>
              <a:t>确定存储该矩阵所需的一维向量空间的大小</a:t>
            </a:r>
            <a:endParaRPr lang="en-US" altLang="zh-CN" dirty="0"/>
          </a:p>
          <a:p>
            <a:pPr lvl="1"/>
            <a:r>
              <a:rPr lang="zh-CN" altLang="en-US" dirty="0"/>
              <a:t>除第一行和最后一行只有两个元素外，其余各行均有</a:t>
            </a:r>
            <a:r>
              <a:rPr lang="en-US" altLang="zh-CN" dirty="0"/>
              <a:t>3</a:t>
            </a:r>
            <a:r>
              <a:rPr lang="zh-CN" altLang="en-US" dirty="0"/>
              <a:t>个非零元素。由此可得到一维向量所需的空间大小为：</a:t>
            </a:r>
            <a:r>
              <a:rPr lang="en-US" altLang="zh-CN" dirty="0">
                <a:solidFill>
                  <a:srgbClr val="F3132E"/>
                </a:solidFill>
              </a:rPr>
              <a:t>3n-2</a:t>
            </a:r>
            <a:endParaRPr lang="en-US" altLang="zh-CN" dirty="0"/>
          </a:p>
          <a:p>
            <a:r>
              <a:rPr lang="zh-CN" altLang="en-US" dirty="0"/>
              <a:t>确定非零元素在一维数组空间中的位置</a:t>
            </a:r>
            <a:endParaRPr lang="en-US" altLang="zh-CN" dirty="0"/>
          </a:p>
          <a:p>
            <a:pPr marL="457200" lvl="1" indent="0">
              <a:buNone/>
            </a:pPr>
            <a:r>
              <a:rPr lang="pl-PL" altLang="zh-CN" dirty="0"/>
              <a:t>LOC[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altLang="zh-CN" baseline="-25000" dirty="0" err="1">
                <a:solidFill>
                  <a:schemeClr val="accent6">
                    <a:lumMod val="50000"/>
                  </a:schemeClr>
                </a:solidFill>
              </a:rPr>
              <a:t>ij</a:t>
            </a:r>
            <a:r>
              <a:rPr lang="pl-PL" altLang="zh-CN" dirty="0"/>
              <a:t>] = LOC[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altLang="zh-CN" baseline="-25000" dirty="0">
                <a:solidFill>
                  <a:schemeClr val="accent6">
                    <a:lumMod val="50000"/>
                  </a:schemeClr>
                </a:solidFill>
              </a:rPr>
              <a:t>11</a:t>
            </a:r>
            <a:r>
              <a:rPr lang="pl-PL" altLang="zh-CN" dirty="0"/>
              <a:t>]+3</a:t>
            </a:r>
            <a:r>
              <a:rPr lang="en-US" altLang="zh-CN" dirty="0"/>
              <a:t>*(</a:t>
            </a:r>
            <a:r>
              <a:rPr lang="pl-PL" altLang="zh-CN" dirty="0"/>
              <a:t>i-1</a:t>
            </a:r>
            <a:r>
              <a:rPr lang="en-US" altLang="zh-CN" dirty="0"/>
              <a:t>)</a:t>
            </a:r>
            <a:r>
              <a:rPr lang="pl-PL" altLang="zh-CN" dirty="0"/>
              <a:t>-1+j-i+1</a:t>
            </a:r>
          </a:p>
          <a:p>
            <a:pPr marL="457200" lvl="1" indent="0">
              <a:buNone/>
            </a:pPr>
            <a:r>
              <a:rPr lang="pl-PL" altLang="zh-CN" dirty="0"/>
              <a:t>                  =LOC[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altLang="zh-CN" baseline="-25000" dirty="0">
                <a:solidFill>
                  <a:schemeClr val="accent6">
                    <a:lumMod val="50000"/>
                  </a:schemeClr>
                </a:solidFill>
              </a:rPr>
              <a:t>11</a:t>
            </a:r>
            <a:r>
              <a:rPr lang="pl-PL" altLang="zh-CN" dirty="0"/>
              <a:t>]+2(i-1)+j-1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747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>
            <a:extLst>
              <a:ext uri="{FF2B5EF4-FFF2-40B4-BE49-F238E27FC236}">
                <a16:creationId xmlns:a16="http://schemas.microsoft.com/office/drawing/2014/main" id="{752A7B74-5656-4E4D-AAD4-27A75D08B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1141" y="3271838"/>
            <a:ext cx="2209800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b="1" dirty="0"/>
              <a:t>0     0   3   0    0   15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/>
              <a:t>12   0   0   0   18   0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/>
              <a:t> 9    0   0   24   0   0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/>
              <a:t> 0    0   0    0    0   -7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/>
              <a:t> 0    0   0    0    0    0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/>
              <a:t> 0    0   14   0   0    0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/>
              <a:t> 0    0    0    0   0    0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0E09EB4-57F8-40FF-8EF1-F9D5ABBD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5.3.2 </a:t>
            </a:r>
            <a:r>
              <a:rPr lang="zh-CN" altLang="en-US" dirty="0"/>
              <a:t>稀疏矩阵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B30666-44C1-42FF-B919-CFE90969D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指矩阵中大多数元素为零的矩阵。一般地，当非零元素个数只占矩阵元素总数的</a:t>
            </a:r>
            <a:r>
              <a:rPr lang="en-US" altLang="zh-CN" dirty="0"/>
              <a:t>25%—30%,</a:t>
            </a:r>
            <a:r>
              <a:rPr lang="zh-CN" altLang="en-US" dirty="0"/>
              <a:t>或低于这个百分数时，我们称这样的矩阵为稀疏矩阵。 </a:t>
            </a:r>
          </a:p>
        </p:txBody>
      </p:sp>
      <p:grpSp>
        <p:nvGrpSpPr>
          <p:cNvPr id="15" name="Group 17">
            <a:extLst>
              <a:ext uri="{FF2B5EF4-FFF2-40B4-BE49-F238E27FC236}">
                <a16:creationId xmlns:a16="http://schemas.microsoft.com/office/drawing/2014/main" id="{BA1A4E85-7918-49FA-951A-2246B8137FF1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271838"/>
            <a:ext cx="7513638" cy="2747963"/>
            <a:chOff x="480" y="1965"/>
            <a:chExt cx="4733" cy="1731"/>
          </a:xfrm>
        </p:grpSpPr>
        <p:grpSp>
          <p:nvGrpSpPr>
            <p:cNvPr id="16" name="Group 8">
              <a:extLst>
                <a:ext uri="{FF2B5EF4-FFF2-40B4-BE49-F238E27FC236}">
                  <a16:creationId xmlns:a16="http://schemas.microsoft.com/office/drawing/2014/main" id="{5A535B33-3338-4951-AC17-374348890C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016"/>
              <a:ext cx="2400" cy="1584"/>
              <a:chOff x="480" y="1920"/>
              <a:chExt cx="2400" cy="1584"/>
            </a:xfrm>
          </p:grpSpPr>
          <p:sp>
            <p:nvSpPr>
              <p:cNvPr id="21" name="Text Box 4">
                <a:extLst>
                  <a:ext uri="{FF2B5EF4-FFF2-40B4-BE49-F238E27FC236}">
                    <a16:creationId xmlns:a16="http://schemas.microsoft.com/office/drawing/2014/main" id="{96C1645A-840F-4255-A804-B48F508063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2544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M</a:t>
                </a:r>
                <a:r>
                  <a:rPr lang="en-US" altLang="zh-CN" b="1" baseline="-25000"/>
                  <a:t>6×7</a:t>
                </a:r>
                <a:r>
                  <a:rPr lang="en-US" altLang="zh-CN" b="1"/>
                  <a:t>=</a:t>
                </a:r>
                <a:endParaRPr lang="en-US" altLang="zh-CN" b="1" baseline="-25000"/>
              </a:p>
            </p:txBody>
          </p:sp>
          <p:sp>
            <p:nvSpPr>
              <p:cNvPr id="22" name="AutoShape 5">
                <a:extLst>
                  <a:ext uri="{FF2B5EF4-FFF2-40B4-BE49-F238E27FC236}">
                    <a16:creationId xmlns:a16="http://schemas.microsoft.com/office/drawing/2014/main" id="{0DA07A5C-63EC-4803-8CFA-5C0FFF52C5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1920"/>
                <a:ext cx="144" cy="1584"/>
              </a:xfrm>
              <a:prstGeom prst="leftBracket">
                <a:avLst>
                  <a:gd name="adj" fmla="val 91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Text Box 6">
                <a:extLst>
                  <a:ext uri="{FF2B5EF4-FFF2-40B4-BE49-F238E27FC236}">
                    <a16:creationId xmlns:a16="http://schemas.microsoft.com/office/drawing/2014/main" id="{609A3C93-9F04-4D9A-BE21-B9E97E1253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1968"/>
                <a:ext cx="1632" cy="1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800" b="1" dirty="0"/>
                  <a:t>0   12   9    0   0    0    0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1800" b="1" dirty="0"/>
                  <a:t>0    0    0    0   0    0    0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1800" b="1" dirty="0"/>
                  <a:t>-3   0    0    0   0   14   0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1800" b="1" dirty="0"/>
                  <a:t>0    0   24   0   0    0    0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1800" b="1" dirty="0"/>
                  <a:t>0   18   0    0   0    0    0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1800" b="1" dirty="0"/>
                  <a:t>15   0   0   -7   0    0    0</a:t>
                </a:r>
              </a:p>
            </p:txBody>
          </p:sp>
          <p:sp>
            <p:nvSpPr>
              <p:cNvPr id="24" name="AutoShape 7">
                <a:extLst>
                  <a:ext uri="{FF2B5EF4-FFF2-40B4-BE49-F238E27FC236}">
                    <a16:creationId xmlns:a16="http://schemas.microsoft.com/office/drawing/2014/main" id="{C6C864C2-66AA-4A8D-BF71-9B047BC63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1920"/>
                <a:ext cx="48" cy="1584"/>
              </a:xfrm>
              <a:prstGeom prst="rightBracket">
                <a:avLst>
                  <a:gd name="adj" fmla="val 27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F46C2C1-A8C3-4E8A-A66B-E7EA514361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965"/>
              <a:ext cx="2189" cy="1731"/>
              <a:chOff x="3024" y="1965"/>
              <a:chExt cx="2189" cy="1731"/>
            </a:xfrm>
          </p:grpSpPr>
          <p:sp>
            <p:nvSpPr>
              <p:cNvPr id="18" name="Text Box 10">
                <a:extLst>
                  <a:ext uri="{FF2B5EF4-FFF2-40B4-BE49-F238E27FC236}">
                    <a16:creationId xmlns:a16="http://schemas.microsoft.com/office/drawing/2014/main" id="{0F5FE1F4-811B-4E9A-8197-72E14457CB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2688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N</a:t>
                </a:r>
                <a:r>
                  <a:rPr lang="en-US" altLang="zh-CN" b="1" baseline="-25000"/>
                  <a:t>6×7</a:t>
                </a:r>
                <a:r>
                  <a:rPr lang="en-US" altLang="zh-CN" b="1"/>
                  <a:t>=</a:t>
                </a:r>
                <a:endParaRPr lang="en-US" altLang="zh-CN" b="1" baseline="-25000"/>
              </a:p>
            </p:txBody>
          </p:sp>
          <p:sp>
            <p:nvSpPr>
              <p:cNvPr id="19" name="AutoShape 12">
                <a:extLst>
                  <a:ext uri="{FF2B5EF4-FFF2-40B4-BE49-F238E27FC236}">
                    <a16:creationId xmlns:a16="http://schemas.microsoft.com/office/drawing/2014/main" id="{20B734A3-D76E-45C1-9E35-EE5672804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2" y="1965"/>
                <a:ext cx="48" cy="1731"/>
              </a:xfrm>
              <a:prstGeom prst="leftBracket">
                <a:avLst>
                  <a:gd name="adj" fmla="val 283333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utoShape 14">
                <a:extLst>
                  <a:ext uri="{FF2B5EF4-FFF2-40B4-BE49-F238E27FC236}">
                    <a16:creationId xmlns:a16="http://schemas.microsoft.com/office/drawing/2014/main" id="{7F62DF3A-F2DE-413B-AF8A-AC083F424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4" y="1965"/>
                <a:ext cx="29" cy="1728"/>
              </a:xfrm>
              <a:prstGeom prst="rightBracket">
                <a:avLst>
                  <a:gd name="adj" fmla="val 291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5183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41F1D-489E-41BB-9868-B0EAF75F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稀疏矩阵的三元组表表示法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8972C-BB65-47A2-8C41-FC5DDFCA2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对于稀疏矩阵的压缩存储要求在存储非零元素的同时，还必须存储该非零元素在矩阵中所处的</a:t>
            </a:r>
            <a:r>
              <a:rPr lang="zh-CN" altLang="en-US" dirty="0">
                <a:solidFill>
                  <a:srgbClr val="FF0000"/>
                </a:solidFill>
              </a:rPr>
              <a:t>行号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列号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我们将这种存储方法叫做稀疏矩阵的</a:t>
            </a:r>
            <a:r>
              <a:rPr lang="zh-CN" altLang="en-US" dirty="0">
                <a:solidFill>
                  <a:srgbClr val="FF0000"/>
                </a:solidFill>
              </a:rPr>
              <a:t>三元组表示法</a:t>
            </a:r>
            <a:r>
              <a:rPr lang="zh-CN" altLang="en-US" dirty="0"/>
              <a:t>。 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C187AE00-1896-4CE3-8AB2-5C256C7AAE4B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970699"/>
            <a:ext cx="5715000" cy="1778000"/>
            <a:chOff x="2157" y="9264"/>
            <a:chExt cx="5640" cy="1793"/>
          </a:xfrm>
        </p:grpSpPr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0DEA77B1-E416-4B47-9341-21B49137A2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1" y="10568"/>
              <a:ext cx="3008" cy="489"/>
              <a:chOff x="2311" y="9916"/>
              <a:chExt cx="3008" cy="489"/>
            </a:xfrm>
          </p:grpSpPr>
          <p:sp>
            <p:nvSpPr>
              <p:cNvPr id="9" name="Text Box 7">
                <a:extLst>
                  <a:ext uri="{FF2B5EF4-FFF2-40B4-BE49-F238E27FC236}">
                    <a16:creationId xmlns:a16="http://schemas.microsoft.com/office/drawing/2014/main" id="{B3E7FC8F-7B31-4D9F-9223-B2491225E6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1" y="9916"/>
                <a:ext cx="3008" cy="489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>
                  <a:spcBef>
                    <a:spcPts val="600"/>
                  </a:spcBef>
                </a:pPr>
                <a:r>
                  <a:rPr lang="en-US" altLang="zh-CN" b="1" dirty="0"/>
                  <a:t>  row      col      value</a:t>
                </a:r>
              </a:p>
            </p:txBody>
          </p:sp>
          <p:sp>
            <p:nvSpPr>
              <p:cNvPr id="10" name="Line 8">
                <a:extLst>
                  <a:ext uri="{FF2B5EF4-FFF2-40B4-BE49-F238E27FC236}">
                    <a16:creationId xmlns:a16="http://schemas.microsoft.com/office/drawing/2014/main" id="{B6AAD833-5049-469C-A003-9D65DBFF38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3" y="9916"/>
                <a:ext cx="0" cy="489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B85AAD07-43E8-450C-8B9A-7E1ACF561F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5" y="9916"/>
                <a:ext cx="0" cy="489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</p:grpSp>
        <p:sp>
          <p:nvSpPr>
            <p:cNvPr id="6" name="AutoShape 10">
              <a:extLst>
                <a:ext uri="{FF2B5EF4-FFF2-40B4-BE49-F238E27FC236}">
                  <a16:creationId xmlns:a16="http://schemas.microsoft.com/office/drawing/2014/main" id="{73767800-AA20-41C0-B642-3B1C28934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9264"/>
              <a:ext cx="1560" cy="815"/>
            </a:xfrm>
            <a:prstGeom prst="wedgeRoundRectCallout">
              <a:avLst>
                <a:gd name="adj1" fmla="val 64486"/>
                <a:gd name="adj2" fmla="val 109875"/>
                <a:gd name="adj3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lvl="0" algn="just"/>
              <a:r>
                <a:rPr lang="zh-CN" altLang="en-US" sz="2000" b="1">
                  <a:solidFill>
                    <a:srgbClr val="000000"/>
                  </a:solidFill>
                </a:rPr>
                <a:t>该非零元素所在的行号</a:t>
              </a:r>
            </a:p>
          </p:txBody>
        </p:sp>
        <p:sp>
          <p:nvSpPr>
            <p:cNvPr id="7" name="AutoShape 11">
              <a:extLst>
                <a:ext uri="{FF2B5EF4-FFF2-40B4-BE49-F238E27FC236}">
                  <a16:creationId xmlns:a16="http://schemas.microsoft.com/office/drawing/2014/main" id="{69F724F6-5780-45FD-9A2C-1A53FF024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" y="9264"/>
              <a:ext cx="1800" cy="815"/>
            </a:xfrm>
            <a:prstGeom prst="wedgeRoundRectCallout">
              <a:avLst>
                <a:gd name="adj1" fmla="val 21889"/>
                <a:gd name="adj2" fmla="val 107792"/>
                <a:gd name="adj3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lvl="0" algn="just"/>
              <a:r>
                <a:rPr lang="zh-CN" altLang="en-US" sz="2000" b="1">
                  <a:solidFill>
                    <a:srgbClr val="000000"/>
                  </a:solidFill>
                </a:rPr>
                <a:t>该非零元素所在的列号</a:t>
              </a:r>
            </a:p>
          </p:txBody>
        </p:sp>
        <p:sp>
          <p:nvSpPr>
            <p:cNvPr id="8" name="AutoShape 12">
              <a:extLst>
                <a:ext uri="{FF2B5EF4-FFF2-40B4-BE49-F238E27FC236}">
                  <a16:creationId xmlns:a16="http://schemas.microsoft.com/office/drawing/2014/main" id="{871560D0-5FD4-4017-A095-63563A3E0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7" y="9264"/>
              <a:ext cx="1800" cy="815"/>
            </a:xfrm>
            <a:prstGeom prst="wedgeRoundRectCallout">
              <a:avLst>
                <a:gd name="adj1" fmla="val -32944"/>
                <a:gd name="adj2" fmla="val 107792"/>
                <a:gd name="adj3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lvl="0" algn="just"/>
              <a:r>
                <a:rPr lang="zh-CN" altLang="en-US" sz="2000" b="1">
                  <a:solidFill>
                    <a:srgbClr val="000000"/>
                  </a:solidFill>
                </a:rPr>
                <a:t>该非零元素的值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6409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8F567-1CB9-4EA6-B374-4E7EF44C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三元组表的类型定义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02F06-607A-4A42-9065-BFD1CF136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07" y="12954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/>
              <a:t>#define MAXSIZE 1000  /*</a:t>
            </a:r>
            <a:r>
              <a:rPr lang="zh-CN" altLang="en-US" sz="2400" dirty="0"/>
              <a:t>非零元素的个数最多为</a:t>
            </a:r>
            <a:r>
              <a:rPr lang="en-US" altLang="zh-CN" sz="2400" dirty="0"/>
              <a:t>1000*/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/>
              <a:t>typedef struct{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/>
              <a:t>    int  row,  col;  /*</a:t>
            </a:r>
            <a:r>
              <a:rPr lang="zh-CN" altLang="en-US" sz="2400" dirty="0"/>
              <a:t>该非零元素的行下标和列下标*</a:t>
            </a:r>
            <a:r>
              <a:rPr lang="en-US" altLang="zh-CN" sz="2400" dirty="0"/>
              <a:t>/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ElementType</a:t>
            </a:r>
            <a:r>
              <a:rPr lang="en-US" altLang="zh-CN" sz="2400" dirty="0"/>
              <a:t>  e</a:t>
            </a:r>
            <a:r>
              <a:rPr lang="zh-CN" altLang="en-US" sz="2400" dirty="0"/>
              <a:t>； </a:t>
            </a:r>
            <a:r>
              <a:rPr lang="en-US" altLang="zh-CN" sz="2400" dirty="0"/>
              <a:t>/*</a:t>
            </a:r>
            <a:r>
              <a:rPr lang="zh-CN" altLang="en-US" sz="2400" dirty="0"/>
              <a:t>该非零元素的值*</a:t>
            </a:r>
            <a:r>
              <a:rPr lang="en-US" altLang="zh-CN" sz="2400" dirty="0"/>
              <a:t>/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/>
              <a:t>}</a:t>
            </a:r>
            <a:r>
              <a:rPr lang="en-US" altLang="zh-CN" sz="2400" dirty="0">
                <a:solidFill>
                  <a:srgbClr val="C00000"/>
                </a:solidFill>
              </a:rPr>
              <a:t>Triple</a:t>
            </a:r>
            <a:r>
              <a:rPr lang="en-US" altLang="zh-CN" sz="24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/>
              <a:t>typedef struct{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/>
              <a:t>    Triple  data[MAXSIZE];  /* </a:t>
            </a:r>
            <a:r>
              <a:rPr lang="zh-CN" altLang="en-US" sz="2400" dirty="0"/>
              <a:t>非零元素的三元组表 *</a:t>
            </a:r>
            <a:r>
              <a:rPr lang="en-US" altLang="zh-CN" sz="2400" dirty="0"/>
              <a:t>/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/>
              <a:t>    int m, n,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;  /*</a:t>
            </a:r>
            <a:r>
              <a:rPr lang="zh-CN" altLang="en-US" sz="2400" dirty="0"/>
              <a:t>矩阵的行数、列数和非零元素的个数*</a:t>
            </a:r>
            <a:r>
              <a:rPr lang="en-US" altLang="zh-CN" sz="2400" dirty="0"/>
              <a:t>/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/>
              <a:t>}</a:t>
            </a:r>
            <a:r>
              <a:rPr lang="en-US" altLang="zh-CN" sz="2400" dirty="0" err="1">
                <a:solidFill>
                  <a:srgbClr val="C00000"/>
                </a:solidFill>
              </a:rPr>
              <a:t>TSMatrix</a:t>
            </a:r>
            <a:r>
              <a:rPr lang="zh-CN" altLang="en-US" sz="2400" dirty="0"/>
              <a:t>；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9762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12A1A-6726-44A3-80A8-7D4B71C6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稀疏矩阵的转置运算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5A4D-85C1-4B70-AE72-67FFE3E8B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矩阵转置：指变换元素的位置，把位于（</a:t>
            </a:r>
            <a:r>
              <a:rPr lang="en-US" altLang="zh-CN" dirty="0"/>
              <a:t>row</a:t>
            </a:r>
            <a:r>
              <a:rPr lang="zh-CN" altLang="en-US" dirty="0"/>
              <a:t>，</a:t>
            </a:r>
            <a:r>
              <a:rPr lang="en-US" altLang="zh-CN" dirty="0"/>
              <a:t>col</a:t>
            </a:r>
            <a:r>
              <a:rPr lang="zh-CN" altLang="en-US" dirty="0"/>
              <a:t>）位置上的元素换到（</a:t>
            </a:r>
            <a:r>
              <a:rPr lang="en-US" altLang="zh-CN" dirty="0"/>
              <a:t>col </a:t>
            </a:r>
            <a:r>
              <a:rPr lang="zh-CN" altLang="en-US" dirty="0"/>
              <a:t>，</a:t>
            </a:r>
            <a:r>
              <a:rPr lang="en-US" altLang="zh-CN" dirty="0"/>
              <a:t>row</a:t>
            </a:r>
            <a:r>
              <a:rPr lang="zh-CN" altLang="en-US" dirty="0"/>
              <a:t>）位置上，也就是说，把元素的行列互换，正常矩阵算法：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TransMatrix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ElementType</a:t>
            </a:r>
            <a:r>
              <a:rPr lang="en-US" altLang="zh-CN" sz="2400" dirty="0"/>
              <a:t> source[n][m], </a:t>
            </a:r>
            <a:r>
              <a:rPr lang="en-US" altLang="zh-CN" sz="2400" dirty="0" err="1"/>
              <a:t>ElementType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dest</a:t>
            </a:r>
            <a:r>
              <a:rPr lang="en-US" altLang="zh-CN" sz="2400" dirty="0"/>
              <a:t>[m][n]</a:t>
            </a:r>
            <a:r>
              <a:rPr lang="zh-CN" altLang="en-US" sz="2400" dirty="0"/>
              <a:t>）</a:t>
            </a:r>
            <a:r>
              <a:rPr lang="en-US" altLang="zh-CN" sz="2400" dirty="0"/>
              <a:t>{</a:t>
            </a:r>
            <a:endParaRPr lang="zh-CN" altLang="en-US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FF33CC"/>
                </a:solidFill>
              </a:rPr>
              <a:t>/*Source</a:t>
            </a:r>
            <a:r>
              <a:rPr lang="zh-CN" altLang="en-US" sz="2400" dirty="0">
                <a:solidFill>
                  <a:srgbClr val="FF33CC"/>
                </a:solidFill>
              </a:rPr>
              <a:t>和</a:t>
            </a:r>
            <a:r>
              <a:rPr lang="en-US" altLang="zh-CN" sz="2400" dirty="0" err="1">
                <a:solidFill>
                  <a:srgbClr val="FF33CC"/>
                </a:solidFill>
              </a:rPr>
              <a:t>dest</a:t>
            </a:r>
            <a:r>
              <a:rPr lang="zh-CN" altLang="en-US" sz="2400" dirty="0">
                <a:solidFill>
                  <a:srgbClr val="FF33CC"/>
                </a:solidFill>
              </a:rPr>
              <a:t>分别为被转置的矩阵和转置后的矩阵（用二维数组表示）*</a:t>
            </a:r>
            <a:r>
              <a:rPr lang="en-US" altLang="zh-CN" sz="2400" dirty="0">
                <a:solidFill>
                  <a:srgbClr val="FF33CC"/>
                </a:solidFill>
              </a:rPr>
              <a:t>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</a:t>
            </a:r>
            <a:r>
              <a:rPr lang="en-US" altLang="zh-CN" sz="2400" dirty="0" err="1"/>
              <a:t>m;i</a:t>
            </a:r>
            <a:r>
              <a:rPr lang="en-US" altLang="zh-CN" sz="2400" dirty="0"/>
              <a:t>++)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    for (j=0;j&lt; </a:t>
            </a:r>
            <a:r>
              <a:rPr lang="en-US" altLang="zh-CN" sz="2400" dirty="0" err="1"/>
              <a:t>n;j</a:t>
            </a:r>
            <a:r>
              <a:rPr lang="en-US" altLang="zh-CN" sz="2400" dirty="0"/>
              <a:t>++)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        </a:t>
            </a:r>
            <a:r>
              <a:rPr lang="en-US" altLang="zh-CN" sz="2400" dirty="0" err="1"/>
              <a:t>dest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 j]=source[j] 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}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1FD45B-CE94-48FF-B399-9EB7B3823255}"/>
              </a:ext>
            </a:extLst>
          </p:cNvPr>
          <p:cNvSpPr/>
          <p:nvPr/>
        </p:nvSpPr>
        <p:spPr>
          <a:xfrm>
            <a:off x="6324600" y="4364175"/>
            <a:ext cx="3505200" cy="113024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时间复杂度为：</a:t>
            </a:r>
            <a:r>
              <a:rPr lang="en-US" altLang="zh-CN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b="1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m*n</a:t>
            </a:r>
            <a:r>
              <a:rPr lang="en-US" altLang="zh-CN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lang="en-US" altLang="zh-CN" b="1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矩阵有</a:t>
            </a:r>
            <a:r>
              <a:rPr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行</a:t>
            </a:r>
            <a:r>
              <a:rPr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列</a:t>
            </a:r>
          </a:p>
        </p:txBody>
      </p:sp>
    </p:spTree>
    <p:extLst>
      <p:ext uri="{BB962C8B-B14F-4D97-AF65-F5344CB8AC3E}">
        <p14:creationId xmlns:p14="http://schemas.microsoft.com/office/powerpoint/2010/main" val="256784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755F0-798C-4D54-9070-AC5EA49D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稀疏矩阵的转置运算（三元组表）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C763D-5081-43B9-A920-69F2C4B6B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2590800"/>
          </a:xfrm>
        </p:spPr>
        <p:txBody>
          <a:bodyPr/>
          <a:lstStyle/>
          <a:p>
            <a:r>
              <a:rPr lang="zh-CN" altLang="en-US" dirty="0"/>
              <a:t>矩阵</a:t>
            </a:r>
            <a:r>
              <a:rPr lang="en-US" altLang="zh-CN" dirty="0"/>
              <a:t>source</a:t>
            </a:r>
            <a:r>
              <a:rPr lang="zh-CN" altLang="en-US" dirty="0"/>
              <a:t>的三元组表</a:t>
            </a:r>
            <a:r>
              <a:rPr lang="en-US" altLang="zh-CN" dirty="0"/>
              <a:t>A</a:t>
            </a:r>
            <a:r>
              <a:rPr lang="zh-CN" altLang="en-US" dirty="0"/>
              <a:t>的行、列互换就可以得到</a:t>
            </a:r>
            <a:r>
              <a:rPr lang="en-US" altLang="zh-CN" dirty="0"/>
              <a:t>B</a:t>
            </a:r>
            <a:r>
              <a:rPr lang="zh-CN" altLang="en-US" dirty="0"/>
              <a:t>中的元素。</a:t>
            </a:r>
            <a:endParaRPr lang="en-US" altLang="zh-CN" dirty="0"/>
          </a:p>
          <a:p>
            <a:r>
              <a:rPr lang="zh-CN" altLang="en-US" dirty="0"/>
              <a:t>为了保证转置后的矩阵的三元组表</a:t>
            </a:r>
            <a:r>
              <a:rPr lang="en-US" altLang="zh-CN" dirty="0"/>
              <a:t>B</a:t>
            </a:r>
            <a:r>
              <a:rPr lang="zh-CN" altLang="en-US" dirty="0"/>
              <a:t>也是以“行序为主序”进行存放，则需要对行、列互换后的三元组</a:t>
            </a:r>
            <a:r>
              <a:rPr lang="en-US" altLang="zh-CN" dirty="0"/>
              <a:t>B</a:t>
            </a:r>
            <a:r>
              <a:rPr lang="zh-CN" altLang="en-US" dirty="0"/>
              <a:t>，按</a:t>
            </a:r>
            <a:r>
              <a:rPr lang="en-US" altLang="zh-CN" dirty="0"/>
              <a:t>B</a:t>
            </a:r>
            <a:r>
              <a:rPr lang="zh-CN" altLang="en-US" dirty="0"/>
              <a:t>的行下标（即</a:t>
            </a:r>
            <a:r>
              <a:rPr lang="en-US" altLang="zh-CN" dirty="0"/>
              <a:t>A</a:t>
            </a:r>
            <a:r>
              <a:rPr lang="zh-CN" altLang="en-US" dirty="0"/>
              <a:t>的列下标）大小重新排序。 </a:t>
            </a:r>
          </a:p>
        </p:txBody>
      </p:sp>
      <p:grpSp>
        <p:nvGrpSpPr>
          <p:cNvPr id="4" name="Group 16">
            <a:extLst>
              <a:ext uri="{FF2B5EF4-FFF2-40B4-BE49-F238E27FC236}">
                <a16:creationId xmlns:a16="http://schemas.microsoft.com/office/drawing/2014/main" id="{4D8F0456-58D7-4F07-8A20-20DEB6B5BE1E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256977"/>
            <a:ext cx="5562600" cy="1456321"/>
            <a:chOff x="1296" y="1625"/>
            <a:chExt cx="2832" cy="997"/>
          </a:xfrm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5D322D86-0F96-4F9F-896E-DD80DBC8CB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5" y="1966"/>
              <a:ext cx="501" cy="652"/>
              <a:chOff x="5455" y="9465"/>
              <a:chExt cx="627" cy="1262"/>
            </a:xfrm>
          </p:grpSpPr>
          <p:sp>
            <p:nvSpPr>
              <p:cNvPr id="10" name="Text Box 9">
                <a:extLst>
                  <a:ext uri="{FF2B5EF4-FFF2-40B4-BE49-F238E27FC236}">
                    <a16:creationId xmlns:a16="http://schemas.microsoft.com/office/drawing/2014/main" id="{9694C7A1-823D-4667-B89F-5963175628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55" y="10271"/>
                <a:ext cx="627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altLang="zh-CN" sz="2600" b="1" dirty="0"/>
                  <a:t> B</a:t>
                </a:r>
              </a:p>
            </p:txBody>
          </p:sp>
          <p:sp>
            <p:nvSpPr>
              <p:cNvPr id="11" name="Line 10">
                <a:extLst>
                  <a:ext uri="{FF2B5EF4-FFF2-40B4-BE49-F238E27FC236}">
                    <a16:creationId xmlns:a16="http://schemas.microsoft.com/office/drawing/2014/main" id="{AA9EECC7-0243-4B9D-987E-198985B9A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89" y="9465"/>
                <a:ext cx="7" cy="600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</p:grpSp>
        <p:grpSp>
          <p:nvGrpSpPr>
            <p:cNvPr id="6" name="Group 11">
              <a:extLst>
                <a:ext uri="{FF2B5EF4-FFF2-40B4-BE49-F238E27FC236}">
                  <a16:creationId xmlns:a16="http://schemas.microsoft.com/office/drawing/2014/main" id="{1870412A-36F2-49CA-A41B-CD5976376C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625"/>
              <a:ext cx="2832" cy="997"/>
              <a:chOff x="3243" y="8870"/>
              <a:chExt cx="3549" cy="1930"/>
            </a:xfrm>
          </p:grpSpPr>
          <p:sp>
            <p:nvSpPr>
              <p:cNvPr id="8" name="Text Box 13">
                <a:extLst>
                  <a:ext uri="{FF2B5EF4-FFF2-40B4-BE49-F238E27FC236}">
                    <a16:creationId xmlns:a16="http://schemas.microsoft.com/office/drawing/2014/main" id="{70D5B459-BD5F-45B6-BE92-4E2ADD71B2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3" y="8870"/>
                <a:ext cx="3549" cy="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2600" b="1" dirty="0"/>
                  <a:t>（</a:t>
                </a:r>
                <a:r>
                  <a:rPr lang="en-US" altLang="zh-CN" sz="2600" b="1" dirty="0" err="1"/>
                  <a:t>i</a:t>
                </a:r>
                <a:r>
                  <a:rPr lang="zh-CN" altLang="en-US" sz="2600" b="1" dirty="0"/>
                  <a:t>，</a:t>
                </a:r>
                <a:r>
                  <a:rPr lang="en-US" altLang="zh-CN" sz="2600" b="1" dirty="0"/>
                  <a:t>j</a:t>
                </a:r>
                <a:r>
                  <a:rPr lang="zh-CN" altLang="en-US" sz="2600" b="1" dirty="0"/>
                  <a:t>，</a:t>
                </a:r>
                <a:r>
                  <a:rPr lang="en-US" altLang="zh-CN" sz="2600" b="1" dirty="0"/>
                  <a:t>x</a:t>
                </a:r>
                <a:r>
                  <a:rPr lang="zh-CN" altLang="en-US" sz="2600" b="1" dirty="0"/>
                  <a:t>）</a:t>
                </a:r>
                <a:r>
                  <a:rPr lang="en-US" altLang="zh-CN" sz="2600" b="1" dirty="0"/>
                  <a:t>————</a:t>
                </a:r>
                <a:r>
                  <a:rPr lang="zh-CN" altLang="en-US" sz="2600" b="1" dirty="0"/>
                  <a:t>（</a:t>
                </a:r>
                <a:r>
                  <a:rPr lang="en-US" altLang="zh-CN" sz="2600" b="1" dirty="0"/>
                  <a:t>j</a:t>
                </a:r>
                <a:r>
                  <a:rPr lang="zh-CN" altLang="en-US" sz="2600" b="1" dirty="0"/>
                  <a:t>，</a:t>
                </a:r>
                <a:r>
                  <a:rPr lang="en-US" altLang="zh-CN" sz="2600" b="1" dirty="0" err="1"/>
                  <a:t>i</a:t>
                </a:r>
                <a:r>
                  <a:rPr lang="zh-CN" altLang="en-US" sz="2600" b="1" dirty="0"/>
                  <a:t>，</a:t>
                </a:r>
                <a:r>
                  <a:rPr lang="en-US" altLang="zh-CN" sz="2600" b="1" dirty="0"/>
                  <a:t>x</a:t>
                </a:r>
                <a:r>
                  <a:rPr lang="zh-CN" altLang="en-US" sz="2600" b="1" dirty="0"/>
                  <a:t>）</a:t>
                </a:r>
              </a:p>
            </p:txBody>
          </p:sp>
          <p:sp>
            <p:nvSpPr>
              <p:cNvPr id="9" name="Text Box 14">
                <a:extLst>
                  <a:ext uri="{FF2B5EF4-FFF2-40B4-BE49-F238E27FC236}">
                    <a16:creationId xmlns:a16="http://schemas.microsoft.com/office/drawing/2014/main" id="{48ACA7B1-F8B9-4FE6-A7FB-56DC6043A8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3" y="10344"/>
                <a:ext cx="513" cy="4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altLang="zh-CN" sz="2600" b="1" dirty="0"/>
                  <a:t> A</a:t>
                </a:r>
              </a:p>
            </p:txBody>
          </p:sp>
        </p:grpSp>
      </p:grpSp>
      <p:sp>
        <p:nvSpPr>
          <p:cNvPr id="12" name="Line 10">
            <a:extLst>
              <a:ext uri="{FF2B5EF4-FFF2-40B4-BE49-F238E27FC236}">
                <a16:creationId xmlns:a16="http://schemas.microsoft.com/office/drawing/2014/main" id="{FD474E93-28A0-4434-B3A4-9DAB960872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9890" y="4766764"/>
            <a:ext cx="10981" cy="453464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600"/>
          </a:p>
        </p:txBody>
      </p:sp>
    </p:spTree>
    <p:extLst>
      <p:ext uri="{BB962C8B-B14F-4D97-AF65-F5344CB8AC3E}">
        <p14:creationId xmlns:p14="http://schemas.microsoft.com/office/powerpoint/2010/main" val="3063335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492465"/>
            <a:ext cx="108950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对于一个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的矩阵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i="1" baseline="-30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b="1" baseline="-30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b="1" i="1" baseline="-30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，其转置矩阵是一个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的矩阵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b="1" i="1" baseline="-30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b="1" baseline="-30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b="1" i="1" baseline="-30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，满足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b="1" i="1" baseline="-30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i,j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i="1" baseline="-30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j,i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，其中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b="1" dirty="0" err="1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≤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="1" dirty="0" err="1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≤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b="1" dirty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b="1" dirty="0" err="1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≤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b="1" dirty="0" err="1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≤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b="1" dirty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430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4545"/>
              </p:ext>
            </p:extLst>
          </p:nvPr>
        </p:nvGraphicFramePr>
        <p:xfrm>
          <a:off x="1905000" y="3581400"/>
          <a:ext cx="1512887" cy="292608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3052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853885"/>
              </p:ext>
            </p:extLst>
          </p:nvPr>
        </p:nvGraphicFramePr>
        <p:xfrm>
          <a:off x="9067800" y="3581400"/>
          <a:ext cx="1512887" cy="292608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090" name="AutoShape 82"/>
          <p:cNvSpPr>
            <a:spLocks noChangeArrowheads="1"/>
          </p:cNvSpPr>
          <p:nvPr/>
        </p:nvSpPr>
        <p:spPr bwMode="auto">
          <a:xfrm>
            <a:off x="5661028" y="2371733"/>
            <a:ext cx="720725" cy="360363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43091" name="AutoShape 83"/>
          <p:cNvSpPr>
            <a:spLocks noChangeArrowheads="1"/>
          </p:cNvSpPr>
          <p:nvPr/>
        </p:nvSpPr>
        <p:spPr bwMode="auto">
          <a:xfrm>
            <a:off x="4091781" y="4864259"/>
            <a:ext cx="720725" cy="360362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  <p:grpSp>
        <p:nvGrpSpPr>
          <p:cNvPr id="15" name="组合 19"/>
          <p:cNvGrpSpPr/>
          <p:nvPr/>
        </p:nvGrpSpPr>
        <p:grpSpPr>
          <a:xfrm>
            <a:off x="1952596" y="1443038"/>
            <a:ext cx="3358380" cy="1858182"/>
            <a:chOff x="1571604" y="3714752"/>
            <a:chExt cx="3358380" cy="1858182"/>
          </a:xfrm>
        </p:grpSpPr>
        <p:sp>
          <p:nvSpPr>
            <p:cNvPr id="17" name="TextBox 16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ea typeface="楷体_GB2312" pitchFamily="49" charset="-122"/>
                </a:rPr>
                <a:t>A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ea typeface="楷体_GB2312" pitchFamily="49" charset="-122"/>
                </a:rPr>
                <a:t>6</a:t>
              </a:r>
              <a:r>
                <a:rPr lang="en-US" altLang="zh-CN" sz="2000" b="1" baseline="-25000" dirty="0">
                  <a:solidFill>
                    <a:srgbClr val="0000FF"/>
                  </a:solidFill>
                  <a:ea typeface="楷体_GB2312" pitchFamily="49" charset="-122"/>
                </a:rPr>
                <a:t> ×7</a:t>
              </a:r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=</a:t>
              </a:r>
              <a:endParaRPr lang="zh-CN" altLang="en-US" sz="2000" b="1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14612" y="3786191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0   0   </a:t>
              </a:r>
              <a:r>
                <a:rPr lang="en-US" altLang="zh-CN" sz="2000" b="1" dirty="0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   0   0   0   0</a:t>
              </a:r>
              <a:endParaRPr lang="zh-CN" altLang="en-US" sz="2000" b="1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14612" y="4071942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0   </a:t>
              </a:r>
              <a:r>
                <a:rPr lang="en-US" altLang="zh-CN" sz="2000" b="1" dirty="0">
                  <a:solidFill>
                    <a:srgbClr val="FF0000"/>
                  </a:solidFill>
                  <a:ea typeface="楷体_GB2312" pitchFamily="49" charset="-122"/>
                </a:rPr>
                <a:t>2</a:t>
              </a:r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   0   0   0   0   0</a:t>
              </a:r>
              <a:endParaRPr lang="zh-CN" altLang="en-US" sz="2000" b="1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14612" y="4357694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ea typeface="楷体_GB2312" pitchFamily="49" charset="-122"/>
                </a:rPr>
                <a:t>3</a:t>
              </a:r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   0   0   0   0   0   0</a:t>
              </a:r>
              <a:endParaRPr lang="zh-CN" altLang="en-US" sz="2000" b="1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14612" y="4643445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0   0   0   </a:t>
              </a:r>
              <a:r>
                <a:rPr lang="en-US" altLang="zh-CN" sz="2000" b="1" dirty="0">
                  <a:solidFill>
                    <a:srgbClr val="FF0000"/>
                  </a:solidFill>
                  <a:ea typeface="楷体_GB2312" pitchFamily="49" charset="-122"/>
                </a:rPr>
                <a:t>5</a:t>
              </a:r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   0   0   0</a:t>
              </a:r>
              <a:endParaRPr lang="zh-CN" altLang="en-US" sz="2000" b="1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4612" y="4929198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0   0   0   0   </a:t>
              </a:r>
              <a:r>
                <a:rPr lang="en-US" altLang="zh-CN" sz="2000" b="1" dirty="0">
                  <a:solidFill>
                    <a:srgbClr val="FF0000"/>
                  </a:solidFill>
                  <a:ea typeface="楷体_GB2312" pitchFamily="49" charset="-122"/>
                </a:rPr>
                <a:t>6</a:t>
              </a:r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   0   0</a:t>
              </a:r>
              <a:endParaRPr lang="zh-CN" altLang="en-US" sz="2000" b="1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14612" y="5214949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0   0   0   0   0   </a:t>
              </a:r>
              <a:r>
                <a:rPr lang="en-US" altLang="zh-CN" sz="2000" b="1" dirty="0">
                  <a:solidFill>
                    <a:srgbClr val="FF0000"/>
                  </a:solidFill>
                  <a:ea typeface="楷体_GB2312" pitchFamily="49" charset="-122"/>
                </a:rPr>
                <a:t>7   4</a:t>
              </a:r>
              <a:endParaRPr lang="zh-CN" altLang="en-US" sz="2000" b="1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cxnSp>
          <p:nvCxnSpPr>
            <p:cNvPr id="24" name="直接连接符 23"/>
            <p:cNvCxnSpPr>
              <a:cxnSpLocks/>
            </p:cNvCxnSpPr>
            <p:nvPr/>
          </p:nvCxnSpPr>
          <p:spPr>
            <a:xfrm rot="5400000">
              <a:off x="1571604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00298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00298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cxnSpLocks/>
            </p:cNvCxnSpPr>
            <p:nvPr/>
          </p:nvCxnSpPr>
          <p:spPr>
            <a:xfrm rot="5400000">
              <a:off x="4000496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786314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786314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453190" y="1371600"/>
            <a:ext cx="3072628" cy="2000264"/>
            <a:chOff x="1571604" y="3786190"/>
            <a:chExt cx="3072628" cy="2000264"/>
          </a:xfrm>
        </p:grpSpPr>
        <p:sp>
          <p:nvSpPr>
            <p:cNvPr id="31" name="TextBox 30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ea typeface="楷体_GB2312" pitchFamily="49" charset="-122"/>
                </a:rPr>
                <a:t>B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ea typeface="楷体_GB2312" pitchFamily="49" charset="-122"/>
                </a:rPr>
                <a:t>7</a:t>
              </a:r>
              <a:r>
                <a:rPr lang="en-US" altLang="zh-CN" sz="2000" b="1" baseline="-25000" dirty="0">
                  <a:solidFill>
                    <a:srgbClr val="0000FF"/>
                  </a:solidFill>
                  <a:ea typeface="楷体_GB2312" pitchFamily="49" charset="-122"/>
                </a:rPr>
                <a:t> ×6</a:t>
              </a:r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=</a:t>
              </a:r>
              <a:endParaRPr lang="zh-CN" altLang="en-US" sz="2000" b="1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14612" y="3786191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0   0   </a:t>
              </a:r>
              <a:r>
                <a:rPr lang="en-US" altLang="zh-CN" sz="2000" b="1" dirty="0">
                  <a:solidFill>
                    <a:srgbClr val="FF0000"/>
                  </a:solidFill>
                  <a:ea typeface="楷体_GB2312" pitchFamily="49" charset="-122"/>
                </a:rPr>
                <a:t>3</a:t>
              </a:r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   0   0   0</a:t>
              </a:r>
              <a:endParaRPr lang="zh-CN" altLang="en-US" sz="2000" b="1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14612" y="4071943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0   </a:t>
              </a:r>
              <a:r>
                <a:rPr lang="en-US" altLang="zh-CN" sz="2000" b="1" dirty="0">
                  <a:solidFill>
                    <a:srgbClr val="FF0000"/>
                  </a:solidFill>
                  <a:ea typeface="楷体_GB2312" pitchFamily="49" charset="-122"/>
                </a:rPr>
                <a:t>2</a:t>
              </a:r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   0   0   0   0</a:t>
              </a:r>
              <a:endParaRPr lang="zh-CN" altLang="en-US" sz="2000" b="1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14612" y="4357694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   0   0   0   0   0</a:t>
              </a:r>
              <a:endParaRPr lang="zh-CN" altLang="en-US" sz="2000" b="1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14612" y="4643445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0   0   0   </a:t>
              </a:r>
              <a:r>
                <a:rPr lang="en-US" altLang="zh-CN" sz="2000" b="1" dirty="0">
                  <a:solidFill>
                    <a:srgbClr val="FF0000"/>
                  </a:solidFill>
                  <a:ea typeface="楷体_GB2312" pitchFamily="49" charset="-122"/>
                </a:rPr>
                <a:t>5</a:t>
              </a:r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   0   0</a:t>
              </a:r>
              <a:endParaRPr lang="zh-CN" altLang="en-US" sz="2000" b="1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14612" y="4929198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0   0   0   0   </a:t>
              </a:r>
              <a:r>
                <a:rPr lang="en-US" altLang="zh-CN" sz="2000" b="1" dirty="0">
                  <a:solidFill>
                    <a:srgbClr val="FF0000"/>
                  </a:solidFill>
                  <a:ea typeface="楷体_GB2312" pitchFamily="49" charset="-122"/>
                </a:rPr>
                <a:t>6</a:t>
              </a:r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   0</a:t>
              </a:r>
              <a:endParaRPr lang="zh-CN" altLang="en-US" sz="2000" b="1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4612" y="5214949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0   0   0   0   0   </a:t>
              </a:r>
              <a:r>
                <a:rPr lang="en-US" altLang="zh-CN" sz="2000" b="1" dirty="0">
                  <a:solidFill>
                    <a:srgbClr val="FF0000"/>
                  </a:solidFill>
                  <a:ea typeface="楷体_GB2312" pitchFamily="49" charset="-122"/>
                </a:rPr>
                <a:t>7</a:t>
              </a:r>
              <a:endParaRPr lang="zh-CN" altLang="en-US" sz="2000" b="1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cxnSp>
          <p:nvCxnSpPr>
            <p:cNvPr id="38" name="直接连接符 37"/>
            <p:cNvCxnSpPr>
              <a:cxnSpLocks/>
            </p:cNvCxnSpPr>
            <p:nvPr/>
          </p:nvCxnSpPr>
          <p:spPr>
            <a:xfrm rot="5400000">
              <a:off x="1511092" y="4776190"/>
              <a:ext cx="1980000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501092" y="378619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501092" y="5773754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cxnSpLocks/>
            </p:cNvCxnSpPr>
            <p:nvPr/>
          </p:nvCxnSpPr>
          <p:spPr>
            <a:xfrm rot="5400000">
              <a:off x="3653438" y="4776190"/>
              <a:ext cx="1980000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500562" y="378619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500562" y="5773754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714612" y="5478677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0   0   0   0   0   </a:t>
              </a:r>
              <a:r>
                <a:rPr lang="en-US" altLang="zh-CN" sz="2000" b="1" dirty="0">
                  <a:solidFill>
                    <a:srgbClr val="FF0000"/>
                  </a:solidFill>
                  <a:ea typeface="楷体_GB2312" pitchFamily="49" charset="-122"/>
                </a:rPr>
                <a:t>4</a:t>
              </a:r>
              <a:endParaRPr lang="zh-CN" altLang="en-US" sz="2000" b="1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aphicFrame>
        <p:nvGraphicFramePr>
          <p:cNvPr id="46" name="Group 5">
            <a:extLst>
              <a:ext uri="{FF2B5EF4-FFF2-40B4-BE49-F238E27FC236}">
                <a16:creationId xmlns:a16="http://schemas.microsoft.com/office/drawing/2014/main" id="{01F91EAC-EA91-4636-A34C-39FD10A6A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759082"/>
              </p:ext>
            </p:extLst>
          </p:nvPr>
        </p:nvGraphicFramePr>
        <p:xfrm>
          <a:off x="5486400" y="3581400"/>
          <a:ext cx="1512887" cy="292608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" name="AutoShape 83">
            <a:extLst>
              <a:ext uri="{FF2B5EF4-FFF2-40B4-BE49-F238E27FC236}">
                <a16:creationId xmlns:a16="http://schemas.microsoft.com/office/drawing/2014/main" id="{45F90039-FCEE-4C68-9694-4F4916F31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181" y="4864259"/>
            <a:ext cx="720725" cy="360362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390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91" name="AutoShape 83"/>
          <p:cNvSpPr>
            <a:spLocks noChangeArrowheads="1"/>
          </p:cNvSpPr>
          <p:nvPr/>
        </p:nvSpPr>
        <p:spPr bwMode="auto">
          <a:xfrm>
            <a:off x="5095869" y="3357843"/>
            <a:ext cx="720725" cy="360362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23223" y="879396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一种非高效的算法：按第</a:t>
            </a:r>
            <a:r>
              <a:rPr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…</a:t>
            </a:r>
            <a:r>
              <a:rPr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b="1" dirty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-</a:t>
            </a:r>
            <a:r>
              <a:rPr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列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进行转换</a:t>
            </a:r>
            <a:endParaRPr lang="zh-CN" altLang="en-US" b="1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728869"/>
              </p:ext>
            </p:extLst>
          </p:nvPr>
        </p:nvGraphicFramePr>
        <p:xfrm>
          <a:off x="3095604" y="3143529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784114"/>
              </p:ext>
            </p:extLst>
          </p:nvPr>
        </p:nvGraphicFramePr>
        <p:xfrm>
          <a:off x="3095604" y="2714901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269371"/>
              </p:ext>
            </p:extLst>
          </p:nvPr>
        </p:nvGraphicFramePr>
        <p:xfrm>
          <a:off x="3095604" y="2286273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886552"/>
              </p:ext>
            </p:extLst>
          </p:nvPr>
        </p:nvGraphicFramePr>
        <p:xfrm>
          <a:off x="3095604" y="4420843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241018"/>
              </p:ext>
            </p:extLst>
          </p:nvPr>
        </p:nvGraphicFramePr>
        <p:xfrm>
          <a:off x="3095604" y="4000785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19870"/>
              </p:ext>
            </p:extLst>
          </p:nvPr>
        </p:nvGraphicFramePr>
        <p:xfrm>
          <a:off x="3095604" y="3572157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427157"/>
              </p:ext>
            </p:extLst>
          </p:nvPr>
        </p:nvGraphicFramePr>
        <p:xfrm>
          <a:off x="3095604" y="4849471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27514"/>
              </p:ext>
            </p:extLst>
          </p:nvPr>
        </p:nvGraphicFramePr>
        <p:xfrm>
          <a:off x="3095604" y="1857645"/>
          <a:ext cx="1547802" cy="396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zh-CN" altLang="en-US" sz="2000" i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zh-CN" altLang="en-US" sz="2000" i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 err="1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i="1" baseline="-25000" dirty="0" err="1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ij</a:t>
                      </a:r>
                      <a:endParaRPr lang="zh-CN" altLang="en-US" sz="2000" i="1" baseline="-250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02747"/>
              </p:ext>
            </p:extLst>
          </p:nvPr>
        </p:nvGraphicFramePr>
        <p:xfrm>
          <a:off x="6548462" y="3143529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87137"/>
              </p:ext>
            </p:extLst>
          </p:nvPr>
        </p:nvGraphicFramePr>
        <p:xfrm>
          <a:off x="6548462" y="2714901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60719"/>
              </p:ext>
            </p:extLst>
          </p:nvPr>
        </p:nvGraphicFramePr>
        <p:xfrm>
          <a:off x="6548462" y="2286273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599625"/>
              </p:ext>
            </p:extLst>
          </p:nvPr>
        </p:nvGraphicFramePr>
        <p:xfrm>
          <a:off x="6548462" y="4420843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198936"/>
              </p:ext>
            </p:extLst>
          </p:nvPr>
        </p:nvGraphicFramePr>
        <p:xfrm>
          <a:off x="6548462" y="4000785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966537"/>
              </p:ext>
            </p:extLst>
          </p:nvPr>
        </p:nvGraphicFramePr>
        <p:xfrm>
          <a:off x="6548462" y="3572157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763631"/>
              </p:ext>
            </p:extLst>
          </p:nvPr>
        </p:nvGraphicFramePr>
        <p:xfrm>
          <a:off x="6548462" y="4849471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171772"/>
              </p:ext>
            </p:extLst>
          </p:nvPr>
        </p:nvGraphicFramePr>
        <p:xfrm>
          <a:off x="6548462" y="1857645"/>
          <a:ext cx="1547802" cy="396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zh-CN" altLang="en-US" sz="2000" i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zh-CN" altLang="en-US" sz="2000" i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 err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i="1" baseline="-25000" dirty="0" err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ij</a:t>
                      </a:r>
                      <a:endParaRPr lang="zh-CN" altLang="en-US" sz="2000" i="1" baseline="-25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8" name="组合 67"/>
          <p:cNvGrpSpPr/>
          <p:nvPr/>
        </p:nvGrpSpPr>
        <p:grpSpPr>
          <a:xfrm>
            <a:off x="6453190" y="5286670"/>
            <a:ext cx="1643074" cy="961730"/>
            <a:chOff x="4929190" y="4643447"/>
            <a:chExt cx="1643074" cy="961730"/>
          </a:xfrm>
        </p:grpSpPr>
        <p:sp>
          <p:nvSpPr>
            <p:cNvPr id="65" name="TextBox 64"/>
            <p:cNvSpPr txBox="1"/>
            <p:nvPr/>
          </p:nvSpPr>
          <p:spPr>
            <a:xfrm>
              <a:off x="4929190" y="5143512"/>
              <a:ext cx="1643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矩阵转置</a:t>
              </a:r>
              <a:endParaRPr lang="zh-CN" altLang="en-US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cxnSp>
          <p:nvCxnSpPr>
            <p:cNvPr id="67" name="直接箭头连接符 66"/>
            <p:cNvCxnSpPr>
              <a:cxnSpLocks/>
            </p:cNvCxnSpPr>
            <p:nvPr/>
          </p:nvCxnSpPr>
          <p:spPr>
            <a:xfrm rot="5400000" flipH="1" flipV="1">
              <a:off x="5518553" y="4875620"/>
              <a:ext cx="500066" cy="3571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515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9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>
            <a:extLst>
              <a:ext uri="{FF2B5EF4-FFF2-40B4-BE49-F238E27FC236}">
                <a16:creationId xmlns:a16="http://schemas.microsoft.com/office/drawing/2014/main" id="{9F0F6BCB-FAC1-4D27-9633-FE5ECD437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9067800" cy="64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>
                <a:solidFill>
                  <a:srgbClr val="CC0099"/>
                </a:solidFill>
              </a:rPr>
              <a:t> /*</a:t>
            </a:r>
            <a:r>
              <a:rPr lang="zh-CN" altLang="en-US" sz="2000" b="1" dirty="0">
                <a:solidFill>
                  <a:srgbClr val="CC0099"/>
                </a:solidFill>
              </a:rPr>
              <a:t>把矩阵</a:t>
            </a:r>
            <a:r>
              <a:rPr lang="en-US" altLang="zh-CN" sz="2000" b="1" dirty="0">
                <a:solidFill>
                  <a:srgbClr val="CC0099"/>
                </a:solidFill>
              </a:rPr>
              <a:t>A</a:t>
            </a:r>
            <a:r>
              <a:rPr lang="zh-CN" altLang="en-US" sz="2000" b="1" dirty="0">
                <a:solidFill>
                  <a:srgbClr val="CC0099"/>
                </a:solidFill>
              </a:rPr>
              <a:t>转置到</a:t>
            </a:r>
            <a:r>
              <a:rPr lang="en-US" altLang="zh-CN" sz="2000" b="1" dirty="0">
                <a:solidFill>
                  <a:srgbClr val="CC0099"/>
                </a:solidFill>
              </a:rPr>
              <a:t>B</a:t>
            </a:r>
            <a:r>
              <a:rPr lang="zh-CN" altLang="en-US" sz="2000" b="1" dirty="0">
                <a:solidFill>
                  <a:srgbClr val="CC0099"/>
                </a:solidFill>
              </a:rPr>
              <a:t>所指向的矩阵中去。矩阵用三元组表表示*</a:t>
            </a:r>
            <a:r>
              <a:rPr lang="en-US" altLang="zh-CN" sz="2000" b="1" dirty="0">
                <a:solidFill>
                  <a:srgbClr val="CC0099"/>
                </a:solidFill>
              </a:rPr>
              <a:t>/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TransposeTSMatrix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TSMatrix</a:t>
            </a:r>
            <a:r>
              <a:rPr lang="en-US" altLang="zh-CN" sz="2000" b="1" dirty="0"/>
              <a:t>  A,  </a:t>
            </a:r>
            <a:r>
              <a:rPr lang="en-US" altLang="zh-CN" sz="2000" b="1" dirty="0" err="1"/>
              <a:t>TSMatrix</a:t>
            </a:r>
            <a:r>
              <a:rPr lang="en-US" altLang="zh-CN" sz="2000" b="1" dirty="0"/>
              <a:t>  * B) { 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    int 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, j, k ;	</a:t>
            </a:r>
            <a:endParaRPr lang="en-US" altLang="zh-CN" sz="2000" b="1" dirty="0">
              <a:solidFill>
                <a:srgbClr val="CC0099"/>
              </a:solidFill>
            </a:endParaRPr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    B-&gt;m= </a:t>
            </a:r>
            <a:r>
              <a:rPr lang="en-US" altLang="zh-CN" sz="2000" b="1" dirty="0" err="1"/>
              <a:t>A.n</a:t>
            </a:r>
            <a:r>
              <a:rPr lang="en-US" altLang="zh-CN" sz="2000" b="1" dirty="0"/>
              <a:t> ; B-&gt;n= </a:t>
            </a:r>
            <a:r>
              <a:rPr lang="en-US" altLang="zh-CN" sz="2000" b="1" dirty="0" err="1"/>
              <a:t>A.m</a:t>
            </a:r>
            <a:r>
              <a:rPr lang="en-US" altLang="zh-CN" sz="2000" b="1" dirty="0"/>
              <a:t> ; B-&gt;</a:t>
            </a:r>
            <a:r>
              <a:rPr lang="en-US" altLang="zh-CN" sz="2000" b="1" dirty="0" err="1"/>
              <a:t>len</a:t>
            </a:r>
            <a:r>
              <a:rPr lang="en-US" altLang="zh-CN" sz="2000" b="1" dirty="0"/>
              <a:t>= </a:t>
            </a:r>
            <a:r>
              <a:rPr lang="en-US" altLang="zh-CN" sz="2000" b="1" dirty="0" err="1"/>
              <a:t>A.len</a:t>
            </a:r>
            <a:r>
              <a:rPr lang="en-US" altLang="zh-CN" sz="2000" b="1" dirty="0"/>
              <a:t> ;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    if(B-&gt;</a:t>
            </a:r>
            <a:r>
              <a:rPr lang="en-US" altLang="zh-CN" sz="2000" b="1" dirty="0" err="1"/>
              <a:t>len</a:t>
            </a:r>
            <a:r>
              <a:rPr lang="en-US" altLang="zh-CN" sz="2000" b="1" dirty="0"/>
              <a:t>&gt;0) { 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        j=0;</a:t>
            </a:r>
            <a:r>
              <a:rPr lang="en-US" altLang="zh-CN" sz="2000" b="1" dirty="0">
                <a:solidFill>
                  <a:srgbClr val="CC0099"/>
                </a:solidFill>
              </a:rPr>
              <a:t> 	/*</a:t>
            </a:r>
            <a:r>
              <a:rPr lang="zh-CN" altLang="en-US" sz="2000" b="1" dirty="0">
                <a:solidFill>
                  <a:srgbClr val="CC0099"/>
                </a:solidFill>
              </a:rPr>
              <a:t> </a:t>
            </a:r>
            <a:r>
              <a:rPr lang="en-US" altLang="zh-CN" sz="2000" b="1" dirty="0">
                <a:solidFill>
                  <a:srgbClr val="CC0099"/>
                </a:solidFill>
              </a:rPr>
              <a:t>j</a:t>
            </a:r>
            <a:r>
              <a:rPr lang="zh-CN" altLang="en-US" sz="2000" b="1" dirty="0">
                <a:solidFill>
                  <a:srgbClr val="CC0099"/>
                </a:solidFill>
              </a:rPr>
              <a:t>为三元组表</a:t>
            </a:r>
            <a:r>
              <a:rPr lang="en-US" altLang="zh-CN" sz="2000" b="1" dirty="0">
                <a:solidFill>
                  <a:srgbClr val="CC0099"/>
                </a:solidFill>
              </a:rPr>
              <a:t>B</a:t>
            </a:r>
            <a:r>
              <a:rPr lang="zh-CN" altLang="en-US" sz="2000" b="1" dirty="0">
                <a:solidFill>
                  <a:srgbClr val="CC0099"/>
                </a:solidFill>
              </a:rPr>
              <a:t>的下标 </a:t>
            </a:r>
            <a:r>
              <a:rPr lang="en-US" altLang="zh-CN" sz="2000" b="1" dirty="0">
                <a:solidFill>
                  <a:srgbClr val="CC0099"/>
                </a:solidFill>
              </a:rPr>
              <a:t>*/</a:t>
            </a:r>
            <a:endParaRPr lang="en-US" altLang="zh-CN" sz="2000" b="1" dirty="0"/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        for(k=0; k&lt;</a:t>
            </a:r>
            <a:r>
              <a:rPr lang="en-US" altLang="zh-CN" sz="2000" b="1" dirty="0" err="1"/>
              <a:t>A.n</a:t>
            </a:r>
            <a:r>
              <a:rPr lang="en-US" altLang="zh-CN" sz="2000" b="1" dirty="0"/>
              <a:t>; k++)	</a:t>
            </a:r>
            <a:r>
              <a:rPr lang="en-US" altLang="zh-CN" sz="2000" b="1" dirty="0">
                <a:solidFill>
                  <a:srgbClr val="CC0099"/>
                </a:solidFill>
              </a:rPr>
              <a:t>/*</a:t>
            </a:r>
            <a:r>
              <a:rPr lang="zh-CN" altLang="en-US" sz="2000" b="1" dirty="0">
                <a:solidFill>
                  <a:srgbClr val="CC0099"/>
                </a:solidFill>
              </a:rPr>
              <a:t> 扫描三元组表</a:t>
            </a:r>
            <a:r>
              <a:rPr lang="en-US" altLang="zh-CN" sz="2000" b="1" dirty="0">
                <a:solidFill>
                  <a:srgbClr val="CC0099"/>
                </a:solidFill>
              </a:rPr>
              <a:t>A</a:t>
            </a:r>
            <a:r>
              <a:rPr lang="zh-CN" altLang="en-US" sz="2000" b="1" dirty="0">
                <a:solidFill>
                  <a:srgbClr val="CC0099"/>
                </a:solidFill>
              </a:rPr>
              <a:t>共</a:t>
            </a:r>
            <a:r>
              <a:rPr lang="en-US" altLang="zh-CN" sz="2000" b="1" dirty="0">
                <a:solidFill>
                  <a:srgbClr val="CC0099"/>
                </a:solidFill>
              </a:rPr>
              <a:t>n</a:t>
            </a:r>
            <a:r>
              <a:rPr lang="zh-CN" altLang="en-US" sz="2000" b="1" dirty="0">
                <a:solidFill>
                  <a:srgbClr val="CC0099"/>
                </a:solidFill>
              </a:rPr>
              <a:t>次 </a:t>
            </a:r>
            <a:r>
              <a:rPr lang="en-US" altLang="zh-CN" sz="2000" b="1" dirty="0">
                <a:solidFill>
                  <a:srgbClr val="CC0099"/>
                </a:solidFill>
              </a:rPr>
              <a:t>*/</a:t>
            </a:r>
            <a:endParaRPr lang="en-US" altLang="zh-CN" sz="2000" b="1" dirty="0"/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            for(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=0;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&lt;</a:t>
            </a:r>
            <a:r>
              <a:rPr lang="en-US" altLang="zh-CN" sz="2000" b="1" dirty="0" err="1"/>
              <a:t>A.len</a:t>
            </a:r>
            <a:r>
              <a:rPr lang="en-US" altLang="zh-CN" sz="2000" b="1" dirty="0"/>
              <a:t>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++)  	</a:t>
            </a:r>
            <a:r>
              <a:rPr lang="en-US" altLang="zh-CN" sz="2000" b="1" dirty="0">
                <a:solidFill>
                  <a:srgbClr val="CC0099"/>
                </a:solidFill>
              </a:rPr>
              <a:t>/*</a:t>
            </a:r>
            <a:r>
              <a:rPr lang="zh-CN" altLang="en-US" sz="2000" b="1" dirty="0">
                <a:solidFill>
                  <a:srgbClr val="CC0099"/>
                </a:solidFill>
              </a:rPr>
              <a:t> </a:t>
            </a:r>
            <a:r>
              <a:rPr lang="en-US" altLang="zh-CN" sz="2000" b="1" dirty="0" err="1">
                <a:solidFill>
                  <a:srgbClr val="CC0099"/>
                </a:solidFill>
              </a:rPr>
              <a:t>i</a:t>
            </a:r>
            <a:r>
              <a:rPr lang="zh-CN" altLang="en-US" sz="2000" b="1" dirty="0">
                <a:solidFill>
                  <a:srgbClr val="CC0099"/>
                </a:solidFill>
              </a:rPr>
              <a:t>为三元组表</a:t>
            </a:r>
            <a:r>
              <a:rPr lang="en-US" altLang="zh-CN" sz="2000" b="1" dirty="0">
                <a:solidFill>
                  <a:srgbClr val="CC0099"/>
                </a:solidFill>
              </a:rPr>
              <a:t>A</a:t>
            </a:r>
            <a:r>
              <a:rPr lang="zh-CN" altLang="en-US" sz="2000" b="1" dirty="0">
                <a:solidFill>
                  <a:srgbClr val="CC0099"/>
                </a:solidFill>
              </a:rPr>
              <a:t>的下标 </a:t>
            </a:r>
            <a:r>
              <a:rPr lang="en-US" altLang="zh-CN" sz="2000" b="1" dirty="0">
                <a:solidFill>
                  <a:srgbClr val="CC0099"/>
                </a:solidFill>
              </a:rPr>
              <a:t>*/</a:t>
            </a:r>
            <a:endParaRPr lang="en-US" altLang="zh-CN" sz="2000" b="1" dirty="0"/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                if(</a:t>
            </a:r>
            <a:r>
              <a:rPr lang="en-US" altLang="zh-CN" sz="2000" b="1" dirty="0" err="1"/>
              <a:t>A.data</a:t>
            </a:r>
            <a:r>
              <a:rPr lang="en-US" altLang="zh-CN" sz="2000" b="1" dirty="0"/>
              <a:t>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].col==k){ 	</a:t>
            </a:r>
            <a:r>
              <a:rPr lang="en-US" altLang="zh-CN" sz="2000" b="1" dirty="0">
                <a:solidFill>
                  <a:srgbClr val="CC0099"/>
                </a:solidFill>
              </a:rPr>
              <a:t>/*</a:t>
            </a:r>
            <a:r>
              <a:rPr lang="zh-CN" altLang="en-US" sz="2000" b="1" dirty="0">
                <a:solidFill>
                  <a:srgbClr val="CC0099"/>
                </a:solidFill>
              </a:rPr>
              <a:t> 寻找三元组表</a:t>
            </a:r>
            <a:r>
              <a:rPr lang="en-US" altLang="zh-CN" sz="2000" b="1" dirty="0">
                <a:solidFill>
                  <a:srgbClr val="CC0099"/>
                </a:solidFill>
              </a:rPr>
              <a:t>A</a:t>
            </a:r>
            <a:r>
              <a:rPr lang="zh-CN" altLang="en-US" sz="2000" b="1" dirty="0">
                <a:solidFill>
                  <a:srgbClr val="CC0099"/>
                </a:solidFill>
              </a:rPr>
              <a:t>的列值为</a:t>
            </a:r>
            <a:r>
              <a:rPr lang="en-US" altLang="zh-CN" sz="2000" b="1" dirty="0">
                <a:solidFill>
                  <a:srgbClr val="CC0099"/>
                </a:solidFill>
              </a:rPr>
              <a:t>k</a:t>
            </a:r>
            <a:r>
              <a:rPr lang="zh-CN" altLang="en-US" sz="2000" b="1" dirty="0">
                <a:solidFill>
                  <a:srgbClr val="CC0099"/>
                </a:solidFill>
              </a:rPr>
              <a:t>的进行转置</a:t>
            </a:r>
            <a:r>
              <a:rPr lang="en-US" altLang="zh-CN" sz="2000" b="1" dirty="0">
                <a:solidFill>
                  <a:srgbClr val="CC0099"/>
                </a:solidFill>
              </a:rPr>
              <a:t> * /</a:t>
            </a:r>
            <a:r>
              <a:rPr lang="en-US" altLang="zh-CN" sz="2000" b="1" dirty="0"/>
              <a:t> 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                    B-&gt;data[j].row=</a:t>
            </a:r>
            <a:r>
              <a:rPr lang="en-US" altLang="zh-CN" sz="2000" b="1" dirty="0" err="1"/>
              <a:t>A.data</a:t>
            </a:r>
            <a:r>
              <a:rPr lang="en-US" altLang="zh-CN" sz="2000" b="1" dirty="0"/>
              <a:t>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].col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                    B-&gt;data[j].col=</a:t>
            </a:r>
            <a:r>
              <a:rPr lang="en-US" altLang="zh-CN" sz="2000" b="1" dirty="0" err="1"/>
              <a:t>A.data</a:t>
            </a:r>
            <a:r>
              <a:rPr lang="en-US" altLang="zh-CN" sz="2000" b="1" dirty="0"/>
              <a:t>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].row; 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                    B-&gt;data[j].e=</a:t>
            </a:r>
            <a:r>
              <a:rPr lang="en-US" altLang="zh-CN" sz="2000" b="1" dirty="0" err="1"/>
              <a:t>A.data</a:t>
            </a:r>
            <a:r>
              <a:rPr lang="en-US" altLang="zh-CN" sz="2000" b="1" dirty="0"/>
              <a:t>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].e; 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                    </a:t>
            </a:r>
            <a:r>
              <a:rPr lang="en-US" altLang="zh-CN" sz="2000" b="1" dirty="0" err="1"/>
              <a:t>j++</a:t>
            </a:r>
            <a:r>
              <a:rPr lang="en-US" altLang="zh-CN" sz="2000" b="1" dirty="0"/>
              <a:t>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                }</a:t>
            </a:r>
            <a:r>
              <a:rPr lang="en-US" altLang="zh-CN" sz="2000" b="1" dirty="0">
                <a:solidFill>
                  <a:srgbClr val="CC0099"/>
                </a:solidFill>
              </a:rPr>
              <a:t> /*</a:t>
            </a:r>
            <a:r>
              <a:rPr lang="zh-CN" altLang="en-US" sz="2000" b="1" dirty="0">
                <a:solidFill>
                  <a:srgbClr val="CC0099"/>
                </a:solidFill>
              </a:rPr>
              <a:t> 内循环</a:t>
            </a:r>
            <a:r>
              <a:rPr lang="en-US" altLang="zh-CN" sz="2000" b="1" dirty="0">
                <a:solidFill>
                  <a:srgbClr val="CC0099"/>
                </a:solidFill>
              </a:rPr>
              <a:t>if</a:t>
            </a:r>
            <a:r>
              <a:rPr lang="zh-CN" altLang="en-US" sz="2000" b="1" dirty="0">
                <a:solidFill>
                  <a:srgbClr val="CC0099"/>
                </a:solidFill>
              </a:rPr>
              <a:t>结束</a:t>
            </a:r>
            <a:r>
              <a:rPr lang="en-US" altLang="zh-CN" sz="2000" b="1" dirty="0">
                <a:solidFill>
                  <a:srgbClr val="CC0099"/>
                </a:solidFill>
              </a:rPr>
              <a:t>*/</a:t>
            </a:r>
            <a:endParaRPr lang="en-US" altLang="zh-CN" sz="2000" b="1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    }</a:t>
            </a:r>
            <a:r>
              <a:rPr lang="en-US" altLang="zh-CN" sz="2000" b="1" dirty="0">
                <a:solidFill>
                  <a:srgbClr val="CC0099"/>
                </a:solidFill>
              </a:rPr>
              <a:t> /*</a:t>
            </a:r>
            <a:r>
              <a:rPr lang="zh-CN" altLang="en-US" sz="2000" b="1" dirty="0">
                <a:solidFill>
                  <a:srgbClr val="CC0099"/>
                </a:solidFill>
              </a:rPr>
              <a:t> </a:t>
            </a:r>
            <a:r>
              <a:rPr lang="en-US" altLang="zh-CN" sz="2000" b="1" dirty="0">
                <a:solidFill>
                  <a:srgbClr val="CC0099"/>
                </a:solidFill>
              </a:rPr>
              <a:t>if(B-&gt;</a:t>
            </a:r>
            <a:r>
              <a:rPr lang="en-US" altLang="zh-CN" sz="2000" b="1" dirty="0" err="1">
                <a:solidFill>
                  <a:srgbClr val="CC0099"/>
                </a:solidFill>
              </a:rPr>
              <a:t>len</a:t>
            </a:r>
            <a:r>
              <a:rPr lang="en-US" altLang="zh-CN" sz="2000" b="1" dirty="0">
                <a:solidFill>
                  <a:srgbClr val="CC0099"/>
                </a:solidFill>
              </a:rPr>
              <a:t>&gt;0)</a:t>
            </a:r>
            <a:r>
              <a:rPr lang="zh-CN" altLang="en-US" sz="2000" b="1" dirty="0">
                <a:solidFill>
                  <a:srgbClr val="CC0099"/>
                </a:solidFill>
              </a:rPr>
              <a:t>结束</a:t>
            </a:r>
            <a:r>
              <a:rPr lang="en-US" altLang="zh-CN" sz="2000" b="1" dirty="0">
                <a:solidFill>
                  <a:srgbClr val="CC0099"/>
                </a:solidFill>
              </a:rPr>
              <a:t>*/</a:t>
            </a:r>
            <a:endParaRPr lang="en-US" altLang="zh-CN" sz="2000" b="1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8C85DD-8123-485C-B87B-8450694E4BAD}"/>
              </a:ext>
            </a:extLst>
          </p:cNvPr>
          <p:cNvSpPr/>
          <p:nvPr/>
        </p:nvSpPr>
        <p:spPr>
          <a:xfrm>
            <a:off x="7467600" y="1447800"/>
            <a:ext cx="4495800" cy="113024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时间复杂度为：</a:t>
            </a:r>
            <a:r>
              <a:rPr lang="en-US" altLang="zh-CN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b="1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n*t</a:t>
            </a:r>
            <a:r>
              <a:rPr lang="en-US" altLang="zh-CN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b="1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矩阵</a:t>
            </a:r>
            <a:r>
              <a:rPr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</a:t>
            </a:r>
            <a:r>
              <a:rPr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行</a:t>
            </a:r>
            <a:r>
              <a:rPr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列，</a:t>
            </a:r>
            <a:r>
              <a:rPr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个非</a:t>
            </a:r>
            <a:r>
              <a:rPr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元素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EC5DA-5723-446E-B519-5F20B34CA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33400"/>
            <a:ext cx="11582400" cy="1371600"/>
          </a:xfrm>
        </p:spPr>
        <p:txBody>
          <a:bodyPr/>
          <a:lstStyle/>
          <a:p>
            <a:r>
              <a:rPr lang="zh-CN" altLang="en-US" sz="2400" dirty="0"/>
              <a:t>我们可以把二维数组看成一个线性表：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A=(</a:t>
            </a:r>
            <a:r>
              <a:rPr lang="en-US" altLang="zh-CN" sz="2400" dirty="0">
                <a:sym typeface="Symbol" panose="05050102010706020507" pitchFamily="18" charset="2"/>
              </a:rPr>
              <a:t> </a:t>
            </a:r>
            <a:r>
              <a:rPr lang="en-US" altLang="zh-CN" sz="2400" baseline="-25000" dirty="0">
                <a:sym typeface="Symbol" panose="05050102010706020507" pitchFamily="18" charset="2"/>
              </a:rPr>
              <a:t>1    </a:t>
            </a:r>
            <a:r>
              <a:rPr lang="en-US" altLang="zh-CN" sz="2400" dirty="0">
                <a:sym typeface="Symbol" panose="05050102010706020507" pitchFamily="18" charset="2"/>
              </a:rPr>
              <a:t> </a:t>
            </a:r>
            <a:r>
              <a:rPr lang="en-US" altLang="zh-CN" sz="2400" baseline="-25000" dirty="0">
                <a:sym typeface="Symbol" panose="05050102010706020507" pitchFamily="18" charset="2"/>
              </a:rPr>
              <a:t>2    </a:t>
            </a:r>
            <a:r>
              <a:rPr lang="en-US" altLang="zh-CN" sz="2400" dirty="0"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ym typeface="Symbol" panose="05050102010706020507" pitchFamily="18" charset="2"/>
              </a:rPr>
              <a:t></a:t>
            </a:r>
            <a:r>
              <a:rPr lang="en-US" altLang="zh-CN" sz="2400" baseline="-25000" dirty="0">
                <a:sym typeface="Symbol" panose="05050102010706020507" pitchFamily="18" charset="2"/>
              </a:rPr>
              <a:t>j     </a:t>
            </a:r>
            <a:r>
              <a:rPr lang="en-US" altLang="zh-CN" sz="2400" dirty="0"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ym typeface="Symbol" panose="05050102010706020507" pitchFamily="18" charset="2"/>
              </a:rPr>
              <a:t> </a:t>
            </a:r>
            <a:r>
              <a:rPr lang="en-US" altLang="zh-CN" sz="2400" baseline="-25000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，其中</a:t>
            </a:r>
            <a:r>
              <a:rPr lang="en-US" altLang="zh-CN" sz="2400" baseline="-25000" dirty="0"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ym typeface="Symbol" panose="05050102010706020507" pitchFamily="18" charset="2"/>
              </a:rPr>
              <a:t>1≤j ≤n</a:t>
            </a:r>
            <a:r>
              <a:rPr lang="zh-CN" altLang="en-US" sz="2400" dirty="0">
                <a:sym typeface="Symbol" panose="05050102010706020507" pitchFamily="18" charset="2"/>
              </a:rPr>
              <a:t>）本身也是一个线性表，称为</a:t>
            </a:r>
            <a:r>
              <a:rPr lang="zh-CN" altLang="en-US" sz="2400" dirty="0">
                <a:solidFill>
                  <a:srgbClr val="F3132E"/>
                </a:solidFill>
                <a:sym typeface="Symbol" panose="05050102010706020507" pitchFamily="18" charset="2"/>
              </a:rPr>
              <a:t>列向量</a:t>
            </a:r>
            <a:endParaRPr lang="zh-CN" altLang="en-US" sz="2400" dirty="0">
              <a:sym typeface="Symbol" panose="05050102010706020507" pitchFamily="18" charset="2"/>
            </a:endParaRPr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DA0F3CE4-DD71-42FD-87FE-072AFC64BB1A}"/>
              </a:ext>
            </a:extLst>
          </p:cNvPr>
          <p:cNvGrpSpPr>
            <a:grpSpLocks/>
          </p:cNvGrpSpPr>
          <p:nvPr/>
        </p:nvGrpSpPr>
        <p:grpSpPr bwMode="auto">
          <a:xfrm>
            <a:off x="685801" y="3093271"/>
            <a:ext cx="6324600" cy="3276602"/>
            <a:chOff x="576" y="1920"/>
            <a:chExt cx="3984" cy="2064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3EA74B7C-7CB2-4DDD-9C29-005B82CE0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1920"/>
              <a:ext cx="162" cy="2064"/>
            </a:xfrm>
            <a:prstGeom prst="leftBracket">
              <a:avLst>
                <a:gd name="adj" fmla="val 2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1A9F70A3-B84E-468C-9B04-C6CE6EC12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688"/>
              <a:ext cx="72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600" b="1" dirty="0" err="1"/>
                <a:t>A</a:t>
              </a:r>
              <a:r>
                <a:rPr lang="en-US" altLang="zh-CN" sz="2600" b="1" baseline="-25000" dirty="0" err="1"/>
                <a:t>m×n</a:t>
              </a:r>
              <a:r>
                <a:rPr lang="en-US" altLang="zh-CN" sz="2600" b="1" dirty="0"/>
                <a:t>=</a:t>
              </a:r>
              <a:endParaRPr lang="en-US" altLang="zh-CN" sz="2600" b="1" baseline="-25000" dirty="0"/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5C0D3027-066C-4306-B1E3-28E28BD04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8" y="2016"/>
              <a:ext cx="3006" cy="1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200" b="1" dirty="0"/>
                <a:t>a</a:t>
              </a:r>
              <a:r>
                <a:rPr lang="en-US" altLang="zh-CN" sz="2200" b="1" baseline="-25000" dirty="0"/>
                <a:t>11</a:t>
              </a:r>
              <a:r>
                <a:rPr lang="en-US" altLang="zh-CN" sz="2200" b="1" dirty="0"/>
                <a:t>     a</a:t>
              </a:r>
              <a:r>
                <a:rPr lang="en-US" altLang="zh-CN" sz="2200" b="1" baseline="-25000" dirty="0"/>
                <a:t>12         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 a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1j            </a:t>
              </a:r>
              <a:r>
                <a:rPr lang="en-US" altLang="zh-CN" sz="2200" b="1" baseline="-25000" dirty="0"/>
                <a:t>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a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1n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200" b="1" dirty="0"/>
                <a:t>a</a:t>
              </a:r>
              <a:r>
                <a:rPr lang="en-US" altLang="zh-CN" sz="2200" b="1" baseline="-25000" dirty="0"/>
                <a:t>21</a:t>
              </a:r>
              <a:r>
                <a:rPr lang="en-US" altLang="zh-CN" sz="2200" b="1" dirty="0"/>
                <a:t>     a</a:t>
              </a:r>
              <a:r>
                <a:rPr lang="en-US" altLang="zh-CN" sz="2200" b="1" baseline="-25000" dirty="0"/>
                <a:t>22         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 a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2j            </a:t>
              </a:r>
              <a:r>
                <a:rPr lang="en-US" altLang="zh-CN" sz="2200" b="1" baseline="-25000" dirty="0"/>
                <a:t>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a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2n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200" b="1" dirty="0">
                  <a:ea typeface="黑体" panose="02010609060101010101" pitchFamily="49" charset="-122"/>
                </a:rPr>
                <a:t>┇      ┇</a:t>
              </a:r>
              <a:endParaRPr lang="en-US" altLang="zh-CN" sz="2200" b="1" dirty="0"/>
            </a:p>
            <a:p>
              <a:pPr algn="l">
                <a:spcBef>
                  <a:spcPct val="50000"/>
                </a:spcBef>
              </a:pPr>
              <a:r>
                <a:rPr lang="en-US" altLang="zh-CN" sz="2200" b="1" dirty="0"/>
                <a:t>a</a:t>
              </a:r>
              <a:r>
                <a:rPr lang="en-US" altLang="zh-CN" sz="2200" b="1" baseline="-25000" dirty="0"/>
                <a:t>i1</a:t>
              </a:r>
              <a:r>
                <a:rPr lang="en-US" altLang="zh-CN" sz="2200" b="1" dirty="0"/>
                <a:t>      a</a:t>
              </a:r>
              <a:r>
                <a:rPr lang="en-US" altLang="zh-CN" sz="2200" b="1" baseline="-25000" dirty="0"/>
                <a:t>i2          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 </a:t>
              </a:r>
              <a:r>
                <a:rPr lang="en-US" altLang="zh-CN" sz="2200" b="1" dirty="0" err="1">
                  <a:ea typeface="黑体" panose="02010609060101010101" pitchFamily="49" charset="-122"/>
                </a:rPr>
                <a:t>a</a:t>
              </a:r>
              <a:r>
                <a:rPr lang="en-US" altLang="zh-CN" sz="2200" b="1" baseline="-25000" dirty="0" err="1">
                  <a:ea typeface="黑体" panose="02010609060101010101" pitchFamily="49" charset="-122"/>
                </a:rPr>
                <a:t>ij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             </a:t>
              </a:r>
              <a:r>
                <a:rPr lang="en-US" altLang="zh-CN" sz="2200" b="1" baseline="-25000" dirty="0"/>
                <a:t>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</a:t>
              </a:r>
              <a:r>
                <a:rPr lang="en-US" altLang="zh-CN" sz="2200" b="1" dirty="0" err="1">
                  <a:ea typeface="黑体" panose="02010609060101010101" pitchFamily="49" charset="-122"/>
                </a:rPr>
                <a:t>a</a:t>
              </a:r>
              <a:r>
                <a:rPr lang="en-US" altLang="zh-CN" sz="2200" b="1" baseline="-25000" dirty="0" err="1">
                  <a:ea typeface="黑体" panose="02010609060101010101" pitchFamily="49" charset="-122"/>
                </a:rPr>
                <a:t>in</a:t>
              </a:r>
              <a:endParaRPr lang="en-US" altLang="zh-CN" sz="2200" b="1" baseline="-25000" dirty="0">
                <a:ea typeface="黑体" panose="02010609060101010101" pitchFamily="49" charset="-122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 sz="2200" b="1" dirty="0">
                  <a:ea typeface="黑体" panose="02010609060101010101" pitchFamily="49" charset="-122"/>
                </a:rPr>
                <a:t>┇       ┇</a:t>
              </a:r>
              <a:endParaRPr lang="en-US" altLang="zh-CN" sz="2200" b="1" dirty="0"/>
            </a:p>
            <a:p>
              <a:pPr algn="l">
                <a:spcBef>
                  <a:spcPct val="50000"/>
                </a:spcBef>
              </a:pPr>
              <a:r>
                <a:rPr lang="en-US" altLang="zh-CN" sz="2200" b="1" dirty="0"/>
                <a:t>a</a:t>
              </a:r>
              <a:r>
                <a:rPr lang="en-US" altLang="zh-CN" sz="2200" b="1" baseline="-25000" dirty="0"/>
                <a:t>m1</a:t>
              </a:r>
              <a:r>
                <a:rPr lang="en-US" altLang="zh-CN" sz="2200" b="1" dirty="0"/>
                <a:t>    a</a:t>
              </a:r>
              <a:r>
                <a:rPr lang="en-US" altLang="zh-CN" sz="2200" b="1" baseline="-25000" dirty="0"/>
                <a:t>m2        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 </a:t>
              </a:r>
              <a:r>
                <a:rPr lang="en-US" altLang="zh-CN" sz="2200" b="1" dirty="0" err="1">
                  <a:ea typeface="黑体" panose="02010609060101010101" pitchFamily="49" charset="-122"/>
                </a:rPr>
                <a:t>a</a:t>
              </a:r>
              <a:r>
                <a:rPr lang="en-US" altLang="zh-CN" sz="2200" b="1" baseline="-25000" dirty="0" err="1">
                  <a:ea typeface="黑体" panose="02010609060101010101" pitchFamily="49" charset="-122"/>
                </a:rPr>
                <a:t>mj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            </a:t>
              </a:r>
              <a:r>
                <a:rPr lang="en-US" altLang="zh-CN" sz="2200" b="1" baseline="-25000" dirty="0"/>
                <a:t>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</a:t>
              </a:r>
              <a:r>
                <a:rPr lang="en-US" altLang="zh-CN" sz="2200" b="1" dirty="0" err="1">
                  <a:ea typeface="黑体" panose="02010609060101010101" pitchFamily="49" charset="-122"/>
                </a:rPr>
                <a:t>a</a:t>
              </a:r>
              <a:r>
                <a:rPr lang="en-US" altLang="zh-CN" sz="2200" b="1" baseline="-25000" dirty="0" err="1">
                  <a:ea typeface="黑体" panose="02010609060101010101" pitchFamily="49" charset="-122"/>
                </a:rPr>
                <a:t>mn</a:t>
              </a:r>
              <a:endParaRPr lang="en-US" altLang="zh-CN" sz="2200" b="1" baseline="-25000" dirty="0">
                <a:ea typeface="黑体" panose="02010609060101010101" pitchFamily="49" charset="-122"/>
              </a:endParaRPr>
            </a:p>
          </p:txBody>
        </p:sp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id="{16F2F031-ADF5-4541-8ED5-1CBEB3192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1920"/>
              <a:ext cx="144" cy="2064"/>
            </a:xfrm>
            <a:prstGeom prst="rightBracket">
              <a:avLst>
                <a:gd name="adj" fmla="val 258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" name="Text Box 7">
            <a:extLst>
              <a:ext uri="{FF2B5EF4-FFF2-40B4-BE49-F238E27FC236}">
                <a16:creationId xmlns:a16="http://schemas.microsoft.com/office/drawing/2014/main" id="{93FD261D-9504-475C-9927-823364486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09988"/>
            <a:ext cx="64007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 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   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        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</a:rPr>
              <a:t>┅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j         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</a:rPr>
              <a:t> ┅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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  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b="1" baseline="-25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6F60A5A-C2C7-4338-8032-DAA45837A070}"/>
              </a:ext>
            </a:extLst>
          </p:cNvPr>
          <p:cNvCxnSpPr/>
          <p:nvPr/>
        </p:nvCxnSpPr>
        <p:spPr bwMode="auto">
          <a:xfrm>
            <a:off x="2362201" y="2828803"/>
            <a:ext cx="0" cy="4168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F7B4EFF-C51A-4D46-B5B1-815D0E77A2A1}"/>
              </a:ext>
            </a:extLst>
          </p:cNvPr>
          <p:cNvCxnSpPr/>
          <p:nvPr/>
        </p:nvCxnSpPr>
        <p:spPr bwMode="auto">
          <a:xfrm>
            <a:off x="3048001" y="2828803"/>
            <a:ext cx="0" cy="4168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0D99F28-2BA3-4896-B935-472E6C98D9D7}"/>
              </a:ext>
            </a:extLst>
          </p:cNvPr>
          <p:cNvCxnSpPr/>
          <p:nvPr/>
        </p:nvCxnSpPr>
        <p:spPr bwMode="auto">
          <a:xfrm>
            <a:off x="4648201" y="2828803"/>
            <a:ext cx="0" cy="4168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C46CE51-C482-4884-9718-64801BBEC090}"/>
              </a:ext>
            </a:extLst>
          </p:cNvPr>
          <p:cNvCxnSpPr/>
          <p:nvPr/>
        </p:nvCxnSpPr>
        <p:spPr bwMode="auto">
          <a:xfrm>
            <a:off x="6324601" y="2828803"/>
            <a:ext cx="0" cy="4168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Text Box 16">
            <a:extLst>
              <a:ext uri="{FF2B5EF4-FFF2-40B4-BE49-F238E27FC236}">
                <a16:creationId xmlns:a16="http://schemas.microsoft.com/office/drawing/2014/main" id="{C208F081-7FFE-43EC-8C86-E61FF519C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2" y="4419600"/>
            <a:ext cx="4724398" cy="121385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/>
              <a:t>矩阵</a:t>
            </a:r>
            <a:r>
              <a:rPr lang="en-US" altLang="zh-CN" b="1" dirty="0" err="1"/>
              <a:t>A</a:t>
            </a:r>
            <a:r>
              <a:rPr lang="en-US" altLang="zh-CN" b="1" baseline="-25000" dirty="0" err="1"/>
              <a:t>m×n</a:t>
            </a:r>
            <a:r>
              <a:rPr lang="zh-CN" altLang="en-US" b="1" dirty="0"/>
              <a:t>看成</a:t>
            </a:r>
            <a:r>
              <a:rPr lang="en-US" altLang="zh-CN" b="1" dirty="0"/>
              <a:t>n</a:t>
            </a:r>
            <a:r>
              <a:rPr lang="zh-CN" altLang="en-US" b="1" dirty="0"/>
              <a:t>个列向量的线性表</a:t>
            </a:r>
            <a:endParaRPr lang="en-US" altLang="zh-CN" b="1" dirty="0"/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sym typeface="Symbol" panose="05050102010706020507" pitchFamily="18" charset="2"/>
              </a:rPr>
              <a:t>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sym typeface="Symbol" panose="05050102010706020507" pitchFamily="18" charset="2"/>
              </a:rPr>
              <a:t>=(a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1j</a:t>
            </a:r>
            <a:r>
              <a:rPr lang="en-US" altLang="zh-CN" sz="2800" b="1" dirty="0">
                <a:sym typeface="Symbol" panose="05050102010706020507" pitchFamily="18" charset="2"/>
              </a:rPr>
              <a:t>,a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2j</a:t>
            </a:r>
            <a:r>
              <a:rPr lang="en-US" altLang="zh-CN" sz="2800" b="1" dirty="0">
                <a:sym typeface="Symbol" panose="05050102010706020507" pitchFamily="18" charset="2"/>
              </a:rPr>
              <a:t>, </a:t>
            </a:r>
            <a:r>
              <a:rPr lang="en-US" altLang="zh-CN" sz="2800" b="1" dirty="0">
                <a:cs typeface="Times New Roman" panose="02020603050405020304" pitchFamily="18" charset="0"/>
              </a:rPr>
              <a:t>…,</a:t>
            </a:r>
            <a:r>
              <a:rPr lang="en-US" altLang="zh-CN" sz="2800" b="1" dirty="0" err="1"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 err="1">
                <a:cs typeface="Times New Roman" panose="02020603050405020304" pitchFamily="18" charset="0"/>
              </a:rPr>
              <a:t>mj</a:t>
            </a:r>
            <a:r>
              <a:rPr lang="en-US" altLang="zh-CN" sz="2800" b="1" dirty="0"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2732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755F0-798C-4D54-9070-AC5EA49D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快速的稀疏矩阵的转置算法（三元组表）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C763D-5081-43B9-A920-69F2C4B6B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优化：去掉双重循环，扫描三元组表</a:t>
            </a:r>
            <a:r>
              <a:rPr lang="en-US" altLang="zh-CN" dirty="0"/>
              <a:t>A</a:t>
            </a:r>
            <a:r>
              <a:rPr lang="zh-CN" altLang="en-US" dirty="0"/>
              <a:t>一次，就能定位到三元组表</a:t>
            </a:r>
            <a:r>
              <a:rPr lang="en-US" altLang="zh-CN" dirty="0"/>
              <a:t>B</a:t>
            </a:r>
            <a:r>
              <a:rPr lang="zh-CN" altLang="en-US" dirty="0"/>
              <a:t>的正确位置上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设两个数组</a:t>
            </a:r>
          </a:p>
          <a:p>
            <a:pPr lvl="1"/>
            <a:r>
              <a:rPr lang="en-US" altLang="zh-CN" dirty="0"/>
              <a:t>num[col]</a:t>
            </a:r>
            <a:r>
              <a:rPr lang="zh-CN" altLang="en-US" dirty="0"/>
              <a:t>：表示矩阵</a:t>
            </a:r>
            <a:r>
              <a:rPr lang="en-US" altLang="zh-CN" dirty="0"/>
              <a:t>A</a:t>
            </a:r>
            <a:r>
              <a:rPr lang="zh-CN" altLang="en-US" dirty="0"/>
              <a:t>中第</a:t>
            </a:r>
            <a:r>
              <a:rPr lang="en-US" altLang="zh-CN" dirty="0">
                <a:solidFill>
                  <a:srgbClr val="FF0000"/>
                </a:solidFill>
              </a:rPr>
              <a:t>col</a:t>
            </a:r>
            <a:r>
              <a:rPr lang="zh-CN" altLang="en-US" dirty="0">
                <a:solidFill>
                  <a:srgbClr val="FF0000"/>
                </a:solidFill>
              </a:rPr>
              <a:t>列</a:t>
            </a:r>
            <a:r>
              <a:rPr lang="zh-CN" altLang="en-US" dirty="0"/>
              <a:t>中非零元</a:t>
            </a:r>
            <a:r>
              <a:rPr lang="zh-CN" altLang="en-US" dirty="0">
                <a:solidFill>
                  <a:srgbClr val="FF0000"/>
                </a:solidFill>
              </a:rPr>
              <a:t>个数</a:t>
            </a:r>
          </a:p>
          <a:p>
            <a:pPr lvl="1"/>
            <a:r>
              <a:rPr lang="en-US" altLang="zh-CN" dirty="0"/>
              <a:t>position[col]</a:t>
            </a:r>
            <a:r>
              <a:rPr lang="zh-CN" altLang="en-US" dirty="0"/>
              <a:t>：指示矩阵</a:t>
            </a:r>
            <a:r>
              <a:rPr lang="en-US" altLang="zh-CN" dirty="0"/>
              <a:t>A</a:t>
            </a:r>
            <a:r>
              <a:rPr lang="zh-CN" altLang="en-US" dirty="0"/>
              <a:t>中第</a:t>
            </a:r>
            <a:r>
              <a:rPr lang="en-US" altLang="zh-CN" dirty="0"/>
              <a:t>col</a:t>
            </a:r>
            <a:r>
              <a:rPr lang="zh-CN" altLang="en-US" dirty="0"/>
              <a:t>列第一个非零元在</a:t>
            </a:r>
            <a:r>
              <a:rPr lang="en-US" altLang="zh-CN" dirty="0"/>
              <a:t>B</a:t>
            </a:r>
            <a:r>
              <a:rPr lang="zh-CN" altLang="en-US" dirty="0"/>
              <a:t>中位置（下标值）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212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Box 2"/>
          <p:cNvSpPr txBox="1">
            <a:spLocks noChangeArrowheads="1"/>
          </p:cNvSpPr>
          <p:nvPr/>
        </p:nvSpPr>
        <p:spPr bwMode="auto">
          <a:xfrm>
            <a:off x="5353050" y="541099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0</a:t>
            </a:r>
            <a:endParaRPr lang="zh-CN" altLang="zh-CN" sz="2800" b="1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93" name="Text Box 3"/>
          <p:cNvSpPr txBox="1">
            <a:spLocks noChangeArrowheads="1"/>
          </p:cNvSpPr>
          <p:nvPr/>
        </p:nvSpPr>
        <p:spPr bwMode="auto">
          <a:xfrm>
            <a:off x="5734050" y="5410995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endParaRPr lang="zh-CN" altLang="zh-CN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94" name="Text Box 4"/>
          <p:cNvSpPr txBox="1">
            <a:spLocks noChangeArrowheads="1"/>
          </p:cNvSpPr>
          <p:nvPr/>
        </p:nvSpPr>
        <p:spPr bwMode="auto">
          <a:xfrm>
            <a:off x="6191250" y="541099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4</a:t>
            </a:r>
            <a:endParaRPr lang="zh-CN" altLang="zh-CN" sz="2800" b="1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95" name="Text Box 5"/>
          <p:cNvSpPr txBox="1">
            <a:spLocks noChangeArrowheads="1"/>
          </p:cNvSpPr>
          <p:nvPr/>
        </p:nvSpPr>
        <p:spPr bwMode="auto">
          <a:xfrm>
            <a:off x="6557964" y="5408614"/>
            <a:ext cx="5429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  6</a:t>
            </a:r>
            <a:endParaRPr lang="zh-CN" altLang="zh-CN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96" name="Text Box 6"/>
          <p:cNvSpPr txBox="1">
            <a:spLocks noChangeArrowheads="1"/>
          </p:cNvSpPr>
          <p:nvPr/>
        </p:nvSpPr>
        <p:spPr bwMode="auto">
          <a:xfrm>
            <a:off x="7243763" y="5410995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7</a:t>
            </a:r>
            <a:endParaRPr lang="zh-CN" altLang="zh-CN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97" name="Text Box 7"/>
          <p:cNvSpPr txBox="1">
            <a:spLocks noChangeArrowheads="1"/>
          </p:cNvSpPr>
          <p:nvPr/>
        </p:nvSpPr>
        <p:spPr bwMode="auto">
          <a:xfrm>
            <a:off x="7639050" y="541099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7</a:t>
            </a:r>
            <a:endParaRPr lang="zh-CN" altLang="zh-CN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98" name="Text Box 8"/>
          <p:cNvSpPr txBox="1">
            <a:spLocks noChangeArrowheads="1"/>
          </p:cNvSpPr>
          <p:nvPr/>
        </p:nvSpPr>
        <p:spPr bwMode="auto">
          <a:xfrm>
            <a:off x="8172450" y="541099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8</a:t>
            </a:r>
            <a:endParaRPr lang="zh-CN" altLang="zh-CN" sz="2800" b="1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99" name="Group 9"/>
          <p:cNvGrpSpPr>
            <a:grpSpLocks/>
          </p:cNvGrpSpPr>
          <p:nvPr/>
        </p:nvGrpSpPr>
        <p:grpSpPr bwMode="auto">
          <a:xfrm>
            <a:off x="3663949" y="4524375"/>
            <a:ext cx="4940301" cy="1360488"/>
            <a:chOff x="-120" y="0"/>
            <a:chExt cx="3112" cy="857"/>
          </a:xfrm>
        </p:grpSpPr>
        <p:sp>
          <p:nvSpPr>
            <p:cNvPr id="71699" name="Rectangle 10"/>
            <p:cNvSpPr>
              <a:spLocks noChangeArrowheads="1"/>
            </p:cNvSpPr>
            <p:nvPr/>
          </p:nvSpPr>
          <p:spPr bwMode="auto">
            <a:xfrm>
              <a:off x="-39" y="307"/>
              <a:ext cx="3031" cy="291"/>
            </a:xfrm>
            <a:prstGeom prst="rect">
              <a:avLst/>
            </a:prstGeom>
            <a:noFill/>
            <a:ln w="15875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71702" name="Line 13"/>
            <p:cNvSpPr>
              <a:spLocks noChangeShapeType="1"/>
            </p:cNvSpPr>
            <p:nvPr/>
          </p:nvSpPr>
          <p:spPr bwMode="auto">
            <a:xfrm>
              <a:off x="844" y="16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zh-CN" altLang="en-US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1703" name="Text Box 14"/>
            <p:cNvSpPr txBox="1">
              <a:spLocks noChangeArrowheads="1"/>
            </p:cNvSpPr>
            <p:nvPr/>
          </p:nvSpPr>
          <p:spPr bwMode="auto">
            <a:xfrm>
              <a:off x="234" y="47"/>
              <a:ext cx="3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zh-CN" altLang="zh-CN" sz="2000" b="1">
                  <a:solidFill>
                    <a:srgbClr val="000000"/>
                  </a:solidFill>
                  <a:latin typeface="Times New Roman" pitchFamily="18" charset="0"/>
                </a:rPr>
                <a:t>col</a:t>
              </a:r>
            </a:p>
          </p:txBody>
        </p:sp>
        <p:sp>
          <p:nvSpPr>
            <p:cNvPr id="71704" name="Text Box 15"/>
            <p:cNvSpPr txBox="1">
              <a:spLocks noChangeArrowheads="1"/>
            </p:cNvSpPr>
            <p:nvPr/>
          </p:nvSpPr>
          <p:spPr bwMode="auto">
            <a:xfrm>
              <a:off x="82" y="314"/>
              <a:ext cx="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zh-CN" altLang="zh-CN" sz="2000" b="1" dirty="0">
                  <a:solidFill>
                    <a:srgbClr val="000000"/>
                  </a:solidFill>
                  <a:latin typeface="Times New Roman" pitchFamily="18" charset="0"/>
                </a:rPr>
                <a:t>num[col]</a:t>
              </a:r>
            </a:p>
          </p:txBody>
        </p:sp>
        <p:sp>
          <p:nvSpPr>
            <p:cNvPr id="71705" name="Text Box 16"/>
            <p:cNvSpPr txBox="1">
              <a:spLocks noChangeArrowheads="1"/>
            </p:cNvSpPr>
            <p:nvPr/>
          </p:nvSpPr>
          <p:spPr bwMode="auto">
            <a:xfrm>
              <a:off x="-120" y="602"/>
              <a:ext cx="106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itchFamily="18" charset="0"/>
                </a:rPr>
                <a:t>position</a:t>
              </a:r>
              <a:r>
                <a:rPr lang="zh-CN" altLang="zh-CN" sz="2000" b="1" dirty="0">
                  <a:solidFill>
                    <a:srgbClr val="000000"/>
                  </a:solidFill>
                  <a:latin typeface="Times New Roman" pitchFamily="18" charset="0"/>
                </a:rPr>
                <a:t>[col]</a:t>
              </a:r>
            </a:p>
          </p:txBody>
        </p:sp>
        <p:sp>
          <p:nvSpPr>
            <p:cNvPr id="71706" name="Line 17"/>
            <p:cNvSpPr>
              <a:spLocks noChangeShapeType="1"/>
            </p:cNvSpPr>
            <p:nvPr/>
          </p:nvSpPr>
          <p:spPr bwMode="auto">
            <a:xfrm>
              <a:off x="1156" y="16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zh-CN" altLang="en-US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1707" name="Text Box 18"/>
            <p:cNvSpPr txBox="1">
              <a:spLocks noChangeArrowheads="1"/>
            </p:cNvSpPr>
            <p:nvPr/>
          </p:nvSpPr>
          <p:spPr bwMode="auto">
            <a:xfrm>
              <a:off x="891" y="6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zh-CN" altLang="zh-CN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1708" name="Text Box 19"/>
            <p:cNvSpPr txBox="1">
              <a:spLocks noChangeArrowheads="1"/>
            </p:cNvSpPr>
            <p:nvPr/>
          </p:nvSpPr>
          <p:spPr bwMode="auto">
            <a:xfrm>
              <a:off x="920" y="325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endParaRPr lang="zh-CN" altLang="zh-CN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1709" name="Line 20"/>
            <p:cNvSpPr>
              <a:spLocks noChangeShapeType="1"/>
            </p:cNvSpPr>
            <p:nvPr/>
          </p:nvSpPr>
          <p:spPr bwMode="auto">
            <a:xfrm>
              <a:off x="1452" y="23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zh-CN" altLang="en-US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1710" name="Text Box 21"/>
            <p:cNvSpPr txBox="1">
              <a:spLocks noChangeArrowheads="1"/>
            </p:cNvSpPr>
            <p:nvPr/>
          </p:nvSpPr>
          <p:spPr bwMode="auto">
            <a:xfrm>
              <a:off x="1187" y="6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zh-CN" altLang="zh-CN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1711" name="Text Box 22"/>
            <p:cNvSpPr txBox="1">
              <a:spLocks noChangeArrowheads="1"/>
            </p:cNvSpPr>
            <p:nvPr/>
          </p:nvSpPr>
          <p:spPr bwMode="auto">
            <a:xfrm>
              <a:off x="1216" y="3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endParaRPr lang="zh-CN" altLang="zh-CN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1712" name="Line 23"/>
            <p:cNvSpPr>
              <a:spLocks noChangeShapeType="1"/>
            </p:cNvSpPr>
            <p:nvPr/>
          </p:nvSpPr>
          <p:spPr bwMode="auto">
            <a:xfrm>
              <a:off x="1763" y="0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zh-CN" altLang="en-US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1713" name="Text Box 24"/>
            <p:cNvSpPr txBox="1">
              <a:spLocks noChangeArrowheads="1"/>
            </p:cNvSpPr>
            <p:nvPr/>
          </p:nvSpPr>
          <p:spPr bwMode="auto">
            <a:xfrm>
              <a:off x="1498" y="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zh-CN" altLang="zh-CN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1714" name="Text Box 25"/>
            <p:cNvSpPr txBox="1">
              <a:spLocks noChangeArrowheads="1"/>
            </p:cNvSpPr>
            <p:nvPr/>
          </p:nvSpPr>
          <p:spPr bwMode="auto">
            <a:xfrm>
              <a:off x="1527" y="309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endParaRPr lang="zh-CN" altLang="zh-CN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1715" name="Line 26"/>
            <p:cNvSpPr>
              <a:spLocks noChangeShapeType="1"/>
            </p:cNvSpPr>
            <p:nvPr/>
          </p:nvSpPr>
          <p:spPr bwMode="auto">
            <a:xfrm>
              <a:off x="2075" y="23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zh-CN" altLang="en-US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1716" name="Text Box 27"/>
            <p:cNvSpPr txBox="1">
              <a:spLocks noChangeArrowheads="1"/>
            </p:cNvSpPr>
            <p:nvPr/>
          </p:nvSpPr>
          <p:spPr bwMode="auto">
            <a:xfrm>
              <a:off x="1821" y="6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zh-CN" altLang="zh-CN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1717" name="Text Box 28"/>
            <p:cNvSpPr txBox="1">
              <a:spLocks noChangeArrowheads="1"/>
            </p:cNvSpPr>
            <p:nvPr/>
          </p:nvSpPr>
          <p:spPr bwMode="auto">
            <a:xfrm>
              <a:off x="1839" y="3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endParaRPr lang="zh-CN" altLang="zh-CN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1718" name="Line 29"/>
            <p:cNvSpPr>
              <a:spLocks noChangeShapeType="1"/>
            </p:cNvSpPr>
            <p:nvPr/>
          </p:nvSpPr>
          <p:spPr bwMode="auto">
            <a:xfrm>
              <a:off x="2386" y="23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zh-CN" altLang="en-US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1719" name="Text Box 30"/>
            <p:cNvSpPr txBox="1">
              <a:spLocks noChangeArrowheads="1"/>
            </p:cNvSpPr>
            <p:nvPr/>
          </p:nvSpPr>
          <p:spPr bwMode="auto">
            <a:xfrm>
              <a:off x="2124" y="6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zh-CN" altLang="zh-CN" sz="20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1720" name="Text Box 31"/>
            <p:cNvSpPr txBox="1">
              <a:spLocks noChangeArrowheads="1"/>
            </p:cNvSpPr>
            <p:nvPr/>
          </p:nvSpPr>
          <p:spPr bwMode="auto">
            <a:xfrm>
              <a:off x="2150" y="33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endParaRPr lang="zh-CN" altLang="zh-CN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1721" name="Line 32"/>
            <p:cNvSpPr>
              <a:spLocks noChangeShapeType="1"/>
            </p:cNvSpPr>
            <p:nvPr/>
          </p:nvSpPr>
          <p:spPr bwMode="auto">
            <a:xfrm>
              <a:off x="2697" y="12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/>
              <a:endParaRPr lang="zh-CN" altLang="en-US">
                <a:solidFill>
                  <a:srgbClr val="000000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1722" name="Text Box 33"/>
            <p:cNvSpPr txBox="1">
              <a:spLocks noChangeArrowheads="1"/>
            </p:cNvSpPr>
            <p:nvPr/>
          </p:nvSpPr>
          <p:spPr bwMode="auto">
            <a:xfrm>
              <a:off x="2432" y="6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zh-CN" altLang="zh-CN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1723" name="Text Box 34"/>
            <p:cNvSpPr txBox="1">
              <a:spLocks noChangeArrowheads="1"/>
            </p:cNvSpPr>
            <p:nvPr/>
          </p:nvSpPr>
          <p:spPr bwMode="auto">
            <a:xfrm>
              <a:off x="2461" y="321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endParaRPr lang="zh-CN" altLang="zh-CN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1724" name="Text Box 35"/>
            <p:cNvSpPr txBox="1">
              <a:spLocks noChangeArrowheads="1"/>
            </p:cNvSpPr>
            <p:nvPr/>
          </p:nvSpPr>
          <p:spPr bwMode="auto">
            <a:xfrm>
              <a:off x="2732" y="6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zh-CN" altLang="zh-CN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1725" name="Text Box 36"/>
            <p:cNvSpPr txBox="1">
              <a:spLocks noChangeArrowheads="1"/>
            </p:cNvSpPr>
            <p:nvPr/>
          </p:nvSpPr>
          <p:spPr bwMode="auto">
            <a:xfrm>
              <a:off x="2761" y="321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endParaRPr lang="zh-CN" altLang="zh-CN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27" name="Rectangle 39"/>
          <p:cNvSpPr>
            <a:spLocks noChangeArrowheads="1"/>
          </p:cNvSpPr>
          <p:nvPr/>
        </p:nvSpPr>
        <p:spPr bwMode="auto">
          <a:xfrm>
            <a:off x="5302250" y="4983957"/>
            <a:ext cx="311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zh-CN" sz="2800" b="1" dirty="0">
                <a:solidFill>
                  <a:srgbClr val="8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28" name="Rectangle 40"/>
          <p:cNvSpPr>
            <a:spLocks noChangeArrowheads="1"/>
          </p:cNvSpPr>
          <p:nvPr/>
        </p:nvSpPr>
        <p:spPr bwMode="auto">
          <a:xfrm>
            <a:off x="5759450" y="4983957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zh-CN" sz="2800" b="1">
                <a:solidFill>
                  <a:srgbClr val="8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29" name="Rectangle 41"/>
          <p:cNvSpPr>
            <a:spLocks noChangeArrowheads="1"/>
          </p:cNvSpPr>
          <p:nvPr/>
        </p:nvSpPr>
        <p:spPr bwMode="auto">
          <a:xfrm>
            <a:off x="6216650" y="4991101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zh-CN" sz="2800" b="1">
                <a:solidFill>
                  <a:srgbClr val="8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0" name="Rectangle 42"/>
          <p:cNvSpPr>
            <a:spLocks noChangeArrowheads="1"/>
          </p:cNvSpPr>
          <p:nvPr/>
        </p:nvSpPr>
        <p:spPr bwMode="auto">
          <a:xfrm>
            <a:off x="6750050" y="4991101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zh-CN" sz="2800" b="1">
                <a:solidFill>
                  <a:srgbClr val="8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31" name="Rectangle 43"/>
          <p:cNvSpPr>
            <a:spLocks noChangeArrowheads="1"/>
          </p:cNvSpPr>
          <p:nvPr/>
        </p:nvSpPr>
        <p:spPr bwMode="auto">
          <a:xfrm>
            <a:off x="7207250" y="4991101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zh-CN" sz="2800" b="1" dirty="0">
                <a:solidFill>
                  <a:srgbClr val="8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32" name="Rectangle 44"/>
          <p:cNvSpPr>
            <a:spLocks noChangeArrowheads="1"/>
          </p:cNvSpPr>
          <p:nvPr/>
        </p:nvSpPr>
        <p:spPr bwMode="auto">
          <a:xfrm>
            <a:off x="7740650" y="4991101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zh-CN" sz="2800" b="1" dirty="0">
                <a:solidFill>
                  <a:srgbClr val="8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33" name="Rectangle 45"/>
          <p:cNvSpPr>
            <a:spLocks noChangeArrowheads="1"/>
          </p:cNvSpPr>
          <p:nvPr/>
        </p:nvSpPr>
        <p:spPr bwMode="auto">
          <a:xfrm>
            <a:off x="8197850" y="4983957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zh-CN" sz="2800" b="1" dirty="0">
                <a:solidFill>
                  <a:srgbClr val="8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E3A77EF1-8C30-4762-8291-31A4CFFA3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537" y="4559299"/>
            <a:ext cx="4811713" cy="1323975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708519-011E-49F5-A451-FF73D455F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813595"/>
            <a:ext cx="3924300" cy="25431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816EA51-4433-4570-A282-18A02B42B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081" y="680244"/>
            <a:ext cx="3552825" cy="2809875"/>
          </a:xfrm>
          <a:prstGeom prst="rect">
            <a:avLst/>
          </a:prstGeom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3724EE-7C4D-42F6-9319-5EF2FAC19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47998"/>
              </p:ext>
            </p:extLst>
          </p:nvPr>
        </p:nvGraphicFramePr>
        <p:xfrm>
          <a:off x="291138" y="2538334"/>
          <a:ext cx="176053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46">
                  <a:extLst>
                    <a:ext uri="{9D8B030D-6E8A-4147-A177-3AD203B41FA5}">
                      <a16:colId xmlns:a16="http://schemas.microsoft.com/office/drawing/2014/main" val="3639734034"/>
                    </a:ext>
                  </a:extLst>
                </a:gridCol>
                <a:gridCol w="586846">
                  <a:extLst>
                    <a:ext uri="{9D8B030D-6E8A-4147-A177-3AD203B41FA5}">
                      <a16:colId xmlns:a16="http://schemas.microsoft.com/office/drawing/2014/main" val="1520712844"/>
                    </a:ext>
                  </a:extLst>
                </a:gridCol>
                <a:gridCol w="586846">
                  <a:extLst>
                    <a:ext uri="{9D8B030D-6E8A-4147-A177-3AD203B41FA5}">
                      <a16:colId xmlns:a16="http://schemas.microsoft.com/office/drawing/2014/main" val="63518053"/>
                    </a:ext>
                  </a:extLst>
                </a:gridCol>
              </a:tblGrid>
              <a:tr h="342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681330598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229110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805425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803591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56429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34713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617478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63203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5312"/>
                  </a:ext>
                </a:extLst>
              </a:tr>
            </a:tbl>
          </a:graphicData>
        </a:graphic>
      </p:graphicFrame>
      <p:graphicFrame>
        <p:nvGraphicFramePr>
          <p:cNvPr id="48" name="表格 4">
            <a:extLst>
              <a:ext uri="{FF2B5EF4-FFF2-40B4-BE49-F238E27FC236}">
                <a16:creationId xmlns:a16="http://schemas.microsoft.com/office/drawing/2014/main" id="{7E7ECA83-1DF9-4C9B-B21C-02EC94D26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642438"/>
              </p:ext>
            </p:extLst>
          </p:nvPr>
        </p:nvGraphicFramePr>
        <p:xfrm>
          <a:off x="9986335" y="2538334"/>
          <a:ext cx="176053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46">
                  <a:extLst>
                    <a:ext uri="{9D8B030D-6E8A-4147-A177-3AD203B41FA5}">
                      <a16:colId xmlns:a16="http://schemas.microsoft.com/office/drawing/2014/main" val="3639734034"/>
                    </a:ext>
                  </a:extLst>
                </a:gridCol>
                <a:gridCol w="586846">
                  <a:extLst>
                    <a:ext uri="{9D8B030D-6E8A-4147-A177-3AD203B41FA5}">
                      <a16:colId xmlns:a16="http://schemas.microsoft.com/office/drawing/2014/main" val="1520712844"/>
                    </a:ext>
                  </a:extLst>
                </a:gridCol>
                <a:gridCol w="586846">
                  <a:extLst>
                    <a:ext uri="{9D8B030D-6E8A-4147-A177-3AD203B41FA5}">
                      <a16:colId xmlns:a16="http://schemas.microsoft.com/office/drawing/2014/main" val="63518053"/>
                    </a:ext>
                  </a:extLst>
                </a:gridCol>
              </a:tblGrid>
              <a:tr h="342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681330598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229110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805425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803591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56429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34713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617478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63203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5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674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>
            <a:extLst>
              <a:ext uri="{FF2B5EF4-FFF2-40B4-BE49-F238E27FC236}">
                <a16:creationId xmlns:a16="http://schemas.microsoft.com/office/drawing/2014/main" id="{A54E57AE-B05E-4217-9326-64CBC792E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11582400" cy="6455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spcBef>
                <a:spcPts val="600"/>
              </a:spcBef>
              <a:spcAft>
                <a:spcPts val="300"/>
              </a:spcAft>
              <a:defRPr sz="2000" b="1">
                <a:solidFill>
                  <a:srgbClr val="CC0099"/>
                </a:solidFill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/>
              <a:t> /*</a:t>
            </a:r>
            <a:r>
              <a:rPr lang="zh-CN" altLang="en-US" sz="1900" dirty="0"/>
              <a:t>基于矩阵的三元组表示，采用快速转置法，将矩阵</a:t>
            </a:r>
            <a:r>
              <a:rPr lang="en-US" altLang="zh-CN" sz="1900" dirty="0"/>
              <a:t>A</a:t>
            </a:r>
            <a:r>
              <a:rPr lang="zh-CN" altLang="en-US" sz="1900" dirty="0"/>
              <a:t>转置为</a:t>
            </a:r>
            <a:r>
              <a:rPr lang="en-US" altLang="zh-CN" sz="1900" dirty="0"/>
              <a:t>B</a:t>
            </a:r>
            <a:r>
              <a:rPr lang="zh-CN" altLang="en-US" sz="1900" dirty="0"/>
              <a:t>所指的矩阵*</a:t>
            </a:r>
            <a:r>
              <a:rPr lang="en-US" altLang="zh-CN" sz="1900" dirty="0"/>
              <a:t>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FastTransposeTSMatrix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TSMatrix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A,  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TSMatrix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* B) 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int col , t , p</a:t>
            </a:r>
            <a:r>
              <a:rPr lang="zh-CN" altLang="en-US" sz="1900" dirty="0">
                <a:solidFill>
                  <a:schemeClr val="accent6">
                    <a:lumMod val="50000"/>
                  </a:schemeClr>
                </a:solidFill>
              </a:rPr>
              <a:t>，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q;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int num[MAXSIZE], position[MAXSIZE] 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B-&gt;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len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A.len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; B-&gt;n= 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A.m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; B-&gt;m= 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A.n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if(B-&gt;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len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for(col=0;col&lt;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A.n;col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    num[col]=0; 	 	</a:t>
            </a:r>
            <a:r>
              <a:rPr lang="en-US" altLang="zh-CN" sz="1900" dirty="0"/>
              <a:t>/*</a:t>
            </a:r>
            <a:r>
              <a:rPr lang="zh-CN" altLang="en-US" sz="1900" dirty="0"/>
              <a:t>清零</a:t>
            </a:r>
            <a:r>
              <a:rPr lang="en-US" altLang="zh-CN" sz="1900" dirty="0"/>
              <a:t>num</a:t>
            </a:r>
            <a:r>
              <a:rPr lang="zh-CN" altLang="en-US" sz="1900" dirty="0"/>
              <a:t>数组*</a:t>
            </a:r>
            <a:r>
              <a:rPr lang="en-US" altLang="zh-CN" sz="1900" dirty="0"/>
              <a:t>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for(t=0;t&lt;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A.len;t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++)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    num[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A.data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[t].</a:t>
            </a:r>
            <a:r>
              <a:rPr lang="en-US" altLang="zh-CN" sz="1900" dirty="0">
                <a:solidFill>
                  <a:srgbClr val="FF0000"/>
                </a:solidFill>
              </a:rPr>
              <a:t>col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]++; 	</a:t>
            </a:r>
            <a:r>
              <a:rPr lang="en-US" altLang="zh-CN" sz="1900" dirty="0"/>
              <a:t>/*</a:t>
            </a:r>
            <a:r>
              <a:rPr lang="zh-CN" altLang="en-US" sz="1900" dirty="0"/>
              <a:t>计算</a:t>
            </a:r>
            <a:r>
              <a:rPr lang="zh-CN" altLang="en-US" dirty="0"/>
              <a:t>三元组表</a:t>
            </a:r>
            <a:r>
              <a:rPr lang="en-US" altLang="zh-CN" dirty="0"/>
              <a:t>A</a:t>
            </a:r>
            <a:r>
              <a:rPr lang="zh-CN" altLang="en-US" sz="1900" dirty="0"/>
              <a:t>每一列的非零元素的个数*</a:t>
            </a:r>
            <a:r>
              <a:rPr lang="en-US" altLang="zh-CN" sz="1900" dirty="0"/>
              <a:t>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position[0]=0;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for(col=1;col&lt;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A.n;col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++) 	</a:t>
            </a:r>
            <a:r>
              <a:rPr lang="en-US" altLang="zh-CN" sz="1900" dirty="0"/>
              <a:t>/*</a:t>
            </a:r>
            <a:r>
              <a:rPr lang="zh-CN" altLang="en-US" sz="1900" dirty="0"/>
              <a:t>求</a:t>
            </a:r>
            <a:r>
              <a:rPr lang="en-US" altLang="zh-CN" sz="1900" dirty="0"/>
              <a:t>col</a:t>
            </a:r>
            <a:r>
              <a:rPr lang="zh-CN" altLang="en-US" sz="1900" dirty="0"/>
              <a:t>列中第一个非零元素在</a:t>
            </a:r>
            <a:r>
              <a:rPr lang="en-US" altLang="zh-CN" sz="1900" dirty="0" err="1"/>
              <a:t>B.data</a:t>
            </a:r>
            <a:r>
              <a:rPr lang="en-US" altLang="zh-CN" sz="1900" dirty="0"/>
              <a:t>[ ]</a:t>
            </a:r>
            <a:r>
              <a:rPr lang="zh-CN" altLang="en-US" sz="1900" dirty="0"/>
              <a:t>中的正确位置*</a:t>
            </a:r>
            <a:r>
              <a:rPr lang="en-US" altLang="zh-CN" sz="1900" dirty="0"/>
              <a:t>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    position[col]=position[col-1]+num[col-1];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for(p=0;p&lt;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A.len.p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++) {	</a:t>
            </a:r>
            <a:r>
              <a:rPr lang="en-US" altLang="zh-CN" sz="1800" dirty="0"/>
              <a:t>/*</a:t>
            </a:r>
            <a:r>
              <a:rPr lang="zh-CN" altLang="en-US" sz="1800" dirty="0"/>
              <a:t> 从头扫描三元组表</a:t>
            </a:r>
            <a:r>
              <a:rPr lang="en-US" altLang="zh-CN" sz="1800" dirty="0"/>
              <a:t>A</a:t>
            </a:r>
            <a:r>
              <a:rPr lang="zh-CN" altLang="en-US" sz="1800" dirty="0"/>
              <a:t>一次 </a:t>
            </a:r>
            <a:r>
              <a:rPr lang="en-US" altLang="zh-CN" sz="1800" dirty="0"/>
              <a:t>*/</a:t>
            </a:r>
            <a:endParaRPr lang="en-US" altLang="zh-CN" sz="19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    col=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A.data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[p].</a:t>
            </a:r>
            <a:r>
              <a:rPr lang="en-US" altLang="zh-CN" sz="1900" dirty="0">
                <a:solidFill>
                  <a:srgbClr val="FF0000"/>
                </a:solidFill>
              </a:rPr>
              <a:t>col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;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    q=position[col]; 	</a:t>
            </a:r>
            <a:r>
              <a:rPr lang="en-US" altLang="zh-CN" sz="1900" dirty="0"/>
              <a:t> /*col</a:t>
            </a:r>
            <a:r>
              <a:rPr lang="zh-CN" altLang="en-US" sz="1900" dirty="0"/>
              <a:t>列中第一个非零元素在</a:t>
            </a:r>
            <a:r>
              <a:rPr lang="en-US" altLang="zh-CN" sz="1900" dirty="0" err="1"/>
              <a:t>B.data</a:t>
            </a:r>
            <a:r>
              <a:rPr lang="en-US" altLang="zh-CN" sz="1900" dirty="0"/>
              <a:t>[ ]</a:t>
            </a:r>
            <a:r>
              <a:rPr lang="zh-CN" altLang="en-US" sz="1900" dirty="0"/>
              <a:t>中的正确位置*</a:t>
            </a:r>
            <a:r>
              <a:rPr lang="en-US" altLang="zh-CN" sz="1900" dirty="0"/>
              <a:t>/</a:t>
            </a:r>
            <a:endParaRPr lang="en-US" altLang="zh-CN" sz="19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    B-&gt;data[q].row=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A.data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[p].col;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    B-&gt;data[q].col=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A.data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[p].row;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    B-&gt;data[q].e=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A.data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[p].e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    position[col]++;</a:t>
            </a:r>
            <a:r>
              <a:rPr lang="en-US" altLang="zh-CN" sz="1900" dirty="0"/>
              <a:t> 	/*col</a:t>
            </a:r>
            <a:r>
              <a:rPr lang="zh-CN" altLang="en-US" sz="1900" dirty="0"/>
              <a:t>列中下一个非零元素在</a:t>
            </a:r>
            <a:r>
              <a:rPr lang="en-US" altLang="zh-CN" sz="1900" dirty="0" err="1"/>
              <a:t>B.data</a:t>
            </a:r>
            <a:r>
              <a:rPr lang="en-US" altLang="zh-CN" sz="1900" dirty="0"/>
              <a:t>[ ]</a:t>
            </a:r>
            <a:r>
              <a:rPr lang="zh-CN" altLang="en-US" sz="1900" dirty="0"/>
              <a:t>中的正确位置，修改了</a:t>
            </a:r>
            <a:r>
              <a:rPr lang="en-US" altLang="zh-CN" sz="1900" dirty="0"/>
              <a:t>position</a:t>
            </a:r>
            <a:r>
              <a:rPr lang="zh-CN" altLang="en-US" sz="1900" dirty="0"/>
              <a:t>数组*</a:t>
            </a:r>
            <a:r>
              <a:rPr lang="en-US" altLang="zh-CN" sz="1900" dirty="0"/>
              <a:t>/</a:t>
            </a:r>
            <a:endParaRPr lang="en-US" altLang="zh-CN" sz="19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}</a:t>
            </a:r>
          </a:p>
          <a:p>
            <a:pPr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}</a:t>
            </a:r>
          </a:p>
          <a:p>
            <a:pPr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395F9-73B3-47E4-91D5-3D81F431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十字链表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F0417-37AC-42A2-90A7-68D51B71E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69870"/>
            <a:ext cx="6430948" cy="99233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sz="2400" dirty="0"/>
              <a:t>矩阵的每一个非零元素用一个结点表示</a:t>
            </a:r>
            <a:endParaRPr lang="en-US" altLang="zh-CN" sz="2400" dirty="0"/>
          </a:p>
          <a:p>
            <a:pPr>
              <a:spcAft>
                <a:spcPts val="0"/>
              </a:spcAft>
            </a:pPr>
            <a:endParaRPr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08926A4-DAB5-4C4B-80FC-C51031D3D9F3}"/>
              </a:ext>
            </a:extLst>
          </p:cNvPr>
          <p:cNvGrpSpPr/>
          <p:nvPr/>
        </p:nvGrpSpPr>
        <p:grpSpPr>
          <a:xfrm>
            <a:off x="6363762" y="1628775"/>
            <a:ext cx="5287444" cy="4695825"/>
            <a:chOff x="2452967" y="1540177"/>
            <a:chExt cx="5287444" cy="4695825"/>
          </a:xfrm>
        </p:grpSpPr>
        <p:graphicFrame>
          <p:nvGraphicFramePr>
            <p:cNvPr id="4" name="Object 2">
              <a:extLst>
                <a:ext uri="{FF2B5EF4-FFF2-40B4-BE49-F238E27FC236}">
                  <a16:creationId xmlns:a16="http://schemas.microsoft.com/office/drawing/2014/main" id="{92FAFEF4-EF6C-4583-8143-3DFDCAE63E5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8828456"/>
                </p:ext>
              </p:extLst>
            </p:nvPr>
          </p:nvGraphicFramePr>
          <p:xfrm>
            <a:off x="3044043" y="1540177"/>
            <a:ext cx="2808287" cy="1246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" r:id="rId3" imgW="1180588" imgH="520474" progId="">
                    <p:embed/>
                  </p:oleObj>
                </mc:Choice>
                <mc:Fallback>
                  <p:oleObj r:id="rId3" imgW="1180588" imgH="520474" progId="">
                    <p:embed/>
                    <p:pic>
                      <p:nvPicPr>
                        <p:cNvPr id="12697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4043" y="1540177"/>
                          <a:ext cx="2808287" cy="1246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ECE9FDD-AE9F-4CCE-A40E-7768A8749A8B}"/>
                </a:ext>
              </a:extLst>
            </p:cNvPr>
            <p:cNvGrpSpPr/>
            <p:nvPr/>
          </p:nvGrpSpPr>
          <p:grpSpPr>
            <a:xfrm>
              <a:off x="2452967" y="3144705"/>
              <a:ext cx="1620838" cy="863600"/>
              <a:chOff x="3600730" y="1446073"/>
              <a:chExt cx="1620838" cy="863600"/>
            </a:xfrm>
          </p:grpSpPr>
          <p:sp>
            <p:nvSpPr>
              <p:cNvPr id="6" name="Rectangle 49">
                <a:extLst>
                  <a:ext uri="{FF2B5EF4-FFF2-40B4-BE49-F238E27FC236}">
                    <a16:creationId xmlns:a16="http://schemas.microsoft.com/office/drawing/2014/main" id="{FC4083F1-22E5-4617-97B0-F82054BC4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730" y="1446073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7" name="Rectangle 50">
                <a:extLst>
                  <a:ext uri="{FF2B5EF4-FFF2-40B4-BE49-F238E27FC236}">
                    <a16:creationId xmlns:a16="http://schemas.microsoft.com/office/drawing/2014/main" id="{A8BE4750-B7A4-49E7-8CE8-E220CDAEA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2068" y="1446073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8" name="Rectangle 51">
                <a:extLst>
                  <a:ext uri="{FF2B5EF4-FFF2-40B4-BE49-F238E27FC236}">
                    <a16:creationId xmlns:a16="http://schemas.microsoft.com/office/drawing/2014/main" id="{3ADA3AA6-72E1-480B-9E3B-EA37D4272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818" y="1446073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9" name="Rectangle 52">
                <a:extLst>
                  <a:ext uri="{FF2B5EF4-FFF2-40B4-BE49-F238E27FC236}">
                    <a16:creationId xmlns:a16="http://schemas.microsoft.com/office/drawing/2014/main" id="{4D984492-CE9F-4E00-9793-E8426CA32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730" y="1877873"/>
                <a:ext cx="792162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zh-CN" altLang="zh-CN" sz="24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Rectangle 53">
                <a:extLst>
                  <a:ext uri="{FF2B5EF4-FFF2-40B4-BE49-F238E27FC236}">
                    <a16:creationId xmlns:a16="http://schemas.microsoft.com/office/drawing/2014/main" id="{9A02D8B0-FA04-4946-A413-939E3F5DE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4480" y="1877873"/>
                <a:ext cx="827087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zh-CN" altLang="zh-CN" sz="24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4953832-4B04-4354-B03A-615B7362F43C}"/>
                </a:ext>
              </a:extLst>
            </p:cNvPr>
            <p:cNvGrpSpPr/>
            <p:nvPr/>
          </p:nvGrpSpPr>
          <p:grpSpPr>
            <a:xfrm>
              <a:off x="5611907" y="5372402"/>
              <a:ext cx="1620838" cy="863600"/>
              <a:chOff x="6759670" y="4137312"/>
              <a:chExt cx="1620838" cy="863600"/>
            </a:xfrm>
          </p:grpSpPr>
          <p:sp>
            <p:nvSpPr>
              <p:cNvPr id="12" name="Rectangle 54">
                <a:extLst>
                  <a:ext uri="{FF2B5EF4-FFF2-40B4-BE49-F238E27FC236}">
                    <a16:creationId xmlns:a16="http://schemas.microsoft.com/office/drawing/2014/main" id="{08017860-07A1-41F5-87D8-91C25386A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9670" y="4137312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13" name="Rectangle 55">
                <a:extLst>
                  <a:ext uri="{FF2B5EF4-FFF2-40B4-BE49-F238E27FC236}">
                    <a16:creationId xmlns:a16="http://schemas.microsoft.com/office/drawing/2014/main" id="{53A5AD63-31E9-4EB0-8F35-DBC5A6D94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1008" y="4137312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>
                    <a:solidFill>
                      <a:prstClr val="black"/>
                    </a:solidFill>
                  </a:rPr>
                  <a:t>3</a:t>
                </a:r>
              </a:p>
            </p:txBody>
          </p:sp>
          <p:sp>
            <p:nvSpPr>
              <p:cNvPr id="14" name="Rectangle 56">
                <a:extLst>
                  <a:ext uri="{FF2B5EF4-FFF2-40B4-BE49-F238E27FC236}">
                    <a16:creationId xmlns:a16="http://schemas.microsoft.com/office/drawing/2014/main" id="{33C3C307-9831-4B80-8370-8DFF25E59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0758" y="4137312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>
                    <a:solidFill>
                      <a:prstClr val="black"/>
                    </a:solidFill>
                  </a:rPr>
                  <a:t>4</a:t>
                </a:r>
              </a:p>
            </p:txBody>
          </p:sp>
          <p:sp>
            <p:nvSpPr>
              <p:cNvPr id="15" name="Rectangle 57">
                <a:extLst>
                  <a:ext uri="{FF2B5EF4-FFF2-40B4-BE49-F238E27FC236}">
                    <a16:creationId xmlns:a16="http://schemas.microsoft.com/office/drawing/2014/main" id="{414EE156-857C-4571-B42F-4843DC64C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9670" y="4569112"/>
                <a:ext cx="792162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zh-CN" altLang="zh-CN" sz="24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Rectangle 58">
                <a:extLst>
                  <a:ext uri="{FF2B5EF4-FFF2-40B4-BE49-F238E27FC236}">
                    <a16:creationId xmlns:a16="http://schemas.microsoft.com/office/drawing/2014/main" id="{15D72C57-2010-468A-949A-790FCEEFE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3420" y="4569112"/>
                <a:ext cx="827087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zh-CN" altLang="zh-CN" sz="24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374E35E-78CB-45FB-90E0-9BF03BAA7FC0}"/>
                </a:ext>
              </a:extLst>
            </p:cNvPr>
            <p:cNvGrpSpPr/>
            <p:nvPr/>
          </p:nvGrpSpPr>
          <p:grpSpPr>
            <a:xfrm>
              <a:off x="6119573" y="3144705"/>
              <a:ext cx="1620838" cy="863600"/>
              <a:chOff x="7267336" y="1446073"/>
              <a:chExt cx="1620838" cy="863600"/>
            </a:xfrm>
          </p:grpSpPr>
          <p:sp>
            <p:nvSpPr>
              <p:cNvPr id="18" name="Rectangle 59">
                <a:extLst>
                  <a:ext uri="{FF2B5EF4-FFF2-40B4-BE49-F238E27FC236}">
                    <a16:creationId xmlns:a16="http://schemas.microsoft.com/office/drawing/2014/main" id="{7A609B8D-B10E-4AA5-995B-9991E936D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7336" y="1446073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19" name="Rectangle 60">
                <a:extLst>
                  <a:ext uri="{FF2B5EF4-FFF2-40B4-BE49-F238E27FC236}">
                    <a16:creationId xmlns:a16="http://schemas.microsoft.com/office/drawing/2014/main" id="{14785D7E-408D-4616-8C27-410E0C733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8674" y="1446073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solidFill>
                      <a:prstClr val="black"/>
                    </a:solidFill>
                  </a:rPr>
                  <a:t>3</a:t>
                </a:r>
              </a:p>
            </p:txBody>
          </p:sp>
          <p:sp>
            <p:nvSpPr>
              <p:cNvPr id="20" name="Rectangle 61">
                <a:extLst>
                  <a:ext uri="{FF2B5EF4-FFF2-40B4-BE49-F238E27FC236}">
                    <a16:creationId xmlns:a16="http://schemas.microsoft.com/office/drawing/2014/main" id="{748010D6-1C79-4940-8BE2-94C1D9BEE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8424" y="1446073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21" name="Rectangle 62">
                <a:extLst>
                  <a:ext uri="{FF2B5EF4-FFF2-40B4-BE49-F238E27FC236}">
                    <a16:creationId xmlns:a16="http://schemas.microsoft.com/office/drawing/2014/main" id="{8B17C4D1-6DDB-4C4A-B7CB-6F12E6BD4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7336" y="1877873"/>
                <a:ext cx="792162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zh-CN" altLang="zh-CN" sz="24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C270EB3A-3A47-4E23-BDFD-58203B0FB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1086" y="1877873"/>
                <a:ext cx="827087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zh-CN" altLang="zh-CN" sz="24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3F6488F-9265-4834-9E4E-DEE3D1CE9EA6}"/>
                </a:ext>
              </a:extLst>
            </p:cNvPr>
            <p:cNvGrpSpPr/>
            <p:nvPr/>
          </p:nvGrpSpPr>
          <p:grpSpPr>
            <a:xfrm>
              <a:off x="4171929" y="4130102"/>
              <a:ext cx="1620838" cy="863600"/>
              <a:chOff x="5319692" y="2687042"/>
              <a:chExt cx="1620838" cy="863600"/>
            </a:xfrm>
          </p:grpSpPr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BFF8E3F0-2244-4F56-997C-C52A56E09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9692" y="2687042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977EDD5C-1F36-4672-A9B7-8F33C29A1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30" y="2687042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18BC90C0-CB7B-496F-9C4D-77226E7FD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0780" y="2687042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>
                    <a:solidFill>
                      <a:prstClr val="black"/>
                    </a:solidFill>
                  </a:rPr>
                  <a:t>3</a:t>
                </a:r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AF3D15B8-5E2F-4C86-A77E-5A53A1669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9692" y="3118842"/>
                <a:ext cx="792162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zh-CN" altLang="zh-CN" sz="24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7F94FDA6-04C9-4290-BD91-334B7470B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3442" y="3118842"/>
                <a:ext cx="827087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zh-CN" altLang="zh-CN" sz="24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B630E2FF-E32B-447D-BC23-6AB33CF6BF9E}"/>
                </a:ext>
              </a:extLst>
            </p:cNvPr>
            <p:cNvGrpSpPr/>
            <p:nvPr/>
          </p:nvGrpSpPr>
          <p:grpSpPr>
            <a:xfrm>
              <a:off x="5437170" y="1597012"/>
              <a:ext cx="1493616" cy="1547693"/>
              <a:chOff x="5441956" y="1597012"/>
              <a:chExt cx="1493616" cy="1547693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D2DFA682-E2E5-4D32-82EC-E3EC7485927E}"/>
                  </a:ext>
                </a:extLst>
              </p:cNvPr>
              <p:cNvSpPr/>
              <p:nvPr/>
            </p:nvSpPr>
            <p:spPr>
              <a:xfrm>
                <a:off x="5441956" y="1597012"/>
                <a:ext cx="285752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47F3AC03-EC74-40B3-8999-B8525B94844A}"/>
                  </a:ext>
                </a:extLst>
              </p:cNvPr>
              <p:cNvCxnSpPr>
                <a:stCxn id="30" idx="5"/>
                <a:endCxn id="19" idx="0"/>
              </p:cNvCxnSpPr>
              <p:nvPr/>
            </p:nvCxnSpPr>
            <p:spPr>
              <a:xfrm>
                <a:off x="5685861" y="1901893"/>
                <a:ext cx="1249711" cy="124281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9418751B-0526-4367-9D75-8BAE5370F461}"/>
                </a:ext>
              </a:extLst>
            </p:cNvPr>
            <p:cNvGrpSpPr/>
            <p:nvPr/>
          </p:nvGrpSpPr>
          <p:grpSpPr>
            <a:xfrm>
              <a:off x="3803930" y="1597012"/>
              <a:ext cx="566468" cy="1547693"/>
              <a:chOff x="3803918" y="1597012"/>
              <a:chExt cx="566468" cy="1547693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C5C69465-5783-475A-9C69-743BC52C5666}"/>
                  </a:ext>
                </a:extLst>
              </p:cNvPr>
              <p:cNvSpPr/>
              <p:nvPr/>
            </p:nvSpPr>
            <p:spPr>
              <a:xfrm>
                <a:off x="4084634" y="1597012"/>
                <a:ext cx="285752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BEF072F3-784B-4467-B32C-21CB52287A8E}"/>
                  </a:ext>
                </a:extLst>
              </p:cNvPr>
              <p:cNvCxnSpPr>
                <a:stCxn id="33" idx="3"/>
                <a:endCxn id="8" idx="0"/>
              </p:cNvCxnSpPr>
              <p:nvPr/>
            </p:nvCxnSpPr>
            <p:spPr>
              <a:xfrm flipH="1">
                <a:off x="3803918" y="1901893"/>
                <a:ext cx="322563" cy="124281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DD7E8EEA-2EB1-4E8C-80CA-E75A3D9AC06C}"/>
                </a:ext>
              </a:extLst>
            </p:cNvPr>
            <p:cNvGrpSpPr/>
            <p:nvPr/>
          </p:nvGrpSpPr>
          <p:grpSpPr>
            <a:xfrm>
              <a:off x="4983142" y="1962140"/>
              <a:ext cx="285752" cy="2167962"/>
              <a:chOff x="4987928" y="1962140"/>
              <a:chExt cx="285752" cy="2167962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CC5DBA94-2C64-4229-B5D7-3C4A96B187F7}"/>
                  </a:ext>
                </a:extLst>
              </p:cNvPr>
              <p:cNvSpPr/>
              <p:nvPr/>
            </p:nvSpPr>
            <p:spPr>
              <a:xfrm>
                <a:off x="4987928" y="1962140"/>
                <a:ext cx="285752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9DFF4317-CAC5-46E4-BCDF-607108F87571}"/>
                  </a:ext>
                </a:extLst>
              </p:cNvPr>
              <p:cNvCxnSpPr>
                <a:cxnSpLocks/>
                <a:stCxn id="36" idx="4"/>
                <a:endCxn id="25" idx="0"/>
              </p:cNvCxnSpPr>
              <p:nvPr/>
            </p:nvCxnSpPr>
            <p:spPr>
              <a:xfrm flipH="1">
                <a:off x="4987928" y="2319330"/>
                <a:ext cx="142876" cy="181077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81AEAF9-8FBD-4DE5-ACB9-DEEC38CA7ADA}"/>
                </a:ext>
              </a:extLst>
            </p:cNvPr>
            <p:cNvGrpSpPr/>
            <p:nvPr/>
          </p:nvGrpSpPr>
          <p:grpSpPr>
            <a:xfrm>
              <a:off x="5437170" y="2285992"/>
              <a:ext cx="985950" cy="3086410"/>
              <a:chOff x="5441956" y="2285992"/>
              <a:chExt cx="985950" cy="3086410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5FB29E90-4473-4052-AFF0-8C0FC5BF4A7A}"/>
                  </a:ext>
                </a:extLst>
              </p:cNvPr>
              <p:cNvSpPr/>
              <p:nvPr/>
            </p:nvSpPr>
            <p:spPr>
              <a:xfrm>
                <a:off x="5441956" y="2285992"/>
                <a:ext cx="285752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A7021EC5-1FCF-49DA-8169-A06193BA5165}"/>
                  </a:ext>
                </a:extLst>
              </p:cNvPr>
              <p:cNvCxnSpPr>
                <a:stCxn id="39" idx="5"/>
                <a:endCxn id="13" idx="0"/>
              </p:cNvCxnSpPr>
              <p:nvPr/>
            </p:nvCxnSpPr>
            <p:spPr>
              <a:xfrm>
                <a:off x="5685861" y="2590873"/>
                <a:ext cx="742045" cy="278152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52A592B4-63C7-4B80-8273-67E84360F643}"/>
              </a:ext>
            </a:extLst>
          </p:cNvPr>
          <p:cNvSpPr/>
          <p:nvPr/>
        </p:nvSpPr>
        <p:spPr>
          <a:xfrm>
            <a:off x="356405" y="4637347"/>
            <a:ext cx="8255490" cy="133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</a:pP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用于链接同一行中的下一个非零元素；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</a:pP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down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：用以链接同一列中的下一个非零元素。</a:t>
            </a:r>
          </a:p>
        </p:txBody>
      </p:sp>
      <p:graphicFrame>
        <p:nvGraphicFramePr>
          <p:cNvPr id="49" name="Group 35">
            <a:extLst>
              <a:ext uri="{FF2B5EF4-FFF2-40B4-BE49-F238E27FC236}">
                <a16:creationId xmlns:a16="http://schemas.microsoft.com/office/drawing/2014/main" id="{DF3CC70E-91BD-4179-B3B0-7D5CED61E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030814"/>
              </p:ext>
            </p:extLst>
          </p:nvPr>
        </p:nvGraphicFramePr>
        <p:xfrm>
          <a:off x="1107469" y="2457763"/>
          <a:ext cx="3227988" cy="975360"/>
        </p:xfrm>
        <a:graphic>
          <a:graphicData uri="http://schemas.openxmlformats.org/drawingml/2006/table">
            <a:tbl>
              <a:tblPr/>
              <a:tblGrid>
                <a:gridCol w="1012349">
                  <a:extLst>
                    <a:ext uri="{9D8B030D-6E8A-4147-A177-3AD203B41FA5}">
                      <a16:colId xmlns:a16="http://schemas.microsoft.com/office/drawing/2014/main" val="1824851401"/>
                    </a:ext>
                  </a:extLst>
                </a:gridCol>
                <a:gridCol w="577627">
                  <a:extLst>
                    <a:ext uri="{9D8B030D-6E8A-4147-A177-3AD203B41FA5}">
                      <a16:colId xmlns:a16="http://schemas.microsoft.com/office/drawing/2014/main" val="932617654"/>
                    </a:ext>
                  </a:extLst>
                </a:gridCol>
                <a:gridCol w="562016">
                  <a:extLst>
                    <a:ext uri="{9D8B030D-6E8A-4147-A177-3AD203B41FA5}">
                      <a16:colId xmlns:a16="http://schemas.microsoft.com/office/drawing/2014/main" val="1853601031"/>
                    </a:ext>
                  </a:extLst>
                </a:gridCol>
                <a:gridCol w="1075996">
                  <a:extLst>
                    <a:ext uri="{9D8B030D-6E8A-4147-A177-3AD203B41FA5}">
                      <a16:colId xmlns:a16="http://schemas.microsoft.com/office/drawing/2014/main" val="3960299522"/>
                    </a:ext>
                  </a:extLst>
                </a:gridCol>
              </a:tblGrid>
              <a:tr h="41997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193909"/>
                  </a:ext>
                </a:extLst>
              </a:tr>
              <a:tr h="419971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743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545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>
            <a:grpSpLocks noChangeAspect="1"/>
          </p:cNvGrpSpPr>
          <p:nvPr/>
        </p:nvGrpSpPr>
        <p:grpSpPr>
          <a:xfrm>
            <a:off x="2590800" y="2738120"/>
            <a:ext cx="1296670" cy="690880"/>
            <a:chOff x="2051050" y="1866900"/>
            <a:chExt cx="1620838" cy="863600"/>
          </a:xfrm>
        </p:grpSpPr>
        <p:sp>
          <p:nvSpPr>
            <p:cNvPr id="6" name="Rectangle 49"/>
            <p:cNvSpPr>
              <a:spLocks noChangeArrowheads="1"/>
            </p:cNvSpPr>
            <p:nvPr/>
          </p:nvSpPr>
          <p:spPr bwMode="auto">
            <a:xfrm>
              <a:off x="2051050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259238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8" name="Rectangle 51"/>
            <p:cNvSpPr>
              <a:spLocks noChangeArrowheads="1"/>
            </p:cNvSpPr>
            <p:nvPr/>
          </p:nvSpPr>
          <p:spPr bwMode="auto">
            <a:xfrm>
              <a:off x="3132138" y="186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9" name="Rectangle 52"/>
            <p:cNvSpPr>
              <a:spLocks noChangeArrowheads="1"/>
            </p:cNvSpPr>
            <p:nvPr/>
          </p:nvSpPr>
          <p:spPr bwMode="auto">
            <a:xfrm>
              <a:off x="2051050" y="229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∧</a:t>
              </a:r>
              <a:endParaRPr lang="zh-CN" altLang="zh-CN" b="1" dirty="0">
                <a:solidFill>
                  <a:prstClr val="black"/>
                </a:solidFill>
              </a:endParaRPr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2844800" y="229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组合 10"/>
          <p:cNvGrpSpPr>
            <a:grpSpLocks noChangeAspect="1"/>
          </p:cNvGrpSpPr>
          <p:nvPr/>
        </p:nvGrpSpPr>
        <p:grpSpPr>
          <a:xfrm>
            <a:off x="7629876" y="5152712"/>
            <a:ext cx="1296670" cy="690880"/>
            <a:chOff x="7451725" y="4408488"/>
            <a:chExt cx="1620838" cy="863600"/>
          </a:xfrm>
        </p:grpSpPr>
        <p:sp>
          <p:nvSpPr>
            <p:cNvPr id="12" name="Rectangle 54"/>
            <p:cNvSpPr>
              <a:spLocks noChangeArrowheads="1"/>
            </p:cNvSpPr>
            <p:nvPr/>
          </p:nvSpPr>
          <p:spPr bwMode="auto">
            <a:xfrm>
              <a:off x="7451725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13" name="Rectangle 55"/>
            <p:cNvSpPr>
              <a:spLocks noChangeArrowheads="1"/>
            </p:cNvSpPr>
            <p:nvPr/>
          </p:nvSpPr>
          <p:spPr bwMode="auto">
            <a:xfrm>
              <a:off x="799306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14" name="Rectangle 56"/>
            <p:cNvSpPr>
              <a:spLocks noChangeArrowheads="1"/>
            </p:cNvSpPr>
            <p:nvPr/>
          </p:nvSpPr>
          <p:spPr bwMode="auto">
            <a:xfrm>
              <a:off x="8532813" y="4408488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prstClr val="black"/>
                  </a:solidFill>
                </a:rPr>
                <a:t>4</a:t>
              </a:r>
            </a:p>
          </p:txBody>
        </p:sp>
        <p:sp>
          <p:nvSpPr>
            <p:cNvPr id="15" name="Rectangle 57"/>
            <p:cNvSpPr>
              <a:spLocks noChangeArrowheads="1"/>
            </p:cNvSpPr>
            <p:nvPr/>
          </p:nvSpPr>
          <p:spPr bwMode="auto">
            <a:xfrm>
              <a:off x="7451725" y="4840288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∧</a:t>
              </a:r>
              <a:endParaRPr lang="zh-CN" altLang="zh-CN" b="1" dirty="0">
                <a:solidFill>
                  <a:prstClr val="black"/>
                </a:solidFill>
              </a:endParaRPr>
            </a:p>
          </p:txBody>
        </p:sp>
        <p:sp>
          <p:nvSpPr>
            <p:cNvPr id="16" name="Rectangle 58"/>
            <p:cNvSpPr>
              <a:spLocks noChangeArrowheads="1"/>
            </p:cNvSpPr>
            <p:nvPr/>
          </p:nvSpPr>
          <p:spPr bwMode="auto">
            <a:xfrm>
              <a:off x="8245475" y="4840288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∧</a:t>
              </a:r>
              <a:endParaRPr lang="zh-CN" altLang="zh-CN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组合 16"/>
          <p:cNvGrpSpPr>
            <a:grpSpLocks noChangeAspect="1"/>
          </p:cNvGrpSpPr>
          <p:nvPr/>
        </p:nvGrpSpPr>
        <p:grpSpPr>
          <a:xfrm>
            <a:off x="7629876" y="2738120"/>
            <a:ext cx="1296670" cy="690880"/>
            <a:chOff x="7451725" y="1844675"/>
            <a:chExt cx="1620838" cy="863600"/>
          </a:xfrm>
        </p:grpSpPr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7451725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799306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8532813" y="1844675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21" name="Rectangle 62"/>
            <p:cNvSpPr>
              <a:spLocks noChangeArrowheads="1"/>
            </p:cNvSpPr>
            <p:nvPr/>
          </p:nvSpPr>
          <p:spPr bwMode="auto">
            <a:xfrm>
              <a:off x="7451725" y="2276475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8245475" y="2276475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∧</a:t>
              </a:r>
              <a:endParaRPr lang="zh-CN" altLang="zh-CN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组合 22"/>
          <p:cNvGrpSpPr>
            <a:grpSpLocks noChangeAspect="1"/>
          </p:cNvGrpSpPr>
          <p:nvPr/>
        </p:nvGrpSpPr>
        <p:grpSpPr>
          <a:xfrm>
            <a:off x="5772488" y="3974791"/>
            <a:ext cx="1296670" cy="690880"/>
            <a:chOff x="5632450" y="3213100"/>
            <a:chExt cx="1620838" cy="863600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5632450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25" name="Rectangle 65"/>
            <p:cNvSpPr>
              <a:spLocks noChangeArrowheads="1"/>
            </p:cNvSpPr>
            <p:nvPr/>
          </p:nvSpPr>
          <p:spPr bwMode="auto">
            <a:xfrm>
              <a:off x="617378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26" name="Rectangle 66"/>
            <p:cNvSpPr>
              <a:spLocks noChangeArrowheads="1"/>
            </p:cNvSpPr>
            <p:nvPr/>
          </p:nvSpPr>
          <p:spPr bwMode="auto">
            <a:xfrm>
              <a:off x="67135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27" name="Rectangle 67"/>
            <p:cNvSpPr>
              <a:spLocks noChangeArrowheads="1"/>
            </p:cNvSpPr>
            <p:nvPr/>
          </p:nvSpPr>
          <p:spPr bwMode="auto">
            <a:xfrm>
              <a:off x="5632450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∧</a:t>
              </a:r>
              <a:endParaRPr lang="zh-CN" altLang="zh-CN" b="1" dirty="0">
                <a:solidFill>
                  <a:prstClr val="black"/>
                </a:solidFill>
              </a:endParaRPr>
            </a:p>
          </p:txBody>
        </p:sp>
        <p:sp>
          <p:nvSpPr>
            <p:cNvPr id="28" name="Rectangle 68"/>
            <p:cNvSpPr>
              <a:spLocks noChangeArrowheads="1"/>
            </p:cNvSpPr>
            <p:nvPr/>
          </p:nvSpPr>
          <p:spPr bwMode="auto">
            <a:xfrm>
              <a:off x="6426200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∧</a:t>
              </a:r>
              <a:endParaRPr lang="zh-CN" altLang="zh-CN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组合 28"/>
          <p:cNvGrpSpPr>
            <a:grpSpLocks noChangeAspect="1"/>
          </p:cNvGrpSpPr>
          <p:nvPr/>
        </p:nvGrpSpPr>
        <p:grpSpPr>
          <a:xfrm>
            <a:off x="696900" y="2738120"/>
            <a:ext cx="1296670" cy="690880"/>
            <a:chOff x="122238" y="1865313"/>
            <a:chExt cx="1620837" cy="863600"/>
          </a:xfrm>
        </p:grpSpPr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i="1">
                <a:solidFill>
                  <a:prstClr val="black"/>
                </a:solidFill>
              </a:endParaRP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i="1">
                <a:solidFill>
                  <a:prstClr val="black"/>
                </a:solidFill>
              </a:endParaRPr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</p:grpSp>
      <p:grpSp>
        <p:nvGrpSpPr>
          <p:cNvPr id="17" name="组合 34"/>
          <p:cNvGrpSpPr>
            <a:grpSpLocks noChangeAspect="1"/>
          </p:cNvGrpSpPr>
          <p:nvPr/>
        </p:nvGrpSpPr>
        <p:grpSpPr>
          <a:xfrm>
            <a:off x="696900" y="3974791"/>
            <a:ext cx="1296670" cy="690880"/>
            <a:chOff x="122238" y="3213100"/>
            <a:chExt cx="1620837" cy="863600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122238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i="1">
                <a:solidFill>
                  <a:prstClr val="black"/>
                </a:solidFill>
              </a:endParaRPr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66357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i="1">
                <a:solidFill>
                  <a:prstClr val="black"/>
                </a:solidFill>
              </a:endParaRPr>
            </a:p>
          </p:txBody>
        </p:sp>
        <p:sp>
          <p:nvSpPr>
            <p:cNvPr id="38" name="Rectangle 16"/>
            <p:cNvSpPr>
              <a:spLocks noChangeArrowheads="1"/>
            </p:cNvSpPr>
            <p:nvPr/>
          </p:nvSpPr>
          <p:spPr bwMode="auto">
            <a:xfrm>
              <a:off x="1203325" y="32131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122238" y="36449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915988" y="36449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组合 40"/>
          <p:cNvGrpSpPr>
            <a:grpSpLocks noChangeAspect="1"/>
          </p:cNvGrpSpPr>
          <p:nvPr/>
        </p:nvGrpSpPr>
        <p:grpSpPr>
          <a:xfrm>
            <a:off x="733412" y="5152712"/>
            <a:ext cx="1296670" cy="690880"/>
            <a:chOff x="158750" y="4406900"/>
            <a:chExt cx="1620838" cy="863600"/>
          </a:xfrm>
        </p:grpSpPr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158750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i="1">
                <a:solidFill>
                  <a:prstClr val="black"/>
                </a:solidFill>
              </a:endParaRPr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70008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i="1">
                <a:solidFill>
                  <a:prstClr val="black"/>
                </a:solidFill>
              </a:endParaRPr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1239838" y="44069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158750" y="4838700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952500" y="4838700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</p:grpSp>
      <p:cxnSp>
        <p:nvCxnSpPr>
          <p:cNvPr id="54" name="直接箭头连接符 53"/>
          <p:cNvCxnSpPr/>
          <p:nvPr/>
        </p:nvCxnSpPr>
        <p:spPr>
          <a:xfrm flipV="1">
            <a:off x="3568696" y="3256280"/>
            <a:ext cx="406118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V="1">
            <a:off x="1639870" y="3256280"/>
            <a:ext cx="95093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1639870" y="4492951"/>
            <a:ext cx="413261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1711308" y="5670872"/>
            <a:ext cx="591856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61143" y="5928522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0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个行头结点</a:t>
            </a:r>
            <a:endParaRPr lang="zh-CN" altLang="en-US" sz="20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pSp>
        <p:nvGrpSpPr>
          <p:cNvPr id="72" name="组合 28"/>
          <p:cNvGrpSpPr>
            <a:grpSpLocks noChangeAspect="1"/>
          </p:cNvGrpSpPr>
          <p:nvPr/>
        </p:nvGrpSpPr>
        <p:grpSpPr>
          <a:xfrm>
            <a:off x="2568564" y="1403315"/>
            <a:ext cx="1296670" cy="690880"/>
            <a:chOff x="122238" y="1865313"/>
            <a:chExt cx="1620837" cy="863600"/>
          </a:xfrm>
        </p:grpSpPr>
        <p:sp>
          <p:nvSpPr>
            <p:cNvPr id="73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i="1">
                <a:solidFill>
                  <a:prstClr val="black"/>
                </a:solidFill>
              </a:endParaRPr>
            </a:p>
          </p:txBody>
        </p:sp>
        <p:sp>
          <p:nvSpPr>
            <p:cNvPr id="74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i="1">
                <a:solidFill>
                  <a:prstClr val="black"/>
                </a:solidFill>
              </a:endParaRPr>
            </a:p>
          </p:txBody>
        </p:sp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  <p:sp>
          <p:nvSpPr>
            <p:cNvPr id="76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  <p:sp>
          <p:nvSpPr>
            <p:cNvPr id="77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</p:grpSp>
      <p:grpSp>
        <p:nvGrpSpPr>
          <p:cNvPr id="78" name="组合 28"/>
          <p:cNvGrpSpPr>
            <a:grpSpLocks noChangeAspect="1"/>
          </p:cNvGrpSpPr>
          <p:nvPr/>
        </p:nvGrpSpPr>
        <p:grpSpPr>
          <a:xfrm>
            <a:off x="4192914" y="1403315"/>
            <a:ext cx="1296670" cy="690880"/>
            <a:chOff x="122238" y="1865313"/>
            <a:chExt cx="1620837" cy="863600"/>
          </a:xfrm>
        </p:grpSpPr>
        <p:sp>
          <p:nvSpPr>
            <p:cNvPr id="79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i="1">
                <a:solidFill>
                  <a:prstClr val="black"/>
                </a:solidFill>
              </a:endParaRPr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i="1">
                <a:solidFill>
                  <a:prstClr val="black"/>
                </a:solidFill>
              </a:endParaRPr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∧</a:t>
              </a:r>
              <a:endParaRPr lang="zh-CN" altLang="zh-CN" b="1" dirty="0">
                <a:solidFill>
                  <a:prstClr val="black"/>
                </a:solidFill>
              </a:endParaRPr>
            </a:p>
          </p:txBody>
        </p:sp>
        <p:sp>
          <p:nvSpPr>
            <p:cNvPr id="83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</p:grpSp>
      <p:grpSp>
        <p:nvGrpSpPr>
          <p:cNvPr id="84" name="组合 28"/>
          <p:cNvGrpSpPr>
            <a:grpSpLocks noChangeAspect="1"/>
          </p:cNvGrpSpPr>
          <p:nvPr/>
        </p:nvGrpSpPr>
        <p:grpSpPr>
          <a:xfrm>
            <a:off x="5783274" y="1403315"/>
            <a:ext cx="1296670" cy="690880"/>
            <a:chOff x="122238" y="1865313"/>
            <a:chExt cx="1620837" cy="863600"/>
          </a:xfrm>
        </p:grpSpPr>
        <p:sp>
          <p:nvSpPr>
            <p:cNvPr id="85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i="1">
                <a:solidFill>
                  <a:prstClr val="black"/>
                </a:solidFill>
              </a:endParaRPr>
            </a:p>
          </p:txBody>
        </p:sp>
        <p:sp>
          <p:nvSpPr>
            <p:cNvPr id="86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i="1">
                <a:solidFill>
                  <a:prstClr val="black"/>
                </a:solidFill>
              </a:endParaRPr>
            </a:p>
          </p:txBody>
        </p:sp>
        <p:sp>
          <p:nvSpPr>
            <p:cNvPr id="87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  <p:sp>
          <p:nvSpPr>
            <p:cNvPr id="89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</p:grpSp>
      <p:grpSp>
        <p:nvGrpSpPr>
          <p:cNvPr id="90" name="组合 28"/>
          <p:cNvGrpSpPr>
            <a:grpSpLocks noChangeAspect="1"/>
          </p:cNvGrpSpPr>
          <p:nvPr/>
        </p:nvGrpSpPr>
        <p:grpSpPr>
          <a:xfrm>
            <a:off x="7629876" y="1403315"/>
            <a:ext cx="1296670" cy="690880"/>
            <a:chOff x="122238" y="1865313"/>
            <a:chExt cx="1620837" cy="863600"/>
          </a:xfrm>
        </p:grpSpPr>
        <p:sp>
          <p:nvSpPr>
            <p:cNvPr id="91" name="Rectangle 9"/>
            <p:cNvSpPr>
              <a:spLocks noChangeArrowheads="1"/>
            </p:cNvSpPr>
            <p:nvPr/>
          </p:nvSpPr>
          <p:spPr bwMode="auto">
            <a:xfrm>
              <a:off x="122238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i="1">
                <a:solidFill>
                  <a:prstClr val="black"/>
                </a:solidFill>
              </a:endParaRPr>
            </a:p>
          </p:txBody>
        </p:sp>
        <p:sp>
          <p:nvSpPr>
            <p:cNvPr id="92" name="Rectangle 10"/>
            <p:cNvSpPr>
              <a:spLocks noChangeArrowheads="1"/>
            </p:cNvSpPr>
            <p:nvPr/>
          </p:nvSpPr>
          <p:spPr bwMode="auto">
            <a:xfrm>
              <a:off x="66357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i="1">
                <a:solidFill>
                  <a:prstClr val="black"/>
                </a:solidFill>
              </a:endParaRPr>
            </a:p>
          </p:txBody>
        </p:sp>
        <p:sp>
          <p:nvSpPr>
            <p:cNvPr id="93" name="Rectangle 11"/>
            <p:cNvSpPr>
              <a:spLocks noChangeArrowheads="1"/>
            </p:cNvSpPr>
            <p:nvPr/>
          </p:nvSpPr>
          <p:spPr bwMode="auto">
            <a:xfrm>
              <a:off x="1203325" y="1865313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  <p:sp>
          <p:nvSpPr>
            <p:cNvPr id="94" name="Rectangle 12"/>
            <p:cNvSpPr>
              <a:spLocks noChangeArrowheads="1"/>
            </p:cNvSpPr>
            <p:nvPr/>
          </p:nvSpPr>
          <p:spPr bwMode="auto">
            <a:xfrm>
              <a:off x="122238" y="2297113"/>
              <a:ext cx="79216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  <p:sp>
          <p:nvSpPr>
            <p:cNvPr id="98" name="Rectangle 13"/>
            <p:cNvSpPr>
              <a:spLocks noChangeArrowheads="1"/>
            </p:cNvSpPr>
            <p:nvPr/>
          </p:nvSpPr>
          <p:spPr bwMode="auto">
            <a:xfrm>
              <a:off x="915988" y="2297113"/>
              <a:ext cx="827087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</p:grpSp>
      <p:cxnSp>
        <p:nvCxnSpPr>
          <p:cNvPr id="108" name="直接箭头连接符 107"/>
          <p:cNvCxnSpPr>
            <a:cxnSpLocks/>
          </p:cNvCxnSpPr>
          <p:nvPr/>
        </p:nvCxnSpPr>
        <p:spPr>
          <a:xfrm rot="5400000">
            <a:off x="7533505" y="2321690"/>
            <a:ext cx="78581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cxnSpLocks/>
          </p:cNvCxnSpPr>
          <p:nvPr/>
        </p:nvCxnSpPr>
        <p:spPr>
          <a:xfrm rot="5400000">
            <a:off x="6997720" y="4214797"/>
            <a:ext cx="1857388" cy="1588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cxnSpLocks/>
          </p:cNvCxnSpPr>
          <p:nvPr/>
        </p:nvCxnSpPr>
        <p:spPr>
          <a:xfrm rot="5400000">
            <a:off x="4984988" y="2978219"/>
            <a:ext cx="2016000" cy="920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cxnSpLocks/>
          </p:cNvCxnSpPr>
          <p:nvPr/>
        </p:nvCxnSpPr>
        <p:spPr>
          <a:xfrm rot="16200000" flipH="1">
            <a:off x="2365510" y="2320750"/>
            <a:ext cx="834739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88008" y="1453151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z="20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个列头结点</a:t>
            </a:r>
            <a:endParaRPr lang="zh-CN" altLang="en-US" sz="20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112" name="Object 2">
            <a:extLst>
              <a:ext uri="{FF2B5EF4-FFF2-40B4-BE49-F238E27FC236}">
                <a16:creationId xmlns:a16="http://schemas.microsoft.com/office/drawing/2014/main" id="{6EA1E6BE-E42E-445B-8706-63DEAD88F8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09358"/>
              </p:ext>
            </p:extLst>
          </p:nvPr>
        </p:nvGraphicFramePr>
        <p:xfrm>
          <a:off x="9020062" y="3697137"/>
          <a:ext cx="2808287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r:id="rId3" imgW="1180588" imgH="520474" progId="">
                  <p:embed/>
                </p:oleObj>
              </mc:Choice>
              <mc:Fallback>
                <p:oleObj r:id="rId3" imgW="1180588" imgH="520474" progId="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92FAFEF4-EF6C-4583-8143-3DFDCAE63E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0062" y="3697137"/>
                        <a:ext cx="2808287" cy="1246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9080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8478E-7579-4334-836B-AA53788E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十字链表的结构类型定义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7F5FF-1482-477D-B236-C7D6B5118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11582400" cy="51816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/>
              <a:t>typedef struct </a:t>
            </a:r>
            <a:r>
              <a:rPr lang="en-US" altLang="zh-CN" sz="2200" dirty="0" err="1"/>
              <a:t>OLNode</a:t>
            </a:r>
            <a:r>
              <a:rPr lang="en-US" altLang="zh-CN" sz="2200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/>
              <a:t>    int  row,  col;        </a:t>
            </a:r>
            <a:r>
              <a:rPr lang="en-US" altLang="zh-CN" sz="2200" dirty="0">
                <a:solidFill>
                  <a:srgbClr val="CC0099"/>
                </a:solidFill>
              </a:rPr>
              <a:t>/* </a:t>
            </a:r>
            <a:r>
              <a:rPr lang="zh-CN" altLang="en-US" sz="2200" dirty="0">
                <a:solidFill>
                  <a:srgbClr val="CC0099"/>
                </a:solidFill>
              </a:rPr>
              <a:t>非零元素的行和列下标 *</a:t>
            </a:r>
            <a:r>
              <a:rPr lang="en-US" altLang="zh-CN" sz="2200" dirty="0">
                <a:solidFill>
                  <a:srgbClr val="CC0099"/>
                </a:solidFill>
              </a:rPr>
              <a:t>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/>
              <a:t>    </a:t>
            </a:r>
            <a:r>
              <a:rPr lang="en-US" altLang="zh-CN" sz="2200" dirty="0" err="1"/>
              <a:t>ElementType</a:t>
            </a:r>
            <a:r>
              <a:rPr lang="en-US" altLang="zh-CN" sz="2200" dirty="0"/>
              <a:t>    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/>
              <a:t>    struct </a:t>
            </a:r>
            <a:r>
              <a:rPr lang="en-US" altLang="zh-CN" sz="2200" dirty="0" err="1"/>
              <a:t>OLNode</a:t>
            </a:r>
            <a:r>
              <a:rPr lang="en-US" altLang="zh-CN" sz="2200" dirty="0"/>
              <a:t>  *down, * right;  </a:t>
            </a:r>
            <a:r>
              <a:rPr lang="en-US" altLang="zh-CN" sz="2200" dirty="0">
                <a:solidFill>
                  <a:srgbClr val="CC0099"/>
                </a:solidFill>
              </a:rPr>
              <a:t>/* </a:t>
            </a:r>
            <a:r>
              <a:rPr lang="zh-CN" altLang="en-US" sz="2200" dirty="0">
                <a:solidFill>
                  <a:srgbClr val="CC0099"/>
                </a:solidFill>
              </a:rPr>
              <a:t>非零元素所在行表列表的后继链域 *</a:t>
            </a:r>
            <a:r>
              <a:rPr lang="en-US" altLang="zh-CN" sz="2200" dirty="0">
                <a:solidFill>
                  <a:srgbClr val="CC0099"/>
                </a:solidFill>
              </a:rPr>
              <a:t>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/>
              <a:t>}</a:t>
            </a:r>
            <a:r>
              <a:rPr lang="en-US" altLang="zh-CN" sz="2200" dirty="0" err="1"/>
              <a:t>OLNode</a:t>
            </a:r>
            <a:r>
              <a:rPr lang="en-US" altLang="zh-CN" sz="2200" dirty="0"/>
              <a:t>; *</a:t>
            </a:r>
            <a:r>
              <a:rPr lang="en-US" altLang="zh-CN" sz="2200" dirty="0" err="1"/>
              <a:t>OLink</a:t>
            </a:r>
            <a:r>
              <a:rPr lang="en-US" altLang="zh-CN" sz="2200" dirty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/>
              <a:t>typedef struct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/>
              <a:t>    </a:t>
            </a:r>
            <a:r>
              <a:rPr lang="en-US" altLang="zh-CN" sz="2200" dirty="0" err="1"/>
              <a:t>OLink</a:t>
            </a:r>
            <a:r>
              <a:rPr lang="en-US" altLang="zh-CN" sz="2200" dirty="0"/>
              <a:t>  * </a:t>
            </a:r>
            <a:r>
              <a:rPr lang="en-US" altLang="zh-CN" sz="2200" dirty="0" err="1"/>
              <a:t>row_head</a:t>
            </a:r>
            <a:r>
              <a:rPr lang="en-US" altLang="zh-CN" sz="2200" dirty="0"/>
              <a:t>,  *</a:t>
            </a:r>
            <a:r>
              <a:rPr lang="en-US" altLang="zh-CN" sz="2200" dirty="0" err="1"/>
              <a:t>col_head</a:t>
            </a:r>
            <a:r>
              <a:rPr lang="en-US" altLang="zh-CN" sz="2200" dirty="0"/>
              <a:t>;   </a:t>
            </a:r>
            <a:r>
              <a:rPr lang="en-US" altLang="zh-CN" sz="2200" dirty="0">
                <a:solidFill>
                  <a:srgbClr val="CC0099"/>
                </a:solidFill>
              </a:rPr>
              <a:t>/* </a:t>
            </a:r>
            <a:r>
              <a:rPr lang="zh-CN" altLang="en-US" sz="2200" dirty="0">
                <a:solidFill>
                  <a:srgbClr val="CC0099"/>
                </a:solidFill>
              </a:rPr>
              <a:t>行、列链表的头指针向量 *</a:t>
            </a:r>
            <a:r>
              <a:rPr lang="en-US" altLang="zh-CN" sz="2200" dirty="0">
                <a:solidFill>
                  <a:srgbClr val="CC0099"/>
                </a:solidFill>
              </a:rPr>
              <a:t>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/>
              <a:t>    int  m,  n,  </a:t>
            </a:r>
            <a:r>
              <a:rPr lang="en-US" altLang="zh-CN" sz="2200" dirty="0" err="1"/>
              <a:t>len</a:t>
            </a:r>
            <a:r>
              <a:rPr lang="en-US" altLang="zh-CN" sz="2200" dirty="0"/>
              <a:t>;      </a:t>
            </a:r>
            <a:r>
              <a:rPr lang="en-US" altLang="zh-CN" sz="2200" dirty="0">
                <a:solidFill>
                  <a:srgbClr val="CC0099"/>
                </a:solidFill>
              </a:rPr>
              <a:t>/* </a:t>
            </a:r>
            <a:r>
              <a:rPr lang="zh-CN" altLang="en-US" sz="2200" dirty="0">
                <a:solidFill>
                  <a:srgbClr val="CC0099"/>
                </a:solidFill>
              </a:rPr>
              <a:t>稀疏矩阵的行数、列数、非零元素的个数 *</a:t>
            </a:r>
            <a:r>
              <a:rPr lang="en-US" altLang="zh-CN" sz="2200" dirty="0">
                <a:solidFill>
                  <a:srgbClr val="CC0099"/>
                </a:solidFill>
              </a:rPr>
              <a:t>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/>
              <a:t>}</a:t>
            </a:r>
            <a:r>
              <a:rPr lang="en-US" altLang="zh-CN" sz="2200" dirty="0" err="1"/>
              <a:t>CrossList</a:t>
            </a:r>
            <a:r>
              <a:rPr lang="en-US" altLang="zh-CN" sz="2200" dirty="0"/>
              <a:t>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00681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42992-C707-448B-94A8-D954CC046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57200"/>
            <a:ext cx="11582400" cy="6172200"/>
          </a:xfrm>
        </p:spPr>
        <p:txBody>
          <a:bodyPr/>
          <a:lstStyle/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CC0099"/>
                </a:solidFill>
              </a:rPr>
              <a:t>/*</a:t>
            </a:r>
            <a:r>
              <a:rPr lang="zh-CN" altLang="en-US" sz="2000" dirty="0">
                <a:solidFill>
                  <a:srgbClr val="CC0099"/>
                </a:solidFill>
              </a:rPr>
              <a:t>采用十字链表存储结构，创建稀疏矩阵</a:t>
            </a:r>
            <a:r>
              <a:rPr lang="en-US" altLang="zh-CN" sz="2000" dirty="0">
                <a:solidFill>
                  <a:srgbClr val="CC0099"/>
                </a:solidFill>
              </a:rPr>
              <a:t>M*/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err="1"/>
              <a:t>CreateCrossList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CrossList</a:t>
            </a:r>
            <a:r>
              <a:rPr lang="en-US" altLang="zh-CN" sz="2000" dirty="0"/>
              <a:t> * M) {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int </a:t>
            </a:r>
            <a:r>
              <a:rPr lang="en-US" altLang="zh-CN" sz="2000" dirty="0" err="1"/>
              <a:t>m,n,t,i,j</a:t>
            </a:r>
            <a:r>
              <a:rPr lang="en-US" altLang="zh-CN" sz="2000" dirty="0"/>
              <a:t>;   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OLink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p,q</a:t>
            </a:r>
            <a:r>
              <a:rPr lang="en-US" altLang="zh-CN" sz="2000" dirty="0"/>
              <a:t>;  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</a:t>
            </a:r>
            <a:r>
              <a:rPr lang="zh-CN" altLang="en-US" sz="2000" dirty="0"/>
              <a:t>输入</a:t>
            </a:r>
            <a:r>
              <a:rPr lang="en-US" altLang="zh-CN" sz="2000" dirty="0"/>
              <a:t>M</a:t>
            </a:r>
            <a:r>
              <a:rPr lang="zh-CN" altLang="en-US" sz="2000" dirty="0"/>
              <a:t>的行数、列数和非零元素的个数</a:t>
            </a:r>
            <a:r>
              <a:rPr lang="en-US" altLang="zh-CN" sz="2000" dirty="0"/>
              <a:t>\n");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d,%d,%d",&amp;m,&amp;n,&amp;t</a:t>
            </a:r>
            <a:r>
              <a:rPr lang="en-US" altLang="zh-CN" sz="2000" dirty="0"/>
              <a:t>);  /*</a:t>
            </a:r>
            <a:r>
              <a:rPr lang="zh-CN" altLang="en-US" sz="2000" dirty="0"/>
              <a:t>输入</a:t>
            </a:r>
            <a:r>
              <a:rPr lang="en-US" altLang="zh-CN" sz="2000" dirty="0"/>
              <a:t>M</a:t>
            </a:r>
            <a:r>
              <a:rPr lang="zh-CN" altLang="en-US" sz="2000" dirty="0"/>
              <a:t>的行数、列数和非零元素的个数*</a:t>
            </a:r>
            <a:r>
              <a:rPr lang="en-US" altLang="zh-CN" sz="2000" dirty="0"/>
              <a:t>/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M-&gt;m=m;    M-&gt;n=n;    M-&gt;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=t;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if(!(M-&gt;</a:t>
            </a:r>
            <a:r>
              <a:rPr lang="en-US" altLang="zh-CN" sz="2000" dirty="0" err="1"/>
              <a:t>row_head</a:t>
            </a:r>
            <a:r>
              <a:rPr lang="en-US" altLang="zh-CN" sz="2000" dirty="0"/>
              <a:t>=(</a:t>
            </a:r>
            <a:r>
              <a:rPr lang="en-US" altLang="zh-CN" sz="2000" dirty="0" err="1"/>
              <a:t>OLink</a:t>
            </a:r>
            <a:r>
              <a:rPr lang="en-US" altLang="zh-CN" sz="2000" dirty="0"/>
              <a:t> *)malloc(m*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OLink</a:t>
            </a:r>
            <a:r>
              <a:rPr lang="en-US" altLang="zh-CN" sz="2000" dirty="0"/>
              <a:t>))))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exit(OVERFLOW);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if(!(M-&gt;</a:t>
            </a:r>
            <a:r>
              <a:rPr lang="en-US" altLang="zh-CN" sz="2000" dirty="0" err="1"/>
              <a:t>col_head</a:t>
            </a:r>
            <a:r>
              <a:rPr lang="en-US" altLang="zh-CN" sz="2000" dirty="0"/>
              <a:t>=(</a:t>
            </a:r>
            <a:r>
              <a:rPr lang="en-US" altLang="zh-CN" sz="2000" dirty="0" err="1"/>
              <a:t>OLink</a:t>
            </a:r>
            <a:r>
              <a:rPr lang="en-US" altLang="zh-CN" sz="2000" dirty="0"/>
              <a:t> *)malloc(n*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OLink</a:t>
            </a:r>
            <a:r>
              <a:rPr lang="en-US" altLang="zh-CN" sz="2000" dirty="0"/>
              <a:t>))))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exit(OVERFLOW);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=0,i&lt;</a:t>
            </a:r>
            <a:r>
              <a:rPr lang="en-US" altLang="zh-CN" sz="2000" dirty="0" err="1"/>
              <a:t>m,i</a:t>
            </a:r>
            <a:r>
              <a:rPr lang="en-US" altLang="zh-CN" sz="2000" dirty="0"/>
              <a:t>++)    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M-&gt;</a:t>
            </a:r>
            <a:r>
              <a:rPr lang="en-US" altLang="zh-CN" sz="2000" dirty="0" err="1"/>
              <a:t>row_head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]=NULL;   </a:t>
            </a:r>
            <a:r>
              <a:rPr lang="en-US" altLang="zh-CN" sz="2000" dirty="0">
                <a:solidFill>
                  <a:srgbClr val="CC0099"/>
                </a:solidFill>
              </a:rPr>
              <a:t>/*</a:t>
            </a:r>
            <a:r>
              <a:rPr lang="zh-CN" altLang="en-US" sz="2000" dirty="0">
                <a:solidFill>
                  <a:srgbClr val="CC0099"/>
                </a:solidFill>
              </a:rPr>
              <a:t>初始化行头指针向量*</a:t>
            </a:r>
            <a:r>
              <a:rPr lang="en-US" altLang="zh-CN" sz="2000" dirty="0">
                <a:solidFill>
                  <a:srgbClr val="CC0099"/>
                </a:solidFill>
              </a:rPr>
              <a:t>/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for(j=0,j&lt;</a:t>
            </a:r>
            <a:r>
              <a:rPr lang="en-US" altLang="zh-CN" sz="2000" dirty="0" err="1"/>
              <a:t>n,j</a:t>
            </a:r>
            <a:r>
              <a:rPr lang="en-US" altLang="zh-CN" sz="2000" dirty="0"/>
              <a:t>++)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M-&gt;</a:t>
            </a:r>
            <a:r>
              <a:rPr lang="en-US" altLang="zh-CN" sz="2000" dirty="0" err="1"/>
              <a:t>col_head</a:t>
            </a:r>
            <a:r>
              <a:rPr lang="en-US" altLang="zh-CN" sz="2000" dirty="0"/>
              <a:t>[j]=NULL;     </a:t>
            </a:r>
            <a:r>
              <a:rPr lang="en-US" altLang="zh-CN" sz="2000" dirty="0">
                <a:solidFill>
                  <a:srgbClr val="CC0099"/>
                </a:solidFill>
              </a:rPr>
              <a:t>/*</a:t>
            </a:r>
            <a:r>
              <a:rPr lang="zh-CN" altLang="en-US" sz="2000" dirty="0">
                <a:solidFill>
                  <a:srgbClr val="CC0099"/>
                </a:solidFill>
              </a:rPr>
              <a:t>初始化列头指针向量*</a:t>
            </a:r>
            <a:r>
              <a:rPr lang="en-US" altLang="zh-CN" sz="2000" dirty="0">
                <a:solidFill>
                  <a:srgbClr val="CC0099"/>
                </a:solidFill>
              </a:rPr>
              <a:t>/</a:t>
            </a:r>
            <a:endParaRPr lang="zh-CN" altLang="en-US" sz="2000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846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42992-C707-448B-94A8-D954CC046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457200"/>
            <a:ext cx="7239000" cy="6096000"/>
          </a:xfrm>
        </p:spPr>
        <p:txBody>
          <a:bodyPr/>
          <a:lstStyle/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for(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(&amp;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,&amp;</a:t>
            </a:r>
            <a:r>
              <a:rPr lang="en-US" altLang="zh-CN" sz="2000" dirty="0" err="1"/>
              <a:t>j,&amp;e</a:t>
            </a:r>
            <a:r>
              <a:rPr lang="en-US" altLang="zh-CN" sz="2000" dirty="0"/>
              <a:t>);</a:t>
            </a:r>
            <a:r>
              <a:rPr lang="en-US" altLang="zh-CN" sz="2000" dirty="0" err="1"/>
              <a:t>i</a:t>
            </a:r>
            <a:r>
              <a:rPr lang="en-US" altLang="zh-CN" sz="2000" dirty="0"/>
              <a:t>!=-1;scanf(&amp;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,&amp;</a:t>
            </a:r>
            <a:r>
              <a:rPr lang="en-US" altLang="zh-CN" sz="2000" dirty="0" err="1"/>
              <a:t>j,&amp;e</a:t>
            </a:r>
            <a:r>
              <a:rPr lang="en-US" altLang="zh-CN" sz="2000" dirty="0"/>
              <a:t>)) {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if(!(p=(</a:t>
            </a:r>
            <a:r>
              <a:rPr lang="en-US" altLang="zh-CN" sz="2000" dirty="0" err="1"/>
              <a:t>OLNode</a:t>
            </a:r>
            <a:r>
              <a:rPr lang="en-US" altLang="zh-CN" sz="2000" dirty="0"/>
              <a:t> *)malloc(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OLNode</a:t>
            </a:r>
            <a:r>
              <a:rPr lang="en-US" altLang="zh-CN" sz="2000" dirty="0"/>
              <a:t>)))) 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exit(OVERFLOW);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p-&gt;row=</a:t>
            </a:r>
            <a:r>
              <a:rPr lang="en-US" altLang="zh-CN" sz="2000" dirty="0" err="1"/>
              <a:t>i</a:t>
            </a:r>
            <a:r>
              <a:rPr lang="en-US" altLang="zh-CN" sz="2000" dirty="0"/>
              <a:t>;    p-&gt;col=j;    p-&gt;value=e;  </a:t>
            </a:r>
            <a:r>
              <a:rPr lang="en-US" altLang="zh-CN" sz="2000" dirty="0">
                <a:solidFill>
                  <a:srgbClr val="CC0099"/>
                </a:solidFill>
              </a:rPr>
              <a:t>/*</a:t>
            </a:r>
            <a:r>
              <a:rPr lang="zh-CN" altLang="en-US" sz="2000" dirty="0">
                <a:solidFill>
                  <a:srgbClr val="CC0099"/>
                </a:solidFill>
              </a:rPr>
              <a:t>生成结点*</a:t>
            </a:r>
            <a:r>
              <a:rPr lang="en-US" altLang="zh-CN" sz="2000" dirty="0">
                <a:solidFill>
                  <a:srgbClr val="CC0099"/>
                </a:solidFill>
              </a:rPr>
              <a:t>/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if(M-&gt;</a:t>
            </a:r>
            <a:r>
              <a:rPr lang="en-US" altLang="zh-CN" sz="2000" dirty="0" err="1"/>
              <a:t>row_head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]==NULL)   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M-&gt;</a:t>
            </a:r>
            <a:r>
              <a:rPr lang="en-US" altLang="zh-CN" sz="2000" dirty="0" err="1"/>
              <a:t>row_head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]=p;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else{  </a:t>
            </a:r>
            <a:r>
              <a:rPr lang="en-US" altLang="zh-CN" sz="2000" dirty="0">
                <a:solidFill>
                  <a:srgbClr val="CC0099"/>
                </a:solidFill>
              </a:rPr>
              <a:t>/*</a:t>
            </a:r>
            <a:r>
              <a:rPr lang="zh-CN" altLang="en-US" sz="2000" dirty="0">
                <a:solidFill>
                  <a:srgbClr val="CC0099"/>
                </a:solidFill>
              </a:rPr>
              <a:t>寻找行表中的插入位置*</a:t>
            </a:r>
            <a:r>
              <a:rPr lang="en-US" altLang="zh-CN" sz="2000" dirty="0">
                <a:solidFill>
                  <a:srgbClr val="CC0099"/>
                </a:solidFill>
              </a:rPr>
              <a:t>/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q=M-&gt;</a:t>
            </a:r>
            <a:r>
              <a:rPr lang="en-US" altLang="zh-CN" sz="2000" dirty="0" err="1"/>
              <a:t>row_head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</a:t>
            </a:r>
            <a:endParaRPr lang="en-US" altLang="zh-CN" sz="2000" dirty="0">
              <a:solidFill>
                <a:srgbClr val="CC0099"/>
              </a:solidFill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while(</a:t>
            </a:r>
            <a:r>
              <a:rPr lang="en-US" altLang="zh-CN" sz="2000" dirty="0">
                <a:solidFill>
                  <a:srgbClr val="FF0000"/>
                </a:solidFill>
              </a:rPr>
              <a:t>q-&gt;right</a:t>
            </a:r>
            <a:r>
              <a:rPr lang="en-US" altLang="zh-CN" sz="2000" dirty="0"/>
              <a:t>&amp;&amp;</a:t>
            </a:r>
            <a:r>
              <a:rPr lang="en-US" altLang="zh-CN" sz="2000" dirty="0">
                <a:solidFill>
                  <a:srgbClr val="FF0000"/>
                </a:solidFill>
              </a:rPr>
              <a:t>q-&gt;right-&gt;col</a:t>
            </a:r>
            <a:r>
              <a:rPr lang="en-US" altLang="zh-CN" sz="2000" dirty="0"/>
              <a:t>&lt;j)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    q=q-&gt;right;  </a:t>
            </a:r>
            <a:r>
              <a:rPr lang="en-US" altLang="zh-CN" sz="2000" dirty="0">
                <a:solidFill>
                  <a:srgbClr val="CC0099"/>
                </a:solidFill>
              </a:rPr>
              <a:t>/*</a:t>
            </a:r>
            <a:r>
              <a:rPr lang="zh-CN" altLang="en-US" sz="2000" dirty="0">
                <a:solidFill>
                  <a:srgbClr val="CC0099"/>
                </a:solidFill>
              </a:rPr>
              <a:t>找到链表末尾插入*</a:t>
            </a:r>
            <a:r>
              <a:rPr lang="en-US" altLang="zh-CN" sz="2000" dirty="0">
                <a:solidFill>
                  <a:srgbClr val="CC0099"/>
                </a:solidFill>
              </a:rPr>
              <a:t>/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}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p-&gt;right=q-&gt;right; 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q-&gt;right=p;     </a:t>
            </a:r>
            <a:r>
              <a:rPr lang="en-US" altLang="zh-CN" sz="2000" dirty="0">
                <a:solidFill>
                  <a:srgbClr val="CC0099"/>
                </a:solidFill>
              </a:rPr>
              <a:t>/*</a:t>
            </a:r>
            <a:r>
              <a:rPr lang="zh-CN" altLang="en-US" sz="2000" dirty="0">
                <a:solidFill>
                  <a:srgbClr val="CC0099"/>
                </a:solidFill>
              </a:rPr>
              <a:t>完成插入*</a:t>
            </a:r>
            <a:r>
              <a:rPr lang="en-US" altLang="zh-CN" sz="2000" dirty="0">
                <a:solidFill>
                  <a:srgbClr val="CC0099"/>
                </a:solidFill>
              </a:rPr>
              <a:t>/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｝</a:t>
            </a:r>
            <a:endParaRPr lang="en-US" altLang="zh-CN" sz="2000" dirty="0"/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</a:t>
            </a:r>
            <a:endParaRPr lang="zh-CN" altLang="en-US" sz="2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FE2F38-66B2-495E-B5BC-5BAF18E9AB93}"/>
              </a:ext>
            </a:extLst>
          </p:cNvPr>
          <p:cNvSpPr/>
          <p:nvPr/>
        </p:nvSpPr>
        <p:spPr>
          <a:xfrm>
            <a:off x="5867400" y="2133600"/>
            <a:ext cx="6096000" cy="4419600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if(M-&gt;</a:t>
            </a:r>
            <a:r>
              <a:rPr lang="en-US" altLang="zh-CN" sz="2000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col_head</a:t>
            </a: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[j]==NULL)   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M-&gt;</a:t>
            </a:r>
            <a:r>
              <a:rPr lang="en-US" altLang="zh-CN" sz="2000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col_head</a:t>
            </a: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[j]=p;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else{   </a:t>
            </a:r>
            <a:r>
              <a:rPr lang="en-US" altLang="zh-CN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寻找列表中的插入位置*</a:t>
            </a:r>
            <a:r>
              <a:rPr lang="en-US" altLang="zh-CN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q=M-&gt;</a:t>
            </a:r>
            <a:r>
              <a:rPr lang="en-US" altLang="zh-CN" sz="2000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col_head</a:t>
            </a: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[j];			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while(q-&gt;down&amp;&amp;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q-&gt;down-&gt;row</a:t>
            </a: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q=q-&gt;down; </a:t>
            </a:r>
            <a:r>
              <a:rPr lang="en-US" altLang="zh-CN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找到链表末尾插入*</a:t>
            </a:r>
            <a:r>
              <a:rPr lang="en-US" altLang="zh-CN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p-&gt;down=q-&gt;down; 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q-&gt;down=p;     </a:t>
            </a:r>
            <a:r>
              <a:rPr lang="en-US" altLang="zh-CN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完成插入*</a:t>
            </a:r>
            <a:r>
              <a:rPr lang="en-US" altLang="zh-CN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r>
              <a:rPr lang="en-US" altLang="zh-CN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/*for</a:t>
            </a:r>
            <a:r>
              <a:rPr lang="zh-CN" altLang="en-US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结束*</a:t>
            </a:r>
            <a:r>
              <a:rPr lang="en-US" altLang="zh-CN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20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5253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8677E-17BC-4F07-8843-AF360657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 </a:t>
            </a:r>
            <a:r>
              <a:rPr lang="zh-CN" altLang="en-US" dirty="0"/>
              <a:t>广义表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9F993-C1F8-49BF-A4EF-28DCC2BB3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334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广义表</a:t>
            </a:r>
            <a:r>
              <a:rPr lang="zh-CN" altLang="en-US" dirty="0"/>
              <a:t>是线性表的推广，是有限个元素的序列，其逻辑结构表示法：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GL =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en-US" altLang="zh-CN" baseline="-25000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 err="1"/>
              <a:t>d</a:t>
            </a:r>
            <a:r>
              <a:rPr lang="en-US" altLang="zh-CN" baseline="-25000" dirty="0" err="1"/>
              <a:t>n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广义表中的</a:t>
            </a:r>
            <a:r>
              <a:rPr lang="en-US" altLang="zh-CN" dirty="0"/>
              <a:t>d</a:t>
            </a:r>
            <a:r>
              <a:rPr lang="en-US" altLang="zh-CN" sz="2400" baseline="-25000" dirty="0"/>
              <a:t>i</a:t>
            </a:r>
            <a:r>
              <a:rPr lang="zh-CN" altLang="en-US" dirty="0"/>
              <a:t>既可以是</a:t>
            </a:r>
            <a:r>
              <a:rPr lang="zh-CN" altLang="en-US" dirty="0">
                <a:solidFill>
                  <a:srgbClr val="FF0000"/>
                </a:solidFill>
              </a:rPr>
              <a:t>单个元素</a:t>
            </a:r>
            <a:r>
              <a:rPr lang="zh-CN" altLang="en-US" dirty="0"/>
              <a:t>，还可以是一个</a:t>
            </a:r>
            <a:r>
              <a:rPr lang="zh-CN" altLang="en-US" dirty="0">
                <a:solidFill>
                  <a:srgbClr val="FF0000"/>
                </a:solidFill>
              </a:rPr>
              <a:t>广义表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GL</a:t>
            </a:r>
            <a:r>
              <a:rPr lang="zh-CN" altLang="en-US" dirty="0"/>
              <a:t>是广义表的名字，通常用大写字母表示。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n</a:t>
            </a:r>
            <a:r>
              <a:rPr lang="zh-CN" altLang="en-US" dirty="0"/>
              <a:t>是广义表的</a:t>
            </a:r>
            <a:r>
              <a:rPr lang="zh-CN" altLang="en-US" dirty="0">
                <a:solidFill>
                  <a:srgbClr val="FF0000"/>
                </a:solidFill>
              </a:rPr>
              <a:t>长度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若 </a:t>
            </a:r>
            <a:r>
              <a:rPr lang="en-US" altLang="zh-CN" dirty="0"/>
              <a:t>d</a:t>
            </a:r>
            <a:r>
              <a:rPr lang="en-US" altLang="zh-CN" baseline="-25000" dirty="0"/>
              <a:t>i</a:t>
            </a:r>
            <a:r>
              <a:rPr lang="zh-CN" altLang="en-US" dirty="0"/>
              <a:t>是一个广义表，则称</a:t>
            </a:r>
            <a:r>
              <a:rPr lang="en-US" altLang="zh-CN" dirty="0"/>
              <a:t>d</a:t>
            </a:r>
            <a:r>
              <a:rPr lang="en-US" altLang="zh-CN" baseline="-25000" dirty="0"/>
              <a:t>i</a:t>
            </a:r>
            <a:r>
              <a:rPr lang="zh-CN" altLang="en-US" dirty="0"/>
              <a:t>是广义表</a:t>
            </a:r>
            <a:r>
              <a:rPr lang="en-US" altLang="zh-CN" dirty="0"/>
              <a:t>GL</a:t>
            </a:r>
            <a:r>
              <a:rPr lang="zh-CN" altLang="en-US" dirty="0"/>
              <a:t>的子表。 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在</a:t>
            </a:r>
            <a:r>
              <a:rPr lang="en-US" altLang="zh-CN" dirty="0"/>
              <a:t>GL</a:t>
            </a:r>
            <a:r>
              <a:rPr lang="zh-CN" altLang="en-US" dirty="0"/>
              <a:t>中， </a:t>
            </a:r>
            <a:r>
              <a:rPr lang="en-US" altLang="zh-CN" dirty="0"/>
              <a:t>d</a:t>
            </a:r>
            <a:r>
              <a:rPr lang="en-US" altLang="zh-CN" baseline="-25000" dirty="0"/>
              <a:t>1</a:t>
            </a:r>
            <a:r>
              <a:rPr lang="zh-CN" altLang="en-US" dirty="0"/>
              <a:t>是</a:t>
            </a:r>
            <a:r>
              <a:rPr lang="en-US" altLang="zh-CN" dirty="0"/>
              <a:t>GL</a:t>
            </a:r>
            <a:r>
              <a:rPr lang="zh-CN" altLang="en-US" dirty="0"/>
              <a:t>的表头，其余部分组成的表（</a:t>
            </a:r>
            <a:r>
              <a:rPr lang="en-US" altLang="zh-CN" dirty="0"/>
              <a:t>d2</a:t>
            </a:r>
            <a:r>
              <a:rPr lang="zh-CN" altLang="en-US" dirty="0"/>
              <a:t>，</a:t>
            </a:r>
            <a:r>
              <a:rPr lang="en-US" altLang="zh-CN" dirty="0"/>
              <a:t>d3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 err="1"/>
              <a:t>dn</a:t>
            </a:r>
            <a:r>
              <a:rPr lang="zh-CN" altLang="en-US" dirty="0"/>
              <a:t>）称为</a:t>
            </a:r>
            <a:r>
              <a:rPr lang="en-US" altLang="zh-CN" dirty="0"/>
              <a:t>GL</a:t>
            </a:r>
            <a:r>
              <a:rPr lang="zh-CN" altLang="en-US" dirty="0"/>
              <a:t>的表尾。</a:t>
            </a:r>
          </a:p>
        </p:txBody>
      </p:sp>
    </p:spTree>
    <p:extLst>
      <p:ext uri="{BB962C8B-B14F-4D97-AF65-F5344CB8AC3E}">
        <p14:creationId xmlns:p14="http://schemas.microsoft.com/office/powerpoint/2010/main" val="379280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83C03-A83A-4E72-B756-0192FAF1F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5.4.1  </a:t>
            </a:r>
            <a:r>
              <a:rPr lang="zh-CN" altLang="en-US" dirty="0"/>
              <a:t>广义表的概念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76366-DB6C-4858-B116-D2F3CB1F5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D =</a:t>
            </a:r>
            <a:r>
              <a:rPr lang="zh-CN" altLang="en-US" sz="2400" dirty="0"/>
              <a:t>（） 空表，其长度为零。</a:t>
            </a:r>
            <a:endParaRPr lang="en-US" altLang="zh-CN" sz="2400" dirty="0"/>
          </a:p>
          <a:p>
            <a:r>
              <a:rPr lang="en-US" altLang="zh-CN" sz="2400" dirty="0"/>
              <a:t>A = (a</a:t>
            </a:r>
            <a:r>
              <a:rPr lang="zh-CN" altLang="en-US" sz="2400" dirty="0"/>
              <a:t>，</a:t>
            </a:r>
            <a:r>
              <a:rPr lang="en-US" altLang="zh-CN" sz="2400" dirty="0"/>
              <a:t>(b</a:t>
            </a:r>
            <a:r>
              <a:rPr lang="zh-CN" altLang="en-US" sz="2400" dirty="0"/>
              <a:t>，</a:t>
            </a:r>
            <a:r>
              <a:rPr lang="en-US" altLang="zh-CN" sz="2400" dirty="0"/>
              <a:t>c)) </a:t>
            </a:r>
            <a:r>
              <a:rPr lang="zh-CN" altLang="en-US" sz="2400" dirty="0"/>
              <a:t>表长度为</a:t>
            </a:r>
            <a:r>
              <a:rPr lang="en-US" altLang="zh-CN" sz="2400" dirty="0"/>
              <a:t>2</a:t>
            </a:r>
            <a:r>
              <a:rPr lang="zh-CN" altLang="en-US" sz="2400" dirty="0"/>
              <a:t>的广义表，其中第一个元素是单个数据</a:t>
            </a:r>
            <a:r>
              <a:rPr lang="en-US" altLang="zh-CN" sz="2400" dirty="0"/>
              <a:t>a</a:t>
            </a:r>
            <a:r>
              <a:rPr lang="zh-CN" altLang="en-US" sz="2400" dirty="0"/>
              <a:t>，第二个元素是一个子表（</a:t>
            </a:r>
            <a:r>
              <a:rPr lang="en-US" altLang="zh-CN" sz="2400" dirty="0"/>
              <a:t>b</a:t>
            </a:r>
            <a:r>
              <a:rPr lang="zh-CN" altLang="en-US" sz="2400" dirty="0"/>
              <a:t>，</a:t>
            </a:r>
            <a:r>
              <a:rPr lang="en-US" altLang="zh-CN" sz="2400" dirty="0"/>
              <a:t>c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 lvl="1"/>
            <a:r>
              <a:rPr lang="en-US" altLang="zh-CN" dirty="0"/>
              <a:t>head(A)=a </a:t>
            </a:r>
            <a:r>
              <a:rPr lang="zh-CN" altLang="en-US" dirty="0"/>
              <a:t>，表</a:t>
            </a:r>
            <a:r>
              <a:rPr lang="en-US" altLang="zh-CN" dirty="0"/>
              <a:t>A</a:t>
            </a:r>
            <a:r>
              <a:rPr lang="zh-CN" altLang="en-US" dirty="0"/>
              <a:t>的表头是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tail(A)=((b</a:t>
            </a:r>
            <a:r>
              <a:rPr lang="zh-CN" altLang="en-US" dirty="0"/>
              <a:t>，</a:t>
            </a:r>
            <a:r>
              <a:rPr lang="en-US" altLang="zh-CN" dirty="0"/>
              <a:t>c)) </a:t>
            </a:r>
            <a:r>
              <a:rPr lang="zh-CN" altLang="en-US" dirty="0"/>
              <a:t>，表</a:t>
            </a:r>
            <a:r>
              <a:rPr lang="en-US" altLang="zh-CN" dirty="0"/>
              <a:t>A</a:t>
            </a:r>
            <a:r>
              <a:rPr lang="zh-CN" altLang="en-US" dirty="0"/>
              <a:t>的表尾是</a:t>
            </a:r>
            <a:r>
              <a:rPr lang="en-US" altLang="zh-CN" dirty="0"/>
              <a:t>((b</a:t>
            </a:r>
            <a:r>
              <a:rPr lang="zh-CN" altLang="en-US" dirty="0"/>
              <a:t>，</a:t>
            </a:r>
            <a:r>
              <a:rPr lang="en-US" altLang="zh-CN" dirty="0"/>
              <a:t>c)) </a:t>
            </a:r>
            <a:r>
              <a:rPr lang="zh-CN" altLang="en-US" dirty="0"/>
              <a:t>。</a:t>
            </a:r>
          </a:p>
          <a:p>
            <a:r>
              <a:rPr lang="en-US" altLang="zh-CN" sz="2400" dirty="0"/>
              <a:t>B=</a:t>
            </a:r>
            <a:r>
              <a:rPr lang="zh-CN" altLang="en-US" sz="2400" dirty="0"/>
              <a:t>（</a:t>
            </a:r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D</a:t>
            </a:r>
            <a:r>
              <a:rPr lang="zh-CN" altLang="en-US" sz="2400" dirty="0"/>
              <a:t>）长度为</a:t>
            </a:r>
            <a:r>
              <a:rPr lang="en-US" altLang="zh-CN" sz="2400" dirty="0"/>
              <a:t>3</a:t>
            </a:r>
            <a:r>
              <a:rPr lang="zh-CN" altLang="en-US" sz="2400" dirty="0"/>
              <a:t>的广义表，其前两个元素为表</a:t>
            </a:r>
            <a:r>
              <a:rPr lang="en-US" altLang="zh-CN" sz="2400" dirty="0"/>
              <a:t>A</a:t>
            </a:r>
            <a:r>
              <a:rPr lang="zh-CN" altLang="en-US" sz="2400" dirty="0"/>
              <a:t>，第三个元素为空表</a:t>
            </a:r>
            <a:r>
              <a:rPr lang="en-US" altLang="zh-CN" sz="2400" dirty="0"/>
              <a:t>D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C=</a:t>
            </a:r>
            <a:r>
              <a:rPr lang="zh-CN" altLang="en-US" sz="2400" dirty="0"/>
              <a:t>（</a:t>
            </a:r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C</a:t>
            </a:r>
            <a:r>
              <a:rPr lang="zh-CN" altLang="en-US" sz="2400" dirty="0"/>
              <a:t>） 长度为</a:t>
            </a:r>
            <a:r>
              <a:rPr lang="en-US" altLang="zh-CN" sz="2400" dirty="0"/>
              <a:t>2</a:t>
            </a:r>
            <a:r>
              <a:rPr lang="zh-CN" altLang="en-US" sz="2400" dirty="0"/>
              <a:t>的递归定义的广义表，</a:t>
            </a:r>
            <a:r>
              <a:rPr lang="en-US" altLang="zh-CN" sz="2400" dirty="0"/>
              <a:t>C</a:t>
            </a:r>
            <a:r>
              <a:rPr lang="zh-CN" altLang="en-US" sz="2400" dirty="0"/>
              <a:t>相当于无穷表</a:t>
            </a:r>
            <a:r>
              <a:rPr lang="en-US" altLang="zh-CN" sz="2400" dirty="0"/>
              <a:t>C=</a:t>
            </a:r>
            <a:r>
              <a:rPr lang="zh-CN" altLang="en-US" sz="2400" dirty="0"/>
              <a:t>（</a:t>
            </a:r>
            <a:r>
              <a:rPr lang="en-US" altLang="zh-CN" sz="2400" dirty="0"/>
              <a:t>a</a:t>
            </a:r>
            <a:r>
              <a:rPr lang="zh-CN" altLang="en-US" sz="2400" dirty="0"/>
              <a:t>，（</a:t>
            </a:r>
            <a:r>
              <a:rPr lang="en-US" altLang="zh-CN" sz="2400" dirty="0"/>
              <a:t>a</a:t>
            </a:r>
            <a:r>
              <a:rPr lang="zh-CN" altLang="en-US" sz="2400" dirty="0"/>
              <a:t>，（</a:t>
            </a:r>
            <a:r>
              <a:rPr lang="en-US" altLang="zh-CN" sz="2400" dirty="0"/>
              <a:t>a</a:t>
            </a:r>
            <a:r>
              <a:rPr lang="zh-CN" altLang="en-US" sz="2400" dirty="0"/>
              <a:t>，（</a:t>
            </a:r>
            <a:r>
              <a:rPr lang="en-US" altLang="zh-CN" sz="2400" dirty="0"/>
              <a:t>…</a:t>
            </a:r>
            <a:r>
              <a:rPr lang="zh-CN" altLang="en-US" sz="2400" dirty="0"/>
              <a:t>））））。</a:t>
            </a:r>
          </a:p>
        </p:txBody>
      </p:sp>
    </p:spTree>
    <p:extLst>
      <p:ext uri="{BB962C8B-B14F-4D97-AF65-F5344CB8AC3E}">
        <p14:creationId xmlns:p14="http://schemas.microsoft.com/office/powerpoint/2010/main" val="78771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EC5DA-5723-446E-B519-5F20B34CA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33400"/>
            <a:ext cx="11582400" cy="1371600"/>
          </a:xfrm>
        </p:spPr>
        <p:txBody>
          <a:bodyPr/>
          <a:lstStyle/>
          <a:p>
            <a:r>
              <a:rPr lang="zh-CN" altLang="en-US" sz="2400" dirty="0"/>
              <a:t>我们还可以将数组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m×n</a:t>
            </a:r>
            <a:r>
              <a:rPr lang="zh-CN" altLang="en-US" sz="2400" dirty="0"/>
              <a:t>看成另外一个线性表：</a:t>
            </a:r>
            <a:endParaRPr lang="en-US" altLang="zh-CN" sz="2400" dirty="0"/>
          </a:p>
          <a:p>
            <a:r>
              <a:rPr lang="en-US" altLang="zh-CN" sz="2400" dirty="0"/>
              <a:t>B=(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4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4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4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1600" baseline="-25000" dirty="0"/>
              <a:t>，</a:t>
            </a:r>
            <a:r>
              <a:rPr lang="en-US" altLang="zh-CN" sz="1600" dirty="0">
                <a:ea typeface="黑体" panose="02010609060101010101" pitchFamily="49" charset="-122"/>
              </a:rPr>
              <a:t>…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，</a:t>
            </a:r>
            <a:r>
              <a:rPr lang="en-US" altLang="zh-CN" sz="24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，其中</a:t>
            </a:r>
            <a:r>
              <a:rPr lang="en-US" altLang="zh-CN" sz="2400" baseline="-25000" dirty="0" err="1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≤i ≤m</a:t>
            </a:r>
            <a:r>
              <a:rPr lang="zh-CN" altLang="en-US" sz="2400" dirty="0">
                <a:sym typeface="Symbol" panose="05050102010706020507" pitchFamily="18" charset="2"/>
              </a:rPr>
              <a:t>）本身也是一个线性表，称为</a:t>
            </a:r>
            <a:r>
              <a:rPr lang="zh-CN" alt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行向量</a:t>
            </a:r>
            <a:endParaRPr lang="en-US" altLang="zh-CN" sz="24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r>
              <a:rPr lang="zh-CN" altLang="en-US" sz="2400" dirty="0">
                <a:sym typeface="Symbol" panose="05050102010706020507" pitchFamily="18" charset="2"/>
              </a:rPr>
              <a:t>即：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4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=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i1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i2</a:t>
            </a:r>
            <a:r>
              <a:rPr lang="zh-CN" altLang="en-US" sz="2400" baseline="-25000" dirty="0"/>
              <a:t>， </a:t>
            </a:r>
            <a:r>
              <a:rPr lang="en-US" altLang="zh-CN" sz="2400" dirty="0">
                <a:ea typeface="黑体" panose="02010609060101010101" pitchFamily="49" charset="-122"/>
              </a:rPr>
              <a:t>…</a:t>
            </a:r>
            <a:r>
              <a:rPr lang="zh-CN" altLang="en-US" sz="2400" dirty="0">
                <a:ea typeface="黑体" panose="02010609060101010101" pitchFamily="49" charset="-122"/>
              </a:rPr>
              <a:t>，</a:t>
            </a:r>
            <a:r>
              <a:rPr lang="en-US" altLang="zh-CN" sz="2400" dirty="0" err="1">
                <a:ea typeface="黑体" panose="02010609060101010101" pitchFamily="49" charset="-122"/>
              </a:rPr>
              <a:t>a</a:t>
            </a:r>
            <a:r>
              <a:rPr lang="en-US" altLang="zh-CN" sz="2400" baseline="-25000" dirty="0" err="1">
                <a:ea typeface="黑体" panose="02010609060101010101" pitchFamily="49" charset="-122"/>
              </a:rPr>
              <a:t>ij</a:t>
            </a:r>
            <a:r>
              <a:rPr lang="en-US" altLang="zh-CN" sz="2400" baseline="-25000" dirty="0">
                <a:ea typeface="黑体" panose="02010609060101010101" pitchFamily="49" charset="-122"/>
              </a:rPr>
              <a:t> </a:t>
            </a:r>
            <a:r>
              <a:rPr lang="zh-CN" altLang="en-US" sz="2400" baseline="-25000" dirty="0"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ea typeface="黑体" panose="02010609060101010101" pitchFamily="49" charset="-122"/>
              </a:rPr>
              <a:t>…</a:t>
            </a:r>
            <a:r>
              <a:rPr lang="zh-CN" altLang="en-US" sz="2400" dirty="0">
                <a:ea typeface="黑体" panose="02010609060101010101" pitchFamily="49" charset="-122"/>
              </a:rPr>
              <a:t>，</a:t>
            </a:r>
            <a:r>
              <a:rPr lang="en-US" altLang="zh-CN" sz="2400" dirty="0" err="1">
                <a:ea typeface="黑体" panose="02010609060101010101" pitchFamily="49" charset="-122"/>
              </a:rPr>
              <a:t>a</a:t>
            </a:r>
            <a:r>
              <a:rPr lang="en-US" altLang="zh-CN" sz="2400" baseline="-25000" dirty="0" err="1">
                <a:ea typeface="黑体" panose="02010609060101010101" pitchFamily="49" charset="-122"/>
              </a:rPr>
              <a:t>in</a:t>
            </a:r>
            <a:r>
              <a:rPr lang="zh-CN" altLang="en-US" sz="2400" dirty="0">
                <a:ea typeface="黑体" panose="02010609060101010101" pitchFamily="49" charset="-122"/>
              </a:rPr>
              <a:t>）</a:t>
            </a:r>
            <a:endParaRPr lang="zh-CN" altLang="en-US" sz="2400" dirty="0"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DA0F3CE4-DD71-42FD-87FE-072AFC64BB1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971800"/>
            <a:ext cx="6324600" cy="3276602"/>
            <a:chOff x="576" y="1920"/>
            <a:chExt cx="3984" cy="2064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3EA74B7C-7CB2-4DDD-9C29-005B82CE0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1920"/>
              <a:ext cx="162" cy="2064"/>
            </a:xfrm>
            <a:prstGeom prst="leftBracket">
              <a:avLst>
                <a:gd name="adj" fmla="val 2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1A9F70A3-B84E-468C-9B04-C6CE6EC12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688"/>
              <a:ext cx="72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600" b="1" dirty="0" err="1"/>
                <a:t>A</a:t>
              </a:r>
              <a:r>
                <a:rPr lang="en-US" altLang="zh-CN" sz="2600" b="1" baseline="-25000" dirty="0" err="1"/>
                <a:t>m×n</a:t>
              </a:r>
              <a:r>
                <a:rPr lang="en-US" altLang="zh-CN" sz="2600" b="1" dirty="0"/>
                <a:t>=</a:t>
              </a:r>
              <a:endParaRPr lang="en-US" altLang="zh-CN" sz="2600" b="1" baseline="-25000" dirty="0"/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5C0D3027-066C-4306-B1E3-28E28BD04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8" y="2016"/>
              <a:ext cx="3006" cy="1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200" b="1" dirty="0"/>
                <a:t>a</a:t>
              </a:r>
              <a:r>
                <a:rPr lang="en-US" altLang="zh-CN" sz="2200" b="1" baseline="-25000" dirty="0"/>
                <a:t>11</a:t>
              </a:r>
              <a:r>
                <a:rPr lang="en-US" altLang="zh-CN" sz="2200" b="1" dirty="0"/>
                <a:t>     a</a:t>
              </a:r>
              <a:r>
                <a:rPr lang="en-US" altLang="zh-CN" sz="2200" b="1" baseline="-25000" dirty="0"/>
                <a:t>12         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 a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1j            </a:t>
              </a:r>
              <a:r>
                <a:rPr lang="en-US" altLang="zh-CN" sz="2200" b="1" baseline="-25000" dirty="0"/>
                <a:t>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a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1n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200" b="1" dirty="0"/>
                <a:t>a</a:t>
              </a:r>
              <a:r>
                <a:rPr lang="en-US" altLang="zh-CN" sz="2200" b="1" baseline="-25000" dirty="0"/>
                <a:t>21</a:t>
              </a:r>
              <a:r>
                <a:rPr lang="en-US" altLang="zh-CN" sz="2200" b="1" dirty="0"/>
                <a:t>     a</a:t>
              </a:r>
              <a:r>
                <a:rPr lang="en-US" altLang="zh-CN" sz="2200" b="1" baseline="-25000" dirty="0"/>
                <a:t>22         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 a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2j            </a:t>
              </a:r>
              <a:r>
                <a:rPr lang="en-US" altLang="zh-CN" sz="2200" b="1" baseline="-25000" dirty="0"/>
                <a:t>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a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2n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200" b="1" dirty="0">
                  <a:ea typeface="黑体" panose="02010609060101010101" pitchFamily="49" charset="-122"/>
                </a:rPr>
                <a:t>┇      ┇</a:t>
              </a:r>
              <a:endParaRPr lang="en-US" altLang="zh-CN" sz="2200" b="1" dirty="0"/>
            </a:p>
            <a:p>
              <a:pPr algn="l">
                <a:spcBef>
                  <a:spcPct val="50000"/>
                </a:spcBef>
              </a:pPr>
              <a:r>
                <a:rPr lang="en-US" altLang="zh-CN" sz="2200" b="1" dirty="0"/>
                <a:t>a</a:t>
              </a:r>
              <a:r>
                <a:rPr lang="en-US" altLang="zh-CN" sz="2200" b="1" baseline="-25000" dirty="0"/>
                <a:t>i1</a:t>
              </a:r>
              <a:r>
                <a:rPr lang="en-US" altLang="zh-CN" sz="2200" b="1" dirty="0"/>
                <a:t>      a</a:t>
              </a:r>
              <a:r>
                <a:rPr lang="en-US" altLang="zh-CN" sz="2200" b="1" baseline="-25000" dirty="0"/>
                <a:t>i2          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 </a:t>
              </a:r>
              <a:r>
                <a:rPr lang="en-US" altLang="zh-CN" sz="2200" b="1" dirty="0" err="1">
                  <a:ea typeface="黑体" panose="02010609060101010101" pitchFamily="49" charset="-122"/>
                </a:rPr>
                <a:t>a</a:t>
              </a:r>
              <a:r>
                <a:rPr lang="en-US" altLang="zh-CN" sz="2200" b="1" baseline="-25000" dirty="0" err="1">
                  <a:ea typeface="黑体" panose="02010609060101010101" pitchFamily="49" charset="-122"/>
                </a:rPr>
                <a:t>ij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             </a:t>
              </a:r>
              <a:r>
                <a:rPr lang="en-US" altLang="zh-CN" sz="2200" b="1" baseline="-25000" dirty="0"/>
                <a:t>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</a:t>
              </a:r>
              <a:r>
                <a:rPr lang="en-US" altLang="zh-CN" sz="2200" b="1" dirty="0" err="1">
                  <a:ea typeface="黑体" panose="02010609060101010101" pitchFamily="49" charset="-122"/>
                </a:rPr>
                <a:t>a</a:t>
              </a:r>
              <a:r>
                <a:rPr lang="en-US" altLang="zh-CN" sz="2200" b="1" baseline="-25000" dirty="0" err="1">
                  <a:ea typeface="黑体" panose="02010609060101010101" pitchFamily="49" charset="-122"/>
                </a:rPr>
                <a:t>in</a:t>
              </a:r>
              <a:endParaRPr lang="en-US" altLang="zh-CN" sz="2200" b="1" baseline="-25000" dirty="0">
                <a:ea typeface="黑体" panose="02010609060101010101" pitchFamily="49" charset="-122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 sz="2200" b="1" dirty="0">
                  <a:ea typeface="黑体" panose="02010609060101010101" pitchFamily="49" charset="-122"/>
                </a:rPr>
                <a:t>┇       ┇</a:t>
              </a:r>
              <a:endParaRPr lang="en-US" altLang="zh-CN" sz="2200" b="1" dirty="0"/>
            </a:p>
            <a:p>
              <a:pPr algn="l">
                <a:spcBef>
                  <a:spcPct val="50000"/>
                </a:spcBef>
              </a:pPr>
              <a:r>
                <a:rPr lang="en-US" altLang="zh-CN" sz="2200" b="1" dirty="0"/>
                <a:t>a</a:t>
              </a:r>
              <a:r>
                <a:rPr lang="en-US" altLang="zh-CN" sz="2200" b="1" baseline="-25000" dirty="0"/>
                <a:t>m1</a:t>
              </a:r>
              <a:r>
                <a:rPr lang="en-US" altLang="zh-CN" sz="2200" b="1" dirty="0"/>
                <a:t>    a</a:t>
              </a:r>
              <a:r>
                <a:rPr lang="en-US" altLang="zh-CN" sz="2200" b="1" baseline="-25000" dirty="0"/>
                <a:t>m2        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 </a:t>
              </a:r>
              <a:r>
                <a:rPr lang="en-US" altLang="zh-CN" sz="2200" b="1" dirty="0" err="1">
                  <a:ea typeface="黑体" panose="02010609060101010101" pitchFamily="49" charset="-122"/>
                </a:rPr>
                <a:t>a</a:t>
              </a:r>
              <a:r>
                <a:rPr lang="en-US" altLang="zh-CN" sz="2200" b="1" baseline="-25000" dirty="0" err="1">
                  <a:ea typeface="黑体" panose="02010609060101010101" pitchFamily="49" charset="-122"/>
                </a:rPr>
                <a:t>mj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            </a:t>
              </a:r>
              <a:r>
                <a:rPr lang="en-US" altLang="zh-CN" sz="2200" b="1" baseline="-25000" dirty="0"/>
                <a:t>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</a:t>
              </a:r>
              <a:r>
                <a:rPr lang="en-US" altLang="zh-CN" sz="2200" b="1" dirty="0" err="1">
                  <a:ea typeface="黑体" panose="02010609060101010101" pitchFamily="49" charset="-122"/>
                </a:rPr>
                <a:t>a</a:t>
              </a:r>
              <a:r>
                <a:rPr lang="en-US" altLang="zh-CN" sz="2200" b="1" baseline="-25000" dirty="0" err="1">
                  <a:ea typeface="黑体" panose="02010609060101010101" pitchFamily="49" charset="-122"/>
                </a:rPr>
                <a:t>mn</a:t>
              </a:r>
              <a:endParaRPr lang="en-US" altLang="zh-CN" sz="2200" b="1" baseline="-25000" dirty="0">
                <a:ea typeface="黑体" panose="02010609060101010101" pitchFamily="49" charset="-122"/>
              </a:endParaRPr>
            </a:p>
          </p:txBody>
        </p:sp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id="{16F2F031-ADF5-4541-8ED5-1CBEB3192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1920"/>
              <a:ext cx="144" cy="2064"/>
            </a:xfrm>
            <a:prstGeom prst="rightBracket">
              <a:avLst>
                <a:gd name="adj" fmla="val 258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Text Box 16">
            <a:extLst>
              <a:ext uri="{FF2B5EF4-FFF2-40B4-BE49-F238E27FC236}">
                <a16:creationId xmlns:a16="http://schemas.microsoft.com/office/drawing/2014/main" id="{584A4898-02D6-4675-8997-B519DD7B5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035343"/>
            <a:ext cx="533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B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26C21638-1384-43F8-9455-BDAA83D6A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124200"/>
            <a:ext cx="990600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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</a:p>
          <a:p>
            <a:pPr algn="l">
              <a:spcBef>
                <a:spcPts val="12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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</a:p>
          <a:p>
            <a:pPr algn="l">
              <a:spcBef>
                <a:spcPts val="12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┇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algn="l">
              <a:spcBef>
                <a:spcPts val="12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</a:t>
            </a:r>
            <a:r>
              <a:rPr lang="en-US" altLang="zh-CN" b="1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i</a:t>
            </a:r>
            <a:endParaRPr lang="en-US" altLang="zh-CN" b="1" baseline="-25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algn="l">
              <a:spcBef>
                <a:spcPts val="12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┇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algn="l">
              <a:spcBef>
                <a:spcPts val="12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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m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1DCB6B4-9A99-4467-BFCA-462A83B6CE80}"/>
              </a:ext>
            </a:extLst>
          </p:cNvPr>
          <p:cNvCxnSpPr/>
          <p:nvPr/>
        </p:nvCxnSpPr>
        <p:spPr bwMode="auto">
          <a:xfrm flipH="1">
            <a:off x="7086600" y="3429000"/>
            <a:ext cx="457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FA517B4-CC43-445B-9590-4E6F9A018E18}"/>
              </a:ext>
            </a:extLst>
          </p:cNvPr>
          <p:cNvCxnSpPr/>
          <p:nvPr/>
        </p:nvCxnSpPr>
        <p:spPr bwMode="auto">
          <a:xfrm flipH="1">
            <a:off x="7086600" y="3962400"/>
            <a:ext cx="457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A62C4FE-D471-4A4D-9348-A20B7DAD85CD}"/>
              </a:ext>
            </a:extLst>
          </p:cNvPr>
          <p:cNvCxnSpPr/>
          <p:nvPr/>
        </p:nvCxnSpPr>
        <p:spPr bwMode="auto">
          <a:xfrm flipH="1">
            <a:off x="7086600" y="4953000"/>
            <a:ext cx="457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F7041A4-8E22-4FA5-957E-181977EA2F9B}"/>
              </a:ext>
            </a:extLst>
          </p:cNvPr>
          <p:cNvCxnSpPr/>
          <p:nvPr/>
        </p:nvCxnSpPr>
        <p:spPr bwMode="auto">
          <a:xfrm flipH="1">
            <a:off x="7086600" y="5943600"/>
            <a:ext cx="457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111507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80B70-6125-4653-997E-7CA04535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5.4.1  </a:t>
            </a:r>
            <a:r>
              <a:rPr lang="zh-CN" altLang="en-US" dirty="0"/>
              <a:t>广义表的概念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E3EB-BE0F-46B9-84C3-9D3CDD21D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广义表的元素可以是子表，而子表还可以是子表</a:t>
            </a:r>
            <a:r>
              <a:rPr lang="en-US" altLang="zh-CN" dirty="0"/>
              <a:t>…</a:t>
            </a:r>
            <a:r>
              <a:rPr lang="zh-CN" altLang="en-US" dirty="0"/>
              <a:t>，由此，广义表是一个多层的结构。</a:t>
            </a:r>
            <a:endParaRPr lang="en-US" altLang="zh-CN" dirty="0"/>
          </a:p>
          <a:p>
            <a:r>
              <a:rPr lang="zh-CN" altLang="en-US" dirty="0"/>
              <a:t>广义表可以被其他广义表共享。如：广义表</a:t>
            </a:r>
            <a:r>
              <a:rPr lang="en-US" altLang="zh-CN" dirty="0"/>
              <a:t>B</a:t>
            </a:r>
            <a:r>
              <a:rPr lang="zh-CN" altLang="en-US" dirty="0"/>
              <a:t>就共享表</a:t>
            </a:r>
            <a:r>
              <a:rPr lang="en-US" altLang="zh-CN" dirty="0"/>
              <a:t>A</a:t>
            </a:r>
            <a:r>
              <a:rPr lang="zh-CN" altLang="en-US" dirty="0"/>
              <a:t>。在表</a:t>
            </a:r>
            <a:r>
              <a:rPr lang="en-US" altLang="zh-CN" dirty="0"/>
              <a:t>B</a:t>
            </a:r>
            <a:r>
              <a:rPr lang="zh-CN" altLang="en-US" dirty="0"/>
              <a:t>中不必列出表</a:t>
            </a:r>
            <a:r>
              <a:rPr lang="en-US" altLang="zh-CN" dirty="0"/>
              <a:t>A</a:t>
            </a:r>
            <a:r>
              <a:rPr lang="zh-CN" altLang="en-US" dirty="0"/>
              <a:t>的内容，只要通过子表的名称就可以引用该表。 </a:t>
            </a:r>
            <a:endParaRPr lang="en-US" altLang="zh-CN" dirty="0"/>
          </a:p>
          <a:p>
            <a:r>
              <a:rPr lang="zh-CN" altLang="en-US" dirty="0"/>
              <a:t>广义表具有递归性，如广义表</a:t>
            </a:r>
            <a:r>
              <a:rPr lang="en-US" altLang="zh-CN" dirty="0"/>
              <a:t>C</a:t>
            </a:r>
            <a:r>
              <a:rPr lang="zh-CN" altLang="en-US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4093202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2C1DC-C89B-4269-B482-6F615FCCF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广义表中有两类结点：</a:t>
            </a:r>
            <a:endParaRPr lang="en-US" altLang="zh-CN" dirty="0"/>
          </a:p>
          <a:p>
            <a:pPr lvl="1"/>
            <a:r>
              <a:rPr lang="zh-CN" altLang="en-US" dirty="0"/>
              <a:t>一类是单个元素结点，即</a:t>
            </a:r>
            <a:r>
              <a:rPr lang="zh-CN" altLang="en-US" dirty="0">
                <a:solidFill>
                  <a:srgbClr val="FF0000"/>
                </a:solidFill>
              </a:rPr>
              <a:t>原子结点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一类是子表结点，即</a:t>
            </a:r>
            <a:r>
              <a:rPr lang="zh-CN" altLang="en-US" dirty="0">
                <a:solidFill>
                  <a:srgbClr val="FF0000"/>
                </a:solidFill>
              </a:rPr>
              <a:t>表结点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任何一个非空的广义表都可以将其分解成表头和表尾两部分。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zh-CN" altLang="en-US" dirty="0">
                <a:solidFill>
                  <a:srgbClr val="FF0000"/>
                </a:solidFill>
              </a:rPr>
              <a:t>表结点</a:t>
            </a:r>
            <a:r>
              <a:rPr lang="zh-CN" altLang="en-US" dirty="0"/>
              <a:t>可由三个域构成：</a:t>
            </a:r>
            <a:r>
              <a:rPr lang="zh-CN" altLang="en-US" dirty="0">
                <a:solidFill>
                  <a:srgbClr val="FF0000"/>
                </a:solidFill>
              </a:rPr>
              <a:t>标志域</a:t>
            </a:r>
            <a:r>
              <a:rPr lang="zh-CN" altLang="en-US" dirty="0"/>
              <a:t>，指向</a:t>
            </a:r>
            <a:r>
              <a:rPr lang="zh-CN" altLang="en-US" dirty="0">
                <a:solidFill>
                  <a:srgbClr val="FF0000"/>
                </a:solidFill>
              </a:rPr>
              <a:t>表头的指针域</a:t>
            </a:r>
            <a:r>
              <a:rPr lang="zh-CN" altLang="en-US" dirty="0"/>
              <a:t>，指向</a:t>
            </a:r>
            <a:r>
              <a:rPr lang="zh-CN" altLang="en-US" dirty="0">
                <a:solidFill>
                  <a:srgbClr val="FF0000"/>
                </a:solidFill>
              </a:rPr>
              <a:t>表尾的指针域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原子结点</a:t>
            </a:r>
            <a:r>
              <a:rPr lang="zh-CN" altLang="en-US" dirty="0"/>
              <a:t>只需要两个域：</a:t>
            </a:r>
            <a:r>
              <a:rPr lang="zh-CN" altLang="en-US" dirty="0">
                <a:solidFill>
                  <a:srgbClr val="FF0000"/>
                </a:solidFill>
              </a:rPr>
              <a:t>标志域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值域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3F13561-FC1A-45C1-84B2-C88154CE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5.4.1  </a:t>
            </a:r>
            <a:r>
              <a:rPr lang="zh-CN" altLang="en-US" dirty="0"/>
              <a:t>广义表的储存结构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FE5FED2-C069-4DAD-AFFA-D37F05823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014878"/>
              </p:ext>
            </p:extLst>
          </p:nvPr>
        </p:nvGraphicFramePr>
        <p:xfrm>
          <a:off x="1828800" y="5063221"/>
          <a:ext cx="3020292" cy="404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764">
                  <a:extLst>
                    <a:ext uri="{9D8B030D-6E8A-4147-A177-3AD203B41FA5}">
                      <a16:colId xmlns:a16="http://schemas.microsoft.com/office/drawing/2014/main" val="3611870113"/>
                    </a:ext>
                  </a:extLst>
                </a:gridCol>
                <a:gridCol w="1006764">
                  <a:extLst>
                    <a:ext uri="{9D8B030D-6E8A-4147-A177-3AD203B41FA5}">
                      <a16:colId xmlns:a16="http://schemas.microsoft.com/office/drawing/2014/main" val="2324838944"/>
                    </a:ext>
                  </a:extLst>
                </a:gridCol>
                <a:gridCol w="1006764">
                  <a:extLst>
                    <a:ext uri="{9D8B030D-6E8A-4147-A177-3AD203B41FA5}">
                      <a16:colId xmlns:a16="http://schemas.microsoft.com/office/drawing/2014/main" val="2376618703"/>
                    </a:ext>
                  </a:extLst>
                </a:gridCol>
              </a:tblGrid>
              <a:tr h="4047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66"/>
                          </a:solidFill>
                        </a:rPr>
                        <a:t>tag=1</a:t>
                      </a:r>
                      <a:endParaRPr lang="zh-CN" altLang="en-US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66"/>
                          </a:solidFill>
                        </a:rPr>
                        <a:t>hp</a:t>
                      </a:r>
                      <a:endParaRPr lang="zh-CN" altLang="en-US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000066"/>
                          </a:solidFill>
                        </a:rPr>
                        <a:t>tp</a:t>
                      </a:r>
                      <a:endParaRPr lang="zh-CN" altLang="en-US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2403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129D6B5A-419E-446A-9537-7209CAB85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278367"/>
              </p:ext>
            </p:extLst>
          </p:nvPr>
        </p:nvGraphicFramePr>
        <p:xfrm>
          <a:off x="7010400" y="5791200"/>
          <a:ext cx="2209800" cy="404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61187011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324838944"/>
                    </a:ext>
                  </a:extLst>
                </a:gridCol>
              </a:tblGrid>
              <a:tr h="4047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66"/>
                          </a:solidFill>
                        </a:rPr>
                        <a:t>tag=0</a:t>
                      </a:r>
                      <a:endParaRPr lang="zh-CN" altLang="en-US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66"/>
                          </a:solidFill>
                        </a:rPr>
                        <a:t>atom</a:t>
                      </a:r>
                      <a:endParaRPr lang="zh-CN" altLang="en-US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2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58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65" name="Line 85">
            <a:extLst>
              <a:ext uri="{FF2B5EF4-FFF2-40B4-BE49-F238E27FC236}">
                <a16:creationId xmlns:a16="http://schemas.microsoft.com/office/drawing/2014/main" id="{825BBB10-AA12-45FF-B92E-7FD9B4BFE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9" y="5181600"/>
            <a:ext cx="3397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69" name="Line 89">
            <a:extLst>
              <a:ext uri="{FF2B5EF4-FFF2-40B4-BE49-F238E27FC236}">
                <a16:creationId xmlns:a16="http://schemas.microsoft.com/office/drawing/2014/main" id="{D12ED361-3524-4C6F-BD8D-DC54A8D3E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9" y="5516563"/>
            <a:ext cx="3397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72" name="Line 92">
            <a:extLst>
              <a:ext uri="{FF2B5EF4-FFF2-40B4-BE49-F238E27FC236}">
                <a16:creationId xmlns:a16="http://schemas.microsoft.com/office/drawing/2014/main" id="{907A068C-574B-4AB7-A6E0-1DF5CE169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9" y="5181600"/>
            <a:ext cx="3397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75" name="Line 95">
            <a:extLst>
              <a:ext uri="{FF2B5EF4-FFF2-40B4-BE49-F238E27FC236}">
                <a16:creationId xmlns:a16="http://schemas.microsoft.com/office/drawing/2014/main" id="{3E7568F8-2530-4535-B547-E1A763779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9" y="5516563"/>
            <a:ext cx="3397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06" name="Line 126">
            <a:extLst>
              <a:ext uri="{FF2B5EF4-FFF2-40B4-BE49-F238E27FC236}">
                <a16:creationId xmlns:a16="http://schemas.microsoft.com/office/drawing/2014/main" id="{1C9B2C1D-48C9-454F-B66E-4C8631FF3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5650" y="4495800"/>
            <a:ext cx="6921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08" name="Line 128">
            <a:extLst>
              <a:ext uri="{FF2B5EF4-FFF2-40B4-BE49-F238E27FC236}">
                <a16:creationId xmlns:a16="http://schemas.microsoft.com/office/drawing/2014/main" id="{14F5DA10-213E-4189-938C-C7DBD5407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5650" y="4830763"/>
            <a:ext cx="6921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10" name="Line 130">
            <a:extLst>
              <a:ext uri="{FF2B5EF4-FFF2-40B4-BE49-F238E27FC236}">
                <a16:creationId xmlns:a16="http://schemas.microsoft.com/office/drawing/2014/main" id="{6EA9B9BC-AF85-4324-98C8-A9A3B97DC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495800"/>
            <a:ext cx="609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12" name="Line 132">
            <a:extLst>
              <a:ext uri="{FF2B5EF4-FFF2-40B4-BE49-F238E27FC236}">
                <a16:creationId xmlns:a16="http://schemas.microsoft.com/office/drawing/2014/main" id="{C8F89519-5592-4CD4-B07E-4D02639F8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830763"/>
            <a:ext cx="609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40" name="Line 160">
            <a:extLst>
              <a:ext uri="{FF2B5EF4-FFF2-40B4-BE49-F238E27FC236}">
                <a16:creationId xmlns:a16="http://schemas.microsoft.com/office/drawing/2014/main" id="{B5603585-C602-4EDE-8415-168527772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1" y="5791200"/>
            <a:ext cx="3667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42" name="Line 162">
            <a:extLst>
              <a:ext uri="{FF2B5EF4-FFF2-40B4-BE49-F238E27FC236}">
                <a16:creationId xmlns:a16="http://schemas.microsoft.com/office/drawing/2014/main" id="{19730F9E-2B72-4065-80F4-2349BCDA45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1" y="6126163"/>
            <a:ext cx="3667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94" name="Line 214">
            <a:extLst>
              <a:ext uri="{FF2B5EF4-FFF2-40B4-BE49-F238E27FC236}">
                <a16:creationId xmlns:a16="http://schemas.microsoft.com/office/drawing/2014/main" id="{61CF72A0-F062-4CBB-B426-D69C21952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9" y="3962400"/>
            <a:ext cx="3397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96" name="Line 216">
            <a:extLst>
              <a:ext uri="{FF2B5EF4-FFF2-40B4-BE49-F238E27FC236}">
                <a16:creationId xmlns:a16="http://schemas.microsoft.com/office/drawing/2014/main" id="{5CF02F94-8E72-4895-A2FB-84F621188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9" y="4297363"/>
            <a:ext cx="3397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98" name="Line 218">
            <a:extLst>
              <a:ext uri="{FF2B5EF4-FFF2-40B4-BE49-F238E27FC236}">
                <a16:creationId xmlns:a16="http://schemas.microsoft.com/office/drawing/2014/main" id="{ACE0400A-7E97-4FD6-B8AD-F996DCFB3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9" y="3962400"/>
            <a:ext cx="3397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300" name="Line 220">
            <a:extLst>
              <a:ext uri="{FF2B5EF4-FFF2-40B4-BE49-F238E27FC236}">
                <a16:creationId xmlns:a16="http://schemas.microsoft.com/office/drawing/2014/main" id="{0730E40F-FE31-4579-8FBB-9B2291D16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9" y="4297363"/>
            <a:ext cx="3397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379" name="Group 299">
            <a:extLst>
              <a:ext uri="{FF2B5EF4-FFF2-40B4-BE49-F238E27FC236}">
                <a16:creationId xmlns:a16="http://schemas.microsoft.com/office/drawing/2014/main" id="{F32D545E-ED93-46C1-A996-C59A904474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43400" y="1506147"/>
            <a:ext cx="6860448" cy="4912505"/>
            <a:chOff x="672" y="2064"/>
            <a:chExt cx="2976" cy="2131"/>
          </a:xfrm>
        </p:grpSpPr>
        <p:sp>
          <p:nvSpPr>
            <p:cNvPr id="46120" name="Rectangle 40">
              <a:extLst>
                <a:ext uri="{FF2B5EF4-FFF2-40B4-BE49-F238E27FC236}">
                  <a16:creationId xmlns:a16="http://schemas.microsoft.com/office/drawing/2014/main" id="{8E3BE9CC-45C5-4728-978D-B0BD4D176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64"/>
              <a:ext cx="19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</a:t>
              </a:r>
              <a:endParaRPr lang="en-US" altLang="zh-CN" sz="2400" b="1"/>
            </a:p>
          </p:txBody>
        </p:sp>
        <p:sp>
          <p:nvSpPr>
            <p:cNvPr id="46121" name="Line 41">
              <a:extLst>
                <a:ext uri="{FF2B5EF4-FFF2-40B4-BE49-F238E27FC236}">
                  <a16:creationId xmlns:a16="http://schemas.microsoft.com/office/drawing/2014/main" id="{2BBE9AB1-315A-4644-827D-5B4B6C8F7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064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22" name="Line 42">
              <a:extLst>
                <a:ext uri="{FF2B5EF4-FFF2-40B4-BE49-F238E27FC236}">
                  <a16:creationId xmlns:a16="http://schemas.microsoft.com/office/drawing/2014/main" id="{ED952781-C98A-4D1D-87B9-B2A164B58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275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23" name="Line 43">
              <a:extLst>
                <a:ext uri="{FF2B5EF4-FFF2-40B4-BE49-F238E27FC236}">
                  <a16:creationId xmlns:a16="http://schemas.microsoft.com/office/drawing/2014/main" id="{D192E883-B2D5-4C5D-834F-66DBDC9E8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06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24" name="Line 44">
              <a:extLst>
                <a:ext uri="{FF2B5EF4-FFF2-40B4-BE49-F238E27FC236}">
                  <a16:creationId xmlns:a16="http://schemas.microsoft.com/office/drawing/2014/main" id="{C172DAD3-0257-4268-B1B0-87EA5CA2B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06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33" name="Text Box 53">
              <a:extLst>
                <a:ext uri="{FF2B5EF4-FFF2-40B4-BE49-F238E27FC236}">
                  <a16:creationId xmlns:a16="http://schemas.microsoft.com/office/drawing/2014/main" id="{90093579-1996-4484-9AE0-91836D657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064"/>
              <a:ext cx="33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D</a:t>
              </a:r>
            </a:p>
          </p:txBody>
        </p:sp>
        <p:sp>
          <p:nvSpPr>
            <p:cNvPr id="46145" name="Rectangle 65">
              <a:extLst>
                <a:ext uri="{FF2B5EF4-FFF2-40B4-BE49-F238E27FC236}">
                  <a16:creationId xmlns:a16="http://schemas.microsoft.com/office/drawing/2014/main" id="{D1DF01C6-02E7-4D60-9682-1095A57C2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326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6144" name="Rectangle 64">
              <a:extLst>
                <a:ext uri="{FF2B5EF4-FFF2-40B4-BE49-F238E27FC236}">
                  <a16:creationId xmlns:a16="http://schemas.microsoft.com/office/drawing/2014/main" id="{02291A55-35D0-4912-A21E-512D3FB2D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326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</a:t>
              </a:r>
              <a:endParaRPr lang="en-US" altLang="zh-CN" sz="2400" b="1"/>
            </a:p>
          </p:txBody>
        </p:sp>
        <p:sp>
          <p:nvSpPr>
            <p:cNvPr id="46143" name="Rectangle 63">
              <a:extLst>
                <a:ext uri="{FF2B5EF4-FFF2-40B4-BE49-F238E27FC236}">
                  <a16:creationId xmlns:a16="http://schemas.microsoft.com/office/drawing/2014/main" id="{60671106-BE94-425A-85C3-816BE1EE7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" y="3264"/>
              <a:ext cx="21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/>
                <a:t>1</a:t>
              </a:r>
            </a:p>
          </p:txBody>
        </p:sp>
        <p:sp>
          <p:nvSpPr>
            <p:cNvPr id="46142" name="Rectangle 62">
              <a:extLst>
                <a:ext uri="{FF2B5EF4-FFF2-40B4-BE49-F238E27FC236}">
                  <a16:creationId xmlns:a16="http://schemas.microsoft.com/office/drawing/2014/main" id="{80D31BB8-1ED9-497B-BCA5-A7718D60A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326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141" name="Rectangle 61">
              <a:extLst>
                <a:ext uri="{FF2B5EF4-FFF2-40B4-BE49-F238E27FC236}">
                  <a16:creationId xmlns:a16="http://schemas.microsoft.com/office/drawing/2014/main" id="{F18256AC-D15D-4689-80CB-39F655EE6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326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140" name="Rectangle 60">
              <a:extLst>
                <a:ext uri="{FF2B5EF4-FFF2-40B4-BE49-F238E27FC236}">
                  <a16:creationId xmlns:a16="http://schemas.microsoft.com/office/drawing/2014/main" id="{29DC9614-86A3-4D14-84E7-688862C48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326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139" name="Rectangle 59">
              <a:extLst>
                <a:ext uri="{FF2B5EF4-FFF2-40B4-BE49-F238E27FC236}">
                  <a16:creationId xmlns:a16="http://schemas.microsoft.com/office/drawing/2014/main" id="{BF4E1FAF-DB87-409C-B934-9B2B27F31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" y="326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/>
                <a:t>1</a:t>
              </a:r>
            </a:p>
          </p:txBody>
        </p:sp>
        <p:sp>
          <p:nvSpPr>
            <p:cNvPr id="46138" name="Rectangle 58">
              <a:extLst>
                <a:ext uri="{FF2B5EF4-FFF2-40B4-BE49-F238E27FC236}">
                  <a16:creationId xmlns:a16="http://schemas.microsoft.com/office/drawing/2014/main" id="{F4C0B233-5749-4E75-8393-917EE67B0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" y="326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137" name="Rectangle 57">
              <a:extLst>
                <a:ext uri="{FF2B5EF4-FFF2-40B4-BE49-F238E27FC236}">
                  <a16:creationId xmlns:a16="http://schemas.microsoft.com/office/drawing/2014/main" id="{DD4A6AD4-B4AC-4702-B467-BFB628E12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" y="3264"/>
              <a:ext cx="21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136" name="Rectangle 56">
              <a:extLst>
                <a:ext uri="{FF2B5EF4-FFF2-40B4-BE49-F238E27FC236}">
                  <a16:creationId xmlns:a16="http://schemas.microsoft.com/office/drawing/2014/main" id="{28847A47-931A-45E2-A71C-8442BE4DB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326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135" name="Rectangle 55">
              <a:extLst>
                <a:ext uri="{FF2B5EF4-FFF2-40B4-BE49-F238E27FC236}">
                  <a16:creationId xmlns:a16="http://schemas.microsoft.com/office/drawing/2014/main" id="{707BB549-C24B-4A26-B84E-111B6B4D0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26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/>
                <a:t>1</a:t>
              </a:r>
            </a:p>
          </p:txBody>
        </p:sp>
        <p:sp>
          <p:nvSpPr>
            <p:cNvPr id="46146" name="Line 66">
              <a:extLst>
                <a:ext uri="{FF2B5EF4-FFF2-40B4-BE49-F238E27FC236}">
                  <a16:creationId xmlns:a16="http://schemas.microsoft.com/office/drawing/2014/main" id="{E81EB509-E995-4F01-A84E-8C6F141F2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264"/>
              <a:ext cx="6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47" name="Line 67">
              <a:extLst>
                <a:ext uri="{FF2B5EF4-FFF2-40B4-BE49-F238E27FC236}">
                  <a16:creationId xmlns:a16="http://schemas.microsoft.com/office/drawing/2014/main" id="{28F06432-BC51-465B-B756-0BB34756A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475"/>
              <a:ext cx="6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48" name="Line 68">
              <a:extLst>
                <a:ext uri="{FF2B5EF4-FFF2-40B4-BE49-F238E27FC236}">
                  <a16:creationId xmlns:a16="http://schemas.microsoft.com/office/drawing/2014/main" id="{BBB954D3-B078-4660-9F8F-E1660A46D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26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49" name="Line 69">
              <a:extLst>
                <a:ext uri="{FF2B5EF4-FFF2-40B4-BE49-F238E27FC236}">
                  <a16:creationId xmlns:a16="http://schemas.microsoft.com/office/drawing/2014/main" id="{EFBEDDDE-21BD-4B4F-9450-EB38B0CE4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2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50" name="Line 70">
              <a:extLst>
                <a:ext uri="{FF2B5EF4-FFF2-40B4-BE49-F238E27FC236}">
                  <a16:creationId xmlns:a16="http://schemas.microsoft.com/office/drawing/2014/main" id="{EACBF248-8E9D-405F-980E-B07BE2CC0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51" name="Line 71">
              <a:extLst>
                <a:ext uri="{FF2B5EF4-FFF2-40B4-BE49-F238E27FC236}">
                  <a16:creationId xmlns:a16="http://schemas.microsoft.com/office/drawing/2014/main" id="{458F8128-C649-4B74-A73D-F22F88827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9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52" name="Line 72">
              <a:extLst>
                <a:ext uri="{FF2B5EF4-FFF2-40B4-BE49-F238E27FC236}">
                  <a16:creationId xmlns:a16="http://schemas.microsoft.com/office/drawing/2014/main" id="{391CF9F7-C1C8-45ED-B358-A520A1D7D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53" name="Line 73">
              <a:extLst>
                <a:ext uri="{FF2B5EF4-FFF2-40B4-BE49-F238E27FC236}">
                  <a16:creationId xmlns:a16="http://schemas.microsoft.com/office/drawing/2014/main" id="{8E9A21C9-7CAC-4866-B880-F9732B384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54" name="Line 74">
              <a:extLst>
                <a:ext uri="{FF2B5EF4-FFF2-40B4-BE49-F238E27FC236}">
                  <a16:creationId xmlns:a16="http://schemas.microsoft.com/office/drawing/2014/main" id="{CF1D223C-FA26-4F92-A6A0-ABB5ADC1E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1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55" name="Line 75">
              <a:extLst>
                <a:ext uri="{FF2B5EF4-FFF2-40B4-BE49-F238E27FC236}">
                  <a16:creationId xmlns:a16="http://schemas.microsoft.com/office/drawing/2014/main" id="{63C5CAE1-E151-4B97-B84A-89F9C51D9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5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56" name="Line 76">
              <a:extLst>
                <a:ext uri="{FF2B5EF4-FFF2-40B4-BE49-F238E27FC236}">
                  <a16:creationId xmlns:a16="http://schemas.microsoft.com/office/drawing/2014/main" id="{B57C2F51-C5C8-421E-896A-6C8A60AAB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9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57" name="Line 77">
              <a:extLst>
                <a:ext uri="{FF2B5EF4-FFF2-40B4-BE49-F238E27FC236}">
                  <a16:creationId xmlns:a16="http://schemas.microsoft.com/office/drawing/2014/main" id="{8A400CDF-4300-43C6-932D-F233EC61B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2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58" name="Line 78">
              <a:extLst>
                <a:ext uri="{FF2B5EF4-FFF2-40B4-BE49-F238E27FC236}">
                  <a16:creationId xmlns:a16="http://schemas.microsoft.com/office/drawing/2014/main" id="{D2FAE9A0-A8D5-4E4C-BC87-869B96D08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6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59" name="Line 79">
              <a:extLst>
                <a:ext uri="{FF2B5EF4-FFF2-40B4-BE49-F238E27FC236}">
                  <a16:creationId xmlns:a16="http://schemas.microsoft.com/office/drawing/2014/main" id="{7F27B337-10E6-493E-8790-85D62AF7C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6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64" name="Line 84">
              <a:extLst>
                <a:ext uri="{FF2B5EF4-FFF2-40B4-BE49-F238E27FC236}">
                  <a16:creationId xmlns:a16="http://schemas.microsoft.com/office/drawing/2014/main" id="{F74FCC86-8B24-4EC9-8199-2D6E8B409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" y="3264"/>
              <a:ext cx="6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68" name="Line 88">
              <a:extLst>
                <a:ext uri="{FF2B5EF4-FFF2-40B4-BE49-F238E27FC236}">
                  <a16:creationId xmlns:a16="http://schemas.microsoft.com/office/drawing/2014/main" id="{588D5490-43DB-4689-970A-1787F5F33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" y="3475"/>
              <a:ext cx="6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71" name="Line 91">
              <a:extLst>
                <a:ext uri="{FF2B5EF4-FFF2-40B4-BE49-F238E27FC236}">
                  <a16:creationId xmlns:a16="http://schemas.microsoft.com/office/drawing/2014/main" id="{D057AEF2-6AD2-4ADA-AD62-12D0DF578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9" y="3264"/>
              <a:ext cx="6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74" name="Line 94">
              <a:extLst>
                <a:ext uri="{FF2B5EF4-FFF2-40B4-BE49-F238E27FC236}">
                  <a16:creationId xmlns:a16="http://schemas.microsoft.com/office/drawing/2014/main" id="{50108460-6E1E-4E74-8854-B71648694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9" y="3475"/>
              <a:ext cx="6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77" name="Text Box 97">
              <a:extLst>
                <a:ext uri="{FF2B5EF4-FFF2-40B4-BE49-F238E27FC236}">
                  <a16:creationId xmlns:a16="http://schemas.microsoft.com/office/drawing/2014/main" id="{A9F81356-1CB6-4A54-AF25-8A35754A7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400"/>
              <a:ext cx="33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  <p:sp>
          <p:nvSpPr>
            <p:cNvPr id="46178" name="Line 98">
              <a:extLst>
                <a:ext uri="{FF2B5EF4-FFF2-40B4-BE49-F238E27FC236}">
                  <a16:creationId xmlns:a16="http://schemas.microsoft.com/office/drawing/2014/main" id="{3A2AFAB7-AD1A-4B42-8A10-9A48F6BD9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81" name="Rectangle 101">
              <a:extLst>
                <a:ext uri="{FF2B5EF4-FFF2-40B4-BE49-F238E27FC236}">
                  <a16:creationId xmlns:a16="http://schemas.microsoft.com/office/drawing/2014/main" id="{D9641427-BB11-418D-8999-C5A93F889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32"/>
              <a:ext cx="24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/>
                <a:t>c</a:t>
              </a:r>
            </a:p>
          </p:txBody>
        </p:sp>
        <p:sp>
          <p:nvSpPr>
            <p:cNvPr id="46182" name="Rectangle 102">
              <a:extLst>
                <a:ext uri="{FF2B5EF4-FFF2-40B4-BE49-F238E27FC236}">
                  <a16:creationId xmlns:a16="http://schemas.microsoft.com/office/drawing/2014/main" id="{0D1AE767-861D-48D5-B5D5-DB5684E4F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832"/>
              <a:ext cx="19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/>
                <a:t>0</a:t>
              </a:r>
            </a:p>
          </p:txBody>
        </p:sp>
        <p:sp>
          <p:nvSpPr>
            <p:cNvPr id="46183" name="Rectangle 103">
              <a:extLst>
                <a:ext uri="{FF2B5EF4-FFF2-40B4-BE49-F238E27FC236}">
                  <a16:creationId xmlns:a16="http://schemas.microsoft.com/office/drawing/2014/main" id="{7001817B-7D78-44E4-8032-728FB7DB7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832"/>
              <a:ext cx="38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185" name="Rectangle 105">
              <a:extLst>
                <a:ext uri="{FF2B5EF4-FFF2-40B4-BE49-F238E27FC236}">
                  <a16:creationId xmlns:a16="http://schemas.microsoft.com/office/drawing/2014/main" id="{4622BB22-D4E6-4BAF-9254-3A73D14E3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832"/>
              <a:ext cx="24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/>
                <a:t>b</a:t>
              </a:r>
            </a:p>
          </p:txBody>
        </p:sp>
        <p:sp>
          <p:nvSpPr>
            <p:cNvPr id="46186" name="Rectangle 106">
              <a:extLst>
                <a:ext uri="{FF2B5EF4-FFF2-40B4-BE49-F238E27FC236}">
                  <a16:creationId xmlns:a16="http://schemas.microsoft.com/office/drawing/2014/main" id="{8AD2124B-ADF9-403F-A307-6E152B94B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832"/>
              <a:ext cx="24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/>
                <a:t>0</a:t>
              </a:r>
            </a:p>
          </p:txBody>
        </p:sp>
        <p:sp>
          <p:nvSpPr>
            <p:cNvPr id="46187" name="Rectangle 107">
              <a:extLst>
                <a:ext uri="{FF2B5EF4-FFF2-40B4-BE49-F238E27FC236}">
                  <a16:creationId xmlns:a16="http://schemas.microsoft.com/office/drawing/2014/main" id="{C6D53897-B0DA-4ADD-BF1A-001295AE9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" y="2832"/>
              <a:ext cx="4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189" name="Rectangle 109">
              <a:extLst>
                <a:ext uri="{FF2B5EF4-FFF2-40B4-BE49-F238E27FC236}">
                  <a16:creationId xmlns:a16="http://schemas.microsoft.com/office/drawing/2014/main" id="{0DC96E04-5956-4F1A-8A1A-17341A1B6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2832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/>
                <a:t>a</a:t>
              </a:r>
            </a:p>
          </p:txBody>
        </p:sp>
        <p:sp>
          <p:nvSpPr>
            <p:cNvPr id="46190" name="Rectangle 110">
              <a:extLst>
                <a:ext uri="{FF2B5EF4-FFF2-40B4-BE49-F238E27FC236}">
                  <a16:creationId xmlns:a16="http://schemas.microsoft.com/office/drawing/2014/main" id="{84F2E435-ACFC-4EAE-B758-E9435D660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32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/>
                <a:t>0</a:t>
              </a:r>
            </a:p>
          </p:txBody>
        </p:sp>
        <p:sp>
          <p:nvSpPr>
            <p:cNvPr id="46191" name="Line 111">
              <a:extLst>
                <a:ext uri="{FF2B5EF4-FFF2-40B4-BE49-F238E27FC236}">
                  <a16:creationId xmlns:a16="http://schemas.microsoft.com/office/drawing/2014/main" id="{D63E870D-C7A5-4074-9C18-28FB55617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832"/>
              <a:ext cx="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92" name="Line 112">
              <a:extLst>
                <a:ext uri="{FF2B5EF4-FFF2-40B4-BE49-F238E27FC236}">
                  <a16:creationId xmlns:a16="http://schemas.microsoft.com/office/drawing/2014/main" id="{305B4F5B-9286-42A0-9F62-AEC1A442D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043"/>
              <a:ext cx="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93" name="Line 113">
              <a:extLst>
                <a:ext uri="{FF2B5EF4-FFF2-40B4-BE49-F238E27FC236}">
                  <a16:creationId xmlns:a16="http://schemas.microsoft.com/office/drawing/2014/main" id="{63E528CE-6153-4BF3-9B1C-6D45EAB79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832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94" name="Line 114">
              <a:extLst>
                <a:ext uri="{FF2B5EF4-FFF2-40B4-BE49-F238E27FC236}">
                  <a16:creationId xmlns:a16="http://schemas.microsoft.com/office/drawing/2014/main" id="{20EEFFA0-D6D2-4CD4-846F-19EB71F4D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2" y="283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95" name="Line 115">
              <a:extLst>
                <a:ext uri="{FF2B5EF4-FFF2-40B4-BE49-F238E27FC236}">
                  <a16:creationId xmlns:a16="http://schemas.microsoft.com/office/drawing/2014/main" id="{19283091-20D5-47B9-B6AB-F1FC4BE9A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6" y="283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97" name="Line 117">
              <a:extLst>
                <a:ext uri="{FF2B5EF4-FFF2-40B4-BE49-F238E27FC236}">
                  <a16:creationId xmlns:a16="http://schemas.microsoft.com/office/drawing/2014/main" id="{13846EFB-2C6A-473B-8ACE-6425AED60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83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98" name="Line 118">
              <a:extLst>
                <a:ext uri="{FF2B5EF4-FFF2-40B4-BE49-F238E27FC236}">
                  <a16:creationId xmlns:a16="http://schemas.microsoft.com/office/drawing/2014/main" id="{2803A5FB-1E50-4675-BE4D-F65CF012A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83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99" name="Line 119">
              <a:extLst>
                <a:ext uri="{FF2B5EF4-FFF2-40B4-BE49-F238E27FC236}">
                  <a16:creationId xmlns:a16="http://schemas.microsoft.com/office/drawing/2014/main" id="{E77304C4-6EDA-41A9-8D2E-FAA2CE492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83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01" name="Line 121">
              <a:extLst>
                <a:ext uri="{FF2B5EF4-FFF2-40B4-BE49-F238E27FC236}">
                  <a16:creationId xmlns:a16="http://schemas.microsoft.com/office/drawing/2014/main" id="{071B9F3D-61D0-40D4-A0D9-7679116F1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83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02" name="Line 122">
              <a:extLst>
                <a:ext uri="{FF2B5EF4-FFF2-40B4-BE49-F238E27FC236}">
                  <a16:creationId xmlns:a16="http://schemas.microsoft.com/office/drawing/2014/main" id="{900EBE7F-C128-4D26-BC45-07163E923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83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04" name="Line 124">
              <a:extLst>
                <a:ext uri="{FF2B5EF4-FFF2-40B4-BE49-F238E27FC236}">
                  <a16:creationId xmlns:a16="http://schemas.microsoft.com/office/drawing/2014/main" id="{018E8FDD-307B-47FB-AACD-98C3765D6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832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05" name="Line 125">
              <a:extLst>
                <a:ext uri="{FF2B5EF4-FFF2-40B4-BE49-F238E27FC236}">
                  <a16:creationId xmlns:a16="http://schemas.microsoft.com/office/drawing/2014/main" id="{B543F0FE-A401-45B8-9861-AA897D3CC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832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07" name="Line 127">
              <a:extLst>
                <a:ext uri="{FF2B5EF4-FFF2-40B4-BE49-F238E27FC236}">
                  <a16:creationId xmlns:a16="http://schemas.microsoft.com/office/drawing/2014/main" id="{5642CC4C-424A-4E85-8287-7CAC63292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043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09" name="Line 129">
              <a:extLst>
                <a:ext uri="{FF2B5EF4-FFF2-40B4-BE49-F238E27FC236}">
                  <a16:creationId xmlns:a16="http://schemas.microsoft.com/office/drawing/2014/main" id="{D1E8D332-682C-4C2D-AD7A-81FC739FD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832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11" name="Line 131">
              <a:extLst>
                <a:ext uri="{FF2B5EF4-FFF2-40B4-BE49-F238E27FC236}">
                  <a16:creationId xmlns:a16="http://schemas.microsoft.com/office/drawing/2014/main" id="{259F7F22-50CD-436C-A5E1-3DBF89B61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043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18" name="Rectangle 138">
              <a:extLst>
                <a:ext uri="{FF2B5EF4-FFF2-40B4-BE49-F238E27FC236}">
                  <a16:creationId xmlns:a16="http://schemas.microsoft.com/office/drawing/2014/main" id="{6E55E195-8239-4339-8A33-2BB8DC49A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3648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6219" name="Rectangle 139">
              <a:extLst>
                <a:ext uri="{FF2B5EF4-FFF2-40B4-BE49-F238E27FC236}">
                  <a16:creationId xmlns:a16="http://schemas.microsoft.com/office/drawing/2014/main" id="{7AFEFEE7-A076-4F37-93B1-2978034D3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3648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220" name="Rectangle 140">
              <a:extLst>
                <a:ext uri="{FF2B5EF4-FFF2-40B4-BE49-F238E27FC236}">
                  <a16:creationId xmlns:a16="http://schemas.microsoft.com/office/drawing/2014/main" id="{CC5D290E-4E76-4397-8118-E21821A35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" y="3648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/>
                <a:t>1</a:t>
              </a:r>
            </a:p>
          </p:txBody>
        </p:sp>
        <p:sp>
          <p:nvSpPr>
            <p:cNvPr id="46221" name="Rectangle 141">
              <a:extLst>
                <a:ext uri="{FF2B5EF4-FFF2-40B4-BE49-F238E27FC236}">
                  <a16:creationId xmlns:a16="http://schemas.microsoft.com/office/drawing/2014/main" id="{D02DFDA3-E9B8-4C61-BC54-5356207F3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648"/>
              <a:ext cx="23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222" name="Rectangle 142">
              <a:extLst>
                <a:ext uri="{FF2B5EF4-FFF2-40B4-BE49-F238E27FC236}">
                  <a16:creationId xmlns:a16="http://schemas.microsoft.com/office/drawing/2014/main" id="{C6011E24-3B82-48BB-A99C-AD084E5B2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" y="3648"/>
              <a:ext cx="1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223" name="Rectangle 143">
              <a:extLst>
                <a:ext uri="{FF2B5EF4-FFF2-40B4-BE49-F238E27FC236}">
                  <a16:creationId xmlns:a16="http://schemas.microsoft.com/office/drawing/2014/main" id="{A61E1DA2-3F7B-4D01-B8B7-3AC5F2636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3648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224" name="Rectangle 144">
              <a:extLst>
                <a:ext uri="{FF2B5EF4-FFF2-40B4-BE49-F238E27FC236}">
                  <a16:creationId xmlns:a16="http://schemas.microsoft.com/office/drawing/2014/main" id="{F5B65DFC-8BF7-47DD-A166-3FA4E7B41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648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/>
                <a:t>1</a:t>
              </a:r>
            </a:p>
          </p:txBody>
        </p:sp>
        <p:sp>
          <p:nvSpPr>
            <p:cNvPr id="46225" name="Line 145">
              <a:extLst>
                <a:ext uri="{FF2B5EF4-FFF2-40B4-BE49-F238E27FC236}">
                  <a16:creationId xmlns:a16="http://schemas.microsoft.com/office/drawing/2014/main" id="{8D0D383B-EA53-48E6-BADA-98FF47F9D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648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26" name="Line 146">
              <a:extLst>
                <a:ext uri="{FF2B5EF4-FFF2-40B4-BE49-F238E27FC236}">
                  <a16:creationId xmlns:a16="http://schemas.microsoft.com/office/drawing/2014/main" id="{45540C1A-A77F-4DF9-8518-ADD478342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859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27" name="Line 147">
              <a:extLst>
                <a:ext uri="{FF2B5EF4-FFF2-40B4-BE49-F238E27FC236}">
                  <a16:creationId xmlns:a16="http://schemas.microsoft.com/office/drawing/2014/main" id="{73DE99F2-4247-420B-B3FC-5745C6049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648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28" name="Line 148">
              <a:extLst>
                <a:ext uri="{FF2B5EF4-FFF2-40B4-BE49-F238E27FC236}">
                  <a16:creationId xmlns:a16="http://schemas.microsoft.com/office/drawing/2014/main" id="{4022D4A1-9539-462C-BB05-A69088986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2" y="3648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29" name="Line 149">
              <a:extLst>
                <a:ext uri="{FF2B5EF4-FFF2-40B4-BE49-F238E27FC236}">
                  <a16:creationId xmlns:a16="http://schemas.microsoft.com/office/drawing/2014/main" id="{BDEE882D-8A29-40FA-9CD2-6A6413219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" y="3648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30" name="Line 150">
              <a:extLst>
                <a:ext uri="{FF2B5EF4-FFF2-40B4-BE49-F238E27FC236}">
                  <a16:creationId xmlns:a16="http://schemas.microsoft.com/office/drawing/2014/main" id="{117D8608-E479-41C9-B78C-7CBEDBDD1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648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31" name="Line 151">
              <a:extLst>
                <a:ext uri="{FF2B5EF4-FFF2-40B4-BE49-F238E27FC236}">
                  <a16:creationId xmlns:a16="http://schemas.microsoft.com/office/drawing/2014/main" id="{40508B09-074F-4BD3-83C0-987ABD217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" y="3648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32" name="Line 152">
              <a:extLst>
                <a:ext uri="{FF2B5EF4-FFF2-40B4-BE49-F238E27FC236}">
                  <a16:creationId xmlns:a16="http://schemas.microsoft.com/office/drawing/2014/main" id="{2E02208D-6052-4DD0-9F5C-19C8F5130C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3648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33" name="Line 153">
              <a:extLst>
                <a:ext uri="{FF2B5EF4-FFF2-40B4-BE49-F238E27FC236}">
                  <a16:creationId xmlns:a16="http://schemas.microsoft.com/office/drawing/2014/main" id="{28B26B72-2C7D-4297-9045-2052721F6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1" y="3648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38" name="Line 158">
              <a:extLst>
                <a:ext uri="{FF2B5EF4-FFF2-40B4-BE49-F238E27FC236}">
                  <a16:creationId xmlns:a16="http://schemas.microsoft.com/office/drawing/2014/main" id="{3E5A3D29-DA80-497C-971C-988AB2B76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5" y="3648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39" name="Line 159">
              <a:extLst>
                <a:ext uri="{FF2B5EF4-FFF2-40B4-BE49-F238E27FC236}">
                  <a16:creationId xmlns:a16="http://schemas.microsoft.com/office/drawing/2014/main" id="{C63D5A4E-56ED-4288-BE38-45DA8C617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" y="3648"/>
              <a:ext cx="6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41" name="Line 161">
              <a:extLst>
                <a:ext uri="{FF2B5EF4-FFF2-40B4-BE49-F238E27FC236}">
                  <a16:creationId xmlns:a16="http://schemas.microsoft.com/office/drawing/2014/main" id="{76C690E3-C520-4255-AF2D-A5FB44694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" y="3859"/>
              <a:ext cx="6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68" name="Rectangle 188">
              <a:extLst>
                <a:ext uri="{FF2B5EF4-FFF2-40B4-BE49-F238E27FC236}">
                  <a16:creationId xmlns:a16="http://schemas.microsoft.com/office/drawing/2014/main" id="{13D90316-126D-41DE-9F14-94A6ED514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2496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6269" name="Rectangle 189">
              <a:extLst>
                <a:ext uri="{FF2B5EF4-FFF2-40B4-BE49-F238E27FC236}">
                  <a16:creationId xmlns:a16="http://schemas.microsoft.com/office/drawing/2014/main" id="{87B57B09-D348-42FE-84E7-38DB568BE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2496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270" name="Rectangle 190">
              <a:extLst>
                <a:ext uri="{FF2B5EF4-FFF2-40B4-BE49-F238E27FC236}">
                  <a16:creationId xmlns:a16="http://schemas.microsoft.com/office/drawing/2014/main" id="{99E4C43F-8B87-47D6-9EE6-5C3E2E9DB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" y="2496"/>
              <a:ext cx="21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/>
                <a:t>1</a:t>
              </a:r>
            </a:p>
          </p:txBody>
        </p:sp>
        <p:sp>
          <p:nvSpPr>
            <p:cNvPr id="46271" name="Rectangle 191">
              <a:extLst>
                <a:ext uri="{FF2B5EF4-FFF2-40B4-BE49-F238E27FC236}">
                  <a16:creationId xmlns:a16="http://schemas.microsoft.com/office/drawing/2014/main" id="{E6E88D7A-4AFA-469B-8D33-C70EBD1F9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2496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272" name="Rectangle 192">
              <a:extLst>
                <a:ext uri="{FF2B5EF4-FFF2-40B4-BE49-F238E27FC236}">
                  <a16:creationId xmlns:a16="http://schemas.microsoft.com/office/drawing/2014/main" id="{5CE777B4-15A8-44B0-8F05-2DEB0E599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496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273" name="Rectangle 193">
              <a:extLst>
                <a:ext uri="{FF2B5EF4-FFF2-40B4-BE49-F238E27FC236}">
                  <a16:creationId xmlns:a16="http://schemas.microsoft.com/office/drawing/2014/main" id="{2126318B-0B47-4377-888A-086C8D5AB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2496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274" name="Rectangle 194">
              <a:extLst>
                <a:ext uri="{FF2B5EF4-FFF2-40B4-BE49-F238E27FC236}">
                  <a16:creationId xmlns:a16="http://schemas.microsoft.com/office/drawing/2014/main" id="{46AF67C9-D9E0-4E08-9F86-B41C1647C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" y="2496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/>
                <a:t>1</a:t>
              </a:r>
            </a:p>
          </p:txBody>
        </p:sp>
        <p:sp>
          <p:nvSpPr>
            <p:cNvPr id="46275" name="Rectangle 195">
              <a:extLst>
                <a:ext uri="{FF2B5EF4-FFF2-40B4-BE49-F238E27FC236}">
                  <a16:creationId xmlns:a16="http://schemas.microsoft.com/office/drawing/2014/main" id="{985CF78C-EDC3-4E18-8C84-0E8C4A237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" y="2496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276" name="Rectangle 196">
              <a:extLst>
                <a:ext uri="{FF2B5EF4-FFF2-40B4-BE49-F238E27FC236}">
                  <a16:creationId xmlns:a16="http://schemas.microsoft.com/office/drawing/2014/main" id="{23FADC5A-59BA-4CF1-B102-EC9437A6E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" y="2496"/>
              <a:ext cx="21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277" name="Rectangle 197">
              <a:extLst>
                <a:ext uri="{FF2B5EF4-FFF2-40B4-BE49-F238E27FC236}">
                  <a16:creationId xmlns:a16="http://schemas.microsoft.com/office/drawing/2014/main" id="{BBAFE27A-206B-4D6A-B682-A0FC1D822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2496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278" name="Rectangle 198">
              <a:extLst>
                <a:ext uri="{FF2B5EF4-FFF2-40B4-BE49-F238E27FC236}">
                  <a16:creationId xmlns:a16="http://schemas.microsoft.com/office/drawing/2014/main" id="{8806956B-947F-44CF-A539-3E048372C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 dirty="0"/>
                <a:t>1</a:t>
              </a:r>
            </a:p>
          </p:txBody>
        </p:sp>
        <p:sp>
          <p:nvSpPr>
            <p:cNvPr id="46279" name="Line 199">
              <a:extLst>
                <a:ext uri="{FF2B5EF4-FFF2-40B4-BE49-F238E27FC236}">
                  <a16:creationId xmlns:a16="http://schemas.microsoft.com/office/drawing/2014/main" id="{792F353F-2351-4597-84AA-C6D6641F1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496"/>
              <a:ext cx="6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80" name="Line 200">
              <a:extLst>
                <a:ext uri="{FF2B5EF4-FFF2-40B4-BE49-F238E27FC236}">
                  <a16:creationId xmlns:a16="http://schemas.microsoft.com/office/drawing/2014/main" id="{D3AF6CDF-011A-4BED-BFFF-801B80024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707"/>
              <a:ext cx="6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81" name="Line 201">
              <a:extLst>
                <a:ext uri="{FF2B5EF4-FFF2-40B4-BE49-F238E27FC236}">
                  <a16:creationId xmlns:a16="http://schemas.microsoft.com/office/drawing/2014/main" id="{6AB97FD4-E694-407A-AD37-21DCFB0E8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49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82" name="Line 202">
              <a:extLst>
                <a:ext uri="{FF2B5EF4-FFF2-40B4-BE49-F238E27FC236}">
                  <a16:creationId xmlns:a16="http://schemas.microsoft.com/office/drawing/2014/main" id="{C80DF907-62F6-4202-87E2-879D51AE4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2" y="249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83" name="Line 203">
              <a:extLst>
                <a:ext uri="{FF2B5EF4-FFF2-40B4-BE49-F238E27FC236}">
                  <a16:creationId xmlns:a16="http://schemas.microsoft.com/office/drawing/2014/main" id="{586A4171-193C-429A-8A35-4DEDB3EBB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" y="249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84" name="Line 204">
              <a:extLst>
                <a:ext uri="{FF2B5EF4-FFF2-40B4-BE49-F238E27FC236}">
                  <a16:creationId xmlns:a16="http://schemas.microsoft.com/office/drawing/2014/main" id="{0A309EEF-9826-4F03-9AAD-C7CB109AF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9" y="249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85" name="Line 205">
              <a:extLst>
                <a:ext uri="{FF2B5EF4-FFF2-40B4-BE49-F238E27FC236}">
                  <a16:creationId xmlns:a16="http://schemas.microsoft.com/office/drawing/2014/main" id="{D4BE0EAE-6D39-4B8F-85EF-325CF65F2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" y="249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86" name="Line 206">
              <a:extLst>
                <a:ext uri="{FF2B5EF4-FFF2-40B4-BE49-F238E27FC236}">
                  <a16:creationId xmlns:a16="http://schemas.microsoft.com/office/drawing/2014/main" id="{6ED663E1-23A8-46C2-AA25-6BBC9D31B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49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87" name="Line 207">
              <a:extLst>
                <a:ext uri="{FF2B5EF4-FFF2-40B4-BE49-F238E27FC236}">
                  <a16:creationId xmlns:a16="http://schemas.microsoft.com/office/drawing/2014/main" id="{31514A03-1EBE-4EDD-9A0D-14E46E374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1" y="249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88" name="Line 208">
              <a:extLst>
                <a:ext uri="{FF2B5EF4-FFF2-40B4-BE49-F238E27FC236}">
                  <a16:creationId xmlns:a16="http://schemas.microsoft.com/office/drawing/2014/main" id="{086C6F54-3BC3-4C36-81E9-404E1269CD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5" y="249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89" name="Line 209">
              <a:extLst>
                <a:ext uri="{FF2B5EF4-FFF2-40B4-BE49-F238E27FC236}">
                  <a16:creationId xmlns:a16="http://schemas.microsoft.com/office/drawing/2014/main" id="{79D89A39-8EA7-4408-BA86-FCA66FA69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9" y="249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90" name="Line 210">
              <a:extLst>
                <a:ext uri="{FF2B5EF4-FFF2-40B4-BE49-F238E27FC236}">
                  <a16:creationId xmlns:a16="http://schemas.microsoft.com/office/drawing/2014/main" id="{7D838DFF-F680-4DC2-B204-8776D91F0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2" y="249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91" name="Line 211">
              <a:extLst>
                <a:ext uri="{FF2B5EF4-FFF2-40B4-BE49-F238E27FC236}">
                  <a16:creationId xmlns:a16="http://schemas.microsoft.com/office/drawing/2014/main" id="{4B8D0B7E-4B09-40B9-A3C2-F6A4F3B85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6" y="249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92" name="Line 212">
              <a:extLst>
                <a:ext uri="{FF2B5EF4-FFF2-40B4-BE49-F238E27FC236}">
                  <a16:creationId xmlns:a16="http://schemas.microsoft.com/office/drawing/2014/main" id="{0307C85D-DEFE-40A1-BE3D-D7FD2ACAF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49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93" name="Line 213">
              <a:extLst>
                <a:ext uri="{FF2B5EF4-FFF2-40B4-BE49-F238E27FC236}">
                  <a16:creationId xmlns:a16="http://schemas.microsoft.com/office/drawing/2014/main" id="{D881C848-8B1E-447B-9E65-19EB13EFC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" y="2496"/>
              <a:ext cx="6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95" name="Line 215">
              <a:extLst>
                <a:ext uri="{FF2B5EF4-FFF2-40B4-BE49-F238E27FC236}">
                  <a16:creationId xmlns:a16="http://schemas.microsoft.com/office/drawing/2014/main" id="{35052FFF-EA44-4E59-BC21-6E23561DD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" y="2707"/>
              <a:ext cx="6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97" name="Line 217">
              <a:extLst>
                <a:ext uri="{FF2B5EF4-FFF2-40B4-BE49-F238E27FC236}">
                  <a16:creationId xmlns:a16="http://schemas.microsoft.com/office/drawing/2014/main" id="{27C9BC6D-CD78-413B-80AF-C7D65E3BC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9" y="2496"/>
              <a:ext cx="6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99" name="Line 219">
              <a:extLst>
                <a:ext uri="{FF2B5EF4-FFF2-40B4-BE49-F238E27FC236}">
                  <a16:creationId xmlns:a16="http://schemas.microsoft.com/office/drawing/2014/main" id="{E417391A-4432-46C9-B332-5781C34BA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9" y="2707"/>
              <a:ext cx="6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14" name="Line 234">
              <a:extLst>
                <a:ext uri="{FF2B5EF4-FFF2-40B4-BE49-F238E27FC236}">
                  <a16:creationId xmlns:a16="http://schemas.microsoft.com/office/drawing/2014/main" id="{DCD20274-8E5D-4B6F-9239-7ED123B5A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15" name="Line 235">
              <a:extLst>
                <a:ext uri="{FF2B5EF4-FFF2-40B4-BE49-F238E27FC236}">
                  <a16:creationId xmlns:a16="http://schemas.microsoft.com/office/drawing/2014/main" id="{13A92819-7E4B-4C83-8921-9AAAD27B1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21" name="Line 241">
              <a:extLst>
                <a:ext uri="{FF2B5EF4-FFF2-40B4-BE49-F238E27FC236}">
                  <a16:creationId xmlns:a16="http://schemas.microsoft.com/office/drawing/2014/main" id="{55E0A485-4FEE-488D-809D-A9C3A7A6B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22" name="Line 242">
              <a:extLst>
                <a:ext uri="{FF2B5EF4-FFF2-40B4-BE49-F238E27FC236}">
                  <a16:creationId xmlns:a16="http://schemas.microsoft.com/office/drawing/2014/main" id="{0901F13E-46E5-41FB-A985-690505E8E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23" name="Line 243">
              <a:extLst>
                <a:ext uri="{FF2B5EF4-FFF2-40B4-BE49-F238E27FC236}">
                  <a16:creationId xmlns:a16="http://schemas.microsoft.com/office/drawing/2014/main" id="{4DDF188D-560E-436F-AF2C-E9E8A36E0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24" name="Line 244">
              <a:extLst>
                <a:ext uri="{FF2B5EF4-FFF2-40B4-BE49-F238E27FC236}">
                  <a16:creationId xmlns:a16="http://schemas.microsoft.com/office/drawing/2014/main" id="{AE0065D2-946C-4CBA-BB32-8904F92A4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25" name="Line 245">
              <a:extLst>
                <a:ext uri="{FF2B5EF4-FFF2-40B4-BE49-F238E27FC236}">
                  <a16:creationId xmlns:a16="http://schemas.microsoft.com/office/drawing/2014/main" id="{BB3F9753-2642-4B27-9AE3-A44849AE8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26" name="Line 246">
              <a:extLst>
                <a:ext uri="{FF2B5EF4-FFF2-40B4-BE49-F238E27FC236}">
                  <a16:creationId xmlns:a16="http://schemas.microsoft.com/office/drawing/2014/main" id="{05BE4949-28F4-46A0-BBD7-2FB9E9726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27" name="Line 247">
              <a:extLst>
                <a:ext uri="{FF2B5EF4-FFF2-40B4-BE49-F238E27FC236}">
                  <a16:creationId xmlns:a16="http://schemas.microsoft.com/office/drawing/2014/main" id="{972766D2-1479-476C-A58D-623CB8CBF9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31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28" name="Line 248">
              <a:extLst>
                <a:ext uri="{FF2B5EF4-FFF2-40B4-BE49-F238E27FC236}">
                  <a16:creationId xmlns:a16="http://schemas.microsoft.com/office/drawing/2014/main" id="{CA7A3099-7873-438C-8429-31473C5E24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29" name="Line 249">
              <a:extLst>
                <a:ext uri="{FF2B5EF4-FFF2-40B4-BE49-F238E27FC236}">
                  <a16:creationId xmlns:a16="http://schemas.microsoft.com/office/drawing/2014/main" id="{010A7130-50F8-4DDC-8C5C-C5E15E3F9D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3120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30" name="Line 250">
              <a:extLst>
                <a:ext uri="{FF2B5EF4-FFF2-40B4-BE49-F238E27FC236}">
                  <a16:creationId xmlns:a16="http://schemas.microsoft.com/office/drawing/2014/main" id="{DEC1B97D-75D1-448B-8B73-954FD9A335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31" name="Line 251">
              <a:extLst>
                <a:ext uri="{FF2B5EF4-FFF2-40B4-BE49-F238E27FC236}">
                  <a16:creationId xmlns:a16="http://schemas.microsoft.com/office/drawing/2014/main" id="{42F7B4DC-88A2-478A-9F24-E3883C456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6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34" name="Text Box 254">
              <a:extLst>
                <a:ext uri="{FF2B5EF4-FFF2-40B4-BE49-F238E27FC236}">
                  <a16:creationId xmlns:a16="http://schemas.microsoft.com/office/drawing/2014/main" id="{404AF567-DC52-455B-ACF5-F1190A18F2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264"/>
              <a:ext cx="33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B</a:t>
              </a:r>
            </a:p>
          </p:txBody>
        </p:sp>
        <p:sp>
          <p:nvSpPr>
            <p:cNvPr id="46335" name="Text Box 255">
              <a:extLst>
                <a:ext uri="{FF2B5EF4-FFF2-40B4-BE49-F238E27FC236}">
                  <a16:creationId xmlns:a16="http://schemas.microsoft.com/office/drawing/2014/main" id="{B2BB0FFB-56D0-4DDE-ACE9-220DA51CA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600"/>
              <a:ext cx="33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C</a:t>
              </a:r>
            </a:p>
          </p:txBody>
        </p:sp>
        <p:sp>
          <p:nvSpPr>
            <p:cNvPr id="46336" name="Line 256">
              <a:extLst>
                <a:ext uri="{FF2B5EF4-FFF2-40B4-BE49-F238E27FC236}">
                  <a16:creationId xmlns:a16="http://schemas.microsoft.com/office/drawing/2014/main" id="{85564D65-B325-4DFB-8100-909638EEA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6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49" name="Rectangle 269">
              <a:extLst>
                <a:ext uri="{FF2B5EF4-FFF2-40B4-BE49-F238E27FC236}">
                  <a16:creationId xmlns:a16="http://schemas.microsoft.com/office/drawing/2014/main" id="{66012782-ED30-4F7D-A1B8-6AD462D92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398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/>
                <a:t>a</a:t>
              </a:r>
            </a:p>
          </p:txBody>
        </p:sp>
        <p:sp>
          <p:nvSpPr>
            <p:cNvPr id="46350" name="Rectangle 270">
              <a:extLst>
                <a:ext uri="{FF2B5EF4-FFF2-40B4-BE49-F238E27FC236}">
                  <a16:creationId xmlns:a16="http://schemas.microsoft.com/office/drawing/2014/main" id="{FDD99177-262A-4F8B-84F5-FAD9EFD4D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98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/>
                <a:t>0</a:t>
              </a:r>
            </a:p>
          </p:txBody>
        </p:sp>
        <p:sp>
          <p:nvSpPr>
            <p:cNvPr id="46351" name="Line 271">
              <a:extLst>
                <a:ext uri="{FF2B5EF4-FFF2-40B4-BE49-F238E27FC236}">
                  <a16:creationId xmlns:a16="http://schemas.microsoft.com/office/drawing/2014/main" id="{AF066BA5-EA3C-42D7-B720-C5457BFC8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984"/>
              <a:ext cx="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52" name="Line 272">
              <a:extLst>
                <a:ext uri="{FF2B5EF4-FFF2-40B4-BE49-F238E27FC236}">
                  <a16:creationId xmlns:a16="http://schemas.microsoft.com/office/drawing/2014/main" id="{4F95F90D-8430-4E06-9C8C-29E1A60A3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4195"/>
              <a:ext cx="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53" name="Line 273">
              <a:extLst>
                <a:ext uri="{FF2B5EF4-FFF2-40B4-BE49-F238E27FC236}">
                  <a16:creationId xmlns:a16="http://schemas.microsoft.com/office/drawing/2014/main" id="{6525D2C0-2A19-482C-8B54-5539F42CA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98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54" name="Line 274">
              <a:extLst>
                <a:ext uri="{FF2B5EF4-FFF2-40B4-BE49-F238E27FC236}">
                  <a16:creationId xmlns:a16="http://schemas.microsoft.com/office/drawing/2014/main" id="{379E1C4C-1E30-4036-A2BE-291E8EC3C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2" y="398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60" name="Line 280">
              <a:extLst>
                <a:ext uri="{FF2B5EF4-FFF2-40B4-BE49-F238E27FC236}">
                  <a16:creationId xmlns:a16="http://schemas.microsoft.com/office/drawing/2014/main" id="{47CC323A-FF3D-41BF-9488-DA51FD2D5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6" y="398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70" name="Line 290">
              <a:extLst>
                <a:ext uri="{FF2B5EF4-FFF2-40B4-BE49-F238E27FC236}">
                  <a16:creationId xmlns:a16="http://schemas.microsoft.com/office/drawing/2014/main" id="{C3DDBEAA-C4F6-4AFC-8BF7-0484C8FA5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71" name="Line 291">
              <a:extLst>
                <a:ext uri="{FF2B5EF4-FFF2-40B4-BE49-F238E27FC236}">
                  <a16:creationId xmlns:a16="http://schemas.microsoft.com/office/drawing/2014/main" id="{DD832307-D15F-4696-A9A6-0F6B833EF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7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72" name="Line 292">
              <a:extLst>
                <a:ext uri="{FF2B5EF4-FFF2-40B4-BE49-F238E27FC236}">
                  <a16:creationId xmlns:a16="http://schemas.microsoft.com/office/drawing/2014/main" id="{BD9190F3-44D0-44BE-BC58-4C87F4C476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73" name="Line 293">
              <a:extLst>
                <a:ext uri="{FF2B5EF4-FFF2-40B4-BE49-F238E27FC236}">
                  <a16:creationId xmlns:a16="http://schemas.microsoft.com/office/drawing/2014/main" id="{90D1C72F-8B99-4252-A4DC-F77907ED3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55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74" name="Line 294">
              <a:extLst>
                <a:ext uri="{FF2B5EF4-FFF2-40B4-BE49-F238E27FC236}">
                  <a16:creationId xmlns:a16="http://schemas.microsoft.com/office/drawing/2014/main" id="{763A163B-FF4D-4D8B-84B4-6A84F71C63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35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75" name="Line 295">
              <a:extLst>
                <a:ext uri="{FF2B5EF4-FFF2-40B4-BE49-F238E27FC236}">
                  <a16:creationId xmlns:a16="http://schemas.microsoft.com/office/drawing/2014/main" id="{EDED5D95-CCDA-4030-A77F-FD2B57280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76" name="Line 296">
              <a:extLst>
                <a:ext uri="{FF2B5EF4-FFF2-40B4-BE49-F238E27FC236}">
                  <a16:creationId xmlns:a16="http://schemas.microsoft.com/office/drawing/2014/main" id="{C72DC39E-2F5C-40BB-A252-446AB2A3A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3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77" name="Line 297">
              <a:extLst>
                <a:ext uri="{FF2B5EF4-FFF2-40B4-BE49-F238E27FC236}">
                  <a16:creationId xmlns:a16="http://schemas.microsoft.com/office/drawing/2014/main" id="{8AB94278-D4D7-44FF-AE06-1BB0744DD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3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8" name="内容占位符 2">
            <a:extLst>
              <a:ext uri="{FF2B5EF4-FFF2-40B4-BE49-F238E27FC236}">
                <a16:creationId xmlns:a16="http://schemas.microsoft.com/office/drawing/2014/main" id="{D42DB348-D7CC-4E29-8FDF-BBD7B1A6912B}"/>
              </a:ext>
            </a:extLst>
          </p:cNvPr>
          <p:cNvSpPr txBox="1">
            <a:spLocks/>
          </p:cNvSpPr>
          <p:nvPr/>
        </p:nvSpPr>
        <p:spPr>
          <a:xfrm>
            <a:off x="318639" y="2742627"/>
            <a:ext cx="3684583" cy="222408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/>
              <a:t>D =</a:t>
            </a:r>
            <a:r>
              <a:rPr lang="zh-CN" altLang="en-US" sz="2400" kern="0" dirty="0"/>
              <a:t>（） </a:t>
            </a:r>
            <a:endParaRPr lang="en-US" altLang="zh-CN" sz="2400" kern="0" dirty="0"/>
          </a:p>
          <a:p>
            <a:r>
              <a:rPr lang="en-US" altLang="zh-CN" sz="2400" kern="0" dirty="0"/>
              <a:t>A = (a</a:t>
            </a:r>
            <a:r>
              <a:rPr lang="zh-CN" altLang="en-US" sz="2400" kern="0" dirty="0"/>
              <a:t>，</a:t>
            </a:r>
            <a:r>
              <a:rPr lang="en-US" altLang="zh-CN" sz="2400" kern="0" dirty="0"/>
              <a:t>(b</a:t>
            </a:r>
            <a:r>
              <a:rPr lang="zh-CN" altLang="en-US" sz="2400" kern="0" dirty="0"/>
              <a:t>，</a:t>
            </a:r>
            <a:r>
              <a:rPr lang="en-US" altLang="zh-CN" sz="2400" kern="0" dirty="0"/>
              <a:t>c)) </a:t>
            </a:r>
          </a:p>
          <a:p>
            <a:r>
              <a:rPr lang="en-US" altLang="zh-CN" sz="2400" kern="0" dirty="0"/>
              <a:t>B=</a:t>
            </a:r>
            <a:r>
              <a:rPr lang="zh-CN" altLang="en-US" sz="2400" kern="0" dirty="0"/>
              <a:t>（</a:t>
            </a:r>
            <a:r>
              <a:rPr lang="en-US" altLang="zh-CN" sz="2400" kern="0" dirty="0"/>
              <a:t>A</a:t>
            </a:r>
            <a:r>
              <a:rPr lang="zh-CN" altLang="en-US" sz="2400" kern="0" dirty="0"/>
              <a:t>，</a:t>
            </a:r>
            <a:r>
              <a:rPr lang="en-US" altLang="zh-CN" sz="2400" kern="0" dirty="0"/>
              <a:t>A</a:t>
            </a:r>
            <a:r>
              <a:rPr lang="zh-CN" altLang="en-US" sz="2400" kern="0" dirty="0"/>
              <a:t>，</a:t>
            </a:r>
            <a:r>
              <a:rPr lang="en-US" altLang="zh-CN" sz="2400" kern="0" dirty="0"/>
              <a:t>D</a:t>
            </a:r>
            <a:r>
              <a:rPr lang="zh-CN" altLang="en-US" sz="2400" kern="0" dirty="0"/>
              <a:t>）</a:t>
            </a:r>
          </a:p>
          <a:p>
            <a:r>
              <a:rPr lang="en-US" altLang="zh-CN" sz="2400" kern="0" dirty="0"/>
              <a:t>C=</a:t>
            </a:r>
            <a:r>
              <a:rPr lang="zh-CN" altLang="en-US" sz="2400" kern="0" dirty="0"/>
              <a:t>（</a:t>
            </a:r>
            <a:r>
              <a:rPr lang="en-US" altLang="zh-CN" sz="2400" kern="0" dirty="0"/>
              <a:t>a</a:t>
            </a:r>
            <a:r>
              <a:rPr lang="zh-CN" altLang="en-US" sz="2400" kern="0" dirty="0"/>
              <a:t>，</a:t>
            </a:r>
            <a:r>
              <a:rPr lang="en-US" altLang="zh-CN" sz="2400" kern="0" dirty="0"/>
              <a:t>C</a:t>
            </a:r>
            <a:r>
              <a:rPr lang="zh-CN" altLang="en-US" sz="2400" kern="0" dirty="0"/>
              <a:t>）</a:t>
            </a:r>
          </a:p>
        </p:txBody>
      </p:sp>
      <p:sp>
        <p:nvSpPr>
          <p:cNvPr id="159" name="标题 1">
            <a:extLst>
              <a:ext uri="{FF2B5EF4-FFF2-40B4-BE49-F238E27FC236}">
                <a16:creationId xmlns:a16="http://schemas.microsoft.com/office/drawing/2014/main" id="{46238815-6569-4DE8-8A45-9711693777D1}"/>
              </a:ext>
            </a:extLst>
          </p:cNvPr>
          <p:cNvSpPr txBox="1">
            <a:spLocks/>
          </p:cNvSpPr>
          <p:nvPr/>
        </p:nvSpPr>
        <p:spPr>
          <a:xfrm>
            <a:off x="914400" y="533400"/>
            <a:ext cx="10363200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9pPr>
          </a:lstStyle>
          <a:p>
            <a:r>
              <a:rPr lang="zh-CN" altLang="en-US" kern="0" dirty="0"/>
              <a:t>广义表的头尾链表</a:t>
            </a:r>
            <a:r>
              <a:rPr lang="zh-CN" altLang="en-US" dirty="0"/>
              <a:t>存储结构图</a:t>
            </a:r>
            <a:endParaRPr lang="zh-CN" altLang="en-US" kern="0" dirty="0"/>
          </a:p>
        </p:txBody>
      </p:sp>
      <p:sp>
        <p:nvSpPr>
          <p:cNvPr id="160" name="箭头: 右 159">
            <a:extLst>
              <a:ext uri="{FF2B5EF4-FFF2-40B4-BE49-F238E27FC236}">
                <a16:creationId xmlns:a16="http://schemas.microsoft.com/office/drawing/2014/main" id="{A0F7266B-682F-4F55-A7FD-78B72EBCF128}"/>
              </a:ext>
            </a:extLst>
          </p:cNvPr>
          <p:cNvSpPr/>
          <p:nvPr/>
        </p:nvSpPr>
        <p:spPr bwMode="auto">
          <a:xfrm>
            <a:off x="8216234" y="5791200"/>
            <a:ext cx="3271091" cy="672082"/>
          </a:xfrm>
          <a:prstGeom prst="rightArrow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2225" cap="flat" cmpd="sng" algn="ctr">
            <a:solidFill>
              <a:srgbClr val="006600"/>
            </a:solidFill>
            <a:prstDash val="solid"/>
            <a:round/>
            <a:headEnd type="none" w="sm" len="sm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kern="0" dirty="0">
                <a:hlinkClick r:id="rId2" action="ppaction://hlinksldjump"/>
              </a:rPr>
              <a:t>同层结点链</a:t>
            </a:r>
            <a:r>
              <a:rPr lang="zh-CN" altLang="en-US" sz="2000" b="1" dirty="0">
                <a:hlinkClick r:id="rId2" action="ppaction://hlinksldjump"/>
              </a:rPr>
              <a:t>存储结构图</a:t>
            </a:r>
            <a:endParaRPr lang="en-US" altLang="zh-CN" sz="2000" b="1" dirty="0">
              <a:latin typeface="+mn-l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C5C6F-E6C3-424E-8C2D-5D40E23C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31799"/>
            <a:ext cx="10363200" cy="685800"/>
          </a:xfrm>
        </p:spPr>
        <p:txBody>
          <a:bodyPr/>
          <a:lstStyle/>
          <a:p>
            <a:r>
              <a:rPr lang="zh-CN" altLang="en-US" dirty="0"/>
              <a:t>广义表的头尾链表类型定义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5ABFE-F409-47C7-AD13-AEEA98D9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19908"/>
            <a:ext cx="11734800" cy="5585691"/>
          </a:xfrm>
        </p:spPr>
        <p:txBody>
          <a:bodyPr/>
          <a:lstStyle/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typedef </a:t>
            </a:r>
            <a:r>
              <a:rPr lang="en-US" altLang="zh-CN" sz="2200" dirty="0" err="1">
                <a:solidFill>
                  <a:srgbClr val="FF0000"/>
                </a:solidFill>
              </a:rPr>
              <a:t>enum</a:t>
            </a:r>
            <a:r>
              <a:rPr lang="en-US" altLang="zh-CN" sz="2200" dirty="0"/>
              <a:t> {ATOM, LIST} </a:t>
            </a:r>
            <a:r>
              <a:rPr lang="en-US" altLang="zh-CN" sz="2200" dirty="0" err="1"/>
              <a:t>ElemTag</a:t>
            </a:r>
            <a:r>
              <a:rPr lang="en-US" altLang="zh-CN" sz="2200" dirty="0"/>
              <a:t>;   </a:t>
            </a:r>
            <a:r>
              <a:rPr lang="en-US" altLang="zh-CN" sz="2200" dirty="0">
                <a:solidFill>
                  <a:srgbClr val="CC0099"/>
                </a:solidFill>
              </a:rPr>
              <a:t>/*ATOM</a:t>
            </a:r>
            <a:r>
              <a:rPr lang="zh-CN" altLang="en-US" sz="2200" dirty="0">
                <a:solidFill>
                  <a:srgbClr val="CC0099"/>
                </a:solidFill>
              </a:rPr>
              <a:t>＝</a:t>
            </a:r>
            <a:r>
              <a:rPr lang="en-US" altLang="zh-CN" sz="2200" dirty="0">
                <a:solidFill>
                  <a:srgbClr val="CC0099"/>
                </a:solidFill>
              </a:rPr>
              <a:t>0</a:t>
            </a:r>
            <a:r>
              <a:rPr lang="zh-CN" altLang="en-US" sz="2200" dirty="0">
                <a:solidFill>
                  <a:srgbClr val="CC0099"/>
                </a:solidFill>
              </a:rPr>
              <a:t>，表示原子；</a:t>
            </a:r>
            <a:r>
              <a:rPr lang="en-US" altLang="zh-CN" sz="2200" dirty="0">
                <a:solidFill>
                  <a:srgbClr val="CC0099"/>
                </a:solidFill>
              </a:rPr>
              <a:t>LIST</a:t>
            </a:r>
            <a:r>
              <a:rPr lang="zh-CN" altLang="en-US" sz="2200" dirty="0">
                <a:solidFill>
                  <a:srgbClr val="CC0099"/>
                </a:solidFill>
              </a:rPr>
              <a:t>＝</a:t>
            </a:r>
            <a:r>
              <a:rPr lang="en-US" altLang="zh-CN" sz="2200" dirty="0">
                <a:solidFill>
                  <a:srgbClr val="CC0099"/>
                </a:solidFill>
              </a:rPr>
              <a:t>1</a:t>
            </a:r>
            <a:r>
              <a:rPr lang="zh-CN" altLang="en-US" sz="2200" dirty="0">
                <a:solidFill>
                  <a:srgbClr val="CC0099"/>
                </a:solidFill>
              </a:rPr>
              <a:t>，表示子表*</a:t>
            </a:r>
            <a:r>
              <a:rPr lang="en-US" altLang="zh-CN" sz="2200" dirty="0">
                <a:solidFill>
                  <a:srgbClr val="CC0099"/>
                </a:solidFill>
              </a:rPr>
              <a:t>/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typedef struct </a:t>
            </a:r>
            <a:r>
              <a:rPr lang="en-US" altLang="zh-CN" sz="2200" dirty="0" err="1"/>
              <a:t>GLNode</a:t>
            </a:r>
            <a:r>
              <a:rPr lang="en-US" altLang="zh-CN" sz="2200" dirty="0"/>
              <a:t> {	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    </a:t>
            </a:r>
            <a:r>
              <a:rPr lang="en-US" altLang="zh-CN" sz="2200" dirty="0" err="1"/>
              <a:t>ElemTag</a:t>
            </a:r>
            <a:r>
              <a:rPr lang="en-US" altLang="zh-CN" sz="2200" dirty="0"/>
              <a:t>   tag; 		</a:t>
            </a:r>
            <a:r>
              <a:rPr lang="en-US" altLang="zh-CN" sz="2200" dirty="0">
                <a:solidFill>
                  <a:srgbClr val="CC0099"/>
                </a:solidFill>
              </a:rPr>
              <a:t>/*</a:t>
            </a:r>
            <a:r>
              <a:rPr lang="zh-CN" altLang="en-US" sz="2200" dirty="0">
                <a:solidFill>
                  <a:srgbClr val="CC0099"/>
                </a:solidFill>
              </a:rPr>
              <a:t>标志位</a:t>
            </a:r>
            <a:r>
              <a:rPr lang="en-US" altLang="zh-CN" sz="2200" dirty="0">
                <a:solidFill>
                  <a:srgbClr val="CC0099"/>
                </a:solidFill>
              </a:rPr>
              <a:t>tag</a:t>
            </a:r>
            <a:r>
              <a:rPr lang="zh-CN" altLang="en-US" sz="2200" dirty="0">
                <a:solidFill>
                  <a:srgbClr val="CC0099"/>
                </a:solidFill>
              </a:rPr>
              <a:t>用来区别原子结点和表结点*</a:t>
            </a:r>
            <a:r>
              <a:rPr lang="en-US" altLang="zh-CN" sz="2200" dirty="0">
                <a:solidFill>
                  <a:srgbClr val="CC0099"/>
                </a:solidFill>
              </a:rPr>
              <a:t>/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    </a:t>
            </a:r>
            <a:r>
              <a:rPr lang="en-US" altLang="zh-CN" sz="2200" dirty="0">
                <a:solidFill>
                  <a:srgbClr val="FF0000"/>
                </a:solidFill>
              </a:rPr>
              <a:t>union</a:t>
            </a:r>
            <a:r>
              <a:rPr lang="en-US" altLang="zh-CN" sz="2200" dirty="0"/>
              <a:t>  {  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        </a:t>
            </a:r>
            <a:r>
              <a:rPr lang="en-US" altLang="zh-CN" sz="2200" dirty="0" err="1"/>
              <a:t>AtomType</a:t>
            </a:r>
            <a:r>
              <a:rPr lang="en-US" altLang="zh-CN" sz="2200" dirty="0"/>
              <a:t>  atom;	</a:t>
            </a:r>
            <a:r>
              <a:rPr lang="en-US" altLang="zh-CN" sz="2200" dirty="0">
                <a:solidFill>
                  <a:srgbClr val="CC0099"/>
                </a:solidFill>
              </a:rPr>
              <a:t>/*</a:t>
            </a:r>
            <a:r>
              <a:rPr lang="zh-CN" altLang="en-US" sz="2200" dirty="0">
                <a:solidFill>
                  <a:srgbClr val="CC0099"/>
                </a:solidFill>
              </a:rPr>
              <a:t>原子结点的值域</a:t>
            </a:r>
            <a:r>
              <a:rPr lang="en-US" altLang="zh-CN" sz="2200" dirty="0">
                <a:solidFill>
                  <a:srgbClr val="CC0099"/>
                </a:solidFill>
              </a:rPr>
              <a:t>atom*/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        struct { 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            struct </a:t>
            </a:r>
            <a:r>
              <a:rPr lang="en-US" altLang="zh-CN" sz="2200" dirty="0" err="1"/>
              <a:t>GLNode</a:t>
            </a:r>
            <a:r>
              <a:rPr lang="en-US" altLang="zh-CN" sz="2200" dirty="0"/>
              <a:t>  * hp, *</a:t>
            </a:r>
            <a:r>
              <a:rPr lang="en-US" altLang="zh-CN" sz="2200" dirty="0" err="1"/>
              <a:t>tp</a:t>
            </a:r>
            <a:r>
              <a:rPr lang="en-US" altLang="zh-CN" sz="2200" dirty="0"/>
              <a:t>;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        } </a:t>
            </a:r>
            <a:r>
              <a:rPr lang="en-US" altLang="zh-CN" sz="2200" dirty="0" err="1"/>
              <a:t>htp</a:t>
            </a:r>
            <a:r>
              <a:rPr lang="en-US" altLang="zh-CN" sz="2200" dirty="0"/>
              <a:t>; 			</a:t>
            </a:r>
            <a:r>
              <a:rPr lang="en-US" altLang="zh-CN" sz="2200" dirty="0">
                <a:solidFill>
                  <a:srgbClr val="CC0099"/>
                </a:solidFill>
              </a:rPr>
              <a:t>/*</a:t>
            </a:r>
            <a:r>
              <a:rPr lang="zh-CN" altLang="en-US" sz="2200" dirty="0">
                <a:solidFill>
                  <a:srgbClr val="CC0099"/>
                </a:solidFill>
              </a:rPr>
              <a:t>表结点的指针域</a:t>
            </a:r>
            <a:r>
              <a:rPr lang="en-US" altLang="zh-CN" sz="2200" dirty="0" err="1">
                <a:solidFill>
                  <a:srgbClr val="CC0099"/>
                </a:solidFill>
              </a:rPr>
              <a:t>htp</a:t>
            </a:r>
            <a:r>
              <a:rPr lang="zh-CN" altLang="en-US" sz="2200" dirty="0">
                <a:solidFill>
                  <a:srgbClr val="CC0099"/>
                </a:solidFill>
              </a:rPr>
              <a:t>， 包括表头指针域</a:t>
            </a:r>
            <a:r>
              <a:rPr lang="en-US" altLang="zh-CN" sz="2200" dirty="0">
                <a:solidFill>
                  <a:srgbClr val="CC0099"/>
                </a:solidFill>
              </a:rPr>
              <a:t>hp</a:t>
            </a:r>
            <a:r>
              <a:rPr lang="zh-CN" altLang="en-US" sz="2200" dirty="0">
                <a:solidFill>
                  <a:srgbClr val="CC0099"/>
                </a:solidFill>
              </a:rPr>
              <a:t>和表尾指针域</a:t>
            </a:r>
            <a:r>
              <a:rPr lang="en-US" altLang="zh-CN" sz="2200" dirty="0" err="1">
                <a:solidFill>
                  <a:srgbClr val="CC0099"/>
                </a:solidFill>
              </a:rPr>
              <a:t>tp</a:t>
            </a:r>
            <a:r>
              <a:rPr lang="en-US" altLang="zh-CN" sz="2200" dirty="0">
                <a:solidFill>
                  <a:srgbClr val="CC0099"/>
                </a:solidFill>
              </a:rPr>
              <a:t>*/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    } </a:t>
            </a:r>
            <a:r>
              <a:rPr lang="en-US" altLang="zh-CN" sz="2200" dirty="0" err="1">
                <a:solidFill>
                  <a:srgbClr val="FF0000"/>
                </a:solidFill>
              </a:rPr>
              <a:t>atom_htp</a:t>
            </a:r>
            <a:r>
              <a:rPr lang="en-US" altLang="zh-CN" sz="2200" dirty="0"/>
              <a:t>;   </a:t>
            </a:r>
            <a:r>
              <a:rPr lang="en-US" altLang="zh-CN" sz="2200" dirty="0">
                <a:solidFill>
                  <a:srgbClr val="CC0099"/>
                </a:solidFill>
              </a:rPr>
              <a:t>/* </a:t>
            </a:r>
            <a:r>
              <a:rPr lang="en-US" altLang="zh-CN" sz="2200" dirty="0" err="1">
                <a:solidFill>
                  <a:srgbClr val="CC0099"/>
                </a:solidFill>
              </a:rPr>
              <a:t>atom_htp</a:t>
            </a:r>
            <a:r>
              <a:rPr lang="en-US" altLang="zh-CN" sz="2200" dirty="0">
                <a:solidFill>
                  <a:srgbClr val="CC0099"/>
                </a:solidFill>
              </a:rPr>
              <a:t> </a:t>
            </a:r>
            <a:r>
              <a:rPr lang="zh-CN" altLang="en-US" sz="2200" dirty="0">
                <a:solidFill>
                  <a:srgbClr val="CC0099"/>
                </a:solidFill>
              </a:rPr>
              <a:t>是原子结点的值域</a:t>
            </a:r>
            <a:r>
              <a:rPr lang="en-US" altLang="zh-CN" sz="2200" dirty="0">
                <a:solidFill>
                  <a:srgbClr val="CC0099"/>
                </a:solidFill>
              </a:rPr>
              <a:t>atom</a:t>
            </a:r>
            <a:r>
              <a:rPr lang="zh-CN" altLang="en-US" sz="2200" dirty="0">
                <a:solidFill>
                  <a:srgbClr val="CC0099"/>
                </a:solidFill>
              </a:rPr>
              <a:t>和表结点的指针域</a:t>
            </a:r>
            <a:r>
              <a:rPr lang="en-US" altLang="zh-CN" sz="2200" dirty="0" err="1">
                <a:solidFill>
                  <a:srgbClr val="CC0099"/>
                </a:solidFill>
              </a:rPr>
              <a:t>htp</a:t>
            </a:r>
            <a:r>
              <a:rPr lang="zh-CN" altLang="en-US" sz="2200" dirty="0">
                <a:solidFill>
                  <a:srgbClr val="CC0099"/>
                </a:solidFill>
              </a:rPr>
              <a:t>的联合体域*</a:t>
            </a:r>
            <a:r>
              <a:rPr lang="en-US" altLang="zh-CN" sz="2200" dirty="0">
                <a:solidFill>
                  <a:srgbClr val="CC0099"/>
                </a:solidFill>
              </a:rPr>
              <a:t>/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} </a:t>
            </a:r>
            <a:r>
              <a:rPr lang="en-US" altLang="zh-CN" sz="2200" dirty="0" err="1"/>
              <a:t>GLNode</a:t>
            </a:r>
            <a:r>
              <a:rPr lang="en-US" altLang="zh-CN" sz="2200" dirty="0"/>
              <a:t>,  *</a:t>
            </a:r>
            <a:r>
              <a:rPr lang="en-US" altLang="zh-CN" sz="2200" dirty="0" err="1"/>
              <a:t>GList</a:t>
            </a:r>
            <a:r>
              <a:rPr lang="zh-CN" altLang="en-US" sz="2200" dirty="0"/>
              <a:t>； 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9951961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71" name="Group 43">
            <a:extLst>
              <a:ext uri="{FF2B5EF4-FFF2-40B4-BE49-F238E27FC236}">
                <a16:creationId xmlns:a16="http://schemas.microsoft.com/office/drawing/2014/main" id="{C2B95FD8-17EE-4CA9-80D3-CFCA211FD05C}"/>
              </a:ext>
            </a:extLst>
          </p:cNvPr>
          <p:cNvGrpSpPr>
            <a:grpSpLocks/>
          </p:cNvGrpSpPr>
          <p:nvPr/>
        </p:nvGrpSpPr>
        <p:grpSpPr bwMode="auto">
          <a:xfrm>
            <a:off x="259624" y="1739265"/>
            <a:ext cx="5350002" cy="880110"/>
            <a:chOff x="672" y="1200"/>
            <a:chExt cx="3792" cy="643"/>
          </a:xfrm>
        </p:grpSpPr>
        <p:sp>
          <p:nvSpPr>
            <p:cNvPr id="48134" name="Rectangle 6">
              <a:extLst>
                <a:ext uri="{FF2B5EF4-FFF2-40B4-BE49-F238E27FC236}">
                  <a16:creationId xmlns:a16="http://schemas.microsoft.com/office/drawing/2014/main" id="{1F9A85BC-8920-4840-AB7D-D8B64567F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5" y="1200"/>
              <a:ext cx="519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 dirty="0" err="1"/>
                <a:t>tp</a:t>
              </a:r>
              <a:endParaRPr lang="en-US" altLang="zh-CN" sz="2000" b="1" dirty="0"/>
            </a:p>
          </p:txBody>
        </p:sp>
        <p:sp>
          <p:nvSpPr>
            <p:cNvPr id="48133" name="Rectangle 5">
              <a:extLst>
                <a:ext uri="{FF2B5EF4-FFF2-40B4-BE49-F238E27FC236}">
                  <a16:creationId xmlns:a16="http://schemas.microsoft.com/office/drawing/2014/main" id="{5CCD61F7-0B03-46A9-A3F5-E32ACBF9C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1200"/>
              <a:ext cx="61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 dirty="0"/>
                <a:t>atom</a:t>
              </a:r>
            </a:p>
          </p:txBody>
        </p:sp>
        <p:sp>
          <p:nvSpPr>
            <p:cNvPr id="48132" name="Rectangle 4">
              <a:extLst>
                <a:ext uri="{FF2B5EF4-FFF2-40B4-BE49-F238E27FC236}">
                  <a16:creationId xmlns:a16="http://schemas.microsoft.com/office/drawing/2014/main" id="{8F284605-F3F2-44F6-A898-D203BFF8B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00"/>
              <a:ext cx="709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 dirty="0"/>
                <a:t>tag=0</a:t>
              </a:r>
            </a:p>
          </p:txBody>
        </p:sp>
        <p:sp>
          <p:nvSpPr>
            <p:cNvPr id="48135" name="Line 7">
              <a:extLst>
                <a:ext uri="{FF2B5EF4-FFF2-40B4-BE49-F238E27FC236}">
                  <a16:creationId xmlns:a16="http://schemas.microsoft.com/office/drawing/2014/main" id="{EE6B69F2-74CB-4F52-9F04-B59EFC685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200"/>
              <a:ext cx="18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136" name="Line 8">
              <a:extLst>
                <a:ext uri="{FF2B5EF4-FFF2-40B4-BE49-F238E27FC236}">
                  <a16:creationId xmlns:a16="http://schemas.microsoft.com/office/drawing/2014/main" id="{639735FE-EB0E-462C-9740-7EE2FC796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536"/>
              <a:ext cx="18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137" name="Line 9">
              <a:extLst>
                <a:ext uri="{FF2B5EF4-FFF2-40B4-BE49-F238E27FC236}">
                  <a16:creationId xmlns:a16="http://schemas.microsoft.com/office/drawing/2014/main" id="{CA093E8D-8426-430B-856F-A9141D14C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200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138" name="Line 10">
              <a:extLst>
                <a:ext uri="{FF2B5EF4-FFF2-40B4-BE49-F238E27FC236}">
                  <a16:creationId xmlns:a16="http://schemas.microsoft.com/office/drawing/2014/main" id="{240FC978-9E52-4DFB-A967-446E17467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120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139" name="Line 11">
              <a:extLst>
                <a:ext uri="{FF2B5EF4-FFF2-40B4-BE49-F238E27FC236}">
                  <a16:creationId xmlns:a16="http://schemas.microsoft.com/office/drawing/2014/main" id="{82C8D652-0AE9-4F77-B3D4-99565AE09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5" y="120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140" name="Line 12">
              <a:extLst>
                <a:ext uri="{FF2B5EF4-FFF2-40B4-BE49-F238E27FC236}">
                  <a16:creationId xmlns:a16="http://schemas.microsoft.com/office/drawing/2014/main" id="{406A7551-8313-4CA6-B062-618F9C1FE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200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153" name="Rectangle 25">
              <a:extLst>
                <a:ext uri="{FF2B5EF4-FFF2-40B4-BE49-F238E27FC236}">
                  <a16:creationId xmlns:a16="http://schemas.microsoft.com/office/drawing/2014/main" id="{424823AB-D0E2-4C4E-B822-D8E722B9E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1200"/>
              <a:ext cx="46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 dirty="0" err="1"/>
                <a:t>tp</a:t>
              </a:r>
              <a:endParaRPr lang="en-US" altLang="zh-CN" sz="2000" b="1" dirty="0"/>
            </a:p>
          </p:txBody>
        </p:sp>
        <p:sp>
          <p:nvSpPr>
            <p:cNvPr id="48154" name="Rectangle 26">
              <a:extLst>
                <a:ext uri="{FF2B5EF4-FFF2-40B4-BE49-F238E27FC236}">
                  <a16:creationId xmlns:a16="http://schemas.microsoft.com/office/drawing/2014/main" id="{3A706B51-2E03-4A43-81D7-B9A061929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1200"/>
              <a:ext cx="43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 dirty="0"/>
                <a:t>hp</a:t>
              </a:r>
            </a:p>
          </p:txBody>
        </p:sp>
        <p:sp>
          <p:nvSpPr>
            <p:cNvPr id="48155" name="Rectangle 27">
              <a:extLst>
                <a:ext uri="{FF2B5EF4-FFF2-40B4-BE49-F238E27FC236}">
                  <a16:creationId xmlns:a16="http://schemas.microsoft.com/office/drawing/2014/main" id="{4101451E-C4D2-4143-9FF9-4E3AC3799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200"/>
              <a:ext cx="73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 dirty="0"/>
                <a:t>tag=1</a:t>
              </a:r>
            </a:p>
          </p:txBody>
        </p:sp>
        <p:sp>
          <p:nvSpPr>
            <p:cNvPr id="48156" name="Line 28">
              <a:extLst>
                <a:ext uri="{FF2B5EF4-FFF2-40B4-BE49-F238E27FC236}">
                  <a16:creationId xmlns:a16="http://schemas.microsoft.com/office/drawing/2014/main" id="{6BCCBDD9-70EC-44DB-9E51-A90DFBAEF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00"/>
              <a:ext cx="16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157" name="Line 29">
              <a:extLst>
                <a:ext uri="{FF2B5EF4-FFF2-40B4-BE49-F238E27FC236}">
                  <a16:creationId xmlns:a16="http://schemas.microsoft.com/office/drawing/2014/main" id="{0D937729-901A-42F4-9DF8-A9AA0BBDD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536"/>
              <a:ext cx="16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158" name="Line 30">
              <a:extLst>
                <a:ext uri="{FF2B5EF4-FFF2-40B4-BE49-F238E27FC236}">
                  <a16:creationId xmlns:a16="http://schemas.microsoft.com/office/drawing/2014/main" id="{3F02CA7E-1A5A-48C9-A33D-8E9D63A4F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00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159" name="Line 31">
              <a:extLst>
                <a:ext uri="{FF2B5EF4-FFF2-40B4-BE49-F238E27FC236}">
                  <a16:creationId xmlns:a16="http://schemas.microsoft.com/office/drawing/2014/main" id="{8942BC6F-CCBD-46CB-9BD3-18D0A6189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7" y="120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160" name="Line 32">
              <a:extLst>
                <a:ext uri="{FF2B5EF4-FFF2-40B4-BE49-F238E27FC236}">
                  <a16:creationId xmlns:a16="http://schemas.microsoft.com/office/drawing/2014/main" id="{42BEA14E-0BFB-469C-A5CF-042FEB245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120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161" name="Line 33">
              <a:extLst>
                <a:ext uri="{FF2B5EF4-FFF2-40B4-BE49-F238E27FC236}">
                  <a16:creationId xmlns:a16="http://schemas.microsoft.com/office/drawing/2014/main" id="{C13E11F2-EAD9-4FB1-9123-B15DD8C22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00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167" name="Text Box 39">
              <a:extLst>
                <a:ext uri="{FF2B5EF4-FFF2-40B4-BE49-F238E27FC236}">
                  <a16:creationId xmlns:a16="http://schemas.microsoft.com/office/drawing/2014/main" id="{67EEB4C4-5878-4FD2-A987-217B3895D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536"/>
              <a:ext cx="120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/>
                <a:t>表结点</a:t>
              </a:r>
            </a:p>
          </p:txBody>
        </p:sp>
        <p:sp>
          <p:nvSpPr>
            <p:cNvPr id="48168" name="Text Box 40">
              <a:extLst>
                <a:ext uri="{FF2B5EF4-FFF2-40B4-BE49-F238E27FC236}">
                  <a16:creationId xmlns:a16="http://schemas.microsoft.com/office/drawing/2014/main" id="{72B3D55E-0398-46E2-9104-A74CC5146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536"/>
              <a:ext cx="1248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/>
                <a:t>原子结点</a:t>
              </a:r>
            </a:p>
          </p:txBody>
        </p:sp>
      </p:grpSp>
      <p:grpSp>
        <p:nvGrpSpPr>
          <p:cNvPr id="48493" name="Group 365">
            <a:extLst>
              <a:ext uri="{FF2B5EF4-FFF2-40B4-BE49-F238E27FC236}">
                <a16:creationId xmlns:a16="http://schemas.microsoft.com/office/drawing/2014/main" id="{BDADD467-EB39-4347-B495-A140114A95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51399" y="1189182"/>
            <a:ext cx="5664708" cy="5280660"/>
            <a:chOff x="480" y="1584"/>
            <a:chExt cx="2832" cy="2640"/>
          </a:xfrm>
        </p:grpSpPr>
        <p:sp>
          <p:nvSpPr>
            <p:cNvPr id="48317" name="Rectangle 189">
              <a:extLst>
                <a:ext uri="{FF2B5EF4-FFF2-40B4-BE49-F238E27FC236}">
                  <a16:creationId xmlns:a16="http://schemas.microsoft.com/office/drawing/2014/main" id="{6B836C36-1E1B-4FC3-9851-6831B27A9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584"/>
              <a:ext cx="19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8316" name="Rectangle 188">
              <a:extLst>
                <a:ext uri="{FF2B5EF4-FFF2-40B4-BE49-F238E27FC236}">
                  <a16:creationId xmlns:a16="http://schemas.microsoft.com/office/drawing/2014/main" id="{55A1E29F-3C42-4F58-9DE1-0DBAC0139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1584"/>
              <a:ext cx="16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8315" name="Rectangle 187">
              <a:extLst>
                <a:ext uri="{FF2B5EF4-FFF2-40B4-BE49-F238E27FC236}">
                  <a16:creationId xmlns:a16="http://schemas.microsoft.com/office/drawing/2014/main" id="{3FC67D71-AB49-44D1-ACBA-EEB954AED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584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48318" name="Line 190">
              <a:extLst>
                <a:ext uri="{FF2B5EF4-FFF2-40B4-BE49-F238E27FC236}">
                  <a16:creationId xmlns:a16="http://schemas.microsoft.com/office/drawing/2014/main" id="{4CB2D0A4-A0AB-43BD-A8D9-C31948A88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584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19" name="Line 191">
              <a:extLst>
                <a:ext uri="{FF2B5EF4-FFF2-40B4-BE49-F238E27FC236}">
                  <a16:creationId xmlns:a16="http://schemas.microsoft.com/office/drawing/2014/main" id="{3325A3EC-FFBC-46D1-B005-1E2FF1A35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795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20" name="Line 192">
              <a:extLst>
                <a:ext uri="{FF2B5EF4-FFF2-40B4-BE49-F238E27FC236}">
                  <a16:creationId xmlns:a16="http://schemas.microsoft.com/office/drawing/2014/main" id="{F903384C-FAA2-4072-BE36-2570D905D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58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21" name="Line 193">
              <a:extLst>
                <a:ext uri="{FF2B5EF4-FFF2-40B4-BE49-F238E27FC236}">
                  <a16:creationId xmlns:a16="http://schemas.microsoft.com/office/drawing/2014/main" id="{CD8BCEC0-F0B2-46C5-BC3E-F5DC87EA5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158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22" name="Line 194">
              <a:extLst>
                <a:ext uri="{FF2B5EF4-FFF2-40B4-BE49-F238E27FC236}">
                  <a16:creationId xmlns:a16="http://schemas.microsoft.com/office/drawing/2014/main" id="{F57C63AF-F145-4F3B-A82E-4A8BD224D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58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23" name="Line 195">
              <a:extLst>
                <a:ext uri="{FF2B5EF4-FFF2-40B4-BE49-F238E27FC236}">
                  <a16:creationId xmlns:a16="http://schemas.microsoft.com/office/drawing/2014/main" id="{3036162E-53DF-4498-A795-BA7100B71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58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33" name="Rectangle 205">
              <a:extLst>
                <a:ext uri="{FF2B5EF4-FFF2-40B4-BE49-F238E27FC236}">
                  <a16:creationId xmlns:a16="http://schemas.microsoft.com/office/drawing/2014/main" id="{4EBE6FA4-D6CC-4EBD-AD28-4193C6A89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1920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8334" name="Rectangle 206">
              <a:extLst>
                <a:ext uri="{FF2B5EF4-FFF2-40B4-BE49-F238E27FC236}">
                  <a16:creationId xmlns:a16="http://schemas.microsoft.com/office/drawing/2014/main" id="{B08423BB-6A0E-4364-9372-8BFF6120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1920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000" b="1"/>
            </a:p>
          </p:txBody>
        </p:sp>
        <p:sp>
          <p:nvSpPr>
            <p:cNvPr id="48335" name="Rectangle 207">
              <a:extLst>
                <a:ext uri="{FF2B5EF4-FFF2-40B4-BE49-F238E27FC236}">
                  <a16:creationId xmlns:a16="http://schemas.microsoft.com/office/drawing/2014/main" id="{FF1D39B0-79DB-4922-A32D-948F54FEC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920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48336" name="Line 208">
              <a:extLst>
                <a:ext uri="{FF2B5EF4-FFF2-40B4-BE49-F238E27FC236}">
                  <a16:creationId xmlns:a16="http://schemas.microsoft.com/office/drawing/2014/main" id="{6905A1FA-CFDC-4214-AA3F-A6CDBDDB4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20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37" name="Line 209">
              <a:extLst>
                <a:ext uri="{FF2B5EF4-FFF2-40B4-BE49-F238E27FC236}">
                  <a16:creationId xmlns:a16="http://schemas.microsoft.com/office/drawing/2014/main" id="{B5792F51-F838-4E6A-B697-4721C50CA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131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38" name="Line 210">
              <a:extLst>
                <a:ext uri="{FF2B5EF4-FFF2-40B4-BE49-F238E27FC236}">
                  <a16:creationId xmlns:a16="http://schemas.microsoft.com/office/drawing/2014/main" id="{4A8282EB-23D2-4638-B989-FB01996EE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20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39" name="Line 211">
              <a:extLst>
                <a:ext uri="{FF2B5EF4-FFF2-40B4-BE49-F238E27FC236}">
                  <a16:creationId xmlns:a16="http://schemas.microsoft.com/office/drawing/2014/main" id="{75418C36-817A-48B7-9D09-CF8931FF5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192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40" name="Line 212">
              <a:extLst>
                <a:ext uri="{FF2B5EF4-FFF2-40B4-BE49-F238E27FC236}">
                  <a16:creationId xmlns:a16="http://schemas.microsoft.com/office/drawing/2014/main" id="{454A46B8-66B4-42A9-8D67-25EC5F165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6" y="192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41" name="Line 213">
              <a:extLst>
                <a:ext uri="{FF2B5EF4-FFF2-40B4-BE49-F238E27FC236}">
                  <a16:creationId xmlns:a16="http://schemas.microsoft.com/office/drawing/2014/main" id="{56FB229A-46A6-4DDE-99ED-1B76EDAA9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920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43" name="Rectangle 215">
              <a:extLst>
                <a:ext uri="{FF2B5EF4-FFF2-40B4-BE49-F238E27FC236}">
                  <a16:creationId xmlns:a16="http://schemas.microsoft.com/office/drawing/2014/main" id="{7CB8C699-F221-4802-98A4-5712FAEB4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2256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000" b="1"/>
            </a:p>
          </p:txBody>
        </p:sp>
        <p:sp>
          <p:nvSpPr>
            <p:cNvPr id="48344" name="Rectangle 216">
              <a:extLst>
                <a:ext uri="{FF2B5EF4-FFF2-40B4-BE49-F238E27FC236}">
                  <a16:creationId xmlns:a16="http://schemas.microsoft.com/office/drawing/2014/main" id="{FB79F727-A2B8-41CF-8765-A1F7613FD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2256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/>
                <a:t>a</a:t>
              </a:r>
            </a:p>
          </p:txBody>
        </p:sp>
        <p:sp>
          <p:nvSpPr>
            <p:cNvPr id="48345" name="Rectangle 217">
              <a:extLst>
                <a:ext uri="{FF2B5EF4-FFF2-40B4-BE49-F238E27FC236}">
                  <a16:creationId xmlns:a16="http://schemas.microsoft.com/office/drawing/2014/main" id="{B3D99AD0-AF0B-49C2-903A-90CDDD455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256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48346" name="Line 218">
              <a:extLst>
                <a:ext uri="{FF2B5EF4-FFF2-40B4-BE49-F238E27FC236}">
                  <a16:creationId xmlns:a16="http://schemas.microsoft.com/office/drawing/2014/main" id="{5AA47997-B304-4421-A59B-A2DC87409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56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47" name="Line 219">
              <a:extLst>
                <a:ext uri="{FF2B5EF4-FFF2-40B4-BE49-F238E27FC236}">
                  <a16:creationId xmlns:a16="http://schemas.microsoft.com/office/drawing/2014/main" id="{98240190-06F8-49CD-9E18-684938024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67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48" name="Line 220">
              <a:extLst>
                <a:ext uri="{FF2B5EF4-FFF2-40B4-BE49-F238E27FC236}">
                  <a16:creationId xmlns:a16="http://schemas.microsoft.com/office/drawing/2014/main" id="{338FCBFC-0FFB-432C-B1EB-45BC62211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5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49" name="Line 221">
              <a:extLst>
                <a:ext uri="{FF2B5EF4-FFF2-40B4-BE49-F238E27FC236}">
                  <a16:creationId xmlns:a16="http://schemas.microsoft.com/office/drawing/2014/main" id="{0F8D1F2E-92D8-46B0-9468-BC794DC83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225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50" name="Line 222">
              <a:extLst>
                <a:ext uri="{FF2B5EF4-FFF2-40B4-BE49-F238E27FC236}">
                  <a16:creationId xmlns:a16="http://schemas.microsoft.com/office/drawing/2014/main" id="{C319A4B2-6E63-4B41-9BF1-1F12CB2F8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6" y="225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51" name="Line 223">
              <a:extLst>
                <a:ext uri="{FF2B5EF4-FFF2-40B4-BE49-F238E27FC236}">
                  <a16:creationId xmlns:a16="http://schemas.microsoft.com/office/drawing/2014/main" id="{2317475A-6CC2-43C5-AA7D-27D080A5E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25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53" name="Rectangle 225">
              <a:extLst>
                <a:ext uri="{FF2B5EF4-FFF2-40B4-BE49-F238E27FC236}">
                  <a16:creationId xmlns:a16="http://schemas.microsoft.com/office/drawing/2014/main" id="{DA46CDCA-3BDA-43B0-BDB9-D0A3A480A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2592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000" b="1"/>
            </a:p>
          </p:txBody>
        </p:sp>
        <p:sp>
          <p:nvSpPr>
            <p:cNvPr id="48354" name="Rectangle 226">
              <a:extLst>
                <a:ext uri="{FF2B5EF4-FFF2-40B4-BE49-F238E27FC236}">
                  <a16:creationId xmlns:a16="http://schemas.microsoft.com/office/drawing/2014/main" id="{DC51AB67-92BE-49AD-8138-21C579A04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2592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/>
                <a:t>b</a:t>
              </a:r>
            </a:p>
          </p:txBody>
        </p:sp>
        <p:sp>
          <p:nvSpPr>
            <p:cNvPr id="48355" name="Rectangle 227">
              <a:extLst>
                <a:ext uri="{FF2B5EF4-FFF2-40B4-BE49-F238E27FC236}">
                  <a16:creationId xmlns:a16="http://schemas.microsoft.com/office/drawing/2014/main" id="{4ED71A56-6C44-4402-8A78-2AA83D9BD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592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48356" name="Line 228">
              <a:extLst>
                <a:ext uri="{FF2B5EF4-FFF2-40B4-BE49-F238E27FC236}">
                  <a16:creationId xmlns:a16="http://schemas.microsoft.com/office/drawing/2014/main" id="{A7E68571-851C-499D-AC3A-8CD14168B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592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57" name="Line 229">
              <a:extLst>
                <a:ext uri="{FF2B5EF4-FFF2-40B4-BE49-F238E27FC236}">
                  <a16:creationId xmlns:a16="http://schemas.microsoft.com/office/drawing/2014/main" id="{201422C6-A0AA-4CBE-8AC6-9745FD4B4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803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58" name="Line 230">
              <a:extLst>
                <a:ext uri="{FF2B5EF4-FFF2-40B4-BE49-F238E27FC236}">
                  <a16:creationId xmlns:a16="http://schemas.microsoft.com/office/drawing/2014/main" id="{CE4B68C2-489F-4CD1-8C9C-6278054C3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592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59" name="Line 231">
              <a:extLst>
                <a:ext uri="{FF2B5EF4-FFF2-40B4-BE49-F238E27FC236}">
                  <a16:creationId xmlns:a16="http://schemas.microsoft.com/office/drawing/2014/main" id="{CC264B80-2859-4BF9-BE3C-47A64FE60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259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60" name="Line 232">
              <a:extLst>
                <a:ext uri="{FF2B5EF4-FFF2-40B4-BE49-F238E27FC236}">
                  <a16:creationId xmlns:a16="http://schemas.microsoft.com/office/drawing/2014/main" id="{314B6621-88F5-4E37-9524-B8E452AE4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259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61" name="Line 233">
              <a:extLst>
                <a:ext uri="{FF2B5EF4-FFF2-40B4-BE49-F238E27FC236}">
                  <a16:creationId xmlns:a16="http://schemas.microsoft.com/office/drawing/2014/main" id="{D272C10B-3446-4AAB-B7D3-30A5D2815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92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63" name="Rectangle 235">
              <a:extLst>
                <a:ext uri="{FF2B5EF4-FFF2-40B4-BE49-F238E27FC236}">
                  <a16:creationId xmlns:a16="http://schemas.microsoft.com/office/drawing/2014/main" id="{B6D2005C-D783-4E6B-AB31-BADC30C1B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2256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8364" name="Rectangle 236">
              <a:extLst>
                <a:ext uri="{FF2B5EF4-FFF2-40B4-BE49-F238E27FC236}">
                  <a16:creationId xmlns:a16="http://schemas.microsoft.com/office/drawing/2014/main" id="{C5DE5C46-DEB0-404D-A096-C2B4ADAD2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2256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000" b="1"/>
            </a:p>
          </p:txBody>
        </p:sp>
        <p:sp>
          <p:nvSpPr>
            <p:cNvPr id="48365" name="Rectangle 237">
              <a:extLst>
                <a:ext uri="{FF2B5EF4-FFF2-40B4-BE49-F238E27FC236}">
                  <a16:creationId xmlns:a16="http://schemas.microsoft.com/office/drawing/2014/main" id="{ACADDBEE-BB60-4993-96E8-8D73271D4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56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48366" name="Line 238">
              <a:extLst>
                <a:ext uri="{FF2B5EF4-FFF2-40B4-BE49-F238E27FC236}">
                  <a16:creationId xmlns:a16="http://schemas.microsoft.com/office/drawing/2014/main" id="{D18F2EAC-0EF3-4335-9D87-D88D2262A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256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48367" name="Line 239">
              <a:extLst>
                <a:ext uri="{FF2B5EF4-FFF2-40B4-BE49-F238E27FC236}">
                  <a16:creationId xmlns:a16="http://schemas.microsoft.com/office/drawing/2014/main" id="{15044A5D-0DCE-4CF0-B57D-70B8021F8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67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68" name="Line 240">
              <a:extLst>
                <a:ext uri="{FF2B5EF4-FFF2-40B4-BE49-F238E27FC236}">
                  <a16:creationId xmlns:a16="http://schemas.microsoft.com/office/drawing/2014/main" id="{9825671B-237A-4B45-9F36-44A838EA94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25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69" name="Line 241">
              <a:extLst>
                <a:ext uri="{FF2B5EF4-FFF2-40B4-BE49-F238E27FC236}">
                  <a16:creationId xmlns:a16="http://schemas.microsoft.com/office/drawing/2014/main" id="{DF740B99-1B45-43A0-93C5-769255F16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225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70" name="Line 242">
              <a:extLst>
                <a:ext uri="{FF2B5EF4-FFF2-40B4-BE49-F238E27FC236}">
                  <a16:creationId xmlns:a16="http://schemas.microsoft.com/office/drawing/2014/main" id="{4725B414-B36F-4584-81B4-EF1066D9E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225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71" name="Line 243">
              <a:extLst>
                <a:ext uri="{FF2B5EF4-FFF2-40B4-BE49-F238E27FC236}">
                  <a16:creationId xmlns:a16="http://schemas.microsoft.com/office/drawing/2014/main" id="{D05929ED-ED23-4284-B033-0FA75E223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25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73" name="Rectangle 245">
              <a:extLst>
                <a:ext uri="{FF2B5EF4-FFF2-40B4-BE49-F238E27FC236}">
                  <a16:creationId xmlns:a16="http://schemas.microsoft.com/office/drawing/2014/main" id="{82F17AFD-40E7-4EF6-A443-F96781EC3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2592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8374" name="Rectangle 246">
              <a:extLst>
                <a:ext uri="{FF2B5EF4-FFF2-40B4-BE49-F238E27FC236}">
                  <a16:creationId xmlns:a16="http://schemas.microsoft.com/office/drawing/2014/main" id="{022E1195-A088-4AF3-B313-B50FDCEDF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592"/>
              <a:ext cx="16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/>
                <a:t>c</a:t>
              </a:r>
            </a:p>
          </p:txBody>
        </p:sp>
        <p:sp>
          <p:nvSpPr>
            <p:cNvPr id="48375" name="Rectangle 247">
              <a:extLst>
                <a:ext uri="{FF2B5EF4-FFF2-40B4-BE49-F238E27FC236}">
                  <a16:creationId xmlns:a16="http://schemas.microsoft.com/office/drawing/2014/main" id="{3C9C02FA-F72D-4EC7-8E0D-A8925D416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592"/>
              <a:ext cx="19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48376" name="Line 248">
              <a:extLst>
                <a:ext uri="{FF2B5EF4-FFF2-40B4-BE49-F238E27FC236}">
                  <a16:creationId xmlns:a16="http://schemas.microsoft.com/office/drawing/2014/main" id="{F9A62D56-565C-4C6A-B5C1-DB3D74000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592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77" name="Line 249">
              <a:extLst>
                <a:ext uri="{FF2B5EF4-FFF2-40B4-BE49-F238E27FC236}">
                  <a16:creationId xmlns:a16="http://schemas.microsoft.com/office/drawing/2014/main" id="{D3EA3C58-1482-4B5F-BC68-7C76238E2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803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78" name="Line 250">
              <a:extLst>
                <a:ext uri="{FF2B5EF4-FFF2-40B4-BE49-F238E27FC236}">
                  <a16:creationId xmlns:a16="http://schemas.microsoft.com/office/drawing/2014/main" id="{BE422482-297D-4037-BA31-0161D573C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592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79" name="Line 251">
              <a:extLst>
                <a:ext uri="{FF2B5EF4-FFF2-40B4-BE49-F238E27FC236}">
                  <a16:creationId xmlns:a16="http://schemas.microsoft.com/office/drawing/2014/main" id="{2924FAF3-CE70-41B5-91FC-90D93EE19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59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80" name="Line 252">
              <a:extLst>
                <a:ext uri="{FF2B5EF4-FFF2-40B4-BE49-F238E27FC236}">
                  <a16:creationId xmlns:a16="http://schemas.microsoft.com/office/drawing/2014/main" id="{6C90468B-8D77-485D-861A-3E3BC9613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259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81" name="Line 253">
              <a:extLst>
                <a:ext uri="{FF2B5EF4-FFF2-40B4-BE49-F238E27FC236}">
                  <a16:creationId xmlns:a16="http://schemas.microsoft.com/office/drawing/2014/main" id="{21481BE9-AC2B-442F-B38B-621780EC5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592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84" name="Rectangle 256">
              <a:extLst>
                <a:ext uri="{FF2B5EF4-FFF2-40B4-BE49-F238E27FC236}">
                  <a16:creationId xmlns:a16="http://schemas.microsoft.com/office/drawing/2014/main" id="{8DBBCC01-EB9C-43A8-9241-EAD2E6641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2880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8385" name="Rectangle 257">
              <a:extLst>
                <a:ext uri="{FF2B5EF4-FFF2-40B4-BE49-F238E27FC236}">
                  <a16:creationId xmlns:a16="http://schemas.microsoft.com/office/drawing/2014/main" id="{73AAEC7E-070A-4F51-80CB-125987EF1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880"/>
              <a:ext cx="16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000" b="1"/>
            </a:p>
          </p:txBody>
        </p:sp>
        <p:sp>
          <p:nvSpPr>
            <p:cNvPr id="48386" name="Rectangle 258">
              <a:extLst>
                <a:ext uri="{FF2B5EF4-FFF2-40B4-BE49-F238E27FC236}">
                  <a16:creationId xmlns:a16="http://schemas.microsoft.com/office/drawing/2014/main" id="{2E8160C7-61D8-461D-800E-76DBE4108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80"/>
              <a:ext cx="19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 dirty="0"/>
                <a:t>1</a:t>
              </a:r>
            </a:p>
          </p:txBody>
        </p:sp>
        <p:sp>
          <p:nvSpPr>
            <p:cNvPr id="48387" name="Line 259">
              <a:extLst>
                <a:ext uri="{FF2B5EF4-FFF2-40B4-BE49-F238E27FC236}">
                  <a16:creationId xmlns:a16="http://schemas.microsoft.com/office/drawing/2014/main" id="{81A54689-1EDF-457B-9E86-CE7A2F522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880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88" name="Line 260">
              <a:extLst>
                <a:ext uri="{FF2B5EF4-FFF2-40B4-BE49-F238E27FC236}">
                  <a16:creationId xmlns:a16="http://schemas.microsoft.com/office/drawing/2014/main" id="{FEF8368F-C923-4DE7-9F09-73B7265F9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091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89" name="Line 261">
              <a:extLst>
                <a:ext uri="{FF2B5EF4-FFF2-40B4-BE49-F238E27FC236}">
                  <a16:creationId xmlns:a16="http://schemas.microsoft.com/office/drawing/2014/main" id="{5BE2E4EA-F7C8-443C-9DA3-BAA812875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880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90" name="Line 262">
              <a:extLst>
                <a:ext uri="{FF2B5EF4-FFF2-40B4-BE49-F238E27FC236}">
                  <a16:creationId xmlns:a16="http://schemas.microsoft.com/office/drawing/2014/main" id="{31A9B5A8-58BF-494F-B8FF-9D4E2E7B3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88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91" name="Line 263">
              <a:extLst>
                <a:ext uri="{FF2B5EF4-FFF2-40B4-BE49-F238E27FC236}">
                  <a16:creationId xmlns:a16="http://schemas.microsoft.com/office/drawing/2014/main" id="{2258374F-2E26-42FE-B085-84DD622FF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6" y="288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92" name="Line 264">
              <a:extLst>
                <a:ext uri="{FF2B5EF4-FFF2-40B4-BE49-F238E27FC236}">
                  <a16:creationId xmlns:a16="http://schemas.microsoft.com/office/drawing/2014/main" id="{7B907B90-8569-48FF-BC78-CD99554EC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880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94" name="Rectangle 266">
              <a:extLst>
                <a:ext uri="{FF2B5EF4-FFF2-40B4-BE49-F238E27FC236}">
                  <a16:creationId xmlns:a16="http://schemas.microsoft.com/office/drawing/2014/main" id="{8222DC3D-F7C2-4C8E-8793-0D70948AE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3264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000" b="1"/>
            </a:p>
          </p:txBody>
        </p:sp>
        <p:sp>
          <p:nvSpPr>
            <p:cNvPr id="48395" name="Rectangle 267">
              <a:extLst>
                <a:ext uri="{FF2B5EF4-FFF2-40B4-BE49-F238E27FC236}">
                  <a16:creationId xmlns:a16="http://schemas.microsoft.com/office/drawing/2014/main" id="{A8C05CB9-7545-422C-9BC3-702061FB1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3264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000" b="1"/>
            </a:p>
          </p:txBody>
        </p:sp>
        <p:sp>
          <p:nvSpPr>
            <p:cNvPr id="48396" name="Rectangle 268">
              <a:extLst>
                <a:ext uri="{FF2B5EF4-FFF2-40B4-BE49-F238E27FC236}">
                  <a16:creationId xmlns:a16="http://schemas.microsoft.com/office/drawing/2014/main" id="{00BFAE1F-C6E6-4F7F-A582-4B928CC6D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264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48397" name="Line 269">
              <a:extLst>
                <a:ext uri="{FF2B5EF4-FFF2-40B4-BE49-F238E27FC236}">
                  <a16:creationId xmlns:a16="http://schemas.microsoft.com/office/drawing/2014/main" id="{E49FD885-C797-4C3A-A3BA-7F74BFCE4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264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98" name="Line 270">
              <a:extLst>
                <a:ext uri="{FF2B5EF4-FFF2-40B4-BE49-F238E27FC236}">
                  <a16:creationId xmlns:a16="http://schemas.microsoft.com/office/drawing/2014/main" id="{9957AB0E-3871-467F-A5CA-55F224B67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475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99" name="Line 271">
              <a:extLst>
                <a:ext uri="{FF2B5EF4-FFF2-40B4-BE49-F238E27FC236}">
                  <a16:creationId xmlns:a16="http://schemas.microsoft.com/office/drawing/2014/main" id="{1C5C8C32-7346-42AC-AFCF-95D6BDB3D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26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00" name="Line 272">
              <a:extLst>
                <a:ext uri="{FF2B5EF4-FFF2-40B4-BE49-F238E27FC236}">
                  <a16:creationId xmlns:a16="http://schemas.microsoft.com/office/drawing/2014/main" id="{9179171C-CBCE-4ED0-8BC7-F705EA2538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01" name="Line 273">
              <a:extLst>
                <a:ext uri="{FF2B5EF4-FFF2-40B4-BE49-F238E27FC236}">
                  <a16:creationId xmlns:a16="http://schemas.microsoft.com/office/drawing/2014/main" id="{F044DBA2-CA88-49EB-9785-C9146B7F5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6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02" name="Line 274">
              <a:extLst>
                <a:ext uri="{FF2B5EF4-FFF2-40B4-BE49-F238E27FC236}">
                  <a16:creationId xmlns:a16="http://schemas.microsoft.com/office/drawing/2014/main" id="{5E772088-5A7B-4DA3-BE9F-F3BD541E2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26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04" name="Rectangle 276">
              <a:extLst>
                <a:ext uri="{FF2B5EF4-FFF2-40B4-BE49-F238E27FC236}">
                  <a16:creationId xmlns:a16="http://schemas.microsoft.com/office/drawing/2014/main" id="{64E73EE6-30FA-4803-AD4D-E1009E423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3600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</a:t>
              </a:r>
              <a:endParaRPr lang="en-US" altLang="zh-CN" sz="2000" b="1"/>
            </a:p>
          </p:txBody>
        </p:sp>
        <p:sp>
          <p:nvSpPr>
            <p:cNvPr id="48405" name="Rectangle 277">
              <a:extLst>
                <a:ext uri="{FF2B5EF4-FFF2-40B4-BE49-F238E27FC236}">
                  <a16:creationId xmlns:a16="http://schemas.microsoft.com/office/drawing/2014/main" id="{4FA78F6D-5922-412D-A65F-1465598DB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3600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000" b="1"/>
            </a:p>
          </p:txBody>
        </p:sp>
        <p:sp>
          <p:nvSpPr>
            <p:cNvPr id="48406" name="Rectangle 278">
              <a:extLst>
                <a:ext uri="{FF2B5EF4-FFF2-40B4-BE49-F238E27FC236}">
                  <a16:creationId xmlns:a16="http://schemas.microsoft.com/office/drawing/2014/main" id="{ACD06E95-559B-4B71-B8F0-79EF3771A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600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48407" name="Line 279">
              <a:extLst>
                <a:ext uri="{FF2B5EF4-FFF2-40B4-BE49-F238E27FC236}">
                  <a16:creationId xmlns:a16="http://schemas.microsoft.com/office/drawing/2014/main" id="{5D545363-3950-43C8-A5E7-B811BD1C7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600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08" name="Line 280">
              <a:extLst>
                <a:ext uri="{FF2B5EF4-FFF2-40B4-BE49-F238E27FC236}">
                  <a16:creationId xmlns:a16="http://schemas.microsoft.com/office/drawing/2014/main" id="{A104823E-CCC8-44B7-A89C-29A450F60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811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09" name="Line 281">
              <a:extLst>
                <a:ext uri="{FF2B5EF4-FFF2-40B4-BE49-F238E27FC236}">
                  <a16:creationId xmlns:a16="http://schemas.microsoft.com/office/drawing/2014/main" id="{D88C7279-61DB-42E1-A325-B94E08D46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600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10" name="Line 282">
              <a:extLst>
                <a:ext uri="{FF2B5EF4-FFF2-40B4-BE49-F238E27FC236}">
                  <a16:creationId xmlns:a16="http://schemas.microsoft.com/office/drawing/2014/main" id="{43174621-F09F-460A-A74C-6E1139D83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360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11" name="Line 283">
              <a:extLst>
                <a:ext uri="{FF2B5EF4-FFF2-40B4-BE49-F238E27FC236}">
                  <a16:creationId xmlns:a16="http://schemas.microsoft.com/office/drawing/2014/main" id="{0C42B196-E22A-435B-A9AE-533EB983F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6" y="360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12" name="Line 284">
              <a:extLst>
                <a:ext uri="{FF2B5EF4-FFF2-40B4-BE49-F238E27FC236}">
                  <a16:creationId xmlns:a16="http://schemas.microsoft.com/office/drawing/2014/main" id="{95B68360-4AFD-4823-A525-8E62C79E9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600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14" name="Rectangle 286">
              <a:extLst>
                <a:ext uri="{FF2B5EF4-FFF2-40B4-BE49-F238E27FC236}">
                  <a16:creationId xmlns:a16="http://schemas.microsoft.com/office/drawing/2014/main" id="{D73B0FCF-88CC-4095-936C-74BBFD6D9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936"/>
              <a:ext cx="19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000" b="1"/>
            </a:p>
          </p:txBody>
        </p:sp>
        <p:sp>
          <p:nvSpPr>
            <p:cNvPr id="48415" name="Rectangle 287">
              <a:extLst>
                <a:ext uri="{FF2B5EF4-FFF2-40B4-BE49-F238E27FC236}">
                  <a16:creationId xmlns:a16="http://schemas.microsoft.com/office/drawing/2014/main" id="{84E17449-1342-41F0-8FFB-88D95430E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3936"/>
              <a:ext cx="16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/>
                <a:t>a</a:t>
              </a:r>
            </a:p>
          </p:txBody>
        </p:sp>
        <p:sp>
          <p:nvSpPr>
            <p:cNvPr id="48416" name="Rectangle 288">
              <a:extLst>
                <a:ext uri="{FF2B5EF4-FFF2-40B4-BE49-F238E27FC236}">
                  <a16:creationId xmlns:a16="http://schemas.microsoft.com/office/drawing/2014/main" id="{284D1AD8-0305-4140-ABC1-6F487A9DE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936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48417" name="Line 289">
              <a:extLst>
                <a:ext uri="{FF2B5EF4-FFF2-40B4-BE49-F238E27FC236}">
                  <a16:creationId xmlns:a16="http://schemas.microsoft.com/office/drawing/2014/main" id="{DD9BEFCA-5FF6-4E92-A479-9680627FE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936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18" name="Line 290">
              <a:extLst>
                <a:ext uri="{FF2B5EF4-FFF2-40B4-BE49-F238E27FC236}">
                  <a16:creationId xmlns:a16="http://schemas.microsoft.com/office/drawing/2014/main" id="{492096B9-F124-42F2-8CE5-AC5F632D3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4147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19" name="Line 291">
              <a:extLst>
                <a:ext uri="{FF2B5EF4-FFF2-40B4-BE49-F238E27FC236}">
                  <a16:creationId xmlns:a16="http://schemas.microsoft.com/office/drawing/2014/main" id="{9439D339-0289-42BA-AE95-E9543DAC4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93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20" name="Line 292">
              <a:extLst>
                <a:ext uri="{FF2B5EF4-FFF2-40B4-BE49-F238E27FC236}">
                  <a16:creationId xmlns:a16="http://schemas.microsoft.com/office/drawing/2014/main" id="{9BE67D0A-E3B5-4C65-A11E-4E4CEEE0C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393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21" name="Line 293">
              <a:extLst>
                <a:ext uri="{FF2B5EF4-FFF2-40B4-BE49-F238E27FC236}">
                  <a16:creationId xmlns:a16="http://schemas.microsoft.com/office/drawing/2014/main" id="{DB5549F2-DDDD-4EE5-91FB-C402EFF19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93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22" name="Line 294">
              <a:extLst>
                <a:ext uri="{FF2B5EF4-FFF2-40B4-BE49-F238E27FC236}">
                  <a16:creationId xmlns:a16="http://schemas.microsoft.com/office/drawing/2014/main" id="{18F03E39-B93A-473D-A38B-96D338C88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93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25" name="Text Box 297">
              <a:extLst>
                <a:ext uri="{FF2B5EF4-FFF2-40B4-BE49-F238E27FC236}">
                  <a16:creationId xmlns:a16="http://schemas.microsoft.com/office/drawing/2014/main" id="{5D7F1FE1-E514-41A3-9752-09494E0A7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584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D</a:t>
              </a:r>
            </a:p>
          </p:txBody>
        </p:sp>
        <p:sp>
          <p:nvSpPr>
            <p:cNvPr id="48426" name="Text Box 298">
              <a:extLst>
                <a:ext uri="{FF2B5EF4-FFF2-40B4-BE49-F238E27FC236}">
                  <a16:creationId xmlns:a16="http://schemas.microsoft.com/office/drawing/2014/main" id="{51CAF133-5648-4BEF-A37B-4723748F4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872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A</a:t>
              </a:r>
            </a:p>
          </p:txBody>
        </p:sp>
        <p:sp>
          <p:nvSpPr>
            <p:cNvPr id="48427" name="Text Box 299">
              <a:extLst>
                <a:ext uri="{FF2B5EF4-FFF2-40B4-BE49-F238E27FC236}">
                  <a16:creationId xmlns:a16="http://schemas.microsoft.com/office/drawing/2014/main" id="{5EB10057-2051-4428-8BDA-832435EC8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880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B</a:t>
              </a:r>
            </a:p>
          </p:txBody>
        </p:sp>
        <p:sp>
          <p:nvSpPr>
            <p:cNvPr id="48428" name="Text Box 300">
              <a:extLst>
                <a:ext uri="{FF2B5EF4-FFF2-40B4-BE49-F238E27FC236}">
                  <a16:creationId xmlns:a16="http://schemas.microsoft.com/office/drawing/2014/main" id="{A7C59200-DF8C-4D75-B97C-CDCEBB853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600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C</a:t>
              </a:r>
            </a:p>
          </p:txBody>
        </p:sp>
        <p:sp>
          <p:nvSpPr>
            <p:cNvPr id="48430" name="Rectangle 302">
              <a:extLst>
                <a:ext uri="{FF2B5EF4-FFF2-40B4-BE49-F238E27FC236}">
                  <a16:creationId xmlns:a16="http://schemas.microsoft.com/office/drawing/2014/main" id="{842D608B-DEF7-43C3-8205-3DE4246A4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936"/>
              <a:ext cx="19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8431" name="Rectangle 303">
              <a:extLst>
                <a:ext uri="{FF2B5EF4-FFF2-40B4-BE49-F238E27FC236}">
                  <a16:creationId xmlns:a16="http://schemas.microsoft.com/office/drawing/2014/main" id="{2D200725-CE98-4B49-824F-247251181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936"/>
              <a:ext cx="16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000"/>
            </a:p>
          </p:txBody>
        </p:sp>
        <p:sp>
          <p:nvSpPr>
            <p:cNvPr id="48432" name="Rectangle 304">
              <a:extLst>
                <a:ext uri="{FF2B5EF4-FFF2-40B4-BE49-F238E27FC236}">
                  <a16:creationId xmlns:a16="http://schemas.microsoft.com/office/drawing/2014/main" id="{99EB39E6-9515-4205-8B5F-6798AF777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936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48433" name="Line 305">
              <a:extLst>
                <a:ext uri="{FF2B5EF4-FFF2-40B4-BE49-F238E27FC236}">
                  <a16:creationId xmlns:a16="http://schemas.microsoft.com/office/drawing/2014/main" id="{77757EDC-391F-4031-A28B-8D6A5D866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936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34" name="Line 306">
              <a:extLst>
                <a:ext uri="{FF2B5EF4-FFF2-40B4-BE49-F238E27FC236}">
                  <a16:creationId xmlns:a16="http://schemas.microsoft.com/office/drawing/2014/main" id="{6BC3EEF5-0A2A-4CFF-AF5A-1A89F3E769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4147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35" name="Line 307">
              <a:extLst>
                <a:ext uri="{FF2B5EF4-FFF2-40B4-BE49-F238E27FC236}">
                  <a16:creationId xmlns:a16="http://schemas.microsoft.com/office/drawing/2014/main" id="{DB1DABC2-CC83-481E-B0F6-16D8A665D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93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36" name="Line 308">
              <a:extLst>
                <a:ext uri="{FF2B5EF4-FFF2-40B4-BE49-F238E27FC236}">
                  <a16:creationId xmlns:a16="http://schemas.microsoft.com/office/drawing/2014/main" id="{A774D75F-034F-4BC2-B598-E5C90AD3C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393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37" name="Line 309">
              <a:extLst>
                <a:ext uri="{FF2B5EF4-FFF2-40B4-BE49-F238E27FC236}">
                  <a16:creationId xmlns:a16="http://schemas.microsoft.com/office/drawing/2014/main" id="{989AC88E-DFE3-46E0-98DE-7517EC512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93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38" name="Line 310">
              <a:extLst>
                <a:ext uri="{FF2B5EF4-FFF2-40B4-BE49-F238E27FC236}">
                  <a16:creationId xmlns:a16="http://schemas.microsoft.com/office/drawing/2014/main" id="{20FDD068-F2B4-4F2B-BDD9-665983B42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93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39" name="Line 311">
              <a:extLst>
                <a:ext uri="{FF2B5EF4-FFF2-40B4-BE49-F238E27FC236}">
                  <a16:creationId xmlns:a16="http://schemas.microsoft.com/office/drawing/2014/main" id="{4ED727B5-F58B-4A1A-85A2-BD6B48B23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40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41" name="Line 313">
              <a:extLst>
                <a:ext uri="{FF2B5EF4-FFF2-40B4-BE49-F238E27FC236}">
                  <a16:creationId xmlns:a16="http://schemas.microsoft.com/office/drawing/2014/main" id="{87EA34FD-D347-4F2B-A379-9DE3F8947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42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42" name="Line 314">
              <a:extLst>
                <a:ext uri="{FF2B5EF4-FFF2-40B4-BE49-F238E27FC236}">
                  <a16:creationId xmlns:a16="http://schemas.microsoft.com/office/drawing/2014/main" id="{C52E9532-EFEC-43E1-9A4F-202B2425E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43" name="Line 315">
              <a:extLst>
                <a:ext uri="{FF2B5EF4-FFF2-40B4-BE49-F238E27FC236}">
                  <a16:creationId xmlns:a16="http://schemas.microsoft.com/office/drawing/2014/main" id="{E13B565B-781E-41FE-A285-5D67F01B1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8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44" name="Line 316">
              <a:extLst>
                <a:ext uri="{FF2B5EF4-FFF2-40B4-BE49-F238E27FC236}">
                  <a16:creationId xmlns:a16="http://schemas.microsoft.com/office/drawing/2014/main" id="{12A5612F-8A28-4ECE-93C1-17C3C8935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84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45" name="Line 317">
              <a:extLst>
                <a:ext uri="{FF2B5EF4-FFF2-40B4-BE49-F238E27FC236}">
                  <a16:creationId xmlns:a16="http://schemas.microsoft.com/office/drawing/2014/main" id="{E2D2400F-29B3-48D9-BDA3-2ACA85023F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42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48" name="Line 320">
              <a:extLst>
                <a:ext uri="{FF2B5EF4-FFF2-40B4-BE49-F238E27FC236}">
                  <a16:creationId xmlns:a16="http://schemas.microsoft.com/office/drawing/2014/main" id="{C39205C5-04A9-425A-94D9-2CD334A3E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40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49" name="Line 321">
              <a:extLst>
                <a:ext uri="{FF2B5EF4-FFF2-40B4-BE49-F238E27FC236}">
                  <a16:creationId xmlns:a16="http://schemas.microsoft.com/office/drawing/2014/main" id="{DE3DAE66-CE9C-4065-AD75-CEECFED78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6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50" name="Line 322">
              <a:extLst>
                <a:ext uri="{FF2B5EF4-FFF2-40B4-BE49-F238E27FC236}">
                  <a16:creationId xmlns:a16="http://schemas.microsoft.com/office/drawing/2014/main" id="{E99130AE-7787-40A7-9B22-6B76A98A7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9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51" name="Line 323">
              <a:extLst>
                <a:ext uri="{FF2B5EF4-FFF2-40B4-BE49-F238E27FC236}">
                  <a16:creationId xmlns:a16="http://schemas.microsoft.com/office/drawing/2014/main" id="{C17D1DD7-25FA-4C1C-92D9-08A2E3122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9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52" name="Line 324">
              <a:extLst>
                <a:ext uri="{FF2B5EF4-FFF2-40B4-BE49-F238E27FC236}">
                  <a16:creationId xmlns:a16="http://schemas.microsoft.com/office/drawing/2014/main" id="{6AA7894B-6AC4-49EB-A7EC-11D3B0DEC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53" name="Line 325">
              <a:extLst>
                <a:ext uri="{FF2B5EF4-FFF2-40B4-BE49-F238E27FC236}">
                  <a16:creationId xmlns:a16="http://schemas.microsoft.com/office/drawing/2014/main" id="{3FA63E5E-4BFD-4358-9A96-544ECDFD6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55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54" name="Line 326">
              <a:extLst>
                <a:ext uri="{FF2B5EF4-FFF2-40B4-BE49-F238E27FC236}">
                  <a16:creationId xmlns:a16="http://schemas.microsoft.com/office/drawing/2014/main" id="{F1B0CF8B-56FA-4B68-A9C6-B2DA69737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2016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55" name="Line 327">
              <a:extLst>
                <a:ext uri="{FF2B5EF4-FFF2-40B4-BE49-F238E27FC236}">
                  <a16:creationId xmlns:a16="http://schemas.microsoft.com/office/drawing/2014/main" id="{B80B5F4B-BF17-443C-B26A-94600E971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0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58" name="Rectangle 330">
              <a:extLst>
                <a:ext uri="{FF2B5EF4-FFF2-40B4-BE49-F238E27FC236}">
                  <a16:creationId xmlns:a16="http://schemas.microsoft.com/office/drawing/2014/main" id="{62F52DAE-63DE-4159-BB08-52E7B16C7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3264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000" b="1"/>
            </a:p>
          </p:txBody>
        </p:sp>
        <p:sp>
          <p:nvSpPr>
            <p:cNvPr id="48459" name="Rectangle 331">
              <a:extLst>
                <a:ext uri="{FF2B5EF4-FFF2-40B4-BE49-F238E27FC236}">
                  <a16:creationId xmlns:a16="http://schemas.microsoft.com/office/drawing/2014/main" id="{D3710550-0FCE-4957-98DC-E07C43BD6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264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000" b="1"/>
            </a:p>
          </p:txBody>
        </p:sp>
        <p:sp>
          <p:nvSpPr>
            <p:cNvPr id="48460" name="Rectangle 332">
              <a:extLst>
                <a:ext uri="{FF2B5EF4-FFF2-40B4-BE49-F238E27FC236}">
                  <a16:creationId xmlns:a16="http://schemas.microsoft.com/office/drawing/2014/main" id="{765A8BEE-2BEA-45C2-9E81-FC691A6D6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64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48461" name="Line 333">
              <a:extLst>
                <a:ext uri="{FF2B5EF4-FFF2-40B4-BE49-F238E27FC236}">
                  <a16:creationId xmlns:a16="http://schemas.microsoft.com/office/drawing/2014/main" id="{2B1B34F8-912D-4BB7-A95C-2B4410E19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264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62" name="Line 334">
              <a:extLst>
                <a:ext uri="{FF2B5EF4-FFF2-40B4-BE49-F238E27FC236}">
                  <a16:creationId xmlns:a16="http://schemas.microsoft.com/office/drawing/2014/main" id="{CF33BB1E-9A90-4ACF-87AC-6C23F2B22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475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63" name="Line 335">
              <a:extLst>
                <a:ext uri="{FF2B5EF4-FFF2-40B4-BE49-F238E27FC236}">
                  <a16:creationId xmlns:a16="http://schemas.microsoft.com/office/drawing/2014/main" id="{6231B658-7C18-421B-B7A5-D25FE7E2D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26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64" name="Line 336">
              <a:extLst>
                <a:ext uri="{FF2B5EF4-FFF2-40B4-BE49-F238E27FC236}">
                  <a16:creationId xmlns:a16="http://schemas.microsoft.com/office/drawing/2014/main" id="{3BCE076F-A45E-4B96-AE24-D160D5E68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65" name="Line 337">
              <a:extLst>
                <a:ext uri="{FF2B5EF4-FFF2-40B4-BE49-F238E27FC236}">
                  <a16:creationId xmlns:a16="http://schemas.microsoft.com/office/drawing/2014/main" id="{3ABEA10D-5863-494D-B019-5E1962CD6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0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66" name="Line 338">
              <a:extLst>
                <a:ext uri="{FF2B5EF4-FFF2-40B4-BE49-F238E27FC236}">
                  <a16:creationId xmlns:a16="http://schemas.microsoft.com/office/drawing/2014/main" id="{F7ABCEEC-B4BB-43A9-BF46-580C561E7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26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68" name="Rectangle 340">
              <a:extLst>
                <a:ext uri="{FF2B5EF4-FFF2-40B4-BE49-F238E27FC236}">
                  <a16:creationId xmlns:a16="http://schemas.microsoft.com/office/drawing/2014/main" id="{580433C3-1DCA-42A0-B25F-F8E2D19E8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3264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8469" name="Rectangle 341">
              <a:extLst>
                <a:ext uri="{FF2B5EF4-FFF2-40B4-BE49-F238E27FC236}">
                  <a16:creationId xmlns:a16="http://schemas.microsoft.com/office/drawing/2014/main" id="{8946DA2C-378D-4CD4-A3D8-A676B8824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" y="3264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8470" name="Rectangle 342">
              <a:extLst>
                <a:ext uri="{FF2B5EF4-FFF2-40B4-BE49-F238E27FC236}">
                  <a16:creationId xmlns:a16="http://schemas.microsoft.com/office/drawing/2014/main" id="{84C31E32-B946-46FF-911C-627F9C1FF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264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48471" name="Line 343">
              <a:extLst>
                <a:ext uri="{FF2B5EF4-FFF2-40B4-BE49-F238E27FC236}">
                  <a16:creationId xmlns:a16="http://schemas.microsoft.com/office/drawing/2014/main" id="{0367D3F9-24AA-47C4-BDD6-1157ED8E4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264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72" name="Line 344">
              <a:extLst>
                <a:ext uri="{FF2B5EF4-FFF2-40B4-BE49-F238E27FC236}">
                  <a16:creationId xmlns:a16="http://schemas.microsoft.com/office/drawing/2014/main" id="{2F02EE43-1C84-404B-9312-4476BA9BF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475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73" name="Line 345">
              <a:extLst>
                <a:ext uri="{FF2B5EF4-FFF2-40B4-BE49-F238E27FC236}">
                  <a16:creationId xmlns:a16="http://schemas.microsoft.com/office/drawing/2014/main" id="{2852B7C2-19F9-40B7-B61C-3D97BED30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26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74" name="Line 346">
              <a:extLst>
                <a:ext uri="{FF2B5EF4-FFF2-40B4-BE49-F238E27FC236}">
                  <a16:creationId xmlns:a16="http://schemas.microsoft.com/office/drawing/2014/main" id="{F31EF3A0-4D3F-4986-A3DD-6BEBB3C3D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0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75" name="Line 347">
              <a:extLst>
                <a:ext uri="{FF2B5EF4-FFF2-40B4-BE49-F238E27FC236}">
                  <a16:creationId xmlns:a16="http://schemas.microsoft.com/office/drawing/2014/main" id="{DF36D697-7F0B-4A5C-97C9-B1D1ED0E8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76" name="Line 348">
              <a:extLst>
                <a:ext uri="{FF2B5EF4-FFF2-40B4-BE49-F238E27FC236}">
                  <a16:creationId xmlns:a16="http://schemas.microsoft.com/office/drawing/2014/main" id="{DD140E72-C934-4CE4-815A-842548290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26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79" name="Line 351">
              <a:extLst>
                <a:ext uri="{FF2B5EF4-FFF2-40B4-BE49-F238E27FC236}">
                  <a16:creationId xmlns:a16="http://schemas.microsoft.com/office/drawing/2014/main" id="{A38F8809-159D-4BB8-B5DF-F1E1E15FA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80" name="Line 352">
              <a:extLst>
                <a:ext uri="{FF2B5EF4-FFF2-40B4-BE49-F238E27FC236}">
                  <a16:creationId xmlns:a16="http://schemas.microsoft.com/office/drawing/2014/main" id="{47E51DAC-53F5-4ACE-B715-F9CA6B8F1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9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81" name="Line 353">
              <a:extLst>
                <a:ext uri="{FF2B5EF4-FFF2-40B4-BE49-F238E27FC236}">
                  <a16:creationId xmlns:a16="http://schemas.microsoft.com/office/drawing/2014/main" id="{248BDD54-F6C1-4E17-8D6A-9F585D25C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0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82" name="Line 354">
              <a:extLst>
                <a:ext uri="{FF2B5EF4-FFF2-40B4-BE49-F238E27FC236}">
                  <a16:creationId xmlns:a16="http://schemas.microsoft.com/office/drawing/2014/main" id="{4B2903CF-3179-4578-A94E-B6D051C8B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06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83" name="Line 355">
              <a:extLst>
                <a:ext uri="{FF2B5EF4-FFF2-40B4-BE49-F238E27FC236}">
                  <a16:creationId xmlns:a16="http://schemas.microsoft.com/office/drawing/2014/main" id="{E0552AFC-D95B-4179-B2A3-F793D7340C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168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84" name="Line 356">
              <a:extLst>
                <a:ext uri="{FF2B5EF4-FFF2-40B4-BE49-F238E27FC236}">
                  <a16:creationId xmlns:a16="http://schemas.microsoft.com/office/drawing/2014/main" id="{8A83839D-0C44-4C37-B43C-69C06D5ED8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31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85" name="Line 357">
              <a:extLst>
                <a:ext uri="{FF2B5EF4-FFF2-40B4-BE49-F238E27FC236}">
                  <a16:creationId xmlns:a16="http://schemas.microsoft.com/office/drawing/2014/main" id="{34B9D89F-BFF6-4018-B46E-4CA41F176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86" name="Line 358">
              <a:extLst>
                <a:ext uri="{FF2B5EF4-FFF2-40B4-BE49-F238E27FC236}">
                  <a16:creationId xmlns:a16="http://schemas.microsoft.com/office/drawing/2014/main" id="{7A850B68-06A8-4FF3-9C77-EFD12AA8A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3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87" name="Line 359">
              <a:extLst>
                <a:ext uri="{FF2B5EF4-FFF2-40B4-BE49-F238E27FC236}">
                  <a16:creationId xmlns:a16="http://schemas.microsoft.com/office/drawing/2014/main" id="{B4529A58-CD96-41CB-8C65-272963B44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3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88" name="Line 360">
              <a:extLst>
                <a:ext uri="{FF2B5EF4-FFF2-40B4-BE49-F238E27FC236}">
                  <a16:creationId xmlns:a16="http://schemas.microsoft.com/office/drawing/2014/main" id="{B6706E3C-FA20-4B00-80EE-71142E768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89" name="Line 361">
              <a:extLst>
                <a:ext uri="{FF2B5EF4-FFF2-40B4-BE49-F238E27FC236}">
                  <a16:creationId xmlns:a16="http://schemas.microsoft.com/office/drawing/2014/main" id="{4404007D-117A-4070-9464-D45E1DE65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91" name="Line 363">
              <a:extLst>
                <a:ext uri="{FF2B5EF4-FFF2-40B4-BE49-F238E27FC236}">
                  <a16:creationId xmlns:a16="http://schemas.microsoft.com/office/drawing/2014/main" id="{19651BE4-7761-47DD-928A-8823B878A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3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173" name="标题 1">
            <a:extLst>
              <a:ext uri="{FF2B5EF4-FFF2-40B4-BE49-F238E27FC236}">
                <a16:creationId xmlns:a16="http://schemas.microsoft.com/office/drawing/2014/main" id="{2D8CC5CA-EDDC-40CB-850C-5A183074F623}"/>
              </a:ext>
            </a:extLst>
          </p:cNvPr>
          <p:cNvSpPr txBox="1">
            <a:spLocks/>
          </p:cNvSpPr>
          <p:nvPr/>
        </p:nvSpPr>
        <p:spPr>
          <a:xfrm>
            <a:off x="685800" y="533400"/>
            <a:ext cx="10591800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9pPr>
          </a:lstStyle>
          <a:p>
            <a:pPr algn="l"/>
            <a:r>
              <a:rPr lang="zh-CN" altLang="en-US" kern="0" dirty="0"/>
              <a:t>广义表的同层结点链</a:t>
            </a:r>
            <a:r>
              <a:rPr lang="zh-CN" altLang="en-US" dirty="0"/>
              <a:t>存储结构图</a:t>
            </a:r>
            <a:endParaRPr lang="zh-CN" altLang="en-US" kern="0" dirty="0"/>
          </a:p>
        </p:txBody>
      </p:sp>
      <p:sp>
        <p:nvSpPr>
          <p:cNvPr id="174" name="内容占位符 2">
            <a:extLst>
              <a:ext uri="{FF2B5EF4-FFF2-40B4-BE49-F238E27FC236}">
                <a16:creationId xmlns:a16="http://schemas.microsoft.com/office/drawing/2014/main" id="{1FFD13AC-5310-4DE4-BB4D-A4CAC72AF13E}"/>
              </a:ext>
            </a:extLst>
          </p:cNvPr>
          <p:cNvSpPr txBox="1">
            <a:spLocks/>
          </p:cNvSpPr>
          <p:nvPr/>
        </p:nvSpPr>
        <p:spPr>
          <a:xfrm>
            <a:off x="1076387" y="3546788"/>
            <a:ext cx="3684583" cy="222408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/>
              <a:t>D =</a:t>
            </a:r>
            <a:r>
              <a:rPr lang="zh-CN" altLang="en-US" sz="2400" kern="0" dirty="0"/>
              <a:t>（） </a:t>
            </a:r>
            <a:endParaRPr lang="en-US" altLang="zh-CN" sz="2400" kern="0" dirty="0"/>
          </a:p>
          <a:p>
            <a:r>
              <a:rPr lang="en-US" altLang="zh-CN" sz="2400" kern="0" dirty="0"/>
              <a:t>A = (a</a:t>
            </a:r>
            <a:r>
              <a:rPr lang="zh-CN" altLang="en-US" sz="2400" kern="0" dirty="0"/>
              <a:t>，</a:t>
            </a:r>
            <a:r>
              <a:rPr lang="en-US" altLang="zh-CN" sz="2400" kern="0" dirty="0"/>
              <a:t>(b</a:t>
            </a:r>
            <a:r>
              <a:rPr lang="zh-CN" altLang="en-US" sz="2400" kern="0" dirty="0"/>
              <a:t>，</a:t>
            </a:r>
            <a:r>
              <a:rPr lang="en-US" altLang="zh-CN" sz="2400" kern="0" dirty="0"/>
              <a:t>c)) </a:t>
            </a:r>
          </a:p>
          <a:p>
            <a:r>
              <a:rPr lang="en-US" altLang="zh-CN" sz="2400" kern="0" dirty="0"/>
              <a:t>B=</a:t>
            </a:r>
            <a:r>
              <a:rPr lang="zh-CN" altLang="en-US" sz="2400" kern="0" dirty="0"/>
              <a:t>（</a:t>
            </a:r>
            <a:r>
              <a:rPr lang="en-US" altLang="zh-CN" sz="2400" kern="0" dirty="0"/>
              <a:t>A</a:t>
            </a:r>
            <a:r>
              <a:rPr lang="zh-CN" altLang="en-US" sz="2400" kern="0" dirty="0"/>
              <a:t>，</a:t>
            </a:r>
            <a:r>
              <a:rPr lang="en-US" altLang="zh-CN" sz="2400" kern="0" dirty="0"/>
              <a:t>A</a:t>
            </a:r>
            <a:r>
              <a:rPr lang="zh-CN" altLang="en-US" sz="2400" kern="0" dirty="0"/>
              <a:t>，</a:t>
            </a:r>
            <a:r>
              <a:rPr lang="en-US" altLang="zh-CN" sz="2400" kern="0" dirty="0"/>
              <a:t>D</a:t>
            </a:r>
            <a:r>
              <a:rPr lang="zh-CN" altLang="en-US" sz="2400" kern="0" dirty="0"/>
              <a:t>）</a:t>
            </a:r>
          </a:p>
          <a:p>
            <a:r>
              <a:rPr lang="en-US" altLang="zh-CN" sz="2400" kern="0" dirty="0"/>
              <a:t>C=</a:t>
            </a:r>
            <a:r>
              <a:rPr lang="zh-CN" altLang="en-US" sz="2400" kern="0" dirty="0"/>
              <a:t>（</a:t>
            </a:r>
            <a:r>
              <a:rPr lang="en-US" altLang="zh-CN" sz="2400" kern="0" dirty="0"/>
              <a:t>a</a:t>
            </a:r>
            <a:r>
              <a:rPr lang="zh-CN" altLang="en-US" sz="2400" kern="0" dirty="0"/>
              <a:t>，</a:t>
            </a:r>
            <a:r>
              <a:rPr lang="en-US" altLang="zh-CN" sz="2400" kern="0" dirty="0"/>
              <a:t>C</a:t>
            </a:r>
            <a:r>
              <a:rPr lang="zh-CN" altLang="en-US" sz="2400" kern="0" dirty="0"/>
              <a:t>）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7B037458-BF5E-48F6-9DA4-C5503D23D9C1}"/>
              </a:ext>
            </a:extLst>
          </p:cNvPr>
          <p:cNvSpPr/>
          <p:nvPr/>
        </p:nvSpPr>
        <p:spPr bwMode="auto">
          <a:xfrm>
            <a:off x="2392144" y="5643651"/>
            <a:ext cx="3457242" cy="672082"/>
          </a:xfrm>
          <a:prstGeom prst="rightArrow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2225" cap="flat" cmpd="sng" algn="ctr">
            <a:solidFill>
              <a:srgbClr val="006600"/>
            </a:solidFill>
            <a:prstDash val="solid"/>
            <a:round/>
            <a:headEnd type="none" w="sm" len="sm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kern="0" dirty="0">
                <a:hlinkClick r:id="rId2" action="ppaction://hlinksldjump"/>
              </a:rPr>
              <a:t>头尾链表</a:t>
            </a:r>
            <a:r>
              <a:rPr lang="zh-CN" altLang="en-US" sz="2000" b="1" dirty="0">
                <a:hlinkClick r:id="rId2" action="ppaction://hlinksldjump"/>
              </a:rPr>
              <a:t>存储结构图</a:t>
            </a:r>
            <a:endParaRPr lang="en-US" altLang="zh-CN" sz="2000" b="1" dirty="0">
              <a:latin typeface="+mn-l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C5C6F-E6C3-424E-8C2D-5D40E23C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31798"/>
            <a:ext cx="10363200" cy="863601"/>
          </a:xfrm>
        </p:spPr>
        <p:txBody>
          <a:bodyPr/>
          <a:lstStyle/>
          <a:p>
            <a:r>
              <a:rPr lang="zh-CN" altLang="en-US" dirty="0"/>
              <a:t>广义表的同层结点链存储类型定义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5ABFE-F409-47C7-AD13-AEEA98D9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734800" cy="5054601"/>
          </a:xfrm>
        </p:spPr>
        <p:txBody>
          <a:bodyPr/>
          <a:lstStyle/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typedef </a:t>
            </a:r>
            <a:r>
              <a:rPr lang="en-US" altLang="zh-CN" sz="2200" dirty="0" err="1">
                <a:solidFill>
                  <a:srgbClr val="FF0000"/>
                </a:solidFill>
              </a:rPr>
              <a:t>enum</a:t>
            </a:r>
            <a:r>
              <a:rPr lang="en-US" altLang="zh-CN" sz="2200" dirty="0"/>
              <a:t> {ATOM, LIST} </a:t>
            </a:r>
            <a:r>
              <a:rPr lang="en-US" altLang="zh-CN" sz="2200" dirty="0" err="1"/>
              <a:t>ElemTag</a:t>
            </a:r>
            <a:r>
              <a:rPr lang="en-US" altLang="zh-CN" sz="2200" dirty="0"/>
              <a:t>;   </a:t>
            </a:r>
            <a:r>
              <a:rPr lang="en-US" altLang="zh-CN" sz="2200" dirty="0">
                <a:solidFill>
                  <a:srgbClr val="CC0099"/>
                </a:solidFill>
              </a:rPr>
              <a:t>/*ATOM</a:t>
            </a:r>
            <a:r>
              <a:rPr lang="zh-CN" altLang="en-US" sz="2200" dirty="0">
                <a:solidFill>
                  <a:srgbClr val="CC0099"/>
                </a:solidFill>
              </a:rPr>
              <a:t>＝</a:t>
            </a:r>
            <a:r>
              <a:rPr lang="en-US" altLang="zh-CN" sz="2200" dirty="0">
                <a:solidFill>
                  <a:srgbClr val="CC0099"/>
                </a:solidFill>
              </a:rPr>
              <a:t>0</a:t>
            </a:r>
            <a:r>
              <a:rPr lang="zh-CN" altLang="en-US" sz="2200" dirty="0">
                <a:solidFill>
                  <a:srgbClr val="CC0099"/>
                </a:solidFill>
              </a:rPr>
              <a:t>，表示原子；</a:t>
            </a:r>
            <a:r>
              <a:rPr lang="en-US" altLang="zh-CN" sz="2200" dirty="0">
                <a:solidFill>
                  <a:srgbClr val="CC0099"/>
                </a:solidFill>
              </a:rPr>
              <a:t>LIST</a:t>
            </a:r>
            <a:r>
              <a:rPr lang="zh-CN" altLang="en-US" sz="2200" dirty="0">
                <a:solidFill>
                  <a:srgbClr val="CC0099"/>
                </a:solidFill>
              </a:rPr>
              <a:t>＝</a:t>
            </a:r>
            <a:r>
              <a:rPr lang="en-US" altLang="zh-CN" sz="2200" dirty="0">
                <a:solidFill>
                  <a:srgbClr val="CC0099"/>
                </a:solidFill>
              </a:rPr>
              <a:t>1</a:t>
            </a:r>
            <a:r>
              <a:rPr lang="zh-CN" altLang="en-US" sz="2200" dirty="0">
                <a:solidFill>
                  <a:srgbClr val="CC0099"/>
                </a:solidFill>
              </a:rPr>
              <a:t>，表示子表*</a:t>
            </a:r>
            <a:r>
              <a:rPr lang="en-US" altLang="zh-CN" sz="2200" dirty="0">
                <a:solidFill>
                  <a:srgbClr val="CC0099"/>
                </a:solidFill>
              </a:rPr>
              <a:t>/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typedef struct </a:t>
            </a:r>
            <a:r>
              <a:rPr lang="en-US" altLang="zh-CN" sz="2200" dirty="0" err="1"/>
              <a:t>GLNode</a:t>
            </a:r>
            <a:r>
              <a:rPr lang="en-US" altLang="zh-CN" sz="2200" dirty="0"/>
              <a:t> {	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    </a:t>
            </a:r>
            <a:r>
              <a:rPr lang="en-US" altLang="zh-CN" sz="2200" dirty="0" err="1"/>
              <a:t>ElemTag</a:t>
            </a:r>
            <a:r>
              <a:rPr lang="en-US" altLang="zh-CN" sz="2200" dirty="0"/>
              <a:t>   tag; 		</a:t>
            </a:r>
            <a:r>
              <a:rPr lang="en-US" altLang="zh-CN" sz="2200" dirty="0">
                <a:solidFill>
                  <a:srgbClr val="CC0099"/>
                </a:solidFill>
              </a:rPr>
              <a:t>/*</a:t>
            </a:r>
            <a:r>
              <a:rPr lang="zh-CN" altLang="en-US" sz="2200" dirty="0">
                <a:solidFill>
                  <a:srgbClr val="CC0099"/>
                </a:solidFill>
              </a:rPr>
              <a:t>标志位</a:t>
            </a:r>
            <a:r>
              <a:rPr lang="en-US" altLang="zh-CN" sz="2200" dirty="0">
                <a:solidFill>
                  <a:srgbClr val="CC0099"/>
                </a:solidFill>
              </a:rPr>
              <a:t>tag</a:t>
            </a:r>
            <a:r>
              <a:rPr lang="zh-CN" altLang="en-US" sz="2200" dirty="0">
                <a:solidFill>
                  <a:srgbClr val="CC0099"/>
                </a:solidFill>
              </a:rPr>
              <a:t>用来区别原子结点和表结点*</a:t>
            </a:r>
            <a:r>
              <a:rPr lang="en-US" altLang="zh-CN" sz="2200" dirty="0">
                <a:solidFill>
                  <a:srgbClr val="CC0099"/>
                </a:solidFill>
              </a:rPr>
              <a:t>/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    </a:t>
            </a:r>
            <a:r>
              <a:rPr lang="en-US" altLang="zh-CN" sz="2200" dirty="0">
                <a:solidFill>
                  <a:srgbClr val="FF0000"/>
                </a:solidFill>
              </a:rPr>
              <a:t>union</a:t>
            </a:r>
            <a:r>
              <a:rPr lang="en-US" altLang="zh-CN" sz="2200" dirty="0"/>
              <a:t>  {  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        </a:t>
            </a:r>
            <a:r>
              <a:rPr lang="en-US" altLang="zh-CN" sz="2200" dirty="0" err="1"/>
              <a:t>AtomType</a:t>
            </a:r>
            <a:r>
              <a:rPr lang="en-US" altLang="zh-CN" sz="2200" dirty="0"/>
              <a:t>  atom;	</a:t>
            </a:r>
            <a:r>
              <a:rPr lang="en-US" altLang="zh-CN" sz="2200" dirty="0">
                <a:solidFill>
                  <a:srgbClr val="CC0099"/>
                </a:solidFill>
              </a:rPr>
              <a:t>/*</a:t>
            </a:r>
            <a:r>
              <a:rPr lang="zh-CN" altLang="en-US" sz="2200" dirty="0">
                <a:solidFill>
                  <a:srgbClr val="CC0099"/>
                </a:solidFill>
              </a:rPr>
              <a:t>原子结点的值域</a:t>
            </a:r>
            <a:r>
              <a:rPr lang="en-US" altLang="zh-CN" sz="2200" dirty="0">
                <a:solidFill>
                  <a:srgbClr val="CC0099"/>
                </a:solidFill>
              </a:rPr>
              <a:t>atom*/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        struct </a:t>
            </a:r>
            <a:r>
              <a:rPr lang="en-US" altLang="zh-CN" sz="2200" dirty="0" err="1"/>
              <a:t>GLNode</a:t>
            </a:r>
            <a:r>
              <a:rPr lang="en-US" altLang="zh-CN" sz="2200" dirty="0"/>
              <a:t>  * hp;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    } </a:t>
            </a:r>
            <a:r>
              <a:rPr lang="en-US" altLang="zh-CN" sz="2200" dirty="0" err="1">
                <a:solidFill>
                  <a:srgbClr val="FF0000"/>
                </a:solidFill>
              </a:rPr>
              <a:t>atom_htp</a:t>
            </a:r>
            <a:r>
              <a:rPr lang="en-US" altLang="zh-CN" sz="2200" dirty="0"/>
              <a:t>; 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>
                <a:solidFill>
                  <a:srgbClr val="CC0099"/>
                </a:solidFill>
              </a:rPr>
              <a:t>    </a:t>
            </a:r>
            <a:r>
              <a:rPr lang="en-US" altLang="zh-CN" sz="2200" dirty="0"/>
              <a:t>struct </a:t>
            </a:r>
            <a:r>
              <a:rPr lang="en-US" altLang="zh-CN" sz="2200" dirty="0" err="1"/>
              <a:t>GLNode</a:t>
            </a:r>
            <a:r>
              <a:rPr lang="en-US" altLang="zh-CN" sz="2200" dirty="0"/>
              <a:t>  * </a:t>
            </a:r>
            <a:r>
              <a:rPr lang="en-US" altLang="zh-CN" sz="2200" dirty="0" err="1"/>
              <a:t>tp</a:t>
            </a:r>
            <a:r>
              <a:rPr lang="en-US" altLang="zh-CN" sz="2200" dirty="0"/>
              <a:t>;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} </a:t>
            </a:r>
            <a:r>
              <a:rPr lang="en-US" altLang="zh-CN" sz="2200" dirty="0" err="1"/>
              <a:t>GLNode</a:t>
            </a:r>
            <a:r>
              <a:rPr lang="en-US" altLang="zh-CN" sz="2200" dirty="0"/>
              <a:t>,  *</a:t>
            </a:r>
            <a:r>
              <a:rPr lang="en-US" altLang="zh-CN" sz="2200" dirty="0" err="1"/>
              <a:t>GList</a:t>
            </a:r>
            <a:r>
              <a:rPr lang="zh-CN" altLang="en-US" sz="2200" dirty="0"/>
              <a:t>； </a:t>
            </a:r>
          </a:p>
        </p:txBody>
      </p:sp>
    </p:spTree>
    <p:extLst>
      <p:ext uri="{BB962C8B-B14F-4D97-AF65-F5344CB8AC3E}">
        <p14:creationId xmlns:p14="http://schemas.microsoft.com/office/powerpoint/2010/main" val="334318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1E15D-D22F-4223-A063-43FD0ACF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60B36-A040-4C50-93D4-D974130F7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11582400" cy="4953000"/>
          </a:xfrm>
        </p:spPr>
        <p:txBody>
          <a:bodyPr/>
          <a:lstStyle/>
          <a:p>
            <a:r>
              <a:rPr lang="zh-CN" altLang="en-US" dirty="0"/>
              <a:t>数组是一组有固定个数的元素的集合。</a:t>
            </a:r>
            <a:endParaRPr lang="en-US" altLang="zh-CN" dirty="0"/>
          </a:p>
          <a:p>
            <a:r>
              <a:rPr lang="zh-CN" altLang="en-US" dirty="0"/>
              <a:t>对数组的</a:t>
            </a:r>
            <a:r>
              <a:rPr lang="zh-CN" altLang="en-US" dirty="0">
                <a:solidFill>
                  <a:srgbClr val="FF0000"/>
                </a:solidFill>
              </a:rPr>
              <a:t>操作</a:t>
            </a:r>
            <a:r>
              <a:rPr lang="zh-CN" altLang="en-US" dirty="0"/>
              <a:t>不象对线性表的操作那样，可以在表中任意一个合法的位置插入或删除一个元素。</a:t>
            </a:r>
            <a:endParaRPr lang="en-US" altLang="zh-CN" dirty="0"/>
          </a:p>
          <a:p>
            <a:r>
              <a:rPr lang="zh-CN" altLang="en-US" dirty="0"/>
              <a:t>对于数组的操作一般只有两类：</a:t>
            </a:r>
          </a:p>
          <a:p>
            <a:pPr lvl="1">
              <a:spcBef>
                <a:spcPct val="50000"/>
              </a:spcBef>
            </a:pPr>
            <a:r>
              <a:rPr lang="zh-CN" altLang="en-US" sz="2600" dirty="0">
                <a:solidFill>
                  <a:srgbClr val="FF0000"/>
                </a:solidFill>
              </a:rPr>
              <a:t>获得特定位置</a:t>
            </a:r>
            <a:r>
              <a:rPr lang="zh-CN" altLang="en-US" sz="2600" dirty="0"/>
              <a:t>的元素值；</a:t>
            </a:r>
          </a:p>
          <a:p>
            <a:pPr lvl="1">
              <a:spcBef>
                <a:spcPct val="50000"/>
              </a:spcBef>
            </a:pPr>
            <a:r>
              <a:rPr lang="zh-CN" altLang="en-US" sz="2600" dirty="0">
                <a:solidFill>
                  <a:srgbClr val="FF0000"/>
                </a:solidFill>
              </a:rPr>
              <a:t>修改特定位置</a:t>
            </a:r>
            <a:r>
              <a:rPr lang="zh-CN" altLang="en-US" sz="2600" dirty="0"/>
              <a:t>的元素值。</a:t>
            </a:r>
          </a:p>
        </p:txBody>
      </p:sp>
    </p:spTree>
    <p:extLst>
      <p:ext uri="{BB962C8B-B14F-4D97-AF65-F5344CB8AC3E}">
        <p14:creationId xmlns:p14="http://schemas.microsoft.com/office/powerpoint/2010/main" val="341304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4C911-FF37-4951-AE49-AA17DA9B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数组的抽象数据类型定义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7D081-41FF-454E-A430-01837E6E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11658600" cy="4953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ADT Array</a:t>
            </a:r>
            <a:r>
              <a:rPr lang="zh-CN" altLang="en-US" dirty="0"/>
              <a:t>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dirty="0">
                <a:solidFill>
                  <a:srgbClr val="C00000"/>
                </a:solidFill>
              </a:rPr>
              <a:t>数据对象</a:t>
            </a:r>
            <a:r>
              <a:rPr lang="zh-CN" altLang="en-US" dirty="0"/>
              <a:t>：</a:t>
            </a:r>
            <a:r>
              <a:rPr lang="en-US" altLang="zh-CN" dirty="0"/>
              <a:t>D={ a</a:t>
            </a:r>
            <a:r>
              <a:rPr lang="en-US" altLang="zh-CN" baseline="-25000" dirty="0"/>
              <a:t>j</a:t>
            </a:r>
            <a:r>
              <a:rPr lang="en-US" altLang="zh-CN" baseline="-50000" dirty="0"/>
              <a:t>1</a:t>
            </a:r>
            <a:r>
              <a:rPr lang="en-US" altLang="zh-CN" baseline="-25000" dirty="0"/>
              <a:t> j</a:t>
            </a:r>
            <a:r>
              <a:rPr lang="en-US" altLang="zh-CN" baseline="-50000" dirty="0"/>
              <a:t>2</a:t>
            </a:r>
            <a:r>
              <a:rPr lang="en-US" altLang="zh-CN" baseline="-25000" dirty="0"/>
              <a:t>… </a:t>
            </a:r>
            <a:r>
              <a:rPr lang="en-US" altLang="zh-CN" baseline="-25000" dirty="0" err="1"/>
              <a:t>j</a:t>
            </a:r>
            <a:r>
              <a:rPr lang="en-US" altLang="zh-CN" baseline="-50000" dirty="0" err="1"/>
              <a:t>n</a:t>
            </a:r>
            <a:r>
              <a:rPr lang="en-US" altLang="zh-CN" dirty="0"/>
              <a:t>| n&gt;0</a:t>
            </a:r>
            <a:r>
              <a:rPr lang="zh-CN" altLang="en-US" dirty="0"/>
              <a:t>，称为数组的维数，</a:t>
            </a:r>
            <a:r>
              <a:rPr lang="en-US" altLang="zh-CN" dirty="0">
                <a:solidFill>
                  <a:srgbClr val="CC0099"/>
                </a:solidFill>
              </a:rPr>
              <a:t>j</a:t>
            </a:r>
            <a:r>
              <a:rPr lang="en-US" altLang="zh-CN" baseline="-30000" dirty="0">
                <a:solidFill>
                  <a:srgbClr val="CC0099"/>
                </a:solidFill>
              </a:rPr>
              <a:t>i </a:t>
            </a:r>
            <a:r>
              <a:rPr lang="zh-CN" altLang="en-US" dirty="0"/>
              <a:t>是数组的</a:t>
            </a:r>
            <a:r>
              <a:rPr lang="zh-CN" altLang="en-US" dirty="0">
                <a:solidFill>
                  <a:srgbClr val="CC0099"/>
                </a:solidFill>
              </a:rPr>
              <a:t>第</a:t>
            </a:r>
            <a:r>
              <a:rPr lang="en-US" altLang="zh-CN" dirty="0" err="1">
                <a:solidFill>
                  <a:srgbClr val="CC0099"/>
                </a:solidFill>
              </a:rPr>
              <a:t>i</a:t>
            </a:r>
            <a:r>
              <a:rPr lang="zh-CN" altLang="en-US" dirty="0">
                <a:solidFill>
                  <a:srgbClr val="CC0099"/>
                </a:solidFill>
              </a:rPr>
              <a:t>维</a:t>
            </a:r>
            <a:r>
              <a:rPr lang="zh-CN" altLang="en-US" dirty="0"/>
              <a:t>下标，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1≤j</a:t>
            </a:r>
            <a:r>
              <a:rPr lang="en-US" altLang="zh-CN" baseline="-30000" dirty="0"/>
              <a:t>i</a:t>
            </a:r>
            <a:r>
              <a:rPr lang="en-US" altLang="zh-CN" dirty="0"/>
              <a:t>≤b</a:t>
            </a:r>
            <a:r>
              <a:rPr lang="en-US" altLang="zh-CN" baseline="-30000" dirty="0"/>
              <a:t>i</a:t>
            </a:r>
            <a:r>
              <a:rPr lang="zh-CN" altLang="en-US" dirty="0"/>
              <a:t>，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CC0099"/>
                </a:solidFill>
              </a:rPr>
              <a:t>b</a:t>
            </a:r>
            <a:r>
              <a:rPr lang="en-US" altLang="zh-CN" baseline="-30000" dirty="0">
                <a:solidFill>
                  <a:srgbClr val="CC0099"/>
                </a:solidFill>
              </a:rPr>
              <a:t>i</a:t>
            </a:r>
            <a:r>
              <a:rPr lang="en-US" altLang="zh-CN" dirty="0">
                <a:solidFill>
                  <a:srgbClr val="CC0099"/>
                </a:solidFill>
              </a:rPr>
              <a:t> </a:t>
            </a:r>
            <a:r>
              <a:rPr lang="zh-CN" altLang="en-US" dirty="0"/>
              <a:t>为数组</a:t>
            </a:r>
            <a:r>
              <a:rPr lang="zh-CN" altLang="en-US" dirty="0">
                <a:solidFill>
                  <a:srgbClr val="CC0099"/>
                </a:solidFill>
              </a:rPr>
              <a:t>第</a:t>
            </a:r>
            <a:r>
              <a:rPr lang="en-US" altLang="zh-CN" dirty="0" err="1">
                <a:solidFill>
                  <a:srgbClr val="CC0099"/>
                </a:solidFill>
              </a:rPr>
              <a:t>i</a:t>
            </a:r>
            <a:r>
              <a:rPr lang="zh-CN" altLang="en-US" dirty="0">
                <a:solidFill>
                  <a:srgbClr val="CC0099"/>
                </a:solidFill>
              </a:rPr>
              <a:t>维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C0099"/>
                </a:solidFill>
              </a:rPr>
              <a:t>长度</a:t>
            </a:r>
            <a:r>
              <a:rPr lang="zh-CN" altLang="en-US" dirty="0"/>
              <a:t>， </a:t>
            </a:r>
            <a:r>
              <a:rPr lang="en-US" altLang="zh-CN" dirty="0"/>
              <a:t>a</a:t>
            </a:r>
            <a:r>
              <a:rPr lang="en-US" altLang="zh-CN" baseline="-25000" dirty="0"/>
              <a:t>j</a:t>
            </a:r>
            <a:r>
              <a:rPr lang="en-US" altLang="zh-CN" baseline="-50000" dirty="0"/>
              <a:t>1</a:t>
            </a:r>
            <a:r>
              <a:rPr lang="en-US" altLang="zh-CN" baseline="-25000" dirty="0"/>
              <a:t> j</a:t>
            </a:r>
            <a:r>
              <a:rPr lang="en-US" altLang="zh-CN" baseline="-50000" dirty="0"/>
              <a:t>2</a:t>
            </a:r>
            <a:r>
              <a:rPr lang="en-US" altLang="zh-CN" baseline="-25000" dirty="0"/>
              <a:t>… </a:t>
            </a:r>
            <a:r>
              <a:rPr lang="en-US" altLang="zh-CN" baseline="-25000" dirty="0" err="1"/>
              <a:t>j</a:t>
            </a:r>
            <a:r>
              <a:rPr lang="en-US" altLang="zh-CN" baseline="-50000" dirty="0" err="1"/>
              <a:t>n</a:t>
            </a:r>
            <a:r>
              <a:rPr lang="en-US" altLang="zh-CN" baseline="-50000" dirty="0"/>
              <a:t> </a:t>
            </a:r>
            <a:r>
              <a:rPr lang="en-US" altLang="zh-CN" dirty="0"/>
              <a:t>∈</a:t>
            </a:r>
            <a:r>
              <a:rPr lang="en-US" altLang="zh-CN" dirty="0" err="1"/>
              <a:t>ElementSet</a:t>
            </a:r>
            <a:r>
              <a:rPr lang="en-US" altLang="zh-CN" dirty="0"/>
              <a:t>}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/>
              <a:t>  </a:t>
            </a:r>
            <a:r>
              <a:rPr lang="zh-CN" altLang="en-US" dirty="0">
                <a:solidFill>
                  <a:srgbClr val="C00000"/>
                </a:solidFill>
              </a:rPr>
              <a:t>数据关系</a:t>
            </a:r>
            <a:r>
              <a:rPr lang="zh-CN" altLang="en-US" dirty="0"/>
              <a:t>：</a:t>
            </a:r>
            <a:r>
              <a:rPr lang="en-US" altLang="zh-CN" dirty="0"/>
              <a:t>R={R</a:t>
            </a:r>
            <a:r>
              <a:rPr lang="en-US" altLang="zh-CN" baseline="-30000" dirty="0"/>
              <a:t>1</a:t>
            </a:r>
            <a:r>
              <a:rPr lang="en-US" altLang="zh-CN" dirty="0"/>
              <a:t>,R</a:t>
            </a:r>
            <a:r>
              <a:rPr lang="en-US" altLang="zh-CN" baseline="-30000" dirty="0"/>
              <a:t>2</a:t>
            </a:r>
            <a:r>
              <a:rPr lang="en-US" altLang="zh-CN" dirty="0"/>
              <a:t>,…,R</a:t>
            </a:r>
            <a:r>
              <a:rPr lang="en-US" altLang="zh-CN" baseline="-30000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 R</a:t>
            </a:r>
            <a:r>
              <a:rPr lang="en-US" altLang="zh-CN" baseline="-30000" dirty="0"/>
              <a:t>i</a:t>
            </a:r>
            <a:r>
              <a:rPr lang="en-US" altLang="zh-CN" dirty="0"/>
              <a:t>={&lt; a</a:t>
            </a:r>
            <a:r>
              <a:rPr lang="en-US" altLang="zh-CN" baseline="-25000" dirty="0"/>
              <a:t>j</a:t>
            </a:r>
            <a:r>
              <a:rPr lang="en-US" altLang="zh-CN" baseline="-50000" dirty="0"/>
              <a:t>1</a:t>
            </a:r>
            <a:r>
              <a:rPr lang="en-US" altLang="zh-CN" baseline="-25000" dirty="0"/>
              <a:t>… j</a:t>
            </a:r>
            <a:r>
              <a:rPr lang="en-US" altLang="zh-CN" baseline="-50000" dirty="0">
                <a:solidFill>
                  <a:srgbClr val="CC0099"/>
                </a:solidFill>
              </a:rPr>
              <a:t>i</a:t>
            </a:r>
            <a:r>
              <a:rPr lang="en-US" altLang="zh-CN" baseline="-25000" dirty="0"/>
              <a:t>… </a:t>
            </a:r>
            <a:r>
              <a:rPr lang="en-US" altLang="zh-CN" baseline="-25000" dirty="0" err="1"/>
              <a:t>j</a:t>
            </a:r>
            <a:r>
              <a:rPr lang="en-US" altLang="zh-CN" baseline="-50000" dirty="0" err="1"/>
              <a:t>n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en-US" altLang="zh-CN" baseline="-25000" dirty="0"/>
              <a:t>j</a:t>
            </a:r>
            <a:r>
              <a:rPr lang="en-US" altLang="zh-CN" baseline="-50000" dirty="0"/>
              <a:t>1</a:t>
            </a:r>
            <a:r>
              <a:rPr lang="en-US" altLang="zh-CN" baseline="-25000" dirty="0"/>
              <a:t> … j</a:t>
            </a:r>
            <a:r>
              <a:rPr lang="en-US" altLang="zh-CN" baseline="-50000" dirty="0">
                <a:solidFill>
                  <a:srgbClr val="CC0099"/>
                </a:solidFill>
              </a:rPr>
              <a:t>i+1</a:t>
            </a:r>
            <a:r>
              <a:rPr lang="en-US" altLang="zh-CN" baseline="-25000" dirty="0"/>
              <a:t>…</a:t>
            </a:r>
            <a:r>
              <a:rPr lang="en-US" altLang="zh-CN" baseline="-25000" dirty="0" err="1"/>
              <a:t>j</a:t>
            </a:r>
            <a:r>
              <a:rPr lang="en-US" altLang="zh-CN" baseline="-50000" dirty="0" err="1"/>
              <a:t>n</a:t>
            </a:r>
            <a:r>
              <a:rPr lang="en-US" altLang="zh-CN" dirty="0"/>
              <a:t> &gt; | 1≤j</a:t>
            </a:r>
            <a:r>
              <a:rPr lang="en-US" altLang="zh-CN" baseline="-30000" dirty="0"/>
              <a:t>k</a:t>
            </a:r>
            <a:r>
              <a:rPr lang="en-US" altLang="zh-CN" dirty="0"/>
              <a:t>≤b</a:t>
            </a:r>
            <a:r>
              <a:rPr lang="en-US" altLang="zh-CN" baseline="-30000" dirty="0"/>
              <a:t>k</a:t>
            </a:r>
            <a:r>
              <a:rPr lang="zh-CN" altLang="en-US" dirty="0"/>
              <a:t>，  </a:t>
            </a:r>
            <a:endParaRPr lang="en-US" altLang="zh-CN" dirty="0"/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dirty="0"/>
              <a:t>  1≤k≤n </a:t>
            </a:r>
            <a:r>
              <a:rPr lang="zh-CN" altLang="en-US" dirty="0"/>
              <a:t>且</a:t>
            </a:r>
            <a:r>
              <a:rPr lang="en-US" altLang="zh-CN" dirty="0" err="1"/>
              <a:t>k≠i</a:t>
            </a:r>
            <a:r>
              <a:rPr lang="zh-CN" altLang="en-US" dirty="0"/>
              <a:t>，</a:t>
            </a:r>
            <a:r>
              <a:rPr lang="en-US" altLang="zh-CN" dirty="0"/>
              <a:t>1≤j</a:t>
            </a:r>
            <a:r>
              <a:rPr lang="en-US" altLang="zh-CN" baseline="-30000" dirty="0"/>
              <a:t>i</a:t>
            </a:r>
            <a:r>
              <a:rPr lang="en-US" altLang="zh-CN" dirty="0"/>
              <a:t>≤b</a:t>
            </a:r>
            <a:r>
              <a:rPr lang="en-US" altLang="zh-CN" baseline="-30000" dirty="0">
                <a:solidFill>
                  <a:srgbClr val="CC0099"/>
                </a:solidFill>
              </a:rPr>
              <a:t>i-1</a:t>
            </a:r>
            <a:r>
              <a:rPr lang="zh-CN" altLang="en-US" dirty="0"/>
              <a:t>， </a:t>
            </a:r>
            <a:r>
              <a:rPr lang="en-US" altLang="zh-CN" dirty="0"/>
              <a:t>a</a:t>
            </a:r>
            <a:r>
              <a:rPr lang="en-US" altLang="zh-CN" baseline="-25000" dirty="0"/>
              <a:t>j</a:t>
            </a:r>
            <a:r>
              <a:rPr lang="en-US" altLang="zh-CN" baseline="-50000" dirty="0"/>
              <a:t>1</a:t>
            </a:r>
            <a:r>
              <a:rPr lang="en-US" altLang="zh-CN" baseline="-25000" dirty="0"/>
              <a:t>… j</a:t>
            </a:r>
            <a:r>
              <a:rPr lang="en-US" altLang="zh-CN" baseline="-50000" dirty="0"/>
              <a:t>i</a:t>
            </a:r>
            <a:r>
              <a:rPr lang="en-US" altLang="zh-CN" baseline="-25000" dirty="0"/>
              <a:t>… </a:t>
            </a:r>
            <a:r>
              <a:rPr lang="en-US" altLang="zh-CN" baseline="-25000" dirty="0" err="1"/>
              <a:t>j</a:t>
            </a:r>
            <a:r>
              <a:rPr lang="en-US" altLang="zh-CN" baseline="-50000" dirty="0" err="1"/>
              <a:t>n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en-US" altLang="zh-CN" baseline="-25000" dirty="0"/>
              <a:t>j</a:t>
            </a:r>
            <a:r>
              <a:rPr lang="en-US" altLang="zh-CN" baseline="-50000" dirty="0"/>
              <a:t>1</a:t>
            </a:r>
            <a:r>
              <a:rPr lang="en-US" altLang="zh-CN" baseline="-25000" dirty="0"/>
              <a:t>… j</a:t>
            </a:r>
            <a:r>
              <a:rPr lang="en-US" altLang="zh-CN" baseline="-50000" dirty="0"/>
              <a:t>i+1</a:t>
            </a:r>
            <a:r>
              <a:rPr lang="en-US" altLang="zh-CN" baseline="-25000" dirty="0"/>
              <a:t>… </a:t>
            </a:r>
            <a:r>
              <a:rPr lang="en-US" altLang="zh-CN" baseline="-25000" dirty="0" err="1"/>
              <a:t>j</a:t>
            </a:r>
            <a:r>
              <a:rPr lang="en-US" altLang="zh-CN" baseline="-50000" dirty="0" err="1"/>
              <a:t>n</a:t>
            </a:r>
            <a:r>
              <a:rPr lang="en-US" altLang="zh-CN" dirty="0"/>
              <a:t> ∈D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=1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n}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10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4C911-FF37-4951-AE49-AA17DA9BC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457200"/>
          </a:xfrm>
        </p:spPr>
        <p:txBody>
          <a:bodyPr/>
          <a:lstStyle/>
          <a:p>
            <a:r>
              <a:rPr lang="zh-CN" altLang="en-US" dirty="0"/>
              <a:t>数组的抽象数据类型定义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7D081-41FF-454E-A430-01837E6E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11658600" cy="54102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C00000"/>
                </a:solidFill>
              </a:rPr>
              <a:t>基本操作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solidFill>
                  <a:srgbClr val="006600"/>
                </a:solidFill>
              </a:rPr>
              <a:t>InitArray</a:t>
            </a:r>
            <a:r>
              <a:rPr lang="en-US" altLang="zh-CN" dirty="0">
                <a:solidFill>
                  <a:srgbClr val="006600"/>
                </a:solidFill>
              </a:rPr>
              <a:t>(A,n,bound</a:t>
            </a:r>
            <a:r>
              <a:rPr lang="en-US" altLang="zh-CN" baseline="-30000" dirty="0">
                <a:solidFill>
                  <a:srgbClr val="006600"/>
                </a:solidFill>
              </a:rPr>
              <a:t>1</a:t>
            </a:r>
            <a:r>
              <a:rPr lang="en-US" altLang="zh-CN" dirty="0">
                <a:solidFill>
                  <a:srgbClr val="006600"/>
                </a:solidFill>
              </a:rPr>
              <a:t>,…,</a:t>
            </a:r>
            <a:r>
              <a:rPr lang="en-US" altLang="zh-CN" dirty="0" err="1">
                <a:solidFill>
                  <a:srgbClr val="006600"/>
                </a:solidFill>
              </a:rPr>
              <a:t>bound</a:t>
            </a:r>
            <a:r>
              <a:rPr lang="en-US" altLang="zh-CN" baseline="-30000" dirty="0" err="1">
                <a:solidFill>
                  <a:srgbClr val="006600"/>
                </a:solidFill>
              </a:rPr>
              <a:t>n</a:t>
            </a:r>
            <a:r>
              <a:rPr lang="en-US" altLang="zh-CN" dirty="0">
                <a:solidFill>
                  <a:srgbClr val="006600"/>
                </a:solidFill>
              </a:rPr>
              <a:t>)</a:t>
            </a:r>
            <a:r>
              <a:rPr lang="zh-CN" altLang="en-US" dirty="0"/>
              <a:t>： 若维数</a:t>
            </a:r>
            <a:r>
              <a:rPr lang="en-US" altLang="zh-CN" dirty="0"/>
              <a:t>n</a:t>
            </a:r>
            <a:r>
              <a:rPr lang="zh-CN" altLang="en-US" dirty="0"/>
              <a:t>和各维的长度合法，则构造相应的数组</a:t>
            </a:r>
            <a:r>
              <a:rPr lang="en-US" altLang="zh-CN" dirty="0"/>
              <a:t>A</a:t>
            </a:r>
            <a:r>
              <a:rPr lang="zh-CN" altLang="en-US" dirty="0"/>
              <a:t>，并返回</a:t>
            </a:r>
            <a:r>
              <a:rPr lang="en-US" altLang="zh-CN" dirty="0"/>
              <a:t>TRUE</a:t>
            </a:r>
            <a:r>
              <a:rPr lang="zh-CN" altLang="en-US" dirty="0"/>
              <a:t>；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solidFill>
                  <a:srgbClr val="006600"/>
                </a:solidFill>
              </a:rPr>
              <a:t>DestroyArray</a:t>
            </a:r>
            <a:r>
              <a:rPr lang="zh-CN" altLang="en-US" dirty="0">
                <a:solidFill>
                  <a:srgbClr val="006600"/>
                </a:solidFill>
              </a:rPr>
              <a:t>（</a:t>
            </a:r>
            <a:r>
              <a:rPr lang="en-US" altLang="zh-CN" dirty="0">
                <a:solidFill>
                  <a:srgbClr val="006600"/>
                </a:solidFill>
              </a:rPr>
              <a:t>A</a:t>
            </a:r>
            <a:r>
              <a:rPr lang="zh-CN" altLang="en-US" dirty="0">
                <a:solidFill>
                  <a:srgbClr val="006600"/>
                </a:solidFill>
              </a:rPr>
              <a:t>）</a:t>
            </a:r>
            <a:r>
              <a:rPr lang="zh-CN" altLang="en-US" dirty="0"/>
              <a:t>： 销毁数组</a:t>
            </a:r>
            <a:r>
              <a:rPr lang="en-US" altLang="zh-CN" dirty="0"/>
              <a:t>A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solidFill>
                  <a:srgbClr val="006600"/>
                </a:solidFill>
              </a:rPr>
              <a:t>GetValue</a:t>
            </a:r>
            <a:r>
              <a:rPr lang="zh-CN" altLang="en-US" dirty="0">
                <a:solidFill>
                  <a:srgbClr val="006600"/>
                </a:solidFill>
              </a:rPr>
              <a:t>（</a:t>
            </a:r>
            <a:r>
              <a:rPr lang="en-US" altLang="zh-CN" dirty="0">
                <a:solidFill>
                  <a:srgbClr val="006600"/>
                </a:solidFill>
              </a:rPr>
              <a:t>A</a:t>
            </a:r>
            <a:r>
              <a:rPr lang="zh-CN" altLang="en-US" dirty="0">
                <a:solidFill>
                  <a:srgbClr val="006600"/>
                </a:solidFill>
              </a:rPr>
              <a:t>，</a:t>
            </a:r>
            <a:r>
              <a:rPr lang="en-US" altLang="zh-CN" dirty="0">
                <a:solidFill>
                  <a:srgbClr val="006600"/>
                </a:solidFill>
              </a:rPr>
              <a:t>e, index</a:t>
            </a:r>
            <a:r>
              <a:rPr lang="en-US" altLang="zh-CN" baseline="-30000" dirty="0">
                <a:solidFill>
                  <a:srgbClr val="006600"/>
                </a:solidFill>
              </a:rPr>
              <a:t>1</a:t>
            </a:r>
            <a:r>
              <a:rPr lang="en-US" altLang="zh-CN" dirty="0">
                <a:solidFill>
                  <a:srgbClr val="006600"/>
                </a:solidFill>
              </a:rPr>
              <a:t>, …,</a:t>
            </a:r>
            <a:r>
              <a:rPr lang="en-US" altLang="zh-CN" dirty="0" err="1">
                <a:solidFill>
                  <a:srgbClr val="006600"/>
                </a:solidFill>
              </a:rPr>
              <a:t>index</a:t>
            </a:r>
            <a:r>
              <a:rPr lang="en-US" altLang="zh-CN" baseline="-30000" dirty="0" err="1">
                <a:solidFill>
                  <a:srgbClr val="006600"/>
                </a:solidFill>
              </a:rPr>
              <a:t>n</a:t>
            </a:r>
            <a:r>
              <a:rPr lang="zh-CN" altLang="en-US" dirty="0">
                <a:solidFill>
                  <a:srgbClr val="006600"/>
                </a:solidFill>
              </a:rPr>
              <a:t>）</a:t>
            </a:r>
            <a:r>
              <a:rPr lang="zh-CN" altLang="en-US" dirty="0"/>
              <a:t>：  若下标合法，用</a:t>
            </a:r>
            <a:r>
              <a:rPr lang="en-US" altLang="zh-CN" dirty="0"/>
              <a:t>e</a:t>
            </a:r>
            <a:r>
              <a:rPr lang="zh-CN" altLang="en-US" dirty="0"/>
              <a:t>返回数组</a:t>
            </a:r>
            <a:r>
              <a:rPr lang="en-US" altLang="zh-CN" dirty="0"/>
              <a:t>A</a:t>
            </a:r>
            <a:r>
              <a:rPr lang="zh-CN" altLang="en-US" dirty="0"/>
              <a:t>中由</a:t>
            </a:r>
            <a:r>
              <a:rPr lang="en-US" altLang="zh-CN" dirty="0"/>
              <a:t>index</a:t>
            </a:r>
            <a:r>
              <a:rPr lang="en-US" altLang="zh-CN" baseline="-30000" dirty="0"/>
              <a:t>1</a:t>
            </a:r>
            <a:r>
              <a:rPr lang="en-US" altLang="zh-CN" dirty="0"/>
              <a:t>, …,</a:t>
            </a:r>
            <a:r>
              <a:rPr lang="en-US" altLang="zh-CN" dirty="0" err="1"/>
              <a:t>index</a:t>
            </a:r>
            <a:r>
              <a:rPr lang="en-US" altLang="zh-CN" baseline="-30000" dirty="0" err="1"/>
              <a:t>n</a:t>
            </a:r>
            <a:r>
              <a:rPr lang="zh-CN" altLang="en-US" dirty="0"/>
              <a:t>所指定的元素的值。</a:t>
            </a:r>
            <a:endParaRPr lang="en-US" altLang="zh-CN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solidFill>
                  <a:srgbClr val="006600"/>
                </a:solidFill>
              </a:rPr>
              <a:t>SetValue</a:t>
            </a:r>
            <a:r>
              <a:rPr lang="zh-CN" altLang="en-US" dirty="0">
                <a:solidFill>
                  <a:srgbClr val="006600"/>
                </a:solidFill>
              </a:rPr>
              <a:t>（</a:t>
            </a:r>
            <a:r>
              <a:rPr lang="en-US" altLang="zh-CN" dirty="0">
                <a:solidFill>
                  <a:srgbClr val="006600"/>
                </a:solidFill>
              </a:rPr>
              <a:t>A</a:t>
            </a:r>
            <a:r>
              <a:rPr lang="zh-CN" altLang="en-US" dirty="0">
                <a:solidFill>
                  <a:srgbClr val="006600"/>
                </a:solidFill>
              </a:rPr>
              <a:t>，</a:t>
            </a:r>
            <a:r>
              <a:rPr lang="en-US" altLang="zh-CN" dirty="0">
                <a:solidFill>
                  <a:srgbClr val="006600"/>
                </a:solidFill>
              </a:rPr>
              <a:t>e</a:t>
            </a:r>
            <a:r>
              <a:rPr lang="zh-CN" altLang="en-US" dirty="0">
                <a:solidFill>
                  <a:srgbClr val="006600"/>
                </a:solidFill>
              </a:rPr>
              <a:t>，</a:t>
            </a:r>
            <a:r>
              <a:rPr lang="en-US" altLang="zh-CN" dirty="0">
                <a:solidFill>
                  <a:srgbClr val="006600"/>
                </a:solidFill>
              </a:rPr>
              <a:t>index</a:t>
            </a:r>
            <a:r>
              <a:rPr lang="en-US" altLang="zh-CN" baseline="-30000" dirty="0">
                <a:solidFill>
                  <a:srgbClr val="006600"/>
                </a:solidFill>
              </a:rPr>
              <a:t>1</a:t>
            </a:r>
            <a:r>
              <a:rPr lang="en-US" altLang="zh-CN" dirty="0">
                <a:solidFill>
                  <a:srgbClr val="006600"/>
                </a:solidFill>
              </a:rPr>
              <a:t>, …,</a:t>
            </a:r>
            <a:r>
              <a:rPr lang="en-US" altLang="zh-CN" dirty="0" err="1">
                <a:solidFill>
                  <a:srgbClr val="006600"/>
                </a:solidFill>
              </a:rPr>
              <a:t>index</a:t>
            </a:r>
            <a:r>
              <a:rPr lang="en-US" altLang="zh-CN" baseline="-30000" dirty="0" err="1">
                <a:solidFill>
                  <a:srgbClr val="006600"/>
                </a:solidFill>
              </a:rPr>
              <a:t>n</a:t>
            </a:r>
            <a:r>
              <a:rPr lang="zh-CN" altLang="en-US" dirty="0">
                <a:solidFill>
                  <a:srgbClr val="006600"/>
                </a:solidFill>
              </a:rPr>
              <a:t>）</a:t>
            </a:r>
            <a:r>
              <a:rPr lang="zh-CN" altLang="en-US" dirty="0"/>
              <a:t>： 若下标合法，则将数组</a:t>
            </a:r>
            <a:r>
              <a:rPr lang="en-US" altLang="zh-CN" dirty="0"/>
              <a:t>A</a:t>
            </a:r>
            <a:r>
              <a:rPr lang="zh-CN" altLang="en-US" dirty="0"/>
              <a:t>中由</a:t>
            </a:r>
            <a:r>
              <a:rPr lang="en-US" altLang="zh-CN" dirty="0"/>
              <a:t>index</a:t>
            </a:r>
            <a:r>
              <a:rPr lang="en-US" altLang="zh-CN" baseline="-30000" dirty="0"/>
              <a:t>1</a:t>
            </a:r>
            <a:r>
              <a:rPr lang="en-US" altLang="zh-CN" dirty="0"/>
              <a:t>, …,</a:t>
            </a:r>
            <a:r>
              <a:rPr lang="en-US" altLang="zh-CN" dirty="0" err="1"/>
              <a:t>index</a:t>
            </a:r>
            <a:r>
              <a:rPr lang="en-US" altLang="zh-CN" baseline="-30000" dirty="0" err="1"/>
              <a:t>n</a:t>
            </a:r>
            <a:r>
              <a:rPr lang="zh-CN" altLang="en-US" dirty="0"/>
              <a:t>所指定的元素的值置为</a:t>
            </a:r>
            <a:r>
              <a:rPr lang="en-US" altLang="zh-CN" dirty="0"/>
              <a:t>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｝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BC7D12-9622-4645-8144-6E6F8F289FB1}"/>
              </a:ext>
            </a:extLst>
          </p:cNvPr>
          <p:cNvSpPr/>
          <p:nvPr/>
        </p:nvSpPr>
        <p:spPr>
          <a:xfrm>
            <a:off x="8077200" y="5791200"/>
            <a:ext cx="3249608" cy="523220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3132E"/>
                </a:solidFill>
              </a:rPr>
              <a:t>数组下标是从</a:t>
            </a:r>
            <a:r>
              <a:rPr lang="en-US" altLang="zh-CN" sz="2800" b="1" dirty="0">
                <a:solidFill>
                  <a:srgbClr val="F3132E"/>
                </a:solidFill>
              </a:rPr>
              <a:t>1</a:t>
            </a:r>
            <a:r>
              <a:rPr lang="zh-CN" altLang="en-US" sz="2800" b="1" dirty="0">
                <a:solidFill>
                  <a:srgbClr val="F3132E"/>
                </a:solidFill>
              </a:rPr>
              <a:t>开始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360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99BEF-1279-4344-A791-41EA5DF5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数组的顺序存储和实现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1EADA5-1FF2-421D-AC27-C2DD0A5BB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76400"/>
            <a:ext cx="11582400" cy="4876800"/>
          </a:xfrm>
        </p:spPr>
        <p:txBody>
          <a:bodyPr/>
          <a:lstStyle/>
          <a:p>
            <a:r>
              <a:rPr lang="zh-CN" altLang="en-US" sz="2800" dirty="0"/>
              <a:t>对于数组</a:t>
            </a:r>
            <a:r>
              <a:rPr lang="en-US" altLang="zh-CN" sz="2800" dirty="0"/>
              <a:t>A</a:t>
            </a:r>
            <a:r>
              <a:rPr lang="zh-CN" altLang="en-US" sz="2800" dirty="0"/>
              <a:t>，一旦给定其</a:t>
            </a:r>
            <a:r>
              <a:rPr lang="zh-CN" altLang="en-US" sz="2800" dirty="0">
                <a:solidFill>
                  <a:srgbClr val="FF0000"/>
                </a:solidFill>
              </a:rPr>
              <a:t>维数</a:t>
            </a:r>
            <a:r>
              <a:rPr lang="en-US" altLang="zh-CN" sz="2800" dirty="0">
                <a:solidFill>
                  <a:srgbClr val="FF0000"/>
                </a:solidFill>
              </a:rPr>
              <a:t>n</a:t>
            </a:r>
            <a:r>
              <a:rPr lang="zh-CN" altLang="en-US" sz="2800" dirty="0"/>
              <a:t>及</a:t>
            </a:r>
            <a:r>
              <a:rPr lang="zh-CN" altLang="en-US" sz="2800" dirty="0">
                <a:solidFill>
                  <a:srgbClr val="FF0000"/>
                </a:solidFill>
              </a:rPr>
              <a:t>各维长度</a:t>
            </a:r>
            <a:r>
              <a:rPr lang="en-US" altLang="zh-CN" sz="2800" dirty="0">
                <a:solidFill>
                  <a:srgbClr val="FF0000"/>
                </a:solidFill>
              </a:rPr>
              <a:t>b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i</a:t>
            </a:r>
            <a:r>
              <a:rPr lang="zh-CN" altLang="en-US" sz="2800" dirty="0"/>
              <a:t>（</a:t>
            </a:r>
            <a:r>
              <a:rPr lang="en-US" altLang="zh-CN" sz="2800" dirty="0"/>
              <a:t>1≤i≤n</a:t>
            </a:r>
            <a:r>
              <a:rPr lang="zh-CN" altLang="en-US" sz="2800" dirty="0"/>
              <a:t>），则该数组中元素的个数是固定的，不可以对数组做插入和删除操作，不涉及移动元素操作，因此对于数组而言，采用</a:t>
            </a:r>
            <a:r>
              <a:rPr lang="zh-CN" altLang="en-US" sz="2800" dirty="0">
                <a:solidFill>
                  <a:srgbClr val="FF0000"/>
                </a:solidFill>
              </a:rPr>
              <a:t>顺序存储</a:t>
            </a:r>
            <a:r>
              <a:rPr lang="zh-CN" altLang="en-US" sz="2800" dirty="0"/>
              <a:t>法比较合适。</a:t>
            </a:r>
          </a:p>
        </p:txBody>
      </p:sp>
    </p:spTree>
    <p:extLst>
      <p:ext uri="{BB962C8B-B14F-4D97-AF65-F5344CB8AC3E}">
        <p14:creationId xmlns:p14="http://schemas.microsoft.com/office/powerpoint/2010/main" val="259281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7170D-9FA8-4776-9F47-16B4611C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一维数组地址计算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C88A7-C982-4DBA-B6E8-EB0A687D6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181600"/>
          </a:xfrm>
        </p:spPr>
        <p:txBody>
          <a:bodyPr/>
          <a:lstStyle/>
          <a:p>
            <a:r>
              <a:rPr lang="zh-CN" altLang="en-US" dirty="0"/>
              <a:t>一旦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zh-CN" altLang="en-US" dirty="0"/>
              <a:t>的存储地址</a:t>
            </a:r>
            <a:r>
              <a:rPr lang="en-US" altLang="zh-CN" dirty="0"/>
              <a:t>LOC(a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  <a:r>
              <a:rPr lang="zh-CN" altLang="en-US" dirty="0"/>
              <a:t>确定，并假设每个数据元素占用</a:t>
            </a:r>
            <a:r>
              <a:rPr lang="en-US" altLang="zh-CN" dirty="0">
                <a:solidFill>
                  <a:srgbClr val="C00000"/>
                </a:solidFill>
              </a:rPr>
              <a:t>size</a:t>
            </a:r>
            <a:r>
              <a:rPr lang="zh-CN" altLang="en-US" dirty="0"/>
              <a:t>个存储单元，则任一数据元素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zh-CN" altLang="en-US" dirty="0"/>
              <a:t>的存储地址</a:t>
            </a:r>
            <a:r>
              <a:rPr lang="en-US" altLang="zh-CN" dirty="0"/>
              <a:t>LOC(a</a:t>
            </a:r>
            <a:r>
              <a:rPr lang="en-US" altLang="zh-CN" baseline="-25000" dirty="0"/>
              <a:t>i</a:t>
            </a:r>
            <a:r>
              <a:rPr lang="en-US" altLang="zh-CN" dirty="0"/>
              <a:t>)</a:t>
            </a:r>
            <a:r>
              <a:rPr lang="zh-CN" altLang="en-US" dirty="0"/>
              <a:t>就可由以下公式求出：</a:t>
            </a:r>
            <a:endParaRPr lang="en-US" altLang="zh-CN" dirty="0"/>
          </a:p>
          <a:p>
            <a:pPr marL="0" indent="0">
              <a:buNone/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LOC(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800" i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)=LOC(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)+(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800" dirty="0">
                <a:solidFill>
                  <a:srgbClr val="FF0000"/>
                </a:solidFill>
                <a:latin typeface="宋体"/>
                <a:ea typeface="宋体"/>
                <a:cs typeface="Times New Roman" pitchFamily="18" charset="0"/>
              </a:rPr>
              <a:t>-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)*size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(1</a:t>
            </a:r>
            <a:r>
              <a:rPr kumimoji="1" lang="en-US" altLang="zh-CN" sz="2800" dirty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≤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800" dirty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≤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/>
              <a:t>			             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共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宋体"/>
                <a:ea typeface="宋体"/>
                <a:cs typeface="Times New Roman" pitchFamily="18" charset="0"/>
              </a:rPr>
              <a:t>-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个元素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zh-CN" altLang="en-US" sz="28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数组</a:t>
            </a:r>
            <a:r>
              <a:rPr lang="en-US" altLang="zh-CN" sz="2800" i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800" i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800" baseline="-25000" dirty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-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800" i="1" baseline="-25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800" i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一维数组具有随机存储特性：可以在</a:t>
            </a:r>
            <a:r>
              <a:rPr lang="en-US" altLang="zh-CN" dirty="0"/>
              <a:t>O(1)</a:t>
            </a:r>
            <a:r>
              <a:rPr lang="zh-CN" altLang="en-US" dirty="0"/>
              <a:t>时间内找到序号为</a:t>
            </a:r>
            <a:r>
              <a:rPr lang="en-US" altLang="zh-CN" dirty="0" err="1"/>
              <a:t>i</a:t>
            </a:r>
            <a:r>
              <a:rPr lang="zh-CN" altLang="en-US" dirty="0"/>
              <a:t>的元素值。</a:t>
            </a: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7B2C7FC-1388-454B-8CA3-2CECD0D06BB6}"/>
              </a:ext>
            </a:extLst>
          </p:cNvPr>
          <p:cNvGrpSpPr/>
          <p:nvPr/>
        </p:nvGrpSpPr>
        <p:grpSpPr>
          <a:xfrm>
            <a:off x="762000" y="3352800"/>
            <a:ext cx="6400799" cy="1828800"/>
            <a:chOff x="733425" y="2205038"/>
            <a:chExt cx="4425950" cy="1547813"/>
          </a:xfrm>
        </p:grpSpPr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B5315F94-A5C4-4DE6-B3D9-E1F7C6779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4963" y="2205038"/>
              <a:ext cx="0" cy="21590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FC05C74B-160B-431E-A420-BBF73D57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425" y="3733800"/>
              <a:ext cx="441960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84" y="36"/>
                </a:cxn>
              </a:cxnLst>
              <a:rect l="0" t="0" r="r" b="b"/>
              <a:pathLst>
                <a:path w="2784" h="36">
                  <a:moveTo>
                    <a:pt x="0" y="0"/>
                  </a:moveTo>
                  <a:lnTo>
                    <a:pt x="2784" y="36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672EC8B7-FE17-4AE6-85BD-2A9F14AB2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787" y="3462338"/>
              <a:ext cx="1588" cy="2873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31"/>
                </a:cxn>
              </a:cxnLst>
              <a:rect l="0" t="0" r="r" b="b"/>
              <a:pathLst>
                <a:path w="6" h="431">
                  <a:moveTo>
                    <a:pt x="6" y="0"/>
                  </a:moveTo>
                  <a:lnTo>
                    <a:pt x="0" y="43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98889E56-D3DC-41CD-825F-87153F9AD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50" y="2419350"/>
              <a:ext cx="8667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6" y="2"/>
                </a:cxn>
              </a:cxnLst>
              <a:rect l="0" t="0" r="r" b="b"/>
              <a:pathLst>
                <a:path w="546" h="2">
                  <a:moveTo>
                    <a:pt x="0" y="0"/>
                  </a:moveTo>
                  <a:lnTo>
                    <a:pt x="546" y="2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ADFF5F91-8414-4A38-9D4C-CBC7992E5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2420938"/>
              <a:ext cx="3175" cy="13319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839"/>
                </a:cxn>
              </a:cxnLst>
              <a:rect l="0" t="0" r="r" b="b"/>
              <a:pathLst>
                <a:path w="2" h="839">
                  <a:moveTo>
                    <a:pt x="2" y="0"/>
                  </a:moveTo>
                  <a:lnTo>
                    <a:pt x="0" y="83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2" name="AutoShape 6">
            <a:extLst>
              <a:ext uri="{FF2B5EF4-FFF2-40B4-BE49-F238E27FC236}">
                <a16:creationId xmlns:a16="http://schemas.microsoft.com/office/drawing/2014/main" id="{CEE7A956-90CE-4496-8DFC-0370A95CB981}"/>
              </a:ext>
            </a:extLst>
          </p:cNvPr>
          <p:cNvSpPr>
            <a:spLocks/>
          </p:cNvSpPr>
          <p:nvPr/>
        </p:nvSpPr>
        <p:spPr bwMode="auto">
          <a:xfrm rot="5400000">
            <a:off x="5210726" y="2548813"/>
            <a:ext cx="179873" cy="3438525"/>
          </a:xfrm>
          <a:prstGeom prst="leftBrace">
            <a:avLst>
              <a:gd name="adj1" fmla="val 113717"/>
              <a:gd name="adj2" fmla="val 50000"/>
            </a:avLst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39FD70B-16A5-4426-82DE-286810BB0A1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495801" y="3278476"/>
            <a:ext cx="457199" cy="3256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990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04865608"/>
      </p:ext>
    </p:extLst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2225" cap="flat" cmpd="sng" algn="ctr">
          <a:solidFill>
            <a:srgbClr val="006600"/>
          </a:solidFill>
          <a:prstDash val="solid"/>
          <a:round/>
          <a:headEnd type="none" w="sm" len="sm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accent2">
              <a:lumMod val="75000"/>
            </a:schemeClr>
          </a:solidFill>
          <a:prstDash val="solid"/>
          <a:round/>
          <a:headEnd type="none" w="sm" len="sm"/>
          <a:tailEnd type="none"/>
        </a:ln>
        <a:effectLst/>
      </a:spPr>
      <a:bodyPr/>
      <a:lstStyle/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1FFFF"/>
        </a:solidFill>
        <a:ln/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1FFFF"/>
        </a:solidFill>
        <a:ln/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5341</TotalTime>
  <Words>4955</Words>
  <Application>Microsoft Office PowerPoint</Application>
  <PresentationFormat>宽屏</PresentationFormat>
  <Paragraphs>672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45</vt:i4>
      </vt:variant>
    </vt:vector>
  </HeadingPairs>
  <TitlesOfParts>
    <vt:vector size="53" baseType="lpstr">
      <vt:lpstr>宋体</vt:lpstr>
      <vt:lpstr>微软雅黑</vt:lpstr>
      <vt:lpstr>Arial</vt:lpstr>
      <vt:lpstr>Tahoma</vt:lpstr>
      <vt:lpstr>Times New Roman</vt:lpstr>
      <vt:lpstr>Wingdings</vt:lpstr>
      <vt:lpstr>tm2</vt:lpstr>
      <vt:lpstr>Blends</vt:lpstr>
      <vt:lpstr>第五章 数组与广义表</vt:lpstr>
      <vt:lpstr>5.1 数组的定义和运算</vt:lpstr>
      <vt:lpstr>PowerPoint 演示文稿</vt:lpstr>
      <vt:lpstr>PowerPoint 演示文稿</vt:lpstr>
      <vt:lpstr>数组的运算</vt:lpstr>
      <vt:lpstr>数组的抽象数据类型定义</vt:lpstr>
      <vt:lpstr>数组的抽象数据类型定义</vt:lpstr>
      <vt:lpstr>5.2 数组的顺序存储和实现</vt:lpstr>
      <vt:lpstr>一维数组地址计算</vt:lpstr>
      <vt:lpstr>二维数组的顺序存储</vt:lpstr>
      <vt:lpstr>二维数组地址计算-行主序</vt:lpstr>
      <vt:lpstr>二维数组地址计算-列主序</vt:lpstr>
      <vt:lpstr>三维数组地址计算</vt:lpstr>
      <vt:lpstr>三维数组地址计算</vt:lpstr>
      <vt:lpstr>n维数组地址计算</vt:lpstr>
      <vt:lpstr>5.3 特殊矩阵的压缩存储</vt:lpstr>
      <vt:lpstr>5.3.1 特殊矩阵</vt:lpstr>
      <vt:lpstr>下三角矩阵</vt:lpstr>
      <vt:lpstr>上三角矩阵和对称矩阵</vt:lpstr>
      <vt:lpstr>带状矩阵</vt:lpstr>
      <vt:lpstr>三对角带状矩阵</vt:lpstr>
      <vt:lpstr>5.3.2 稀疏矩阵</vt:lpstr>
      <vt:lpstr>稀疏矩阵的三元组表表示法</vt:lpstr>
      <vt:lpstr>三元组表的类型定义</vt:lpstr>
      <vt:lpstr>稀疏矩阵的转置运算</vt:lpstr>
      <vt:lpstr>稀疏矩阵的转置运算（三元组表）</vt:lpstr>
      <vt:lpstr>PowerPoint 演示文稿</vt:lpstr>
      <vt:lpstr>PowerPoint 演示文稿</vt:lpstr>
      <vt:lpstr>PowerPoint 演示文稿</vt:lpstr>
      <vt:lpstr>快速的稀疏矩阵的转置算法（三元组表）</vt:lpstr>
      <vt:lpstr>PowerPoint 演示文稿</vt:lpstr>
      <vt:lpstr>PowerPoint 演示文稿</vt:lpstr>
      <vt:lpstr>十字链表</vt:lpstr>
      <vt:lpstr>PowerPoint 演示文稿</vt:lpstr>
      <vt:lpstr>十字链表的结构类型定义</vt:lpstr>
      <vt:lpstr>PowerPoint 演示文稿</vt:lpstr>
      <vt:lpstr>PowerPoint 演示文稿</vt:lpstr>
      <vt:lpstr>5.4  广义表</vt:lpstr>
      <vt:lpstr>5.4.1  广义表的概念</vt:lpstr>
      <vt:lpstr>5.4.1  广义表的概念</vt:lpstr>
      <vt:lpstr>5.4.1  广义表的储存结构</vt:lpstr>
      <vt:lpstr>PowerPoint 演示文稿</vt:lpstr>
      <vt:lpstr>广义表的头尾链表类型定义</vt:lpstr>
      <vt:lpstr>PowerPoint 演示文稿</vt:lpstr>
      <vt:lpstr>广义表的同层结点链存储类型定义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吴劲</cp:lastModifiedBy>
  <cp:revision>1119</cp:revision>
  <cp:lastPrinted>1999-11-08T20:52:53Z</cp:lastPrinted>
  <dcterms:created xsi:type="dcterms:W3CDTF">1999-08-24T18:39:05Z</dcterms:created>
  <dcterms:modified xsi:type="dcterms:W3CDTF">2020-03-31T14:09:08Z</dcterms:modified>
</cp:coreProperties>
</file>