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86"/>
  </p:notesMasterIdLst>
  <p:sldIdLst>
    <p:sldId id="256" r:id="rId2"/>
    <p:sldId id="260" r:id="rId3"/>
    <p:sldId id="257" r:id="rId4"/>
    <p:sldId id="268" r:id="rId5"/>
    <p:sldId id="269" r:id="rId6"/>
    <p:sldId id="270" r:id="rId7"/>
    <p:sldId id="271" r:id="rId8"/>
    <p:sldId id="261" r:id="rId9"/>
    <p:sldId id="272" r:id="rId10"/>
    <p:sldId id="278" r:id="rId11"/>
    <p:sldId id="509" r:id="rId12"/>
    <p:sldId id="510" r:id="rId13"/>
    <p:sldId id="511" r:id="rId14"/>
    <p:sldId id="512" r:id="rId15"/>
    <p:sldId id="513" r:id="rId16"/>
    <p:sldId id="516" r:id="rId17"/>
    <p:sldId id="517" r:id="rId18"/>
    <p:sldId id="518" r:id="rId19"/>
    <p:sldId id="519" r:id="rId20"/>
    <p:sldId id="520" r:id="rId21"/>
    <p:sldId id="262" r:id="rId22"/>
    <p:sldId id="372" r:id="rId23"/>
    <p:sldId id="374" r:id="rId24"/>
    <p:sldId id="376" r:id="rId25"/>
    <p:sldId id="377" r:id="rId26"/>
    <p:sldId id="492" r:id="rId27"/>
    <p:sldId id="379" r:id="rId28"/>
    <p:sldId id="381" r:id="rId29"/>
    <p:sldId id="382" r:id="rId30"/>
    <p:sldId id="266" r:id="rId31"/>
    <p:sldId id="384" r:id="rId32"/>
    <p:sldId id="385" r:id="rId33"/>
    <p:sldId id="387" r:id="rId34"/>
    <p:sldId id="388" r:id="rId35"/>
    <p:sldId id="390" r:id="rId36"/>
    <p:sldId id="392" r:id="rId37"/>
    <p:sldId id="267" r:id="rId38"/>
    <p:sldId id="394" r:id="rId39"/>
    <p:sldId id="395" r:id="rId40"/>
    <p:sldId id="397" r:id="rId41"/>
    <p:sldId id="399" r:id="rId42"/>
    <p:sldId id="400" r:id="rId43"/>
    <p:sldId id="401" r:id="rId44"/>
    <p:sldId id="403" r:id="rId45"/>
    <p:sldId id="404" r:id="rId46"/>
    <p:sldId id="405" r:id="rId47"/>
    <p:sldId id="406" r:id="rId48"/>
    <p:sldId id="407"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4" r:id="rId64"/>
    <p:sldId id="425" r:id="rId65"/>
    <p:sldId id="426" r:id="rId66"/>
    <p:sldId id="427" r:id="rId67"/>
    <p:sldId id="495" r:id="rId68"/>
    <p:sldId id="428" r:id="rId69"/>
    <p:sldId id="429" r:id="rId70"/>
    <p:sldId id="430" r:id="rId71"/>
    <p:sldId id="449" r:id="rId72"/>
    <p:sldId id="450" r:id="rId73"/>
    <p:sldId id="452" r:id="rId74"/>
    <p:sldId id="496" r:id="rId75"/>
    <p:sldId id="453" r:id="rId76"/>
    <p:sldId id="455" r:id="rId77"/>
    <p:sldId id="497" r:id="rId78"/>
    <p:sldId id="456" r:id="rId79"/>
    <p:sldId id="457" r:id="rId80"/>
    <p:sldId id="458" r:id="rId81"/>
    <p:sldId id="459" r:id="rId82"/>
    <p:sldId id="460" r:id="rId83"/>
    <p:sldId id="498" r:id="rId84"/>
    <p:sldId id="499" r:id="rId85"/>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6600"/>
    <a:srgbClr val="990033"/>
    <a:srgbClr val="FFFFCC"/>
    <a:srgbClr val="FFFFFF"/>
    <a:srgbClr val="99FFCC"/>
    <a:srgbClr val="000066"/>
    <a:srgbClr val="660033"/>
    <a:srgbClr val="C6A02E"/>
    <a:srgbClr val="B82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67" d="100"/>
          <a:sy n="67" d="100"/>
        </p:scale>
        <p:origin x="808" y="5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20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dirty="0"/>
              <a:t>第二章 动态存储及指针应用</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a:t>
            </a:r>
            <a:r>
              <a:rPr lang="zh-CN" altLang="en-US" sz="4000"/>
              <a:t>教师：饶云波</a:t>
            </a:r>
            <a:endParaRPr lang="zh-CN" altLang="en-US" sz="4000" dirty="0"/>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24BF1-1095-4A69-AB83-C344545D285A}"/>
              </a:ext>
            </a:extLst>
          </p:cNvPr>
          <p:cNvSpPr>
            <a:spLocks noGrp="1"/>
          </p:cNvSpPr>
          <p:nvPr>
            <p:ph type="title"/>
          </p:nvPr>
        </p:nvSpPr>
        <p:spPr/>
        <p:txBody>
          <a:bodyPr/>
          <a:lstStyle/>
          <a:p>
            <a:r>
              <a:rPr lang="zh-CN" altLang="en-US" dirty="0"/>
              <a:t>动态分配字符串</a:t>
            </a:r>
          </a:p>
        </p:txBody>
      </p:sp>
      <p:sp>
        <p:nvSpPr>
          <p:cNvPr id="3" name="内容占位符 2">
            <a:extLst>
              <a:ext uri="{FF2B5EF4-FFF2-40B4-BE49-F238E27FC236}">
                <a16:creationId xmlns:a16="http://schemas.microsoft.com/office/drawing/2014/main" id="{FA2F55F2-4058-4C00-A136-3F363DBDE7EB}"/>
              </a:ext>
            </a:extLst>
          </p:cNvPr>
          <p:cNvSpPr>
            <a:spLocks noGrp="1"/>
          </p:cNvSpPr>
          <p:nvPr>
            <p:ph idx="1"/>
          </p:nvPr>
        </p:nvSpPr>
        <p:spPr/>
        <p:txBody>
          <a:bodyPr/>
          <a:lstStyle/>
          <a:p>
            <a:r>
              <a:rPr lang="zh-CN" altLang="en-US" dirty="0"/>
              <a:t>为给</a:t>
            </a:r>
            <a:r>
              <a:rPr lang="en-US" altLang="zh-CN" dirty="0"/>
              <a:t>n</a:t>
            </a:r>
            <a:r>
              <a:rPr lang="zh-CN" altLang="en-US" dirty="0"/>
              <a:t>个字符的字符串分配内存空间，可以写成</a:t>
            </a:r>
          </a:p>
          <a:p>
            <a:pPr marL="0" indent="0">
              <a:buNone/>
            </a:pPr>
            <a:r>
              <a:rPr lang="en-US" altLang="zh-CN" dirty="0"/>
              <a:t>	p = malloc(n + 1);</a:t>
            </a:r>
          </a:p>
          <a:p>
            <a:r>
              <a:rPr lang="en-US" altLang="zh-CN" dirty="0"/>
              <a:t>p</a:t>
            </a:r>
            <a:r>
              <a:rPr lang="zh-CN" altLang="en-US" dirty="0"/>
              <a:t>是个字符型指针。</a:t>
            </a:r>
          </a:p>
          <a:p>
            <a:r>
              <a:rPr lang="zh-CN" altLang="en-US" dirty="0"/>
              <a:t>实际参数</a:t>
            </a:r>
            <a:r>
              <a:rPr lang="en-US" altLang="zh-CN" dirty="0"/>
              <a:t>n+1</a:t>
            </a:r>
            <a:r>
              <a:rPr lang="zh-CN" altLang="en-US" dirty="0"/>
              <a:t>而不是</a:t>
            </a:r>
            <a:r>
              <a:rPr lang="en-US" altLang="zh-CN" dirty="0"/>
              <a:t>n</a:t>
            </a:r>
            <a:r>
              <a:rPr lang="zh-CN" altLang="en-US" dirty="0"/>
              <a:t>，这就给空字符留了空间</a:t>
            </a:r>
          </a:p>
          <a:p>
            <a:r>
              <a:rPr lang="zh-CN" altLang="en-US" dirty="0"/>
              <a:t>某些程序员喜欢用如下写法（不是必须的）：</a:t>
            </a:r>
          </a:p>
          <a:p>
            <a:pPr marL="0" indent="0">
              <a:buNone/>
            </a:pPr>
            <a:r>
              <a:rPr lang="en-US" altLang="zh-CN" dirty="0"/>
              <a:t>	p = (char *) malloc(n + 1);</a:t>
            </a:r>
          </a:p>
          <a:p>
            <a:endParaRPr lang="zh-CN" altLang="en-US" dirty="0"/>
          </a:p>
        </p:txBody>
      </p:sp>
    </p:spTree>
    <p:extLst>
      <p:ext uri="{BB962C8B-B14F-4D97-AF65-F5344CB8AC3E}">
        <p14:creationId xmlns:p14="http://schemas.microsoft.com/office/powerpoint/2010/main" val="194154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D5F35A9-0028-42B3-A2F2-AD6450EC1A63}"/>
              </a:ext>
            </a:extLst>
          </p:cNvPr>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malloc</a:t>
            </a:r>
            <a:r>
              <a:rPr lang="zh-CN" altLang="en-US" dirty="0">
                <a:latin typeface="黑体" panose="02010609060101010101" pitchFamily="49" charset="-122"/>
                <a:ea typeface="黑体" panose="02010609060101010101" pitchFamily="49" charset="-122"/>
              </a:rPr>
              <a:t>函数为字符串分配内存</a:t>
            </a:r>
          </a:p>
        </p:txBody>
      </p:sp>
      <p:sp>
        <p:nvSpPr>
          <p:cNvPr id="15363" name="内容占位符 2">
            <a:extLst>
              <a:ext uri="{FF2B5EF4-FFF2-40B4-BE49-F238E27FC236}">
                <a16:creationId xmlns:a16="http://schemas.microsoft.com/office/drawing/2014/main" id="{0D7A9EAB-7B45-4879-B660-F30B3F463B9A}"/>
              </a:ext>
            </a:extLst>
          </p:cNvPr>
          <p:cNvSpPr>
            <a:spLocks noGrp="1" noChangeArrowheads="1"/>
          </p:cNvSpPr>
          <p:nvPr>
            <p:ph idx="1"/>
          </p:nvPr>
        </p:nvSpPr>
        <p:spPr/>
        <p:txBody>
          <a:bodyPr/>
          <a:lstStyle/>
          <a:p>
            <a:r>
              <a:rPr lang="zh-CN" altLang="en-US" dirty="0">
                <a:latin typeface="黑体" panose="02010609060101010101" pitchFamily="49" charset="-122"/>
                <a:ea typeface="黑体" panose="02010609060101010101" pitchFamily="49" charset="-122"/>
              </a:rPr>
              <a:t>由于使用</a:t>
            </a:r>
            <a:r>
              <a:rPr lang="en-US" altLang="zh-CN" dirty="0">
                <a:latin typeface="黑体" panose="02010609060101010101" pitchFamily="49" charset="-122"/>
                <a:ea typeface="黑体" panose="02010609060101010101" pitchFamily="49" charset="-122"/>
              </a:rPr>
              <a:t>malloc</a:t>
            </a:r>
            <a:r>
              <a:rPr lang="zh-CN" altLang="en-US" dirty="0">
                <a:latin typeface="黑体" panose="02010609060101010101" pitchFamily="49" charset="-122"/>
                <a:ea typeface="黑体" panose="02010609060101010101" pitchFamily="49" charset="-122"/>
              </a:rPr>
              <a:t>函数分配的内存不需要清零或者以任何方式进行初始化，所以</a:t>
            </a:r>
            <a:r>
              <a:rPr lang="en-US" altLang="zh-CN" dirty="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指向带有</a:t>
            </a:r>
            <a:r>
              <a:rPr lang="en-US" altLang="zh-CN" dirty="0">
                <a:latin typeface="黑体" panose="02010609060101010101" pitchFamily="49" charset="-122"/>
                <a:ea typeface="黑体" panose="02010609060101010101" pitchFamily="49" charset="-122"/>
              </a:rPr>
              <a:t>n+1</a:t>
            </a:r>
            <a:r>
              <a:rPr lang="zh-CN" altLang="en-US" dirty="0">
                <a:latin typeface="黑体" panose="02010609060101010101" pitchFamily="49" charset="-122"/>
                <a:ea typeface="黑体" panose="02010609060101010101" pitchFamily="49" charset="-122"/>
              </a:rPr>
              <a:t>个字符的未初始化的数组</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15364" name="Picture 7">
            <a:extLst>
              <a:ext uri="{FF2B5EF4-FFF2-40B4-BE49-F238E27FC236}">
                <a16:creationId xmlns:a16="http://schemas.microsoft.com/office/drawing/2014/main" id="{446EBA28-27A9-49BD-9A8D-A08724087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440113"/>
            <a:ext cx="4243388"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6806350-1467-4895-AB6B-9C6F05445474}"/>
              </a:ext>
            </a:extLst>
          </p:cNvPr>
          <p:cNvSpPr>
            <a:spLocks noGrp="1" noChangeArrowheads="1"/>
          </p:cNvSpPr>
          <p:nvPr>
            <p:ph type="title"/>
          </p:nvPr>
        </p:nvSpPr>
        <p:spPr/>
        <p:txBody>
          <a:bodyPr/>
          <a:lstStyle/>
          <a:p>
            <a:r>
              <a:rPr lang="zh-CN" altLang="en-US">
                <a:ea typeface="宋体" panose="02010600030101010101" pitchFamily="2" charset="-122"/>
              </a:rPr>
              <a:t>使用</a:t>
            </a:r>
            <a:r>
              <a:rPr lang="en-US" altLang="zh-CN">
                <a:ea typeface="宋体" panose="02010600030101010101" pitchFamily="2" charset="-122"/>
              </a:rPr>
              <a:t>malloc</a:t>
            </a:r>
            <a:r>
              <a:rPr lang="zh-CN" altLang="en-US">
                <a:ea typeface="宋体" panose="02010600030101010101" pitchFamily="2" charset="-122"/>
              </a:rPr>
              <a:t>函数为字符串分配内存</a:t>
            </a:r>
          </a:p>
        </p:txBody>
      </p:sp>
      <p:sp>
        <p:nvSpPr>
          <p:cNvPr id="16387" name="内容占位符 2">
            <a:extLst>
              <a:ext uri="{FF2B5EF4-FFF2-40B4-BE49-F238E27FC236}">
                <a16:creationId xmlns:a16="http://schemas.microsoft.com/office/drawing/2014/main" id="{5015A238-F008-4596-9FFB-9781FF2A70A9}"/>
              </a:ext>
            </a:extLst>
          </p:cNvPr>
          <p:cNvSpPr>
            <a:spLocks noGrp="1"/>
          </p:cNvSpPr>
          <p:nvPr>
            <p:ph idx="1"/>
          </p:nvPr>
        </p:nvSpPr>
        <p:spPr/>
        <p:txBody>
          <a:bodyPr/>
          <a:lstStyle/>
          <a:p>
            <a:r>
              <a:rPr lang="zh-CN" altLang="en-US" dirty="0">
                <a:ea typeface="宋体" panose="02010600030101010101" pitchFamily="2" charset="-122"/>
              </a:rPr>
              <a:t>对上述数组进行初始化的一种方法是调用</a:t>
            </a:r>
            <a:r>
              <a:rPr lang="en-US" altLang="zh-CN" dirty="0" err="1">
                <a:ea typeface="宋体" panose="02010600030101010101" pitchFamily="2" charset="-122"/>
              </a:rPr>
              <a:t>strcpy</a:t>
            </a:r>
            <a:r>
              <a:rPr lang="zh-CN" altLang="en-US" dirty="0">
                <a:ea typeface="宋体" panose="02010600030101010101" pitchFamily="2" charset="-122"/>
              </a:rPr>
              <a:t>函数</a:t>
            </a:r>
            <a:r>
              <a:rPr lang="en-US" altLang="zh-CN" dirty="0">
                <a:ea typeface="宋体" panose="02010600030101010101" pitchFamily="2" charset="-122"/>
              </a:rPr>
              <a:t>:</a:t>
            </a:r>
          </a:p>
          <a:p>
            <a:pPr algn="ctr">
              <a:buFontTx/>
              <a:buNone/>
            </a:pPr>
            <a:r>
              <a:rPr lang="en-US" altLang="zh-CN" dirty="0" err="1">
                <a:latin typeface="Courier New" panose="02070309020205020404" pitchFamily="49" charset="0"/>
                <a:ea typeface="宋体" panose="02010600030101010101" pitchFamily="2" charset="-122"/>
                <a:cs typeface="Courier New" panose="02070309020205020404" pitchFamily="49" charset="0"/>
              </a:rPr>
              <a:t>strcpy</a:t>
            </a:r>
            <a:r>
              <a:rPr lang="en-US" altLang="zh-CN" dirty="0">
                <a:latin typeface="Courier New" panose="02070309020205020404" pitchFamily="49" charset="0"/>
                <a:ea typeface="宋体" panose="02010600030101010101" pitchFamily="2" charset="-122"/>
                <a:cs typeface="Courier New" panose="02070309020205020404" pitchFamily="49" charset="0"/>
              </a:rPr>
              <a:t>(p, "</a:t>
            </a:r>
            <a:r>
              <a:rPr lang="en-US" altLang="zh-CN" dirty="0" err="1">
                <a:latin typeface="Courier New" panose="02070309020205020404" pitchFamily="49" charset="0"/>
                <a:ea typeface="宋体" panose="02010600030101010101" pitchFamily="2" charset="-122"/>
                <a:cs typeface="Courier New" panose="02070309020205020404" pitchFamily="49" charset="0"/>
              </a:rPr>
              <a:t>abc</a:t>
            </a:r>
            <a:r>
              <a:rPr lang="en-US" altLang="zh-CN" dirty="0">
                <a:latin typeface="Courier New" panose="02070309020205020404" pitchFamily="49" charset="0"/>
                <a:ea typeface="宋体" panose="02010600030101010101" pitchFamily="2" charset="-122"/>
                <a:cs typeface="Courier New" panose="02070309020205020404" pitchFamily="49" charset="0"/>
              </a:rPr>
              <a:t>");</a:t>
            </a:r>
          </a:p>
          <a:p>
            <a:r>
              <a:rPr lang="zh-CN" altLang="en-US" dirty="0">
                <a:ea typeface="宋体" panose="02010600030101010101" pitchFamily="2" charset="-122"/>
              </a:rPr>
              <a:t>数组中的前</a:t>
            </a:r>
            <a:r>
              <a:rPr lang="en-US" altLang="zh-CN" dirty="0">
                <a:ea typeface="宋体" panose="02010600030101010101" pitchFamily="2" charset="-122"/>
              </a:rPr>
              <a:t>4</a:t>
            </a:r>
            <a:r>
              <a:rPr lang="zh-CN" altLang="en-US" dirty="0">
                <a:ea typeface="宋体" panose="02010600030101010101" pitchFamily="2" charset="-122"/>
              </a:rPr>
              <a:t>个字符分别为</a:t>
            </a:r>
            <a:r>
              <a:rPr lang="en-US" altLang="zh-CN" dirty="0" err="1">
                <a:ea typeface="宋体" panose="02010600030101010101" pitchFamily="2" charset="-122"/>
              </a:rPr>
              <a:t>a,b,c</a:t>
            </a:r>
            <a:r>
              <a:rPr lang="zh-CN" altLang="en-US" dirty="0">
                <a:ea typeface="宋体" panose="02010600030101010101" pitchFamily="2" charset="-122"/>
              </a:rPr>
              <a:t>和</a:t>
            </a:r>
            <a:r>
              <a:rPr lang="en-US" altLang="zh-CN" dirty="0">
                <a:ea typeface="宋体" panose="02010600030101010101" pitchFamily="2" charset="-122"/>
              </a:rPr>
              <a:t>\0:</a:t>
            </a:r>
          </a:p>
          <a:p>
            <a:endParaRPr lang="zh-CN" altLang="en-US" dirty="0">
              <a:ea typeface="宋体" panose="02010600030101010101" pitchFamily="2" charset="-122"/>
            </a:endParaRPr>
          </a:p>
        </p:txBody>
      </p:sp>
      <p:pic>
        <p:nvPicPr>
          <p:cNvPr id="16388" name="Picture 6">
            <a:extLst>
              <a:ext uri="{FF2B5EF4-FFF2-40B4-BE49-F238E27FC236}">
                <a16:creationId xmlns:a16="http://schemas.microsoft.com/office/drawing/2014/main" id="{29D45F19-A03B-4FE4-A3C8-0B034F387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864" y="3935413"/>
            <a:ext cx="4230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39C874D1-EDAA-43D2-8088-CFCC2938DA5C}"/>
              </a:ext>
            </a:extLst>
          </p:cNvPr>
          <p:cNvSpPr>
            <a:spLocks noGrp="1" noChangeArrowheads="1"/>
          </p:cNvSpPr>
          <p:nvPr>
            <p:ph type="title"/>
          </p:nvPr>
        </p:nvSpPr>
        <p:spPr>
          <a:xfrm>
            <a:off x="2819400" y="533400"/>
            <a:ext cx="7239000" cy="685800"/>
          </a:xfrm>
        </p:spPr>
        <p:txBody>
          <a:bodyPr/>
          <a:lstStyle/>
          <a:p>
            <a:r>
              <a:rPr lang="zh-CN" altLang="en-US" dirty="0">
                <a:latin typeface="黑体" panose="02010609060101010101" pitchFamily="49" charset="-122"/>
                <a:ea typeface="黑体" panose="02010609060101010101" pitchFamily="49" charset="-122"/>
              </a:rPr>
              <a:t>在字符串函数中使用动态存储分配</a:t>
            </a:r>
          </a:p>
        </p:txBody>
      </p:sp>
      <p:sp>
        <p:nvSpPr>
          <p:cNvPr id="17411" name="内容占位符 2">
            <a:extLst>
              <a:ext uri="{FF2B5EF4-FFF2-40B4-BE49-F238E27FC236}">
                <a16:creationId xmlns:a16="http://schemas.microsoft.com/office/drawing/2014/main" id="{FCA48827-8EAE-4A21-9268-46C1E34BBFFE}"/>
              </a:ext>
            </a:extLst>
          </p:cNvPr>
          <p:cNvSpPr>
            <a:spLocks noGrp="1" noChangeArrowheads="1"/>
          </p:cNvSpPr>
          <p:nvPr>
            <p:ph idx="1"/>
          </p:nvPr>
        </p:nvSpPr>
        <p:spPr/>
        <p:txBody>
          <a:bodyPr/>
          <a:lstStyle/>
          <a:p>
            <a:r>
              <a:rPr lang="zh-CN" altLang="en-US" dirty="0">
                <a:latin typeface="黑体" panose="02010609060101010101" pitchFamily="49" charset="-122"/>
                <a:ea typeface="黑体" panose="02010609060101010101" pitchFamily="49" charset="-122"/>
              </a:rPr>
              <a:t>动态存储分配使编写指向“新”字符串的指针的函数成为可能。</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思考：如果编写一个函数把两个字符串连接起来而不改变其中任何一个该怎么做？</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自行编写的函数将测量用来连接的两个字符串的长度，然后调用</a:t>
            </a:r>
            <a:r>
              <a:rPr lang="en-US" altLang="zh-CN" dirty="0">
                <a:latin typeface="黑体" panose="02010609060101010101" pitchFamily="49" charset="-122"/>
                <a:ea typeface="黑体" panose="02010609060101010101" pitchFamily="49" charset="-122"/>
              </a:rPr>
              <a:t>malloc</a:t>
            </a:r>
            <a:r>
              <a:rPr lang="zh-CN" altLang="en-US" dirty="0">
                <a:latin typeface="黑体" panose="02010609060101010101" pitchFamily="49" charset="-122"/>
                <a:ea typeface="黑体" panose="02010609060101010101" pitchFamily="49" charset="-122"/>
              </a:rPr>
              <a:t>函数为结果分配适当大小的内存空间。然后函数会把第一个字符串复制到新的内存空间中，并调用调用</a:t>
            </a:r>
            <a:r>
              <a:rPr lang="en-US" altLang="zh-CN" dirty="0" err="1">
                <a:latin typeface="黑体" panose="02010609060101010101" pitchFamily="49" charset="-122"/>
                <a:ea typeface="黑体" panose="02010609060101010101" pitchFamily="49" charset="-122"/>
              </a:rPr>
              <a:t>strcat</a:t>
            </a:r>
            <a:r>
              <a:rPr lang="zh-CN" altLang="en-US" dirty="0">
                <a:latin typeface="黑体" panose="02010609060101010101" pitchFamily="49" charset="-122"/>
                <a:ea typeface="黑体" panose="02010609060101010101" pitchFamily="49" charset="-122"/>
              </a:rPr>
              <a:t>函数来拼接第二个字符串。</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内容占位符 2">
            <a:extLst>
              <a:ext uri="{FF2B5EF4-FFF2-40B4-BE49-F238E27FC236}">
                <a16:creationId xmlns:a16="http://schemas.microsoft.com/office/drawing/2014/main" id="{AF274485-5B0B-4C16-A1AB-E2826FA4291D}"/>
              </a:ext>
            </a:extLst>
          </p:cNvPr>
          <p:cNvSpPr>
            <a:spLocks noGrp="1"/>
          </p:cNvSpPr>
          <p:nvPr>
            <p:ph idx="1"/>
          </p:nvPr>
        </p:nvSpPr>
        <p:spPr>
          <a:xfrm>
            <a:off x="914400" y="1238250"/>
            <a:ext cx="7467600" cy="5181600"/>
          </a:xfrm>
        </p:spPr>
        <p:txBody>
          <a:bodyPr/>
          <a:lstStyle/>
          <a:p>
            <a:pPr>
              <a:lnSpc>
                <a:spcPct val="80000"/>
              </a:lnSpc>
              <a:spcBef>
                <a:spcPts val="1000"/>
              </a:spcBef>
              <a:buNone/>
            </a:pPr>
            <a:r>
              <a:rPr lang="en-US" altLang="zh-CN" sz="2200" dirty="0">
                <a:latin typeface="+mn-ea"/>
                <a:ea typeface="+mn-ea"/>
                <a:cs typeface="Courier New" panose="02070309020205020404" pitchFamily="49" charset="0"/>
              </a:rPr>
              <a:t>char *</a:t>
            </a:r>
            <a:r>
              <a:rPr lang="en-US" altLang="zh-CN" sz="2200" dirty="0" err="1">
                <a:latin typeface="+mn-ea"/>
                <a:ea typeface="+mn-ea"/>
                <a:cs typeface="Courier New" panose="02070309020205020404" pitchFamily="49" charset="0"/>
              </a:rPr>
              <a:t>concat</a:t>
            </a:r>
            <a:r>
              <a:rPr lang="en-US" altLang="zh-CN" sz="2200" dirty="0">
                <a:latin typeface="+mn-ea"/>
                <a:ea typeface="+mn-ea"/>
                <a:cs typeface="Courier New" panose="02070309020205020404" pitchFamily="49" charset="0"/>
              </a:rPr>
              <a:t>(const char *s1, const char *s2)</a:t>
            </a:r>
          </a:p>
          <a:p>
            <a:pPr>
              <a:lnSpc>
                <a:spcPct val="80000"/>
              </a:lnSpc>
              <a:buNone/>
            </a:pPr>
            <a:r>
              <a:rPr lang="en-US" altLang="zh-CN" sz="2200" dirty="0">
                <a:latin typeface="+mn-ea"/>
                <a:ea typeface="+mn-ea"/>
                <a:cs typeface="Courier New" panose="02070309020205020404" pitchFamily="49" charset="0"/>
              </a:rPr>
              <a:t>{</a:t>
            </a:r>
          </a:p>
          <a:p>
            <a:pPr>
              <a:lnSpc>
                <a:spcPct val="80000"/>
              </a:lnSpc>
              <a:spcBef>
                <a:spcPct val="0"/>
              </a:spcBef>
              <a:buFontTx/>
              <a:buNone/>
            </a:pPr>
            <a:r>
              <a:rPr lang="en-US" altLang="zh-CN" sz="2200" dirty="0">
                <a:latin typeface="+mn-ea"/>
                <a:ea typeface="+mn-ea"/>
                <a:cs typeface="Courier New" panose="02070309020205020404" pitchFamily="49" charset="0"/>
              </a:rPr>
              <a:t>  char *result;</a:t>
            </a:r>
          </a:p>
          <a:p>
            <a:pPr>
              <a:lnSpc>
                <a:spcPct val="80000"/>
              </a:lnSpc>
              <a:spcBef>
                <a:spcPct val="0"/>
              </a:spcBef>
              <a:buFontTx/>
              <a:buNone/>
            </a:pPr>
            <a:endParaRPr lang="en-US" altLang="zh-CN" sz="2200" dirty="0">
              <a:latin typeface="+mn-ea"/>
              <a:ea typeface="+mn-ea"/>
              <a:cs typeface="Courier New" panose="02070309020205020404" pitchFamily="49" charset="0"/>
            </a:endParaRPr>
          </a:p>
          <a:p>
            <a:pPr>
              <a:lnSpc>
                <a:spcPct val="80000"/>
              </a:lnSpc>
              <a:spcBef>
                <a:spcPct val="0"/>
              </a:spcBef>
              <a:buFontTx/>
              <a:buNone/>
            </a:pPr>
            <a:r>
              <a:rPr lang="en-US" altLang="zh-CN" sz="2200" dirty="0">
                <a:latin typeface="+mn-ea"/>
                <a:ea typeface="+mn-ea"/>
                <a:cs typeface="Courier New" panose="02070309020205020404" pitchFamily="49" charset="0"/>
              </a:rPr>
              <a:t>  result = malloc(</a:t>
            </a:r>
            <a:r>
              <a:rPr lang="en-US" altLang="zh-CN" sz="2200" dirty="0" err="1">
                <a:latin typeface="+mn-ea"/>
                <a:ea typeface="+mn-ea"/>
                <a:cs typeface="Courier New" panose="02070309020205020404" pitchFamily="49" charset="0"/>
              </a:rPr>
              <a:t>strlen</a:t>
            </a:r>
            <a:r>
              <a:rPr lang="en-US" altLang="zh-CN" sz="2200" dirty="0">
                <a:latin typeface="+mn-ea"/>
                <a:ea typeface="+mn-ea"/>
                <a:cs typeface="Courier New" panose="02070309020205020404" pitchFamily="49" charset="0"/>
              </a:rPr>
              <a:t>(s1) + </a:t>
            </a:r>
            <a:r>
              <a:rPr lang="en-US" altLang="zh-CN" sz="2200" dirty="0" err="1">
                <a:latin typeface="+mn-ea"/>
                <a:ea typeface="+mn-ea"/>
                <a:cs typeface="Courier New" panose="02070309020205020404" pitchFamily="49" charset="0"/>
              </a:rPr>
              <a:t>strlen</a:t>
            </a:r>
            <a:r>
              <a:rPr lang="en-US" altLang="zh-CN" sz="2200" dirty="0">
                <a:latin typeface="+mn-ea"/>
                <a:ea typeface="+mn-ea"/>
                <a:cs typeface="Courier New" panose="02070309020205020404" pitchFamily="49" charset="0"/>
              </a:rPr>
              <a:t>(s2) + 1);</a:t>
            </a:r>
          </a:p>
          <a:p>
            <a:pPr>
              <a:lnSpc>
                <a:spcPct val="80000"/>
              </a:lnSpc>
              <a:buNone/>
            </a:pPr>
            <a:r>
              <a:rPr lang="en-US" altLang="zh-CN" sz="2200" dirty="0">
                <a:latin typeface="+mn-ea"/>
                <a:ea typeface="+mn-ea"/>
                <a:cs typeface="Courier New" panose="02070309020205020404" pitchFamily="49" charset="0"/>
              </a:rPr>
              <a:t>  if (result == NULL) {</a:t>
            </a:r>
          </a:p>
          <a:p>
            <a:pPr>
              <a:lnSpc>
                <a:spcPct val="80000"/>
              </a:lnSpc>
              <a:buNone/>
            </a:pPr>
            <a:r>
              <a:rPr lang="en-US" altLang="zh-CN" sz="2200" dirty="0">
                <a:latin typeface="+mn-ea"/>
                <a:ea typeface="+mn-ea"/>
                <a:cs typeface="Courier New" panose="02070309020205020404" pitchFamily="49" charset="0"/>
              </a:rPr>
              <a:t>    </a:t>
            </a:r>
            <a:r>
              <a:rPr lang="en-US" altLang="zh-CN" sz="2200" dirty="0" err="1">
                <a:latin typeface="+mn-ea"/>
                <a:ea typeface="+mn-ea"/>
                <a:cs typeface="Courier New" panose="02070309020205020404" pitchFamily="49" charset="0"/>
              </a:rPr>
              <a:t>printf</a:t>
            </a:r>
            <a:r>
              <a:rPr lang="en-US" altLang="zh-CN" sz="2200" dirty="0">
                <a:latin typeface="+mn-ea"/>
                <a:ea typeface="+mn-ea"/>
                <a:cs typeface="Courier New" panose="02070309020205020404" pitchFamily="49" charset="0"/>
              </a:rPr>
              <a:t>("Error: malloc failed in </a:t>
            </a:r>
            <a:r>
              <a:rPr lang="en-US" altLang="zh-CN" sz="2200" dirty="0" err="1">
                <a:latin typeface="+mn-ea"/>
                <a:ea typeface="+mn-ea"/>
                <a:cs typeface="Courier New" panose="02070309020205020404" pitchFamily="49" charset="0"/>
              </a:rPr>
              <a:t>concat</a:t>
            </a:r>
            <a:r>
              <a:rPr lang="en-US" altLang="zh-CN" sz="2200" dirty="0">
                <a:latin typeface="+mn-ea"/>
                <a:ea typeface="+mn-ea"/>
                <a:cs typeface="Courier New" panose="02070309020205020404" pitchFamily="49" charset="0"/>
              </a:rPr>
              <a:t>\n");</a:t>
            </a:r>
          </a:p>
          <a:p>
            <a:pPr>
              <a:lnSpc>
                <a:spcPct val="80000"/>
              </a:lnSpc>
              <a:buNone/>
            </a:pPr>
            <a:r>
              <a:rPr lang="en-US" altLang="zh-CN" sz="2200" dirty="0">
                <a:latin typeface="+mn-ea"/>
                <a:ea typeface="+mn-ea"/>
                <a:cs typeface="Courier New" panose="02070309020205020404" pitchFamily="49" charset="0"/>
              </a:rPr>
              <a:t>    exit(EXIT_FAILURE);</a:t>
            </a:r>
          </a:p>
          <a:p>
            <a:pPr>
              <a:lnSpc>
                <a:spcPct val="80000"/>
              </a:lnSpc>
              <a:spcBef>
                <a:spcPct val="0"/>
              </a:spcBef>
              <a:buFontTx/>
              <a:buNone/>
            </a:pPr>
            <a:r>
              <a:rPr lang="en-US" altLang="zh-CN" sz="2200" dirty="0">
                <a:latin typeface="+mn-ea"/>
                <a:ea typeface="+mn-ea"/>
                <a:cs typeface="Courier New" panose="02070309020205020404" pitchFamily="49" charset="0"/>
              </a:rPr>
              <a:t>  }</a:t>
            </a:r>
          </a:p>
          <a:p>
            <a:pPr>
              <a:lnSpc>
                <a:spcPct val="80000"/>
              </a:lnSpc>
              <a:buNone/>
            </a:pPr>
            <a:r>
              <a:rPr lang="en-US" altLang="zh-CN" sz="2200" dirty="0">
                <a:latin typeface="+mn-ea"/>
                <a:ea typeface="+mn-ea"/>
                <a:cs typeface="Courier New" panose="02070309020205020404" pitchFamily="49" charset="0"/>
              </a:rPr>
              <a:t>  </a:t>
            </a:r>
            <a:r>
              <a:rPr lang="en-US" altLang="zh-CN" sz="2200" dirty="0" err="1">
                <a:latin typeface="+mn-ea"/>
                <a:ea typeface="+mn-ea"/>
                <a:cs typeface="Courier New" panose="02070309020205020404" pitchFamily="49" charset="0"/>
              </a:rPr>
              <a:t>strcpy</a:t>
            </a:r>
            <a:r>
              <a:rPr lang="en-US" altLang="zh-CN" sz="2200" dirty="0">
                <a:latin typeface="+mn-ea"/>
                <a:ea typeface="+mn-ea"/>
                <a:cs typeface="Courier New" panose="02070309020205020404" pitchFamily="49" charset="0"/>
              </a:rPr>
              <a:t>(result, s1);</a:t>
            </a:r>
          </a:p>
          <a:p>
            <a:pPr>
              <a:lnSpc>
                <a:spcPct val="80000"/>
              </a:lnSpc>
              <a:buNone/>
            </a:pPr>
            <a:r>
              <a:rPr lang="en-US" altLang="zh-CN" sz="2200" dirty="0">
                <a:latin typeface="+mn-ea"/>
                <a:ea typeface="+mn-ea"/>
                <a:cs typeface="Courier New" panose="02070309020205020404" pitchFamily="49" charset="0"/>
              </a:rPr>
              <a:t>  </a:t>
            </a:r>
            <a:r>
              <a:rPr lang="en-US" altLang="zh-CN" sz="2200" dirty="0" err="1">
                <a:latin typeface="+mn-ea"/>
                <a:ea typeface="+mn-ea"/>
                <a:cs typeface="Courier New" panose="02070309020205020404" pitchFamily="49" charset="0"/>
              </a:rPr>
              <a:t>strcat</a:t>
            </a:r>
            <a:r>
              <a:rPr lang="en-US" altLang="zh-CN" sz="2200" dirty="0">
                <a:latin typeface="+mn-ea"/>
                <a:ea typeface="+mn-ea"/>
                <a:cs typeface="Courier New" panose="02070309020205020404" pitchFamily="49" charset="0"/>
              </a:rPr>
              <a:t>(result, s2);</a:t>
            </a:r>
          </a:p>
          <a:p>
            <a:pPr>
              <a:lnSpc>
                <a:spcPct val="80000"/>
              </a:lnSpc>
              <a:buNone/>
            </a:pPr>
            <a:r>
              <a:rPr lang="en-US" altLang="zh-CN" sz="2200" dirty="0">
                <a:latin typeface="+mn-ea"/>
                <a:ea typeface="+mn-ea"/>
                <a:cs typeface="Courier New" panose="02070309020205020404" pitchFamily="49" charset="0"/>
              </a:rPr>
              <a:t>  return result;</a:t>
            </a:r>
          </a:p>
          <a:p>
            <a:pPr>
              <a:lnSpc>
                <a:spcPct val="80000"/>
              </a:lnSpc>
              <a:spcBef>
                <a:spcPct val="0"/>
              </a:spcBef>
              <a:buFontTx/>
              <a:buNone/>
            </a:pPr>
            <a:r>
              <a:rPr lang="en-US" altLang="zh-CN" sz="2200" dirty="0">
                <a:latin typeface="+mn-ea"/>
                <a:ea typeface="+mn-ea"/>
                <a:cs typeface="Courier New" panose="02070309020205020404" pitchFamily="49" charset="0"/>
              </a:rPr>
              <a:t>}</a:t>
            </a:r>
          </a:p>
        </p:txBody>
      </p:sp>
      <p:sp>
        <p:nvSpPr>
          <p:cNvPr id="3" name="标题 1">
            <a:extLst>
              <a:ext uri="{FF2B5EF4-FFF2-40B4-BE49-F238E27FC236}">
                <a16:creationId xmlns:a16="http://schemas.microsoft.com/office/drawing/2014/main" id="{D3316C8B-B7B6-808B-9DF7-FECA8D66EFAE}"/>
              </a:ext>
            </a:extLst>
          </p:cNvPr>
          <p:cNvSpPr>
            <a:spLocks noGrp="1" noChangeArrowheads="1"/>
          </p:cNvSpPr>
          <p:nvPr>
            <p:ph type="title"/>
          </p:nvPr>
        </p:nvSpPr>
        <p:spPr>
          <a:xfrm>
            <a:off x="2667000" y="438150"/>
            <a:ext cx="7086600" cy="685800"/>
          </a:xfrm>
        </p:spPr>
        <p:txBody>
          <a:bodyPr/>
          <a:lstStyle/>
          <a:p>
            <a:r>
              <a:rPr lang="zh-CN" altLang="en-US" dirty="0">
                <a:latin typeface="黑体" panose="02010609060101010101" pitchFamily="49" charset="-122"/>
                <a:ea typeface="黑体" panose="02010609060101010101" pitchFamily="49" charset="-122"/>
              </a:rPr>
              <a:t>在字符串函数中使用动态存储分配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F7DF7294-6234-4712-96CB-9D96F12B4A0F}"/>
              </a:ext>
            </a:extLst>
          </p:cNvPr>
          <p:cNvSpPr>
            <a:spLocks noGrp="1" noChangeArrowheads="1"/>
          </p:cNvSpPr>
          <p:nvPr>
            <p:ph type="title"/>
          </p:nvPr>
        </p:nvSpPr>
        <p:spPr>
          <a:xfrm>
            <a:off x="2667000" y="438150"/>
            <a:ext cx="7086600" cy="685800"/>
          </a:xfrm>
        </p:spPr>
        <p:txBody>
          <a:bodyPr/>
          <a:lstStyle/>
          <a:p>
            <a:r>
              <a:rPr lang="zh-CN" altLang="en-US" dirty="0">
                <a:latin typeface="黑体" panose="02010609060101010101" pitchFamily="49" charset="-122"/>
                <a:ea typeface="黑体" panose="02010609060101010101" pitchFamily="49" charset="-122"/>
              </a:rPr>
              <a:t>在字符串函数中使用动态存储分配</a:t>
            </a:r>
          </a:p>
        </p:txBody>
      </p:sp>
      <p:sp>
        <p:nvSpPr>
          <p:cNvPr id="19459" name="内容占位符 2">
            <a:extLst>
              <a:ext uri="{FF2B5EF4-FFF2-40B4-BE49-F238E27FC236}">
                <a16:creationId xmlns:a16="http://schemas.microsoft.com/office/drawing/2014/main" id="{B93C529A-7E71-49A9-99C0-B471FE15503E}"/>
              </a:ext>
            </a:extLst>
          </p:cNvPr>
          <p:cNvSpPr>
            <a:spLocks noGrp="1" noChangeArrowheads="1"/>
          </p:cNvSpPr>
          <p:nvPr>
            <p:ph idx="1"/>
          </p:nvPr>
        </p:nvSpPr>
        <p:spPr>
          <a:xfrm>
            <a:off x="38100" y="1209675"/>
            <a:ext cx="12001500" cy="4657725"/>
          </a:xfrm>
        </p:spPr>
        <p:txBody>
          <a:bodyPr/>
          <a:lstStyle/>
          <a:p>
            <a:pPr>
              <a:spcAft>
                <a:spcPts val="0"/>
              </a:spcAft>
            </a:pPr>
            <a:r>
              <a:rPr lang="en-US" altLang="zh-CN" dirty="0" err="1">
                <a:latin typeface="+mn-ea"/>
                <a:ea typeface="+mn-ea"/>
                <a:cs typeface="Courier New" panose="02070309020205020404" pitchFamily="49" charset="0"/>
              </a:rPr>
              <a:t>concat</a:t>
            </a:r>
            <a:r>
              <a:rPr lang="zh-CN" altLang="en-US" dirty="0">
                <a:latin typeface="+mn-ea"/>
                <a:ea typeface="+mn-ea"/>
                <a:cs typeface="Courier New" panose="02070309020205020404" pitchFamily="49" charset="0"/>
              </a:rPr>
              <a:t>函数的一种调用方式</a:t>
            </a:r>
            <a:r>
              <a:rPr lang="en-US" altLang="zh-CN" dirty="0">
                <a:latin typeface="+mn-ea"/>
                <a:ea typeface="+mn-ea"/>
                <a:cs typeface="Courier New" panose="02070309020205020404" pitchFamily="49" charset="0"/>
              </a:rPr>
              <a:t>:</a:t>
            </a:r>
          </a:p>
          <a:p>
            <a:pPr algn="ctr">
              <a:spcAft>
                <a:spcPts val="0"/>
              </a:spcAft>
              <a:buNone/>
            </a:pPr>
            <a:r>
              <a:rPr lang="en-US" altLang="zh-CN" dirty="0">
                <a:latin typeface="+mn-ea"/>
                <a:ea typeface="+mn-ea"/>
                <a:cs typeface="Courier New" panose="02070309020205020404" pitchFamily="49" charset="0"/>
              </a:rPr>
              <a:t>	p = </a:t>
            </a:r>
            <a:r>
              <a:rPr lang="en-US" altLang="zh-CN" dirty="0" err="1">
                <a:latin typeface="+mn-ea"/>
                <a:ea typeface="+mn-ea"/>
                <a:cs typeface="Courier New" panose="02070309020205020404" pitchFamily="49" charset="0"/>
              </a:rPr>
              <a:t>concat</a:t>
            </a:r>
            <a:r>
              <a:rPr lang="en-US" altLang="zh-CN" dirty="0">
                <a:latin typeface="+mn-ea"/>
                <a:ea typeface="+mn-ea"/>
                <a:cs typeface="Courier New" panose="02070309020205020404" pitchFamily="49" charset="0"/>
              </a:rPr>
              <a:t>("</a:t>
            </a:r>
            <a:r>
              <a:rPr lang="en-US" altLang="zh-CN" dirty="0" err="1">
                <a:latin typeface="+mn-ea"/>
                <a:ea typeface="+mn-ea"/>
                <a:cs typeface="Courier New" panose="02070309020205020404" pitchFamily="49" charset="0"/>
              </a:rPr>
              <a:t>abc</a:t>
            </a:r>
            <a:r>
              <a:rPr lang="en-US" altLang="zh-CN" dirty="0">
                <a:latin typeface="+mn-ea"/>
                <a:ea typeface="+mn-ea"/>
                <a:cs typeface="Courier New" panose="02070309020205020404" pitchFamily="49" charset="0"/>
              </a:rPr>
              <a:t>", "def");</a:t>
            </a:r>
          </a:p>
          <a:p>
            <a:pPr>
              <a:spcAft>
                <a:spcPts val="0"/>
              </a:spcAft>
            </a:pPr>
            <a:r>
              <a:rPr lang="zh-CN" altLang="en-US" dirty="0">
                <a:latin typeface="+mn-ea"/>
                <a:ea typeface="+mn-ea"/>
                <a:cs typeface="Courier New" panose="02070309020205020404" pitchFamily="49" charset="0"/>
              </a:rPr>
              <a:t>调用后，</a:t>
            </a:r>
            <a:r>
              <a:rPr lang="en-US" altLang="zh-CN" dirty="0">
                <a:latin typeface="+mn-ea"/>
                <a:ea typeface="+mn-ea"/>
                <a:cs typeface="Courier New" panose="02070309020205020404" pitchFamily="49" charset="0"/>
              </a:rPr>
              <a:t>p</a:t>
            </a:r>
            <a:r>
              <a:rPr lang="zh-CN" altLang="en-US" dirty="0">
                <a:latin typeface="+mn-ea"/>
                <a:ea typeface="+mn-ea"/>
                <a:cs typeface="Courier New" panose="02070309020205020404" pitchFamily="49" charset="0"/>
              </a:rPr>
              <a:t>就指向了字符串</a:t>
            </a:r>
            <a:r>
              <a:rPr lang="en-US" altLang="zh-CN" dirty="0">
                <a:latin typeface="+mn-ea"/>
                <a:ea typeface="+mn-ea"/>
                <a:cs typeface="Courier New" panose="02070309020205020404" pitchFamily="49" charset="0"/>
              </a:rPr>
              <a:t> “</a:t>
            </a:r>
            <a:r>
              <a:rPr lang="en-US" altLang="zh-CN" dirty="0" err="1">
                <a:latin typeface="+mn-ea"/>
                <a:ea typeface="+mn-ea"/>
                <a:cs typeface="Courier New" panose="02070309020205020404" pitchFamily="49" charset="0"/>
              </a:rPr>
              <a:t>abcdef</a:t>
            </a:r>
            <a:r>
              <a:rPr lang="en-US" altLang="zh-CN" dirty="0">
                <a:latin typeface="+mn-ea"/>
                <a:ea typeface="+mn-ea"/>
                <a:cs typeface="Courier New" panose="02070309020205020404" pitchFamily="49" charset="0"/>
              </a:rPr>
              <a:t>”</a:t>
            </a:r>
            <a:r>
              <a:rPr lang="zh-CN" altLang="en-US" dirty="0">
                <a:latin typeface="+mn-ea"/>
                <a:ea typeface="+mn-ea"/>
                <a:cs typeface="Courier New" panose="02070309020205020404" pitchFamily="49" charset="0"/>
              </a:rPr>
              <a:t>，此字符串是存储在动态分配的数组中的。</a:t>
            </a:r>
            <a:endParaRPr lang="en-US" altLang="zh-CN" dirty="0">
              <a:latin typeface="+mn-ea"/>
              <a:ea typeface="+mn-ea"/>
              <a:cs typeface="Courier New" panose="02070309020205020404" pitchFamily="49" charset="0"/>
            </a:endParaRPr>
          </a:p>
          <a:p>
            <a:pPr>
              <a:spcAft>
                <a:spcPts val="0"/>
              </a:spcAft>
            </a:pPr>
            <a:r>
              <a:rPr lang="zh-CN" altLang="en-US" dirty="0">
                <a:latin typeface="+mn-ea"/>
                <a:ea typeface="+mn-ea"/>
              </a:rPr>
              <a:t>像</a:t>
            </a:r>
            <a:r>
              <a:rPr lang="en-US" altLang="zh-CN" dirty="0" err="1">
                <a:latin typeface="+mn-ea"/>
                <a:ea typeface="+mn-ea"/>
                <a:cs typeface="Courier New" panose="02070309020205020404" pitchFamily="49" charset="0"/>
              </a:rPr>
              <a:t>concat</a:t>
            </a:r>
            <a:r>
              <a:rPr lang="zh-CN" altLang="en-US" dirty="0">
                <a:latin typeface="+mn-ea"/>
                <a:ea typeface="+mn-ea"/>
              </a:rPr>
              <a:t>这样动态分配存储空间的函数必须小心使用。</a:t>
            </a:r>
            <a:endParaRPr lang="en-US" altLang="zh-CN" dirty="0">
              <a:latin typeface="+mn-ea"/>
              <a:ea typeface="+mn-ea"/>
            </a:endParaRPr>
          </a:p>
          <a:p>
            <a:pPr>
              <a:spcAft>
                <a:spcPts val="0"/>
              </a:spcAft>
            </a:pPr>
            <a:r>
              <a:rPr lang="zh-CN" altLang="en-US" dirty="0">
                <a:latin typeface="+mn-ea"/>
                <a:ea typeface="+mn-ea"/>
              </a:rPr>
              <a:t>当</a:t>
            </a:r>
            <a:r>
              <a:rPr lang="en-US" altLang="zh-CN" dirty="0" err="1">
                <a:latin typeface="+mn-ea"/>
                <a:ea typeface="+mn-ea"/>
              </a:rPr>
              <a:t>concat</a:t>
            </a:r>
            <a:r>
              <a:rPr lang="zh-CN" altLang="en-US" dirty="0">
                <a:latin typeface="+mn-ea"/>
                <a:ea typeface="+mn-ea"/>
              </a:rPr>
              <a:t>返回的字符串不再需要时，必须调用</a:t>
            </a:r>
            <a:r>
              <a:rPr lang="en-US" altLang="zh-CN" dirty="0">
                <a:latin typeface="+mn-ea"/>
                <a:ea typeface="+mn-ea"/>
              </a:rPr>
              <a:t>free</a:t>
            </a:r>
            <a:r>
              <a:rPr lang="zh-CN" altLang="en-US" dirty="0">
                <a:latin typeface="+mn-ea"/>
                <a:ea typeface="+mn-ea"/>
              </a:rPr>
              <a:t>函数来释放它占用的空间。</a:t>
            </a:r>
            <a:endParaRPr lang="en-US" altLang="zh-CN" dirty="0">
              <a:latin typeface="+mn-ea"/>
              <a:ea typeface="+mn-ea"/>
            </a:endParaRPr>
          </a:p>
          <a:p>
            <a:pPr>
              <a:spcAft>
                <a:spcPts val="0"/>
              </a:spcAft>
            </a:pPr>
            <a:r>
              <a:rPr lang="zh-CN" altLang="en-US" dirty="0">
                <a:latin typeface="+mn-ea"/>
                <a:ea typeface="+mn-ea"/>
              </a:rPr>
              <a:t>否则，程序最终会耗尽内存空间。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01EBD7D7-F134-48AE-99ED-4A847C323112}"/>
              </a:ext>
            </a:extLst>
          </p:cNvPr>
          <p:cNvSpPr>
            <a:spLocks noGrp="1" noChangeArrowheads="1"/>
          </p:cNvSpPr>
          <p:nvPr>
            <p:ph type="title"/>
          </p:nvPr>
        </p:nvSpPr>
        <p:spPr>
          <a:xfrm>
            <a:off x="2362200" y="533400"/>
            <a:ext cx="7162800" cy="685800"/>
          </a:xfrm>
        </p:spPr>
        <p:txBody>
          <a:bodyPr/>
          <a:lstStyle/>
          <a:p>
            <a:r>
              <a:rPr lang="zh-CN" altLang="en-US" dirty="0">
                <a:latin typeface="黑体" panose="02010609060101010101" pitchFamily="49" charset="-122"/>
                <a:ea typeface="黑体" panose="02010609060101010101" pitchFamily="49" charset="-122"/>
              </a:rPr>
              <a:t>显示一个月的提醒列表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改进版</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22531" name="内容占位符 2">
            <a:extLst>
              <a:ext uri="{FF2B5EF4-FFF2-40B4-BE49-F238E27FC236}">
                <a16:creationId xmlns:a16="http://schemas.microsoft.com/office/drawing/2014/main" id="{048EB7D2-E468-4063-B9ED-AE8EFDCD1AEE}"/>
              </a:ext>
            </a:extLst>
          </p:cNvPr>
          <p:cNvSpPr>
            <a:spLocks noGrp="1" noChangeArrowheads="1"/>
          </p:cNvSpPr>
          <p:nvPr>
            <p:ph idx="1"/>
          </p:nvPr>
        </p:nvSpPr>
        <p:spPr>
          <a:xfrm>
            <a:off x="304800" y="1371600"/>
            <a:ext cx="11582400" cy="4191000"/>
          </a:xfrm>
        </p:spPr>
        <p:txBody>
          <a:bodyPr/>
          <a:lstStyle/>
          <a:p>
            <a:r>
              <a:rPr lang="zh-CN" altLang="en-US" dirty="0">
                <a:latin typeface="黑体" panose="02010609060101010101" pitchFamily="49" charset="-122"/>
                <a:ea typeface="黑体" panose="02010609060101010101" pitchFamily="49" charset="-122"/>
              </a:rPr>
              <a:t>新版本程序换成动态分配的字符串有两个主要好处：</a:t>
            </a:r>
          </a:p>
          <a:p>
            <a:r>
              <a:rPr lang="zh-CN" altLang="en-US" dirty="0">
                <a:latin typeface="黑体" panose="02010609060101010101" pitchFamily="49" charset="-122"/>
                <a:ea typeface="黑体" panose="02010609060101010101" pitchFamily="49" charset="-122"/>
              </a:rPr>
              <a:t>第一，与原先那种用固定数量的字符来存储提醒的方式相比，可以为要存储的提醒分配确切字符数量的空间从而可以更有效地利用空间。</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第二，不需要为了给新提醒分配空间而调用函数</a:t>
            </a:r>
            <a:r>
              <a:rPr lang="en-US" altLang="zh-CN" dirty="0" err="1">
                <a:latin typeface="黑体" panose="02010609060101010101" pitchFamily="49" charset="-122"/>
                <a:ea typeface="黑体" panose="02010609060101010101" pitchFamily="49" charset="-122"/>
              </a:rPr>
              <a:t>strcpy</a:t>
            </a:r>
            <a:r>
              <a:rPr lang="zh-CN" altLang="en-US" dirty="0">
                <a:latin typeface="黑体" panose="02010609060101010101" pitchFamily="49" charset="-122"/>
                <a:ea typeface="黑体" panose="02010609060101010101" pitchFamily="49" charset="-122"/>
              </a:rPr>
              <a:t>来移动已有的字符串</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把二维数组换成指针数组显得异常容易：只需要改变程序的</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行内容（红色的部分）：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00F85236-2EEA-45DA-BBD5-6425CA3DA2C7}"/>
              </a:ext>
            </a:extLst>
          </p:cNvPr>
          <p:cNvSpPr>
            <a:spLocks noGrp="1" noChangeArrowheads="1"/>
          </p:cNvSpPr>
          <p:nvPr>
            <p:ph idx="1"/>
          </p:nvPr>
        </p:nvSpPr>
        <p:spPr>
          <a:xfrm>
            <a:off x="457200" y="609600"/>
            <a:ext cx="10668000" cy="5791200"/>
          </a:xfrm>
        </p:spPr>
        <p:txBody>
          <a:bodyPr/>
          <a:lstStyle/>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remind2.c */</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Prints a one-month reminder list (dynamic string version) */</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2000" dirty="0">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ts val="400"/>
              </a:spcBef>
              <a:buNone/>
            </a:pPr>
            <a:r>
              <a:rPr lang="en-US" altLang="zh-CN" sz="2000" dirty="0">
                <a:solidFill>
                  <a:srgbClr val="FF0000"/>
                </a:solidFill>
                <a:latin typeface="Courier New" panose="02070309020205020404" pitchFamily="49" charset="0"/>
                <a:ea typeface="宋体" panose="02010600030101010101" pitchFamily="2" charset="-122"/>
                <a:cs typeface="Courier New" panose="02070309020205020404" pitchFamily="49" charset="0"/>
              </a:rPr>
              <a:t>#include &lt;</a:t>
            </a:r>
            <a:r>
              <a:rPr lang="en-US" altLang="zh-CN" sz="20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stdlib.h</a:t>
            </a:r>
            <a:r>
              <a:rPr lang="en-US" altLang="zh-CN" sz="2000" dirty="0">
                <a:solidFill>
                  <a:srgbClr val="FF0000"/>
                </a:solidFill>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string.h</a:t>
            </a:r>
            <a:r>
              <a:rPr lang="en-US" altLang="zh-CN" sz="2000" dirty="0">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#define MAX_REMIND 50   /* maximum number of reminders */</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#define MSG_LEN 60      /* max length of reminder message */</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read_line</a:t>
            </a:r>
            <a:r>
              <a:rPr lang="en-US" altLang="zh-CN" sz="2000" dirty="0">
                <a:latin typeface="Courier New" panose="02070309020205020404" pitchFamily="49" charset="0"/>
                <a:ea typeface="宋体" panose="02010600030101010101" pitchFamily="2" charset="-122"/>
                <a:cs typeface="Courier New" panose="02070309020205020404" pitchFamily="49" charset="0"/>
              </a:rPr>
              <a:t>(char str[], int n);</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FF0000"/>
                </a:solidFill>
                <a:latin typeface="Courier New" panose="02070309020205020404" pitchFamily="49" charset="0"/>
                <a:ea typeface="宋体" panose="02010600030101010101" pitchFamily="2" charset="-122"/>
                <a:cs typeface="Courier New" panose="02070309020205020404" pitchFamily="49" charset="0"/>
              </a:rPr>
              <a:t>char *reminders[MAX_REMIND];</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char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day_str</a:t>
            </a:r>
            <a:r>
              <a:rPr lang="en-US" altLang="zh-CN" sz="2000" dirty="0">
                <a:latin typeface="Courier New" panose="02070309020205020404" pitchFamily="49" charset="0"/>
                <a:ea typeface="宋体" panose="02010600030101010101" pitchFamily="2" charset="-122"/>
                <a:cs typeface="Courier New" panose="02070309020205020404" pitchFamily="49" charset="0"/>
              </a:rPr>
              <a:t>[3],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msg_str</a:t>
            </a:r>
            <a:r>
              <a:rPr lang="en-US" altLang="zh-CN" sz="2000" dirty="0">
                <a:latin typeface="Courier New" panose="02070309020205020404" pitchFamily="49" charset="0"/>
                <a:ea typeface="宋体" panose="02010600030101010101" pitchFamily="2" charset="-122"/>
                <a:cs typeface="Courier New" panose="02070309020205020404" pitchFamily="49" charset="0"/>
              </a:rPr>
              <a:t>[MSG_LEN+1];</a:t>
            </a:r>
          </a:p>
          <a:p>
            <a:pPr>
              <a:lnSpc>
                <a:spcPct val="80000"/>
              </a:lnSpc>
              <a:spcBef>
                <a:spcPts val="4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day,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latin typeface="Courier New" panose="02070309020205020404" pitchFamily="49" charset="0"/>
                <a:ea typeface="宋体" panose="02010600030101010101" pitchFamily="2" charset="-122"/>
                <a:cs typeface="Courier New" panose="02070309020205020404" pitchFamily="49" charset="0"/>
              </a:rPr>
              <a:t>, j,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num_remind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0;</a:t>
            </a:r>
          </a:p>
          <a:p>
            <a:endParaRPr lang="zh-CN" altLang="en-US" sz="2000" dirty="0">
              <a:ea typeface="宋体" panose="02010600030101010101" pitchFamily="2" charset="-122"/>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044BCC18-DBDE-4D2D-A518-DF7A7683A868}"/>
              </a:ext>
            </a:extLst>
          </p:cNvPr>
          <p:cNvSpPr>
            <a:spLocks noGrp="1" noChangeArrowheads="1"/>
          </p:cNvSpPr>
          <p:nvPr>
            <p:ph idx="1"/>
          </p:nvPr>
        </p:nvSpPr>
        <p:spPr>
          <a:xfrm>
            <a:off x="533400" y="533400"/>
            <a:ext cx="10896600" cy="5791200"/>
          </a:xfrm>
        </p:spPr>
        <p:txBody>
          <a:bodyPr/>
          <a:lstStyle/>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a:solidFill>
                  <a:srgbClr val="9900CC"/>
                </a:solidFill>
                <a:latin typeface="Courier New" panose="02070309020205020404" pitchFamily="49" charset="0"/>
                <a:cs typeface="Courier New" panose="02070309020205020404" pitchFamily="49" charset="0"/>
              </a:rPr>
              <a:t>for (;;) {</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num_remind</a:t>
            </a:r>
            <a:r>
              <a:rPr lang="en-US" altLang="zh-CN" sz="2200" dirty="0">
                <a:latin typeface="Courier New" panose="02070309020205020404" pitchFamily="49" charset="0"/>
                <a:ea typeface="宋体" panose="02010600030101010101" pitchFamily="2" charset="-122"/>
                <a:cs typeface="Courier New" panose="02070309020205020404" pitchFamily="49" charset="0"/>
              </a:rPr>
              <a:t> == MAX_REMIND) {</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 No space left --\n");</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en-US"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a:solidFill>
                  <a:srgbClr val="9900CC"/>
                </a:solidFill>
                <a:latin typeface="Courier New" panose="02070309020205020404" pitchFamily="49" charset="0"/>
                <a:cs typeface="Courier New" panose="02070309020205020404" pitchFamily="49" charset="0"/>
              </a:rPr>
              <a:t>//</a:t>
            </a:r>
            <a:r>
              <a:rPr lang="zh-CN" altLang="en-US" sz="2200" dirty="0">
                <a:solidFill>
                  <a:srgbClr val="9900CC"/>
                </a:solidFill>
                <a:latin typeface="Courier New" panose="02070309020205020404" pitchFamily="49" charset="0"/>
                <a:cs typeface="Courier New" panose="02070309020205020404" pitchFamily="49" charset="0"/>
              </a:rPr>
              <a:t>消息数组满了，跳出</a:t>
            </a:r>
            <a:r>
              <a:rPr lang="en-US" altLang="zh-CN" sz="2200" dirty="0">
                <a:solidFill>
                  <a:srgbClr val="9900CC"/>
                </a:solidFill>
                <a:latin typeface="Courier New" panose="02070309020205020404" pitchFamily="49" charset="0"/>
                <a:cs typeface="Courier New" panose="02070309020205020404" pitchFamily="49" charset="0"/>
              </a:rPr>
              <a:t>for</a:t>
            </a:r>
            <a:r>
              <a:rPr lang="zh-CN" altLang="en-US" sz="2200" dirty="0">
                <a:solidFill>
                  <a:srgbClr val="9900CC"/>
                </a:solidFill>
                <a:latin typeface="Courier New" panose="02070309020205020404" pitchFamily="49" charset="0"/>
                <a:cs typeface="Courier New" panose="02070309020205020404" pitchFamily="49" charset="0"/>
              </a:rPr>
              <a:t>循环</a:t>
            </a:r>
            <a:endParaRPr lang="en-US" altLang="zh-CN" sz="2200" dirty="0">
              <a:solidFill>
                <a:srgbClr val="9900CC"/>
              </a:solidFill>
              <a:latin typeface="Courier New" panose="02070309020205020404" pitchFamily="49" charset="0"/>
              <a:cs typeface="Courier New" panose="02070309020205020404" pitchFamily="49" charset="0"/>
            </a:endParaRP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("Enter day and reminder: ");</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200" dirty="0">
                <a:latin typeface="Courier New" panose="02070309020205020404" pitchFamily="49" charset="0"/>
                <a:ea typeface="宋体" panose="02010600030101010101" pitchFamily="2" charset="-122"/>
                <a:cs typeface="Courier New" panose="02070309020205020404" pitchFamily="49" charset="0"/>
              </a:rPr>
              <a:t>("%2d", &amp;day);</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(day == 0)</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 </a:t>
            </a:r>
            <a:r>
              <a:rPr lang="en-US" altLang="zh-CN" sz="2200" dirty="0">
                <a:solidFill>
                  <a:srgbClr val="9900CC"/>
                </a:solidFill>
                <a:latin typeface="Courier New" panose="02070309020205020404" pitchFamily="49" charset="0"/>
                <a:cs typeface="Courier New" panose="02070309020205020404" pitchFamily="49" charset="0"/>
              </a:rPr>
              <a:t>;//</a:t>
            </a:r>
            <a:r>
              <a:rPr lang="zh-CN" altLang="en-US" sz="2200" dirty="0">
                <a:solidFill>
                  <a:srgbClr val="9900CC"/>
                </a:solidFill>
                <a:latin typeface="Courier New" panose="02070309020205020404" pitchFamily="49" charset="0"/>
                <a:cs typeface="Courier New" panose="02070309020205020404" pitchFamily="49" charset="0"/>
              </a:rPr>
              <a:t>用户输入</a:t>
            </a:r>
            <a:r>
              <a:rPr lang="en-US" altLang="zh-CN" sz="2200" dirty="0">
                <a:solidFill>
                  <a:srgbClr val="9900CC"/>
                </a:solidFill>
                <a:latin typeface="Courier New" panose="02070309020205020404" pitchFamily="49" charset="0"/>
                <a:cs typeface="Courier New" panose="02070309020205020404" pitchFamily="49" charset="0"/>
              </a:rPr>
              <a:t>0</a:t>
            </a:r>
            <a:r>
              <a:rPr lang="zh-CN" altLang="en-US" sz="2200" dirty="0">
                <a:solidFill>
                  <a:srgbClr val="9900CC"/>
                </a:solidFill>
                <a:latin typeface="Courier New" panose="02070309020205020404" pitchFamily="49" charset="0"/>
                <a:cs typeface="Courier New" panose="02070309020205020404" pitchFamily="49" charset="0"/>
              </a:rPr>
              <a:t>，跳出</a:t>
            </a:r>
            <a:r>
              <a:rPr lang="en-US" altLang="zh-CN" sz="2200" dirty="0">
                <a:solidFill>
                  <a:srgbClr val="9900CC"/>
                </a:solidFill>
                <a:latin typeface="Courier New" panose="02070309020205020404" pitchFamily="49" charset="0"/>
                <a:cs typeface="Courier New" panose="02070309020205020404" pitchFamily="49" charset="0"/>
              </a:rPr>
              <a:t>for</a:t>
            </a:r>
            <a:r>
              <a:rPr lang="zh-CN" altLang="en-US" sz="2200" dirty="0">
                <a:solidFill>
                  <a:srgbClr val="9900CC"/>
                </a:solidFill>
                <a:latin typeface="Courier New" panose="02070309020205020404" pitchFamily="49" charset="0"/>
                <a:cs typeface="Courier New" panose="02070309020205020404" pitchFamily="49" charset="0"/>
              </a:rPr>
              <a:t>循环</a:t>
            </a:r>
            <a:endParaRPr lang="en-US" altLang="zh-CN" sz="2200" dirty="0">
              <a:solidFill>
                <a:srgbClr val="9900CC"/>
              </a:solidFill>
              <a:latin typeface="Courier New" panose="02070309020205020404" pitchFamily="49" charset="0"/>
              <a:cs typeface="Courier New" panose="02070309020205020404" pitchFamily="49" charset="0"/>
            </a:endParaRP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sprintf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day_str</a:t>
            </a:r>
            <a:r>
              <a:rPr lang="en-US" altLang="zh-CN" sz="2200" dirty="0">
                <a:latin typeface="Courier New" panose="02070309020205020404" pitchFamily="49" charset="0"/>
                <a:ea typeface="宋体" panose="02010600030101010101" pitchFamily="2" charset="-122"/>
                <a:cs typeface="Courier New" panose="02070309020205020404" pitchFamily="49" charset="0"/>
              </a:rPr>
              <a:t>, "%2d", day);</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read_line</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msg_str</a:t>
            </a:r>
            <a:r>
              <a:rPr lang="en-US" altLang="zh-CN" sz="2200" dirty="0">
                <a:latin typeface="Courier New" panose="02070309020205020404" pitchFamily="49" charset="0"/>
                <a:ea typeface="宋体" panose="02010600030101010101" pitchFamily="2" charset="-122"/>
                <a:cs typeface="Courier New" panose="02070309020205020404" pitchFamily="49" charset="0"/>
              </a:rPr>
              <a:t>, MSG_LEN);</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for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 0;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&lt;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num_remind</a:t>
            </a: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strcmp</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day_str</a:t>
            </a:r>
            <a:r>
              <a:rPr lang="en-US" altLang="zh-CN" sz="2200" dirty="0">
                <a:latin typeface="Courier New" panose="02070309020205020404" pitchFamily="49" charset="0"/>
                <a:ea typeface="宋体" panose="02010600030101010101" pitchFamily="2" charset="-122"/>
                <a:cs typeface="Courier New" panose="02070309020205020404" pitchFamily="49" charset="0"/>
              </a:rPr>
              <a:t>, reminders[</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&lt; 0)</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 </a:t>
            </a:r>
            <a:r>
              <a:rPr lang="en-US" altLang="zh-CN" sz="2200" dirty="0">
                <a:solidFill>
                  <a:srgbClr val="9900CC"/>
                </a:solidFill>
                <a:latin typeface="Courier New" panose="02070309020205020404" pitchFamily="49" charset="0"/>
                <a:cs typeface="Courier New" panose="02070309020205020404" pitchFamily="49" charset="0"/>
              </a:rPr>
              <a:t>//</a:t>
            </a:r>
            <a:r>
              <a:rPr lang="zh-CN" altLang="en-US" sz="2200" dirty="0">
                <a:solidFill>
                  <a:srgbClr val="9900CC"/>
                </a:solidFill>
                <a:latin typeface="Courier New" panose="02070309020205020404" pitchFamily="49" charset="0"/>
                <a:cs typeface="Courier New" panose="02070309020205020404" pitchFamily="49" charset="0"/>
              </a:rPr>
              <a:t>找到合适的位置</a:t>
            </a:r>
            <a:r>
              <a:rPr lang="en-US" altLang="zh-CN" sz="2200" dirty="0" err="1">
                <a:solidFill>
                  <a:srgbClr val="9900CC"/>
                </a:solidFill>
                <a:latin typeface="Courier New" panose="02070309020205020404" pitchFamily="49" charset="0"/>
                <a:cs typeface="Courier New" panose="02070309020205020404" pitchFamily="49" charset="0"/>
              </a:rPr>
              <a:t>i</a:t>
            </a:r>
            <a:r>
              <a:rPr lang="zh-CN" altLang="en-US" sz="2200" dirty="0">
                <a:solidFill>
                  <a:srgbClr val="9900CC"/>
                </a:solidFill>
                <a:latin typeface="Courier New" panose="02070309020205020404" pitchFamily="49" charset="0"/>
                <a:cs typeface="Courier New" panose="02070309020205020404" pitchFamily="49" charset="0"/>
              </a:rPr>
              <a:t>，插入当前消息</a:t>
            </a:r>
            <a:r>
              <a:rPr lang="en-US" altLang="zh-CN" sz="2200" dirty="0">
                <a:solidFill>
                  <a:srgbClr val="9900CC"/>
                </a:solidFill>
                <a:latin typeface="Courier New" panose="02070309020205020404" pitchFamily="49" charset="0"/>
                <a:cs typeface="Courier New" panose="02070309020205020404" pitchFamily="49" charset="0"/>
              </a:rPr>
              <a:t>(</a:t>
            </a:r>
            <a:r>
              <a:rPr lang="zh-CN" altLang="en-US" sz="2200" dirty="0">
                <a:solidFill>
                  <a:srgbClr val="9900CC"/>
                </a:solidFill>
                <a:latin typeface="Courier New" panose="02070309020205020404" pitchFamily="49" charset="0"/>
                <a:cs typeface="Courier New" panose="02070309020205020404" pitchFamily="49" charset="0"/>
              </a:rPr>
              <a:t>之前的消息已经排好序了</a:t>
            </a:r>
            <a:r>
              <a:rPr lang="en-US" altLang="zh-CN" sz="2200" dirty="0">
                <a:solidFill>
                  <a:srgbClr val="9900CC"/>
                </a:solidFill>
                <a:latin typeface="Courier New" panose="02070309020205020404" pitchFamily="49" charset="0"/>
                <a:cs typeface="Courier New" panose="02070309020205020404" pitchFamily="49" charset="0"/>
              </a:rPr>
              <a:t>)</a:t>
            </a:r>
            <a:endParaRPr lang="zh-CN" altLang="en-US" sz="2200" dirty="0">
              <a:solidFill>
                <a:srgbClr val="9900CC"/>
              </a:solidFill>
              <a:latin typeface="Courier New" panose="02070309020205020404" pitchFamily="49" charset="0"/>
              <a:cs typeface="Courier New" panose="02070309020205020404" pitchFamily="49" charset="0"/>
            </a:endParaRPr>
          </a:p>
          <a:p>
            <a:pPr>
              <a:lnSpc>
                <a:spcPct val="80000"/>
              </a:lnSpc>
              <a:spcBef>
                <a:spcPts val="400"/>
              </a:spcBef>
              <a:buNone/>
            </a:pPr>
            <a:endParaRPr lang="en-US" altLang="zh-CN" sz="22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endParaRPr lang="zh-CN" altLang="en-US" sz="2200" dirty="0">
              <a:solidFill>
                <a:srgbClr val="FF0000"/>
              </a:solidFill>
              <a:ea typeface="宋体" panose="02010600030101010101" pitchFamily="2" charset="-122"/>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BD1BA78B-1DFD-4A19-9B7A-2F9E0A7ED6BA}"/>
              </a:ext>
            </a:extLst>
          </p:cNvPr>
          <p:cNvSpPr>
            <a:spLocks noGrp="1" noChangeArrowheads="1"/>
          </p:cNvSpPr>
          <p:nvPr>
            <p:ph idx="1"/>
          </p:nvPr>
        </p:nvSpPr>
        <p:spPr>
          <a:xfrm>
            <a:off x="457200" y="533400"/>
            <a:ext cx="12039600" cy="6096000"/>
          </a:xfrm>
        </p:spPr>
        <p:txBody>
          <a:bodyPr/>
          <a:lstStyle/>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for (j =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num_remind</a:t>
            </a:r>
            <a:r>
              <a:rPr lang="en-US" altLang="zh-CN" sz="1800" dirty="0">
                <a:latin typeface="Courier New" panose="02070309020205020404" pitchFamily="49" charset="0"/>
                <a:ea typeface="宋体" panose="02010600030101010101" pitchFamily="2" charset="-122"/>
                <a:cs typeface="Courier New" panose="02070309020205020404" pitchFamily="49" charset="0"/>
              </a:rPr>
              <a:t>; j &gt;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j--)</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reminders[j] = reminders[j-1];</a:t>
            </a:r>
          </a:p>
          <a:p>
            <a:pPr>
              <a:lnSpc>
                <a:spcPct val="100000"/>
              </a:lnSpc>
              <a:spcBef>
                <a:spcPts val="4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9900CC"/>
                </a:solidFill>
                <a:latin typeface="Courier New" panose="02070309020205020404" pitchFamily="49" charset="0"/>
                <a:cs typeface="Courier New" panose="02070309020205020404" pitchFamily="49" charset="0"/>
              </a:rPr>
              <a:t>//</a:t>
            </a:r>
            <a:r>
              <a:rPr lang="en-US" altLang="zh-CN" sz="1800" dirty="0" err="1">
                <a:solidFill>
                  <a:srgbClr val="9900CC"/>
                </a:solidFill>
                <a:latin typeface="Courier New" panose="02070309020205020404" pitchFamily="49" charset="0"/>
                <a:cs typeface="Courier New" panose="02070309020205020404" pitchFamily="49" charset="0"/>
              </a:rPr>
              <a:t>i</a:t>
            </a:r>
            <a:r>
              <a:rPr lang="zh-CN" altLang="en-US" sz="1800" dirty="0">
                <a:solidFill>
                  <a:srgbClr val="9900CC"/>
                </a:solidFill>
                <a:latin typeface="Courier New" panose="02070309020205020404" pitchFamily="49" charset="0"/>
                <a:cs typeface="Courier New" panose="02070309020205020404" pitchFamily="49" charset="0"/>
              </a:rPr>
              <a:t>之后的消息往后移一排</a:t>
            </a:r>
            <a:r>
              <a:rPr lang="en-US" altLang="zh-CN" sz="1800" dirty="0">
                <a:solidFill>
                  <a:srgbClr val="9900CC"/>
                </a:solidFill>
                <a:latin typeface="Courier New" panose="02070309020205020404" pitchFamily="49" charset="0"/>
                <a:cs typeface="Courier New" panose="02070309020205020404" pitchFamily="49" charset="0"/>
              </a:rPr>
              <a:t>,</a:t>
            </a:r>
            <a:r>
              <a:rPr lang="zh-CN" altLang="en-US" sz="1800" dirty="0">
                <a:solidFill>
                  <a:srgbClr val="9900CC"/>
                </a:solidFill>
                <a:latin typeface="Courier New" panose="02070309020205020404" pitchFamily="49" charset="0"/>
                <a:cs typeface="Courier New" panose="02070309020205020404" pitchFamily="49" charset="0"/>
              </a:rPr>
              <a:t>只拷贝指针，不是整体拷贝</a:t>
            </a:r>
            <a:r>
              <a:rPr lang="en-US" altLang="zh-CN" sz="1800" dirty="0" err="1">
                <a:solidFill>
                  <a:srgbClr val="9900CC"/>
                </a:solidFill>
                <a:latin typeface="+mn-lt"/>
                <a:cs typeface="Courier New" panose="02070309020205020404" pitchFamily="49" charset="0"/>
              </a:rPr>
              <a:t>strcpy</a:t>
            </a:r>
            <a:r>
              <a:rPr lang="en-US" altLang="zh-CN" sz="1800" dirty="0">
                <a:solidFill>
                  <a:srgbClr val="9900CC"/>
                </a:solidFill>
                <a:latin typeface="+mn-lt"/>
                <a:cs typeface="Courier New" panose="02070309020205020404" pitchFamily="49" charset="0"/>
              </a:rPr>
              <a:t>(reminders[j], reminders[j-1])</a:t>
            </a:r>
            <a:endParaRPr lang="zh-CN" altLang="en-US" sz="1800" dirty="0">
              <a:solidFill>
                <a:srgbClr val="9900CC"/>
              </a:solidFill>
              <a:latin typeface="+mn-lt"/>
              <a:cs typeface="Courier New" panose="02070309020205020404" pitchFamily="49" charset="0"/>
            </a:endParaRPr>
          </a:p>
          <a:p>
            <a:pPr>
              <a:lnSpc>
                <a:spcPct val="100000"/>
              </a:lnSpc>
              <a:spcBef>
                <a:spcPts val="4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reminders[</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malloc(2 +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strlen</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msg_str</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+ 1);</a:t>
            </a:r>
          </a:p>
          <a:p>
            <a:pPr>
              <a:lnSpc>
                <a:spcPct val="100000"/>
              </a:lnSpc>
              <a:spcBef>
                <a:spcPts val="4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if (reminders[</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NULL) {</a:t>
            </a:r>
          </a:p>
          <a:p>
            <a:pPr>
              <a:lnSpc>
                <a:spcPct val="100000"/>
              </a:lnSpc>
              <a:spcBef>
                <a:spcPts val="4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No space left --\n");</a:t>
            </a:r>
          </a:p>
          <a:p>
            <a:pPr>
              <a:lnSpc>
                <a:spcPct val="100000"/>
              </a:lnSpc>
              <a:spcBef>
                <a:spcPts val="4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break;</a:t>
            </a:r>
          </a:p>
          <a:p>
            <a:pPr>
              <a:lnSpc>
                <a:spcPct val="100000"/>
              </a:lnSpc>
              <a:spcBef>
                <a:spcPts val="4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9900CC"/>
                </a:solidFill>
                <a:latin typeface="Courier New" panose="02070309020205020404" pitchFamily="49" charset="0"/>
                <a:cs typeface="Courier New" panose="02070309020205020404" pitchFamily="49" charset="0"/>
              </a:rPr>
              <a:t> //</a:t>
            </a:r>
            <a:r>
              <a:rPr lang="zh-CN" altLang="en-US" sz="1800" dirty="0">
                <a:solidFill>
                  <a:srgbClr val="9900CC"/>
                </a:solidFill>
                <a:latin typeface="Courier New" panose="02070309020205020404" pitchFamily="49" charset="0"/>
                <a:cs typeface="Courier New" panose="02070309020205020404" pitchFamily="49" charset="0"/>
              </a:rPr>
              <a:t>动态分配</a:t>
            </a:r>
            <a:r>
              <a:rPr lang="en-US" altLang="zh-CN" sz="1800" dirty="0">
                <a:solidFill>
                  <a:srgbClr val="9900CC"/>
                </a:solidFill>
                <a:latin typeface="Courier New" panose="02070309020205020404" pitchFamily="49" charset="0"/>
                <a:cs typeface="Courier New" panose="02070309020205020404" pitchFamily="49" charset="0"/>
              </a:rPr>
              <a:t>reminders[</a:t>
            </a:r>
            <a:r>
              <a:rPr lang="en-US" altLang="zh-CN" sz="1800" dirty="0" err="1">
                <a:solidFill>
                  <a:srgbClr val="9900CC"/>
                </a:solidFill>
                <a:latin typeface="Courier New" panose="02070309020205020404" pitchFamily="49" charset="0"/>
                <a:cs typeface="Courier New" panose="02070309020205020404" pitchFamily="49" charset="0"/>
              </a:rPr>
              <a:t>i</a:t>
            </a:r>
            <a:r>
              <a:rPr lang="en-US" altLang="zh-CN" sz="1800" dirty="0">
                <a:solidFill>
                  <a:srgbClr val="9900CC"/>
                </a:solidFill>
                <a:latin typeface="Courier New" panose="02070309020205020404" pitchFamily="49" charset="0"/>
                <a:cs typeface="Courier New" panose="02070309020205020404" pitchFamily="49" charset="0"/>
              </a:rPr>
              <a:t>]</a:t>
            </a:r>
            <a:r>
              <a:rPr lang="zh-CN" altLang="en-US" sz="1800" dirty="0">
                <a:solidFill>
                  <a:srgbClr val="9900CC"/>
                </a:solidFill>
                <a:latin typeface="Courier New" panose="02070309020205020404" pitchFamily="49" charset="0"/>
                <a:cs typeface="Courier New" panose="02070309020205020404" pitchFamily="49" charset="0"/>
              </a:rPr>
              <a:t>指向的数组大小</a:t>
            </a:r>
            <a:endParaRPr lang="en-US" altLang="zh-CN" sz="1800" dirty="0">
              <a:solidFill>
                <a:srgbClr val="9900CC"/>
              </a:solidFill>
              <a:latin typeface="Courier New" panose="02070309020205020404" pitchFamily="49" charset="0"/>
              <a:cs typeface="Courier New" panose="02070309020205020404" pitchFamily="49" charset="0"/>
            </a:endParaRP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strcpy</a:t>
            </a:r>
            <a:r>
              <a:rPr lang="en-US" altLang="zh-CN" sz="1800" dirty="0">
                <a:latin typeface="Courier New" panose="02070309020205020404" pitchFamily="49" charset="0"/>
                <a:ea typeface="宋体" panose="02010600030101010101" pitchFamily="2" charset="-122"/>
                <a:cs typeface="Courier New" panose="02070309020205020404" pitchFamily="49" charset="0"/>
              </a:rPr>
              <a:t>(reminders[</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day_str</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strcat</a:t>
            </a:r>
            <a:r>
              <a:rPr lang="en-US" altLang="zh-CN" sz="1800" dirty="0">
                <a:latin typeface="Courier New" panose="02070309020205020404" pitchFamily="49" charset="0"/>
                <a:ea typeface="宋体" panose="02010600030101010101" pitchFamily="2" charset="-122"/>
                <a:cs typeface="Courier New" panose="02070309020205020404" pitchFamily="49" charset="0"/>
              </a:rPr>
              <a:t>(reminders[</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msg_str</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9900CC"/>
                </a:solidFill>
                <a:latin typeface="Courier New" panose="02070309020205020404" pitchFamily="49" charset="0"/>
                <a:cs typeface="Courier New" panose="02070309020205020404" pitchFamily="49" charset="0"/>
              </a:rPr>
              <a:t>num_remind</a:t>
            </a:r>
            <a:r>
              <a:rPr lang="en-US" altLang="zh-CN" sz="1800" dirty="0">
                <a:solidFill>
                  <a:srgbClr val="9900CC"/>
                </a:solidFill>
                <a:latin typeface="Courier New" panose="02070309020205020404" pitchFamily="49" charset="0"/>
                <a:cs typeface="Courier New" panose="02070309020205020404" pitchFamily="49" charset="0"/>
              </a:rPr>
              <a:t>++;</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9900CC"/>
                </a:solidFill>
                <a:latin typeface="Courier New" panose="02070309020205020404" pitchFamily="49" charset="0"/>
                <a:cs typeface="Courier New" panose="02070309020205020404" pitchFamily="49" charset="0"/>
              </a:rPr>
              <a:t>}// for (;;)</a:t>
            </a:r>
            <a:r>
              <a:rPr lang="zh-CN" altLang="en-US" sz="1800" dirty="0">
                <a:solidFill>
                  <a:srgbClr val="9900CC"/>
                </a:solidFill>
                <a:latin typeface="Courier New" panose="02070309020205020404" pitchFamily="49" charset="0"/>
                <a:cs typeface="Courier New" panose="02070309020205020404" pitchFamily="49" charset="0"/>
              </a:rPr>
              <a:t>循环结束 </a:t>
            </a:r>
            <a:endParaRPr lang="en-US" altLang="zh-CN" sz="1800" dirty="0">
              <a:solidFill>
                <a:srgbClr val="9900CC"/>
              </a:solidFill>
              <a:latin typeface="Courier New" panose="02070309020205020404" pitchFamily="49" charset="0"/>
              <a:cs typeface="Courier New" panose="02070309020205020404" pitchFamily="49" charset="0"/>
            </a:endParaRP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nDay</a:t>
            </a:r>
            <a:r>
              <a:rPr lang="en-US" altLang="zh-CN" sz="1800" dirty="0">
                <a:latin typeface="Courier New" panose="02070309020205020404" pitchFamily="49" charset="0"/>
                <a:ea typeface="宋体" panose="02010600030101010101" pitchFamily="2" charset="-122"/>
                <a:cs typeface="Courier New" panose="02070309020205020404" pitchFamily="49" charset="0"/>
              </a:rPr>
              <a:t> Reminder\n");</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for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 0;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&lt;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num_remind</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 %s\n", reminders[</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9900CC"/>
                </a:solidFill>
                <a:latin typeface="Courier New" panose="02070309020205020404" pitchFamily="49" charset="0"/>
                <a:cs typeface="Courier New" panose="02070309020205020404" pitchFamily="49" charset="0"/>
              </a:rPr>
              <a:t>//</a:t>
            </a:r>
            <a:r>
              <a:rPr lang="zh-CN" altLang="en-US" sz="1800" dirty="0">
                <a:solidFill>
                  <a:srgbClr val="9900CC"/>
                </a:solidFill>
                <a:latin typeface="Courier New" panose="02070309020205020404" pitchFamily="49" charset="0"/>
                <a:cs typeface="Courier New" panose="02070309020205020404" pitchFamily="49" charset="0"/>
              </a:rPr>
              <a:t>打印已经排好序的消息数组</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100000"/>
              </a:lnSpc>
              <a:spcBef>
                <a:spcPts val="4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endParaRPr lang="zh-CN" altLang="en-US" sz="1800" dirty="0">
              <a:ea typeface="宋体" panose="02010600030101010101" pitchFamily="2" charset="-122"/>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000066"/>
                </a:solidFill>
                <a:effectLst>
                  <a:outerShdw blurRad="38100" dist="38100" dir="2700000" algn="tl">
                    <a:srgbClr val="C0C0C0"/>
                  </a:outerShdw>
                </a:effectLst>
                <a:latin typeface="方正姚体" pitchFamily="2" charset="-122"/>
                <a:ea typeface="方正姚体" pitchFamily="2" charset="-122"/>
              </a:rPr>
              <a:t>动态存储分配</a:t>
            </a:r>
            <a:endParaRPr kumimoji="1" lang="en-US" altLang="zh-CN" sz="4000" b="1" dirty="0">
              <a:solidFill>
                <a:srgbClr val="000066"/>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动态分配字符串</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动态分配数组</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释放存储空间</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链表</a:t>
            </a:r>
          </a:p>
        </p:txBody>
      </p:sp>
    </p:spTree>
    <p:extLst>
      <p:ext uri="{BB962C8B-B14F-4D97-AF65-F5344CB8AC3E}">
        <p14:creationId xmlns:p14="http://schemas.microsoft.com/office/powerpoint/2010/main" val="3763439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8C3B8E67-03DA-44A0-BF0E-D12CB666F88C}"/>
              </a:ext>
            </a:extLst>
          </p:cNvPr>
          <p:cNvSpPr>
            <a:spLocks noGrp="1" noChangeArrowheads="1"/>
          </p:cNvSpPr>
          <p:nvPr>
            <p:ph idx="1"/>
          </p:nvPr>
        </p:nvSpPr>
        <p:spPr>
          <a:xfrm>
            <a:off x="2209800" y="838200"/>
            <a:ext cx="7772400" cy="4800600"/>
          </a:xfrm>
        </p:spPr>
        <p:txBody>
          <a:bodyPr/>
          <a:lstStyle/>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int read_line(char str[], int n)</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ch, i = 0;</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while ((ch = getchar()) != '\n')</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if (i &lt; n)</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str[i++] = ch;</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str[i] = '\0';</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return i;</a:t>
            </a:r>
          </a:p>
          <a:p>
            <a:pPr>
              <a:lnSpc>
                <a:spcPct val="80000"/>
              </a:lnSpc>
              <a:spcBef>
                <a:spcPts val="400"/>
              </a:spcBef>
              <a:buNone/>
            </a:pPr>
            <a:r>
              <a:rPr lang="en-US" altLang="zh-CN" sz="2400">
                <a:latin typeface="Courier New" panose="02070309020205020404" pitchFamily="49" charset="0"/>
                <a:ea typeface="宋体" panose="02010600030101010101" pitchFamily="2" charset="-122"/>
                <a:cs typeface="Courier New" panose="02070309020205020404" pitchFamily="49" charset="0"/>
              </a:rPr>
              <a:t>}</a:t>
            </a:r>
          </a:p>
          <a:p>
            <a:endParaRPr lang="zh-CN" altLang="en-US" sz="2400">
              <a:ea typeface="宋体" panose="02010600030101010101" pitchFamily="2" charset="-122"/>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ea typeface="方正姚体" pitchFamily="2" charset="-122"/>
              </a:rPr>
              <a:t>动态存储分配</a:t>
            </a:r>
            <a:endParaRPr kumimoji="1" lang="en-US" altLang="zh-CN" sz="4000" b="1" dirty="0">
              <a:solidFill>
                <a:srgbClr val="990099"/>
              </a:solidFill>
              <a:effectLst>
                <a:outerShdw blurRad="38100" dist="38100" dir="2700000" algn="tl">
                  <a:srgbClr val="C0C0C0"/>
                </a:outerShdw>
              </a:effectLst>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动态分配字符串</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000066"/>
                </a:solidFill>
                <a:effectLst>
                  <a:outerShdw blurRad="38100" dist="38100" dir="2700000" algn="tl">
                    <a:srgbClr val="C0C0C0"/>
                  </a:outerShdw>
                </a:effectLst>
                <a:ea typeface="方正姚体" pitchFamily="2" charset="-122"/>
              </a:rPr>
              <a:t>动态分配数组</a:t>
            </a:r>
            <a:endParaRPr kumimoji="1" lang="en-US" altLang="zh-CN" sz="4000" b="1" dirty="0">
              <a:solidFill>
                <a:srgbClr val="000066"/>
              </a:solidFill>
              <a:effectLst>
                <a:outerShdw blurRad="38100" dist="38100" dir="2700000" algn="tl">
                  <a:srgbClr val="C0C0C0"/>
                </a:outerShdw>
              </a:effectLst>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释放存储空间</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链表</a:t>
            </a:r>
          </a:p>
        </p:txBody>
      </p:sp>
    </p:spTree>
    <p:extLst>
      <p:ext uri="{BB962C8B-B14F-4D97-AF65-F5344CB8AC3E}">
        <p14:creationId xmlns:p14="http://schemas.microsoft.com/office/powerpoint/2010/main" val="297247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8048331-732F-4B06-B505-284A706554CF}"/>
              </a:ext>
            </a:extLst>
          </p:cNvPr>
          <p:cNvSpPr>
            <a:spLocks noGrp="1" noChangeArrowheads="1"/>
          </p:cNvSpPr>
          <p:nvPr>
            <p:ph type="title"/>
          </p:nvPr>
        </p:nvSpPr>
        <p:spPr/>
        <p:txBody>
          <a:bodyPr/>
          <a:lstStyle/>
          <a:p>
            <a:r>
              <a:rPr lang="zh-CN" altLang="en-US">
                <a:ea typeface="宋体" panose="02010600030101010101" pitchFamily="2" charset="-122"/>
              </a:rPr>
              <a:t>动态分配数组</a:t>
            </a:r>
            <a:endParaRPr lang="en-US" altLang="zh-CN">
              <a:ea typeface="宋体" panose="02010600030101010101" pitchFamily="2" charset="-122"/>
            </a:endParaRPr>
          </a:p>
        </p:txBody>
      </p:sp>
      <p:sp>
        <p:nvSpPr>
          <p:cNvPr id="27651" name="Content Placeholder 2">
            <a:extLst>
              <a:ext uri="{FF2B5EF4-FFF2-40B4-BE49-F238E27FC236}">
                <a16:creationId xmlns:a16="http://schemas.microsoft.com/office/drawing/2014/main" id="{616327CF-A286-48D0-BA42-E4958E46408E}"/>
              </a:ext>
            </a:extLst>
          </p:cNvPr>
          <p:cNvSpPr>
            <a:spLocks noGrp="1" noChangeArrowheads="1"/>
          </p:cNvSpPr>
          <p:nvPr>
            <p:ph idx="1"/>
          </p:nvPr>
        </p:nvSpPr>
        <p:spPr/>
        <p:txBody>
          <a:bodyPr/>
          <a:lstStyle/>
          <a:p>
            <a:r>
              <a:rPr lang="zh-CN" altLang="en-US" dirty="0">
                <a:latin typeface="黑体" panose="02010609060101010101" pitchFamily="49" charset="-122"/>
                <a:ea typeface="黑体" panose="02010609060101010101" pitchFamily="49" charset="-122"/>
              </a:rPr>
              <a:t>动态分配数组和动态分配字符串的好处是一样的。</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指针和数组的紧密关系，使得使用动态分配数组和使用普通数组一样容易。</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cs typeface="Courier New" panose="02070309020205020404" pitchFamily="49" charset="0"/>
              </a:rPr>
              <a:t>虽然</a:t>
            </a:r>
            <a:r>
              <a:rPr lang="en-US" altLang="zh-CN" dirty="0">
                <a:latin typeface="黑体" panose="02010609060101010101" pitchFamily="49" charset="-122"/>
                <a:ea typeface="黑体" panose="02010609060101010101" pitchFamily="49" charset="-122"/>
                <a:cs typeface="Courier New" panose="02070309020205020404" pitchFamily="49" charset="0"/>
              </a:rPr>
              <a:t>malloc</a:t>
            </a:r>
            <a:r>
              <a:rPr lang="zh-CN" altLang="en-US" dirty="0">
                <a:latin typeface="黑体" panose="02010609060101010101" pitchFamily="49" charset="-122"/>
                <a:ea typeface="黑体" panose="02010609060101010101" pitchFamily="49" charset="-122"/>
                <a:cs typeface="Courier New" panose="02070309020205020404" pitchFamily="49" charset="0"/>
              </a:rPr>
              <a:t>可用于给数组分配空间，但有时会用</a:t>
            </a: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calloc</a:t>
            </a:r>
            <a:r>
              <a:rPr lang="zh-CN" altLang="en-US" dirty="0">
                <a:latin typeface="黑体" panose="02010609060101010101" pitchFamily="49" charset="-122"/>
                <a:ea typeface="黑体" panose="02010609060101010101" pitchFamily="49" charset="-122"/>
              </a:rPr>
              <a:t>函数来替代，因为</a:t>
            </a:r>
            <a:r>
              <a:rPr lang="en-US" altLang="zh-CN" dirty="0" err="1">
                <a:latin typeface="黑体" panose="02010609060101010101" pitchFamily="49" charset="-122"/>
                <a:ea typeface="黑体" panose="02010609060101010101" pitchFamily="49" charset="-122"/>
              </a:rPr>
              <a:t>calloc</a:t>
            </a:r>
            <a:r>
              <a:rPr lang="zh-CN" altLang="en-US" dirty="0">
                <a:latin typeface="黑体" panose="02010609060101010101" pitchFamily="49" charset="-122"/>
                <a:ea typeface="黑体" panose="02010609060101010101" pitchFamily="49" charset="-122"/>
              </a:rPr>
              <a:t>会对分配的空间初始化。</a:t>
            </a:r>
            <a:endParaRPr lang="en-US" altLang="zh-CN" dirty="0">
              <a:latin typeface="黑体" panose="02010609060101010101" pitchFamily="49" charset="-122"/>
              <a:ea typeface="黑体" panose="02010609060101010101" pitchFamily="49" charset="-122"/>
            </a:endParaRPr>
          </a:p>
          <a:p>
            <a:r>
              <a:rPr lang="en-US" altLang="zh-CN" dirty="0" err="1">
                <a:latin typeface="黑体" panose="02010609060101010101" pitchFamily="49" charset="-122"/>
                <a:ea typeface="黑体" panose="02010609060101010101" pitchFamily="49" charset="-122"/>
              </a:rPr>
              <a:t>realloc</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函数允许根据需要对数组进行“扩展”或“缩减”。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3958961-8C52-49A2-A64B-DB8CAD6D9856}"/>
              </a:ext>
            </a:extLst>
          </p:cNvPr>
          <p:cNvSpPr>
            <a:spLocks noGrp="1" noChangeArrowheads="1"/>
          </p:cNvSpPr>
          <p:nvPr>
            <p:ph type="title"/>
          </p:nvPr>
        </p:nvSpPr>
        <p:spPr>
          <a:xfrm>
            <a:off x="2667000" y="533400"/>
            <a:ext cx="6705600" cy="685800"/>
          </a:xfrm>
        </p:spPr>
        <p:txBody>
          <a:bodyPr/>
          <a:lstStyle/>
          <a:p>
            <a:r>
              <a:rPr lang="zh-CN" altLang="en-US" dirty="0">
                <a:latin typeface="黑体" panose="02010609060101010101" pitchFamily="49" charset="-122"/>
                <a:ea typeface="黑体" panose="02010609060101010101" pitchFamily="49" charset="-122"/>
              </a:rPr>
              <a:t>使用</a:t>
            </a:r>
            <a:r>
              <a:rPr lang="en-US" altLang="zh-CN" b="1" dirty="0">
                <a:latin typeface="黑体" panose="02010609060101010101" pitchFamily="49" charset="-122"/>
                <a:ea typeface="黑体" panose="02010609060101010101" pitchFamily="49" charset="-122"/>
                <a:cs typeface="Courier New" panose="02070309020205020404" pitchFamily="49" charset="0"/>
              </a:rPr>
              <a:t>malloc</a:t>
            </a:r>
            <a:r>
              <a:rPr lang="zh-CN" altLang="en-US" dirty="0">
                <a:latin typeface="黑体" panose="02010609060101010101" pitchFamily="49" charset="-122"/>
                <a:ea typeface="黑体" panose="02010609060101010101" pitchFamily="49" charset="-122"/>
              </a:rPr>
              <a:t>给数组分配存储空间</a:t>
            </a:r>
            <a:endParaRPr lang="en-US" altLang="zh-CN" dirty="0">
              <a:latin typeface="黑体" panose="02010609060101010101" pitchFamily="49" charset="-122"/>
              <a:ea typeface="黑体" panose="02010609060101010101" pitchFamily="49" charset="-122"/>
            </a:endParaRPr>
          </a:p>
        </p:txBody>
      </p:sp>
      <p:sp>
        <p:nvSpPr>
          <p:cNvPr id="28675" name="Content Placeholder 2">
            <a:extLst>
              <a:ext uri="{FF2B5EF4-FFF2-40B4-BE49-F238E27FC236}">
                <a16:creationId xmlns:a16="http://schemas.microsoft.com/office/drawing/2014/main" id="{6D20A507-3D3B-46BE-BCEA-DD4465BD34C9}"/>
              </a:ext>
            </a:extLst>
          </p:cNvPr>
          <p:cNvSpPr>
            <a:spLocks noGrp="1" noChangeArrowheads="1"/>
          </p:cNvSpPr>
          <p:nvPr>
            <p:ph idx="1"/>
          </p:nvPr>
        </p:nvSpPr>
        <p:spPr/>
        <p:txBody>
          <a:bodyPr/>
          <a:lstStyle/>
          <a:p>
            <a:r>
              <a:rPr lang="zh-CN" altLang="en-US" dirty="0">
                <a:latin typeface="黑体" panose="02010609060101010101" pitchFamily="49" charset="-122"/>
                <a:ea typeface="黑体" panose="02010609060101010101" pitchFamily="49" charset="-122"/>
              </a:rPr>
              <a:t>假设正在编写的程序需要</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个整数构成的数组，这里的</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可以在程序执行期间计算出来。</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首先需要声明指针变量</a:t>
            </a:r>
            <a:r>
              <a:rPr lang="en-US" altLang="zh-CN" dirty="0">
                <a:latin typeface="黑体" panose="02010609060101010101" pitchFamily="49" charset="-122"/>
                <a:ea typeface="黑体" panose="02010609060101010101" pitchFamily="49" charset="-122"/>
              </a:rPr>
              <a:t>:</a:t>
            </a:r>
          </a:p>
          <a:p>
            <a:pPr>
              <a:lnSpc>
                <a:spcPct val="80000"/>
              </a:lnSpc>
              <a:spcBef>
                <a:spcPts val="1200"/>
              </a:spcBef>
              <a:buNone/>
            </a:pPr>
            <a:r>
              <a:rPr lang="en-US" altLang="zh-CN" sz="2400" dirty="0">
                <a:latin typeface="黑体" panose="02010609060101010101" pitchFamily="49" charset="-122"/>
                <a:ea typeface="黑体" panose="02010609060101010101" pitchFamily="49" charset="-122"/>
              </a:rPr>
              <a:t>	int *a;</a:t>
            </a:r>
          </a:p>
          <a:p>
            <a:r>
              <a:rPr lang="zh-CN" altLang="en-US" dirty="0">
                <a:latin typeface="黑体" panose="02010609060101010101" pitchFamily="49" charset="-122"/>
                <a:ea typeface="黑体" panose="02010609060101010101" pitchFamily="49" charset="-122"/>
              </a:rPr>
              <a:t>一旦</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的值己知了，就让程序调用</a:t>
            </a:r>
            <a:r>
              <a:rPr lang="en-US" altLang="zh-CN" dirty="0">
                <a:latin typeface="黑体" panose="02010609060101010101" pitchFamily="49" charset="-122"/>
                <a:ea typeface="黑体" panose="02010609060101010101" pitchFamily="49" charset="-122"/>
              </a:rPr>
              <a:t>malloc</a:t>
            </a:r>
            <a:r>
              <a:rPr lang="zh-CN" altLang="en-US" dirty="0">
                <a:latin typeface="黑体" panose="02010609060101010101" pitchFamily="49" charset="-122"/>
                <a:ea typeface="黑体" panose="02010609060101010101" pitchFamily="49" charset="-122"/>
              </a:rPr>
              <a:t>函数为数组分配存储空间</a:t>
            </a:r>
            <a:r>
              <a:rPr lang="en-US" altLang="zh-CN" dirty="0">
                <a:latin typeface="黑体" panose="02010609060101010101" pitchFamily="49" charset="-122"/>
                <a:ea typeface="黑体" panose="02010609060101010101" pitchFamily="49" charset="-122"/>
              </a:rPr>
              <a:t>:</a:t>
            </a:r>
          </a:p>
          <a:p>
            <a:pPr>
              <a:lnSpc>
                <a:spcPct val="80000"/>
              </a:lnSpc>
              <a:spcBef>
                <a:spcPts val="1200"/>
              </a:spcBef>
              <a:buNone/>
            </a:pPr>
            <a:r>
              <a:rPr lang="en-US" altLang="zh-CN" sz="2400" dirty="0">
                <a:latin typeface="黑体" panose="02010609060101010101" pitchFamily="49" charset="-122"/>
                <a:ea typeface="黑体" panose="02010609060101010101" pitchFamily="49" charset="-122"/>
              </a:rPr>
              <a:t>	a = malloc(n * </a:t>
            </a:r>
            <a:r>
              <a:rPr lang="en-US" altLang="zh-CN" sz="2400" dirty="0" err="1">
                <a:latin typeface="黑体" panose="02010609060101010101" pitchFamily="49" charset="-122"/>
                <a:ea typeface="黑体" panose="02010609060101010101" pitchFamily="49" charset="-122"/>
              </a:rPr>
              <a:t>sizeof</a:t>
            </a:r>
            <a:r>
              <a:rPr lang="en-US" altLang="zh-CN" sz="2400" dirty="0">
                <a:latin typeface="黑体" panose="02010609060101010101" pitchFamily="49" charset="-122"/>
                <a:ea typeface="黑体" panose="02010609060101010101" pitchFamily="49" charset="-122"/>
              </a:rPr>
              <a:t>(int));</a:t>
            </a:r>
          </a:p>
          <a:p>
            <a:r>
              <a:rPr lang="zh-CN" altLang="en-US" dirty="0">
                <a:solidFill>
                  <a:srgbClr val="000000"/>
                </a:solidFill>
                <a:latin typeface="黑体" panose="02010609060101010101" pitchFamily="49" charset="-122"/>
                <a:ea typeface="黑体" panose="02010609060101010101" pitchFamily="49" charset="-122"/>
              </a:rPr>
              <a:t>计算数组所需要的空间数量时始终要使用</a:t>
            </a:r>
            <a:r>
              <a:rPr lang="en-US" altLang="zh-CN" dirty="0" err="1">
                <a:latin typeface="黑体" panose="02010609060101010101" pitchFamily="49" charset="-122"/>
                <a:ea typeface="黑体" panose="02010609060101010101" pitchFamily="49" charset="-122"/>
              </a:rPr>
              <a:t>sizeof</a:t>
            </a:r>
            <a:r>
              <a:rPr lang="zh-CN" altLang="en-US" dirty="0">
                <a:solidFill>
                  <a:srgbClr val="000000"/>
                </a:solidFill>
                <a:latin typeface="黑体" panose="02010609060101010101" pitchFamily="49" charset="-122"/>
                <a:ea typeface="黑体" panose="02010609060101010101" pitchFamily="49" charset="-122"/>
              </a:rPr>
              <a:t>运算符。</a:t>
            </a:r>
          </a:p>
          <a:p>
            <a:endParaRPr lang="en-US" altLang="zh-CN"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0A537A7-F07A-4DB9-B185-DB05D8FEBA28}"/>
              </a:ext>
            </a:extLst>
          </p:cNvPr>
          <p:cNvSpPr>
            <a:spLocks noGrp="1" noChangeArrowheads="1"/>
          </p:cNvSpPr>
          <p:nvPr>
            <p:ph type="title"/>
          </p:nvPr>
        </p:nvSpPr>
        <p:spPr>
          <a:xfrm>
            <a:off x="3200400" y="533400"/>
            <a:ext cx="5791200" cy="685800"/>
          </a:xfrm>
        </p:spPr>
        <p:txBody>
          <a:bodyPr/>
          <a:lstStyle/>
          <a:p>
            <a:r>
              <a:rPr lang="zh-CN" altLang="en-US" sz="2800" dirty="0">
                <a:latin typeface="黑体" panose="02010609060101010101" pitchFamily="49" charset="-122"/>
                <a:ea typeface="黑体" panose="02010609060101010101" pitchFamily="49" charset="-122"/>
              </a:rPr>
              <a:t>使用</a:t>
            </a:r>
            <a:r>
              <a:rPr lang="en-US" altLang="zh-CN" b="1" dirty="0">
                <a:latin typeface="黑体" panose="02010609060101010101" pitchFamily="49" charset="-122"/>
                <a:ea typeface="黑体" panose="02010609060101010101" pitchFamily="49" charset="-122"/>
                <a:cs typeface="Courier New" panose="02070309020205020404" pitchFamily="49" charset="0"/>
              </a:rPr>
              <a:t>malloc</a:t>
            </a:r>
            <a:r>
              <a:rPr lang="zh-CN" altLang="en-US" sz="2800" dirty="0">
                <a:latin typeface="黑体" panose="02010609060101010101" pitchFamily="49" charset="-122"/>
                <a:ea typeface="黑体" panose="02010609060101010101" pitchFamily="49" charset="-122"/>
              </a:rPr>
              <a:t>给数组分配存储空间</a:t>
            </a:r>
            <a:endParaRPr lang="en-US" altLang="zh-CN" sz="3000" dirty="0">
              <a:latin typeface="黑体" panose="02010609060101010101" pitchFamily="49" charset="-122"/>
              <a:ea typeface="黑体" panose="02010609060101010101" pitchFamily="49" charset="-122"/>
            </a:endParaRPr>
          </a:p>
        </p:txBody>
      </p:sp>
      <p:sp>
        <p:nvSpPr>
          <p:cNvPr id="29699" name="Content Placeholder 2">
            <a:extLst>
              <a:ext uri="{FF2B5EF4-FFF2-40B4-BE49-F238E27FC236}">
                <a16:creationId xmlns:a16="http://schemas.microsoft.com/office/drawing/2014/main" id="{60781E14-474A-483F-8647-EE765798A2B8}"/>
              </a:ext>
            </a:extLst>
          </p:cNvPr>
          <p:cNvSpPr>
            <a:spLocks noGrp="1" noChangeArrowheads="1"/>
          </p:cNvSpPr>
          <p:nvPr>
            <p:ph idx="1"/>
          </p:nvPr>
        </p:nvSpPr>
        <p:spPr>
          <a:xfrm>
            <a:off x="304800" y="1562100"/>
            <a:ext cx="11582400" cy="3733800"/>
          </a:xfrm>
        </p:spPr>
        <p:txBody>
          <a:bodyPr/>
          <a:lstStyle/>
          <a:p>
            <a:r>
              <a:rPr lang="zh-CN" altLang="en-US" dirty="0">
                <a:latin typeface="黑体" panose="02010609060101010101" pitchFamily="49" charset="-122"/>
                <a:ea typeface="黑体" panose="02010609060101010101" pitchFamily="49" charset="-122"/>
              </a:rPr>
              <a:t>一旦</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指向动态分配的内存块，就可以忽略</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是指针的事实，可以把它用作数组的名字。这都要感谢</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语言中数组和指针的紧密关系。</a:t>
            </a:r>
          </a:p>
          <a:p>
            <a:r>
              <a:rPr lang="zh-CN" altLang="en-US" dirty="0">
                <a:latin typeface="黑体" panose="02010609060101010101" pitchFamily="49" charset="-122"/>
                <a:ea typeface="黑体" panose="02010609060101010101" pitchFamily="49" charset="-122"/>
              </a:rPr>
              <a:t>例如，可以使用下列循环对</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指向的数组进行初始化</a:t>
            </a:r>
            <a:r>
              <a:rPr lang="en-US" altLang="zh-CN" dirty="0">
                <a:latin typeface="黑体" panose="02010609060101010101" pitchFamily="49" charset="-122"/>
                <a:ea typeface="黑体" panose="02010609060101010101" pitchFamily="49" charset="-122"/>
              </a:rPr>
              <a:t>:</a:t>
            </a:r>
          </a:p>
          <a:p>
            <a:pPr>
              <a:lnSpc>
                <a:spcPct val="80000"/>
              </a:lnSpc>
              <a:spcBef>
                <a:spcPts val="1200"/>
              </a:spcBef>
              <a:buNone/>
            </a:pPr>
            <a:r>
              <a:rPr lang="en-US" altLang="zh-CN" sz="2400" dirty="0">
                <a:latin typeface="黑体" panose="02010609060101010101" pitchFamily="49" charset="-122"/>
                <a:ea typeface="黑体" panose="02010609060101010101" pitchFamily="49" charset="-122"/>
              </a:rPr>
              <a:t>	for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 0;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&lt; n;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a:t>
            </a:r>
          </a:p>
          <a:p>
            <a:pPr>
              <a:lnSpc>
                <a:spcPct val="80000"/>
              </a:lnSpc>
              <a:buNone/>
            </a:pPr>
            <a:r>
              <a:rPr lang="en-US" altLang="zh-CN" sz="2400" dirty="0">
                <a:latin typeface="黑体" panose="02010609060101010101" pitchFamily="49" charset="-122"/>
                <a:ea typeface="黑体" panose="02010609060101010101" pitchFamily="49" charset="-122"/>
              </a:rPr>
              <a:t>	  a[</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 0;</a:t>
            </a:r>
          </a:p>
          <a:p>
            <a:r>
              <a:rPr lang="zh-CN" altLang="en-US" dirty="0">
                <a:latin typeface="黑体" panose="02010609060101010101" pitchFamily="49" charset="-122"/>
                <a:ea typeface="黑体" panose="02010609060101010101" pitchFamily="49" charset="-122"/>
              </a:rPr>
              <a:t>用指针算术运算代替取下标操作来访问数组元素也是可行的。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86F2F0E-D248-4AC6-89A5-BC44DD6E9F8C}"/>
              </a:ext>
            </a:extLst>
          </p:cNvPr>
          <p:cNvSpPr>
            <a:spLocks noGrp="1" noChangeArrowheads="1"/>
          </p:cNvSpPr>
          <p:nvPr>
            <p:ph type="title"/>
          </p:nvPr>
        </p:nvSpPr>
        <p:spPr>
          <a:xfrm>
            <a:off x="4648200" y="533400"/>
            <a:ext cx="2895600" cy="685800"/>
          </a:xfrm>
        </p:spPr>
        <p:txBody>
          <a:bodyPr/>
          <a:lstStyle/>
          <a:p>
            <a:r>
              <a:rPr lang="en-US" altLang="zh-CN" b="1" dirty="0" err="1">
                <a:latin typeface="+mn-ea"/>
                <a:ea typeface="+mn-ea"/>
                <a:cs typeface="Courier New" panose="02070309020205020404" pitchFamily="49" charset="0"/>
              </a:rPr>
              <a:t>calloc</a:t>
            </a:r>
            <a:r>
              <a:rPr lang="en-US" altLang="zh-CN" dirty="0">
                <a:latin typeface="+mn-ea"/>
                <a:ea typeface="+mn-ea"/>
                <a:cs typeface="Courier New" panose="02070309020205020404" pitchFamily="49" charset="0"/>
              </a:rPr>
              <a:t> </a:t>
            </a:r>
            <a:r>
              <a:rPr lang="zh-CN" altLang="en-US" dirty="0">
                <a:latin typeface="+mn-ea"/>
                <a:ea typeface="+mn-ea"/>
                <a:cs typeface="Courier New" panose="02070309020205020404" pitchFamily="49" charset="0"/>
              </a:rPr>
              <a:t>函数</a:t>
            </a:r>
            <a:endParaRPr lang="en-US" altLang="zh-CN" dirty="0">
              <a:latin typeface="+mn-ea"/>
              <a:ea typeface="+mn-ea"/>
              <a:cs typeface="Courier New" panose="02070309020205020404" pitchFamily="49" charset="0"/>
            </a:endParaRPr>
          </a:p>
        </p:txBody>
      </p:sp>
      <p:sp>
        <p:nvSpPr>
          <p:cNvPr id="30723" name="Content Placeholder 2">
            <a:extLst>
              <a:ext uri="{FF2B5EF4-FFF2-40B4-BE49-F238E27FC236}">
                <a16:creationId xmlns:a16="http://schemas.microsoft.com/office/drawing/2014/main" id="{76D6F539-295A-458D-84EB-307F322C5963}"/>
              </a:ext>
            </a:extLst>
          </p:cNvPr>
          <p:cNvSpPr>
            <a:spLocks noGrp="1" noChangeArrowheads="1"/>
          </p:cNvSpPr>
          <p:nvPr>
            <p:ph idx="1"/>
          </p:nvPr>
        </p:nvSpPr>
        <p:spPr>
          <a:xfrm>
            <a:off x="304800" y="1219200"/>
            <a:ext cx="11582400" cy="5181600"/>
          </a:xfrm>
        </p:spPr>
        <p:txBody>
          <a:bodyPr/>
          <a:lstStyle/>
          <a:p>
            <a:r>
              <a:rPr lang="en-US" altLang="zh-CN" dirty="0" err="1">
                <a:latin typeface="+mn-ea"/>
                <a:ea typeface="+mn-ea"/>
                <a:cs typeface="Courier New" panose="02070309020205020404" pitchFamily="49" charset="0"/>
              </a:rPr>
              <a:t>calloc</a:t>
            </a:r>
            <a:r>
              <a:rPr lang="zh-CN" altLang="en-US" dirty="0">
                <a:latin typeface="+mn-ea"/>
                <a:ea typeface="+mn-ea"/>
                <a:cs typeface="Courier New" panose="02070309020205020404" pitchFamily="49" charset="0"/>
              </a:rPr>
              <a:t>函数是</a:t>
            </a:r>
            <a:r>
              <a:rPr lang="en-US" altLang="zh-CN" dirty="0">
                <a:latin typeface="+mn-ea"/>
                <a:ea typeface="+mn-ea"/>
                <a:cs typeface="Courier New" panose="02070309020205020404" pitchFamily="49" charset="0"/>
              </a:rPr>
              <a:t>malloc</a:t>
            </a:r>
            <a:r>
              <a:rPr lang="zh-CN" altLang="en-US" dirty="0">
                <a:latin typeface="+mn-ea"/>
                <a:ea typeface="+mn-ea"/>
                <a:cs typeface="Courier New" panose="02070309020205020404" pitchFamily="49" charset="0"/>
              </a:rPr>
              <a:t>的另一种替代。</a:t>
            </a:r>
            <a:endParaRPr lang="en-US" altLang="zh-CN" dirty="0">
              <a:latin typeface="+mn-ea"/>
              <a:ea typeface="+mn-ea"/>
              <a:cs typeface="Courier New" panose="02070309020205020404" pitchFamily="49" charset="0"/>
            </a:endParaRPr>
          </a:p>
          <a:p>
            <a:r>
              <a:rPr lang="en-US" altLang="zh-CN" dirty="0" err="1">
                <a:latin typeface="+mn-ea"/>
                <a:ea typeface="+mn-ea"/>
                <a:cs typeface="Courier New" panose="02070309020205020404" pitchFamily="49" charset="0"/>
              </a:rPr>
              <a:t>calloc</a:t>
            </a:r>
            <a:r>
              <a:rPr lang="zh-CN" altLang="en-US" dirty="0">
                <a:latin typeface="+mn-ea"/>
                <a:ea typeface="+mn-ea"/>
                <a:cs typeface="Courier New" panose="02070309020205020404" pitchFamily="49" charset="0"/>
              </a:rPr>
              <a:t>原型</a:t>
            </a:r>
            <a:r>
              <a:rPr lang="en-US" altLang="zh-CN" dirty="0">
                <a:latin typeface="+mn-ea"/>
                <a:ea typeface="+mn-ea"/>
                <a:cs typeface="Courier New" panose="02070309020205020404" pitchFamily="49" charset="0"/>
              </a:rPr>
              <a:t>:</a:t>
            </a:r>
          </a:p>
          <a:p>
            <a:pPr>
              <a:lnSpc>
                <a:spcPct val="80000"/>
              </a:lnSpc>
              <a:spcBef>
                <a:spcPts val="1200"/>
              </a:spcBef>
              <a:buNone/>
            </a:pPr>
            <a:r>
              <a:rPr lang="en-US" altLang="zh-CN" sz="2400" dirty="0">
                <a:latin typeface="+mn-ea"/>
                <a:ea typeface="+mn-ea"/>
                <a:cs typeface="Courier New" panose="02070309020205020404" pitchFamily="49" charset="0"/>
              </a:rPr>
              <a:t>	void</a:t>
            </a:r>
            <a:r>
              <a:rPr lang="en-US" altLang="zh-CN" sz="2200" dirty="0">
                <a:latin typeface="+mn-ea"/>
                <a:ea typeface="+mn-ea"/>
                <a:cs typeface="Courier New" panose="02070309020205020404" pitchFamily="49" charset="0"/>
              </a:rPr>
              <a:t> </a:t>
            </a:r>
            <a:r>
              <a:rPr lang="en-US" altLang="zh-CN" sz="2400" dirty="0">
                <a:latin typeface="+mn-ea"/>
                <a:ea typeface="+mn-ea"/>
                <a:cs typeface="Courier New" panose="02070309020205020404" pitchFamily="49" charset="0"/>
              </a:rPr>
              <a:t>*</a:t>
            </a:r>
            <a:r>
              <a:rPr lang="en-US" altLang="zh-CN" sz="2400" dirty="0" err="1">
                <a:latin typeface="+mn-ea"/>
                <a:ea typeface="+mn-ea"/>
                <a:cs typeface="Courier New" panose="02070309020205020404" pitchFamily="49" charset="0"/>
              </a:rPr>
              <a:t>calloc</a:t>
            </a:r>
            <a:r>
              <a:rPr lang="en-US" altLang="zh-CN" sz="2400" dirty="0">
                <a:latin typeface="+mn-ea"/>
                <a:ea typeface="+mn-ea"/>
                <a:cs typeface="Courier New" panose="02070309020205020404" pitchFamily="49" charset="0"/>
              </a:rPr>
              <a:t>(</a:t>
            </a:r>
            <a:r>
              <a:rPr lang="en-US" altLang="zh-CN" sz="2400" dirty="0" err="1">
                <a:latin typeface="+mn-ea"/>
                <a:ea typeface="+mn-ea"/>
                <a:cs typeface="Courier New" panose="02070309020205020404" pitchFamily="49" charset="0"/>
              </a:rPr>
              <a:t>size_t</a:t>
            </a:r>
            <a:r>
              <a:rPr lang="en-US" altLang="zh-CN" sz="2200" dirty="0">
                <a:latin typeface="+mn-ea"/>
                <a:ea typeface="+mn-ea"/>
                <a:cs typeface="Courier New" panose="02070309020205020404" pitchFamily="49" charset="0"/>
              </a:rPr>
              <a:t> </a:t>
            </a:r>
            <a:r>
              <a:rPr lang="en-US" altLang="zh-CN" sz="2400" dirty="0" err="1">
                <a:latin typeface="+mn-ea"/>
                <a:ea typeface="+mn-ea"/>
                <a:cs typeface="Courier New" panose="02070309020205020404" pitchFamily="49" charset="0"/>
              </a:rPr>
              <a:t>nmemb</a:t>
            </a:r>
            <a:r>
              <a:rPr lang="en-US" altLang="zh-CN" sz="2400" dirty="0">
                <a:latin typeface="+mn-ea"/>
                <a:ea typeface="+mn-ea"/>
                <a:cs typeface="Courier New" panose="02070309020205020404" pitchFamily="49" charset="0"/>
              </a:rPr>
              <a:t>,</a:t>
            </a:r>
            <a:r>
              <a:rPr lang="en-US" altLang="zh-CN" sz="2200" dirty="0">
                <a:latin typeface="+mn-ea"/>
                <a:ea typeface="+mn-ea"/>
                <a:cs typeface="Courier New" panose="02070309020205020404" pitchFamily="49" charset="0"/>
              </a:rPr>
              <a:t> </a:t>
            </a:r>
            <a:r>
              <a:rPr lang="en-US" altLang="zh-CN" sz="2400" dirty="0" err="1">
                <a:latin typeface="+mn-ea"/>
                <a:ea typeface="+mn-ea"/>
                <a:cs typeface="Courier New" panose="02070309020205020404" pitchFamily="49" charset="0"/>
              </a:rPr>
              <a:t>size_t</a:t>
            </a:r>
            <a:r>
              <a:rPr lang="en-US" altLang="zh-CN" sz="2200" dirty="0">
                <a:latin typeface="+mn-ea"/>
                <a:ea typeface="+mn-ea"/>
                <a:cs typeface="Courier New" panose="02070309020205020404" pitchFamily="49" charset="0"/>
              </a:rPr>
              <a:t> </a:t>
            </a:r>
            <a:r>
              <a:rPr lang="en-US" altLang="zh-CN" sz="2400" dirty="0">
                <a:latin typeface="+mn-ea"/>
                <a:ea typeface="+mn-ea"/>
                <a:cs typeface="Courier New" panose="02070309020205020404" pitchFamily="49" charset="0"/>
              </a:rPr>
              <a:t>size);</a:t>
            </a:r>
          </a:p>
          <a:p>
            <a:r>
              <a:rPr lang="en-US" altLang="zh-CN" dirty="0" err="1">
                <a:latin typeface="+mn-ea"/>
                <a:ea typeface="+mn-ea"/>
                <a:cs typeface="Courier New" panose="02070309020205020404" pitchFamily="49" charset="0"/>
              </a:rPr>
              <a:t>calloc</a:t>
            </a:r>
            <a:r>
              <a:rPr lang="zh-CN" altLang="en-US" dirty="0">
                <a:latin typeface="+mn-ea"/>
                <a:ea typeface="+mn-ea"/>
                <a:cs typeface="Courier New" panose="02070309020205020404" pitchFamily="49" charset="0"/>
              </a:rPr>
              <a:t>的特点</a:t>
            </a:r>
            <a:r>
              <a:rPr lang="en-US" altLang="zh-CN" dirty="0">
                <a:latin typeface="+mn-ea"/>
                <a:ea typeface="+mn-ea"/>
                <a:cs typeface="Courier New" panose="02070309020205020404" pitchFamily="49" charset="0"/>
              </a:rPr>
              <a:t>:</a:t>
            </a:r>
          </a:p>
          <a:p>
            <a:pPr lvl="1"/>
            <a:r>
              <a:rPr lang="zh-CN" altLang="en-US" dirty="0">
                <a:latin typeface="+mn-ea"/>
                <a:ea typeface="+mn-ea"/>
                <a:cs typeface="Courier New" panose="02070309020205020404" pitchFamily="49" charset="0"/>
              </a:rPr>
              <a:t>为</a:t>
            </a:r>
            <a:r>
              <a:rPr lang="en-US" altLang="zh-CN" dirty="0" err="1">
                <a:latin typeface="+mn-ea"/>
                <a:ea typeface="+mn-ea"/>
                <a:cs typeface="Courier New" panose="02070309020205020404" pitchFamily="49" charset="0"/>
              </a:rPr>
              <a:t>nmemb</a:t>
            </a:r>
            <a:r>
              <a:rPr lang="zh-CN" altLang="en-US" dirty="0">
                <a:latin typeface="+mn-ea"/>
                <a:ea typeface="+mn-ea"/>
                <a:cs typeface="Courier New" panose="02070309020205020404" pitchFamily="49" charset="0"/>
              </a:rPr>
              <a:t>个元素的数组分配内存空间，其中每个元素的长度都是</a:t>
            </a:r>
            <a:r>
              <a:rPr lang="en-US" altLang="zh-CN" dirty="0">
                <a:latin typeface="+mn-ea"/>
                <a:ea typeface="+mn-ea"/>
                <a:cs typeface="Courier New" panose="02070309020205020404" pitchFamily="49" charset="0"/>
              </a:rPr>
              <a:t>size</a:t>
            </a:r>
            <a:r>
              <a:rPr lang="zh-CN" altLang="en-US" dirty="0">
                <a:latin typeface="+mn-ea"/>
                <a:ea typeface="+mn-ea"/>
                <a:cs typeface="Courier New" panose="02070309020205020404" pitchFamily="49" charset="0"/>
              </a:rPr>
              <a:t>个字节</a:t>
            </a:r>
            <a:endParaRPr lang="en-US" altLang="zh-CN" dirty="0">
              <a:latin typeface="+mn-ea"/>
              <a:ea typeface="+mn-ea"/>
              <a:cs typeface="Courier New" panose="02070309020205020404" pitchFamily="49" charset="0"/>
            </a:endParaRPr>
          </a:p>
          <a:p>
            <a:pPr lvl="1"/>
            <a:r>
              <a:rPr lang="zh-CN" altLang="en-US" dirty="0">
                <a:latin typeface="+mn-ea"/>
                <a:ea typeface="+mn-ea"/>
                <a:cs typeface="Courier New" panose="02070309020205020404" pitchFamily="49" charset="0"/>
              </a:rPr>
              <a:t>如果要求的空间无效，那么此函数返回空指针</a:t>
            </a:r>
            <a:endParaRPr lang="en-US" altLang="zh-CN" dirty="0">
              <a:latin typeface="+mn-ea"/>
              <a:ea typeface="+mn-ea"/>
              <a:cs typeface="Courier New" panose="02070309020205020404" pitchFamily="49" charset="0"/>
            </a:endParaRPr>
          </a:p>
          <a:p>
            <a:pPr lvl="1"/>
            <a:r>
              <a:rPr lang="zh-CN" altLang="en-US" dirty="0">
                <a:latin typeface="+mn-ea"/>
                <a:ea typeface="+mn-ea"/>
                <a:cs typeface="Courier New" panose="02070309020205020404" pitchFamily="49" charset="0"/>
              </a:rPr>
              <a:t>在分配了内存之后，会通过把所有位设置为</a:t>
            </a:r>
            <a:r>
              <a:rPr lang="en-US" altLang="zh-CN" dirty="0">
                <a:latin typeface="+mn-ea"/>
                <a:ea typeface="+mn-ea"/>
                <a:cs typeface="Courier New" panose="02070309020205020404" pitchFamily="49" charset="0"/>
              </a:rPr>
              <a:t>0</a:t>
            </a:r>
            <a:r>
              <a:rPr lang="zh-CN" altLang="en-US" dirty="0">
                <a:latin typeface="+mn-ea"/>
                <a:ea typeface="+mn-ea"/>
                <a:cs typeface="Courier New" panose="02070309020205020404" pitchFamily="49" charset="0"/>
              </a:rPr>
              <a:t>的方式进行初始化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4D3CD86-1521-4A5D-963F-38A8EB219CC2}"/>
              </a:ext>
            </a:extLst>
          </p:cNvPr>
          <p:cNvSpPr>
            <a:spLocks noGrp="1" noChangeArrowheads="1"/>
          </p:cNvSpPr>
          <p:nvPr>
            <p:ph type="title"/>
          </p:nvPr>
        </p:nvSpPr>
        <p:spPr/>
        <p:txBody>
          <a:bodyPr/>
          <a:lstStyle/>
          <a:p>
            <a:r>
              <a:rPr lang="en-US" altLang="zh-CN" b="1">
                <a:latin typeface="Courier New" panose="02070309020205020404" pitchFamily="49" charset="0"/>
                <a:ea typeface="宋体" panose="02010600030101010101" pitchFamily="2" charset="-122"/>
                <a:cs typeface="Courier New" panose="02070309020205020404" pitchFamily="49" charset="0"/>
              </a:rPr>
              <a:t>calloc</a:t>
            </a:r>
            <a:r>
              <a:rPr lang="en-US" altLang="zh-CN">
                <a:ea typeface="宋体" panose="02010600030101010101" pitchFamily="2" charset="-122"/>
                <a:cs typeface="Courier New" panose="02070309020205020404" pitchFamily="49" charset="0"/>
              </a:rPr>
              <a:t> </a:t>
            </a:r>
            <a:r>
              <a:rPr lang="zh-CN" altLang="en-US">
                <a:ea typeface="宋体" panose="02010600030101010101" pitchFamily="2" charset="-122"/>
                <a:cs typeface="Courier New" panose="02070309020205020404" pitchFamily="49" charset="0"/>
              </a:rPr>
              <a:t>函数</a:t>
            </a:r>
            <a:endParaRPr lang="en-US" altLang="zh-CN">
              <a:ea typeface="宋体" panose="02010600030101010101" pitchFamily="2" charset="-122"/>
              <a:cs typeface="Courier New" panose="02070309020205020404" pitchFamily="49" charset="0"/>
            </a:endParaRPr>
          </a:p>
        </p:txBody>
      </p:sp>
      <p:sp>
        <p:nvSpPr>
          <p:cNvPr id="31747" name="Content Placeholder 2">
            <a:extLst>
              <a:ext uri="{FF2B5EF4-FFF2-40B4-BE49-F238E27FC236}">
                <a16:creationId xmlns:a16="http://schemas.microsoft.com/office/drawing/2014/main" id="{B913D81A-ACBC-4304-BF92-BC4B185F63B4}"/>
              </a:ext>
            </a:extLst>
          </p:cNvPr>
          <p:cNvSpPr>
            <a:spLocks noGrp="1" noChangeArrowheads="1"/>
          </p:cNvSpPr>
          <p:nvPr>
            <p:ph idx="1"/>
          </p:nvPr>
        </p:nvSpPr>
        <p:spPr/>
        <p:txBody>
          <a:bodyPr/>
          <a:lstStyle/>
          <a:p>
            <a:r>
              <a:rPr lang="zh-CN" altLang="en-US" dirty="0">
                <a:ea typeface="宋体" panose="02010600030101010101" pitchFamily="2" charset="-122"/>
              </a:rPr>
              <a:t>下面的</a:t>
            </a:r>
            <a:r>
              <a:rPr lang="en-US" altLang="zh-CN" dirty="0" err="1">
                <a:latin typeface="Courier New" panose="02070309020205020404" pitchFamily="49" charset="0"/>
                <a:ea typeface="宋体" panose="02010600030101010101" pitchFamily="2" charset="-122"/>
                <a:cs typeface="Courier New" panose="02070309020205020404" pitchFamily="49" charset="0"/>
              </a:rPr>
              <a:t>calloc</a:t>
            </a:r>
            <a:r>
              <a:rPr lang="zh-CN" altLang="en-US" dirty="0">
                <a:ea typeface="宋体" panose="02010600030101010101" pitchFamily="2" charset="-122"/>
              </a:rPr>
              <a:t>函数调用为</a:t>
            </a:r>
            <a:r>
              <a:rPr lang="en-US" altLang="zh-CN" dirty="0">
                <a:ea typeface="宋体" panose="02010600030101010101" pitchFamily="2" charset="-122"/>
              </a:rPr>
              <a:t>n</a:t>
            </a:r>
            <a:r>
              <a:rPr lang="zh-CN" altLang="en-US" dirty="0">
                <a:ea typeface="宋体" panose="02010600030101010101" pitchFamily="2" charset="-122"/>
              </a:rPr>
              <a:t>个整数的数组分配存储空间：</a:t>
            </a:r>
            <a:endParaRPr lang="en-US" altLang="zh-CN" dirty="0">
              <a:ea typeface="宋体" panose="02010600030101010101" pitchFamily="2" charset="-122"/>
            </a:endParaRPr>
          </a:p>
          <a:p>
            <a:pPr>
              <a:buNone/>
            </a:pPr>
            <a:r>
              <a:rPr lang="en-US" altLang="zh-CN" sz="2400" dirty="0">
                <a:latin typeface="Courier New" panose="02070309020205020404" pitchFamily="49" charset="0"/>
                <a:ea typeface="宋体" panose="02010600030101010101" pitchFamily="2" charset="-122"/>
              </a:rPr>
              <a:t>	a = </a:t>
            </a:r>
            <a:r>
              <a:rPr lang="en-US" altLang="zh-CN" sz="2400" dirty="0" err="1">
                <a:latin typeface="Courier New" panose="02070309020205020404" pitchFamily="49" charset="0"/>
                <a:ea typeface="宋体" panose="02010600030101010101" pitchFamily="2" charset="-122"/>
              </a:rPr>
              <a:t>calloc</a:t>
            </a:r>
            <a:r>
              <a:rPr lang="en-US" altLang="zh-CN" sz="2400" dirty="0">
                <a:latin typeface="Courier New" panose="02070309020205020404" pitchFamily="49" charset="0"/>
                <a:ea typeface="宋体" panose="02010600030101010101" pitchFamily="2" charset="-122"/>
              </a:rPr>
              <a:t>(n, </a:t>
            </a:r>
            <a:r>
              <a:rPr lang="en-US" altLang="zh-CN" sz="2400" dirty="0" err="1">
                <a:latin typeface="Courier New" panose="02070309020205020404" pitchFamily="49" charset="0"/>
                <a:ea typeface="宋体" panose="02010600030101010101" pitchFamily="2" charset="-122"/>
              </a:rPr>
              <a:t>sizeof</a:t>
            </a:r>
            <a:r>
              <a:rPr lang="en-US" altLang="zh-CN" sz="2400" dirty="0">
                <a:latin typeface="Courier New" panose="02070309020205020404" pitchFamily="49" charset="0"/>
                <a:ea typeface="宋体" panose="02010600030101010101" pitchFamily="2" charset="-122"/>
              </a:rPr>
              <a:t>(int));</a:t>
            </a:r>
          </a:p>
          <a:p>
            <a:r>
              <a:rPr lang="zh-CN" altLang="en-US" dirty="0">
                <a:ea typeface="宋体" panose="02010600030101010101" pitchFamily="2" charset="-122"/>
              </a:rPr>
              <a:t>通过调用以</a:t>
            </a:r>
            <a:r>
              <a:rPr lang="en-US" altLang="zh-CN" dirty="0">
                <a:ea typeface="宋体" panose="02010600030101010101" pitchFamily="2" charset="-122"/>
              </a:rPr>
              <a:t>1</a:t>
            </a:r>
            <a:r>
              <a:rPr lang="zh-CN" altLang="en-US" dirty="0">
                <a:ea typeface="宋体" panose="02010600030101010101" pitchFamily="2" charset="-122"/>
              </a:rPr>
              <a:t>作为第一个实际参数的</a:t>
            </a:r>
            <a:r>
              <a:rPr lang="en-US" altLang="zh-CN" dirty="0" err="1">
                <a:latin typeface="Courier New" panose="02070309020205020404" pitchFamily="49" charset="0"/>
                <a:ea typeface="宋体" panose="02010600030101010101" pitchFamily="2" charset="-122"/>
              </a:rPr>
              <a:t>calloc</a:t>
            </a:r>
            <a:r>
              <a:rPr lang="zh-CN" altLang="en-US" dirty="0">
                <a:ea typeface="宋体" panose="02010600030101010101" pitchFamily="2" charset="-122"/>
              </a:rPr>
              <a:t>函数，可以为任何类型的数据项分配空间</a:t>
            </a:r>
            <a:r>
              <a:rPr lang="en-US" altLang="zh-CN" dirty="0">
                <a:ea typeface="宋体" panose="02010600030101010101" pitchFamily="2" charset="-122"/>
              </a:rPr>
              <a:t>:</a:t>
            </a:r>
          </a:p>
          <a:p>
            <a:pPr>
              <a:buNone/>
            </a:pPr>
            <a:r>
              <a:rPr lang="en-US" altLang="zh-CN" sz="2400" dirty="0">
                <a:latin typeface="Courier New" panose="02070309020205020404" pitchFamily="49" charset="0"/>
                <a:ea typeface="宋体" panose="02010600030101010101" pitchFamily="2" charset="-122"/>
              </a:rPr>
              <a:t>	struct point { int x, y; } *p;</a:t>
            </a:r>
          </a:p>
          <a:p>
            <a:pPr>
              <a:buFontTx/>
              <a:buNone/>
            </a:pPr>
            <a:r>
              <a:rPr lang="en-US" altLang="zh-CN" sz="2400" dirty="0">
                <a:latin typeface="Courier New" panose="02070309020205020404" pitchFamily="49" charset="0"/>
                <a:ea typeface="宋体" panose="02010600030101010101" pitchFamily="2" charset="-122"/>
              </a:rPr>
              <a:t>	p = </a:t>
            </a:r>
            <a:r>
              <a:rPr lang="en-US" altLang="zh-CN" sz="2400" dirty="0" err="1">
                <a:latin typeface="Courier New" panose="02070309020205020404" pitchFamily="49" charset="0"/>
                <a:ea typeface="宋体" panose="02010600030101010101" pitchFamily="2" charset="-122"/>
              </a:rPr>
              <a:t>calloc</a:t>
            </a:r>
            <a:r>
              <a:rPr lang="en-US" altLang="zh-CN" sz="2400" dirty="0">
                <a:latin typeface="Courier New" panose="02070309020205020404" pitchFamily="49" charset="0"/>
                <a:ea typeface="宋体" panose="02010600030101010101" pitchFamily="2" charset="-122"/>
              </a:rPr>
              <a:t>(1, </a:t>
            </a:r>
            <a:r>
              <a:rPr lang="en-US" altLang="zh-CN" sz="2400" dirty="0" err="1">
                <a:latin typeface="Courier New" panose="02070309020205020404" pitchFamily="49" charset="0"/>
                <a:ea typeface="宋体" panose="02010600030101010101" pitchFamily="2" charset="-122"/>
              </a:rPr>
              <a:t>sizeof</a:t>
            </a:r>
            <a:r>
              <a:rPr lang="en-US" altLang="zh-CN" sz="2400" dirty="0">
                <a:latin typeface="Courier New" panose="02070309020205020404" pitchFamily="49" charset="0"/>
                <a:ea typeface="宋体" panose="02010600030101010101" pitchFamily="2" charset="-122"/>
              </a:rPr>
              <a:t>(struct point));</a:t>
            </a:r>
          </a:p>
          <a:p>
            <a:r>
              <a:rPr lang="zh-CN" altLang="en-US" dirty="0">
                <a:ea typeface="宋体" panose="02010600030101010101" pitchFamily="2" charset="-122"/>
              </a:rPr>
              <a:t>执行完后，</a:t>
            </a:r>
            <a:r>
              <a:rPr lang="en-US" altLang="zh-CN" dirty="0">
                <a:ea typeface="宋体" panose="02010600030101010101" pitchFamily="2" charset="-122"/>
              </a:rPr>
              <a:t>p</a:t>
            </a:r>
            <a:r>
              <a:rPr lang="zh-CN" altLang="en-US" dirty="0">
                <a:ea typeface="宋体" panose="02010600030101010101" pitchFamily="2" charset="-122"/>
              </a:rPr>
              <a:t>指向一个结构，且该结构的成员</a:t>
            </a:r>
            <a:r>
              <a:rPr lang="en-US" altLang="zh-CN" dirty="0">
                <a:ea typeface="宋体" panose="02010600030101010101" pitchFamily="2" charset="-122"/>
              </a:rPr>
              <a:t>x</a:t>
            </a:r>
            <a:r>
              <a:rPr lang="zh-CN" altLang="en-US" dirty="0">
                <a:ea typeface="宋体" panose="02010600030101010101" pitchFamily="2" charset="-122"/>
              </a:rPr>
              <a:t>和</a:t>
            </a:r>
            <a:r>
              <a:rPr lang="en-US" altLang="zh-CN" dirty="0">
                <a:ea typeface="宋体" panose="02010600030101010101" pitchFamily="2" charset="-122"/>
              </a:rPr>
              <a:t>y</a:t>
            </a:r>
            <a:r>
              <a:rPr lang="zh-CN" altLang="en-US" dirty="0">
                <a:ea typeface="宋体" panose="02010600030101010101" pitchFamily="2" charset="-122"/>
              </a:rPr>
              <a:t>被初始化为</a:t>
            </a:r>
            <a:r>
              <a:rPr lang="en-US" altLang="zh-CN" dirty="0">
                <a:ea typeface="宋体" panose="02010600030101010101" pitchFamily="2" charset="-122"/>
              </a:rPr>
              <a:t>0</a:t>
            </a:r>
            <a:r>
              <a:rPr lang="zh-CN" altLang="en-US"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76D9D67-DB35-4A37-8993-2ABBA2D6782E}"/>
              </a:ext>
            </a:extLst>
          </p:cNvPr>
          <p:cNvSpPr>
            <a:spLocks noGrp="1" noChangeArrowheads="1"/>
          </p:cNvSpPr>
          <p:nvPr>
            <p:ph type="title"/>
          </p:nvPr>
        </p:nvSpPr>
        <p:spPr/>
        <p:txBody>
          <a:bodyPr/>
          <a:lstStyle/>
          <a:p>
            <a:r>
              <a:rPr lang="en-US" altLang="zh-CN" b="1">
                <a:latin typeface="Courier New" panose="02070309020205020404" pitchFamily="49" charset="0"/>
                <a:ea typeface="宋体" panose="02010600030101010101" pitchFamily="2" charset="-122"/>
                <a:cs typeface="Courier New" panose="02070309020205020404" pitchFamily="49" charset="0"/>
              </a:rPr>
              <a:t>realloc</a:t>
            </a:r>
            <a:r>
              <a:rPr lang="zh-CN" altLang="en-US" b="1">
                <a:latin typeface="Courier New" panose="02070309020205020404" pitchFamily="49" charset="0"/>
                <a:ea typeface="宋体" panose="02010600030101010101" pitchFamily="2" charset="-122"/>
                <a:cs typeface="Courier New" panose="02070309020205020404" pitchFamily="49" charset="0"/>
              </a:rPr>
              <a:t>函数</a:t>
            </a:r>
            <a:endParaRPr lang="en-US" altLang="zh-CN">
              <a:ea typeface="宋体" panose="02010600030101010101" pitchFamily="2" charset="-122"/>
              <a:cs typeface="Courier New" panose="02070309020205020404" pitchFamily="49" charset="0"/>
            </a:endParaRPr>
          </a:p>
        </p:txBody>
      </p:sp>
      <p:sp>
        <p:nvSpPr>
          <p:cNvPr id="32771" name="Content Placeholder 2">
            <a:extLst>
              <a:ext uri="{FF2B5EF4-FFF2-40B4-BE49-F238E27FC236}">
                <a16:creationId xmlns:a16="http://schemas.microsoft.com/office/drawing/2014/main" id="{9E1D578E-92EF-4684-9AA7-89167560F714}"/>
              </a:ext>
            </a:extLst>
          </p:cNvPr>
          <p:cNvSpPr>
            <a:spLocks noGrp="1" noChangeArrowheads="1"/>
          </p:cNvSpPr>
          <p:nvPr>
            <p:ph idx="1"/>
          </p:nvPr>
        </p:nvSpPr>
        <p:spPr/>
        <p:txBody>
          <a:bodyPr/>
          <a:lstStyle/>
          <a:p>
            <a:r>
              <a:rPr lang="en-US" altLang="zh-CN" dirty="0" err="1">
                <a:latin typeface="Courier New" panose="02070309020205020404" pitchFamily="49" charset="0"/>
                <a:ea typeface="宋体" panose="02010600030101010101" pitchFamily="2" charset="-122"/>
                <a:cs typeface="Courier New" panose="02070309020205020404" pitchFamily="49" charset="0"/>
              </a:rPr>
              <a:t>realloc</a:t>
            </a:r>
            <a:r>
              <a:rPr lang="zh-CN" altLang="en-US" dirty="0">
                <a:latin typeface="Courier New" panose="02070309020205020404" pitchFamily="49" charset="0"/>
                <a:ea typeface="宋体" panose="02010600030101010101" pitchFamily="2" charset="-122"/>
                <a:cs typeface="Courier New" panose="02070309020205020404" pitchFamily="49" charset="0"/>
              </a:rPr>
              <a:t>函数可以调整一个动态分配的数组的大小。</a:t>
            </a:r>
            <a:endParaRPr lang="en-US" altLang="zh-CN" dirty="0">
              <a:ea typeface="宋体" panose="02010600030101010101" pitchFamily="2" charset="-122"/>
              <a:cs typeface="Courier New" panose="02070309020205020404" pitchFamily="49" charset="0"/>
            </a:endParaRPr>
          </a:p>
          <a:p>
            <a:r>
              <a:rPr lang="en-US" altLang="zh-CN" dirty="0" err="1">
                <a:latin typeface="Courier New" panose="02070309020205020404" pitchFamily="49" charset="0"/>
                <a:ea typeface="宋体" panose="02010600030101010101" pitchFamily="2" charset="-122"/>
                <a:cs typeface="Courier New" panose="02070309020205020404" pitchFamily="49" charset="0"/>
              </a:rPr>
              <a:t>realloc</a:t>
            </a:r>
            <a:r>
              <a:rPr lang="zh-CN" altLang="en-US" dirty="0">
                <a:latin typeface="Courier New" panose="02070309020205020404" pitchFamily="49" charset="0"/>
                <a:ea typeface="宋体" panose="02010600030101010101" pitchFamily="2" charset="-122"/>
                <a:cs typeface="Courier New" panose="02070309020205020404" pitchFamily="49" charset="0"/>
              </a:rPr>
              <a:t>的原型</a:t>
            </a:r>
            <a:r>
              <a:rPr lang="en-US" altLang="zh-CN" dirty="0">
                <a:ea typeface="宋体" panose="02010600030101010101" pitchFamily="2" charset="-122"/>
                <a:cs typeface="Courier New" panose="02070309020205020404" pitchFamily="49" charset="0"/>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void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realloc</a:t>
            </a:r>
            <a:r>
              <a:rPr lang="en-US" altLang="zh-CN" sz="2400" dirty="0">
                <a:latin typeface="Courier New" panose="02070309020205020404" pitchFamily="49" charset="0"/>
                <a:ea typeface="宋体" panose="02010600030101010101" pitchFamily="2" charset="-122"/>
                <a:cs typeface="Courier New" panose="02070309020205020404" pitchFamily="49" charset="0"/>
              </a:rPr>
              <a:t>(void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ptr</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size_t</a:t>
            </a:r>
            <a:r>
              <a:rPr lang="en-US" altLang="zh-CN" sz="2400" dirty="0">
                <a:latin typeface="Courier New" panose="02070309020205020404" pitchFamily="49" charset="0"/>
                <a:ea typeface="宋体" panose="02010600030101010101" pitchFamily="2" charset="-122"/>
                <a:cs typeface="Courier New" panose="02070309020205020404" pitchFamily="49" charset="0"/>
              </a:rPr>
              <a:t> size);</a:t>
            </a:r>
          </a:p>
          <a:p>
            <a:r>
              <a:rPr lang="en-US" altLang="zh-CN" dirty="0" err="1">
                <a:latin typeface="Courier New" panose="02070309020205020404" pitchFamily="49" charset="0"/>
                <a:ea typeface="宋体" panose="02010600030101010101" pitchFamily="2" charset="-122"/>
                <a:cs typeface="Courier New" panose="02070309020205020404" pitchFamily="49" charset="0"/>
              </a:rPr>
              <a:t>ptr</a:t>
            </a:r>
            <a:r>
              <a:rPr lang="en-US" altLang="zh-CN" dirty="0">
                <a:ea typeface="宋体" panose="02010600030101010101" pitchFamily="2" charset="-122"/>
                <a:cs typeface="Courier New" panose="02070309020205020404" pitchFamily="49" charset="0"/>
              </a:rPr>
              <a:t> </a:t>
            </a:r>
            <a:r>
              <a:rPr lang="zh-CN" altLang="en-US" dirty="0">
                <a:ea typeface="宋体" panose="02010600030101010101" pitchFamily="2" charset="-122"/>
                <a:cs typeface="Courier New" panose="02070309020205020404" pitchFamily="49" charset="0"/>
              </a:rPr>
              <a:t>必须指向之前通过</a:t>
            </a:r>
            <a:r>
              <a:rPr lang="en-US" altLang="zh-CN" dirty="0">
                <a:latin typeface="Courier New" panose="02070309020205020404" pitchFamily="49" charset="0"/>
                <a:ea typeface="宋体" panose="02010600030101010101" pitchFamily="2" charset="-122"/>
                <a:cs typeface="Courier New" panose="02070309020205020404" pitchFamily="49" charset="0"/>
              </a:rPr>
              <a:t>malloc</a:t>
            </a:r>
            <a:r>
              <a:rPr lang="en-US" altLang="zh-CN" dirty="0">
                <a:ea typeface="宋体" panose="02010600030101010101" pitchFamily="2" charset="-122"/>
                <a:cs typeface="Courier New" panose="02070309020205020404" pitchFamily="49" charset="0"/>
              </a:rPr>
              <a:t>, </a:t>
            </a:r>
            <a:r>
              <a:rPr lang="en-US" altLang="zh-CN" dirty="0" err="1">
                <a:latin typeface="Courier New" panose="02070309020205020404" pitchFamily="49" charset="0"/>
                <a:ea typeface="宋体" panose="02010600030101010101" pitchFamily="2" charset="-122"/>
                <a:cs typeface="Courier New" panose="02070309020205020404" pitchFamily="49" charset="0"/>
              </a:rPr>
              <a:t>calloc</a:t>
            </a:r>
            <a:r>
              <a:rPr lang="en-US" altLang="zh-CN" dirty="0">
                <a:ea typeface="宋体" panose="02010600030101010101" pitchFamily="2" charset="-122"/>
                <a:cs typeface="Courier New" panose="02070309020205020404" pitchFamily="49" charset="0"/>
              </a:rPr>
              <a:t>, </a:t>
            </a:r>
            <a:r>
              <a:rPr lang="zh-CN" altLang="en-US" dirty="0">
                <a:ea typeface="宋体" panose="02010600030101010101" pitchFamily="2" charset="-122"/>
                <a:cs typeface="Courier New" panose="02070309020205020404" pitchFamily="49" charset="0"/>
              </a:rPr>
              <a:t>或者</a:t>
            </a:r>
            <a:r>
              <a:rPr lang="en-US" altLang="zh-CN" dirty="0" err="1">
                <a:latin typeface="Courier New" panose="02070309020205020404" pitchFamily="49" charset="0"/>
                <a:ea typeface="宋体" panose="02010600030101010101" pitchFamily="2" charset="-122"/>
                <a:cs typeface="Courier New" panose="02070309020205020404" pitchFamily="49" charset="0"/>
              </a:rPr>
              <a:t>realloc</a:t>
            </a:r>
            <a:r>
              <a:rPr lang="zh-CN" altLang="en-US" dirty="0">
                <a:latin typeface="Courier New" panose="02070309020205020404" pitchFamily="49" charset="0"/>
                <a:ea typeface="宋体" panose="02010600030101010101" pitchFamily="2" charset="-122"/>
                <a:cs typeface="Courier New" panose="02070309020205020404" pitchFamily="49" charset="0"/>
              </a:rPr>
              <a:t>调用获得的内存块</a:t>
            </a:r>
            <a:endParaRPr lang="en-US" altLang="zh-CN" dirty="0">
              <a:ea typeface="宋体" panose="02010600030101010101" pitchFamily="2" charset="-122"/>
              <a:cs typeface="Courier New" panose="02070309020205020404" pitchFamily="49" charset="0"/>
            </a:endParaRPr>
          </a:p>
          <a:p>
            <a:r>
              <a:rPr lang="en-US" altLang="zh-CN" dirty="0">
                <a:latin typeface="Courier New" panose="02070309020205020404" pitchFamily="49" charset="0"/>
                <a:ea typeface="宋体" panose="02010600030101010101" pitchFamily="2" charset="-122"/>
                <a:cs typeface="Courier New" panose="02070309020205020404" pitchFamily="49" charset="0"/>
              </a:rPr>
              <a:t>size</a:t>
            </a:r>
            <a:r>
              <a:rPr lang="zh-CN" altLang="en-US" dirty="0">
                <a:latin typeface="Courier New" panose="02070309020205020404" pitchFamily="49" charset="0"/>
                <a:ea typeface="宋体" panose="02010600030101010101" pitchFamily="2" charset="-122"/>
                <a:cs typeface="Courier New" panose="02070309020205020404" pitchFamily="49" charset="0"/>
              </a:rPr>
              <a:t>表示</a:t>
            </a:r>
            <a:r>
              <a:rPr lang="zh-CN" altLang="en-US" dirty="0">
                <a:solidFill>
                  <a:srgbClr val="FF0000"/>
                </a:solidFill>
                <a:latin typeface="Courier New" panose="02070309020205020404" pitchFamily="49" charset="0"/>
                <a:ea typeface="宋体" panose="02010600030101010101" pitchFamily="2" charset="-122"/>
                <a:cs typeface="Courier New" panose="02070309020205020404" pitchFamily="49" charset="0"/>
              </a:rPr>
              <a:t>新内存块</a:t>
            </a:r>
            <a:r>
              <a:rPr lang="zh-CN" altLang="en-US" dirty="0">
                <a:latin typeface="Courier New" panose="02070309020205020404" pitchFamily="49" charset="0"/>
                <a:ea typeface="宋体" panose="02010600030101010101" pitchFamily="2" charset="-122"/>
                <a:cs typeface="Courier New" panose="02070309020205020404" pitchFamily="49" charset="0"/>
              </a:rPr>
              <a:t>的尺寸，该尺寸可以比之前的</a:t>
            </a:r>
            <a:r>
              <a:rPr lang="zh-CN" altLang="en-US" dirty="0">
                <a:solidFill>
                  <a:srgbClr val="FF0000"/>
                </a:solidFill>
                <a:latin typeface="Courier New" panose="02070309020205020404" pitchFamily="49" charset="0"/>
                <a:ea typeface="宋体" panose="02010600030101010101" pitchFamily="2" charset="-122"/>
                <a:cs typeface="Courier New" panose="02070309020205020404" pitchFamily="49" charset="0"/>
              </a:rPr>
              <a:t>大</a:t>
            </a:r>
            <a:r>
              <a:rPr lang="zh-CN" altLang="en-US" dirty="0">
                <a:latin typeface="Courier New" panose="02070309020205020404" pitchFamily="49" charset="0"/>
                <a:ea typeface="宋体" panose="02010600030101010101" pitchFamily="2" charset="-122"/>
                <a:cs typeface="Courier New" panose="02070309020205020404" pitchFamily="49" charset="0"/>
              </a:rPr>
              <a:t>或者</a:t>
            </a:r>
            <a:r>
              <a:rPr lang="zh-CN" altLang="en-US" dirty="0">
                <a:solidFill>
                  <a:srgbClr val="FF0000"/>
                </a:solidFill>
                <a:latin typeface="Courier New" panose="02070309020205020404" pitchFamily="49" charset="0"/>
                <a:ea typeface="宋体" panose="02010600030101010101" pitchFamily="2" charset="-122"/>
                <a:cs typeface="Courier New" panose="02070309020205020404" pitchFamily="49" charset="0"/>
              </a:rPr>
              <a:t>小</a:t>
            </a:r>
            <a:r>
              <a:rPr lang="zh-CN" altLang="en-US" dirty="0">
                <a:latin typeface="Courier New" panose="02070309020205020404" pitchFamily="49" charset="0"/>
                <a:ea typeface="宋体" panose="02010600030101010101" pitchFamily="2" charset="-122"/>
                <a:cs typeface="Courier New" panose="02070309020205020404" pitchFamily="49" charset="0"/>
              </a:rPr>
              <a:t>。</a:t>
            </a:r>
            <a:endParaRPr lang="en-US" altLang="zh-CN" dirty="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67B0B5E-C794-475E-9FB8-79FA3F452D28}"/>
              </a:ext>
            </a:extLst>
          </p:cNvPr>
          <p:cNvSpPr>
            <a:spLocks noGrp="1" noChangeArrowheads="1"/>
          </p:cNvSpPr>
          <p:nvPr>
            <p:ph type="title"/>
          </p:nvPr>
        </p:nvSpPr>
        <p:spPr/>
        <p:txBody>
          <a:bodyPr/>
          <a:lstStyle/>
          <a:p>
            <a:r>
              <a:rPr lang="en-US" altLang="zh-CN" b="1">
                <a:latin typeface="Courier New" panose="02070309020205020404" pitchFamily="49" charset="0"/>
                <a:ea typeface="宋体" panose="02010600030101010101" pitchFamily="2" charset="-122"/>
                <a:cs typeface="Courier New" panose="02070309020205020404" pitchFamily="49" charset="0"/>
              </a:rPr>
              <a:t>realloc</a:t>
            </a:r>
            <a:r>
              <a:rPr lang="zh-CN" altLang="en-US" b="1">
                <a:latin typeface="Courier New" panose="02070309020205020404" pitchFamily="49" charset="0"/>
                <a:ea typeface="宋体" panose="02010600030101010101" pitchFamily="2" charset="-122"/>
                <a:cs typeface="Courier New" panose="02070309020205020404" pitchFamily="49" charset="0"/>
              </a:rPr>
              <a:t>函数</a:t>
            </a:r>
            <a:endParaRPr lang="en-US" altLang="zh-CN">
              <a:ea typeface="宋体" panose="02010600030101010101" pitchFamily="2" charset="-122"/>
              <a:cs typeface="Courier New" panose="02070309020205020404" pitchFamily="49" charset="0"/>
            </a:endParaRPr>
          </a:p>
        </p:txBody>
      </p:sp>
      <p:sp>
        <p:nvSpPr>
          <p:cNvPr id="33795" name="Content Placeholder 2">
            <a:extLst>
              <a:ext uri="{FF2B5EF4-FFF2-40B4-BE49-F238E27FC236}">
                <a16:creationId xmlns:a16="http://schemas.microsoft.com/office/drawing/2014/main" id="{14F1D92D-D60B-4FA9-B95A-F7F341D2F776}"/>
              </a:ext>
            </a:extLst>
          </p:cNvPr>
          <p:cNvSpPr>
            <a:spLocks noGrp="1" noChangeArrowheads="1"/>
          </p:cNvSpPr>
          <p:nvPr>
            <p:ph idx="1"/>
          </p:nvPr>
        </p:nvSpPr>
        <p:spPr>
          <a:xfrm>
            <a:off x="304800" y="1295400"/>
            <a:ext cx="11582400" cy="5257800"/>
          </a:xfrm>
        </p:spPr>
        <p:txBody>
          <a:bodyPr/>
          <a:lstStyle/>
          <a:p>
            <a:r>
              <a:rPr lang="en-US" altLang="zh-CN" dirty="0" err="1">
                <a:latin typeface="Courier New" panose="02070309020205020404" pitchFamily="49" charset="0"/>
                <a:ea typeface="宋体" panose="02010600030101010101" pitchFamily="2" charset="-122"/>
                <a:cs typeface="Courier New" panose="02070309020205020404" pitchFamily="49" charset="0"/>
              </a:rPr>
              <a:t>realloc</a:t>
            </a:r>
            <a:r>
              <a:rPr lang="zh-CN" altLang="en-US" dirty="0">
                <a:ea typeface="宋体" panose="02010600030101010101" pitchFamily="2" charset="-122"/>
                <a:cs typeface="Courier New" panose="02070309020205020404" pitchFamily="49" charset="0"/>
              </a:rPr>
              <a:t>函数</a:t>
            </a:r>
            <a:r>
              <a:rPr lang="zh-CN" altLang="en-US" dirty="0">
                <a:latin typeface="Courier New" panose="02070309020205020404" pitchFamily="49" charset="0"/>
                <a:ea typeface="宋体" panose="02010600030101010101" pitchFamily="2" charset="-122"/>
                <a:cs typeface="Courier New" panose="02070309020205020404" pitchFamily="49" charset="0"/>
              </a:rPr>
              <a:t>的特点</a:t>
            </a:r>
            <a:r>
              <a:rPr lang="en-US" altLang="zh-CN" dirty="0">
                <a:ea typeface="宋体" panose="02010600030101010101" pitchFamily="2" charset="-122"/>
              </a:rPr>
              <a:t>:</a:t>
            </a:r>
          </a:p>
          <a:p>
            <a:r>
              <a:rPr lang="zh-CN" altLang="en-US" dirty="0">
                <a:ea typeface="宋体" panose="02010600030101010101" pitchFamily="2" charset="-122"/>
              </a:rPr>
              <a:t>当扩展内存块时，</a:t>
            </a:r>
            <a:r>
              <a:rPr lang="en-US" altLang="zh-CN" dirty="0" err="1">
                <a:latin typeface="Courier New" panose="02070309020205020404" pitchFamily="49" charset="0"/>
                <a:ea typeface="宋体" panose="02010600030101010101" pitchFamily="2" charset="-122"/>
              </a:rPr>
              <a:t>realloc</a:t>
            </a:r>
            <a:r>
              <a:rPr lang="zh-CN" altLang="en-US" dirty="0">
                <a:ea typeface="宋体" panose="02010600030101010101" pitchFamily="2" charset="-122"/>
              </a:rPr>
              <a:t>函数不会对添加进内存块的字节进行初始化。</a:t>
            </a:r>
          </a:p>
          <a:p>
            <a:r>
              <a:rPr lang="zh-CN" altLang="en-US" dirty="0">
                <a:ea typeface="宋体" panose="02010600030101010101" pitchFamily="2" charset="-122"/>
              </a:rPr>
              <a:t>如果</a:t>
            </a:r>
            <a:r>
              <a:rPr lang="en-US" altLang="zh-CN" dirty="0" err="1">
                <a:latin typeface="Courier New" panose="02070309020205020404" pitchFamily="49" charset="0"/>
                <a:ea typeface="宋体" panose="02010600030101010101" pitchFamily="2" charset="-122"/>
              </a:rPr>
              <a:t>realloc</a:t>
            </a:r>
            <a:r>
              <a:rPr lang="zh-CN" altLang="en-US" dirty="0">
                <a:ea typeface="宋体" panose="02010600030101010101" pitchFamily="2" charset="-122"/>
              </a:rPr>
              <a:t>函数不能按要求扩大内存块，那么它会返回空指针，并且在原有的内存块中的数据不会发生改变。</a:t>
            </a:r>
          </a:p>
          <a:p>
            <a:r>
              <a:rPr lang="zh-CN" altLang="en-US" dirty="0">
                <a:ea typeface="宋体" panose="02010600030101010101" pitchFamily="2" charset="-122"/>
              </a:rPr>
              <a:t>如果</a:t>
            </a:r>
            <a:r>
              <a:rPr lang="en-US" altLang="zh-CN" dirty="0" err="1">
                <a:latin typeface="Courier New" panose="02070309020205020404" pitchFamily="49" charset="0"/>
                <a:ea typeface="宋体" panose="02010600030101010101" pitchFamily="2" charset="-122"/>
              </a:rPr>
              <a:t>realloc</a:t>
            </a:r>
            <a:r>
              <a:rPr lang="zh-CN" altLang="en-US" dirty="0">
                <a:ea typeface="宋体" panose="02010600030101010101" pitchFamily="2" charset="-122"/>
              </a:rPr>
              <a:t>函数被调用时以空指针作为第一个实际参数，那么它的行为就将像</a:t>
            </a:r>
            <a:r>
              <a:rPr lang="en-US" altLang="zh-CN" dirty="0">
                <a:latin typeface="Courier New" panose="02070309020205020404" pitchFamily="49" charset="0"/>
                <a:ea typeface="宋体" panose="02010600030101010101" pitchFamily="2" charset="-122"/>
              </a:rPr>
              <a:t>malloc</a:t>
            </a:r>
            <a:r>
              <a:rPr lang="zh-CN" altLang="en-US" dirty="0">
                <a:ea typeface="宋体" panose="02010600030101010101" pitchFamily="2" charset="-122"/>
              </a:rPr>
              <a:t>函数一样。</a:t>
            </a:r>
          </a:p>
          <a:p>
            <a:r>
              <a:rPr lang="zh-CN" altLang="en-US" dirty="0">
                <a:ea typeface="宋体" panose="02010600030101010101" pitchFamily="2" charset="-122"/>
              </a:rPr>
              <a:t>如果</a:t>
            </a:r>
            <a:r>
              <a:rPr lang="en-US" altLang="zh-CN" dirty="0" err="1">
                <a:latin typeface="Courier New" panose="02070309020205020404" pitchFamily="49" charset="0"/>
                <a:ea typeface="宋体" panose="02010600030101010101" pitchFamily="2" charset="-122"/>
              </a:rPr>
              <a:t>realloc</a:t>
            </a:r>
            <a:r>
              <a:rPr lang="zh-CN" altLang="en-US" dirty="0">
                <a:ea typeface="宋体" panose="02010600030101010101" pitchFamily="2" charset="-122"/>
              </a:rPr>
              <a:t>函数被调用时以</a:t>
            </a:r>
            <a:r>
              <a:rPr lang="en-US" altLang="zh-CN" dirty="0">
                <a:ea typeface="宋体" panose="02010600030101010101" pitchFamily="2" charset="-122"/>
              </a:rPr>
              <a:t>0</a:t>
            </a:r>
            <a:r>
              <a:rPr lang="zh-CN" altLang="en-US" dirty="0">
                <a:ea typeface="宋体" panose="02010600030101010101" pitchFamily="2" charset="-122"/>
              </a:rPr>
              <a:t>作为第二个实际参数，那么它会释放掉内存块。</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390A9D7-3C1B-4DE8-A13B-29E049F9105F}"/>
              </a:ext>
            </a:extLst>
          </p:cNvPr>
          <p:cNvSpPr>
            <a:spLocks noGrp="1" noChangeArrowheads="1"/>
          </p:cNvSpPr>
          <p:nvPr>
            <p:ph type="title"/>
          </p:nvPr>
        </p:nvSpPr>
        <p:spPr/>
        <p:txBody>
          <a:bodyPr/>
          <a:lstStyle/>
          <a:p>
            <a:r>
              <a:rPr lang="en-US" altLang="zh-CN" b="1">
                <a:latin typeface="Courier New" panose="02070309020205020404" pitchFamily="49" charset="0"/>
                <a:ea typeface="宋体" panose="02010600030101010101" pitchFamily="2" charset="-122"/>
                <a:cs typeface="Courier New" panose="02070309020205020404" pitchFamily="49" charset="0"/>
              </a:rPr>
              <a:t>realloc</a:t>
            </a:r>
            <a:r>
              <a:rPr lang="zh-CN" altLang="en-US" b="1">
                <a:latin typeface="Courier New" panose="02070309020205020404" pitchFamily="49" charset="0"/>
                <a:ea typeface="宋体" panose="02010600030101010101" pitchFamily="2" charset="-122"/>
                <a:cs typeface="Courier New" panose="02070309020205020404" pitchFamily="49" charset="0"/>
              </a:rPr>
              <a:t>函数</a:t>
            </a:r>
            <a:endParaRPr lang="en-US" altLang="zh-CN">
              <a:ea typeface="宋体" panose="02010600030101010101" pitchFamily="2" charset="-122"/>
              <a:cs typeface="Courier New" panose="02070309020205020404" pitchFamily="49" charset="0"/>
            </a:endParaRPr>
          </a:p>
        </p:txBody>
      </p:sp>
      <p:sp>
        <p:nvSpPr>
          <p:cNvPr id="34819" name="Content Placeholder 2">
            <a:extLst>
              <a:ext uri="{FF2B5EF4-FFF2-40B4-BE49-F238E27FC236}">
                <a16:creationId xmlns:a16="http://schemas.microsoft.com/office/drawing/2014/main" id="{83068623-6934-4613-A25A-8B8FBFDE6B0C}"/>
              </a:ext>
            </a:extLst>
          </p:cNvPr>
          <p:cNvSpPr>
            <a:spLocks noGrp="1" noChangeArrowheads="1"/>
          </p:cNvSpPr>
          <p:nvPr>
            <p:ph idx="1"/>
          </p:nvPr>
        </p:nvSpPr>
        <p:spPr>
          <a:xfrm>
            <a:off x="304800" y="1447800"/>
            <a:ext cx="11582400" cy="5181600"/>
          </a:xfrm>
        </p:spPr>
        <p:txBody>
          <a:bodyPr/>
          <a:lstStyle/>
          <a:p>
            <a:r>
              <a:rPr lang="zh-CN" altLang="en-US" dirty="0">
                <a:ea typeface="宋体" panose="02010600030101010101" pitchFamily="2" charset="-122"/>
              </a:rPr>
              <a:t>我们希望</a:t>
            </a:r>
            <a:r>
              <a:rPr lang="en-US" altLang="zh-CN" dirty="0" err="1">
                <a:latin typeface="Courier New" panose="02070309020205020404" pitchFamily="49" charset="0"/>
                <a:ea typeface="宋体" panose="02010600030101010101" pitchFamily="2" charset="-122"/>
                <a:cs typeface="Courier New" panose="02070309020205020404" pitchFamily="49" charset="0"/>
              </a:rPr>
              <a:t>realloc</a:t>
            </a:r>
            <a:r>
              <a:rPr lang="zh-CN" altLang="en-US" dirty="0">
                <a:latin typeface="Courier New" panose="02070309020205020404" pitchFamily="49" charset="0"/>
                <a:ea typeface="宋体" panose="02010600030101010101" pitchFamily="2" charset="-122"/>
                <a:cs typeface="Courier New" panose="02070309020205020404" pitchFamily="49" charset="0"/>
              </a:rPr>
              <a:t>能具有有效的合理性：</a:t>
            </a:r>
            <a:endParaRPr lang="en-US" altLang="zh-CN" dirty="0">
              <a:ea typeface="宋体" panose="02010600030101010101" pitchFamily="2" charset="-122"/>
            </a:endParaRPr>
          </a:p>
          <a:p>
            <a:pPr lvl="1"/>
            <a:r>
              <a:rPr lang="zh-CN" altLang="en-US" sz="2600" dirty="0">
                <a:ea typeface="宋体" panose="02010600030101010101" pitchFamily="2" charset="-122"/>
              </a:rPr>
              <a:t>当要求缩减尺寸时</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rPr>
              <a:t>realloc</a:t>
            </a:r>
            <a:r>
              <a:rPr lang="zh-CN" altLang="en-US" sz="2600" dirty="0">
                <a:latin typeface="Courier New" panose="02070309020205020404" pitchFamily="49" charset="0"/>
                <a:ea typeface="宋体" panose="02010600030101010101" pitchFamily="2" charset="-122"/>
              </a:rPr>
              <a:t>应该在原先的内存块上进行缩减</a:t>
            </a:r>
            <a:endParaRPr lang="en-US" altLang="zh-CN" sz="2600" dirty="0">
              <a:ea typeface="宋体" panose="02010600030101010101" pitchFamily="2" charset="-122"/>
            </a:endParaRPr>
          </a:p>
          <a:p>
            <a:pPr lvl="1"/>
            <a:r>
              <a:rPr lang="zh-CN" altLang="en-US" sz="2600" dirty="0">
                <a:latin typeface="Courier New" panose="02070309020205020404" pitchFamily="49" charset="0"/>
                <a:ea typeface="宋体" panose="02010600030101010101" pitchFamily="2" charset="-122"/>
              </a:rPr>
              <a:t>当扩大尺寸时，也不应该对其进行移动；</a:t>
            </a:r>
            <a:endParaRPr lang="en-US" altLang="zh-CN" sz="2600" dirty="0">
              <a:ea typeface="宋体" panose="02010600030101010101" pitchFamily="2" charset="-122"/>
            </a:endParaRPr>
          </a:p>
          <a:p>
            <a:r>
              <a:rPr lang="zh-CN" altLang="en-US" dirty="0">
                <a:ea typeface="宋体" panose="02010600030101010101" pitchFamily="2" charset="-122"/>
              </a:rPr>
              <a:t>如果无法扩大内存块，</a:t>
            </a:r>
            <a:r>
              <a:rPr lang="en-US" altLang="zh-CN" dirty="0" err="1">
                <a:latin typeface="Courier New" panose="02070309020205020404" pitchFamily="49" charset="0"/>
                <a:ea typeface="宋体" panose="02010600030101010101" pitchFamily="2" charset="-122"/>
              </a:rPr>
              <a:t>realloc</a:t>
            </a:r>
            <a:r>
              <a:rPr lang="zh-CN" altLang="en-US" dirty="0">
                <a:latin typeface="Courier New" panose="02070309020205020404" pitchFamily="49" charset="0"/>
                <a:ea typeface="宋体" panose="02010600030101010101" pitchFamily="2" charset="-122"/>
              </a:rPr>
              <a:t>会在别的地方开辟一块空间，然后把旧的内容复制过去。</a:t>
            </a:r>
            <a:endParaRPr lang="en-US" altLang="zh-CN" dirty="0">
              <a:ea typeface="宋体" panose="02010600030101010101" pitchFamily="2" charset="-122"/>
            </a:endParaRPr>
          </a:p>
          <a:p>
            <a:r>
              <a:rPr lang="zh-CN" altLang="en-US" dirty="0">
                <a:ea typeface="宋体" panose="02010600030101010101" pitchFamily="2" charset="-122"/>
              </a:rPr>
              <a:t>一旦</a:t>
            </a:r>
            <a:r>
              <a:rPr lang="en-US" altLang="zh-CN" dirty="0" err="1">
                <a:latin typeface="Courier New" panose="02070309020205020404" pitchFamily="49" charset="0"/>
                <a:ea typeface="宋体" panose="02010600030101010101" pitchFamily="2" charset="-122"/>
              </a:rPr>
              <a:t>realloc</a:t>
            </a:r>
            <a:r>
              <a:rPr lang="zh-CN" altLang="en-US" dirty="0">
                <a:ea typeface="宋体" panose="02010600030101010101" pitchFamily="2" charset="-122"/>
              </a:rPr>
              <a:t>函数返回，请一定要对指向内存块的所有指针</a:t>
            </a:r>
            <a:r>
              <a:rPr lang="zh-CN" altLang="en-US" dirty="0">
                <a:solidFill>
                  <a:srgbClr val="FF0000"/>
                </a:solidFill>
                <a:ea typeface="宋体" panose="02010600030101010101" pitchFamily="2" charset="-122"/>
              </a:rPr>
              <a:t>进行更新</a:t>
            </a:r>
            <a:r>
              <a:rPr lang="zh-CN" altLang="en-US" dirty="0">
                <a:ea typeface="宋体" panose="02010600030101010101" pitchFamily="2" charset="-122"/>
              </a:rPr>
              <a:t>，因为它可能会使内存块移动到了其他地方。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动态存储分配</a:t>
            </a:r>
          </a:p>
        </p:txBody>
      </p:sp>
      <p:sp>
        <p:nvSpPr>
          <p:cNvPr id="3" name="内容占位符 2"/>
          <p:cNvSpPr>
            <a:spLocks noGrp="1"/>
          </p:cNvSpPr>
          <p:nvPr>
            <p:ph idx="1"/>
          </p:nvPr>
        </p:nvSpPr>
        <p:spPr>
          <a:xfrm>
            <a:off x="304800" y="1219200"/>
            <a:ext cx="11582400" cy="5181600"/>
          </a:xfrm>
        </p:spPr>
        <p:txBody>
          <a:bodyPr/>
          <a:lstStyle/>
          <a:p>
            <a:r>
              <a:rPr lang="en-US" altLang="zh-CN" dirty="0"/>
              <a:t>C</a:t>
            </a:r>
            <a:r>
              <a:rPr lang="zh-CN" altLang="en-US" dirty="0"/>
              <a:t>语言的数据结构，包括数组，通常是</a:t>
            </a:r>
            <a:r>
              <a:rPr lang="zh-CN" altLang="en-US" dirty="0">
                <a:solidFill>
                  <a:srgbClr val="FF0000"/>
                </a:solidFill>
              </a:rPr>
              <a:t>固定</a:t>
            </a:r>
            <a:r>
              <a:rPr lang="zh-CN" altLang="en-US" dirty="0"/>
              <a:t>大小的</a:t>
            </a:r>
          </a:p>
          <a:p>
            <a:r>
              <a:rPr lang="zh-CN" altLang="en-US" dirty="0"/>
              <a:t>因为在编写程序时强制选择了大小，所以固定大小的数据结构可能会有问题</a:t>
            </a:r>
          </a:p>
          <a:p>
            <a:r>
              <a:rPr lang="en-US" altLang="zh-CN" dirty="0"/>
              <a:t>C</a:t>
            </a:r>
            <a:r>
              <a:rPr lang="zh-CN" altLang="en-US" dirty="0"/>
              <a:t>支持动态存储分配：在程序执行期间分配内存单元的能力</a:t>
            </a:r>
          </a:p>
          <a:p>
            <a:r>
              <a:rPr lang="zh-CN" altLang="en-US" dirty="0"/>
              <a:t>利用动态存储分配，可以设计出能根据需要扩大（和缩小）的数据结构。</a:t>
            </a:r>
          </a:p>
          <a:p>
            <a:r>
              <a:rPr lang="zh-CN" altLang="en-US" dirty="0"/>
              <a:t>虽然动态存储分配适用于所有类型的数据，但主要用于</a:t>
            </a:r>
            <a:r>
              <a:rPr lang="zh-CN" altLang="en-US" dirty="0">
                <a:solidFill>
                  <a:srgbClr val="FF0000"/>
                </a:solidFill>
              </a:rPr>
              <a:t>字符串</a:t>
            </a:r>
            <a:r>
              <a:rPr lang="zh-CN" altLang="en-US" dirty="0"/>
              <a:t>、</a:t>
            </a:r>
            <a:r>
              <a:rPr lang="zh-CN" altLang="en-US" dirty="0">
                <a:solidFill>
                  <a:srgbClr val="FF0000"/>
                </a:solidFill>
              </a:rPr>
              <a:t>数组</a:t>
            </a:r>
            <a:r>
              <a:rPr lang="zh-CN" altLang="en-US" dirty="0"/>
              <a:t>和</a:t>
            </a:r>
            <a:r>
              <a:rPr lang="zh-CN" altLang="en-US" dirty="0">
                <a:solidFill>
                  <a:srgbClr val="FF0000"/>
                </a:solidFill>
              </a:rPr>
              <a:t>结构</a:t>
            </a:r>
          </a:p>
          <a:p>
            <a:r>
              <a:rPr lang="zh-CN" altLang="en-US" dirty="0"/>
              <a:t>动态存储分配的结构可以把它们链接形成</a:t>
            </a:r>
            <a:r>
              <a:rPr lang="zh-CN" altLang="en-US" dirty="0">
                <a:solidFill>
                  <a:srgbClr val="FF0000"/>
                </a:solidFill>
              </a:rPr>
              <a:t>表、树或其他数据结构</a:t>
            </a:r>
          </a:p>
          <a:p>
            <a:r>
              <a:rPr lang="zh-CN" altLang="en-US" dirty="0"/>
              <a:t>动态存储分配通过调用</a:t>
            </a:r>
            <a:r>
              <a:rPr lang="zh-CN" altLang="en-US" dirty="0">
                <a:solidFill>
                  <a:srgbClr val="FF0000"/>
                </a:solidFill>
              </a:rPr>
              <a:t>内存分配函数</a:t>
            </a:r>
            <a:r>
              <a:rPr lang="zh-CN" altLang="en-US" dirty="0"/>
              <a:t>来实现</a:t>
            </a:r>
          </a:p>
        </p:txBody>
      </p:sp>
    </p:spTree>
    <p:extLst>
      <p:ext uri="{BB962C8B-B14F-4D97-AF65-F5344CB8AC3E}">
        <p14:creationId xmlns:p14="http://schemas.microsoft.com/office/powerpoint/2010/main" val="2809549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4"/>
            <a:ext cx="5032375" cy="4556125"/>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ea typeface="方正姚体" pitchFamily="2" charset="-122"/>
              </a:rPr>
              <a:t>动态存储分配</a:t>
            </a:r>
            <a:endParaRPr kumimoji="1" lang="en-US" altLang="zh-CN" sz="4000" b="1" dirty="0">
              <a:solidFill>
                <a:srgbClr val="990099"/>
              </a:solidFill>
              <a:effectLst>
                <a:outerShdw blurRad="38100" dist="38100" dir="2700000" algn="tl">
                  <a:srgbClr val="C0C0C0"/>
                </a:outerShdw>
              </a:effectLst>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动态分配字符串</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动态分配数组</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000066"/>
                </a:solidFill>
                <a:effectLst>
                  <a:outerShdw blurRad="38100" dist="38100" dir="2700000" algn="tl">
                    <a:srgbClr val="C0C0C0"/>
                  </a:outerShdw>
                </a:effectLst>
                <a:ea typeface="方正姚体" pitchFamily="2" charset="-122"/>
              </a:rPr>
              <a:t>释放存储空间</a:t>
            </a: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链表</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p:txBody>
      </p:sp>
    </p:spTree>
    <p:extLst>
      <p:ext uri="{BB962C8B-B14F-4D97-AF65-F5344CB8AC3E}">
        <p14:creationId xmlns:p14="http://schemas.microsoft.com/office/powerpoint/2010/main" val="4181757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70241BA-DB9D-49C6-937B-35A567C8EDD3}"/>
              </a:ext>
            </a:extLst>
          </p:cNvPr>
          <p:cNvSpPr>
            <a:spLocks noGrp="1" noChangeArrowheads="1"/>
          </p:cNvSpPr>
          <p:nvPr>
            <p:ph type="title"/>
          </p:nvPr>
        </p:nvSpPr>
        <p:spPr/>
        <p:txBody>
          <a:bodyPr/>
          <a:lstStyle/>
          <a:p>
            <a:r>
              <a:rPr lang="zh-CN" altLang="en-US">
                <a:ea typeface="宋体" panose="02010600030101010101" pitchFamily="2" charset="-122"/>
              </a:rPr>
              <a:t>释放存储空间</a:t>
            </a:r>
          </a:p>
        </p:txBody>
      </p:sp>
      <p:sp>
        <p:nvSpPr>
          <p:cNvPr id="35843" name="Content Placeholder 2">
            <a:extLst>
              <a:ext uri="{FF2B5EF4-FFF2-40B4-BE49-F238E27FC236}">
                <a16:creationId xmlns:a16="http://schemas.microsoft.com/office/drawing/2014/main" id="{5BFB8F6E-6A52-4645-B54F-714790A16D20}"/>
              </a:ext>
            </a:extLst>
          </p:cNvPr>
          <p:cNvSpPr>
            <a:spLocks noGrp="1" noChangeArrowheads="1"/>
          </p:cNvSpPr>
          <p:nvPr>
            <p:ph idx="1"/>
          </p:nvPr>
        </p:nvSpPr>
        <p:spPr/>
        <p:txBody>
          <a:bodyPr/>
          <a:lstStyle/>
          <a:p>
            <a:r>
              <a:rPr lang="en-US" altLang="zh-CN">
                <a:latin typeface="Courier New" panose="02070309020205020404" pitchFamily="49" charset="0"/>
                <a:ea typeface="宋体" panose="02010600030101010101" pitchFamily="2" charset="-122"/>
              </a:rPr>
              <a:t>malloc</a:t>
            </a:r>
            <a:r>
              <a:rPr lang="zh-CN" altLang="en-US">
                <a:latin typeface="Courier New" panose="02070309020205020404" pitchFamily="49" charset="0"/>
                <a:ea typeface="宋体" panose="02010600030101010101" pitchFamily="2" charset="-122"/>
                <a:cs typeface="Courier New" panose="02070309020205020404" pitchFamily="49" charset="0"/>
              </a:rPr>
              <a:t>函数和其他内存分配函数所获得的内存块都来自一个称为</a:t>
            </a:r>
            <a:r>
              <a:rPr lang="zh-CN" altLang="en-US" b="1">
                <a:solidFill>
                  <a:srgbClr val="FF0000"/>
                </a:solidFill>
                <a:latin typeface="Courier New" panose="02070309020205020404" pitchFamily="49" charset="0"/>
                <a:ea typeface="宋体" panose="02010600030101010101" pitchFamily="2" charset="-122"/>
                <a:cs typeface="Courier New" panose="02070309020205020404" pitchFamily="49" charset="0"/>
              </a:rPr>
              <a:t>堆</a:t>
            </a:r>
            <a:r>
              <a:rPr lang="en-US" altLang="zh-CN" b="1">
                <a:solidFill>
                  <a:srgbClr val="FF0000"/>
                </a:solidFill>
                <a:latin typeface="Courier New" panose="02070309020205020404" pitchFamily="49" charset="0"/>
                <a:ea typeface="宋体" panose="02010600030101010101" pitchFamily="2" charset="-122"/>
                <a:cs typeface="Courier New" panose="02070309020205020404" pitchFamily="49" charset="0"/>
              </a:rPr>
              <a:t>(heap)</a:t>
            </a:r>
            <a:r>
              <a:rPr lang="zh-CN" altLang="en-US">
                <a:latin typeface="Courier New" panose="02070309020205020404" pitchFamily="49" charset="0"/>
                <a:ea typeface="宋体" panose="02010600030101010101" pitchFamily="2" charset="-122"/>
                <a:cs typeface="Courier New" panose="02070309020205020404" pitchFamily="49" charset="0"/>
              </a:rPr>
              <a:t>的存储池。</a:t>
            </a:r>
          </a:p>
          <a:p>
            <a:r>
              <a:rPr lang="zh-CN" altLang="en-US">
                <a:latin typeface="Courier New" panose="02070309020205020404" pitchFamily="49" charset="0"/>
                <a:ea typeface="宋体" panose="02010600030101010101" pitchFamily="2" charset="-122"/>
                <a:cs typeface="Courier New" panose="02070309020205020404" pitchFamily="49" charset="0"/>
              </a:rPr>
              <a:t>过于频繁地调用这些函数</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zh-CN" altLang="en-US">
                <a:latin typeface="Courier New" panose="02070309020205020404" pitchFamily="49" charset="0"/>
                <a:ea typeface="宋体" panose="02010600030101010101" pitchFamily="2" charset="-122"/>
                <a:cs typeface="Courier New" panose="02070309020205020404" pitchFamily="49" charset="0"/>
              </a:rPr>
              <a:t>或者让这些函数申请大内存块</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zh-CN" altLang="en-US">
                <a:latin typeface="Courier New" panose="02070309020205020404" pitchFamily="49" charset="0"/>
                <a:ea typeface="宋体" panose="02010600030101010101" pitchFamily="2" charset="-122"/>
                <a:cs typeface="Courier New" panose="02070309020205020404" pitchFamily="49" charset="0"/>
              </a:rPr>
              <a:t>可能会耗尽堆，导致函数返回空指针。</a:t>
            </a:r>
          </a:p>
          <a:p>
            <a:r>
              <a:rPr lang="zh-CN" altLang="en-US">
                <a:latin typeface="Courier New" panose="02070309020205020404" pitchFamily="49" charset="0"/>
                <a:ea typeface="宋体" panose="02010600030101010101" pitchFamily="2" charset="-122"/>
                <a:cs typeface="Courier New" panose="02070309020205020404" pitchFamily="49" charset="0"/>
              </a:rPr>
              <a:t>更糟的是，程序可能分配了内存块，然后又丢失了对这些块的记录，因而浪费了空间。</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2B203B7-3D10-4BD3-B014-FF7DD0009D2D}"/>
              </a:ext>
            </a:extLst>
          </p:cNvPr>
          <p:cNvSpPr>
            <a:spLocks noGrp="1" noChangeArrowheads="1"/>
          </p:cNvSpPr>
          <p:nvPr>
            <p:ph type="title"/>
          </p:nvPr>
        </p:nvSpPr>
        <p:spPr/>
        <p:txBody>
          <a:bodyPr/>
          <a:lstStyle/>
          <a:p>
            <a:r>
              <a:rPr lang="zh-CN" altLang="en-US">
                <a:ea typeface="宋体" panose="02010600030101010101" pitchFamily="2" charset="-122"/>
              </a:rPr>
              <a:t>释放存储空间</a:t>
            </a:r>
            <a:endParaRPr lang="en-US" altLang="zh-CN">
              <a:ea typeface="宋体" panose="02010600030101010101" pitchFamily="2" charset="-122"/>
            </a:endParaRPr>
          </a:p>
        </p:txBody>
      </p:sp>
      <p:sp>
        <p:nvSpPr>
          <p:cNvPr id="36867" name="Content Placeholder 2">
            <a:extLst>
              <a:ext uri="{FF2B5EF4-FFF2-40B4-BE49-F238E27FC236}">
                <a16:creationId xmlns:a16="http://schemas.microsoft.com/office/drawing/2014/main" id="{790A20FB-8CFD-4A84-9949-9960C53A716C}"/>
              </a:ext>
            </a:extLst>
          </p:cNvPr>
          <p:cNvSpPr>
            <a:spLocks noGrp="1" noChangeArrowheads="1"/>
          </p:cNvSpPr>
          <p:nvPr>
            <p:ph idx="1"/>
          </p:nvPr>
        </p:nvSpPr>
        <p:spPr/>
        <p:txBody>
          <a:bodyPr/>
          <a:lstStyle/>
          <a:p>
            <a:r>
              <a:rPr lang="zh-CN" altLang="en-US" dirty="0">
                <a:ea typeface="宋体" panose="02010600030101010101" pitchFamily="2" charset="-122"/>
              </a:rPr>
              <a:t>例如</a:t>
            </a:r>
            <a:r>
              <a:rPr lang="en-US" altLang="zh-CN" dirty="0">
                <a:ea typeface="宋体" panose="02010600030101010101" pitchFamily="2" charset="-122"/>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p = malloc(…); </a:t>
            </a:r>
          </a:p>
          <a:p>
            <a:pPr>
              <a:lnSpc>
                <a:spcPct val="80000"/>
              </a:lnSpc>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q = malloc(…);</a:t>
            </a:r>
          </a:p>
          <a:p>
            <a:pPr>
              <a:lnSpc>
                <a:spcPct val="80000"/>
              </a:lnSpc>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p = q; </a:t>
            </a:r>
          </a:p>
          <a:p>
            <a:r>
              <a:rPr lang="zh-CN" altLang="en-US" dirty="0">
                <a:ea typeface="宋体" panose="02010600030101010101" pitchFamily="2" charset="-122"/>
              </a:rPr>
              <a:t>前两条语句执行后</a:t>
            </a:r>
            <a:r>
              <a:rPr lang="en-US" altLang="zh-CN" dirty="0">
                <a:ea typeface="宋体" panose="02010600030101010101" pitchFamily="2" charset="-122"/>
              </a:rPr>
              <a:t>:</a:t>
            </a:r>
          </a:p>
        </p:txBody>
      </p:sp>
      <p:pic>
        <p:nvPicPr>
          <p:cNvPr id="36868" name="Picture 6">
            <a:extLst>
              <a:ext uri="{FF2B5EF4-FFF2-40B4-BE49-F238E27FC236}">
                <a16:creationId xmlns:a16="http://schemas.microsoft.com/office/drawing/2014/main" id="{7D463420-0CF3-4F02-A143-E91AEDD41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495800"/>
            <a:ext cx="247015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Content Placeholder 2">
            <a:extLst>
              <a:ext uri="{FF2B5EF4-FFF2-40B4-BE49-F238E27FC236}">
                <a16:creationId xmlns:a16="http://schemas.microsoft.com/office/drawing/2014/main" id="{BC35567E-CDEA-47A6-8B8E-BC86A3A1D483}"/>
              </a:ext>
            </a:extLst>
          </p:cNvPr>
          <p:cNvSpPr txBox="1">
            <a:spLocks noChangeArrowheads="1"/>
          </p:cNvSpPr>
          <p:nvPr/>
        </p:nvSpPr>
        <p:spPr bwMode="auto">
          <a:xfrm>
            <a:off x="4800599" y="1371600"/>
            <a:ext cx="7088109"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r>
              <a:rPr lang="zh-CN" altLang="en-US" kern="0" dirty="0">
                <a:ea typeface="宋体" panose="02010600030101010101" pitchFamily="2" charset="-122"/>
              </a:rPr>
              <a:t>当把 </a:t>
            </a:r>
            <a:r>
              <a:rPr lang="en-US" altLang="zh-CN" kern="0" dirty="0">
                <a:latin typeface="Courier New" panose="02070309020205020404" pitchFamily="49" charset="0"/>
                <a:ea typeface="宋体" panose="02010600030101010101" pitchFamily="2" charset="-122"/>
                <a:cs typeface="Courier New" panose="02070309020205020404" pitchFamily="49" charset="0"/>
              </a:rPr>
              <a:t>q</a:t>
            </a:r>
            <a:r>
              <a:rPr lang="zh-CN" altLang="en-US" kern="0" dirty="0">
                <a:ea typeface="宋体" panose="02010600030101010101" pitchFamily="2" charset="-122"/>
              </a:rPr>
              <a:t> 赋值给 </a:t>
            </a:r>
            <a:r>
              <a:rPr lang="en-US" altLang="zh-CN" kern="0" dirty="0">
                <a:latin typeface="Courier New" panose="02070309020205020404" pitchFamily="49" charset="0"/>
                <a:ea typeface="宋体" panose="02010600030101010101" pitchFamily="2" charset="-122"/>
              </a:rPr>
              <a:t>p</a:t>
            </a:r>
            <a:r>
              <a:rPr lang="zh-CN" altLang="en-US" kern="0" dirty="0">
                <a:latin typeface="Courier New" panose="02070309020205020404" pitchFamily="49" charset="0"/>
                <a:ea typeface="宋体" panose="02010600030101010101" pitchFamily="2" charset="-122"/>
              </a:rPr>
              <a:t>后</a:t>
            </a:r>
            <a:r>
              <a:rPr lang="en-US" altLang="zh-CN" kern="0" dirty="0">
                <a:ea typeface="宋体" panose="02010600030101010101" pitchFamily="2" charset="-122"/>
              </a:rPr>
              <a:t>, </a:t>
            </a:r>
            <a:r>
              <a:rPr lang="zh-CN" altLang="en-US" kern="0" dirty="0">
                <a:ea typeface="宋体" panose="02010600030101010101" pitchFamily="2" charset="-122"/>
              </a:rPr>
              <a:t>两个指针现在都指向了第二个内存块</a:t>
            </a:r>
            <a:r>
              <a:rPr lang="en-US" altLang="zh-CN" kern="0" dirty="0">
                <a:ea typeface="宋体" panose="02010600030101010101" pitchFamily="2" charset="-122"/>
              </a:rPr>
              <a:t>:</a:t>
            </a:r>
            <a:endParaRPr lang="zh-CN" altLang="en-US" kern="0" dirty="0">
              <a:ea typeface="宋体" panose="02010600030101010101" pitchFamily="2" charset="-122"/>
            </a:endParaRPr>
          </a:p>
        </p:txBody>
      </p:sp>
      <p:sp>
        <p:nvSpPr>
          <p:cNvPr id="6" name="Content Placeholder 2">
            <a:extLst>
              <a:ext uri="{FF2B5EF4-FFF2-40B4-BE49-F238E27FC236}">
                <a16:creationId xmlns:a16="http://schemas.microsoft.com/office/drawing/2014/main" id="{8E5FE45B-BCFB-40DC-BD80-B301716DF114}"/>
              </a:ext>
            </a:extLst>
          </p:cNvPr>
          <p:cNvSpPr txBox="1">
            <a:spLocks noChangeArrowheads="1"/>
          </p:cNvSpPr>
          <p:nvPr/>
        </p:nvSpPr>
        <p:spPr bwMode="auto">
          <a:xfrm>
            <a:off x="4888871" y="4800601"/>
            <a:ext cx="63668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r>
              <a:rPr lang="zh-CN" altLang="en-US" kern="0" dirty="0">
                <a:ea typeface="宋体" panose="02010600030101010101" pitchFamily="2" charset="-122"/>
              </a:rPr>
              <a:t>第一个内存块</a:t>
            </a:r>
            <a:r>
              <a:rPr lang="en-US" altLang="zh-CN" kern="0" dirty="0">
                <a:ea typeface="宋体" panose="02010600030101010101" pitchFamily="2" charset="-122"/>
              </a:rPr>
              <a:t>(</a:t>
            </a:r>
            <a:r>
              <a:rPr lang="zh-CN" altLang="en-US" kern="0" dirty="0">
                <a:ea typeface="宋体" panose="02010600030101010101" pitchFamily="2" charset="-122"/>
              </a:rPr>
              <a:t>上图阴影部分</a:t>
            </a:r>
            <a:r>
              <a:rPr lang="en-US" altLang="zh-CN" kern="0" dirty="0">
                <a:ea typeface="宋体" panose="02010600030101010101" pitchFamily="2" charset="-122"/>
              </a:rPr>
              <a:t>)</a:t>
            </a:r>
            <a:r>
              <a:rPr lang="zh-CN" altLang="en-US" kern="0" dirty="0">
                <a:ea typeface="宋体" panose="02010600030101010101" pitchFamily="2" charset="-122"/>
              </a:rPr>
              <a:t>，无法使用了。</a:t>
            </a:r>
          </a:p>
        </p:txBody>
      </p:sp>
      <p:pic>
        <p:nvPicPr>
          <p:cNvPr id="7" name="Picture 6">
            <a:extLst>
              <a:ext uri="{FF2B5EF4-FFF2-40B4-BE49-F238E27FC236}">
                <a16:creationId xmlns:a16="http://schemas.microsoft.com/office/drawing/2014/main" id="{7B61A234-245E-4009-8431-002F192B9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171" y="2792412"/>
            <a:ext cx="250825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6261265-E926-4015-BCBA-744EC0B74698}"/>
              </a:ext>
            </a:extLst>
          </p:cNvPr>
          <p:cNvSpPr>
            <a:spLocks noGrp="1" noChangeArrowheads="1"/>
          </p:cNvSpPr>
          <p:nvPr>
            <p:ph type="title"/>
          </p:nvPr>
        </p:nvSpPr>
        <p:spPr/>
        <p:txBody>
          <a:bodyPr/>
          <a:lstStyle/>
          <a:p>
            <a:r>
              <a:rPr lang="zh-CN" altLang="en-US">
                <a:ea typeface="宋体" panose="02010600030101010101" pitchFamily="2" charset="-122"/>
              </a:rPr>
              <a:t>释放存储空间</a:t>
            </a:r>
            <a:endParaRPr lang="en-US" altLang="zh-CN">
              <a:ea typeface="宋体" panose="02010600030101010101" pitchFamily="2" charset="-122"/>
            </a:endParaRPr>
          </a:p>
        </p:txBody>
      </p:sp>
      <p:sp>
        <p:nvSpPr>
          <p:cNvPr id="38915" name="Content Placeholder 2">
            <a:extLst>
              <a:ext uri="{FF2B5EF4-FFF2-40B4-BE49-F238E27FC236}">
                <a16:creationId xmlns:a16="http://schemas.microsoft.com/office/drawing/2014/main" id="{D64015EF-5BBF-4F25-9516-F978F5E8A2C0}"/>
              </a:ext>
            </a:extLst>
          </p:cNvPr>
          <p:cNvSpPr>
            <a:spLocks noGrp="1" noChangeArrowheads="1"/>
          </p:cNvSpPr>
          <p:nvPr>
            <p:ph idx="1"/>
          </p:nvPr>
        </p:nvSpPr>
        <p:spPr/>
        <p:txBody>
          <a:bodyPr/>
          <a:lstStyle/>
          <a:p>
            <a:r>
              <a:rPr lang="zh-CN" altLang="en-US">
                <a:ea typeface="宋体" panose="02010600030101010101" pitchFamily="2" charset="-122"/>
              </a:rPr>
              <a:t>对程序而言，不可再访问到的内存块被称为是</a:t>
            </a:r>
            <a:r>
              <a:rPr lang="zh-CN" altLang="en-US" b="1">
                <a:solidFill>
                  <a:srgbClr val="FF0000"/>
                </a:solidFill>
                <a:ea typeface="宋体" panose="02010600030101010101" pitchFamily="2" charset="-122"/>
              </a:rPr>
              <a:t>垃圾</a:t>
            </a:r>
            <a:r>
              <a:rPr lang="zh-CN" altLang="en-US">
                <a:ea typeface="宋体" panose="02010600030101010101" pitchFamily="2" charset="-122"/>
              </a:rPr>
              <a:t>（</a:t>
            </a:r>
            <a:r>
              <a:rPr lang="en-US" altLang="zh-CN" b="1" i="1">
                <a:ea typeface="宋体" panose="02010600030101010101" pitchFamily="2" charset="-122"/>
              </a:rPr>
              <a:t>garbage</a:t>
            </a:r>
            <a:r>
              <a:rPr lang="zh-CN" altLang="en-US">
                <a:ea typeface="宋体" panose="02010600030101010101" pitchFamily="2" charset="-122"/>
              </a:rPr>
              <a:t>）</a:t>
            </a:r>
            <a:r>
              <a:rPr lang="en-US" altLang="zh-CN" b="1" i="1">
                <a:ea typeface="宋体" panose="02010600030101010101" pitchFamily="2" charset="-122"/>
              </a:rPr>
              <a:t>.</a:t>
            </a:r>
          </a:p>
          <a:p>
            <a:r>
              <a:rPr lang="zh-CN" altLang="en-US">
                <a:ea typeface="宋体" panose="02010600030101010101" pitchFamily="2" charset="-122"/>
              </a:rPr>
              <a:t>留有垃圾的程序存在</a:t>
            </a:r>
            <a:r>
              <a:rPr lang="zh-CN" altLang="en-US" b="1">
                <a:solidFill>
                  <a:srgbClr val="FF0000"/>
                </a:solidFill>
                <a:ea typeface="宋体" panose="02010600030101010101" pitchFamily="2" charset="-122"/>
              </a:rPr>
              <a:t>内存泄漏</a:t>
            </a:r>
            <a:r>
              <a:rPr lang="zh-CN" altLang="en-US">
                <a:ea typeface="宋体" panose="02010600030101010101" pitchFamily="2" charset="-122"/>
              </a:rPr>
              <a:t>（</a:t>
            </a:r>
            <a:r>
              <a:rPr lang="en-US" altLang="zh-CN" b="1" i="1">
                <a:ea typeface="宋体" panose="02010600030101010101" pitchFamily="2" charset="-122"/>
              </a:rPr>
              <a:t>memory leak</a:t>
            </a:r>
            <a:r>
              <a:rPr lang="zh-CN" altLang="en-US">
                <a:ea typeface="宋体" panose="02010600030101010101" pitchFamily="2" charset="-122"/>
              </a:rPr>
              <a:t> ）问题。</a:t>
            </a:r>
            <a:endParaRPr lang="en-US" altLang="zh-CN" b="1" i="1">
              <a:ea typeface="宋体" panose="02010600030101010101" pitchFamily="2" charset="-122"/>
            </a:endParaRPr>
          </a:p>
          <a:p>
            <a:r>
              <a:rPr lang="zh-CN" altLang="en-US">
                <a:ea typeface="宋体" panose="02010600030101010101" pitchFamily="2" charset="-122"/>
              </a:rPr>
              <a:t>一些语言提供垃圾收集器（</a:t>
            </a:r>
            <a:r>
              <a:rPr lang="en-US" altLang="zh-CN">
                <a:ea typeface="宋体" panose="02010600030101010101" pitchFamily="2" charset="-122"/>
              </a:rPr>
              <a:t> </a:t>
            </a:r>
            <a:r>
              <a:rPr lang="en-US" altLang="zh-CN" b="1" i="1">
                <a:ea typeface="宋体" panose="02010600030101010101" pitchFamily="2" charset="-122"/>
              </a:rPr>
              <a:t>garbage collector</a:t>
            </a:r>
            <a:r>
              <a:rPr lang="en-US" altLang="zh-CN">
                <a:ea typeface="宋体" panose="02010600030101010101" pitchFamily="2" charset="-122"/>
              </a:rPr>
              <a:t> </a:t>
            </a:r>
            <a:r>
              <a:rPr lang="zh-CN" altLang="en-US">
                <a:ea typeface="宋体" panose="02010600030101010101" pitchFamily="2" charset="-122"/>
              </a:rPr>
              <a:t>）用于垃圾的自动定位和回收，但</a:t>
            </a:r>
            <a:r>
              <a:rPr lang="en-US" altLang="zh-CN">
                <a:ea typeface="宋体" panose="02010600030101010101" pitchFamily="2" charset="-122"/>
              </a:rPr>
              <a:t>C</a:t>
            </a:r>
            <a:r>
              <a:rPr lang="zh-CN" altLang="en-US">
                <a:ea typeface="宋体" panose="02010600030101010101" pitchFamily="2" charset="-122"/>
              </a:rPr>
              <a:t>没有。</a:t>
            </a:r>
            <a:endParaRPr lang="en-US" altLang="zh-CN">
              <a:ea typeface="宋体" panose="02010600030101010101" pitchFamily="2" charset="-122"/>
            </a:endParaRPr>
          </a:p>
          <a:p>
            <a:r>
              <a:rPr lang="zh-CN" altLang="en-US">
                <a:ea typeface="宋体" panose="02010600030101010101" pitchFamily="2" charset="-122"/>
              </a:rPr>
              <a:t>相对的，每一个</a:t>
            </a:r>
            <a:r>
              <a:rPr lang="en-US" altLang="zh-CN">
                <a:ea typeface="宋体" panose="02010600030101010101" pitchFamily="2" charset="-122"/>
              </a:rPr>
              <a:t>C </a:t>
            </a:r>
            <a:r>
              <a:rPr lang="zh-CN" altLang="en-US">
                <a:ea typeface="宋体" panose="02010600030101010101" pitchFamily="2" charset="-122"/>
              </a:rPr>
              <a:t>程序自己负责回收垃圾，方法是使用</a:t>
            </a:r>
            <a:r>
              <a:rPr lang="en-US" altLang="zh-CN">
                <a:latin typeface="Courier New" panose="02070309020205020404" pitchFamily="49" charset="0"/>
                <a:ea typeface="宋体" panose="02010600030101010101" pitchFamily="2" charset="-122"/>
                <a:cs typeface="Courier New" panose="02070309020205020404" pitchFamily="49" charset="0"/>
              </a:rPr>
              <a:t>free</a:t>
            </a:r>
            <a:r>
              <a:rPr lang="en-US" altLang="zh-CN">
                <a:ea typeface="宋体" panose="02010600030101010101" pitchFamily="2" charset="-122"/>
              </a:rPr>
              <a:t> </a:t>
            </a:r>
            <a:r>
              <a:rPr lang="zh-CN" altLang="en-US">
                <a:ea typeface="宋体" panose="02010600030101010101" pitchFamily="2" charset="-122"/>
              </a:rPr>
              <a:t>函数来释放不需要的内存。</a:t>
            </a:r>
            <a:endParaRPr lang="en-US" altLang="zh-CN">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F7AB8AA-43F4-4C00-9EFB-A4B77EDE64E2}"/>
              </a:ext>
            </a:extLst>
          </p:cNvPr>
          <p:cNvSpPr>
            <a:spLocks noGrp="1" noChangeArrowheads="1"/>
          </p:cNvSpPr>
          <p:nvPr>
            <p:ph type="title"/>
          </p:nvPr>
        </p:nvSpPr>
        <p:spPr/>
        <p:txBody>
          <a:bodyPr/>
          <a:lstStyle/>
          <a:p>
            <a:r>
              <a:rPr lang="en-US" altLang="zh-CN" b="1">
                <a:latin typeface="Courier New" panose="02070309020205020404" pitchFamily="49" charset="0"/>
                <a:ea typeface="宋体" panose="02010600030101010101" pitchFamily="2" charset="-122"/>
                <a:cs typeface="Courier New" panose="02070309020205020404" pitchFamily="49" charset="0"/>
              </a:rPr>
              <a:t>free</a:t>
            </a:r>
            <a:r>
              <a:rPr lang="en-US" altLang="zh-CN">
                <a:ea typeface="宋体" panose="02010600030101010101" pitchFamily="2" charset="-122"/>
                <a:cs typeface="Courier New" panose="02070309020205020404" pitchFamily="49" charset="0"/>
              </a:rPr>
              <a:t> </a:t>
            </a:r>
            <a:r>
              <a:rPr lang="zh-CN" altLang="en-US">
                <a:ea typeface="宋体" panose="02010600030101010101" pitchFamily="2" charset="-122"/>
                <a:cs typeface="Courier New" panose="02070309020205020404" pitchFamily="49" charset="0"/>
              </a:rPr>
              <a:t>函数</a:t>
            </a:r>
            <a:endParaRPr lang="en-US" altLang="zh-CN">
              <a:ea typeface="宋体" panose="02010600030101010101" pitchFamily="2" charset="-122"/>
              <a:cs typeface="Courier New" panose="02070309020205020404" pitchFamily="49" charset="0"/>
            </a:endParaRPr>
          </a:p>
        </p:txBody>
      </p:sp>
      <p:sp>
        <p:nvSpPr>
          <p:cNvPr id="39939" name="Content Placeholder 2">
            <a:extLst>
              <a:ext uri="{FF2B5EF4-FFF2-40B4-BE49-F238E27FC236}">
                <a16:creationId xmlns:a16="http://schemas.microsoft.com/office/drawing/2014/main" id="{9D01BC78-3B97-4076-85E1-87EB258D3029}"/>
              </a:ext>
            </a:extLst>
          </p:cNvPr>
          <p:cNvSpPr>
            <a:spLocks noGrp="1" noChangeArrowheads="1"/>
          </p:cNvSpPr>
          <p:nvPr>
            <p:ph idx="1"/>
          </p:nvPr>
        </p:nvSpPr>
        <p:spPr/>
        <p:txBody>
          <a:bodyPr/>
          <a:lstStyle/>
          <a:p>
            <a:r>
              <a:rPr lang="en-US" altLang="zh-CN" dirty="0">
                <a:latin typeface="Courier New" panose="02070309020205020404" pitchFamily="49" charset="0"/>
                <a:ea typeface="宋体" panose="02010600030101010101" pitchFamily="2" charset="-122"/>
                <a:cs typeface="Courier New" panose="02070309020205020404" pitchFamily="49" charset="0"/>
              </a:rPr>
              <a:t>free</a:t>
            </a:r>
            <a:r>
              <a:rPr lang="zh-CN" altLang="en-US" dirty="0">
                <a:latin typeface="Courier New" panose="02070309020205020404" pitchFamily="49" charset="0"/>
                <a:ea typeface="宋体" panose="02010600030101010101" pitchFamily="2" charset="-122"/>
                <a:cs typeface="Courier New" panose="02070309020205020404" pitchFamily="49" charset="0"/>
              </a:rPr>
              <a:t>函数原型</a:t>
            </a:r>
            <a:r>
              <a:rPr lang="en-US" altLang="zh-CN" dirty="0">
                <a:ea typeface="宋体" panose="02010600030101010101" pitchFamily="2" charset="-122"/>
                <a:cs typeface="Courier New" panose="02070309020205020404" pitchFamily="49" charset="0"/>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void free(void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ptr</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r>
              <a:rPr lang="zh-CN" altLang="en-US" dirty="0">
                <a:latin typeface="Courier New" panose="02070309020205020404" pitchFamily="49" charset="0"/>
                <a:ea typeface="宋体" panose="02010600030101010101" pitchFamily="2" charset="-122"/>
                <a:cs typeface="Courier New" panose="02070309020205020404" pitchFamily="49" charset="0"/>
              </a:rPr>
              <a:t>使用</a:t>
            </a:r>
            <a:r>
              <a:rPr lang="en-US" altLang="zh-CN" dirty="0">
                <a:latin typeface="Courier New" panose="02070309020205020404" pitchFamily="49" charset="0"/>
                <a:ea typeface="宋体" panose="02010600030101010101" pitchFamily="2" charset="-122"/>
                <a:cs typeface="Courier New" panose="02070309020205020404" pitchFamily="49" charset="0"/>
              </a:rPr>
              <a:t>free</a:t>
            </a:r>
            <a:r>
              <a:rPr lang="zh-CN" altLang="en-US" dirty="0">
                <a:ea typeface="宋体" panose="02010600030101010101" pitchFamily="2" charset="-122"/>
                <a:cs typeface="Courier New" panose="02070309020205020404" pitchFamily="49" charset="0"/>
              </a:rPr>
              <a:t>函数很容易，只需要简单地把指向不再需要的内存块的指针传递给它就可以了</a:t>
            </a:r>
            <a:r>
              <a:rPr lang="en-US" altLang="zh-CN" dirty="0">
                <a:ea typeface="宋体" panose="02010600030101010101" pitchFamily="2" charset="-122"/>
                <a:cs typeface="Courier New" panose="02070309020205020404" pitchFamily="49" charset="0"/>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p = malloc(…);</a:t>
            </a:r>
          </a:p>
          <a:p>
            <a:pPr>
              <a:lnSpc>
                <a:spcPct val="80000"/>
              </a:lnSpc>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q = malloc(…);</a:t>
            </a:r>
          </a:p>
          <a:p>
            <a:pPr>
              <a:lnSpc>
                <a:spcPct val="80000"/>
              </a:lnSpc>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free(p);</a:t>
            </a:r>
          </a:p>
          <a:p>
            <a:pPr>
              <a:lnSpc>
                <a:spcPct val="80000"/>
              </a:lnSpc>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p = q;</a:t>
            </a:r>
          </a:p>
          <a:p>
            <a:r>
              <a:rPr lang="zh-CN" altLang="en-US" dirty="0">
                <a:ea typeface="宋体" panose="02010600030101010101" pitchFamily="2" charset="-122"/>
                <a:cs typeface="Courier New" panose="02070309020205020404" pitchFamily="49" charset="0"/>
              </a:rPr>
              <a:t>上述代码中，</a:t>
            </a:r>
            <a:r>
              <a:rPr lang="en-US" altLang="zh-CN" dirty="0">
                <a:latin typeface="Courier New" panose="02070309020205020404" pitchFamily="49" charset="0"/>
                <a:ea typeface="宋体" panose="02010600030101010101" pitchFamily="2" charset="-122"/>
                <a:cs typeface="Courier New" panose="02070309020205020404" pitchFamily="49" charset="0"/>
              </a:rPr>
              <a:t>free</a:t>
            </a:r>
            <a:r>
              <a:rPr lang="en-US" altLang="zh-CN" dirty="0">
                <a:ea typeface="宋体" panose="02010600030101010101" pitchFamily="2" charset="-122"/>
                <a:cs typeface="Courier New" panose="02070309020205020404" pitchFamily="49" charset="0"/>
              </a:rPr>
              <a:t> </a:t>
            </a:r>
            <a:r>
              <a:rPr lang="zh-CN" altLang="en-US" dirty="0">
                <a:ea typeface="宋体" panose="02010600030101010101" pitchFamily="2" charset="-122"/>
                <a:cs typeface="Courier New" panose="02070309020205020404" pitchFamily="49" charset="0"/>
              </a:rPr>
              <a:t>释放了</a:t>
            </a:r>
            <a:r>
              <a:rPr lang="en-US" altLang="zh-CN" dirty="0">
                <a:latin typeface="Courier New" panose="02070309020205020404" pitchFamily="49" charset="0"/>
                <a:ea typeface="宋体" panose="02010600030101010101" pitchFamily="2" charset="-122"/>
                <a:cs typeface="Courier New" panose="02070309020205020404" pitchFamily="49" charset="0"/>
              </a:rPr>
              <a:t>p</a:t>
            </a:r>
            <a:r>
              <a:rPr lang="zh-CN" altLang="en-US" dirty="0">
                <a:latin typeface="Courier New" panose="02070309020205020404" pitchFamily="49" charset="0"/>
                <a:ea typeface="宋体" panose="02010600030101010101" pitchFamily="2" charset="-122"/>
                <a:cs typeface="Courier New" panose="02070309020205020404" pitchFamily="49" charset="0"/>
              </a:rPr>
              <a:t>指向的内存块。</a:t>
            </a:r>
            <a:endParaRPr lang="en-US" altLang="zh-CN" dirty="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CABAD4C-289D-4E0F-869E-65787C541BC2}"/>
              </a:ext>
            </a:extLst>
          </p:cNvPr>
          <p:cNvSpPr>
            <a:spLocks noGrp="1" noChangeArrowheads="1"/>
          </p:cNvSpPr>
          <p:nvPr>
            <p:ph type="title"/>
          </p:nvPr>
        </p:nvSpPr>
        <p:spPr/>
        <p:txBody>
          <a:bodyPr/>
          <a:lstStyle/>
          <a:p>
            <a:r>
              <a:rPr lang="zh-CN" altLang="en-US">
                <a:ea typeface="宋体" panose="02010600030101010101" pitchFamily="2" charset="-122"/>
              </a:rPr>
              <a:t>“悬空指针”问题</a:t>
            </a:r>
          </a:p>
        </p:txBody>
      </p:sp>
      <p:sp>
        <p:nvSpPr>
          <p:cNvPr id="40963" name="Content Placeholder 2">
            <a:extLst>
              <a:ext uri="{FF2B5EF4-FFF2-40B4-BE49-F238E27FC236}">
                <a16:creationId xmlns:a16="http://schemas.microsoft.com/office/drawing/2014/main" id="{8140BB3B-8FAF-4B10-9A70-F39B45EB962E}"/>
              </a:ext>
            </a:extLst>
          </p:cNvPr>
          <p:cNvSpPr>
            <a:spLocks noGrp="1" noChangeArrowheads="1"/>
          </p:cNvSpPr>
          <p:nvPr>
            <p:ph idx="1"/>
          </p:nvPr>
        </p:nvSpPr>
        <p:spPr/>
        <p:txBody>
          <a:bodyPr/>
          <a:lstStyle/>
          <a:p>
            <a:r>
              <a:rPr lang="zh-CN" altLang="en-US" dirty="0">
                <a:latin typeface="+mn-ea"/>
                <a:ea typeface="+mn-ea"/>
              </a:rPr>
              <a:t>使用</a:t>
            </a:r>
            <a:r>
              <a:rPr lang="en-US" altLang="zh-CN" dirty="0">
                <a:latin typeface="+mn-ea"/>
                <a:ea typeface="+mn-ea"/>
              </a:rPr>
              <a:t> </a:t>
            </a:r>
            <a:r>
              <a:rPr lang="en-US" altLang="zh-CN" dirty="0">
                <a:latin typeface="+mn-ea"/>
                <a:ea typeface="+mn-ea"/>
                <a:cs typeface="Courier New" panose="02070309020205020404" pitchFamily="49" charset="0"/>
              </a:rPr>
              <a:t>free</a:t>
            </a:r>
            <a:r>
              <a:rPr lang="en-US" altLang="zh-CN" dirty="0">
                <a:latin typeface="+mn-ea"/>
                <a:ea typeface="+mn-ea"/>
              </a:rPr>
              <a:t> </a:t>
            </a:r>
            <a:r>
              <a:rPr lang="zh-CN" altLang="en-US" dirty="0">
                <a:latin typeface="+mn-ea"/>
                <a:ea typeface="+mn-ea"/>
              </a:rPr>
              <a:t>函数会导致一个新问题：</a:t>
            </a:r>
            <a:r>
              <a:rPr lang="zh-CN" altLang="en-US" sz="2400" dirty="0">
                <a:latin typeface="+mn-ea"/>
                <a:ea typeface="+mn-ea"/>
              </a:rPr>
              <a:t>悬空指针（</a:t>
            </a:r>
            <a:r>
              <a:rPr lang="en-US" altLang="zh-CN" i="1" dirty="0">
                <a:latin typeface="+mn-ea"/>
                <a:ea typeface="+mn-ea"/>
              </a:rPr>
              <a:t>dangling pointers</a:t>
            </a:r>
            <a:r>
              <a:rPr lang="zh-CN" altLang="en-US" dirty="0">
                <a:latin typeface="+mn-ea"/>
                <a:ea typeface="+mn-ea"/>
              </a:rPr>
              <a:t>）</a:t>
            </a:r>
            <a:endParaRPr lang="en-US" altLang="zh-CN" dirty="0">
              <a:latin typeface="+mn-ea"/>
              <a:ea typeface="+mn-ea"/>
            </a:endParaRPr>
          </a:p>
          <a:p>
            <a:r>
              <a:rPr lang="zh-CN" altLang="en-US" dirty="0">
                <a:latin typeface="+mn-ea"/>
                <a:ea typeface="+mn-ea"/>
              </a:rPr>
              <a:t>调用</a:t>
            </a:r>
            <a:r>
              <a:rPr lang="en-US" altLang="zh-CN" dirty="0">
                <a:latin typeface="+mn-ea"/>
                <a:ea typeface="+mn-ea"/>
              </a:rPr>
              <a:t>free(p)</a:t>
            </a:r>
            <a:r>
              <a:rPr lang="zh-CN" altLang="en-US" dirty="0">
                <a:latin typeface="+mn-ea"/>
                <a:ea typeface="+mn-ea"/>
              </a:rPr>
              <a:t>释放</a:t>
            </a:r>
            <a:r>
              <a:rPr lang="en-US" altLang="zh-CN" dirty="0">
                <a:latin typeface="+mn-ea"/>
                <a:ea typeface="+mn-ea"/>
              </a:rPr>
              <a:t>p</a:t>
            </a:r>
            <a:r>
              <a:rPr lang="zh-CN" altLang="en-US" dirty="0">
                <a:latin typeface="+mn-ea"/>
                <a:ea typeface="+mn-ea"/>
              </a:rPr>
              <a:t>指向的内存块，但是不会改变</a:t>
            </a:r>
            <a:r>
              <a:rPr lang="en-US" altLang="zh-CN" dirty="0">
                <a:latin typeface="+mn-ea"/>
                <a:ea typeface="+mn-ea"/>
              </a:rPr>
              <a:t>p</a:t>
            </a:r>
            <a:r>
              <a:rPr lang="zh-CN" altLang="en-US" dirty="0">
                <a:latin typeface="+mn-ea"/>
                <a:ea typeface="+mn-ea"/>
              </a:rPr>
              <a:t>本身。</a:t>
            </a:r>
          </a:p>
          <a:p>
            <a:r>
              <a:rPr lang="zh-CN" altLang="en-US" dirty="0">
                <a:latin typeface="+mn-ea"/>
                <a:ea typeface="+mn-ea"/>
              </a:rPr>
              <a:t>如果我们忘了</a:t>
            </a:r>
            <a:r>
              <a:rPr lang="en-US" altLang="zh-CN" dirty="0">
                <a:latin typeface="+mn-ea"/>
                <a:ea typeface="+mn-ea"/>
              </a:rPr>
              <a:t> p </a:t>
            </a:r>
            <a:r>
              <a:rPr lang="zh-CN" altLang="en-US" dirty="0">
                <a:latin typeface="+mn-ea"/>
                <a:ea typeface="+mn-ea"/>
              </a:rPr>
              <a:t>不再指向一个有效的内存块，那么混乱可能随之而来</a:t>
            </a:r>
            <a:r>
              <a:rPr lang="en-US" altLang="zh-CN" dirty="0">
                <a:latin typeface="+mn-ea"/>
                <a:ea typeface="+mn-ea"/>
              </a:rPr>
              <a:t>:</a:t>
            </a:r>
          </a:p>
          <a:p>
            <a:pPr>
              <a:lnSpc>
                <a:spcPct val="80000"/>
              </a:lnSpc>
              <a:spcBef>
                <a:spcPts val="1100"/>
              </a:spcBef>
              <a:buNone/>
            </a:pPr>
            <a:r>
              <a:rPr lang="en-US" altLang="zh-CN" sz="2200" dirty="0">
                <a:latin typeface="+mn-ea"/>
                <a:ea typeface="+mn-ea"/>
              </a:rPr>
              <a:t>	char *p = malloc(4);</a:t>
            </a:r>
          </a:p>
          <a:p>
            <a:pPr>
              <a:lnSpc>
                <a:spcPct val="60000"/>
              </a:lnSpc>
              <a:spcBef>
                <a:spcPct val="0"/>
              </a:spcBef>
              <a:buFontTx/>
              <a:buNone/>
            </a:pPr>
            <a:r>
              <a:rPr lang="en-US" altLang="zh-CN" sz="2200" dirty="0">
                <a:latin typeface="+mn-ea"/>
                <a:ea typeface="+mn-ea"/>
              </a:rPr>
              <a:t>	…</a:t>
            </a:r>
          </a:p>
          <a:p>
            <a:pPr>
              <a:lnSpc>
                <a:spcPct val="80000"/>
              </a:lnSpc>
              <a:spcBef>
                <a:spcPts val="200"/>
              </a:spcBef>
              <a:buNone/>
            </a:pPr>
            <a:r>
              <a:rPr lang="en-US" altLang="zh-CN" sz="2200" dirty="0">
                <a:latin typeface="+mn-ea"/>
                <a:ea typeface="+mn-ea"/>
              </a:rPr>
              <a:t>	free(p);</a:t>
            </a:r>
          </a:p>
          <a:p>
            <a:pPr>
              <a:lnSpc>
                <a:spcPct val="60000"/>
              </a:lnSpc>
              <a:spcBef>
                <a:spcPct val="0"/>
              </a:spcBef>
              <a:buFontTx/>
              <a:buNone/>
            </a:pPr>
            <a:r>
              <a:rPr lang="en-US" altLang="zh-CN" sz="2200" dirty="0">
                <a:latin typeface="+mn-ea"/>
                <a:ea typeface="+mn-ea"/>
              </a:rPr>
              <a:t>	…</a:t>
            </a:r>
          </a:p>
          <a:p>
            <a:pPr>
              <a:lnSpc>
                <a:spcPct val="80000"/>
              </a:lnSpc>
              <a:spcBef>
                <a:spcPts val="200"/>
              </a:spcBef>
              <a:buNone/>
            </a:pPr>
            <a:r>
              <a:rPr lang="en-US" altLang="zh-CN" sz="2200" dirty="0">
                <a:latin typeface="+mn-ea"/>
                <a:ea typeface="+mn-ea"/>
              </a:rPr>
              <a:t>	</a:t>
            </a:r>
            <a:r>
              <a:rPr lang="en-US" altLang="zh-CN" sz="2200" dirty="0" err="1">
                <a:latin typeface="+mn-ea"/>
                <a:ea typeface="+mn-ea"/>
              </a:rPr>
              <a:t>strcpy</a:t>
            </a:r>
            <a:r>
              <a:rPr lang="en-US" altLang="zh-CN" sz="2200" dirty="0">
                <a:latin typeface="+mn-ea"/>
                <a:ea typeface="+mn-ea"/>
              </a:rPr>
              <a:t>(p, "</a:t>
            </a:r>
            <a:r>
              <a:rPr lang="en-US" altLang="zh-CN" sz="2200" dirty="0" err="1">
                <a:latin typeface="+mn-ea"/>
                <a:ea typeface="+mn-ea"/>
              </a:rPr>
              <a:t>abc</a:t>
            </a:r>
            <a:r>
              <a:rPr lang="en-US" altLang="zh-CN" sz="2200" dirty="0">
                <a:latin typeface="+mn-ea"/>
                <a:ea typeface="+mn-ea"/>
              </a:rPr>
              <a:t>");   /*** WRONG ***/</a:t>
            </a:r>
          </a:p>
          <a:p>
            <a:r>
              <a:rPr lang="zh-CN" altLang="en-US" dirty="0">
                <a:latin typeface="+mn-ea"/>
                <a:ea typeface="+mn-ea"/>
              </a:rPr>
              <a:t>修改</a:t>
            </a:r>
            <a:r>
              <a:rPr lang="en-US" altLang="zh-CN" dirty="0">
                <a:latin typeface="+mn-ea"/>
                <a:ea typeface="+mn-ea"/>
              </a:rPr>
              <a:t>p</a:t>
            </a:r>
            <a:r>
              <a:rPr lang="zh-CN" altLang="en-US" dirty="0">
                <a:latin typeface="+mn-ea"/>
                <a:ea typeface="+mn-ea"/>
              </a:rPr>
              <a:t>指向的内存是严重的错误。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B73560E-625D-46D4-92EC-1586130E7FA1}"/>
              </a:ext>
            </a:extLst>
          </p:cNvPr>
          <p:cNvSpPr>
            <a:spLocks noGrp="1" noChangeArrowheads="1"/>
          </p:cNvSpPr>
          <p:nvPr>
            <p:ph type="title"/>
          </p:nvPr>
        </p:nvSpPr>
        <p:spPr/>
        <p:txBody>
          <a:bodyPr/>
          <a:lstStyle/>
          <a:p>
            <a:r>
              <a:rPr lang="zh-CN" altLang="en-US">
                <a:ea typeface="宋体" panose="02010600030101010101" pitchFamily="2" charset="-122"/>
              </a:rPr>
              <a:t>“悬空指针”问题</a:t>
            </a:r>
            <a:endParaRPr lang="en-US" altLang="zh-CN">
              <a:ea typeface="宋体" panose="02010600030101010101" pitchFamily="2" charset="-122"/>
            </a:endParaRPr>
          </a:p>
        </p:txBody>
      </p:sp>
      <p:sp>
        <p:nvSpPr>
          <p:cNvPr id="41987" name="Content Placeholder 2">
            <a:extLst>
              <a:ext uri="{FF2B5EF4-FFF2-40B4-BE49-F238E27FC236}">
                <a16:creationId xmlns:a16="http://schemas.microsoft.com/office/drawing/2014/main" id="{D5806DAA-DB61-47FE-AF39-0E572DEF936C}"/>
              </a:ext>
            </a:extLst>
          </p:cNvPr>
          <p:cNvSpPr>
            <a:spLocks noGrp="1" noChangeArrowheads="1"/>
          </p:cNvSpPr>
          <p:nvPr>
            <p:ph idx="1"/>
          </p:nvPr>
        </p:nvSpPr>
        <p:spPr/>
        <p:txBody>
          <a:bodyPr/>
          <a:lstStyle/>
          <a:p>
            <a:r>
              <a:rPr lang="zh-CN" altLang="en-US">
                <a:ea typeface="宋体" panose="02010600030101010101" pitchFamily="2" charset="-122"/>
              </a:rPr>
              <a:t>悬空指针是很难发现的，因为几个指针可能指向相同的内存块</a:t>
            </a:r>
          </a:p>
          <a:p>
            <a:r>
              <a:rPr lang="zh-CN" altLang="en-US">
                <a:ea typeface="宋体" panose="02010600030101010101" pitchFamily="2" charset="-122"/>
              </a:rPr>
              <a:t>在释放内存块后，全部的指针都悬空了。</a:t>
            </a:r>
            <a:endParaRPr lang="en-US" altLang="zh-CN">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905000"/>
            <a:ext cx="5032375" cy="4367212"/>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ea typeface="方正姚体" pitchFamily="2" charset="-122"/>
              </a:rPr>
              <a:t>动态存储分配</a:t>
            </a:r>
            <a:endParaRPr kumimoji="1" lang="en-US" altLang="zh-CN" sz="3600" b="1" dirty="0">
              <a:solidFill>
                <a:srgbClr val="990099"/>
              </a:solidFill>
              <a:effectLst>
                <a:outerShdw blurRad="38100" dist="38100" dir="2700000" algn="tl">
                  <a:srgbClr val="C0C0C0"/>
                </a:outerShdw>
              </a:effectLst>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动态分配字符串</a:t>
            </a:r>
            <a:endParaRPr kumimoji="1" lang="en-US" altLang="zh-CN" sz="36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动态分配数组</a:t>
            </a:r>
            <a:endParaRPr kumimoji="1" lang="en-US" altLang="zh-CN" sz="36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释放存储空间</a:t>
            </a:r>
            <a:endParaRPr kumimoji="1" lang="en-US" altLang="zh-CN" sz="36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600" b="1" dirty="0">
                <a:solidFill>
                  <a:srgbClr val="000066"/>
                </a:solidFill>
                <a:effectLst>
                  <a:outerShdw blurRad="38100" dist="38100" dir="2700000" algn="tl">
                    <a:srgbClr val="C0C0C0"/>
                  </a:outerShdw>
                </a:effectLst>
                <a:ea typeface="方正姚体" pitchFamily="2" charset="-122"/>
              </a:rPr>
              <a:t>链表</a:t>
            </a:r>
          </a:p>
        </p:txBody>
      </p:sp>
    </p:spTree>
    <p:extLst>
      <p:ext uri="{BB962C8B-B14F-4D97-AF65-F5344CB8AC3E}">
        <p14:creationId xmlns:p14="http://schemas.microsoft.com/office/powerpoint/2010/main" val="3531140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29E091A-2B7F-45F1-B48A-9C79942F2EBC}"/>
              </a:ext>
            </a:extLst>
          </p:cNvPr>
          <p:cNvSpPr>
            <a:spLocks noGrp="1" noChangeArrowheads="1"/>
          </p:cNvSpPr>
          <p:nvPr>
            <p:ph type="title"/>
          </p:nvPr>
        </p:nvSpPr>
        <p:spPr/>
        <p:txBody>
          <a:bodyPr/>
          <a:lstStyle/>
          <a:p>
            <a:r>
              <a:rPr lang="zh-CN" altLang="en-US">
                <a:ea typeface="宋体" panose="02010600030101010101" pitchFamily="2" charset="-122"/>
              </a:rPr>
              <a:t>链表</a:t>
            </a:r>
            <a:endParaRPr lang="en-US" altLang="zh-CN">
              <a:ea typeface="宋体" panose="02010600030101010101" pitchFamily="2" charset="-122"/>
            </a:endParaRPr>
          </a:p>
        </p:txBody>
      </p:sp>
      <p:sp>
        <p:nvSpPr>
          <p:cNvPr id="43011" name="Content Placeholder 2">
            <a:extLst>
              <a:ext uri="{FF2B5EF4-FFF2-40B4-BE49-F238E27FC236}">
                <a16:creationId xmlns:a16="http://schemas.microsoft.com/office/drawing/2014/main" id="{A4D5F5DA-73CF-4ACF-BCC3-1777A6272D3F}"/>
              </a:ext>
            </a:extLst>
          </p:cNvPr>
          <p:cNvSpPr>
            <a:spLocks noGrp="1" noChangeArrowheads="1"/>
          </p:cNvSpPr>
          <p:nvPr>
            <p:ph idx="1"/>
          </p:nvPr>
        </p:nvSpPr>
        <p:spPr/>
        <p:txBody>
          <a:bodyPr/>
          <a:lstStyle/>
          <a:p>
            <a:r>
              <a:rPr lang="zh-CN" altLang="en-US" dirty="0">
                <a:ea typeface="宋体" panose="02010600030101010101" pitchFamily="2" charset="-122"/>
              </a:rPr>
              <a:t>动态存储分配对建立表、树、图和其他链式数据结构是特别有用的</a:t>
            </a:r>
          </a:p>
          <a:p>
            <a:r>
              <a:rPr lang="zh-CN" altLang="en-US" dirty="0">
                <a:ea typeface="宋体" panose="02010600030101010101" pitchFamily="2" charset="-122"/>
              </a:rPr>
              <a:t>一个</a:t>
            </a:r>
            <a:r>
              <a:rPr lang="zh-CN" altLang="en-US" dirty="0">
                <a:solidFill>
                  <a:srgbClr val="FF0000"/>
                </a:solidFill>
                <a:ea typeface="宋体" panose="02010600030101010101" pitchFamily="2" charset="-122"/>
              </a:rPr>
              <a:t>链表</a:t>
            </a:r>
            <a:r>
              <a:rPr lang="zh-CN" altLang="en-US" dirty="0">
                <a:ea typeface="宋体" panose="02010600030101010101" pitchFamily="2" charset="-122"/>
              </a:rPr>
              <a:t>（</a:t>
            </a:r>
            <a:r>
              <a:rPr lang="en-US" altLang="zh-CN" b="1" i="1" dirty="0">
                <a:ea typeface="宋体" panose="02010600030101010101" pitchFamily="2" charset="-122"/>
              </a:rPr>
              <a:t>Linked Lists</a:t>
            </a:r>
            <a:r>
              <a:rPr lang="zh-CN" altLang="en-US" dirty="0">
                <a:ea typeface="宋体" panose="02010600030101010101" pitchFamily="2" charset="-122"/>
              </a:rPr>
              <a:t>）是由一连串的结构（称为结点）组成的，其中每一个结点都包含指向链中下一个结点的指针</a:t>
            </a:r>
            <a:r>
              <a:rPr lang="en-US" altLang="zh-CN" dirty="0">
                <a:ea typeface="宋体" panose="02010600030101010101" pitchFamily="2" charset="-122"/>
              </a:rPr>
              <a:t>:</a:t>
            </a:r>
          </a:p>
          <a:p>
            <a:pPr>
              <a:buFontTx/>
              <a:buNone/>
            </a:pPr>
            <a:endParaRPr lang="en-US" altLang="zh-CN" dirty="0">
              <a:ea typeface="宋体" panose="02010600030101010101" pitchFamily="2" charset="-122"/>
            </a:endParaRPr>
          </a:p>
          <a:p>
            <a:pPr>
              <a:buFontTx/>
              <a:buNone/>
            </a:pPr>
            <a:endParaRPr lang="en-US" altLang="zh-CN" dirty="0">
              <a:ea typeface="宋体" panose="02010600030101010101" pitchFamily="2" charset="-122"/>
            </a:endParaRPr>
          </a:p>
          <a:p>
            <a:r>
              <a:rPr lang="zh-CN" altLang="en-US" dirty="0">
                <a:ea typeface="宋体" panose="02010600030101010101" pitchFamily="2" charset="-122"/>
              </a:rPr>
              <a:t>链表中的最后一个结点包含一个空指针。</a:t>
            </a:r>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43012" name="Picture 6">
            <a:extLst>
              <a:ext uri="{FF2B5EF4-FFF2-40B4-BE49-F238E27FC236}">
                <a16:creationId xmlns:a16="http://schemas.microsoft.com/office/drawing/2014/main" id="{BBC1135B-E7DC-4BF8-8621-636F0C368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3924300"/>
            <a:ext cx="44815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A4B1648-823B-464A-B1CC-89AE52A639C4}"/>
              </a:ext>
            </a:extLst>
          </p:cNvPr>
          <p:cNvSpPr>
            <a:spLocks noGrp="1" noChangeArrowheads="1"/>
          </p:cNvSpPr>
          <p:nvPr>
            <p:ph type="title"/>
          </p:nvPr>
        </p:nvSpPr>
        <p:spPr/>
        <p:txBody>
          <a:bodyPr/>
          <a:lstStyle/>
          <a:p>
            <a:r>
              <a:rPr lang="zh-CN" altLang="en-US">
                <a:ea typeface="宋体" panose="02010600030101010101" pitchFamily="2" charset="-122"/>
              </a:rPr>
              <a:t>链表</a:t>
            </a:r>
            <a:endParaRPr lang="en-US" altLang="zh-CN">
              <a:ea typeface="宋体" panose="02010600030101010101" pitchFamily="2" charset="-122"/>
            </a:endParaRPr>
          </a:p>
        </p:txBody>
      </p:sp>
      <p:sp>
        <p:nvSpPr>
          <p:cNvPr id="44035" name="Content Placeholder 2">
            <a:extLst>
              <a:ext uri="{FF2B5EF4-FFF2-40B4-BE49-F238E27FC236}">
                <a16:creationId xmlns:a16="http://schemas.microsoft.com/office/drawing/2014/main" id="{5D8532A7-1A8F-4943-AFD6-8F289D0357D0}"/>
              </a:ext>
            </a:extLst>
          </p:cNvPr>
          <p:cNvSpPr>
            <a:spLocks noGrp="1" noChangeArrowheads="1"/>
          </p:cNvSpPr>
          <p:nvPr>
            <p:ph idx="1"/>
          </p:nvPr>
        </p:nvSpPr>
        <p:spPr/>
        <p:txBody>
          <a:bodyPr/>
          <a:lstStyle/>
          <a:p>
            <a:r>
              <a:rPr lang="zh-CN" altLang="en-US" dirty="0">
                <a:ea typeface="宋体" panose="02010600030101010101" pitchFamily="2" charset="-122"/>
              </a:rPr>
              <a:t>链表比数组更灵活，我们可以很容易地在链表中插入和删除结点，也就是说允许链表根据需要扩大和缩小。</a:t>
            </a:r>
            <a:endParaRPr lang="en-US" altLang="zh-CN" dirty="0">
              <a:ea typeface="宋体" panose="02010600030101010101" pitchFamily="2" charset="-122"/>
            </a:endParaRPr>
          </a:p>
          <a:p>
            <a:r>
              <a:rPr lang="zh-CN" altLang="en-US" dirty="0">
                <a:ea typeface="宋体" panose="02010600030101010101" pitchFamily="2" charset="-122"/>
              </a:rPr>
              <a:t>另一方面，我们也失去了数组“随机访问”的能力</a:t>
            </a:r>
            <a:r>
              <a:rPr lang="en-US" altLang="zh-CN" dirty="0">
                <a:ea typeface="宋体" panose="02010600030101010101" pitchFamily="2" charset="-122"/>
              </a:rPr>
              <a:t>:</a:t>
            </a:r>
          </a:p>
          <a:p>
            <a:pPr lvl="1"/>
            <a:r>
              <a:rPr lang="zh-CN" altLang="en-US" sz="2600" dirty="0">
                <a:ea typeface="宋体" panose="02010600030101010101" pitchFamily="2" charset="-122"/>
              </a:rPr>
              <a:t>我们可以用相同的时间访问数组内的任何元素。</a:t>
            </a:r>
            <a:endParaRPr lang="en-US" altLang="zh-CN" sz="2600" dirty="0">
              <a:ea typeface="宋体" panose="02010600030101010101" pitchFamily="2" charset="-122"/>
            </a:endParaRPr>
          </a:p>
          <a:p>
            <a:pPr lvl="1"/>
            <a:r>
              <a:rPr lang="zh-CN" altLang="en-US" sz="2600" dirty="0">
                <a:ea typeface="宋体" panose="02010600030101010101" pitchFamily="2" charset="-122"/>
              </a:rPr>
              <a:t>而访问链表中的结点用时不同。如果结点距离链表的开始处很近，那么访问到它会很快；反之，若结点靠近链表结尾处，访问到它就很慢。</a:t>
            </a:r>
            <a:endParaRPr lang="en-US" altLang="zh-CN" sz="26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606CA-B91F-4D83-98AD-8C83F35A58A2}"/>
              </a:ext>
            </a:extLst>
          </p:cNvPr>
          <p:cNvSpPr>
            <a:spLocks noGrp="1"/>
          </p:cNvSpPr>
          <p:nvPr>
            <p:ph type="title"/>
          </p:nvPr>
        </p:nvSpPr>
        <p:spPr>
          <a:xfrm>
            <a:off x="4267200" y="533400"/>
            <a:ext cx="3657600" cy="685800"/>
          </a:xfrm>
        </p:spPr>
        <p:txBody>
          <a:bodyPr/>
          <a:lstStyle/>
          <a:p>
            <a:r>
              <a:rPr lang="zh-CN" altLang="en-US" dirty="0">
                <a:latin typeface="黑体" panose="02010609060101010101" pitchFamily="49" charset="-122"/>
                <a:ea typeface="黑体" panose="02010609060101010101" pitchFamily="49" charset="-122"/>
              </a:rPr>
              <a:t>内存分配函数</a:t>
            </a:r>
          </a:p>
        </p:txBody>
      </p:sp>
      <p:sp>
        <p:nvSpPr>
          <p:cNvPr id="3" name="内容占位符 2">
            <a:extLst>
              <a:ext uri="{FF2B5EF4-FFF2-40B4-BE49-F238E27FC236}">
                <a16:creationId xmlns:a16="http://schemas.microsoft.com/office/drawing/2014/main" id="{D4D469CF-C2ED-4801-B41F-D6252B62730B}"/>
              </a:ext>
            </a:extLst>
          </p:cNvPr>
          <p:cNvSpPr>
            <a:spLocks noGrp="1"/>
          </p:cNvSpPr>
          <p:nvPr>
            <p:ph idx="1"/>
          </p:nvPr>
        </p:nvSpPr>
        <p:spPr/>
        <p:txBody>
          <a:bodyPr/>
          <a:lstStyle/>
          <a:p>
            <a:r>
              <a:rPr lang="en-US" altLang="zh-CN" dirty="0" err="1"/>
              <a:t>stdlib.h</a:t>
            </a:r>
            <a:r>
              <a:rPr lang="zh-CN" altLang="en-US" dirty="0"/>
              <a:t>头文件中声明了三个内存分配函数：</a:t>
            </a:r>
          </a:p>
          <a:p>
            <a:pPr lvl="1"/>
            <a:r>
              <a:rPr lang="en-US" altLang="zh-CN" dirty="0"/>
              <a:t>malloc</a:t>
            </a:r>
            <a:r>
              <a:rPr lang="zh-CN" altLang="en-US" dirty="0"/>
              <a:t>函数</a:t>
            </a:r>
            <a:r>
              <a:rPr lang="en-US" altLang="zh-CN" dirty="0"/>
              <a:t>—</a:t>
            </a:r>
            <a:r>
              <a:rPr lang="zh-CN" altLang="en-US" dirty="0"/>
              <a:t>分配内存块，但是不对内存块进行初始化。</a:t>
            </a:r>
          </a:p>
          <a:p>
            <a:pPr lvl="1"/>
            <a:r>
              <a:rPr lang="en-US" altLang="zh-CN" dirty="0" err="1"/>
              <a:t>calloc</a:t>
            </a:r>
            <a:r>
              <a:rPr lang="zh-CN" altLang="en-US" dirty="0"/>
              <a:t>函数</a:t>
            </a:r>
            <a:r>
              <a:rPr lang="en-US" altLang="zh-CN" dirty="0"/>
              <a:t>—</a:t>
            </a:r>
            <a:r>
              <a:rPr lang="zh-CN" altLang="en-US" dirty="0"/>
              <a:t>分配内存块，并且对内存块进行清零。</a:t>
            </a:r>
          </a:p>
          <a:p>
            <a:pPr lvl="1"/>
            <a:r>
              <a:rPr lang="en-US" altLang="zh-CN" dirty="0" err="1"/>
              <a:t>realloc</a:t>
            </a:r>
            <a:r>
              <a:rPr lang="zh-CN" altLang="en-US" dirty="0"/>
              <a:t>函数</a:t>
            </a:r>
            <a:r>
              <a:rPr lang="en-US" altLang="zh-CN" dirty="0"/>
              <a:t>—</a:t>
            </a:r>
            <a:r>
              <a:rPr lang="zh-CN" altLang="en-US" dirty="0"/>
              <a:t>调整先前分配的内存块大小。</a:t>
            </a:r>
          </a:p>
          <a:p>
            <a:r>
              <a:rPr lang="zh-CN" altLang="en-US" dirty="0"/>
              <a:t>这三个函数</a:t>
            </a:r>
            <a:r>
              <a:rPr lang="zh-CN" altLang="en-US" dirty="0">
                <a:solidFill>
                  <a:srgbClr val="FF0000"/>
                </a:solidFill>
              </a:rPr>
              <a:t>返回 </a:t>
            </a:r>
            <a:r>
              <a:rPr lang="en-US" altLang="zh-CN" dirty="0">
                <a:solidFill>
                  <a:srgbClr val="FF0000"/>
                </a:solidFill>
              </a:rPr>
              <a:t>void </a:t>
            </a:r>
            <a:r>
              <a:rPr lang="zh-CN" altLang="en-US" dirty="0">
                <a:solidFill>
                  <a:srgbClr val="FF0000"/>
                </a:solidFill>
              </a:rPr>
              <a:t>* 类型</a:t>
            </a:r>
            <a:r>
              <a:rPr lang="zh-CN" altLang="en-US" dirty="0"/>
              <a:t>的指针（一种“通用型”指针）。</a:t>
            </a:r>
          </a:p>
          <a:p>
            <a:endParaRPr lang="zh-CN" altLang="en-US" dirty="0"/>
          </a:p>
        </p:txBody>
      </p:sp>
    </p:spTree>
    <p:extLst>
      <p:ext uri="{BB962C8B-B14F-4D97-AF65-F5344CB8AC3E}">
        <p14:creationId xmlns:p14="http://schemas.microsoft.com/office/powerpoint/2010/main" val="46597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102BBA9-23D9-4895-B7A2-AA7357786DC8}"/>
              </a:ext>
            </a:extLst>
          </p:cNvPr>
          <p:cNvSpPr>
            <a:spLocks noGrp="1" noChangeArrowheads="1"/>
          </p:cNvSpPr>
          <p:nvPr>
            <p:ph type="title"/>
          </p:nvPr>
        </p:nvSpPr>
        <p:spPr/>
        <p:txBody>
          <a:bodyPr/>
          <a:lstStyle/>
          <a:p>
            <a:r>
              <a:rPr lang="zh-CN" altLang="en-US">
                <a:ea typeface="宋体" panose="02010600030101010101" pitchFamily="2" charset="-122"/>
              </a:rPr>
              <a:t>声明结点类型</a:t>
            </a:r>
          </a:p>
        </p:txBody>
      </p:sp>
      <p:sp>
        <p:nvSpPr>
          <p:cNvPr id="45059" name="Content Placeholder 2">
            <a:extLst>
              <a:ext uri="{FF2B5EF4-FFF2-40B4-BE49-F238E27FC236}">
                <a16:creationId xmlns:a16="http://schemas.microsoft.com/office/drawing/2014/main" id="{1CC4E131-85EF-4152-9B81-8020079BF10E}"/>
              </a:ext>
            </a:extLst>
          </p:cNvPr>
          <p:cNvSpPr>
            <a:spLocks noGrp="1" noChangeArrowheads="1"/>
          </p:cNvSpPr>
          <p:nvPr>
            <p:ph idx="1"/>
          </p:nvPr>
        </p:nvSpPr>
        <p:spPr>
          <a:xfrm>
            <a:off x="228600" y="1447800"/>
            <a:ext cx="11582400" cy="4876800"/>
          </a:xfrm>
        </p:spPr>
        <p:txBody>
          <a:bodyPr/>
          <a:lstStyle/>
          <a:p>
            <a:r>
              <a:rPr lang="zh-CN" altLang="en-US" dirty="0">
                <a:ea typeface="宋体" panose="02010600030101010101" pitchFamily="2" charset="-122"/>
              </a:rPr>
              <a:t>为了建立链表，首先需要一个表示表中单个结点的结构。</a:t>
            </a:r>
            <a:endParaRPr lang="en-US" altLang="zh-CN" dirty="0">
              <a:ea typeface="宋体" panose="02010600030101010101" pitchFamily="2" charset="-122"/>
            </a:endParaRPr>
          </a:p>
          <a:p>
            <a:r>
              <a:rPr lang="zh-CN" altLang="en-US" dirty="0">
                <a:ea typeface="宋体" panose="02010600030101010101" pitchFamily="2" charset="-122"/>
              </a:rPr>
              <a:t>简单起见，先假设结点只包含一个整数</a:t>
            </a:r>
            <a:r>
              <a:rPr lang="en-US" altLang="zh-CN" dirty="0">
                <a:ea typeface="宋体" panose="02010600030101010101" pitchFamily="2" charset="-122"/>
              </a:rPr>
              <a:t>(</a:t>
            </a:r>
            <a:r>
              <a:rPr lang="zh-CN" altLang="en-US" dirty="0">
                <a:ea typeface="宋体" panose="02010600030101010101" pitchFamily="2" charset="-122"/>
              </a:rPr>
              <a:t>即结点的数据</a:t>
            </a:r>
            <a:r>
              <a:rPr lang="en-US" altLang="zh-CN" dirty="0">
                <a:ea typeface="宋体" panose="02010600030101010101" pitchFamily="2" charset="-122"/>
              </a:rPr>
              <a:t>)</a:t>
            </a:r>
            <a:r>
              <a:rPr lang="zh-CN" altLang="en-US" dirty="0">
                <a:ea typeface="宋体" panose="02010600030101010101" pitchFamily="2" charset="-122"/>
              </a:rPr>
              <a:t>和指向表中下一个结点的指针：</a:t>
            </a:r>
            <a:endParaRPr lang="en-US" altLang="zh-CN" dirty="0">
              <a:ea typeface="宋体" panose="02010600030101010101" pitchFamily="2" charset="-122"/>
            </a:endParaRPr>
          </a:p>
          <a:p>
            <a:pPr>
              <a:lnSpc>
                <a:spcPct val="80000"/>
              </a:lnSpc>
              <a:spcBef>
                <a:spcPts val="100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	struct node {</a:t>
            </a:r>
          </a:p>
          <a:p>
            <a:pPr>
              <a:lnSpc>
                <a:spcPct val="80000"/>
              </a:lnSpc>
              <a:spcBef>
                <a:spcPts val="50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	  int value;          /* data stored in the node  */</a:t>
            </a:r>
          </a:p>
          <a:p>
            <a:pPr>
              <a:lnSpc>
                <a:spcPct val="80000"/>
              </a:lnSpc>
              <a:spcBef>
                <a:spcPts val="50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	  struct node *next;  /* pointer to the next node */</a:t>
            </a:r>
          </a:p>
          <a:p>
            <a:pPr>
              <a:lnSpc>
                <a:spcPct val="80000"/>
              </a:lnSpc>
              <a:spcBef>
                <a:spcPts val="50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p>
          <a:p>
            <a:pPr>
              <a:spcBef>
                <a:spcPts val="675"/>
              </a:spcBef>
            </a:pPr>
            <a:r>
              <a:rPr lang="zh-CN" altLang="en-US" dirty="0">
                <a:solidFill>
                  <a:srgbClr val="000000"/>
                </a:solidFill>
                <a:latin typeface="Courier New" panose="02070309020205020404" pitchFamily="49" charset="0"/>
                <a:ea typeface="宋体" panose="02010600030101010101" pitchFamily="2" charset="-122"/>
                <a:cs typeface="Courier New" panose="02070309020205020404" pitchFamily="49" charset="0"/>
              </a:rPr>
              <a:t>注意：</a:t>
            </a:r>
            <a:r>
              <a:rPr lang="en-US"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node</a:t>
            </a: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结构类型的申明无法使用</a:t>
            </a:r>
            <a:r>
              <a:rPr lang="en-US" altLang="zh-CN" dirty="0">
                <a:latin typeface="Courier New" panose="02070309020205020404" pitchFamily="49" charset="0"/>
                <a:ea typeface="宋体" panose="02010600030101010101" pitchFamily="2" charset="-122"/>
              </a:rPr>
              <a:t>typedef</a:t>
            </a:r>
            <a:r>
              <a:rPr lang="zh-CN" altLang="en-US" dirty="0">
                <a:latin typeface="Courier New" panose="02070309020205020404" pitchFamily="49" charset="0"/>
                <a:ea typeface="宋体" panose="02010600030101010101" pitchFamily="2" charset="-122"/>
              </a:rPr>
              <a:t>方式。</a:t>
            </a:r>
            <a:endParaRPr lang="en-US" altLang="zh-CN"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6404A6D-BBC4-4679-913D-8F624E94CC0B}"/>
              </a:ext>
            </a:extLst>
          </p:cNvPr>
          <p:cNvSpPr>
            <a:spLocks noGrp="1" noChangeArrowheads="1"/>
          </p:cNvSpPr>
          <p:nvPr>
            <p:ph type="title"/>
          </p:nvPr>
        </p:nvSpPr>
        <p:spPr/>
        <p:txBody>
          <a:bodyPr/>
          <a:lstStyle/>
          <a:p>
            <a:r>
              <a:rPr lang="zh-CN" altLang="en-US">
                <a:ea typeface="宋体" panose="02010600030101010101" pitchFamily="2" charset="-122"/>
              </a:rPr>
              <a:t>声明结点类型</a:t>
            </a:r>
            <a:endParaRPr lang="en-US" altLang="zh-CN">
              <a:ea typeface="宋体" panose="02010600030101010101" pitchFamily="2" charset="-122"/>
            </a:endParaRPr>
          </a:p>
        </p:txBody>
      </p:sp>
      <p:sp>
        <p:nvSpPr>
          <p:cNvPr id="46083" name="Content Placeholder 2">
            <a:extLst>
              <a:ext uri="{FF2B5EF4-FFF2-40B4-BE49-F238E27FC236}">
                <a16:creationId xmlns:a16="http://schemas.microsoft.com/office/drawing/2014/main" id="{71238013-3AF5-48B6-A716-D4E51FF53339}"/>
              </a:ext>
            </a:extLst>
          </p:cNvPr>
          <p:cNvSpPr>
            <a:spLocks noGrp="1" noChangeArrowheads="1"/>
          </p:cNvSpPr>
          <p:nvPr>
            <p:ph idx="1"/>
          </p:nvPr>
        </p:nvSpPr>
        <p:spPr>
          <a:xfrm>
            <a:off x="457200" y="1524000"/>
            <a:ext cx="11277600" cy="4800600"/>
          </a:xfrm>
        </p:spPr>
        <p:txBody>
          <a:bodyPr/>
          <a:lstStyle/>
          <a:p>
            <a:r>
              <a:rPr lang="zh-CN" altLang="en-US" dirty="0">
                <a:ea typeface="宋体" panose="02010600030101010101" pitchFamily="2" charset="-122"/>
              </a:rPr>
              <a:t>接下来，我们还需要一个指针来指向表中的第一个结点（记录了表的开始位置）</a:t>
            </a:r>
            <a:r>
              <a:rPr lang="en-US" altLang="zh-CN" dirty="0">
                <a:ea typeface="宋体" panose="02010600030101010101" pitchFamily="2" charset="-122"/>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struct node *first = NULL;</a:t>
            </a:r>
          </a:p>
          <a:p>
            <a:r>
              <a:rPr lang="zh-CN" altLang="en-US" dirty="0">
                <a:ea typeface="宋体" panose="02010600030101010101" pitchFamily="2" charset="-122"/>
              </a:rPr>
              <a:t>把</a:t>
            </a:r>
            <a:r>
              <a:rPr lang="en-US" altLang="zh-CN" dirty="0">
                <a:latin typeface="Courier New" panose="02070309020205020404" pitchFamily="49" charset="0"/>
                <a:ea typeface="宋体" panose="02010600030101010101" pitchFamily="2" charset="-122"/>
              </a:rPr>
              <a:t>first</a:t>
            </a:r>
            <a:r>
              <a:rPr lang="en-US" altLang="zh-CN" dirty="0">
                <a:ea typeface="宋体" panose="02010600030101010101" pitchFamily="2" charset="-122"/>
              </a:rPr>
              <a:t> </a:t>
            </a:r>
            <a:r>
              <a:rPr lang="zh-CN" altLang="en-US" dirty="0">
                <a:ea typeface="宋体" panose="02010600030101010101" pitchFamily="2" charset="-122"/>
              </a:rPr>
              <a:t>初始化为</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NULL</a:t>
            </a:r>
            <a:r>
              <a:rPr lang="en-US" altLang="zh-CN" dirty="0">
                <a:ea typeface="宋体" panose="02010600030101010101" pitchFamily="2" charset="-122"/>
              </a:rPr>
              <a:t> </a:t>
            </a:r>
            <a:r>
              <a:rPr lang="zh-CN" altLang="en-US" dirty="0">
                <a:ea typeface="宋体" panose="02010600030101010101" pitchFamily="2" charset="-122"/>
              </a:rPr>
              <a:t>表明链表初始值为空。</a:t>
            </a:r>
            <a:endParaRPr lang="en-US" altLang="zh-CN"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8B82E90-5CB6-43BB-8F7E-E710D609BB24}"/>
              </a:ext>
            </a:extLst>
          </p:cNvPr>
          <p:cNvSpPr>
            <a:spLocks noGrp="1" noChangeArrowheads="1"/>
          </p:cNvSpPr>
          <p:nvPr>
            <p:ph type="title"/>
          </p:nvPr>
        </p:nvSpPr>
        <p:spPr/>
        <p:txBody>
          <a:bodyPr/>
          <a:lstStyle/>
          <a:p>
            <a:r>
              <a:rPr lang="zh-CN" altLang="en-US" dirty="0">
                <a:ea typeface="宋体" panose="02010600030101010101" pitchFamily="2" charset="-122"/>
              </a:rPr>
              <a:t>创建结点</a:t>
            </a:r>
          </a:p>
        </p:txBody>
      </p:sp>
      <p:sp>
        <p:nvSpPr>
          <p:cNvPr id="47107" name="Content Placeholder 2">
            <a:extLst>
              <a:ext uri="{FF2B5EF4-FFF2-40B4-BE49-F238E27FC236}">
                <a16:creationId xmlns:a16="http://schemas.microsoft.com/office/drawing/2014/main" id="{FFD41996-7AEE-49BA-9F49-2DCA3F093359}"/>
              </a:ext>
            </a:extLst>
          </p:cNvPr>
          <p:cNvSpPr>
            <a:spLocks noGrp="1" noChangeArrowheads="1"/>
          </p:cNvSpPr>
          <p:nvPr>
            <p:ph idx="1"/>
          </p:nvPr>
        </p:nvSpPr>
        <p:spPr/>
        <p:txBody>
          <a:bodyPr/>
          <a:lstStyle/>
          <a:p>
            <a:r>
              <a:rPr lang="zh-CN" altLang="en-US" sz="2800" dirty="0">
                <a:ea typeface="宋体" panose="02010600030101010101" pitchFamily="2" charset="-122"/>
              </a:rPr>
              <a:t>在构建链表时，需要逐个创建结点，并且把生成的每个结点加入到链表中。</a:t>
            </a:r>
          </a:p>
          <a:p>
            <a:r>
              <a:rPr lang="zh-CN" altLang="en-US" sz="2800" dirty="0">
                <a:ea typeface="宋体" panose="02010600030101010101" pitchFamily="2" charset="-122"/>
              </a:rPr>
              <a:t>创建一个结点的步骤</a:t>
            </a:r>
            <a:r>
              <a:rPr lang="en-US" altLang="zh-CN" sz="2800" dirty="0">
                <a:ea typeface="宋体" panose="02010600030101010101" pitchFamily="2" charset="-122"/>
              </a:rPr>
              <a:t>:</a:t>
            </a:r>
          </a:p>
          <a:p>
            <a:pPr marL="914400" lvl="1" indent="-514350">
              <a:buFontTx/>
              <a:buAutoNum type="arabicPeriod"/>
            </a:pPr>
            <a:r>
              <a:rPr lang="zh-CN" altLang="en-US" sz="2800" dirty="0">
                <a:ea typeface="宋体" panose="02010600030101010101" pitchFamily="2" charset="-122"/>
              </a:rPr>
              <a:t>为结点分配内存单元；</a:t>
            </a:r>
            <a:endParaRPr lang="en-US" altLang="zh-CN" sz="2800" dirty="0">
              <a:ea typeface="宋体" panose="02010600030101010101" pitchFamily="2" charset="-122"/>
            </a:endParaRPr>
          </a:p>
          <a:p>
            <a:pPr marL="914400" lvl="1" indent="-514350">
              <a:buFontTx/>
              <a:buAutoNum type="arabicPeriod"/>
            </a:pPr>
            <a:r>
              <a:rPr lang="zh-CN" altLang="en-US" sz="2800" dirty="0">
                <a:ea typeface="宋体" panose="02010600030101010101" pitchFamily="2" charset="-122"/>
              </a:rPr>
              <a:t>把数据存储到结点中；</a:t>
            </a:r>
            <a:endParaRPr lang="en-US" altLang="zh-CN" sz="2800" dirty="0">
              <a:ea typeface="宋体" panose="02010600030101010101" pitchFamily="2" charset="-122"/>
            </a:endParaRPr>
          </a:p>
          <a:p>
            <a:pPr marL="914400" lvl="1" indent="-514350">
              <a:buFontTx/>
              <a:buAutoNum type="arabicPeriod"/>
            </a:pPr>
            <a:r>
              <a:rPr lang="zh-CN" altLang="en-US" sz="2800" dirty="0">
                <a:ea typeface="宋体" panose="02010600030101010101" pitchFamily="2" charset="-122"/>
              </a:rPr>
              <a:t>把结点插入到链表中。</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E4236023-7CD2-44A6-97BC-C04F911E6CBC}"/>
              </a:ext>
            </a:extLst>
          </p:cNvPr>
          <p:cNvSpPr>
            <a:spLocks noGrp="1" noChangeArrowheads="1"/>
          </p:cNvSpPr>
          <p:nvPr>
            <p:ph type="title"/>
          </p:nvPr>
        </p:nvSpPr>
        <p:spPr/>
        <p:txBody>
          <a:bodyPr/>
          <a:lstStyle/>
          <a:p>
            <a:r>
              <a:rPr lang="zh-CN" altLang="en-US">
                <a:ea typeface="宋体" panose="02010600030101010101" pitchFamily="2" charset="-122"/>
              </a:rPr>
              <a:t>创建结点</a:t>
            </a:r>
            <a:endParaRPr lang="en-US" altLang="zh-CN">
              <a:ea typeface="宋体" panose="02010600030101010101" pitchFamily="2" charset="-122"/>
            </a:endParaRPr>
          </a:p>
        </p:txBody>
      </p:sp>
      <p:sp>
        <p:nvSpPr>
          <p:cNvPr id="48131" name="Content Placeholder 2">
            <a:extLst>
              <a:ext uri="{FF2B5EF4-FFF2-40B4-BE49-F238E27FC236}">
                <a16:creationId xmlns:a16="http://schemas.microsoft.com/office/drawing/2014/main" id="{0BF10434-0291-4FB4-86F5-F15627ED7760}"/>
              </a:ext>
            </a:extLst>
          </p:cNvPr>
          <p:cNvSpPr>
            <a:spLocks noGrp="1" noChangeArrowheads="1"/>
          </p:cNvSpPr>
          <p:nvPr>
            <p:ph idx="1"/>
          </p:nvPr>
        </p:nvSpPr>
        <p:spPr/>
        <p:txBody>
          <a:bodyPr/>
          <a:lstStyle/>
          <a:p>
            <a:r>
              <a:rPr lang="zh-CN" altLang="en-US" dirty="0">
                <a:ea typeface="宋体" panose="02010600030101010101" pitchFamily="2" charset="-122"/>
              </a:rPr>
              <a:t>为了创建结点，需要一个变量临时指向该结点</a:t>
            </a:r>
            <a:r>
              <a:rPr lang="en-US" altLang="zh-CN" dirty="0">
                <a:ea typeface="宋体" panose="02010600030101010101" pitchFamily="2" charset="-122"/>
              </a:rPr>
              <a:t>(</a:t>
            </a:r>
            <a:r>
              <a:rPr lang="zh-CN" altLang="en-US" dirty="0">
                <a:ea typeface="宋体" panose="02010600030101010101" pitchFamily="2" charset="-122"/>
              </a:rPr>
              <a:t>直到该结点插入链表中为止</a:t>
            </a:r>
            <a:r>
              <a:rPr lang="en-US" altLang="zh-CN" dirty="0">
                <a:ea typeface="宋体" panose="02010600030101010101" pitchFamily="2" charset="-122"/>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struct node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r>
              <a:rPr lang="zh-CN" altLang="en-US" dirty="0">
                <a:ea typeface="宋体" panose="02010600030101010101" pitchFamily="2" charset="-122"/>
              </a:rPr>
              <a:t>我们用</a:t>
            </a:r>
            <a:r>
              <a:rPr lang="en-US" altLang="zh-CN" dirty="0">
                <a:latin typeface="Courier New" panose="02070309020205020404" pitchFamily="49" charset="0"/>
                <a:ea typeface="宋体" panose="02010600030101010101" pitchFamily="2" charset="-122"/>
              </a:rPr>
              <a:t>malloc</a:t>
            </a:r>
            <a:r>
              <a:rPr lang="zh-CN" altLang="en-US" dirty="0">
                <a:ea typeface="宋体" panose="02010600030101010101" pitchFamily="2" charset="-122"/>
              </a:rPr>
              <a:t>函数为新结点分配内存空间，并把返回值保存</a:t>
            </a:r>
            <a:r>
              <a:rPr lang="en-US" altLang="zh-CN" dirty="0" err="1">
                <a:latin typeface="Courier New" panose="02070309020205020404" pitchFamily="49" charset="0"/>
                <a:ea typeface="宋体" panose="02010600030101010101" pitchFamily="2" charset="-122"/>
              </a:rPr>
              <a:t>new_node</a:t>
            </a:r>
            <a:r>
              <a:rPr lang="zh-CN" altLang="en-US" dirty="0">
                <a:latin typeface="Courier New" panose="02070309020205020404" pitchFamily="49" charset="0"/>
                <a:ea typeface="宋体" panose="02010600030101010101" pitchFamily="2" charset="-122"/>
              </a:rPr>
              <a:t>中</a:t>
            </a:r>
            <a:r>
              <a:rPr lang="en-US" altLang="zh-CN" dirty="0">
                <a:ea typeface="宋体" panose="02010600030101010101" pitchFamily="2" charset="-122"/>
              </a:rPr>
              <a:t>:</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rPr>
              <a:t>new_node</a:t>
            </a:r>
            <a:r>
              <a:rPr lang="en-US" altLang="zh-CN" sz="2400" dirty="0">
                <a:latin typeface="Courier New" panose="02070309020205020404" pitchFamily="49" charset="0"/>
                <a:ea typeface="宋体" panose="02010600030101010101" pitchFamily="2" charset="-122"/>
              </a:rPr>
              <a:t> = malloc(</a:t>
            </a:r>
            <a:r>
              <a:rPr lang="en-US" altLang="zh-CN" sz="2400" dirty="0" err="1">
                <a:latin typeface="Courier New" panose="02070309020205020404" pitchFamily="49" charset="0"/>
                <a:ea typeface="宋体" panose="02010600030101010101" pitchFamily="2" charset="-122"/>
              </a:rPr>
              <a:t>sizeof</a:t>
            </a:r>
            <a:r>
              <a:rPr lang="en-US" altLang="zh-CN" sz="2400" dirty="0">
                <a:latin typeface="Courier New" panose="02070309020205020404" pitchFamily="49" charset="0"/>
                <a:ea typeface="宋体" panose="02010600030101010101" pitchFamily="2" charset="-122"/>
              </a:rPr>
              <a:t>(struct node));</a:t>
            </a:r>
          </a:p>
          <a:p>
            <a:r>
              <a:rPr lang="zh-CN" altLang="en-US" dirty="0">
                <a:latin typeface="Courier New" panose="02070309020205020404" pitchFamily="49" charset="0"/>
                <a:ea typeface="宋体" panose="02010600030101010101" pitchFamily="2" charset="-122"/>
              </a:rPr>
              <a:t>现在</a:t>
            </a:r>
            <a:r>
              <a:rPr lang="en-US" altLang="zh-CN" dirty="0" err="1">
                <a:latin typeface="Courier New" panose="02070309020205020404" pitchFamily="49" charset="0"/>
                <a:ea typeface="宋体" panose="02010600030101010101" pitchFamily="2" charset="-122"/>
              </a:rPr>
              <a:t>new_node</a:t>
            </a:r>
            <a:r>
              <a:rPr lang="zh-CN" altLang="en-US" dirty="0">
                <a:ea typeface="宋体" panose="02010600030101010101" pitchFamily="2" charset="-122"/>
              </a:rPr>
              <a:t>指向了一个内存块，并且此内存块正好能放置一个</a:t>
            </a:r>
            <a:r>
              <a:rPr lang="en-US" altLang="zh-CN" dirty="0">
                <a:latin typeface="Courier New" panose="02070309020205020404" pitchFamily="49" charset="0"/>
                <a:ea typeface="宋体" panose="02010600030101010101" pitchFamily="2" charset="-122"/>
              </a:rPr>
              <a:t>node</a:t>
            </a:r>
            <a:r>
              <a:rPr lang="zh-CN" altLang="en-US" dirty="0">
                <a:latin typeface="Courier New" panose="02070309020205020404" pitchFamily="49" charset="0"/>
                <a:ea typeface="宋体" panose="02010600030101010101" pitchFamily="2" charset="-122"/>
              </a:rPr>
              <a:t>结构</a:t>
            </a:r>
            <a:endParaRPr lang="en-US" altLang="zh-CN" dirty="0">
              <a:ea typeface="宋体" panose="02010600030101010101" pitchFamily="2" charset="-122"/>
            </a:endParaRPr>
          </a:p>
        </p:txBody>
      </p:sp>
      <p:pic>
        <p:nvPicPr>
          <p:cNvPr id="48132" name="Picture 6">
            <a:extLst>
              <a:ext uri="{FF2B5EF4-FFF2-40B4-BE49-F238E27FC236}">
                <a16:creationId xmlns:a16="http://schemas.microsoft.com/office/drawing/2014/main" id="{665C71F8-6749-4164-A013-31AFD347A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91" y="5029201"/>
            <a:ext cx="4637824" cy="110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B719FA9-238A-410F-BEAF-14BB0D019D8E}"/>
              </a:ext>
            </a:extLst>
          </p:cNvPr>
          <p:cNvSpPr>
            <a:spLocks noGrp="1" noChangeArrowheads="1"/>
          </p:cNvSpPr>
          <p:nvPr>
            <p:ph type="title"/>
          </p:nvPr>
        </p:nvSpPr>
        <p:spPr/>
        <p:txBody>
          <a:bodyPr/>
          <a:lstStyle/>
          <a:p>
            <a:r>
              <a:rPr lang="zh-CN" altLang="en-US">
                <a:ea typeface="宋体" panose="02010600030101010101" pitchFamily="2" charset="-122"/>
              </a:rPr>
              <a:t>创建结点</a:t>
            </a:r>
            <a:endParaRPr lang="en-US" altLang="zh-CN">
              <a:ea typeface="宋体" panose="02010600030101010101" pitchFamily="2" charset="-122"/>
            </a:endParaRPr>
          </a:p>
        </p:txBody>
      </p:sp>
      <p:sp>
        <p:nvSpPr>
          <p:cNvPr id="49155" name="Content Placeholder 2">
            <a:extLst>
              <a:ext uri="{FF2B5EF4-FFF2-40B4-BE49-F238E27FC236}">
                <a16:creationId xmlns:a16="http://schemas.microsoft.com/office/drawing/2014/main" id="{F05D862D-0F45-4677-BFB5-73D5D0F05F7C}"/>
              </a:ext>
            </a:extLst>
          </p:cNvPr>
          <p:cNvSpPr>
            <a:spLocks noGrp="1" noChangeArrowheads="1"/>
          </p:cNvSpPr>
          <p:nvPr>
            <p:ph idx="1"/>
          </p:nvPr>
        </p:nvSpPr>
        <p:spPr/>
        <p:txBody>
          <a:bodyPr/>
          <a:lstStyle/>
          <a:p>
            <a:r>
              <a:rPr lang="zh-CN" altLang="en-US">
                <a:ea typeface="宋体" panose="02010600030101010101" pitchFamily="2" charset="-122"/>
              </a:rPr>
              <a:t>接一下来，将把数据存储到新结点的成员</a:t>
            </a:r>
            <a:r>
              <a:rPr lang="en-US" altLang="zh-CN">
                <a:latin typeface="Courier New" panose="02070309020205020404" pitchFamily="49" charset="0"/>
                <a:ea typeface="宋体" panose="02010600030101010101" pitchFamily="2" charset="-122"/>
                <a:cs typeface="Courier New" panose="02070309020205020404" pitchFamily="49" charset="0"/>
              </a:rPr>
              <a:t>value</a:t>
            </a:r>
            <a:r>
              <a:rPr lang="zh-CN" altLang="en-US">
                <a:latin typeface="Courier New" panose="02070309020205020404" pitchFamily="49" charset="0"/>
                <a:ea typeface="宋体" panose="02010600030101010101" pitchFamily="2" charset="-122"/>
                <a:cs typeface="Courier New" panose="02070309020205020404" pitchFamily="49" charset="0"/>
              </a:rPr>
              <a:t>中</a:t>
            </a:r>
            <a:r>
              <a:rPr lang="en-US" altLang="zh-CN">
                <a:ea typeface="宋体" panose="02010600030101010101" pitchFamily="2" charset="-122"/>
              </a:rPr>
              <a:t>:</a:t>
            </a:r>
          </a:p>
          <a:p>
            <a:pPr>
              <a:lnSpc>
                <a:spcPct val="80000"/>
              </a:lnSpc>
              <a:spcBef>
                <a:spcPts val="1200"/>
              </a:spcBef>
              <a:buNone/>
            </a:pPr>
            <a:r>
              <a:rPr lang="en-US" altLang="zh-CN" sz="2400">
                <a:latin typeface="Courier New" panose="02070309020205020404" pitchFamily="49" charset="0"/>
                <a:ea typeface="宋体" panose="02010600030101010101" pitchFamily="2" charset="-122"/>
              </a:rPr>
              <a:t>	(*new_node).value = 10;</a:t>
            </a:r>
          </a:p>
          <a:p>
            <a:r>
              <a:rPr lang="zh-CN" altLang="en-US">
                <a:ea typeface="宋体" panose="02010600030101010101" pitchFamily="2" charset="-122"/>
              </a:rPr>
              <a:t>结果为</a:t>
            </a:r>
            <a:r>
              <a:rPr lang="en-US" altLang="zh-CN">
                <a:ea typeface="宋体" panose="02010600030101010101" pitchFamily="2" charset="-122"/>
              </a:rPr>
              <a:t>:</a:t>
            </a: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r>
              <a:rPr lang="zh-CN" altLang="en-US">
                <a:ea typeface="宋体" panose="02010600030101010101" pitchFamily="2" charset="-122"/>
              </a:rPr>
              <a:t>注意</a:t>
            </a:r>
            <a:r>
              <a:rPr lang="en-US" altLang="zh-CN">
                <a:latin typeface="Courier New" panose="02070309020205020404" pitchFamily="49" charset="0"/>
                <a:ea typeface="宋体" panose="02010600030101010101" pitchFamily="2" charset="-122"/>
              </a:rPr>
              <a:t>*new_node</a:t>
            </a:r>
            <a:r>
              <a:rPr lang="en-US" altLang="zh-CN">
                <a:ea typeface="宋体" panose="02010600030101010101" pitchFamily="2" charset="-122"/>
              </a:rPr>
              <a:t> </a:t>
            </a:r>
            <a:r>
              <a:rPr lang="zh-CN" altLang="en-US">
                <a:ea typeface="宋体" panose="02010600030101010101" pitchFamily="2" charset="-122"/>
              </a:rPr>
              <a:t>外面的括号是必须的，因为</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运算符优先级比</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高。</a:t>
            </a:r>
            <a:endParaRPr lang="en-US" altLang="zh-CN">
              <a:ea typeface="宋体" panose="02010600030101010101" pitchFamily="2" charset="-122"/>
            </a:endParaRPr>
          </a:p>
        </p:txBody>
      </p:sp>
      <p:pic>
        <p:nvPicPr>
          <p:cNvPr id="49156" name="Picture 6">
            <a:extLst>
              <a:ext uri="{FF2B5EF4-FFF2-40B4-BE49-F238E27FC236}">
                <a16:creationId xmlns:a16="http://schemas.microsoft.com/office/drawing/2014/main" id="{1D9DF9E3-3DF5-4A61-892F-74FFAC985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388" y="3576638"/>
            <a:ext cx="336391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291E0FB-6AF3-442D-85CE-DDF1D9D7004A}"/>
              </a:ext>
            </a:extLst>
          </p:cNvPr>
          <p:cNvSpPr>
            <a:spLocks noGrp="1" noChangeArrowheads="1"/>
          </p:cNvSpPr>
          <p:nvPr>
            <p:ph type="title"/>
          </p:nvPr>
        </p:nvSpPr>
        <p:spPr/>
        <p:txBody>
          <a:bodyPr/>
          <a:lstStyle/>
          <a:p>
            <a:r>
              <a:rPr lang="en-US" altLang="zh-CN">
                <a:ea typeface="宋体" panose="02010600030101010101" pitchFamily="2" charset="-122"/>
              </a:rPr>
              <a:t> </a:t>
            </a:r>
            <a:r>
              <a:rPr lang="en-US" altLang="zh-CN" b="1">
                <a:latin typeface="Courier New" panose="02070309020205020404" pitchFamily="49" charset="0"/>
                <a:ea typeface="宋体" panose="02010600030101010101" pitchFamily="2" charset="-122"/>
                <a:cs typeface="Courier New" panose="02070309020205020404" pitchFamily="49" charset="0"/>
              </a:rPr>
              <a:t>-&gt;</a:t>
            </a:r>
            <a:r>
              <a:rPr lang="en-US" altLang="zh-CN">
                <a:ea typeface="宋体" panose="02010600030101010101" pitchFamily="2" charset="-122"/>
              </a:rPr>
              <a:t> </a:t>
            </a:r>
            <a:r>
              <a:rPr lang="zh-CN" altLang="en-US">
                <a:ea typeface="宋体" panose="02010600030101010101" pitchFamily="2" charset="-122"/>
              </a:rPr>
              <a:t>运算符</a:t>
            </a:r>
            <a:endParaRPr lang="en-US" altLang="zh-CN">
              <a:ea typeface="宋体" panose="02010600030101010101" pitchFamily="2" charset="-122"/>
            </a:endParaRPr>
          </a:p>
        </p:txBody>
      </p:sp>
      <p:sp>
        <p:nvSpPr>
          <p:cNvPr id="50179" name="Content Placeholder 2">
            <a:extLst>
              <a:ext uri="{FF2B5EF4-FFF2-40B4-BE49-F238E27FC236}">
                <a16:creationId xmlns:a16="http://schemas.microsoft.com/office/drawing/2014/main" id="{BD5E5F38-4EB7-4567-999E-8485EA7AA77D}"/>
              </a:ext>
            </a:extLst>
          </p:cNvPr>
          <p:cNvSpPr>
            <a:spLocks noGrp="1" noChangeArrowheads="1"/>
          </p:cNvSpPr>
          <p:nvPr>
            <p:ph idx="1"/>
          </p:nvPr>
        </p:nvSpPr>
        <p:spPr/>
        <p:txBody>
          <a:bodyPr/>
          <a:lstStyle/>
          <a:p>
            <a:r>
              <a:rPr lang="zh-CN" altLang="en-US" dirty="0">
                <a:ea typeface="宋体" panose="02010600030101010101" pitchFamily="2" charset="-122"/>
              </a:rPr>
              <a:t>利用指针访问结构中的成员是很普遍的，因此</a:t>
            </a:r>
            <a:r>
              <a:rPr lang="en-US" altLang="zh-CN" dirty="0">
                <a:ea typeface="宋体" panose="02010600030101010101" pitchFamily="2" charset="-122"/>
              </a:rPr>
              <a:t>C</a:t>
            </a:r>
            <a:r>
              <a:rPr lang="zh-CN" altLang="en-US" dirty="0">
                <a:ea typeface="宋体" panose="02010600030101010101" pitchFamily="2" charset="-122"/>
              </a:rPr>
              <a:t>语言针对此专门提供了一种运算符。</a:t>
            </a:r>
            <a:endParaRPr lang="en-US" altLang="zh-CN" dirty="0">
              <a:ea typeface="宋体" panose="02010600030101010101" pitchFamily="2" charset="-122"/>
            </a:endParaRPr>
          </a:p>
          <a:p>
            <a:r>
              <a:rPr lang="zh-CN" altLang="en-US" dirty="0">
                <a:ea typeface="宋体" panose="02010600030101010101" pitchFamily="2" charset="-122"/>
              </a:rPr>
              <a:t>此运算符称为</a:t>
            </a:r>
            <a:r>
              <a:rPr lang="zh-CN" altLang="en-US" dirty="0">
                <a:solidFill>
                  <a:srgbClr val="FF0000"/>
                </a:solidFill>
                <a:ea typeface="宋体" panose="02010600030101010101" pitchFamily="2" charset="-122"/>
              </a:rPr>
              <a:t>右箭头选择</a:t>
            </a:r>
            <a:r>
              <a:rPr lang="zh-CN" altLang="en-US" dirty="0">
                <a:ea typeface="宋体" panose="02010600030101010101" pitchFamily="2" charset="-122"/>
              </a:rPr>
              <a:t>（</a:t>
            </a:r>
            <a:r>
              <a:rPr lang="en-US" altLang="zh-CN" b="1" i="1" dirty="0">
                <a:ea typeface="宋体" panose="02010600030101010101" pitchFamily="2" charset="-122"/>
              </a:rPr>
              <a:t>right arrow selection</a:t>
            </a:r>
            <a:r>
              <a:rPr lang="zh-CN" altLang="en-US"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-&gt;</a:t>
            </a:r>
            <a:r>
              <a:rPr lang="en-US" altLang="zh-CN" dirty="0">
                <a:ea typeface="宋体" panose="02010600030101010101" pitchFamily="2" charset="-122"/>
              </a:rPr>
              <a:t> </a:t>
            </a:r>
          </a:p>
          <a:p>
            <a:r>
              <a:rPr lang="zh-CN" altLang="en-US" dirty="0">
                <a:ea typeface="宋体" panose="02010600030101010101" pitchFamily="2" charset="-122"/>
              </a:rPr>
              <a:t>利用</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-&gt;</a:t>
            </a:r>
            <a:r>
              <a:rPr lang="en-US" altLang="zh-CN" dirty="0">
                <a:ea typeface="宋体" panose="02010600030101010101" pitchFamily="2" charset="-122"/>
              </a:rPr>
              <a:t> </a:t>
            </a:r>
            <a:r>
              <a:rPr lang="zh-CN" altLang="en-US" dirty="0">
                <a:ea typeface="宋体" panose="02010600030101010101" pitchFamily="2" charset="-122"/>
              </a:rPr>
              <a:t>运算符，我们可以将</a:t>
            </a:r>
            <a:endParaRPr lang="en-US" altLang="zh-CN" dirty="0">
              <a:ea typeface="宋体" panose="02010600030101010101" pitchFamily="2" charset="-122"/>
            </a:endParaRP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rPr>
              <a:t>new_node</a:t>
            </a:r>
            <a:r>
              <a:rPr lang="en-US" altLang="zh-CN" sz="2400" dirty="0">
                <a:latin typeface="Courier New" panose="02070309020205020404" pitchFamily="49" charset="0"/>
                <a:ea typeface="宋体" panose="02010600030101010101" pitchFamily="2" charset="-122"/>
              </a:rPr>
              <a:t>).value = 10;</a:t>
            </a:r>
          </a:p>
          <a:p>
            <a:pPr>
              <a:buFontTx/>
              <a:buNone/>
            </a:pPr>
            <a:r>
              <a:rPr lang="en-US" altLang="zh-CN" dirty="0">
                <a:ea typeface="宋体" panose="02010600030101010101" pitchFamily="2" charset="-122"/>
              </a:rPr>
              <a:t>	</a:t>
            </a:r>
            <a:r>
              <a:rPr lang="zh-CN" altLang="en-US" dirty="0">
                <a:ea typeface="宋体" panose="02010600030101010101" pitchFamily="2" charset="-122"/>
              </a:rPr>
              <a:t>写为</a:t>
            </a:r>
            <a:endParaRPr lang="en-US" altLang="zh-CN" dirty="0">
              <a:ea typeface="宋体" panose="02010600030101010101" pitchFamily="2" charset="-122"/>
            </a:endParaRP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rPr>
              <a:t>new_node</a:t>
            </a:r>
            <a:r>
              <a:rPr lang="en-US" altLang="zh-CN" sz="2400" dirty="0">
                <a:latin typeface="Courier New" panose="02070309020205020404" pitchFamily="49" charset="0"/>
                <a:ea typeface="宋体" panose="02010600030101010101" pitchFamily="2" charset="-122"/>
              </a:rPr>
              <a:t>-&gt;value = 10;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5769C61-0EEA-41C1-A36A-FA351155077E}"/>
              </a:ext>
            </a:extLst>
          </p:cNvPr>
          <p:cNvSpPr>
            <a:spLocks noGrp="1" noChangeArrowheads="1"/>
          </p:cNvSpPr>
          <p:nvPr>
            <p:ph type="title"/>
          </p:nvPr>
        </p:nvSpPr>
        <p:spPr/>
        <p:txBody>
          <a:bodyPr/>
          <a:lstStyle/>
          <a:p>
            <a:r>
              <a:rPr lang="en-US" altLang="zh-CN" b="1">
                <a:latin typeface="Courier New" panose="02070309020205020404" pitchFamily="49" charset="0"/>
                <a:ea typeface="宋体" panose="02010600030101010101" pitchFamily="2" charset="-122"/>
                <a:cs typeface="Courier New" panose="02070309020205020404" pitchFamily="49" charset="0"/>
              </a:rPr>
              <a:t>-&gt;</a:t>
            </a:r>
            <a:r>
              <a:rPr lang="en-US" altLang="zh-CN">
                <a:ea typeface="宋体" panose="02010600030101010101" pitchFamily="2" charset="-122"/>
                <a:cs typeface="Courier New" panose="02070309020205020404" pitchFamily="49" charset="0"/>
              </a:rPr>
              <a:t> </a:t>
            </a:r>
            <a:r>
              <a:rPr lang="zh-CN" altLang="en-US">
                <a:ea typeface="宋体" panose="02010600030101010101" pitchFamily="2" charset="-122"/>
                <a:cs typeface="Courier New" panose="02070309020205020404" pitchFamily="49" charset="0"/>
              </a:rPr>
              <a:t>运算符</a:t>
            </a:r>
            <a:endParaRPr lang="en-US" altLang="zh-CN">
              <a:ea typeface="宋体" panose="02010600030101010101" pitchFamily="2" charset="-122"/>
              <a:cs typeface="Courier New" panose="02070309020205020404" pitchFamily="49" charset="0"/>
            </a:endParaRPr>
          </a:p>
        </p:txBody>
      </p:sp>
      <p:sp>
        <p:nvSpPr>
          <p:cNvPr id="51203" name="Content Placeholder 2">
            <a:extLst>
              <a:ext uri="{FF2B5EF4-FFF2-40B4-BE49-F238E27FC236}">
                <a16:creationId xmlns:a16="http://schemas.microsoft.com/office/drawing/2014/main" id="{A0767EE5-00FA-4DA8-BDE1-599533FCAED6}"/>
              </a:ext>
            </a:extLst>
          </p:cNvPr>
          <p:cNvSpPr>
            <a:spLocks noGrp="1" noChangeArrowheads="1"/>
          </p:cNvSpPr>
          <p:nvPr>
            <p:ph idx="1"/>
          </p:nvPr>
        </p:nvSpPr>
        <p:spPr/>
        <p:txBody>
          <a:bodyPr/>
          <a:lstStyle/>
          <a:p>
            <a:r>
              <a:rPr lang="en-US" altLang="zh-CN" sz="2800" dirty="0">
                <a:latin typeface="Courier New" panose="02070309020205020404" pitchFamily="49" charset="0"/>
                <a:ea typeface="宋体" panose="02010600030101010101" pitchFamily="2" charset="-122"/>
              </a:rPr>
              <a:t>-&gt;</a:t>
            </a:r>
            <a:r>
              <a:rPr lang="en-US" altLang="zh-CN" sz="2800" dirty="0">
                <a:ea typeface="宋体" panose="02010600030101010101" pitchFamily="2" charset="-122"/>
              </a:rPr>
              <a:t> </a:t>
            </a:r>
            <a:r>
              <a:rPr lang="zh-CN" altLang="en-US" sz="2800" dirty="0">
                <a:ea typeface="宋体" panose="02010600030101010101" pitchFamily="2" charset="-122"/>
              </a:rPr>
              <a:t>运算符产生左值，所以可以在任何允许普通变量的地方使用它。</a:t>
            </a:r>
            <a:endParaRPr lang="en-US" altLang="zh-CN" sz="2800" dirty="0">
              <a:ea typeface="宋体" panose="02010600030101010101" pitchFamily="2" charset="-122"/>
            </a:endParaRPr>
          </a:p>
          <a:p>
            <a:r>
              <a:rPr lang="zh-CN" altLang="en-US" sz="2800" dirty="0">
                <a:ea typeface="宋体" panose="02010600030101010101" pitchFamily="2" charset="-122"/>
              </a:rPr>
              <a:t>以 </a:t>
            </a:r>
            <a:r>
              <a:rPr lang="en-US" altLang="zh-CN" sz="2800" dirty="0" err="1">
                <a:latin typeface="Courier New" panose="02070309020205020404" pitchFamily="49" charset="0"/>
                <a:ea typeface="宋体" panose="02010600030101010101" pitchFamily="2" charset="-122"/>
              </a:rPr>
              <a:t>scanf</a:t>
            </a:r>
            <a:r>
              <a:rPr lang="en-US" altLang="zh-CN" sz="2800" dirty="0">
                <a:ea typeface="宋体" panose="02010600030101010101" pitchFamily="2" charset="-122"/>
              </a:rPr>
              <a:t> </a:t>
            </a:r>
            <a:r>
              <a:rPr lang="zh-CN" altLang="en-US" sz="2800" dirty="0">
                <a:ea typeface="宋体" panose="02010600030101010101" pitchFamily="2" charset="-122"/>
              </a:rPr>
              <a:t>为例</a:t>
            </a:r>
            <a:r>
              <a:rPr lang="en-US" altLang="zh-CN" sz="2800" dirty="0">
                <a:ea typeface="宋体" panose="02010600030101010101" pitchFamily="2" charset="-122"/>
              </a:rPr>
              <a:t>:</a:t>
            </a:r>
          </a:p>
          <a:p>
            <a:pPr>
              <a:lnSpc>
                <a:spcPct val="80000"/>
              </a:lnSpc>
              <a:spcBef>
                <a:spcPts val="1200"/>
              </a:spcBef>
              <a:buNone/>
            </a:pPr>
            <a:r>
              <a:rPr lang="en-US" altLang="zh-CN" sz="2800" dirty="0">
                <a:latin typeface="Courier New" panose="02070309020205020404" pitchFamily="49" charset="0"/>
                <a:ea typeface="宋体" panose="02010600030101010101" pitchFamily="2" charset="-122"/>
              </a:rPr>
              <a:t>	</a:t>
            </a:r>
            <a:r>
              <a:rPr lang="en-US" altLang="zh-CN" sz="2800" dirty="0" err="1">
                <a:latin typeface="Courier New" panose="02070309020205020404" pitchFamily="49" charset="0"/>
                <a:ea typeface="宋体" panose="02010600030101010101" pitchFamily="2" charset="-122"/>
              </a:rPr>
              <a:t>scanf</a:t>
            </a:r>
            <a:r>
              <a:rPr lang="en-US" altLang="zh-CN" sz="2800" dirty="0">
                <a:latin typeface="Courier New" panose="02070309020205020404" pitchFamily="49" charset="0"/>
                <a:ea typeface="宋体" panose="02010600030101010101" pitchFamily="2" charset="-122"/>
              </a:rPr>
              <a:t>("%d", &amp;</a:t>
            </a:r>
            <a:r>
              <a:rPr lang="en-US" altLang="zh-CN" sz="2800" dirty="0" err="1">
                <a:latin typeface="Courier New" panose="02070309020205020404" pitchFamily="49" charset="0"/>
                <a:ea typeface="宋体" panose="02010600030101010101" pitchFamily="2" charset="-122"/>
              </a:rPr>
              <a:t>new_node</a:t>
            </a:r>
            <a:r>
              <a:rPr lang="en-US" altLang="zh-CN" sz="2800" dirty="0">
                <a:latin typeface="Courier New" panose="02070309020205020404" pitchFamily="49" charset="0"/>
                <a:ea typeface="宋体" panose="02010600030101010101" pitchFamily="2" charset="-122"/>
              </a:rPr>
              <a:t>-&gt;value);</a:t>
            </a:r>
          </a:p>
          <a:p>
            <a:r>
              <a:rPr lang="zh-CN" altLang="en-US" sz="2800" dirty="0">
                <a:ea typeface="宋体" panose="02010600030101010101" pitchFamily="2" charset="-122"/>
              </a:rPr>
              <a:t>注意：尽管</a:t>
            </a:r>
            <a:r>
              <a:rPr lang="en-US" altLang="zh-CN" sz="2800" dirty="0" err="1">
                <a:latin typeface="Courier New" panose="02070309020205020404" pitchFamily="49" charset="0"/>
                <a:ea typeface="宋体" panose="02010600030101010101" pitchFamily="2" charset="-122"/>
              </a:rPr>
              <a:t>new_node</a:t>
            </a:r>
            <a:r>
              <a:rPr lang="en-US" altLang="zh-CN" sz="2800" dirty="0">
                <a:latin typeface="Courier New" panose="02070309020205020404" pitchFamily="49" charset="0"/>
                <a:ea typeface="宋体" panose="02010600030101010101" pitchFamily="2" charset="-122"/>
              </a:rPr>
              <a:t> </a:t>
            </a:r>
            <a:r>
              <a:rPr lang="zh-CN" altLang="en-US" sz="2800" dirty="0">
                <a:latin typeface="Courier New" panose="02070309020205020404" pitchFamily="49" charset="0"/>
                <a:ea typeface="宋体" panose="02010600030101010101" pitchFamily="2" charset="-122"/>
              </a:rPr>
              <a:t>是指针，但是</a:t>
            </a:r>
            <a:r>
              <a:rPr lang="en-US" altLang="zh-CN" sz="2800" dirty="0">
                <a:ea typeface="宋体" panose="02010600030101010101" pitchFamily="2" charset="-122"/>
              </a:rPr>
              <a:t> </a:t>
            </a:r>
            <a:r>
              <a:rPr lang="en-US" altLang="zh-CN" sz="2800" dirty="0">
                <a:latin typeface="Courier New" panose="02070309020205020404" pitchFamily="49" charset="0"/>
                <a:ea typeface="宋体" panose="02010600030101010101" pitchFamily="2" charset="-122"/>
              </a:rPr>
              <a:t>&amp;</a:t>
            </a:r>
            <a:r>
              <a:rPr lang="en-US" altLang="zh-CN" sz="2800" dirty="0">
                <a:ea typeface="宋体" panose="02010600030101010101" pitchFamily="2" charset="-122"/>
              </a:rPr>
              <a:t> </a:t>
            </a:r>
            <a:r>
              <a:rPr lang="zh-CN" altLang="en-US" sz="2800" dirty="0">
                <a:ea typeface="宋体" panose="02010600030101010101" pitchFamily="2" charset="-122"/>
              </a:rPr>
              <a:t>运算符仍需要。</a:t>
            </a:r>
            <a:r>
              <a:rPr lang="en-US" altLang="zh-CN" sz="2800" dirty="0">
                <a:latin typeface="Courier New" panose="02070309020205020404" pitchFamily="49" charset="0"/>
                <a:ea typeface="宋体" panose="02010600030101010101" pitchFamily="2" charset="-122"/>
              </a:rPr>
              <a:t> </a:t>
            </a:r>
          </a:p>
          <a:p>
            <a:r>
              <a:rPr lang="en-US" altLang="zh-CN" sz="2800" dirty="0">
                <a:latin typeface="Courier New" panose="02070309020205020404" pitchFamily="49" charset="0"/>
                <a:ea typeface="宋体" panose="02010600030101010101" pitchFamily="2" charset="-122"/>
              </a:rPr>
              <a:t>&amp;</a:t>
            </a:r>
            <a:r>
              <a:rPr lang="en-US" altLang="zh-CN" sz="2800" dirty="0">
                <a:ea typeface="宋体" panose="02010600030101010101" pitchFamily="2" charset="-122"/>
              </a:rPr>
              <a:t> </a:t>
            </a:r>
            <a:r>
              <a:rPr lang="zh-CN" altLang="en-US" sz="2800" dirty="0">
                <a:ea typeface="宋体" panose="02010600030101010101" pitchFamily="2" charset="-122"/>
              </a:rPr>
              <a:t>运算符</a:t>
            </a:r>
            <a:r>
              <a:rPr lang="zh-CN" altLang="en-US" sz="2800" dirty="0">
                <a:latin typeface="Courier New" panose="02070309020205020404" pitchFamily="49" charset="0"/>
                <a:ea typeface="宋体" panose="02010600030101010101" pitchFamily="2" charset="-122"/>
              </a:rPr>
              <a:t>获取的是</a:t>
            </a:r>
            <a:r>
              <a:rPr lang="en-US" altLang="zh-CN" sz="2800" dirty="0" err="1">
                <a:latin typeface="Courier New" panose="02070309020205020404" pitchFamily="49" charset="0"/>
                <a:ea typeface="宋体" panose="02010600030101010101" pitchFamily="2" charset="-122"/>
              </a:rPr>
              <a:t>new_node</a:t>
            </a:r>
            <a:r>
              <a:rPr lang="en-US" altLang="zh-CN" sz="2800" dirty="0">
                <a:latin typeface="Courier New" panose="02070309020205020404" pitchFamily="49" charset="0"/>
                <a:ea typeface="宋体" panose="02010600030101010101" pitchFamily="2" charset="-122"/>
              </a:rPr>
              <a:t>-&gt;value</a:t>
            </a:r>
            <a:r>
              <a:rPr lang="zh-CN" altLang="en-US" sz="2800" dirty="0">
                <a:latin typeface="Courier New" panose="02070309020205020404" pitchFamily="49" charset="0"/>
                <a:ea typeface="宋体" panose="02010600030101010101" pitchFamily="2" charset="-122"/>
              </a:rPr>
              <a:t>地址</a:t>
            </a:r>
            <a:endParaRPr lang="en-US" altLang="zh-CN" sz="28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CE5E094-6A0A-4D1E-BD76-0DE689FA6960}"/>
              </a:ext>
            </a:extLst>
          </p:cNvPr>
          <p:cNvSpPr>
            <a:spLocks noGrp="1" noChangeArrowheads="1"/>
          </p:cNvSpPr>
          <p:nvPr>
            <p:ph type="title"/>
          </p:nvPr>
        </p:nvSpPr>
        <p:spPr/>
        <p:txBody>
          <a:bodyPr/>
          <a:lstStyle/>
          <a:p>
            <a:r>
              <a:rPr lang="zh-CN" altLang="en-US">
                <a:ea typeface="宋体" panose="02010600030101010101" pitchFamily="2" charset="-122"/>
              </a:rPr>
              <a:t>在链表的开始处插入结点</a:t>
            </a:r>
          </a:p>
        </p:txBody>
      </p:sp>
      <p:sp>
        <p:nvSpPr>
          <p:cNvPr id="52227" name="Content Placeholder 2">
            <a:extLst>
              <a:ext uri="{FF2B5EF4-FFF2-40B4-BE49-F238E27FC236}">
                <a16:creationId xmlns:a16="http://schemas.microsoft.com/office/drawing/2014/main" id="{7DB31D0B-4D7B-4512-89F2-02F6EF89DC2E}"/>
              </a:ext>
            </a:extLst>
          </p:cNvPr>
          <p:cNvSpPr>
            <a:spLocks noGrp="1" noChangeArrowheads="1"/>
          </p:cNvSpPr>
          <p:nvPr>
            <p:ph idx="1"/>
          </p:nvPr>
        </p:nvSpPr>
        <p:spPr>
          <a:xfrm>
            <a:off x="838200" y="1600200"/>
            <a:ext cx="10287000" cy="4724400"/>
          </a:xfrm>
        </p:spPr>
        <p:txBody>
          <a:bodyPr/>
          <a:lstStyle/>
          <a:p>
            <a:r>
              <a:rPr lang="zh-CN" altLang="en-US" sz="2800" dirty="0">
                <a:ea typeface="宋体" panose="02010600030101010101" pitchFamily="2" charset="-122"/>
              </a:rPr>
              <a:t>链表的好处之一就是可以在表中的任何位置添加结点。</a:t>
            </a:r>
          </a:p>
          <a:p>
            <a:r>
              <a:rPr lang="zh-CN" altLang="en-US" sz="2800" dirty="0">
                <a:ea typeface="宋体" panose="02010600030101010101" pitchFamily="2" charset="-122"/>
              </a:rPr>
              <a:t>然而，链表的开始处是最容易插入结点的地方。</a:t>
            </a:r>
            <a:endParaRPr lang="en-US" altLang="zh-CN" sz="28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B6681C5-56CA-4BEF-BF29-4E2B87D0B2C9}"/>
              </a:ext>
            </a:extLst>
          </p:cNvPr>
          <p:cNvSpPr>
            <a:spLocks noGrp="1" noChangeArrowheads="1"/>
          </p:cNvSpPr>
          <p:nvPr>
            <p:ph type="title"/>
          </p:nvPr>
        </p:nvSpPr>
        <p:spPr/>
        <p:txBody>
          <a:bodyPr/>
          <a:lstStyle/>
          <a:p>
            <a:r>
              <a:rPr lang="zh-CN" altLang="en-US">
                <a:ea typeface="宋体" panose="02010600030101010101" pitchFamily="2" charset="-122"/>
              </a:rPr>
              <a:t>在链表的开始处插入结点</a:t>
            </a:r>
            <a:endParaRPr lang="en-US" altLang="zh-CN">
              <a:ea typeface="宋体" panose="02010600030101010101" pitchFamily="2" charset="-122"/>
            </a:endParaRPr>
          </a:p>
        </p:txBody>
      </p:sp>
      <p:sp>
        <p:nvSpPr>
          <p:cNvPr id="53251" name="Content Placeholder 2">
            <a:extLst>
              <a:ext uri="{FF2B5EF4-FFF2-40B4-BE49-F238E27FC236}">
                <a16:creationId xmlns:a16="http://schemas.microsoft.com/office/drawing/2014/main" id="{F926FCEC-F643-4C55-963D-782BFFA4C2E2}"/>
              </a:ext>
            </a:extLst>
          </p:cNvPr>
          <p:cNvSpPr>
            <a:spLocks noGrp="1" noChangeArrowheads="1"/>
          </p:cNvSpPr>
          <p:nvPr>
            <p:ph idx="1"/>
          </p:nvPr>
        </p:nvSpPr>
        <p:spPr>
          <a:xfrm>
            <a:off x="457200" y="1219200"/>
            <a:ext cx="11430000" cy="5105400"/>
          </a:xfrm>
        </p:spPr>
        <p:txBody>
          <a:bodyPr/>
          <a:lstStyle/>
          <a:p>
            <a:r>
              <a:rPr lang="zh-CN" altLang="en-US" dirty="0">
                <a:ea typeface="宋体" panose="02010600030101010101" pitchFamily="2" charset="-122"/>
              </a:rPr>
              <a:t>如果</a:t>
            </a:r>
            <a:r>
              <a:rPr lang="en-US" altLang="zh-CN" dirty="0" err="1">
                <a:latin typeface="Courier New" panose="02070309020205020404" pitchFamily="49" charset="0"/>
                <a:ea typeface="宋体" panose="02010600030101010101" pitchFamily="2" charset="-122"/>
                <a:cs typeface="Courier New" panose="02070309020205020404" pitchFamily="49" charset="0"/>
              </a:rPr>
              <a:t>new_node</a:t>
            </a:r>
            <a:r>
              <a:rPr lang="zh-CN" altLang="en-US" dirty="0">
                <a:ea typeface="宋体" panose="02010600030101010101" pitchFamily="2" charset="-122"/>
              </a:rPr>
              <a:t>正指向要插入的结点，并且</a:t>
            </a:r>
            <a:r>
              <a:rPr lang="en-US" altLang="zh-CN" dirty="0">
                <a:latin typeface="Courier New" panose="02070309020205020404" pitchFamily="49" charset="0"/>
                <a:ea typeface="宋体" panose="02010600030101010101" pitchFamily="2" charset="-122"/>
              </a:rPr>
              <a:t>first</a:t>
            </a:r>
            <a:r>
              <a:rPr lang="zh-CN" altLang="en-US" dirty="0">
                <a:ea typeface="宋体" panose="02010600030101010101" pitchFamily="2" charset="-122"/>
              </a:rPr>
              <a:t>正指向链表中的首结点。</a:t>
            </a:r>
            <a:endParaRPr lang="en-US" altLang="zh-CN" dirty="0">
              <a:ea typeface="宋体" panose="02010600030101010101" pitchFamily="2" charset="-122"/>
            </a:endParaRPr>
          </a:p>
          <a:p>
            <a:r>
              <a:rPr lang="zh-CN" altLang="en-US" dirty="0">
                <a:ea typeface="宋体" panose="02010600030101010101" pitchFamily="2" charset="-122"/>
              </a:rPr>
              <a:t>则可使用如下两条语句来将结点插入链表起始处：</a:t>
            </a:r>
            <a:endParaRPr lang="en-US" altLang="zh-CN" dirty="0">
              <a:ea typeface="宋体" panose="02010600030101010101" pitchFamily="2" charset="-122"/>
            </a:endParaRPr>
          </a:p>
          <a:p>
            <a:r>
              <a:rPr lang="zh-CN" altLang="en-US" dirty="0">
                <a:ea typeface="宋体" panose="02010600030101010101" pitchFamily="2" charset="-122"/>
              </a:rPr>
              <a:t>首先，修改结点的成员</a:t>
            </a:r>
            <a:r>
              <a:rPr lang="en-US" altLang="zh-CN" dirty="0">
                <a:latin typeface="Courier New" panose="02070309020205020404" pitchFamily="49" charset="0"/>
                <a:ea typeface="宋体" panose="02010600030101010101" pitchFamily="2" charset="-122"/>
              </a:rPr>
              <a:t>next</a:t>
            </a:r>
            <a:r>
              <a:rPr lang="zh-CN" altLang="en-US" dirty="0">
                <a:ea typeface="宋体" panose="02010600030101010101" pitchFamily="2" charset="-122"/>
              </a:rPr>
              <a:t>使其指向先前在链表开始处的结点</a:t>
            </a:r>
            <a:r>
              <a:rPr lang="en-US" altLang="zh-CN" dirty="0">
                <a:ea typeface="宋体" panose="02010600030101010101" pitchFamily="2" charset="-122"/>
              </a:rPr>
              <a:t>:</a:t>
            </a:r>
          </a:p>
          <a:p>
            <a:pPr>
              <a:buNone/>
            </a:pPr>
            <a:r>
              <a:rPr lang="en-US" altLang="zh-CN" sz="2400" dirty="0">
                <a:latin typeface="Courier New" panose="02070309020205020404" pitchFamily="49" charset="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rPr>
              <a:t>new_node</a:t>
            </a:r>
            <a:r>
              <a:rPr lang="en-US" altLang="zh-CN" sz="2400" dirty="0">
                <a:latin typeface="Courier New" panose="02070309020205020404" pitchFamily="49" charset="0"/>
                <a:ea typeface="宋体" panose="02010600030101010101" pitchFamily="2" charset="-122"/>
              </a:rPr>
              <a:t>-&gt;next = first;</a:t>
            </a:r>
          </a:p>
          <a:p>
            <a:r>
              <a:rPr lang="zh-CN" altLang="en-US" dirty="0">
                <a:ea typeface="宋体" panose="02010600030101010101" pitchFamily="2" charset="-122"/>
              </a:rPr>
              <a:t>然后让</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first</a:t>
            </a:r>
            <a:r>
              <a:rPr lang="en-US" altLang="zh-CN" dirty="0">
                <a:ea typeface="宋体" panose="02010600030101010101" pitchFamily="2" charset="-122"/>
              </a:rPr>
              <a:t> </a:t>
            </a:r>
            <a:r>
              <a:rPr lang="zh-CN" altLang="en-US" dirty="0">
                <a:ea typeface="宋体" panose="02010600030101010101" pitchFamily="2" charset="-122"/>
              </a:rPr>
              <a:t>指向该新结点</a:t>
            </a:r>
            <a:r>
              <a:rPr lang="en-US" altLang="zh-CN" dirty="0">
                <a:ea typeface="宋体" panose="02010600030101010101" pitchFamily="2" charset="-122"/>
              </a:rPr>
              <a:t>:</a:t>
            </a:r>
          </a:p>
          <a:p>
            <a:pPr>
              <a:buNone/>
            </a:pPr>
            <a:r>
              <a:rPr lang="en-US" altLang="zh-CN" sz="2400" dirty="0">
                <a:latin typeface="Courier New" panose="02070309020205020404" pitchFamily="49" charset="0"/>
                <a:ea typeface="宋体" panose="02010600030101010101" pitchFamily="2" charset="-122"/>
              </a:rPr>
              <a:t>	first = </a:t>
            </a:r>
            <a:r>
              <a:rPr lang="en-US" altLang="zh-CN" sz="2400" dirty="0" err="1">
                <a:latin typeface="Courier New" panose="02070309020205020404" pitchFamily="49" charset="0"/>
                <a:ea typeface="宋体" panose="02010600030101010101" pitchFamily="2" charset="-122"/>
              </a:rPr>
              <a:t>new_node</a:t>
            </a:r>
            <a:r>
              <a:rPr lang="en-US" altLang="zh-CN" sz="2400" dirty="0">
                <a:latin typeface="Courier New" panose="02070309020205020404" pitchFamily="49" charset="0"/>
                <a:ea typeface="宋体" panose="02010600030101010101" pitchFamily="2" charset="-122"/>
              </a:rPr>
              <a:t>;</a:t>
            </a:r>
          </a:p>
          <a:p>
            <a:r>
              <a:rPr lang="zh-CN" altLang="en-US" sz="2400" dirty="0">
                <a:latin typeface="Courier New" panose="02070309020205020404" pitchFamily="49" charset="0"/>
                <a:ea typeface="宋体" panose="02010600030101010101" pitchFamily="2" charset="-122"/>
              </a:rPr>
              <a:t>即使链表是空的，上述两条语句也能正确工作。</a:t>
            </a:r>
            <a:endParaRPr lang="en-US" altLang="zh-CN" sz="2400" dirty="0">
              <a:latin typeface="Courier New" panose="02070309020205020404" pitchFamily="49"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B92705E0-0140-4A91-9E0D-C7689B9BC3E0}"/>
              </a:ext>
            </a:extLst>
          </p:cNvPr>
          <p:cNvSpPr>
            <a:spLocks noGrp="1" noChangeArrowheads="1"/>
          </p:cNvSpPr>
          <p:nvPr>
            <p:ph idx="1"/>
          </p:nvPr>
        </p:nvSpPr>
        <p:spPr>
          <a:xfrm>
            <a:off x="674649" y="5333017"/>
            <a:ext cx="6977062" cy="10677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Aft>
                <a:spcPts val="0"/>
              </a:spcAft>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-&gt;value = 10;</a:t>
            </a:r>
          </a:p>
          <a:p>
            <a:pPr>
              <a:spcAft>
                <a:spcPts val="0"/>
              </a:spcAft>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zh-CN" altLang="en-US" sz="2000" dirty="0">
                <a:latin typeface="Courier New" panose="02070309020205020404" pitchFamily="49" charset="0"/>
                <a:ea typeface="宋体" panose="02010600030101010101" pitchFamily="2" charset="-122"/>
                <a:cs typeface="Courier New" panose="02070309020205020404" pitchFamily="49" charset="0"/>
              </a:rPr>
              <a:t>给结构元素赋值</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55299" name="Picture 8">
            <a:extLst>
              <a:ext uri="{FF2B5EF4-FFF2-40B4-BE49-F238E27FC236}">
                <a16:creationId xmlns:a16="http://schemas.microsoft.com/office/drawing/2014/main" id="{A4C6B38A-BC1C-43B7-B99E-5F4CF2D81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2" y="2717482"/>
            <a:ext cx="4300538" cy="147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6">
            <a:extLst>
              <a:ext uri="{FF2B5EF4-FFF2-40B4-BE49-F238E27FC236}">
                <a16:creationId xmlns:a16="http://schemas.microsoft.com/office/drawing/2014/main" id="{7C46C709-CF71-4E50-BE02-5BD4B6B3A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062" y="517625"/>
            <a:ext cx="1593533" cy="144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2" name="Picture 9">
            <a:extLst>
              <a:ext uri="{FF2B5EF4-FFF2-40B4-BE49-F238E27FC236}">
                <a16:creationId xmlns:a16="http://schemas.microsoft.com/office/drawing/2014/main" id="{274FC21C-6B5C-4AAE-87EA-F578A3F31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2" y="4942656"/>
            <a:ext cx="4300538" cy="144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 name="Content Placeholder 2">
            <a:extLst>
              <a:ext uri="{FF2B5EF4-FFF2-40B4-BE49-F238E27FC236}">
                <a16:creationId xmlns:a16="http://schemas.microsoft.com/office/drawing/2014/main" id="{6CE1B33D-F206-457B-B804-790E53012A84}"/>
              </a:ext>
            </a:extLst>
          </p:cNvPr>
          <p:cNvSpPr txBox="1">
            <a:spLocks noChangeArrowheads="1"/>
          </p:cNvSpPr>
          <p:nvPr/>
        </p:nvSpPr>
        <p:spPr bwMode="auto">
          <a:xfrm>
            <a:off x="685800" y="893595"/>
            <a:ext cx="7086600" cy="107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first = NULL;</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a:t>
            </a:r>
            <a:r>
              <a:rPr lang="zh-CN" altLang="en-US" sz="2000" kern="0" dirty="0">
                <a:latin typeface="Courier New" panose="02070309020205020404" pitchFamily="49" charset="0"/>
                <a:ea typeface="宋体" panose="02010600030101010101" pitchFamily="2" charset="-122"/>
                <a:cs typeface="Courier New" panose="02070309020205020404" pitchFamily="49" charset="0"/>
              </a:rPr>
              <a:t>初始链表为空</a:t>
            </a:r>
            <a:endParaRPr lang="en-US" sz="2000" kern="0" dirty="0">
              <a:latin typeface="Courier New" panose="02070309020205020404" pitchFamily="49" charset="0"/>
              <a:ea typeface="宋体" panose="02010600030101010101" pitchFamily="2" charset="-122"/>
              <a:cs typeface="Courier New" panose="02070309020205020404" pitchFamily="49" charset="0"/>
            </a:endParaRP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10" name="Content Placeholder 2">
            <a:extLst>
              <a:ext uri="{FF2B5EF4-FFF2-40B4-BE49-F238E27FC236}">
                <a16:creationId xmlns:a16="http://schemas.microsoft.com/office/drawing/2014/main" id="{E483C4AE-3766-47EB-8E1F-FF818DEDF99B}"/>
              </a:ext>
            </a:extLst>
          </p:cNvPr>
          <p:cNvSpPr txBox="1">
            <a:spLocks noChangeArrowheads="1"/>
          </p:cNvSpPr>
          <p:nvPr/>
        </p:nvSpPr>
        <p:spPr bwMode="auto">
          <a:xfrm>
            <a:off x="685800" y="3123216"/>
            <a:ext cx="7086600" cy="10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defPPr>
              <a:defRPr lang="en-US"/>
            </a:defPPr>
            <a:lvl1pPr marL="342900" indent="-342900">
              <a:lnSpc>
                <a:spcPct val="150000"/>
              </a:lnSpc>
              <a:spcBef>
                <a:spcPts val="600"/>
              </a:spcBef>
              <a:spcAft>
                <a:spcPts val="0"/>
              </a:spcAft>
              <a:buClr>
                <a:srgbClr val="FF0000"/>
              </a:buClr>
              <a:buSzPct val="80000"/>
              <a:buFontTx/>
              <a:buNone/>
              <a:defRPr sz="2000" b="1" kern="0" baseline="0">
                <a:solidFill>
                  <a:srgbClr val="000066"/>
                </a:solidFill>
                <a:latin typeface="Courier New" panose="02070309020205020404" pitchFamily="49" charset="0"/>
                <a:ea typeface="宋体" panose="02010600030101010101" pitchFamily="2" charset="-122"/>
                <a:cs typeface="Courier New" panose="02070309020205020404" pitchFamily="49" charset="0"/>
              </a:defRPr>
            </a:lvl1pPr>
            <a:lvl2pPr marL="742950" indent="-285750">
              <a:lnSpc>
                <a:spcPct val="150000"/>
              </a:lnSpc>
              <a:spcBef>
                <a:spcPts val="600"/>
              </a:spcBef>
              <a:spcAft>
                <a:spcPts val="600"/>
              </a:spcAft>
              <a:buClr>
                <a:srgbClr val="FF0000"/>
              </a:buClr>
              <a:buSzPct val="80000"/>
              <a:buFont typeface="Times New Roman" panose="02020603050405020304" pitchFamily="18" charset="0"/>
              <a:buChar char="♫"/>
              <a:defRPr b="1">
                <a:solidFill>
                  <a:srgbClr val="000066"/>
                </a:solidFill>
                <a:latin typeface="微软雅黑" panose="020B0503020204020204" pitchFamily="34" charset="-122"/>
                <a:ea typeface="微软雅黑" panose="020B0503020204020204" pitchFamily="34" charset="-122"/>
              </a:defRPr>
            </a:lvl2pPr>
            <a:lvl3pPr marL="1085850" indent="-228600">
              <a:lnSpc>
                <a:spcPct val="150000"/>
              </a:lnSpc>
              <a:spcBef>
                <a:spcPts val="600"/>
              </a:spcBef>
              <a:spcAft>
                <a:spcPts val="600"/>
              </a:spcAft>
              <a:buClr>
                <a:srgbClr val="FF0000"/>
              </a:buClr>
              <a:buSzPct val="80000"/>
              <a:buFont typeface="Wingdings" panose="05000000000000000000" pitchFamily="2" charset="2"/>
              <a:buChar char="Ø"/>
              <a:defRPr sz="2200" b="1">
                <a:solidFill>
                  <a:srgbClr val="000066"/>
                </a:solidFill>
                <a:latin typeface="微软雅黑" panose="020B0503020204020204" pitchFamily="34" charset="-122"/>
                <a:ea typeface="微软雅黑" panose="020B0503020204020204" pitchFamily="34" charset="-122"/>
              </a:defRPr>
            </a:lvl3pPr>
            <a:lvl4pPr marL="1428750" indent="-228600">
              <a:lnSpc>
                <a:spcPct val="150000"/>
              </a:lnSpc>
              <a:spcBef>
                <a:spcPts val="600"/>
              </a:spcBef>
              <a:buChar char="–"/>
              <a:defRPr sz="2000" b="1">
                <a:solidFill>
                  <a:schemeClr val="accent6">
                    <a:lumMod val="75000"/>
                  </a:schemeClr>
                </a:solidFill>
                <a:latin typeface="+mn-lt"/>
              </a:defRPr>
            </a:lvl4pPr>
            <a:lvl5pPr marL="1771650" indent="-228600">
              <a:lnSpc>
                <a:spcPct val="150000"/>
              </a:lnSpc>
              <a:spcBef>
                <a:spcPts val="600"/>
              </a:spcBef>
              <a:buChar char="•"/>
              <a:defRPr sz="1600" b="1">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en-US" altLang="zh-CN" dirty="0" err="1"/>
              <a:t>new_node</a:t>
            </a:r>
            <a:r>
              <a:rPr lang="en-US" altLang="zh-CN" dirty="0"/>
              <a:t> =  malloc(</a:t>
            </a:r>
            <a:r>
              <a:rPr lang="en-US" altLang="zh-CN" dirty="0" err="1"/>
              <a:t>sizeof</a:t>
            </a:r>
            <a:r>
              <a:rPr lang="en-US" altLang="zh-CN" dirty="0"/>
              <a:t>(struct node));</a:t>
            </a:r>
          </a:p>
          <a:p>
            <a:r>
              <a:rPr lang="en-US" altLang="zh-CN" dirty="0"/>
              <a:t>//</a:t>
            </a:r>
            <a:r>
              <a:rPr lang="zh-CN" altLang="en-US" dirty="0"/>
              <a:t>为新结点分配空间</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55299"/>
                                        </p:tgtEl>
                                        <p:attrNameLst>
                                          <p:attrName>style.visibility</p:attrName>
                                        </p:attrNameLst>
                                      </p:cBhvr>
                                      <p:to>
                                        <p:strVal val="visible"/>
                                      </p:to>
                                    </p:set>
                                    <p:animEffect transition="in" filter="wipe(down)">
                                      <p:cBhvr>
                                        <p:cTn id="16" dur="500"/>
                                        <p:tgtEl>
                                          <p:spTgt spid="5529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uiExpand="1" build="p"/>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DFBA0-B695-45F2-9584-63C8A315E459}"/>
              </a:ext>
            </a:extLst>
          </p:cNvPr>
          <p:cNvSpPr>
            <a:spLocks noGrp="1"/>
          </p:cNvSpPr>
          <p:nvPr>
            <p:ph type="title"/>
          </p:nvPr>
        </p:nvSpPr>
        <p:spPr/>
        <p:txBody>
          <a:bodyPr/>
          <a:lstStyle/>
          <a:p>
            <a:r>
              <a:rPr lang="zh-CN" altLang="en-US" dirty="0"/>
              <a:t>空指针</a:t>
            </a:r>
          </a:p>
        </p:txBody>
      </p:sp>
      <p:sp>
        <p:nvSpPr>
          <p:cNvPr id="3" name="内容占位符 2">
            <a:extLst>
              <a:ext uri="{FF2B5EF4-FFF2-40B4-BE49-F238E27FC236}">
                <a16:creationId xmlns:a16="http://schemas.microsoft.com/office/drawing/2014/main" id="{DDEC34C6-EC45-4537-8DE3-4FD4D708CC61}"/>
              </a:ext>
            </a:extLst>
          </p:cNvPr>
          <p:cNvSpPr>
            <a:spLocks noGrp="1"/>
          </p:cNvSpPr>
          <p:nvPr>
            <p:ph idx="1"/>
          </p:nvPr>
        </p:nvSpPr>
        <p:spPr/>
        <p:txBody>
          <a:bodyPr/>
          <a:lstStyle/>
          <a:p>
            <a:r>
              <a:rPr lang="zh-CN" altLang="en-US" dirty="0"/>
              <a:t>当调用内存分配函数时，如果找不到满足我们需要的足够大的内存块，此时函数会返回</a:t>
            </a:r>
            <a:r>
              <a:rPr lang="zh-CN" altLang="en-US" dirty="0">
                <a:solidFill>
                  <a:srgbClr val="FF0000"/>
                </a:solidFill>
              </a:rPr>
              <a:t>空指针</a:t>
            </a:r>
            <a:r>
              <a:rPr lang="en-US" altLang="zh-CN" dirty="0"/>
              <a:t>(</a:t>
            </a:r>
            <a:r>
              <a:rPr lang="en-US" altLang="zh-CN" dirty="0">
                <a:solidFill>
                  <a:srgbClr val="FF0000"/>
                </a:solidFill>
              </a:rPr>
              <a:t>null pointer</a:t>
            </a:r>
            <a:r>
              <a:rPr lang="en-US" altLang="zh-CN" dirty="0"/>
              <a:t>) </a:t>
            </a:r>
            <a:r>
              <a:rPr lang="zh-CN" altLang="en-US" dirty="0"/>
              <a:t>。</a:t>
            </a:r>
          </a:p>
          <a:p>
            <a:r>
              <a:rPr lang="zh-CN" altLang="en-US" dirty="0"/>
              <a:t>空指针是“不指向任何地方的指针”，这是一个区别于所有有效指针的特殊值。</a:t>
            </a:r>
          </a:p>
          <a:p>
            <a:r>
              <a:rPr lang="zh-CN" altLang="en-US" dirty="0"/>
              <a:t>当把函数的返回值存储到指针变量中以后，需要判断该指针变量是否为空指针。</a:t>
            </a:r>
          </a:p>
          <a:p>
            <a:endParaRPr lang="zh-CN" altLang="en-US" dirty="0"/>
          </a:p>
        </p:txBody>
      </p:sp>
    </p:spTree>
    <p:extLst>
      <p:ext uri="{BB962C8B-B14F-4D97-AF65-F5344CB8AC3E}">
        <p14:creationId xmlns:p14="http://schemas.microsoft.com/office/powerpoint/2010/main" val="1978380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3" name="Picture 9">
            <a:extLst>
              <a:ext uri="{FF2B5EF4-FFF2-40B4-BE49-F238E27FC236}">
                <a16:creationId xmlns:a16="http://schemas.microsoft.com/office/drawing/2014/main" id="{CB97C186-1A45-4EFE-BB7F-4676E34EA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143" y="4973955"/>
            <a:ext cx="4320540" cy="142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6325" name="Picture 6">
            <a:extLst>
              <a:ext uri="{FF2B5EF4-FFF2-40B4-BE49-F238E27FC236}">
                <a16:creationId xmlns:a16="http://schemas.microsoft.com/office/drawing/2014/main" id="{0A4D3AC8-6FF7-4A30-9762-A9B6BEDB6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8992" y="533400"/>
            <a:ext cx="432720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6326" name="Picture 7">
            <a:extLst>
              <a:ext uri="{FF2B5EF4-FFF2-40B4-BE49-F238E27FC236}">
                <a16:creationId xmlns:a16="http://schemas.microsoft.com/office/drawing/2014/main" id="{3E5D3426-9917-4B1B-9968-3F373CEFC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330" y="2820551"/>
            <a:ext cx="4293870" cy="144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 name="Content Placeholder 2">
            <a:extLst>
              <a:ext uri="{FF2B5EF4-FFF2-40B4-BE49-F238E27FC236}">
                <a16:creationId xmlns:a16="http://schemas.microsoft.com/office/drawing/2014/main" id="{0B4CA00D-3F4C-4DB6-90FB-71A99258020E}"/>
              </a:ext>
            </a:extLst>
          </p:cNvPr>
          <p:cNvSpPr txBox="1">
            <a:spLocks noChangeArrowheads="1"/>
          </p:cNvSpPr>
          <p:nvPr/>
        </p:nvSpPr>
        <p:spPr bwMode="auto">
          <a:xfrm>
            <a:off x="516673" y="834122"/>
            <a:ext cx="7086600" cy="107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-&gt;next = first;</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a:t>
            </a:r>
            <a:r>
              <a:rPr lang="zh-CN" altLang="en-US" sz="2000" kern="0" dirty="0">
                <a:latin typeface="Courier New" panose="02070309020205020404" pitchFamily="49" charset="0"/>
                <a:ea typeface="宋体" panose="02010600030101010101" pitchFamily="2" charset="-122"/>
                <a:cs typeface="Courier New" panose="02070309020205020404" pitchFamily="49" charset="0"/>
              </a:rPr>
              <a:t>老</a:t>
            </a:r>
            <a:r>
              <a:rPr lang="en-US" altLang="zh-CN" sz="2000" dirty="0">
                <a:latin typeface="Courier New" panose="02070309020205020404" pitchFamily="49" charset="0"/>
                <a:ea typeface="宋体" panose="02010600030101010101" pitchFamily="2" charset="-122"/>
                <a:cs typeface="Courier New" panose="02070309020205020404" pitchFamily="49" charset="0"/>
              </a:rPr>
              <a:t>first</a:t>
            </a:r>
            <a:r>
              <a:rPr lang="zh-CN" altLang="en-US" sz="2000" dirty="0">
                <a:latin typeface="Courier New" panose="02070309020205020404" pitchFamily="49" charset="0"/>
                <a:ea typeface="宋体" panose="02010600030101010101" pitchFamily="2" charset="-122"/>
                <a:cs typeface="Courier New" panose="02070309020205020404" pitchFamily="49" charset="0"/>
              </a:rPr>
              <a:t>的地址赋给</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-&gt;next</a:t>
            </a:r>
            <a:endParaRPr lang="en-US" sz="2000" kern="0" dirty="0">
              <a:latin typeface="Courier New" panose="02070309020205020404" pitchFamily="49" charset="0"/>
              <a:ea typeface="宋体" panose="02010600030101010101" pitchFamily="2" charset="-122"/>
              <a:cs typeface="Courier New" panose="02070309020205020404" pitchFamily="49" charset="0"/>
            </a:endParaRP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9" name="Content Placeholder 2">
            <a:extLst>
              <a:ext uri="{FF2B5EF4-FFF2-40B4-BE49-F238E27FC236}">
                <a16:creationId xmlns:a16="http://schemas.microsoft.com/office/drawing/2014/main" id="{D77B36C8-5EFF-48A9-A284-41C61E0FA1EF}"/>
              </a:ext>
            </a:extLst>
          </p:cNvPr>
          <p:cNvSpPr txBox="1">
            <a:spLocks noChangeArrowheads="1"/>
          </p:cNvSpPr>
          <p:nvPr/>
        </p:nvSpPr>
        <p:spPr bwMode="auto">
          <a:xfrm>
            <a:off x="519461" y="2818111"/>
            <a:ext cx="7086600" cy="107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first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zh-CN" altLang="en-US" sz="2000" dirty="0">
                <a:latin typeface="Courier New" panose="02070309020205020404" pitchFamily="49" charset="0"/>
                <a:ea typeface="宋体" panose="02010600030101010101" pitchFamily="2" charset="-122"/>
                <a:cs typeface="Courier New" panose="02070309020205020404" pitchFamily="49" charset="0"/>
              </a:rPr>
              <a:t>的地址赋给新</a:t>
            </a:r>
            <a:r>
              <a:rPr lang="en-US" altLang="zh-CN" sz="2000" dirty="0">
                <a:latin typeface="Courier New" panose="02070309020205020404" pitchFamily="49" charset="0"/>
                <a:ea typeface="宋体" panose="02010600030101010101" pitchFamily="2" charset="-122"/>
                <a:cs typeface="Courier New" panose="02070309020205020404" pitchFamily="49" charset="0"/>
              </a:rPr>
              <a:t>first</a:t>
            </a:r>
            <a:endParaRPr lang="en-US" sz="2000" kern="0" dirty="0">
              <a:latin typeface="Courier New" panose="02070309020205020404" pitchFamily="49" charset="0"/>
              <a:ea typeface="宋体" panose="02010600030101010101" pitchFamily="2" charset="-122"/>
              <a:cs typeface="Courier New" panose="02070309020205020404" pitchFamily="49" charset="0"/>
            </a:endParaRP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11" name="Content Placeholder 2">
            <a:extLst>
              <a:ext uri="{FF2B5EF4-FFF2-40B4-BE49-F238E27FC236}">
                <a16:creationId xmlns:a16="http://schemas.microsoft.com/office/drawing/2014/main" id="{D9469F44-83E4-4FBD-BEEA-EF7965DB4D16}"/>
              </a:ext>
            </a:extLst>
          </p:cNvPr>
          <p:cNvSpPr txBox="1">
            <a:spLocks noChangeArrowheads="1"/>
          </p:cNvSpPr>
          <p:nvPr/>
        </p:nvSpPr>
        <p:spPr bwMode="auto">
          <a:xfrm>
            <a:off x="516673" y="5114369"/>
            <a:ext cx="7086600" cy="10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defPPr>
              <a:defRPr lang="en-US"/>
            </a:defPPr>
            <a:lvl1pPr marL="342900" indent="-342900">
              <a:lnSpc>
                <a:spcPct val="150000"/>
              </a:lnSpc>
              <a:spcBef>
                <a:spcPts val="600"/>
              </a:spcBef>
              <a:spcAft>
                <a:spcPts val="0"/>
              </a:spcAft>
              <a:buClr>
                <a:srgbClr val="FF0000"/>
              </a:buClr>
              <a:buSzPct val="80000"/>
              <a:buFontTx/>
              <a:buNone/>
              <a:defRPr sz="2000" b="1" kern="0" baseline="0">
                <a:solidFill>
                  <a:srgbClr val="000066"/>
                </a:solidFill>
                <a:latin typeface="Courier New" panose="02070309020205020404" pitchFamily="49" charset="0"/>
                <a:ea typeface="宋体" panose="02010600030101010101" pitchFamily="2" charset="-122"/>
                <a:cs typeface="Courier New" panose="02070309020205020404" pitchFamily="49" charset="0"/>
              </a:defRPr>
            </a:lvl1pPr>
            <a:lvl2pPr marL="742950" indent="-285750">
              <a:lnSpc>
                <a:spcPct val="150000"/>
              </a:lnSpc>
              <a:spcBef>
                <a:spcPts val="600"/>
              </a:spcBef>
              <a:spcAft>
                <a:spcPts val="600"/>
              </a:spcAft>
              <a:buClr>
                <a:srgbClr val="FF0000"/>
              </a:buClr>
              <a:buSzPct val="80000"/>
              <a:buFont typeface="Times New Roman" panose="02020603050405020304" pitchFamily="18" charset="0"/>
              <a:buChar char="♫"/>
              <a:defRPr b="1">
                <a:solidFill>
                  <a:srgbClr val="000066"/>
                </a:solidFill>
                <a:latin typeface="微软雅黑" panose="020B0503020204020204" pitchFamily="34" charset="-122"/>
                <a:ea typeface="微软雅黑" panose="020B0503020204020204" pitchFamily="34" charset="-122"/>
              </a:defRPr>
            </a:lvl2pPr>
            <a:lvl3pPr marL="1085850" indent="-228600">
              <a:lnSpc>
                <a:spcPct val="150000"/>
              </a:lnSpc>
              <a:spcBef>
                <a:spcPts val="600"/>
              </a:spcBef>
              <a:spcAft>
                <a:spcPts val="600"/>
              </a:spcAft>
              <a:buClr>
                <a:srgbClr val="FF0000"/>
              </a:buClr>
              <a:buSzPct val="80000"/>
              <a:buFont typeface="Wingdings" panose="05000000000000000000" pitchFamily="2" charset="2"/>
              <a:buChar char="Ø"/>
              <a:defRPr sz="2200" b="1">
                <a:solidFill>
                  <a:srgbClr val="000066"/>
                </a:solidFill>
                <a:latin typeface="微软雅黑" panose="020B0503020204020204" pitchFamily="34" charset="-122"/>
                <a:ea typeface="微软雅黑" panose="020B0503020204020204" pitchFamily="34" charset="-122"/>
              </a:defRPr>
            </a:lvl3pPr>
            <a:lvl4pPr marL="1428750" indent="-228600">
              <a:lnSpc>
                <a:spcPct val="150000"/>
              </a:lnSpc>
              <a:spcBef>
                <a:spcPts val="600"/>
              </a:spcBef>
              <a:buChar char="–"/>
              <a:defRPr sz="2000" b="1">
                <a:solidFill>
                  <a:schemeClr val="accent6">
                    <a:lumMod val="75000"/>
                  </a:schemeClr>
                </a:solidFill>
                <a:latin typeface="+mn-lt"/>
              </a:defRPr>
            </a:lvl4pPr>
            <a:lvl5pPr marL="1771650" indent="-228600">
              <a:lnSpc>
                <a:spcPct val="150000"/>
              </a:lnSpc>
              <a:spcBef>
                <a:spcPts val="600"/>
              </a:spcBef>
              <a:buChar char="•"/>
              <a:defRPr sz="1600" b="1">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en-US" altLang="zh-CN" dirty="0" err="1"/>
              <a:t>new_node</a:t>
            </a:r>
            <a:r>
              <a:rPr lang="en-US" altLang="zh-CN" dirty="0"/>
              <a:t> =  malloc(</a:t>
            </a:r>
            <a:r>
              <a:rPr lang="en-US" altLang="zh-CN" dirty="0" err="1"/>
              <a:t>sizeof</a:t>
            </a:r>
            <a:r>
              <a:rPr lang="en-US" altLang="zh-CN" dirty="0"/>
              <a:t>(struct node));</a:t>
            </a:r>
          </a:p>
          <a:p>
            <a:r>
              <a:rPr lang="en-US" altLang="zh-CN" dirty="0"/>
              <a:t>//</a:t>
            </a:r>
            <a:r>
              <a:rPr lang="zh-CN" altLang="en-US" dirty="0"/>
              <a:t>为下个新结点分配空间</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56326"/>
                                        </p:tgtEl>
                                        <p:attrNameLst>
                                          <p:attrName>style.visibility</p:attrName>
                                        </p:attrNameLst>
                                      </p:cBhvr>
                                      <p:to>
                                        <p:strVal val="visible"/>
                                      </p:to>
                                    </p:set>
                                    <p:animEffect transition="in" filter="fade">
                                      <p:cBhvr>
                                        <p:cTn id="16" dur="500"/>
                                        <p:tgtEl>
                                          <p:spTgt spid="563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8" name="Picture 6">
            <a:extLst>
              <a:ext uri="{FF2B5EF4-FFF2-40B4-BE49-F238E27FC236}">
                <a16:creationId xmlns:a16="http://schemas.microsoft.com/office/drawing/2014/main" id="{3B55926A-13B7-435A-B355-6BFAFA2F9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33400"/>
            <a:ext cx="4293870" cy="142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7349" name="Picture 7">
            <a:extLst>
              <a:ext uri="{FF2B5EF4-FFF2-40B4-BE49-F238E27FC236}">
                <a16:creationId xmlns:a16="http://schemas.microsoft.com/office/drawing/2014/main" id="{1A273B19-AAFE-4A15-BB97-1F7AB5964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819400"/>
            <a:ext cx="4280535" cy="148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7350" name="Picture 8">
            <a:extLst>
              <a:ext uri="{FF2B5EF4-FFF2-40B4-BE49-F238E27FC236}">
                <a16:creationId xmlns:a16="http://schemas.microsoft.com/office/drawing/2014/main" id="{E4FD9D40-7F25-4D9D-B999-36BC182A5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953000"/>
            <a:ext cx="4280535" cy="14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 name="Content Placeholder 2">
            <a:extLst>
              <a:ext uri="{FF2B5EF4-FFF2-40B4-BE49-F238E27FC236}">
                <a16:creationId xmlns:a16="http://schemas.microsoft.com/office/drawing/2014/main" id="{8A073579-DB32-4394-B8A6-D5D66BAB28F4}"/>
              </a:ext>
            </a:extLst>
          </p:cNvPr>
          <p:cNvSpPr txBox="1">
            <a:spLocks noChangeArrowheads="1"/>
          </p:cNvSpPr>
          <p:nvPr/>
        </p:nvSpPr>
        <p:spPr bwMode="auto">
          <a:xfrm>
            <a:off x="735330" y="838200"/>
            <a:ext cx="6977062" cy="10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Aft>
                <a:spcPts val="0"/>
              </a:spcAft>
              <a:buFontTx/>
              <a:buNone/>
            </a:pPr>
            <a:r>
              <a:rPr lang="en-US" sz="2000" kern="0" dirty="0" err="1">
                <a:latin typeface="Courier New" panose="02070309020205020404" pitchFamily="49" charset="0"/>
                <a:ea typeface="宋体" panose="02010600030101010101" pitchFamily="2" charset="-122"/>
                <a:cs typeface="Courier New" panose="02070309020205020404" pitchFamily="49" charset="0"/>
              </a:rPr>
              <a:t>new_node</a:t>
            </a:r>
            <a:r>
              <a:rPr lang="en-US" sz="2000" kern="0" dirty="0">
                <a:latin typeface="Courier New" panose="02070309020205020404" pitchFamily="49" charset="0"/>
                <a:ea typeface="宋体" panose="02010600030101010101" pitchFamily="2" charset="-122"/>
                <a:cs typeface="Courier New" panose="02070309020205020404" pitchFamily="49" charset="0"/>
              </a:rPr>
              <a:t>-&gt;value = 20;</a:t>
            </a:r>
          </a:p>
          <a:p>
            <a:pPr>
              <a:spcAft>
                <a:spcPts val="0"/>
              </a:spcAft>
              <a:buFont typeface="Times New Roman" panose="02020603050405020304" pitchFamily="18" charset="0"/>
              <a:buNone/>
            </a:pPr>
            <a:r>
              <a:rPr lang="en-US" sz="2000" kern="0" dirty="0">
                <a:latin typeface="Courier New" panose="02070309020205020404" pitchFamily="49" charset="0"/>
                <a:ea typeface="宋体" panose="02010600030101010101" pitchFamily="2" charset="-122"/>
                <a:cs typeface="Courier New" panose="02070309020205020404" pitchFamily="49" charset="0"/>
              </a:rPr>
              <a:t>//</a:t>
            </a:r>
            <a:r>
              <a:rPr lang="zh-CN" altLang="en-US" sz="2000" kern="0" dirty="0">
                <a:latin typeface="Courier New" panose="02070309020205020404" pitchFamily="49" charset="0"/>
                <a:ea typeface="宋体" panose="02010600030101010101" pitchFamily="2" charset="-122"/>
                <a:cs typeface="Courier New" panose="02070309020205020404" pitchFamily="49" charset="0"/>
              </a:rPr>
              <a:t>给结构元素赋值</a:t>
            </a:r>
          </a:p>
        </p:txBody>
      </p:sp>
      <p:sp>
        <p:nvSpPr>
          <p:cNvPr id="9" name="Content Placeholder 2">
            <a:extLst>
              <a:ext uri="{FF2B5EF4-FFF2-40B4-BE49-F238E27FC236}">
                <a16:creationId xmlns:a16="http://schemas.microsoft.com/office/drawing/2014/main" id="{A1F6275F-24BD-4116-BE23-CD1F9868D76F}"/>
              </a:ext>
            </a:extLst>
          </p:cNvPr>
          <p:cNvSpPr txBox="1">
            <a:spLocks noChangeArrowheads="1"/>
          </p:cNvSpPr>
          <p:nvPr/>
        </p:nvSpPr>
        <p:spPr bwMode="auto">
          <a:xfrm>
            <a:off x="625792" y="3102193"/>
            <a:ext cx="7086600" cy="107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-&gt;next = first;</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a:t>
            </a:r>
            <a:r>
              <a:rPr lang="zh-CN" altLang="en-US" sz="2000" kern="0" dirty="0">
                <a:latin typeface="Courier New" panose="02070309020205020404" pitchFamily="49" charset="0"/>
                <a:ea typeface="宋体" panose="02010600030101010101" pitchFamily="2" charset="-122"/>
                <a:cs typeface="Courier New" panose="02070309020205020404" pitchFamily="49" charset="0"/>
              </a:rPr>
              <a:t>老</a:t>
            </a:r>
            <a:r>
              <a:rPr lang="en-US" altLang="zh-CN" sz="2000" dirty="0">
                <a:latin typeface="Courier New" panose="02070309020205020404" pitchFamily="49" charset="0"/>
                <a:ea typeface="宋体" panose="02010600030101010101" pitchFamily="2" charset="-122"/>
                <a:cs typeface="Courier New" panose="02070309020205020404" pitchFamily="49" charset="0"/>
              </a:rPr>
              <a:t>first</a:t>
            </a:r>
            <a:r>
              <a:rPr lang="zh-CN" altLang="en-US" sz="2000" dirty="0">
                <a:latin typeface="Courier New" panose="02070309020205020404" pitchFamily="49" charset="0"/>
                <a:ea typeface="宋体" panose="02010600030101010101" pitchFamily="2" charset="-122"/>
                <a:cs typeface="Courier New" panose="02070309020205020404" pitchFamily="49" charset="0"/>
              </a:rPr>
              <a:t>的地址赋给</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-&gt;next</a:t>
            </a:r>
            <a:endParaRPr lang="en-US" sz="2000" kern="0" dirty="0">
              <a:latin typeface="Courier New" panose="02070309020205020404" pitchFamily="49" charset="0"/>
              <a:ea typeface="宋体" panose="02010600030101010101" pitchFamily="2" charset="-122"/>
              <a:cs typeface="Courier New" panose="02070309020205020404" pitchFamily="49" charset="0"/>
            </a:endParaRP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10" name="Content Placeholder 2">
            <a:extLst>
              <a:ext uri="{FF2B5EF4-FFF2-40B4-BE49-F238E27FC236}">
                <a16:creationId xmlns:a16="http://schemas.microsoft.com/office/drawing/2014/main" id="{C0760252-BD96-45C4-849A-25520B1BB304}"/>
              </a:ext>
            </a:extLst>
          </p:cNvPr>
          <p:cNvSpPr txBox="1">
            <a:spLocks noChangeArrowheads="1"/>
          </p:cNvSpPr>
          <p:nvPr/>
        </p:nvSpPr>
        <p:spPr bwMode="auto">
          <a:xfrm>
            <a:off x="628580" y="5177522"/>
            <a:ext cx="7086600" cy="107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first =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new_node</a:t>
            </a:r>
            <a:r>
              <a:rPr lang="zh-CN" altLang="en-US" sz="2000" dirty="0">
                <a:latin typeface="Courier New" panose="02070309020205020404" pitchFamily="49" charset="0"/>
                <a:ea typeface="宋体" panose="02010600030101010101" pitchFamily="2" charset="-122"/>
                <a:cs typeface="Courier New" panose="02070309020205020404" pitchFamily="49" charset="0"/>
              </a:rPr>
              <a:t>的地址赋给新</a:t>
            </a:r>
            <a:r>
              <a:rPr lang="en-US" altLang="zh-CN" sz="2000" dirty="0">
                <a:latin typeface="Courier New" panose="02070309020205020404" pitchFamily="49" charset="0"/>
                <a:ea typeface="宋体" panose="02010600030101010101" pitchFamily="2" charset="-122"/>
                <a:cs typeface="Courier New" panose="02070309020205020404" pitchFamily="49" charset="0"/>
              </a:rPr>
              <a:t>first</a:t>
            </a:r>
            <a:endParaRPr lang="en-US" sz="2000" kern="0" dirty="0">
              <a:latin typeface="Courier New" panose="02070309020205020404" pitchFamily="49" charset="0"/>
              <a:ea typeface="宋体" panose="02010600030101010101" pitchFamily="2" charset="-122"/>
              <a:cs typeface="Courier New" panose="02070309020205020404" pitchFamily="49" charset="0"/>
            </a:endParaRP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a:p>
            <a:pPr>
              <a:spcAft>
                <a:spcPts val="0"/>
              </a:spcAft>
              <a:buFontTx/>
              <a:buNone/>
            </a:pPr>
            <a:r>
              <a:rPr lang="en-US" sz="2000" kern="0" dirty="0">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fade">
                                      <p:cBhvr>
                                        <p:cTn id="13" dur="500"/>
                                        <p:tgtEl>
                                          <p:spTgt spid="573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1F10C2C-B606-43B1-96F4-0F5C750D5970}"/>
              </a:ext>
            </a:extLst>
          </p:cNvPr>
          <p:cNvSpPr>
            <a:spLocks noGrp="1" noChangeArrowheads="1"/>
          </p:cNvSpPr>
          <p:nvPr>
            <p:ph type="title"/>
          </p:nvPr>
        </p:nvSpPr>
        <p:spPr>
          <a:xfrm>
            <a:off x="914400" y="304800"/>
            <a:ext cx="10363200" cy="685800"/>
          </a:xfrm>
        </p:spPr>
        <p:txBody>
          <a:bodyPr/>
          <a:lstStyle/>
          <a:p>
            <a:r>
              <a:rPr lang="zh-CN" altLang="en-US" dirty="0">
                <a:ea typeface="宋体" panose="02010600030101010101" pitchFamily="2" charset="-122"/>
              </a:rPr>
              <a:t>在链表的开始处插入结点</a:t>
            </a:r>
            <a:endParaRPr lang="en-US" altLang="zh-CN" dirty="0">
              <a:ea typeface="宋体" panose="02010600030101010101" pitchFamily="2" charset="-122"/>
            </a:endParaRPr>
          </a:p>
        </p:txBody>
      </p:sp>
      <p:sp>
        <p:nvSpPr>
          <p:cNvPr id="58371" name="Content Placeholder 2">
            <a:extLst>
              <a:ext uri="{FF2B5EF4-FFF2-40B4-BE49-F238E27FC236}">
                <a16:creationId xmlns:a16="http://schemas.microsoft.com/office/drawing/2014/main" id="{67A7D840-499A-45BE-8F7F-3B352E908FF5}"/>
              </a:ext>
            </a:extLst>
          </p:cNvPr>
          <p:cNvSpPr>
            <a:spLocks noGrp="1" noChangeArrowheads="1"/>
          </p:cNvSpPr>
          <p:nvPr>
            <p:ph idx="1"/>
          </p:nvPr>
        </p:nvSpPr>
        <p:spPr>
          <a:xfrm>
            <a:off x="495300" y="914400"/>
            <a:ext cx="11201400" cy="5838825"/>
          </a:xfrm>
        </p:spPr>
        <p:txBody>
          <a:bodyPr/>
          <a:lstStyle/>
          <a:p>
            <a:pPr marL="0" indent="0">
              <a:lnSpc>
                <a:spcPct val="100000"/>
              </a:lnSpc>
              <a:buNone/>
            </a:pPr>
            <a:r>
              <a:rPr lang="zh-CN" altLang="en-US" sz="2200" dirty="0">
                <a:ea typeface="宋体" panose="02010600030101010101" pitchFamily="2" charset="-122"/>
              </a:rPr>
              <a:t>下面函数的作用是将整数 </a:t>
            </a:r>
            <a:r>
              <a:rPr lang="en-US" altLang="zh-CN" sz="2200" dirty="0">
                <a:latin typeface="Courier New" panose="02070309020205020404" pitchFamily="49" charset="0"/>
                <a:ea typeface="宋体" panose="02010600030101010101" pitchFamily="2" charset="-122"/>
                <a:cs typeface="Courier New" panose="02070309020205020404" pitchFamily="49" charset="0"/>
              </a:rPr>
              <a:t>n</a:t>
            </a:r>
            <a:r>
              <a:rPr lang="zh-CN" altLang="en-US" sz="2200" dirty="0">
                <a:latin typeface="Courier New" panose="02070309020205020404" pitchFamily="49" charset="0"/>
                <a:ea typeface="宋体" panose="02010600030101010101" pitchFamily="2" charset="-122"/>
                <a:cs typeface="Courier New" panose="02070309020205020404" pitchFamily="49" charset="0"/>
              </a:rPr>
              <a:t>插入到</a:t>
            </a:r>
            <a:r>
              <a:rPr lang="en-US" altLang="zh-CN" sz="2200" dirty="0">
                <a:latin typeface="Courier New" panose="02070309020205020404" pitchFamily="49" charset="0"/>
                <a:ea typeface="宋体" panose="02010600030101010101" pitchFamily="2" charset="-122"/>
              </a:rPr>
              <a:t>list</a:t>
            </a:r>
            <a:r>
              <a:rPr lang="zh-CN" altLang="en-US" sz="2200" dirty="0">
                <a:latin typeface="Courier New" panose="02070309020205020404" pitchFamily="49" charset="0"/>
                <a:ea typeface="宋体" panose="02010600030101010101" pitchFamily="2" charset="-122"/>
              </a:rPr>
              <a:t>所指向的链表中</a:t>
            </a:r>
            <a:r>
              <a:rPr lang="en-US" altLang="zh-CN" sz="2200" dirty="0">
                <a:ea typeface="宋体" panose="02010600030101010101" pitchFamily="2" charset="-122"/>
              </a:rPr>
              <a:t>:</a:t>
            </a:r>
          </a:p>
          <a:p>
            <a:pPr>
              <a:lnSpc>
                <a:spcPct val="100000"/>
              </a:lnSpc>
              <a:buNone/>
            </a:pPr>
            <a:r>
              <a:rPr lang="en-US" altLang="zh-CN" sz="2200" dirty="0">
                <a:latin typeface="Courier New" panose="02070309020205020404" pitchFamily="49" charset="0"/>
                <a:ea typeface="宋体" panose="02010600030101010101" pitchFamily="2" charset="-122"/>
              </a:rPr>
              <a:t>struct node *</a:t>
            </a:r>
            <a:r>
              <a:rPr lang="en-US" altLang="zh-CN" sz="2200" dirty="0" err="1">
                <a:latin typeface="Courier New" panose="02070309020205020404" pitchFamily="49" charset="0"/>
                <a:ea typeface="宋体" panose="02010600030101010101" pitchFamily="2" charset="-122"/>
              </a:rPr>
              <a:t>add_to_list</a:t>
            </a:r>
            <a:r>
              <a:rPr lang="en-US" altLang="zh-CN" sz="2200" dirty="0">
                <a:latin typeface="Courier New" panose="02070309020205020404" pitchFamily="49" charset="0"/>
                <a:ea typeface="宋体" panose="02010600030101010101" pitchFamily="2" charset="-122"/>
              </a:rPr>
              <a:t>(struct node *list, int n) {</a:t>
            </a:r>
          </a:p>
          <a:p>
            <a:pPr>
              <a:lnSpc>
                <a:spcPct val="100000"/>
              </a:lnSpc>
              <a:buFontTx/>
              <a:buNone/>
            </a:pPr>
            <a:r>
              <a:rPr lang="en-US" altLang="zh-CN" sz="2200" dirty="0">
                <a:latin typeface="Courier New" panose="02070309020205020404" pitchFamily="49" charset="0"/>
                <a:ea typeface="宋体" panose="02010600030101010101" pitchFamily="2" charset="-122"/>
              </a:rPr>
              <a:t>	  struct node *</a:t>
            </a:r>
            <a:r>
              <a:rPr lang="en-US" altLang="zh-CN" sz="2200" dirty="0" err="1">
                <a:latin typeface="Courier New" panose="02070309020205020404" pitchFamily="49" charset="0"/>
                <a:ea typeface="宋体" panose="02010600030101010101" pitchFamily="2" charset="-122"/>
              </a:rPr>
              <a:t>new_node</a:t>
            </a:r>
            <a:r>
              <a:rPr lang="en-US" altLang="zh-CN" sz="2200" dirty="0">
                <a:latin typeface="Courier New" panose="02070309020205020404" pitchFamily="49" charset="0"/>
                <a:ea typeface="宋体" panose="02010600030101010101" pitchFamily="2" charset="-122"/>
              </a:rPr>
              <a:t>;</a:t>
            </a:r>
          </a:p>
          <a:p>
            <a:pPr>
              <a:lnSpc>
                <a:spcPct val="100000"/>
              </a:lnSpc>
              <a:buFontTx/>
              <a:buNone/>
            </a:pP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new_node</a:t>
            </a:r>
            <a:r>
              <a:rPr lang="en-US" altLang="zh-CN" sz="2200" dirty="0">
                <a:latin typeface="Courier New" panose="02070309020205020404" pitchFamily="49" charset="0"/>
                <a:ea typeface="宋体" panose="02010600030101010101" pitchFamily="2" charset="-122"/>
              </a:rPr>
              <a:t> = malloc(</a:t>
            </a:r>
            <a:r>
              <a:rPr lang="en-US" altLang="zh-CN" sz="2200" dirty="0" err="1">
                <a:latin typeface="Courier New" panose="02070309020205020404" pitchFamily="49" charset="0"/>
                <a:ea typeface="宋体" panose="02010600030101010101" pitchFamily="2" charset="-122"/>
              </a:rPr>
              <a:t>sizeof</a:t>
            </a:r>
            <a:r>
              <a:rPr lang="en-US" altLang="zh-CN" sz="2200" dirty="0">
                <a:latin typeface="Courier New" panose="02070309020205020404" pitchFamily="49" charset="0"/>
                <a:ea typeface="宋体" panose="02010600030101010101" pitchFamily="2" charset="-122"/>
              </a:rPr>
              <a:t>(struct node));</a:t>
            </a:r>
          </a:p>
          <a:p>
            <a:pPr>
              <a:lnSpc>
                <a:spcPct val="100000"/>
              </a:lnSpc>
              <a:buNone/>
            </a:pPr>
            <a:r>
              <a:rPr lang="en-US" altLang="zh-CN" sz="2200" dirty="0">
                <a:latin typeface="Courier New" panose="02070309020205020404" pitchFamily="49" charset="0"/>
                <a:ea typeface="宋体" panose="02010600030101010101" pitchFamily="2" charset="-122"/>
              </a:rPr>
              <a:t>	  if (</a:t>
            </a:r>
            <a:r>
              <a:rPr lang="en-US" altLang="zh-CN" sz="2200" dirty="0" err="1">
                <a:latin typeface="Courier New" panose="02070309020205020404" pitchFamily="49" charset="0"/>
                <a:ea typeface="宋体" panose="02010600030101010101" pitchFamily="2" charset="-122"/>
              </a:rPr>
              <a:t>new_node</a:t>
            </a:r>
            <a:r>
              <a:rPr lang="en-US" altLang="zh-CN" sz="2200" dirty="0">
                <a:latin typeface="Courier New" panose="02070309020205020404" pitchFamily="49" charset="0"/>
                <a:ea typeface="宋体" panose="02010600030101010101" pitchFamily="2" charset="-122"/>
              </a:rPr>
              <a:t> == NULL) {</a:t>
            </a:r>
          </a:p>
          <a:p>
            <a:pPr>
              <a:lnSpc>
                <a:spcPct val="100000"/>
              </a:lnSpc>
              <a:buNone/>
            </a:pP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printf</a:t>
            </a:r>
            <a:r>
              <a:rPr lang="en-US" altLang="zh-CN" sz="2200" dirty="0">
                <a:latin typeface="Courier New" panose="02070309020205020404" pitchFamily="49" charset="0"/>
                <a:ea typeface="宋体" panose="02010600030101010101" pitchFamily="2" charset="-122"/>
              </a:rPr>
              <a:t>("Error: malloc failed in </a:t>
            </a:r>
            <a:r>
              <a:rPr lang="en-US" altLang="zh-CN" sz="2200" dirty="0" err="1">
                <a:latin typeface="Courier New" panose="02070309020205020404" pitchFamily="49" charset="0"/>
                <a:ea typeface="宋体" panose="02010600030101010101" pitchFamily="2" charset="-122"/>
              </a:rPr>
              <a:t>add_to_list</a:t>
            </a:r>
            <a:r>
              <a:rPr lang="en-US" altLang="zh-CN" sz="2200" dirty="0">
                <a:latin typeface="Courier New" panose="02070309020205020404" pitchFamily="49" charset="0"/>
                <a:ea typeface="宋体" panose="02010600030101010101" pitchFamily="2" charset="-122"/>
              </a:rPr>
              <a:t>\n");</a:t>
            </a:r>
          </a:p>
          <a:p>
            <a:pPr>
              <a:lnSpc>
                <a:spcPct val="100000"/>
              </a:lnSpc>
              <a:buNone/>
            </a:pPr>
            <a:r>
              <a:rPr lang="en-US" altLang="zh-CN" sz="2200" dirty="0">
                <a:latin typeface="Courier New" panose="02070309020205020404" pitchFamily="49" charset="0"/>
                <a:ea typeface="宋体" panose="02010600030101010101" pitchFamily="2" charset="-122"/>
              </a:rPr>
              <a:t>	     exit(EXIT_FAILURE);</a:t>
            </a:r>
          </a:p>
          <a:p>
            <a:pPr>
              <a:lnSpc>
                <a:spcPct val="100000"/>
              </a:lnSpc>
              <a:buFontTx/>
              <a:buNone/>
            </a:pPr>
            <a:r>
              <a:rPr lang="en-US" altLang="zh-CN" sz="2200" dirty="0">
                <a:latin typeface="Courier New" panose="02070309020205020404" pitchFamily="49" charset="0"/>
                <a:ea typeface="宋体" panose="02010600030101010101" pitchFamily="2" charset="-122"/>
              </a:rPr>
              <a:t>	  }</a:t>
            </a:r>
          </a:p>
          <a:p>
            <a:pPr>
              <a:lnSpc>
                <a:spcPct val="100000"/>
              </a:lnSpc>
              <a:buNone/>
            </a:pP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new_node</a:t>
            </a:r>
            <a:r>
              <a:rPr lang="en-US" altLang="zh-CN" sz="2200" dirty="0">
                <a:latin typeface="Courier New" panose="02070309020205020404" pitchFamily="49" charset="0"/>
                <a:ea typeface="宋体" panose="02010600030101010101" pitchFamily="2" charset="-122"/>
              </a:rPr>
              <a:t>-&gt;value = n;</a:t>
            </a:r>
          </a:p>
          <a:p>
            <a:pPr>
              <a:lnSpc>
                <a:spcPct val="100000"/>
              </a:lnSpc>
              <a:buNone/>
            </a:pP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new_node</a:t>
            </a:r>
            <a:r>
              <a:rPr lang="en-US" altLang="zh-CN" sz="2200" dirty="0">
                <a:latin typeface="Courier New" panose="02070309020205020404" pitchFamily="49" charset="0"/>
                <a:ea typeface="宋体" panose="02010600030101010101" pitchFamily="2" charset="-122"/>
              </a:rPr>
              <a:t>-&gt;next = list;</a:t>
            </a:r>
          </a:p>
          <a:p>
            <a:pPr>
              <a:lnSpc>
                <a:spcPct val="100000"/>
              </a:lnSpc>
              <a:buNone/>
            </a:pPr>
            <a:r>
              <a:rPr lang="en-US" altLang="zh-CN" sz="2200" dirty="0">
                <a:latin typeface="Courier New" panose="02070309020205020404" pitchFamily="49" charset="0"/>
                <a:ea typeface="宋体" panose="02010600030101010101" pitchFamily="2" charset="-122"/>
              </a:rPr>
              <a:t>	  return </a:t>
            </a:r>
            <a:r>
              <a:rPr lang="en-US" altLang="zh-CN" sz="2200" dirty="0" err="1">
                <a:latin typeface="Courier New" panose="02070309020205020404" pitchFamily="49" charset="0"/>
                <a:ea typeface="宋体" panose="02010600030101010101" pitchFamily="2" charset="-122"/>
              </a:rPr>
              <a:t>new_node</a:t>
            </a:r>
            <a:r>
              <a:rPr lang="en-US" altLang="zh-CN" sz="2200" dirty="0">
                <a:latin typeface="Courier New" panose="02070309020205020404" pitchFamily="49" charset="0"/>
                <a:ea typeface="宋体" panose="02010600030101010101" pitchFamily="2" charset="-122"/>
              </a:rPr>
              <a:t>;</a:t>
            </a:r>
          </a:p>
          <a:p>
            <a:pPr>
              <a:lnSpc>
                <a:spcPct val="100000"/>
              </a:lnSpc>
              <a:buFontTx/>
              <a:buNone/>
            </a:pPr>
            <a:r>
              <a:rPr lang="en-US" altLang="zh-CN" sz="2200" dirty="0">
                <a:latin typeface="Courier New" panose="02070309020205020404" pitchFamily="49" charset="0"/>
                <a:ea typeface="宋体" panose="02010600030101010101" pitchFamily="2" charset="-122"/>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23020A45-398E-49E2-B3EB-4ADDD18108C7}"/>
              </a:ext>
            </a:extLst>
          </p:cNvPr>
          <p:cNvSpPr>
            <a:spLocks noGrp="1" noChangeArrowheads="1"/>
          </p:cNvSpPr>
          <p:nvPr>
            <p:ph type="title"/>
          </p:nvPr>
        </p:nvSpPr>
        <p:spPr/>
        <p:txBody>
          <a:bodyPr/>
          <a:lstStyle/>
          <a:p>
            <a:r>
              <a:rPr lang="zh-CN" altLang="en-US">
                <a:ea typeface="宋体" panose="02010600030101010101" pitchFamily="2" charset="-122"/>
              </a:rPr>
              <a:t>在链表的开始处插入结点</a:t>
            </a:r>
            <a:endParaRPr lang="en-US" altLang="zh-CN">
              <a:ea typeface="宋体" panose="02010600030101010101" pitchFamily="2" charset="-122"/>
            </a:endParaRPr>
          </a:p>
        </p:txBody>
      </p:sp>
      <p:sp>
        <p:nvSpPr>
          <p:cNvPr id="59395" name="Content Placeholder 2">
            <a:extLst>
              <a:ext uri="{FF2B5EF4-FFF2-40B4-BE49-F238E27FC236}">
                <a16:creationId xmlns:a16="http://schemas.microsoft.com/office/drawing/2014/main" id="{66FA3B62-4889-4FDD-B142-64E55D3FA70C}"/>
              </a:ext>
            </a:extLst>
          </p:cNvPr>
          <p:cNvSpPr>
            <a:spLocks noGrp="1" noChangeArrowheads="1"/>
          </p:cNvSpPr>
          <p:nvPr>
            <p:ph idx="1"/>
          </p:nvPr>
        </p:nvSpPr>
        <p:spPr>
          <a:xfrm>
            <a:off x="228600" y="1447800"/>
            <a:ext cx="11734800" cy="5029200"/>
          </a:xfrm>
        </p:spPr>
        <p:txBody>
          <a:bodyPr/>
          <a:lstStyle/>
          <a:p>
            <a:r>
              <a:rPr lang="zh-CN" altLang="en-US" sz="2800" dirty="0">
                <a:ea typeface="宋体" panose="02010600030101010101" pitchFamily="2" charset="-122"/>
              </a:rPr>
              <a:t>注意</a:t>
            </a:r>
            <a:r>
              <a:rPr lang="en-US" altLang="zh-CN" sz="2800" dirty="0" err="1">
                <a:latin typeface="Courier New" panose="02070309020205020404" pitchFamily="49" charset="0"/>
                <a:ea typeface="宋体" panose="02010600030101010101" pitchFamily="2" charset="-122"/>
                <a:cs typeface="Courier New" panose="02070309020205020404" pitchFamily="49" charset="0"/>
              </a:rPr>
              <a:t>add_to_list</a:t>
            </a:r>
            <a:r>
              <a:rPr lang="en-US" altLang="zh-CN" sz="2800" dirty="0">
                <a:ea typeface="宋体" panose="02010600030101010101" pitchFamily="2" charset="-122"/>
              </a:rPr>
              <a:t> </a:t>
            </a:r>
            <a:r>
              <a:rPr lang="zh-CN" altLang="en-US" sz="2800" dirty="0">
                <a:ea typeface="宋体" panose="02010600030101010101" pitchFamily="2" charset="-122"/>
              </a:rPr>
              <a:t>返回指向新产生的结点的指针。</a:t>
            </a:r>
            <a:endParaRPr lang="en-US" altLang="zh-CN" sz="2800" dirty="0">
              <a:ea typeface="宋体" panose="02010600030101010101" pitchFamily="2" charset="-122"/>
            </a:endParaRPr>
          </a:p>
          <a:p>
            <a:r>
              <a:rPr lang="zh-CN" altLang="en-US" sz="2800" dirty="0">
                <a:ea typeface="宋体" panose="02010600030101010101" pitchFamily="2" charset="-122"/>
              </a:rPr>
              <a:t>当我们调用</a:t>
            </a:r>
            <a:r>
              <a:rPr lang="en-US" altLang="zh-CN" sz="2800" dirty="0" err="1">
                <a:latin typeface="Courier New" panose="02070309020205020404" pitchFamily="49" charset="0"/>
                <a:ea typeface="宋体" panose="02010600030101010101" pitchFamily="2" charset="-122"/>
              </a:rPr>
              <a:t>add_to_list</a:t>
            </a:r>
            <a:r>
              <a:rPr lang="en-US" altLang="zh-CN" sz="2800" dirty="0">
                <a:ea typeface="宋体" panose="02010600030101010101" pitchFamily="2" charset="-122"/>
              </a:rPr>
              <a:t>, </a:t>
            </a:r>
            <a:r>
              <a:rPr lang="zh-CN" altLang="en-US" sz="2800" dirty="0">
                <a:ea typeface="宋体" panose="02010600030101010101" pitchFamily="2" charset="-122"/>
              </a:rPr>
              <a:t>我们需要将其返回值放到</a:t>
            </a:r>
            <a:r>
              <a:rPr lang="en-US" altLang="zh-CN" sz="2800" dirty="0">
                <a:latin typeface="Courier New" panose="02070309020205020404" pitchFamily="49" charset="0"/>
                <a:ea typeface="宋体" panose="02010600030101010101" pitchFamily="2" charset="-122"/>
              </a:rPr>
              <a:t>first</a:t>
            </a:r>
            <a:r>
              <a:rPr lang="zh-CN" altLang="en-US" sz="2800" dirty="0">
                <a:latin typeface="Courier New" panose="02070309020205020404" pitchFamily="49" charset="0"/>
                <a:ea typeface="宋体" panose="02010600030101010101" pitchFamily="2" charset="-122"/>
              </a:rPr>
              <a:t>中</a:t>
            </a:r>
            <a:r>
              <a:rPr lang="en-US" altLang="zh-CN" sz="2800" dirty="0">
                <a:ea typeface="宋体" panose="02010600030101010101" pitchFamily="2" charset="-122"/>
              </a:rPr>
              <a:t>:</a:t>
            </a:r>
          </a:p>
          <a:p>
            <a:pPr>
              <a:lnSpc>
                <a:spcPct val="80000"/>
              </a:lnSpc>
              <a:spcBef>
                <a:spcPts val="1200"/>
              </a:spcBef>
              <a:buNone/>
            </a:pPr>
            <a:r>
              <a:rPr lang="en-US" altLang="zh-CN" sz="2800" dirty="0">
                <a:latin typeface="Courier New" panose="02070309020205020404" pitchFamily="49" charset="0"/>
                <a:ea typeface="宋体" panose="02010600030101010101" pitchFamily="2" charset="-122"/>
              </a:rPr>
              <a:t>	first = </a:t>
            </a:r>
            <a:r>
              <a:rPr lang="en-US" altLang="zh-CN" sz="2800" dirty="0" err="1">
                <a:latin typeface="Courier New" panose="02070309020205020404" pitchFamily="49" charset="0"/>
                <a:ea typeface="宋体" panose="02010600030101010101" pitchFamily="2" charset="-122"/>
              </a:rPr>
              <a:t>add_to_list</a:t>
            </a:r>
            <a:r>
              <a:rPr lang="en-US" altLang="zh-CN" sz="2800" dirty="0">
                <a:latin typeface="Courier New" panose="02070309020205020404" pitchFamily="49" charset="0"/>
                <a:ea typeface="宋体" panose="02010600030101010101" pitchFamily="2" charset="-122"/>
              </a:rPr>
              <a:t>(first, 10);</a:t>
            </a:r>
          </a:p>
          <a:p>
            <a:pPr>
              <a:lnSpc>
                <a:spcPct val="80000"/>
              </a:lnSpc>
              <a:buNone/>
            </a:pPr>
            <a:r>
              <a:rPr lang="en-US" altLang="zh-CN" sz="2800" dirty="0">
                <a:latin typeface="Courier New" panose="02070309020205020404" pitchFamily="49" charset="0"/>
                <a:ea typeface="宋体" panose="02010600030101010101" pitchFamily="2" charset="-122"/>
              </a:rPr>
              <a:t>	first = </a:t>
            </a:r>
            <a:r>
              <a:rPr lang="en-US" altLang="zh-CN" sz="2800" dirty="0" err="1">
                <a:latin typeface="Courier New" panose="02070309020205020404" pitchFamily="49" charset="0"/>
                <a:ea typeface="宋体" panose="02010600030101010101" pitchFamily="2" charset="-122"/>
              </a:rPr>
              <a:t>add_to_list</a:t>
            </a:r>
            <a:r>
              <a:rPr lang="en-US" altLang="zh-CN" sz="2800" dirty="0">
                <a:latin typeface="Courier New" panose="02070309020205020404" pitchFamily="49" charset="0"/>
                <a:ea typeface="宋体" panose="02010600030101010101" pitchFamily="2" charset="-122"/>
              </a:rPr>
              <a:t>(first, 20);</a:t>
            </a:r>
          </a:p>
          <a:p>
            <a:r>
              <a:rPr lang="zh-CN" altLang="en-US" sz="2800" dirty="0">
                <a:ea typeface="宋体" panose="02010600030101010101" pitchFamily="2" charset="-122"/>
              </a:rPr>
              <a:t>用</a:t>
            </a:r>
            <a:r>
              <a:rPr lang="en-US" altLang="zh-CN" sz="2800" dirty="0">
                <a:ea typeface="宋体" panose="02010600030101010101" pitchFamily="2" charset="-122"/>
              </a:rPr>
              <a:t> </a:t>
            </a:r>
            <a:r>
              <a:rPr lang="en-US" altLang="zh-CN" sz="2800" dirty="0" err="1">
                <a:latin typeface="Courier New" panose="02070309020205020404" pitchFamily="49" charset="0"/>
                <a:ea typeface="宋体" panose="02010600030101010101" pitchFamily="2" charset="-122"/>
              </a:rPr>
              <a:t>add_to_list</a:t>
            </a:r>
            <a:r>
              <a:rPr lang="en-US" altLang="zh-CN" sz="2800" dirty="0">
                <a:ea typeface="宋体" panose="02010600030101010101" pitchFamily="2" charset="-122"/>
              </a:rPr>
              <a:t> </a:t>
            </a:r>
            <a:r>
              <a:rPr lang="zh-CN" altLang="en-US" sz="2800" dirty="0">
                <a:ea typeface="宋体" panose="02010600030101010101" pitchFamily="2" charset="-122"/>
              </a:rPr>
              <a:t>函数直接更新</a:t>
            </a:r>
            <a:r>
              <a:rPr lang="en-US" altLang="zh-CN" sz="2800" dirty="0">
                <a:ea typeface="宋体" panose="02010600030101010101" pitchFamily="2" charset="-122"/>
              </a:rPr>
              <a:t> </a:t>
            </a:r>
            <a:r>
              <a:rPr lang="en-US" altLang="zh-CN" sz="2800" dirty="0">
                <a:latin typeface="Courier New" panose="02070309020205020404" pitchFamily="49" charset="0"/>
                <a:ea typeface="宋体" panose="02010600030101010101" pitchFamily="2" charset="-122"/>
              </a:rPr>
              <a:t>first</a:t>
            </a:r>
            <a:r>
              <a:rPr lang="zh-CN" altLang="en-US" sz="2800" dirty="0">
                <a:ea typeface="宋体" panose="02010600030101010101" pitchFamily="2" charset="-122"/>
              </a:rPr>
              <a:t>，而不是为</a:t>
            </a:r>
            <a:r>
              <a:rPr lang="en-US" altLang="zh-CN" sz="2800" dirty="0">
                <a:ea typeface="宋体" panose="02010600030101010101" pitchFamily="2" charset="-122"/>
              </a:rPr>
              <a:t> </a:t>
            </a:r>
            <a:r>
              <a:rPr lang="en-US" altLang="zh-CN" sz="2800" dirty="0">
                <a:latin typeface="Courier New" panose="02070309020205020404" pitchFamily="49" charset="0"/>
                <a:ea typeface="宋体" panose="02010600030101010101" pitchFamily="2" charset="-122"/>
              </a:rPr>
              <a:t>first</a:t>
            </a:r>
            <a:r>
              <a:rPr lang="zh-CN" altLang="en-US" sz="2800" dirty="0">
                <a:latin typeface="Courier New" panose="02070309020205020404" pitchFamily="49" charset="0"/>
                <a:ea typeface="宋体" panose="02010600030101010101" pitchFamily="2" charset="-122"/>
              </a:rPr>
              <a:t>返回新的值，是一个技巧（</a:t>
            </a:r>
            <a:r>
              <a:rPr lang="en-US" altLang="zh-CN" sz="2800" dirty="0">
                <a:latin typeface="Courier New" panose="02070309020205020404" pitchFamily="49" charset="0"/>
                <a:ea typeface="宋体" panose="02010600030101010101" pitchFamily="2" charset="-122"/>
              </a:rPr>
              <a:t>17.6</a:t>
            </a:r>
            <a:r>
              <a:rPr lang="zh-CN" altLang="en-US" sz="2800" dirty="0">
                <a:latin typeface="Courier New" panose="02070309020205020404" pitchFamily="49" charset="0"/>
                <a:ea typeface="宋体" panose="02010600030101010101" pitchFamily="2" charset="-122"/>
              </a:rPr>
              <a:t>节会讨论此问题</a:t>
            </a:r>
            <a:r>
              <a:rPr lang="en-US" altLang="zh-CN" sz="2800" dirty="0">
                <a:latin typeface="Courier New" panose="02070309020205020404" pitchFamily="49" charset="0"/>
                <a:ea typeface="宋体" panose="02010600030101010101" pitchFamily="2" charset="-122"/>
              </a:rPr>
              <a:t>,</a:t>
            </a:r>
            <a:r>
              <a:rPr lang="zh-CN" altLang="en-US" sz="2800" dirty="0">
                <a:latin typeface="Courier New" panose="02070309020205020404" pitchFamily="49" charset="0"/>
                <a:ea typeface="宋体" panose="02010600030101010101" pitchFamily="2" charset="-122"/>
              </a:rPr>
              <a:t>需要用到指向指针的指针）                                                 </a:t>
            </a:r>
            <a:endParaRPr lang="en-US" altLang="zh-CN" sz="28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Content Placeholder 2">
            <a:extLst>
              <a:ext uri="{FF2B5EF4-FFF2-40B4-BE49-F238E27FC236}">
                <a16:creationId xmlns:a16="http://schemas.microsoft.com/office/drawing/2014/main" id="{83E30E4C-8976-4403-95A2-D81321E4863A}"/>
              </a:ext>
            </a:extLst>
          </p:cNvPr>
          <p:cNvSpPr>
            <a:spLocks noGrp="1" noChangeArrowheads="1"/>
          </p:cNvSpPr>
          <p:nvPr>
            <p:ph idx="1"/>
          </p:nvPr>
        </p:nvSpPr>
        <p:spPr>
          <a:xfrm>
            <a:off x="304800" y="533400"/>
            <a:ext cx="11811000" cy="6019800"/>
          </a:xfrm>
        </p:spPr>
        <p:txBody>
          <a:bodyPr/>
          <a:lstStyle/>
          <a:p>
            <a:r>
              <a:rPr lang="zh-CN" altLang="en-US" sz="2200" dirty="0">
                <a:ea typeface="宋体" panose="02010600030101010101" pitchFamily="2" charset="-122"/>
              </a:rPr>
              <a:t>下列函数用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add_to_list</a:t>
            </a:r>
            <a:r>
              <a:rPr lang="en-US" altLang="zh-CN" sz="2200" dirty="0">
                <a:ea typeface="宋体" panose="02010600030101010101" pitchFamily="2" charset="-122"/>
              </a:rPr>
              <a:t> </a:t>
            </a:r>
            <a:r>
              <a:rPr lang="zh-CN" altLang="en-US" sz="2200" dirty="0">
                <a:ea typeface="宋体" panose="02010600030101010101" pitchFamily="2" charset="-122"/>
              </a:rPr>
              <a:t>来创建一个含有用户录入数的链表</a:t>
            </a:r>
            <a:r>
              <a:rPr lang="en-US" altLang="zh-CN" sz="2200" dirty="0">
                <a:ea typeface="宋体" panose="02010600030101010101" pitchFamily="2" charset="-122"/>
              </a:rPr>
              <a:t>: </a:t>
            </a:r>
          </a:p>
          <a:p>
            <a:pPr>
              <a:lnSpc>
                <a:spcPct val="80000"/>
              </a:lnSpc>
              <a:spcBef>
                <a:spcPts val="900"/>
              </a:spcBef>
              <a:buNone/>
            </a:pPr>
            <a:r>
              <a:rPr lang="en-US" altLang="zh-CN" sz="2200" dirty="0">
                <a:latin typeface="Courier New" panose="02070309020205020404" pitchFamily="49" charset="0"/>
                <a:ea typeface="宋体" panose="02010600030101010101" pitchFamily="2" charset="-122"/>
              </a:rPr>
              <a:t>	struct node *</a:t>
            </a:r>
            <a:r>
              <a:rPr lang="en-US" altLang="zh-CN" sz="2200" dirty="0" err="1">
                <a:latin typeface="Courier New" panose="02070309020205020404" pitchFamily="49" charset="0"/>
                <a:ea typeface="宋体" panose="02010600030101010101" pitchFamily="2" charset="-122"/>
              </a:rPr>
              <a:t>read_numbers</a:t>
            </a:r>
            <a:r>
              <a:rPr lang="en-US" altLang="zh-CN" sz="2200" dirty="0">
                <a:latin typeface="Courier New" panose="02070309020205020404" pitchFamily="49" charset="0"/>
                <a:ea typeface="宋体" panose="02010600030101010101" pitchFamily="2" charset="-122"/>
              </a:rPr>
              <a:t>(void)</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a:t>
            </a:r>
          </a:p>
          <a:p>
            <a:pPr>
              <a:lnSpc>
                <a:spcPct val="80000"/>
              </a:lnSpc>
              <a:spcBef>
                <a:spcPct val="0"/>
              </a:spcBef>
              <a:buFontTx/>
              <a:buNone/>
            </a:pPr>
            <a:r>
              <a:rPr lang="en-US" altLang="zh-CN" sz="2200" dirty="0">
                <a:latin typeface="Courier New" panose="02070309020205020404" pitchFamily="49" charset="0"/>
                <a:ea typeface="宋体" panose="02010600030101010101" pitchFamily="2" charset="-122"/>
              </a:rPr>
              <a:t>	  struct node *first = NULL;</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int n;</a:t>
            </a:r>
          </a:p>
          <a:p>
            <a:pPr>
              <a:lnSpc>
                <a:spcPct val="80000"/>
              </a:lnSpc>
              <a:spcBef>
                <a:spcPct val="0"/>
              </a:spcBef>
              <a:buFontTx/>
              <a:buNone/>
            </a:pPr>
            <a:r>
              <a:rPr lang="en-US" altLang="zh-CN" sz="2200" dirty="0">
                <a:latin typeface="Courier New" panose="02070309020205020404" pitchFamily="49" charset="0"/>
                <a:ea typeface="宋体" panose="02010600030101010101" pitchFamily="2" charset="-122"/>
              </a:rPr>
              <a:t>	 </a:t>
            </a:r>
          </a:p>
          <a:p>
            <a:pPr>
              <a:lnSpc>
                <a:spcPct val="80000"/>
              </a:lnSpc>
              <a:spcBef>
                <a:spcPct val="0"/>
              </a:spcBef>
              <a:buFontTx/>
              <a:buNone/>
            </a:pP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printf</a:t>
            </a:r>
            <a:r>
              <a:rPr lang="en-US" altLang="zh-CN" sz="2200" dirty="0">
                <a:latin typeface="Courier New" panose="02070309020205020404" pitchFamily="49" charset="0"/>
                <a:ea typeface="宋体" panose="02010600030101010101" pitchFamily="2" charset="-122"/>
              </a:rPr>
              <a:t>("Enter a series of integers (0 to terminate): ");</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for (;;) {</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scanf</a:t>
            </a:r>
            <a:r>
              <a:rPr lang="en-US" altLang="zh-CN" sz="2200" dirty="0">
                <a:latin typeface="Courier New" panose="02070309020205020404" pitchFamily="49" charset="0"/>
                <a:ea typeface="宋体" panose="02010600030101010101" pitchFamily="2" charset="-122"/>
              </a:rPr>
              <a:t>("%d", &amp;n);</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if (n == 0)</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return first;</a:t>
            </a:r>
          </a:p>
          <a:p>
            <a:pPr>
              <a:lnSpc>
                <a:spcPct val="80000"/>
              </a:lnSpc>
              <a:spcBef>
                <a:spcPts val="400"/>
              </a:spcBef>
              <a:buNone/>
            </a:pPr>
            <a:r>
              <a:rPr lang="en-US" altLang="zh-CN" sz="2200" dirty="0">
                <a:latin typeface="Courier New" panose="02070309020205020404" pitchFamily="49" charset="0"/>
                <a:ea typeface="宋体" panose="02010600030101010101" pitchFamily="2" charset="-122"/>
              </a:rPr>
              <a:t>	    first = </a:t>
            </a:r>
            <a:r>
              <a:rPr lang="en-US" altLang="zh-CN" sz="2200" dirty="0" err="1">
                <a:latin typeface="Courier New" panose="02070309020205020404" pitchFamily="49" charset="0"/>
                <a:ea typeface="宋体" panose="02010600030101010101" pitchFamily="2" charset="-122"/>
              </a:rPr>
              <a:t>add_to_list</a:t>
            </a:r>
            <a:r>
              <a:rPr lang="en-US" altLang="zh-CN" sz="2200" dirty="0">
                <a:latin typeface="Courier New" panose="02070309020205020404" pitchFamily="49" charset="0"/>
                <a:ea typeface="宋体" panose="02010600030101010101" pitchFamily="2" charset="-122"/>
              </a:rPr>
              <a:t>(first, n);</a:t>
            </a:r>
          </a:p>
          <a:p>
            <a:pPr>
              <a:lnSpc>
                <a:spcPct val="80000"/>
              </a:lnSpc>
              <a:spcBef>
                <a:spcPct val="0"/>
              </a:spcBef>
              <a:buFontTx/>
              <a:buNone/>
            </a:pPr>
            <a:r>
              <a:rPr lang="en-US" altLang="zh-CN" sz="2200" dirty="0">
                <a:latin typeface="Courier New" panose="02070309020205020404" pitchFamily="49" charset="0"/>
                <a:ea typeface="宋体" panose="02010600030101010101" pitchFamily="2" charset="-122"/>
              </a:rPr>
              <a:t>	  }</a:t>
            </a:r>
          </a:p>
          <a:p>
            <a:pPr>
              <a:lnSpc>
                <a:spcPct val="80000"/>
              </a:lnSpc>
              <a:spcBef>
                <a:spcPct val="0"/>
              </a:spcBef>
              <a:buFontTx/>
              <a:buNone/>
            </a:pPr>
            <a:r>
              <a:rPr lang="en-US" altLang="zh-CN" sz="2200" dirty="0">
                <a:latin typeface="Courier New" panose="02070309020205020404" pitchFamily="49" charset="0"/>
                <a:ea typeface="宋体" panose="02010600030101010101" pitchFamily="2" charset="-122"/>
              </a:rPr>
              <a:t>	}</a:t>
            </a:r>
          </a:p>
          <a:p>
            <a:r>
              <a:rPr lang="zh-CN" altLang="en-US" sz="2200" dirty="0">
                <a:ea typeface="宋体" panose="02010600030101010101" pitchFamily="2" charset="-122"/>
              </a:rPr>
              <a:t>链表内的数将会发生顺序倒置，因为</a:t>
            </a:r>
            <a:r>
              <a:rPr lang="en-US" altLang="zh-CN" sz="2200" dirty="0">
                <a:ea typeface="宋体" panose="02010600030101010101" pitchFamily="2" charset="-122"/>
              </a:rPr>
              <a:t>first</a:t>
            </a:r>
            <a:r>
              <a:rPr lang="zh-CN" altLang="en-US" sz="2200" dirty="0">
                <a:ea typeface="宋体" panose="02010600030101010101" pitchFamily="2" charset="-122"/>
              </a:rPr>
              <a:t>始终指向包含最后录入的数的结点。</a:t>
            </a:r>
          </a:p>
          <a:p>
            <a:endParaRPr lang="en-US" altLang="zh-CN" sz="2200"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992143A4-2141-4650-98C5-E249522CC4EB}"/>
              </a:ext>
            </a:extLst>
          </p:cNvPr>
          <p:cNvSpPr>
            <a:spLocks noGrp="1" noChangeArrowheads="1"/>
          </p:cNvSpPr>
          <p:nvPr>
            <p:ph type="title"/>
          </p:nvPr>
        </p:nvSpPr>
        <p:spPr/>
        <p:txBody>
          <a:bodyPr/>
          <a:lstStyle/>
          <a:p>
            <a:r>
              <a:rPr lang="zh-CN" altLang="en-US">
                <a:ea typeface="宋体" panose="02010600030101010101" pitchFamily="2" charset="-122"/>
              </a:rPr>
              <a:t>搜索链表</a:t>
            </a:r>
          </a:p>
        </p:txBody>
      </p:sp>
      <p:sp>
        <p:nvSpPr>
          <p:cNvPr id="61443" name="Content Placeholder 2">
            <a:extLst>
              <a:ext uri="{FF2B5EF4-FFF2-40B4-BE49-F238E27FC236}">
                <a16:creationId xmlns:a16="http://schemas.microsoft.com/office/drawing/2014/main" id="{3693BFE4-1740-43DE-8036-9C905F6D8D95}"/>
              </a:ext>
            </a:extLst>
          </p:cNvPr>
          <p:cNvSpPr>
            <a:spLocks noGrp="1" noChangeArrowheads="1"/>
          </p:cNvSpPr>
          <p:nvPr>
            <p:ph idx="1"/>
          </p:nvPr>
        </p:nvSpPr>
        <p:spPr/>
        <p:txBody>
          <a:bodyPr/>
          <a:lstStyle/>
          <a:p>
            <a:r>
              <a:rPr lang="en-US" altLang="zh-CN" sz="2800" dirty="0">
                <a:latin typeface="Courier New" panose="02070309020205020404" pitchFamily="49" charset="0"/>
                <a:ea typeface="宋体" panose="02010600030101010101" pitchFamily="2" charset="-122"/>
                <a:cs typeface="Courier New" panose="02070309020205020404" pitchFamily="49" charset="0"/>
              </a:rPr>
              <a:t>while</a:t>
            </a:r>
            <a:r>
              <a:rPr lang="en-US" altLang="zh-CN" sz="2800" dirty="0">
                <a:ea typeface="宋体" panose="02010600030101010101" pitchFamily="2" charset="-122"/>
                <a:cs typeface="Courier New" panose="02070309020205020404" pitchFamily="49" charset="0"/>
              </a:rPr>
              <a:t> </a:t>
            </a:r>
            <a:r>
              <a:rPr lang="zh-CN" altLang="en-US" sz="2800" dirty="0">
                <a:ea typeface="宋体" panose="02010600030101010101" pitchFamily="2" charset="-122"/>
                <a:cs typeface="Courier New" panose="02070309020205020404" pitchFamily="49" charset="0"/>
              </a:rPr>
              <a:t>循环可用于搜索链表，但</a:t>
            </a:r>
            <a:r>
              <a:rPr lang="en-US" altLang="zh-CN" sz="2800" dirty="0">
                <a:ea typeface="宋体" panose="02010600030101010101" pitchFamily="2" charset="-122"/>
                <a:cs typeface="Courier New" panose="02070309020205020404" pitchFamily="49" charset="0"/>
              </a:rPr>
              <a:t> </a:t>
            </a:r>
            <a:r>
              <a:rPr lang="en-US" altLang="zh-CN" sz="2800" dirty="0">
                <a:latin typeface="Courier New" panose="02070309020205020404" pitchFamily="49" charset="0"/>
                <a:ea typeface="宋体" panose="02010600030101010101" pitchFamily="2" charset="-122"/>
                <a:cs typeface="Courier New" panose="02070309020205020404" pitchFamily="49" charset="0"/>
              </a:rPr>
              <a:t>for</a:t>
            </a:r>
            <a:r>
              <a:rPr lang="en-US" altLang="zh-CN" sz="2800" dirty="0">
                <a:ea typeface="宋体" panose="02010600030101010101" pitchFamily="2" charset="-122"/>
                <a:cs typeface="Courier New" panose="02070309020205020404" pitchFamily="49" charset="0"/>
              </a:rPr>
              <a:t> </a:t>
            </a:r>
            <a:r>
              <a:rPr lang="zh-CN" altLang="en-US" sz="2800" dirty="0">
                <a:ea typeface="宋体" panose="02010600030101010101" pitchFamily="2" charset="-122"/>
                <a:cs typeface="Courier New" panose="02070309020205020404" pitchFamily="49" charset="0"/>
              </a:rPr>
              <a:t>语句常常是首选。</a:t>
            </a:r>
            <a:endParaRPr lang="en-US" altLang="zh-CN" sz="2800" dirty="0">
              <a:ea typeface="宋体" panose="02010600030101010101" pitchFamily="2" charset="-122"/>
              <a:cs typeface="Courier New" panose="02070309020205020404" pitchFamily="49" charset="0"/>
            </a:endParaRPr>
          </a:p>
          <a:p>
            <a:r>
              <a:rPr lang="zh-CN" altLang="en-US" sz="2800" dirty="0">
                <a:ea typeface="宋体" panose="02010600030101010101" pitchFamily="2" charset="-122"/>
                <a:cs typeface="Courier New" panose="02070309020205020404" pitchFamily="49" charset="0"/>
              </a:rPr>
              <a:t>访问链表结点的循环，要使用一个指针</a:t>
            </a:r>
            <a:r>
              <a:rPr lang="en-US" altLang="zh-CN" sz="2800" dirty="0">
                <a:ea typeface="宋体" panose="02010600030101010101" pitchFamily="2" charset="-122"/>
                <a:cs typeface="Courier New" panose="02070309020205020404" pitchFamily="49" charset="0"/>
              </a:rPr>
              <a:t> </a:t>
            </a:r>
            <a:r>
              <a:rPr lang="en-US" altLang="zh-CN" sz="2800" dirty="0">
                <a:latin typeface="Courier New" panose="02070309020205020404" pitchFamily="49" charset="0"/>
                <a:ea typeface="宋体" panose="02010600030101010101" pitchFamily="2" charset="-122"/>
                <a:cs typeface="Courier New" panose="02070309020205020404" pitchFamily="49" charset="0"/>
              </a:rPr>
              <a:t>p</a:t>
            </a:r>
            <a:r>
              <a:rPr lang="en-US" altLang="zh-CN" sz="2800" dirty="0">
                <a:ea typeface="宋体" panose="02010600030101010101" pitchFamily="2" charset="-122"/>
                <a:cs typeface="Courier New" panose="02070309020205020404" pitchFamily="49" charset="0"/>
              </a:rPr>
              <a:t> </a:t>
            </a:r>
            <a:r>
              <a:rPr lang="zh-CN" altLang="en-US" sz="2800" dirty="0">
                <a:ea typeface="宋体" panose="02010600030101010101" pitchFamily="2" charset="-122"/>
                <a:cs typeface="Courier New" panose="02070309020205020404" pitchFamily="49" charset="0"/>
              </a:rPr>
              <a:t>来跟踪“当前”结点：</a:t>
            </a:r>
            <a:endParaRPr lang="en-US" altLang="zh-CN" sz="2800" dirty="0">
              <a:ea typeface="宋体" panose="02010600030101010101" pitchFamily="2" charset="-122"/>
              <a:cs typeface="Courier New" panose="02070309020205020404" pitchFamily="49" charset="0"/>
            </a:endParaRPr>
          </a:p>
          <a:p>
            <a:pPr>
              <a:lnSpc>
                <a:spcPct val="80000"/>
              </a:lnSpc>
              <a:spcBef>
                <a:spcPts val="1200"/>
              </a:spcBef>
              <a:buNone/>
            </a:pPr>
            <a:r>
              <a:rPr lang="en-US" altLang="zh-CN" sz="2800" dirty="0">
                <a:latin typeface="Courier New" panose="02070309020205020404" pitchFamily="49" charset="0"/>
                <a:ea typeface="宋体" panose="02010600030101010101" pitchFamily="2" charset="-122"/>
                <a:cs typeface="Courier New" panose="02070309020205020404" pitchFamily="49" charset="0"/>
              </a:rPr>
              <a:t>	for (p = first; p != NULL; p = p-&gt;next)</a:t>
            </a:r>
          </a:p>
          <a:p>
            <a:pPr>
              <a:lnSpc>
                <a:spcPct val="80000"/>
              </a:lnSpc>
              <a:buNone/>
            </a:pPr>
            <a:r>
              <a:rPr lang="en-US" altLang="zh-CN" sz="2800" dirty="0">
                <a:latin typeface="Courier New" panose="02070309020205020404" pitchFamily="49" charset="0"/>
                <a:ea typeface="宋体" panose="02010600030101010101" pitchFamily="2" charset="-122"/>
                <a:cs typeface="Courier New" panose="02070309020205020404" pitchFamily="49" charset="0"/>
              </a:rPr>
              <a:t>	  …</a:t>
            </a:r>
          </a:p>
          <a:p>
            <a:r>
              <a:rPr lang="zh-CN" altLang="en-US" sz="2800" dirty="0">
                <a:ea typeface="宋体" panose="02010600030101010101" pitchFamily="2" charset="-122"/>
                <a:cs typeface="Courier New" panose="02070309020205020404" pitchFamily="49" charset="0"/>
              </a:rPr>
              <a:t>为找到整数 </a:t>
            </a:r>
            <a:r>
              <a:rPr lang="en-US" altLang="zh-CN" sz="2800" dirty="0">
                <a:latin typeface="Courier New" panose="02070309020205020404" pitchFamily="49" charset="0"/>
                <a:ea typeface="宋体" panose="02010600030101010101" pitchFamily="2" charset="-122"/>
                <a:cs typeface="Courier New" panose="02070309020205020404" pitchFamily="49" charset="0"/>
              </a:rPr>
              <a:t>n</a:t>
            </a:r>
            <a:r>
              <a:rPr lang="zh-CN" altLang="en-US" sz="2800" dirty="0">
                <a:latin typeface="Courier New" panose="02070309020205020404" pitchFamily="49" charset="0"/>
                <a:ea typeface="宋体" panose="02010600030101010101" pitchFamily="2" charset="-122"/>
                <a:cs typeface="Courier New" panose="02070309020205020404" pitchFamily="49" charset="0"/>
              </a:rPr>
              <a:t>而搜索链表的函数中，可采用这种循环形式。</a:t>
            </a:r>
            <a:endParaRPr lang="en-US" altLang="zh-CN" sz="2800" dirty="0">
              <a:solidFill>
                <a:srgbClr val="000000"/>
              </a:solidFill>
              <a:ea typeface="宋体" panose="02010600030101010101" pitchFamily="2" charset="-122"/>
              <a:cs typeface="Courier New" panose="02070309020205020404" pitchFamily="49" charset="0"/>
            </a:endParaRPr>
          </a:p>
          <a:p>
            <a:pPr>
              <a:lnSpc>
                <a:spcPct val="80000"/>
              </a:lnSpc>
              <a:buNone/>
            </a:pPr>
            <a:endParaRPr lang="en-US" altLang="zh-CN" sz="2800"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8BE2ED2-7849-4F85-B91B-81105E85968C}"/>
              </a:ext>
            </a:extLst>
          </p:cNvPr>
          <p:cNvSpPr>
            <a:spLocks noGrp="1" noChangeArrowheads="1"/>
          </p:cNvSpPr>
          <p:nvPr>
            <p:ph type="title"/>
          </p:nvPr>
        </p:nvSpPr>
        <p:spPr/>
        <p:txBody>
          <a:bodyPr/>
          <a:lstStyle/>
          <a:p>
            <a:r>
              <a:rPr lang="zh-CN" altLang="en-US">
                <a:ea typeface="宋体" panose="02010600030101010101" pitchFamily="2" charset="-122"/>
              </a:rPr>
              <a:t>搜索链表</a:t>
            </a:r>
            <a:endParaRPr lang="en-US" altLang="zh-CN">
              <a:ea typeface="宋体" panose="02010600030101010101" pitchFamily="2" charset="-122"/>
            </a:endParaRPr>
          </a:p>
        </p:txBody>
      </p:sp>
      <p:sp>
        <p:nvSpPr>
          <p:cNvPr id="62467" name="Content Placeholder 2">
            <a:extLst>
              <a:ext uri="{FF2B5EF4-FFF2-40B4-BE49-F238E27FC236}">
                <a16:creationId xmlns:a16="http://schemas.microsoft.com/office/drawing/2014/main" id="{41221D9A-3C12-485E-BE51-EE5EE4AFE836}"/>
              </a:ext>
            </a:extLst>
          </p:cNvPr>
          <p:cNvSpPr>
            <a:spLocks noGrp="1" noChangeArrowheads="1"/>
          </p:cNvSpPr>
          <p:nvPr>
            <p:ph idx="1"/>
          </p:nvPr>
        </p:nvSpPr>
        <p:spPr>
          <a:xfrm>
            <a:off x="457200" y="1219200"/>
            <a:ext cx="11582400" cy="5105400"/>
          </a:xfrm>
        </p:spPr>
        <p:txBody>
          <a:bodyPr/>
          <a:lstStyle/>
          <a:p>
            <a:r>
              <a:rPr lang="zh-CN" altLang="en-US" sz="2400" dirty="0">
                <a:ea typeface="宋体" panose="02010600030101010101" pitchFamily="2" charset="-122"/>
              </a:rPr>
              <a:t>如果找到 </a:t>
            </a:r>
            <a:r>
              <a:rPr lang="en-US" altLang="zh-CN" sz="2400" dirty="0">
                <a:latin typeface="Courier New" panose="02070309020205020404" pitchFamily="49" charset="0"/>
                <a:ea typeface="宋体" panose="02010600030101010101" pitchFamily="2" charset="-122"/>
                <a:cs typeface="Courier New" panose="02070309020205020404" pitchFamily="49" charset="0"/>
              </a:rPr>
              <a:t>n</a:t>
            </a:r>
            <a:r>
              <a:rPr lang="en-US" altLang="zh-CN" sz="2400" dirty="0">
                <a:ea typeface="宋体" panose="02010600030101010101" pitchFamily="2" charset="-122"/>
              </a:rPr>
              <a:t>, </a:t>
            </a:r>
            <a:r>
              <a:rPr lang="zh-CN" altLang="en-US" sz="2400" dirty="0">
                <a:ea typeface="宋体" panose="02010600030101010101" pitchFamily="2" charset="-122"/>
              </a:rPr>
              <a:t>函数就返回一个指向包含 </a:t>
            </a:r>
            <a:r>
              <a:rPr lang="en-US" altLang="zh-CN" sz="2400" dirty="0">
                <a:latin typeface="Courier New" panose="02070309020205020404" pitchFamily="49" charset="0"/>
                <a:ea typeface="宋体" panose="02010600030101010101" pitchFamily="2" charset="-122"/>
              </a:rPr>
              <a:t>n</a:t>
            </a:r>
            <a:r>
              <a:rPr lang="zh-CN" altLang="en-US" sz="2400" dirty="0">
                <a:latin typeface="Courier New" panose="02070309020205020404" pitchFamily="49" charset="0"/>
                <a:ea typeface="宋体" panose="02010600030101010101" pitchFamily="2" charset="-122"/>
              </a:rPr>
              <a:t>的结点的指针</a:t>
            </a:r>
            <a:r>
              <a:rPr lang="zh-CN" altLang="en-US" sz="2400" dirty="0">
                <a:ea typeface="宋体" panose="02010600030101010101" pitchFamily="2" charset="-122"/>
              </a:rPr>
              <a:t>；否则就返回</a:t>
            </a:r>
            <a:r>
              <a:rPr lang="en-US" altLang="zh-CN" sz="2400" dirty="0">
                <a:ea typeface="宋体" panose="02010600030101010101" pitchFamily="2" charset="-122"/>
              </a:rPr>
              <a:t>NULL</a:t>
            </a:r>
            <a:r>
              <a:rPr lang="zh-CN" altLang="en-US" sz="2400" dirty="0">
                <a:ea typeface="宋体" panose="02010600030101010101" pitchFamily="2" charset="-122"/>
              </a:rPr>
              <a:t>。</a:t>
            </a:r>
            <a:endParaRPr lang="en-US" altLang="zh-CN" sz="2400" dirty="0">
              <a:ea typeface="宋体" panose="02010600030101010101" pitchFamily="2" charset="-122"/>
            </a:endParaRPr>
          </a:p>
          <a:p>
            <a:r>
              <a:rPr lang="zh-CN" altLang="en-US" sz="2400" dirty="0">
                <a:ea typeface="宋体" panose="02010600030101010101" pitchFamily="2" charset="-122"/>
              </a:rPr>
              <a:t>此函数的第一种版本</a:t>
            </a:r>
            <a:r>
              <a:rPr lang="en-US" altLang="zh-CN" sz="2400" dirty="0">
                <a:ea typeface="宋体" panose="02010600030101010101" pitchFamily="2" charset="-122"/>
              </a:rPr>
              <a:t>:</a:t>
            </a:r>
          </a:p>
          <a:p>
            <a:pPr>
              <a:lnSpc>
                <a:spcPct val="80000"/>
              </a:lnSpc>
              <a:spcBef>
                <a:spcPts val="1000"/>
              </a:spcBef>
              <a:buNone/>
            </a:pPr>
            <a:r>
              <a:rPr lang="en-US" altLang="zh-CN" sz="2400" dirty="0">
                <a:latin typeface="Courier New" panose="02070309020205020404" pitchFamily="49" charset="0"/>
                <a:ea typeface="宋体" panose="02010600030101010101" pitchFamily="2" charset="-122"/>
              </a:rPr>
              <a:t>	struct node *</a:t>
            </a:r>
            <a:r>
              <a:rPr lang="en-US" altLang="zh-CN" sz="2400" dirty="0" err="1">
                <a:latin typeface="Courier New" panose="02070309020205020404" pitchFamily="49" charset="0"/>
                <a:ea typeface="宋体" panose="02010600030101010101" pitchFamily="2" charset="-122"/>
              </a:rPr>
              <a:t>search_list</a:t>
            </a:r>
            <a:r>
              <a:rPr lang="en-US" altLang="zh-CN" sz="2400" dirty="0">
                <a:latin typeface="Courier New" panose="02070309020205020404" pitchFamily="49" charset="0"/>
                <a:ea typeface="宋体" panose="02010600030101010101" pitchFamily="2" charset="-122"/>
              </a:rPr>
              <a:t>(struct node *list, int n)</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struct node *p;</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for (p = list; p != NULL; p = p-&gt;next)</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if (p-&gt;value == n)</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return p;</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return NULL;</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8FAAE74C-BE9F-456C-8E22-F1A9C771156A}"/>
              </a:ext>
            </a:extLst>
          </p:cNvPr>
          <p:cNvSpPr>
            <a:spLocks noGrp="1" noChangeArrowheads="1"/>
          </p:cNvSpPr>
          <p:nvPr>
            <p:ph type="title"/>
          </p:nvPr>
        </p:nvSpPr>
        <p:spPr/>
        <p:txBody>
          <a:bodyPr/>
          <a:lstStyle/>
          <a:p>
            <a:r>
              <a:rPr lang="zh-CN" altLang="en-US">
                <a:ea typeface="宋体" panose="02010600030101010101" pitchFamily="2" charset="-122"/>
              </a:rPr>
              <a:t>搜索链表</a:t>
            </a:r>
            <a:endParaRPr lang="en-US" altLang="zh-CN">
              <a:ea typeface="宋体" panose="02010600030101010101" pitchFamily="2" charset="-122"/>
            </a:endParaRPr>
          </a:p>
        </p:txBody>
      </p:sp>
      <p:sp>
        <p:nvSpPr>
          <p:cNvPr id="63491" name="Content Placeholder 2">
            <a:extLst>
              <a:ext uri="{FF2B5EF4-FFF2-40B4-BE49-F238E27FC236}">
                <a16:creationId xmlns:a16="http://schemas.microsoft.com/office/drawing/2014/main" id="{B371FDF0-0889-46F2-AA0D-7FCD8570D2BF}"/>
              </a:ext>
            </a:extLst>
          </p:cNvPr>
          <p:cNvSpPr>
            <a:spLocks noGrp="1" noChangeArrowheads="1"/>
          </p:cNvSpPr>
          <p:nvPr>
            <p:ph idx="1"/>
          </p:nvPr>
        </p:nvSpPr>
        <p:spPr>
          <a:xfrm>
            <a:off x="457200" y="1219200"/>
            <a:ext cx="11277600" cy="5105400"/>
          </a:xfrm>
        </p:spPr>
        <p:txBody>
          <a:bodyPr/>
          <a:lstStyle/>
          <a:p>
            <a:r>
              <a:rPr lang="zh-CN" altLang="en-US" sz="2400" dirty="0">
                <a:ea typeface="宋体" panose="02010600030101010101" pitchFamily="2" charset="-122"/>
              </a:rPr>
              <a:t>还有许多其他方法可以编写</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search_list</a:t>
            </a:r>
            <a:r>
              <a:rPr lang="zh-CN" altLang="en-US" sz="2400" dirty="0">
                <a:ea typeface="宋体" panose="02010600030101010101" pitchFamily="2" charset="-122"/>
              </a:rPr>
              <a:t>。</a:t>
            </a:r>
            <a:endParaRPr lang="en-US" altLang="zh-CN" sz="2400" dirty="0">
              <a:ea typeface="宋体" panose="02010600030101010101" pitchFamily="2" charset="-122"/>
            </a:endParaRPr>
          </a:p>
          <a:p>
            <a:r>
              <a:rPr lang="zh-CN" altLang="en-US" sz="2400" dirty="0">
                <a:ea typeface="宋体" panose="02010600030101010101" pitchFamily="2" charset="-122"/>
              </a:rPr>
              <a:t>其中一种替换方式是除去变量</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p</a:t>
            </a:r>
            <a:r>
              <a:rPr lang="en-US" altLang="zh-CN" sz="2400" dirty="0">
                <a:ea typeface="宋体" panose="02010600030101010101" pitchFamily="2" charset="-122"/>
              </a:rPr>
              <a:t> </a:t>
            </a:r>
            <a:r>
              <a:rPr lang="zh-CN" altLang="en-US" sz="2400" dirty="0">
                <a:ea typeface="宋体" panose="02010600030101010101" pitchFamily="2" charset="-122"/>
              </a:rPr>
              <a:t>，而使用</a:t>
            </a:r>
            <a:r>
              <a:rPr lang="en-US" altLang="zh-CN" sz="2400" dirty="0">
                <a:latin typeface="Courier New" panose="02070309020205020404" pitchFamily="49" charset="0"/>
                <a:ea typeface="宋体" panose="02010600030101010101" pitchFamily="2" charset="-122"/>
              </a:rPr>
              <a:t>list</a:t>
            </a:r>
            <a:r>
              <a:rPr lang="zh-CN" altLang="en-US" sz="2400" dirty="0">
                <a:ea typeface="宋体" panose="02010600030101010101" pitchFamily="2" charset="-122"/>
              </a:rPr>
              <a:t>自身来进行当前结点的跟踪：</a:t>
            </a:r>
            <a:endParaRPr lang="en-US" altLang="zh-CN" sz="2400" dirty="0">
              <a:ea typeface="宋体" panose="02010600030101010101" pitchFamily="2" charset="-122"/>
            </a:endParaRPr>
          </a:p>
          <a:p>
            <a:pPr>
              <a:lnSpc>
                <a:spcPct val="80000"/>
              </a:lnSpc>
              <a:spcBef>
                <a:spcPts val="1000"/>
              </a:spcBef>
              <a:buNone/>
            </a:pPr>
            <a:r>
              <a:rPr lang="en-US" altLang="zh-CN" sz="2400" dirty="0">
                <a:latin typeface="Courier New" panose="02070309020205020404" pitchFamily="49" charset="0"/>
                <a:ea typeface="宋体" panose="02010600030101010101" pitchFamily="2" charset="-122"/>
              </a:rPr>
              <a:t>	struct node *</a:t>
            </a:r>
            <a:r>
              <a:rPr lang="en-US" altLang="zh-CN" sz="2400" dirty="0" err="1">
                <a:latin typeface="Courier New" panose="02070309020205020404" pitchFamily="49" charset="0"/>
                <a:ea typeface="宋体" panose="02010600030101010101" pitchFamily="2" charset="-122"/>
              </a:rPr>
              <a:t>search_list</a:t>
            </a:r>
            <a:r>
              <a:rPr lang="en-US" altLang="zh-CN" sz="2400" dirty="0">
                <a:latin typeface="Courier New" panose="02070309020205020404" pitchFamily="49" charset="0"/>
                <a:ea typeface="宋体" panose="02010600030101010101" pitchFamily="2" charset="-122"/>
              </a:rPr>
              <a:t>(struct node *list, int n)</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for (; list != NULL; list = list-&gt;next)</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if (list-&gt;value == n)</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return list;</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return NULL; </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a:t>
            </a:r>
          </a:p>
          <a:p>
            <a:r>
              <a:rPr lang="zh-CN" altLang="en-US" sz="2400" dirty="0">
                <a:ea typeface="宋体" panose="02010600030101010101" pitchFamily="2" charset="-122"/>
              </a:rPr>
              <a:t>因为</a:t>
            </a:r>
            <a:r>
              <a:rPr lang="en-US" altLang="zh-CN" sz="2400" dirty="0">
                <a:latin typeface="Courier New" panose="02070309020205020404" pitchFamily="49" charset="0"/>
                <a:ea typeface="宋体" panose="02010600030101010101" pitchFamily="2" charset="-122"/>
              </a:rPr>
              <a:t>list</a:t>
            </a:r>
            <a:r>
              <a:rPr lang="zh-CN" altLang="en-US" sz="2400" dirty="0">
                <a:ea typeface="宋体" panose="02010600030101010101" pitchFamily="2" charset="-122"/>
              </a:rPr>
              <a:t>是原始链表指针的副本，所以在函数内改变它不会有任何危害。</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ADEBCAE-61F0-424F-82C0-5DACD8D75964}"/>
              </a:ext>
            </a:extLst>
          </p:cNvPr>
          <p:cNvSpPr>
            <a:spLocks noGrp="1" noChangeArrowheads="1"/>
          </p:cNvSpPr>
          <p:nvPr>
            <p:ph type="title"/>
          </p:nvPr>
        </p:nvSpPr>
        <p:spPr/>
        <p:txBody>
          <a:bodyPr/>
          <a:lstStyle/>
          <a:p>
            <a:r>
              <a:rPr lang="zh-CN" altLang="en-US">
                <a:ea typeface="宋体" panose="02010600030101010101" pitchFamily="2" charset="-122"/>
              </a:rPr>
              <a:t>搜索链表</a:t>
            </a:r>
            <a:endParaRPr lang="en-US" altLang="zh-CN">
              <a:ea typeface="宋体" panose="02010600030101010101" pitchFamily="2" charset="-122"/>
            </a:endParaRPr>
          </a:p>
        </p:txBody>
      </p:sp>
      <p:sp>
        <p:nvSpPr>
          <p:cNvPr id="64515" name="Content Placeholder 2">
            <a:extLst>
              <a:ext uri="{FF2B5EF4-FFF2-40B4-BE49-F238E27FC236}">
                <a16:creationId xmlns:a16="http://schemas.microsoft.com/office/drawing/2014/main" id="{BEBEBA22-9D41-4AF7-AC0B-92F2D2953590}"/>
              </a:ext>
            </a:extLst>
          </p:cNvPr>
          <p:cNvSpPr>
            <a:spLocks noGrp="1" noChangeArrowheads="1"/>
          </p:cNvSpPr>
          <p:nvPr>
            <p:ph idx="1"/>
          </p:nvPr>
        </p:nvSpPr>
        <p:spPr>
          <a:xfrm>
            <a:off x="304800" y="1524000"/>
            <a:ext cx="11658600" cy="4800600"/>
          </a:xfrm>
        </p:spPr>
        <p:txBody>
          <a:bodyPr/>
          <a:lstStyle/>
          <a:p>
            <a:r>
              <a:rPr lang="zh-CN" altLang="en-US" sz="2400" dirty="0">
                <a:ea typeface="宋体" panose="02010600030101010101" pitchFamily="2" charset="-122"/>
              </a:rPr>
              <a:t>另一种替换版本</a:t>
            </a:r>
            <a:r>
              <a:rPr lang="en-US" altLang="zh-CN" sz="2400" dirty="0">
                <a:ea typeface="宋体" panose="02010600030101010101" pitchFamily="2" charset="-122"/>
              </a:rPr>
              <a:t>:</a:t>
            </a:r>
          </a:p>
          <a:p>
            <a:pPr>
              <a:lnSpc>
                <a:spcPct val="80000"/>
              </a:lnSpc>
              <a:spcBef>
                <a:spcPts val="10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800" dirty="0">
                <a:latin typeface="+mn-lt"/>
                <a:ea typeface="宋体" panose="02010600030101010101" pitchFamily="2" charset="-122"/>
                <a:cs typeface="Courier New" panose="02070309020205020404" pitchFamily="49" charset="0"/>
              </a:rPr>
              <a:t>struct node *</a:t>
            </a:r>
            <a:r>
              <a:rPr lang="en-US" altLang="zh-CN" sz="2800" dirty="0" err="1">
                <a:latin typeface="+mn-lt"/>
                <a:ea typeface="宋体" panose="02010600030101010101" pitchFamily="2" charset="-122"/>
                <a:cs typeface="Courier New" panose="02070309020205020404" pitchFamily="49" charset="0"/>
              </a:rPr>
              <a:t>search_list</a:t>
            </a:r>
            <a:r>
              <a:rPr lang="en-US" altLang="zh-CN" sz="2800" dirty="0">
                <a:latin typeface="+mn-lt"/>
                <a:ea typeface="宋体" panose="02010600030101010101" pitchFamily="2" charset="-122"/>
                <a:cs typeface="Courier New" panose="02070309020205020404" pitchFamily="49" charset="0"/>
              </a:rPr>
              <a:t>(struct node *list, int n)</a:t>
            </a:r>
          </a:p>
          <a:p>
            <a:pPr>
              <a:lnSpc>
                <a:spcPct val="80000"/>
              </a:lnSpc>
              <a:spcBef>
                <a:spcPts val="500"/>
              </a:spcBef>
              <a:buNone/>
            </a:pPr>
            <a:r>
              <a:rPr lang="en-US" altLang="zh-CN" sz="2800" dirty="0">
                <a:latin typeface="+mn-lt"/>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2800" dirty="0">
                <a:latin typeface="+mn-lt"/>
                <a:ea typeface="宋体" panose="02010600030101010101" pitchFamily="2" charset="-122"/>
                <a:cs typeface="Courier New" panose="02070309020205020404" pitchFamily="49" charset="0"/>
              </a:rPr>
              <a:t>	  </a:t>
            </a:r>
            <a:r>
              <a:rPr lang="zh-CN" altLang="en-US" sz="2800" dirty="0">
                <a:latin typeface="+mn-lt"/>
                <a:ea typeface="宋体" panose="02010600030101010101" pitchFamily="2" charset="-122"/>
                <a:cs typeface="Courier New" panose="02070309020205020404" pitchFamily="49" charset="0"/>
              </a:rPr>
              <a:t>   </a:t>
            </a:r>
            <a:r>
              <a:rPr lang="en-US" altLang="zh-CN" sz="2800" dirty="0">
                <a:latin typeface="+mn-lt"/>
                <a:ea typeface="宋体" panose="02010600030101010101" pitchFamily="2" charset="-122"/>
                <a:cs typeface="Courier New" panose="02070309020205020404" pitchFamily="49" charset="0"/>
              </a:rPr>
              <a:t>for (;  list != NULL &amp;&amp; list-&gt;value != n;  list = list-&gt;next)</a:t>
            </a:r>
          </a:p>
          <a:p>
            <a:pPr>
              <a:lnSpc>
                <a:spcPct val="80000"/>
              </a:lnSpc>
              <a:spcBef>
                <a:spcPct val="0"/>
              </a:spcBef>
              <a:buFontTx/>
              <a:buNone/>
            </a:pPr>
            <a:r>
              <a:rPr lang="en-US" altLang="zh-CN" sz="2800" dirty="0">
                <a:latin typeface="+mn-lt"/>
                <a:ea typeface="宋体" panose="02010600030101010101" pitchFamily="2" charset="-122"/>
                <a:cs typeface="Courier New" panose="02070309020205020404" pitchFamily="49" charset="0"/>
              </a:rPr>
              <a:t>	            ;</a:t>
            </a:r>
          </a:p>
          <a:p>
            <a:pPr>
              <a:lnSpc>
                <a:spcPct val="80000"/>
              </a:lnSpc>
              <a:spcBef>
                <a:spcPts val="500"/>
              </a:spcBef>
              <a:buNone/>
            </a:pPr>
            <a:r>
              <a:rPr lang="en-US" altLang="zh-CN" sz="2800" dirty="0">
                <a:latin typeface="+mn-lt"/>
                <a:ea typeface="宋体" panose="02010600030101010101" pitchFamily="2" charset="-122"/>
                <a:cs typeface="Courier New" panose="02070309020205020404" pitchFamily="49" charset="0"/>
              </a:rPr>
              <a:t>	     return list; </a:t>
            </a:r>
          </a:p>
          <a:p>
            <a:pPr>
              <a:lnSpc>
                <a:spcPct val="80000"/>
              </a:lnSpc>
              <a:spcBef>
                <a:spcPct val="0"/>
              </a:spcBef>
              <a:buFontTx/>
              <a:buNone/>
            </a:pPr>
            <a:r>
              <a:rPr lang="en-US" altLang="zh-CN" sz="2800" dirty="0">
                <a:latin typeface="+mn-lt"/>
                <a:ea typeface="宋体" panose="02010600030101010101" pitchFamily="2" charset="-122"/>
                <a:cs typeface="Courier New" panose="02070309020205020404" pitchFamily="49" charset="0"/>
              </a:rPr>
              <a:t>	}</a:t>
            </a:r>
          </a:p>
          <a:p>
            <a:pPr>
              <a:spcBef>
                <a:spcPts val="675"/>
              </a:spcBef>
            </a:pPr>
            <a:r>
              <a:rPr lang="zh-CN" altLang="en-US" sz="2400" dirty="0">
                <a:solidFill>
                  <a:srgbClr val="000000"/>
                </a:solidFill>
                <a:ea typeface="宋体" panose="02010600030101010101" pitchFamily="2" charset="-122"/>
              </a:rPr>
              <a:t>因为到达链表末尾处时 </a:t>
            </a:r>
            <a:r>
              <a:rPr lang="en-US" altLang="zh-CN" sz="2400" dirty="0">
                <a:solidFill>
                  <a:srgbClr val="000000"/>
                </a:solidFill>
                <a:latin typeface="Courier New" panose="02070309020205020404" pitchFamily="49" charset="0"/>
                <a:ea typeface="宋体" panose="02010600030101010101" pitchFamily="2" charset="-122"/>
              </a:rPr>
              <a:t>list</a:t>
            </a:r>
            <a:r>
              <a:rPr lang="zh-CN" altLang="en-US" sz="2400" dirty="0">
                <a:solidFill>
                  <a:srgbClr val="000000"/>
                </a:solidFill>
                <a:ea typeface="宋体" panose="02010600030101010101" pitchFamily="2" charset="-122"/>
              </a:rPr>
              <a:t>为</a:t>
            </a:r>
            <a:r>
              <a:rPr lang="en-US" altLang="zh-CN" sz="2400" dirty="0">
                <a:solidFill>
                  <a:srgbClr val="000000"/>
                </a:solidFill>
                <a:latin typeface="Courier New" panose="02070309020205020404" pitchFamily="49" charset="0"/>
                <a:ea typeface="宋体" panose="02010600030101010101" pitchFamily="2" charset="-122"/>
              </a:rPr>
              <a:t>NULL</a:t>
            </a:r>
            <a:r>
              <a:rPr lang="zh-CN" altLang="en-US" sz="2400" dirty="0">
                <a:solidFill>
                  <a:srgbClr val="000000"/>
                </a:solidFill>
                <a:latin typeface="Courier New" panose="02070309020205020404" pitchFamily="49" charset="0"/>
                <a:ea typeface="宋体" panose="02010600030101010101" pitchFamily="2" charset="-122"/>
              </a:rPr>
              <a:t>，所以即使找不到</a:t>
            </a:r>
            <a:r>
              <a:rPr lang="en-US" altLang="zh-CN" sz="2400" dirty="0">
                <a:solidFill>
                  <a:srgbClr val="000000"/>
                </a:solidFill>
                <a:ea typeface="宋体" panose="02010600030101010101" pitchFamily="2" charset="-122"/>
              </a:rPr>
              <a:t> </a:t>
            </a:r>
            <a:r>
              <a:rPr lang="en-US" altLang="zh-CN" sz="2400" dirty="0">
                <a:solidFill>
                  <a:srgbClr val="000000"/>
                </a:solidFill>
                <a:latin typeface="Courier New" panose="02070309020205020404" pitchFamily="49" charset="0"/>
                <a:ea typeface="宋体" panose="02010600030101010101" pitchFamily="2" charset="-122"/>
              </a:rPr>
              <a:t>n</a:t>
            </a:r>
            <a:r>
              <a:rPr lang="zh-CN" altLang="en-US" sz="2400" dirty="0">
                <a:solidFill>
                  <a:srgbClr val="000000"/>
                </a:solidFill>
                <a:latin typeface="Courier New" panose="02070309020205020404" pitchFamily="49" charset="0"/>
                <a:ea typeface="宋体" panose="02010600030101010101" pitchFamily="2" charset="-122"/>
              </a:rPr>
              <a:t>，返回</a:t>
            </a:r>
            <a:r>
              <a:rPr lang="en-US" altLang="zh-CN" sz="2400" dirty="0">
                <a:solidFill>
                  <a:srgbClr val="000000"/>
                </a:solidFill>
                <a:latin typeface="Courier New" panose="02070309020205020404" pitchFamily="49" charset="0"/>
                <a:ea typeface="宋体" panose="02010600030101010101" pitchFamily="2" charset="-122"/>
              </a:rPr>
              <a:t>list</a:t>
            </a:r>
            <a:r>
              <a:rPr lang="zh-CN" altLang="en-US" sz="2400" dirty="0">
                <a:solidFill>
                  <a:srgbClr val="000000"/>
                </a:solidFill>
                <a:latin typeface="Courier New" panose="02070309020205020404" pitchFamily="49" charset="0"/>
                <a:ea typeface="宋体" panose="02010600030101010101" pitchFamily="2" charset="-122"/>
              </a:rPr>
              <a:t>也是正确的</a:t>
            </a:r>
            <a:endParaRPr lang="en-US" altLang="zh-CN" sz="2400" dirty="0">
              <a:solidFill>
                <a:srgbClr val="000000"/>
              </a:solidFill>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60C550E8-523F-4CAD-864A-34A71D4B43EA}"/>
              </a:ext>
            </a:extLst>
          </p:cNvPr>
          <p:cNvSpPr>
            <a:spLocks noGrp="1" noChangeArrowheads="1"/>
          </p:cNvSpPr>
          <p:nvPr>
            <p:ph type="title"/>
          </p:nvPr>
        </p:nvSpPr>
        <p:spPr/>
        <p:txBody>
          <a:bodyPr/>
          <a:lstStyle/>
          <a:p>
            <a:r>
              <a:rPr lang="zh-CN" altLang="en-US">
                <a:ea typeface="宋体" panose="02010600030101010101" pitchFamily="2" charset="-122"/>
              </a:rPr>
              <a:t>搜索链表</a:t>
            </a:r>
            <a:endParaRPr lang="en-US" altLang="zh-CN">
              <a:ea typeface="宋体" panose="02010600030101010101" pitchFamily="2" charset="-122"/>
            </a:endParaRPr>
          </a:p>
        </p:txBody>
      </p:sp>
      <p:sp>
        <p:nvSpPr>
          <p:cNvPr id="65539" name="Content Placeholder 2">
            <a:extLst>
              <a:ext uri="{FF2B5EF4-FFF2-40B4-BE49-F238E27FC236}">
                <a16:creationId xmlns:a16="http://schemas.microsoft.com/office/drawing/2014/main" id="{BD1D7FC5-7C89-41D4-88A9-1FD82D31B522}"/>
              </a:ext>
            </a:extLst>
          </p:cNvPr>
          <p:cNvSpPr>
            <a:spLocks noGrp="1" noChangeArrowheads="1"/>
          </p:cNvSpPr>
          <p:nvPr>
            <p:ph idx="1"/>
          </p:nvPr>
        </p:nvSpPr>
        <p:spPr>
          <a:xfrm>
            <a:off x="457200" y="1524000"/>
            <a:ext cx="11125200" cy="4800600"/>
          </a:xfrm>
        </p:spPr>
        <p:txBody>
          <a:bodyPr/>
          <a:lstStyle/>
          <a:p>
            <a:r>
              <a:rPr lang="zh-CN" altLang="en-US" sz="2400" dirty="0">
                <a:ea typeface="宋体" panose="02010600030101010101" pitchFamily="2" charset="-122"/>
              </a:rPr>
              <a:t>下面这个</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search_list</a:t>
            </a:r>
            <a:r>
              <a:rPr lang="zh-CN" altLang="en-US" sz="2400" dirty="0">
                <a:latin typeface="Courier New" panose="02070309020205020404" pitchFamily="49" charset="0"/>
                <a:ea typeface="宋体" panose="02010600030101010101" pitchFamily="2" charset="-122"/>
                <a:cs typeface="Courier New" panose="02070309020205020404" pitchFamily="49" charset="0"/>
              </a:rPr>
              <a:t>版本使用</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while</a:t>
            </a:r>
            <a:r>
              <a:rPr lang="zh-CN" altLang="en-US" sz="2400" dirty="0">
                <a:latin typeface="Courier New" panose="02070309020205020404" pitchFamily="49" charset="0"/>
                <a:ea typeface="宋体" panose="02010600030101010101" pitchFamily="2" charset="-122"/>
              </a:rPr>
              <a:t>语句，看起来更清楚些：</a:t>
            </a:r>
            <a:endParaRPr lang="en-US" altLang="zh-CN" sz="2400" dirty="0">
              <a:ea typeface="宋体" panose="02010600030101010101" pitchFamily="2" charset="-122"/>
            </a:endParaRPr>
          </a:p>
          <a:p>
            <a:pPr>
              <a:lnSpc>
                <a:spcPct val="80000"/>
              </a:lnSpc>
              <a:spcBef>
                <a:spcPts val="1000"/>
              </a:spcBef>
              <a:buNone/>
            </a:pPr>
            <a:r>
              <a:rPr lang="en-US" altLang="zh-CN" sz="2400" dirty="0">
                <a:latin typeface="Courier New" panose="02070309020205020404" pitchFamily="49" charset="0"/>
                <a:ea typeface="宋体" panose="02010600030101010101" pitchFamily="2" charset="-122"/>
              </a:rPr>
              <a:t>	struct node *</a:t>
            </a:r>
            <a:r>
              <a:rPr lang="en-US" altLang="zh-CN" sz="2400" dirty="0" err="1">
                <a:latin typeface="Courier New" panose="02070309020205020404" pitchFamily="49" charset="0"/>
                <a:ea typeface="宋体" panose="02010600030101010101" pitchFamily="2" charset="-122"/>
              </a:rPr>
              <a:t>search_list</a:t>
            </a:r>
            <a:r>
              <a:rPr lang="en-US" altLang="zh-CN" sz="2400" dirty="0">
                <a:latin typeface="Courier New" panose="02070309020205020404" pitchFamily="49" charset="0"/>
                <a:ea typeface="宋体" panose="02010600030101010101" pitchFamily="2" charset="-122"/>
              </a:rPr>
              <a:t>(struct node *list, int n)</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while (list != NULL &amp;&amp; list-&gt;value != n)</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list = list-&gt;next;</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return list;</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B6D53-507C-4241-AFEF-A006EBD98071}"/>
              </a:ext>
            </a:extLst>
          </p:cNvPr>
          <p:cNvSpPr>
            <a:spLocks noGrp="1"/>
          </p:cNvSpPr>
          <p:nvPr>
            <p:ph type="title"/>
          </p:nvPr>
        </p:nvSpPr>
        <p:spPr/>
        <p:txBody>
          <a:bodyPr/>
          <a:lstStyle/>
          <a:p>
            <a:r>
              <a:rPr lang="zh-CN" altLang="en-US" dirty="0"/>
              <a:t>空指针</a:t>
            </a:r>
          </a:p>
        </p:txBody>
      </p:sp>
      <p:sp>
        <p:nvSpPr>
          <p:cNvPr id="3" name="内容占位符 2">
            <a:extLst>
              <a:ext uri="{FF2B5EF4-FFF2-40B4-BE49-F238E27FC236}">
                <a16:creationId xmlns:a16="http://schemas.microsoft.com/office/drawing/2014/main" id="{8231CCF0-614A-4336-9231-BE27D5B1C094}"/>
              </a:ext>
            </a:extLst>
          </p:cNvPr>
          <p:cNvSpPr>
            <a:spLocks noGrp="1"/>
          </p:cNvSpPr>
          <p:nvPr>
            <p:ph idx="1"/>
          </p:nvPr>
        </p:nvSpPr>
        <p:spPr>
          <a:xfrm>
            <a:off x="304800" y="1295400"/>
            <a:ext cx="11582400" cy="5181600"/>
          </a:xfrm>
        </p:spPr>
        <p:txBody>
          <a:bodyPr/>
          <a:lstStyle/>
          <a:p>
            <a:pPr>
              <a:lnSpc>
                <a:spcPct val="100000"/>
              </a:lnSpc>
            </a:pPr>
            <a:r>
              <a:rPr lang="zh-CN" altLang="en-US" sz="2400" dirty="0"/>
              <a:t>一个测试</a:t>
            </a:r>
            <a:r>
              <a:rPr lang="en-US" altLang="zh-CN" sz="2400" dirty="0"/>
              <a:t>malloc</a:t>
            </a:r>
            <a:r>
              <a:rPr lang="zh-CN" altLang="en-US" sz="2400" dirty="0"/>
              <a:t>返回值的例子：</a:t>
            </a:r>
          </a:p>
          <a:p>
            <a:pPr marL="0" indent="0">
              <a:lnSpc>
                <a:spcPct val="100000"/>
              </a:lnSpc>
              <a:buNone/>
            </a:pPr>
            <a:r>
              <a:rPr lang="zh-CN" altLang="en-US" sz="2400" dirty="0"/>
              <a:t>	</a:t>
            </a:r>
            <a:r>
              <a:rPr lang="en-US" altLang="zh-CN" sz="2400" dirty="0"/>
              <a:t>p = malloc(10000);</a:t>
            </a:r>
          </a:p>
          <a:p>
            <a:pPr marL="0" indent="0">
              <a:lnSpc>
                <a:spcPct val="100000"/>
              </a:lnSpc>
              <a:buNone/>
            </a:pPr>
            <a:r>
              <a:rPr lang="en-US" altLang="zh-CN" sz="2400" dirty="0"/>
              <a:t>	if (p == NULL) {</a:t>
            </a:r>
          </a:p>
          <a:p>
            <a:pPr marL="0" indent="0">
              <a:lnSpc>
                <a:spcPct val="100000"/>
              </a:lnSpc>
              <a:buNone/>
            </a:pPr>
            <a:r>
              <a:rPr lang="en-US" altLang="zh-CN" sz="2400" dirty="0"/>
              <a:t>	  /* allocation failed; take appropriate action */</a:t>
            </a:r>
          </a:p>
          <a:p>
            <a:pPr marL="0" indent="0">
              <a:lnSpc>
                <a:spcPct val="100000"/>
              </a:lnSpc>
              <a:buNone/>
            </a:pPr>
            <a:r>
              <a:rPr lang="en-US" altLang="zh-CN" sz="2400" dirty="0"/>
              <a:t>	}</a:t>
            </a:r>
          </a:p>
          <a:p>
            <a:pPr>
              <a:lnSpc>
                <a:spcPct val="100000"/>
              </a:lnSpc>
            </a:pPr>
            <a:r>
              <a:rPr lang="en-US" altLang="zh-CN" sz="2400" dirty="0">
                <a:solidFill>
                  <a:srgbClr val="FF0000"/>
                </a:solidFill>
              </a:rPr>
              <a:t>NULL</a:t>
            </a:r>
            <a:r>
              <a:rPr lang="zh-CN" altLang="en-US" sz="2400" dirty="0"/>
              <a:t>是一个宏，在多个头文件里都有定义，用来代表空指针</a:t>
            </a:r>
          </a:p>
          <a:p>
            <a:pPr>
              <a:lnSpc>
                <a:spcPct val="100000"/>
              </a:lnSpc>
            </a:pPr>
            <a:r>
              <a:rPr lang="zh-CN" altLang="en-US" sz="2400" dirty="0"/>
              <a:t>可将</a:t>
            </a:r>
            <a:r>
              <a:rPr lang="en-US" altLang="zh-CN" sz="2400" dirty="0"/>
              <a:t>malloc</a:t>
            </a:r>
            <a:r>
              <a:rPr lang="zh-CN" altLang="en-US" sz="2400" dirty="0"/>
              <a:t>的调用和判断返回值是否为空结合起来：</a:t>
            </a:r>
          </a:p>
          <a:p>
            <a:pPr>
              <a:lnSpc>
                <a:spcPct val="100000"/>
              </a:lnSpc>
            </a:pPr>
            <a:r>
              <a:rPr lang="en-US" altLang="zh-CN" sz="2400" dirty="0"/>
              <a:t>if ((p = malloc(10000)) == NULL) {</a:t>
            </a:r>
          </a:p>
          <a:p>
            <a:pPr>
              <a:lnSpc>
                <a:spcPct val="100000"/>
              </a:lnSpc>
            </a:pPr>
            <a:r>
              <a:rPr lang="en-US" altLang="zh-CN" sz="2400" dirty="0"/>
              <a:t>	  /* allocation failed; take appropriate action */</a:t>
            </a:r>
          </a:p>
          <a:p>
            <a:pPr>
              <a:lnSpc>
                <a:spcPct val="100000"/>
              </a:lnSpc>
            </a:pPr>
            <a:r>
              <a:rPr lang="en-US" altLang="zh-CN" sz="2400" dirty="0"/>
              <a:t>	}</a:t>
            </a:r>
          </a:p>
          <a:p>
            <a:pPr>
              <a:lnSpc>
                <a:spcPct val="100000"/>
              </a:lnSpc>
            </a:pPr>
            <a:endParaRPr lang="zh-CN" altLang="en-US" sz="2400" dirty="0"/>
          </a:p>
        </p:txBody>
      </p:sp>
    </p:spTree>
    <p:extLst>
      <p:ext uri="{BB962C8B-B14F-4D97-AF65-F5344CB8AC3E}">
        <p14:creationId xmlns:p14="http://schemas.microsoft.com/office/powerpoint/2010/main" val="375042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3A05DC26-1EFA-4044-8BAD-0DA0D3A291EE}"/>
              </a:ext>
            </a:extLst>
          </p:cNvPr>
          <p:cNvSpPr>
            <a:spLocks noGrp="1" noChangeArrowheads="1"/>
          </p:cNvSpPr>
          <p:nvPr>
            <p:ph type="title"/>
          </p:nvPr>
        </p:nvSpPr>
        <p:spPr/>
        <p:txBody>
          <a:bodyPr/>
          <a:lstStyle/>
          <a:p>
            <a:r>
              <a:rPr lang="zh-CN" altLang="en-US">
                <a:ea typeface="宋体" panose="02010600030101010101" pitchFamily="2" charset="-122"/>
              </a:rPr>
              <a:t>从链表中删除结点</a:t>
            </a:r>
          </a:p>
        </p:txBody>
      </p:sp>
      <p:sp>
        <p:nvSpPr>
          <p:cNvPr id="68611" name="Content Placeholder 2">
            <a:extLst>
              <a:ext uri="{FF2B5EF4-FFF2-40B4-BE49-F238E27FC236}">
                <a16:creationId xmlns:a16="http://schemas.microsoft.com/office/drawing/2014/main" id="{2FCB36A9-4057-4FC7-9C70-C7ECD6288BF0}"/>
              </a:ext>
            </a:extLst>
          </p:cNvPr>
          <p:cNvSpPr>
            <a:spLocks noGrp="1" noChangeArrowheads="1"/>
          </p:cNvSpPr>
          <p:nvPr>
            <p:ph idx="1"/>
          </p:nvPr>
        </p:nvSpPr>
        <p:spPr/>
        <p:txBody>
          <a:bodyPr/>
          <a:lstStyle/>
          <a:p>
            <a:pPr>
              <a:defRPr/>
            </a:pPr>
            <a:r>
              <a:rPr lang="zh-CN" altLang="en-US" dirty="0">
                <a:ea typeface="宋体" panose="02010600030101010101" pitchFamily="2" charset="-122"/>
              </a:rPr>
              <a:t>把数据存放到链表中的一个很大好处就是可以轻松删除不需要的结点。</a:t>
            </a:r>
            <a:endParaRPr lang="en-US" altLang="zh-CN" dirty="0">
              <a:ea typeface="宋体" panose="02010600030101010101" pitchFamily="2" charset="-122"/>
            </a:endParaRPr>
          </a:p>
          <a:p>
            <a:pPr>
              <a:defRPr/>
            </a:pPr>
            <a:r>
              <a:rPr lang="zh-CN" altLang="en-US" dirty="0">
                <a:ea typeface="宋体" panose="02010600030101010101" pitchFamily="2" charset="-122"/>
              </a:rPr>
              <a:t>删除一个结点分为</a:t>
            </a:r>
            <a:r>
              <a:rPr lang="en-US" altLang="zh-CN" dirty="0">
                <a:ea typeface="宋体" panose="02010600030101010101" pitchFamily="2" charset="-122"/>
              </a:rPr>
              <a:t>3</a:t>
            </a:r>
            <a:r>
              <a:rPr lang="zh-CN" altLang="en-US" dirty="0">
                <a:ea typeface="宋体" panose="02010600030101010101" pitchFamily="2" charset="-122"/>
              </a:rPr>
              <a:t>步</a:t>
            </a:r>
            <a:r>
              <a:rPr lang="en-US" altLang="zh-CN" dirty="0">
                <a:ea typeface="宋体" panose="02010600030101010101" pitchFamily="2" charset="-122"/>
              </a:rPr>
              <a:t>:</a:t>
            </a:r>
          </a:p>
          <a:p>
            <a:pPr marL="914400" lvl="1" indent="-514350">
              <a:buFontTx/>
              <a:buAutoNum type="arabicPeriod"/>
              <a:defRPr/>
            </a:pPr>
            <a:r>
              <a:rPr lang="zh-CN" altLang="en-US" sz="2600" dirty="0">
                <a:ea typeface="宋体" panose="02010600030101010101" pitchFamily="2" charset="-122"/>
              </a:rPr>
              <a:t>定位要删除的结点</a:t>
            </a:r>
            <a:r>
              <a:rPr lang="en-US" altLang="zh-CN" sz="2600" dirty="0">
                <a:ea typeface="宋体" panose="02010600030101010101" pitchFamily="2" charset="-122"/>
              </a:rPr>
              <a:t>;</a:t>
            </a:r>
          </a:p>
          <a:p>
            <a:pPr marL="914400" lvl="1" indent="-514350">
              <a:buFontTx/>
              <a:buAutoNum type="arabicPeriod"/>
              <a:defRPr/>
            </a:pPr>
            <a:r>
              <a:rPr lang="zh-CN" altLang="en-US" sz="2600" dirty="0">
                <a:ea typeface="宋体" panose="02010600030101010101" pitchFamily="2" charset="-122"/>
              </a:rPr>
              <a:t>改变前一个结点，从而使它“绕过”删除结点</a:t>
            </a:r>
            <a:r>
              <a:rPr lang="en-US" altLang="zh-CN" sz="2600" dirty="0">
                <a:ea typeface="宋体" panose="02010600030101010101" pitchFamily="2" charset="-122"/>
              </a:rPr>
              <a:t>;</a:t>
            </a:r>
          </a:p>
          <a:p>
            <a:pPr marL="914400" lvl="1" indent="-514350">
              <a:buFontTx/>
              <a:buAutoNum type="arabicPeriod"/>
              <a:defRPr/>
            </a:pPr>
            <a:r>
              <a:rPr lang="zh-CN" altLang="en-US" sz="2600" dirty="0">
                <a:ea typeface="宋体" panose="02010600030101010101" pitchFamily="2" charset="-122"/>
              </a:rPr>
              <a:t>调用</a:t>
            </a:r>
            <a:r>
              <a:rPr lang="en-US" altLang="zh-CN" sz="2600" dirty="0">
                <a:latin typeface="Courier New" panose="02070309020205020404" pitchFamily="49" charset="0"/>
                <a:ea typeface="宋体" panose="02010600030101010101" pitchFamily="2" charset="-122"/>
                <a:cs typeface="Courier New" panose="02070309020205020404" pitchFamily="49" charset="0"/>
              </a:rPr>
              <a:t>free</a:t>
            </a:r>
            <a:r>
              <a:rPr lang="zh-CN" altLang="en-US" sz="2600" dirty="0">
                <a:ea typeface="宋体" panose="02010600030101010101" pitchFamily="2" charset="-122"/>
              </a:rPr>
              <a:t>函数收回删除结点占用的内存空间。</a:t>
            </a:r>
            <a:endParaRPr lang="en-US" altLang="zh-CN" sz="2600" dirty="0">
              <a:ea typeface="宋体" panose="02010600030101010101" pitchFamily="2" charset="-122"/>
            </a:endParaRPr>
          </a:p>
          <a:p>
            <a:pPr marL="400050" lvl="1" indent="0">
              <a:buNone/>
              <a:defRPr/>
            </a:pPr>
            <a:r>
              <a:rPr lang="zh-CN" altLang="en-US" sz="2600" dirty="0">
                <a:ea typeface="宋体" panose="02010600030101010101" pitchFamily="2" charset="-122"/>
              </a:rPr>
              <a:t>步骤</a:t>
            </a:r>
            <a:r>
              <a:rPr lang="en-US" altLang="zh-CN" sz="2600" dirty="0">
                <a:ea typeface="宋体" panose="02010600030101010101" pitchFamily="2" charset="-122"/>
              </a:rPr>
              <a:t>1</a:t>
            </a:r>
            <a:r>
              <a:rPr lang="zh-CN" altLang="en-US" sz="2600" dirty="0">
                <a:ea typeface="宋体" panose="02010600030101010101" pitchFamily="2" charset="-122"/>
              </a:rPr>
              <a:t>不像看起来那么容易，因为步骤</a:t>
            </a:r>
            <a:r>
              <a:rPr lang="en-US" altLang="zh-CN" sz="2600" dirty="0">
                <a:ea typeface="宋体" panose="02010600030101010101" pitchFamily="2" charset="-122"/>
              </a:rPr>
              <a:t>2</a:t>
            </a:r>
            <a:r>
              <a:rPr lang="zh-CN" altLang="en-US" sz="2600" dirty="0">
                <a:ea typeface="宋体" panose="02010600030101010101" pitchFamily="2" charset="-122"/>
              </a:rPr>
              <a:t>需要改变</a:t>
            </a:r>
            <a:r>
              <a:rPr lang="zh-CN" altLang="en-US" sz="2600" b="1" dirty="0">
                <a:solidFill>
                  <a:srgbClr val="FF0000"/>
                </a:solidFill>
                <a:ea typeface="宋体" panose="02010600030101010101" pitchFamily="2" charset="-122"/>
              </a:rPr>
              <a:t>前一个</a:t>
            </a:r>
            <a:r>
              <a:rPr lang="zh-CN" altLang="en-US" sz="2600" dirty="0">
                <a:ea typeface="宋体" panose="02010600030101010101" pitchFamily="2" charset="-122"/>
              </a:rPr>
              <a:t>节点。</a:t>
            </a:r>
            <a:endParaRPr lang="en-US" altLang="zh-CN" sz="2600" dirty="0">
              <a:ea typeface="宋体" panose="02010600030101010101" pitchFamily="2" charset="-122"/>
            </a:endParaRPr>
          </a:p>
          <a:p>
            <a:pPr>
              <a:defRPr/>
            </a:pPr>
            <a:r>
              <a:rPr lang="zh-CN" altLang="en-US" dirty="0">
                <a:ea typeface="宋体" panose="02010600030101010101" pitchFamily="2" charset="-122"/>
              </a:rPr>
              <a:t>针对这个问题有各种不同的解决办法。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7CE6C68-1408-4CA9-A353-38EA18748384}"/>
              </a:ext>
            </a:extLst>
          </p:cNvPr>
          <p:cNvSpPr>
            <a:spLocks noGrp="1" noChangeArrowheads="1"/>
          </p:cNvSpPr>
          <p:nvPr>
            <p:ph type="title"/>
          </p:nvPr>
        </p:nvSpPr>
        <p:spPr/>
        <p:txBody>
          <a:bodyPr/>
          <a:lstStyle/>
          <a:p>
            <a:r>
              <a:rPr lang="zh-CN" altLang="en-US">
                <a:ea typeface="宋体" panose="02010600030101010101" pitchFamily="2" charset="-122"/>
              </a:rPr>
              <a:t>从链表中删除结点</a:t>
            </a:r>
            <a:endParaRPr lang="en-US" altLang="zh-CN">
              <a:ea typeface="宋体" panose="02010600030101010101" pitchFamily="2" charset="-122"/>
            </a:endParaRPr>
          </a:p>
        </p:txBody>
      </p:sp>
      <p:sp>
        <p:nvSpPr>
          <p:cNvPr id="67587" name="Content Placeholder 2">
            <a:extLst>
              <a:ext uri="{FF2B5EF4-FFF2-40B4-BE49-F238E27FC236}">
                <a16:creationId xmlns:a16="http://schemas.microsoft.com/office/drawing/2014/main" id="{1620A4B9-F43F-4CBB-9CC8-28D98FA88E4B}"/>
              </a:ext>
            </a:extLst>
          </p:cNvPr>
          <p:cNvSpPr>
            <a:spLocks noGrp="1" noChangeArrowheads="1"/>
          </p:cNvSpPr>
          <p:nvPr>
            <p:ph idx="1"/>
          </p:nvPr>
        </p:nvSpPr>
        <p:spPr/>
        <p:txBody>
          <a:bodyPr/>
          <a:lstStyle/>
          <a:p>
            <a:r>
              <a:rPr lang="zh-CN" altLang="en-US" sz="2500" dirty="0">
                <a:ea typeface="宋体" panose="02010600030101010101" pitchFamily="2" charset="-122"/>
              </a:rPr>
              <a:t>这里将使用“追踪指针”的方法：使用一个指向前一结点的指针</a:t>
            </a:r>
            <a:r>
              <a:rPr lang="en-US" altLang="zh-CN" sz="2500" dirty="0">
                <a:ea typeface="宋体" panose="02010600030101010101" pitchFamily="2" charset="-122"/>
              </a:rPr>
              <a:t> (</a:t>
            </a:r>
            <a:r>
              <a:rPr lang="en-US" altLang="zh-CN" sz="25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500" dirty="0">
                <a:ea typeface="宋体" panose="02010600030101010101" pitchFamily="2" charset="-122"/>
              </a:rPr>
              <a:t>) </a:t>
            </a:r>
            <a:r>
              <a:rPr lang="zh-CN" altLang="en-US" sz="2500" dirty="0">
                <a:ea typeface="宋体" panose="02010600030101010101" pitchFamily="2" charset="-122"/>
              </a:rPr>
              <a:t>以及一个指向当前结点的指针</a:t>
            </a:r>
            <a:r>
              <a:rPr lang="en-US" altLang="zh-CN" sz="2500" dirty="0">
                <a:ea typeface="宋体" panose="02010600030101010101" pitchFamily="2" charset="-122"/>
              </a:rPr>
              <a:t> (</a:t>
            </a:r>
            <a:r>
              <a:rPr lang="en-US" altLang="zh-CN" sz="2500" dirty="0">
                <a:latin typeface="Courier New" panose="02070309020205020404" pitchFamily="49" charset="0"/>
                <a:ea typeface="宋体" panose="02010600030101010101" pitchFamily="2" charset="-122"/>
              </a:rPr>
              <a:t>cur</a:t>
            </a:r>
            <a:r>
              <a:rPr lang="en-US" altLang="zh-CN" sz="2500" dirty="0">
                <a:ea typeface="宋体" panose="02010600030101010101" pitchFamily="2" charset="-122"/>
              </a:rPr>
              <a:t>)</a:t>
            </a:r>
            <a:r>
              <a:rPr lang="zh-CN" altLang="en-US" sz="2500" dirty="0">
                <a:ea typeface="宋体" panose="02010600030101010101" pitchFamily="2" charset="-122"/>
              </a:rPr>
              <a:t>。</a:t>
            </a:r>
            <a:endParaRPr lang="en-US" altLang="zh-CN" sz="2500" dirty="0">
              <a:ea typeface="宋体" panose="02010600030101010101" pitchFamily="2" charset="-122"/>
            </a:endParaRPr>
          </a:p>
          <a:p>
            <a:r>
              <a:rPr lang="zh-CN" altLang="en-US" sz="2500" dirty="0">
                <a:latin typeface="Courier New" panose="02070309020205020404" pitchFamily="49" charset="0"/>
                <a:ea typeface="宋体" panose="02010600030101010101" pitchFamily="2" charset="-122"/>
              </a:rPr>
              <a:t>假设</a:t>
            </a:r>
            <a:r>
              <a:rPr lang="en-US" altLang="zh-CN" sz="2500" dirty="0">
                <a:latin typeface="Courier New" panose="02070309020205020404" pitchFamily="49" charset="0"/>
                <a:ea typeface="宋体" panose="02010600030101010101" pitchFamily="2" charset="-122"/>
              </a:rPr>
              <a:t>list</a:t>
            </a:r>
            <a:r>
              <a:rPr lang="en-US" altLang="zh-CN" sz="2500" dirty="0">
                <a:ea typeface="宋体" panose="02010600030101010101" pitchFamily="2" charset="-122"/>
              </a:rPr>
              <a:t> </a:t>
            </a:r>
            <a:r>
              <a:rPr lang="zh-CN" altLang="en-US" sz="2500" dirty="0">
                <a:ea typeface="宋体" panose="02010600030101010101" pitchFamily="2" charset="-122"/>
              </a:rPr>
              <a:t>指向要处理的链表，</a:t>
            </a:r>
            <a:r>
              <a:rPr lang="en-US" altLang="zh-CN" sz="2500" dirty="0">
                <a:latin typeface="Courier New" panose="02070309020205020404" pitchFamily="49" charset="0"/>
                <a:ea typeface="宋体" panose="02010600030101010101" pitchFamily="2" charset="-122"/>
              </a:rPr>
              <a:t>n</a:t>
            </a:r>
            <a:r>
              <a:rPr lang="en-US" altLang="zh-CN" sz="2500" dirty="0">
                <a:ea typeface="宋体" panose="02010600030101010101" pitchFamily="2" charset="-122"/>
              </a:rPr>
              <a:t> </a:t>
            </a:r>
            <a:r>
              <a:rPr lang="zh-CN" altLang="en-US" sz="2500" dirty="0">
                <a:ea typeface="宋体" panose="02010600030101010101" pitchFamily="2" charset="-122"/>
              </a:rPr>
              <a:t>是要删除的整数，则上述步骤</a:t>
            </a:r>
            <a:r>
              <a:rPr lang="en-US" altLang="zh-CN" sz="2500" dirty="0">
                <a:ea typeface="宋体" panose="02010600030101010101" pitchFamily="2" charset="-122"/>
              </a:rPr>
              <a:t>1</a:t>
            </a:r>
            <a:r>
              <a:rPr lang="zh-CN" altLang="en-US" sz="2500" dirty="0">
                <a:ea typeface="宋体" panose="02010600030101010101" pitchFamily="2" charset="-122"/>
              </a:rPr>
              <a:t>可实现如下：</a:t>
            </a:r>
            <a:endParaRPr lang="en-US" altLang="zh-CN" sz="2500" dirty="0">
              <a:ea typeface="宋体" panose="02010600030101010101" pitchFamily="2" charset="-122"/>
            </a:endParaRPr>
          </a:p>
          <a:p>
            <a:pPr>
              <a:lnSpc>
                <a:spcPct val="80000"/>
              </a:lnSpc>
              <a:spcBef>
                <a:spcPts val="1100"/>
              </a:spcBef>
              <a:buNone/>
            </a:pPr>
            <a:r>
              <a:rPr lang="en-US" altLang="zh-CN" sz="2500" dirty="0">
                <a:latin typeface="Courier New" panose="02070309020205020404" pitchFamily="49" charset="0"/>
                <a:ea typeface="宋体" panose="02010600030101010101" pitchFamily="2" charset="-122"/>
              </a:rPr>
              <a:t>	for (cur = list, </a:t>
            </a:r>
            <a:r>
              <a:rPr lang="en-US" altLang="zh-CN" sz="2500" dirty="0" err="1">
                <a:latin typeface="Courier New" panose="02070309020205020404" pitchFamily="49" charset="0"/>
                <a:ea typeface="宋体" panose="02010600030101010101" pitchFamily="2" charset="-122"/>
              </a:rPr>
              <a:t>prev</a:t>
            </a:r>
            <a:r>
              <a:rPr lang="en-US" altLang="zh-CN" sz="2500" dirty="0">
                <a:latin typeface="Courier New" panose="02070309020205020404" pitchFamily="49" charset="0"/>
                <a:ea typeface="宋体" panose="02010600030101010101" pitchFamily="2" charset="-122"/>
              </a:rPr>
              <a:t> = NULL;</a:t>
            </a:r>
          </a:p>
          <a:p>
            <a:pPr>
              <a:lnSpc>
                <a:spcPct val="80000"/>
              </a:lnSpc>
              <a:spcBef>
                <a:spcPts val="500"/>
              </a:spcBef>
              <a:buNone/>
            </a:pPr>
            <a:r>
              <a:rPr lang="en-US" altLang="zh-CN" sz="2500" dirty="0">
                <a:latin typeface="Courier New" panose="02070309020205020404" pitchFamily="49" charset="0"/>
                <a:ea typeface="宋体" panose="02010600030101010101" pitchFamily="2" charset="-122"/>
              </a:rPr>
              <a:t>	     cur != NULL &amp;&amp; cur-&gt;value != n;</a:t>
            </a:r>
          </a:p>
          <a:p>
            <a:pPr>
              <a:lnSpc>
                <a:spcPct val="80000"/>
              </a:lnSpc>
              <a:spcBef>
                <a:spcPts val="500"/>
              </a:spcBef>
              <a:buNone/>
            </a:pPr>
            <a:r>
              <a:rPr lang="en-US" altLang="zh-CN" sz="2500" dirty="0">
                <a:latin typeface="Courier New" panose="02070309020205020404" pitchFamily="49" charset="0"/>
                <a:ea typeface="宋体" panose="02010600030101010101" pitchFamily="2" charset="-122"/>
              </a:rPr>
              <a:t>	     </a:t>
            </a:r>
            <a:r>
              <a:rPr lang="en-US" altLang="zh-CN" sz="2500" dirty="0" err="1">
                <a:latin typeface="Courier New" panose="02070309020205020404" pitchFamily="49" charset="0"/>
                <a:ea typeface="宋体" panose="02010600030101010101" pitchFamily="2" charset="-122"/>
              </a:rPr>
              <a:t>prev</a:t>
            </a:r>
            <a:r>
              <a:rPr lang="en-US" altLang="zh-CN" sz="2500" dirty="0">
                <a:latin typeface="Courier New" panose="02070309020205020404" pitchFamily="49" charset="0"/>
                <a:ea typeface="宋体" panose="02010600030101010101" pitchFamily="2" charset="-122"/>
              </a:rPr>
              <a:t> = cur, cur = cur-&gt;next)</a:t>
            </a:r>
          </a:p>
          <a:p>
            <a:pPr>
              <a:lnSpc>
                <a:spcPct val="80000"/>
              </a:lnSpc>
              <a:spcBef>
                <a:spcPct val="0"/>
              </a:spcBef>
              <a:buFontTx/>
              <a:buNone/>
            </a:pPr>
            <a:r>
              <a:rPr lang="en-US" altLang="zh-CN" sz="2500" dirty="0">
                <a:latin typeface="Courier New" panose="02070309020205020404" pitchFamily="49" charset="0"/>
                <a:ea typeface="宋体" panose="02010600030101010101" pitchFamily="2" charset="-122"/>
              </a:rPr>
              <a:t>	  ;</a:t>
            </a:r>
          </a:p>
          <a:p>
            <a:r>
              <a:rPr lang="zh-CN" altLang="en-US" sz="2500" dirty="0">
                <a:ea typeface="宋体" panose="02010600030101010101" pitchFamily="2" charset="-122"/>
              </a:rPr>
              <a:t>当循环结束时</a:t>
            </a:r>
            <a:r>
              <a:rPr lang="en-US" altLang="zh-CN" sz="2500" dirty="0">
                <a:ea typeface="宋体" panose="02010600030101010101" pitchFamily="2" charset="-122"/>
              </a:rPr>
              <a:t>, </a:t>
            </a:r>
            <a:r>
              <a:rPr lang="en-US" altLang="zh-CN" sz="2500" dirty="0">
                <a:latin typeface="Courier New" panose="02070309020205020404" pitchFamily="49" charset="0"/>
                <a:ea typeface="宋体" panose="02010600030101010101" pitchFamily="2" charset="-122"/>
              </a:rPr>
              <a:t>cur</a:t>
            </a:r>
            <a:r>
              <a:rPr lang="en-US" altLang="zh-CN" sz="2500" dirty="0">
                <a:ea typeface="宋体" panose="02010600030101010101" pitchFamily="2" charset="-122"/>
              </a:rPr>
              <a:t> </a:t>
            </a:r>
            <a:r>
              <a:rPr lang="zh-CN" altLang="en-US" sz="2500" dirty="0">
                <a:ea typeface="宋体" panose="02010600030101010101" pitchFamily="2" charset="-122"/>
              </a:rPr>
              <a:t>指向需删除的结点，</a:t>
            </a:r>
            <a:r>
              <a:rPr lang="en-US" altLang="zh-CN" sz="2500" dirty="0" err="1">
                <a:latin typeface="Courier New" panose="02070309020205020404" pitchFamily="49" charset="0"/>
                <a:ea typeface="宋体" panose="02010600030101010101" pitchFamily="2" charset="-122"/>
              </a:rPr>
              <a:t>prev</a:t>
            </a:r>
            <a:r>
              <a:rPr lang="en-US" altLang="zh-CN" sz="2500" dirty="0">
                <a:ea typeface="宋体" panose="02010600030101010101" pitchFamily="2" charset="-122"/>
              </a:rPr>
              <a:t> </a:t>
            </a:r>
            <a:r>
              <a:rPr lang="zh-CN" altLang="en-US" sz="2500" dirty="0">
                <a:ea typeface="宋体" panose="02010600030101010101" pitchFamily="2" charset="-122"/>
              </a:rPr>
              <a:t>指向它之前的结点。</a:t>
            </a:r>
            <a:endParaRPr lang="en-US" altLang="zh-CN" sz="25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Content Placeholder 2">
            <a:extLst>
              <a:ext uri="{FF2B5EF4-FFF2-40B4-BE49-F238E27FC236}">
                <a16:creationId xmlns:a16="http://schemas.microsoft.com/office/drawing/2014/main" id="{83D793CC-0298-422C-869A-23F3E34903D7}"/>
              </a:ext>
            </a:extLst>
          </p:cNvPr>
          <p:cNvSpPr>
            <a:spLocks noGrp="1" noChangeArrowheads="1"/>
          </p:cNvSpPr>
          <p:nvPr>
            <p:ph idx="1"/>
          </p:nvPr>
        </p:nvSpPr>
        <p:spPr>
          <a:xfrm>
            <a:off x="685800" y="1524000"/>
            <a:ext cx="10896600" cy="533400"/>
          </a:xfrm>
        </p:spPr>
        <p:txBody>
          <a:bodyPr/>
          <a:lstStyle/>
          <a:p>
            <a:r>
              <a:rPr lang="zh-CN" altLang="en-US" dirty="0">
                <a:ea typeface="宋体" panose="02010600030101010101" pitchFamily="2" charset="-122"/>
              </a:rPr>
              <a:t>在执行</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cur</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list,</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prev</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NULL</a:t>
            </a:r>
            <a:r>
              <a:rPr lang="zh-CN" altLang="en-US" dirty="0">
                <a:latin typeface="Courier New" panose="02070309020205020404" pitchFamily="49" charset="0"/>
                <a:ea typeface="宋体" panose="02010600030101010101" pitchFamily="2" charset="-122"/>
              </a:rPr>
              <a:t>之前，情形为：</a:t>
            </a:r>
            <a:endParaRPr lang="en-US" altLang="zh-CN" dirty="0">
              <a:ea typeface="宋体" panose="02010600030101010101" pitchFamily="2" charset="-122"/>
            </a:endParaRPr>
          </a:p>
        </p:txBody>
      </p:sp>
      <p:pic>
        <p:nvPicPr>
          <p:cNvPr id="68612" name="Picture 6">
            <a:extLst>
              <a:ext uri="{FF2B5EF4-FFF2-40B4-BE49-F238E27FC236}">
                <a16:creationId xmlns:a16="http://schemas.microsoft.com/office/drawing/2014/main" id="{220733FA-2BEB-4196-834B-EE7D4DF48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514600"/>
            <a:ext cx="758190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8613" name="Picture 6">
            <a:extLst>
              <a:ext uri="{FF2B5EF4-FFF2-40B4-BE49-F238E27FC236}">
                <a16:creationId xmlns:a16="http://schemas.microsoft.com/office/drawing/2014/main" id="{5E817109-5E59-453A-9EB5-9D4D476F1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4594860"/>
            <a:ext cx="7620000" cy="188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矩形 1">
            <a:extLst>
              <a:ext uri="{FF2B5EF4-FFF2-40B4-BE49-F238E27FC236}">
                <a16:creationId xmlns:a16="http://schemas.microsoft.com/office/drawing/2014/main" id="{EB83ADA2-7C36-4CA6-9339-3877DD50B5E4}"/>
              </a:ext>
            </a:extLst>
          </p:cNvPr>
          <p:cNvSpPr/>
          <p:nvPr/>
        </p:nvSpPr>
        <p:spPr>
          <a:xfrm>
            <a:off x="685800" y="3665220"/>
            <a:ext cx="8839200" cy="63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sz="2600" b="1" dirty="0">
                <a:solidFill>
                  <a:srgbClr val="000066"/>
                </a:solidFill>
                <a:latin typeface="微软雅黑" panose="020B0503020204020204" pitchFamily="34" charset="-122"/>
                <a:ea typeface="宋体" panose="02010600030101010101" pitchFamily="2" charset="-122"/>
              </a:rPr>
              <a:t>在执行完</a:t>
            </a:r>
            <a:r>
              <a:rPr lang="en-US" altLang="zh-CN" sz="2600" b="1" dirty="0">
                <a:solidFill>
                  <a:srgbClr val="000066"/>
                </a:solidFill>
                <a:latin typeface="微软雅黑" panose="020B0503020204020204" pitchFamily="34" charset="-122"/>
                <a:ea typeface="宋体" panose="02010600030101010101" pitchFamily="2" charset="-122"/>
              </a:rPr>
              <a:t> cur = list, </a:t>
            </a:r>
            <a:r>
              <a:rPr lang="en-US" altLang="zh-CN" sz="2600" b="1" dirty="0" err="1">
                <a:solidFill>
                  <a:srgbClr val="000066"/>
                </a:solidFill>
                <a:latin typeface="微软雅黑" panose="020B0503020204020204" pitchFamily="34" charset="-122"/>
                <a:ea typeface="宋体" panose="02010600030101010101" pitchFamily="2" charset="-122"/>
              </a:rPr>
              <a:t>prev</a:t>
            </a:r>
            <a:r>
              <a:rPr lang="en-US" altLang="zh-CN" sz="2600" b="1" dirty="0">
                <a:solidFill>
                  <a:srgbClr val="000066"/>
                </a:solidFill>
                <a:latin typeface="微软雅黑" panose="020B0503020204020204" pitchFamily="34" charset="-122"/>
                <a:ea typeface="宋体" panose="02010600030101010101" pitchFamily="2" charset="-122"/>
              </a:rPr>
              <a:t> = NULL</a:t>
            </a:r>
            <a:r>
              <a:rPr lang="zh-CN" altLang="en-US" sz="2600" b="1" dirty="0">
                <a:solidFill>
                  <a:srgbClr val="000066"/>
                </a:solidFill>
                <a:latin typeface="微软雅黑" panose="020B0503020204020204" pitchFamily="34" charset="-122"/>
                <a:ea typeface="宋体" panose="02010600030101010101" pitchFamily="2" charset="-122"/>
              </a:rPr>
              <a:t>之后，情形为：</a:t>
            </a:r>
            <a:endParaRPr lang="en-US" altLang="zh-CN" sz="2600" b="1" dirty="0">
              <a:solidFill>
                <a:srgbClr val="000066"/>
              </a:solidFill>
              <a:latin typeface="微软雅黑" panose="020B0503020204020204" pitchFamily="34" charset="-122"/>
              <a:ea typeface="宋体" panose="02010600030101010101" pitchFamily="2" charset="-122"/>
            </a:endParaRPr>
          </a:p>
        </p:txBody>
      </p:sp>
      <p:sp>
        <p:nvSpPr>
          <p:cNvPr id="3" name="矩形 2">
            <a:extLst>
              <a:ext uri="{FF2B5EF4-FFF2-40B4-BE49-F238E27FC236}">
                <a16:creationId xmlns:a16="http://schemas.microsoft.com/office/drawing/2014/main" id="{A8884072-2CC4-47D3-875F-114DE8B1883E}"/>
              </a:ext>
            </a:extLst>
          </p:cNvPr>
          <p:cNvSpPr/>
          <p:nvPr/>
        </p:nvSpPr>
        <p:spPr>
          <a:xfrm>
            <a:off x="381000" y="640720"/>
            <a:ext cx="11353800" cy="634020"/>
          </a:xfrm>
          <a:prstGeom prst="rect">
            <a:avLst/>
          </a:prstGeom>
          <a:ln>
            <a:solidFill>
              <a:schemeClr val="accent2"/>
            </a:solidFill>
          </a:ln>
        </p:spPr>
        <p:txBody>
          <a:bodyPr wrap="square">
            <a:spAutoFit/>
          </a:bodyPr>
          <a:lstStyle/>
          <a:p>
            <a:pPr>
              <a:lnSpc>
                <a:spcPct val="80000"/>
              </a:lnSpc>
              <a:spcBef>
                <a:spcPts val="1100"/>
              </a:spcBef>
              <a:buNone/>
            </a:pPr>
            <a:r>
              <a:rPr lang="en-US" altLang="zh-CN" sz="2200" b="1" dirty="0">
                <a:latin typeface="+mn-lt"/>
                <a:ea typeface="宋体" panose="02010600030101010101" pitchFamily="2" charset="-122"/>
              </a:rPr>
              <a:t>for (cur = list, </a:t>
            </a:r>
            <a:r>
              <a:rPr lang="en-US" altLang="zh-CN" sz="2200" b="1" dirty="0" err="1">
                <a:latin typeface="+mn-lt"/>
                <a:ea typeface="宋体" panose="02010600030101010101" pitchFamily="2" charset="-122"/>
              </a:rPr>
              <a:t>prev</a:t>
            </a:r>
            <a:r>
              <a:rPr lang="en-US" altLang="zh-CN" sz="2200" b="1" dirty="0">
                <a:latin typeface="+mn-lt"/>
                <a:ea typeface="宋体" panose="02010600030101010101" pitchFamily="2" charset="-122"/>
              </a:rPr>
              <a:t> = NULL; cur != NULL &amp;&amp; cur-&gt;value != n; </a:t>
            </a:r>
            <a:r>
              <a:rPr lang="en-US" altLang="zh-CN" sz="2200" b="1" dirty="0" err="1">
                <a:latin typeface="+mn-lt"/>
                <a:ea typeface="宋体" panose="02010600030101010101" pitchFamily="2" charset="-122"/>
              </a:rPr>
              <a:t>prev</a:t>
            </a:r>
            <a:r>
              <a:rPr lang="en-US" altLang="zh-CN" sz="2200" b="1" dirty="0">
                <a:latin typeface="+mn-lt"/>
                <a:ea typeface="宋体" panose="02010600030101010101" pitchFamily="2" charset="-122"/>
              </a:rPr>
              <a:t> = cur, cur = cur-&gt;next)</a:t>
            </a:r>
          </a:p>
          <a:p>
            <a:pPr>
              <a:lnSpc>
                <a:spcPct val="80000"/>
              </a:lnSpc>
            </a:pPr>
            <a:r>
              <a:rPr lang="en-US" altLang="zh-CN" sz="2200" b="1" dirty="0">
                <a:latin typeface="+mn-lt"/>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68613"/>
                                        </p:tgtEl>
                                        <p:attrNameLst>
                                          <p:attrName>style.visibility</p:attrName>
                                        </p:attrNameLst>
                                      </p:cBhvr>
                                      <p:to>
                                        <p:strVal val="visible"/>
                                      </p:to>
                                    </p:set>
                                    <p:animEffect transition="in" filter="fade">
                                      <p:cBhvr>
                                        <p:cTn id="16"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Content Placeholder 2">
            <a:extLst>
              <a:ext uri="{FF2B5EF4-FFF2-40B4-BE49-F238E27FC236}">
                <a16:creationId xmlns:a16="http://schemas.microsoft.com/office/drawing/2014/main" id="{2683B77D-317C-46D3-9B0B-B41C2BF6244E}"/>
              </a:ext>
            </a:extLst>
          </p:cNvPr>
          <p:cNvSpPr>
            <a:spLocks noGrp="1" noChangeArrowheads="1"/>
          </p:cNvSpPr>
          <p:nvPr>
            <p:ph idx="1"/>
          </p:nvPr>
        </p:nvSpPr>
        <p:spPr/>
        <p:txBody>
          <a:bodyPr/>
          <a:lstStyle/>
          <a:p>
            <a:r>
              <a:rPr lang="zh-CN" altLang="en-US">
                <a:ea typeface="宋体" panose="02010600030101010101" pitchFamily="2" charset="-122"/>
              </a:rPr>
              <a:t>此时条件 </a:t>
            </a:r>
            <a:r>
              <a:rPr lang="en-US" altLang="zh-CN">
                <a:latin typeface="Courier New" panose="02070309020205020404" pitchFamily="49" charset="0"/>
                <a:ea typeface="宋体" panose="02010600030101010101" pitchFamily="2" charset="-122"/>
                <a:cs typeface="Courier New" panose="02070309020205020404" pitchFamily="49" charset="0"/>
              </a:rPr>
              <a:t>cur</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NULL</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&amp;&amp;</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cur-&gt;value</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n</a:t>
            </a:r>
            <a:r>
              <a:rPr lang="en-US" altLang="zh-CN">
                <a:ea typeface="宋体" panose="02010600030101010101" pitchFamily="2" charset="-122"/>
              </a:rPr>
              <a:t> </a:t>
            </a:r>
            <a:r>
              <a:rPr lang="zh-CN" altLang="en-US">
                <a:ea typeface="宋体" panose="02010600030101010101" pitchFamily="2" charset="-122"/>
              </a:rPr>
              <a:t>为真，因为</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cur</a:t>
            </a:r>
            <a:r>
              <a:rPr lang="en-US" altLang="zh-CN">
                <a:ea typeface="宋体" panose="02010600030101010101" pitchFamily="2" charset="-122"/>
              </a:rPr>
              <a:t> </a:t>
            </a:r>
            <a:r>
              <a:rPr lang="zh-CN" altLang="en-US">
                <a:ea typeface="宋体" panose="02010600030101010101" pitchFamily="2" charset="-122"/>
              </a:rPr>
              <a:t>不为空指向了一个结点，而且结点不包含</a:t>
            </a:r>
            <a:r>
              <a:rPr lang="en-US" altLang="zh-CN">
                <a:ea typeface="宋体" panose="02010600030101010101" pitchFamily="2" charset="-122"/>
              </a:rPr>
              <a:t> 20</a:t>
            </a:r>
            <a:r>
              <a:rPr lang="zh-CN" altLang="en-US">
                <a:ea typeface="宋体" panose="02010600030101010101" pitchFamily="2" charset="-122"/>
              </a:rPr>
              <a:t>。</a:t>
            </a:r>
            <a:endParaRPr lang="en-US" altLang="zh-CN">
              <a:ea typeface="宋体" panose="02010600030101010101" pitchFamily="2" charset="-122"/>
            </a:endParaRPr>
          </a:p>
          <a:p>
            <a:r>
              <a:rPr lang="zh-CN" altLang="en-US">
                <a:ea typeface="宋体" panose="02010600030101010101" pitchFamily="2" charset="-122"/>
              </a:rPr>
              <a:t>接下来在</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prev</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cur,</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cur</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cur-&gt;next</a:t>
            </a:r>
            <a:r>
              <a:rPr lang="en-US" altLang="zh-CN">
                <a:ea typeface="宋体" panose="02010600030101010101" pitchFamily="2" charset="-122"/>
              </a:rPr>
              <a:t> </a:t>
            </a:r>
            <a:r>
              <a:rPr lang="zh-CN" altLang="en-US">
                <a:ea typeface="宋体" panose="02010600030101010101" pitchFamily="2" charset="-122"/>
              </a:rPr>
              <a:t>执行后，情形如下：</a:t>
            </a:r>
            <a:endParaRPr lang="en-US" altLang="zh-CN">
              <a:ea typeface="宋体" panose="02010600030101010101" pitchFamily="2" charset="-122"/>
            </a:endParaRPr>
          </a:p>
        </p:txBody>
      </p:sp>
      <p:pic>
        <p:nvPicPr>
          <p:cNvPr id="69636" name="Picture 6">
            <a:extLst>
              <a:ext uri="{FF2B5EF4-FFF2-40B4-BE49-F238E27FC236}">
                <a16:creationId xmlns:a16="http://schemas.microsoft.com/office/drawing/2014/main" id="{CB88CB9F-4E71-4C95-997B-AAE6B9459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3914775"/>
            <a:ext cx="7589520"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矩形 5">
            <a:extLst>
              <a:ext uri="{FF2B5EF4-FFF2-40B4-BE49-F238E27FC236}">
                <a16:creationId xmlns:a16="http://schemas.microsoft.com/office/drawing/2014/main" id="{50C38FAF-6299-4C94-AD52-A5BE538F3403}"/>
              </a:ext>
            </a:extLst>
          </p:cNvPr>
          <p:cNvSpPr/>
          <p:nvPr/>
        </p:nvSpPr>
        <p:spPr>
          <a:xfrm>
            <a:off x="381000" y="640720"/>
            <a:ext cx="11353800" cy="634020"/>
          </a:xfrm>
          <a:prstGeom prst="rect">
            <a:avLst/>
          </a:prstGeom>
          <a:ln>
            <a:solidFill>
              <a:schemeClr val="accent2"/>
            </a:solidFill>
          </a:ln>
        </p:spPr>
        <p:txBody>
          <a:bodyPr wrap="square">
            <a:spAutoFit/>
          </a:bodyPr>
          <a:lstStyle/>
          <a:p>
            <a:pPr>
              <a:lnSpc>
                <a:spcPct val="80000"/>
              </a:lnSpc>
              <a:spcBef>
                <a:spcPts val="1100"/>
              </a:spcBef>
              <a:buNone/>
            </a:pPr>
            <a:r>
              <a:rPr lang="en-US" altLang="zh-CN" sz="2200" b="1" dirty="0">
                <a:latin typeface="+mn-lt"/>
                <a:ea typeface="宋体" panose="02010600030101010101" pitchFamily="2" charset="-122"/>
              </a:rPr>
              <a:t>for (cur = list, </a:t>
            </a:r>
            <a:r>
              <a:rPr lang="en-US" altLang="zh-CN" sz="2200" b="1" dirty="0" err="1">
                <a:latin typeface="+mn-lt"/>
                <a:ea typeface="宋体" panose="02010600030101010101" pitchFamily="2" charset="-122"/>
              </a:rPr>
              <a:t>prev</a:t>
            </a:r>
            <a:r>
              <a:rPr lang="en-US" altLang="zh-CN" sz="2200" b="1" dirty="0">
                <a:latin typeface="+mn-lt"/>
                <a:ea typeface="宋体" panose="02010600030101010101" pitchFamily="2" charset="-122"/>
              </a:rPr>
              <a:t> = NULL; cur != NULL &amp;&amp; cur-&gt;value != n; </a:t>
            </a:r>
            <a:r>
              <a:rPr lang="en-US" altLang="zh-CN" sz="2200" b="1" dirty="0" err="1">
                <a:latin typeface="+mn-lt"/>
                <a:ea typeface="宋体" panose="02010600030101010101" pitchFamily="2" charset="-122"/>
              </a:rPr>
              <a:t>prev</a:t>
            </a:r>
            <a:r>
              <a:rPr lang="en-US" altLang="zh-CN" sz="2200" b="1" dirty="0">
                <a:latin typeface="+mn-lt"/>
                <a:ea typeface="宋体" panose="02010600030101010101" pitchFamily="2" charset="-122"/>
              </a:rPr>
              <a:t> = cur, cur = cur-&gt;next)</a:t>
            </a:r>
          </a:p>
          <a:p>
            <a:pPr>
              <a:lnSpc>
                <a:spcPct val="80000"/>
              </a:lnSpc>
            </a:pPr>
            <a:r>
              <a:rPr lang="en-US" altLang="zh-CN" sz="2200" b="1" dirty="0">
                <a:latin typeface="+mn-lt"/>
                <a:ea typeface="宋体" panose="02010600030101010101" pitchFamily="2" charset="-122"/>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Content Placeholder 2">
            <a:extLst>
              <a:ext uri="{FF2B5EF4-FFF2-40B4-BE49-F238E27FC236}">
                <a16:creationId xmlns:a16="http://schemas.microsoft.com/office/drawing/2014/main" id="{F3E414BC-4BD4-4ACF-B7F2-E20592DCF4AD}"/>
              </a:ext>
            </a:extLst>
          </p:cNvPr>
          <p:cNvSpPr>
            <a:spLocks noGrp="1" noChangeArrowheads="1"/>
          </p:cNvSpPr>
          <p:nvPr>
            <p:ph idx="1"/>
          </p:nvPr>
        </p:nvSpPr>
        <p:spPr>
          <a:xfrm>
            <a:off x="304800" y="1524000"/>
            <a:ext cx="11734800" cy="5029200"/>
          </a:xfrm>
        </p:spPr>
        <p:txBody>
          <a:bodyPr/>
          <a:lstStyle/>
          <a:p>
            <a:r>
              <a:rPr lang="zh-CN" altLang="en-US" sz="2400" dirty="0">
                <a:ea typeface="宋体" panose="02010600030101010101" pitchFamily="2" charset="-122"/>
              </a:rPr>
              <a:t>此时条件 </a:t>
            </a:r>
            <a:r>
              <a:rPr lang="en-US" altLang="zh-CN" sz="2400" dirty="0">
                <a:latin typeface="Courier New" panose="02070309020205020404" pitchFamily="49" charset="0"/>
                <a:ea typeface="宋体" panose="02010600030101010101" pitchFamily="2" charset="-122"/>
                <a:cs typeface="Courier New" panose="02070309020205020404" pitchFamily="49" charset="0"/>
              </a:rPr>
              <a:t>cur</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NULL</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&amp;&amp;</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cur-&gt;value</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n</a:t>
            </a:r>
            <a:r>
              <a:rPr lang="en-US" altLang="zh-CN" sz="2400" dirty="0">
                <a:ea typeface="宋体" panose="02010600030101010101" pitchFamily="2" charset="-122"/>
              </a:rPr>
              <a:t> </a:t>
            </a:r>
            <a:r>
              <a:rPr lang="zh-CN" altLang="en-US" sz="2400" dirty="0">
                <a:ea typeface="宋体" panose="02010600030101010101" pitchFamily="2" charset="-122"/>
              </a:rPr>
              <a:t>仍为真</a:t>
            </a:r>
            <a:r>
              <a:rPr lang="en-US" altLang="zh-CN" sz="2400" dirty="0">
                <a:ea typeface="宋体" panose="02010600030101010101" pitchFamily="2" charset="-122"/>
              </a:rPr>
              <a:t>, </a:t>
            </a:r>
            <a:r>
              <a:rPr lang="zh-CN" altLang="en-US" sz="2400" dirty="0">
                <a:ea typeface="宋体" panose="02010600030101010101" pitchFamily="2" charset="-122"/>
              </a:rPr>
              <a:t>因此</a:t>
            </a:r>
            <a:r>
              <a:rPr lang="en-US" altLang="zh-CN" sz="2400" dirty="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rPr>
              <a:t>prev</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cur,</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cur</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cur-&gt;next</a:t>
            </a:r>
            <a:r>
              <a:rPr lang="en-US" altLang="zh-CN" sz="2400" dirty="0">
                <a:ea typeface="宋体" panose="02010600030101010101" pitchFamily="2" charset="-122"/>
              </a:rPr>
              <a:t> </a:t>
            </a:r>
            <a:r>
              <a:rPr lang="zh-CN" altLang="en-US" sz="2400" dirty="0">
                <a:ea typeface="宋体" panose="02010600030101010101" pitchFamily="2" charset="-122"/>
              </a:rPr>
              <a:t>再次被执行：</a:t>
            </a:r>
            <a:r>
              <a:rPr lang="en-US" altLang="zh-CN" sz="2400" dirty="0">
                <a:ea typeface="宋体" panose="02010600030101010101" pitchFamily="2" charset="-122"/>
              </a:rPr>
              <a:t> </a:t>
            </a: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现在，</a:t>
            </a:r>
            <a:r>
              <a:rPr lang="en-US" altLang="zh-CN" sz="2400" dirty="0">
                <a:latin typeface="Courier New" panose="02070309020205020404" pitchFamily="49" charset="0"/>
                <a:ea typeface="宋体" panose="02010600030101010101" pitchFamily="2" charset="-122"/>
              </a:rPr>
              <a:t>cur</a:t>
            </a:r>
            <a:r>
              <a:rPr lang="zh-CN" altLang="en-US" sz="2400" dirty="0">
                <a:latin typeface="Courier New" panose="02070309020205020404" pitchFamily="49" charset="0"/>
                <a:ea typeface="宋体" panose="02010600030101010101" pitchFamily="2" charset="-122"/>
              </a:rPr>
              <a:t>指向了包含</a:t>
            </a:r>
            <a:r>
              <a:rPr lang="en-US" altLang="zh-CN" sz="2400" dirty="0">
                <a:ea typeface="宋体" panose="02010600030101010101" pitchFamily="2" charset="-122"/>
              </a:rPr>
              <a:t>20</a:t>
            </a:r>
            <a:r>
              <a:rPr lang="zh-CN" altLang="en-US" sz="2400" dirty="0">
                <a:ea typeface="宋体" panose="02010600030101010101" pitchFamily="2" charset="-122"/>
              </a:rPr>
              <a:t>的节点</a:t>
            </a:r>
            <a:r>
              <a:rPr lang="en-US" altLang="zh-CN" sz="2400" dirty="0">
                <a:ea typeface="宋体" panose="02010600030101010101" pitchFamily="2" charset="-122"/>
              </a:rPr>
              <a:t>, </a:t>
            </a:r>
            <a:r>
              <a:rPr lang="zh-CN" altLang="en-US" sz="2400" dirty="0">
                <a:ea typeface="宋体" panose="02010600030101010101" pitchFamily="2" charset="-122"/>
              </a:rPr>
              <a:t>因此条件</a:t>
            </a:r>
            <a:r>
              <a:rPr lang="en-US" altLang="zh-CN" sz="2400" dirty="0">
                <a:latin typeface="Courier New" panose="02070309020205020404" pitchFamily="49" charset="0"/>
                <a:ea typeface="宋体" panose="02010600030101010101" pitchFamily="2" charset="-122"/>
              </a:rPr>
              <a:t>cur-&gt;value</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n</a:t>
            </a:r>
            <a:r>
              <a:rPr lang="en-US" altLang="zh-CN" sz="2400" dirty="0">
                <a:ea typeface="宋体" panose="02010600030101010101" pitchFamily="2" charset="-122"/>
              </a:rPr>
              <a:t> </a:t>
            </a:r>
            <a:r>
              <a:rPr lang="zh-CN" altLang="en-US" sz="2400" dirty="0">
                <a:ea typeface="宋体" panose="02010600030101010101" pitchFamily="2" charset="-122"/>
              </a:rPr>
              <a:t>为假，循环结束。</a:t>
            </a:r>
            <a:endParaRPr lang="en-US" altLang="zh-CN" sz="2400" dirty="0">
              <a:ea typeface="宋体" panose="02010600030101010101" pitchFamily="2" charset="-122"/>
            </a:endParaRPr>
          </a:p>
        </p:txBody>
      </p:sp>
      <p:pic>
        <p:nvPicPr>
          <p:cNvPr id="70660" name="Picture 6">
            <a:extLst>
              <a:ext uri="{FF2B5EF4-FFF2-40B4-BE49-F238E27FC236}">
                <a16:creationId xmlns:a16="http://schemas.microsoft.com/office/drawing/2014/main" id="{3BA4EF71-D256-427C-A061-AF82A628D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86100"/>
            <a:ext cx="756666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矩形 5">
            <a:extLst>
              <a:ext uri="{FF2B5EF4-FFF2-40B4-BE49-F238E27FC236}">
                <a16:creationId xmlns:a16="http://schemas.microsoft.com/office/drawing/2014/main" id="{5E959995-8A97-4198-954C-BE9F7575340F}"/>
              </a:ext>
            </a:extLst>
          </p:cNvPr>
          <p:cNvSpPr/>
          <p:nvPr/>
        </p:nvSpPr>
        <p:spPr>
          <a:xfrm>
            <a:off x="381000" y="640720"/>
            <a:ext cx="11353800" cy="634020"/>
          </a:xfrm>
          <a:prstGeom prst="rect">
            <a:avLst/>
          </a:prstGeom>
          <a:ln>
            <a:solidFill>
              <a:schemeClr val="accent2"/>
            </a:solidFill>
          </a:ln>
        </p:spPr>
        <p:txBody>
          <a:bodyPr wrap="square">
            <a:spAutoFit/>
          </a:bodyPr>
          <a:lstStyle/>
          <a:p>
            <a:pPr>
              <a:lnSpc>
                <a:spcPct val="80000"/>
              </a:lnSpc>
              <a:spcBef>
                <a:spcPts val="1100"/>
              </a:spcBef>
              <a:buNone/>
            </a:pPr>
            <a:r>
              <a:rPr lang="en-US" altLang="zh-CN" sz="2200" b="1" dirty="0">
                <a:latin typeface="+mn-lt"/>
                <a:ea typeface="宋体" panose="02010600030101010101" pitchFamily="2" charset="-122"/>
              </a:rPr>
              <a:t>for (cur = list, </a:t>
            </a:r>
            <a:r>
              <a:rPr lang="en-US" altLang="zh-CN" sz="2200" b="1" dirty="0" err="1">
                <a:latin typeface="+mn-lt"/>
                <a:ea typeface="宋体" panose="02010600030101010101" pitchFamily="2" charset="-122"/>
              </a:rPr>
              <a:t>prev</a:t>
            </a:r>
            <a:r>
              <a:rPr lang="en-US" altLang="zh-CN" sz="2200" b="1" dirty="0">
                <a:latin typeface="+mn-lt"/>
                <a:ea typeface="宋体" panose="02010600030101010101" pitchFamily="2" charset="-122"/>
              </a:rPr>
              <a:t> = NULL; cur != NULL &amp;&amp; cur-&gt;value != n; </a:t>
            </a:r>
            <a:r>
              <a:rPr lang="en-US" altLang="zh-CN" sz="2200" b="1" dirty="0" err="1">
                <a:latin typeface="+mn-lt"/>
                <a:ea typeface="宋体" panose="02010600030101010101" pitchFamily="2" charset="-122"/>
              </a:rPr>
              <a:t>prev</a:t>
            </a:r>
            <a:r>
              <a:rPr lang="en-US" altLang="zh-CN" sz="2200" b="1" dirty="0">
                <a:latin typeface="+mn-lt"/>
                <a:ea typeface="宋体" panose="02010600030101010101" pitchFamily="2" charset="-122"/>
              </a:rPr>
              <a:t> = cur, cur = cur-&gt;next)</a:t>
            </a:r>
          </a:p>
          <a:p>
            <a:pPr>
              <a:lnSpc>
                <a:spcPct val="80000"/>
              </a:lnSpc>
            </a:pPr>
            <a:r>
              <a:rPr lang="en-US" altLang="zh-CN" sz="2200" b="1" dirty="0">
                <a:latin typeface="+mn-lt"/>
                <a:ea typeface="宋体" panose="02010600030101010101" pitchFamily="2"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C87392E8-0955-4AA6-A81C-CAA0BBC12E7E}"/>
              </a:ext>
            </a:extLst>
          </p:cNvPr>
          <p:cNvSpPr>
            <a:spLocks noGrp="1" noChangeArrowheads="1"/>
          </p:cNvSpPr>
          <p:nvPr>
            <p:ph type="title"/>
          </p:nvPr>
        </p:nvSpPr>
        <p:spPr/>
        <p:txBody>
          <a:bodyPr/>
          <a:lstStyle/>
          <a:p>
            <a:r>
              <a:rPr lang="zh-CN" altLang="en-US">
                <a:ea typeface="宋体" panose="02010600030101010101" pitchFamily="2" charset="-122"/>
              </a:rPr>
              <a:t>从链表中删除结点</a:t>
            </a:r>
            <a:endParaRPr lang="en-US" altLang="zh-CN">
              <a:ea typeface="宋体" panose="02010600030101010101" pitchFamily="2" charset="-122"/>
            </a:endParaRPr>
          </a:p>
        </p:txBody>
      </p:sp>
      <p:sp>
        <p:nvSpPr>
          <p:cNvPr id="71683" name="Content Placeholder 2">
            <a:extLst>
              <a:ext uri="{FF2B5EF4-FFF2-40B4-BE49-F238E27FC236}">
                <a16:creationId xmlns:a16="http://schemas.microsoft.com/office/drawing/2014/main" id="{6FB002D2-C651-4B49-9AEA-E29BFCCCFA93}"/>
              </a:ext>
            </a:extLst>
          </p:cNvPr>
          <p:cNvSpPr>
            <a:spLocks noGrp="1" noChangeArrowheads="1"/>
          </p:cNvSpPr>
          <p:nvPr>
            <p:ph idx="1"/>
          </p:nvPr>
        </p:nvSpPr>
        <p:spPr/>
        <p:txBody>
          <a:bodyPr/>
          <a:lstStyle/>
          <a:p>
            <a:r>
              <a:rPr lang="zh-CN" altLang="en-US" dirty="0">
                <a:ea typeface="宋体" panose="02010600030101010101" pitchFamily="2" charset="-122"/>
              </a:rPr>
              <a:t>接下来，将根据第</a:t>
            </a:r>
            <a:r>
              <a:rPr lang="en-US" altLang="zh-CN" dirty="0">
                <a:ea typeface="宋体" panose="02010600030101010101" pitchFamily="2" charset="-122"/>
              </a:rPr>
              <a:t>2</a:t>
            </a:r>
            <a:r>
              <a:rPr lang="zh-CN" altLang="en-US" dirty="0">
                <a:ea typeface="宋体" panose="02010600030101010101" pitchFamily="2" charset="-122"/>
              </a:rPr>
              <a:t>步的要求执行绕过操作。</a:t>
            </a:r>
          </a:p>
          <a:p>
            <a:r>
              <a:rPr lang="zh-CN" altLang="en-US" dirty="0">
                <a:ea typeface="宋体" panose="02010600030101010101" pitchFamily="2" charset="-122"/>
              </a:rPr>
              <a:t>语句</a:t>
            </a:r>
            <a:endParaRPr lang="en-US" altLang="zh-CN" dirty="0">
              <a:ea typeface="宋体" panose="02010600030101010101" pitchFamily="2" charset="-122"/>
            </a:endParaRP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400" dirty="0">
                <a:latin typeface="Courier New" panose="02070309020205020404" pitchFamily="49" charset="0"/>
                <a:ea typeface="宋体" panose="02010600030101010101" pitchFamily="2" charset="-122"/>
                <a:cs typeface="Courier New" panose="02070309020205020404" pitchFamily="49" charset="0"/>
              </a:rPr>
              <a:t>-&gt;next = cur-&gt;next;</a:t>
            </a:r>
          </a:p>
          <a:p>
            <a:pPr>
              <a:buFontTx/>
              <a:buNone/>
            </a:pPr>
            <a:r>
              <a:rPr lang="en-US" altLang="zh-CN" dirty="0">
                <a:ea typeface="宋体" panose="02010600030101010101" pitchFamily="2" charset="-122"/>
              </a:rPr>
              <a:t>	</a:t>
            </a:r>
            <a:r>
              <a:rPr lang="zh-CN" altLang="en-US" dirty="0">
                <a:ea typeface="宋体" panose="02010600030101010101" pitchFamily="2" charset="-122"/>
              </a:rPr>
              <a:t>使前一个结点中的指针指向了当前结点</a:t>
            </a:r>
            <a:r>
              <a:rPr lang="zh-CN" altLang="en-US" b="1" dirty="0">
                <a:solidFill>
                  <a:srgbClr val="FF0000"/>
                </a:solidFill>
                <a:ea typeface="宋体" panose="02010600030101010101" pitchFamily="2" charset="-122"/>
              </a:rPr>
              <a:t>后面</a:t>
            </a:r>
            <a:r>
              <a:rPr lang="zh-CN" altLang="en-US" dirty="0">
                <a:ea typeface="宋体" panose="02010600030101010101" pitchFamily="2" charset="-122"/>
              </a:rPr>
              <a:t>的结点：</a:t>
            </a:r>
            <a:endParaRPr lang="en-US" altLang="zh-CN" dirty="0">
              <a:ea typeface="宋体" panose="02010600030101010101" pitchFamily="2" charset="-122"/>
            </a:endParaRPr>
          </a:p>
        </p:txBody>
      </p:sp>
      <p:pic>
        <p:nvPicPr>
          <p:cNvPr id="71684" name="Picture 6">
            <a:extLst>
              <a:ext uri="{FF2B5EF4-FFF2-40B4-BE49-F238E27FC236}">
                <a16:creationId xmlns:a16="http://schemas.microsoft.com/office/drawing/2014/main" id="{68571C15-F728-4457-BB13-60D478EC2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91000"/>
            <a:ext cx="7642860" cy="217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E4E7C53-091E-4218-AFE9-B4702D48DD73}"/>
              </a:ext>
            </a:extLst>
          </p:cNvPr>
          <p:cNvSpPr>
            <a:spLocks noGrp="1" noChangeArrowheads="1"/>
          </p:cNvSpPr>
          <p:nvPr>
            <p:ph type="title"/>
          </p:nvPr>
        </p:nvSpPr>
        <p:spPr/>
        <p:txBody>
          <a:bodyPr/>
          <a:lstStyle/>
          <a:p>
            <a:r>
              <a:rPr lang="zh-CN" altLang="en-US">
                <a:ea typeface="宋体" panose="02010600030101010101" pitchFamily="2" charset="-122"/>
              </a:rPr>
              <a:t>从链表中删除结点</a:t>
            </a:r>
            <a:endParaRPr lang="en-US" altLang="zh-CN">
              <a:ea typeface="宋体" panose="02010600030101010101" pitchFamily="2" charset="-122"/>
            </a:endParaRPr>
          </a:p>
        </p:txBody>
      </p:sp>
      <p:sp>
        <p:nvSpPr>
          <p:cNvPr id="72707" name="Content Placeholder 2">
            <a:extLst>
              <a:ext uri="{FF2B5EF4-FFF2-40B4-BE49-F238E27FC236}">
                <a16:creationId xmlns:a16="http://schemas.microsoft.com/office/drawing/2014/main" id="{FCDC83BA-B415-41D3-AE57-8983A69E1067}"/>
              </a:ext>
            </a:extLst>
          </p:cNvPr>
          <p:cNvSpPr>
            <a:spLocks noGrp="1" noChangeArrowheads="1"/>
          </p:cNvSpPr>
          <p:nvPr>
            <p:ph idx="1"/>
          </p:nvPr>
        </p:nvSpPr>
        <p:spPr>
          <a:xfrm>
            <a:off x="304800" y="1828800"/>
            <a:ext cx="11582400" cy="4724400"/>
          </a:xfrm>
        </p:spPr>
        <p:txBody>
          <a:bodyPr/>
          <a:lstStyle/>
          <a:p>
            <a:r>
              <a:rPr lang="zh-CN" altLang="en-US" sz="2800" dirty="0">
                <a:ea typeface="宋体" panose="02010600030101010101" pitchFamily="2" charset="-122"/>
              </a:rPr>
              <a:t>第</a:t>
            </a:r>
            <a:r>
              <a:rPr lang="en-US" altLang="zh-CN" sz="2800" dirty="0">
                <a:ea typeface="宋体" panose="02010600030101010101" pitchFamily="2" charset="-122"/>
              </a:rPr>
              <a:t>3</a:t>
            </a:r>
            <a:r>
              <a:rPr lang="zh-CN" altLang="en-US" sz="2800" dirty="0">
                <a:ea typeface="宋体" panose="02010600030101010101" pitchFamily="2" charset="-122"/>
              </a:rPr>
              <a:t>步，释放当前结点占用的内存</a:t>
            </a:r>
            <a:r>
              <a:rPr lang="en-US" altLang="zh-CN" sz="2800" dirty="0">
                <a:ea typeface="宋体" panose="02010600030101010101" pitchFamily="2" charset="-122"/>
              </a:rPr>
              <a:t>:</a:t>
            </a:r>
          </a:p>
          <a:p>
            <a:pPr>
              <a:lnSpc>
                <a:spcPct val="80000"/>
              </a:lnSpc>
              <a:spcBef>
                <a:spcPts val="1200"/>
              </a:spcBef>
              <a:buNone/>
            </a:pPr>
            <a:r>
              <a:rPr lang="en-US" altLang="zh-CN" sz="2800" dirty="0">
                <a:latin typeface="Courier New" panose="02070309020205020404" pitchFamily="49" charset="0"/>
                <a:ea typeface="宋体" panose="02010600030101010101" pitchFamily="2" charset="-122"/>
                <a:cs typeface="Courier New" panose="02070309020205020404" pitchFamily="49" charset="0"/>
              </a:rPr>
              <a:t>	free(cur);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71FA834-83E5-47BA-8EA2-6D8D0080FEDC}"/>
              </a:ext>
            </a:extLst>
          </p:cNvPr>
          <p:cNvSpPr>
            <a:spLocks noGrp="1" noChangeArrowheads="1"/>
          </p:cNvSpPr>
          <p:nvPr>
            <p:ph type="title"/>
          </p:nvPr>
        </p:nvSpPr>
        <p:spPr/>
        <p:txBody>
          <a:bodyPr/>
          <a:lstStyle/>
          <a:p>
            <a:r>
              <a:rPr lang="zh-CN" altLang="en-US" dirty="0">
                <a:ea typeface="宋体" panose="02010600030101010101" pitchFamily="2" charset="-122"/>
              </a:rPr>
              <a:t>从链表中删除结点</a:t>
            </a:r>
            <a:endParaRPr lang="en-US" altLang="zh-CN" dirty="0">
              <a:ea typeface="宋体" panose="02010600030101010101" pitchFamily="2" charset="-122"/>
            </a:endParaRPr>
          </a:p>
        </p:txBody>
      </p:sp>
      <p:sp>
        <p:nvSpPr>
          <p:cNvPr id="73731" name="Content Placeholder 2">
            <a:extLst>
              <a:ext uri="{FF2B5EF4-FFF2-40B4-BE49-F238E27FC236}">
                <a16:creationId xmlns:a16="http://schemas.microsoft.com/office/drawing/2014/main" id="{13D99C52-370D-49F7-81FF-4D68B99546E4}"/>
              </a:ext>
            </a:extLst>
          </p:cNvPr>
          <p:cNvSpPr>
            <a:spLocks noGrp="1" noChangeArrowheads="1"/>
          </p:cNvSpPr>
          <p:nvPr>
            <p:ph idx="1"/>
          </p:nvPr>
        </p:nvSpPr>
        <p:spPr/>
        <p:txBody>
          <a:bodyPr/>
          <a:lstStyle/>
          <a:p>
            <a:r>
              <a:rPr lang="zh-CN" altLang="en-US" dirty="0">
                <a:ea typeface="宋体" panose="02010600030101010101" pitchFamily="2" charset="-122"/>
              </a:rPr>
              <a:t>下面的函数</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Courier New" panose="02070309020205020404" pitchFamily="49" charset="0"/>
              </a:rPr>
              <a:t>delete_from_list</a:t>
            </a:r>
            <a:r>
              <a:rPr lang="en-US" altLang="zh-CN" dirty="0">
                <a:ea typeface="宋体" panose="02010600030101010101" pitchFamily="2" charset="-122"/>
              </a:rPr>
              <a:t> </a:t>
            </a:r>
            <a:r>
              <a:rPr lang="zh-CN" altLang="en-US" dirty="0">
                <a:ea typeface="宋体" panose="02010600030101010101" pitchFamily="2" charset="-122"/>
              </a:rPr>
              <a:t>就使用了上述策略。</a:t>
            </a:r>
            <a:endParaRPr lang="en-US" altLang="zh-CN" dirty="0">
              <a:ea typeface="宋体" panose="02010600030101010101" pitchFamily="2" charset="-122"/>
            </a:endParaRPr>
          </a:p>
          <a:p>
            <a:r>
              <a:rPr lang="zh-CN" altLang="en-US" dirty="0">
                <a:ea typeface="宋体" panose="02010600030101010101" pitchFamily="2" charset="-122"/>
              </a:rPr>
              <a:t>在给定一个链表和一个整数</a:t>
            </a:r>
            <a:r>
              <a:rPr lang="en-US" altLang="zh-CN" dirty="0">
                <a:latin typeface="Courier New" panose="02070309020205020404" pitchFamily="49" charset="0"/>
                <a:ea typeface="宋体" panose="02010600030101010101" pitchFamily="2" charset="-122"/>
              </a:rPr>
              <a:t>n</a:t>
            </a:r>
            <a:r>
              <a:rPr lang="zh-CN" altLang="en-US" dirty="0">
                <a:latin typeface="Courier New" panose="02070309020205020404" pitchFamily="49" charset="0"/>
                <a:ea typeface="宋体" panose="02010600030101010101" pitchFamily="2" charset="-122"/>
              </a:rPr>
              <a:t>时，此函数就会删除含有</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n</a:t>
            </a:r>
            <a:r>
              <a:rPr lang="zh-CN" altLang="en-US" dirty="0">
                <a:latin typeface="Courier New" panose="02070309020205020404" pitchFamily="49" charset="0"/>
                <a:ea typeface="宋体" panose="02010600030101010101" pitchFamily="2" charset="-122"/>
              </a:rPr>
              <a:t>的第一个结点。</a:t>
            </a:r>
            <a:endParaRPr lang="en-US" altLang="zh-CN" dirty="0">
              <a:ea typeface="宋体" panose="02010600030101010101" pitchFamily="2" charset="-122"/>
            </a:endParaRPr>
          </a:p>
          <a:p>
            <a:r>
              <a:rPr lang="zh-CN" altLang="en-US" dirty="0">
                <a:ea typeface="宋体" panose="02010600030101010101" pitchFamily="2" charset="-122"/>
              </a:rPr>
              <a:t>如果没有结点包含</a:t>
            </a:r>
            <a:r>
              <a:rPr lang="en-US" altLang="zh-CN" dirty="0">
                <a:latin typeface="Courier New" panose="02070309020205020404" pitchFamily="49" charset="0"/>
                <a:ea typeface="宋体" panose="02010600030101010101" pitchFamily="2" charset="-122"/>
              </a:rPr>
              <a:t>n</a:t>
            </a:r>
            <a:r>
              <a:rPr lang="en-US" altLang="zh-CN" dirty="0">
                <a:ea typeface="宋体" panose="02010600030101010101" pitchFamily="2" charset="-122"/>
              </a:rPr>
              <a:t>, </a:t>
            </a:r>
            <a:r>
              <a:rPr lang="zh-CN" altLang="en-US" dirty="0">
                <a:ea typeface="宋体" panose="02010600030101010101" pitchFamily="2" charset="-122"/>
              </a:rPr>
              <a:t>则</a:t>
            </a:r>
            <a:r>
              <a:rPr lang="en-US" altLang="zh-CN" dirty="0" err="1">
                <a:latin typeface="Courier New" panose="02070309020205020404" pitchFamily="49" charset="0"/>
                <a:ea typeface="宋体" panose="02010600030101010101" pitchFamily="2" charset="-122"/>
              </a:rPr>
              <a:t>delete_from_list</a:t>
            </a:r>
            <a:r>
              <a:rPr lang="en-US" altLang="zh-CN" dirty="0">
                <a:ea typeface="宋体" panose="02010600030101010101" pitchFamily="2" charset="-122"/>
              </a:rPr>
              <a:t> </a:t>
            </a:r>
            <a:r>
              <a:rPr lang="zh-CN" altLang="en-US" dirty="0">
                <a:ea typeface="宋体" panose="02010600030101010101" pitchFamily="2" charset="-122"/>
              </a:rPr>
              <a:t>什么也不做。</a:t>
            </a:r>
            <a:endParaRPr lang="en-US" altLang="zh-CN" dirty="0">
              <a:ea typeface="宋体" panose="02010600030101010101" pitchFamily="2" charset="-122"/>
            </a:endParaRPr>
          </a:p>
          <a:p>
            <a:r>
              <a:rPr lang="zh-CN" altLang="en-US" dirty="0">
                <a:ea typeface="宋体" panose="02010600030101010101" pitchFamily="2" charset="-122"/>
              </a:rPr>
              <a:t>无论上述哪种情况，函数都返回指向链表的指针。</a:t>
            </a:r>
            <a:endParaRPr lang="en-US" altLang="zh-CN" dirty="0">
              <a:ea typeface="宋体" panose="02010600030101010101" pitchFamily="2" charset="-122"/>
            </a:endParaRPr>
          </a:p>
          <a:p>
            <a:r>
              <a:rPr lang="zh-CN" altLang="en-US" dirty="0">
                <a:ea typeface="宋体" panose="02010600030101010101" pitchFamily="2" charset="-122"/>
              </a:rPr>
              <a:t>删除链表中的首结点是一种特殊情况，这需要一种不同的绕过步骤。</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a:extLst>
              <a:ext uri="{FF2B5EF4-FFF2-40B4-BE49-F238E27FC236}">
                <a16:creationId xmlns:a16="http://schemas.microsoft.com/office/drawing/2014/main" id="{2CA3576A-760B-492C-A63E-525D3C2F9276}"/>
              </a:ext>
            </a:extLst>
          </p:cNvPr>
          <p:cNvSpPr>
            <a:spLocks noGrp="1" noChangeArrowheads="1"/>
          </p:cNvSpPr>
          <p:nvPr>
            <p:ph idx="1"/>
          </p:nvPr>
        </p:nvSpPr>
        <p:spPr>
          <a:xfrm>
            <a:off x="762000" y="533400"/>
            <a:ext cx="10210800" cy="6096000"/>
          </a:xfrm>
        </p:spPr>
        <p:txBody>
          <a:bodyPr/>
          <a:lstStyle/>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struct node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delete_from_list</a:t>
            </a:r>
            <a:r>
              <a:rPr lang="en-US" altLang="zh-CN" sz="2000" dirty="0">
                <a:latin typeface="Courier New" panose="02070309020205020404" pitchFamily="49" charset="0"/>
                <a:ea typeface="宋体" panose="02010600030101010101" pitchFamily="2" charset="-122"/>
                <a:cs typeface="Courier New" panose="02070309020205020404" pitchFamily="49" charset="0"/>
              </a:rPr>
              <a:t>(struct node *list, int n)</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struct node *cur,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for (cur = list,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000" dirty="0">
                <a:latin typeface="Courier New" panose="02070309020205020404" pitchFamily="49" charset="0"/>
                <a:ea typeface="宋体" panose="02010600030101010101" pitchFamily="2" charset="-122"/>
                <a:cs typeface="Courier New" panose="02070309020205020404" pitchFamily="49" charset="0"/>
              </a:rPr>
              <a:t> = NULL;</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cur != NULL &amp;&amp; cur-&gt;value != n;</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000" dirty="0">
                <a:latin typeface="Courier New" panose="02070309020205020404" pitchFamily="49" charset="0"/>
                <a:ea typeface="宋体" panose="02010600030101010101" pitchFamily="2" charset="-122"/>
                <a:cs typeface="Courier New" panose="02070309020205020404" pitchFamily="49" charset="0"/>
              </a:rPr>
              <a:t> = cur, cur = cur-&gt;next)</a:t>
            </a:r>
          </a:p>
          <a:p>
            <a:pPr>
              <a:lnSpc>
                <a:spcPct val="80000"/>
              </a:lnSpc>
              <a:spcBef>
                <a:spcPct val="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if (cur == NULL) </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return list;             /* n was not found */</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000" dirty="0">
                <a:latin typeface="Courier New" panose="02070309020205020404" pitchFamily="49" charset="0"/>
                <a:ea typeface="宋体" panose="02010600030101010101" pitchFamily="2" charset="-122"/>
                <a:cs typeface="Courier New" panose="02070309020205020404" pitchFamily="49" charset="0"/>
              </a:rPr>
              <a:t> == NULL)</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list = list-&gt;next;       /* n is in the first node */</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2000" dirty="0">
                <a:latin typeface="Courier New" panose="02070309020205020404" pitchFamily="49" charset="0"/>
                <a:ea typeface="宋体" panose="02010600030101010101" pitchFamily="2" charset="-122"/>
                <a:cs typeface="Courier New" panose="02070309020205020404" pitchFamily="49" charset="0"/>
              </a:rPr>
              <a:t>-&gt;next = cur-&gt;next;  /* n is in some other node */</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free(cur);</a:t>
            </a:r>
          </a:p>
          <a:p>
            <a:pPr>
              <a:lnSpc>
                <a:spcPct val="80000"/>
              </a:lnSpc>
              <a:spcBef>
                <a:spcPts val="500"/>
              </a:spcBef>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return list;</a:t>
            </a:r>
          </a:p>
          <a:p>
            <a:pPr>
              <a:lnSpc>
                <a:spcPct val="80000"/>
              </a:lnSpc>
              <a:spcBef>
                <a:spcPct val="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338E64BF-CD22-41DB-B6DB-D22EEC82BF9B}"/>
              </a:ext>
            </a:extLst>
          </p:cNvPr>
          <p:cNvSpPr>
            <a:spLocks noGrp="1" noChangeArrowheads="1"/>
          </p:cNvSpPr>
          <p:nvPr>
            <p:ph type="title"/>
          </p:nvPr>
        </p:nvSpPr>
        <p:spPr/>
        <p:txBody>
          <a:bodyPr/>
          <a:lstStyle/>
          <a:p>
            <a:r>
              <a:rPr lang="zh-CN" altLang="en-US" sz="4800" dirty="0">
                <a:ea typeface="宋体" panose="02010600030101010101" pitchFamily="2" charset="-122"/>
              </a:rPr>
              <a:t>有序链表</a:t>
            </a:r>
          </a:p>
        </p:txBody>
      </p:sp>
      <p:sp>
        <p:nvSpPr>
          <p:cNvPr id="75779" name="Content Placeholder 2">
            <a:extLst>
              <a:ext uri="{FF2B5EF4-FFF2-40B4-BE49-F238E27FC236}">
                <a16:creationId xmlns:a16="http://schemas.microsoft.com/office/drawing/2014/main" id="{6AC9446A-1D86-4122-836A-58E981D502A9}"/>
              </a:ext>
            </a:extLst>
          </p:cNvPr>
          <p:cNvSpPr>
            <a:spLocks noGrp="1" noChangeArrowheads="1"/>
          </p:cNvSpPr>
          <p:nvPr>
            <p:ph idx="1"/>
          </p:nvPr>
        </p:nvSpPr>
        <p:spPr/>
        <p:txBody>
          <a:bodyPr/>
          <a:lstStyle/>
          <a:p>
            <a:r>
              <a:rPr lang="zh-CN" altLang="en-US" sz="2800" dirty="0">
                <a:ea typeface="宋体" panose="02010600030101010101" pitchFamily="2" charset="-122"/>
              </a:rPr>
              <a:t>如果链表的结点是有序的（按结点中的数据排序），我们称该链表是</a:t>
            </a:r>
            <a:r>
              <a:rPr lang="zh-CN" altLang="en-US" sz="2800" b="1" dirty="0">
                <a:solidFill>
                  <a:srgbClr val="FF0000"/>
                </a:solidFill>
                <a:ea typeface="宋体" panose="02010600030101010101" pitchFamily="2" charset="-122"/>
              </a:rPr>
              <a:t>有序</a:t>
            </a:r>
            <a:r>
              <a:rPr lang="zh-CN" altLang="en-US" sz="2800" dirty="0">
                <a:ea typeface="宋体" panose="02010600030101010101" pitchFamily="2" charset="-122"/>
              </a:rPr>
              <a:t>链表。</a:t>
            </a:r>
            <a:endParaRPr lang="en-US" altLang="zh-CN" sz="2800" dirty="0">
              <a:ea typeface="宋体" panose="02010600030101010101" pitchFamily="2" charset="-122"/>
            </a:endParaRPr>
          </a:p>
          <a:p>
            <a:r>
              <a:rPr lang="zh-CN" altLang="en-US" sz="2800" dirty="0">
                <a:ea typeface="宋体" panose="02010600030101010101" pitchFamily="2" charset="-122"/>
              </a:rPr>
              <a:t>往有序列表中插入结点会更困难一些（不再始终把结点放置在链表的开始处）。</a:t>
            </a:r>
            <a:endParaRPr lang="en-US" altLang="zh-CN" sz="2800" dirty="0">
              <a:ea typeface="宋体" panose="02010600030101010101" pitchFamily="2" charset="-122"/>
            </a:endParaRPr>
          </a:p>
          <a:p>
            <a:r>
              <a:rPr lang="zh-CN" altLang="en-US" sz="2800" dirty="0">
                <a:ea typeface="宋体" panose="02010600030101010101" pitchFamily="2" charset="-122"/>
              </a:rPr>
              <a:t>但是搜索会更快（在到达期望结点应该出现的位置后，就可以停止查找了）。</a:t>
            </a:r>
            <a:endParaRPr lang="en-US" altLang="zh-CN" sz="28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24BF1-1095-4A69-AB83-C344545D285A}"/>
              </a:ext>
            </a:extLst>
          </p:cNvPr>
          <p:cNvSpPr>
            <a:spLocks noGrp="1"/>
          </p:cNvSpPr>
          <p:nvPr>
            <p:ph type="title"/>
          </p:nvPr>
        </p:nvSpPr>
        <p:spPr/>
        <p:txBody>
          <a:bodyPr/>
          <a:lstStyle/>
          <a:p>
            <a:r>
              <a:rPr lang="zh-CN" altLang="en-US" dirty="0"/>
              <a:t>空指针</a:t>
            </a:r>
          </a:p>
        </p:txBody>
      </p:sp>
      <p:sp>
        <p:nvSpPr>
          <p:cNvPr id="3" name="内容占位符 2">
            <a:extLst>
              <a:ext uri="{FF2B5EF4-FFF2-40B4-BE49-F238E27FC236}">
                <a16:creationId xmlns:a16="http://schemas.microsoft.com/office/drawing/2014/main" id="{FA2F55F2-4058-4C00-A136-3F363DBDE7EB}"/>
              </a:ext>
            </a:extLst>
          </p:cNvPr>
          <p:cNvSpPr>
            <a:spLocks noGrp="1"/>
          </p:cNvSpPr>
          <p:nvPr>
            <p:ph idx="1"/>
          </p:nvPr>
        </p:nvSpPr>
        <p:spPr>
          <a:xfrm>
            <a:off x="304800" y="1219200"/>
            <a:ext cx="11582400" cy="5334000"/>
          </a:xfrm>
        </p:spPr>
        <p:txBody>
          <a:bodyPr/>
          <a:lstStyle/>
          <a:p>
            <a:r>
              <a:rPr lang="zh-CN" altLang="en-US" dirty="0"/>
              <a:t>指针测试真假的方法和数的测试一样。所有非空指针都为真，而只有空指针为假，常见用法：</a:t>
            </a:r>
          </a:p>
          <a:p>
            <a:endParaRPr lang="zh-CN" altLang="en-US" dirty="0"/>
          </a:p>
        </p:txBody>
      </p:sp>
      <p:sp>
        <p:nvSpPr>
          <p:cNvPr id="4" name="内容占位符 2">
            <a:extLst>
              <a:ext uri="{FF2B5EF4-FFF2-40B4-BE49-F238E27FC236}">
                <a16:creationId xmlns:a16="http://schemas.microsoft.com/office/drawing/2014/main" id="{4892BAF8-F498-487E-AECE-E51B986CCF8E}"/>
              </a:ext>
            </a:extLst>
          </p:cNvPr>
          <p:cNvSpPr txBox="1">
            <a:spLocks/>
          </p:cNvSpPr>
          <p:nvPr/>
        </p:nvSpPr>
        <p:spPr bwMode="auto">
          <a:xfrm>
            <a:off x="756137" y="2590800"/>
            <a:ext cx="5181600" cy="34290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defPPr>
              <a:defRPr lang="en-US"/>
            </a:defPPr>
            <a:lvl1pPr marL="342900" indent="-342900">
              <a:lnSpc>
                <a:spcPct val="150000"/>
              </a:lnSpc>
              <a:spcBef>
                <a:spcPts val="600"/>
              </a:spcBef>
              <a:spcAft>
                <a:spcPts val="600"/>
              </a:spcAft>
              <a:buClr>
                <a:srgbClr val="FF0000"/>
              </a:buClr>
              <a:buSzPct val="80000"/>
              <a:buFont typeface="Times New Roman" panose="02020603050405020304" pitchFamily="18" charset="0"/>
              <a:buChar char="☺"/>
              <a:defRPr sz="2600" b="1" kern="0" baseline="0">
                <a:solidFill>
                  <a:srgbClr val="000066"/>
                </a:solidFill>
                <a:latin typeface="微软雅黑" panose="020B0503020204020204" pitchFamily="34" charset="-122"/>
                <a:ea typeface="微软雅黑" panose="020B0503020204020204" pitchFamily="34" charset="-122"/>
              </a:defRPr>
            </a:lvl1pPr>
            <a:lvl2pPr marL="400050" lvl="1" indent="0">
              <a:lnSpc>
                <a:spcPct val="150000"/>
              </a:lnSpc>
              <a:spcBef>
                <a:spcPts val="600"/>
              </a:spcBef>
              <a:spcAft>
                <a:spcPts val="600"/>
              </a:spcAft>
              <a:buClr>
                <a:srgbClr val="FF0000"/>
              </a:buClr>
              <a:buSzPct val="80000"/>
              <a:buFont typeface="Times New Roman" panose="02020603050405020304" pitchFamily="18" charset="0"/>
              <a:buNone/>
              <a:defRPr sz="2800" b="1" kern="0">
                <a:solidFill>
                  <a:srgbClr val="000066"/>
                </a:solidFill>
                <a:latin typeface="微软雅黑" panose="020B0503020204020204" pitchFamily="34" charset="-122"/>
                <a:ea typeface="微软雅黑" panose="020B0503020204020204" pitchFamily="34" charset="-122"/>
              </a:defRPr>
            </a:lvl2pPr>
            <a:lvl3pPr marL="1085850" indent="-228600">
              <a:lnSpc>
                <a:spcPct val="150000"/>
              </a:lnSpc>
              <a:spcBef>
                <a:spcPts val="600"/>
              </a:spcBef>
              <a:spcAft>
                <a:spcPts val="600"/>
              </a:spcAft>
              <a:buClr>
                <a:srgbClr val="FF0000"/>
              </a:buClr>
              <a:buSzPct val="80000"/>
              <a:buFont typeface="Wingdings" panose="05000000000000000000" pitchFamily="2" charset="2"/>
              <a:buChar char="Ø"/>
              <a:defRPr sz="2200" b="1">
                <a:solidFill>
                  <a:srgbClr val="000066"/>
                </a:solidFill>
                <a:latin typeface="微软雅黑" panose="020B0503020204020204" pitchFamily="34" charset="-122"/>
                <a:ea typeface="微软雅黑" panose="020B0503020204020204" pitchFamily="34" charset="-122"/>
              </a:defRPr>
            </a:lvl3pPr>
            <a:lvl4pPr marL="1428750" indent="-228600">
              <a:lnSpc>
                <a:spcPct val="150000"/>
              </a:lnSpc>
              <a:spcBef>
                <a:spcPts val="600"/>
              </a:spcBef>
              <a:buChar char="–"/>
              <a:defRPr sz="2000" b="1">
                <a:solidFill>
                  <a:schemeClr val="accent6">
                    <a:lumMod val="75000"/>
                  </a:schemeClr>
                </a:solidFill>
                <a:latin typeface="+mn-lt"/>
              </a:defRPr>
            </a:lvl4pPr>
            <a:lvl5pPr marL="1771650" indent="-228600">
              <a:lnSpc>
                <a:spcPct val="150000"/>
              </a:lnSpc>
              <a:spcBef>
                <a:spcPts val="600"/>
              </a:spcBef>
              <a:buChar char="•"/>
              <a:defRPr sz="1600" b="1">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pPr lvl="1"/>
            <a:r>
              <a:rPr lang="zh-CN" altLang="en-US" dirty="0"/>
              <a:t>语句</a:t>
            </a:r>
            <a:endParaRPr lang="en-US" dirty="0"/>
          </a:p>
          <a:p>
            <a:pPr lvl="1"/>
            <a:r>
              <a:rPr lang="en-US" dirty="0"/>
              <a:t>if (p == NULL) …</a:t>
            </a:r>
          </a:p>
          <a:p>
            <a:pPr lvl="1"/>
            <a:r>
              <a:rPr lang="zh-CN" altLang="en-US" dirty="0"/>
              <a:t>或者</a:t>
            </a:r>
          </a:p>
          <a:p>
            <a:pPr lvl="1"/>
            <a:r>
              <a:rPr lang="en-US" dirty="0"/>
              <a:t>if (!p) …</a:t>
            </a:r>
            <a:endParaRPr lang="en-US" altLang="zh-CN" dirty="0"/>
          </a:p>
        </p:txBody>
      </p:sp>
      <p:sp>
        <p:nvSpPr>
          <p:cNvPr id="5" name="内容占位符 2">
            <a:extLst>
              <a:ext uri="{FF2B5EF4-FFF2-40B4-BE49-F238E27FC236}">
                <a16:creationId xmlns:a16="http://schemas.microsoft.com/office/drawing/2014/main" id="{6767406B-A9B2-44D6-8808-70DB76426B6C}"/>
              </a:ext>
            </a:extLst>
          </p:cNvPr>
          <p:cNvSpPr txBox="1">
            <a:spLocks/>
          </p:cNvSpPr>
          <p:nvPr/>
        </p:nvSpPr>
        <p:spPr bwMode="auto">
          <a:xfrm>
            <a:off x="6254264" y="2590800"/>
            <a:ext cx="5181600" cy="34290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defPPr>
              <a:defRPr lang="en-US"/>
            </a:defPPr>
            <a:lvl1pPr marL="342900" indent="-342900">
              <a:lnSpc>
                <a:spcPct val="150000"/>
              </a:lnSpc>
              <a:spcBef>
                <a:spcPts val="600"/>
              </a:spcBef>
              <a:spcAft>
                <a:spcPts val="600"/>
              </a:spcAft>
              <a:buClr>
                <a:srgbClr val="FF0000"/>
              </a:buClr>
              <a:buSzPct val="80000"/>
              <a:buFont typeface="Times New Roman" panose="02020603050405020304" pitchFamily="18" charset="0"/>
              <a:buChar char="☺"/>
              <a:defRPr sz="2600" b="1" kern="0" baseline="0">
                <a:solidFill>
                  <a:srgbClr val="000066"/>
                </a:solidFill>
                <a:latin typeface="微软雅黑" panose="020B0503020204020204" pitchFamily="34" charset="-122"/>
                <a:ea typeface="微软雅黑" panose="020B0503020204020204" pitchFamily="34" charset="-122"/>
              </a:defRPr>
            </a:lvl1pPr>
            <a:lvl2pPr marL="400050" lvl="1" indent="0">
              <a:lnSpc>
                <a:spcPct val="150000"/>
              </a:lnSpc>
              <a:spcBef>
                <a:spcPts val="600"/>
              </a:spcBef>
              <a:spcAft>
                <a:spcPts val="600"/>
              </a:spcAft>
              <a:buClr>
                <a:srgbClr val="FF0000"/>
              </a:buClr>
              <a:buSzPct val="80000"/>
              <a:buFont typeface="Times New Roman" panose="02020603050405020304" pitchFamily="18" charset="0"/>
              <a:buNone/>
              <a:defRPr sz="2800" b="1" kern="0">
                <a:solidFill>
                  <a:srgbClr val="000066"/>
                </a:solidFill>
                <a:latin typeface="微软雅黑" panose="020B0503020204020204" pitchFamily="34" charset="-122"/>
                <a:ea typeface="微软雅黑" panose="020B0503020204020204" pitchFamily="34" charset="-122"/>
              </a:defRPr>
            </a:lvl2pPr>
            <a:lvl3pPr marL="1085850" indent="-228600">
              <a:lnSpc>
                <a:spcPct val="150000"/>
              </a:lnSpc>
              <a:spcBef>
                <a:spcPts val="600"/>
              </a:spcBef>
              <a:spcAft>
                <a:spcPts val="600"/>
              </a:spcAft>
              <a:buClr>
                <a:srgbClr val="FF0000"/>
              </a:buClr>
              <a:buSzPct val="80000"/>
              <a:buFont typeface="Wingdings" panose="05000000000000000000" pitchFamily="2" charset="2"/>
              <a:buChar char="Ø"/>
              <a:defRPr sz="2200" b="1">
                <a:solidFill>
                  <a:srgbClr val="000066"/>
                </a:solidFill>
                <a:latin typeface="微软雅黑" panose="020B0503020204020204" pitchFamily="34" charset="-122"/>
                <a:ea typeface="微软雅黑" panose="020B0503020204020204" pitchFamily="34" charset="-122"/>
              </a:defRPr>
            </a:lvl3pPr>
            <a:lvl4pPr marL="1428750" indent="-228600">
              <a:lnSpc>
                <a:spcPct val="150000"/>
              </a:lnSpc>
              <a:spcBef>
                <a:spcPts val="600"/>
              </a:spcBef>
              <a:buChar char="–"/>
              <a:defRPr sz="2000" b="1">
                <a:solidFill>
                  <a:schemeClr val="accent6">
                    <a:lumMod val="75000"/>
                  </a:schemeClr>
                </a:solidFill>
                <a:latin typeface="+mn-lt"/>
              </a:defRPr>
            </a:lvl4pPr>
            <a:lvl5pPr marL="1771650" indent="-228600">
              <a:lnSpc>
                <a:spcPct val="150000"/>
              </a:lnSpc>
              <a:spcBef>
                <a:spcPts val="600"/>
              </a:spcBef>
              <a:buChar char="•"/>
              <a:defRPr sz="1600" b="1">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pPr lvl="1"/>
            <a:r>
              <a:rPr lang="zh-CN" altLang="en-US" dirty="0"/>
              <a:t>语句</a:t>
            </a:r>
            <a:endParaRPr lang="en-US" dirty="0"/>
          </a:p>
          <a:p>
            <a:pPr lvl="1"/>
            <a:r>
              <a:rPr lang="en-US" dirty="0"/>
              <a:t>if (p != NULL) …</a:t>
            </a:r>
          </a:p>
          <a:p>
            <a:pPr lvl="1"/>
            <a:r>
              <a:rPr lang="zh-CN" altLang="en-US" dirty="0"/>
              <a:t>或者</a:t>
            </a:r>
          </a:p>
          <a:p>
            <a:pPr lvl="1"/>
            <a:r>
              <a:rPr lang="en-US" dirty="0"/>
              <a:t>if (p) …</a:t>
            </a:r>
          </a:p>
          <a:p>
            <a:endParaRPr lang="en-US" altLang="zh-CN" dirty="0"/>
          </a:p>
        </p:txBody>
      </p:sp>
    </p:spTree>
    <p:extLst>
      <p:ext uri="{BB962C8B-B14F-4D97-AF65-F5344CB8AC3E}">
        <p14:creationId xmlns:p14="http://schemas.microsoft.com/office/powerpoint/2010/main" val="21122523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A69EA9EA-0B7F-42CA-87EC-FD9C1CD0D561}"/>
              </a:ext>
            </a:extLst>
          </p:cNvPr>
          <p:cNvSpPr>
            <a:spLocks noGrp="1" noChangeArrowheads="1"/>
          </p:cNvSpPr>
          <p:nvPr>
            <p:ph type="title"/>
          </p:nvPr>
        </p:nvSpPr>
        <p:spPr/>
        <p:txBody>
          <a:bodyPr/>
          <a:lstStyle/>
          <a:p>
            <a:r>
              <a:rPr lang="zh-CN" altLang="en-US">
                <a:ea typeface="宋体" panose="02010600030101010101" pitchFamily="2" charset="-122"/>
              </a:rPr>
              <a:t>程序：维护零件数据库</a:t>
            </a:r>
            <a:r>
              <a:rPr lang="en-US" altLang="zh-CN">
                <a:ea typeface="宋体" panose="02010600030101010101" pitchFamily="2" charset="-122"/>
              </a:rPr>
              <a:t>(</a:t>
            </a:r>
            <a:r>
              <a:rPr lang="zh-CN" altLang="en-US">
                <a:ea typeface="宋体" panose="02010600030101010101" pitchFamily="2" charset="-122"/>
              </a:rPr>
              <a:t>改进版</a:t>
            </a:r>
            <a:r>
              <a:rPr lang="en-US" altLang="zh-CN">
                <a:ea typeface="宋体" panose="02010600030101010101" pitchFamily="2" charset="-122"/>
              </a:rPr>
              <a:t>)</a:t>
            </a:r>
          </a:p>
        </p:txBody>
      </p:sp>
      <p:sp>
        <p:nvSpPr>
          <p:cNvPr id="76803" name="Content Placeholder 2">
            <a:extLst>
              <a:ext uri="{FF2B5EF4-FFF2-40B4-BE49-F238E27FC236}">
                <a16:creationId xmlns:a16="http://schemas.microsoft.com/office/drawing/2014/main" id="{57B13FC7-EA9C-4ED0-8959-47859D975518}"/>
              </a:ext>
            </a:extLst>
          </p:cNvPr>
          <p:cNvSpPr>
            <a:spLocks noGrp="1" noChangeArrowheads="1"/>
          </p:cNvSpPr>
          <p:nvPr>
            <p:ph idx="1"/>
          </p:nvPr>
        </p:nvSpPr>
        <p:spPr>
          <a:xfrm>
            <a:off x="457200" y="1600200"/>
            <a:ext cx="11353800" cy="4724400"/>
          </a:xfrm>
        </p:spPr>
        <p:txBody>
          <a:bodyPr/>
          <a:lstStyle/>
          <a:p>
            <a:r>
              <a:rPr lang="en-US" altLang="zh-CN" dirty="0">
                <a:latin typeface="Courier New" panose="02070309020205020404" pitchFamily="49" charset="0"/>
                <a:ea typeface="宋体" panose="02010600030101010101" pitchFamily="2" charset="-122"/>
                <a:cs typeface="Courier New" panose="02070309020205020404" pitchFamily="49" charset="0"/>
              </a:rPr>
              <a:t>inventory2.c</a:t>
            </a:r>
            <a:r>
              <a:rPr lang="en-US" altLang="zh-CN" dirty="0">
                <a:ea typeface="宋体" panose="02010600030101010101" pitchFamily="2" charset="-122"/>
                <a:cs typeface="Courier New" panose="02070309020205020404" pitchFamily="49" charset="0"/>
              </a:rPr>
              <a:t> </a:t>
            </a:r>
            <a:r>
              <a:rPr lang="zh-CN" altLang="en-US" dirty="0">
                <a:ea typeface="宋体" panose="02010600030101010101" pitchFamily="2" charset="-122"/>
                <a:cs typeface="Courier New" panose="02070309020205020404" pitchFamily="49" charset="0"/>
              </a:rPr>
              <a:t>程序是零件数据库程序的修改版。这次把数据库存储在链表中。</a:t>
            </a:r>
            <a:endParaRPr lang="en-US" altLang="zh-CN" dirty="0">
              <a:ea typeface="宋体" panose="02010600030101010101" pitchFamily="2" charset="-122"/>
              <a:cs typeface="Courier New" panose="02070309020205020404" pitchFamily="49" charset="0"/>
            </a:endParaRPr>
          </a:p>
          <a:p>
            <a:r>
              <a:rPr lang="zh-CN" altLang="en-US" dirty="0">
                <a:ea typeface="宋体" panose="02010600030101010101" pitchFamily="2" charset="-122"/>
                <a:cs typeface="Courier New" panose="02070309020205020404" pitchFamily="49" charset="0"/>
              </a:rPr>
              <a:t>使用链表有两个好处：</a:t>
            </a:r>
            <a:endParaRPr lang="en-US" altLang="zh-CN" dirty="0">
              <a:ea typeface="宋体" panose="02010600030101010101" pitchFamily="2" charset="-122"/>
              <a:cs typeface="Courier New" panose="02070309020205020404" pitchFamily="49" charset="0"/>
            </a:endParaRPr>
          </a:p>
          <a:p>
            <a:pPr lvl="1"/>
            <a:r>
              <a:rPr lang="zh-CN" altLang="en-US" sz="2600" dirty="0">
                <a:ea typeface="宋体" panose="02010600030101010101" pitchFamily="2" charset="-122"/>
                <a:cs typeface="Courier New" panose="02070309020205020404" pitchFamily="49" charset="0"/>
              </a:rPr>
              <a:t>不需要事先限制数据库的大小</a:t>
            </a:r>
            <a:endParaRPr lang="en-US" altLang="zh-CN" sz="2600" dirty="0">
              <a:ea typeface="宋体" panose="02010600030101010101" pitchFamily="2" charset="-122"/>
              <a:cs typeface="Courier New" panose="02070309020205020404" pitchFamily="49" charset="0"/>
            </a:endParaRPr>
          </a:p>
          <a:p>
            <a:pPr lvl="1"/>
            <a:r>
              <a:rPr lang="zh-CN" altLang="en-US" sz="2600" dirty="0">
                <a:ea typeface="宋体" panose="02010600030101010101" pitchFamily="2" charset="-122"/>
                <a:cs typeface="Courier New" panose="02070309020205020404" pitchFamily="49" charset="0"/>
              </a:rPr>
              <a:t>可以很容易地按零件编号对数据库排序</a:t>
            </a:r>
            <a:endParaRPr lang="en-US" altLang="zh-CN" sz="2600" dirty="0">
              <a:ea typeface="宋体" panose="02010600030101010101" pitchFamily="2" charset="-122"/>
              <a:cs typeface="Courier New" panose="02070309020205020404" pitchFamily="49" charset="0"/>
            </a:endParaRPr>
          </a:p>
          <a:p>
            <a:r>
              <a:rPr lang="zh-CN" altLang="en-US" dirty="0">
                <a:ea typeface="宋体" panose="02010600030101010101" pitchFamily="2" charset="-122"/>
                <a:cs typeface="Courier New" panose="02070309020205020404" pitchFamily="49" charset="0"/>
              </a:rPr>
              <a:t>在原来的程序中，数据库是无序的。</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A9DC99F6-1F80-40FC-9532-258A11371946}"/>
              </a:ext>
            </a:extLst>
          </p:cNvPr>
          <p:cNvSpPr>
            <a:spLocks noGrp="1" noChangeArrowheads="1"/>
          </p:cNvSpPr>
          <p:nvPr>
            <p:ph type="title"/>
          </p:nvPr>
        </p:nvSpPr>
        <p:spPr/>
        <p:txBody>
          <a:bodyPr/>
          <a:lstStyle/>
          <a:p>
            <a:r>
              <a:rPr lang="zh-CN" altLang="en-US">
                <a:ea typeface="宋体" panose="02010600030101010101" pitchFamily="2" charset="-122"/>
              </a:rPr>
              <a:t>程序：维护零件数据库</a:t>
            </a:r>
            <a:r>
              <a:rPr lang="en-US" altLang="zh-CN">
                <a:ea typeface="宋体" panose="02010600030101010101" pitchFamily="2" charset="-122"/>
              </a:rPr>
              <a:t>(</a:t>
            </a:r>
            <a:r>
              <a:rPr lang="zh-CN" altLang="en-US">
                <a:ea typeface="宋体" panose="02010600030101010101" pitchFamily="2" charset="-122"/>
              </a:rPr>
              <a:t>改进版</a:t>
            </a:r>
            <a:r>
              <a:rPr lang="en-US" altLang="zh-CN">
                <a:ea typeface="宋体" panose="02010600030101010101" pitchFamily="2" charset="-122"/>
              </a:rPr>
              <a:t>)</a:t>
            </a:r>
          </a:p>
        </p:txBody>
      </p:sp>
      <p:sp>
        <p:nvSpPr>
          <p:cNvPr id="77827" name="Content Placeholder 2">
            <a:extLst>
              <a:ext uri="{FF2B5EF4-FFF2-40B4-BE49-F238E27FC236}">
                <a16:creationId xmlns:a16="http://schemas.microsoft.com/office/drawing/2014/main" id="{F21AA02D-B6B7-4EAF-89F8-3AB2C0FDB486}"/>
              </a:ext>
            </a:extLst>
          </p:cNvPr>
          <p:cNvSpPr>
            <a:spLocks noGrp="1" noChangeArrowheads="1"/>
          </p:cNvSpPr>
          <p:nvPr>
            <p:ph idx="1"/>
          </p:nvPr>
        </p:nvSpPr>
        <p:spPr>
          <a:xfrm>
            <a:off x="914400" y="1143000"/>
            <a:ext cx="10134600" cy="5181600"/>
          </a:xfrm>
        </p:spPr>
        <p:txBody>
          <a:bodyPr/>
          <a:lstStyle/>
          <a:p>
            <a:r>
              <a:rPr lang="zh-CN" altLang="en-US" dirty="0">
                <a:ea typeface="宋体" panose="02010600030101010101" pitchFamily="2" charset="-122"/>
              </a:rPr>
              <a:t>新程序中，</a:t>
            </a:r>
            <a:r>
              <a:rPr lang="en-US" altLang="zh-CN" dirty="0">
                <a:latin typeface="Courier New" panose="02070309020205020404" pitchFamily="49" charset="0"/>
                <a:ea typeface="宋体" panose="02010600030101010101" pitchFamily="2" charset="-122"/>
                <a:cs typeface="Courier New" panose="02070309020205020404" pitchFamily="49" charset="0"/>
              </a:rPr>
              <a:t>part</a:t>
            </a:r>
            <a:r>
              <a:rPr lang="en-US" altLang="zh-CN" dirty="0">
                <a:ea typeface="宋体" panose="02010600030101010101" pitchFamily="2" charset="-122"/>
              </a:rPr>
              <a:t> </a:t>
            </a:r>
            <a:r>
              <a:rPr lang="zh-CN" altLang="en-US" dirty="0">
                <a:ea typeface="宋体" panose="02010600030101010101" pitchFamily="2" charset="-122"/>
              </a:rPr>
              <a:t>结构将包含一个额外的成员（指向链表中下一个结点的指针）：</a:t>
            </a:r>
            <a:endParaRPr lang="en-US" altLang="zh-CN" dirty="0">
              <a:ea typeface="宋体" panose="02010600030101010101" pitchFamily="2" charset="-122"/>
            </a:endParaRPr>
          </a:p>
          <a:p>
            <a:pPr>
              <a:lnSpc>
                <a:spcPct val="80000"/>
              </a:lnSpc>
              <a:spcBef>
                <a:spcPts val="1200"/>
              </a:spcBef>
              <a:buNone/>
            </a:pPr>
            <a:r>
              <a:rPr lang="en-US" altLang="zh-CN" sz="2400" dirty="0">
                <a:solidFill>
                  <a:srgbClr val="000000"/>
                </a:solidFill>
                <a:latin typeface="Courier New" panose="02070309020205020404" pitchFamily="49" charset="0"/>
                <a:ea typeface="宋体" panose="02010600030101010101" pitchFamily="2" charset="-122"/>
              </a:rPr>
              <a:t>	struct part {</a:t>
            </a:r>
          </a:p>
          <a:p>
            <a:pPr>
              <a:lnSpc>
                <a:spcPct val="80000"/>
              </a:lnSpc>
              <a:buNone/>
            </a:pPr>
            <a:r>
              <a:rPr lang="en-US" altLang="zh-CN" sz="2400" dirty="0">
                <a:solidFill>
                  <a:srgbClr val="000000"/>
                </a:solidFill>
                <a:latin typeface="Courier New" panose="02070309020205020404" pitchFamily="49" charset="0"/>
                <a:ea typeface="宋体" panose="02010600030101010101" pitchFamily="2" charset="-122"/>
              </a:rPr>
              <a:t>	  int number;</a:t>
            </a:r>
          </a:p>
          <a:p>
            <a:pPr>
              <a:lnSpc>
                <a:spcPct val="80000"/>
              </a:lnSpc>
              <a:buNone/>
            </a:pPr>
            <a:r>
              <a:rPr lang="en-US" altLang="zh-CN" sz="2400" dirty="0">
                <a:solidFill>
                  <a:srgbClr val="000000"/>
                </a:solidFill>
                <a:latin typeface="Courier New" panose="02070309020205020404" pitchFamily="49" charset="0"/>
                <a:ea typeface="宋体" panose="02010600030101010101" pitchFamily="2" charset="-122"/>
              </a:rPr>
              <a:t>	  char name[NAME_LEN+1];</a:t>
            </a:r>
          </a:p>
          <a:p>
            <a:pPr>
              <a:lnSpc>
                <a:spcPct val="80000"/>
              </a:lnSpc>
              <a:buNone/>
            </a:pPr>
            <a:r>
              <a:rPr lang="en-US" altLang="zh-CN" sz="2400" dirty="0">
                <a:solidFill>
                  <a:srgbClr val="000000"/>
                </a:solidFill>
                <a:latin typeface="Courier New" panose="02070309020205020404" pitchFamily="49" charset="0"/>
                <a:ea typeface="宋体" panose="02010600030101010101" pitchFamily="2" charset="-122"/>
              </a:rPr>
              <a:t>	  int </a:t>
            </a:r>
            <a:r>
              <a:rPr lang="en-US" altLang="zh-CN" sz="2400" dirty="0" err="1">
                <a:solidFill>
                  <a:srgbClr val="000000"/>
                </a:solidFill>
                <a:latin typeface="Courier New" panose="02070309020205020404" pitchFamily="49" charset="0"/>
                <a:ea typeface="宋体" panose="02010600030101010101" pitchFamily="2" charset="-122"/>
              </a:rPr>
              <a:t>on_hand</a:t>
            </a:r>
            <a:r>
              <a:rPr lang="en-US" altLang="zh-CN" sz="2400" dirty="0">
                <a:solidFill>
                  <a:srgbClr val="000000"/>
                </a:solidFill>
                <a:latin typeface="Courier New" panose="02070309020205020404" pitchFamily="49" charset="0"/>
                <a:ea typeface="宋体" panose="02010600030101010101" pitchFamily="2" charset="-122"/>
              </a:rPr>
              <a:t>;</a:t>
            </a:r>
          </a:p>
          <a:p>
            <a:pPr>
              <a:lnSpc>
                <a:spcPct val="80000"/>
              </a:lnSpc>
              <a:buNone/>
            </a:pPr>
            <a:r>
              <a:rPr lang="en-US" altLang="zh-CN" sz="2400" dirty="0">
                <a:solidFill>
                  <a:srgbClr val="000000"/>
                </a:solidFill>
                <a:latin typeface="Courier New" panose="02070309020205020404" pitchFamily="49" charset="0"/>
                <a:ea typeface="宋体" panose="02010600030101010101" pitchFamily="2" charset="-122"/>
              </a:rPr>
              <a:t>	  </a:t>
            </a:r>
            <a:r>
              <a:rPr lang="en-US" altLang="zh-CN" sz="2400" dirty="0">
                <a:solidFill>
                  <a:srgbClr val="FF0000"/>
                </a:solidFill>
                <a:latin typeface="Courier New" panose="02070309020205020404" pitchFamily="49" charset="0"/>
                <a:ea typeface="宋体" panose="02010600030101010101" pitchFamily="2" charset="-122"/>
              </a:rPr>
              <a:t>struct part *next;</a:t>
            </a:r>
          </a:p>
          <a:p>
            <a:pPr>
              <a:lnSpc>
                <a:spcPct val="80000"/>
              </a:lnSpc>
              <a:buNone/>
            </a:pPr>
            <a:r>
              <a:rPr lang="en-US" altLang="zh-CN" sz="2400" dirty="0">
                <a:solidFill>
                  <a:srgbClr val="000000"/>
                </a:solidFill>
                <a:latin typeface="Courier New" panose="02070309020205020404" pitchFamily="49" charset="0"/>
                <a:ea typeface="宋体" panose="02010600030101010101" pitchFamily="2" charset="-122"/>
              </a:rPr>
              <a:t>	};</a:t>
            </a:r>
            <a:endParaRPr lang="en-US" altLang="zh-CN" sz="2400" dirty="0">
              <a:ea typeface="宋体" panose="02010600030101010101" pitchFamily="2" charset="-122"/>
            </a:endParaRPr>
          </a:p>
          <a:p>
            <a:r>
              <a:rPr lang="zh-CN" altLang="en-US" dirty="0">
                <a:latin typeface="Courier New" panose="02070309020205020404" pitchFamily="49" charset="0"/>
                <a:ea typeface="宋体" panose="02010600030101010101" pitchFamily="2" charset="-122"/>
              </a:rPr>
              <a:t>变量</a:t>
            </a:r>
            <a:r>
              <a:rPr lang="en-US" altLang="zh-CN" dirty="0">
                <a:latin typeface="Courier New" panose="02070309020205020404" pitchFamily="49" charset="0"/>
                <a:ea typeface="宋体" panose="02010600030101010101" pitchFamily="2" charset="-122"/>
              </a:rPr>
              <a:t>inventory</a:t>
            </a:r>
            <a:r>
              <a:rPr lang="en-US" altLang="zh-CN" dirty="0">
                <a:ea typeface="宋体" panose="02010600030101010101" pitchFamily="2" charset="-122"/>
              </a:rPr>
              <a:t> </a:t>
            </a:r>
            <a:r>
              <a:rPr lang="zh-CN" altLang="en-US" dirty="0">
                <a:ea typeface="宋体" panose="02010600030101010101" pitchFamily="2" charset="-122"/>
              </a:rPr>
              <a:t>指向链表首结点：</a:t>
            </a:r>
            <a:endParaRPr lang="en-US" altLang="zh-CN" dirty="0">
              <a:ea typeface="宋体" panose="02010600030101010101" pitchFamily="2" charset="-122"/>
            </a:endParaRP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rPr>
              <a:t>	struct part *inventory = NULL;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A0AD21A8-95FB-4286-A89F-A6A4D88F44B1}"/>
              </a:ext>
            </a:extLst>
          </p:cNvPr>
          <p:cNvSpPr>
            <a:spLocks noGrp="1" noChangeArrowheads="1"/>
          </p:cNvSpPr>
          <p:nvPr>
            <p:ph type="title"/>
          </p:nvPr>
        </p:nvSpPr>
        <p:spPr/>
        <p:txBody>
          <a:bodyPr/>
          <a:lstStyle/>
          <a:p>
            <a:r>
              <a:rPr lang="zh-CN" altLang="en-US">
                <a:ea typeface="宋体" panose="02010600030101010101" pitchFamily="2" charset="-122"/>
              </a:rPr>
              <a:t>程序：维护零件数据库</a:t>
            </a:r>
            <a:r>
              <a:rPr lang="en-US" altLang="zh-CN">
                <a:ea typeface="宋体" panose="02010600030101010101" pitchFamily="2" charset="-122"/>
              </a:rPr>
              <a:t>(</a:t>
            </a:r>
            <a:r>
              <a:rPr lang="zh-CN" altLang="en-US">
                <a:ea typeface="宋体" panose="02010600030101010101" pitchFamily="2" charset="-122"/>
              </a:rPr>
              <a:t>改进版</a:t>
            </a:r>
            <a:r>
              <a:rPr lang="en-US" altLang="zh-CN">
                <a:ea typeface="宋体" panose="02010600030101010101" pitchFamily="2" charset="-122"/>
              </a:rPr>
              <a:t>)</a:t>
            </a:r>
          </a:p>
        </p:txBody>
      </p:sp>
      <p:sp>
        <p:nvSpPr>
          <p:cNvPr id="78851" name="Content Placeholder 2">
            <a:extLst>
              <a:ext uri="{FF2B5EF4-FFF2-40B4-BE49-F238E27FC236}">
                <a16:creationId xmlns:a16="http://schemas.microsoft.com/office/drawing/2014/main" id="{14266B6B-94C7-456B-8903-EF4C3043216D}"/>
              </a:ext>
            </a:extLst>
          </p:cNvPr>
          <p:cNvSpPr>
            <a:spLocks noGrp="1" noChangeArrowheads="1"/>
          </p:cNvSpPr>
          <p:nvPr>
            <p:ph idx="1"/>
          </p:nvPr>
        </p:nvSpPr>
        <p:spPr>
          <a:xfrm>
            <a:off x="381000" y="1295400"/>
            <a:ext cx="11277600" cy="5029200"/>
          </a:xfrm>
        </p:spPr>
        <p:txBody>
          <a:bodyPr/>
          <a:lstStyle/>
          <a:p>
            <a:r>
              <a:rPr lang="zh-CN" altLang="en-US" dirty="0">
                <a:ea typeface="宋体" panose="02010600030101010101" pitchFamily="2" charset="-122"/>
              </a:rPr>
              <a:t>新程序中的大多数函数非常类似于它们在原始程序中的版本。</a:t>
            </a:r>
            <a:endParaRPr lang="en-US" altLang="zh-CN" dirty="0">
              <a:ea typeface="宋体" panose="02010600030101010101" pitchFamily="2" charset="-122"/>
            </a:endParaRPr>
          </a:p>
          <a:p>
            <a:r>
              <a:rPr lang="zh-CN" altLang="en-US" dirty="0">
                <a:latin typeface="Courier New" panose="02070309020205020404" pitchFamily="49" charset="0"/>
                <a:ea typeface="宋体" panose="02010600030101010101" pitchFamily="2" charset="-122"/>
                <a:cs typeface="Courier New" panose="02070309020205020404" pitchFamily="49" charset="0"/>
              </a:rPr>
              <a:t>但是</a:t>
            </a:r>
            <a:r>
              <a:rPr lang="en-US" altLang="zh-CN" dirty="0" err="1">
                <a:latin typeface="Courier New" panose="02070309020205020404" pitchFamily="49" charset="0"/>
                <a:ea typeface="宋体" panose="02010600030101010101" pitchFamily="2" charset="-122"/>
                <a:cs typeface="Courier New" panose="02070309020205020404" pitchFamily="49" charset="0"/>
              </a:rPr>
              <a:t>find_part</a:t>
            </a:r>
            <a:r>
              <a:rPr lang="en-US" altLang="zh-CN" dirty="0">
                <a:ea typeface="宋体" panose="02010600030101010101" pitchFamily="2" charset="-122"/>
              </a:rPr>
              <a:t> </a:t>
            </a:r>
            <a:r>
              <a:rPr lang="zh-CN" altLang="en-US" dirty="0">
                <a:ea typeface="宋体" panose="02010600030101010101" pitchFamily="2" charset="-122"/>
              </a:rPr>
              <a:t>和</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insert</a:t>
            </a:r>
            <a:r>
              <a:rPr lang="en-US" altLang="zh-CN" dirty="0">
                <a:ea typeface="宋体" panose="02010600030101010101" pitchFamily="2" charset="-122"/>
              </a:rPr>
              <a:t> </a:t>
            </a:r>
            <a:r>
              <a:rPr lang="zh-CN" altLang="en-US" dirty="0">
                <a:ea typeface="宋体" panose="02010600030101010101" pitchFamily="2" charset="-122"/>
              </a:rPr>
              <a:t>函数变复杂了，因为把结点保留在按零件编号排序的链表中。</a:t>
            </a:r>
            <a:endParaRPr lang="en-US" altLang="zh-CN" dirty="0">
              <a:ea typeface="宋体" panose="02010600030101010101" pitchFamily="2" charset="-122"/>
            </a:endParaRPr>
          </a:p>
          <a:p>
            <a:r>
              <a:rPr lang="zh-CN" altLang="en-US" dirty="0">
                <a:ea typeface="宋体" panose="02010600030101010101" pitchFamily="2" charset="-122"/>
              </a:rPr>
              <a:t>在原来的程序中，函数</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Courier New" panose="02070309020205020404" pitchFamily="49" charset="0"/>
              </a:rPr>
              <a:t>find_part</a:t>
            </a:r>
            <a:r>
              <a:rPr lang="en-US" altLang="zh-CN" dirty="0">
                <a:ea typeface="宋体" panose="02010600030101010101" pitchFamily="2" charset="-122"/>
              </a:rPr>
              <a:t> </a:t>
            </a:r>
            <a:r>
              <a:rPr lang="zh-CN" altLang="en-US" dirty="0">
                <a:ea typeface="宋体" panose="02010600030101010101" pitchFamily="2" charset="-122"/>
              </a:rPr>
              <a:t>返回数组</a:t>
            </a:r>
            <a:r>
              <a:rPr lang="en-US" altLang="zh-CN" dirty="0">
                <a:latin typeface="Courier New" panose="02070309020205020404" pitchFamily="49" charset="0"/>
                <a:ea typeface="宋体" panose="02010600030101010101" pitchFamily="2" charset="-122"/>
              </a:rPr>
              <a:t>inventory</a:t>
            </a:r>
            <a:r>
              <a:rPr lang="en-US" altLang="zh-CN" dirty="0">
                <a:ea typeface="宋体" panose="02010600030101010101" pitchFamily="2" charset="-122"/>
              </a:rPr>
              <a:t> </a:t>
            </a:r>
            <a:r>
              <a:rPr lang="zh-CN" altLang="en-US" dirty="0">
                <a:ea typeface="宋体" panose="02010600030101010101" pitchFamily="2" charset="-122"/>
              </a:rPr>
              <a:t>的索引。</a:t>
            </a:r>
            <a:endParaRPr lang="en-US" altLang="zh-CN" dirty="0">
              <a:ea typeface="宋体" panose="02010600030101010101" pitchFamily="2" charset="-122"/>
            </a:endParaRPr>
          </a:p>
          <a:p>
            <a:r>
              <a:rPr lang="zh-CN" altLang="en-US" dirty="0">
                <a:ea typeface="宋体" panose="02010600030101010101" pitchFamily="2" charset="-122"/>
              </a:rPr>
              <a:t>而在新程序中</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find_part</a:t>
            </a:r>
            <a:r>
              <a:rPr lang="zh-CN" altLang="en-US" dirty="0">
                <a:ea typeface="宋体" panose="02010600030101010101" pitchFamily="2" charset="-122"/>
              </a:rPr>
              <a:t>函数返回指针，此指针指向的结点含有需要的零件。</a:t>
            </a:r>
            <a:endParaRPr lang="en-US" altLang="zh-CN" dirty="0">
              <a:ea typeface="宋体" panose="02010600030101010101" pitchFamily="2" charset="-122"/>
            </a:endParaRPr>
          </a:p>
          <a:p>
            <a:r>
              <a:rPr lang="zh-CN" altLang="en-US" dirty="0">
                <a:ea typeface="宋体" panose="02010600030101010101" pitchFamily="2" charset="-122"/>
              </a:rPr>
              <a:t>如果没有找到该零件编号，</a:t>
            </a:r>
            <a:r>
              <a:rPr lang="en-US" altLang="zh-CN" dirty="0" err="1">
                <a:latin typeface="Courier New" panose="02070309020205020404" pitchFamily="49" charset="0"/>
                <a:ea typeface="宋体" panose="02010600030101010101" pitchFamily="2" charset="-122"/>
              </a:rPr>
              <a:t>find_part</a:t>
            </a:r>
            <a:r>
              <a:rPr lang="zh-CN" altLang="en-US" dirty="0">
                <a:ea typeface="宋体" panose="02010600030101010101" pitchFamily="2" charset="-122"/>
              </a:rPr>
              <a:t>函数会返回空指针。</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45E0FB7D-2084-4B19-B8FC-2F9745C6908C}"/>
              </a:ext>
            </a:extLst>
          </p:cNvPr>
          <p:cNvSpPr>
            <a:spLocks noGrp="1" noChangeArrowheads="1"/>
          </p:cNvSpPr>
          <p:nvPr>
            <p:ph type="title"/>
          </p:nvPr>
        </p:nvSpPr>
        <p:spPr/>
        <p:txBody>
          <a:bodyPr/>
          <a:lstStyle/>
          <a:p>
            <a:r>
              <a:rPr lang="zh-CN" altLang="en-US">
                <a:ea typeface="宋体" panose="02010600030101010101" pitchFamily="2" charset="-122"/>
              </a:rPr>
              <a:t>程序：维护零件数据库</a:t>
            </a:r>
            <a:r>
              <a:rPr lang="en-US" altLang="zh-CN">
                <a:ea typeface="宋体" panose="02010600030101010101" pitchFamily="2" charset="-122"/>
              </a:rPr>
              <a:t>(</a:t>
            </a:r>
            <a:r>
              <a:rPr lang="zh-CN" altLang="en-US">
                <a:ea typeface="宋体" panose="02010600030101010101" pitchFamily="2" charset="-122"/>
              </a:rPr>
              <a:t>改进版</a:t>
            </a:r>
            <a:r>
              <a:rPr lang="en-US" altLang="zh-CN">
                <a:ea typeface="宋体" panose="02010600030101010101" pitchFamily="2" charset="-122"/>
              </a:rPr>
              <a:t>)</a:t>
            </a:r>
          </a:p>
        </p:txBody>
      </p:sp>
      <p:sp>
        <p:nvSpPr>
          <p:cNvPr id="80899" name="Content Placeholder 2">
            <a:extLst>
              <a:ext uri="{FF2B5EF4-FFF2-40B4-BE49-F238E27FC236}">
                <a16:creationId xmlns:a16="http://schemas.microsoft.com/office/drawing/2014/main" id="{0216195D-FCE1-473B-9728-B6C71F30E674}"/>
              </a:ext>
            </a:extLst>
          </p:cNvPr>
          <p:cNvSpPr>
            <a:spLocks noGrp="1" noChangeArrowheads="1"/>
          </p:cNvSpPr>
          <p:nvPr>
            <p:ph idx="1"/>
          </p:nvPr>
        </p:nvSpPr>
        <p:spPr>
          <a:xfrm>
            <a:off x="533400" y="1295400"/>
            <a:ext cx="11201400" cy="5181600"/>
          </a:xfrm>
        </p:spPr>
        <p:txBody>
          <a:bodyPr/>
          <a:lstStyle/>
          <a:p>
            <a:r>
              <a:rPr lang="zh-CN" altLang="en-US" sz="2400" dirty="0">
                <a:ea typeface="宋体" panose="02010600030101010101" pitchFamily="2" charset="-122"/>
              </a:rPr>
              <a:t>因为链表是根据零件编号排序的，所以新版本的</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find_part</a:t>
            </a:r>
            <a:r>
              <a:rPr lang="zh-CN" altLang="en-US" sz="2400" dirty="0">
                <a:ea typeface="宋体" panose="02010600030101010101" pitchFamily="2" charset="-122"/>
              </a:rPr>
              <a:t>函数可以通过在结点的零件编号大于或等于需要的零件编号时停止搜索，从而节省时间。</a:t>
            </a:r>
            <a:endParaRPr lang="en-US" altLang="zh-CN" sz="2400" dirty="0">
              <a:ea typeface="宋体" panose="02010600030101010101" pitchFamily="2" charset="-122"/>
            </a:endParaRPr>
          </a:p>
          <a:p>
            <a:r>
              <a:rPr lang="en-US" altLang="zh-CN" sz="2400" dirty="0" err="1">
                <a:latin typeface="Courier New" panose="02070309020205020404" pitchFamily="49" charset="0"/>
                <a:ea typeface="宋体" panose="02010600030101010101" pitchFamily="2" charset="-122"/>
              </a:rPr>
              <a:t>find_part</a:t>
            </a:r>
            <a:r>
              <a:rPr lang="zh-CN" altLang="en-US" sz="2400" dirty="0">
                <a:latin typeface="Courier New" panose="02070309020205020404" pitchFamily="49" charset="0"/>
                <a:ea typeface="宋体" panose="02010600030101010101" pitchFamily="2" charset="-122"/>
              </a:rPr>
              <a:t>的搜索循环如下</a:t>
            </a:r>
            <a:r>
              <a:rPr lang="en-US" altLang="zh-CN" sz="2400" dirty="0">
                <a:ea typeface="宋体" panose="02010600030101010101" pitchFamily="2" charset="-122"/>
              </a:rPr>
              <a:t>:</a:t>
            </a:r>
          </a:p>
          <a:p>
            <a:pPr>
              <a:lnSpc>
                <a:spcPct val="80000"/>
              </a:lnSpc>
              <a:spcBef>
                <a:spcPts val="1100"/>
              </a:spcBef>
              <a:buNone/>
            </a:pPr>
            <a:r>
              <a:rPr lang="en-US" altLang="zh-CN" sz="2400" dirty="0">
                <a:latin typeface="Courier New" panose="02070309020205020404" pitchFamily="49" charset="0"/>
                <a:ea typeface="宋体" panose="02010600030101010101" pitchFamily="2" charset="-122"/>
              </a:rPr>
              <a:t>	for (p = inventory;</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p != NULL &amp;&amp; number &gt; p-&gt;number;</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p = p-&gt;next)</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a:t>
            </a:r>
          </a:p>
          <a:p>
            <a:r>
              <a:rPr lang="zh-CN" altLang="en-US" sz="2400" dirty="0">
                <a:ea typeface="宋体" panose="02010600030101010101" pitchFamily="2" charset="-122"/>
              </a:rPr>
              <a:t>当循环结束时，我们需要判断零件是否找到了：</a:t>
            </a:r>
            <a:endParaRPr lang="en-US" altLang="zh-CN" sz="2400" dirty="0">
              <a:ea typeface="宋体" panose="02010600030101010101" pitchFamily="2" charset="-122"/>
            </a:endParaRPr>
          </a:p>
          <a:p>
            <a:pPr>
              <a:lnSpc>
                <a:spcPct val="80000"/>
              </a:lnSpc>
              <a:spcBef>
                <a:spcPts val="1100"/>
              </a:spcBef>
              <a:buNone/>
            </a:pPr>
            <a:r>
              <a:rPr lang="en-US" altLang="zh-CN" sz="2400" dirty="0">
                <a:latin typeface="Courier New" panose="02070309020205020404" pitchFamily="49" charset="0"/>
                <a:ea typeface="宋体" panose="02010600030101010101" pitchFamily="2" charset="-122"/>
              </a:rPr>
              <a:t>	if (p != NULL &amp;&amp; number == p-&gt;number)</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return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0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par>
                                <p:cTn id="11" presetID="1" presetClass="entr" presetSubtype="0" fill="hold" grpId="0" nodeType="withEffect">
                                  <p:stCondLst>
                                    <p:cond delay="20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par>
                                <p:cTn id="13" presetID="1" presetClass="entr" presetSubtype="0" fill="hold" grpId="0" nodeType="withEffect">
                                  <p:stCondLst>
                                    <p:cond delay="20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par>
                                <p:cTn id="15" presetID="1" presetClass="entr" presetSubtype="0" fill="hold" grpId="0" nodeType="withEffect">
                                  <p:stCondLst>
                                    <p:cond delay="200"/>
                                  </p:stCondLst>
                                  <p:childTnLst>
                                    <p:set>
                                      <p:cBhvr>
                                        <p:cTn id="16" dur="1" fill="hold">
                                          <p:stCondLst>
                                            <p:cond delay="0"/>
                                          </p:stCondLst>
                                        </p:cTn>
                                        <p:tgtEl>
                                          <p:spTgt spid="80899">
                                            <p:txEl>
                                              <p:pRg st="4" end="4"/>
                                            </p:txEl>
                                          </p:spTgt>
                                        </p:tgtEl>
                                        <p:attrNameLst>
                                          <p:attrName>style.visibility</p:attrName>
                                        </p:attrNameLst>
                                      </p:cBhvr>
                                      <p:to>
                                        <p:strVal val="visible"/>
                                      </p:to>
                                    </p:set>
                                  </p:childTnLst>
                                </p:cTn>
                              </p:par>
                              <p:par>
                                <p:cTn id="17" presetID="1" presetClass="entr" presetSubtype="0" fill="hold" grpId="0" nodeType="withEffect">
                                  <p:stCondLst>
                                    <p:cond delay="200"/>
                                  </p:stCondLst>
                                  <p:childTnLst>
                                    <p:set>
                                      <p:cBhvr>
                                        <p:cTn id="18"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8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EE834C62-5B77-4CC4-9C39-5F59F00DF4B3}"/>
              </a:ext>
            </a:extLst>
          </p:cNvPr>
          <p:cNvSpPr>
            <a:spLocks noGrp="1" noChangeArrowheads="1"/>
          </p:cNvSpPr>
          <p:nvPr>
            <p:ph type="title"/>
          </p:nvPr>
        </p:nvSpPr>
        <p:spPr/>
        <p:txBody>
          <a:bodyPr/>
          <a:lstStyle/>
          <a:p>
            <a:r>
              <a:rPr lang="zh-CN" altLang="en-US">
                <a:ea typeface="宋体" panose="02010600030101010101" pitchFamily="2" charset="-122"/>
              </a:rPr>
              <a:t>程序：维护零件数据库</a:t>
            </a:r>
            <a:r>
              <a:rPr lang="en-US" altLang="zh-CN">
                <a:ea typeface="宋体" panose="02010600030101010101" pitchFamily="2" charset="-122"/>
              </a:rPr>
              <a:t>(</a:t>
            </a:r>
            <a:r>
              <a:rPr lang="zh-CN" altLang="en-US">
                <a:ea typeface="宋体" panose="02010600030101010101" pitchFamily="2" charset="-122"/>
              </a:rPr>
              <a:t>改进版</a:t>
            </a:r>
            <a:r>
              <a:rPr lang="en-US" altLang="zh-CN">
                <a:ea typeface="宋体" panose="02010600030101010101" pitchFamily="2" charset="-122"/>
              </a:rPr>
              <a:t>)</a:t>
            </a:r>
          </a:p>
        </p:txBody>
      </p:sp>
      <p:sp>
        <p:nvSpPr>
          <p:cNvPr id="81923" name="Content Placeholder 2">
            <a:extLst>
              <a:ext uri="{FF2B5EF4-FFF2-40B4-BE49-F238E27FC236}">
                <a16:creationId xmlns:a16="http://schemas.microsoft.com/office/drawing/2014/main" id="{9FEEBED3-1C74-429A-8DD0-DBFB19ED3518}"/>
              </a:ext>
            </a:extLst>
          </p:cNvPr>
          <p:cNvSpPr>
            <a:spLocks noGrp="1" noChangeArrowheads="1"/>
          </p:cNvSpPr>
          <p:nvPr>
            <p:ph idx="1"/>
          </p:nvPr>
        </p:nvSpPr>
        <p:spPr>
          <a:xfrm>
            <a:off x="228600" y="1371600"/>
            <a:ext cx="11353800" cy="5105400"/>
          </a:xfrm>
        </p:spPr>
        <p:txBody>
          <a:bodyPr/>
          <a:lstStyle/>
          <a:p>
            <a:r>
              <a:rPr lang="zh-CN" altLang="en-US" sz="2400" dirty="0">
                <a:ea typeface="宋体" panose="02010600030101010101" pitchFamily="2" charset="-122"/>
              </a:rPr>
              <a:t>原始版本的</a:t>
            </a:r>
            <a:r>
              <a:rPr lang="en-US" altLang="zh-CN" sz="2400" dirty="0">
                <a:latin typeface="Courier New" panose="02070309020205020404" pitchFamily="49" charset="0"/>
                <a:ea typeface="宋体" panose="02010600030101010101" pitchFamily="2" charset="-122"/>
                <a:cs typeface="Courier New" panose="02070309020205020404" pitchFamily="49" charset="0"/>
              </a:rPr>
              <a:t>insert</a:t>
            </a:r>
            <a:r>
              <a:rPr lang="zh-CN" altLang="en-US" sz="2400" dirty="0">
                <a:ea typeface="宋体" panose="02010600030101010101" pitchFamily="2" charset="-122"/>
              </a:rPr>
              <a:t>函数把新零件存储在一个有效的数组元素中。</a:t>
            </a:r>
            <a:endParaRPr lang="en-US" altLang="zh-CN" sz="2400" dirty="0">
              <a:ea typeface="宋体" panose="02010600030101010101" pitchFamily="2" charset="-122"/>
            </a:endParaRPr>
          </a:p>
          <a:p>
            <a:r>
              <a:rPr lang="zh-CN" altLang="en-US" sz="2400" dirty="0">
                <a:ea typeface="宋体" panose="02010600030101010101" pitchFamily="2" charset="-122"/>
              </a:rPr>
              <a:t>新版本的函数需要确定新零件在链表中所处的位置，并且把它插入到那个位置。</a:t>
            </a:r>
            <a:endParaRPr lang="en-US" altLang="zh-CN" sz="2400" dirty="0">
              <a:ea typeface="宋体" panose="02010600030101010101" pitchFamily="2" charset="-122"/>
            </a:endParaRPr>
          </a:p>
          <a:p>
            <a:r>
              <a:rPr lang="en-US" altLang="zh-CN" sz="2400" dirty="0">
                <a:latin typeface="Courier New" panose="02070309020205020404" pitchFamily="49" charset="0"/>
                <a:ea typeface="宋体" panose="02010600030101010101" pitchFamily="2" charset="-122"/>
              </a:rPr>
              <a:t>insert</a:t>
            </a:r>
            <a:r>
              <a:rPr lang="zh-CN" altLang="en-US" sz="2400" dirty="0">
                <a:ea typeface="宋体" panose="02010600030101010101" pitchFamily="2" charset="-122"/>
              </a:rPr>
              <a:t>函数还要检查零件编号是否已经出现在链表中了。</a:t>
            </a:r>
          </a:p>
          <a:p>
            <a:r>
              <a:rPr lang="zh-CN" altLang="en-US" sz="2400" dirty="0">
                <a:ea typeface="宋体" panose="02010600030101010101" pitchFamily="2" charset="-122"/>
              </a:rPr>
              <a:t>下面的循环可以完成上述两项任务：</a:t>
            </a:r>
          </a:p>
          <a:p>
            <a:pPr>
              <a:lnSpc>
                <a:spcPct val="80000"/>
              </a:lnSpc>
              <a:spcBef>
                <a:spcPts val="900"/>
              </a:spcBef>
              <a:buNone/>
            </a:pPr>
            <a:r>
              <a:rPr lang="en-US" altLang="zh-CN" sz="2400" dirty="0">
                <a:latin typeface="Courier New" panose="02070309020205020404" pitchFamily="49" charset="0"/>
                <a:ea typeface="宋体" panose="02010600030101010101" pitchFamily="2" charset="-122"/>
              </a:rPr>
              <a:t>	for (cur = inventory, </a:t>
            </a:r>
            <a:r>
              <a:rPr lang="en-US" altLang="zh-CN" sz="2400" dirty="0" err="1">
                <a:latin typeface="Courier New" panose="02070309020205020404" pitchFamily="49" charset="0"/>
                <a:ea typeface="宋体" panose="02010600030101010101" pitchFamily="2" charset="-122"/>
              </a:rPr>
              <a:t>prev</a:t>
            </a:r>
            <a:r>
              <a:rPr lang="en-US" altLang="zh-CN" sz="2400" dirty="0">
                <a:latin typeface="Courier New" panose="02070309020205020404" pitchFamily="49" charset="0"/>
                <a:ea typeface="宋体" panose="02010600030101010101" pitchFamily="2" charset="-122"/>
              </a:rPr>
              <a:t> = NULL;</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cur != NULL &amp;&amp; </a:t>
            </a:r>
            <a:r>
              <a:rPr lang="en-US" altLang="zh-CN" sz="2400" dirty="0" err="1">
                <a:latin typeface="Courier New" panose="02070309020205020404" pitchFamily="49" charset="0"/>
                <a:ea typeface="宋体" panose="02010600030101010101" pitchFamily="2" charset="-122"/>
              </a:rPr>
              <a:t>new_node</a:t>
            </a:r>
            <a:r>
              <a:rPr lang="en-US" altLang="zh-CN" sz="2400" dirty="0">
                <a:latin typeface="Courier New" panose="02070309020205020404" pitchFamily="49" charset="0"/>
                <a:ea typeface="宋体" panose="02010600030101010101" pitchFamily="2" charset="-122"/>
              </a:rPr>
              <a:t>-&gt;number &gt; cur-&gt;number;</a:t>
            </a:r>
          </a:p>
          <a:p>
            <a:pPr>
              <a:lnSpc>
                <a:spcPct val="80000"/>
              </a:lnSpc>
              <a:spcBef>
                <a:spcPts val="500"/>
              </a:spcBef>
              <a:buNone/>
            </a:pPr>
            <a:r>
              <a:rPr lang="en-US" altLang="zh-CN" sz="2400" dirty="0">
                <a:latin typeface="Courier New" panose="02070309020205020404" pitchFamily="49" charset="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rPr>
              <a:t>prev</a:t>
            </a:r>
            <a:r>
              <a:rPr lang="en-US" altLang="zh-CN" sz="2400" dirty="0">
                <a:latin typeface="Courier New" panose="02070309020205020404" pitchFamily="49" charset="0"/>
                <a:ea typeface="宋体" panose="02010600030101010101" pitchFamily="2" charset="-122"/>
              </a:rPr>
              <a:t> = cur, cur = cur-&gt;next)</a:t>
            </a: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0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0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20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par>
                                <p:cTn id="19" presetID="1" presetClass="entr" presetSubtype="0" fill="hold" grpId="0" nodeType="withEffect">
                                  <p:stCondLst>
                                    <p:cond delay="200"/>
                                  </p:stCondLst>
                                  <p:childTnLst>
                                    <p:set>
                                      <p:cBhvr>
                                        <p:cTn id="20" dur="1" fill="hold">
                                          <p:stCondLst>
                                            <p:cond delay="0"/>
                                          </p:stCondLst>
                                        </p:cTn>
                                        <p:tgtEl>
                                          <p:spTgt spid="81923">
                                            <p:txEl>
                                              <p:pRg st="4" end="4"/>
                                            </p:txEl>
                                          </p:spTgt>
                                        </p:tgtEl>
                                        <p:attrNameLst>
                                          <p:attrName>style.visibility</p:attrName>
                                        </p:attrNameLst>
                                      </p:cBhvr>
                                      <p:to>
                                        <p:strVal val="visible"/>
                                      </p:to>
                                    </p:set>
                                  </p:childTnLst>
                                </p:cTn>
                              </p:par>
                              <p:par>
                                <p:cTn id="21" presetID="1" presetClass="entr" presetSubtype="0" fill="hold" grpId="0" nodeType="withEffect">
                                  <p:stCondLst>
                                    <p:cond delay="200"/>
                                  </p:stCondLst>
                                  <p:childTnLst>
                                    <p:set>
                                      <p:cBhvr>
                                        <p:cTn id="22" dur="1" fill="hold">
                                          <p:stCondLst>
                                            <p:cond delay="0"/>
                                          </p:stCondLst>
                                        </p:cTn>
                                        <p:tgtEl>
                                          <p:spTgt spid="81923">
                                            <p:txEl>
                                              <p:pRg st="5" end="5"/>
                                            </p:txEl>
                                          </p:spTgt>
                                        </p:tgtEl>
                                        <p:attrNameLst>
                                          <p:attrName>style.visibility</p:attrName>
                                        </p:attrNameLst>
                                      </p:cBhvr>
                                      <p:to>
                                        <p:strVal val="visible"/>
                                      </p:to>
                                    </p:set>
                                  </p:childTnLst>
                                </p:cTn>
                              </p:par>
                              <p:par>
                                <p:cTn id="23" presetID="1" presetClass="entr" presetSubtype="0" fill="hold" grpId="0" nodeType="withEffect">
                                  <p:stCondLst>
                                    <p:cond delay="200"/>
                                  </p:stCondLst>
                                  <p:childTnLst>
                                    <p:set>
                                      <p:cBhvr>
                                        <p:cTn id="24" dur="1" fill="hold">
                                          <p:stCondLst>
                                            <p:cond delay="0"/>
                                          </p:stCondLst>
                                        </p:cTn>
                                        <p:tgtEl>
                                          <p:spTgt spid="81923">
                                            <p:txEl>
                                              <p:pRg st="6" end="6"/>
                                            </p:txEl>
                                          </p:spTgt>
                                        </p:tgtEl>
                                        <p:attrNameLst>
                                          <p:attrName>style.visibility</p:attrName>
                                        </p:attrNameLst>
                                      </p:cBhvr>
                                      <p:to>
                                        <p:strVal val="visible"/>
                                      </p:to>
                                    </p:set>
                                  </p:childTnLst>
                                </p:cTn>
                              </p:par>
                              <p:par>
                                <p:cTn id="25" presetID="1" presetClass="entr" presetSubtype="0" fill="hold" grpId="0" nodeType="withEffect">
                                  <p:stCondLst>
                                    <p:cond delay="200"/>
                                  </p:stCondLst>
                                  <p:childTnLst>
                                    <p:set>
                                      <p:cBhvr>
                                        <p:cTn id="26"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FCC92193-5A36-4E1D-B278-429D525CF661}"/>
              </a:ext>
            </a:extLst>
          </p:cNvPr>
          <p:cNvSpPr>
            <a:spLocks noGrp="1" noChangeArrowheads="1"/>
          </p:cNvSpPr>
          <p:nvPr>
            <p:ph type="title"/>
          </p:nvPr>
        </p:nvSpPr>
        <p:spPr/>
        <p:txBody>
          <a:bodyPr/>
          <a:lstStyle/>
          <a:p>
            <a:r>
              <a:rPr lang="zh-CN" altLang="en-US">
                <a:ea typeface="宋体" panose="02010600030101010101" pitchFamily="2" charset="-122"/>
              </a:rPr>
              <a:t>程序：维护零件数据库</a:t>
            </a:r>
            <a:r>
              <a:rPr lang="en-US" altLang="zh-CN">
                <a:ea typeface="宋体" panose="02010600030101010101" pitchFamily="2" charset="-122"/>
              </a:rPr>
              <a:t>(</a:t>
            </a:r>
            <a:r>
              <a:rPr lang="zh-CN" altLang="en-US">
                <a:ea typeface="宋体" panose="02010600030101010101" pitchFamily="2" charset="-122"/>
              </a:rPr>
              <a:t>改进版</a:t>
            </a:r>
            <a:r>
              <a:rPr lang="en-US" altLang="zh-CN">
                <a:ea typeface="宋体" panose="02010600030101010101" pitchFamily="2" charset="-122"/>
              </a:rPr>
              <a:t>)</a:t>
            </a:r>
          </a:p>
        </p:txBody>
      </p:sp>
      <p:sp>
        <p:nvSpPr>
          <p:cNvPr id="82947" name="Content Placeholder 2">
            <a:extLst>
              <a:ext uri="{FF2B5EF4-FFF2-40B4-BE49-F238E27FC236}">
                <a16:creationId xmlns:a16="http://schemas.microsoft.com/office/drawing/2014/main" id="{5C1DECB0-97BD-4343-9D58-0A7395196252}"/>
              </a:ext>
            </a:extLst>
          </p:cNvPr>
          <p:cNvSpPr>
            <a:spLocks noGrp="1" noChangeArrowheads="1"/>
          </p:cNvSpPr>
          <p:nvPr>
            <p:ph idx="1"/>
          </p:nvPr>
        </p:nvSpPr>
        <p:spPr>
          <a:xfrm>
            <a:off x="304800" y="1295400"/>
            <a:ext cx="11201400" cy="5029200"/>
          </a:xfrm>
        </p:spPr>
        <p:txBody>
          <a:bodyPr/>
          <a:lstStyle/>
          <a:p>
            <a:r>
              <a:rPr lang="zh-CN" altLang="en-US" dirty="0">
                <a:ea typeface="宋体" panose="02010600030101010101" pitchFamily="2" charset="-122"/>
              </a:rPr>
              <a:t>一旦循环终止，</a:t>
            </a:r>
            <a:r>
              <a:rPr lang="en-US" altLang="zh-CN" dirty="0">
                <a:latin typeface="Courier New" panose="02070309020205020404" pitchFamily="49" charset="0"/>
                <a:ea typeface="宋体" panose="02010600030101010101" pitchFamily="2" charset="-122"/>
                <a:cs typeface="Courier New" panose="02070309020205020404" pitchFamily="49" charset="0"/>
              </a:rPr>
              <a:t>insert</a:t>
            </a:r>
            <a:r>
              <a:rPr lang="en-US" altLang="zh-CN" dirty="0">
                <a:ea typeface="宋体" panose="02010600030101010101" pitchFamily="2" charset="-122"/>
              </a:rPr>
              <a:t> </a:t>
            </a:r>
            <a:r>
              <a:rPr lang="zh-CN" altLang="en-US" dirty="0">
                <a:ea typeface="宋体" panose="02010600030101010101" pitchFamily="2" charset="-122"/>
              </a:rPr>
              <a:t>将检查 </a:t>
            </a:r>
            <a:r>
              <a:rPr lang="en-US" altLang="zh-CN" dirty="0">
                <a:ea typeface="宋体" panose="02010600030101010101" pitchFamily="2" charset="-122"/>
              </a:rPr>
              <a:t>:</a:t>
            </a:r>
          </a:p>
          <a:p>
            <a:pPr lvl="1"/>
            <a:r>
              <a:rPr lang="en-US" altLang="zh-CN" dirty="0">
                <a:latin typeface="Courier New" panose="02070309020205020404" pitchFamily="49" charset="0"/>
                <a:ea typeface="宋体" panose="02010600030101010101" pitchFamily="2" charset="-122"/>
              </a:rPr>
              <a:t>cur</a:t>
            </a:r>
            <a:r>
              <a:rPr lang="en-US" altLang="zh-CN" dirty="0">
                <a:ea typeface="宋体" panose="02010600030101010101" pitchFamily="2" charset="-122"/>
              </a:rPr>
              <a:t> </a:t>
            </a:r>
            <a:r>
              <a:rPr lang="zh-CN" altLang="en-US" dirty="0">
                <a:ea typeface="宋体" panose="02010600030101010101" pitchFamily="2" charset="-122"/>
              </a:rPr>
              <a:t>是否不为</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NULL</a:t>
            </a:r>
            <a:r>
              <a:rPr lang="en-US" altLang="zh-CN" dirty="0">
                <a:ea typeface="宋体" panose="02010600030101010101" pitchFamily="2" charset="-122"/>
              </a:rPr>
              <a:t> </a:t>
            </a:r>
            <a:r>
              <a:rPr lang="zh-CN" altLang="en-US" dirty="0">
                <a:ea typeface="宋体" panose="02010600030101010101" pitchFamily="2" charset="-122"/>
              </a:rPr>
              <a:t>，以及</a:t>
            </a:r>
            <a:r>
              <a:rPr lang="en-US" altLang="zh-CN" dirty="0" err="1">
                <a:latin typeface="Courier New" panose="02070309020205020404" pitchFamily="49" charset="0"/>
                <a:ea typeface="宋体" panose="02010600030101010101" pitchFamily="2" charset="-122"/>
              </a:rPr>
              <a:t>new_node</a:t>
            </a:r>
            <a:r>
              <a:rPr lang="en-US" altLang="zh-CN" dirty="0">
                <a:latin typeface="Courier New" panose="02070309020205020404" pitchFamily="49" charset="0"/>
                <a:ea typeface="宋体" panose="02010600030101010101" pitchFamily="2" charset="-122"/>
              </a:rPr>
              <a:t>-&gt;number</a:t>
            </a:r>
            <a:r>
              <a:rPr lang="en-US" altLang="zh-CN" dirty="0">
                <a:ea typeface="宋体" panose="02010600030101010101" pitchFamily="2" charset="-122"/>
              </a:rPr>
              <a:t> </a:t>
            </a:r>
            <a:r>
              <a:rPr lang="zh-CN" altLang="en-US" dirty="0">
                <a:ea typeface="宋体" panose="02010600030101010101" pitchFamily="2" charset="-122"/>
              </a:rPr>
              <a:t>是否等于</a:t>
            </a:r>
            <a:r>
              <a:rPr lang="en-US" altLang="zh-CN" dirty="0">
                <a:latin typeface="Courier New" panose="02070309020205020404" pitchFamily="49" charset="0"/>
                <a:ea typeface="宋体" panose="02010600030101010101" pitchFamily="2" charset="-122"/>
              </a:rPr>
              <a:t>cur-&gt;number</a:t>
            </a:r>
            <a:endParaRPr lang="en-US" altLang="zh-CN" dirty="0">
              <a:ea typeface="宋体" panose="02010600030101010101" pitchFamily="2" charset="-122"/>
            </a:endParaRPr>
          </a:p>
          <a:p>
            <a:pPr lvl="1"/>
            <a:r>
              <a:rPr lang="zh-CN" altLang="en-US" sz="2600" dirty="0">
                <a:ea typeface="宋体" panose="02010600030101010101" pitchFamily="2" charset="-122"/>
              </a:rPr>
              <a:t>如果都成立，则零件的编号以经在表里了</a:t>
            </a:r>
            <a:endParaRPr lang="en-US" altLang="zh-CN" sz="2600" dirty="0">
              <a:ea typeface="宋体" panose="02010600030101010101" pitchFamily="2" charset="-122"/>
            </a:endParaRPr>
          </a:p>
          <a:p>
            <a:pPr lvl="1"/>
            <a:r>
              <a:rPr lang="zh-CN" altLang="en-US" sz="2600" dirty="0">
                <a:ea typeface="宋体" panose="02010600030101010101" pitchFamily="2" charset="-122"/>
              </a:rPr>
              <a:t>否则，</a:t>
            </a:r>
            <a:r>
              <a:rPr lang="en-US" altLang="zh-CN" sz="2600" dirty="0">
                <a:latin typeface="Courier New" panose="02070309020205020404" pitchFamily="49" charset="0"/>
                <a:ea typeface="宋体" panose="02010600030101010101" pitchFamily="2" charset="-122"/>
              </a:rPr>
              <a:t>insert</a:t>
            </a:r>
            <a:r>
              <a:rPr lang="zh-CN" altLang="en-US" sz="2600" dirty="0">
                <a:latin typeface="Courier New" panose="02070309020205020404" pitchFamily="49" charset="0"/>
                <a:ea typeface="宋体" panose="02010600030101010101" pitchFamily="2" charset="-122"/>
              </a:rPr>
              <a:t>将把新结点插到</a:t>
            </a:r>
            <a:r>
              <a:rPr lang="en-US" altLang="zh-CN" sz="2600" dirty="0" err="1">
                <a:latin typeface="Courier New" panose="02070309020205020404" pitchFamily="49" charset="0"/>
                <a:ea typeface="宋体" panose="02010600030101010101" pitchFamily="2" charset="-122"/>
              </a:rPr>
              <a:t>prev</a:t>
            </a:r>
            <a:r>
              <a:rPr lang="zh-CN" altLang="en-US" sz="2600" dirty="0">
                <a:latin typeface="Courier New" panose="02070309020205020404" pitchFamily="49" charset="0"/>
                <a:ea typeface="宋体" panose="02010600030101010101" pitchFamily="2" charset="-122"/>
              </a:rPr>
              <a:t>和</a:t>
            </a:r>
            <a:r>
              <a:rPr lang="en-US" altLang="zh-CN" sz="2600" dirty="0">
                <a:latin typeface="Courier New" panose="02070309020205020404" pitchFamily="49" charset="0"/>
                <a:ea typeface="宋体" panose="02010600030101010101" pitchFamily="2" charset="-122"/>
              </a:rPr>
              <a:t>cur</a:t>
            </a:r>
            <a:r>
              <a:rPr lang="zh-CN" altLang="en-US" sz="2600" dirty="0">
                <a:latin typeface="Courier New" panose="02070309020205020404" pitchFamily="49" charset="0"/>
                <a:ea typeface="宋体" panose="02010600030101010101" pitchFamily="2" charset="-122"/>
              </a:rPr>
              <a:t>指向的结点之间</a:t>
            </a:r>
            <a:endParaRPr lang="en-US" altLang="zh-CN" sz="2600" dirty="0">
              <a:ea typeface="宋体" panose="02010600030101010101" pitchFamily="2" charset="-122"/>
            </a:endParaRPr>
          </a:p>
          <a:p>
            <a:r>
              <a:rPr lang="zh-CN" altLang="en-US" dirty="0">
                <a:ea typeface="宋体" panose="02010600030101010101" pitchFamily="2" charset="-122"/>
              </a:rPr>
              <a:t>即使新零件的编号大于链表中的任何编号，此策略仍然有效。</a:t>
            </a:r>
            <a:endParaRPr lang="en-US" altLang="zh-CN" dirty="0">
              <a:ea typeface="宋体" panose="02010600030101010101" pitchFamily="2" charset="-122"/>
            </a:endParaRPr>
          </a:p>
          <a:p>
            <a:r>
              <a:rPr lang="zh-CN" altLang="en-US" dirty="0">
                <a:ea typeface="宋体" panose="02010600030101010101" pitchFamily="2" charset="-122"/>
              </a:rPr>
              <a:t>和原始版本一样，此版本也需要</a:t>
            </a:r>
            <a:r>
              <a:rPr lang="en-US" altLang="zh-CN" dirty="0">
                <a:ea typeface="宋体" panose="02010600030101010101" pitchFamily="2" charset="-122"/>
              </a:rPr>
              <a:t>16.3</a:t>
            </a:r>
            <a:r>
              <a:rPr lang="zh-CN" altLang="en-US" dirty="0">
                <a:ea typeface="宋体" panose="02010600030101010101" pitchFamily="2" charset="-122"/>
              </a:rPr>
              <a:t>节的</a:t>
            </a:r>
            <a:r>
              <a:rPr lang="en-US" altLang="zh-CN" dirty="0" err="1">
                <a:latin typeface="Courier New" panose="02070309020205020404" pitchFamily="49" charset="0"/>
                <a:ea typeface="宋体" panose="02010600030101010101" pitchFamily="2" charset="-122"/>
              </a:rPr>
              <a:t>read_line</a:t>
            </a:r>
            <a:r>
              <a:rPr lang="zh-CN" altLang="en-US" dirty="0">
                <a:latin typeface="Courier New" panose="02070309020205020404" pitchFamily="49" charset="0"/>
                <a:ea typeface="宋体" panose="02010600030101010101" pitchFamily="2" charset="-122"/>
              </a:rPr>
              <a:t>函数。</a:t>
            </a:r>
            <a:endParaRPr lang="en-US" altLang="zh-CN" dirty="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Content Placeholder 2">
            <a:extLst>
              <a:ext uri="{FF2B5EF4-FFF2-40B4-BE49-F238E27FC236}">
                <a16:creationId xmlns:a16="http://schemas.microsoft.com/office/drawing/2014/main" id="{3D14860A-8EB9-455C-AA30-91EB31617628}"/>
              </a:ext>
            </a:extLst>
          </p:cNvPr>
          <p:cNvSpPr>
            <a:spLocks noGrp="1" noChangeArrowheads="1"/>
          </p:cNvSpPr>
          <p:nvPr>
            <p:ph idx="1"/>
          </p:nvPr>
        </p:nvSpPr>
        <p:spPr>
          <a:xfrm>
            <a:off x="762000" y="457200"/>
            <a:ext cx="9982200" cy="6096000"/>
          </a:xfrm>
        </p:spPr>
        <p:txBody>
          <a:bodyPr/>
          <a:lstStyle/>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/*inventory2.c, Maintains a parts database (linked list version) */</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800" dirty="0">
                <a:latin typeface="Courier New" panose="02070309020205020404" pitchFamily="49" charset="0"/>
                <a:ea typeface="宋体" panose="02010600030101010101" pitchFamily="2" charset="-122"/>
                <a:cs typeface="Courier New" panose="02070309020205020404" pitchFamily="49" charset="0"/>
              </a:rPr>
              <a:t>&gt;</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stdlib.h</a:t>
            </a:r>
            <a:r>
              <a:rPr lang="en-US" altLang="zh-CN" sz="1800" dirty="0">
                <a:latin typeface="Courier New" panose="02070309020205020404" pitchFamily="49" charset="0"/>
                <a:ea typeface="宋体" panose="02010600030101010101" pitchFamily="2" charset="-122"/>
                <a:cs typeface="Courier New" panose="02070309020205020404" pitchFamily="49" charset="0"/>
              </a:rPr>
              <a:t>&gt;</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#include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readline.h</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#define NAME_LEN 25</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struct part {</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int number;</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char name[NAME_LEN+1];</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on_hand</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struct part *next;</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struct part *inventory = NULL;   /* points to first part */</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struct part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find_part</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(int number);</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insert(void);</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search(void);</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update(void);</a:t>
            </a:r>
          </a:p>
          <a:p>
            <a:pPr>
              <a:lnSpc>
                <a:spcPct val="7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print(void);</a:t>
            </a:r>
          </a:p>
          <a:p>
            <a:endParaRPr lang="en-US" altLang="zh-CN" sz="1800" dirty="0">
              <a:ea typeface="宋体" panose="02010600030101010101" pitchFamily="2" charset="-122"/>
              <a:cs typeface="Courier New" panose="020703090202050204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0FFB9880-1948-4396-BEE1-926F46B81962}"/>
              </a:ext>
            </a:extLst>
          </p:cNvPr>
          <p:cNvSpPr>
            <a:spLocks noGrp="1" noChangeArrowheads="1"/>
          </p:cNvSpPr>
          <p:nvPr>
            <p:ph idx="1"/>
          </p:nvPr>
        </p:nvSpPr>
        <p:spPr>
          <a:xfrm>
            <a:off x="1905000" y="762000"/>
            <a:ext cx="8382000" cy="5562600"/>
          </a:xfrm>
        </p:spPr>
        <p:txBody>
          <a:bodyPr/>
          <a:lstStyle/>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main: Prompts the user to enter an operation code,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then calls a function to perform the requested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action. Repeats until the user enters the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command 'q'. Prints an error message if the user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enters an illegal code.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char code;</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for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operation code: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 %c", &amp;code);</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while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1800" dirty="0">
                <a:latin typeface="Courier New" panose="02070309020205020404" pitchFamily="49" charset="0"/>
                <a:ea typeface="宋体" panose="02010600030101010101" pitchFamily="2" charset="-122"/>
                <a:cs typeface="Courier New" panose="02070309020205020404" pitchFamily="49" charset="0"/>
              </a:rPr>
              <a:t>() != '\n')   /* skips to end of line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Content Placeholder 2">
            <a:extLst>
              <a:ext uri="{FF2B5EF4-FFF2-40B4-BE49-F238E27FC236}">
                <a16:creationId xmlns:a16="http://schemas.microsoft.com/office/drawing/2014/main" id="{F2796F37-E315-4EAA-90F7-9D7199A4EB7D}"/>
              </a:ext>
            </a:extLst>
          </p:cNvPr>
          <p:cNvSpPr>
            <a:spLocks noGrp="1" noChangeArrowheads="1"/>
          </p:cNvSpPr>
          <p:nvPr>
            <p:ph idx="1"/>
          </p:nvPr>
        </p:nvSpPr>
        <p:spPr>
          <a:xfrm>
            <a:off x="1905000" y="762000"/>
            <a:ext cx="8382000" cy="5562600"/>
          </a:xfrm>
        </p:spPr>
        <p:txBody>
          <a:bodyPr/>
          <a:lstStyle/>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switch (code)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case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latin typeface="Courier New" panose="02070309020205020404" pitchFamily="49" charset="0"/>
                <a:ea typeface="宋体" panose="02010600030101010101" pitchFamily="2" charset="-122"/>
                <a:cs typeface="Courier New" panose="02070309020205020404" pitchFamily="49" charset="0"/>
              </a:rPr>
              <a:t>': insert();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case 's': search();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case 'u': update();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case 'p': print();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case 'q': return 0;</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default: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("Illegal code\n");</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("\n");</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buFontTx/>
              <a:buNone/>
            </a:pPr>
            <a:endParaRPr lang="en-US" altLang="zh-CN"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id="{E5D4880B-F1C5-4F62-AA49-60DE37FB3197}"/>
              </a:ext>
            </a:extLst>
          </p:cNvPr>
          <p:cNvSpPr>
            <a:spLocks noGrp="1" noChangeArrowheads="1"/>
          </p:cNvSpPr>
          <p:nvPr>
            <p:ph idx="1"/>
          </p:nvPr>
        </p:nvSpPr>
        <p:spPr>
          <a:xfrm>
            <a:off x="1143000" y="457200"/>
            <a:ext cx="9829800" cy="6248400"/>
          </a:xfrm>
        </p:spPr>
        <p:txBody>
          <a:bodyPr/>
          <a:lstStyle/>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find_part</a:t>
            </a:r>
            <a:r>
              <a:rPr lang="en-US" altLang="zh-CN" sz="1800" dirty="0">
                <a:latin typeface="Courier New" panose="02070309020205020404" pitchFamily="49" charset="0"/>
                <a:ea typeface="宋体" panose="02010600030101010101" pitchFamily="2" charset="-122"/>
                <a:cs typeface="Courier New" panose="02070309020205020404" pitchFamily="49" charset="0"/>
              </a:rPr>
              <a:t>: Looks up a part number in the inventory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list. Returns a pointer to the node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containing the part number; if the part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number is not found, returns NULL.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struct part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find_part</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(int number)</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struct part *p;</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for (p = inventory;</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p != NULL &amp;&amp; number &gt; p-&gt;number;</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p = p-&gt;next)</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if (p != NULL &amp;&amp; number == p-&gt;number)</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return p;</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return NULL;</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ea typeface="方正姚体" pitchFamily="2" charset="-122"/>
              </a:rPr>
              <a:t>动态存储分配</a:t>
            </a:r>
            <a:endParaRPr kumimoji="1" lang="en-US" altLang="zh-CN" sz="4000" b="1" dirty="0">
              <a:solidFill>
                <a:srgbClr val="990099"/>
              </a:solidFill>
              <a:effectLst>
                <a:outerShdw blurRad="38100" dist="38100" dir="2700000" algn="tl">
                  <a:srgbClr val="C0C0C0"/>
                </a:outerShdw>
              </a:effectLst>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000066"/>
                </a:solidFill>
                <a:effectLst>
                  <a:outerShdw blurRad="38100" dist="38100" dir="2700000" algn="tl">
                    <a:srgbClr val="C0C0C0"/>
                  </a:outerShdw>
                </a:effectLst>
                <a:ea typeface="方正姚体" pitchFamily="2" charset="-122"/>
              </a:rPr>
              <a:t>动态分配字符串</a:t>
            </a:r>
            <a:endParaRPr kumimoji="1" lang="en-US" altLang="zh-CN" sz="4000" b="1" dirty="0">
              <a:solidFill>
                <a:srgbClr val="000066"/>
              </a:solidFill>
              <a:effectLst>
                <a:outerShdw blurRad="38100" dist="38100" dir="2700000" algn="tl">
                  <a:srgbClr val="C0C0C0"/>
                </a:outerShdw>
              </a:effectLst>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动态分配数组</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释放存储空间</a:t>
            </a:r>
            <a:endParaRPr kumimoji="1" lang="en-US" altLang="zh-CN" sz="40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4000" b="1" dirty="0">
                <a:solidFill>
                  <a:srgbClr val="990099"/>
                </a:solidFill>
                <a:effectLst>
                  <a:outerShdw blurRad="38100" dist="38100" dir="2700000" algn="tl">
                    <a:srgbClr val="C0C0C0"/>
                  </a:outerShdw>
                </a:effectLst>
                <a:latin typeface="方正姚体" pitchFamily="2" charset="-122"/>
                <a:ea typeface="方正姚体" pitchFamily="2" charset="-122"/>
              </a:rPr>
              <a:t>链表</a:t>
            </a:r>
          </a:p>
        </p:txBody>
      </p:sp>
    </p:spTree>
    <p:extLst>
      <p:ext uri="{BB962C8B-B14F-4D97-AF65-F5344CB8AC3E}">
        <p14:creationId xmlns:p14="http://schemas.microsoft.com/office/powerpoint/2010/main" val="3207312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Content Placeholder 2">
            <a:extLst>
              <a:ext uri="{FF2B5EF4-FFF2-40B4-BE49-F238E27FC236}">
                <a16:creationId xmlns:a16="http://schemas.microsoft.com/office/drawing/2014/main" id="{37A960E3-82B3-4B97-922F-6588D0337BB2}"/>
              </a:ext>
            </a:extLst>
          </p:cNvPr>
          <p:cNvSpPr>
            <a:spLocks noGrp="1" noChangeArrowheads="1"/>
          </p:cNvSpPr>
          <p:nvPr>
            <p:ph idx="1"/>
          </p:nvPr>
        </p:nvSpPr>
        <p:spPr>
          <a:xfrm>
            <a:off x="762000" y="533400"/>
            <a:ext cx="10591800" cy="5791200"/>
          </a:xfrm>
        </p:spPr>
        <p:txBody>
          <a:bodyPr/>
          <a:lstStyle/>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insert: Prompts the user for information about a new part and then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inserts the part into the inventory list; the list remains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sorted by part number. Prints an error message and returns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prematurely if the part already exists or space could not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be allocated for the part.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insert(void)</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struct part *cur,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prev</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latin typeface="Courier New" panose="02070309020205020404" pitchFamily="49" charset="0"/>
                <a:ea typeface="宋体" panose="02010600030101010101" pitchFamily="2" charset="-122"/>
                <a:cs typeface="Courier New" panose="02070309020205020404" pitchFamily="49" charset="0"/>
              </a:rPr>
              <a:t> =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malloc</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sizeof</a:t>
            </a:r>
            <a:r>
              <a:rPr lang="en-US" altLang="zh-CN" sz="1800" dirty="0">
                <a:latin typeface="Courier New" panose="02070309020205020404" pitchFamily="49" charset="0"/>
                <a:ea typeface="宋体" panose="02010600030101010101" pitchFamily="2" charset="-122"/>
                <a:cs typeface="Courier New" panose="02070309020205020404" pitchFamily="49" charset="0"/>
              </a:rPr>
              <a:t>(struct part));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if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latin typeface="Courier New" panose="02070309020205020404" pitchFamily="49" charset="0"/>
                <a:ea typeface="宋体" panose="02010600030101010101" pitchFamily="2" charset="-122"/>
                <a:cs typeface="Courier New" panose="02070309020205020404" pitchFamily="49" charset="0"/>
              </a:rPr>
              <a:t> == NULL)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("Database is full; can't add more parts.\n");</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return;</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("Enter part number: ");</a:t>
            </a:r>
          </a:p>
          <a:p>
            <a:pPr>
              <a:lnSpc>
                <a:spcPct val="80000"/>
              </a:lnSpc>
              <a:spcBef>
                <a:spcPts val="400"/>
              </a:spcBef>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("%d", &amp;</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-&gt;number);</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endParaRPr lang="en-US" altLang="zh-CN"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D943FDA2-171B-4F1A-BF2A-87116B04200B}"/>
              </a:ext>
            </a:extLst>
          </p:cNvPr>
          <p:cNvSpPr>
            <a:spLocks noGrp="1" noChangeArrowheads="1"/>
          </p:cNvSpPr>
          <p:nvPr>
            <p:ph idx="1"/>
          </p:nvPr>
        </p:nvSpPr>
        <p:spPr>
          <a:xfrm>
            <a:off x="571500" y="457200"/>
            <a:ext cx="11049000" cy="6019800"/>
          </a:xfrm>
        </p:spPr>
        <p:txBody>
          <a:bodyPr/>
          <a:lstStyle/>
          <a:p>
            <a:pPr>
              <a:lnSpc>
                <a:spcPct val="100000"/>
              </a:lnSpc>
              <a:spcBef>
                <a:spcPts val="1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for (cur = inventory,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prev</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NULL;</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cur != NULL &amp;&amp;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-&gt;number &gt; cur-&gt;number;</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prev</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cur, cur = cur-&gt;next)</a:t>
            </a:r>
          </a:p>
          <a:p>
            <a:pPr>
              <a:lnSpc>
                <a:spcPct val="100000"/>
              </a:lnSpc>
              <a:spcBef>
                <a:spcPts val="100"/>
              </a:spcBef>
              <a:spcAft>
                <a:spcPts val="0"/>
              </a:spcAft>
              <a:buFontTx/>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if (cur != NULL &amp;&amp;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-&gt;number == cur-&gt;number) {</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("Part already exists.\n");</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free(</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return;</a:t>
            </a:r>
          </a:p>
          <a:p>
            <a:pPr>
              <a:lnSpc>
                <a:spcPct val="100000"/>
              </a:lnSpc>
              <a:spcBef>
                <a:spcPts val="100"/>
              </a:spcBef>
              <a:spcAft>
                <a:spcPts val="0"/>
              </a:spcAft>
              <a:buFontTx/>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100"/>
              </a:spcBef>
              <a:spcAft>
                <a:spcPts val="0"/>
              </a:spcAft>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1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part name: ");</a:t>
            </a:r>
          </a:p>
          <a:p>
            <a:pPr>
              <a:lnSpc>
                <a:spcPct val="100000"/>
              </a:lnSpc>
              <a:spcBef>
                <a:spcPts val="1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read_line</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latin typeface="Courier New" panose="02070309020205020404" pitchFamily="49" charset="0"/>
                <a:ea typeface="宋体" panose="02010600030101010101" pitchFamily="2" charset="-122"/>
                <a:cs typeface="Courier New" panose="02070309020205020404" pitchFamily="49" charset="0"/>
              </a:rPr>
              <a:t>-&gt;name, NAME_LEN);</a:t>
            </a:r>
          </a:p>
          <a:p>
            <a:pPr>
              <a:lnSpc>
                <a:spcPct val="100000"/>
              </a:lnSpc>
              <a:spcBef>
                <a:spcPts val="1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quantity on hand: ");</a:t>
            </a:r>
          </a:p>
          <a:p>
            <a:pPr>
              <a:lnSpc>
                <a:spcPct val="100000"/>
              </a:lnSpc>
              <a:spcBef>
                <a:spcPts val="1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("%d", &amp;</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latin typeface="Courier New" panose="02070309020205020404" pitchFamily="49" charset="0"/>
                <a:ea typeface="宋体" panose="02010600030101010101" pitchFamily="2" charset="-122"/>
                <a:cs typeface="Courier New" panose="02070309020205020404" pitchFamily="49" charset="0"/>
              </a:rPr>
              <a:t>-&gt;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on_hand</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100"/>
              </a:spcBef>
              <a:spcAft>
                <a:spcPts val="0"/>
              </a:spcAft>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-&gt;next = cur;</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if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prev</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NULL)</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inventory =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else</a:t>
            </a:r>
          </a:p>
          <a:p>
            <a:pPr>
              <a:lnSpc>
                <a:spcPct val="100000"/>
              </a:lnSpc>
              <a:spcBef>
                <a:spcPts val="1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prev</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-&gt;next =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new_node</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100"/>
              </a:spcBef>
              <a:spcAft>
                <a:spcPts val="0"/>
              </a:spcAft>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Content Placeholder 2">
            <a:extLst>
              <a:ext uri="{FF2B5EF4-FFF2-40B4-BE49-F238E27FC236}">
                <a16:creationId xmlns:a16="http://schemas.microsoft.com/office/drawing/2014/main" id="{2FD3D576-9B95-4CAC-9F60-790665FC92AB}"/>
              </a:ext>
            </a:extLst>
          </p:cNvPr>
          <p:cNvSpPr>
            <a:spLocks noGrp="1" noChangeArrowheads="1"/>
          </p:cNvSpPr>
          <p:nvPr>
            <p:ph idx="1"/>
          </p:nvPr>
        </p:nvSpPr>
        <p:spPr>
          <a:xfrm>
            <a:off x="1447800" y="533400"/>
            <a:ext cx="9372600" cy="6019800"/>
          </a:xfrm>
        </p:spPr>
        <p:txBody>
          <a:bodyPr/>
          <a:lstStyle/>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search: Prompts the user to enter a part number, then  *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looks up the part in the database. If the part *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exists, prints the name and quantity on hand;  *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if not, prints an error message.               *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search(void)</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int number;</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struct part *p;</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part number: ");</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("%d", &amp;number);</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p =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find_part</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(number);</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if (p != NULL) {</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("Part name: %s\n", p-&gt;name);</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("Quantity on hand: %d\n", p-&gt;</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on_hand</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 else</a:t>
            </a:r>
          </a:p>
          <a:p>
            <a:pPr>
              <a:lnSpc>
                <a:spcPct val="100000"/>
              </a:lnSpc>
              <a:spcBef>
                <a:spcPts val="200"/>
              </a:spcBef>
              <a:spcAft>
                <a:spcPts val="0"/>
              </a:spcAft>
              <a:buNone/>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("Part not found.\n");</a:t>
            </a:r>
          </a:p>
          <a:p>
            <a:pPr>
              <a:lnSpc>
                <a:spcPct val="100000"/>
              </a:lnSpc>
              <a:spcBef>
                <a:spcPts val="20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Content Placeholder 2">
            <a:extLst>
              <a:ext uri="{FF2B5EF4-FFF2-40B4-BE49-F238E27FC236}">
                <a16:creationId xmlns:a16="http://schemas.microsoft.com/office/drawing/2014/main" id="{AE2B3829-8952-4C7E-AE98-B876748B46D3}"/>
              </a:ext>
            </a:extLst>
          </p:cNvPr>
          <p:cNvSpPr>
            <a:spLocks noGrp="1" noChangeArrowheads="1"/>
          </p:cNvSpPr>
          <p:nvPr>
            <p:ph idx="1"/>
          </p:nvPr>
        </p:nvSpPr>
        <p:spPr>
          <a:xfrm>
            <a:off x="1600200" y="533400"/>
            <a:ext cx="9144000" cy="6096000"/>
          </a:xfrm>
        </p:spPr>
        <p:txBody>
          <a:bodyPr/>
          <a:lstStyle/>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update: Prompts the user to enter a part number.       *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Prints an error message if the part doesn't    *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exist; otherwise, prompts the user to enter    *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change in quantity on hand and updates the     *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database.                                      *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update(void)</a:t>
            </a:r>
          </a:p>
          <a:p>
            <a:pPr>
              <a:lnSpc>
                <a:spcPct val="100000"/>
              </a:lnSpc>
              <a:spcBef>
                <a:spcPts val="0"/>
              </a:spcBef>
              <a:spcAft>
                <a:spcPts val="0"/>
              </a:spcAft>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int number, change;</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struct part *p;</a:t>
            </a:r>
          </a:p>
          <a:p>
            <a:pPr>
              <a:lnSpc>
                <a:spcPct val="100000"/>
              </a:lnSpc>
              <a:spcBef>
                <a:spcPts val="0"/>
              </a:spcBef>
              <a:spcAft>
                <a:spcPts val="0"/>
              </a:spcAft>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part number: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("%d", &amp;number);</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p =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find_part</a:t>
            </a:r>
            <a:r>
              <a:rPr lang="en-US" altLang="zh-CN" sz="1800" dirty="0">
                <a:latin typeface="Courier New" panose="02070309020205020404" pitchFamily="49" charset="0"/>
                <a:ea typeface="宋体" panose="02010600030101010101" pitchFamily="2" charset="-122"/>
                <a:cs typeface="Courier New" panose="02070309020205020404" pitchFamily="49" charset="0"/>
              </a:rPr>
              <a:t>(number);</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if (p != NULL)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change in quantity on hand: ");</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("%d", &amp;change);</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p-&gt;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on_hand</a:t>
            </a:r>
            <a:r>
              <a:rPr lang="en-US" altLang="zh-CN" sz="1800" dirty="0">
                <a:latin typeface="Courier New" panose="02070309020205020404" pitchFamily="49" charset="0"/>
                <a:ea typeface="宋体" panose="02010600030101010101" pitchFamily="2" charset="-122"/>
                <a:cs typeface="Courier New" panose="02070309020205020404" pitchFamily="49" charset="0"/>
              </a:rPr>
              <a:t> += change;</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else</a:t>
            </a:r>
          </a:p>
          <a:p>
            <a:pPr>
              <a:lnSpc>
                <a:spcPct val="100000"/>
              </a:lnSpc>
              <a:spcBef>
                <a:spcPts val="0"/>
              </a:spcBef>
              <a:spcAft>
                <a:spcPts val="0"/>
              </a:spcAft>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("Part not found.\n");</a:t>
            </a:r>
          </a:p>
          <a:p>
            <a:pPr>
              <a:lnSpc>
                <a:spcPct val="100000"/>
              </a:lnSpc>
              <a:spcBef>
                <a:spcPts val="0"/>
              </a:spcBef>
              <a:spcAft>
                <a:spcPts val="0"/>
              </a:spcAft>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1538D1FD-7F04-442B-8323-1FF02AC040D6}"/>
              </a:ext>
            </a:extLst>
          </p:cNvPr>
          <p:cNvSpPr>
            <a:spLocks noGrp="1" noChangeArrowheads="1"/>
          </p:cNvSpPr>
          <p:nvPr>
            <p:ph idx="1"/>
          </p:nvPr>
        </p:nvSpPr>
        <p:spPr>
          <a:xfrm>
            <a:off x="685800" y="762000"/>
            <a:ext cx="10896600" cy="5562600"/>
          </a:xfrm>
        </p:spPr>
        <p:txBody>
          <a:bodyPr/>
          <a:lstStyle/>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print: Prints a listing of all parts in the database,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showing the part number, part name, and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quantity on hand. Part numbers will appear in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        ascending order.                                *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void print(void)</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struct part *p;</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("Part Number   Part Name                  "</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"Quantity on Hand\n");</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for (p = inventory; p != NULL; p = p-&gt;next)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("%7d       %-25s%11d\n", p-&gt;number, p-&gt;name,</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p-&gt;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on_hand</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24BF1-1095-4A69-AB83-C344545D285A}"/>
              </a:ext>
            </a:extLst>
          </p:cNvPr>
          <p:cNvSpPr>
            <a:spLocks noGrp="1"/>
          </p:cNvSpPr>
          <p:nvPr>
            <p:ph type="title"/>
          </p:nvPr>
        </p:nvSpPr>
        <p:spPr/>
        <p:txBody>
          <a:bodyPr/>
          <a:lstStyle/>
          <a:p>
            <a:r>
              <a:rPr lang="zh-CN" altLang="en-US" dirty="0"/>
              <a:t>动态分配字符串</a:t>
            </a:r>
          </a:p>
        </p:txBody>
      </p:sp>
      <p:sp>
        <p:nvSpPr>
          <p:cNvPr id="3" name="内容占位符 2">
            <a:extLst>
              <a:ext uri="{FF2B5EF4-FFF2-40B4-BE49-F238E27FC236}">
                <a16:creationId xmlns:a16="http://schemas.microsoft.com/office/drawing/2014/main" id="{FA2F55F2-4058-4C00-A136-3F363DBDE7EB}"/>
              </a:ext>
            </a:extLst>
          </p:cNvPr>
          <p:cNvSpPr>
            <a:spLocks noGrp="1"/>
          </p:cNvSpPr>
          <p:nvPr>
            <p:ph idx="1"/>
          </p:nvPr>
        </p:nvSpPr>
        <p:spPr/>
        <p:txBody>
          <a:bodyPr/>
          <a:lstStyle/>
          <a:p>
            <a:r>
              <a:rPr lang="zh-CN" altLang="en-US" dirty="0"/>
              <a:t>动态内存分配对字符串操作非常有用</a:t>
            </a:r>
          </a:p>
          <a:p>
            <a:r>
              <a:rPr lang="zh-CN" altLang="en-US" dirty="0"/>
              <a:t>字符串存储在字符数组中，可能很难预测这些数组需要的长度</a:t>
            </a:r>
          </a:p>
          <a:p>
            <a:r>
              <a:rPr lang="zh-CN" altLang="en-US" dirty="0"/>
              <a:t>通过动态地分配字符串，可以推迟到程序运行时才做决定</a:t>
            </a:r>
          </a:p>
          <a:p>
            <a:r>
              <a:rPr lang="en-US" altLang="zh-CN" dirty="0"/>
              <a:t>malloc</a:t>
            </a:r>
            <a:r>
              <a:rPr lang="zh-CN" altLang="en-US" dirty="0"/>
              <a:t>函数原型：</a:t>
            </a:r>
          </a:p>
          <a:p>
            <a:pPr marL="0" indent="0">
              <a:buNone/>
            </a:pPr>
            <a:r>
              <a:rPr lang="en-US" altLang="zh-CN" dirty="0"/>
              <a:t>   void *malloc(</a:t>
            </a:r>
            <a:r>
              <a:rPr lang="en-US" altLang="zh-CN" dirty="0" err="1"/>
              <a:t>size_t</a:t>
            </a:r>
            <a:r>
              <a:rPr lang="en-US" altLang="zh-CN" dirty="0"/>
              <a:t> size);</a:t>
            </a:r>
          </a:p>
          <a:p>
            <a:pPr lvl="1"/>
            <a:r>
              <a:rPr lang="en-US" altLang="zh-CN" dirty="0"/>
              <a:t>malloc</a:t>
            </a:r>
            <a:r>
              <a:rPr lang="zh-CN" altLang="en-US" dirty="0"/>
              <a:t>分配</a:t>
            </a:r>
            <a:r>
              <a:rPr lang="en-US" altLang="zh-CN" dirty="0"/>
              <a:t>size</a:t>
            </a:r>
            <a:r>
              <a:rPr lang="zh-CN" altLang="en-US" dirty="0"/>
              <a:t>个字节的内存块，并返回指向该内存块首地址的指针。</a:t>
            </a:r>
          </a:p>
          <a:p>
            <a:pPr lvl="1"/>
            <a:r>
              <a:rPr lang="en-US" altLang="zh-CN" dirty="0"/>
              <a:t>size</a:t>
            </a:r>
            <a:r>
              <a:rPr lang="zh-CN" altLang="en-US" dirty="0"/>
              <a:t>的类型是</a:t>
            </a:r>
            <a:r>
              <a:rPr lang="en-US" altLang="zh-CN" dirty="0" err="1"/>
              <a:t>size_t</a:t>
            </a:r>
            <a:r>
              <a:rPr lang="zh-CN" altLang="en-US" dirty="0"/>
              <a:t>，</a:t>
            </a:r>
          </a:p>
        </p:txBody>
      </p:sp>
    </p:spTree>
    <p:extLst>
      <p:ext uri="{BB962C8B-B14F-4D97-AF65-F5344CB8AC3E}">
        <p14:creationId xmlns:p14="http://schemas.microsoft.com/office/powerpoint/2010/main" val="78153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4633</TotalTime>
  <Words>6981</Words>
  <Application>Microsoft Office PowerPoint</Application>
  <PresentationFormat>宽屏</PresentationFormat>
  <Paragraphs>727</Paragraphs>
  <Slides>84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84</vt:i4>
      </vt:variant>
    </vt:vector>
  </HeadingPairs>
  <TitlesOfParts>
    <vt:vector size="93" baseType="lpstr">
      <vt:lpstr>方正姚体</vt:lpstr>
      <vt:lpstr>黑体</vt:lpstr>
      <vt:lpstr>微软雅黑</vt:lpstr>
      <vt:lpstr>Arial</vt:lpstr>
      <vt:lpstr>Arial Black</vt:lpstr>
      <vt:lpstr>Courier New</vt:lpstr>
      <vt:lpstr>Times New Roman</vt:lpstr>
      <vt:lpstr>Wingdings</vt:lpstr>
      <vt:lpstr>tm2</vt:lpstr>
      <vt:lpstr>第二章 动态存储及指针应用</vt:lpstr>
      <vt:lpstr>PowerPoint 演示文稿</vt:lpstr>
      <vt:lpstr>2.1 动态存储分配</vt:lpstr>
      <vt:lpstr>内存分配函数</vt:lpstr>
      <vt:lpstr>空指针</vt:lpstr>
      <vt:lpstr>空指针</vt:lpstr>
      <vt:lpstr>空指针</vt:lpstr>
      <vt:lpstr>PowerPoint 演示文稿</vt:lpstr>
      <vt:lpstr>动态分配字符串</vt:lpstr>
      <vt:lpstr>动态分配字符串</vt:lpstr>
      <vt:lpstr>使用malloc函数为字符串分配内存</vt:lpstr>
      <vt:lpstr>使用malloc函数为字符串分配内存</vt:lpstr>
      <vt:lpstr>在字符串函数中使用动态存储分配</vt:lpstr>
      <vt:lpstr>在字符串函数中使用动态存储分配</vt:lpstr>
      <vt:lpstr>在字符串函数中使用动态存储分配</vt:lpstr>
      <vt:lpstr>显示一个月的提醒列表 (改进版)</vt:lpstr>
      <vt:lpstr>PowerPoint 演示文稿</vt:lpstr>
      <vt:lpstr>PowerPoint 演示文稿</vt:lpstr>
      <vt:lpstr>PowerPoint 演示文稿</vt:lpstr>
      <vt:lpstr>PowerPoint 演示文稿</vt:lpstr>
      <vt:lpstr>PowerPoint 演示文稿</vt:lpstr>
      <vt:lpstr>动态分配数组</vt:lpstr>
      <vt:lpstr>使用malloc给数组分配存储空间</vt:lpstr>
      <vt:lpstr>使用malloc给数组分配存储空间</vt:lpstr>
      <vt:lpstr>calloc 函数</vt:lpstr>
      <vt:lpstr>calloc 函数</vt:lpstr>
      <vt:lpstr>realloc函数</vt:lpstr>
      <vt:lpstr>realloc函数</vt:lpstr>
      <vt:lpstr>realloc函数</vt:lpstr>
      <vt:lpstr>PowerPoint 演示文稿</vt:lpstr>
      <vt:lpstr>释放存储空间</vt:lpstr>
      <vt:lpstr>释放存储空间</vt:lpstr>
      <vt:lpstr>释放存储空间</vt:lpstr>
      <vt:lpstr>free 函数</vt:lpstr>
      <vt:lpstr>“悬空指针”问题</vt:lpstr>
      <vt:lpstr>“悬空指针”问题</vt:lpstr>
      <vt:lpstr>PowerPoint 演示文稿</vt:lpstr>
      <vt:lpstr>链表</vt:lpstr>
      <vt:lpstr>链表</vt:lpstr>
      <vt:lpstr>声明结点类型</vt:lpstr>
      <vt:lpstr>声明结点类型</vt:lpstr>
      <vt:lpstr>创建结点</vt:lpstr>
      <vt:lpstr>创建结点</vt:lpstr>
      <vt:lpstr>创建结点</vt:lpstr>
      <vt:lpstr> -&gt; 运算符</vt:lpstr>
      <vt:lpstr>-&gt; 运算符</vt:lpstr>
      <vt:lpstr>在链表的开始处插入结点</vt:lpstr>
      <vt:lpstr>在链表的开始处插入结点</vt:lpstr>
      <vt:lpstr>PowerPoint 演示文稿</vt:lpstr>
      <vt:lpstr>PowerPoint 演示文稿</vt:lpstr>
      <vt:lpstr>PowerPoint 演示文稿</vt:lpstr>
      <vt:lpstr>在链表的开始处插入结点</vt:lpstr>
      <vt:lpstr>在链表的开始处插入结点</vt:lpstr>
      <vt:lpstr>PowerPoint 演示文稿</vt:lpstr>
      <vt:lpstr>搜索链表</vt:lpstr>
      <vt:lpstr>搜索链表</vt:lpstr>
      <vt:lpstr>搜索链表</vt:lpstr>
      <vt:lpstr>搜索链表</vt:lpstr>
      <vt:lpstr>搜索链表</vt:lpstr>
      <vt:lpstr>从链表中删除结点</vt:lpstr>
      <vt:lpstr>从链表中删除结点</vt:lpstr>
      <vt:lpstr>PowerPoint 演示文稿</vt:lpstr>
      <vt:lpstr>PowerPoint 演示文稿</vt:lpstr>
      <vt:lpstr>PowerPoint 演示文稿</vt:lpstr>
      <vt:lpstr>从链表中删除结点</vt:lpstr>
      <vt:lpstr>从链表中删除结点</vt:lpstr>
      <vt:lpstr>从链表中删除结点</vt:lpstr>
      <vt:lpstr>PowerPoint 演示文稿</vt:lpstr>
      <vt:lpstr>有序链表</vt:lpstr>
      <vt:lpstr>程序：维护零件数据库(改进版)</vt:lpstr>
      <vt:lpstr>程序：维护零件数据库(改进版)</vt:lpstr>
      <vt:lpstr>程序：维护零件数据库(改进版)</vt:lpstr>
      <vt:lpstr>程序：维护零件数据库(改进版)</vt:lpstr>
      <vt:lpstr>程序：维护零件数据库(改进版)</vt:lpstr>
      <vt:lpstr>程序：维护零件数据库(改进版)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饶 云波</cp:lastModifiedBy>
  <cp:revision>1064</cp:revision>
  <cp:lastPrinted>1999-11-08T20:52:53Z</cp:lastPrinted>
  <dcterms:created xsi:type="dcterms:W3CDTF">1999-08-24T18:39:05Z</dcterms:created>
  <dcterms:modified xsi:type="dcterms:W3CDTF">2022-11-13T08:29:25Z</dcterms:modified>
</cp:coreProperties>
</file>