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70"/>
  </p:notesMasterIdLst>
  <p:sldIdLst>
    <p:sldId id="256" r:id="rId2"/>
    <p:sldId id="258" r:id="rId3"/>
    <p:sldId id="259" r:id="rId4"/>
    <p:sldId id="260" r:id="rId5"/>
    <p:sldId id="261" r:id="rId6"/>
    <p:sldId id="262" r:id="rId7"/>
    <p:sldId id="315"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16" r:id="rId28"/>
    <p:sldId id="282" r:id="rId29"/>
    <p:sldId id="283" r:id="rId30"/>
    <p:sldId id="284" r:id="rId31"/>
    <p:sldId id="285" r:id="rId32"/>
    <p:sldId id="286" r:id="rId33"/>
    <p:sldId id="287" r:id="rId34"/>
    <p:sldId id="288" r:id="rId35"/>
    <p:sldId id="289" r:id="rId36"/>
    <p:sldId id="290" r:id="rId37"/>
    <p:sldId id="291" r:id="rId38"/>
    <p:sldId id="293" r:id="rId39"/>
    <p:sldId id="294" r:id="rId40"/>
    <p:sldId id="296" r:id="rId41"/>
    <p:sldId id="298" r:id="rId42"/>
    <p:sldId id="299" r:id="rId43"/>
    <p:sldId id="300" r:id="rId44"/>
    <p:sldId id="301" r:id="rId45"/>
    <p:sldId id="318" r:id="rId46"/>
    <p:sldId id="319" r:id="rId47"/>
    <p:sldId id="320" r:id="rId48"/>
    <p:sldId id="322" r:id="rId49"/>
    <p:sldId id="321" r:id="rId50"/>
    <p:sldId id="327" r:id="rId51"/>
    <p:sldId id="317" r:id="rId52"/>
    <p:sldId id="302" r:id="rId53"/>
    <p:sldId id="303" r:id="rId54"/>
    <p:sldId id="323" r:id="rId55"/>
    <p:sldId id="324" r:id="rId56"/>
    <p:sldId id="325" r:id="rId57"/>
    <p:sldId id="326" r:id="rId58"/>
    <p:sldId id="304" r:id="rId59"/>
    <p:sldId id="305" r:id="rId60"/>
    <p:sldId id="306" r:id="rId61"/>
    <p:sldId id="307" r:id="rId62"/>
    <p:sldId id="308" r:id="rId63"/>
    <p:sldId id="309" r:id="rId64"/>
    <p:sldId id="310" r:id="rId65"/>
    <p:sldId id="311" r:id="rId66"/>
    <p:sldId id="312" r:id="rId67"/>
    <p:sldId id="313" r:id="rId68"/>
    <p:sldId id="314" r:id="rId69"/>
  </p:sldIdLst>
  <p:sldSz cx="12192000" cy="6858000"/>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006600"/>
    <a:srgbClr val="FFFFCC"/>
    <a:srgbClr val="9900CC"/>
    <a:srgbClr val="000066"/>
    <a:srgbClr val="990033"/>
    <a:srgbClr val="FFFFFF"/>
    <a:srgbClr val="660033"/>
    <a:srgbClr val="C6A02E"/>
    <a:srgbClr val="B82F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59" autoAdjust="0"/>
    <p:restoredTop sz="94660"/>
  </p:normalViewPr>
  <p:slideViewPr>
    <p:cSldViewPr>
      <p:cViewPr varScale="1">
        <p:scale>
          <a:sx n="67" d="100"/>
          <a:sy n="67" d="100"/>
        </p:scale>
        <p:origin x="896" y="5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60" d="100"/>
          <a:sy n="60" d="100"/>
        </p:scale>
        <p:origin x="2568" y="5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zh-CN" altLang="en-US"/>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zh-CN" altLang="en-US"/>
          </a:p>
        </p:txBody>
      </p:sp>
      <p:sp>
        <p:nvSpPr>
          <p:cNvPr id="37892" name="Rectangle 4"/>
          <p:cNvSpPr>
            <a:spLocks noGrp="1" noRot="1" noChangeAspect="1" noChangeArrowheads="1" noTextEdit="1"/>
          </p:cNvSpPr>
          <p:nvPr>
            <p:ph type="sldImg" idx="2"/>
          </p:nvPr>
        </p:nvSpPr>
        <p:spPr bwMode="auto">
          <a:xfrm>
            <a:off x="407988" y="696913"/>
            <a:ext cx="618331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zh-CN" altLang="en-US"/>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B90D6BE3-42E0-4DA5-B156-66EF77FDC710}" type="slidenum">
              <a:rPr lang="zh-CN" altLang="en-US"/>
              <a:pPr/>
              <a:t>‹#›</a:t>
            </a:fld>
            <a:endParaRPr lang="en-US" altLang="zh-CN"/>
          </a:p>
        </p:txBody>
      </p:sp>
    </p:spTree>
    <p:extLst>
      <p:ext uri="{BB962C8B-B14F-4D97-AF65-F5344CB8AC3E}">
        <p14:creationId xmlns:p14="http://schemas.microsoft.com/office/powerpoint/2010/main" val="241905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88533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idx="1" hasCustomPrompt="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933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72416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5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013906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50" r:id="rId3"/>
    <p:sldLayoutId id="2147484053" r:id="rId4"/>
    <p:sldLayoutId id="2147484057" r:id="rId5"/>
  </p:sldLayoutIdLst>
  <p:hf hdr="0" dt="0"/>
  <p:txStyles>
    <p:title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7200" dirty="0"/>
              <a:t>第</a:t>
            </a:r>
            <a:r>
              <a:rPr lang="en-US" altLang="zh-CN" sz="7200" dirty="0"/>
              <a:t>3</a:t>
            </a:r>
            <a:r>
              <a:rPr lang="zh-CN" altLang="en-US" sz="7200" dirty="0"/>
              <a:t>章 大型程序编写实践</a:t>
            </a:r>
          </a:p>
        </p:txBody>
      </p:sp>
      <p:sp>
        <p:nvSpPr>
          <p:cNvPr id="3" name="副标题 2"/>
          <p:cNvSpPr>
            <a:spLocks noGrp="1"/>
          </p:cNvSpPr>
          <p:nvPr>
            <p:ph type="subTitle" idx="1"/>
          </p:nvPr>
        </p:nvSpPr>
        <p:spPr>
          <a:xfrm>
            <a:off x="1828800" y="4572000"/>
            <a:ext cx="8534400" cy="838200"/>
          </a:xfrm>
        </p:spPr>
        <p:txBody>
          <a:bodyPr/>
          <a:lstStyle/>
          <a:p>
            <a:r>
              <a:rPr lang="zh-CN" altLang="en-US" sz="4000" dirty="0"/>
              <a:t>授课教师：饶云波</a:t>
            </a:r>
          </a:p>
        </p:txBody>
      </p:sp>
    </p:spTree>
    <p:extLst>
      <p:ext uri="{BB962C8B-B14F-4D97-AF65-F5344CB8AC3E}">
        <p14:creationId xmlns:p14="http://schemas.microsoft.com/office/powerpoint/2010/main" val="37465214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1825625" y="260350"/>
            <a:ext cx="8540750" cy="977900"/>
          </a:xfrm>
        </p:spPr>
        <p:txBody>
          <a:bodyPr vert="horz" wrap="square" lIns="92075" tIns="46038" rIns="92075" bIns="46038" numCol="1" anchor="ctr" anchorCtr="0" compatLnSpc="1">
            <a:prstTxWarp prst="textNoShape">
              <a:avLst/>
            </a:prstTxWarp>
          </a:bodyPr>
          <a:lstStyle/>
          <a:p>
            <a:r>
              <a:rPr lang="en-US" altLang="zh-CN">
                <a:latin typeface="Courier New" panose="02070309020205020404" pitchFamily="49" charset="0"/>
                <a:cs typeface="Courier New" panose="02070309020205020404" pitchFamily="49" charset="0"/>
              </a:rPr>
              <a:t>#include</a:t>
            </a:r>
            <a:endParaRPr lang="en-US" altLang="zh-CN">
              <a:cs typeface="Courier New" panose="02070309020205020404" pitchFamily="49" charset="0"/>
            </a:endParaRPr>
          </a:p>
        </p:txBody>
      </p:sp>
      <p:sp>
        <p:nvSpPr>
          <p:cNvPr id="10243" name="Content Placeholder 2"/>
          <p:cNvSpPr>
            <a:spLocks noGrp="1"/>
          </p:cNvSpPr>
          <p:nvPr>
            <p:ph idx="4294967295"/>
          </p:nvPr>
        </p:nvSpPr>
        <p:spPr>
          <a:xfrm>
            <a:off x="152400" y="990600"/>
            <a:ext cx="11734800" cy="5086350"/>
          </a:xfrm>
        </p:spPr>
        <p:txBody>
          <a:bodyPr vert="horz" wrap="square" lIns="92075" tIns="46038" rIns="92075" bIns="46038" numCol="1" anchor="t" anchorCtr="0" compatLnSpc="1">
            <a:prstTxWarp prst="textNoShape">
              <a:avLst/>
            </a:prstTxWarp>
          </a:bodyPr>
          <a:lstStyle/>
          <a:p>
            <a:pPr>
              <a:lnSpc>
                <a:spcPct val="150000"/>
              </a:lnSpc>
            </a:pPr>
            <a:r>
              <a:rPr lang="zh-CN" altLang="en-US" sz="2400" dirty="0"/>
              <a:t>不要用尖括号包含你写的文件：</a:t>
            </a:r>
            <a:endParaRPr lang="en-US" altLang="zh-CN" sz="2400" dirty="0"/>
          </a:p>
          <a:p>
            <a:pPr lvl="1">
              <a:lnSpc>
                <a:spcPct val="150000"/>
              </a:lnSpc>
              <a:buFont typeface="Wingdings" pitchFamily="2" charset="2"/>
              <a:buNone/>
            </a:pPr>
            <a:r>
              <a:rPr lang="en-US" altLang="zh-CN" dirty="0">
                <a:latin typeface="Courier New" panose="02070309020205020404" pitchFamily="49" charset="0"/>
                <a:cs typeface="Courier New" panose="02070309020205020404" pitchFamily="49" charset="0"/>
              </a:rPr>
              <a:t>#include &lt;</a:t>
            </a:r>
            <a:r>
              <a:rPr lang="en-US" altLang="zh-CN" dirty="0" err="1">
                <a:latin typeface="Courier New" panose="02070309020205020404" pitchFamily="49" charset="0"/>
                <a:cs typeface="Courier New" panose="02070309020205020404" pitchFamily="49" charset="0"/>
              </a:rPr>
              <a:t>myheader.h</a:t>
            </a:r>
            <a:r>
              <a:rPr lang="en-US" altLang="zh-CN" dirty="0">
                <a:latin typeface="Courier New" panose="02070309020205020404" pitchFamily="49" charset="0"/>
                <a:cs typeface="Courier New" panose="02070309020205020404" pitchFamily="49" charset="0"/>
              </a:rPr>
              <a:t>&gt;   /*** WRONG ***/</a:t>
            </a:r>
          </a:p>
          <a:p>
            <a:pPr>
              <a:lnSpc>
                <a:spcPct val="150000"/>
              </a:lnSpc>
            </a:pPr>
            <a:r>
              <a:rPr lang="zh-CN" altLang="en-US" sz="2400" dirty="0"/>
              <a:t>预处理器可能会在系统头文件所在的地方寻找</a:t>
            </a:r>
            <a:r>
              <a:rPr lang="en-US" altLang="zh-CN" sz="2400" dirty="0"/>
              <a:t> </a:t>
            </a:r>
            <a:r>
              <a:rPr lang="en-US" altLang="zh-CN" sz="2400" dirty="0" err="1">
                <a:latin typeface="Courier New" panose="02070309020205020404" pitchFamily="49" charset="0"/>
              </a:rPr>
              <a:t>myheader.h</a:t>
            </a:r>
            <a:r>
              <a:rPr lang="zh-CN" altLang="en-US" sz="2400" dirty="0">
                <a:latin typeface="Courier New" panose="02070309020205020404" pitchFamily="49" charset="0"/>
              </a:rPr>
              <a:t>。</a:t>
            </a:r>
            <a:endParaRPr lang="en-US" altLang="zh-CN" sz="2400" dirty="0">
              <a:latin typeface="Courier New" panose="02070309020205020404" pitchFamily="49" charset="0"/>
            </a:endParaRPr>
          </a:p>
          <a:p>
            <a:pPr>
              <a:lnSpc>
                <a:spcPct val="150000"/>
              </a:lnSpc>
            </a:pPr>
            <a:r>
              <a:rPr lang="en-US" altLang="zh-CN" sz="2400" dirty="0">
                <a:latin typeface="Courier New" panose="02070309020205020404" pitchFamily="49" charset="0"/>
                <a:cs typeface="Courier New" panose="02070309020205020404" pitchFamily="49" charset="0"/>
              </a:rPr>
              <a:t>#include</a:t>
            </a:r>
            <a:r>
              <a:rPr lang="zh-CN" altLang="en-US" sz="2400" dirty="0">
                <a:latin typeface="Courier New" panose="02070309020205020404" pitchFamily="49" charset="0"/>
                <a:cs typeface="Courier New" panose="02070309020205020404" pitchFamily="49" charset="0"/>
              </a:rPr>
              <a:t>指示中的文件名可以包含盘符和路径：</a:t>
            </a:r>
            <a:endParaRPr lang="en-US" altLang="zh-CN" sz="2400" dirty="0">
              <a:latin typeface="Courier New" panose="02070309020205020404" pitchFamily="49" charset="0"/>
              <a:cs typeface="Courier New" panose="02070309020205020404" pitchFamily="49" charset="0"/>
            </a:endParaRPr>
          </a:p>
          <a:p>
            <a:pPr lvl="1">
              <a:lnSpc>
                <a:spcPct val="150000"/>
              </a:lnSpc>
              <a:buFont typeface="Wingdings" pitchFamily="2" charset="2"/>
              <a:buNone/>
            </a:pPr>
            <a:r>
              <a:rPr lang="en-US" altLang="zh-CN" dirty="0">
                <a:latin typeface="Courier New" panose="02070309020205020404" pitchFamily="49" charset="0"/>
                <a:cs typeface="Courier New" panose="02070309020205020404" pitchFamily="49" charset="0"/>
              </a:rPr>
              <a:t>#include "c</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cprogs</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utils.h</a:t>
            </a:r>
            <a:r>
              <a:rPr lang="en-US" altLang="zh-CN" dirty="0">
                <a:latin typeface="Courier New" panose="02070309020205020404" pitchFamily="49" charset="0"/>
                <a:cs typeface="Courier New" panose="02070309020205020404" pitchFamily="49" charset="0"/>
              </a:rPr>
              <a:t>” /* Windows path */</a:t>
            </a:r>
          </a:p>
          <a:p>
            <a:pPr lvl="1">
              <a:lnSpc>
                <a:spcPct val="150000"/>
              </a:lnSpc>
              <a:buFont typeface="Wingdings" pitchFamily="2" charset="2"/>
              <a:buNone/>
            </a:pPr>
            <a:r>
              <a:rPr lang="en-US" altLang="zh-CN" dirty="0">
                <a:latin typeface="Courier New" panose="02070309020205020404" pitchFamily="49" charset="0"/>
                <a:cs typeface="Courier New" panose="02070309020205020404" pitchFamily="49" charset="0"/>
              </a:rPr>
              <a:t>#include "/</a:t>
            </a:r>
            <a:r>
              <a:rPr lang="en-US" altLang="zh-CN" dirty="0" err="1">
                <a:latin typeface="Courier New" panose="02070309020205020404" pitchFamily="49" charset="0"/>
                <a:cs typeface="Courier New" panose="02070309020205020404" pitchFamily="49" charset="0"/>
              </a:rPr>
              <a:t>cprogs</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utils.h</a:t>
            </a:r>
            <a:r>
              <a:rPr lang="en-US" altLang="zh-CN" dirty="0">
                <a:latin typeface="Courier New" panose="02070309020205020404" pitchFamily="49" charset="0"/>
                <a:cs typeface="Courier New" panose="02070309020205020404" pitchFamily="49" charset="0"/>
              </a:rPr>
              <a:t>”   /* UNIX path */</a:t>
            </a:r>
          </a:p>
          <a:p>
            <a:pPr>
              <a:lnSpc>
                <a:spcPct val="150000"/>
              </a:lnSpc>
            </a:pPr>
            <a:r>
              <a:rPr lang="zh-CN" altLang="en-US" sz="2400" dirty="0"/>
              <a:t>虽然</a:t>
            </a:r>
            <a:r>
              <a:rPr lang="en-US" altLang="zh-CN" sz="2400" dirty="0"/>
              <a:t> </a:t>
            </a:r>
            <a:r>
              <a:rPr lang="en-US" altLang="zh-CN" sz="2400" dirty="0">
                <a:latin typeface="Courier New" panose="02070309020205020404" pitchFamily="49" charset="0"/>
              </a:rPr>
              <a:t>#include</a:t>
            </a:r>
            <a:r>
              <a:rPr lang="en-US" altLang="zh-CN" sz="2400" dirty="0"/>
              <a:t> </a:t>
            </a:r>
            <a:r>
              <a:rPr lang="zh-CN" altLang="en-US" sz="2400" dirty="0"/>
              <a:t>中的引号使文件名看起来像字符串，但是预处理器不会那样处理。</a:t>
            </a:r>
            <a:endParaRPr lang="en-US" altLang="zh-CN" sz="2400" dirty="0"/>
          </a:p>
          <a:p>
            <a:pPr>
              <a:lnSpc>
                <a:spcPct val="150000"/>
              </a:lnSpc>
            </a:pPr>
            <a:endParaRPr lang="en-US" altLang="zh-CN" sz="2400" dirty="0"/>
          </a:p>
        </p:txBody>
      </p:sp>
    </p:spTree>
    <p:extLst>
      <p:ext uri="{BB962C8B-B14F-4D97-AF65-F5344CB8AC3E}">
        <p14:creationId xmlns:p14="http://schemas.microsoft.com/office/powerpoint/2010/main" val="385743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blinds(horizontal)">
                                      <p:cBhvr>
                                        <p:cTn id="7" dur="500"/>
                                        <p:tgtEl>
                                          <p:spTgt spid="102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10" dur="5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5" dur="500"/>
                                        <p:tgtEl>
                                          <p:spTgt spid="1024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20" dur="500"/>
                                        <p:tgtEl>
                                          <p:spTgt spid="1024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23" dur="500"/>
                                        <p:tgtEl>
                                          <p:spTgt spid="1024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26" dur="500"/>
                                        <p:tgtEl>
                                          <p:spTgt spid="1024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243">
                                            <p:txEl>
                                              <p:pRg st="6" end="6"/>
                                            </p:txEl>
                                          </p:spTgt>
                                        </p:tgtEl>
                                        <p:attrNameLst>
                                          <p:attrName>style.visibility</p:attrName>
                                        </p:attrNameLst>
                                      </p:cBhvr>
                                      <p:to>
                                        <p:strVal val="visible"/>
                                      </p:to>
                                    </p:set>
                                    <p:animEffect transition="in" filter="blinds(horizontal)">
                                      <p:cBhvr>
                                        <p:cTn id="31"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a:latin typeface="Courier New" panose="02070309020205020404" pitchFamily="49" charset="0"/>
                <a:cs typeface="Courier New" panose="02070309020205020404" pitchFamily="49" charset="0"/>
              </a:rPr>
              <a:t>#include</a:t>
            </a:r>
            <a:endParaRPr lang="en-US" altLang="zh-CN">
              <a:cs typeface="Courier New" panose="02070309020205020404" pitchFamily="49" charset="0"/>
            </a:endParaRPr>
          </a:p>
        </p:txBody>
      </p:sp>
      <p:sp>
        <p:nvSpPr>
          <p:cNvPr id="11267" name="Content Placeholder 2"/>
          <p:cNvSpPr>
            <a:spLocks noGrp="1"/>
          </p:cNvSpPr>
          <p:nvPr>
            <p:ph idx="4294967295"/>
          </p:nvPr>
        </p:nvSpPr>
        <p:spPr>
          <a:xfrm>
            <a:off x="457200" y="1186542"/>
            <a:ext cx="11277599" cy="529045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pPr>
            <a:r>
              <a:rPr lang="zh-CN" altLang="en-US" sz="2400" dirty="0"/>
              <a:t>通常最好不要在</a:t>
            </a:r>
            <a:r>
              <a:rPr lang="en-US" altLang="zh-CN" sz="2400" dirty="0"/>
              <a:t>#include</a:t>
            </a:r>
            <a:r>
              <a:rPr lang="zh-CN" altLang="en-US" sz="2400" dirty="0"/>
              <a:t>包含盘符或路径。</a:t>
            </a:r>
            <a:endParaRPr lang="en-US" altLang="zh-CN" sz="2400" dirty="0"/>
          </a:p>
          <a:p>
            <a:pPr>
              <a:lnSpc>
                <a:spcPct val="150000"/>
              </a:lnSpc>
            </a:pPr>
            <a:r>
              <a:rPr lang="en-US" altLang="zh-CN" sz="2400" dirty="0"/>
              <a:t>Windows</a:t>
            </a:r>
            <a:r>
              <a:rPr lang="zh-CN" altLang="en-US" sz="2400" dirty="0"/>
              <a:t>上 #</a:t>
            </a:r>
            <a:r>
              <a:rPr lang="en-US" altLang="zh-CN" sz="2400" dirty="0"/>
              <a:t>include</a:t>
            </a:r>
            <a:r>
              <a:rPr lang="zh-CN" altLang="en-US" sz="2400" dirty="0"/>
              <a:t>的坏例子：</a:t>
            </a:r>
            <a:endParaRPr lang="en-US" altLang="zh-CN" sz="2400" dirty="0"/>
          </a:p>
          <a:p>
            <a:pPr lvl="1">
              <a:lnSpc>
                <a:spcPct val="150000"/>
              </a:lnSpc>
              <a:buFont typeface="Wingdings" pitchFamily="2" charset="2"/>
              <a:buNone/>
            </a:pPr>
            <a:r>
              <a:rPr lang="en-US" altLang="zh-CN" dirty="0">
                <a:latin typeface="Courier New" panose="02070309020205020404" pitchFamily="49" charset="0"/>
                <a:cs typeface="Courier New" panose="02070309020205020404" pitchFamily="49" charset="0"/>
              </a:rPr>
              <a:t>#include "d</a:t>
            </a:r>
            <a:r>
              <a:rPr lang="zh-CN" altLang="en-US"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utils.h</a:t>
            </a:r>
            <a:r>
              <a:rPr lang="en-US" altLang="zh-CN" dirty="0">
                <a:latin typeface="Courier New" panose="02070309020205020404" pitchFamily="49" charset="0"/>
                <a:cs typeface="Courier New" panose="02070309020205020404" pitchFamily="49" charset="0"/>
              </a:rPr>
              <a:t>”</a:t>
            </a:r>
          </a:p>
          <a:p>
            <a:pPr lvl="1">
              <a:lnSpc>
                <a:spcPct val="150000"/>
              </a:lnSpc>
              <a:buFont typeface="Wingdings" pitchFamily="2" charset="2"/>
              <a:buNone/>
            </a:pPr>
            <a:r>
              <a:rPr lang="en-US" altLang="zh-CN" dirty="0">
                <a:latin typeface="Courier New" panose="02070309020205020404" pitchFamily="49" charset="0"/>
                <a:cs typeface="Courier New" panose="02070309020205020404" pitchFamily="49" charset="0"/>
              </a:rPr>
              <a:t>#include "\</a:t>
            </a:r>
            <a:r>
              <a:rPr lang="en-US" altLang="zh-CN" dirty="0" err="1">
                <a:latin typeface="Courier New" panose="02070309020205020404" pitchFamily="49" charset="0"/>
                <a:cs typeface="Courier New" panose="02070309020205020404" pitchFamily="49" charset="0"/>
              </a:rPr>
              <a:t>cprogs</a:t>
            </a:r>
            <a:r>
              <a:rPr lang="en-US" altLang="zh-CN" dirty="0">
                <a:latin typeface="Courier New" panose="02070309020205020404" pitchFamily="49" charset="0"/>
                <a:cs typeface="Courier New" panose="02070309020205020404" pitchFamily="49" charset="0"/>
              </a:rPr>
              <a:t>\include\</a:t>
            </a:r>
            <a:r>
              <a:rPr lang="en-US" altLang="zh-CN" dirty="0" err="1">
                <a:latin typeface="Courier New" panose="02070309020205020404" pitchFamily="49" charset="0"/>
                <a:cs typeface="Courier New" panose="02070309020205020404" pitchFamily="49" charset="0"/>
              </a:rPr>
              <a:t>utils.h</a:t>
            </a:r>
            <a:r>
              <a:rPr lang="en-US" altLang="zh-CN" dirty="0">
                <a:latin typeface="Courier New" panose="02070309020205020404" pitchFamily="49" charset="0"/>
                <a:cs typeface="Courier New" panose="02070309020205020404" pitchFamily="49" charset="0"/>
              </a:rPr>
              <a:t>”</a:t>
            </a:r>
          </a:p>
          <a:p>
            <a:pPr lvl="1">
              <a:lnSpc>
                <a:spcPct val="150000"/>
              </a:lnSpc>
              <a:buFont typeface="Wingdings" pitchFamily="2" charset="2"/>
              <a:buNone/>
            </a:pPr>
            <a:r>
              <a:rPr lang="en-US" altLang="zh-CN" dirty="0">
                <a:latin typeface="Courier New" panose="02070309020205020404" pitchFamily="49" charset="0"/>
                <a:cs typeface="Courier New" panose="02070309020205020404" pitchFamily="49" charset="0"/>
              </a:rPr>
              <a:t>#include "d</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cprogs</a:t>
            </a:r>
            <a:r>
              <a:rPr lang="en-US" altLang="zh-CN" dirty="0">
                <a:latin typeface="Courier New" panose="02070309020205020404" pitchFamily="49" charset="0"/>
                <a:cs typeface="Courier New" panose="02070309020205020404" pitchFamily="49" charset="0"/>
              </a:rPr>
              <a:t>\include\</a:t>
            </a:r>
            <a:r>
              <a:rPr lang="en-US" altLang="zh-CN" dirty="0" err="1">
                <a:latin typeface="Courier New" panose="02070309020205020404" pitchFamily="49" charset="0"/>
                <a:cs typeface="Courier New" panose="02070309020205020404" pitchFamily="49" charset="0"/>
              </a:rPr>
              <a:t>utils.h</a:t>
            </a:r>
            <a:r>
              <a:rPr lang="en-US" altLang="zh-CN" dirty="0">
                <a:latin typeface="Courier New" panose="02070309020205020404" pitchFamily="49" charset="0"/>
                <a:cs typeface="Courier New" panose="02070309020205020404" pitchFamily="49" charset="0"/>
              </a:rPr>
              <a:t>"</a:t>
            </a:r>
          </a:p>
          <a:p>
            <a:pPr>
              <a:lnSpc>
                <a:spcPct val="150000"/>
              </a:lnSpc>
            </a:pPr>
            <a:r>
              <a:rPr lang="zh-CN" altLang="en-US" sz="2400" dirty="0"/>
              <a:t>好版本：</a:t>
            </a:r>
            <a:endParaRPr lang="en-US" altLang="zh-CN" sz="2400" dirty="0"/>
          </a:p>
          <a:p>
            <a:pPr lvl="1">
              <a:lnSpc>
                <a:spcPct val="150000"/>
              </a:lnSpc>
              <a:buFont typeface="Wingdings" pitchFamily="2" charset="2"/>
              <a:buNone/>
            </a:pPr>
            <a:r>
              <a:rPr lang="en-US" altLang="zh-CN" dirty="0">
                <a:latin typeface="Courier New" panose="02070309020205020404" pitchFamily="49" charset="0"/>
                <a:cs typeface="Courier New" panose="02070309020205020404" pitchFamily="49" charset="0"/>
              </a:rPr>
              <a:t>#include "</a:t>
            </a:r>
            <a:r>
              <a:rPr lang="en-US" altLang="zh-CN" dirty="0" err="1">
                <a:latin typeface="Courier New" panose="02070309020205020404" pitchFamily="49" charset="0"/>
                <a:cs typeface="Courier New" panose="02070309020205020404" pitchFamily="49" charset="0"/>
              </a:rPr>
              <a:t>utils.h</a:t>
            </a:r>
            <a:r>
              <a:rPr lang="en-US" altLang="zh-CN" dirty="0">
                <a:latin typeface="Courier New" panose="02070309020205020404" pitchFamily="49" charset="0"/>
                <a:cs typeface="Courier New" panose="02070309020205020404" pitchFamily="49" charset="0"/>
              </a:rPr>
              <a:t>”</a:t>
            </a:r>
          </a:p>
          <a:p>
            <a:pPr lvl="1">
              <a:lnSpc>
                <a:spcPct val="150000"/>
              </a:lnSpc>
              <a:buFont typeface="Wingdings" pitchFamily="2" charset="2"/>
              <a:buNone/>
            </a:pPr>
            <a:r>
              <a:rPr lang="en-US" altLang="zh-CN" dirty="0">
                <a:latin typeface="Courier New" panose="02070309020205020404" pitchFamily="49" charset="0"/>
                <a:cs typeface="Courier New" panose="02070309020205020404" pitchFamily="49" charset="0"/>
              </a:rPr>
              <a:t>#include "..\include\</a:t>
            </a:r>
            <a:r>
              <a:rPr lang="en-US" altLang="zh-CN" dirty="0" err="1">
                <a:latin typeface="Courier New" panose="02070309020205020404" pitchFamily="49" charset="0"/>
                <a:cs typeface="Courier New" panose="02070309020205020404" pitchFamily="49" charset="0"/>
              </a:rPr>
              <a:t>utils.h</a:t>
            </a:r>
            <a:r>
              <a:rPr lang="en-US" altLang="zh-CN" dirty="0">
                <a:latin typeface="Courier New" panose="02070309020205020404" pitchFamily="49" charset="0"/>
                <a:cs typeface="Courier New" panose="02070309020205020404" pitchFamily="49" charset="0"/>
              </a:rPr>
              <a:t>"</a:t>
            </a:r>
          </a:p>
          <a:p>
            <a:pPr>
              <a:lnSpc>
                <a:spcPct val="150000"/>
              </a:lnSpc>
            </a:pPr>
            <a:endParaRPr lang="en-US" altLang="zh-CN" sz="2400" dirty="0"/>
          </a:p>
        </p:txBody>
      </p:sp>
    </p:spTree>
    <p:extLst>
      <p:ext uri="{BB962C8B-B14F-4D97-AF65-F5344CB8AC3E}">
        <p14:creationId xmlns:p14="http://schemas.microsoft.com/office/powerpoint/2010/main" val="245872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2" dur="500"/>
                                        <p:tgtEl>
                                          <p:spTgt spid="1126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5" dur="500"/>
                                        <p:tgtEl>
                                          <p:spTgt spid="1126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18" dur="500"/>
                                        <p:tgtEl>
                                          <p:spTgt spid="1126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21" dur="500"/>
                                        <p:tgtEl>
                                          <p:spTgt spid="1126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267">
                                            <p:txEl>
                                              <p:pRg st="5" end="5"/>
                                            </p:txEl>
                                          </p:spTgt>
                                        </p:tgtEl>
                                        <p:attrNameLst>
                                          <p:attrName>style.visibility</p:attrName>
                                        </p:attrNameLst>
                                      </p:cBhvr>
                                      <p:to>
                                        <p:strVal val="visible"/>
                                      </p:to>
                                    </p:set>
                                    <p:animEffect transition="in" filter="blinds(horizontal)">
                                      <p:cBhvr>
                                        <p:cTn id="26" dur="500"/>
                                        <p:tgtEl>
                                          <p:spTgt spid="11267">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1267">
                                            <p:txEl>
                                              <p:pRg st="6" end="6"/>
                                            </p:txEl>
                                          </p:spTgt>
                                        </p:tgtEl>
                                        <p:attrNameLst>
                                          <p:attrName>style.visibility</p:attrName>
                                        </p:attrNameLst>
                                      </p:cBhvr>
                                      <p:to>
                                        <p:strVal val="visible"/>
                                      </p:to>
                                    </p:set>
                                    <p:animEffect transition="in" filter="blinds(horizontal)">
                                      <p:cBhvr>
                                        <p:cTn id="29" dur="500"/>
                                        <p:tgtEl>
                                          <p:spTgt spid="11267">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1267">
                                            <p:txEl>
                                              <p:pRg st="7" end="7"/>
                                            </p:txEl>
                                          </p:spTgt>
                                        </p:tgtEl>
                                        <p:attrNameLst>
                                          <p:attrName>style.visibility</p:attrName>
                                        </p:attrNameLst>
                                      </p:cBhvr>
                                      <p:to>
                                        <p:strVal val="visible"/>
                                      </p:to>
                                    </p:set>
                                    <p:animEffect transition="in" filter="blinds(horizontal)">
                                      <p:cBhvr>
                                        <p:cTn id="32" dur="500"/>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a:latin typeface="Courier New" panose="02070309020205020404" pitchFamily="49" charset="0"/>
                <a:cs typeface="Courier New" panose="02070309020205020404" pitchFamily="49" charset="0"/>
              </a:rPr>
              <a:t>#include</a:t>
            </a:r>
            <a:endParaRPr lang="en-US" altLang="zh-CN">
              <a:cs typeface="Courier New" panose="02070309020205020404" pitchFamily="49" charset="0"/>
            </a:endParaRPr>
          </a:p>
        </p:txBody>
      </p:sp>
      <p:sp>
        <p:nvSpPr>
          <p:cNvPr id="12291" name="Content Placeholder 2"/>
          <p:cNvSpPr>
            <a:spLocks noGrp="1"/>
          </p:cNvSpPr>
          <p:nvPr>
            <p:ph idx="4294967295"/>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pPr>
            <a:r>
              <a:rPr lang="en-US" altLang="zh-CN" sz="2400" dirty="0"/>
              <a:t>#include </a:t>
            </a:r>
            <a:r>
              <a:rPr lang="zh-CN" altLang="en-US" sz="2400" dirty="0"/>
              <a:t>还有第三种形式：</a:t>
            </a:r>
            <a:endParaRPr lang="en-US" altLang="zh-CN" sz="2400" dirty="0"/>
          </a:p>
          <a:p>
            <a:pPr lvl="1">
              <a:lnSpc>
                <a:spcPct val="150000"/>
              </a:lnSpc>
              <a:buFont typeface="Wingdings" pitchFamily="2" charset="2"/>
              <a:buNone/>
            </a:pPr>
            <a:r>
              <a:rPr lang="en-US" altLang="zh-CN" dirty="0">
                <a:latin typeface="Courier New" panose="02070309020205020404" pitchFamily="49" charset="0"/>
                <a:cs typeface="Courier New" panose="02070309020205020404" pitchFamily="49" charset="0"/>
              </a:rPr>
              <a:t>#include tokens</a:t>
            </a:r>
          </a:p>
          <a:p>
            <a:pPr>
              <a:lnSpc>
                <a:spcPct val="150000"/>
              </a:lnSpc>
            </a:pPr>
            <a:r>
              <a:rPr lang="en-US" altLang="zh-CN" sz="2400" dirty="0"/>
              <a:t>tokens </a:t>
            </a:r>
            <a:r>
              <a:rPr lang="zh-CN" altLang="en-US" sz="2400" dirty="0"/>
              <a:t>是任意的预处理符号序列，预处理器将扫描符号并用找到的宏替换它。</a:t>
            </a:r>
            <a:endParaRPr lang="en-US" altLang="zh-CN" sz="2400" dirty="0"/>
          </a:p>
          <a:p>
            <a:pPr>
              <a:lnSpc>
                <a:spcPct val="150000"/>
              </a:lnSpc>
            </a:pPr>
            <a:r>
              <a:rPr lang="zh-CN" altLang="en-US" sz="2400" dirty="0"/>
              <a:t>在宏替换之后的</a:t>
            </a:r>
            <a:r>
              <a:rPr lang="en-US" altLang="zh-CN" sz="2400" dirty="0"/>
              <a:t>#include</a:t>
            </a:r>
            <a:r>
              <a:rPr lang="zh-CN" altLang="en-US" sz="2400" dirty="0"/>
              <a:t>必须满足合法形式。</a:t>
            </a:r>
          </a:p>
          <a:p>
            <a:pPr>
              <a:lnSpc>
                <a:spcPct val="150000"/>
              </a:lnSpc>
            </a:pPr>
            <a:r>
              <a:rPr lang="zh-CN" altLang="en-US" sz="2400" dirty="0"/>
              <a:t>第三种</a:t>
            </a:r>
            <a:r>
              <a:rPr lang="en-US" altLang="zh-CN" sz="2400" dirty="0"/>
              <a:t> #include </a:t>
            </a:r>
            <a:r>
              <a:rPr lang="zh-CN" altLang="en-US" sz="2400" dirty="0"/>
              <a:t>形式的好处是文件名可以用宏定义，而不必硬编码。</a:t>
            </a:r>
            <a:endParaRPr lang="en-US" altLang="zh-CN" sz="2400" dirty="0"/>
          </a:p>
        </p:txBody>
      </p:sp>
    </p:spTree>
    <p:extLst>
      <p:ext uri="{BB962C8B-B14F-4D97-AF65-F5344CB8AC3E}">
        <p14:creationId xmlns:p14="http://schemas.microsoft.com/office/powerpoint/2010/main" val="1356484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7" dur="500"/>
                                        <p:tgtEl>
                                          <p:spTgt spid="1229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0" dur="500"/>
                                        <p:tgtEl>
                                          <p:spTgt spid="1229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5" dur="500"/>
                                        <p:tgtEl>
                                          <p:spTgt spid="1229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20" dur="500"/>
                                        <p:tgtEl>
                                          <p:spTgt spid="1229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25" dur="500"/>
                                        <p:tgtEl>
                                          <p:spTgt spid="122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a:latin typeface="Courier New" panose="02070309020205020404" pitchFamily="49" charset="0"/>
                <a:cs typeface="Courier New" panose="02070309020205020404" pitchFamily="49" charset="0"/>
              </a:rPr>
              <a:t>#include</a:t>
            </a:r>
            <a:endParaRPr lang="en-US" altLang="zh-CN">
              <a:cs typeface="Courier New" panose="02070309020205020404" pitchFamily="49" charset="0"/>
            </a:endParaRPr>
          </a:p>
        </p:txBody>
      </p:sp>
      <p:sp>
        <p:nvSpPr>
          <p:cNvPr id="6" name="Content Placeholder 2"/>
          <p:cNvSpPr txBox="1">
            <a:spLocks/>
          </p:cNvSpPr>
          <p:nvPr/>
        </p:nvSpPr>
        <p:spPr bwMode="auto">
          <a:xfrm>
            <a:off x="1447801" y="1066800"/>
            <a:ext cx="8918576" cy="542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nSpc>
                <a:spcPct val="150000"/>
              </a:lnSpc>
              <a:spcBef>
                <a:spcPct val="20000"/>
              </a:spcBef>
              <a:spcAft>
                <a:spcPts val="600"/>
              </a:spcAft>
              <a:buClr>
                <a:srgbClr val="FF0000"/>
              </a:buClr>
              <a:buSzPct val="80000"/>
              <a:buFont typeface="Times New Roman" panose="02020603050405020304" pitchFamily="18" charset="0"/>
              <a:buChar char="☺"/>
              <a:defRPr lang="en-US" altLang="zh-CN" b="1" baseline="0" dirty="0" smtClean="0">
                <a:solidFill>
                  <a:srgbClr val="000066"/>
                </a:solidFill>
                <a:latin typeface="微软雅黑" panose="020B0503020204020204" pitchFamily="34" charset="-122"/>
                <a:ea typeface="微软雅黑" panose="020B0503020204020204" pitchFamily="34" charset="-122"/>
              </a:defRPr>
            </a:lvl1pPr>
            <a:lvl2pPr marL="742950" lvl="1" indent="-285750">
              <a:lnSpc>
                <a:spcPct val="150000"/>
              </a:lnSpc>
              <a:spcBef>
                <a:spcPct val="20000"/>
              </a:spcBef>
              <a:spcAft>
                <a:spcPts val="600"/>
              </a:spcAft>
              <a:buClr>
                <a:srgbClr val="FF0000"/>
              </a:buClr>
              <a:buSzPct val="80000"/>
              <a:buFont typeface="Wingdings" pitchFamily="2" charset="2"/>
              <a:buNone/>
              <a:defRPr lang="en-US" altLang="zh-CN" b="1" dirty="0" smtClean="0">
                <a:solidFill>
                  <a:srgbClr val="000066"/>
                </a:solidFill>
                <a:latin typeface="Courier New" panose="02070309020205020404" pitchFamily="49" charset="0"/>
                <a:ea typeface="微软雅黑" panose="020B0503020204020204" pitchFamily="34" charset="-122"/>
                <a:cs typeface="Courier New" panose="02070309020205020404" pitchFamily="49" charset="0"/>
              </a:defRPr>
            </a:lvl2pPr>
            <a:lvl3pPr marL="1085850" indent="-22860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spcBef>
                <a:spcPct val="20000"/>
              </a:spcBef>
              <a:buChar char="–"/>
              <a:defRPr lang="en-US" altLang="zh-CN" sz="2000" b="1" dirty="0" smtClean="0">
                <a:solidFill>
                  <a:schemeClr val="accent6">
                    <a:lumMod val="75000"/>
                  </a:schemeClr>
                </a:solidFill>
                <a:latin typeface="+mn-lt"/>
              </a:defRPr>
            </a:lvl4pPr>
            <a:lvl5pPr marL="1771650" indent="-228600">
              <a:spcBef>
                <a:spcPct val="20000"/>
              </a:spcBef>
              <a:buChar char="•"/>
              <a:defRPr lang="en-US" altLang="zh-CN" sz="1600" b="1" dirty="0" smtClean="0">
                <a:solidFill>
                  <a:schemeClr val="accent6">
                    <a:lumMod val="75000"/>
                  </a:schemeClr>
                </a:solidFill>
                <a:latin typeface="+mn-lt"/>
              </a:defRPr>
            </a:lvl5pPr>
            <a:lvl6pPr marL="2228850" indent="-228600" eaLnBrk="0" fontAlgn="base" hangingPunct="0">
              <a:spcBef>
                <a:spcPct val="20000"/>
              </a:spcBef>
              <a:spcAft>
                <a:spcPct val="0"/>
              </a:spcAft>
              <a:buChar char="•"/>
              <a:defRPr sz="1600">
                <a:latin typeface="+mn-lt"/>
              </a:defRPr>
            </a:lvl6pPr>
            <a:lvl7pPr marL="2686050" indent="-228600" eaLnBrk="0" fontAlgn="base" hangingPunct="0">
              <a:spcBef>
                <a:spcPct val="20000"/>
              </a:spcBef>
              <a:spcAft>
                <a:spcPct val="0"/>
              </a:spcAft>
              <a:buChar char="•"/>
              <a:defRPr sz="1600">
                <a:latin typeface="+mn-lt"/>
              </a:defRPr>
            </a:lvl7pPr>
            <a:lvl8pPr marL="3143250" indent="-228600" eaLnBrk="0" fontAlgn="base" hangingPunct="0">
              <a:spcBef>
                <a:spcPct val="20000"/>
              </a:spcBef>
              <a:spcAft>
                <a:spcPct val="0"/>
              </a:spcAft>
              <a:buChar char="•"/>
              <a:defRPr sz="1600">
                <a:latin typeface="+mn-lt"/>
              </a:defRPr>
            </a:lvl8pPr>
            <a:lvl9pPr marL="3600450" indent="-228600" eaLnBrk="0" fontAlgn="base" hangingPunct="0">
              <a:spcBef>
                <a:spcPct val="20000"/>
              </a:spcBef>
              <a:spcAft>
                <a:spcPct val="0"/>
              </a:spcAft>
              <a:buChar char="•"/>
              <a:defRPr sz="1600">
                <a:latin typeface="+mn-lt"/>
              </a:defRPr>
            </a:lvl9pPr>
          </a:lstStyle>
          <a:p>
            <a:r>
              <a:rPr lang="zh-CN" altLang="en-US" dirty="0"/>
              <a:t>例：</a:t>
            </a:r>
          </a:p>
          <a:p>
            <a:pPr marL="0" indent="0">
              <a:buNone/>
            </a:pPr>
            <a:r>
              <a:rPr lang="en-US" altLang="zh-CN" dirty="0"/>
              <a:t>	#if defined(IA32)</a:t>
            </a:r>
          </a:p>
          <a:p>
            <a:pPr marL="0" indent="0">
              <a:buNone/>
            </a:pPr>
            <a:r>
              <a:rPr lang="en-US" altLang="zh-CN" dirty="0"/>
              <a:t>	  #define CPU_FILE "ia32.h" </a:t>
            </a:r>
          </a:p>
          <a:p>
            <a:pPr marL="0" indent="0">
              <a:buNone/>
            </a:pPr>
            <a:r>
              <a:rPr lang="en-US" altLang="zh-CN" dirty="0"/>
              <a:t>	#</a:t>
            </a:r>
            <a:r>
              <a:rPr lang="en-US" altLang="zh-CN" dirty="0" err="1"/>
              <a:t>elif</a:t>
            </a:r>
            <a:r>
              <a:rPr lang="en-US" altLang="zh-CN" dirty="0"/>
              <a:t> defined(IA64)</a:t>
            </a:r>
          </a:p>
          <a:p>
            <a:pPr marL="0" indent="0">
              <a:buNone/>
            </a:pPr>
            <a:r>
              <a:rPr lang="en-US" altLang="zh-CN" dirty="0"/>
              <a:t>	  #define CPU_FILE "ia64.h" </a:t>
            </a:r>
          </a:p>
          <a:p>
            <a:pPr marL="0" indent="0">
              <a:buNone/>
            </a:pPr>
            <a:r>
              <a:rPr lang="en-US" altLang="zh-CN" dirty="0"/>
              <a:t>	#</a:t>
            </a:r>
            <a:r>
              <a:rPr lang="en-US" altLang="zh-CN" dirty="0" err="1"/>
              <a:t>elif</a:t>
            </a:r>
            <a:r>
              <a:rPr lang="en-US" altLang="zh-CN" dirty="0"/>
              <a:t> defined(AMD64)</a:t>
            </a:r>
          </a:p>
          <a:p>
            <a:pPr marL="0" indent="0">
              <a:buNone/>
            </a:pPr>
            <a:r>
              <a:rPr lang="en-US" altLang="zh-CN" dirty="0"/>
              <a:t>	  #define CPU_FILE "amd64.h"</a:t>
            </a:r>
          </a:p>
          <a:p>
            <a:pPr marL="0" indent="0">
              <a:buNone/>
            </a:pPr>
            <a:r>
              <a:rPr lang="en-US" altLang="zh-CN" dirty="0"/>
              <a:t>	#</a:t>
            </a:r>
            <a:r>
              <a:rPr lang="en-US" altLang="zh-CN" dirty="0" err="1"/>
              <a:t>endif</a:t>
            </a:r>
            <a:endParaRPr lang="en-US" altLang="zh-CN" dirty="0"/>
          </a:p>
          <a:p>
            <a:endParaRPr lang="en-US" altLang="zh-CN" dirty="0"/>
          </a:p>
          <a:p>
            <a:r>
              <a:rPr lang="en-US" altLang="zh-CN" dirty="0"/>
              <a:t>	#include CPU_FILE</a:t>
            </a:r>
          </a:p>
        </p:txBody>
      </p:sp>
    </p:spTree>
    <p:extLst>
      <p:ext uri="{BB962C8B-B14F-4D97-AF65-F5344CB8AC3E}">
        <p14:creationId xmlns:p14="http://schemas.microsoft.com/office/powerpoint/2010/main" val="3024843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1981200" y="457200"/>
            <a:ext cx="8229600" cy="685800"/>
          </a:xfrm>
        </p:spPr>
        <p:txBody>
          <a:bodyPr vert="horz" wrap="square" lIns="92075" tIns="46038" rIns="92075" bIns="46038" numCol="1" anchor="ctr" anchorCtr="0" compatLnSpc="1">
            <a:prstTxWarp prst="textNoShape">
              <a:avLst/>
            </a:prstTxWarp>
          </a:bodyPr>
          <a:lstStyle/>
          <a:p>
            <a:r>
              <a:rPr lang="en-US" altLang="zh-CN" sz="3900" dirty="0"/>
              <a:t>3.2.2 </a:t>
            </a:r>
            <a:r>
              <a:rPr lang="zh-CN" altLang="en-US" sz="3900" dirty="0"/>
              <a:t>共享宏定义和类型定义</a:t>
            </a:r>
            <a:endParaRPr lang="en-US" altLang="zh-CN" sz="3900" dirty="0"/>
          </a:p>
        </p:txBody>
      </p:sp>
      <p:sp>
        <p:nvSpPr>
          <p:cNvPr id="14339" name="Content Placeholder 2"/>
          <p:cNvSpPr>
            <a:spLocks noGrp="1"/>
          </p:cNvSpPr>
          <p:nvPr>
            <p:ph idx="4294967295"/>
          </p:nvPr>
        </p:nvSpPr>
        <p:spPr>
          <a:xfrm>
            <a:off x="304800" y="1219200"/>
            <a:ext cx="11480800" cy="5334000"/>
          </a:xfrm>
        </p:spPr>
        <p:txBody>
          <a:bodyPr vert="horz" wrap="square" lIns="92075" tIns="46038" rIns="92075" bIns="46038" numCol="1" anchor="t" anchorCtr="0" compatLnSpc="1">
            <a:prstTxWarp prst="textNoShape">
              <a:avLst/>
            </a:prstTxWarp>
          </a:bodyPr>
          <a:lstStyle/>
          <a:p>
            <a:pPr>
              <a:lnSpc>
                <a:spcPts val="3400"/>
              </a:lnSpc>
            </a:pPr>
            <a:r>
              <a:rPr lang="zh-CN" altLang="en-US" dirty="0"/>
              <a:t>大多数大型程序拥有多个源文件共享的宏定义和类型定义。</a:t>
            </a:r>
            <a:endParaRPr lang="en-US" altLang="zh-CN" dirty="0"/>
          </a:p>
          <a:p>
            <a:pPr>
              <a:lnSpc>
                <a:spcPts val="3400"/>
              </a:lnSpc>
            </a:pPr>
            <a:r>
              <a:rPr lang="zh-CN" altLang="en-US" dirty="0"/>
              <a:t>这些定义应该放入头文件中。</a:t>
            </a:r>
            <a:endParaRPr lang="en-US" altLang="zh-CN" dirty="0"/>
          </a:p>
          <a:p>
            <a:pPr>
              <a:lnSpc>
                <a:spcPts val="3400"/>
              </a:lnSpc>
            </a:pPr>
            <a:r>
              <a:rPr lang="zh-CN" altLang="en-US" dirty="0"/>
              <a:t>设程序使用宏</a:t>
            </a:r>
            <a:r>
              <a:rPr lang="en-US" altLang="zh-CN" dirty="0"/>
              <a:t> </a:t>
            </a:r>
            <a:r>
              <a:rPr lang="en-US" altLang="zh-CN" dirty="0">
                <a:latin typeface="Courier New" panose="02070309020205020404" pitchFamily="49" charset="0"/>
                <a:cs typeface="Courier New" panose="02070309020205020404" pitchFamily="49" charset="0"/>
              </a:rPr>
              <a:t>BOOL</a:t>
            </a:r>
            <a:r>
              <a:rPr lang="zh-CN" altLang="en-US" dirty="0">
                <a:latin typeface="Courier New" panose="02070309020205020404" pitchFamily="49" charset="0"/>
                <a:cs typeface="Courier New" panose="02070309020205020404" pitchFamily="49" charset="0"/>
              </a:rPr>
              <a:t>，</a:t>
            </a:r>
            <a:r>
              <a:rPr lang="en-US" altLang="zh-CN" dirty="0">
                <a:latin typeface="Courier New" panose="02070309020205020404" pitchFamily="49" charset="0"/>
              </a:rPr>
              <a:t>TRUE</a:t>
            </a:r>
            <a:r>
              <a:rPr lang="zh-CN" altLang="en-US" dirty="0"/>
              <a:t>和 </a:t>
            </a:r>
            <a:r>
              <a:rPr lang="en-US" altLang="zh-CN" dirty="0">
                <a:latin typeface="Courier New" panose="02070309020205020404" pitchFamily="49" charset="0"/>
              </a:rPr>
              <a:t>FALSE</a:t>
            </a:r>
            <a:r>
              <a:rPr lang="zh-CN" altLang="en-US" dirty="0">
                <a:latin typeface="Courier New" panose="02070309020205020404" pitchFamily="49" charset="0"/>
              </a:rPr>
              <a:t>。</a:t>
            </a:r>
            <a:endParaRPr lang="en-US" altLang="zh-CN" dirty="0"/>
          </a:p>
          <a:p>
            <a:pPr>
              <a:lnSpc>
                <a:spcPts val="3400"/>
              </a:lnSpc>
            </a:pPr>
            <a:r>
              <a:rPr lang="zh-CN" altLang="en-US" dirty="0"/>
              <a:t>它们的定义可以放入一个头文件</a:t>
            </a:r>
            <a:r>
              <a:rPr lang="en-US" altLang="zh-CN" dirty="0" err="1">
                <a:latin typeface="Courier New" panose="02070309020205020404" pitchFamily="49" charset="0"/>
              </a:rPr>
              <a:t>boolean.h</a:t>
            </a:r>
            <a:r>
              <a:rPr lang="zh-CN" altLang="en-US" dirty="0">
                <a:latin typeface="Courier New" panose="02070309020205020404" pitchFamily="49" charset="0"/>
              </a:rPr>
              <a:t>中：</a:t>
            </a:r>
            <a:endParaRPr lang="en-US" altLang="zh-CN" dirty="0">
              <a:latin typeface="Courier New" panose="02070309020205020404" pitchFamily="49" charset="0"/>
            </a:endParaRPr>
          </a:p>
          <a:p>
            <a:pPr lvl="1">
              <a:lnSpc>
                <a:spcPts val="3400"/>
              </a:lnSpc>
              <a:buFont typeface="Wingdings" pitchFamily="2" charset="2"/>
              <a:buNone/>
            </a:pPr>
            <a:r>
              <a:rPr lang="en-US" altLang="zh-CN" dirty="0">
                <a:latin typeface="Courier New" panose="02070309020205020404" pitchFamily="49" charset="0"/>
              </a:rPr>
              <a:t>#define BOOL </a:t>
            </a:r>
            <a:r>
              <a:rPr lang="en-US" altLang="zh-CN" dirty="0" err="1">
                <a:latin typeface="Courier New" panose="02070309020205020404" pitchFamily="49" charset="0"/>
              </a:rPr>
              <a:t>int</a:t>
            </a:r>
            <a:endParaRPr lang="en-US" altLang="zh-CN" dirty="0">
              <a:latin typeface="Courier New" panose="02070309020205020404" pitchFamily="49" charset="0"/>
            </a:endParaRPr>
          </a:p>
          <a:p>
            <a:pPr lvl="1">
              <a:lnSpc>
                <a:spcPts val="3400"/>
              </a:lnSpc>
              <a:buFont typeface="Wingdings" pitchFamily="2" charset="2"/>
              <a:buNone/>
            </a:pPr>
            <a:r>
              <a:rPr lang="en-US" altLang="zh-CN" dirty="0">
                <a:latin typeface="Courier New" panose="02070309020205020404" pitchFamily="49" charset="0"/>
              </a:rPr>
              <a:t>#define TRUE 1</a:t>
            </a:r>
          </a:p>
          <a:p>
            <a:pPr lvl="1">
              <a:lnSpc>
                <a:spcPts val="3400"/>
              </a:lnSpc>
              <a:buFont typeface="Wingdings" pitchFamily="2" charset="2"/>
              <a:buNone/>
            </a:pPr>
            <a:r>
              <a:rPr lang="en-US" altLang="zh-CN" dirty="0">
                <a:latin typeface="Courier New" panose="02070309020205020404" pitchFamily="49" charset="0"/>
              </a:rPr>
              <a:t>#define FALSE 0</a:t>
            </a:r>
          </a:p>
          <a:p>
            <a:pPr>
              <a:lnSpc>
                <a:spcPts val="3400"/>
              </a:lnSpc>
            </a:pPr>
            <a:r>
              <a:rPr lang="zh-CN" altLang="en-US" dirty="0"/>
              <a:t>任何需要这些宏的源文件可以简单地使用</a:t>
            </a:r>
            <a:endParaRPr lang="en-US" altLang="zh-CN" dirty="0"/>
          </a:p>
          <a:p>
            <a:pPr lvl="1">
              <a:lnSpc>
                <a:spcPts val="3400"/>
              </a:lnSpc>
              <a:buFont typeface="Wingdings" pitchFamily="2" charset="2"/>
              <a:buNone/>
            </a:pPr>
            <a:r>
              <a:rPr lang="en-US" altLang="zh-CN" dirty="0">
                <a:latin typeface="Courier New" panose="02070309020205020404" pitchFamily="49" charset="0"/>
              </a:rPr>
              <a:t>#include "</a:t>
            </a:r>
            <a:r>
              <a:rPr lang="en-US" altLang="zh-CN" dirty="0" err="1">
                <a:latin typeface="Courier New" panose="02070309020205020404" pitchFamily="49" charset="0"/>
              </a:rPr>
              <a:t>boolean.h</a:t>
            </a:r>
            <a:r>
              <a:rPr lang="en-US" altLang="zh-CN" dirty="0">
                <a:latin typeface="Courier New" panose="02070309020205020404" pitchFamily="49" charset="0"/>
              </a:rPr>
              <a:t>"</a:t>
            </a:r>
          </a:p>
          <a:p>
            <a:pPr>
              <a:lnSpc>
                <a:spcPts val="3400"/>
              </a:lnSpc>
            </a:pPr>
            <a:endParaRPr lang="en-US" altLang="zh-CN" dirty="0"/>
          </a:p>
        </p:txBody>
      </p:sp>
    </p:spTree>
    <p:extLst>
      <p:ext uri="{BB962C8B-B14F-4D97-AF65-F5344CB8AC3E}">
        <p14:creationId xmlns:p14="http://schemas.microsoft.com/office/powerpoint/2010/main" val="296171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7" dur="500"/>
                                        <p:tgtEl>
                                          <p:spTgt spid="14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12" dur="500"/>
                                        <p:tgtEl>
                                          <p:spTgt spid="14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7" dur="500"/>
                                        <p:tgtEl>
                                          <p:spTgt spid="14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22" dur="500"/>
                                        <p:tgtEl>
                                          <p:spTgt spid="14339">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25" dur="500"/>
                                        <p:tgtEl>
                                          <p:spTgt spid="14339">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28" dur="500"/>
                                        <p:tgtEl>
                                          <p:spTgt spid="14339">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animEffect transition="in" filter="blinds(horizontal)">
                                      <p:cBhvr>
                                        <p:cTn id="31" dur="500"/>
                                        <p:tgtEl>
                                          <p:spTgt spid="1433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4339">
                                            <p:txEl>
                                              <p:pRg st="7" end="7"/>
                                            </p:txEl>
                                          </p:spTgt>
                                        </p:tgtEl>
                                        <p:attrNameLst>
                                          <p:attrName>style.visibility</p:attrName>
                                        </p:attrNameLst>
                                      </p:cBhvr>
                                      <p:to>
                                        <p:strVal val="visible"/>
                                      </p:to>
                                    </p:set>
                                    <p:animEffect transition="in" filter="blinds(horizontal)">
                                      <p:cBhvr>
                                        <p:cTn id="36" dur="500"/>
                                        <p:tgtEl>
                                          <p:spTgt spid="14339">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4339">
                                            <p:txEl>
                                              <p:pRg st="8" end="8"/>
                                            </p:txEl>
                                          </p:spTgt>
                                        </p:tgtEl>
                                        <p:attrNameLst>
                                          <p:attrName>style.visibility</p:attrName>
                                        </p:attrNameLst>
                                      </p:cBhvr>
                                      <p:to>
                                        <p:strVal val="visible"/>
                                      </p:to>
                                    </p:set>
                                    <p:animEffect transition="in" filter="blinds(horizontal)">
                                      <p:cBhvr>
                                        <p:cTn id="39" dur="500"/>
                                        <p:tgtEl>
                                          <p:spTgt spid="143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a:xfrm>
            <a:off x="990600" y="544513"/>
            <a:ext cx="9220200" cy="685800"/>
          </a:xfrm>
        </p:spPr>
        <p:txBody>
          <a:bodyPr vert="horz" wrap="square" lIns="92075" tIns="46038" rIns="92075" bIns="46038" numCol="1" anchor="ctr" anchorCtr="0" compatLnSpc="1">
            <a:prstTxWarp prst="textNoShape">
              <a:avLst/>
            </a:prstTxWarp>
          </a:bodyPr>
          <a:lstStyle/>
          <a:p>
            <a:pPr algn="l"/>
            <a:r>
              <a:rPr lang="zh-CN" altLang="en-US" sz="3900" dirty="0"/>
              <a:t>共享宏定义和类型定义</a:t>
            </a:r>
            <a:endParaRPr lang="en-US" altLang="zh-CN" sz="3900" dirty="0"/>
          </a:p>
        </p:txBody>
      </p:sp>
      <p:pic>
        <p:nvPicPr>
          <p:cNvPr id="1536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438273"/>
            <a:ext cx="8480503"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7" name="Content Placeholder 2"/>
          <p:cNvSpPr txBox="1">
            <a:spLocks/>
          </p:cNvSpPr>
          <p:nvPr/>
        </p:nvSpPr>
        <p:spPr bwMode="auto">
          <a:xfrm>
            <a:off x="381000" y="1905000"/>
            <a:ext cx="3733799" cy="1971673"/>
          </a:xfrm>
          <a:prstGeom prst="rect">
            <a:avLst/>
          </a:prstGeom>
          <a:noFill/>
          <a:ln w="9525">
            <a:noFill/>
            <a:miter lim="800000"/>
            <a:headEnd/>
            <a:tailEnd/>
          </a:ln>
        </p:spPr>
        <p:txBody>
          <a:bodyPr lIns="92075" tIns="46038" rIns="92075" bIns="46038"/>
          <a:lstStyle>
            <a:lvl1pPr marL="342900" indent="-3429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buClr>
                <a:schemeClr val="hlink"/>
              </a:buClr>
              <a:buSzPct val="70000"/>
              <a:buFont typeface="Wingdings" panose="05000000000000000000" pitchFamily="2" charset="2"/>
              <a:buChar char="v"/>
            </a:pPr>
            <a:r>
              <a:rPr lang="zh-CN" altLang="en-US" sz="2400" b="1" dirty="0">
                <a:solidFill>
                  <a:srgbClr val="000099"/>
                </a:solidFill>
              </a:rPr>
              <a:t>一个程序的两个文件包含</a:t>
            </a:r>
            <a:r>
              <a:rPr lang="en-US" altLang="zh-CN" sz="2400" b="1" dirty="0">
                <a:solidFill>
                  <a:srgbClr val="000099"/>
                </a:solidFill>
              </a:rPr>
              <a:t> </a:t>
            </a:r>
            <a:r>
              <a:rPr lang="en-US" altLang="zh-CN" sz="2400" b="1" dirty="0" err="1">
                <a:solidFill>
                  <a:srgbClr val="000099"/>
                </a:solidFill>
                <a:latin typeface="Courier New" panose="02070309020205020404" pitchFamily="49" charset="0"/>
                <a:cs typeface="Courier New" panose="02070309020205020404" pitchFamily="49" charset="0"/>
              </a:rPr>
              <a:t>boolean.h</a:t>
            </a:r>
            <a:r>
              <a:rPr lang="zh-CN" altLang="en-US" sz="2400" b="1" dirty="0">
                <a:solidFill>
                  <a:srgbClr val="000099"/>
                </a:solidFill>
              </a:rPr>
              <a:t>：</a:t>
            </a:r>
          </a:p>
        </p:txBody>
      </p:sp>
    </p:spTree>
    <p:extLst>
      <p:ext uri="{BB962C8B-B14F-4D97-AF65-F5344CB8AC3E}">
        <p14:creationId xmlns:p14="http://schemas.microsoft.com/office/powerpoint/2010/main" val="1654187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a:xfrm>
            <a:off x="1981200" y="381000"/>
            <a:ext cx="8229600" cy="685800"/>
          </a:xfrm>
        </p:spPr>
        <p:txBody>
          <a:bodyPr vert="horz" wrap="square" lIns="92075" tIns="46038" rIns="92075" bIns="46038" numCol="1" anchor="ctr" anchorCtr="0" compatLnSpc="1">
            <a:prstTxWarp prst="textNoShape">
              <a:avLst/>
            </a:prstTxWarp>
          </a:bodyPr>
          <a:lstStyle/>
          <a:p>
            <a:r>
              <a:rPr lang="zh-CN" altLang="en-US" sz="3900" dirty="0"/>
              <a:t>共享宏定义和类型定义</a:t>
            </a:r>
            <a:endParaRPr lang="en-US" altLang="zh-CN" sz="3900" dirty="0"/>
          </a:p>
        </p:txBody>
      </p:sp>
      <p:sp>
        <p:nvSpPr>
          <p:cNvPr id="16387" name="Content Placeholder 2"/>
          <p:cNvSpPr>
            <a:spLocks noGrp="1"/>
          </p:cNvSpPr>
          <p:nvPr>
            <p:ph idx="4294967295"/>
          </p:nvPr>
        </p:nvSpPr>
        <p:spPr>
          <a:xfrm>
            <a:off x="381000" y="1143000"/>
            <a:ext cx="11201400" cy="5194300"/>
          </a:xfrm>
        </p:spPr>
        <p:txBody>
          <a:bodyPr vert="horz" wrap="square" lIns="92075" tIns="46038" rIns="92075" bIns="46038" numCol="1" anchor="t" anchorCtr="0" compatLnSpc="1">
            <a:prstTxWarp prst="textNoShape">
              <a:avLst/>
            </a:prstTxWarp>
          </a:bodyPr>
          <a:lstStyle/>
          <a:p>
            <a:pPr>
              <a:lnSpc>
                <a:spcPts val="3200"/>
              </a:lnSpc>
            </a:pPr>
            <a:r>
              <a:rPr lang="zh-CN" altLang="en-US" sz="2400" dirty="0"/>
              <a:t>在头文件中，类型定义也很普遍。</a:t>
            </a:r>
            <a:endParaRPr lang="en-US" altLang="zh-CN" sz="2400" dirty="0"/>
          </a:p>
          <a:p>
            <a:pPr>
              <a:lnSpc>
                <a:spcPts val="3200"/>
              </a:lnSpc>
            </a:pPr>
            <a:r>
              <a:rPr lang="zh-CN" altLang="en-US" sz="2400" dirty="0"/>
              <a:t>例如，我们可以使用</a:t>
            </a:r>
            <a:r>
              <a:rPr lang="en-US" altLang="zh-CN" sz="2400" dirty="0"/>
              <a:t> </a:t>
            </a:r>
            <a:r>
              <a:rPr lang="en-US" altLang="zh-CN" sz="2400" dirty="0" err="1">
                <a:latin typeface="Courier New" panose="02070309020205020404" pitchFamily="49" charset="0"/>
                <a:cs typeface="Courier New" panose="02070309020205020404" pitchFamily="49" charset="0"/>
              </a:rPr>
              <a:t>typedef</a:t>
            </a:r>
            <a:r>
              <a:rPr lang="en-US" altLang="zh-CN" sz="2400" dirty="0"/>
              <a:t> </a:t>
            </a:r>
            <a:r>
              <a:rPr lang="zh-CN" altLang="en-US" sz="2400" dirty="0"/>
              <a:t>创建一个</a:t>
            </a:r>
            <a:r>
              <a:rPr lang="en-US" altLang="zh-CN" sz="2400" dirty="0">
                <a:latin typeface="Courier New" panose="02070309020205020404" pitchFamily="49" charset="0"/>
              </a:rPr>
              <a:t>Bool</a:t>
            </a:r>
            <a:r>
              <a:rPr lang="zh-CN" altLang="en-US" sz="2400" dirty="0"/>
              <a:t> 类型，取代</a:t>
            </a:r>
            <a:r>
              <a:rPr lang="en-US" altLang="zh-CN" sz="2400" dirty="0">
                <a:latin typeface="Courier New" panose="02070309020205020404" pitchFamily="49" charset="0"/>
              </a:rPr>
              <a:t>BOOL</a:t>
            </a:r>
            <a:r>
              <a:rPr lang="zh-CN" altLang="en-US" sz="2400" dirty="0">
                <a:latin typeface="Courier New" panose="02070309020205020404" pitchFamily="49" charset="0"/>
              </a:rPr>
              <a:t>宏。</a:t>
            </a:r>
            <a:endParaRPr lang="en-US" altLang="zh-CN" sz="2400" dirty="0"/>
          </a:p>
          <a:p>
            <a:pPr>
              <a:lnSpc>
                <a:spcPts val="3200"/>
              </a:lnSpc>
            </a:pPr>
            <a:r>
              <a:rPr lang="zh-CN" altLang="en-US" sz="2400" dirty="0"/>
              <a:t>如果这样</a:t>
            </a:r>
            <a:r>
              <a:rPr lang="en-US" altLang="zh-CN" sz="2400" dirty="0"/>
              <a:t>, </a:t>
            </a:r>
            <a:r>
              <a:rPr lang="en-US" altLang="zh-CN" sz="2400" dirty="0" err="1">
                <a:latin typeface="Courier New" panose="02070309020205020404" pitchFamily="49" charset="0"/>
              </a:rPr>
              <a:t>boolean.h</a:t>
            </a:r>
            <a:r>
              <a:rPr lang="en-US" altLang="zh-CN" sz="2400" dirty="0"/>
              <a:t> </a:t>
            </a:r>
            <a:r>
              <a:rPr lang="zh-CN" altLang="en-US" sz="2400" dirty="0"/>
              <a:t>文件就有如下形式：</a:t>
            </a:r>
            <a:endParaRPr lang="en-US" altLang="zh-CN" sz="2400" dirty="0"/>
          </a:p>
          <a:p>
            <a:pPr lvl="1">
              <a:lnSpc>
                <a:spcPts val="3200"/>
              </a:lnSpc>
              <a:buFont typeface="Wingdings" pitchFamily="2" charset="2"/>
              <a:buNone/>
            </a:pPr>
            <a:r>
              <a:rPr lang="en-US" altLang="zh-CN" dirty="0">
                <a:latin typeface="Courier New" panose="02070309020205020404" pitchFamily="49" charset="0"/>
              </a:rPr>
              <a:t>#define TRUE 1</a:t>
            </a:r>
          </a:p>
          <a:p>
            <a:pPr lvl="1">
              <a:lnSpc>
                <a:spcPts val="3200"/>
              </a:lnSpc>
              <a:buFont typeface="Wingdings" pitchFamily="2" charset="2"/>
              <a:buNone/>
            </a:pPr>
            <a:r>
              <a:rPr lang="en-US" altLang="zh-CN" dirty="0">
                <a:latin typeface="Courier New" panose="02070309020205020404" pitchFamily="49" charset="0"/>
              </a:rPr>
              <a:t>#define FALSE 0</a:t>
            </a:r>
          </a:p>
          <a:p>
            <a:pPr lvl="1">
              <a:lnSpc>
                <a:spcPts val="3200"/>
              </a:lnSpc>
              <a:buFont typeface="Wingdings" pitchFamily="2" charset="2"/>
              <a:buNone/>
            </a:pPr>
            <a:r>
              <a:rPr lang="en-US" altLang="zh-CN" dirty="0" err="1">
                <a:latin typeface="Courier New" panose="02070309020205020404" pitchFamily="49" charset="0"/>
              </a:rPr>
              <a:t>typedef</a:t>
            </a:r>
            <a:r>
              <a:rPr lang="en-US" altLang="zh-CN" dirty="0">
                <a:latin typeface="Courier New" panose="02070309020205020404" pitchFamily="49" charset="0"/>
              </a:rPr>
              <a:t> </a:t>
            </a:r>
            <a:r>
              <a:rPr lang="en-US" altLang="zh-CN" dirty="0" err="1">
                <a:latin typeface="Courier New" panose="02070309020205020404" pitchFamily="49" charset="0"/>
              </a:rPr>
              <a:t>int</a:t>
            </a:r>
            <a:r>
              <a:rPr lang="en-US" altLang="zh-CN" dirty="0">
                <a:latin typeface="Courier New" panose="02070309020205020404" pitchFamily="49" charset="0"/>
              </a:rPr>
              <a:t> Bool;</a:t>
            </a:r>
          </a:p>
          <a:p>
            <a:pPr>
              <a:lnSpc>
                <a:spcPts val="3200"/>
              </a:lnSpc>
            </a:pPr>
            <a:r>
              <a:rPr lang="zh-CN" altLang="en-US" sz="2400" dirty="0"/>
              <a:t>把宏和类型的定义放入头文件的好处：</a:t>
            </a:r>
          </a:p>
          <a:p>
            <a:pPr lvl="1">
              <a:lnSpc>
                <a:spcPts val="3200"/>
              </a:lnSpc>
            </a:pPr>
            <a:r>
              <a:rPr lang="zh-CN" altLang="en-US" dirty="0"/>
              <a:t>节省时间. 我们不必拷贝宏到需要的地方</a:t>
            </a:r>
            <a:r>
              <a:rPr lang="en-US" altLang="zh-CN" dirty="0"/>
              <a:t>.</a:t>
            </a:r>
          </a:p>
          <a:p>
            <a:pPr lvl="1">
              <a:lnSpc>
                <a:spcPts val="3200"/>
              </a:lnSpc>
            </a:pPr>
            <a:r>
              <a:rPr lang="zh-CN" altLang="en-US" dirty="0"/>
              <a:t>使程序容易修改</a:t>
            </a:r>
            <a:r>
              <a:rPr lang="en-US" altLang="zh-CN" dirty="0"/>
              <a:t>. </a:t>
            </a:r>
            <a:r>
              <a:rPr lang="zh-CN" altLang="en-US" dirty="0"/>
              <a:t>要改变宏或类型定义，只需要修改头文件</a:t>
            </a:r>
            <a:r>
              <a:rPr lang="en-US" altLang="zh-CN" dirty="0"/>
              <a:t>.</a:t>
            </a:r>
          </a:p>
          <a:p>
            <a:pPr lvl="1">
              <a:lnSpc>
                <a:spcPts val="3200"/>
              </a:lnSpc>
            </a:pPr>
            <a:r>
              <a:rPr lang="zh-CN" altLang="en-US" dirty="0"/>
              <a:t>避免了因包含同样一个宏或类型的不同定义而导致的不一致性</a:t>
            </a:r>
            <a:r>
              <a:rPr lang="en-US" altLang="zh-CN" dirty="0"/>
              <a:t>.</a:t>
            </a:r>
          </a:p>
          <a:p>
            <a:pPr lvl="1">
              <a:lnSpc>
                <a:spcPts val="3200"/>
              </a:lnSpc>
              <a:buFont typeface="Wingdings" pitchFamily="2" charset="2"/>
              <a:buNone/>
            </a:pPr>
            <a:endParaRPr lang="en-US" altLang="zh-CN" dirty="0">
              <a:latin typeface="Courier New" panose="02070309020205020404" pitchFamily="49" charset="0"/>
            </a:endParaRPr>
          </a:p>
        </p:txBody>
      </p:sp>
    </p:spTree>
    <p:extLst>
      <p:ext uri="{BB962C8B-B14F-4D97-AF65-F5344CB8AC3E}">
        <p14:creationId xmlns:p14="http://schemas.microsoft.com/office/powerpoint/2010/main" val="5277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7" dur="500"/>
                                        <p:tgtEl>
                                          <p:spTgt spid="16387">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20" dur="500"/>
                                        <p:tgtEl>
                                          <p:spTgt spid="16387">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23" dur="500"/>
                                        <p:tgtEl>
                                          <p:spTgt spid="16387">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6387">
                                            <p:txEl>
                                              <p:pRg st="5" end="5"/>
                                            </p:txEl>
                                          </p:spTgt>
                                        </p:tgtEl>
                                        <p:attrNameLst>
                                          <p:attrName>style.visibility</p:attrName>
                                        </p:attrNameLst>
                                      </p:cBhvr>
                                      <p:to>
                                        <p:strVal val="visible"/>
                                      </p:to>
                                    </p:set>
                                    <p:animEffect transition="in" filter="blinds(horizontal)">
                                      <p:cBhvr>
                                        <p:cTn id="26" dur="500"/>
                                        <p:tgtEl>
                                          <p:spTgt spid="1638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387">
                                            <p:txEl>
                                              <p:pRg st="6" end="6"/>
                                            </p:txEl>
                                          </p:spTgt>
                                        </p:tgtEl>
                                        <p:attrNameLst>
                                          <p:attrName>style.visibility</p:attrName>
                                        </p:attrNameLst>
                                      </p:cBhvr>
                                      <p:to>
                                        <p:strVal val="visible"/>
                                      </p:to>
                                    </p:set>
                                    <p:animEffect transition="in" filter="blinds(horizontal)">
                                      <p:cBhvr>
                                        <p:cTn id="31" dur="500"/>
                                        <p:tgtEl>
                                          <p:spTgt spid="16387">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387">
                                            <p:txEl>
                                              <p:pRg st="7" end="7"/>
                                            </p:txEl>
                                          </p:spTgt>
                                        </p:tgtEl>
                                        <p:attrNameLst>
                                          <p:attrName>style.visibility</p:attrName>
                                        </p:attrNameLst>
                                      </p:cBhvr>
                                      <p:to>
                                        <p:strVal val="visible"/>
                                      </p:to>
                                    </p:set>
                                    <p:animEffect transition="in" filter="blinds(horizontal)">
                                      <p:cBhvr>
                                        <p:cTn id="34" dur="500"/>
                                        <p:tgtEl>
                                          <p:spTgt spid="16387">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6387">
                                            <p:txEl>
                                              <p:pRg st="8" end="8"/>
                                            </p:txEl>
                                          </p:spTgt>
                                        </p:tgtEl>
                                        <p:attrNameLst>
                                          <p:attrName>style.visibility</p:attrName>
                                        </p:attrNameLst>
                                      </p:cBhvr>
                                      <p:to>
                                        <p:strVal val="visible"/>
                                      </p:to>
                                    </p:set>
                                    <p:animEffect transition="in" filter="blinds(horizontal)">
                                      <p:cBhvr>
                                        <p:cTn id="37" dur="500"/>
                                        <p:tgtEl>
                                          <p:spTgt spid="16387">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6387">
                                            <p:txEl>
                                              <p:pRg st="9" end="9"/>
                                            </p:txEl>
                                          </p:spTgt>
                                        </p:tgtEl>
                                        <p:attrNameLst>
                                          <p:attrName>style.visibility</p:attrName>
                                        </p:attrNameLst>
                                      </p:cBhvr>
                                      <p:to>
                                        <p:strVal val="visible"/>
                                      </p:to>
                                    </p:set>
                                    <p:animEffect transition="in" filter="blinds(horizontal)">
                                      <p:cBhvr>
                                        <p:cTn id="40" dur="500"/>
                                        <p:tgtEl>
                                          <p:spTgt spid="163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4114800" y="533401"/>
            <a:ext cx="4727575" cy="582612"/>
          </a:xfrm>
        </p:spPr>
        <p:txBody>
          <a:bodyPr vert="horz" wrap="square" lIns="92075" tIns="46038" rIns="92075" bIns="46038" numCol="1" anchor="ctr" anchorCtr="0" compatLnSpc="1">
            <a:prstTxWarp prst="textNoShape">
              <a:avLst/>
            </a:prstTxWarp>
          </a:bodyPr>
          <a:lstStyle/>
          <a:p>
            <a:r>
              <a:rPr lang="en-US" altLang="zh-CN" dirty="0"/>
              <a:t>3.2.3 </a:t>
            </a:r>
            <a:r>
              <a:rPr lang="zh-CN" altLang="en-US" dirty="0"/>
              <a:t>共享函数原型</a:t>
            </a:r>
          </a:p>
        </p:txBody>
      </p:sp>
      <p:sp>
        <p:nvSpPr>
          <p:cNvPr id="17411" name="Content Placeholder 2"/>
          <p:cNvSpPr>
            <a:spLocks noGrp="1"/>
          </p:cNvSpPr>
          <p:nvPr>
            <p:ph idx="4294967295"/>
          </p:nvPr>
        </p:nvSpPr>
        <p:spPr>
          <a:xfrm>
            <a:off x="228600" y="1143000"/>
            <a:ext cx="11734800" cy="5332412"/>
          </a:xfrm>
        </p:spPr>
        <p:txBody>
          <a:bodyPr vert="horz" wrap="square" lIns="92075" tIns="46038" rIns="92075" bIns="46038" numCol="1" anchor="t" anchorCtr="0" compatLnSpc="1">
            <a:prstTxWarp prst="textNoShape">
              <a:avLst/>
            </a:prstTxWarp>
          </a:bodyPr>
          <a:lstStyle/>
          <a:p>
            <a:r>
              <a:rPr lang="zh-CN" altLang="en-US" sz="2200" dirty="0"/>
              <a:t>假设一个源文件含有对函数</a:t>
            </a:r>
            <a:r>
              <a:rPr lang="en-US" altLang="zh-CN" sz="2200" dirty="0"/>
              <a:t> </a:t>
            </a:r>
            <a:r>
              <a:rPr lang="en-US" altLang="zh-CN" sz="2200" dirty="0">
                <a:latin typeface="Courier New" panose="02070309020205020404" pitchFamily="49" charset="0"/>
                <a:cs typeface="Courier New" panose="02070309020205020404" pitchFamily="49" charset="0"/>
              </a:rPr>
              <a:t>f</a:t>
            </a:r>
            <a:r>
              <a:rPr lang="en-US" altLang="zh-CN" sz="2200" dirty="0"/>
              <a:t> </a:t>
            </a:r>
            <a:r>
              <a:rPr lang="zh-CN" altLang="en-US" sz="2200" dirty="0"/>
              <a:t>的调用，而</a:t>
            </a:r>
            <a:r>
              <a:rPr lang="en-US" altLang="zh-CN" sz="2200" dirty="0">
                <a:latin typeface="Courier New" panose="02070309020205020404" pitchFamily="49" charset="0"/>
              </a:rPr>
              <a:t>f</a:t>
            </a:r>
            <a:r>
              <a:rPr lang="zh-CN" altLang="en-US" sz="2200" dirty="0"/>
              <a:t> 定义在另一个文件</a:t>
            </a:r>
            <a:r>
              <a:rPr lang="en-US" altLang="zh-CN" sz="2200" dirty="0"/>
              <a:t> </a:t>
            </a:r>
            <a:r>
              <a:rPr lang="en-US" altLang="zh-CN" sz="2200" dirty="0" err="1">
                <a:latin typeface="Courier New" panose="02070309020205020404" pitchFamily="49" charset="0"/>
              </a:rPr>
              <a:t>foo.c</a:t>
            </a:r>
            <a:r>
              <a:rPr lang="zh-CN" altLang="en-US" sz="2200" dirty="0">
                <a:latin typeface="Courier New" panose="02070309020205020404" pitchFamily="49" charset="0"/>
              </a:rPr>
              <a:t>中</a:t>
            </a:r>
            <a:endParaRPr lang="zh-CN" altLang="en-US" sz="2200" dirty="0"/>
          </a:p>
          <a:p>
            <a:r>
              <a:rPr lang="zh-CN" altLang="en-US" sz="2200" dirty="0"/>
              <a:t>不加声明地调用</a:t>
            </a:r>
            <a:r>
              <a:rPr lang="en-US" altLang="zh-CN" sz="2200" dirty="0"/>
              <a:t> </a:t>
            </a:r>
            <a:r>
              <a:rPr lang="en-US" altLang="zh-CN" sz="2200" dirty="0">
                <a:latin typeface="Courier New" panose="02070309020205020404" pitchFamily="49" charset="0"/>
              </a:rPr>
              <a:t>f</a:t>
            </a:r>
            <a:r>
              <a:rPr lang="en-US" altLang="zh-CN" sz="2200" dirty="0"/>
              <a:t> </a:t>
            </a:r>
            <a:r>
              <a:rPr lang="zh-CN" altLang="en-US" sz="2200" dirty="0"/>
              <a:t>是危险的。</a:t>
            </a:r>
            <a:endParaRPr lang="en-US" altLang="zh-CN" sz="2200" dirty="0"/>
          </a:p>
          <a:p>
            <a:pPr lvl="1"/>
            <a:r>
              <a:rPr lang="zh-CN" altLang="en-US" sz="2200" dirty="0"/>
              <a:t>编译器认为</a:t>
            </a:r>
            <a:r>
              <a:rPr lang="en-US" altLang="zh-CN" sz="2200" dirty="0"/>
              <a:t> </a:t>
            </a:r>
            <a:r>
              <a:rPr lang="en-US" altLang="zh-CN" sz="2200" dirty="0">
                <a:latin typeface="Courier New" panose="02070309020205020404" pitchFamily="49" charset="0"/>
              </a:rPr>
              <a:t>f </a:t>
            </a:r>
            <a:r>
              <a:rPr lang="zh-CN" altLang="en-US" sz="2200" dirty="0">
                <a:latin typeface="Courier New" panose="02070309020205020404" pitchFamily="49" charset="0"/>
              </a:rPr>
              <a:t>的返回类型是</a:t>
            </a:r>
            <a:r>
              <a:rPr lang="en-US" altLang="zh-CN" sz="2200" dirty="0"/>
              <a:t> </a:t>
            </a:r>
            <a:r>
              <a:rPr lang="en-US" altLang="zh-CN" sz="2200" dirty="0" err="1">
                <a:latin typeface="Courier New" panose="02070309020205020404" pitchFamily="49" charset="0"/>
              </a:rPr>
              <a:t>int</a:t>
            </a:r>
            <a:r>
              <a:rPr lang="zh-CN" altLang="en-US" sz="2200" dirty="0">
                <a:latin typeface="Courier New" panose="02070309020205020404" pitchFamily="49" charset="0"/>
              </a:rPr>
              <a:t>。</a:t>
            </a:r>
            <a:endParaRPr lang="en-US" altLang="zh-CN" sz="2200" dirty="0"/>
          </a:p>
          <a:p>
            <a:pPr lvl="1"/>
            <a:r>
              <a:rPr lang="zh-CN" altLang="en-US" sz="2200" dirty="0"/>
              <a:t>它也认为参数的个数与调用</a:t>
            </a:r>
            <a:r>
              <a:rPr lang="en-US" altLang="zh-CN" sz="2200" dirty="0">
                <a:latin typeface="Courier New" panose="02070309020205020404" pitchFamily="49" charset="0"/>
              </a:rPr>
              <a:t>f</a:t>
            </a:r>
            <a:r>
              <a:rPr lang="zh-CN" altLang="en-US" sz="2200" dirty="0"/>
              <a:t> 时的自变量的个数一致。</a:t>
            </a:r>
            <a:endParaRPr lang="en-US" altLang="zh-CN" sz="2200" dirty="0"/>
          </a:p>
          <a:p>
            <a:pPr lvl="1"/>
            <a:r>
              <a:rPr lang="zh-CN" altLang="en-US" sz="2200" dirty="0"/>
              <a:t>自变量被自动地转为默认的类型。</a:t>
            </a:r>
            <a:endParaRPr lang="en-US" altLang="zh-CN" sz="2200" dirty="0"/>
          </a:p>
          <a:p>
            <a:r>
              <a:rPr lang="zh-CN" altLang="en-US" sz="2200" dirty="0"/>
              <a:t>在调用</a:t>
            </a:r>
            <a:r>
              <a:rPr lang="en-US" altLang="zh-CN" sz="2200" dirty="0">
                <a:latin typeface="Courier New" panose="02070309020205020404" pitchFamily="49" charset="0"/>
                <a:cs typeface="Courier New" panose="02070309020205020404" pitchFamily="49" charset="0"/>
              </a:rPr>
              <a:t>f</a:t>
            </a:r>
            <a:r>
              <a:rPr lang="zh-CN" altLang="en-US" sz="2200" dirty="0">
                <a:latin typeface="Courier New" panose="02070309020205020404" pitchFamily="49" charset="0"/>
              </a:rPr>
              <a:t>的文件中声明</a:t>
            </a:r>
            <a:r>
              <a:rPr lang="en-US" altLang="zh-CN" sz="2200" dirty="0">
                <a:latin typeface="Courier New" panose="02070309020205020404" pitchFamily="49" charset="0"/>
                <a:cs typeface="Courier New" panose="02070309020205020404" pitchFamily="49" charset="0"/>
              </a:rPr>
              <a:t>f</a:t>
            </a:r>
            <a:r>
              <a:rPr lang="zh-CN" altLang="en-US" sz="2200" dirty="0">
                <a:latin typeface="Courier New" panose="02070309020205020404" pitchFamily="49" charset="0"/>
              </a:rPr>
              <a:t>可以解决上述问题，但是又会带来维护的噩梦</a:t>
            </a:r>
            <a:r>
              <a:rPr lang="en-US" altLang="zh-CN" sz="2200" dirty="0"/>
              <a:t>.</a:t>
            </a:r>
          </a:p>
          <a:p>
            <a:r>
              <a:rPr lang="zh-CN" altLang="en-US" sz="2200" dirty="0"/>
              <a:t>一个好的解决办法是把</a:t>
            </a:r>
            <a:r>
              <a:rPr lang="en-US" altLang="zh-CN" sz="2200" dirty="0"/>
              <a:t> </a:t>
            </a:r>
            <a:r>
              <a:rPr lang="en-US" altLang="zh-CN" sz="2200" dirty="0">
                <a:latin typeface="Courier New" panose="02070309020205020404" pitchFamily="49" charset="0"/>
              </a:rPr>
              <a:t>f</a:t>
            </a:r>
            <a:r>
              <a:rPr lang="zh-CN" altLang="en-US" sz="2200" dirty="0">
                <a:latin typeface="Courier New" panose="02070309020205020404" pitchFamily="49" charset="0"/>
              </a:rPr>
              <a:t>的原型放入一个头文件</a:t>
            </a:r>
            <a:r>
              <a:rPr lang="en-US" altLang="zh-CN" sz="2200" dirty="0"/>
              <a:t> (</a:t>
            </a:r>
            <a:r>
              <a:rPr lang="en-US" altLang="zh-CN" sz="2200" dirty="0" err="1">
                <a:latin typeface="Courier New" panose="02070309020205020404" pitchFamily="49" charset="0"/>
              </a:rPr>
              <a:t>foo.h</a:t>
            </a:r>
            <a:r>
              <a:rPr lang="en-US" altLang="zh-CN" sz="2200" dirty="0"/>
              <a:t>), </a:t>
            </a:r>
            <a:r>
              <a:rPr lang="zh-CN" altLang="en-US" sz="2200" dirty="0"/>
              <a:t>再把头文件包含进需要调用</a:t>
            </a:r>
            <a:r>
              <a:rPr lang="en-US" altLang="zh-CN" sz="2200" dirty="0"/>
              <a:t> </a:t>
            </a:r>
            <a:r>
              <a:rPr lang="en-US" altLang="zh-CN" sz="2200" dirty="0">
                <a:latin typeface="Courier New" panose="02070309020205020404" pitchFamily="49" charset="0"/>
              </a:rPr>
              <a:t>f</a:t>
            </a:r>
            <a:r>
              <a:rPr lang="en-US" altLang="zh-CN" sz="2200" dirty="0"/>
              <a:t> </a:t>
            </a:r>
            <a:r>
              <a:rPr lang="zh-CN" altLang="en-US" sz="2200" dirty="0"/>
              <a:t>的文件中。</a:t>
            </a:r>
            <a:endParaRPr lang="en-US" altLang="zh-CN" sz="2200" dirty="0"/>
          </a:p>
          <a:p>
            <a:r>
              <a:rPr lang="zh-CN" altLang="en-US" sz="2200" dirty="0"/>
              <a:t>我们也需要在</a:t>
            </a:r>
            <a:r>
              <a:rPr lang="en-US" altLang="zh-CN" sz="2200" dirty="0" err="1">
                <a:latin typeface="Courier New" panose="02070309020205020404" pitchFamily="49" charset="0"/>
              </a:rPr>
              <a:t>foo.c</a:t>
            </a:r>
            <a:r>
              <a:rPr lang="zh-CN" altLang="en-US" sz="2200" dirty="0"/>
              <a:t> 中包含</a:t>
            </a:r>
            <a:r>
              <a:rPr lang="en-US" altLang="zh-CN" sz="2200" dirty="0" err="1">
                <a:latin typeface="Courier New" panose="02070309020205020404" pitchFamily="49" charset="0"/>
              </a:rPr>
              <a:t>foo.h</a:t>
            </a:r>
            <a:r>
              <a:rPr lang="en-US" altLang="zh-CN" sz="2200" dirty="0"/>
              <a:t> </a:t>
            </a:r>
            <a:r>
              <a:rPr lang="zh-CN" altLang="en-US" sz="2200" dirty="0"/>
              <a:t>，使编译器可以检查</a:t>
            </a:r>
            <a:r>
              <a:rPr lang="en-US" altLang="zh-CN" sz="2200" dirty="0"/>
              <a:t> </a:t>
            </a:r>
            <a:r>
              <a:rPr lang="en-US" altLang="zh-CN" sz="2200" dirty="0" err="1">
                <a:latin typeface="Courier New" panose="02070309020205020404" pitchFamily="49" charset="0"/>
              </a:rPr>
              <a:t>foo.h</a:t>
            </a:r>
            <a:r>
              <a:rPr lang="zh-CN" altLang="en-US" sz="2200" dirty="0"/>
              <a:t>中的</a:t>
            </a:r>
            <a:r>
              <a:rPr lang="en-US" altLang="zh-CN" sz="2200" dirty="0">
                <a:latin typeface="Courier New" panose="02070309020205020404" pitchFamily="49" charset="0"/>
              </a:rPr>
              <a:t>f</a:t>
            </a:r>
            <a:r>
              <a:rPr lang="zh-CN" altLang="en-US" sz="2200" dirty="0">
                <a:latin typeface="Courier New" panose="02070309020205020404" pitchFamily="49" charset="0"/>
              </a:rPr>
              <a:t>原型与</a:t>
            </a:r>
            <a:r>
              <a:rPr lang="en-US" altLang="zh-CN" sz="2200" dirty="0" err="1">
                <a:latin typeface="Courier New" panose="02070309020205020404" pitchFamily="49" charset="0"/>
              </a:rPr>
              <a:t>foo.c</a:t>
            </a:r>
            <a:r>
              <a:rPr lang="zh-CN" altLang="en-US" sz="2200" dirty="0">
                <a:latin typeface="Courier New" panose="02070309020205020404" pitchFamily="49" charset="0"/>
              </a:rPr>
              <a:t>中的定义是否一致。</a:t>
            </a:r>
            <a:endParaRPr lang="en-US" altLang="zh-CN" sz="2200" dirty="0">
              <a:latin typeface="Courier New" panose="02070309020205020404" pitchFamily="49" charset="0"/>
            </a:endParaRPr>
          </a:p>
          <a:p>
            <a:r>
              <a:rPr lang="zh-CN" altLang="en-US" sz="2200" dirty="0"/>
              <a:t>如果</a:t>
            </a:r>
            <a:r>
              <a:rPr lang="en-US" altLang="zh-CN" sz="2200" dirty="0"/>
              <a:t> </a:t>
            </a:r>
            <a:r>
              <a:rPr lang="en-US" altLang="zh-CN" sz="2200" dirty="0" err="1">
                <a:latin typeface="Courier New" panose="02070309020205020404" pitchFamily="49" charset="0"/>
                <a:cs typeface="Courier New" panose="02070309020205020404" pitchFamily="49" charset="0"/>
              </a:rPr>
              <a:t>foo.c</a:t>
            </a:r>
            <a:r>
              <a:rPr lang="en-US" altLang="zh-CN" sz="2200" dirty="0"/>
              <a:t> </a:t>
            </a:r>
            <a:r>
              <a:rPr lang="zh-CN" altLang="en-US" sz="2200" dirty="0"/>
              <a:t>含有其他的函数，大多可以在</a:t>
            </a:r>
            <a:r>
              <a:rPr lang="en-US" altLang="zh-CN" sz="2200" dirty="0"/>
              <a:t> </a:t>
            </a:r>
            <a:r>
              <a:rPr lang="en-US" altLang="zh-CN" sz="2200" dirty="0" err="1">
                <a:latin typeface="Courier New" panose="02070309020205020404" pitchFamily="49" charset="0"/>
              </a:rPr>
              <a:t>foo.h</a:t>
            </a:r>
            <a:r>
              <a:rPr lang="zh-CN" altLang="en-US" sz="2200" dirty="0">
                <a:latin typeface="Courier New" panose="02070309020205020404" pitchFamily="49" charset="0"/>
              </a:rPr>
              <a:t>中声明。</a:t>
            </a:r>
            <a:endParaRPr lang="zh-CN" altLang="en-US" sz="2200" dirty="0"/>
          </a:p>
          <a:p>
            <a:r>
              <a:rPr lang="zh-CN" altLang="en-US" sz="2200" dirty="0"/>
              <a:t>然而只打算在</a:t>
            </a:r>
            <a:r>
              <a:rPr lang="en-US" altLang="zh-CN" sz="2200" dirty="0"/>
              <a:t> </a:t>
            </a:r>
            <a:r>
              <a:rPr lang="en-US" altLang="zh-CN" sz="2200" dirty="0" err="1">
                <a:latin typeface="Courier New" panose="02070309020205020404" pitchFamily="49" charset="0"/>
              </a:rPr>
              <a:t>foo.c</a:t>
            </a:r>
            <a:r>
              <a:rPr lang="en-US" altLang="zh-CN" sz="2200" dirty="0"/>
              <a:t> </a:t>
            </a:r>
            <a:r>
              <a:rPr lang="zh-CN" altLang="en-US" sz="2200" dirty="0"/>
              <a:t>中使用的函数不应该声明在头文件中。</a:t>
            </a:r>
            <a:endParaRPr lang="en-US" altLang="zh-CN" sz="2200" dirty="0"/>
          </a:p>
          <a:p>
            <a:endParaRPr lang="zh-CN" altLang="en-US" sz="2200" dirty="0"/>
          </a:p>
          <a:p>
            <a:pPr lvl="1"/>
            <a:endParaRPr lang="en-US" altLang="zh-CN" sz="2200" dirty="0"/>
          </a:p>
        </p:txBody>
      </p:sp>
    </p:spTree>
    <p:extLst>
      <p:ext uri="{BB962C8B-B14F-4D97-AF65-F5344CB8AC3E}">
        <p14:creationId xmlns:p14="http://schemas.microsoft.com/office/powerpoint/2010/main" val="166801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linds(horizontal)">
                                      <p:cBhvr>
                                        <p:cTn id="7" dur="500"/>
                                        <p:tgtEl>
                                          <p:spTgt spid="17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12" dur="500"/>
                                        <p:tgtEl>
                                          <p:spTgt spid="1741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5" dur="500"/>
                                        <p:tgtEl>
                                          <p:spTgt spid="1741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18" dur="500"/>
                                        <p:tgtEl>
                                          <p:spTgt spid="17411">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21" dur="500"/>
                                        <p:tgtEl>
                                          <p:spTgt spid="1741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7411">
                                            <p:txEl>
                                              <p:pRg st="5" end="5"/>
                                            </p:txEl>
                                          </p:spTgt>
                                        </p:tgtEl>
                                        <p:attrNameLst>
                                          <p:attrName>style.visibility</p:attrName>
                                        </p:attrNameLst>
                                      </p:cBhvr>
                                      <p:to>
                                        <p:strVal val="visible"/>
                                      </p:to>
                                    </p:set>
                                    <p:animEffect transition="in" filter="blinds(horizontal)">
                                      <p:cBhvr>
                                        <p:cTn id="26" dur="500"/>
                                        <p:tgtEl>
                                          <p:spTgt spid="1741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7411">
                                            <p:txEl>
                                              <p:pRg st="6" end="6"/>
                                            </p:txEl>
                                          </p:spTgt>
                                        </p:tgtEl>
                                        <p:attrNameLst>
                                          <p:attrName>style.visibility</p:attrName>
                                        </p:attrNameLst>
                                      </p:cBhvr>
                                      <p:to>
                                        <p:strVal val="visible"/>
                                      </p:to>
                                    </p:set>
                                    <p:animEffect transition="in" filter="blinds(horizontal)">
                                      <p:cBhvr>
                                        <p:cTn id="31" dur="500"/>
                                        <p:tgtEl>
                                          <p:spTgt spid="17411">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7411">
                                            <p:txEl>
                                              <p:pRg st="7" end="7"/>
                                            </p:txEl>
                                          </p:spTgt>
                                        </p:tgtEl>
                                        <p:attrNameLst>
                                          <p:attrName>style.visibility</p:attrName>
                                        </p:attrNameLst>
                                      </p:cBhvr>
                                      <p:to>
                                        <p:strVal val="visible"/>
                                      </p:to>
                                    </p:set>
                                    <p:animEffect transition="in" filter="blinds(horizontal)">
                                      <p:cBhvr>
                                        <p:cTn id="36" dur="500"/>
                                        <p:tgtEl>
                                          <p:spTgt spid="17411">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7411">
                                            <p:txEl>
                                              <p:pRg st="8" end="8"/>
                                            </p:txEl>
                                          </p:spTgt>
                                        </p:tgtEl>
                                        <p:attrNameLst>
                                          <p:attrName>style.visibility</p:attrName>
                                        </p:attrNameLst>
                                      </p:cBhvr>
                                      <p:to>
                                        <p:strVal val="visible"/>
                                      </p:to>
                                    </p:set>
                                    <p:animEffect transition="in" filter="blinds(horizontal)">
                                      <p:cBhvr>
                                        <p:cTn id="41" dur="500"/>
                                        <p:tgtEl>
                                          <p:spTgt spid="17411">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7411">
                                            <p:txEl>
                                              <p:pRg st="9" end="9"/>
                                            </p:txEl>
                                          </p:spTgt>
                                        </p:tgtEl>
                                        <p:attrNameLst>
                                          <p:attrName>style.visibility</p:attrName>
                                        </p:attrNameLst>
                                      </p:cBhvr>
                                      <p:to>
                                        <p:strVal val="visible"/>
                                      </p:to>
                                    </p:set>
                                    <p:animEffect transition="in" filter="blinds(horizontal)">
                                      <p:cBhvr>
                                        <p:cTn id="46" dur="500"/>
                                        <p:tgtEl>
                                          <p:spTgt spid="174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共享函数原型</a:t>
            </a:r>
            <a:endParaRPr lang="en-US" altLang="zh-CN"/>
          </a:p>
        </p:txBody>
      </p:sp>
      <p:sp>
        <p:nvSpPr>
          <p:cNvPr id="18435" name="Content Placeholder 2"/>
          <p:cNvSpPr>
            <a:spLocks noGrp="1"/>
          </p:cNvSpPr>
          <p:nvPr>
            <p:ph idx="4294967295"/>
          </p:nvPr>
        </p:nvSpPr>
        <p:spPr>
          <a:xfrm>
            <a:off x="304800" y="1219200"/>
            <a:ext cx="11582399" cy="5270500"/>
          </a:xfrm>
        </p:spPr>
        <p:txBody>
          <a:bodyPr vert="horz" wrap="square" lIns="92075" tIns="46038" rIns="92075" bIns="46038" numCol="1" anchor="t" anchorCtr="0" compatLnSpc="1">
            <a:prstTxWarp prst="textNoShape">
              <a:avLst/>
            </a:prstTxWarp>
          </a:bodyPr>
          <a:lstStyle/>
          <a:p>
            <a:pPr>
              <a:lnSpc>
                <a:spcPts val="2800"/>
              </a:lnSpc>
              <a:spcBef>
                <a:spcPts val="600"/>
              </a:spcBef>
            </a:pPr>
            <a:r>
              <a:rPr lang="zh-CN" altLang="en-US" sz="2200" dirty="0"/>
              <a:t>用逆波兰式表达式计算器的例子显示头文件中函数原型的使用。</a:t>
            </a:r>
            <a:endParaRPr lang="en-US" altLang="zh-CN" sz="2200" dirty="0"/>
          </a:p>
          <a:p>
            <a:pPr>
              <a:lnSpc>
                <a:spcPts val="2800"/>
              </a:lnSpc>
              <a:spcBef>
                <a:spcPts val="600"/>
              </a:spcBef>
            </a:pPr>
            <a:r>
              <a:rPr lang="en-US" altLang="zh-CN" sz="2200" dirty="0" err="1">
                <a:latin typeface="Courier New" panose="02070309020205020404" pitchFamily="49" charset="0"/>
                <a:cs typeface="Courier New" panose="02070309020205020404" pitchFamily="49" charset="0"/>
              </a:rPr>
              <a:t>stack.c</a:t>
            </a:r>
            <a:r>
              <a:rPr lang="en-US" altLang="zh-CN" sz="2200" dirty="0"/>
              <a:t> </a:t>
            </a:r>
            <a:r>
              <a:rPr lang="zh-CN" altLang="en-US" sz="2200" dirty="0"/>
              <a:t>文件中含有</a:t>
            </a:r>
            <a:r>
              <a:rPr lang="en-US" altLang="zh-CN" sz="2200" dirty="0"/>
              <a:t> </a:t>
            </a:r>
            <a:r>
              <a:rPr lang="en-US" altLang="zh-CN" sz="2200" dirty="0" err="1">
                <a:latin typeface="Courier New" panose="02070309020205020404" pitchFamily="49" charset="0"/>
              </a:rPr>
              <a:t>make_empty</a:t>
            </a:r>
            <a:r>
              <a:rPr lang="en-US" altLang="zh-CN" sz="2200" dirty="0"/>
              <a:t>, </a:t>
            </a:r>
            <a:r>
              <a:rPr lang="en-US" altLang="zh-CN" sz="2200" dirty="0" err="1">
                <a:latin typeface="Courier New" panose="02070309020205020404" pitchFamily="49" charset="0"/>
              </a:rPr>
              <a:t>is_empty</a:t>
            </a:r>
            <a:r>
              <a:rPr lang="en-US" altLang="zh-CN" sz="2200" dirty="0"/>
              <a:t>, </a:t>
            </a:r>
            <a:r>
              <a:rPr lang="en-US" altLang="zh-CN" sz="2200" dirty="0" err="1">
                <a:latin typeface="Courier New" panose="02070309020205020404" pitchFamily="49" charset="0"/>
              </a:rPr>
              <a:t>is_full</a:t>
            </a:r>
            <a:r>
              <a:rPr lang="en-US" altLang="zh-CN" sz="2200" dirty="0"/>
              <a:t>, </a:t>
            </a:r>
            <a:r>
              <a:rPr lang="en-US" altLang="zh-CN" sz="2200" dirty="0">
                <a:latin typeface="Courier New" panose="02070309020205020404" pitchFamily="49" charset="0"/>
              </a:rPr>
              <a:t>push</a:t>
            </a:r>
            <a:r>
              <a:rPr lang="en-US" altLang="zh-CN" sz="2200" dirty="0"/>
              <a:t>, </a:t>
            </a:r>
            <a:r>
              <a:rPr lang="zh-CN" altLang="en-US" sz="2200" dirty="0"/>
              <a:t>和</a:t>
            </a:r>
            <a:r>
              <a:rPr lang="en-US" altLang="zh-CN" sz="2200" dirty="0"/>
              <a:t> </a:t>
            </a:r>
            <a:r>
              <a:rPr lang="en-US" altLang="zh-CN" sz="2200" dirty="0">
                <a:latin typeface="Courier New" panose="02070309020205020404" pitchFamily="49" charset="0"/>
              </a:rPr>
              <a:t>pop</a:t>
            </a:r>
            <a:r>
              <a:rPr lang="en-US" altLang="zh-CN" sz="2200" dirty="0"/>
              <a:t> </a:t>
            </a:r>
            <a:r>
              <a:rPr lang="zh-CN" altLang="en-US" sz="2200" dirty="0"/>
              <a:t>函数的定义。</a:t>
            </a:r>
            <a:endParaRPr lang="en-US" altLang="zh-CN" sz="2200" dirty="0"/>
          </a:p>
          <a:p>
            <a:pPr>
              <a:lnSpc>
                <a:spcPts val="2800"/>
              </a:lnSpc>
              <a:spcBef>
                <a:spcPts val="600"/>
              </a:spcBef>
            </a:pPr>
            <a:r>
              <a:rPr lang="zh-CN" altLang="en-US" sz="2200" dirty="0"/>
              <a:t>这些函数的原型应该放入</a:t>
            </a:r>
            <a:r>
              <a:rPr lang="en-US" altLang="zh-CN" sz="2200" dirty="0" err="1">
                <a:latin typeface="Courier New" panose="02070309020205020404" pitchFamily="49" charset="0"/>
              </a:rPr>
              <a:t>stack.h</a:t>
            </a:r>
            <a:r>
              <a:rPr lang="en-US" altLang="zh-CN" sz="2200" dirty="0"/>
              <a:t> </a:t>
            </a:r>
            <a:r>
              <a:rPr lang="zh-CN" altLang="en-US" sz="2200" dirty="0"/>
              <a:t>头文件中：</a:t>
            </a:r>
            <a:endParaRPr lang="en-US" altLang="zh-CN" sz="2200" dirty="0"/>
          </a:p>
          <a:p>
            <a:pPr lvl="1">
              <a:lnSpc>
                <a:spcPts val="2800"/>
              </a:lnSpc>
              <a:spcBef>
                <a:spcPts val="600"/>
              </a:spcBef>
              <a:buFont typeface="Wingdings" pitchFamily="2" charset="2"/>
              <a:buNone/>
            </a:pPr>
            <a:r>
              <a:rPr lang="en-US" altLang="zh-CN" sz="2200" dirty="0">
                <a:latin typeface="Courier New" panose="02070309020205020404" pitchFamily="49" charset="0"/>
              </a:rPr>
              <a:t>void </a:t>
            </a:r>
            <a:r>
              <a:rPr lang="en-US" altLang="zh-CN" sz="2200" dirty="0" err="1">
                <a:latin typeface="Courier New" panose="02070309020205020404" pitchFamily="49" charset="0"/>
              </a:rPr>
              <a:t>make_empty</a:t>
            </a:r>
            <a:r>
              <a:rPr lang="en-US" altLang="zh-CN" sz="2200" dirty="0">
                <a:latin typeface="Courier New" panose="02070309020205020404" pitchFamily="49" charset="0"/>
              </a:rPr>
              <a:t>(void);</a:t>
            </a:r>
          </a:p>
          <a:p>
            <a:pPr lvl="1">
              <a:lnSpc>
                <a:spcPts val="2800"/>
              </a:lnSpc>
              <a:spcBef>
                <a:spcPts val="600"/>
              </a:spcBef>
              <a:buFont typeface="Wingdings" pitchFamily="2" charset="2"/>
              <a:buNone/>
            </a:pPr>
            <a:r>
              <a:rPr lang="en-US" altLang="zh-CN" sz="2200" dirty="0" err="1">
                <a:latin typeface="Courier New" panose="02070309020205020404" pitchFamily="49" charset="0"/>
              </a:rPr>
              <a:t>int</a:t>
            </a:r>
            <a:r>
              <a:rPr lang="en-US" altLang="zh-CN" sz="2200" dirty="0">
                <a:latin typeface="Courier New" panose="02070309020205020404" pitchFamily="49" charset="0"/>
              </a:rPr>
              <a:t> </a:t>
            </a:r>
            <a:r>
              <a:rPr lang="en-US" altLang="zh-CN" sz="2200" dirty="0" err="1">
                <a:latin typeface="Courier New" panose="02070309020205020404" pitchFamily="49" charset="0"/>
              </a:rPr>
              <a:t>is_empty</a:t>
            </a:r>
            <a:r>
              <a:rPr lang="en-US" altLang="zh-CN" sz="2200" dirty="0">
                <a:latin typeface="Courier New" panose="02070309020205020404" pitchFamily="49" charset="0"/>
              </a:rPr>
              <a:t>(void);</a:t>
            </a:r>
          </a:p>
          <a:p>
            <a:pPr lvl="1">
              <a:lnSpc>
                <a:spcPts val="2800"/>
              </a:lnSpc>
              <a:spcBef>
                <a:spcPts val="600"/>
              </a:spcBef>
              <a:buFont typeface="Wingdings" pitchFamily="2" charset="2"/>
              <a:buNone/>
            </a:pPr>
            <a:r>
              <a:rPr lang="en-US" altLang="zh-CN" sz="2200" dirty="0" err="1">
                <a:latin typeface="Courier New" panose="02070309020205020404" pitchFamily="49" charset="0"/>
              </a:rPr>
              <a:t>int</a:t>
            </a:r>
            <a:r>
              <a:rPr lang="en-US" altLang="zh-CN" sz="2200" dirty="0">
                <a:latin typeface="Courier New" panose="02070309020205020404" pitchFamily="49" charset="0"/>
              </a:rPr>
              <a:t> </a:t>
            </a:r>
            <a:r>
              <a:rPr lang="en-US" altLang="zh-CN" sz="2200" dirty="0" err="1">
                <a:latin typeface="Courier New" panose="02070309020205020404" pitchFamily="49" charset="0"/>
              </a:rPr>
              <a:t>is_full</a:t>
            </a:r>
            <a:r>
              <a:rPr lang="en-US" altLang="zh-CN" sz="2200" dirty="0">
                <a:latin typeface="Courier New" panose="02070309020205020404" pitchFamily="49" charset="0"/>
              </a:rPr>
              <a:t>(void);</a:t>
            </a:r>
          </a:p>
          <a:p>
            <a:pPr lvl="1">
              <a:lnSpc>
                <a:spcPts val="2800"/>
              </a:lnSpc>
              <a:spcBef>
                <a:spcPts val="600"/>
              </a:spcBef>
              <a:buFont typeface="Wingdings" pitchFamily="2" charset="2"/>
              <a:buNone/>
            </a:pPr>
            <a:r>
              <a:rPr lang="en-US" altLang="zh-CN" sz="2200" dirty="0">
                <a:latin typeface="Courier New" panose="02070309020205020404" pitchFamily="49" charset="0"/>
              </a:rPr>
              <a:t>void push(</a:t>
            </a:r>
            <a:r>
              <a:rPr lang="en-US" altLang="zh-CN" sz="2200" dirty="0" err="1">
                <a:latin typeface="Courier New" panose="02070309020205020404" pitchFamily="49" charset="0"/>
              </a:rPr>
              <a:t>int</a:t>
            </a:r>
            <a:r>
              <a:rPr lang="en-US" altLang="zh-CN" sz="2200" dirty="0">
                <a:latin typeface="Courier New" panose="02070309020205020404" pitchFamily="49" charset="0"/>
              </a:rPr>
              <a:t> </a:t>
            </a:r>
            <a:r>
              <a:rPr lang="en-US" altLang="zh-CN" sz="2200" dirty="0" err="1">
                <a:latin typeface="Courier New" panose="02070309020205020404" pitchFamily="49" charset="0"/>
              </a:rPr>
              <a:t>i</a:t>
            </a:r>
            <a:r>
              <a:rPr lang="en-US" altLang="zh-CN" sz="2200" dirty="0">
                <a:latin typeface="Courier New" panose="02070309020205020404" pitchFamily="49" charset="0"/>
              </a:rPr>
              <a:t>);</a:t>
            </a:r>
          </a:p>
          <a:p>
            <a:pPr lvl="1">
              <a:lnSpc>
                <a:spcPts val="2800"/>
              </a:lnSpc>
              <a:spcBef>
                <a:spcPts val="600"/>
              </a:spcBef>
              <a:buFont typeface="Wingdings" pitchFamily="2" charset="2"/>
              <a:buNone/>
            </a:pPr>
            <a:r>
              <a:rPr lang="en-US" altLang="zh-CN" sz="2200" dirty="0" err="1">
                <a:latin typeface="Courier New" panose="02070309020205020404" pitchFamily="49" charset="0"/>
              </a:rPr>
              <a:t>int</a:t>
            </a:r>
            <a:r>
              <a:rPr lang="en-US" altLang="zh-CN" sz="2200" dirty="0">
                <a:latin typeface="Courier New" panose="02070309020205020404" pitchFamily="49" charset="0"/>
              </a:rPr>
              <a:t> pop(void);</a:t>
            </a:r>
          </a:p>
          <a:p>
            <a:pPr>
              <a:lnSpc>
                <a:spcPts val="2800"/>
              </a:lnSpc>
              <a:spcBef>
                <a:spcPts val="600"/>
              </a:spcBef>
            </a:pPr>
            <a:r>
              <a:rPr lang="zh-CN" altLang="en-US" sz="2200" dirty="0"/>
              <a:t>我们把</a:t>
            </a:r>
            <a:r>
              <a:rPr lang="en-US" altLang="zh-CN" sz="2200" dirty="0"/>
              <a:t> </a:t>
            </a:r>
            <a:r>
              <a:rPr lang="en-US" altLang="zh-CN" sz="2200" dirty="0" err="1">
                <a:latin typeface="Courier New" panose="02070309020205020404" pitchFamily="49" charset="0"/>
                <a:cs typeface="Courier New" panose="02070309020205020404" pitchFamily="49" charset="0"/>
              </a:rPr>
              <a:t>stack.h</a:t>
            </a:r>
            <a:r>
              <a:rPr lang="en-US" altLang="zh-CN" sz="2200" dirty="0"/>
              <a:t> </a:t>
            </a:r>
            <a:r>
              <a:rPr lang="zh-CN" altLang="en-US" sz="2200" dirty="0"/>
              <a:t>包含在</a:t>
            </a:r>
            <a:r>
              <a:rPr lang="en-US" altLang="zh-CN" sz="2200" dirty="0"/>
              <a:t> </a:t>
            </a:r>
            <a:r>
              <a:rPr lang="en-US" altLang="zh-CN" sz="2200" dirty="0" err="1">
                <a:latin typeface="Courier New" panose="02070309020205020404" pitchFamily="49" charset="0"/>
              </a:rPr>
              <a:t>calc.c</a:t>
            </a:r>
            <a:r>
              <a:rPr lang="en-US" altLang="zh-CN" sz="2200" dirty="0"/>
              <a:t> </a:t>
            </a:r>
            <a:r>
              <a:rPr lang="zh-CN" altLang="en-US" sz="2200" dirty="0"/>
              <a:t>中，允许编译器检查栈函数调用。</a:t>
            </a:r>
            <a:endParaRPr lang="en-US" altLang="zh-CN" sz="2200" dirty="0"/>
          </a:p>
          <a:p>
            <a:pPr>
              <a:lnSpc>
                <a:spcPts val="2800"/>
              </a:lnSpc>
              <a:spcBef>
                <a:spcPts val="600"/>
              </a:spcBef>
            </a:pPr>
            <a:r>
              <a:rPr lang="zh-CN" altLang="en-US" sz="2200" dirty="0"/>
              <a:t>我们也把</a:t>
            </a:r>
            <a:r>
              <a:rPr lang="en-US" altLang="zh-CN" sz="2200" dirty="0"/>
              <a:t> </a:t>
            </a:r>
            <a:r>
              <a:rPr lang="en-US" altLang="zh-CN" sz="2200" dirty="0" err="1">
                <a:latin typeface="Courier New" panose="02070309020205020404" pitchFamily="49" charset="0"/>
              </a:rPr>
              <a:t>stack.h</a:t>
            </a:r>
            <a:r>
              <a:rPr lang="en-US" altLang="zh-CN" sz="2200" dirty="0"/>
              <a:t> </a:t>
            </a:r>
            <a:r>
              <a:rPr lang="zh-CN" altLang="en-US" sz="2200" dirty="0"/>
              <a:t>包含在</a:t>
            </a:r>
            <a:r>
              <a:rPr lang="en-US" altLang="zh-CN" sz="2200" dirty="0"/>
              <a:t> </a:t>
            </a:r>
            <a:r>
              <a:rPr lang="en-US" altLang="zh-CN" sz="2200" dirty="0" err="1">
                <a:latin typeface="Courier New" panose="02070309020205020404" pitchFamily="49" charset="0"/>
              </a:rPr>
              <a:t>stack.c</a:t>
            </a:r>
            <a:r>
              <a:rPr lang="en-US" altLang="zh-CN" sz="2200" dirty="0"/>
              <a:t> </a:t>
            </a:r>
            <a:r>
              <a:rPr lang="zh-CN" altLang="en-US" sz="2200" dirty="0"/>
              <a:t>中，使编译器能够检验</a:t>
            </a:r>
            <a:r>
              <a:rPr lang="en-US" altLang="zh-CN" sz="2200" dirty="0" err="1">
                <a:latin typeface="Courier New" panose="02070309020205020404" pitchFamily="49" charset="0"/>
              </a:rPr>
              <a:t>stack.h</a:t>
            </a:r>
            <a:r>
              <a:rPr lang="zh-CN" altLang="en-US" sz="2200" dirty="0">
                <a:latin typeface="Courier New" panose="02070309020205020404" pitchFamily="49" charset="0"/>
              </a:rPr>
              <a:t>中的函数原型与</a:t>
            </a:r>
            <a:r>
              <a:rPr lang="en-US" altLang="zh-CN" sz="2200" dirty="0" err="1">
                <a:latin typeface="Courier New" panose="02070309020205020404" pitchFamily="49" charset="0"/>
              </a:rPr>
              <a:t>stack.c</a:t>
            </a:r>
            <a:r>
              <a:rPr lang="zh-CN" altLang="en-US" sz="2200" dirty="0">
                <a:latin typeface="Courier New" panose="02070309020205020404" pitchFamily="49" charset="0"/>
              </a:rPr>
              <a:t>中的定义相匹配</a:t>
            </a:r>
            <a:r>
              <a:rPr lang="zh-CN" altLang="en-US" sz="2200" dirty="0"/>
              <a:t>。</a:t>
            </a:r>
          </a:p>
          <a:p>
            <a:pPr>
              <a:lnSpc>
                <a:spcPts val="2800"/>
              </a:lnSpc>
              <a:spcBef>
                <a:spcPts val="600"/>
              </a:spcBef>
              <a:buNone/>
            </a:pPr>
            <a:endParaRPr lang="en-US" altLang="zh-CN" sz="2200" dirty="0">
              <a:latin typeface="Courier New" panose="02070309020205020404" pitchFamily="49" charset="0"/>
            </a:endParaRPr>
          </a:p>
        </p:txBody>
      </p:sp>
    </p:spTree>
    <p:extLst>
      <p:ext uri="{BB962C8B-B14F-4D97-AF65-F5344CB8AC3E}">
        <p14:creationId xmlns:p14="http://schemas.microsoft.com/office/powerpoint/2010/main" val="91986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linds(horizontal)">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7" dur="500"/>
                                        <p:tgtEl>
                                          <p:spTgt spid="18435">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8435">
                                            <p:txEl>
                                              <p:pRg st="3" end="3"/>
                                            </p:txEl>
                                          </p:spTgt>
                                        </p:tgtEl>
                                        <p:attrNameLst>
                                          <p:attrName>style.visibility</p:attrName>
                                        </p:attrNameLst>
                                      </p:cBhvr>
                                      <p:to>
                                        <p:strVal val="visible"/>
                                      </p:to>
                                    </p:set>
                                    <p:animEffect transition="in" filter="blinds(horizontal)">
                                      <p:cBhvr>
                                        <p:cTn id="20" dur="500"/>
                                        <p:tgtEl>
                                          <p:spTgt spid="18435">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8435">
                                            <p:txEl>
                                              <p:pRg st="4" end="4"/>
                                            </p:txEl>
                                          </p:spTgt>
                                        </p:tgtEl>
                                        <p:attrNameLst>
                                          <p:attrName>style.visibility</p:attrName>
                                        </p:attrNameLst>
                                      </p:cBhvr>
                                      <p:to>
                                        <p:strVal val="visible"/>
                                      </p:to>
                                    </p:set>
                                    <p:animEffect transition="in" filter="blinds(horizontal)">
                                      <p:cBhvr>
                                        <p:cTn id="23" dur="500"/>
                                        <p:tgtEl>
                                          <p:spTgt spid="18435">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26" dur="500"/>
                                        <p:tgtEl>
                                          <p:spTgt spid="18435">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8435">
                                            <p:txEl>
                                              <p:pRg st="6" end="6"/>
                                            </p:txEl>
                                          </p:spTgt>
                                        </p:tgtEl>
                                        <p:attrNameLst>
                                          <p:attrName>style.visibility</p:attrName>
                                        </p:attrNameLst>
                                      </p:cBhvr>
                                      <p:to>
                                        <p:strVal val="visible"/>
                                      </p:to>
                                    </p:set>
                                    <p:animEffect transition="in" filter="blinds(horizontal)">
                                      <p:cBhvr>
                                        <p:cTn id="29" dur="500"/>
                                        <p:tgtEl>
                                          <p:spTgt spid="18435">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32" dur="500"/>
                                        <p:tgtEl>
                                          <p:spTgt spid="1843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37" dur="500"/>
                                        <p:tgtEl>
                                          <p:spTgt spid="1843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8435">
                                            <p:txEl>
                                              <p:pRg st="9" end="9"/>
                                            </p:txEl>
                                          </p:spTgt>
                                        </p:tgtEl>
                                        <p:attrNameLst>
                                          <p:attrName>style.visibility</p:attrName>
                                        </p:attrNameLst>
                                      </p:cBhvr>
                                      <p:to>
                                        <p:strVal val="visible"/>
                                      </p:to>
                                    </p:set>
                                    <p:animEffect transition="in" filter="blinds(horizontal)">
                                      <p:cBhvr>
                                        <p:cTn id="42" dur="500"/>
                                        <p:tgtEl>
                                          <p:spTgt spid="18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pPr algn="l"/>
            <a:r>
              <a:rPr lang="zh-CN" altLang="en-US" dirty="0"/>
              <a:t>共享函数原型</a:t>
            </a:r>
            <a:endParaRPr lang="en-US" altLang="zh-CN" dirty="0"/>
          </a:p>
        </p:txBody>
      </p:sp>
      <p:pic>
        <p:nvPicPr>
          <p:cNvPr id="1945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52400"/>
            <a:ext cx="6096000" cy="646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013693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p:cNvSpPr>
            <a:spLocks noChangeArrowheads="1"/>
          </p:cNvSpPr>
          <p:nvPr/>
        </p:nvSpPr>
        <p:spPr bwMode="auto">
          <a:xfrm>
            <a:off x="2590800" y="2133600"/>
            <a:ext cx="6480175" cy="3563938"/>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a:solidFill>
                  <a:srgbClr val="990099"/>
                </a:solidFill>
                <a:effectLst>
                  <a:outerShdw blurRad="38100" dist="38100" dir="2700000" algn="tl">
                    <a:srgbClr val="C0C0C0"/>
                  </a:outerShdw>
                </a:effectLst>
                <a:latin typeface="方正姚体" pitchFamily="2" charset="-122"/>
                <a:ea typeface="方正姚体" pitchFamily="2" charset="-122"/>
              </a:rPr>
              <a:t>源文件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a:solidFill>
                  <a:srgbClr val="990099"/>
                </a:solidFill>
                <a:effectLst>
                  <a:outerShdw blurRad="38100" dist="38100" dir="2700000" algn="tl">
                    <a:srgbClr val="C0C0C0"/>
                  </a:outerShdw>
                </a:effectLst>
                <a:latin typeface="方正姚体" pitchFamily="2" charset="-122"/>
                <a:ea typeface="方正姚体" pitchFamily="2" charset="-122"/>
              </a:rPr>
              <a:t>头文件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a:solidFill>
                  <a:srgbClr val="990099"/>
                </a:solidFill>
                <a:effectLst>
                  <a:outerShdw blurRad="38100" dist="38100" dir="2700000" algn="tl">
                    <a:srgbClr val="C0C0C0"/>
                  </a:outerShdw>
                </a:effectLst>
                <a:latin typeface="方正姚体" pitchFamily="2" charset="-122"/>
                <a:ea typeface="方正姚体" pitchFamily="2" charset="-122"/>
              </a:rPr>
              <a:t>把程序划分成多个文件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a:solidFill>
                  <a:srgbClr val="990099"/>
                </a:solidFill>
                <a:effectLst>
                  <a:outerShdw blurRad="38100" dist="38100" dir="2700000" algn="tl">
                    <a:srgbClr val="C0C0C0"/>
                  </a:outerShdw>
                </a:effectLst>
                <a:latin typeface="方正姚体" pitchFamily="2" charset="-122"/>
                <a:ea typeface="方正姚体" pitchFamily="2" charset="-122"/>
              </a:rPr>
              <a:t>构建多文件程序</a:t>
            </a:r>
          </a:p>
        </p:txBody>
      </p:sp>
    </p:spTree>
    <p:extLst>
      <p:ext uri="{BB962C8B-B14F-4D97-AF65-F5344CB8AC3E}">
        <p14:creationId xmlns:p14="http://schemas.microsoft.com/office/powerpoint/2010/main" val="3714214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dirty="0"/>
              <a:t>3.2.4 </a:t>
            </a:r>
            <a:r>
              <a:rPr lang="zh-CN" altLang="en-US" dirty="0"/>
              <a:t>共享变量声明</a:t>
            </a:r>
            <a:endParaRPr lang="en-US" altLang="zh-CN" dirty="0"/>
          </a:p>
        </p:txBody>
      </p:sp>
      <p:sp>
        <p:nvSpPr>
          <p:cNvPr id="20483" name="Content Placeholder 2"/>
          <p:cNvSpPr>
            <a:spLocks noGrp="1"/>
          </p:cNvSpPr>
          <p:nvPr>
            <p:ph idx="4294967295"/>
          </p:nvPr>
        </p:nvSpPr>
        <p:spPr>
          <a:xfrm>
            <a:off x="381000" y="1371600"/>
            <a:ext cx="11810999" cy="5086350"/>
          </a:xfrm>
        </p:spPr>
        <p:txBody>
          <a:bodyPr vert="horz" wrap="square" lIns="92075" tIns="46038" rIns="92075" bIns="46038" numCol="1" anchor="t" anchorCtr="0" compatLnSpc="1">
            <a:prstTxWarp prst="textNoShape">
              <a:avLst/>
            </a:prstTxWarp>
          </a:bodyPr>
          <a:lstStyle/>
          <a:p>
            <a:pPr>
              <a:lnSpc>
                <a:spcPts val="3400"/>
              </a:lnSpc>
              <a:spcBef>
                <a:spcPts val="600"/>
              </a:spcBef>
            </a:pPr>
            <a:r>
              <a:rPr lang="zh-CN" altLang="en-US" sz="2400" dirty="0"/>
              <a:t>共享外部变量也采用同样的方式。</a:t>
            </a:r>
            <a:endParaRPr lang="en-US" altLang="zh-CN" sz="2400" dirty="0"/>
          </a:p>
          <a:p>
            <a:pPr>
              <a:lnSpc>
                <a:spcPts val="3400"/>
              </a:lnSpc>
              <a:spcBef>
                <a:spcPts val="600"/>
              </a:spcBef>
            </a:pPr>
            <a:r>
              <a:rPr lang="zh-CN" altLang="en-US" sz="2400" dirty="0"/>
              <a:t>一个声明和定义变量</a:t>
            </a:r>
            <a:r>
              <a:rPr lang="en-US" altLang="zh-CN" sz="2400" dirty="0"/>
              <a:t> </a:t>
            </a:r>
            <a:r>
              <a:rPr lang="en-US" altLang="zh-CN" sz="2400" dirty="0" err="1">
                <a:latin typeface="Courier New" panose="02070309020205020404" pitchFamily="49" charset="0"/>
                <a:cs typeface="Courier New" panose="02070309020205020404" pitchFamily="49" charset="0"/>
              </a:rPr>
              <a:t>i</a:t>
            </a:r>
            <a:r>
              <a:rPr lang="en-US" altLang="zh-CN" sz="2400" dirty="0"/>
              <a:t> </a:t>
            </a:r>
            <a:r>
              <a:rPr lang="zh-CN" altLang="en-US" sz="2400" dirty="0"/>
              <a:t>的例子(使编译器留出空间</a:t>
            </a:r>
            <a:r>
              <a:rPr lang="en-US" altLang="zh-CN" sz="2400" dirty="0"/>
              <a:t>)</a:t>
            </a:r>
            <a:r>
              <a:rPr lang="zh-CN" altLang="en-US" sz="2400" dirty="0"/>
              <a:t>：</a:t>
            </a:r>
            <a:endParaRPr lang="en-US" altLang="zh-CN" sz="2400" dirty="0"/>
          </a:p>
          <a:p>
            <a:pPr lvl="1">
              <a:lnSpc>
                <a:spcPts val="3400"/>
              </a:lnSpc>
              <a:spcBef>
                <a:spcPts val="600"/>
              </a:spcBef>
              <a:buFont typeface="Wingdings" pitchFamily="2" charset="2"/>
              <a:buNone/>
            </a:pPr>
            <a:r>
              <a:rPr lang="en-US" altLang="zh-CN" dirty="0" err="1">
                <a:latin typeface="Courier New" panose="02070309020205020404" pitchFamily="49" charset="0"/>
              </a:rPr>
              <a:t>int</a:t>
            </a:r>
            <a:r>
              <a:rPr lang="en-US" altLang="zh-CN" dirty="0">
                <a:latin typeface="Courier New" panose="02070309020205020404" pitchFamily="49" charset="0"/>
              </a:rPr>
              <a:t> </a:t>
            </a:r>
            <a:r>
              <a:rPr lang="en-US" altLang="zh-CN" dirty="0" err="1">
                <a:latin typeface="Courier New" panose="02070309020205020404" pitchFamily="49" charset="0"/>
              </a:rPr>
              <a:t>i</a:t>
            </a:r>
            <a:r>
              <a:rPr lang="en-US" altLang="zh-CN" dirty="0">
                <a:latin typeface="Courier New" panose="02070309020205020404" pitchFamily="49" charset="0"/>
              </a:rPr>
              <a:t>;</a:t>
            </a:r>
          </a:p>
          <a:p>
            <a:pPr>
              <a:lnSpc>
                <a:spcPts val="3400"/>
              </a:lnSpc>
              <a:spcBef>
                <a:spcPts val="600"/>
              </a:spcBef>
            </a:pPr>
            <a:r>
              <a:rPr lang="zh-CN" altLang="en-US" sz="2400" dirty="0"/>
              <a:t>关键字</a:t>
            </a:r>
            <a:r>
              <a:rPr lang="en-US" altLang="zh-CN" sz="2400" dirty="0"/>
              <a:t> </a:t>
            </a:r>
            <a:r>
              <a:rPr lang="en-US" altLang="zh-CN" sz="2400" dirty="0">
                <a:latin typeface="Courier New" panose="02070309020205020404" pitchFamily="49" charset="0"/>
              </a:rPr>
              <a:t>extern</a:t>
            </a:r>
            <a:r>
              <a:rPr lang="en-US" altLang="zh-CN" sz="2400" dirty="0"/>
              <a:t> </a:t>
            </a:r>
            <a:r>
              <a:rPr lang="zh-CN" altLang="en-US" sz="2400" dirty="0"/>
              <a:t>用于声明变量(而不是定义它</a:t>
            </a:r>
            <a:r>
              <a:rPr lang="en-US" altLang="zh-CN" sz="2400" dirty="0"/>
              <a:t>) </a:t>
            </a:r>
            <a:r>
              <a:rPr lang="zh-CN" altLang="en-US" sz="2400" dirty="0"/>
              <a:t>：</a:t>
            </a:r>
            <a:endParaRPr lang="en-US" altLang="zh-CN" sz="2400" dirty="0"/>
          </a:p>
          <a:p>
            <a:pPr lvl="1">
              <a:lnSpc>
                <a:spcPts val="3400"/>
              </a:lnSpc>
              <a:spcBef>
                <a:spcPts val="600"/>
              </a:spcBef>
              <a:buFont typeface="Wingdings" pitchFamily="2" charset="2"/>
              <a:buNone/>
            </a:pPr>
            <a:r>
              <a:rPr lang="en-US" altLang="zh-CN" dirty="0">
                <a:latin typeface="Courier New" panose="02070309020205020404" pitchFamily="49" charset="0"/>
              </a:rPr>
              <a:t>extern </a:t>
            </a:r>
            <a:r>
              <a:rPr lang="en-US" altLang="zh-CN" dirty="0" err="1">
                <a:latin typeface="Courier New" panose="02070309020205020404" pitchFamily="49" charset="0"/>
              </a:rPr>
              <a:t>int</a:t>
            </a:r>
            <a:r>
              <a:rPr lang="en-US" altLang="zh-CN" dirty="0">
                <a:latin typeface="Courier New" panose="02070309020205020404" pitchFamily="49" charset="0"/>
              </a:rPr>
              <a:t> </a:t>
            </a:r>
            <a:r>
              <a:rPr lang="en-US" altLang="zh-CN" dirty="0" err="1">
                <a:latin typeface="Courier New" panose="02070309020205020404" pitchFamily="49" charset="0"/>
              </a:rPr>
              <a:t>i</a:t>
            </a:r>
            <a:r>
              <a:rPr lang="en-US" altLang="zh-CN" dirty="0">
                <a:latin typeface="Courier New" panose="02070309020205020404" pitchFamily="49" charset="0"/>
              </a:rPr>
              <a:t>;</a:t>
            </a:r>
          </a:p>
          <a:p>
            <a:pPr>
              <a:lnSpc>
                <a:spcPts val="3400"/>
              </a:lnSpc>
              <a:spcBef>
                <a:spcPts val="600"/>
              </a:spcBef>
            </a:pPr>
            <a:r>
              <a:rPr lang="en-US" altLang="zh-CN" sz="2400" dirty="0">
                <a:latin typeface="Courier New" panose="02070309020205020404" pitchFamily="49" charset="0"/>
              </a:rPr>
              <a:t>extern</a:t>
            </a:r>
            <a:r>
              <a:rPr lang="en-US" altLang="zh-CN" sz="2400" dirty="0"/>
              <a:t> </a:t>
            </a:r>
            <a:r>
              <a:rPr lang="zh-CN" altLang="en-US" sz="2400" dirty="0"/>
              <a:t>告诉编译器</a:t>
            </a:r>
            <a:r>
              <a:rPr lang="en-US" altLang="zh-CN" sz="2400" dirty="0"/>
              <a:t> </a:t>
            </a:r>
            <a:r>
              <a:rPr lang="en-US" altLang="zh-CN" sz="2400" dirty="0" err="1">
                <a:latin typeface="Courier New" panose="02070309020205020404" pitchFamily="49" charset="0"/>
              </a:rPr>
              <a:t>i</a:t>
            </a:r>
            <a:r>
              <a:rPr lang="en-US" altLang="zh-CN" sz="2400" dirty="0"/>
              <a:t> </a:t>
            </a:r>
            <a:r>
              <a:rPr lang="zh-CN" altLang="en-US" sz="2400" dirty="0"/>
              <a:t>是在程序的其他地方定义的</a:t>
            </a:r>
            <a:r>
              <a:rPr lang="en-US" altLang="zh-CN" sz="2400" dirty="0"/>
              <a:t>, </a:t>
            </a:r>
            <a:r>
              <a:rPr lang="zh-CN" altLang="en-US" sz="2400" dirty="0"/>
              <a:t>因此不必为它分配空间。</a:t>
            </a:r>
            <a:endParaRPr lang="en-US" altLang="zh-CN" sz="2400" dirty="0"/>
          </a:p>
          <a:p>
            <a:pPr>
              <a:lnSpc>
                <a:spcPts val="3400"/>
              </a:lnSpc>
              <a:spcBef>
                <a:spcPts val="600"/>
              </a:spcBef>
            </a:pPr>
            <a:r>
              <a:rPr lang="zh-CN" altLang="en-US" sz="2400" dirty="0"/>
              <a:t>当我们使用</a:t>
            </a:r>
            <a:r>
              <a:rPr lang="en-US" altLang="zh-CN" sz="2400" dirty="0"/>
              <a:t> </a:t>
            </a:r>
            <a:r>
              <a:rPr lang="en-US" altLang="zh-CN" sz="2400" dirty="0">
                <a:latin typeface="Courier New" panose="02070309020205020404" pitchFamily="49" charset="0"/>
                <a:cs typeface="Courier New" panose="02070309020205020404" pitchFamily="49" charset="0"/>
              </a:rPr>
              <a:t>extern</a:t>
            </a:r>
            <a:r>
              <a:rPr lang="en-US" altLang="zh-CN" sz="2400" dirty="0"/>
              <a:t> </a:t>
            </a:r>
            <a:r>
              <a:rPr lang="zh-CN" altLang="en-US" sz="2400" dirty="0"/>
              <a:t>声明数组时</a:t>
            </a:r>
            <a:r>
              <a:rPr lang="en-US" altLang="zh-CN" sz="2400" dirty="0"/>
              <a:t>, </a:t>
            </a:r>
            <a:r>
              <a:rPr lang="zh-CN" altLang="en-US" sz="2400" dirty="0"/>
              <a:t>我们可以省略数组的长度：</a:t>
            </a:r>
          </a:p>
          <a:p>
            <a:pPr>
              <a:lnSpc>
                <a:spcPts val="3400"/>
              </a:lnSpc>
              <a:spcBef>
                <a:spcPts val="600"/>
              </a:spcBef>
              <a:buNone/>
            </a:pPr>
            <a:r>
              <a:rPr lang="en-US" altLang="zh-CN" sz="2400" dirty="0">
                <a:latin typeface="Courier New" panose="02070309020205020404" pitchFamily="49" charset="0"/>
              </a:rPr>
              <a:t>	extern </a:t>
            </a:r>
            <a:r>
              <a:rPr lang="en-US" altLang="zh-CN" sz="2400" dirty="0" err="1">
                <a:latin typeface="Courier New" panose="02070309020205020404" pitchFamily="49" charset="0"/>
              </a:rPr>
              <a:t>int</a:t>
            </a:r>
            <a:r>
              <a:rPr lang="en-US" altLang="zh-CN" sz="2400" dirty="0">
                <a:latin typeface="Courier New" panose="02070309020205020404" pitchFamily="49" charset="0"/>
              </a:rPr>
              <a:t> a[];</a:t>
            </a:r>
          </a:p>
          <a:p>
            <a:pPr>
              <a:lnSpc>
                <a:spcPts val="3400"/>
              </a:lnSpc>
              <a:spcBef>
                <a:spcPts val="600"/>
              </a:spcBef>
            </a:pPr>
            <a:r>
              <a:rPr lang="zh-CN" altLang="en-US" sz="2400" dirty="0"/>
              <a:t>因为此时编译器不为</a:t>
            </a:r>
            <a:r>
              <a:rPr lang="en-US" altLang="zh-CN" sz="2400" dirty="0"/>
              <a:t> </a:t>
            </a:r>
            <a:r>
              <a:rPr lang="en-US" altLang="zh-CN" sz="2400" dirty="0">
                <a:latin typeface="Courier New" panose="02070309020205020404" pitchFamily="49" charset="0"/>
              </a:rPr>
              <a:t>a</a:t>
            </a:r>
            <a:r>
              <a:rPr lang="en-US" altLang="zh-CN" sz="2400" dirty="0"/>
              <a:t> </a:t>
            </a:r>
            <a:r>
              <a:rPr lang="zh-CN" altLang="en-US" sz="2400" dirty="0"/>
              <a:t>分配空间</a:t>
            </a:r>
            <a:r>
              <a:rPr lang="en-US" altLang="zh-CN" sz="2400" dirty="0"/>
              <a:t>, </a:t>
            </a:r>
            <a:r>
              <a:rPr lang="zh-CN" altLang="en-US" sz="2400" dirty="0"/>
              <a:t>所以不必知道</a:t>
            </a:r>
            <a:r>
              <a:rPr lang="en-US" altLang="zh-CN" sz="2400" dirty="0"/>
              <a:t> </a:t>
            </a:r>
            <a:r>
              <a:rPr lang="en-US" altLang="zh-CN" sz="2400" dirty="0">
                <a:latin typeface="Courier New" panose="02070309020205020404" pitchFamily="49" charset="0"/>
              </a:rPr>
              <a:t>a </a:t>
            </a:r>
            <a:r>
              <a:rPr lang="zh-CN" altLang="en-US" sz="2400" dirty="0">
                <a:latin typeface="Courier New" panose="02070309020205020404" pitchFamily="49" charset="0"/>
              </a:rPr>
              <a:t>的长度</a:t>
            </a:r>
            <a:r>
              <a:rPr lang="en-US" altLang="zh-CN" sz="2400" dirty="0"/>
              <a:t>.</a:t>
            </a:r>
          </a:p>
          <a:p>
            <a:pPr>
              <a:lnSpc>
                <a:spcPts val="3400"/>
              </a:lnSpc>
              <a:spcBef>
                <a:spcPts val="600"/>
              </a:spcBef>
            </a:pPr>
            <a:endParaRPr lang="en-US" altLang="zh-CN" sz="2400" dirty="0"/>
          </a:p>
          <a:p>
            <a:pPr>
              <a:lnSpc>
                <a:spcPts val="3400"/>
              </a:lnSpc>
              <a:spcBef>
                <a:spcPts val="600"/>
              </a:spcBef>
            </a:pPr>
            <a:endParaRPr lang="zh-CN" altLang="en-US" sz="2400" dirty="0"/>
          </a:p>
        </p:txBody>
      </p:sp>
    </p:spTree>
    <p:extLst>
      <p:ext uri="{BB962C8B-B14F-4D97-AF65-F5344CB8AC3E}">
        <p14:creationId xmlns:p14="http://schemas.microsoft.com/office/powerpoint/2010/main" val="127971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linds(horizontal)">
                                      <p:cBhvr>
                                        <p:cTn id="7" dur="500"/>
                                        <p:tgtEl>
                                          <p:spTgt spid="20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12" dur="500"/>
                                        <p:tgtEl>
                                          <p:spTgt spid="2048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15" dur="500"/>
                                        <p:tgtEl>
                                          <p:spTgt spid="2048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20" dur="500"/>
                                        <p:tgtEl>
                                          <p:spTgt spid="2048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23" dur="500"/>
                                        <p:tgtEl>
                                          <p:spTgt spid="2048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28" dur="500"/>
                                        <p:tgtEl>
                                          <p:spTgt spid="2048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33" dur="500"/>
                                        <p:tgtEl>
                                          <p:spTgt spid="2048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0483">
                                            <p:txEl>
                                              <p:pRg st="7" end="7"/>
                                            </p:txEl>
                                          </p:spTgt>
                                        </p:tgtEl>
                                        <p:attrNameLst>
                                          <p:attrName>style.visibility</p:attrName>
                                        </p:attrNameLst>
                                      </p:cBhvr>
                                      <p:to>
                                        <p:strVal val="visible"/>
                                      </p:to>
                                    </p:set>
                                    <p:animEffect transition="in" filter="blinds(horizontal)">
                                      <p:cBhvr>
                                        <p:cTn id="38" dur="500"/>
                                        <p:tgtEl>
                                          <p:spTgt spid="2048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20483">
                                            <p:txEl>
                                              <p:pRg st="8" end="8"/>
                                            </p:txEl>
                                          </p:spTgt>
                                        </p:tgtEl>
                                        <p:attrNameLst>
                                          <p:attrName>style.visibility</p:attrName>
                                        </p:attrNameLst>
                                      </p:cBhvr>
                                      <p:to>
                                        <p:strVal val="visible"/>
                                      </p:to>
                                    </p:set>
                                    <p:animEffect transition="in" filter="blinds(horizontal)">
                                      <p:cBhvr>
                                        <p:cTn id="43" dur="500"/>
                                        <p:tgtEl>
                                          <p:spTgt spid="204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a:xfrm>
            <a:off x="1825625" y="260350"/>
            <a:ext cx="8540750" cy="685800"/>
          </a:xfrm>
        </p:spPr>
        <p:txBody>
          <a:bodyPr vert="horz" wrap="square" lIns="92075" tIns="46038" rIns="92075" bIns="46038" numCol="1" anchor="ctr" anchorCtr="0" compatLnSpc="1">
            <a:prstTxWarp prst="textNoShape">
              <a:avLst/>
            </a:prstTxWarp>
          </a:bodyPr>
          <a:lstStyle/>
          <a:p>
            <a:r>
              <a:rPr lang="zh-CN" altLang="en-US"/>
              <a:t>共享变量声明</a:t>
            </a:r>
            <a:endParaRPr lang="en-US" altLang="zh-CN"/>
          </a:p>
        </p:txBody>
      </p:sp>
      <p:sp>
        <p:nvSpPr>
          <p:cNvPr id="21507" name="Content Placeholder 2"/>
          <p:cNvSpPr>
            <a:spLocks noGrp="1"/>
          </p:cNvSpPr>
          <p:nvPr>
            <p:ph idx="4294967295"/>
          </p:nvPr>
        </p:nvSpPr>
        <p:spPr>
          <a:xfrm>
            <a:off x="381000" y="1062038"/>
            <a:ext cx="11429999" cy="5543550"/>
          </a:xfrm>
        </p:spPr>
        <p:txBody>
          <a:bodyPr vert="horz" wrap="square" lIns="92075" tIns="46038" rIns="92075" bIns="46038" numCol="1" anchor="t" anchorCtr="0" compatLnSpc="1">
            <a:prstTxWarp prst="textNoShape">
              <a:avLst/>
            </a:prstTxWarp>
          </a:bodyPr>
          <a:lstStyle/>
          <a:p>
            <a:r>
              <a:rPr lang="zh-CN" altLang="en-US" sz="2100" dirty="0"/>
              <a:t>要在几个源文件中共享变量</a:t>
            </a:r>
            <a:r>
              <a:rPr lang="en-US" altLang="zh-CN" sz="2100" dirty="0"/>
              <a:t> </a:t>
            </a:r>
            <a:r>
              <a:rPr lang="en-US" altLang="zh-CN" sz="2100" dirty="0" err="1">
                <a:latin typeface="Courier New" panose="02070309020205020404" pitchFamily="49" charset="0"/>
                <a:cs typeface="Courier New" panose="02070309020205020404" pitchFamily="49" charset="0"/>
              </a:rPr>
              <a:t>i</a:t>
            </a:r>
            <a:r>
              <a:rPr lang="en-US" altLang="zh-CN" sz="2100" dirty="0"/>
              <a:t> , </a:t>
            </a:r>
            <a:r>
              <a:rPr lang="zh-CN" altLang="en-US" sz="2100" dirty="0"/>
              <a:t>我们首先在一个文件里定义</a:t>
            </a:r>
            <a:r>
              <a:rPr lang="en-US" altLang="zh-CN" sz="2100" dirty="0"/>
              <a:t> </a:t>
            </a:r>
            <a:r>
              <a:rPr lang="en-US" altLang="zh-CN" sz="2100" dirty="0" err="1">
                <a:latin typeface="Courier New" panose="02070309020205020404" pitchFamily="49" charset="0"/>
              </a:rPr>
              <a:t>i</a:t>
            </a:r>
            <a:r>
              <a:rPr lang="en-US" altLang="zh-CN" sz="2100" dirty="0"/>
              <a:t> </a:t>
            </a:r>
            <a:r>
              <a:rPr lang="zh-CN" altLang="en-US" sz="2100" dirty="0"/>
              <a:t>：</a:t>
            </a:r>
            <a:endParaRPr lang="en-US" altLang="zh-CN" sz="2100" dirty="0"/>
          </a:p>
          <a:p>
            <a:pPr lvl="1">
              <a:buFont typeface="Wingdings" pitchFamily="2" charset="2"/>
              <a:buNone/>
            </a:pPr>
            <a:r>
              <a:rPr lang="en-US" altLang="zh-CN" sz="2100" dirty="0" err="1">
                <a:latin typeface="Courier New" panose="02070309020205020404" pitchFamily="49" charset="0"/>
              </a:rPr>
              <a:t>int</a:t>
            </a:r>
            <a:r>
              <a:rPr lang="en-US" altLang="zh-CN" sz="2100" dirty="0">
                <a:latin typeface="Courier New" panose="02070309020205020404" pitchFamily="49" charset="0"/>
              </a:rPr>
              <a:t> </a:t>
            </a:r>
            <a:r>
              <a:rPr lang="en-US" altLang="zh-CN" sz="2100" dirty="0" err="1">
                <a:latin typeface="Courier New" panose="02070309020205020404" pitchFamily="49" charset="0"/>
              </a:rPr>
              <a:t>i</a:t>
            </a:r>
            <a:r>
              <a:rPr lang="en-US" altLang="zh-CN" sz="2100" dirty="0">
                <a:latin typeface="Courier New" panose="02070309020205020404" pitchFamily="49" charset="0"/>
              </a:rPr>
              <a:t>;</a:t>
            </a:r>
          </a:p>
          <a:p>
            <a:r>
              <a:rPr lang="zh-CN" altLang="en-US" sz="2100" dirty="0"/>
              <a:t>如果</a:t>
            </a:r>
            <a:r>
              <a:rPr lang="en-US" altLang="zh-CN" sz="2100" dirty="0"/>
              <a:t> </a:t>
            </a:r>
            <a:r>
              <a:rPr lang="en-US" altLang="zh-CN" sz="2100" dirty="0" err="1">
                <a:latin typeface="Courier New" panose="02070309020205020404" pitchFamily="49" charset="0"/>
              </a:rPr>
              <a:t>i</a:t>
            </a:r>
            <a:r>
              <a:rPr lang="en-US" altLang="zh-CN" sz="2100" dirty="0"/>
              <a:t> </a:t>
            </a:r>
            <a:r>
              <a:rPr lang="zh-CN" altLang="en-US" sz="2100" dirty="0"/>
              <a:t>需要被初始化</a:t>
            </a:r>
            <a:r>
              <a:rPr lang="en-US" altLang="zh-CN" sz="2100" dirty="0"/>
              <a:t>, </a:t>
            </a:r>
            <a:r>
              <a:rPr lang="zh-CN" altLang="en-US" sz="2100" dirty="0"/>
              <a:t>那么初始化应该放在这个文件里。</a:t>
            </a:r>
            <a:endParaRPr lang="en-US" altLang="zh-CN" sz="2100" dirty="0"/>
          </a:p>
          <a:p>
            <a:r>
              <a:rPr lang="zh-CN" altLang="en-US" sz="2100" dirty="0"/>
              <a:t>其他文件将含有对</a:t>
            </a:r>
            <a:r>
              <a:rPr lang="en-US" altLang="zh-CN" sz="2100" dirty="0"/>
              <a:t> </a:t>
            </a:r>
            <a:r>
              <a:rPr lang="en-US" altLang="zh-CN" sz="2100" dirty="0" err="1">
                <a:latin typeface="Courier New" panose="02070309020205020404" pitchFamily="49" charset="0"/>
              </a:rPr>
              <a:t>i</a:t>
            </a:r>
            <a:r>
              <a:rPr lang="en-US" altLang="zh-CN" sz="2100" dirty="0">
                <a:latin typeface="Courier New" panose="02070309020205020404" pitchFamily="49" charset="0"/>
              </a:rPr>
              <a:t> </a:t>
            </a:r>
            <a:r>
              <a:rPr lang="zh-CN" altLang="en-US" sz="2100" dirty="0">
                <a:latin typeface="Courier New" panose="02070309020205020404" pitchFamily="49" charset="0"/>
              </a:rPr>
              <a:t>的声明：</a:t>
            </a:r>
            <a:endParaRPr lang="en-US" altLang="zh-CN" sz="2100" dirty="0">
              <a:latin typeface="Courier New" panose="02070309020205020404" pitchFamily="49" charset="0"/>
            </a:endParaRPr>
          </a:p>
          <a:p>
            <a:pPr lvl="1">
              <a:buFont typeface="Wingdings" pitchFamily="2" charset="2"/>
              <a:buNone/>
            </a:pPr>
            <a:r>
              <a:rPr lang="en-US" altLang="zh-CN" sz="2100" dirty="0">
                <a:latin typeface="Courier New" panose="02070309020205020404" pitchFamily="49" charset="0"/>
              </a:rPr>
              <a:t>extern </a:t>
            </a:r>
            <a:r>
              <a:rPr lang="en-US" altLang="zh-CN" sz="2100" dirty="0" err="1">
                <a:latin typeface="Courier New" panose="02070309020205020404" pitchFamily="49" charset="0"/>
              </a:rPr>
              <a:t>int</a:t>
            </a:r>
            <a:r>
              <a:rPr lang="en-US" altLang="zh-CN" sz="2100" dirty="0">
                <a:latin typeface="Courier New" panose="02070309020205020404" pitchFamily="49" charset="0"/>
              </a:rPr>
              <a:t> </a:t>
            </a:r>
            <a:r>
              <a:rPr lang="en-US" altLang="zh-CN" sz="2100" dirty="0" err="1">
                <a:latin typeface="Courier New" panose="02070309020205020404" pitchFamily="49" charset="0"/>
              </a:rPr>
              <a:t>i</a:t>
            </a:r>
            <a:r>
              <a:rPr lang="en-US" altLang="zh-CN" sz="2100" dirty="0">
                <a:latin typeface="Courier New" panose="02070309020205020404" pitchFamily="49" charset="0"/>
              </a:rPr>
              <a:t>;</a:t>
            </a:r>
          </a:p>
          <a:p>
            <a:r>
              <a:rPr lang="zh-CN" altLang="en-US" sz="2100" dirty="0"/>
              <a:t>通过在每个文件里声明</a:t>
            </a:r>
            <a:r>
              <a:rPr lang="en-US" altLang="zh-CN" sz="2100" dirty="0"/>
              <a:t> </a:t>
            </a:r>
            <a:r>
              <a:rPr lang="en-US" altLang="zh-CN" sz="2100" dirty="0" err="1">
                <a:latin typeface="Courier New" panose="02070309020205020404" pitchFamily="49" charset="0"/>
              </a:rPr>
              <a:t>i</a:t>
            </a:r>
            <a:r>
              <a:rPr lang="en-US" altLang="zh-CN" sz="2100" dirty="0"/>
              <a:t> , </a:t>
            </a:r>
            <a:r>
              <a:rPr lang="zh-CN" altLang="en-US" sz="2100" dirty="0"/>
              <a:t>就可以在其他文件里访问或修改</a:t>
            </a:r>
            <a:r>
              <a:rPr lang="en-US" altLang="zh-CN" sz="2100" dirty="0"/>
              <a:t> </a:t>
            </a:r>
            <a:r>
              <a:rPr lang="en-US" altLang="zh-CN" sz="2100" dirty="0" err="1">
                <a:latin typeface="Courier New" panose="02070309020205020404" pitchFamily="49" charset="0"/>
              </a:rPr>
              <a:t>i</a:t>
            </a:r>
            <a:r>
              <a:rPr lang="en-US" altLang="zh-CN" sz="2100" dirty="0"/>
              <a:t> </a:t>
            </a:r>
            <a:r>
              <a:rPr lang="zh-CN" altLang="en-US" sz="2100" dirty="0"/>
              <a:t>。</a:t>
            </a:r>
            <a:endParaRPr lang="en-US" altLang="zh-CN" sz="2100" dirty="0"/>
          </a:p>
          <a:p>
            <a:r>
              <a:rPr lang="zh-CN" altLang="en-US" sz="2100" dirty="0"/>
              <a:t>当同一个变量的声明出现在不同的文件里时</a:t>
            </a:r>
            <a:r>
              <a:rPr lang="en-US" altLang="zh-CN" sz="2100" dirty="0"/>
              <a:t>, </a:t>
            </a:r>
            <a:r>
              <a:rPr lang="zh-CN" altLang="en-US" sz="2100" dirty="0"/>
              <a:t>编译器不能检查变量的声明与定义是否一致。</a:t>
            </a:r>
            <a:endParaRPr lang="en-US" altLang="zh-CN" sz="2100" dirty="0"/>
          </a:p>
          <a:p>
            <a:r>
              <a:rPr lang="zh-CN" altLang="en-US" sz="2100" dirty="0"/>
              <a:t>例如</a:t>
            </a:r>
            <a:r>
              <a:rPr lang="en-US" altLang="zh-CN" sz="2100" dirty="0"/>
              <a:t>, </a:t>
            </a:r>
            <a:r>
              <a:rPr lang="zh-CN" altLang="en-US" sz="2100" dirty="0"/>
              <a:t>一个文件有定义：</a:t>
            </a:r>
            <a:endParaRPr lang="en-US" altLang="zh-CN" sz="2100" dirty="0"/>
          </a:p>
          <a:p>
            <a:pPr lvl="1">
              <a:buFont typeface="Wingdings" pitchFamily="2" charset="2"/>
              <a:buNone/>
            </a:pPr>
            <a:r>
              <a:rPr lang="en-US" altLang="zh-CN" sz="2100" dirty="0" err="1">
                <a:latin typeface="Courier New" panose="02070309020205020404" pitchFamily="49" charset="0"/>
                <a:cs typeface="Courier New" panose="02070309020205020404" pitchFamily="49" charset="0"/>
              </a:rPr>
              <a:t>int</a:t>
            </a:r>
            <a:r>
              <a:rPr lang="en-US" altLang="zh-CN" sz="2100" dirty="0">
                <a:latin typeface="Courier New" panose="02070309020205020404" pitchFamily="49" charset="0"/>
                <a:cs typeface="Courier New" panose="02070309020205020404" pitchFamily="49" charset="0"/>
              </a:rPr>
              <a:t> </a:t>
            </a:r>
            <a:r>
              <a:rPr lang="en-US" altLang="zh-CN" sz="2100" dirty="0" err="1">
                <a:latin typeface="Courier New" panose="02070309020205020404" pitchFamily="49" charset="0"/>
                <a:cs typeface="Courier New" panose="02070309020205020404" pitchFamily="49" charset="0"/>
              </a:rPr>
              <a:t>i</a:t>
            </a:r>
            <a:r>
              <a:rPr lang="en-US" altLang="zh-CN" sz="2100" dirty="0">
                <a:latin typeface="Courier New" panose="02070309020205020404" pitchFamily="49" charset="0"/>
                <a:cs typeface="Courier New" panose="02070309020205020404" pitchFamily="49" charset="0"/>
              </a:rPr>
              <a:t>;</a:t>
            </a:r>
          </a:p>
          <a:p>
            <a:r>
              <a:rPr lang="zh-CN" altLang="en-US" sz="2100" dirty="0"/>
              <a:t>另一个文件有声明：</a:t>
            </a:r>
            <a:endParaRPr lang="en-US" altLang="zh-CN" sz="2100" dirty="0"/>
          </a:p>
          <a:p>
            <a:pPr lvl="1">
              <a:buFont typeface="Wingdings" pitchFamily="2" charset="2"/>
              <a:buNone/>
            </a:pPr>
            <a:r>
              <a:rPr lang="en-US" altLang="zh-CN" sz="2100" dirty="0">
                <a:latin typeface="Courier New" panose="02070309020205020404" pitchFamily="49" charset="0"/>
              </a:rPr>
              <a:t>extern long </a:t>
            </a:r>
            <a:r>
              <a:rPr lang="en-US" altLang="zh-CN" sz="2100" dirty="0" err="1">
                <a:latin typeface="Courier New" panose="02070309020205020404" pitchFamily="49" charset="0"/>
              </a:rPr>
              <a:t>i</a:t>
            </a:r>
            <a:r>
              <a:rPr lang="en-US" altLang="zh-CN" sz="2100" dirty="0">
                <a:latin typeface="Courier New" panose="02070309020205020404" pitchFamily="49" charset="0"/>
              </a:rPr>
              <a:t>;</a:t>
            </a:r>
          </a:p>
          <a:p>
            <a:r>
              <a:rPr lang="zh-CN" altLang="en-US" sz="2100" dirty="0"/>
              <a:t>这种错误会导致程序不可预知的行为表现。</a:t>
            </a:r>
            <a:endParaRPr lang="en-US" altLang="zh-CN" sz="2100" dirty="0"/>
          </a:p>
          <a:p>
            <a:endParaRPr lang="en-US" altLang="zh-CN" sz="2100" dirty="0"/>
          </a:p>
        </p:txBody>
      </p:sp>
    </p:spTree>
    <p:extLst>
      <p:ext uri="{BB962C8B-B14F-4D97-AF65-F5344CB8AC3E}">
        <p14:creationId xmlns:p14="http://schemas.microsoft.com/office/powerpoint/2010/main" val="810430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10" dur="500"/>
                                        <p:tgtEl>
                                          <p:spTgt spid="2150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1507">
                                            <p:txEl>
                                              <p:pRg st="2" end="2"/>
                                            </p:txEl>
                                          </p:spTgt>
                                        </p:tgtEl>
                                        <p:attrNameLst>
                                          <p:attrName>style.visibility</p:attrName>
                                        </p:attrNameLst>
                                      </p:cBhvr>
                                      <p:to>
                                        <p:strVal val="visible"/>
                                      </p:to>
                                    </p:set>
                                    <p:animEffect transition="in" filter="blinds(horizontal)">
                                      <p:cBhvr>
                                        <p:cTn id="15" dur="500"/>
                                        <p:tgtEl>
                                          <p:spTgt spid="2150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1507">
                                            <p:txEl>
                                              <p:pRg st="3" end="3"/>
                                            </p:txEl>
                                          </p:spTgt>
                                        </p:tgtEl>
                                        <p:attrNameLst>
                                          <p:attrName>style.visibility</p:attrName>
                                        </p:attrNameLst>
                                      </p:cBhvr>
                                      <p:to>
                                        <p:strVal val="visible"/>
                                      </p:to>
                                    </p:set>
                                    <p:animEffect transition="in" filter="blinds(horizontal)">
                                      <p:cBhvr>
                                        <p:cTn id="20" dur="500"/>
                                        <p:tgtEl>
                                          <p:spTgt spid="21507">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1507">
                                            <p:txEl>
                                              <p:pRg st="4" end="4"/>
                                            </p:txEl>
                                          </p:spTgt>
                                        </p:tgtEl>
                                        <p:attrNameLst>
                                          <p:attrName>style.visibility</p:attrName>
                                        </p:attrNameLst>
                                      </p:cBhvr>
                                      <p:to>
                                        <p:strVal val="visible"/>
                                      </p:to>
                                    </p:set>
                                    <p:animEffect transition="in" filter="blinds(horizontal)">
                                      <p:cBhvr>
                                        <p:cTn id="23" dur="500"/>
                                        <p:tgtEl>
                                          <p:spTgt spid="2150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1507">
                                            <p:txEl>
                                              <p:pRg st="5" end="5"/>
                                            </p:txEl>
                                          </p:spTgt>
                                        </p:tgtEl>
                                        <p:attrNameLst>
                                          <p:attrName>style.visibility</p:attrName>
                                        </p:attrNameLst>
                                      </p:cBhvr>
                                      <p:to>
                                        <p:strVal val="visible"/>
                                      </p:to>
                                    </p:set>
                                    <p:animEffect transition="in" filter="blinds(horizontal)">
                                      <p:cBhvr>
                                        <p:cTn id="28" dur="500"/>
                                        <p:tgtEl>
                                          <p:spTgt spid="2150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1507">
                                            <p:txEl>
                                              <p:pRg st="6" end="6"/>
                                            </p:txEl>
                                          </p:spTgt>
                                        </p:tgtEl>
                                        <p:attrNameLst>
                                          <p:attrName>style.visibility</p:attrName>
                                        </p:attrNameLst>
                                      </p:cBhvr>
                                      <p:to>
                                        <p:strVal val="visible"/>
                                      </p:to>
                                    </p:set>
                                    <p:animEffect transition="in" filter="blinds(horizontal)">
                                      <p:cBhvr>
                                        <p:cTn id="33" dur="500"/>
                                        <p:tgtEl>
                                          <p:spTgt spid="21507">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1507">
                                            <p:txEl>
                                              <p:pRg st="7" end="7"/>
                                            </p:txEl>
                                          </p:spTgt>
                                        </p:tgtEl>
                                        <p:attrNameLst>
                                          <p:attrName>style.visibility</p:attrName>
                                        </p:attrNameLst>
                                      </p:cBhvr>
                                      <p:to>
                                        <p:strVal val="visible"/>
                                      </p:to>
                                    </p:set>
                                    <p:animEffect transition="in" filter="blinds(horizontal)">
                                      <p:cBhvr>
                                        <p:cTn id="38" dur="500"/>
                                        <p:tgtEl>
                                          <p:spTgt spid="21507">
                                            <p:txEl>
                                              <p:pRg st="7" end="7"/>
                                            </p:txEl>
                                          </p:spTgt>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21507">
                                            <p:txEl>
                                              <p:pRg st="8" end="8"/>
                                            </p:txEl>
                                          </p:spTgt>
                                        </p:tgtEl>
                                        <p:attrNameLst>
                                          <p:attrName>style.visibility</p:attrName>
                                        </p:attrNameLst>
                                      </p:cBhvr>
                                      <p:to>
                                        <p:strVal val="visible"/>
                                      </p:to>
                                    </p:set>
                                    <p:animEffect transition="in" filter="blinds(horizontal)">
                                      <p:cBhvr>
                                        <p:cTn id="41" dur="500"/>
                                        <p:tgtEl>
                                          <p:spTgt spid="2150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1507">
                                            <p:txEl>
                                              <p:pRg st="9" end="9"/>
                                            </p:txEl>
                                          </p:spTgt>
                                        </p:tgtEl>
                                        <p:attrNameLst>
                                          <p:attrName>style.visibility</p:attrName>
                                        </p:attrNameLst>
                                      </p:cBhvr>
                                      <p:to>
                                        <p:strVal val="visible"/>
                                      </p:to>
                                    </p:set>
                                    <p:animEffect transition="in" filter="blinds(horizontal)">
                                      <p:cBhvr>
                                        <p:cTn id="46" dur="500"/>
                                        <p:tgtEl>
                                          <p:spTgt spid="21507">
                                            <p:txEl>
                                              <p:pRg st="9" end="9"/>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1507">
                                            <p:txEl>
                                              <p:pRg st="10" end="10"/>
                                            </p:txEl>
                                          </p:spTgt>
                                        </p:tgtEl>
                                        <p:attrNameLst>
                                          <p:attrName>style.visibility</p:attrName>
                                        </p:attrNameLst>
                                      </p:cBhvr>
                                      <p:to>
                                        <p:strVal val="visible"/>
                                      </p:to>
                                    </p:set>
                                    <p:animEffect transition="in" filter="blinds(horizontal)">
                                      <p:cBhvr>
                                        <p:cTn id="49" dur="500"/>
                                        <p:tgtEl>
                                          <p:spTgt spid="21507">
                                            <p:txEl>
                                              <p:pRg st="1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1507">
                                            <p:txEl>
                                              <p:pRg st="11" end="11"/>
                                            </p:txEl>
                                          </p:spTgt>
                                        </p:tgtEl>
                                        <p:attrNameLst>
                                          <p:attrName>style.visibility</p:attrName>
                                        </p:attrNameLst>
                                      </p:cBhvr>
                                      <p:to>
                                        <p:strVal val="visible"/>
                                      </p:to>
                                    </p:set>
                                    <p:animEffect transition="in" filter="blinds(horizontal)">
                                      <p:cBhvr>
                                        <p:cTn id="5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共享变量声明</a:t>
            </a:r>
            <a:endParaRPr lang="en-US" altLang="zh-CN"/>
          </a:p>
        </p:txBody>
      </p:sp>
      <p:sp>
        <p:nvSpPr>
          <p:cNvPr id="22531" name="Content Placeholder 2"/>
          <p:cNvSpPr>
            <a:spLocks noGrp="1"/>
          </p:cNvSpPr>
          <p:nvPr>
            <p:ph idx="4294967295"/>
          </p:nvPr>
        </p:nvSpPr>
        <p:spPr/>
        <p:txBody>
          <a:bodyPr vert="horz" wrap="square" lIns="92075" tIns="46038" rIns="92075" bIns="46038" numCol="1" anchor="t" anchorCtr="0" compatLnSpc="1">
            <a:prstTxWarp prst="textNoShape">
              <a:avLst/>
            </a:prstTxWarp>
          </a:bodyPr>
          <a:lstStyle/>
          <a:p>
            <a:pPr>
              <a:lnSpc>
                <a:spcPct val="150000"/>
              </a:lnSpc>
            </a:pPr>
            <a:r>
              <a:rPr lang="zh-CN" altLang="en-US" dirty="0"/>
              <a:t>为了避免不一致，共享变量的声明通常放在头文件里。</a:t>
            </a:r>
            <a:endParaRPr lang="en-US" altLang="zh-CN" dirty="0"/>
          </a:p>
          <a:p>
            <a:pPr>
              <a:lnSpc>
                <a:spcPct val="150000"/>
              </a:lnSpc>
            </a:pPr>
            <a:r>
              <a:rPr lang="zh-CN" altLang="en-US" dirty="0"/>
              <a:t>一个需要访问特定变量的源文件可以将适当的头文件包含进来。</a:t>
            </a:r>
            <a:endParaRPr lang="en-US" altLang="zh-CN" dirty="0"/>
          </a:p>
          <a:p>
            <a:pPr>
              <a:lnSpc>
                <a:spcPct val="150000"/>
              </a:lnSpc>
            </a:pPr>
            <a:r>
              <a:rPr lang="zh-CN" altLang="en-US" dirty="0"/>
              <a:t>此外，每一个含有变量声明的头文件也被包含进定义变量的源文件中，使得编译器能够检查二者是否匹配。</a:t>
            </a:r>
            <a:endParaRPr lang="en-US" altLang="zh-CN" dirty="0"/>
          </a:p>
        </p:txBody>
      </p:sp>
    </p:spTree>
    <p:extLst>
      <p:ext uri="{BB962C8B-B14F-4D97-AF65-F5344CB8AC3E}">
        <p14:creationId xmlns:p14="http://schemas.microsoft.com/office/powerpoint/2010/main" val="4252400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7" dur="500"/>
                                        <p:tgtEl>
                                          <p:spTgt spid="225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dirty="0"/>
              <a:t>3.2.5 </a:t>
            </a:r>
            <a:r>
              <a:rPr lang="zh-CN" altLang="en-US" dirty="0"/>
              <a:t>嵌套包含</a:t>
            </a:r>
          </a:p>
        </p:txBody>
      </p:sp>
      <p:sp>
        <p:nvSpPr>
          <p:cNvPr id="23555" name="Content Placeholder 2"/>
          <p:cNvSpPr>
            <a:spLocks noGrp="1"/>
          </p:cNvSpPr>
          <p:nvPr>
            <p:ph idx="4294967295"/>
          </p:nvPr>
        </p:nvSpPr>
        <p:spPr>
          <a:xfrm>
            <a:off x="228600" y="1219200"/>
            <a:ext cx="11734799" cy="5203825"/>
          </a:xfrm>
        </p:spPr>
        <p:txBody>
          <a:bodyPr vert="horz" wrap="square" lIns="92075" tIns="46038" rIns="92075" bIns="46038" numCol="1" anchor="t" anchorCtr="0" compatLnSpc="1">
            <a:prstTxWarp prst="textNoShape">
              <a:avLst/>
            </a:prstTxWarp>
          </a:bodyPr>
          <a:lstStyle/>
          <a:p>
            <a:r>
              <a:rPr lang="zh-CN" altLang="en-US" sz="2400" dirty="0"/>
              <a:t>一个头文件可以含有</a:t>
            </a:r>
            <a:r>
              <a:rPr lang="en-US" altLang="zh-CN" sz="2400" dirty="0"/>
              <a:t> </a:t>
            </a:r>
            <a:r>
              <a:rPr lang="en-US" altLang="zh-CN" sz="2400" dirty="0">
                <a:latin typeface="Courier New" panose="02070309020205020404" pitchFamily="49" charset="0"/>
                <a:cs typeface="Courier New" panose="02070309020205020404" pitchFamily="49" charset="0"/>
              </a:rPr>
              <a:t>#include</a:t>
            </a:r>
            <a:r>
              <a:rPr lang="en-US" altLang="zh-CN" sz="2400" dirty="0"/>
              <a:t> </a:t>
            </a:r>
            <a:r>
              <a:rPr lang="zh-CN" altLang="en-US" sz="2400" dirty="0"/>
              <a:t>。</a:t>
            </a:r>
            <a:endParaRPr lang="en-US" altLang="zh-CN" sz="2400" dirty="0"/>
          </a:p>
          <a:p>
            <a:r>
              <a:rPr lang="en-US" altLang="zh-CN" sz="2400" dirty="0" err="1">
                <a:latin typeface="Courier New" panose="02070309020205020404" pitchFamily="49" charset="0"/>
              </a:rPr>
              <a:t>stack.h</a:t>
            </a:r>
            <a:r>
              <a:rPr lang="en-US" altLang="zh-CN" sz="2400" dirty="0"/>
              <a:t> </a:t>
            </a:r>
            <a:r>
              <a:rPr lang="zh-CN" altLang="en-US" sz="2400" dirty="0"/>
              <a:t>含有下面的原型：</a:t>
            </a:r>
            <a:endParaRPr lang="en-US" altLang="zh-CN" sz="2400" dirty="0"/>
          </a:p>
          <a:p>
            <a:pPr lvl="1">
              <a:buFont typeface="Wingdings" pitchFamily="2" charset="2"/>
              <a:buNone/>
            </a:pPr>
            <a:r>
              <a:rPr lang="en-US" altLang="zh-CN" dirty="0" err="1">
                <a:latin typeface="Courier New" panose="02070309020205020404" pitchFamily="49" charset="0"/>
              </a:rPr>
              <a:t>int</a:t>
            </a:r>
            <a:r>
              <a:rPr lang="en-US" altLang="zh-CN" dirty="0">
                <a:latin typeface="Courier New" panose="02070309020205020404" pitchFamily="49" charset="0"/>
              </a:rPr>
              <a:t> </a:t>
            </a:r>
            <a:r>
              <a:rPr lang="en-US" altLang="zh-CN" dirty="0" err="1">
                <a:latin typeface="Courier New" panose="02070309020205020404" pitchFamily="49" charset="0"/>
              </a:rPr>
              <a:t>is_empty</a:t>
            </a:r>
            <a:r>
              <a:rPr lang="en-US" altLang="zh-CN" dirty="0">
                <a:latin typeface="Courier New" panose="02070309020205020404" pitchFamily="49" charset="0"/>
              </a:rPr>
              <a:t>(void);</a:t>
            </a:r>
          </a:p>
          <a:p>
            <a:pPr lvl="1">
              <a:buFont typeface="Wingdings" pitchFamily="2" charset="2"/>
              <a:buNone/>
            </a:pPr>
            <a:r>
              <a:rPr lang="en-US" altLang="zh-CN" dirty="0" err="1">
                <a:latin typeface="Courier New" panose="02070309020205020404" pitchFamily="49" charset="0"/>
              </a:rPr>
              <a:t>int</a:t>
            </a:r>
            <a:r>
              <a:rPr lang="en-US" altLang="zh-CN" dirty="0">
                <a:latin typeface="Courier New" panose="02070309020205020404" pitchFamily="49" charset="0"/>
              </a:rPr>
              <a:t> </a:t>
            </a:r>
            <a:r>
              <a:rPr lang="en-US" altLang="zh-CN" dirty="0" err="1">
                <a:latin typeface="Courier New" panose="02070309020205020404" pitchFamily="49" charset="0"/>
              </a:rPr>
              <a:t>is_full</a:t>
            </a:r>
            <a:r>
              <a:rPr lang="en-US" altLang="zh-CN" dirty="0">
                <a:latin typeface="Courier New" panose="02070309020205020404" pitchFamily="49" charset="0"/>
              </a:rPr>
              <a:t>(void);</a:t>
            </a:r>
          </a:p>
          <a:p>
            <a:r>
              <a:rPr lang="zh-CN" altLang="en-US" sz="2400" dirty="0"/>
              <a:t>既然这些函数只返回</a:t>
            </a:r>
            <a:r>
              <a:rPr lang="en-US" altLang="zh-CN" sz="2400" dirty="0"/>
              <a:t> 0 </a:t>
            </a:r>
            <a:r>
              <a:rPr lang="zh-CN" altLang="en-US" sz="2400" dirty="0"/>
              <a:t>或</a:t>
            </a:r>
            <a:r>
              <a:rPr lang="en-US" altLang="zh-CN" sz="2400" dirty="0"/>
              <a:t> 1, </a:t>
            </a:r>
            <a:r>
              <a:rPr lang="zh-CN" altLang="en-US" sz="2400" dirty="0"/>
              <a:t>把它们的返回类型声明为</a:t>
            </a:r>
            <a:r>
              <a:rPr lang="en-US" altLang="zh-CN" sz="2400" dirty="0"/>
              <a:t> </a:t>
            </a:r>
            <a:r>
              <a:rPr lang="en-US" altLang="zh-CN" sz="2400" dirty="0">
                <a:latin typeface="Courier New" panose="02070309020205020404" pitchFamily="49" charset="0"/>
              </a:rPr>
              <a:t>Bool</a:t>
            </a:r>
            <a:r>
              <a:rPr lang="zh-CN" altLang="en-US" sz="2400" dirty="0">
                <a:latin typeface="Courier New" panose="02070309020205020404" pitchFamily="49" charset="0"/>
              </a:rPr>
              <a:t>类型是一个好主意：</a:t>
            </a:r>
            <a:endParaRPr lang="en-US" altLang="zh-CN" sz="2400" dirty="0">
              <a:latin typeface="Courier New" panose="02070309020205020404" pitchFamily="49" charset="0"/>
            </a:endParaRPr>
          </a:p>
          <a:p>
            <a:pPr lvl="1">
              <a:buFont typeface="Wingdings" pitchFamily="2" charset="2"/>
              <a:buNone/>
            </a:pPr>
            <a:r>
              <a:rPr lang="en-US" altLang="zh-CN" dirty="0">
                <a:latin typeface="Courier New" panose="02070309020205020404" pitchFamily="49" charset="0"/>
              </a:rPr>
              <a:t>Bool </a:t>
            </a:r>
            <a:r>
              <a:rPr lang="en-US" altLang="zh-CN" dirty="0" err="1">
                <a:latin typeface="Courier New" panose="02070309020205020404" pitchFamily="49" charset="0"/>
              </a:rPr>
              <a:t>is_empty</a:t>
            </a:r>
            <a:r>
              <a:rPr lang="en-US" altLang="zh-CN" dirty="0">
                <a:latin typeface="Courier New" panose="02070309020205020404" pitchFamily="49" charset="0"/>
              </a:rPr>
              <a:t>(void);</a:t>
            </a:r>
          </a:p>
          <a:p>
            <a:pPr lvl="1">
              <a:buFont typeface="Wingdings" pitchFamily="2" charset="2"/>
              <a:buNone/>
            </a:pPr>
            <a:r>
              <a:rPr lang="en-US" altLang="zh-CN" dirty="0">
                <a:latin typeface="Courier New" panose="02070309020205020404" pitchFamily="49" charset="0"/>
              </a:rPr>
              <a:t>Bool </a:t>
            </a:r>
            <a:r>
              <a:rPr lang="en-US" altLang="zh-CN" dirty="0" err="1">
                <a:latin typeface="Courier New" panose="02070309020205020404" pitchFamily="49" charset="0"/>
              </a:rPr>
              <a:t>is_full</a:t>
            </a:r>
            <a:r>
              <a:rPr lang="en-US" altLang="zh-CN" dirty="0">
                <a:latin typeface="Courier New" panose="02070309020205020404" pitchFamily="49" charset="0"/>
              </a:rPr>
              <a:t>(void);</a:t>
            </a:r>
          </a:p>
          <a:p>
            <a:r>
              <a:rPr lang="zh-CN" altLang="en-US" sz="2400" dirty="0"/>
              <a:t>我们需要在</a:t>
            </a:r>
            <a:r>
              <a:rPr lang="en-US" altLang="zh-CN" sz="2400" dirty="0" err="1">
                <a:latin typeface="Courier New" panose="02070309020205020404" pitchFamily="49" charset="0"/>
              </a:rPr>
              <a:t>stack.h</a:t>
            </a:r>
            <a:r>
              <a:rPr lang="en-US" altLang="zh-CN" sz="2400" dirty="0"/>
              <a:t> </a:t>
            </a:r>
            <a:r>
              <a:rPr lang="zh-CN" altLang="en-US" sz="2400" dirty="0"/>
              <a:t>中包含</a:t>
            </a:r>
            <a:r>
              <a:rPr lang="en-US" altLang="zh-CN" sz="2400" dirty="0"/>
              <a:t> </a:t>
            </a:r>
            <a:r>
              <a:rPr lang="en-US" altLang="zh-CN" sz="2400" dirty="0" err="1">
                <a:latin typeface="Courier New" panose="02070309020205020404" pitchFamily="49" charset="0"/>
              </a:rPr>
              <a:t>boolean.h</a:t>
            </a:r>
            <a:r>
              <a:rPr lang="en-US" altLang="zh-CN" sz="2400" dirty="0">
                <a:latin typeface="Courier New" panose="02070309020205020404" pitchFamily="49" charset="0"/>
              </a:rPr>
              <a:t>，</a:t>
            </a:r>
            <a:r>
              <a:rPr lang="zh-CN" altLang="en-US" sz="2400" dirty="0">
                <a:latin typeface="Courier New" panose="02070309020205020404" pitchFamily="49" charset="0"/>
              </a:rPr>
              <a:t>使得</a:t>
            </a:r>
            <a:r>
              <a:rPr lang="en-US" altLang="zh-CN" sz="2400" dirty="0"/>
              <a:t> </a:t>
            </a:r>
            <a:r>
              <a:rPr lang="zh-CN" altLang="en-US" sz="2400" dirty="0"/>
              <a:t>当</a:t>
            </a:r>
            <a:r>
              <a:rPr lang="en-US" altLang="zh-CN" sz="2400" dirty="0" err="1">
                <a:latin typeface="Courier New" panose="02070309020205020404" pitchFamily="49" charset="0"/>
              </a:rPr>
              <a:t>stack.h</a:t>
            </a:r>
            <a:r>
              <a:rPr lang="zh-CN" altLang="en-US" sz="2400" dirty="0">
                <a:latin typeface="Courier New" panose="02070309020205020404" pitchFamily="49" charset="0"/>
              </a:rPr>
              <a:t>被编译时</a:t>
            </a:r>
            <a:r>
              <a:rPr lang="en-US" altLang="zh-CN" sz="2400" dirty="0"/>
              <a:t> </a:t>
            </a:r>
            <a:r>
              <a:rPr lang="en-US" altLang="zh-CN" sz="2400" dirty="0">
                <a:latin typeface="Courier New" panose="02070309020205020404" pitchFamily="49" charset="0"/>
              </a:rPr>
              <a:t>Bool</a:t>
            </a:r>
            <a:r>
              <a:rPr lang="zh-CN" altLang="en-US" sz="2400" dirty="0">
                <a:latin typeface="Courier New" panose="02070309020205020404" pitchFamily="49" charset="0"/>
              </a:rPr>
              <a:t>类型生效</a:t>
            </a:r>
            <a:r>
              <a:rPr lang="zh-CN" altLang="en-US" sz="2400" dirty="0"/>
              <a:t>。</a:t>
            </a:r>
            <a:endParaRPr lang="en-US" altLang="zh-CN" sz="2400" dirty="0"/>
          </a:p>
          <a:p>
            <a:r>
              <a:rPr lang="zh-CN" altLang="en-US" sz="2400" dirty="0"/>
              <a:t>传统上</a:t>
            </a:r>
            <a:r>
              <a:rPr lang="en-US" altLang="zh-CN" sz="2400" dirty="0"/>
              <a:t>, C </a:t>
            </a:r>
            <a:r>
              <a:rPr lang="zh-CN" altLang="en-US" sz="2400" dirty="0"/>
              <a:t>程序员避开嵌套包含，然而</a:t>
            </a:r>
            <a:r>
              <a:rPr lang="en-US" altLang="zh-CN" sz="2400" dirty="0"/>
              <a:t>, </a:t>
            </a:r>
            <a:r>
              <a:rPr lang="zh-CN" altLang="en-US" sz="2400" dirty="0"/>
              <a:t>反对嵌套包含的偏见已经很大程度地淡化</a:t>
            </a:r>
            <a:r>
              <a:rPr lang="en-US" altLang="zh-CN" sz="2400" dirty="0"/>
              <a:t>, </a:t>
            </a:r>
            <a:r>
              <a:rPr lang="zh-CN" altLang="en-US" sz="2400" dirty="0"/>
              <a:t>部分因为嵌套包含在</a:t>
            </a:r>
            <a:r>
              <a:rPr lang="en-US" altLang="zh-CN" sz="2400" dirty="0"/>
              <a:t> C++ </a:t>
            </a:r>
            <a:r>
              <a:rPr lang="zh-CN" altLang="en-US" sz="2400" dirty="0"/>
              <a:t>中很普遍。</a:t>
            </a:r>
          </a:p>
          <a:p>
            <a:endParaRPr lang="en-US" altLang="zh-CN" sz="2400" dirty="0"/>
          </a:p>
        </p:txBody>
      </p:sp>
    </p:spTree>
    <p:extLst>
      <p:ext uri="{BB962C8B-B14F-4D97-AF65-F5344CB8AC3E}">
        <p14:creationId xmlns:p14="http://schemas.microsoft.com/office/powerpoint/2010/main" val="3151912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2" dur="500"/>
                                        <p:tgtEl>
                                          <p:spTgt spid="2355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5" dur="500"/>
                                        <p:tgtEl>
                                          <p:spTgt spid="2355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18" dur="500"/>
                                        <p:tgtEl>
                                          <p:spTgt spid="235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23" dur="500"/>
                                        <p:tgtEl>
                                          <p:spTgt spid="23555">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26" dur="500"/>
                                        <p:tgtEl>
                                          <p:spTgt spid="23555">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3555">
                                            <p:txEl>
                                              <p:pRg st="6" end="6"/>
                                            </p:txEl>
                                          </p:spTgt>
                                        </p:tgtEl>
                                        <p:attrNameLst>
                                          <p:attrName>style.visibility</p:attrName>
                                        </p:attrNameLst>
                                      </p:cBhvr>
                                      <p:to>
                                        <p:strVal val="visible"/>
                                      </p:to>
                                    </p:set>
                                    <p:animEffect transition="in" filter="blinds(horizontal)">
                                      <p:cBhvr>
                                        <p:cTn id="29" dur="500"/>
                                        <p:tgtEl>
                                          <p:spTgt spid="2355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3555">
                                            <p:txEl>
                                              <p:pRg st="7" end="7"/>
                                            </p:txEl>
                                          </p:spTgt>
                                        </p:tgtEl>
                                        <p:attrNameLst>
                                          <p:attrName>style.visibility</p:attrName>
                                        </p:attrNameLst>
                                      </p:cBhvr>
                                      <p:to>
                                        <p:strVal val="visible"/>
                                      </p:to>
                                    </p:set>
                                    <p:animEffect transition="in" filter="blinds(horizontal)">
                                      <p:cBhvr>
                                        <p:cTn id="34" dur="500"/>
                                        <p:tgtEl>
                                          <p:spTgt spid="2355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3555">
                                            <p:txEl>
                                              <p:pRg st="8" end="8"/>
                                            </p:txEl>
                                          </p:spTgt>
                                        </p:tgtEl>
                                        <p:attrNameLst>
                                          <p:attrName>style.visibility</p:attrName>
                                        </p:attrNameLst>
                                      </p:cBhvr>
                                      <p:to>
                                        <p:strVal val="visible"/>
                                      </p:to>
                                    </p:set>
                                    <p:animEffect transition="in" filter="blinds(horizontal)">
                                      <p:cBhvr>
                                        <p:cTn id="39" dur="500"/>
                                        <p:tgtEl>
                                          <p:spTgt spid="23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1600200" y="238919"/>
            <a:ext cx="8540750" cy="909638"/>
          </a:xfrm>
        </p:spPr>
        <p:txBody>
          <a:bodyPr vert="horz" wrap="square" lIns="92075" tIns="46038" rIns="92075" bIns="46038" numCol="1" anchor="ctr" anchorCtr="0" compatLnSpc="1">
            <a:prstTxWarp prst="textNoShape">
              <a:avLst/>
            </a:prstTxWarp>
          </a:bodyPr>
          <a:lstStyle/>
          <a:p>
            <a:pPr algn="l"/>
            <a:r>
              <a:rPr lang="en-US" altLang="zh-CN" dirty="0"/>
              <a:t>3.2.6 </a:t>
            </a:r>
            <a:r>
              <a:rPr lang="zh-CN" altLang="en-US" dirty="0"/>
              <a:t>保护头文件</a:t>
            </a:r>
            <a:endParaRPr lang="en-US" altLang="zh-CN" dirty="0"/>
          </a:p>
        </p:txBody>
      </p:sp>
      <p:sp>
        <p:nvSpPr>
          <p:cNvPr id="24579" name="Content Placeholder 2"/>
          <p:cNvSpPr>
            <a:spLocks noGrp="1"/>
          </p:cNvSpPr>
          <p:nvPr>
            <p:ph idx="4294967295"/>
          </p:nvPr>
        </p:nvSpPr>
        <p:spPr>
          <a:xfrm>
            <a:off x="152400" y="1066800"/>
            <a:ext cx="4343399" cy="5397500"/>
          </a:xfrm>
        </p:spPr>
        <p:txBody>
          <a:bodyPr vert="horz" wrap="square" lIns="92075" tIns="46038" rIns="92075" bIns="46038" numCol="1" anchor="t" anchorCtr="0" compatLnSpc="1">
            <a:prstTxWarp prst="textNoShape">
              <a:avLst/>
            </a:prstTxWarp>
          </a:bodyPr>
          <a:lstStyle/>
          <a:p>
            <a:r>
              <a:rPr lang="zh-CN" altLang="en-US" sz="2400" dirty="0"/>
              <a:t>如果一个源文件包含同一个头文件两次，就会导致编译错误</a:t>
            </a:r>
            <a:endParaRPr lang="en-US" altLang="zh-CN" sz="2400" dirty="0"/>
          </a:p>
          <a:p>
            <a:r>
              <a:rPr lang="zh-CN" altLang="en-US" sz="2400" dirty="0"/>
              <a:t>当头文件包含其他的头文件时，这个问题很普遍。</a:t>
            </a:r>
            <a:endParaRPr lang="en-US" altLang="zh-CN" sz="2400" dirty="0"/>
          </a:p>
          <a:p>
            <a:r>
              <a:rPr lang="zh-CN" altLang="en-US" sz="2400" dirty="0"/>
              <a:t>假设</a:t>
            </a:r>
            <a:r>
              <a:rPr lang="en-US" altLang="zh-CN" sz="2400" dirty="0"/>
              <a:t> </a:t>
            </a:r>
            <a:r>
              <a:rPr lang="en-US" altLang="zh-CN" sz="2400" dirty="0">
                <a:latin typeface="Courier New" panose="02070309020205020404" pitchFamily="49" charset="0"/>
                <a:cs typeface="Courier New" panose="02070309020205020404" pitchFamily="49" charset="0"/>
              </a:rPr>
              <a:t>file1.h</a:t>
            </a:r>
            <a:r>
              <a:rPr lang="en-US" altLang="zh-CN" sz="2400" dirty="0"/>
              <a:t> </a:t>
            </a:r>
            <a:r>
              <a:rPr lang="zh-CN" altLang="en-US" sz="2400" dirty="0"/>
              <a:t>包含 </a:t>
            </a:r>
            <a:r>
              <a:rPr lang="en-US" altLang="zh-CN" sz="2400" dirty="0">
                <a:latin typeface="Courier New" panose="02070309020205020404" pitchFamily="49" charset="0"/>
              </a:rPr>
              <a:t>file3.h</a:t>
            </a:r>
            <a:r>
              <a:rPr lang="zh-CN" altLang="en-US" sz="2400" dirty="0">
                <a:latin typeface="Courier New" panose="02070309020205020404" pitchFamily="49" charset="0"/>
              </a:rPr>
              <a:t>，</a:t>
            </a:r>
            <a:r>
              <a:rPr lang="en-US" altLang="zh-CN" sz="2400" dirty="0">
                <a:latin typeface="Courier New" panose="02070309020205020404" pitchFamily="49" charset="0"/>
              </a:rPr>
              <a:t>file2.h</a:t>
            </a:r>
            <a:r>
              <a:rPr lang="en-US" altLang="zh-CN" sz="2400" dirty="0"/>
              <a:t> </a:t>
            </a:r>
            <a:r>
              <a:rPr lang="zh-CN" altLang="en-US" sz="2400" dirty="0"/>
              <a:t>包含 </a:t>
            </a:r>
            <a:r>
              <a:rPr lang="en-US" altLang="zh-CN" sz="2400" dirty="0">
                <a:latin typeface="Courier New" panose="02070309020205020404" pitchFamily="49" charset="0"/>
              </a:rPr>
              <a:t>file3.h</a:t>
            </a:r>
            <a:r>
              <a:rPr lang="zh-CN" altLang="en-US" sz="2400" dirty="0">
                <a:latin typeface="Courier New" panose="02070309020205020404" pitchFamily="49" charset="0"/>
              </a:rPr>
              <a:t>，</a:t>
            </a:r>
            <a:r>
              <a:rPr lang="en-US" altLang="zh-CN" sz="2400" dirty="0" err="1">
                <a:latin typeface="Courier New" panose="02070309020205020404" pitchFamily="49" charset="0"/>
              </a:rPr>
              <a:t>prog.c</a:t>
            </a:r>
            <a:r>
              <a:rPr lang="en-US" altLang="zh-CN" sz="2400" dirty="0"/>
              <a:t> </a:t>
            </a:r>
            <a:r>
              <a:rPr lang="zh-CN" altLang="en-US" sz="2400" dirty="0"/>
              <a:t>包含</a:t>
            </a:r>
            <a:r>
              <a:rPr lang="en-US" altLang="zh-CN" sz="2400" dirty="0"/>
              <a:t> </a:t>
            </a:r>
            <a:r>
              <a:rPr lang="en-US" altLang="zh-CN" sz="2400" dirty="0">
                <a:latin typeface="Courier New" panose="02070309020205020404" pitchFamily="49" charset="0"/>
              </a:rPr>
              <a:t>file1.h</a:t>
            </a:r>
            <a:r>
              <a:rPr lang="en-US" altLang="zh-CN" sz="2400" dirty="0"/>
              <a:t> </a:t>
            </a:r>
            <a:r>
              <a:rPr lang="zh-CN" altLang="en-US" sz="2400" dirty="0"/>
              <a:t>和</a:t>
            </a:r>
            <a:r>
              <a:rPr lang="en-US" altLang="zh-CN" sz="2400" dirty="0"/>
              <a:t> </a:t>
            </a:r>
            <a:r>
              <a:rPr lang="en-US" altLang="zh-CN" sz="2400" dirty="0">
                <a:latin typeface="Courier New" panose="02070309020205020404" pitchFamily="49" charset="0"/>
              </a:rPr>
              <a:t>file2.h</a:t>
            </a:r>
            <a:r>
              <a:rPr lang="zh-CN" altLang="en-US" sz="2400" dirty="0">
                <a:latin typeface="Courier New" panose="02070309020205020404" pitchFamily="49" charset="0"/>
              </a:rPr>
              <a:t>。</a:t>
            </a:r>
            <a:endParaRPr lang="en-US" altLang="zh-CN" sz="2400" dirty="0">
              <a:latin typeface="Courier New" panose="02070309020205020404" pitchFamily="49" charset="0"/>
            </a:endParaRPr>
          </a:p>
          <a:p>
            <a:r>
              <a:rPr lang="zh-CN" altLang="en-US" sz="2400" dirty="0"/>
              <a:t>当</a:t>
            </a:r>
            <a:r>
              <a:rPr lang="en-US" altLang="zh-CN" sz="2400" dirty="0"/>
              <a:t> </a:t>
            </a:r>
            <a:r>
              <a:rPr lang="en-US" altLang="zh-CN" sz="2400" dirty="0" err="1">
                <a:latin typeface="Courier New" panose="02070309020205020404" pitchFamily="49" charset="0"/>
                <a:cs typeface="Courier New" panose="02070309020205020404" pitchFamily="49" charset="0"/>
              </a:rPr>
              <a:t>prog.c</a:t>
            </a:r>
            <a:r>
              <a:rPr lang="en-US" altLang="zh-CN" sz="2400" dirty="0"/>
              <a:t> </a:t>
            </a:r>
            <a:r>
              <a:rPr lang="zh-CN" altLang="en-US" sz="2400" dirty="0"/>
              <a:t>被编译时</a:t>
            </a:r>
            <a:endParaRPr lang="en-US" altLang="zh-CN" sz="2400" dirty="0"/>
          </a:p>
          <a:p>
            <a:pPr>
              <a:buFont typeface="Wingdings" pitchFamily="2" charset="2"/>
              <a:buNone/>
            </a:pPr>
            <a:r>
              <a:rPr lang="en-US" altLang="zh-CN" sz="2400" dirty="0"/>
              <a:t>	</a:t>
            </a:r>
            <a:r>
              <a:rPr lang="en-US" altLang="zh-CN" sz="2400" dirty="0">
                <a:latin typeface="Courier New" panose="02070309020205020404" pitchFamily="49" charset="0"/>
              </a:rPr>
              <a:t>file3.h</a:t>
            </a:r>
            <a:r>
              <a:rPr lang="en-US" altLang="zh-CN" sz="2400" dirty="0"/>
              <a:t> </a:t>
            </a:r>
            <a:r>
              <a:rPr lang="zh-CN" altLang="en-US" sz="2400" dirty="0"/>
              <a:t>将被编译两次。</a:t>
            </a:r>
            <a:endParaRPr lang="en-US" altLang="zh-CN" sz="2400" dirty="0"/>
          </a:p>
        </p:txBody>
      </p:sp>
      <p:pic>
        <p:nvPicPr>
          <p:cNvPr id="2458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914400"/>
            <a:ext cx="7300911" cy="566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14267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22" dur="500"/>
                                        <p:tgtEl>
                                          <p:spTgt spid="2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blinds(horizontal)">
                                      <p:cBhvr>
                                        <p:cTn id="27" dur="500"/>
                                        <p:tgtEl>
                                          <p:spTgt spid="245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保护头文件</a:t>
            </a:r>
            <a:endParaRPr lang="en-US" altLang="zh-CN"/>
          </a:p>
        </p:txBody>
      </p:sp>
      <p:sp>
        <p:nvSpPr>
          <p:cNvPr id="25603" name="Content Placeholder 2"/>
          <p:cNvSpPr>
            <a:spLocks noGrp="1"/>
          </p:cNvSpPr>
          <p:nvPr>
            <p:ph idx="4294967295"/>
          </p:nvPr>
        </p:nvSpPr>
        <p:spPr>
          <a:xfrm>
            <a:off x="304801" y="1566864"/>
            <a:ext cx="11658599" cy="4922837"/>
          </a:xfrm>
        </p:spPr>
        <p:txBody>
          <a:bodyPr vert="horz" wrap="square" lIns="92075" tIns="46038" rIns="92075" bIns="46038" numCol="1" anchor="t" anchorCtr="0" compatLnSpc="1">
            <a:prstTxWarp prst="textNoShape">
              <a:avLst/>
            </a:prstTxWarp>
          </a:bodyPr>
          <a:lstStyle/>
          <a:p>
            <a:pPr>
              <a:lnSpc>
                <a:spcPct val="150000"/>
              </a:lnSpc>
            </a:pPr>
            <a:r>
              <a:rPr lang="zh-CN" altLang="en-US" dirty="0"/>
              <a:t>包含同一个头文件两次并非总导致编译错误。</a:t>
            </a:r>
            <a:endParaRPr lang="en-US" altLang="zh-CN" dirty="0"/>
          </a:p>
          <a:p>
            <a:pPr>
              <a:lnSpc>
                <a:spcPct val="150000"/>
              </a:lnSpc>
            </a:pPr>
            <a:r>
              <a:rPr lang="zh-CN" altLang="en-US" dirty="0"/>
              <a:t>如果文件只含有宏定义，函数原型和变量声明，就问题不大。</a:t>
            </a:r>
            <a:endParaRPr lang="en-US" altLang="zh-CN" dirty="0"/>
          </a:p>
          <a:p>
            <a:pPr>
              <a:lnSpc>
                <a:spcPct val="150000"/>
              </a:lnSpc>
            </a:pPr>
            <a:r>
              <a:rPr lang="zh-CN" altLang="en-US" dirty="0"/>
              <a:t>然而如果文件含有类型定义</a:t>
            </a:r>
            <a:r>
              <a:rPr lang="en-US" altLang="zh-CN" dirty="0"/>
              <a:t>, </a:t>
            </a:r>
            <a:r>
              <a:rPr lang="zh-CN" altLang="en-US" dirty="0"/>
              <a:t>就会出现编译错误。</a:t>
            </a:r>
            <a:endParaRPr lang="en-US" altLang="zh-CN" dirty="0"/>
          </a:p>
          <a:p>
            <a:pPr>
              <a:lnSpc>
                <a:spcPct val="150000"/>
              </a:lnSpc>
            </a:pPr>
            <a:r>
              <a:rPr lang="zh-CN" altLang="en-US" dirty="0"/>
              <a:t>为安全起见，一个好的做法是保护所有的头文件，避免重复包含。</a:t>
            </a:r>
            <a:endParaRPr lang="en-US" altLang="zh-CN" dirty="0"/>
          </a:p>
          <a:p>
            <a:pPr>
              <a:lnSpc>
                <a:spcPct val="150000"/>
              </a:lnSpc>
            </a:pPr>
            <a:r>
              <a:rPr lang="zh-CN" altLang="en-US" dirty="0"/>
              <a:t>这样</a:t>
            </a:r>
            <a:r>
              <a:rPr lang="en-US" altLang="zh-CN" dirty="0"/>
              <a:t>, </a:t>
            </a:r>
            <a:r>
              <a:rPr lang="zh-CN" altLang="en-US" dirty="0"/>
              <a:t>我们可以增加类型定义而不会有忘记保护文件的风险</a:t>
            </a:r>
            <a:endParaRPr lang="en-US" altLang="zh-CN" dirty="0"/>
          </a:p>
          <a:p>
            <a:pPr>
              <a:lnSpc>
                <a:spcPct val="150000"/>
              </a:lnSpc>
            </a:pPr>
            <a:r>
              <a:rPr lang="zh-CN" altLang="en-US" dirty="0"/>
              <a:t>此外</a:t>
            </a:r>
            <a:r>
              <a:rPr lang="en-US" altLang="zh-CN" dirty="0"/>
              <a:t>, </a:t>
            </a:r>
            <a:r>
              <a:rPr lang="zh-CN" altLang="en-US" dirty="0"/>
              <a:t>我们很可能节省了时间，因为避免了不必要的重复编译。</a:t>
            </a:r>
            <a:endParaRPr lang="en-US" altLang="zh-CN" dirty="0"/>
          </a:p>
          <a:p>
            <a:pPr>
              <a:lnSpc>
                <a:spcPct val="150000"/>
              </a:lnSpc>
            </a:pPr>
            <a:endParaRPr lang="en-US" altLang="zh-CN" dirty="0"/>
          </a:p>
        </p:txBody>
      </p:sp>
    </p:spTree>
    <p:extLst>
      <p:ext uri="{BB962C8B-B14F-4D97-AF65-F5344CB8AC3E}">
        <p14:creationId xmlns:p14="http://schemas.microsoft.com/office/powerpoint/2010/main" val="150822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2" dur="5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7" dur="5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22" dur="500"/>
                                        <p:tgtEl>
                                          <p:spTgt spid="25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animEffect transition="in" filter="blinds(horizontal)">
                                      <p:cBhvr>
                                        <p:cTn id="27" dur="500"/>
                                        <p:tgtEl>
                                          <p:spTgt spid="25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5603">
                                            <p:txEl>
                                              <p:pRg st="5" end="5"/>
                                            </p:txEl>
                                          </p:spTgt>
                                        </p:tgtEl>
                                        <p:attrNameLst>
                                          <p:attrName>style.visibility</p:attrName>
                                        </p:attrNameLst>
                                      </p:cBhvr>
                                      <p:to>
                                        <p:strVal val="visible"/>
                                      </p:to>
                                    </p:set>
                                    <p:animEffect transition="in" filter="blinds(horizontal)">
                                      <p:cBhvr>
                                        <p:cTn id="32" dur="500"/>
                                        <p:tgtEl>
                                          <p:spTgt spid="256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保护头文件</a:t>
            </a:r>
            <a:endParaRPr lang="en-US" altLang="zh-CN"/>
          </a:p>
        </p:txBody>
      </p:sp>
      <p:sp>
        <p:nvSpPr>
          <p:cNvPr id="26627" name="Content Placeholder 2"/>
          <p:cNvSpPr>
            <a:spLocks noGrp="1"/>
          </p:cNvSpPr>
          <p:nvPr>
            <p:ph idx="4294967295"/>
          </p:nvPr>
        </p:nvSpPr>
        <p:spPr>
          <a:xfrm>
            <a:off x="304800" y="1403350"/>
            <a:ext cx="11201399" cy="5086350"/>
          </a:xfrm>
        </p:spPr>
        <p:txBody>
          <a:bodyPr vert="horz" wrap="square" lIns="92075" tIns="46038" rIns="92075" bIns="46038" numCol="1" anchor="t" anchorCtr="0" compatLnSpc="1">
            <a:prstTxWarp prst="textNoShape">
              <a:avLst/>
            </a:prstTxWarp>
          </a:bodyPr>
          <a:lstStyle/>
          <a:p>
            <a:pPr>
              <a:lnSpc>
                <a:spcPts val="2900"/>
              </a:lnSpc>
            </a:pPr>
            <a:r>
              <a:rPr lang="zh-CN" altLang="en-US" sz="2200" dirty="0"/>
              <a:t>为了保护头文件</a:t>
            </a:r>
            <a:r>
              <a:rPr lang="en-US" altLang="zh-CN" sz="2200" dirty="0"/>
              <a:t>, </a:t>
            </a:r>
            <a:r>
              <a:rPr lang="zh-CN" altLang="en-US" sz="2200" dirty="0"/>
              <a:t>我们把文件内容放入</a:t>
            </a:r>
            <a:r>
              <a:rPr lang="en-US" altLang="zh-CN" sz="2200" dirty="0"/>
              <a:t> </a:t>
            </a:r>
            <a:r>
              <a:rPr lang="en-US" altLang="zh-CN" sz="2200" dirty="0">
                <a:latin typeface="Courier New" panose="02070309020205020404" pitchFamily="49" charset="0"/>
                <a:cs typeface="Courier New" panose="02070309020205020404" pitchFamily="49" charset="0"/>
              </a:rPr>
              <a:t>#</a:t>
            </a:r>
            <a:r>
              <a:rPr lang="en-US" altLang="zh-CN" sz="2200" dirty="0" err="1">
                <a:latin typeface="Courier New" panose="02070309020205020404" pitchFamily="49" charset="0"/>
                <a:cs typeface="Courier New" panose="02070309020205020404" pitchFamily="49" charset="0"/>
              </a:rPr>
              <a:t>ifndef</a:t>
            </a:r>
            <a:r>
              <a:rPr lang="en-US" altLang="zh-CN" sz="2200" dirty="0"/>
              <a:t>-</a:t>
            </a:r>
            <a:r>
              <a:rPr lang="en-US" altLang="zh-CN" sz="2200" dirty="0">
                <a:latin typeface="Courier New" panose="02070309020205020404" pitchFamily="49" charset="0"/>
              </a:rPr>
              <a:t>#</a:t>
            </a:r>
            <a:r>
              <a:rPr lang="en-US" altLang="zh-CN" sz="2200" dirty="0" err="1">
                <a:latin typeface="Courier New" panose="02070309020205020404" pitchFamily="49" charset="0"/>
              </a:rPr>
              <a:t>endif</a:t>
            </a:r>
            <a:r>
              <a:rPr lang="en-US" altLang="zh-CN" sz="2200" dirty="0"/>
              <a:t> </a:t>
            </a:r>
            <a:r>
              <a:rPr lang="zh-CN" altLang="en-US" sz="2200" dirty="0"/>
              <a:t>中。</a:t>
            </a:r>
          </a:p>
          <a:p>
            <a:pPr>
              <a:lnSpc>
                <a:spcPts val="2900"/>
              </a:lnSpc>
            </a:pPr>
            <a:r>
              <a:rPr lang="zh-CN" altLang="en-US" sz="2200" dirty="0"/>
              <a:t>怎样保护</a:t>
            </a:r>
            <a:r>
              <a:rPr lang="en-US" altLang="zh-CN" sz="2200" dirty="0"/>
              <a:t> </a:t>
            </a:r>
            <a:r>
              <a:rPr lang="en-US" altLang="zh-CN" sz="2200" dirty="0" err="1">
                <a:latin typeface="Courier New" panose="02070309020205020404" pitchFamily="49" charset="0"/>
              </a:rPr>
              <a:t>boolean.h</a:t>
            </a:r>
            <a:r>
              <a:rPr lang="en-US" altLang="zh-CN" sz="2200" dirty="0"/>
              <a:t> </a:t>
            </a:r>
            <a:r>
              <a:rPr lang="zh-CN" altLang="en-US" sz="2200" dirty="0"/>
              <a:t>文件：</a:t>
            </a:r>
            <a:endParaRPr lang="en-US" altLang="zh-CN" sz="2200" dirty="0"/>
          </a:p>
          <a:p>
            <a:pPr lvl="1">
              <a:lnSpc>
                <a:spcPts val="2900"/>
              </a:lnSpc>
              <a:buFont typeface="Wingdings" pitchFamily="2" charset="2"/>
              <a:buNone/>
            </a:pPr>
            <a:r>
              <a:rPr lang="en-US" altLang="zh-CN" sz="2200" dirty="0">
                <a:latin typeface="Courier New" panose="02070309020205020404" pitchFamily="49" charset="0"/>
              </a:rPr>
              <a:t>#</a:t>
            </a:r>
            <a:r>
              <a:rPr lang="en-US" altLang="zh-CN" sz="2200" dirty="0" err="1">
                <a:latin typeface="Courier New" panose="02070309020205020404" pitchFamily="49" charset="0"/>
              </a:rPr>
              <a:t>ifndef</a:t>
            </a:r>
            <a:r>
              <a:rPr lang="en-US" altLang="zh-CN" sz="2200" dirty="0">
                <a:latin typeface="Courier New" panose="02070309020205020404" pitchFamily="49" charset="0"/>
              </a:rPr>
              <a:t> BOOLEAN_H</a:t>
            </a:r>
          </a:p>
          <a:p>
            <a:pPr lvl="1">
              <a:lnSpc>
                <a:spcPts val="2900"/>
              </a:lnSpc>
              <a:buFont typeface="Wingdings" pitchFamily="2" charset="2"/>
              <a:buNone/>
            </a:pPr>
            <a:r>
              <a:rPr lang="en-US" altLang="zh-CN" sz="2200" dirty="0">
                <a:latin typeface="Courier New" panose="02070309020205020404" pitchFamily="49" charset="0"/>
              </a:rPr>
              <a:t>#define BOOLEAN_H</a:t>
            </a:r>
          </a:p>
          <a:p>
            <a:pPr lvl="1">
              <a:lnSpc>
                <a:spcPts val="2900"/>
              </a:lnSpc>
              <a:buFont typeface="Wingdings" pitchFamily="2" charset="2"/>
              <a:buNone/>
            </a:pPr>
            <a:r>
              <a:rPr lang="en-US" altLang="zh-CN" sz="2200" dirty="0">
                <a:latin typeface="Courier New" panose="02070309020205020404" pitchFamily="49" charset="0"/>
              </a:rPr>
              <a:t>#define TRUE 1</a:t>
            </a:r>
          </a:p>
          <a:p>
            <a:pPr lvl="1">
              <a:lnSpc>
                <a:spcPts val="2900"/>
              </a:lnSpc>
              <a:buFont typeface="Wingdings" pitchFamily="2" charset="2"/>
              <a:buNone/>
            </a:pPr>
            <a:r>
              <a:rPr lang="en-US" altLang="zh-CN" sz="2200" dirty="0">
                <a:latin typeface="Courier New" panose="02070309020205020404" pitchFamily="49" charset="0"/>
              </a:rPr>
              <a:t>#define FALSE 0</a:t>
            </a:r>
          </a:p>
          <a:p>
            <a:pPr lvl="1">
              <a:lnSpc>
                <a:spcPts val="2900"/>
              </a:lnSpc>
              <a:buFont typeface="Wingdings" pitchFamily="2" charset="2"/>
              <a:buNone/>
            </a:pPr>
            <a:r>
              <a:rPr lang="en-US" altLang="zh-CN" sz="2200" dirty="0" err="1">
                <a:latin typeface="Courier New" panose="02070309020205020404" pitchFamily="49" charset="0"/>
              </a:rPr>
              <a:t>typedef</a:t>
            </a:r>
            <a:r>
              <a:rPr lang="en-US" altLang="zh-CN" sz="2200" dirty="0">
                <a:latin typeface="Courier New" panose="02070309020205020404" pitchFamily="49" charset="0"/>
              </a:rPr>
              <a:t> </a:t>
            </a:r>
            <a:r>
              <a:rPr lang="en-US" altLang="zh-CN" sz="2200" dirty="0" err="1">
                <a:latin typeface="Courier New" panose="02070309020205020404" pitchFamily="49" charset="0"/>
              </a:rPr>
              <a:t>int</a:t>
            </a:r>
            <a:r>
              <a:rPr lang="en-US" altLang="zh-CN" sz="2200" dirty="0">
                <a:latin typeface="Courier New" panose="02070309020205020404" pitchFamily="49" charset="0"/>
              </a:rPr>
              <a:t> Bool;</a:t>
            </a:r>
          </a:p>
          <a:p>
            <a:pPr lvl="1">
              <a:lnSpc>
                <a:spcPts val="2900"/>
              </a:lnSpc>
              <a:buFont typeface="Wingdings" pitchFamily="2" charset="2"/>
              <a:buNone/>
            </a:pPr>
            <a:r>
              <a:rPr lang="en-US" altLang="zh-CN" sz="2200" dirty="0">
                <a:latin typeface="Courier New" panose="02070309020205020404" pitchFamily="49" charset="0"/>
              </a:rPr>
              <a:t>#</a:t>
            </a:r>
            <a:r>
              <a:rPr lang="en-US" altLang="zh-CN" sz="2200" dirty="0" err="1">
                <a:latin typeface="Courier New" panose="02070309020205020404" pitchFamily="49" charset="0"/>
              </a:rPr>
              <a:t>endif</a:t>
            </a:r>
            <a:endParaRPr lang="en-US" altLang="zh-CN" sz="2200" dirty="0">
              <a:latin typeface="Courier New" panose="02070309020205020404" pitchFamily="49" charset="0"/>
            </a:endParaRPr>
          </a:p>
          <a:p>
            <a:pPr>
              <a:lnSpc>
                <a:spcPts val="2900"/>
              </a:lnSpc>
            </a:pPr>
            <a:r>
              <a:rPr lang="zh-CN" altLang="en-US" sz="2200" dirty="0"/>
              <a:t>选取与头文件名相似的宏名是避免与其他宏冲突的好办法。</a:t>
            </a:r>
            <a:endParaRPr lang="en-US" altLang="zh-CN" sz="2200" dirty="0"/>
          </a:p>
          <a:p>
            <a:pPr>
              <a:lnSpc>
                <a:spcPts val="2900"/>
              </a:lnSpc>
            </a:pPr>
            <a:r>
              <a:rPr lang="zh-CN" altLang="en-US" sz="2200" dirty="0"/>
              <a:t>既然我们不能为宏取名</a:t>
            </a:r>
            <a:r>
              <a:rPr lang="en-US" altLang="zh-CN" sz="2200" dirty="0"/>
              <a:t> </a:t>
            </a:r>
            <a:r>
              <a:rPr lang="en-US" altLang="zh-CN" sz="2200" dirty="0">
                <a:latin typeface="Courier New" panose="02070309020205020404" pitchFamily="49" charset="0"/>
                <a:cs typeface="Courier New" panose="02070309020205020404" pitchFamily="49" charset="0"/>
              </a:rPr>
              <a:t>BOOLEAN.H</a:t>
            </a:r>
            <a:r>
              <a:rPr lang="en-US" altLang="zh-CN" sz="2200" dirty="0"/>
              <a:t>, </a:t>
            </a:r>
            <a:r>
              <a:rPr lang="zh-CN" altLang="en-US" sz="2200" dirty="0"/>
              <a:t>像</a:t>
            </a:r>
            <a:r>
              <a:rPr lang="en-US" altLang="zh-CN" sz="2200" dirty="0"/>
              <a:t> </a:t>
            </a:r>
            <a:r>
              <a:rPr lang="en-US" altLang="zh-CN" sz="2200" dirty="0">
                <a:latin typeface="Courier New" panose="02070309020205020404" pitchFamily="49" charset="0"/>
              </a:rPr>
              <a:t>BOOLEAN_H</a:t>
            </a:r>
            <a:r>
              <a:rPr lang="en-US" altLang="zh-CN" sz="2200" dirty="0"/>
              <a:t> </a:t>
            </a:r>
            <a:r>
              <a:rPr lang="zh-CN" altLang="en-US" sz="2200" dirty="0"/>
              <a:t>这样的名字是个好的选择。</a:t>
            </a:r>
            <a:endParaRPr lang="en-US" altLang="zh-CN" sz="2200" dirty="0"/>
          </a:p>
          <a:p>
            <a:pPr lvl="1">
              <a:lnSpc>
                <a:spcPts val="2900"/>
              </a:lnSpc>
              <a:buFont typeface="Wingdings" pitchFamily="2" charset="2"/>
              <a:buNone/>
            </a:pPr>
            <a:endParaRPr lang="en-US" altLang="zh-CN" sz="2200" dirty="0">
              <a:latin typeface="Courier New" panose="02070309020205020404" pitchFamily="49" charset="0"/>
            </a:endParaRPr>
          </a:p>
        </p:txBody>
      </p:sp>
    </p:spTree>
    <p:extLst>
      <p:ext uri="{BB962C8B-B14F-4D97-AF65-F5344CB8AC3E}">
        <p14:creationId xmlns:p14="http://schemas.microsoft.com/office/powerpoint/2010/main" val="869586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12" dur="500"/>
                                        <p:tgtEl>
                                          <p:spTgt spid="2662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5" dur="500"/>
                                        <p:tgtEl>
                                          <p:spTgt spid="26627">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18" dur="500"/>
                                        <p:tgtEl>
                                          <p:spTgt spid="26627">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21" dur="500"/>
                                        <p:tgtEl>
                                          <p:spTgt spid="26627">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blinds(horizontal)">
                                      <p:cBhvr>
                                        <p:cTn id="24" dur="500"/>
                                        <p:tgtEl>
                                          <p:spTgt spid="26627">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blinds(horizontal)">
                                      <p:cBhvr>
                                        <p:cTn id="27" dur="500"/>
                                        <p:tgtEl>
                                          <p:spTgt spid="26627">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blinds(horizontal)">
                                      <p:cBhvr>
                                        <p:cTn id="30" dur="500"/>
                                        <p:tgtEl>
                                          <p:spTgt spid="2662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6627">
                                            <p:txEl>
                                              <p:pRg st="8" end="8"/>
                                            </p:txEl>
                                          </p:spTgt>
                                        </p:tgtEl>
                                        <p:attrNameLst>
                                          <p:attrName>style.visibility</p:attrName>
                                        </p:attrNameLst>
                                      </p:cBhvr>
                                      <p:to>
                                        <p:strVal val="visible"/>
                                      </p:to>
                                    </p:set>
                                    <p:animEffect transition="in" filter="blinds(horizontal)">
                                      <p:cBhvr>
                                        <p:cTn id="35" dur="500"/>
                                        <p:tgtEl>
                                          <p:spTgt spid="26627">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6627">
                                            <p:txEl>
                                              <p:pRg st="9" end="9"/>
                                            </p:txEl>
                                          </p:spTgt>
                                        </p:tgtEl>
                                        <p:attrNameLst>
                                          <p:attrName>style.visibility</p:attrName>
                                        </p:attrNameLst>
                                      </p:cBhvr>
                                      <p:to>
                                        <p:strVal val="visible"/>
                                      </p:to>
                                    </p:set>
                                    <p:animEffect transition="in" filter="blinds(horizontal)">
                                      <p:cBhvr>
                                        <p:cTn id="40" dur="500"/>
                                        <p:tgtEl>
                                          <p:spTgt spid="266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p:cNvSpPr>
            <a:spLocks noChangeArrowheads="1"/>
          </p:cNvSpPr>
          <p:nvPr/>
        </p:nvSpPr>
        <p:spPr bwMode="auto">
          <a:xfrm>
            <a:off x="2590800" y="2133600"/>
            <a:ext cx="6480175" cy="3563938"/>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990099"/>
                </a:solidFill>
                <a:effectLst>
                  <a:outerShdw blurRad="38100" dist="38100" dir="2700000" algn="tl">
                    <a:srgbClr val="C0C0C0"/>
                  </a:outerShdw>
                </a:effectLst>
                <a:latin typeface="方正姚体" pitchFamily="2" charset="-122"/>
                <a:ea typeface="方正姚体" pitchFamily="2" charset="-122"/>
              </a:rPr>
              <a:t>源文件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990099"/>
                </a:solidFill>
                <a:effectLst>
                  <a:outerShdw blurRad="38100" dist="38100" dir="2700000" algn="tl">
                    <a:srgbClr val="C0C0C0"/>
                  </a:outerShdw>
                </a:effectLst>
                <a:latin typeface="方正姚体" pitchFamily="2" charset="-122"/>
                <a:ea typeface="方正姚体" pitchFamily="2" charset="-122"/>
              </a:rPr>
              <a:t>头文件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000066"/>
                </a:solidFill>
                <a:effectLst>
                  <a:outerShdw blurRad="38100" dist="38100" dir="2700000" algn="tl">
                    <a:srgbClr val="C0C0C0"/>
                  </a:outerShdw>
                </a:effectLst>
                <a:latin typeface="方正姚体" pitchFamily="2" charset="-122"/>
                <a:ea typeface="方正姚体" pitchFamily="2" charset="-122"/>
              </a:rPr>
              <a:t>把程序划分成多个文件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990099"/>
                </a:solidFill>
                <a:effectLst>
                  <a:outerShdw blurRad="38100" dist="38100" dir="2700000" algn="tl">
                    <a:srgbClr val="C0C0C0"/>
                  </a:outerShdw>
                </a:effectLst>
                <a:latin typeface="方正姚体" pitchFamily="2" charset="-122"/>
                <a:ea typeface="方正姚体" pitchFamily="2" charset="-122"/>
              </a:rPr>
              <a:t>构建多文件程序</a:t>
            </a:r>
          </a:p>
        </p:txBody>
      </p:sp>
    </p:spTree>
    <p:extLst>
      <p:ext uri="{BB962C8B-B14F-4D97-AF65-F5344CB8AC3E}">
        <p14:creationId xmlns:p14="http://schemas.microsoft.com/office/powerpoint/2010/main" val="28232334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1825625" y="260350"/>
            <a:ext cx="8540750" cy="973138"/>
          </a:xfrm>
        </p:spPr>
        <p:txBody>
          <a:bodyPr vert="horz" wrap="square" lIns="92075" tIns="46038" rIns="92075" bIns="46038" numCol="1" anchor="ctr" anchorCtr="0" compatLnSpc="1">
            <a:prstTxWarp prst="textNoShape">
              <a:avLst/>
            </a:prstTxWarp>
          </a:bodyPr>
          <a:lstStyle/>
          <a:p>
            <a:r>
              <a:rPr lang="en-US" altLang="zh-CN" dirty="0"/>
              <a:t>3.3 </a:t>
            </a:r>
            <a:r>
              <a:rPr lang="zh-CN" altLang="en-US" dirty="0"/>
              <a:t>把程序划分为多个文件</a:t>
            </a:r>
            <a:endParaRPr lang="en-US" altLang="zh-CN" dirty="0"/>
          </a:p>
        </p:txBody>
      </p:sp>
      <p:sp>
        <p:nvSpPr>
          <p:cNvPr id="27651" name="Content Placeholder 2"/>
          <p:cNvSpPr>
            <a:spLocks noGrp="1"/>
          </p:cNvSpPr>
          <p:nvPr>
            <p:ph idx="4294967295"/>
          </p:nvPr>
        </p:nvSpPr>
        <p:spPr>
          <a:xfrm>
            <a:off x="381000" y="1233488"/>
            <a:ext cx="11353799" cy="5256212"/>
          </a:xfrm>
        </p:spPr>
        <p:txBody>
          <a:bodyPr vert="horz" wrap="square" lIns="92075" tIns="46038" rIns="92075" bIns="46038" numCol="1" anchor="t" anchorCtr="0" compatLnSpc="1">
            <a:prstTxWarp prst="textNoShape">
              <a:avLst/>
            </a:prstTxWarp>
          </a:bodyPr>
          <a:lstStyle/>
          <a:p>
            <a:r>
              <a:rPr lang="zh-CN" altLang="en-US" sz="2200" dirty="0"/>
              <a:t>设计程序涉及到确定需要哪些函数，并把这些函数组织成逻辑相关的组。</a:t>
            </a:r>
            <a:endParaRPr lang="en-US" altLang="zh-CN" sz="2200" dirty="0"/>
          </a:p>
          <a:p>
            <a:r>
              <a:rPr lang="zh-CN" altLang="en-US" sz="2200" dirty="0"/>
              <a:t>可以把函数集合放入不同的源文件中。</a:t>
            </a:r>
          </a:p>
          <a:p>
            <a:r>
              <a:rPr lang="zh-CN" altLang="en-US" sz="2200" dirty="0"/>
              <a:t>例如：</a:t>
            </a:r>
          </a:p>
          <a:p>
            <a:pPr lvl="1"/>
            <a:r>
              <a:rPr lang="zh-CN" altLang="en-US" dirty="0"/>
              <a:t>每个函数集形成一个单独的源文件</a:t>
            </a:r>
            <a:r>
              <a:rPr lang="en-US" altLang="zh-CN" dirty="0"/>
              <a:t> (</a:t>
            </a:r>
            <a:r>
              <a:rPr lang="en-US" altLang="zh-CN" dirty="0" err="1">
                <a:latin typeface="Courier New" panose="02070309020205020404" pitchFamily="49" charset="0"/>
                <a:cs typeface="Courier New" panose="02070309020205020404" pitchFamily="49" charset="0"/>
              </a:rPr>
              <a:t>foo.c</a:t>
            </a:r>
            <a:r>
              <a:rPr lang="en-US" altLang="zh-CN" dirty="0">
                <a:cs typeface="Courier New" panose="02070309020205020404" pitchFamily="49" charset="0"/>
              </a:rPr>
              <a:t>)</a:t>
            </a:r>
            <a:r>
              <a:rPr lang="zh-CN" altLang="en-US" dirty="0">
                <a:cs typeface="Courier New" panose="02070309020205020404" pitchFamily="49" charset="0"/>
              </a:rPr>
              <a:t>。</a:t>
            </a:r>
          </a:p>
          <a:p>
            <a:pPr lvl="1"/>
            <a:r>
              <a:rPr lang="zh-CN" altLang="en-US" dirty="0">
                <a:cs typeface="Courier New" panose="02070309020205020404" pitchFamily="49" charset="0"/>
              </a:rPr>
              <a:t>每个源文件有个相应的头文件</a:t>
            </a:r>
            <a:r>
              <a:rPr lang="en-US" altLang="zh-CN" dirty="0">
                <a:cs typeface="Courier New" panose="02070309020205020404" pitchFamily="49" charset="0"/>
              </a:rPr>
              <a:t> (</a:t>
            </a:r>
            <a:r>
              <a:rPr lang="en-US" altLang="zh-CN" dirty="0" err="1">
                <a:latin typeface="Courier New" panose="02070309020205020404" pitchFamily="49" charset="0"/>
              </a:rPr>
              <a:t>foo.h</a:t>
            </a:r>
            <a:r>
              <a:rPr lang="en-US" altLang="zh-CN" dirty="0"/>
              <a:t>)</a:t>
            </a:r>
            <a:r>
              <a:rPr lang="zh-CN" altLang="en-US" dirty="0"/>
              <a:t>。</a:t>
            </a:r>
          </a:p>
          <a:p>
            <a:pPr lvl="1"/>
            <a:r>
              <a:rPr lang="en-US" altLang="zh-CN" dirty="0" err="1">
                <a:latin typeface="Courier New" panose="02070309020205020404" pitchFamily="49" charset="0"/>
              </a:rPr>
              <a:t>foo.h</a:t>
            </a:r>
            <a:r>
              <a:rPr lang="en-US" altLang="zh-CN" dirty="0"/>
              <a:t> </a:t>
            </a:r>
            <a:r>
              <a:rPr lang="zh-CN" altLang="en-US" dirty="0"/>
              <a:t>含有定义在</a:t>
            </a:r>
            <a:r>
              <a:rPr lang="en-US" altLang="zh-CN" dirty="0" err="1">
                <a:latin typeface="Courier New" panose="02070309020205020404" pitchFamily="49" charset="0"/>
              </a:rPr>
              <a:t>foo.c</a:t>
            </a:r>
            <a:r>
              <a:rPr lang="zh-CN" altLang="en-US" dirty="0">
                <a:latin typeface="Courier New" panose="02070309020205020404" pitchFamily="49" charset="0"/>
              </a:rPr>
              <a:t>中的函数的原型。</a:t>
            </a:r>
            <a:endParaRPr lang="zh-CN" altLang="en-US" dirty="0"/>
          </a:p>
          <a:p>
            <a:pPr lvl="1"/>
            <a:r>
              <a:rPr lang="zh-CN" altLang="en-US" dirty="0"/>
              <a:t>只在</a:t>
            </a:r>
            <a:r>
              <a:rPr lang="en-US" altLang="zh-CN" dirty="0"/>
              <a:t> </a:t>
            </a:r>
            <a:r>
              <a:rPr lang="en-US" altLang="zh-CN" dirty="0" err="1">
                <a:latin typeface="Courier New" panose="02070309020205020404" pitchFamily="49" charset="0"/>
              </a:rPr>
              <a:t>foo.c</a:t>
            </a:r>
            <a:r>
              <a:rPr lang="en-US" altLang="zh-CN" dirty="0"/>
              <a:t> </a:t>
            </a:r>
            <a:r>
              <a:rPr lang="zh-CN" altLang="en-US" dirty="0"/>
              <a:t>中使用的函数不应该在</a:t>
            </a:r>
            <a:r>
              <a:rPr lang="en-US" altLang="zh-CN" dirty="0"/>
              <a:t> </a:t>
            </a:r>
            <a:r>
              <a:rPr lang="en-US" altLang="zh-CN" dirty="0" err="1">
                <a:latin typeface="Courier New" panose="02070309020205020404" pitchFamily="49" charset="0"/>
              </a:rPr>
              <a:t>foo.h</a:t>
            </a:r>
            <a:r>
              <a:rPr lang="zh-CN" altLang="en-US" dirty="0">
                <a:latin typeface="Courier New" panose="02070309020205020404" pitchFamily="49" charset="0"/>
              </a:rPr>
              <a:t>中声明</a:t>
            </a:r>
            <a:r>
              <a:rPr lang="zh-CN" altLang="en-US" dirty="0"/>
              <a:t>。</a:t>
            </a:r>
          </a:p>
          <a:p>
            <a:r>
              <a:rPr lang="zh-CN" altLang="en-US" sz="2200" dirty="0">
                <a:latin typeface="Courier New" panose="02070309020205020404" pitchFamily="49" charset="0"/>
              </a:rPr>
              <a:t>如果一个源文件要调用</a:t>
            </a:r>
            <a:r>
              <a:rPr lang="en-US" altLang="zh-CN" sz="2200" dirty="0" err="1">
                <a:latin typeface="Courier New" panose="02070309020205020404" pitchFamily="49" charset="0"/>
              </a:rPr>
              <a:t>foo.c</a:t>
            </a:r>
            <a:r>
              <a:rPr lang="zh-CN" altLang="en-US" sz="2200" dirty="0">
                <a:latin typeface="Courier New" panose="02070309020205020404" pitchFamily="49" charset="0"/>
              </a:rPr>
              <a:t>定义的函数，就需要把</a:t>
            </a:r>
            <a:r>
              <a:rPr lang="en-US" altLang="zh-CN" sz="2200" dirty="0" err="1">
                <a:latin typeface="Courier New" panose="02070309020205020404" pitchFamily="49" charset="0"/>
              </a:rPr>
              <a:t>foo.h</a:t>
            </a:r>
            <a:r>
              <a:rPr lang="zh-CN" altLang="en-US" sz="2200" dirty="0">
                <a:latin typeface="Courier New" panose="02070309020205020404" pitchFamily="49" charset="0"/>
              </a:rPr>
              <a:t>包含进来</a:t>
            </a:r>
            <a:r>
              <a:rPr lang="zh-CN" altLang="en-US" sz="2200" dirty="0"/>
              <a:t>。</a:t>
            </a:r>
            <a:endParaRPr lang="en-US" altLang="zh-CN" sz="2200" dirty="0"/>
          </a:p>
          <a:p>
            <a:r>
              <a:rPr lang="en-US" altLang="zh-CN" sz="2200" dirty="0" err="1">
                <a:latin typeface="Courier New" panose="02070309020205020404" pitchFamily="49" charset="0"/>
              </a:rPr>
              <a:t>foo.h</a:t>
            </a:r>
            <a:r>
              <a:rPr lang="en-US" altLang="zh-CN" sz="2200" dirty="0"/>
              <a:t> </a:t>
            </a:r>
            <a:r>
              <a:rPr lang="zh-CN" altLang="en-US" sz="2200" dirty="0"/>
              <a:t>也应该被包含到</a:t>
            </a:r>
            <a:r>
              <a:rPr lang="en-US" altLang="zh-CN" sz="2200" dirty="0"/>
              <a:t> </a:t>
            </a:r>
            <a:r>
              <a:rPr lang="en-US" altLang="zh-CN" sz="2200" dirty="0" err="1">
                <a:latin typeface="Courier New" panose="02070309020205020404" pitchFamily="49" charset="0"/>
              </a:rPr>
              <a:t>foo.c</a:t>
            </a:r>
            <a:r>
              <a:rPr lang="en-US" altLang="zh-CN" sz="2200" dirty="0"/>
              <a:t> </a:t>
            </a:r>
            <a:r>
              <a:rPr lang="zh-CN" altLang="en-US" sz="2200" dirty="0"/>
              <a:t>中，使得编译器能够检验</a:t>
            </a:r>
            <a:r>
              <a:rPr lang="en-US" altLang="zh-CN" sz="2200" dirty="0" err="1">
                <a:latin typeface="Courier New" panose="02070309020205020404" pitchFamily="49" charset="0"/>
              </a:rPr>
              <a:t>foo.h</a:t>
            </a:r>
            <a:r>
              <a:rPr lang="zh-CN" altLang="en-US" sz="2200" dirty="0">
                <a:latin typeface="Courier New" panose="02070309020205020404" pitchFamily="49" charset="0"/>
              </a:rPr>
              <a:t>中的原型与</a:t>
            </a:r>
            <a:r>
              <a:rPr lang="en-US" altLang="zh-CN" sz="2200" dirty="0" err="1">
                <a:latin typeface="Courier New" panose="02070309020205020404" pitchFamily="49" charset="0"/>
              </a:rPr>
              <a:t>foo.c</a:t>
            </a:r>
            <a:r>
              <a:rPr lang="zh-CN" altLang="en-US" sz="2200" dirty="0">
                <a:latin typeface="Courier New" panose="02070309020205020404" pitchFamily="49" charset="0"/>
              </a:rPr>
              <a:t>中的定义相匹配</a:t>
            </a:r>
            <a:r>
              <a:rPr lang="zh-CN" altLang="en-US" sz="2200" dirty="0"/>
              <a:t>。</a:t>
            </a:r>
            <a:endParaRPr lang="en-US" altLang="zh-CN" sz="2200" dirty="0"/>
          </a:p>
        </p:txBody>
      </p:sp>
    </p:spTree>
    <p:extLst>
      <p:ext uri="{BB962C8B-B14F-4D97-AF65-F5344CB8AC3E}">
        <p14:creationId xmlns:p14="http://schemas.microsoft.com/office/powerpoint/2010/main" val="406591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12" dur="5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7" dur="500"/>
                                        <p:tgtEl>
                                          <p:spTgt spid="27651">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7651">
                                            <p:txEl>
                                              <p:pRg st="3" end="3"/>
                                            </p:txEl>
                                          </p:spTgt>
                                        </p:tgtEl>
                                        <p:attrNameLst>
                                          <p:attrName>style.visibility</p:attrName>
                                        </p:attrNameLst>
                                      </p:cBhvr>
                                      <p:to>
                                        <p:strVal val="visible"/>
                                      </p:to>
                                    </p:set>
                                    <p:animEffect transition="in" filter="blinds(horizontal)">
                                      <p:cBhvr>
                                        <p:cTn id="20" dur="500"/>
                                        <p:tgtEl>
                                          <p:spTgt spid="27651">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animEffect transition="in" filter="blinds(horizontal)">
                                      <p:cBhvr>
                                        <p:cTn id="23" dur="500"/>
                                        <p:tgtEl>
                                          <p:spTgt spid="27651">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27651">
                                            <p:txEl>
                                              <p:pRg st="5" end="5"/>
                                            </p:txEl>
                                          </p:spTgt>
                                        </p:tgtEl>
                                        <p:attrNameLst>
                                          <p:attrName>style.visibility</p:attrName>
                                        </p:attrNameLst>
                                      </p:cBhvr>
                                      <p:to>
                                        <p:strVal val="visible"/>
                                      </p:to>
                                    </p:set>
                                    <p:animEffect transition="in" filter="blinds(horizontal)">
                                      <p:cBhvr>
                                        <p:cTn id="26" dur="500"/>
                                        <p:tgtEl>
                                          <p:spTgt spid="27651">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7651">
                                            <p:txEl>
                                              <p:pRg st="6" end="6"/>
                                            </p:txEl>
                                          </p:spTgt>
                                        </p:tgtEl>
                                        <p:attrNameLst>
                                          <p:attrName>style.visibility</p:attrName>
                                        </p:attrNameLst>
                                      </p:cBhvr>
                                      <p:to>
                                        <p:strVal val="visible"/>
                                      </p:to>
                                    </p:set>
                                    <p:animEffect transition="in" filter="blinds(horizontal)">
                                      <p:cBhvr>
                                        <p:cTn id="29" dur="500"/>
                                        <p:tgtEl>
                                          <p:spTgt spid="2765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7651">
                                            <p:txEl>
                                              <p:pRg st="7" end="7"/>
                                            </p:txEl>
                                          </p:spTgt>
                                        </p:tgtEl>
                                        <p:attrNameLst>
                                          <p:attrName>style.visibility</p:attrName>
                                        </p:attrNameLst>
                                      </p:cBhvr>
                                      <p:to>
                                        <p:strVal val="visible"/>
                                      </p:to>
                                    </p:set>
                                    <p:animEffect transition="in" filter="blinds(horizontal)">
                                      <p:cBhvr>
                                        <p:cTn id="34" dur="500"/>
                                        <p:tgtEl>
                                          <p:spTgt spid="27651">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7651">
                                            <p:txEl>
                                              <p:pRg st="8" end="8"/>
                                            </p:txEl>
                                          </p:spTgt>
                                        </p:tgtEl>
                                        <p:attrNameLst>
                                          <p:attrName>style.visibility</p:attrName>
                                        </p:attrNameLst>
                                      </p:cBhvr>
                                      <p:to>
                                        <p:strVal val="visible"/>
                                      </p:to>
                                    </p:set>
                                    <p:animEffect transition="in" filter="blinds(horizontal)">
                                      <p:cBhvr>
                                        <p:cTn id="39" dur="500"/>
                                        <p:tgtEl>
                                          <p:spTgt spid="276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把程序划分为多个文件</a:t>
            </a:r>
            <a:endParaRPr lang="en-US" altLang="zh-CN"/>
          </a:p>
        </p:txBody>
      </p:sp>
      <p:sp>
        <p:nvSpPr>
          <p:cNvPr id="29699" name="Content Placeholder 2"/>
          <p:cNvSpPr>
            <a:spLocks noGrp="1"/>
          </p:cNvSpPr>
          <p:nvPr>
            <p:ph idx="4294967295"/>
          </p:nvPr>
        </p:nvSpPr>
        <p:spPr/>
        <p:txBody>
          <a:bodyPr vert="horz" wrap="square" lIns="92075" tIns="46038" rIns="92075" bIns="46038" numCol="1" anchor="t" anchorCtr="0" compatLnSpc="1">
            <a:prstTxWarp prst="textNoShape">
              <a:avLst/>
            </a:prstTxWarp>
          </a:bodyPr>
          <a:lstStyle/>
          <a:p>
            <a:pPr>
              <a:lnSpc>
                <a:spcPct val="200000"/>
              </a:lnSpc>
            </a:pPr>
            <a:r>
              <a:rPr lang="zh-CN" altLang="en-US" dirty="0"/>
              <a:t>主函数放在一个文件中，文件名与程序名相配。</a:t>
            </a:r>
            <a:endParaRPr lang="en-US" altLang="zh-CN" dirty="0"/>
          </a:p>
          <a:p>
            <a:pPr>
              <a:lnSpc>
                <a:spcPct val="200000"/>
              </a:lnSpc>
            </a:pPr>
            <a:r>
              <a:rPr lang="zh-CN" altLang="en-US" dirty="0"/>
              <a:t>主函数所在的文件也可能含有其他函数，只要它们不被其他文件调用。</a:t>
            </a:r>
            <a:endParaRPr lang="en-US" altLang="zh-CN" dirty="0"/>
          </a:p>
        </p:txBody>
      </p:sp>
    </p:spTree>
    <p:extLst>
      <p:ext uri="{BB962C8B-B14F-4D97-AF65-F5344CB8AC3E}">
        <p14:creationId xmlns:p14="http://schemas.microsoft.com/office/powerpoint/2010/main" val="2596705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blinds(horizontal)">
                                      <p:cBhvr>
                                        <p:cTn id="7" dur="500"/>
                                        <p:tgtEl>
                                          <p:spTgt spid="29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9">
                                            <p:txEl>
                                              <p:pRg st="1" end="1"/>
                                            </p:txEl>
                                          </p:spTgt>
                                        </p:tgtEl>
                                        <p:attrNameLst>
                                          <p:attrName>style.visibility</p:attrName>
                                        </p:attrNameLst>
                                      </p:cBhvr>
                                      <p:to>
                                        <p:strVal val="visible"/>
                                      </p:to>
                                    </p:set>
                                    <p:animEffect transition="in" filter="blinds(horizontal)">
                                      <p:cBhvr>
                                        <p:cTn id="12" dur="500"/>
                                        <p:tgtEl>
                                          <p:spTgt spid="296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dirty="0"/>
              <a:t>3.1 </a:t>
            </a:r>
            <a:r>
              <a:rPr lang="zh-CN" altLang="en-US" dirty="0"/>
              <a:t>源文件</a:t>
            </a:r>
            <a:endParaRPr lang="en-US" altLang="zh-CN" dirty="0"/>
          </a:p>
        </p:txBody>
      </p:sp>
      <p:sp>
        <p:nvSpPr>
          <p:cNvPr id="4099" name="Content Placeholder 2"/>
          <p:cNvSpPr>
            <a:spLocks noGrp="1"/>
          </p:cNvSpPr>
          <p:nvPr>
            <p:ph idx="4294967295"/>
          </p:nvPr>
        </p:nvSpPr>
        <p:spPr>
          <a:xfrm>
            <a:off x="304800" y="1403350"/>
            <a:ext cx="11582399" cy="5086350"/>
          </a:xfrm>
        </p:spPr>
        <p:txBody>
          <a:bodyPr vert="horz" wrap="square" lIns="92075" tIns="46038" rIns="92075" bIns="46038" numCol="1" anchor="t" anchorCtr="0" compatLnSpc="1">
            <a:prstTxWarp prst="textNoShape">
              <a:avLst/>
            </a:prstTxWarp>
          </a:bodyPr>
          <a:lstStyle/>
          <a:p>
            <a:pPr>
              <a:lnSpc>
                <a:spcPts val="3400"/>
              </a:lnSpc>
              <a:spcBef>
                <a:spcPts val="600"/>
              </a:spcBef>
            </a:pPr>
            <a:r>
              <a:rPr lang="zh-CN" altLang="en-US" dirty="0"/>
              <a:t>一个</a:t>
            </a:r>
            <a:r>
              <a:rPr lang="en-US" altLang="zh-CN" dirty="0"/>
              <a:t> C </a:t>
            </a:r>
            <a:r>
              <a:rPr lang="zh-CN" altLang="en-US" dirty="0"/>
              <a:t>程序可以分成任意数量的源文件</a:t>
            </a:r>
            <a:r>
              <a:rPr lang="zh-CN" altLang="en-US" b="0" i="1" dirty="0"/>
              <a:t>。</a:t>
            </a:r>
            <a:endParaRPr lang="en-US" altLang="zh-CN" b="0" i="1" dirty="0"/>
          </a:p>
          <a:p>
            <a:pPr>
              <a:lnSpc>
                <a:spcPts val="3400"/>
              </a:lnSpc>
              <a:spcBef>
                <a:spcPts val="600"/>
              </a:spcBef>
            </a:pPr>
            <a:r>
              <a:rPr lang="zh-CN" altLang="en-US" dirty="0"/>
              <a:t>依照惯例，源文件具有</a:t>
            </a:r>
            <a:r>
              <a:rPr lang="en-US" altLang="zh-CN" dirty="0">
                <a:latin typeface="Courier New" panose="02070309020205020404" pitchFamily="49" charset="0"/>
                <a:cs typeface="Courier New" panose="02070309020205020404" pitchFamily="49" charset="0"/>
              </a:rPr>
              <a:t>.c</a:t>
            </a:r>
            <a:r>
              <a:rPr lang="zh-CN" altLang="en-US" dirty="0">
                <a:latin typeface="Courier New" panose="02070309020205020404" pitchFamily="49" charset="0"/>
              </a:rPr>
              <a:t>扩展名</a:t>
            </a:r>
            <a:r>
              <a:rPr lang="zh-CN" altLang="en-US" dirty="0"/>
              <a:t>。</a:t>
            </a:r>
          </a:p>
          <a:p>
            <a:pPr>
              <a:lnSpc>
                <a:spcPts val="3400"/>
              </a:lnSpc>
              <a:spcBef>
                <a:spcPts val="600"/>
              </a:spcBef>
            </a:pPr>
            <a:r>
              <a:rPr lang="zh-CN" altLang="en-US" dirty="0"/>
              <a:t>每一个源文件包含部分程序，主要是函数和变量的定义</a:t>
            </a:r>
            <a:r>
              <a:rPr lang="en-US" altLang="zh-CN" dirty="0"/>
              <a:t>。</a:t>
            </a:r>
          </a:p>
          <a:p>
            <a:pPr>
              <a:lnSpc>
                <a:spcPts val="3400"/>
              </a:lnSpc>
              <a:spcBef>
                <a:spcPts val="600"/>
              </a:spcBef>
            </a:pPr>
            <a:r>
              <a:rPr lang="zh-CN" altLang="en-US" dirty="0"/>
              <a:t>必须有一个源文件包含一个名为</a:t>
            </a:r>
            <a:r>
              <a:rPr lang="en-US" altLang="zh-CN" dirty="0"/>
              <a:t> </a:t>
            </a:r>
            <a:r>
              <a:rPr lang="en-US" altLang="zh-CN" dirty="0">
                <a:solidFill>
                  <a:srgbClr val="C00000"/>
                </a:solidFill>
                <a:latin typeface="Courier New" panose="02070309020205020404" pitchFamily="49" charset="0"/>
              </a:rPr>
              <a:t>main</a:t>
            </a:r>
            <a:r>
              <a:rPr lang="en-US" altLang="zh-CN" dirty="0"/>
              <a:t> </a:t>
            </a:r>
            <a:r>
              <a:rPr lang="zh-CN" altLang="en-US" dirty="0"/>
              <a:t>的函数，它是程序的</a:t>
            </a:r>
            <a:r>
              <a:rPr lang="zh-CN" altLang="en-US" dirty="0">
                <a:solidFill>
                  <a:srgbClr val="C00000"/>
                </a:solidFill>
              </a:rPr>
              <a:t>入口</a:t>
            </a:r>
            <a:r>
              <a:rPr lang="zh-CN" altLang="en-US" dirty="0"/>
              <a:t>。</a:t>
            </a:r>
            <a:endParaRPr lang="en-US" altLang="zh-CN" dirty="0"/>
          </a:p>
          <a:p>
            <a:pPr>
              <a:lnSpc>
                <a:spcPts val="3400"/>
              </a:lnSpc>
              <a:spcBef>
                <a:spcPts val="600"/>
              </a:spcBef>
            </a:pPr>
            <a:r>
              <a:rPr lang="zh-CN" altLang="en-US" dirty="0"/>
              <a:t>考虑编写一个简单的计算器程序，程序可以求按波兰式输入的整型表达式的值</a:t>
            </a:r>
            <a:r>
              <a:rPr lang="en-US" altLang="zh-CN" dirty="0"/>
              <a:t>。</a:t>
            </a:r>
            <a:r>
              <a:rPr lang="zh-CN" altLang="en-US" dirty="0"/>
              <a:t>在逆波兰式中，操作符在操作数之后。</a:t>
            </a:r>
            <a:endParaRPr lang="en-US" altLang="zh-CN" dirty="0"/>
          </a:p>
          <a:p>
            <a:pPr>
              <a:lnSpc>
                <a:spcPts val="3400"/>
              </a:lnSpc>
              <a:spcBef>
                <a:spcPts val="600"/>
              </a:spcBef>
            </a:pPr>
            <a:r>
              <a:rPr lang="zh-CN" altLang="en-US" dirty="0"/>
              <a:t>如果用户输入这样一个表达式</a:t>
            </a:r>
            <a:endParaRPr lang="en-US" altLang="zh-CN" dirty="0"/>
          </a:p>
          <a:p>
            <a:pPr lvl="1">
              <a:lnSpc>
                <a:spcPts val="3400"/>
              </a:lnSpc>
              <a:spcBef>
                <a:spcPts val="600"/>
              </a:spcBef>
              <a:buFont typeface="Wingdings" pitchFamily="2" charset="2"/>
              <a:buNone/>
            </a:pPr>
            <a:r>
              <a:rPr lang="en-US" altLang="zh-CN" dirty="0">
                <a:latin typeface="Courier New" panose="02070309020205020404" pitchFamily="49" charset="0"/>
                <a:cs typeface="Courier New" panose="02070309020205020404" pitchFamily="49" charset="0"/>
              </a:rPr>
              <a:t>30 5 - 7 *</a:t>
            </a:r>
          </a:p>
          <a:p>
            <a:pPr lvl="1">
              <a:lnSpc>
                <a:spcPts val="3400"/>
              </a:lnSpc>
              <a:spcBef>
                <a:spcPts val="600"/>
              </a:spcBef>
              <a:buFont typeface="Wingdings" pitchFamily="2" charset="2"/>
              <a:buNone/>
            </a:pPr>
            <a:r>
              <a:rPr lang="zh-CN" altLang="en-US" dirty="0"/>
              <a:t>程序应该打印出它的值</a:t>
            </a:r>
            <a:r>
              <a:rPr lang="en-US" altLang="zh-CN" dirty="0"/>
              <a:t> (</a:t>
            </a:r>
            <a:r>
              <a:rPr lang="zh-CN" altLang="en-US" dirty="0"/>
              <a:t>在本例中是175</a:t>
            </a:r>
            <a:r>
              <a:rPr lang="en-US" altLang="zh-CN" dirty="0"/>
              <a:t>)</a:t>
            </a:r>
            <a:r>
              <a:rPr lang="zh-CN" altLang="en-US" dirty="0"/>
              <a:t>。</a:t>
            </a:r>
            <a:endParaRPr lang="en-US" altLang="zh-CN" dirty="0"/>
          </a:p>
        </p:txBody>
      </p:sp>
    </p:spTree>
    <p:extLst>
      <p:ext uri="{BB962C8B-B14F-4D97-AF65-F5344CB8AC3E}">
        <p14:creationId xmlns:p14="http://schemas.microsoft.com/office/powerpoint/2010/main" val="4948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linds(horizontal)">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linds(horizontal)">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blinds(horizontal)">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blinds(horizontal)">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blinds(horizontal)">
                                      <p:cBhvr>
                                        <p:cTn id="32" dur="500"/>
                                        <p:tgtEl>
                                          <p:spTgt spid="4099">
                                            <p:txEl>
                                              <p:pRg st="5" end="5"/>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099">
                                            <p:txEl>
                                              <p:pRg st="6" end="6"/>
                                            </p:txEl>
                                          </p:spTgt>
                                        </p:tgtEl>
                                        <p:attrNameLst>
                                          <p:attrName>style.visibility</p:attrName>
                                        </p:attrNameLst>
                                      </p:cBhvr>
                                      <p:to>
                                        <p:strVal val="visible"/>
                                      </p:to>
                                    </p:set>
                                    <p:animEffect transition="in" filter="blinds(horizontal)">
                                      <p:cBhvr>
                                        <p:cTn id="35" dur="500"/>
                                        <p:tgtEl>
                                          <p:spTgt spid="4099">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099">
                                            <p:txEl>
                                              <p:pRg st="7" end="7"/>
                                            </p:txEl>
                                          </p:spTgt>
                                        </p:tgtEl>
                                        <p:attrNameLst>
                                          <p:attrName>style.visibility</p:attrName>
                                        </p:attrNameLst>
                                      </p:cBhvr>
                                      <p:to>
                                        <p:strVal val="visible"/>
                                      </p:to>
                                    </p:set>
                                    <p:animEffect transition="in" filter="blinds(horizontal)">
                                      <p:cBhvr>
                                        <p:cTn id="38" dur="500"/>
                                        <p:tgtEl>
                                          <p:spTgt spid="40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程序设计：文本格式化</a:t>
            </a:r>
          </a:p>
        </p:txBody>
      </p:sp>
      <p:sp>
        <p:nvSpPr>
          <p:cNvPr id="30723" name="Content Placeholder 2"/>
          <p:cNvSpPr>
            <a:spLocks noGrp="1"/>
          </p:cNvSpPr>
          <p:nvPr>
            <p:ph idx="4294967295"/>
          </p:nvPr>
        </p:nvSpPr>
        <p:spPr>
          <a:xfrm>
            <a:off x="304800" y="1371600"/>
            <a:ext cx="11582400" cy="5181600"/>
          </a:xfrm>
        </p:spPr>
        <p:txBody>
          <a:bodyPr vert="horz" wrap="square" lIns="92075" tIns="46038" rIns="92075" bIns="46038" numCol="1" anchor="t" anchorCtr="0" compatLnSpc="1">
            <a:prstTxWarp prst="textNoShape">
              <a:avLst/>
            </a:prstTxWarp>
          </a:bodyPr>
          <a:lstStyle/>
          <a:p>
            <a:pPr>
              <a:lnSpc>
                <a:spcPct val="150000"/>
              </a:lnSpc>
              <a:spcBef>
                <a:spcPts val="0"/>
              </a:spcBef>
            </a:pPr>
            <a:r>
              <a:rPr lang="zh-CN" altLang="en-US" sz="2400" dirty="0"/>
              <a:t>名为</a:t>
            </a:r>
            <a:r>
              <a:rPr lang="en-US" altLang="zh-CN" sz="2400" dirty="0">
                <a:latin typeface="Courier New" panose="02070309020205020404" pitchFamily="49" charset="0"/>
                <a:cs typeface="Courier New" panose="02070309020205020404" pitchFamily="49" charset="0"/>
              </a:rPr>
              <a:t>justify</a:t>
            </a:r>
            <a:r>
              <a:rPr lang="zh-CN" altLang="en-US" sz="2400" dirty="0"/>
              <a:t> 的文本格式化程序。</a:t>
            </a:r>
            <a:endParaRPr lang="en-US" altLang="zh-CN" sz="2400" dirty="0"/>
          </a:p>
          <a:p>
            <a:pPr>
              <a:lnSpc>
                <a:spcPct val="150000"/>
              </a:lnSpc>
              <a:spcBef>
                <a:spcPts val="0"/>
              </a:spcBef>
            </a:pPr>
            <a:r>
              <a:rPr lang="zh-CN" altLang="en-US" sz="2400" dirty="0"/>
              <a:t>假设文件</a:t>
            </a:r>
            <a:r>
              <a:rPr lang="en-US" altLang="zh-CN" sz="2400" dirty="0"/>
              <a:t> </a:t>
            </a:r>
            <a:r>
              <a:rPr lang="en-US" altLang="zh-CN" sz="2400" dirty="0">
                <a:latin typeface="Courier New" panose="02070309020205020404" pitchFamily="49" charset="0"/>
              </a:rPr>
              <a:t>quote</a:t>
            </a:r>
            <a:r>
              <a:rPr lang="en-US" altLang="zh-CN" sz="2400" dirty="0"/>
              <a:t> </a:t>
            </a:r>
            <a:r>
              <a:rPr lang="zh-CN" altLang="en-US" sz="2400" dirty="0"/>
              <a:t>含有如下输入：</a:t>
            </a:r>
            <a:endParaRPr lang="en-US" altLang="zh-CN" sz="2400" dirty="0"/>
          </a:p>
          <a:p>
            <a:pPr>
              <a:spcBef>
                <a:spcPts val="0"/>
              </a:spcBef>
              <a:spcAft>
                <a:spcPts val="0"/>
              </a:spcAft>
              <a:buNone/>
            </a:pPr>
            <a:r>
              <a:rPr lang="en-US" altLang="zh-CN" sz="2400" dirty="0">
                <a:latin typeface="Courier New" panose="02070309020205020404" pitchFamily="49" charset="0"/>
              </a:rPr>
              <a:t>   C     is quirky,  flawed,    and  an</a:t>
            </a:r>
          </a:p>
          <a:p>
            <a:pPr>
              <a:spcBef>
                <a:spcPts val="0"/>
              </a:spcBef>
              <a:spcAft>
                <a:spcPts val="0"/>
              </a:spcAft>
              <a:buNone/>
            </a:pPr>
            <a:r>
              <a:rPr lang="en-US" altLang="zh-CN" sz="2400" dirty="0">
                <a:latin typeface="Courier New" panose="02070309020205020404" pitchFamily="49" charset="0"/>
              </a:rPr>
              <a:t>enormous   success.      Although accidents of   history</a:t>
            </a:r>
          </a:p>
          <a:p>
            <a:pPr>
              <a:spcBef>
                <a:spcPts val="0"/>
              </a:spcBef>
              <a:spcAft>
                <a:spcPts val="0"/>
              </a:spcAft>
              <a:buNone/>
            </a:pPr>
            <a:r>
              <a:rPr lang="en-US" altLang="zh-CN" sz="2400" dirty="0">
                <a:latin typeface="Courier New" panose="02070309020205020404" pitchFamily="49" charset="0"/>
              </a:rPr>
              <a:t> surely  helped,   it evidently    satisfied   a   need</a:t>
            </a:r>
          </a:p>
          <a:p>
            <a:pPr>
              <a:spcBef>
                <a:spcPts val="0"/>
              </a:spcBef>
              <a:spcAft>
                <a:spcPts val="0"/>
              </a:spcAft>
              <a:buNone/>
            </a:pPr>
            <a:r>
              <a:rPr lang="en-US" altLang="zh-CN" sz="2400" dirty="0">
                <a:latin typeface="Courier New" panose="02070309020205020404" pitchFamily="49" charset="0"/>
              </a:rPr>
              <a:t>	 </a:t>
            </a:r>
          </a:p>
          <a:p>
            <a:pPr>
              <a:spcBef>
                <a:spcPts val="0"/>
              </a:spcBef>
              <a:spcAft>
                <a:spcPts val="0"/>
              </a:spcAft>
              <a:buNone/>
            </a:pPr>
            <a:r>
              <a:rPr lang="en-US" altLang="zh-CN" sz="2400" dirty="0">
                <a:latin typeface="Courier New" panose="02070309020205020404" pitchFamily="49" charset="0"/>
              </a:rPr>
              <a:t>    for  a   system  implementation    language    efficient</a:t>
            </a:r>
          </a:p>
          <a:p>
            <a:pPr>
              <a:spcBef>
                <a:spcPts val="0"/>
              </a:spcBef>
              <a:spcAft>
                <a:spcPts val="0"/>
              </a:spcAft>
              <a:buNone/>
            </a:pPr>
            <a:r>
              <a:rPr lang="en-US" altLang="zh-CN" sz="2400" dirty="0">
                <a:latin typeface="Courier New" panose="02070309020205020404" pitchFamily="49" charset="0"/>
              </a:rPr>
              <a:t> enough   to  displace         assembly   language,</a:t>
            </a:r>
          </a:p>
          <a:p>
            <a:pPr>
              <a:spcBef>
                <a:spcPts val="0"/>
              </a:spcBef>
              <a:spcAft>
                <a:spcPts val="0"/>
              </a:spcAft>
              <a:buNone/>
            </a:pPr>
            <a:r>
              <a:rPr lang="en-US" altLang="zh-CN" sz="2400" dirty="0">
                <a:latin typeface="Courier New" panose="02070309020205020404" pitchFamily="49" charset="0"/>
              </a:rPr>
              <a:t>   yet sufficiently   abstract   and fluent    to describe</a:t>
            </a:r>
          </a:p>
          <a:p>
            <a:pPr>
              <a:spcBef>
                <a:spcPts val="0"/>
              </a:spcBef>
              <a:spcAft>
                <a:spcPts val="0"/>
              </a:spcAft>
              <a:buNone/>
            </a:pPr>
            <a:r>
              <a:rPr lang="en-US" altLang="zh-CN" sz="2400" dirty="0">
                <a:latin typeface="Courier New" panose="02070309020205020404" pitchFamily="49" charset="0"/>
              </a:rPr>
              <a:t>  algorithms   and     interactions    in a   wide   variety</a:t>
            </a:r>
          </a:p>
          <a:p>
            <a:pPr>
              <a:spcBef>
                <a:spcPts val="0"/>
              </a:spcBef>
              <a:spcAft>
                <a:spcPts val="0"/>
              </a:spcAft>
              <a:buNone/>
            </a:pPr>
            <a:r>
              <a:rPr lang="en-US" altLang="zh-CN" sz="2400" dirty="0">
                <a:latin typeface="Courier New" panose="02070309020205020404" pitchFamily="49" charset="0"/>
              </a:rPr>
              <a:t>of   environments.   </a:t>
            </a:r>
          </a:p>
          <a:p>
            <a:pPr>
              <a:spcBef>
                <a:spcPts val="0"/>
              </a:spcBef>
              <a:spcAft>
                <a:spcPts val="0"/>
              </a:spcAft>
              <a:buNone/>
            </a:pPr>
            <a:r>
              <a:rPr lang="en-US" altLang="zh-CN" sz="2400" dirty="0">
                <a:latin typeface="Courier New" panose="02070309020205020404" pitchFamily="49" charset="0"/>
              </a:rPr>
              <a:t>                     --      Dennis     M.        Ritchie</a:t>
            </a:r>
          </a:p>
        </p:txBody>
      </p:sp>
    </p:spTree>
    <p:extLst>
      <p:ext uri="{BB962C8B-B14F-4D97-AF65-F5344CB8AC3E}">
        <p14:creationId xmlns:p14="http://schemas.microsoft.com/office/powerpoint/2010/main" val="2299206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程序设计： 文本格式化</a:t>
            </a:r>
            <a:endParaRPr lang="en-US" altLang="zh-CN"/>
          </a:p>
        </p:txBody>
      </p:sp>
      <p:sp>
        <p:nvSpPr>
          <p:cNvPr id="31747" name="Content Placeholder 2"/>
          <p:cNvSpPr>
            <a:spLocks noGrp="1"/>
          </p:cNvSpPr>
          <p:nvPr>
            <p:ph idx="4294967295"/>
          </p:nvPr>
        </p:nvSpPr>
        <p:spPr>
          <a:xfrm>
            <a:off x="304800" y="1371600"/>
            <a:ext cx="11658600" cy="5181600"/>
          </a:xfrm>
        </p:spPr>
        <p:txBody>
          <a:bodyPr vert="horz" wrap="square" lIns="92075" tIns="46038" rIns="92075" bIns="46038" numCol="1" anchor="t" anchorCtr="0" compatLnSpc="1">
            <a:prstTxWarp prst="textNoShape">
              <a:avLst/>
            </a:prstTxWarp>
          </a:bodyPr>
          <a:lstStyle/>
          <a:p>
            <a:pPr>
              <a:lnSpc>
                <a:spcPct val="150000"/>
              </a:lnSpc>
              <a:spcBef>
                <a:spcPts val="1200"/>
              </a:spcBef>
            </a:pPr>
            <a:r>
              <a:rPr lang="zh-CN" altLang="en-US" dirty="0"/>
              <a:t>在</a:t>
            </a:r>
            <a:r>
              <a:rPr lang="en-US" altLang="zh-CN" dirty="0"/>
              <a:t> UNIX </a:t>
            </a:r>
            <a:r>
              <a:rPr lang="zh-CN" altLang="en-US" dirty="0"/>
              <a:t>或</a:t>
            </a:r>
            <a:r>
              <a:rPr lang="en-US" altLang="zh-CN" dirty="0"/>
              <a:t> Windows </a:t>
            </a:r>
            <a:r>
              <a:rPr lang="zh-CN" altLang="en-US" dirty="0"/>
              <a:t>命令行运行程序，我们输入如下命令</a:t>
            </a:r>
          </a:p>
          <a:p>
            <a:pPr lvl="1">
              <a:lnSpc>
                <a:spcPct val="150000"/>
              </a:lnSpc>
              <a:spcBef>
                <a:spcPts val="1200"/>
              </a:spcBef>
              <a:buFont typeface="Wingdings" pitchFamily="2" charset="2"/>
              <a:buNone/>
            </a:pPr>
            <a:r>
              <a:rPr lang="en-US" altLang="zh-CN" sz="2600" dirty="0">
                <a:latin typeface="Courier New" panose="02070309020205020404" pitchFamily="49" charset="0"/>
                <a:cs typeface="Courier New" panose="02070309020205020404" pitchFamily="49" charset="0"/>
              </a:rPr>
              <a:t>justify &lt;quote</a:t>
            </a:r>
          </a:p>
          <a:p>
            <a:pPr>
              <a:lnSpc>
                <a:spcPct val="150000"/>
              </a:lnSpc>
              <a:spcBef>
                <a:spcPts val="1200"/>
              </a:spcBef>
            </a:pPr>
            <a:r>
              <a:rPr lang="en-US" altLang="zh-CN" dirty="0">
                <a:solidFill>
                  <a:srgbClr val="FF0000"/>
                </a:solidFill>
                <a:latin typeface="Courier New" panose="02070309020205020404" pitchFamily="49" charset="0"/>
                <a:cs typeface="Courier New" panose="02070309020205020404" pitchFamily="49" charset="0"/>
              </a:rPr>
              <a:t>&lt;</a:t>
            </a:r>
            <a:r>
              <a:rPr lang="en-US" altLang="zh-CN" dirty="0"/>
              <a:t> </a:t>
            </a:r>
            <a:r>
              <a:rPr lang="zh-CN" altLang="en-US" dirty="0"/>
              <a:t>符号告诉操作系统</a:t>
            </a:r>
            <a:r>
              <a:rPr lang="en-US" altLang="zh-CN" dirty="0"/>
              <a:t> justify </a:t>
            </a:r>
            <a:r>
              <a:rPr lang="zh-CN" altLang="en-US" dirty="0"/>
              <a:t>将从文件</a:t>
            </a:r>
            <a:r>
              <a:rPr lang="en-US" altLang="zh-CN" dirty="0"/>
              <a:t> </a:t>
            </a:r>
            <a:r>
              <a:rPr lang="en-US" altLang="zh-CN" dirty="0">
                <a:latin typeface="Courier New" panose="02070309020205020404" pitchFamily="49" charset="0"/>
              </a:rPr>
              <a:t>quote</a:t>
            </a:r>
            <a:r>
              <a:rPr lang="en-US" altLang="zh-CN" dirty="0"/>
              <a:t> </a:t>
            </a:r>
            <a:r>
              <a:rPr lang="zh-CN" altLang="en-US" dirty="0"/>
              <a:t>而不是从键盘接收输入。</a:t>
            </a:r>
            <a:endParaRPr lang="en-US" altLang="zh-CN" dirty="0"/>
          </a:p>
          <a:p>
            <a:pPr>
              <a:lnSpc>
                <a:spcPct val="150000"/>
              </a:lnSpc>
              <a:spcBef>
                <a:spcPts val="1200"/>
              </a:spcBef>
            </a:pPr>
            <a:r>
              <a:rPr lang="zh-CN" altLang="en-US" dirty="0"/>
              <a:t>这个特性叫做</a:t>
            </a:r>
            <a:r>
              <a:rPr lang="zh-CN" altLang="en-US" dirty="0">
                <a:solidFill>
                  <a:srgbClr val="FF0000"/>
                </a:solidFill>
              </a:rPr>
              <a:t>输入重定向（</a:t>
            </a:r>
            <a:r>
              <a:rPr lang="en-US" altLang="zh-CN" dirty="0">
                <a:solidFill>
                  <a:srgbClr val="FF0000"/>
                </a:solidFill>
              </a:rPr>
              <a:t>input redirection</a:t>
            </a:r>
            <a:r>
              <a:rPr lang="zh-CN" altLang="en-US" dirty="0">
                <a:solidFill>
                  <a:srgbClr val="FF0000"/>
                </a:solidFill>
              </a:rPr>
              <a:t>）</a:t>
            </a:r>
            <a:r>
              <a:rPr lang="zh-CN" altLang="en-US" dirty="0"/>
              <a:t>，</a:t>
            </a:r>
            <a:r>
              <a:rPr lang="en-US" altLang="zh-CN" dirty="0"/>
              <a:t>UNIX</a:t>
            </a:r>
            <a:r>
              <a:rPr lang="zh-CN" altLang="en-US" dirty="0"/>
              <a:t>、</a:t>
            </a:r>
            <a:r>
              <a:rPr lang="en-US" altLang="zh-CN" dirty="0"/>
              <a:t>Windows</a:t>
            </a:r>
            <a:r>
              <a:rPr lang="zh-CN" altLang="en-US" dirty="0"/>
              <a:t>和其他一些操作系统都支持</a:t>
            </a:r>
            <a:r>
              <a:rPr lang="zh-CN" altLang="en-US" b="0" i="1" dirty="0"/>
              <a:t>。</a:t>
            </a:r>
            <a:endParaRPr lang="en-US" altLang="zh-CN" b="0" i="1" dirty="0"/>
          </a:p>
        </p:txBody>
      </p:sp>
    </p:spTree>
    <p:extLst>
      <p:ext uri="{BB962C8B-B14F-4D97-AF65-F5344CB8AC3E}">
        <p14:creationId xmlns:p14="http://schemas.microsoft.com/office/powerpoint/2010/main" val="6925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blinds(horizontal)">
                                      <p:cBhvr>
                                        <p:cTn id="7" dur="500"/>
                                        <p:tgtEl>
                                          <p:spTgt spid="317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1747">
                                            <p:txEl>
                                              <p:pRg st="1" end="1"/>
                                            </p:txEl>
                                          </p:spTgt>
                                        </p:tgtEl>
                                        <p:attrNameLst>
                                          <p:attrName>style.visibility</p:attrName>
                                        </p:attrNameLst>
                                      </p:cBhvr>
                                      <p:to>
                                        <p:strVal val="visible"/>
                                      </p:to>
                                    </p:set>
                                    <p:animEffect transition="in" filter="blinds(horizontal)">
                                      <p:cBhvr>
                                        <p:cTn id="10" dur="500"/>
                                        <p:tgtEl>
                                          <p:spTgt spid="3174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blinds(horizontal)">
                                      <p:cBhvr>
                                        <p:cTn id="15" dur="5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blinds(horizontal)">
                                      <p:cBhvr>
                                        <p:cTn id="20" dur="500"/>
                                        <p:tgtEl>
                                          <p:spTgt spid="31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程序设计： 文本格式化</a:t>
            </a:r>
            <a:endParaRPr lang="en-US" altLang="zh-CN"/>
          </a:p>
        </p:txBody>
      </p:sp>
      <p:sp>
        <p:nvSpPr>
          <p:cNvPr id="32771" name="Content Placeholder 2"/>
          <p:cNvSpPr>
            <a:spLocks noGrp="1"/>
          </p:cNvSpPr>
          <p:nvPr>
            <p:ph idx="4294967295"/>
          </p:nvPr>
        </p:nvSpPr>
        <p:spPr>
          <a:xfrm>
            <a:off x="304800" y="1219200"/>
            <a:ext cx="11658600" cy="5105400"/>
          </a:xfrm>
        </p:spPr>
        <p:txBody>
          <a:bodyPr vert="horz" wrap="square" lIns="92075" tIns="46038" rIns="92075" bIns="46038" numCol="1" anchor="t" anchorCtr="0" compatLnSpc="1">
            <a:prstTxWarp prst="textNoShape">
              <a:avLst/>
            </a:prstTxWarp>
          </a:bodyPr>
          <a:lstStyle/>
          <a:p>
            <a:pPr>
              <a:lnSpc>
                <a:spcPts val="3000"/>
              </a:lnSpc>
              <a:spcBef>
                <a:spcPts val="600"/>
              </a:spcBef>
              <a:spcAft>
                <a:spcPts val="1200"/>
              </a:spcAft>
            </a:pPr>
            <a:r>
              <a:rPr lang="en-US" altLang="zh-CN" sz="2400" dirty="0">
                <a:latin typeface="Courier New" panose="02070309020205020404" pitchFamily="49" charset="0"/>
                <a:cs typeface="Courier New" panose="02070309020205020404" pitchFamily="49" charset="0"/>
              </a:rPr>
              <a:t>Justify</a:t>
            </a:r>
            <a:r>
              <a:rPr lang="zh-CN" altLang="en-US" sz="2400" dirty="0">
                <a:latin typeface="Courier New" panose="02070309020205020404" pitchFamily="49" charset="0"/>
                <a:cs typeface="Courier New" panose="02070309020205020404" pitchFamily="49" charset="0"/>
              </a:rPr>
              <a:t>的输出</a:t>
            </a:r>
            <a:r>
              <a:rPr lang="zh-CN" altLang="en-US" sz="2400" dirty="0">
                <a:cs typeface="Courier New" panose="02070309020205020404" pitchFamily="49" charset="0"/>
              </a:rPr>
              <a:t>：</a:t>
            </a:r>
          </a:p>
          <a:p>
            <a:pPr>
              <a:lnSpc>
                <a:spcPts val="3500"/>
              </a:lnSpc>
              <a:spcBef>
                <a:spcPts val="0"/>
              </a:spcBef>
              <a:spcAft>
                <a:spcPts val="0"/>
              </a:spcAft>
              <a:buNone/>
            </a:pPr>
            <a:r>
              <a:rPr lang="en-US" altLang="zh-CN" sz="2400" dirty="0">
                <a:latin typeface="Courier New" panose="02070309020205020404" pitchFamily="49" charset="0"/>
                <a:cs typeface="Courier New" panose="02070309020205020404" pitchFamily="49" charset="0"/>
              </a:rPr>
              <a:t>C is quirky,  flawed,  and  an  enormous  success.  Although</a:t>
            </a:r>
          </a:p>
          <a:p>
            <a:pPr>
              <a:lnSpc>
                <a:spcPts val="3500"/>
              </a:lnSpc>
              <a:spcBef>
                <a:spcPts val="0"/>
              </a:spcBef>
              <a:spcAft>
                <a:spcPts val="0"/>
              </a:spcAft>
              <a:buNone/>
            </a:pPr>
            <a:r>
              <a:rPr lang="en-US" altLang="zh-CN" sz="2400" dirty="0">
                <a:latin typeface="Courier New" panose="02070309020205020404" pitchFamily="49" charset="0"/>
                <a:cs typeface="Courier New" panose="02070309020205020404" pitchFamily="49" charset="0"/>
              </a:rPr>
              <a:t>accidents of history surely helped, it evidently satisfied a</a:t>
            </a:r>
          </a:p>
          <a:p>
            <a:pPr>
              <a:lnSpc>
                <a:spcPts val="3500"/>
              </a:lnSpc>
              <a:spcBef>
                <a:spcPts val="0"/>
              </a:spcBef>
              <a:spcAft>
                <a:spcPts val="0"/>
              </a:spcAft>
              <a:buNone/>
            </a:pPr>
            <a:r>
              <a:rPr lang="en-US" altLang="zh-CN" sz="2400" dirty="0">
                <a:latin typeface="Courier New" panose="02070309020205020404" pitchFamily="49" charset="0"/>
                <a:cs typeface="Courier New" panose="02070309020205020404" pitchFamily="49" charset="0"/>
              </a:rPr>
              <a:t>need for a system implementation language  efficient  enough</a:t>
            </a:r>
          </a:p>
          <a:p>
            <a:pPr>
              <a:lnSpc>
                <a:spcPts val="3500"/>
              </a:lnSpc>
              <a:spcBef>
                <a:spcPts val="0"/>
              </a:spcBef>
              <a:spcAft>
                <a:spcPts val="0"/>
              </a:spcAft>
              <a:buNone/>
            </a:pPr>
            <a:r>
              <a:rPr lang="en-US" altLang="zh-CN" sz="2400" dirty="0">
                <a:latin typeface="Courier New" panose="02070309020205020404" pitchFamily="49" charset="0"/>
                <a:cs typeface="Courier New" panose="02070309020205020404" pitchFamily="49" charset="0"/>
              </a:rPr>
              <a:t>to displace assembly language, yet sufficiently abstract and</a:t>
            </a:r>
          </a:p>
          <a:p>
            <a:pPr>
              <a:lnSpc>
                <a:spcPts val="3500"/>
              </a:lnSpc>
              <a:spcBef>
                <a:spcPts val="0"/>
              </a:spcBef>
              <a:spcAft>
                <a:spcPts val="0"/>
              </a:spcAft>
              <a:buNone/>
            </a:pPr>
            <a:r>
              <a:rPr lang="en-US" altLang="zh-CN" sz="2400" dirty="0">
                <a:latin typeface="Courier New" panose="02070309020205020404" pitchFamily="49" charset="0"/>
                <a:cs typeface="Courier New" panose="02070309020205020404" pitchFamily="49" charset="0"/>
              </a:rPr>
              <a:t>fluent to describe algorithms and  interactions  in  a  wide</a:t>
            </a:r>
          </a:p>
          <a:p>
            <a:pPr>
              <a:lnSpc>
                <a:spcPts val="3500"/>
              </a:lnSpc>
              <a:spcBef>
                <a:spcPts val="0"/>
              </a:spcBef>
              <a:spcAft>
                <a:spcPts val="0"/>
              </a:spcAft>
              <a:buNone/>
            </a:pPr>
            <a:r>
              <a:rPr lang="en-US" altLang="zh-CN" sz="2400" dirty="0">
                <a:latin typeface="Courier New" panose="02070309020205020404" pitchFamily="49" charset="0"/>
                <a:cs typeface="Courier New" panose="02070309020205020404" pitchFamily="49" charset="0"/>
              </a:rPr>
              <a:t>variety of environments. -- Dennis M. Ritchie</a:t>
            </a:r>
          </a:p>
          <a:p>
            <a:pPr>
              <a:lnSpc>
                <a:spcPts val="3600"/>
              </a:lnSpc>
              <a:spcBef>
                <a:spcPts val="1200"/>
              </a:spcBef>
            </a:pPr>
            <a:r>
              <a:rPr lang="en-US" altLang="zh-CN" sz="2400" dirty="0">
                <a:latin typeface="Courier New" panose="02070309020205020404" pitchFamily="49" charset="0"/>
                <a:cs typeface="Courier New" panose="02070309020205020404" pitchFamily="49" charset="0"/>
              </a:rPr>
              <a:t>justify</a:t>
            </a:r>
            <a:r>
              <a:rPr lang="en-US" altLang="zh-CN" sz="2400" dirty="0"/>
              <a:t> </a:t>
            </a:r>
            <a:r>
              <a:rPr lang="zh-CN" altLang="en-US" sz="2400" dirty="0"/>
              <a:t>的输出正常显示在屏幕上，我们可以通过使用</a:t>
            </a:r>
            <a:r>
              <a:rPr lang="zh-CN" altLang="en-US" sz="2400" dirty="0">
                <a:solidFill>
                  <a:srgbClr val="FF0000"/>
                </a:solidFill>
              </a:rPr>
              <a:t>输出重定</a:t>
            </a:r>
            <a:r>
              <a:rPr lang="en-US" altLang="zh-CN" sz="2400" dirty="0">
                <a:solidFill>
                  <a:srgbClr val="FF0000"/>
                </a:solidFill>
              </a:rPr>
              <a:t>(output redirection)</a:t>
            </a:r>
            <a:r>
              <a:rPr lang="zh-CN" altLang="en-US" sz="2400" dirty="0"/>
              <a:t>向把它存储到一个文件</a:t>
            </a:r>
            <a:r>
              <a:rPr lang="en-US" altLang="zh-CN" sz="2400" dirty="0" err="1">
                <a:latin typeface="Courier New" panose="02070309020205020404" pitchFamily="49" charset="0"/>
              </a:rPr>
              <a:t>newquote</a:t>
            </a:r>
            <a:r>
              <a:rPr lang="zh-CN" altLang="en-US" sz="2400" dirty="0"/>
              <a:t>中：</a:t>
            </a:r>
            <a:endParaRPr lang="zh-CN" altLang="en-US" sz="2400" b="0" dirty="0"/>
          </a:p>
          <a:p>
            <a:pPr lvl="1">
              <a:lnSpc>
                <a:spcPts val="3000"/>
              </a:lnSpc>
              <a:spcBef>
                <a:spcPts val="1200"/>
              </a:spcBef>
              <a:buNone/>
            </a:pPr>
            <a:r>
              <a:rPr lang="en-US" altLang="zh-CN" dirty="0">
                <a:latin typeface="Courier New" panose="02070309020205020404" pitchFamily="49" charset="0"/>
              </a:rPr>
              <a:t>justify &lt;quote &gt;</a:t>
            </a:r>
            <a:r>
              <a:rPr lang="en-US" altLang="zh-CN" dirty="0" err="1">
                <a:latin typeface="Courier New" panose="02070309020205020404" pitchFamily="49" charset="0"/>
              </a:rPr>
              <a:t>newquote</a:t>
            </a:r>
            <a:endParaRPr lang="en-US" altLang="zh-CN" dirty="0"/>
          </a:p>
          <a:p>
            <a:pPr>
              <a:lnSpc>
                <a:spcPts val="3000"/>
              </a:lnSpc>
              <a:spcBef>
                <a:spcPts val="600"/>
              </a:spcBef>
            </a:pPr>
            <a:endParaRPr lang="en-US" altLang="zh-CN" sz="2400" dirty="0">
              <a:latin typeface="Courier New" panose="02070309020205020404" pitchFamily="49" charset="0"/>
            </a:endParaRPr>
          </a:p>
          <a:p>
            <a:pPr>
              <a:lnSpc>
                <a:spcPts val="3000"/>
              </a:lnSpc>
              <a:spcBef>
                <a:spcPts val="600"/>
              </a:spcBef>
            </a:pPr>
            <a:endParaRPr lang="en-US" altLang="zh-CN" sz="2400" dirty="0"/>
          </a:p>
        </p:txBody>
      </p:sp>
    </p:spTree>
    <p:extLst>
      <p:ext uri="{BB962C8B-B14F-4D97-AF65-F5344CB8AC3E}">
        <p14:creationId xmlns:p14="http://schemas.microsoft.com/office/powerpoint/2010/main" val="881024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dirty="0"/>
              <a:t>程序设计： 文本格式化</a:t>
            </a:r>
            <a:endParaRPr lang="en-US" altLang="zh-CN" dirty="0"/>
          </a:p>
        </p:txBody>
      </p:sp>
      <p:sp>
        <p:nvSpPr>
          <p:cNvPr id="33795" name="Content Placeholder 2"/>
          <p:cNvSpPr>
            <a:spLocks noGrp="1"/>
          </p:cNvSpPr>
          <p:nvPr>
            <p:ph idx="4294967295"/>
          </p:nvPr>
        </p:nvSpPr>
        <p:spPr/>
        <p:txBody>
          <a:bodyPr vert="horz" wrap="square" lIns="92075" tIns="46038" rIns="92075" bIns="46038" numCol="1" anchor="t" anchorCtr="0" compatLnSpc="1">
            <a:prstTxWarp prst="textNoShape">
              <a:avLst/>
            </a:prstTxWarp>
          </a:bodyPr>
          <a:lstStyle/>
          <a:p>
            <a:pPr>
              <a:lnSpc>
                <a:spcPct val="150000"/>
              </a:lnSpc>
            </a:pPr>
            <a:r>
              <a:rPr lang="en-US" altLang="zh-CN" sz="2800" dirty="0">
                <a:latin typeface="Courier New" panose="02070309020205020404" pitchFamily="49" charset="0"/>
                <a:cs typeface="Courier New" panose="02070309020205020404" pitchFamily="49" charset="0"/>
              </a:rPr>
              <a:t>justify</a:t>
            </a:r>
            <a:r>
              <a:rPr lang="en-US" altLang="zh-CN" sz="2800" dirty="0">
                <a:cs typeface="Courier New" panose="02070309020205020404" pitchFamily="49" charset="0"/>
              </a:rPr>
              <a:t> </a:t>
            </a:r>
            <a:r>
              <a:rPr lang="zh-CN" altLang="en-US" sz="2800" dirty="0">
                <a:cs typeface="Courier New" panose="02070309020205020404" pitchFamily="49" charset="0"/>
              </a:rPr>
              <a:t>将删除多余的空白和空行，也能填充和调整行。</a:t>
            </a:r>
            <a:endParaRPr lang="en-US" altLang="zh-CN" sz="2800" dirty="0">
              <a:cs typeface="Courier New" panose="02070309020205020404" pitchFamily="49" charset="0"/>
            </a:endParaRPr>
          </a:p>
          <a:p>
            <a:pPr lvl="1">
              <a:lnSpc>
                <a:spcPct val="150000"/>
              </a:lnSpc>
            </a:pPr>
            <a:r>
              <a:rPr lang="zh-CN" altLang="en-US" dirty="0">
                <a:cs typeface="Courier New" panose="02070309020205020404" pitchFamily="49" charset="0"/>
              </a:rPr>
              <a:t>填充一行是指添加单词直到再多一词就会行溢出。</a:t>
            </a:r>
            <a:endParaRPr lang="en-US" altLang="zh-CN" dirty="0">
              <a:cs typeface="Courier New" panose="02070309020205020404" pitchFamily="49" charset="0"/>
            </a:endParaRPr>
          </a:p>
          <a:p>
            <a:pPr lvl="1">
              <a:lnSpc>
                <a:spcPct val="150000"/>
              </a:lnSpc>
            </a:pPr>
            <a:r>
              <a:rPr lang="zh-CN" altLang="en-US" dirty="0">
                <a:cs typeface="Courier New" panose="02070309020205020404" pitchFamily="49" charset="0"/>
              </a:rPr>
              <a:t>调整一行是指在单词间添加额外的空白，使得每行具有</a:t>
            </a:r>
            <a:r>
              <a:rPr lang="zh-CN" altLang="en-US" dirty="0">
                <a:solidFill>
                  <a:srgbClr val="FF0000"/>
                </a:solidFill>
                <a:cs typeface="Courier New" panose="02070309020205020404" pitchFamily="49" charset="0"/>
              </a:rPr>
              <a:t>同样的长度</a:t>
            </a:r>
            <a:r>
              <a:rPr lang="en-US" altLang="zh-CN" dirty="0">
                <a:solidFill>
                  <a:srgbClr val="FF0000"/>
                </a:solidFill>
                <a:cs typeface="Courier New" panose="02070309020205020404" pitchFamily="49" charset="0"/>
              </a:rPr>
              <a:t> </a:t>
            </a:r>
            <a:r>
              <a:rPr lang="en-US" altLang="zh-CN" dirty="0">
                <a:cs typeface="Courier New" panose="02070309020205020404" pitchFamily="49" charset="0"/>
              </a:rPr>
              <a:t>(60 </a:t>
            </a:r>
            <a:r>
              <a:rPr lang="zh-CN" altLang="en-US" dirty="0">
                <a:cs typeface="Courier New" panose="02070309020205020404" pitchFamily="49" charset="0"/>
              </a:rPr>
              <a:t>字符</a:t>
            </a:r>
            <a:r>
              <a:rPr lang="en-US" altLang="zh-CN" dirty="0">
                <a:cs typeface="Courier New" panose="02070309020205020404" pitchFamily="49" charset="0"/>
              </a:rPr>
              <a:t>)</a:t>
            </a:r>
            <a:r>
              <a:rPr lang="zh-CN" altLang="en-US" dirty="0">
                <a:cs typeface="Courier New" panose="02070309020205020404" pitchFamily="49" charset="0"/>
              </a:rPr>
              <a:t>。</a:t>
            </a:r>
          </a:p>
          <a:p>
            <a:pPr>
              <a:lnSpc>
                <a:spcPct val="150000"/>
              </a:lnSpc>
            </a:pPr>
            <a:r>
              <a:rPr lang="zh-CN" altLang="en-US" sz="2800" dirty="0">
                <a:cs typeface="Courier New" panose="02070309020205020404" pitchFamily="49" charset="0"/>
              </a:rPr>
              <a:t>调整必须要做，才能使一行中单词间的距离相等或接近相等</a:t>
            </a:r>
            <a:endParaRPr lang="en-US" altLang="zh-CN" sz="2800" dirty="0">
              <a:cs typeface="Courier New" panose="02070309020205020404" pitchFamily="49" charset="0"/>
            </a:endParaRPr>
          </a:p>
          <a:p>
            <a:pPr>
              <a:lnSpc>
                <a:spcPct val="150000"/>
              </a:lnSpc>
            </a:pPr>
            <a:r>
              <a:rPr lang="zh-CN" altLang="en-US" sz="2800" dirty="0">
                <a:cs typeface="Courier New" panose="02070309020205020404" pitchFamily="49" charset="0"/>
              </a:rPr>
              <a:t>输出的最后一行不用调整。</a:t>
            </a:r>
            <a:endParaRPr lang="en-US" altLang="zh-CN" sz="2800" dirty="0">
              <a:cs typeface="Courier New" panose="02070309020205020404" pitchFamily="49" charset="0"/>
            </a:endParaRPr>
          </a:p>
        </p:txBody>
      </p:sp>
    </p:spTree>
    <p:extLst>
      <p:ext uri="{BB962C8B-B14F-4D97-AF65-F5344CB8AC3E}">
        <p14:creationId xmlns:p14="http://schemas.microsoft.com/office/powerpoint/2010/main" val="226292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blinds(horizontal)">
                                      <p:cBhvr>
                                        <p:cTn id="7" dur="500"/>
                                        <p:tgtEl>
                                          <p:spTgt spid="3379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795">
                                            <p:txEl>
                                              <p:pRg st="1" end="1"/>
                                            </p:txEl>
                                          </p:spTgt>
                                        </p:tgtEl>
                                        <p:attrNameLst>
                                          <p:attrName>style.visibility</p:attrName>
                                        </p:attrNameLst>
                                      </p:cBhvr>
                                      <p:to>
                                        <p:strVal val="visible"/>
                                      </p:to>
                                    </p:set>
                                    <p:animEffect transition="in" filter="blinds(horizontal)">
                                      <p:cBhvr>
                                        <p:cTn id="10" dur="500"/>
                                        <p:tgtEl>
                                          <p:spTgt spid="3379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animEffect transition="in" filter="blinds(horizontal)">
                                      <p:cBhvr>
                                        <p:cTn id="13" dur="500"/>
                                        <p:tgtEl>
                                          <p:spTgt spid="3379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3795">
                                            <p:txEl>
                                              <p:pRg st="3" end="3"/>
                                            </p:txEl>
                                          </p:spTgt>
                                        </p:tgtEl>
                                        <p:attrNameLst>
                                          <p:attrName>style.visibility</p:attrName>
                                        </p:attrNameLst>
                                      </p:cBhvr>
                                      <p:to>
                                        <p:strVal val="visible"/>
                                      </p:to>
                                    </p:set>
                                    <p:animEffect transition="in" filter="blinds(horizontal)">
                                      <p:cBhvr>
                                        <p:cTn id="18" dur="500"/>
                                        <p:tgtEl>
                                          <p:spTgt spid="3379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animEffect transition="in" filter="blinds(horizontal)">
                                      <p:cBhvr>
                                        <p:cTn id="23" dur="500"/>
                                        <p:tgtEl>
                                          <p:spTgt spid="337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程序设计： 文本格式化</a:t>
            </a:r>
            <a:endParaRPr lang="en-US" altLang="zh-CN"/>
          </a:p>
        </p:txBody>
      </p:sp>
      <p:sp>
        <p:nvSpPr>
          <p:cNvPr id="34819" name="Content Placeholder 2"/>
          <p:cNvSpPr>
            <a:spLocks noGrp="1"/>
          </p:cNvSpPr>
          <p:nvPr>
            <p:ph idx="4294967295"/>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pPr>
            <a:r>
              <a:rPr lang="zh-CN" altLang="en-US" sz="2800" dirty="0">
                <a:latin typeface="Courier New" panose="02070309020205020404" pitchFamily="49" charset="0"/>
                <a:cs typeface="Courier New" panose="02070309020205020404" pitchFamily="49" charset="0"/>
              </a:rPr>
              <a:t>我们假设没有长度超过20字符的单词</a:t>
            </a:r>
            <a:r>
              <a:rPr lang="en-US" altLang="zh-CN" sz="2800" dirty="0">
                <a:latin typeface="Courier New" panose="02070309020205020404" pitchFamily="49" charset="0"/>
                <a:cs typeface="Courier New" panose="02070309020205020404" pitchFamily="49" charset="0"/>
              </a:rPr>
              <a:t>, </a:t>
            </a:r>
            <a:r>
              <a:rPr lang="zh-CN" altLang="en-US" sz="2800" dirty="0">
                <a:latin typeface="Courier New" panose="02070309020205020404" pitchFamily="49" charset="0"/>
                <a:cs typeface="Courier New" panose="02070309020205020404" pitchFamily="49" charset="0"/>
              </a:rPr>
              <a:t>包括邻近的任何标点符号。</a:t>
            </a:r>
            <a:endParaRPr lang="en-US" altLang="zh-CN" sz="2800" dirty="0">
              <a:latin typeface="Courier New" panose="02070309020205020404" pitchFamily="49" charset="0"/>
              <a:cs typeface="Courier New" panose="02070309020205020404" pitchFamily="49" charset="0"/>
            </a:endParaRPr>
          </a:p>
          <a:p>
            <a:pPr>
              <a:lnSpc>
                <a:spcPct val="150000"/>
              </a:lnSpc>
            </a:pPr>
            <a:r>
              <a:rPr lang="zh-CN" altLang="en-US" sz="2800" dirty="0">
                <a:latin typeface="Courier New" panose="02070309020205020404" pitchFamily="49" charset="0"/>
                <a:cs typeface="Courier New" panose="02070309020205020404" pitchFamily="49" charset="0"/>
              </a:rPr>
              <a:t>如果程序遇到长单词</a:t>
            </a:r>
            <a:r>
              <a:rPr lang="en-US" altLang="zh-CN" sz="2800" dirty="0">
                <a:latin typeface="Courier New" panose="02070309020205020404" pitchFamily="49" charset="0"/>
                <a:cs typeface="Courier New" panose="02070309020205020404" pitchFamily="49" charset="0"/>
              </a:rPr>
              <a:t>, </a:t>
            </a:r>
            <a:r>
              <a:rPr lang="zh-CN" altLang="en-US" sz="2800" dirty="0">
                <a:latin typeface="Courier New" panose="02070309020205020404" pitchFamily="49" charset="0"/>
                <a:cs typeface="Courier New" panose="02070309020205020404" pitchFamily="49" charset="0"/>
              </a:rPr>
              <a:t>它必须忽略掉20个字符之后的所有字符并用一个星号*代替。</a:t>
            </a:r>
            <a:endParaRPr lang="en-US" altLang="zh-CN" sz="2800" dirty="0">
              <a:latin typeface="Courier New" panose="02070309020205020404" pitchFamily="49" charset="0"/>
              <a:cs typeface="Courier New" panose="02070309020205020404" pitchFamily="49" charset="0"/>
            </a:endParaRPr>
          </a:p>
          <a:p>
            <a:pPr>
              <a:lnSpc>
                <a:spcPct val="150000"/>
              </a:lnSpc>
            </a:pPr>
            <a:r>
              <a:rPr lang="zh-CN" altLang="en-US" sz="2800" dirty="0">
                <a:latin typeface="Courier New" panose="02070309020205020404" pitchFamily="49" charset="0"/>
                <a:cs typeface="Courier New" panose="02070309020205020404" pitchFamily="49" charset="0"/>
              </a:rPr>
              <a:t>例如</a:t>
            </a:r>
            <a:r>
              <a:rPr lang="en-US" altLang="zh-CN" sz="2800" dirty="0">
                <a:latin typeface="Courier New" panose="02070309020205020404" pitchFamily="49" charset="0"/>
                <a:cs typeface="Courier New" panose="02070309020205020404" pitchFamily="49" charset="0"/>
              </a:rPr>
              <a:t>, </a:t>
            </a:r>
            <a:r>
              <a:rPr lang="zh-CN" altLang="en-US" sz="2800" dirty="0">
                <a:latin typeface="Courier New" panose="02070309020205020404" pitchFamily="49" charset="0"/>
                <a:cs typeface="Courier New" panose="02070309020205020404" pitchFamily="49" charset="0"/>
              </a:rPr>
              <a:t>单词：</a:t>
            </a:r>
          </a:p>
          <a:p>
            <a:pPr lvl="1">
              <a:lnSpc>
                <a:spcPct val="150000"/>
              </a:lnSpc>
            </a:pPr>
            <a:r>
              <a:rPr lang="en-US" altLang="zh-CN" dirty="0">
                <a:cs typeface="Courier New" panose="02070309020205020404" pitchFamily="49" charset="0"/>
              </a:rPr>
              <a:t>Antidisestablishmentarianism</a:t>
            </a:r>
          </a:p>
          <a:p>
            <a:pPr lvl="1">
              <a:lnSpc>
                <a:spcPct val="150000"/>
              </a:lnSpc>
            </a:pPr>
            <a:r>
              <a:rPr lang="zh-CN" altLang="en-US" dirty="0">
                <a:cs typeface="Courier New" panose="02070309020205020404" pitchFamily="49" charset="0"/>
              </a:rPr>
              <a:t>会被打印成</a:t>
            </a:r>
          </a:p>
          <a:p>
            <a:pPr lvl="1">
              <a:lnSpc>
                <a:spcPct val="150000"/>
              </a:lnSpc>
            </a:pPr>
            <a:r>
              <a:rPr lang="en-US" altLang="zh-CN" dirty="0" err="1">
                <a:cs typeface="Courier New" panose="02070309020205020404" pitchFamily="49" charset="0"/>
              </a:rPr>
              <a:t>antidisestablishment</a:t>
            </a:r>
            <a:r>
              <a:rPr lang="en-US" altLang="zh-CN" dirty="0">
                <a:cs typeface="Courier New" panose="02070309020205020404" pitchFamily="49" charset="0"/>
              </a:rPr>
              <a:t>*</a:t>
            </a:r>
          </a:p>
        </p:txBody>
      </p:sp>
    </p:spTree>
    <p:extLst>
      <p:ext uri="{BB962C8B-B14F-4D97-AF65-F5344CB8AC3E}">
        <p14:creationId xmlns:p14="http://schemas.microsoft.com/office/powerpoint/2010/main" val="128308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blinds(horizontal)">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blinds(horizontal)">
                                      <p:cBhvr>
                                        <p:cTn id="12" dur="500"/>
                                        <p:tgtEl>
                                          <p:spTgt spid="34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blinds(horizontal)">
                                      <p:cBhvr>
                                        <p:cTn id="17" dur="500"/>
                                        <p:tgtEl>
                                          <p:spTgt spid="34819">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4819">
                                            <p:txEl>
                                              <p:pRg st="3" end="3"/>
                                            </p:txEl>
                                          </p:spTgt>
                                        </p:tgtEl>
                                        <p:attrNameLst>
                                          <p:attrName>style.visibility</p:attrName>
                                        </p:attrNameLst>
                                      </p:cBhvr>
                                      <p:to>
                                        <p:strVal val="visible"/>
                                      </p:to>
                                    </p:set>
                                    <p:animEffect transition="in" filter="blinds(horizontal)">
                                      <p:cBhvr>
                                        <p:cTn id="20" dur="500"/>
                                        <p:tgtEl>
                                          <p:spTgt spid="3481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animEffect transition="in" filter="blinds(horizontal)">
                                      <p:cBhvr>
                                        <p:cTn id="23" dur="500"/>
                                        <p:tgtEl>
                                          <p:spTgt spid="34819">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blinds(horizontal)">
                                      <p:cBhvr>
                                        <p:cTn id="26" dur="500"/>
                                        <p:tgtEl>
                                          <p:spTgt spid="34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a:xfrm>
            <a:off x="1825625" y="381370"/>
            <a:ext cx="8540750" cy="792163"/>
          </a:xfrm>
        </p:spPr>
        <p:txBody>
          <a:bodyPr vert="horz" wrap="square" lIns="92075" tIns="46038" rIns="92075" bIns="46038" numCol="1" anchor="ctr" anchorCtr="0" compatLnSpc="1">
            <a:prstTxWarp prst="textNoShape">
              <a:avLst/>
            </a:prstTxWarp>
          </a:bodyPr>
          <a:lstStyle/>
          <a:p>
            <a:r>
              <a:rPr lang="zh-CN" altLang="en-US" dirty="0"/>
              <a:t>程序设计： 文本格式化</a:t>
            </a:r>
            <a:endParaRPr lang="en-US" altLang="zh-CN" dirty="0"/>
          </a:p>
        </p:txBody>
      </p:sp>
      <p:sp>
        <p:nvSpPr>
          <p:cNvPr id="35843" name="Content Placeholder 2"/>
          <p:cNvSpPr>
            <a:spLocks noGrp="1"/>
          </p:cNvSpPr>
          <p:nvPr>
            <p:ph idx="4294967295"/>
          </p:nvPr>
        </p:nvSpPr>
        <p:spPr>
          <a:xfrm>
            <a:off x="457201" y="1196976"/>
            <a:ext cx="3124200" cy="4441824"/>
          </a:xfrm>
        </p:spPr>
        <p:txBody>
          <a:bodyPr vert="horz" wrap="square" lIns="92075" tIns="46038" rIns="92075" bIns="46038" numCol="1" anchor="t" anchorCtr="0" compatLnSpc="1">
            <a:prstTxWarp prst="textNoShape">
              <a:avLst/>
            </a:prstTxWarp>
          </a:bodyPr>
          <a:lstStyle/>
          <a:p>
            <a:pPr>
              <a:lnSpc>
                <a:spcPct val="130000"/>
              </a:lnSpc>
            </a:pPr>
            <a:r>
              <a:rPr lang="zh-CN" altLang="en-US" sz="2400" dirty="0"/>
              <a:t>程序不能像它读单词那样一个一个地写出来。</a:t>
            </a:r>
            <a:endParaRPr lang="en-US" altLang="zh-CN" sz="2400" dirty="0"/>
          </a:p>
          <a:p>
            <a:pPr>
              <a:lnSpc>
                <a:spcPct val="130000"/>
              </a:lnSpc>
            </a:pPr>
            <a:r>
              <a:rPr lang="zh-CN" altLang="en-US" sz="2400" dirty="0"/>
              <a:t>必须把它们存储到一个行缓冲区，直到足够填满一行。</a:t>
            </a:r>
          </a:p>
          <a:p>
            <a:pPr>
              <a:lnSpc>
                <a:spcPct val="130000"/>
              </a:lnSpc>
            </a:pPr>
            <a:r>
              <a:rPr lang="zh-CN" altLang="en-US" sz="2400" dirty="0"/>
              <a:t>程序的核心是一个循环：</a:t>
            </a:r>
          </a:p>
        </p:txBody>
      </p:sp>
      <p:sp>
        <p:nvSpPr>
          <p:cNvPr id="2" name="矩形 1">
            <a:extLst>
              <a:ext uri="{FF2B5EF4-FFF2-40B4-BE49-F238E27FC236}">
                <a16:creationId xmlns:a16="http://schemas.microsoft.com/office/drawing/2014/main" id="{ADBA9BD4-C6C1-4C48-A758-17E6A2A5AD44}"/>
              </a:ext>
            </a:extLst>
          </p:cNvPr>
          <p:cNvSpPr/>
          <p:nvPr/>
        </p:nvSpPr>
        <p:spPr>
          <a:xfrm>
            <a:off x="4724400" y="1160955"/>
            <a:ext cx="6705600" cy="5392245"/>
          </a:xfrm>
          <a:prstGeom prst="rect">
            <a:avLst/>
          </a:prstGeom>
          <a:ln>
            <a:solidFill>
              <a:srgbClr val="C00000"/>
            </a:solidFill>
          </a:ln>
        </p:spPr>
        <p:txBody>
          <a:bodyPr wrap="square">
            <a:spAutoFit/>
          </a:bodyPr>
          <a:lstStyle/>
          <a:p>
            <a:pPr lvl="1">
              <a:lnSpc>
                <a:spcPct val="120000"/>
              </a:lnSpc>
              <a:buFont typeface="Wingdings" pitchFamily="2" charset="2"/>
              <a:buNone/>
            </a:pPr>
            <a:r>
              <a:rPr lang="en-US" altLang="zh-CN" b="1" dirty="0">
                <a:latin typeface="Courier New" panose="02070309020205020404" pitchFamily="49" charset="0"/>
                <a:cs typeface="Courier New" panose="02070309020205020404" pitchFamily="49" charset="0"/>
              </a:rPr>
              <a:t>for (;;) {</a:t>
            </a:r>
          </a:p>
          <a:p>
            <a:pPr lvl="1">
              <a:lnSpc>
                <a:spcPct val="120000"/>
              </a:lnSpc>
              <a:buFont typeface="Wingdings" pitchFamily="2" charset="2"/>
              <a:buNone/>
            </a:pPr>
            <a:r>
              <a:rPr lang="en-US" altLang="zh-CN" b="1" dirty="0">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读单词</a:t>
            </a:r>
            <a:r>
              <a:rPr lang="en-US" altLang="zh-CN" b="1" dirty="0">
                <a:latin typeface="Courier New" panose="02070309020205020404" pitchFamily="49" charset="0"/>
              </a:rPr>
              <a:t>;</a:t>
            </a:r>
          </a:p>
          <a:p>
            <a:pPr lvl="1">
              <a:lnSpc>
                <a:spcPct val="120000"/>
              </a:lnSpc>
              <a:buFont typeface="Wingdings" pitchFamily="2" charset="2"/>
              <a:buNone/>
            </a:pPr>
            <a:r>
              <a:rPr lang="en-US" altLang="zh-CN" b="1" dirty="0">
                <a:latin typeface="Courier New" panose="02070309020205020404" pitchFamily="49" charset="0"/>
              </a:rPr>
              <a:t>  if (</a:t>
            </a:r>
            <a:r>
              <a:rPr lang="zh-CN" altLang="en-US" b="1" dirty="0">
                <a:latin typeface="Courier New" panose="02070309020205020404" pitchFamily="49" charset="0"/>
              </a:rPr>
              <a:t>不能读单词</a:t>
            </a:r>
            <a:r>
              <a:rPr lang="en-US" altLang="zh-CN" b="1" dirty="0">
                <a:latin typeface="Courier New" panose="02070309020205020404" pitchFamily="49" charset="0"/>
              </a:rPr>
              <a:t>) {</a:t>
            </a:r>
          </a:p>
          <a:p>
            <a:pPr lvl="1">
              <a:lnSpc>
                <a:spcPct val="120000"/>
              </a:lnSpc>
              <a:buFont typeface="Wingdings" pitchFamily="2" charset="2"/>
              <a:buNone/>
            </a:pPr>
            <a:r>
              <a:rPr lang="en-US" altLang="zh-CN" b="1" dirty="0">
                <a:latin typeface="Courier New" panose="02070309020205020404" pitchFamily="49" charset="0"/>
              </a:rPr>
              <a:t>     </a:t>
            </a:r>
            <a:r>
              <a:rPr lang="zh-CN" altLang="en-US" b="1" dirty="0">
                <a:latin typeface="Courier New" panose="02070309020205020404" pitchFamily="49" charset="0"/>
              </a:rPr>
              <a:t>输出行缓冲区的内容，不进行调整</a:t>
            </a:r>
            <a:r>
              <a:rPr lang="en-US" altLang="zh-CN" b="1" dirty="0">
                <a:latin typeface="Courier New" panose="02070309020205020404" pitchFamily="49" charset="0"/>
              </a:rPr>
              <a:t>;</a:t>
            </a:r>
          </a:p>
          <a:p>
            <a:pPr lvl="1">
              <a:lnSpc>
                <a:spcPct val="120000"/>
              </a:lnSpc>
              <a:buFont typeface="Wingdings" pitchFamily="2" charset="2"/>
              <a:buNone/>
            </a:pPr>
            <a:r>
              <a:rPr lang="en-US" altLang="zh-CN" b="1" dirty="0">
                <a:latin typeface="Courier New" panose="02070309020205020404" pitchFamily="49" charset="0"/>
              </a:rPr>
              <a:t>     </a:t>
            </a:r>
            <a:r>
              <a:rPr lang="zh-CN" altLang="en-US" b="1" dirty="0">
                <a:solidFill>
                  <a:srgbClr val="FF0000"/>
                </a:solidFill>
                <a:latin typeface="Courier New" panose="02070309020205020404" pitchFamily="49" charset="0"/>
              </a:rPr>
              <a:t>终止程序</a:t>
            </a:r>
            <a:r>
              <a:rPr lang="en-US" altLang="zh-CN" b="1" dirty="0">
                <a:solidFill>
                  <a:srgbClr val="FF0000"/>
                </a:solidFill>
                <a:latin typeface="Courier New" panose="02070309020205020404" pitchFamily="49" charset="0"/>
              </a:rPr>
              <a:t>;</a:t>
            </a:r>
          </a:p>
          <a:p>
            <a:pPr lvl="1">
              <a:lnSpc>
                <a:spcPct val="120000"/>
              </a:lnSpc>
              <a:buFont typeface="Wingdings" pitchFamily="2" charset="2"/>
              <a:buNone/>
            </a:pPr>
            <a:r>
              <a:rPr lang="en-US" altLang="zh-CN" b="1" dirty="0">
                <a:latin typeface="Courier New" panose="02070309020205020404" pitchFamily="49" charset="0"/>
              </a:rPr>
              <a:t>  }</a:t>
            </a:r>
          </a:p>
          <a:p>
            <a:pPr lvl="1">
              <a:lnSpc>
                <a:spcPct val="120000"/>
              </a:lnSpc>
              <a:buFont typeface="Wingdings" pitchFamily="2" charset="2"/>
              <a:buNone/>
            </a:pPr>
            <a:r>
              <a:rPr lang="en-US" altLang="zh-CN" b="1" dirty="0">
                <a:latin typeface="Courier New" panose="02070309020205020404" pitchFamily="49" charset="0"/>
              </a:rPr>
              <a:t>  if (</a:t>
            </a:r>
            <a:r>
              <a:rPr lang="zh-CN" altLang="en-US" b="1" dirty="0">
                <a:latin typeface="Courier New" panose="02070309020205020404" pitchFamily="49" charset="0"/>
              </a:rPr>
              <a:t>行缓冲区已经填满</a:t>
            </a:r>
            <a:r>
              <a:rPr lang="en-US" altLang="zh-CN" b="1" dirty="0">
                <a:latin typeface="Courier New" panose="02070309020205020404" pitchFamily="49" charset="0"/>
              </a:rPr>
              <a:t>) {</a:t>
            </a:r>
          </a:p>
          <a:p>
            <a:pPr lvl="1">
              <a:lnSpc>
                <a:spcPct val="120000"/>
              </a:lnSpc>
              <a:buFont typeface="Wingdings" pitchFamily="2" charset="2"/>
              <a:buNone/>
            </a:pPr>
            <a:r>
              <a:rPr lang="en-US" altLang="zh-CN" b="1" dirty="0">
                <a:latin typeface="Courier New" panose="02070309020205020404" pitchFamily="49" charset="0"/>
              </a:rPr>
              <a:t>    </a:t>
            </a:r>
            <a:r>
              <a:rPr lang="zh-CN" altLang="en-US" b="1" dirty="0">
                <a:latin typeface="Courier New" panose="02070309020205020404" pitchFamily="49" charset="0"/>
              </a:rPr>
              <a:t>输出行缓冲区的内容，进行调整</a:t>
            </a:r>
            <a:r>
              <a:rPr lang="en-US" altLang="zh-CN" b="1" dirty="0">
                <a:latin typeface="Courier New" panose="02070309020205020404" pitchFamily="49" charset="0"/>
              </a:rPr>
              <a:t>;</a:t>
            </a:r>
          </a:p>
          <a:p>
            <a:pPr lvl="1">
              <a:lnSpc>
                <a:spcPct val="120000"/>
              </a:lnSpc>
              <a:buFont typeface="Wingdings" pitchFamily="2" charset="2"/>
              <a:buNone/>
            </a:pPr>
            <a:r>
              <a:rPr lang="en-US" altLang="zh-CN" b="1" dirty="0">
                <a:latin typeface="Courier New" panose="02070309020205020404" pitchFamily="49" charset="0"/>
              </a:rPr>
              <a:t>    </a:t>
            </a:r>
            <a:r>
              <a:rPr lang="zh-CN" altLang="en-US" b="1" dirty="0">
                <a:latin typeface="Courier New" panose="02070309020205020404" pitchFamily="49" charset="0"/>
              </a:rPr>
              <a:t>清除行缓冲区</a:t>
            </a:r>
            <a:r>
              <a:rPr lang="en-US" altLang="zh-CN" b="1" dirty="0">
                <a:latin typeface="Courier New" panose="02070309020205020404" pitchFamily="49" charset="0"/>
              </a:rPr>
              <a:t>;</a:t>
            </a:r>
          </a:p>
          <a:p>
            <a:pPr lvl="1">
              <a:lnSpc>
                <a:spcPct val="120000"/>
              </a:lnSpc>
              <a:buFont typeface="Wingdings" pitchFamily="2" charset="2"/>
              <a:buNone/>
            </a:pPr>
            <a:r>
              <a:rPr lang="en-US" altLang="zh-CN" b="1" dirty="0">
                <a:latin typeface="Courier New" panose="02070309020205020404" pitchFamily="49" charset="0"/>
              </a:rPr>
              <a:t>  }</a:t>
            </a:r>
          </a:p>
          <a:p>
            <a:pPr lvl="1">
              <a:lnSpc>
                <a:spcPct val="120000"/>
              </a:lnSpc>
              <a:buFont typeface="Wingdings" pitchFamily="2" charset="2"/>
              <a:buNone/>
            </a:pPr>
            <a:r>
              <a:rPr lang="en-US" altLang="zh-CN" b="1" dirty="0">
                <a:latin typeface="Courier New" panose="02070309020205020404" pitchFamily="49" charset="0"/>
              </a:rPr>
              <a:t>  </a:t>
            </a:r>
            <a:r>
              <a:rPr lang="zh-CN" altLang="en-US" b="1" dirty="0">
                <a:latin typeface="Courier New" panose="02070309020205020404" pitchFamily="49" charset="0"/>
              </a:rPr>
              <a:t>往行缓冲区添加单词</a:t>
            </a:r>
            <a:r>
              <a:rPr lang="en-US" altLang="zh-CN" b="1" dirty="0">
                <a:latin typeface="Courier New" panose="02070309020205020404" pitchFamily="49" charset="0"/>
              </a:rPr>
              <a:t>;</a:t>
            </a:r>
          </a:p>
          <a:p>
            <a:pPr lvl="1">
              <a:lnSpc>
                <a:spcPct val="120000"/>
              </a:lnSpc>
              <a:buFont typeface="Wingdings" pitchFamily="2" charset="2"/>
              <a:buNone/>
            </a:pPr>
            <a:r>
              <a:rPr lang="en-US" altLang="zh-CN" b="1" dirty="0">
                <a:latin typeface="Courier New" panose="02070309020205020404" pitchFamily="49" charset="0"/>
              </a:rPr>
              <a:t>}</a:t>
            </a:r>
          </a:p>
        </p:txBody>
      </p:sp>
    </p:spTree>
    <p:extLst>
      <p:ext uri="{BB962C8B-B14F-4D97-AF65-F5344CB8AC3E}">
        <p14:creationId xmlns:p14="http://schemas.microsoft.com/office/powerpoint/2010/main" val="190227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blinds(horizontal)">
                                      <p:cBhvr>
                                        <p:cTn id="7" dur="5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blinds(horizontal)">
                                      <p:cBhvr>
                                        <p:cTn id="12" dur="500"/>
                                        <p:tgtEl>
                                          <p:spTgt spid="35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blinds(horizontal)">
                                      <p:cBhvr>
                                        <p:cTn id="17" dur="500"/>
                                        <p:tgtEl>
                                          <p:spTgt spid="358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dirty="0"/>
              <a:t>程序设计： 文本格式化</a:t>
            </a:r>
            <a:endParaRPr lang="en-US" altLang="zh-CN" dirty="0"/>
          </a:p>
        </p:txBody>
      </p:sp>
      <p:sp>
        <p:nvSpPr>
          <p:cNvPr id="37891" name="Content Placeholder 2"/>
          <p:cNvSpPr>
            <a:spLocks noGrp="1"/>
          </p:cNvSpPr>
          <p:nvPr>
            <p:ph idx="4294967295"/>
          </p:nvPr>
        </p:nvSpPr>
        <p:spPr>
          <a:xfrm>
            <a:off x="304800" y="1371600"/>
            <a:ext cx="11480800" cy="5181600"/>
          </a:xfrm>
        </p:spPr>
        <p:txBody>
          <a:bodyPr vert="horz" wrap="square" lIns="92075" tIns="46038" rIns="92075" bIns="46038" numCol="1" anchor="t" anchorCtr="0" compatLnSpc="1">
            <a:prstTxWarp prst="textNoShape">
              <a:avLst/>
            </a:prstTxWarp>
          </a:bodyPr>
          <a:lstStyle/>
          <a:p>
            <a:pPr>
              <a:lnSpc>
                <a:spcPts val="3700"/>
              </a:lnSpc>
            </a:pPr>
            <a:r>
              <a:rPr lang="zh-CN" altLang="en-US" dirty="0"/>
              <a:t>程序分成三个源文件：</a:t>
            </a:r>
            <a:endParaRPr lang="en-US" altLang="zh-CN" dirty="0"/>
          </a:p>
          <a:p>
            <a:pPr lvl="1">
              <a:lnSpc>
                <a:spcPts val="3700"/>
              </a:lnSpc>
            </a:pPr>
            <a:r>
              <a:rPr lang="en-US" altLang="zh-CN" sz="2600" dirty="0" err="1">
                <a:latin typeface="Courier New" panose="02070309020205020404" pitchFamily="49" charset="0"/>
                <a:cs typeface="Courier New" panose="02070309020205020404" pitchFamily="49" charset="0"/>
              </a:rPr>
              <a:t>word.c</a:t>
            </a:r>
            <a:r>
              <a:rPr lang="zh-CN" altLang="en-US" sz="2600" dirty="0"/>
              <a:t>： 与单词相关的函数</a:t>
            </a:r>
            <a:endParaRPr lang="en-US" altLang="zh-CN" sz="2600" dirty="0"/>
          </a:p>
          <a:p>
            <a:pPr lvl="1">
              <a:lnSpc>
                <a:spcPts val="3700"/>
              </a:lnSpc>
            </a:pPr>
            <a:r>
              <a:rPr lang="en-US" altLang="zh-CN" sz="2600" dirty="0" err="1">
                <a:latin typeface="Courier New" panose="02070309020205020404" pitchFamily="49" charset="0"/>
              </a:rPr>
              <a:t>line.c</a:t>
            </a:r>
            <a:r>
              <a:rPr lang="zh-CN" altLang="en-US" sz="2600" dirty="0"/>
              <a:t>： 与行缓冲区相关的函数</a:t>
            </a:r>
            <a:endParaRPr lang="en-US" altLang="zh-CN" sz="2600" dirty="0"/>
          </a:p>
          <a:p>
            <a:pPr lvl="1">
              <a:lnSpc>
                <a:spcPts val="3700"/>
              </a:lnSpc>
            </a:pPr>
            <a:r>
              <a:rPr lang="en-US" altLang="zh-CN" sz="2600" dirty="0" err="1">
                <a:latin typeface="Courier New" panose="02070309020205020404" pitchFamily="49" charset="0"/>
              </a:rPr>
              <a:t>justify.c</a:t>
            </a:r>
            <a:r>
              <a:rPr lang="zh-CN" altLang="en-US" sz="2600" dirty="0"/>
              <a:t>： 包含主函数</a:t>
            </a:r>
            <a:endParaRPr lang="en-US" altLang="zh-CN" sz="2600" dirty="0"/>
          </a:p>
          <a:p>
            <a:pPr>
              <a:lnSpc>
                <a:spcPts val="3700"/>
              </a:lnSpc>
            </a:pPr>
            <a:r>
              <a:rPr lang="zh-CN" altLang="en-US" dirty="0"/>
              <a:t>我们也需要两个头文件：</a:t>
            </a:r>
          </a:p>
          <a:p>
            <a:pPr lvl="1">
              <a:lnSpc>
                <a:spcPts val="3700"/>
              </a:lnSpc>
            </a:pPr>
            <a:r>
              <a:rPr lang="en-US" altLang="zh-CN" sz="2600" dirty="0" err="1">
                <a:latin typeface="Courier New" panose="02070309020205020404" pitchFamily="49" charset="0"/>
              </a:rPr>
              <a:t>word.h</a:t>
            </a:r>
            <a:r>
              <a:rPr lang="zh-CN" altLang="en-US" sz="2600" dirty="0"/>
              <a:t>： 定义在</a:t>
            </a:r>
            <a:r>
              <a:rPr lang="en-US" altLang="zh-CN" sz="2600" dirty="0" err="1">
                <a:latin typeface="Courier New" panose="02070309020205020404" pitchFamily="49" charset="0"/>
              </a:rPr>
              <a:t>word.c</a:t>
            </a:r>
            <a:r>
              <a:rPr lang="zh-CN" altLang="en-US" sz="2600" dirty="0">
                <a:latin typeface="Courier New" panose="02070309020205020404" pitchFamily="49" charset="0"/>
              </a:rPr>
              <a:t>中的函数的原型</a:t>
            </a:r>
            <a:endParaRPr lang="zh-CN" altLang="en-US" sz="2600" dirty="0"/>
          </a:p>
          <a:p>
            <a:pPr lvl="1">
              <a:lnSpc>
                <a:spcPts val="3700"/>
              </a:lnSpc>
            </a:pPr>
            <a:r>
              <a:rPr lang="en-US" altLang="zh-CN" sz="2600" dirty="0" err="1">
                <a:latin typeface="Courier New" panose="02070309020205020404" pitchFamily="49" charset="0"/>
              </a:rPr>
              <a:t>line.h</a:t>
            </a:r>
            <a:r>
              <a:rPr lang="zh-CN" altLang="en-US" sz="2600" dirty="0"/>
              <a:t>： 定义在 </a:t>
            </a:r>
            <a:r>
              <a:rPr lang="en-US" altLang="zh-CN" sz="2600" dirty="0" err="1">
                <a:latin typeface="Courier New" panose="02070309020205020404" pitchFamily="49" charset="0"/>
              </a:rPr>
              <a:t>line.c</a:t>
            </a:r>
            <a:r>
              <a:rPr lang="zh-CN" altLang="en-US" sz="2600" dirty="0">
                <a:latin typeface="Courier New" panose="02070309020205020404" pitchFamily="49" charset="0"/>
              </a:rPr>
              <a:t>中的函数的原型</a:t>
            </a:r>
          </a:p>
          <a:p>
            <a:pPr>
              <a:lnSpc>
                <a:spcPts val="3700"/>
              </a:lnSpc>
            </a:pPr>
            <a:r>
              <a:rPr lang="en-US" altLang="zh-CN" dirty="0" err="1">
                <a:latin typeface="Courier New" panose="02070309020205020404" pitchFamily="49" charset="0"/>
              </a:rPr>
              <a:t>word.h</a:t>
            </a:r>
            <a:r>
              <a:rPr lang="en-US" altLang="zh-CN" dirty="0"/>
              <a:t> </a:t>
            </a:r>
            <a:r>
              <a:rPr lang="zh-CN" altLang="en-US" dirty="0"/>
              <a:t>包含一个读单词的函数的原型</a:t>
            </a:r>
            <a:r>
              <a:rPr lang="en-US" altLang="zh-CN" dirty="0"/>
              <a:t>.</a:t>
            </a:r>
          </a:p>
        </p:txBody>
      </p:sp>
    </p:spTree>
    <p:extLst>
      <p:ext uri="{BB962C8B-B14F-4D97-AF65-F5344CB8AC3E}">
        <p14:creationId xmlns:p14="http://schemas.microsoft.com/office/powerpoint/2010/main" val="246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blinds(horizontal)">
                                      <p:cBhvr>
                                        <p:cTn id="7" dur="500"/>
                                        <p:tgtEl>
                                          <p:spTgt spid="3789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10" dur="500"/>
                                        <p:tgtEl>
                                          <p:spTgt spid="3789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13" dur="500"/>
                                        <p:tgtEl>
                                          <p:spTgt spid="3789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7891">
                                            <p:txEl>
                                              <p:pRg st="3" end="3"/>
                                            </p:txEl>
                                          </p:spTgt>
                                        </p:tgtEl>
                                        <p:attrNameLst>
                                          <p:attrName>style.visibility</p:attrName>
                                        </p:attrNameLst>
                                      </p:cBhvr>
                                      <p:to>
                                        <p:strVal val="visible"/>
                                      </p:to>
                                    </p:set>
                                    <p:animEffect transition="in" filter="blinds(horizontal)">
                                      <p:cBhvr>
                                        <p:cTn id="16" dur="500"/>
                                        <p:tgtEl>
                                          <p:spTgt spid="3789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7891">
                                            <p:txEl>
                                              <p:pRg st="4" end="4"/>
                                            </p:txEl>
                                          </p:spTgt>
                                        </p:tgtEl>
                                        <p:attrNameLst>
                                          <p:attrName>style.visibility</p:attrName>
                                        </p:attrNameLst>
                                      </p:cBhvr>
                                      <p:to>
                                        <p:strVal val="visible"/>
                                      </p:to>
                                    </p:set>
                                    <p:animEffect transition="in" filter="blinds(horizontal)">
                                      <p:cBhvr>
                                        <p:cTn id="21" dur="500"/>
                                        <p:tgtEl>
                                          <p:spTgt spid="3789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7891">
                                            <p:txEl>
                                              <p:pRg st="5" end="5"/>
                                            </p:txEl>
                                          </p:spTgt>
                                        </p:tgtEl>
                                        <p:attrNameLst>
                                          <p:attrName>style.visibility</p:attrName>
                                        </p:attrNameLst>
                                      </p:cBhvr>
                                      <p:to>
                                        <p:strVal val="visible"/>
                                      </p:to>
                                    </p:set>
                                    <p:animEffect transition="in" filter="blinds(horizontal)">
                                      <p:cBhvr>
                                        <p:cTn id="24" dur="500"/>
                                        <p:tgtEl>
                                          <p:spTgt spid="37891">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7891">
                                            <p:txEl>
                                              <p:pRg st="6" end="6"/>
                                            </p:txEl>
                                          </p:spTgt>
                                        </p:tgtEl>
                                        <p:attrNameLst>
                                          <p:attrName>style.visibility</p:attrName>
                                        </p:attrNameLst>
                                      </p:cBhvr>
                                      <p:to>
                                        <p:strVal val="visible"/>
                                      </p:to>
                                    </p:set>
                                    <p:animEffect transition="in" filter="blinds(horizontal)">
                                      <p:cBhvr>
                                        <p:cTn id="27" dur="500"/>
                                        <p:tgtEl>
                                          <p:spTgt spid="3789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891">
                                            <p:txEl>
                                              <p:pRg st="7" end="7"/>
                                            </p:txEl>
                                          </p:spTgt>
                                        </p:tgtEl>
                                        <p:attrNameLst>
                                          <p:attrName>style.visibility</p:attrName>
                                        </p:attrNameLst>
                                      </p:cBhvr>
                                      <p:to>
                                        <p:strVal val="visible"/>
                                      </p:to>
                                    </p:set>
                                    <p:animEffect transition="in" filter="blinds(horizontal)">
                                      <p:cBhvr>
                                        <p:cTn id="32" dur="500"/>
                                        <p:tgtEl>
                                          <p:spTgt spid="378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Content Placeholder 2"/>
          <p:cNvSpPr>
            <a:spLocks noGrp="1"/>
          </p:cNvSpPr>
          <p:nvPr>
            <p:ph idx="4294967295"/>
          </p:nvPr>
        </p:nvSpPr>
        <p:spPr>
          <a:xfrm>
            <a:off x="304800" y="1447800"/>
            <a:ext cx="11506200" cy="5105400"/>
          </a:xfrm>
        </p:spPr>
        <p:txBody>
          <a:bodyPr vert="horz" wrap="square" lIns="92075" tIns="46038" rIns="92075" bIns="46038" numCol="1" anchor="t" anchorCtr="0" compatLnSpc="1">
            <a:prstTxWarp prst="textNoShape">
              <a:avLst/>
            </a:prstTxWarp>
          </a:bodyPr>
          <a:lstStyle/>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a:t>
            </a:r>
            <a:r>
              <a:rPr lang="en-US" altLang="zh-CN" sz="2200" dirty="0" err="1">
                <a:latin typeface="Courier New" panose="02070309020205020404" pitchFamily="49" charset="0"/>
                <a:cs typeface="Courier New" panose="02070309020205020404" pitchFamily="49" charset="0"/>
              </a:rPr>
              <a:t>ifndef</a:t>
            </a:r>
            <a:r>
              <a:rPr lang="en-US" altLang="zh-CN" sz="2200" dirty="0">
                <a:latin typeface="Courier New" panose="02070309020205020404" pitchFamily="49" charset="0"/>
                <a:cs typeface="Courier New" panose="02070309020205020404" pitchFamily="49" charset="0"/>
              </a:rPr>
              <a:t> WORD_H</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#define WORD_H</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 </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 </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 * </a:t>
            </a:r>
            <a:r>
              <a:rPr lang="en-US" altLang="zh-CN" sz="2200" dirty="0" err="1">
                <a:latin typeface="Courier New" panose="02070309020205020404" pitchFamily="49" charset="0"/>
                <a:cs typeface="Courier New" panose="02070309020205020404" pitchFamily="49" charset="0"/>
              </a:rPr>
              <a:t>read_word</a:t>
            </a:r>
            <a:r>
              <a:rPr lang="zh-CN" altLang="en-US" sz="2200" dirty="0">
                <a:latin typeface="Courier New" panose="02070309020205020404" pitchFamily="49" charset="0"/>
                <a:cs typeface="Courier New" panose="02070309020205020404" pitchFamily="49" charset="0"/>
              </a:rPr>
              <a:t>： </a:t>
            </a:r>
            <a:r>
              <a:rPr lang="en-US" altLang="zh-CN" sz="2200" dirty="0">
                <a:latin typeface="Courier New" panose="02070309020205020404" pitchFamily="49" charset="0"/>
                <a:cs typeface="Courier New" panose="02070309020205020404" pitchFamily="49" charset="0"/>
              </a:rPr>
              <a:t>Reads the next word from the input and      *</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 *            stores it in word. Makes word empty if no   *</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 *            word could be read because of end-of-file.  *</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 *            Truncates the word if its length exceeds    *</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 *            </a:t>
            </a:r>
            <a:r>
              <a:rPr lang="en-US" altLang="zh-CN" sz="2200" dirty="0" err="1">
                <a:latin typeface="Courier New" panose="02070309020205020404" pitchFamily="49" charset="0"/>
                <a:cs typeface="Courier New" panose="02070309020205020404" pitchFamily="49" charset="0"/>
              </a:rPr>
              <a:t>len</a:t>
            </a:r>
            <a:r>
              <a:rPr lang="en-US" altLang="zh-CN" sz="2200" dirty="0">
                <a:latin typeface="Courier New" panose="02070309020205020404" pitchFamily="49" charset="0"/>
                <a:cs typeface="Courier New" panose="02070309020205020404" pitchFamily="49" charset="0"/>
              </a:rPr>
              <a:t>.                                        *</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 **********************************************************/</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void </a:t>
            </a:r>
            <a:r>
              <a:rPr lang="en-US" altLang="zh-CN" sz="2200" dirty="0" err="1">
                <a:latin typeface="Courier New" panose="02070309020205020404" pitchFamily="49" charset="0"/>
                <a:cs typeface="Courier New" panose="02070309020205020404" pitchFamily="49" charset="0"/>
              </a:rPr>
              <a:t>read_word</a:t>
            </a:r>
            <a:r>
              <a:rPr lang="en-US" altLang="zh-CN" sz="2200" dirty="0">
                <a:latin typeface="Courier New" panose="02070309020205020404" pitchFamily="49" charset="0"/>
                <a:cs typeface="Courier New" panose="02070309020205020404" pitchFamily="49" charset="0"/>
              </a:rPr>
              <a:t>(char *word, int </a:t>
            </a:r>
            <a:r>
              <a:rPr lang="en-US" altLang="zh-CN" sz="2200" dirty="0" err="1">
                <a:latin typeface="Courier New" panose="02070309020205020404" pitchFamily="49" charset="0"/>
                <a:cs typeface="Courier New" panose="02070309020205020404" pitchFamily="49" charset="0"/>
              </a:rPr>
              <a:t>len</a:t>
            </a:r>
            <a:r>
              <a:rPr lang="en-US" altLang="zh-CN" sz="2200" dirty="0">
                <a:latin typeface="Courier New" panose="02070309020205020404" pitchFamily="49" charset="0"/>
                <a:cs typeface="Courier New" panose="02070309020205020404" pitchFamily="49" charset="0"/>
              </a:rPr>
              <a:t>);</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 </a:t>
            </a:r>
          </a:p>
          <a:p>
            <a:pPr>
              <a:lnSpc>
                <a:spcPct val="80000"/>
              </a:lnSpc>
              <a:spcBef>
                <a:spcPts val="400"/>
              </a:spcBef>
              <a:buNone/>
            </a:pPr>
            <a:r>
              <a:rPr lang="en-US" altLang="zh-CN" sz="2200" dirty="0">
                <a:latin typeface="Courier New" panose="02070309020205020404" pitchFamily="49" charset="0"/>
                <a:cs typeface="Courier New" panose="02070309020205020404" pitchFamily="49" charset="0"/>
              </a:rPr>
              <a:t>#endif</a:t>
            </a:r>
          </a:p>
        </p:txBody>
      </p:sp>
      <p:sp>
        <p:nvSpPr>
          <p:cNvPr id="2" name="矩形 1">
            <a:extLst>
              <a:ext uri="{FF2B5EF4-FFF2-40B4-BE49-F238E27FC236}">
                <a16:creationId xmlns:a16="http://schemas.microsoft.com/office/drawing/2014/main" id="{0DE03BA8-6945-4B60-AB29-92EB50E99447}"/>
              </a:ext>
            </a:extLst>
          </p:cNvPr>
          <p:cNvSpPr/>
          <p:nvPr/>
        </p:nvSpPr>
        <p:spPr>
          <a:xfrm>
            <a:off x="4495800" y="533400"/>
            <a:ext cx="32003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ctr"/>
            <a:r>
              <a:rPr lang="en-US" altLang="zh-CN" sz="3600" b="1" dirty="0" err="1">
                <a:solidFill>
                  <a:srgbClr val="990033"/>
                </a:solidFill>
                <a:latin typeface="微软雅黑" panose="020B0503020204020204" pitchFamily="34" charset="-122"/>
                <a:ea typeface="微软雅黑" panose="020B0503020204020204" pitchFamily="34" charset="-122"/>
                <a:cs typeface="+mj-cs"/>
              </a:rPr>
              <a:t>word.h</a:t>
            </a:r>
            <a:endParaRPr lang="en-US" altLang="zh-CN" sz="3600" b="1" dirty="0">
              <a:solidFill>
                <a:srgbClr val="990033"/>
              </a:solidFill>
              <a:latin typeface="微软雅黑" panose="020B0503020204020204" pitchFamily="34" charset="-122"/>
              <a:ea typeface="微软雅黑" panose="020B0503020204020204" pitchFamily="34" charset="-122"/>
              <a:cs typeface="+mj-cs"/>
            </a:endParaRPr>
          </a:p>
        </p:txBody>
      </p:sp>
      <p:sp>
        <p:nvSpPr>
          <p:cNvPr id="3" name="文本框 2">
            <a:extLst>
              <a:ext uri="{FF2B5EF4-FFF2-40B4-BE49-F238E27FC236}">
                <a16:creationId xmlns:a16="http://schemas.microsoft.com/office/drawing/2014/main" id="{CD04BDFB-F24C-4F47-85D4-B15FE0C61129}"/>
              </a:ext>
            </a:extLst>
          </p:cNvPr>
          <p:cNvSpPr txBox="1"/>
          <p:nvPr/>
        </p:nvSpPr>
        <p:spPr>
          <a:xfrm>
            <a:off x="3048000" y="1414193"/>
            <a:ext cx="3581400" cy="461665"/>
          </a:xfrm>
          <a:prstGeom prst="rect">
            <a:avLst/>
          </a:prstGeom>
          <a:solidFill>
            <a:srgbClr val="99FFCC"/>
          </a:solidFill>
        </p:spPr>
        <p:txBody>
          <a:bodyPr wrap="square" rtlCol="0">
            <a:spAutoFit/>
          </a:bodyPr>
          <a:lstStyle/>
          <a:p>
            <a:pPr algn="ctr"/>
            <a:r>
              <a:rPr lang="zh-CN" altLang="en-US" dirty="0"/>
              <a:t>防止多次包含</a:t>
            </a:r>
            <a:r>
              <a:rPr lang="en-US" altLang="zh-CN" b="1" dirty="0" err="1">
                <a:solidFill>
                  <a:srgbClr val="990033"/>
                </a:solidFill>
                <a:latin typeface="微软雅黑" panose="020B0503020204020204" pitchFamily="34" charset="-122"/>
                <a:ea typeface="微软雅黑" panose="020B0503020204020204" pitchFamily="34" charset="-122"/>
              </a:rPr>
              <a:t>word.h</a:t>
            </a:r>
            <a:endParaRPr lang="en-US" altLang="zh-CN" b="1" dirty="0">
              <a:solidFill>
                <a:srgbClr val="990033"/>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6467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Content Placeholder 2"/>
          <p:cNvSpPr>
            <a:spLocks noGrp="1"/>
          </p:cNvSpPr>
          <p:nvPr>
            <p:ph idx="4294967295"/>
          </p:nvPr>
        </p:nvSpPr>
        <p:spPr>
          <a:xfrm>
            <a:off x="914400" y="1295400"/>
            <a:ext cx="10896600" cy="50292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a:t>
            </a:r>
            <a:r>
              <a:rPr lang="en-US" altLang="zh-CN" sz="1800" dirty="0" err="1">
                <a:latin typeface="Courier New" panose="02070309020205020404" pitchFamily="49" charset="0"/>
                <a:cs typeface="Courier New" panose="02070309020205020404" pitchFamily="49" charset="0"/>
              </a:rPr>
              <a:t>ifndef</a:t>
            </a:r>
            <a:r>
              <a:rPr lang="en-US" altLang="zh-CN" sz="1800" dirty="0">
                <a:latin typeface="Courier New" panose="02070309020205020404" pitchFamily="49" charset="0"/>
                <a:cs typeface="Courier New" panose="02070309020205020404" pitchFamily="49" charset="0"/>
              </a:rPr>
              <a:t> LINE_H</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#define LINE_H</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clear_line</a:t>
            </a:r>
            <a:r>
              <a:rPr lang="zh-CN" altLang="en-US" sz="18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Clears the current line.                   *</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void </a:t>
            </a:r>
            <a:r>
              <a:rPr lang="en-US" altLang="zh-CN" sz="1800" dirty="0" err="1">
                <a:latin typeface="Courier New" panose="02070309020205020404" pitchFamily="49" charset="0"/>
                <a:cs typeface="Courier New" panose="02070309020205020404" pitchFamily="49" charset="0"/>
              </a:rPr>
              <a:t>clear_line</a:t>
            </a:r>
            <a:r>
              <a:rPr lang="en-US" altLang="zh-CN" sz="1800" dirty="0">
                <a:latin typeface="Courier New" panose="02070309020205020404" pitchFamily="49" charset="0"/>
                <a:cs typeface="Courier New" panose="02070309020205020404" pitchFamily="49" charset="0"/>
              </a:rPr>
              <a:t>(void);</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add_word</a:t>
            </a:r>
            <a:r>
              <a:rPr lang="zh-CN" altLang="en-US" sz="18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Adds word to the end of the current line.    *</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           If this is not the first word on the line,   *</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           puts one space before word.                  *</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a:t>
            </a:r>
          </a:p>
          <a:p>
            <a:pPr>
              <a:lnSpc>
                <a:spcPts val="27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void </a:t>
            </a:r>
            <a:r>
              <a:rPr lang="en-US" altLang="zh-CN" sz="1800" dirty="0" err="1">
                <a:latin typeface="Courier New" panose="02070309020205020404" pitchFamily="49" charset="0"/>
                <a:cs typeface="Courier New" panose="02070309020205020404" pitchFamily="49" charset="0"/>
              </a:rPr>
              <a:t>add_word</a:t>
            </a:r>
            <a:r>
              <a:rPr lang="en-US" altLang="zh-CN" sz="1800" dirty="0">
                <a:latin typeface="Courier New" panose="02070309020205020404" pitchFamily="49" charset="0"/>
                <a:cs typeface="Courier New" panose="02070309020205020404" pitchFamily="49" charset="0"/>
              </a:rPr>
              <a:t>(const char *word);</a:t>
            </a:r>
          </a:p>
        </p:txBody>
      </p:sp>
      <p:sp>
        <p:nvSpPr>
          <p:cNvPr id="2" name="矩形 1">
            <a:extLst>
              <a:ext uri="{FF2B5EF4-FFF2-40B4-BE49-F238E27FC236}">
                <a16:creationId xmlns:a16="http://schemas.microsoft.com/office/drawing/2014/main" id="{E8DA2E95-AB0E-4314-8818-D8E149960569}"/>
              </a:ext>
            </a:extLst>
          </p:cNvPr>
          <p:cNvSpPr/>
          <p:nvPr/>
        </p:nvSpPr>
        <p:spPr>
          <a:xfrm>
            <a:off x="3962400" y="452735"/>
            <a:ext cx="30479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ctr"/>
            <a:r>
              <a:rPr lang="en-US" altLang="zh-CN" sz="3600" b="1" dirty="0" err="1">
                <a:solidFill>
                  <a:srgbClr val="990033"/>
                </a:solidFill>
                <a:latin typeface="微软雅黑" panose="020B0503020204020204" pitchFamily="34" charset="-122"/>
                <a:ea typeface="微软雅黑" panose="020B0503020204020204" pitchFamily="34" charset="-122"/>
                <a:cs typeface="+mj-cs"/>
              </a:rPr>
              <a:t>line.h</a:t>
            </a:r>
            <a:endParaRPr lang="en-US" altLang="zh-CN" sz="3600" b="1" dirty="0">
              <a:solidFill>
                <a:srgbClr val="990033"/>
              </a:solidFill>
              <a:latin typeface="微软雅黑" panose="020B0503020204020204" pitchFamily="34" charset="-122"/>
              <a:ea typeface="微软雅黑" panose="020B0503020204020204" pitchFamily="34" charset="-122"/>
              <a:cs typeface="+mj-cs"/>
            </a:endParaRPr>
          </a:p>
        </p:txBody>
      </p:sp>
      <p:sp>
        <p:nvSpPr>
          <p:cNvPr id="3" name="矩形 2">
            <a:extLst>
              <a:ext uri="{FF2B5EF4-FFF2-40B4-BE49-F238E27FC236}">
                <a16:creationId xmlns:a16="http://schemas.microsoft.com/office/drawing/2014/main" id="{A9F9C060-B9EA-457D-86A1-EC6D85274104}"/>
              </a:ext>
            </a:extLst>
          </p:cNvPr>
          <p:cNvSpPr/>
          <p:nvPr/>
        </p:nvSpPr>
        <p:spPr>
          <a:xfrm>
            <a:off x="8153400" y="3429000"/>
            <a:ext cx="1723549" cy="461665"/>
          </a:xfrm>
          <a:prstGeom prst="rect">
            <a:avLst/>
          </a:prstGeom>
          <a:solidFill>
            <a:srgbClr val="99FFCC"/>
          </a:solidFill>
        </p:spPr>
        <p:txBody>
          <a:bodyPr wrap="none">
            <a:spAutoFit/>
          </a:bodyPr>
          <a:lstStyle/>
          <a:p>
            <a:r>
              <a:rPr lang="zh-CN" altLang="en-US" b="1" dirty="0"/>
              <a:t>清空缓冲区</a:t>
            </a:r>
          </a:p>
        </p:txBody>
      </p:sp>
      <p:sp>
        <p:nvSpPr>
          <p:cNvPr id="5" name="矩形 4">
            <a:extLst>
              <a:ext uri="{FF2B5EF4-FFF2-40B4-BE49-F238E27FC236}">
                <a16:creationId xmlns:a16="http://schemas.microsoft.com/office/drawing/2014/main" id="{C8AEA9CD-D09F-42BB-9389-2B3BCC419A1D}"/>
              </a:ext>
            </a:extLst>
          </p:cNvPr>
          <p:cNvSpPr/>
          <p:nvPr/>
        </p:nvSpPr>
        <p:spPr>
          <a:xfrm>
            <a:off x="8153400" y="5793432"/>
            <a:ext cx="2954655" cy="461665"/>
          </a:xfrm>
          <a:prstGeom prst="rect">
            <a:avLst/>
          </a:prstGeom>
          <a:solidFill>
            <a:srgbClr val="99FFCC"/>
          </a:solidFill>
        </p:spPr>
        <p:txBody>
          <a:bodyPr wrap="none">
            <a:spAutoFit/>
          </a:bodyPr>
          <a:lstStyle/>
          <a:p>
            <a:r>
              <a:rPr lang="zh-CN" altLang="en-US" b="1" dirty="0"/>
              <a:t>向行缓冲区添加单词</a:t>
            </a:r>
          </a:p>
        </p:txBody>
      </p:sp>
    </p:spTree>
    <p:extLst>
      <p:ext uri="{BB962C8B-B14F-4D97-AF65-F5344CB8AC3E}">
        <p14:creationId xmlns:p14="http://schemas.microsoft.com/office/powerpoint/2010/main" val="1969738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Content Placeholder 2"/>
          <p:cNvSpPr>
            <a:spLocks noGrp="1"/>
          </p:cNvSpPr>
          <p:nvPr>
            <p:ph idx="4294967295"/>
          </p:nvPr>
        </p:nvSpPr>
        <p:spPr>
          <a:xfrm>
            <a:off x="1066800" y="457200"/>
            <a:ext cx="10363200" cy="6019800"/>
          </a:xfrm>
        </p:spPr>
        <p:txBody>
          <a:bodyPr vert="horz" wrap="square" lIns="92075" tIns="46038" rIns="92075" bIns="46038" numCol="1" anchor="t" anchorCtr="0" compatLnSpc="1">
            <a:prstTxWarp prst="textNoShape">
              <a:avLst/>
            </a:prstTxWarp>
          </a:bodyPr>
          <a:lstStyle/>
          <a:p>
            <a:pPr>
              <a:lnSpc>
                <a:spcPts val="2400"/>
              </a:lnSpc>
              <a:spcBef>
                <a:spcPts val="0"/>
              </a:spcBef>
              <a:spcAft>
                <a:spcPts val="0"/>
              </a:spcAft>
              <a:buNone/>
            </a:pPr>
            <a:r>
              <a:rPr lang="zh-CN" altLang="en-US" sz="1800" dirty="0">
                <a:latin typeface="Courier New" panose="02070309020205020404" pitchFamily="49" charset="0"/>
                <a:cs typeface="Courier New" panose="02070309020205020404" pitchFamily="49" charset="0"/>
              </a:rPr>
              <a:t>/**********************************************************</a:t>
            </a:r>
          </a:p>
          <a:p>
            <a:pPr>
              <a:lnSpc>
                <a:spcPts val="2400"/>
              </a:lnSpc>
              <a:spcBef>
                <a:spcPts val="0"/>
              </a:spcBef>
              <a:spcAft>
                <a:spcPts val="0"/>
              </a:spcAft>
              <a:buNone/>
            </a:pPr>
            <a:r>
              <a:rPr lang="zh-CN" altLang="en-US"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space_remaining</a:t>
            </a:r>
            <a:r>
              <a:rPr lang="zh-CN" altLang="en-US" sz="18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Returns the number of characters left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                  in the current line.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int </a:t>
            </a:r>
            <a:r>
              <a:rPr lang="en-US" altLang="zh-CN" sz="1800" dirty="0" err="1">
                <a:latin typeface="Courier New" panose="02070309020205020404" pitchFamily="49" charset="0"/>
                <a:cs typeface="Courier New" panose="02070309020205020404" pitchFamily="49" charset="0"/>
              </a:rPr>
              <a:t>space_remaining</a:t>
            </a:r>
            <a:r>
              <a:rPr lang="en-US" altLang="zh-CN" sz="1800" dirty="0">
                <a:latin typeface="Courier New" panose="02070309020205020404" pitchFamily="49" charset="0"/>
                <a:cs typeface="Courier New" panose="02070309020205020404" pitchFamily="49" charset="0"/>
              </a:rPr>
              <a:t>(void);</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write_line</a:t>
            </a:r>
            <a:r>
              <a:rPr lang="zh-CN" altLang="en-US" sz="18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Writes the current line with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             justification.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void </a:t>
            </a:r>
            <a:r>
              <a:rPr lang="en-US" altLang="zh-CN" sz="1800" dirty="0" err="1">
                <a:latin typeface="Courier New" panose="02070309020205020404" pitchFamily="49" charset="0"/>
                <a:cs typeface="Courier New" panose="02070309020205020404" pitchFamily="49" charset="0"/>
              </a:rPr>
              <a:t>write_line</a:t>
            </a:r>
            <a:r>
              <a:rPr lang="en-US" altLang="zh-CN" sz="1800" dirty="0">
                <a:latin typeface="Courier New" panose="02070309020205020404" pitchFamily="49" charset="0"/>
                <a:cs typeface="Courier New" panose="02070309020205020404" pitchFamily="49" charset="0"/>
              </a:rPr>
              <a:t>(void);</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 </a:t>
            </a:r>
            <a:r>
              <a:rPr lang="en-US" altLang="zh-CN" sz="1800" dirty="0" err="1">
                <a:latin typeface="Courier New" panose="02070309020205020404" pitchFamily="49" charset="0"/>
                <a:cs typeface="Courier New" panose="02070309020205020404" pitchFamily="49" charset="0"/>
              </a:rPr>
              <a:t>flush_line</a:t>
            </a:r>
            <a:r>
              <a:rPr lang="zh-CN" altLang="en-US" sz="1800" dirty="0">
                <a:latin typeface="Courier New" panose="02070309020205020404" pitchFamily="49" charset="0"/>
                <a:cs typeface="Courier New" panose="02070309020205020404" pitchFamily="49" charset="0"/>
              </a:rPr>
              <a:t>： </a:t>
            </a:r>
            <a:r>
              <a:rPr lang="en-US" altLang="zh-CN" sz="1800" dirty="0">
                <a:latin typeface="Courier New" panose="02070309020205020404" pitchFamily="49" charset="0"/>
                <a:cs typeface="Courier New" panose="02070309020205020404" pitchFamily="49" charset="0"/>
              </a:rPr>
              <a:t>Writes the current line without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             justification. If the line is empty, does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             nothing.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void </a:t>
            </a:r>
            <a:r>
              <a:rPr lang="en-US" altLang="zh-CN" sz="1800" dirty="0" err="1">
                <a:latin typeface="Courier New" panose="02070309020205020404" pitchFamily="49" charset="0"/>
                <a:cs typeface="Courier New" panose="02070309020205020404" pitchFamily="49" charset="0"/>
              </a:rPr>
              <a:t>flush_line</a:t>
            </a:r>
            <a:r>
              <a:rPr lang="en-US" altLang="zh-CN" sz="1800" dirty="0">
                <a:latin typeface="Courier New" panose="02070309020205020404" pitchFamily="49" charset="0"/>
                <a:cs typeface="Courier New" panose="02070309020205020404" pitchFamily="49" charset="0"/>
              </a:rPr>
              <a:t>(void);</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 </a:t>
            </a:r>
          </a:p>
          <a:p>
            <a:pPr>
              <a:lnSpc>
                <a:spcPts val="2400"/>
              </a:lnSpc>
              <a:spcBef>
                <a:spcPts val="0"/>
              </a:spcBef>
              <a:spcAft>
                <a:spcPts val="0"/>
              </a:spcAft>
              <a:buNone/>
            </a:pPr>
            <a:r>
              <a:rPr lang="en-US" altLang="zh-CN" sz="1800" dirty="0">
                <a:latin typeface="Courier New" panose="02070309020205020404" pitchFamily="49" charset="0"/>
                <a:cs typeface="Courier New" panose="02070309020205020404" pitchFamily="49" charset="0"/>
              </a:rPr>
              <a:t>#endif</a:t>
            </a:r>
          </a:p>
        </p:txBody>
      </p:sp>
      <p:sp>
        <p:nvSpPr>
          <p:cNvPr id="2" name="矩形 1">
            <a:extLst>
              <a:ext uri="{FF2B5EF4-FFF2-40B4-BE49-F238E27FC236}">
                <a16:creationId xmlns:a16="http://schemas.microsoft.com/office/drawing/2014/main" id="{093B5C7C-C9D9-4316-9A89-C71C2353562D}"/>
              </a:ext>
            </a:extLst>
          </p:cNvPr>
          <p:cNvSpPr/>
          <p:nvPr/>
        </p:nvSpPr>
        <p:spPr>
          <a:xfrm>
            <a:off x="7093326" y="5715000"/>
            <a:ext cx="4185761" cy="461665"/>
          </a:xfrm>
          <a:prstGeom prst="rect">
            <a:avLst/>
          </a:prstGeom>
          <a:solidFill>
            <a:srgbClr val="99FFCC"/>
          </a:solidFill>
        </p:spPr>
        <p:txBody>
          <a:bodyPr wrap="none">
            <a:spAutoFit/>
          </a:bodyPr>
          <a:lstStyle/>
          <a:p>
            <a:r>
              <a:rPr lang="zh-CN" altLang="en-US" b="1" dirty="0"/>
              <a:t>写行缓冲区的内容，不带调整</a:t>
            </a:r>
          </a:p>
        </p:txBody>
      </p:sp>
      <p:sp>
        <p:nvSpPr>
          <p:cNvPr id="3" name="矩形 2">
            <a:extLst>
              <a:ext uri="{FF2B5EF4-FFF2-40B4-BE49-F238E27FC236}">
                <a16:creationId xmlns:a16="http://schemas.microsoft.com/office/drawing/2014/main" id="{07B31ED7-FF9A-4062-A2D8-78F5398AEC64}"/>
              </a:ext>
            </a:extLst>
          </p:cNvPr>
          <p:cNvSpPr/>
          <p:nvPr/>
        </p:nvSpPr>
        <p:spPr>
          <a:xfrm>
            <a:off x="7093326" y="1752600"/>
            <a:ext cx="3877985" cy="461665"/>
          </a:xfrm>
          <a:prstGeom prst="rect">
            <a:avLst/>
          </a:prstGeom>
          <a:solidFill>
            <a:srgbClr val="99FFCC"/>
          </a:solidFill>
        </p:spPr>
        <p:txBody>
          <a:bodyPr wrap="none">
            <a:spAutoFit/>
          </a:bodyPr>
          <a:lstStyle/>
          <a:p>
            <a:r>
              <a:rPr lang="zh-CN" altLang="en-US" b="1" dirty="0"/>
              <a:t>确定行缓冲区还有多少字符</a:t>
            </a:r>
          </a:p>
        </p:txBody>
      </p:sp>
      <p:sp>
        <p:nvSpPr>
          <p:cNvPr id="4" name="矩形 3">
            <a:extLst>
              <a:ext uri="{FF2B5EF4-FFF2-40B4-BE49-F238E27FC236}">
                <a16:creationId xmlns:a16="http://schemas.microsoft.com/office/drawing/2014/main" id="{0A45FBCA-92A3-460E-B32D-DF36273969D7}"/>
              </a:ext>
            </a:extLst>
          </p:cNvPr>
          <p:cNvSpPr/>
          <p:nvPr/>
        </p:nvSpPr>
        <p:spPr>
          <a:xfrm>
            <a:off x="7093326" y="3657600"/>
            <a:ext cx="3877985" cy="461665"/>
          </a:xfrm>
          <a:prstGeom prst="rect">
            <a:avLst/>
          </a:prstGeom>
          <a:solidFill>
            <a:srgbClr val="99FFCC"/>
          </a:solidFill>
        </p:spPr>
        <p:txBody>
          <a:bodyPr wrap="none">
            <a:spAutoFit/>
          </a:bodyPr>
          <a:lstStyle/>
          <a:p>
            <a:r>
              <a:rPr lang="zh-CN" altLang="en-US" b="1" dirty="0"/>
              <a:t>写带调整的行缓冲区的内容</a:t>
            </a:r>
          </a:p>
        </p:txBody>
      </p:sp>
    </p:spTree>
    <p:extLst>
      <p:ext uri="{BB962C8B-B14F-4D97-AF65-F5344CB8AC3E}">
        <p14:creationId xmlns:p14="http://schemas.microsoft.com/office/powerpoint/2010/main" val="3174448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Title 1"/>
          <p:cNvSpPr>
            <a:spLocks noGrp="1"/>
          </p:cNvSpPr>
          <p:nvPr>
            <p:ph type="title" idx="4294967295"/>
          </p:nvPr>
        </p:nvSpPr>
        <p:spPr>
          <a:xfrm>
            <a:off x="1825625" y="381000"/>
            <a:ext cx="8540750" cy="520700"/>
          </a:xfrm>
        </p:spPr>
        <p:txBody>
          <a:bodyPr vert="horz" wrap="square" lIns="92075" tIns="46038" rIns="92075" bIns="46038" numCol="1" anchor="ctr" anchorCtr="0" compatLnSpc="1">
            <a:prstTxWarp prst="textNoShape">
              <a:avLst/>
            </a:prstTxWarp>
          </a:bodyPr>
          <a:lstStyle/>
          <a:p>
            <a:r>
              <a:rPr lang="zh-CN" altLang="en-US" dirty="0"/>
              <a:t>源文件</a:t>
            </a:r>
          </a:p>
        </p:txBody>
      </p:sp>
      <p:sp>
        <p:nvSpPr>
          <p:cNvPr id="360451" name="Content Placeholder 2"/>
          <p:cNvSpPr>
            <a:spLocks noGrp="1"/>
          </p:cNvSpPr>
          <p:nvPr>
            <p:ph idx="4294967295"/>
          </p:nvPr>
        </p:nvSpPr>
        <p:spPr>
          <a:xfrm>
            <a:off x="304800" y="982664"/>
            <a:ext cx="11582399" cy="5507037"/>
          </a:xfrm>
        </p:spPr>
        <p:txBody>
          <a:bodyPr vert="horz" wrap="square" lIns="92075" tIns="46038" rIns="92075" bIns="46038" numCol="1" anchor="t" anchorCtr="0" compatLnSpc="1">
            <a:prstTxWarp prst="textNoShape">
              <a:avLst/>
            </a:prstTxWarp>
          </a:bodyPr>
          <a:lstStyle/>
          <a:p>
            <a:pPr>
              <a:defRPr/>
            </a:pPr>
            <a:r>
              <a:rPr lang="zh-CN" altLang="en-US" sz="2200" dirty="0"/>
              <a:t>程序逐个读入操作数和操作符，并使用一个栈去追踪中间结果。</a:t>
            </a:r>
            <a:endParaRPr lang="en-US" altLang="zh-CN" sz="2200" dirty="0"/>
          </a:p>
          <a:p>
            <a:pPr lvl="1">
              <a:defRPr/>
            </a:pPr>
            <a:r>
              <a:rPr lang="zh-CN" altLang="en-US" sz="2200" dirty="0"/>
              <a:t>如果程序读入一个数，它就把这个数压入栈。</a:t>
            </a:r>
            <a:endParaRPr lang="en-US" altLang="zh-CN" sz="2200" dirty="0"/>
          </a:p>
          <a:p>
            <a:pPr lvl="1">
              <a:defRPr/>
            </a:pPr>
            <a:r>
              <a:rPr lang="zh-CN" altLang="en-US" sz="2200" dirty="0"/>
              <a:t>如果程序读入一个操作符，它就从栈里弹出两个数，并执行该运算，然后将计算结果压入栈。</a:t>
            </a:r>
            <a:endParaRPr lang="en-US" altLang="zh-CN" sz="2200" dirty="0"/>
          </a:p>
          <a:p>
            <a:pPr>
              <a:defRPr/>
            </a:pPr>
            <a:r>
              <a:rPr lang="zh-CN" altLang="en-US" sz="2200" dirty="0"/>
              <a:t>当程序到达用户输入的末尾时，表达式的值就已经在栈中。</a:t>
            </a:r>
            <a:endParaRPr lang="en-US" altLang="zh-CN" sz="2200" dirty="0"/>
          </a:p>
          <a:p>
            <a:pPr>
              <a:defRPr/>
            </a:pPr>
            <a:r>
              <a:rPr lang="zh-CN" altLang="en-US" sz="2200" dirty="0"/>
              <a:t>怎样计算表达式</a:t>
            </a:r>
            <a:r>
              <a:rPr lang="en-US" altLang="zh-CN" sz="2200" dirty="0"/>
              <a:t> </a:t>
            </a:r>
            <a:r>
              <a:rPr lang="en-US" altLang="zh-CN" sz="2200" dirty="0">
                <a:latin typeface="Courier New" pitchFamily="49" charset="0"/>
                <a:cs typeface="Courier New" pitchFamily="49" charset="0"/>
              </a:rPr>
              <a:t>30</a:t>
            </a:r>
            <a:r>
              <a:rPr lang="en-US" altLang="zh-CN" sz="2200" dirty="0"/>
              <a:t>  </a:t>
            </a:r>
            <a:r>
              <a:rPr lang="en-US" altLang="zh-CN" sz="2200" dirty="0">
                <a:latin typeface="Courier New" pitchFamily="49" charset="0"/>
              </a:rPr>
              <a:t>5</a:t>
            </a:r>
            <a:r>
              <a:rPr lang="en-US" altLang="zh-CN" sz="2200" dirty="0"/>
              <a:t>  </a:t>
            </a:r>
            <a:r>
              <a:rPr lang="en-US" altLang="zh-CN" sz="2200" dirty="0">
                <a:latin typeface="Courier New" pitchFamily="49" charset="0"/>
              </a:rPr>
              <a:t>-</a:t>
            </a:r>
            <a:r>
              <a:rPr lang="en-US" altLang="zh-CN" sz="2200" dirty="0"/>
              <a:t>  </a:t>
            </a:r>
            <a:r>
              <a:rPr lang="en-US" altLang="zh-CN" sz="2200" dirty="0">
                <a:latin typeface="Courier New" pitchFamily="49" charset="0"/>
              </a:rPr>
              <a:t>7</a:t>
            </a:r>
            <a:r>
              <a:rPr lang="en-US" altLang="zh-CN" sz="2200" dirty="0"/>
              <a:t>  </a:t>
            </a:r>
            <a:r>
              <a:rPr lang="en-US" altLang="zh-CN" sz="2200" dirty="0">
                <a:latin typeface="Courier New" pitchFamily="49" charset="0"/>
              </a:rPr>
              <a:t>*</a:t>
            </a:r>
            <a:endParaRPr lang="en-US" altLang="zh-CN" sz="2200" dirty="0"/>
          </a:p>
          <a:p>
            <a:pPr marL="914400" lvl="1" indent="-514350">
              <a:buFontTx/>
              <a:buAutoNum type="arabicPeriod"/>
              <a:defRPr/>
            </a:pPr>
            <a:r>
              <a:rPr lang="zh-CN" altLang="en-US" sz="2200" dirty="0"/>
              <a:t>将</a:t>
            </a:r>
            <a:r>
              <a:rPr lang="en-US" altLang="zh-CN" sz="2200" dirty="0"/>
              <a:t> 30 </a:t>
            </a:r>
            <a:r>
              <a:rPr lang="zh-CN" altLang="en-US" sz="2200" dirty="0"/>
              <a:t>压入栈</a:t>
            </a:r>
            <a:r>
              <a:rPr lang="en-US" altLang="zh-CN" sz="2200" dirty="0"/>
              <a:t>.</a:t>
            </a:r>
          </a:p>
          <a:p>
            <a:pPr marL="914400" lvl="1" indent="-514350">
              <a:buFontTx/>
              <a:buAutoNum type="arabicPeriod"/>
              <a:defRPr/>
            </a:pPr>
            <a:r>
              <a:rPr lang="zh-CN" altLang="en-US" sz="2200" dirty="0"/>
              <a:t>将</a:t>
            </a:r>
            <a:r>
              <a:rPr lang="en-US" altLang="zh-CN" sz="2200" dirty="0"/>
              <a:t> 5 </a:t>
            </a:r>
            <a:r>
              <a:rPr lang="zh-CN" altLang="en-US" sz="2200" dirty="0"/>
              <a:t>压入栈</a:t>
            </a:r>
            <a:r>
              <a:rPr lang="en-US" altLang="zh-CN" sz="2200" dirty="0"/>
              <a:t>.</a:t>
            </a:r>
          </a:p>
          <a:p>
            <a:pPr marL="914400" lvl="1" indent="-514350">
              <a:buFontTx/>
              <a:buAutoNum type="arabicPeriod"/>
              <a:defRPr/>
            </a:pPr>
            <a:r>
              <a:rPr lang="zh-CN" altLang="en-US" sz="2200" dirty="0"/>
              <a:t>弹出栈顶的两个数</a:t>
            </a:r>
            <a:r>
              <a:rPr lang="en-US" altLang="zh-CN" sz="2200" dirty="0"/>
              <a:t>, </a:t>
            </a:r>
            <a:r>
              <a:rPr lang="zh-CN" altLang="en-US" sz="2200" dirty="0"/>
              <a:t>将30减去</a:t>
            </a:r>
            <a:r>
              <a:rPr lang="en-US" altLang="zh-CN" sz="2200" dirty="0"/>
              <a:t>5, </a:t>
            </a:r>
            <a:r>
              <a:rPr lang="zh-CN" altLang="en-US" sz="2200" dirty="0"/>
              <a:t>得</a:t>
            </a:r>
            <a:r>
              <a:rPr lang="en-US" altLang="zh-CN" sz="2200" dirty="0"/>
              <a:t>25, </a:t>
            </a:r>
            <a:r>
              <a:rPr lang="zh-CN" altLang="en-US" sz="2200" dirty="0"/>
              <a:t>然后将结果压回栈</a:t>
            </a:r>
            <a:r>
              <a:rPr lang="en-US" altLang="zh-CN" sz="2200" dirty="0"/>
              <a:t>.</a:t>
            </a:r>
          </a:p>
          <a:p>
            <a:pPr marL="914400" lvl="1" indent="-514350">
              <a:buFontTx/>
              <a:buAutoNum type="arabicPeriod"/>
              <a:defRPr/>
            </a:pPr>
            <a:r>
              <a:rPr lang="zh-CN" altLang="en-US" sz="2200" dirty="0"/>
              <a:t>将</a:t>
            </a:r>
            <a:r>
              <a:rPr lang="en-US" altLang="zh-CN" sz="2200" dirty="0"/>
              <a:t> 7 </a:t>
            </a:r>
            <a:r>
              <a:rPr lang="zh-CN" altLang="en-US" sz="2200" dirty="0"/>
              <a:t>压入栈</a:t>
            </a:r>
            <a:r>
              <a:rPr lang="en-US" altLang="zh-CN" sz="2200" dirty="0"/>
              <a:t>.</a:t>
            </a:r>
          </a:p>
          <a:p>
            <a:pPr marL="914400" lvl="1" indent="-514350">
              <a:buFontTx/>
              <a:buAutoNum type="arabicPeriod"/>
              <a:defRPr/>
            </a:pPr>
            <a:r>
              <a:rPr lang="zh-CN" altLang="en-US" sz="2200" dirty="0"/>
              <a:t>弹出栈顶的两个数</a:t>
            </a:r>
            <a:r>
              <a:rPr lang="en-US" altLang="zh-CN" sz="2200" dirty="0"/>
              <a:t>, </a:t>
            </a:r>
            <a:r>
              <a:rPr lang="zh-CN" altLang="en-US" sz="2200" dirty="0"/>
              <a:t>将它们相乘</a:t>
            </a:r>
            <a:r>
              <a:rPr lang="en-US" altLang="zh-CN" sz="2200" dirty="0"/>
              <a:t>, </a:t>
            </a:r>
            <a:r>
              <a:rPr lang="zh-CN" altLang="en-US" sz="2200" dirty="0"/>
              <a:t>再把结果压回栈</a:t>
            </a:r>
            <a:r>
              <a:rPr lang="en-US" altLang="zh-CN" sz="2200" dirty="0"/>
              <a:t>.</a:t>
            </a:r>
          </a:p>
          <a:p>
            <a:pPr>
              <a:defRPr/>
            </a:pPr>
            <a:r>
              <a:rPr lang="zh-CN" altLang="en-US" sz="2200" dirty="0"/>
              <a:t>现在栈里就是</a:t>
            </a:r>
            <a:r>
              <a:rPr lang="en-US" altLang="zh-CN" sz="2200" dirty="0"/>
              <a:t> 175, </a:t>
            </a:r>
            <a:r>
              <a:rPr lang="zh-CN" altLang="en-US" sz="2200" dirty="0"/>
              <a:t>即表达式的值。</a:t>
            </a:r>
            <a:endParaRPr lang="en-US" altLang="zh-CN" sz="2200" dirty="0"/>
          </a:p>
          <a:p>
            <a:pPr>
              <a:defRPr/>
            </a:pPr>
            <a:endParaRPr lang="en-US" altLang="zh-CN" sz="2200" dirty="0"/>
          </a:p>
        </p:txBody>
      </p:sp>
    </p:spTree>
    <p:extLst>
      <p:ext uri="{BB962C8B-B14F-4D97-AF65-F5344CB8AC3E}">
        <p14:creationId xmlns:p14="http://schemas.microsoft.com/office/powerpoint/2010/main" val="280314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Effect transition="in" filter="blinds(horizontal)">
                                      <p:cBhvr>
                                        <p:cTn id="7" dur="500"/>
                                        <p:tgtEl>
                                          <p:spTgt spid="36045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0451">
                                            <p:txEl>
                                              <p:pRg st="1" end="1"/>
                                            </p:txEl>
                                          </p:spTgt>
                                        </p:tgtEl>
                                        <p:attrNameLst>
                                          <p:attrName>style.visibility</p:attrName>
                                        </p:attrNameLst>
                                      </p:cBhvr>
                                      <p:to>
                                        <p:strVal val="visible"/>
                                      </p:to>
                                    </p:set>
                                    <p:animEffect transition="in" filter="blinds(horizontal)">
                                      <p:cBhvr>
                                        <p:cTn id="10" dur="500"/>
                                        <p:tgtEl>
                                          <p:spTgt spid="36045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0451">
                                            <p:txEl>
                                              <p:pRg st="2" end="2"/>
                                            </p:txEl>
                                          </p:spTgt>
                                        </p:tgtEl>
                                        <p:attrNameLst>
                                          <p:attrName>style.visibility</p:attrName>
                                        </p:attrNameLst>
                                      </p:cBhvr>
                                      <p:to>
                                        <p:strVal val="visible"/>
                                      </p:to>
                                    </p:set>
                                    <p:animEffect transition="in" filter="blinds(horizontal)">
                                      <p:cBhvr>
                                        <p:cTn id="13" dur="500"/>
                                        <p:tgtEl>
                                          <p:spTgt spid="36045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0451">
                                            <p:txEl>
                                              <p:pRg st="3" end="3"/>
                                            </p:txEl>
                                          </p:spTgt>
                                        </p:tgtEl>
                                        <p:attrNameLst>
                                          <p:attrName>style.visibility</p:attrName>
                                        </p:attrNameLst>
                                      </p:cBhvr>
                                      <p:to>
                                        <p:strVal val="visible"/>
                                      </p:to>
                                    </p:set>
                                    <p:animEffect transition="in" filter="blinds(horizontal)">
                                      <p:cBhvr>
                                        <p:cTn id="18" dur="500"/>
                                        <p:tgtEl>
                                          <p:spTgt spid="36045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60451">
                                            <p:txEl>
                                              <p:pRg st="4" end="4"/>
                                            </p:txEl>
                                          </p:spTgt>
                                        </p:tgtEl>
                                        <p:attrNameLst>
                                          <p:attrName>style.visibility</p:attrName>
                                        </p:attrNameLst>
                                      </p:cBhvr>
                                      <p:to>
                                        <p:strVal val="visible"/>
                                      </p:to>
                                    </p:set>
                                    <p:animEffect transition="in" filter="blinds(horizontal)">
                                      <p:cBhvr>
                                        <p:cTn id="23" dur="500"/>
                                        <p:tgtEl>
                                          <p:spTgt spid="360451">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60451">
                                            <p:txEl>
                                              <p:pRg st="5" end="5"/>
                                            </p:txEl>
                                          </p:spTgt>
                                        </p:tgtEl>
                                        <p:attrNameLst>
                                          <p:attrName>style.visibility</p:attrName>
                                        </p:attrNameLst>
                                      </p:cBhvr>
                                      <p:to>
                                        <p:strVal val="visible"/>
                                      </p:to>
                                    </p:set>
                                    <p:animEffect transition="in" filter="blinds(horizontal)">
                                      <p:cBhvr>
                                        <p:cTn id="26" dur="500"/>
                                        <p:tgtEl>
                                          <p:spTgt spid="360451">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60451">
                                            <p:txEl>
                                              <p:pRg st="6" end="6"/>
                                            </p:txEl>
                                          </p:spTgt>
                                        </p:tgtEl>
                                        <p:attrNameLst>
                                          <p:attrName>style.visibility</p:attrName>
                                        </p:attrNameLst>
                                      </p:cBhvr>
                                      <p:to>
                                        <p:strVal val="visible"/>
                                      </p:to>
                                    </p:set>
                                    <p:animEffect transition="in" filter="blinds(horizontal)">
                                      <p:cBhvr>
                                        <p:cTn id="29" dur="500"/>
                                        <p:tgtEl>
                                          <p:spTgt spid="360451">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60451">
                                            <p:txEl>
                                              <p:pRg st="7" end="7"/>
                                            </p:txEl>
                                          </p:spTgt>
                                        </p:tgtEl>
                                        <p:attrNameLst>
                                          <p:attrName>style.visibility</p:attrName>
                                        </p:attrNameLst>
                                      </p:cBhvr>
                                      <p:to>
                                        <p:strVal val="visible"/>
                                      </p:to>
                                    </p:set>
                                    <p:animEffect transition="in" filter="blinds(horizontal)">
                                      <p:cBhvr>
                                        <p:cTn id="32" dur="500"/>
                                        <p:tgtEl>
                                          <p:spTgt spid="360451">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60451">
                                            <p:txEl>
                                              <p:pRg st="8" end="8"/>
                                            </p:txEl>
                                          </p:spTgt>
                                        </p:tgtEl>
                                        <p:attrNameLst>
                                          <p:attrName>style.visibility</p:attrName>
                                        </p:attrNameLst>
                                      </p:cBhvr>
                                      <p:to>
                                        <p:strVal val="visible"/>
                                      </p:to>
                                    </p:set>
                                    <p:animEffect transition="in" filter="blinds(horizontal)">
                                      <p:cBhvr>
                                        <p:cTn id="35" dur="500"/>
                                        <p:tgtEl>
                                          <p:spTgt spid="360451">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60451">
                                            <p:txEl>
                                              <p:pRg st="9" end="9"/>
                                            </p:txEl>
                                          </p:spTgt>
                                        </p:tgtEl>
                                        <p:attrNameLst>
                                          <p:attrName>style.visibility</p:attrName>
                                        </p:attrNameLst>
                                      </p:cBhvr>
                                      <p:to>
                                        <p:strVal val="visible"/>
                                      </p:to>
                                    </p:set>
                                    <p:animEffect transition="in" filter="blinds(horizontal)">
                                      <p:cBhvr>
                                        <p:cTn id="38" dur="500"/>
                                        <p:tgtEl>
                                          <p:spTgt spid="360451">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60451">
                                            <p:txEl>
                                              <p:pRg st="10" end="10"/>
                                            </p:txEl>
                                          </p:spTgt>
                                        </p:tgtEl>
                                        <p:attrNameLst>
                                          <p:attrName>style.visibility</p:attrName>
                                        </p:attrNameLst>
                                      </p:cBhvr>
                                      <p:to>
                                        <p:strVal val="visible"/>
                                      </p:to>
                                    </p:set>
                                    <p:animEffect transition="in" filter="blinds(horizontal)">
                                      <p:cBhvr>
                                        <p:cTn id="43" dur="500"/>
                                        <p:tgtEl>
                                          <p:spTgt spid="3604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8" name="Content Placeholder 2"/>
          <p:cNvSpPr>
            <a:spLocks/>
          </p:cNvSpPr>
          <p:nvPr/>
        </p:nvSpPr>
        <p:spPr bwMode="auto">
          <a:xfrm>
            <a:off x="228600" y="1200133"/>
            <a:ext cx="4495800" cy="48400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eaLnBrk="0" hangingPunct="0">
              <a:lnSpc>
                <a:spcPct val="120000"/>
              </a:lnSpc>
              <a:spcBef>
                <a:spcPct val="20000"/>
              </a:spcBef>
              <a:buClr>
                <a:schemeClr val="hlink"/>
              </a:buClr>
              <a:buSzPct val="7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1pPr>
            <a:lvl2pPr marL="742950" indent="-285750" eaLnBrk="0" hangingPunct="0">
              <a:lnSpc>
                <a:spcPct val="120000"/>
              </a:lnSpc>
              <a:spcBef>
                <a:spcPct val="20000"/>
              </a:spcBef>
              <a:buClr>
                <a:schemeClr val="accent2"/>
              </a:buClr>
              <a:buSzPct val="85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2pPr>
            <a:lvl3pPr marL="1143000" indent="-228600" eaLnBrk="0" hangingPunct="0">
              <a:lnSpc>
                <a:spcPct val="120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eaLnBrk="0" hangingPunct="0">
              <a:lnSpc>
                <a:spcPct val="120000"/>
              </a:lnSpc>
              <a:spcBef>
                <a:spcPct val="20000"/>
              </a:spcBef>
              <a:buClr>
                <a:schemeClr val="accent2"/>
              </a:buClr>
              <a:buSzPct val="90000"/>
              <a:buFont typeface="Wingdings" panose="05000000000000000000" pitchFamily="2" charset="2"/>
              <a:buChar char=""/>
              <a:defRPr sz="1600" b="1">
                <a:solidFill>
                  <a:srgbClr val="000099"/>
                </a:solidFill>
                <a:latin typeface="Arial" panose="020B060402020202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9pPr>
          </a:lstStyle>
          <a:p>
            <a:pPr>
              <a:lnSpc>
                <a:spcPct val="110000"/>
              </a:lnSpc>
              <a:spcBef>
                <a:spcPts val="0"/>
              </a:spcBef>
              <a:buNone/>
            </a:pPr>
            <a:r>
              <a:rPr lang="en-US" altLang="zh-CN" sz="2000" dirty="0">
                <a:latin typeface="+mn-lt"/>
                <a:ea typeface="+mn-ea"/>
                <a:cs typeface="Courier New" panose="02070309020205020404" pitchFamily="49" charset="0"/>
              </a:rPr>
              <a:t>/* Formats a file of text */</a:t>
            </a:r>
          </a:p>
          <a:p>
            <a:pPr>
              <a:lnSpc>
                <a:spcPct val="110000"/>
              </a:lnSpc>
              <a:spcBef>
                <a:spcPts val="0"/>
              </a:spcBef>
              <a:buNone/>
            </a:pPr>
            <a:endParaRPr lang="en-US" altLang="zh-CN" sz="2000" dirty="0">
              <a:latin typeface="+mn-lt"/>
              <a:ea typeface="+mn-ea"/>
              <a:cs typeface="Courier New" panose="02070309020205020404" pitchFamily="49" charset="0"/>
            </a:endParaRPr>
          </a:p>
          <a:p>
            <a:pPr>
              <a:lnSpc>
                <a:spcPct val="110000"/>
              </a:lnSpc>
              <a:spcBef>
                <a:spcPts val="0"/>
              </a:spcBef>
              <a:buNone/>
            </a:pPr>
            <a:r>
              <a:rPr lang="en-US" altLang="zh-CN" sz="2000" dirty="0">
                <a:latin typeface="+mn-lt"/>
                <a:ea typeface="+mn-ea"/>
                <a:cs typeface="Courier New" panose="02070309020205020404" pitchFamily="49" charset="0"/>
              </a:rPr>
              <a:t>#include &lt;</a:t>
            </a:r>
            <a:r>
              <a:rPr lang="en-US" altLang="zh-CN" sz="2000" dirty="0" err="1">
                <a:latin typeface="+mn-lt"/>
                <a:ea typeface="+mn-ea"/>
                <a:cs typeface="Courier New" panose="02070309020205020404" pitchFamily="49" charset="0"/>
              </a:rPr>
              <a:t>string.h</a:t>
            </a:r>
            <a:r>
              <a:rPr lang="en-US" altLang="zh-CN" sz="2000" dirty="0">
                <a:latin typeface="+mn-lt"/>
                <a:ea typeface="+mn-ea"/>
                <a:cs typeface="Courier New" panose="02070309020205020404" pitchFamily="49" charset="0"/>
              </a:rPr>
              <a:t>&gt;</a:t>
            </a:r>
          </a:p>
          <a:p>
            <a:pPr>
              <a:lnSpc>
                <a:spcPct val="110000"/>
              </a:lnSpc>
              <a:spcBef>
                <a:spcPts val="0"/>
              </a:spcBef>
              <a:buNone/>
            </a:pPr>
            <a:r>
              <a:rPr lang="en-US" altLang="zh-CN" sz="2000" dirty="0">
                <a:latin typeface="+mn-lt"/>
                <a:ea typeface="+mn-ea"/>
                <a:cs typeface="Courier New" panose="02070309020205020404" pitchFamily="49" charset="0"/>
              </a:rPr>
              <a:t>#include "</a:t>
            </a:r>
            <a:r>
              <a:rPr lang="en-US" altLang="zh-CN" sz="2000" dirty="0" err="1">
                <a:latin typeface="+mn-lt"/>
                <a:ea typeface="+mn-ea"/>
                <a:cs typeface="Courier New" panose="02070309020205020404" pitchFamily="49" charset="0"/>
              </a:rPr>
              <a:t>line.h</a:t>
            </a:r>
            <a:r>
              <a:rPr lang="en-US" altLang="zh-CN" sz="2000" dirty="0">
                <a:latin typeface="+mn-lt"/>
                <a:ea typeface="+mn-ea"/>
                <a:cs typeface="Courier New" panose="02070309020205020404" pitchFamily="49" charset="0"/>
              </a:rPr>
              <a:t>"</a:t>
            </a:r>
          </a:p>
          <a:p>
            <a:pPr>
              <a:lnSpc>
                <a:spcPct val="110000"/>
              </a:lnSpc>
              <a:spcBef>
                <a:spcPts val="0"/>
              </a:spcBef>
              <a:buNone/>
            </a:pPr>
            <a:r>
              <a:rPr lang="en-US" altLang="zh-CN" sz="2000" dirty="0">
                <a:latin typeface="+mn-lt"/>
                <a:ea typeface="+mn-ea"/>
                <a:cs typeface="Courier New" panose="02070309020205020404" pitchFamily="49" charset="0"/>
              </a:rPr>
              <a:t>#include "</a:t>
            </a:r>
            <a:r>
              <a:rPr lang="en-US" altLang="zh-CN" sz="2000" dirty="0" err="1">
                <a:latin typeface="+mn-lt"/>
                <a:ea typeface="+mn-ea"/>
                <a:cs typeface="Courier New" panose="02070309020205020404" pitchFamily="49" charset="0"/>
              </a:rPr>
              <a:t>word.h</a:t>
            </a:r>
            <a:r>
              <a:rPr lang="en-US" altLang="zh-CN" sz="2000" dirty="0">
                <a:latin typeface="+mn-lt"/>
                <a:ea typeface="+mn-ea"/>
                <a:cs typeface="Courier New" panose="02070309020205020404" pitchFamily="49" charset="0"/>
              </a:rPr>
              <a:t>"</a:t>
            </a:r>
          </a:p>
          <a:p>
            <a:pPr>
              <a:lnSpc>
                <a:spcPct val="110000"/>
              </a:lnSpc>
              <a:spcBef>
                <a:spcPts val="0"/>
              </a:spcBef>
              <a:buNone/>
            </a:pPr>
            <a:r>
              <a:rPr lang="en-US" altLang="zh-CN" sz="2000" dirty="0">
                <a:latin typeface="+mn-lt"/>
                <a:ea typeface="+mn-ea"/>
                <a:cs typeface="Courier New" panose="02070309020205020404" pitchFamily="49" charset="0"/>
              </a:rPr>
              <a:t> </a:t>
            </a:r>
          </a:p>
          <a:p>
            <a:pPr>
              <a:lnSpc>
                <a:spcPct val="110000"/>
              </a:lnSpc>
              <a:spcBef>
                <a:spcPts val="0"/>
              </a:spcBef>
              <a:buNone/>
            </a:pPr>
            <a:r>
              <a:rPr lang="en-US" altLang="zh-CN" sz="2000" dirty="0">
                <a:latin typeface="+mn-lt"/>
                <a:ea typeface="+mn-ea"/>
                <a:cs typeface="Courier New" panose="02070309020205020404" pitchFamily="49" charset="0"/>
              </a:rPr>
              <a:t>#define MAX_WORD_LEN 20</a:t>
            </a:r>
          </a:p>
          <a:p>
            <a:pPr>
              <a:lnSpc>
                <a:spcPct val="110000"/>
              </a:lnSpc>
              <a:spcBef>
                <a:spcPts val="0"/>
              </a:spcBef>
              <a:buNone/>
            </a:pPr>
            <a:r>
              <a:rPr lang="en-US" altLang="zh-CN" sz="2000" dirty="0">
                <a:latin typeface="+mn-lt"/>
                <a:ea typeface="+mn-ea"/>
                <a:cs typeface="Courier New" panose="02070309020205020404" pitchFamily="49" charset="0"/>
              </a:rPr>
              <a:t> </a:t>
            </a:r>
          </a:p>
          <a:p>
            <a:pPr>
              <a:lnSpc>
                <a:spcPct val="110000"/>
              </a:lnSpc>
              <a:spcBef>
                <a:spcPts val="0"/>
              </a:spcBef>
              <a:buNone/>
            </a:pPr>
            <a:r>
              <a:rPr lang="en-US" altLang="zh-CN" sz="2000" dirty="0">
                <a:latin typeface="+mn-lt"/>
                <a:ea typeface="+mn-ea"/>
                <a:cs typeface="Courier New" panose="02070309020205020404" pitchFamily="49" charset="0"/>
              </a:rPr>
              <a:t>int main(void)</a:t>
            </a:r>
          </a:p>
          <a:p>
            <a:pPr>
              <a:lnSpc>
                <a:spcPct val="110000"/>
              </a:lnSpc>
              <a:spcBef>
                <a:spcPts val="0"/>
              </a:spcBef>
              <a:buNone/>
            </a:pPr>
            <a:r>
              <a:rPr lang="en-US" altLang="zh-CN" sz="2000" dirty="0">
                <a:latin typeface="+mn-lt"/>
                <a:ea typeface="+mn-ea"/>
                <a:cs typeface="Courier New" panose="02070309020205020404" pitchFamily="49" charset="0"/>
              </a:rPr>
              <a:t>{</a:t>
            </a:r>
          </a:p>
          <a:p>
            <a:pPr>
              <a:lnSpc>
                <a:spcPct val="110000"/>
              </a:lnSpc>
              <a:spcBef>
                <a:spcPts val="0"/>
              </a:spcBef>
              <a:buNone/>
            </a:pPr>
            <a:r>
              <a:rPr lang="en-US" altLang="zh-CN" sz="2000" dirty="0">
                <a:latin typeface="+mn-lt"/>
                <a:ea typeface="+mn-ea"/>
                <a:cs typeface="Courier New" panose="02070309020205020404" pitchFamily="49" charset="0"/>
              </a:rPr>
              <a:t>    char word[MAX_WORD_LEN+2];</a:t>
            </a:r>
          </a:p>
          <a:p>
            <a:pPr>
              <a:lnSpc>
                <a:spcPct val="110000"/>
              </a:lnSpc>
              <a:spcBef>
                <a:spcPts val="0"/>
              </a:spcBef>
              <a:buNone/>
            </a:pPr>
            <a:r>
              <a:rPr lang="en-US" altLang="zh-CN" sz="2000" dirty="0">
                <a:latin typeface="+mn-lt"/>
                <a:ea typeface="+mn-ea"/>
                <a:cs typeface="Courier New" panose="02070309020205020404" pitchFamily="49" charset="0"/>
              </a:rPr>
              <a:t>    int </a:t>
            </a:r>
            <a:r>
              <a:rPr lang="en-US" altLang="zh-CN" sz="2000" dirty="0" err="1">
                <a:latin typeface="+mn-lt"/>
                <a:ea typeface="+mn-ea"/>
                <a:cs typeface="Courier New" panose="02070309020205020404" pitchFamily="49" charset="0"/>
              </a:rPr>
              <a:t>word_len</a:t>
            </a:r>
            <a:r>
              <a:rPr lang="en-US" altLang="zh-CN" sz="2000" dirty="0">
                <a:latin typeface="+mn-lt"/>
                <a:ea typeface="+mn-ea"/>
                <a:cs typeface="Courier New" panose="02070309020205020404" pitchFamily="49" charset="0"/>
              </a:rPr>
              <a:t>; </a:t>
            </a:r>
          </a:p>
          <a:p>
            <a:pPr>
              <a:lnSpc>
                <a:spcPct val="110000"/>
              </a:lnSpc>
              <a:spcBef>
                <a:spcPts val="0"/>
              </a:spcBef>
              <a:buNone/>
            </a:pPr>
            <a:endParaRPr lang="en-US" altLang="zh-CN" sz="2000" dirty="0">
              <a:latin typeface="+mn-lt"/>
              <a:ea typeface="+mn-ea"/>
              <a:cs typeface="Courier New" panose="02070309020205020404" pitchFamily="49" charset="0"/>
            </a:endParaRPr>
          </a:p>
          <a:p>
            <a:pPr>
              <a:lnSpc>
                <a:spcPct val="110000"/>
              </a:lnSpc>
              <a:spcBef>
                <a:spcPts val="0"/>
              </a:spcBef>
              <a:buNone/>
            </a:pPr>
            <a:r>
              <a:rPr lang="en-US" altLang="zh-CN" sz="2000" dirty="0">
                <a:latin typeface="+mn-lt"/>
                <a:ea typeface="+mn-ea"/>
                <a:cs typeface="Courier New" panose="02070309020205020404" pitchFamily="49" charset="0"/>
              </a:rPr>
              <a:t>    </a:t>
            </a:r>
            <a:r>
              <a:rPr lang="en-US" altLang="zh-CN" sz="2000" dirty="0" err="1">
                <a:solidFill>
                  <a:srgbClr val="FF0000"/>
                </a:solidFill>
                <a:latin typeface="+mn-lt"/>
                <a:ea typeface="+mn-ea"/>
                <a:cs typeface="Courier New" panose="02070309020205020404" pitchFamily="49" charset="0"/>
              </a:rPr>
              <a:t>clear_line</a:t>
            </a:r>
            <a:r>
              <a:rPr lang="en-US" altLang="zh-CN" sz="2000" dirty="0">
                <a:solidFill>
                  <a:srgbClr val="FF0000"/>
                </a:solidFill>
                <a:latin typeface="+mn-lt"/>
                <a:ea typeface="+mn-ea"/>
                <a:cs typeface="Courier New" panose="02070309020205020404" pitchFamily="49" charset="0"/>
              </a:rPr>
              <a:t>();</a:t>
            </a:r>
          </a:p>
        </p:txBody>
      </p:sp>
      <p:sp>
        <p:nvSpPr>
          <p:cNvPr id="3" name="矩形 2">
            <a:extLst>
              <a:ext uri="{FF2B5EF4-FFF2-40B4-BE49-F238E27FC236}">
                <a16:creationId xmlns:a16="http://schemas.microsoft.com/office/drawing/2014/main" id="{8E1EDA0C-9399-44B1-8E93-B28FCFEF6496}"/>
              </a:ext>
            </a:extLst>
          </p:cNvPr>
          <p:cNvSpPr/>
          <p:nvPr/>
        </p:nvSpPr>
        <p:spPr>
          <a:xfrm>
            <a:off x="1981200" y="533400"/>
            <a:ext cx="198220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ctr"/>
            <a:r>
              <a:rPr lang="en-US" altLang="zh-CN" sz="3600" b="1" dirty="0" err="1">
                <a:solidFill>
                  <a:srgbClr val="990033"/>
                </a:solidFill>
                <a:latin typeface="微软雅黑" panose="020B0503020204020204" pitchFamily="34" charset="-122"/>
                <a:ea typeface="微软雅黑" panose="020B0503020204020204" pitchFamily="34" charset="-122"/>
                <a:cs typeface="+mj-cs"/>
              </a:rPr>
              <a:t>justify.c</a:t>
            </a:r>
            <a:endParaRPr lang="en-US" altLang="zh-CN" sz="3600" b="1" dirty="0">
              <a:solidFill>
                <a:srgbClr val="990033"/>
              </a:solidFill>
              <a:latin typeface="微软雅黑" panose="020B0503020204020204" pitchFamily="34" charset="-122"/>
              <a:ea typeface="微软雅黑" panose="020B0503020204020204" pitchFamily="34" charset="-122"/>
              <a:cs typeface="+mj-cs"/>
            </a:endParaRPr>
          </a:p>
        </p:txBody>
      </p:sp>
      <p:sp>
        <p:nvSpPr>
          <p:cNvPr id="5" name="Content Placeholder 2">
            <a:extLst>
              <a:ext uri="{FF2B5EF4-FFF2-40B4-BE49-F238E27FC236}">
                <a16:creationId xmlns:a16="http://schemas.microsoft.com/office/drawing/2014/main" id="{CE37DAFC-42A4-4B1C-9A58-5C9ABAD9D853}"/>
              </a:ext>
            </a:extLst>
          </p:cNvPr>
          <p:cNvSpPr txBox="1">
            <a:spLocks/>
          </p:cNvSpPr>
          <p:nvPr/>
        </p:nvSpPr>
        <p:spPr bwMode="auto">
          <a:xfrm>
            <a:off x="4800600" y="498021"/>
            <a:ext cx="5868409" cy="613137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lstStyle>
            <a:defPPr>
              <a:defRPr lang="en-US"/>
            </a:defPPr>
            <a:lvl1pPr marL="342900" indent="-342900">
              <a:lnSpc>
                <a:spcPct val="110000"/>
              </a:lnSpc>
              <a:spcBef>
                <a:spcPts val="0"/>
              </a:spcBef>
              <a:buClr>
                <a:schemeClr val="hlink"/>
              </a:buClr>
              <a:buSzPct val="70000"/>
              <a:buFont typeface="Wingdings" panose="05000000000000000000" pitchFamily="2" charset="2"/>
              <a:buNone/>
              <a:defRPr sz="2000" b="1">
                <a:solidFill>
                  <a:srgbClr val="000099"/>
                </a:solidFill>
                <a:latin typeface="+mn-lt"/>
                <a:cs typeface="Courier New" panose="02070309020205020404" pitchFamily="49" charset="0"/>
              </a:defRPr>
            </a:lvl1pPr>
            <a:lvl2pPr marL="742950" indent="-285750">
              <a:lnSpc>
                <a:spcPct val="120000"/>
              </a:lnSpc>
              <a:spcBef>
                <a:spcPct val="20000"/>
              </a:spcBef>
              <a:buClr>
                <a:schemeClr val="accent2"/>
              </a:buClr>
              <a:buSzPct val="85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2pPr>
            <a:lvl3pPr marL="1143000" indent="-228600">
              <a:lnSpc>
                <a:spcPct val="120000"/>
              </a:lnSpc>
              <a:spcBef>
                <a:spcPct val="20000"/>
              </a:spcBef>
              <a:buClr>
                <a:schemeClr val="hlink"/>
              </a:buClr>
              <a:buSzPct val="80000"/>
              <a:buFont typeface="Wingdings" panose="05000000000000000000" pitchFamily="2" charset="2"/>
              <a:buChar char="v"/>
              <a:defRPr b="1">
                <a:solidFill>
                  <a:srgbClr val="000099"/>
                </a:solidFill>
                <a:latin typeface="Arial" panose="020B0604020202020204" pitchFamily="34" charset="0"/>
                <a:ea typeface="宋体" panose="02010600030101010101" pitchFamily="2" charset="-122"/>
              </a:defRPr>
            </a:lvl3pPr>
            <a:lvl4pPr marL="1600200" indent="-228600">
              <a:lnSpc>
                <a:spcPct val="120000"/>
              </a:lnSpc>
              <a:spcBef>
                <a:spcPct val="20000"/>
              </a:spcBef>
              <a:buClr>
                <a:schemeClr val="accent2"/>
              </a:buClr>
              <a:buSzPct val="90000"/>
              <a:buFont typeface="Wingdings" panose="05000000000000000000" pitchFamily="2" charset="2"/>
              <a:buChar char=""/>
              <a:defRPr sz="1600" b="1">
                <a:solidFill>
                  <a:srgbClr val="000099"/>
                </a:solidFill>
                <a:latin typeface="Arial" panose="020B0604020202020204" pitchFamily="34" charset="0"/>
                <a:ea typeface="宋体" panose="02010600030101010101" pitchFamily="2" charset="-122"/>
              </a:defRPr>
            </a:lvl4pPr>
            <a:lvl5pPr marL="2057400" indent="-228600">
              <a:lnSpc>
                <a:spcPct val="120000"/>
              </a:lnSpc>
              <a:spcBef>
                <a:spcPct val="20000"/>
              </a:spcBef>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9pPr>
          </a:lstStyle>
          <a:p>
            <a:r>
              <a:rPr lang="en-US" dirty="0">
                <a:solidFill>
                  <a:srgbClr val="9900CC"/>
                </a:solidFill>
              </a:rPr>
              <a:t>   for (;;) {</a:t>
            </a:r>
          </a:p>
          <a:p>
            <a:r>
              <a:rPr lang="en-US" dirty="0"/>
              <a:t>       </a:t>
            </a:r>
            <a:r>
              <a:rPr lang="en-US" dirty="0" err="1">
                <a:solidFill>
                  <a:srgbClr val="FF0000"/>
                </a:solidFill>
              </a:rPr>
              <a:t>read_word</a:t>
            </a:r>
            <a:r>
              <a:rPr lang="en-US" dirty="0">
                <a:solidFill>
                  <a:srgbClr val="FF0000"/>
                </a:solidFill>
              </a:rPr>
              <a:t>(word, MAX_WORD_LEN+1);</a:t>
            </a:r>
          </a:p>
          <a:p>
            <a:r>
              <a:rPr lang="en-US" dirty="0"/>
              <a:t>       </a:t>
            </a:r>
            <a:r>
              <a:rPr lang="en-US" dirty="0" err="1"/>
              <a:t>word_len</a:t>
            </a:r>
            <a:r>
              <a:rPr lang="en-US" dirty="0"/>
              <a:t> = </a:t>
            </a:r>
            <a:r>
              <a:rPr lang="en-US" dirty="0" err="1"/>
              <a:t>strlen</a:t>
            </a:r>
            <a:r>
              <a:rPr lang="en-US" dirty="0"/>
              <a:t>(word);</a:t>
            </a:r>
          </a:p>
          <a:p>
            <a:r>
              <a:rPr lang="en-US" dirty="0"/>
              <a:t>       if (</a:t>
            </a:r>
            <a:r>
              <a:rPr lang="en-US" dirty="0" err="1"/>
              <a:t>word_len</a:t>
            </a:r>
            <a:r>
              <a:rPr lang="en-US" dirty="0"/>
              <a:t> == 0) {</a:t>
            </a:r>
          </a:p>
          <a:p>
            <a:r>
              <a:rPr lang="en-US" dirty="0"/>
              <a:t>           </a:t>
            </a:r>
            <a:r>
              <a:rPr lang="en-US" dirty="0" err="1">
                <a:solidFill>
                  <a:srgbClr val="FF0000"/>
                </a:solidFill>
              </a:rPr>
              <a:t>flush_line</a:t>
            </a:r>
            <a:r>
              <a:rPr lang="en-US" dirty="0">
                <a:solidFill>
                  <a:srgbClr val="FF0000"/>
                </a:solidFill>
              </a:rPr>
              <a:t>();</a:t>
            </a:r>
          </a:p>
          <a:p>
            <a:r>
              <a:rPr lang="en-US" dirty="0"/>
              <a:t>           return 0;</a:t>
            </a:r>
          </a:p>
          <a:p>
            <a:r>
              <a:rPr lang="en-US" dirty="0"/>
              <a:t>       }</a:t>
            </a:r>
          </a:p>
          <a:p>
            <a:r>
              <a:rPr lang="en-US" dirty="0"/>
              <a:t>       if (</a:t>
            </a:r>
            <a:r>
              <a:rPr lang="en-US" dirty="0" err="1"/>
              <a:t>word_len</a:t>
            </a:r>
            <a:r>
              <a:rPr lang="en-US" dirty="0"/>
              <a:t> &gt; MAX_WORD_LEN)</a:t>
            </a:r>
          </a:p>
          <a:p>
            <a:r>
              <a:rPr lang="en-US" dirty="0"/>
              <a:t>           word[MAX_WORD_LEN] = '*';</a:t>
            </a:r>
          </a:p>
          <a:p>
            <a:r>
              <a:rPr lang="en-US" dirty="0"/>
              <a:t>  </a:t>
            </a:r>
            <a:endParaRPr lang="zh-CN" altLang="en-US" dirty="0"/>
          </a:p>
          <a:p>
            <a:r>
              <a:rPr lang="zh-CN" altLang="en-US" dirty="0"/>
              <a:t>       </a:t>
            </a:r>
            <a:r>
              <a:rPr lang="en-US" dirty="0"/>
              <a:t>if (</a:t>
            </a:r>
            <a:r>
              <a:rPr lang="en-US" dirty="0" err="1"/>
              <a:t>word_len</a:t>
            </a:r>
            <a:r>
              <a:rPr lang="en-US" dirty="0"/>
              <a:t> + 1 &gt; </a:t>
            </a:r>
            <a:r>
              <a:rPr lang="en-US" dirty="0" err="1"/>
              <a:t>space_remaining</a:t>
            </a:r>
            <a:r>
              <a:rPr lang="en-US" dirty="0"/>
              <a:t>()) {</a:t>
            </a:r>
          </a:p>
          <a:p>
            <a:r>
              <a:rPr lang="en-US" dirty="0"/>
              <a:t>           </a:t>
            </a:r>
            <a:r>
              <a:rPr lang="en-US" dirty="0" err="1">
                <a:solidFill>
                  <a:srgbClr val="FF0000"/>
                </a:solidFill>
              </a:rPr>
              <a:t>write_line</a:t>
            </a:r>
            <a:r>
              <a:rPr lang="en-US" dirty="0">
                <a:solidFill>
                  <a:srgbClr val="FF0000"/>
                </a:solidFill>
              </a:rPr>
              <a:t>();</a:t>
            </a:r>
          </a:p>
          <a:p>
            <a:r>
              <a:rPr lang="en-US" dirty="0">
                <a:solidFill>
                  <a:srgbClr val="FF0000"/>
                </a:solidFill>
              </a:rPr>
              <a:t>           </a:t>
            </a:r>
            <a:r>
              <a:rPr lang="en-US" dirty="0" err="1">
                <a:solidFill>
                  <a:srgbClr val="FF0000"/>
                </a:solidFill>
              </a:rPr>
              <a:t>clear_line</a:t>
            </a:r>
            <a:r>
              <a:rPr lang="en-US" dirty="0">
                <a:solidFill>
                  <a:srgbClr val="FF0000"/>
                </a:solidFill>
              </a:rPr>
              <a:t>();</a:t>
            </a:r>
          </a:p>
          <a:p>
            <a:r>
              <a:rPr lang="en-US" dirty="0"/>
              <a:t>       }</a:t>
            </a:r>
          </a:p>
          <a:p>
            <a:endParaRPr lang="en-US" dirty="0"/>
          </a:p>
          <a:p>
            <a:r>
              <a:rPr lang="en-US" dirty="0"/>
              <a:t>       </a:t>
            </a:r>
            <a:r>
              <a:rPr lang="en-US" dirty="0" err="1">
                <a:solidFill>
                  <a:srgbClr val="FF0000"/>
                </a:solidFill>
              </a:rPr>
              <a:t>add_word</a:t>
            </a:r>
            <a:r>
              <a:rPr lang="en-US" dirty="0">
                <a:solidFill>
                  <a:srgbClr val="FF0000"/>
                </a:solidFill>
              </a:rPr>
              <a:t>(word);</a:t>
            </a:r>
          </a:p>
          <a:p>
            <a:r>
              <a:rPr lang="en-US" dirty="0"/>
              <a:t>   </a:t>
            </a:r>
            <a:r>
              <a:rPr lang="en-US" dirty="0">
                <a:solidFill>
                  <a:srgbClr val="9900CC"/>
                </a:solidFill>
              </a:rPr>
              <a:t>} /* end for*/</a:t>
            </a:r>
            <a:endParaRPr lang="en-US" altLang="zh-CN" dirty="0">
              <a:solidFill>
                <a:srgbClr val="9900CC"/>
              </a:solidFill>
            </a:endParaRPr>
          </a:p>
          <a:p>
            <a:r>
              <a:rPr lang="en-US" dirty="0"/>
              <a:t>}</a:t>
            </a:r>
            <a:r>
              <a:rPr lang="en-US" altLang="zh-CN" dirty="0"/>
              <a:t> /* end main*/</a:t>
            </a:r>
            <a:endParaRPr lang="en-US" dirty="0"/>
          </a:p>
        </p:txBody>
      </p:sp>
      <p:sp>
        <p:nvSpPr>
          <p:cNvPr id="4" name="矩形 3">
            <a:extLst>
              <a:ext uri="{FF2B5EF4-FFF2-40B4-BE49-F238E27FC236}">
                <a16:creationId xmlns:a16="http://schemas.microsoft.com/office/drawing/2014/main" id="{545496AC-6FDE-4699-97AC-2CA7E0064304}"/>
              </a:ext>
            </a:extLst>
          </p:cNvPr>
          <p:cNvSpPr/>
          <p:nvPr/>
        </p:nvSpPr>
        <p:spPr>
          <a:xfrm>
            <a:off x="9335509" y="2703295"/>
            <a:ext cx="2819400" cy="923330"/>
          </a:xfrm>
          <a:prstGeom prst="rect">
            <a:avLst/>
          </a:prstGeom>
          <a:solidFill>
            <a:srgbClr val="99FFCC"/>
          </a:solidFill>
        </p:spPr>
        <p:txBody>
          <a:bodyPr wrap="square">
            <a:spAutoFit/>
          </a:bodyPr>
          <a:lstStyle/>
          <a:p>
            <a:r>
              <a:rPr lang="zh-CN" altLang="en-US" sz="1800" b="1" dirty="0">
                <a:latin typeface="仿宋" panose="02010609060101010101" pitchFamily="49" charset="-122"/>
                <a:ea typeface="仿宋" panose="02010609060101010101" pitchFamily="49" charset="-122"/>
              </a:rPr>
              <a:t>检验</a:t>
            </a:r>
            <a:r>
              <a:rPr lang="en-US" altLang="zh-CN" sz="1800" b="1" dirty="0">
                <a:latin typeface="仿宋" panose="02010609060101010101" pitchFamily="49" charset="-122"/>
                <a:ea typeface="仿宋" panose="02010609060101010101" pitchFamily="49" charset="-122"/>
              </a:rPr>
              <a:t>word</a:t>
            </a:r>
            <a:r>
              <a:rPr lang="zh-CN" altLang="en-US" sz="1800" b="1" dirty="0">
                <a:latin typeface="仿宋" panose="02010609060101010101" pitchFamily="49" charset="-122"/>
                <a:ea typeface="仿宋" panose="02010609060101010101" pitchFamily="49" charset="-122"/>
              </a:rPr>
              <a:t>是否含有超过</a:t>
            </a:r>
            <a:r>
              <a:rPr lang="en-US" altLang="zh-CN" sz="1800" b="1" dirty="0">
                <a:latin typeface="仿宋" panose="02010609060101010101" pitchFamily="49" charset="-122"/>
                <a:ea typeface="仿宋" panose="02010609060101010101" pitchFamily="49" charset="-122"/>
              </a:rPr>
              <a:t>20</a:t>
            </a:r>
            <a:r>
              <a:rPr lang="zh-CN" altLang="en-US" sz="1800" b="1" dirty="0">
                <a:latin typeface="仿宋" panose="02010609060101010101" pitchFamily="49" charset="-122"/>
                <a:ea typeface="仿宋" panose="02010609060101010101" pitchFamily="49" charset="-122"/>
              </a:rPr>
              <a:t>个字符的串。如果是，把第</a:t>
            </a:r>
            <a:r>
              <a:rPr lang="en-US" altLang="zh-CN" sz="1800" b="1" dirty="0">
                <a:latin typeface="仿宋" panose="02010609060101010101" pitchFamily="49" charset="-122"/>
                <a:ea typeface="仿宋" panose="02010609060101010101" pitchFamily="49" charset="-122"/>
              </a:rPr>
              <a:t>21</a:t>
            </a:r>
            <a:r>
              <a:rPr lang="zh-CN" altLang="en-US" sz="1800" b="1" dirty="0">
                <a:latin typeface="仿宋" panose="02010609060101010101" pitchFamily="49" charset="-122"/>
                <a:ea typeface="仿宋" panose="02010609060101010101" pitchFamily="49" charset="-122"/>
              </a:rPr>
              <a:t>个字符换成星号。</a:t>
            </a:r>
            <a:endParaRPr lang="zh-CN" altLang="en-US" sz="1800" b="1" dirty="0"/>
          </a:p>
        </p:txBody>
      </p:sp>
      <p:sp>
        <p:nvSpPr>
          <p:cNvPr id="6" name="矩形 5">
            <a:extLst>
              <a:ext uri="{FF2B5EF4-FFF2-40B4-BE49-F238E27FC236}">
                <a16:creationId xmlns:a16="http://schemas.microsoft.com/office/drawing/2014/main" id="{BD1BBA47-83BB-4B4D-AAB2-31EA72936C72}"/>
              </a:ext>
            </a:extLst>
          </p:cNvPr>
          <p:cNvSpPr/>
          <p:nvPr/>
        </p:nvSpPr>
        <p:spPr>
          <a:xfrm>
            <a:off x="7826829" y="1589751"/>
            <a:ext cx="3276600" cy="923330"/>
          </a:xfrm>
          <a:prstGeom prst="rect">
            <a:avLst/>
          </a:prstGeom>
          <a:solidFill>
            <a:srgbClr val="99FFCC"/>
          </a:solidFill>
        </p:spPr>
        <p:txBody>
          <a:bodyPr wrap="square">
            <a:spAutoFit/>
          </a:bodyPr>
          <a:lstStyle/>
          <a:p>
            <a:r>
              <a:rPr lang="zh-CN" altLang="en-US" sz="1800" b="1" dirty="0">
                <a:latin typeface="仿宋" panose="02010609060101010101" pitchFamily="49" charset="-122"/>
                <a:ea typeface="仿宋" panose="02010609060101010101" pitchFamily="49" charset="-122"/>
              </a:rPr>
              <a:t>读不了单词</a:t>
            </a:r>
            <a:endParaRPr lang="en-US" altLang="zh-CN" sz="1800" b="1" dirty="0">
              <a:latin typeface="仿宋" panose="02010609060101010101" pitchFamily="49" charset="-122"/>
              <a:ea typeface="仿宋" panose="02010609060101010101" pitchFamily="49" charset="-122"/>
            </a:endParaRPr>
          </a:p>
          <a:p>
            <a:r>
              <a:rPr lang="zh-CN" altLang="en-US" sz="1800" b="1" dirty="0">
                <a:latin typeface="仿宋" panose="02010609060101010101" pitchFamily="49" charset="-122"/>
                <a:ea typeface="仿宋" panose="02010609060101010101" pitchFamily="49" charset="-122"/>
              </a:rPr>
              <a:t>输出行缓冲区的内容，不调整</a:t>
            </a:r>
            <a:endParaRPr lang="en-US" altLang="zh-CN" sz="1800" b="1" dirty="0">
              <a:latin typeface="仿宋" panose="02010609060101010101" pitchFamily="49" charset="-122"/>
              <a:ea typeface="仿宋" panose="02010609060101010101" pitchFamily="49" charset="-122"/>
            </a:endParaRPr>
          </a:p>
          <a:p>
            <a:r>
              <a:rPr lang="zh-CN" altLang="en-US" sz="1800" b="1" dirty="0">
                <a:latin typeface="仿宋" panose="02010609060101010101" pitchFamily="49" charset="-122"/>
                <a:ea typeface="仿宋" panose="02010609060101010101" pitchFamily="49" charset="-122"/>
              </a:rPr>
              <a:t>终止程序</a:t>
            </a:r>
            <a:endParaRPr lang="en-US" altLang="zh-CN" sz="1800" b="1" dirty="0">
              <a:latin typeface="仿宋" panose="02010609060101010101" pitchFamily="49" charset="-122"/>
              <a:ea typeface="仿宋" panose="02010609060101010101" pitchFamily="49" charset="-122"/>
            </a:endParaRPr>
          </a:p>
        </p:txBody>
      </p:sp>
      <p:sp>
        <p:nvSpPr>
          <p:cNvPr id="8" name="矩形 7">
            <a:extLst>
              <a:ext uri="{FF2B5EF4-FFF2-40B4-BE49-F238E27FC236}">
                <a16:creationId xmlns:a16="http://schemas.microsoft.com/office/drawing/2014/main" id="{53FD1CEE-D28A-4A75-9D5F-F17603D62B08}"/>
              </a:ext>
            </a:extLst>
          </p:cNvPr>
          <p:cNvSpPr/>
          <p:nvPr/>
        </p:nvSpPr>
        <p:spPr>
          <a:xfrm>
            <a:off x="7457219" y="5540633"/>
            <a:ext cx="2286000" cy="369332"/>
          </a:xfrm>
          <a:prstGeom prst="rect">
            <a:avLst/>
          </a:prstGeom>
          <a:solidFill>
            <a:srgbClr val="99FFCC"/>
          </a:solidFill>
        </p:spPr>
        <p:txBody>
          <a:bodyPr wrap="square">
            <a:spAutoFit/>
          </a:bodyPr>
          <a:lstStyle/>
          <a:p>
            <a:r>
              <a:rPr lang="zh-CN" altLang="en-US" sz="1800" b="1" dirty="0">
                <a:latin typeface="仿宋" panose="02010609060101010101" pitchFamily="49" charset="-122"/>
                <a:ea typeface="仿宋" panose="02010609060101010101" pitchFamily="49" charset="-122"/>
              </a:rPr>
              <a:t>往行缓冲区添加单词</a:t>
            </a:r>
          </a:p>
        </p:txBody>
      </p:sp>
      <p:sp>
        <p:nvSpPr>
          <p:cNvPr id="9" name="矩形 8">
            <a:extLst>
              <a:ext uri="{FF2B5EF4-FFF2-40B4-BE49-F238E27FC236}">
                <a16:creationId xmlns:a16="http://schemas.microsoft.com/office/drawing/2014/main" id="{5DBF12F4-F88B-49F8-85C0-A7C2AD23FA1B}"/>
              </a:ext>
            </a:extLst>
          </p:cNvPr>
          <p:cNvSpPr/>
          <p:nvPr/>
        </p:nvSpPr>
        <p:spPr>
          <a:xfrm>
            <a:off x="8430986" y="4267200"/>
            <a:ext cx="3505200" cy="923330"/>
          </a:xfrm>
          <a:prstGeom prst="rect">
            <a:avLst/>
          </a:prstGeom>
          <a:solidFill>
            <a:srgbClr val="99FFCC"/>
          </a:solidFill>
        </p:spPr>
        <p:txBody>
          <a:bodyPr wrap="square">
            <a:spAutoFit/>
          </a:bodyPr>
          <a:lstStyle/>
          <a:p>
            <a:r>
              <a:rPr lang="zh-CN" altLang="en-US" sz="1800" b="1" dirty="0">
                <a:latin typeface="仿宋" panose="02010609060101010101" pitchFamily="49" charset="-122"/>
                <a:ea typeface="仿宋" panose="02010609060101010101" pitchFamily="49" charset="-122"/>
              </a:rPr>
              <a:t>行缓冲区已经填满</a:t>
            </a:r>
            <a:endParaRPr lang="en-US" altLang="zh-CN" sz="1800" b="1" dirty="0">
              <a:latin typeface="仿宋" panose="02010609060101010101" pitchFamily="49" charset="-122"/>
              <a:ea typeface="仿宋" panose="02010609060101010101" pitchFamily="49" charset="-122"/>
            </a:endParaRPr>
          </a:p>
          <a:p>
            <a:r>
              <a:rPr lang="zh-CN" altLang="en-US" sz="1800" b="1" dirty="0">
                <a:latin typeface="仿宋" panose="02010609060101010101" pitchFamily="49" charset="-122"/>
                <a:ea typeface="仿宋" panose="02010609060101010101" pitchFamily="49" charset="-122"/>
              </a:rPr>
              <a:t>输出行缓冲区的内容，进行调整</a:t>
            </a:r>
            <a:endParaRPr lang="en-US" altLang="zh-CN" sz="1800" b="1" dirty="0">
              <a:latin typeface="仿宋" panose="02010609060101010101" pitchFamily="49" charset="-122"/>
              <a:ea typeface="仿宋" panose="02010609060101010101" pitchFamily="49" charset="-122"/>
            </a:endParaRPr>
          </a:p>
          <a:p>
            <a:r>
              <a:rPr lang="zh-CN" altLang="en-US" sz="1800" b="1" dirty="0">
                <a:latin typeface="仿宋" panose="02010609060101010101" pitchFamily="49" charset="-122"/>
                <a:ea typeface="仿宋" panose="02010609060101010101" pitchFamily="49" charset="-122"/>
              </a:rPr>
              <a:t>清除行缓冲区</a:t>
            </a:r>
            <a:r>
              <a:rPr lang="en-US" altLang="zh-CN" sz="1800" b="1"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124510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Content Placeholder 2"/>
          <p:cNvSpPr>
            <a:spLocks noGrp="1"/>
          </p:cNvSpPr>
          <p:nvPr>
            <p:ph idx="4294967295"/>
          </p:nvPr>
        </p:nvSpPr>
        <p:spPr>
          <a:xfrm>
            <a:off x="228600" y="1524000"/>
            <a:ext cx="5105400" cy="4953000"/>
          </a:xfrm>
          <a:ln>
            <a:solidFill>
              <a:srgbClr val="C00000"/>
            </a:solidFill>
          </a:ln>
        </p:spPr>
        <p:txBody>
          <a:bodyPr vert="horz" wrap="square" lIns="92075" tIns="46038" rIns="92075" bIns="46038" numCol="1" anchor="t" anchorCtr="0" compatLnSpc="1">
            <a:prstTxWarp prst="textNoShape">
              <a:avLst/>
            </a:prstTxWarp>
          </a:bodyPr>
          <a:lstStyle/>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#include &lt;</a:t>
            </a:r>
            <a:r>
              <a:rPr lang="en-US" altLang="zh-CN" sz="2000" dirty="0" err="1">
                <a:latin typeface="Courier New" panose="02070309020205020404" pitchFamily="49" charset="0"/>
                <a:cs typeface="Courier New" panose="02070309020205020404" pitchFamily="49" charset="0"/>
              </a:rPr>
              <a:t>stdio.h</a:t>
            </a:r>
            <a:r>
              <a:rPr lang="en-US" altLang="zh-CN" sz="2000" dirty="0">
                <a:latin typeface="Courier New" panose="02070309020205020404" pitchFamily="49" charset="0"/>
                <a:cs typeface="Courier New" panose="02070309020205020404" pitchFamily="49" charset="0"/>
              </a:rPr>
              <a:t>&gt;</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#include "</a:t>
            </a:r>
            <a:r>
              <a:rPr lang="en-US" altLang="zh-CN" sz="2000" dirty="0" err="1">
                <a:latin typeface="Courier New" panose="02070309020205020404" pitchFamily="49" charset="0"/>
                <a:cs typeface="Courier New" panose="02070309020205020404" pitchFamily="49" charset="0"/>
              </a:rPr>
              <a:t>word.h</a:t>
            </a:r>
            <a:r>
              <a:rPr lang="en-US" altLang="zh-CN" sz="2000" dirty="0">
                <a:latin typeface="Courier New" panose="02070309020205020404" pitchFamily="49" charset="0"/>
                <a:cs typeface="Courier New" panose="02070309020205020404" pitchFamily="49" charset="0"/>
              </a:rPr>
              <a:t>"</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 </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int </a:t>
            </a:r>
            <a:r>
              <a:rPr lang="en-US" altLang="zh-CN" sz="2000" dirty="0" err="1">
                <a:latin typeface="Courier New" panose="02070309020205020404" pitchFamily="49" charset="0"/>
                <a:cs typeface="Courier New" panose="02070309020205020404" pitchFamily="49" charset="0"/>
              </a:rPr>
              <a:t>read_char</a:t>
            </a:r>
            <a:r>
              <a:rPr lang="en-US" altLang="zh-CN" sz="2000" dirty="0">
                <a:latin typeface="Courier New" panose="02070309020205020404" pitchFamily="49" charset="0"/>
                <a:cs typeface="Courier New" panose="02070309020205020404" pitchFamily="49" charset="0"/>
              </a:rPr>
              <a:t>(void)</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  int </a:t>
            </a:r>
            <a:r>
              <a:rPr lang="en-US" altLang="zh-CN" sz="2000" dirty="0" err="1">
                <a:latin typeface="Courier New" panose="02070309020205020404" pitchFamily="49" charset="0"/>
                <a:cs typeface="Courier New" panose="02070309020205020404" pitchFamily="49" charset="0"/>
              </a:rPr>
              <a:t>ch</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getchar</a:t>
            </a:r>
            <a:r>
              <a:rPr lang="en-US" altLang="zh-CN" sz="2000" dirty="0">
                <a:latin typeface="Courier New" panose="02070309020205020404" pitchFamily="49" charset="0"/>
                <a:cs typeface="Courier New" panose="02070309020205020404" pitchFamily="49" charset="0"/>
              </a:rPr>
              <a:t>();</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 </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  if (</a:t>
            </a:r>
            <a:r>
              <a:rPr lang="en-US" altLang="zh-CN" sz="2000" dirty="0" err="1">
                <a:latin typeface="Courier New" panose="02070309020205020404" pitchFamily="49" charset="0"/>
                <a:cs typeface="Courier New" panose="02070309020205020404" pitchFamily="49" charset="0"/>
              </a:rPr>
              <a:t>ch</a:t>
            </a:r>
            <a:r>
              <a:rPr lang="en-US" altLang="zh-CN" sz="2000" dirty="0">
                <a:latin typeface="Courier New" panose="02070309020205020404" pitchFamily="49" charset="0"/>
                <a:cs typeface="Courier New" panose="02070309020205020404" pitchFamily="49" charset="0"/>
              </a:rPr>
              <a:t> == ‘\n’ || </a:t>
            </a:r>
            <a:r>
              <a:rPr lang="en-US" altLang="zh-CN" sz="2000" dirty="0" err="1">
                <a:latin typeface="Courier New" panose="02070309020205020404" pitchFamily="49" charset="0"/>
                <a:cs typeface="Courier New" panose="02070309020205020404" pitchFamily="49" charset="0"/>
              </a:rPr>
              <a:t>ch</a:t>
            </a:r>
            <a:r>
              <a:rPr lang="en-US" altLang="zh-CN" sz="2000" dirty="0">
                <a:latin typeface="Courier New" panose="02070309020205020404" pitchFamily="49" charset="0"/>
                <a:cs typeface="Courier New" panose="02070309020205020404" pitchFamily="49" charset="0"/>
              </a:rPr>
              <a:t> == ‘\t’) </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    return ‘ ’;                  </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  </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  return </a:t>
            </a:r>
            <a:r>
              <a:rPr lang="en-US" altLang="zh-CN" sz="2000" dirty="0" err="1">
                <a:latin typeface="Courier New" panose="02070309020205020404" pitchFamily="49" charset="0"/>
                <a:cs typeface="Courier New" panose="02070309020205020404" pitchFamily="49" charset="0"/>
              </a:rPr>
              <a:t>ch</a:t>
            </a:r>
            <a:r>
              <a:rPr lang="en-US" altLang="zh-CN" sz="2000" dirty="0">
                <a:latin typeface="Courier New" panose="02070309020205020404" pitchFamily="49" charset="0"/>
                <a:cs typeface="Courier New" panose="02070309020205020404" pitchFamily="49" charset="0"/>
              </a:rPr>
              <a:t>;</a:t>
            </a:r>
          </a:p>
          <a:p>
            <a:pPr>
              <a:lnSpc>
                <a:spcPct val="100000"/>
              </a:lnSpc>
              <a:spcBef>
                <a:spcPct val="0"/>
              </a:spcBef>
              <a:buFont typeface="Wingdings" pitchFamily="2" charset="2"/>
              <a:buNone/>
            </a:pPr>
            <a:r>
              <a:rPr lang="en-US" altLang="zh-CN" sz="2000" dirty="0">
                <a:latin typeface="Courier New" panose="02070309020205020404" pitchFamily="49" charset="0"/>
                <a:cs typeface="Courier New" panose="02070309020205020404" pitchFamily="49" charset="0"/>
              </a:rPr>
              <a:t>}</a:t>
            </a:r>
          </a:p>
          <a:p>
            <a:pPr>
              <a:lnSpc>
                <a:spcPct val="100000"/>
              </a:lnSpc>
              <a:spcBef>
                <a:spcPct val="0"/>
              </a:spcBef>
              <a:buFont typeface="Wingdings" pitchFamily="2" charset="2"/>
              <a:buNone/>
            </a:pPr>
            <a:endParaRPr lang="en-US" altLang="zh-CN" sz="2000" dirty="0">
              <a:latin typeface="Courier New" panose="02070309020205020404" pitchFamily="49" charset="0"/>
              <a:cs typeface="Courier New" panose="02070309020205020404" pitchFamily="49" charset="0"/>
            </a:endParaRPr>
          </a:p>
          <a:p>
            <a:pPr>
              <a:lnSpc>
                <a:spcPct val="100000"/>
              </a:lnSpc>
              <a:spcBef>
                <a:spcPct val="0"/>
              </a:spcBef>
              <a:buFont typeface="Wingdings" pitchFamily="2" charset="2"/>
              <a:buNone/>
            </a:pPr>
            <a:endParaRPr lang="en-US" altLang="zh-CN" sz="2000" dirty="0">
              <a:latin typeface="Courier New" panose="02070309020205020404" pitchFamily="49" charset="0"/>
              <a:cs typeface="Courier New" panose="02070309020205020404" pitchFamily="49" charset="0"/>
            </a:endParaRPr>
          </a:p>
        </p:txBody>
      </p:sp>
      <p:sp>
        <p:nvSpPr>
          <p:cNvPr id="2" name="矩形 1">
            <a:extLst>
              <a:ext uri="{FF2B5EF4-FFF2-40B4-BE49-F238E27FC236}">
                <a16:creationId xmlns:a16="http://schemas.microsoft.com/office/drawing/2014/main" id="{F2AC5F38-9D2D-4CBF-B1CE-6EBE94F77405}"/>
              </a:ext>
            </a:extLst>
          </p:cNvPr>
          <p:cNvSpPr/>
          <p:nvPr/>
        </p:nvSpPr>
        <p:spPr>
          <a:xfrm>
            <a:off x="1831142" y="685801"/>
            <a:ext cx="174791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ctr"/>
            <a:r>
              <a:rPr lang="en-US" altLang="zh-CN" sz="3600" b="1" dirty="0" err="1">
                <a:solidFill>
                  <a:srgbClr val="990033"/>
                </a:solidFill>
                <a:latin typeface="微软雅黑" panose="020B0503020204020204" pitchFamily="34" charset="-122"/>
                <a:ea typeface="微软雅黑" panose="020B0503020204020204" pitchFamily="34" charset="-122"/>
                <a:cs typeface="+mj-cs"/>
              </a:rPr>
              <a:t>word.c</a:t>
            </a:r>
            <a:endParaRPr lang="en-US" altLang="zh-CN" sz="3600" b="1" dirty="0">
              <a:solidFill>
                <a:srgbClr val="990033"/>
              </a:solidFill>
              <a:latin typeface="微软雅黑" panose="020B0503020204020204" pitchFamily="34" charset="-122"/>
              <a:ea typeface="微软雅黑" panose="020B0503020204020204" pitchFamily="34" charset="-122"/>
              <a:cs typeface="+mj-cs"/>
            </a:endParaRPr>
          </a:p>
        </p:txBody>
      </p:sp>
      <p:sp>
        <p:nvSpPr>
          <p:cNvPr id="4" name="Content Placeholder 2">
            <a:extLst>
              <a:ext uri="{FF2B5EF4-FFF2-40B4-BE49-F238E27FC236}">
                <a16:creationId xmlns:a16="http://schemas.microsoft.com/office/drawing/2014/main" id="{5F8DAEAA-4F73-4EC8-B0ED-182833A89589}"/>
              </a:ext>
            </a:extLst>
          </p:cNvPr>
          <p:cNvSpPr txBox="1">
            <a:spLocks/>
          </p:cNvSpPr>
          <p:nvPr/>
        </p:nvSpPr>
        <p:spPr bwMode="auto">
          <a:xfrm>
            <a:off x="6172200" y="685800"/>
            <a:ext cx="5867400" cy="5715000"/>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bodyPr>
          <a:lstStyle>
            <a:lvl1pPr marL="342900" indent="-342900">
              <a:lnSpc>
                <a:spcPct val="100000"/>
              </a:lnSpc>
              <a:spcAft>
                <a:spcPts val="600"/>
              </a:spcAft>
              <a:buClr>
                <a:srgbClr val="FF0000"/>
              </a:buClr>
              <a:buSzPct val="80000"/>
              <a:buFont typeface="Wingdings" pitchFamily="2" charset="2"/>
              <a:buNone/>
              <a:defRPr lang="en-US" altLang="zh-CN" sz="1800" b="1" baseline="0" dirty="0" smtClean="0">
                <a:solidFill>
                  <a:srgbClr val="000066"/>
                </a:solidFill>
                <a:latin typeface="Courier New" panose="02070309020205020404" pitchFamily="49" charset="0"/>
                <a:ea typeface="微软雅黑" panose="020B0503020204020204" pitchFamily="34" charset="-122"/>
                <a:cs typeface="Courier New" panose="02070309020205020404" pitchFamily="49" charset="0"/>
              </a:defRPr>
            </a:lvl1pPr>
            <a:lvl2pPr marL="742950" indent="-285750">
              <a:spcBef>
                <a:spcPct val="20000"/>
              </a:spcBef>
              <a:spcAft>
                <a:spcPts val="600"/>
              </a:spcAft>
              <a:buClr>
                <a:srgbClr val="FF0000"/>
              </a:buClr>
              <a:buSzPct val="80000"/>
              <a:buFont typeface="Times New Roman" panose="02020603050405020304" pitchFamily="18" charset="0"/>
              <a:buChar char="♫"/>
              <a:defRPr lang="en-US" altLang="zh-CN" b="1" dirty="0" smtClean="0">
                <a:solidFill>
                  <a:srgbClr val="000066"/>
                </a:solidFill>
                <a:latin typeface="微软雅黑" panose="020B0503020204020204" pitchFamily="34" charset="-122"/>
                <a:ea typeface="微软雅黑" panose="020B0503020204020204" pitchFamily="34" charset="-122"/>
              </a:defRPr>
            </a:lvl2pPr>
            <a:lvl3pPr marL="1085850" indent="-22860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spcBef>
                <a:spcPct val="20000"/>
              </a:spcBef>
              <a:buChar char="–"/>
              <a:defRPr lang="en-US" altLang="zh-CN" sz="2000" b="1" dirty="0" smtClean="0">
                <a:solidFill>
                  <a:schemeClr val="accent6">
                    <a:lumMod val="75000"/>
                  </a:schemeClr>
                </a:solidFill>
                <a:latin typeface="+mn-lt"/>
              </a:defRPr>
            </a:lvl4pPr>
            <a:lvl5pPr marL="1771650" indent="-228600">
              <a:spcBef>
                <a:spcPct val="20000"/>
              </a:spcBef>
              <a:buChar char="•"/>
              <a:defRPr lang="en-US" altLang="zh-CN" sz="1600" b="1" dirty="0" smtClean="0">
                <a:solidFill>
                  <a:schemeClr val="accent6">
                    <a:lumMod val="75000"/>
                  </a:schemeClr>
                </a:solidFill>
                <a:latin typeface="+mn-lt"/>
              </a:defRPr>
            </a:lvl5pPr>
            <a:lvl6pPr marL="2228850" indent="-228600" eaLnBrk="0" fontAlgn="base" hangingPunct="0">
              <a:spcBef>
                <a:spcPct val="20000"/>
              </a:spcBef>
              <a:spcAft>
                <a:spcPct val="0"/>
              </a:spcAft>
              <a:buChar char="•"/>
              <a:defRPr sz="1600">
                <a:latin typeface="+mn-lt"/>
              </a:defRPr>
            </a:lvl6pPr>
            <a:lvl7pPr marL="2686050" indent="-228600" eaLnBrk="0" fontAlgn="base" hangingPunct="0">
              <a:spcBef>
                <a:spcPct val="20000"/>
              </a:spcBef>
              <a:spcAft>
                <a:spcPct val="0"/>
              </a:spcAft>
              <a:buChar char="•"/>
              <a:defRPr sz="1600">
                <a:latin typeface="+mn-lt"/>
              </a:defRPr>
            </a:lvl7pPr>
            <a:lvl8pPr marL="3143250" indent="-228600" eaLnBrk="0" fontAlgn="base" hangingPunct="0">
              <a:spcBef>
                <a:spcPct val="20000"/>
              </a:spcBef>
              <a:spcAft>
                <a:spcPct val="0"/>
              </a:spcAft>
              <a:buChar char="•"/>
              <a:defRPr sz="1600">
                <a:latin typeface="+mn-lt"/>
              </a:defRPr>
            </a:lvl8pPr>
            <a:lvl9pPr marL="3600450" indent="-228600" eaLnBrk="0" fontAlgn="base" hangingPunct="0">
              <a:spcBef>
                <a:spcPct val="20000"/>
              </a:spcBef>
              <a:spcAft>
                <a:spcPct val="0"/>
              </a:spcAft>
              <a:buChar char="•"/>
              <a:defRPr sz="1600">
                <a:latin typeface="+mn-lt"/>
              </a:defRPr>
            </a:lvl9pPr>
          </a:lstStyle>
          <a:p>
            <a:r>
              <a:rPr lang="en-US" sz="2000" dirty="0"/>
              <a:t>void </a:t>
            </a:r>
            <a:r>
              <a:rPr lang="en-US" sz="2000" dirty="0" err="1"/>
              <a:t>read_word</a:t>
            </a:r>
            <a:r>
              <a:rPr lang="en-US" sz="2000" dirty="0"/>
              <a:t>(char *</a:t>
            </a:r>
            <a:r>
              <a:rPr lang="en-US" sz="2000" dirty="0">
                <a:solidFill>
                  <a:srgbClr val="9900CC"/>
                </a:solidFill>
              </a:rPr>
              <a:t>word</a:t>
            </a:r>
            <a:r>
              <a:rPr lang="en-US" sz="2000" dirty="0"/>
              <a:t>, int </a:t>
            </a:r>
            <a:r>
              <a:rPr lang="en-US" sz="2000" dirty="0" err="1">
                <a:solidFill>
                  <a:srgbClr val="9900CC"/>
                </a:solidFill>
              </a:rPr>
              <a:t>len</a:t>
            </a:r>
            <a:r>
              <a:rPr lang="en-US" sz="2000" dirty="0"/>
              <a:t>)</a:t>
            </a:r>
          </a:p>
          <a:p>
            <a:r>
              <a:rPr lang="en-US" sz="2000" dirty="0"/>
              <a:t>{</a:t>
            </a:r>
          </a:p>
          <a:p>
            <a:r>
              <a:rPr lang="en-US" sz="2000" dirty="0"/>
              <a:t>  int </a:t>
            </a:r>
            <a:r>
              <a:rPr lang="en-US" sz="2000" dirty="0" err="1"/>
              <a:t>ch</a:t>
            </a:r>
            <a:r>
              <a:rPr lang="en-US" sz="2000" dirty="0"/>
              <a:t>, pos = 0;</a:t>
            </a:r>
          </a:p>
          <a:p>
            <a:r>
              <a:rPr lang="en-US" sz="2000" dirty="0"/>
              <a:t> </a:t>
            </a:r>
          </a:p>
          <a:p>
            <a:r>
              <a:rPr lang="en-US" sz="2000" dirty="0"/>
              <a:t>  while ((</a:t>
            </a:r>
            <a:r>
              <a:rPr lang="en-US" sz="2000" dirty="0" err="1"/>
              <a:t>ch</a:t>
            </a:r>
            <a:r>
              <a:rPr lang="en-US" sz="2000" dirty="0"/>
              <a:t> = </a:t>
            </a:r>
            <a:r>
              <a:rPr lang="en-US" sz="2000" dirty="0" err="1">
                <a:solidFill>
                  <a:srgbClr val="FF0000"/>
                </a:solidFill>
              </a:rPr>
              <a:t>read_char</a:t>
            </a:r>
            <a:r>
              <a:rPr lang="en-US" sz="2000" dirty="0">
                <a:solidFill>
                  <a:srgbClr val="FF0000"/>
                </a:solidFill>
              </a:rPr>
              <a:t>()</a:t>
            </a:r>
            <a:r>
              <a:rPr lang="en-US" sz="2000" dirty="0"/>
              <a:t>) == ' ')</a:t>
            </a:r>
          </a:p>
          <a:p>
            <a:r>
              <a:rPr lang="en-US" sz="2000" dirty="0"/>
              <a:t>     ;</a:t>
            </a:r>
          </a:p>
          <a:p>
            <a:r>
              <a:rPr lang="en-US" sz="2000" dirty="0"/>
              <a:t> </a:t>
            </a:r>
          </a:p>
          <a:p>
            <a:r>
              <a:rPr lang="en-US" sz="2000" dirty="0"/>
              <a:t>  while (</a:t>
            </a:r>
            <a:r>
              <a:rPr lang="en-US" sz="2000" dirty="0" err="1"/>
              <a:t>ch</a:t>
            </a:r>
            <a:r>
              <a:rPr lang="en-US" sz="2000" dirty="0"/>
              <a:t> != ' ' &amp;&amp; </a:t>
            </a:r>
            <a:r>
              <a:rPr lang="en-US" sz="2000" dirty="0" err="1"/>
              <a:t>ch</a:t>
            </a:r>
            <a:r>
              <a:rPr lang="en-US" sz="2000" dirty="0"/>
              <a:t> != EOF) {</a:t>
            </a:r>
          </a:p>
          <a:p>
            <a:r>
              <a:rPr lang="en-US" sz="2000" dirty="0"/>
              <a:t>     if (pos &lt; </a:t>
            </a:r>
            <a:r>
              <a:rPr lang="en-US" sz="2000" dirty="0" err="1">
                <a:solidFill>
                  <a:srgbClr val="9900CC"/>
                </a:solidFill>
              </a:rPr>
              <a:t>len</a:t>
            </a:r>
            <a:r>
              <a:rPr lang="en-US" sz="2000" dirty="0"/>
              <a:t>)</a:t>
            </a:r>
          </a:p>
          <a:p>
            <a:r>
              <a:rPr lang="en-US" sz="2000" dirty="0"/>
              <a:t>        </a:t>
            </a:r>
            <a:r>
              <a:rPr lang="en-US" sz="2000" dirty="0">
                <a:solidFill>
                  <a:srgbClr val="9900CC"/>
                </a:solidFill>
              </a:rPr>
              <a:t>word</a:t>
            </a:r>
            <a:r>
              <a:rPr lang="en-US" sz="2000" dirty="0"/>
              <a:t>[pos++] = </a:t>
            </a:r>
            <a:r>
              <a:rPr lang="en-US" sz="2000" dirty="0" err="1"/>
              <a:t>ch</a:t>
            </a:r>
            <a:r>
              <a:rPr lang="en-US" sz="2000" dirty="0"/>
              <a:t>;</a:t>
            </a:r>
          </a:p>
          <a:p>
            <a:r>
              <a:rPr lang="en-US" sz="2000" dirty="0"/>
              <a:t>     </a:t>
            </a:r>
            <a:r>
              <a:rPr lang="en-US" sz="2000" dirty="0" err="1"/>
              <a:t>ch</a:t>
            </a:r>
            <a:r>
              <a:rPr lang="en-US" sz="2000" dirty="0"/>
              <a:t> = </a:t>
            </a:r>
            <a:r>
              <a:rPr lang="en-US" sz="2000" dirty="0" err="1"/>
              <a:t>read_char</a:t>
            </a:r>
            <a:r>
              <a:rPr lang="en-US" sz="2000" dirty="0"/>
              <a:t>();</a:t>
            </a:r>
          </a:p>
          <a:p>
            <a:r>
              <a:rPr lang="en-US" sz="2000" dirty="0"/>
              <a:t>  }</a:t>
            </a:r>
          </a:p>
          <a:p>
            <a:endParaRPr lang="en-US" sz="2000" dirty="0"/>
          </a:p>
          <a:p>
            <a:r>
              <a:rPr lang="en-US" sz="2000" dirty="0"/>
              <a:t>  </a:t>
            </a:r>
            <a:r>
              <a:rPr lang="en-US" sz="2000" dirty="0">
                <a:solidFill>
                  <a:srgbClr val="9900CC"/>
                </a:solidFill>
              </a:rPr>
              <a:t>word</a:t>
            </a:r>
            <a:r>
              <a:rPr lang="en-US" sz="2000" dirty="0"/>
              <a:t>[pos] = '\0';</a:t>
            </a:r>
          </a:p>
          <a:p>
            <a:r>
              <a:rPr lang="en-US" sz="2000" dirty="0"/>
              <a:t>}</a:t>
            </a:r>
          </a:p>
        </p:txBody>
      </p:sp>
      <p:sp>
        <p:nvSpPr>
          <p:cNvPr id="3" name="矩形 2">
            <a:extLst>
              <a:ext uri="{FF2B5EF4-FFF2-40B4-BE49-F238E27FC236}">
                <a16:creationId xmlns:a16="http://schemas.microsoft.com/office/drawing/2014/main" id="{EF86E580-E9E0-4F18-A170-721EFAD1A1EC}"/>
              </a:ext>
            </a:extLst>
          </p:cNvPr>
          <p:cNvSpPr/>
          <p:nvPr/>
        </p:nvSpPr>
        <p:spPr>
          <a:xfrm>
            <a:off x="2362201" y="4953000"/>
            <a:ext cx="3581400" cy="1323439"/>
          </a:xfrm>
          <a:prstGeom prst="rect">
            <a:avLst/>
          </a:prstGeom>
          <a:solidFill>
            <a:srgbClr val="99FFCC"/>
          </a:solidFill>
        </p:spPr>
        <p:txBody>
          <a:bodyPr wrap="square">
            <a:spAutoFit/>
          </a:bodyPr>
          <a:lstStyle/>
          <a:p>
            <a:r>
              <a:rPr lang="zh-CN" altLang="en-US" sz="2000" b="1" dirty="0"/>
              <a:t>如果是一个</a:t>
            </a:r>
            <a:r>
              <a:rPr lang="zh-CN" altLang="en-US" sz="2000" b="1" dirty="0">
                <a:solidFill>
                  <a:srgbClr val="C00000"/>
                </a:solidFill>
              </a:rPr>
              <a:t>换行符</a:t>
            </a:r>
            <a:r>
              <a:rPr lang="zh-CN" altLang="en-US" sz="2000" b="1" dirty="0"/>
              <a:t>或</a:t>
            </a:r>
            <a:r>
              <a:rPr lang="zh-CN" altLang="en-US" sz="2000" b="1" dirty="0">
                <a:solidFill>
                  <a:srgbClr val="C00000"/>
                </a:solidFill>
              </a:rPr>
              <a:t>制表符</a:t>
            </a:r>
            <a:r>
              <a:rPr lang="zh-CN" altLang="en-US" sz="2000" b="1" dirty="0"/>
              <a:t>，就转成</a:t>
            </a:r>
            <a:r>
              <a:rPr lang="zh-CN" altLang="en-US" sz="2000" b="1" dirty="0">
                <a:solidFill>
                  <a:srgbClr val="C00000"/>
                </a:solidFill>
              </a:rPr>
              <a:t>空格</a:t>
            </a:r>
            <a:r>
              <a:rPr lang="zh-CN" altLang="en-US" sz="2000" b="1" dirty="0"/>
              <a:t>。</a:t>
            </a:r>
            <a:endParaRPr lang="en-US" altLang="zh-CN" sz="2000" b="1" dirty="0"/>
          </a:p>
          <a:p>
            <a:r>
              <a:rPr lang="zh-CN" altLang="en-US" sz="2000" b="1" dirty="0"/>
              <a:t>解决把换行符和制表符看成空格的问题。</a:t>
            </a:r>
            <a:endParaRPr lang="en-US" altLang="zh-CN" sz="2000" b="1" dirty="0"/>
          </a:p>
        </p:txBody>
      </p:sp>
      <p:sp>
        <p:nvSpPr>
          <p:cNvPr id="6" name="矩形 5">
            <a:extLst>
              <a:ext uri="{FF2B5EF4-FFF2-40B4-BE49-F238E27FC236}">
                <a16:creationId xmlns:a16="http://schemas.microsoft.com/office/drawing/2014/main" id="{6C7F1DA3-0466-43DF-BF0E-C1BC7A864297}"/>
              </a:ext>
            </a:extLst>
          </p:cNvPr>
          <p:cNvSpPr/>
          <p:nvPr/>
        </p:nvSpPr>
        <p:spPr>
          <a:xfrm>
            <a:off x="9448800" y="2971800"/>
            <a:ext cx="2339102" cy="400110"/>
          </a:xfrm>
          <a:prstGeom prst="rect">
            <a:avLst/>
          </a:prstGeom>
          <a:solidFill>
            <a:srgbClr val="99FFCC"/>
          </a:solidFill>
        </p:spPr>
        <p:txBody>
          <a:bodyPr wrap="none">
            <a:spAutoFit/>
          </a:bodyPr>
          <a:lstStyle/>
          <a:p>
            <a:r>
              <a:rPr lang="en-US" altLang="zh-CN" sz="2000" b="1" dirty="0">
                <a:solidFill>
                  <a:srgbClr val="9900CC"/>
                </a:solidFill>
                <a:latin typeface="宋体" panose="02010600030101010101" pitchFamily="2" charset="-122"/>
                <a:ea typeface="宋体" panose="02010600030101010101" pitchFamily="2" charset="-122"/>
              </a:rPr>
              <a:t>EOF:</a:t>
            </a:r>
            <a:r>
              <a:rPr lang="zh-CN" altLang="en-US" sz="2000" b="1" dirty="0">
                <a:solidFill>
                  <a:srgbClr val="9900CC"/>
                </a:solidFill>
                <a:latin typeface="宋体" panose="02010600030101010101" pitchFamily="2" charset="-122"/>
                <a:ea typeface="宋体" panose="02010600030101010101" pitchFamily="2" charset="-122"/>
              </a:rPr>
              <a:t>文件结束标志</a:t>
            </a:r>
          </a:p>
        </p:txBody>
      </p:sp>
    </p:spTree>
    <p:extLst>
      <p:ext uri="{BB962C8B-B14F-4D97-AF65-F5344CB8AC3E}">
        <p14:creationId xmlns:p14="http://schemas.microsoft.com/office/powerpoint/2010/main" val="9401802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Content Placeholder 2"/>
          <p:cNvSpPr>
            <a:spLocks noGrp="1"/>
          </p:cNvSpPr>
          <p:nvPr>
            <p:ph idx="4294967295"/>
          </p:nvPr>
        </p:nvSpPr>
        <p:spPr>
          <a:xfrm>
            <a:off x="1600200" y="1027331"/>
            <a:ext cx="9906000" cy="5775325"/>
          </a:xfrm>
          <a:noFill/>
          <a:ln>
            <a:solidFill>
              <a:schemeClr val="bg1"/>
            </a:solidFill>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bodyPr>
          <a:lstStyle/>
          <a:p>
            <a:pPr>
              <a:spcBef>
                <a:spcPct val="0"/>
              </a:spcBef>
              <a:buNone/>
            </a:pPr>
            <a:r>
              <a:rPr lang="en-US" altLang="zh-CN" sz="2000" dirty="0">
                <a:latin typeface="Courier New" panose="02070309020205020404" pitchFamily="49" charset="0"/>
                <a:cs typeface="Courier New" panose="02070309020205020404" pitchFamily="49" charset="0"/>
              </a:rPr>
              <a:t>#include &lt;</a:t>
            </a:r>
            <a:r>
              <a:rPr lang="en-US" altLang="zh-CN" sz="2000" dirty="0" err="1">
                <a:latin typeface="Courier New" panose="02070309020205020404" pitchFamily="49" charset="0"/>
                <a:cs typeface="Courier New" panose="02070309020205020404" pitchFamily="49" charset="0"/>
              </a:rPr>
              <a:t>stdio.h</a:t>
            </a:r>
            <a:r>
              <a:rPr lang="en-US" altLang="zh-CN" sz="2000" dirty="0">
                <a:latin typeface="Courier New" panose="02070309020205020404" pitchFamily="49" charset="0"/>
                <a:cs typeface="Courier New" panose="02070309020205020404" pitchFamily="49" charset="0"/>
              </a:rPr>
              <a:t>&gt;</a:t>
            </a:r>
          </a:p>
          <a:p>
            <a:pPr>
              <a:spcBef>
                <a:spcPct val="0"/>
              </a:spcBef>
              <a:buNone/>
            </a:pPr>
            <a:r>
              <a:rPr lang="en-US" altLang="zh-CN" sz="2000" dirty="0">
                <a:latin typeface="Courier New" panose="02070309020205020404" pitchFamily="49" charset="0"/>
                <a:cs typeface="Courier New" panose="02070309020205020404" pitchFamily="49" charset="0"/>
              </a:rPr>
              <a:t>#include &lt;</a:t>
            </a:r>
            <a:r>
              <a:rPr lang="en-US" altLang="zh-CN" sz="2000" dirty="0" err="1">
                <a:latin typeface="Courier New" panose="02070309020205020404" pitchFamily="49" charset="0"/>
                <a:cs typeface="Courier New" panose="02070309020205020404" pitchFamily="49" charset="0"/>
              </a:rPr>
              <a:t>string.h</a:t>
            </a:r>
            <a:r>
              <a:rPr lang="en-US" altLang="zh-CN" sz="2000" dirty="0">
                <a:latin typeface="Courier New" panose="02070309020205020404" pitchFamily="49" charset="0"/>
                <a:cs typeface="Courier New" panose="02070309020205020404" pitchFamily="49" charset="0"/>
              </a:rPr>
              <a:t>&gt;</a:t>
            </a:r>
          </a:p>
          <a:p>
            <a:pPr>
              <a:spcBef>
                <a:spcPct val="0"/>
              </a:spcBef>
              <a:buNone/>
            </a:pPr>
            <a:r>
              <a:rPr lang="en-US" altLang="zh-CN" sz="2000" dirty="0">
                <a:latin typeface="Courier New" panose="02070309020205020404" pitchFamily="49" charset="0"/>
                <a:cs typeface="Courier New" panose="02070309020205020404" pitchFamily="49" charset="0"/>
              </a:rPr>
              <a:t>#include "</a:t>
            </a:r>
            <a:r>
              <a:rPr lang="en-US" altLang="zh-CN" sz="2000" dirty="0" err="1">
                <a:latin typeface="Courier New" panose="02070309020205020404" pitchFamily="49" charset="0"/>
                <a:cs typeface="Courier New" panose="02070309020205020404" pitchFamily="49" charset="0"/>
              </a:rPr>
              <a:t>line.h</a:t>
            </a:r>
            <a:r>
              <a:rPr lang="en-US" altLang="zh-CN" sz="2000" dirty="0">
                <a:latin typeface="Courier New" panose="02070309020205020404" pitchFamily="49" charset="0"/>
                <a:cs typeface="Courier New" panose="02070309020205020404" pitchFamily="49" charset="0"/>
              </a:rPr>
              <a:t>"</a:t>
            </a:r>
          </a:p>
          <a:p>
            <a:pPr>
              <a:spcBef>
                <a:spcPct val="0"/>
              </a:spcBef>
              <a:buNone/>
            </a:pPr>
            <a:r>
              <a:rPr lang="en-US" altLang="zh-CN" sz="2000" dirty="0">
                <a:latin typeface="Courier New" panose="02070309020205020404" pitchFamily="49" charset="0"/>
                <a:cs typeface="Courier New" panose="02070309020205020404" pitchFamily="49" charset="0"/>
              </a:rPr>
              <a:t>#define MAX_LINE_LEN 60</a:t>
            </a:r>
          </a:p>
          <a:p>
            <a:pPr>
              <a:spcBef>
                <a:spcPct val="0"/>
              </a:spcBef>
              <a:buNone/>
            </a:pPr>
            <a:r>
              <a:rPr lang="en-US" altLang="zh-CN" sz="2000" dirty="0">
                <a:latin typeface="Courier New" panose="02070309020205020404" pitchFamily="49" charset="0"/>
                <a:cs typeface="Courier New" panose="02070309020205020404" pitchFamily="49" charset="0"/>
              </a:rPr>
              <a:t> </a:t>
            </a:r>
          </a:p>
          <a:p>
            <a:pPr>
              <a:spcBef>
                <a:spcPct val="0"/>
              </a:spcBef>
              <a:buNone/>
            </a:pPr>
            <a:r>
              <a:rPr lang="en-US" altLang="zh-CN" sz="2000" dirty="0">
                <a:latin typeface="Courier New" panose="02070309020205020404" pitchFamily="49" charset="0"/>
                <a:cs typeface="Courier New" panose="02070309020205020404" pitchFamily="49" charset="0"/>
              </a:rPr>
              <a:t>char line[MAX_LINE_LEN+1];  /*</a:t>
            </a:r>
            <a:r>
              <a:rPr lang="zh-CN" altLang="en-US" sz="2000" dirty="0">
                <a:latin typeface="Courier New" panose="02070309020205020404" pitchFamily="49" charset="0"/>
                <a:cs typeface="Courier New" panose="02070309020205020404" pitchFamily="49" charset="0"/>
              </a:rPr>
              <a:t>当前行的字符</a:t>
            </a:r>
            <a:r>
              <a:rPr lang="en-US" altLang="zh-CN" sz="2000" dirty="0">
                <a:latin typeface="Courier New" panose="02070309020205020404" pitchFamily="49" charset="0"/>
                <a:cs typeface="Courier New" panose="02070309020205020404" pitchFamily="49" charset="0"/>
              </a:rPr>
              <a:t>*/</a:t>
            </a:r>
            <a:endParaRPr lang="zh-CN" altLang="en-US" sz="2000" dirty="0">
              <a:latin typeface="Courier New" panose="02070309020205020404" pitchFamily="49" charset="0"/>
              <a:cs typeface="Courier New" panose="02070309020205020404" pitchFamily="49" charset="0"/>
            </a:endParaRPr>
          </a:p>
          <a:p>
            <a:pPr>
              <a:spcBef>
                <a:spcPct val="0"/>
              </a:spcBef>
              <a:buNone/>
            </a:pPr>
            <a:r>
              <a:rPr lang="en-US" altLang="zh-CN" sz="2000" dirty="0">
                <a:latin typeface="Courier New" panose="02070309020205020404" pitchFamily="49" charset="0"/>
                <a:cs typeface="Courier New" panose="02070309020205020404" pitchFamily="49" charset="0"/>
              </a:rPr>
              <a:t>int </a:t>
            </a:r>
            <a:r>
              <a:rPr lang="en-US" altLang="zh-CN" sz="2000" dirty="0" err="1">
                <a:latin typeface="Courier New" panose="02070309020205020404" pitchFamily="49" charset="0"/>
                <a:cs typeface="Courier New" panose="02070309020205020404" pitchFamily="49" charset="0"/>
              </a:rPr>
              <a:t>line_len</a:t>
            </a:r>
            <a:r>
              <a:rPr lang="en-US" altLang="zh-CN" sz="2000" dirty="0">
                <a:latin typeface="Courier New" panose="02070309020205020404" pitchFamily="49" charset="0"/>
                <a:cs typeface="Courier New" panose="02070309020205020404" pitchFamily="49" charset="0"/>
              </a:rPr>
              <a:t> = 0;		    /*</a:t>
            </a:r>
            <a:r>
              <a:rPr lang="zh-CN" altLang="en-US" sz="2000" dirty="0">
                <a:latin typeface="Courier New" panose="02070309020205020404" pitchFamily="49" charset="0"/>
                <a:cs typeface="Courier New" panose="02070309020205020404" pitchFamily="49" charset="0"/>
              </a:rPr>
              <a:t>当前行的字符数</a:t>
            </a:r>
            <a:r>
              <a:rPr lang="en-US" altLang="zh-CN" sz="2000" dirty="0">
                <a:latin typeface="Courier New" panose="02070309020205020404" pitchFamily="49" charset="0"/>
                <a:cs typeface="Courier New" panose="02070309020205020404" pitchFamily="49" charset="0"/>
              </a:rPr>
              <a:t>*/</a:t>
            </a:r>
          </a:p>
          <a:p>
            <a:pPr>
              <a:spcBef>
                <a:spcPct val="0"/>
              </a:spcBef>
              <a:buNone/>
            </a:pPr>
            <a:r>
              <a:rPr lang="en-US" altLang="zh-CN" sz="2000" dirty="0">
                <a:latin typeface="Courier New" panose="02070309020205020404" pitchFamily="49" charset="0"/>
                <a:cs typeface="Courier New" panose="02070309020205020404" pitchFamily="49" charset="0"/>
              </a:rPr>
              <a:t>int </a:t>
            </a:r>
            <a:r>
              <a:rPr lang="en-US" altLang="zh-CN" sz="2000" dirty="0" err="1">
                <a:latin typeface="Courier New" panose="02070309020205020404" pitchFamily="49" charset="0"/>
                <a:cs typeface="Courier New" panose="02070309020205020404" pitchFamily="49" charset="0"/>
              </a:rPr>
              <a:t>num_words</a:t>
            </a:r>
            <a:r>
              <a:rPr lang="en-US" altLang="zh-CN" sz="2000" dirty="0">
                <a:latin typeface="Courier New" panose="02070309020205020404" pitchFamily="49" charset="0"/>
                <a:cs typeface="Courier New" panose="02070309020205020404" pitchFamily="49" charset="0"/>
              </a:rPr>
              <a:t> = 0;	    /*</a:t>
            </a:r>
            <a:r>
              <a:rPr lang="zh-CN" altLang="en-US" sz="2000" dirty="0">
                <a:latin typeface="Courier New" panose="02070309020205020404" pitchFamily="49" charset="0"/>
                <a:cs typeface="Courier New" panose="02070309020205020404" pitchFamily="49" charset="0"/>
              </a:rPr>
              <a:t>当前行的单词数</a:t>
            </a:r>
            <a:r>
              <a:rPr lang="en-US" altLang="zh-CN" sz="2000" dirty="0">
                <a:latin typeface="Courier New" panose="02070309020205020404" pitchFamily="49" charset="0"/>
                <a:cs typeface="Courier New" panose="02070309020205020404" pitchFamily="49" charset="0"/>
              </a:rPr>
              <a:t>*/</a:t>
            </a:r>
          </a:p>
          <a:p>
            <a:pPr>
              <a:spcBef>
                <a:spcPct val="0"/>
              </a:spcBef>
              <a:buNone/>
            </a:pPr>
            <a:r>
              <a:rPr lang="en-US" altLang="zh-CN" sz="2000" dirty="0">
                <a:latin typeface="Courier New" panose="02070309020205020404" pitchFamily="49" charset="0"/>
                <a:cs typeface="Courier New" panose="02070309020205020404" pitchFamily="49" charset="0"/>
              </a:rPr>
              <a:t> </a:t>
            </a:r>
          </a:p>
          <a:p>
            <a:pPr>
              <a:spcBef>
                <a:spcPct val="0"/>
              </a:spcBef>
              <a:buNone/>
            </a:pPr>
            <a:r>
              <a:rPr lang="en-US" altLang="zh-CN" sz="2000" dirty="0">
                <a:latin typeface="Courier New" panose="02070309020205020404" pitchFamily="49" charset="0"/>
                <a:cs typeface="Courier New" panose="02070309020205020404" pitchFamily="49" charset="0"/>
              </a:rPr>
              <a:t>void </a:t>
            </a:r>
            <a:r>
              <a:rPr lang="en-US" altLang="zh-CN" sz="2000" dirty="0" err="1">
                <a:latin typeface="Courier New" panose="02070309020205020404" pitchFamily="49" charset="0"/>
                <a:cs typeface="Courier New" panose="02070309020205020404" pitchFamily="49" charset="0"/>
              </a:rPr>
              <a:t>clear_line</a:t>
            </a:r>
            <a:r>
              <a:rPr lang="en-US" altLang="zh-CN" sz="2000" dirty="0">
                <a:latin typeface="Courier New" panose="02070309020205020404" pitchFamily="49" charset="0"/>
                <a:cs typeface="Courier New" panose="02070309020205020404" pitchFamily="49" charset="0"/>
              </a:rPr>
              <a:t>(void)</a:t>
            </a:r>
          </a:p>
          <a:p>
            <a:pPr>
              <a:spcBef>
                <a:spcPct val="0"/>
              </a:spcBef>
              <a:buNone/>
            </a:pPr>
            <a:r>
              <a:rPr lang="en-US" altLang="zh-CN" sz="2000" dirty="0">
                <a:latin typeface="Courier New" panose="02070309020205020404" pitchFamily="49" charset="0"/>
                <a:cs typeface="Courier New" panose="02070309020205020404" pitchFamily="49" charset="0"/>
              </a:rPr>
              <a:t>{</a:t>
            </a:r>
          </a:p>
          <a:p>
            <a:pPr>
              <a:spcBef>
                <a:spcPct val="0"/>
              </a:spcBef>
              <a:buNone/>
            </a:pPr>
            <a:r>
              <a:rPr lang="en-US" altLang="zh-CN" sz="2000" dirty="0">
                <a:latin typeface="Courier New" panose="02070309020205020404" pitchFamily="49" charset="0"/>
                <a:cs typeface="Courier New" panose="02070309020205020404" pitchFamily="49" charset="0"/>
              </a:rPr>
              <a:t>  line[0] = '\0';</a:t>
            </a:r>
          </a:p>
          <a:p>
            <a:pPr>
              <a:spcBef>
                <a:spcPct val="0"/>
              </a:spcBef>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line_len</a:t>
            </a:r>
            <a:r>
              <a:rPr lang="en-US" altLang="zh-CN" sz="2000" dirty="0">
                <a:latin typeface="Courier New" panose="02070309020205020404" pitchFamily="49" charset="0"/>
                <a:cs typeface="Courier New" panose="02070309020205020404" pitchFamily="49" charset="0"/>
              </a:rPr>
              <a:t> = 0;</a:t>
            </a:r>
          </a:p>
          <a:p>
            <a:pPr>
              <a:spcBef>
                <a:spcPct val="0"/>
              </a:spcBef>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num_words</a:t>
            </a:r>
            <a:r>
              <a:rPr lang="en-US" altLang="zh-CN" sz="2000" dirty="0">
                <a:latin typeface="Courier New" panose="02070309020205020404" pitchFamily="49" charset="0"/>
                <a:cs typeface="Courier New" panose="02070309020205020404" pitchFamily="49" charset="0"/>
              </a:rPr>
              <a:t> = 0;</a:t>
            </a:r>
          </a:p>
          <a:p>
            <a:pPr>
              <a:spcBef>
                <a:spcPct val="0"/>
              </a:spcBef>
              <a:buNone/>
            </a:pPr>
            <a:r>
              <a:rPr lang="en-US" altLang="zh-CN" sz="2000" dirty="0">
                <a:latin typeface="Courier New" panose="02070309020205020404" pitchFamily="49" charset="0"/>
                <a:cs typeface="Courier New" panose="02070309020205020404" pitchFamily="49" charset="0"/>
              </a:rPr>
              <a:t>}</a:t>
            </a:r>
          </a:p>
        </p:txBody>
      </p:sp>
      <p:sp>
        <p:nvSpPr>
          <p:cNvPr id="2" name="矩形 1">
            <a:extLst>
              <a:ext uri="{FF2B5EF4-FFF2-40B4-BE49-F238E27FC236}">
                <a16:creationId xmlns:a16="http://schemas.microsoft.com/office/drawing/2014/main" id="{3406B6A3-1940-4983-A7AA-E6E887277C01}"/>
              </a:ext>
            </a:extLst>
          </p:cNvPr>
          <p:cNvSpPr/>
          <p:nvPr/>
        </p:nvSpPr>
        <p:spPr>
          <a:xfrm>
            <a:off x="5562600" y="533400"/>
            <a:ext cx="13965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algn="ctr"/>
            <a:r>
              <a:rPr lang="en-US" altLang="zh-CN" sz="3600" b="1" dirty="0" err="1">
                <a:solidFill>
                  <a:srgbClr val="990033"/>
                </a:solidFill>
                <a:latin typeface="微软雅黑" panose="020B0503020204020204" pitchFamily="34" charset="-122"/>
                <a:ea typeface="微软雅黑" panose="020B0503020204020204" pitchFamily="34" charset="-122"/>
                <a:cs typeface="+mj-cs"/>
              </a:rPr>
              <a:t>line.c</a:t>
            </a:r>
            <a:endParaRPr lang="en-US" altLang="zh-CN" sz="3600" b="1" dirty="0">
              <a:solidFill>
                <a:srgbClr val="990033"/>
              </a:solidFill>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37607176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Content Placeholder 2"/>
          <p:cNvSpPr>
            <a:spLocks noGrp="1"/>
          </p:cNvSpPr>
          <p:nvPr>
            <p:ph idx="4294967295"/>
          </p:nvPr>
        </p:nvSpPr>
        <p:spPr>
          <a:xfrm>
            <a:off x="2209800" y="609600"/>
            <a:ext cx="7772400" cy="5943600"/>
          </a:xfrm>
        </p:spPr>
        <p:txBody>
          <a:bodyPr vert="horz" wrap="square" lIns="92075" tIns="46038" rIns="92075" bIns="46038" numCol="1" anchor="t" anchorCtr="0" compatLnSpc="1">
            <a:prstTxWarp prst="textNoShape">
              <a:avLst/>
            </a:prstTxWarp>
          </a:bodyPr>
          <a:lstStyle/>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void </a:t>
            </a:r>
            <a:r>
              <a:rPr lang="en-US" altLang="zh-CN" sz="2000" dirty="0" err="1">
                <a:latin typeface="Courier New" panose="02070309020205020404" pitchFamily="49" charset="0"/>
                <a:cs typeface="Courier New" panose="02070309020205020404" pitchFamily="49" charset="0"/>
              </a:rPr>
              <a:t>add_word</a:t>
            </a:r>
            <a:r>
              <a:rPr lang="en-US" altLang="zh-CN" sz="2000" dirty="0">
                <a:latin typeface="Courier New" panose="02070309020205020404" pitchFamily="49" charset="0"/>
                <a:cs typeface="Courier New" panose="02070309020205020404" pitchFamily="49" charset="0"/>
              </a:rPr>
              <a:t>(const char *word)</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  if (</a:t>
            </a:r>
            <a:r>
              <a:rPr lang="en-US" altLang="zh-CN" sz="2000" dirty="0" err="1">
                <a:latin typeface="Courier New" panose="02070309020205020404" pitchFamily="49" charset="0"/>
                <a:cs typeface="Courier New" panose="02070309020205020404" pitchFamily="49" charset="0"/>
              </a:rPr>
              <a:t>num_words</a:t>
            </a:r>
            <a:r>
              <a:rPr lang="en-US" altLang="zh-CN" sz="2000" dirty="0">
                <a:latin typeface="Courier New" panose="02070309020205020404" pitchFamily="49" charset="0"/>
                <a:cs typeface="Courier New" panose="02070309020205020404" pitchFamily="49" charset="0"/>
              </a:rPr>
              <a:t> &gt; 0) {</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    line[</a:t>
            </a:r>
            <a:r>
              <a:rPr lang="en-US" altLang="zh-CN" sz="2000" dirty="0" err="1">
                <a:latin typeface="Courier New" panose="02070309020205020404" pitchFamily="49" charset="0"/>
                <a:cs typeface="Courier New" panose="02070309020205020404" pitchFamily="49" charset="0"/>
              </a:rPr>
              <a:t>line_len</a:t>
            </a:r>
            <a:r>
              <a:rPr lang="en-US" altLang="zh-CN" sz="2000" dirty="0">
                <a:latin typeface="Courier New" panose="02070309020205020404" pitchFamily="49" charset="0"/>
                <a:cs typeface="Courier New" panose="02070309020205020404" pitchFamily="49" charset="0"/>
              </a:rPr>
              <a:t>] = ' ';</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    line[line_len+1] = ‘\0’; </a:t>
            </a:r>
            <a:r>
              <a:rPr lang="en-US" altLang="zh-CN" sz="1800" dirty="0">
                <a:latin typeface="Courier New" panose="02070309020205020404" pitchFamily="49" charset="0"/>
                <a:cs typeface="Courier New" panose="02070309020205020404" pitchFamily="49" charset="0"/>
              </a:rPr>
              <a:t>/*</a:t>
            </a:r>
            <a:r>
              <a:rPr lang="zh-CN" altLang="en-US" sz="1800" dirty="0">
                <a:latin typeface="Courier New" panose="02070309020205020404" pitchFamily="49" charset="0"/>
                <a:cs typeface="Courier New" panose="02070309020205020404" pitchFamily="49" charset="0"/>
              </a:rPr>
              <a:t>保证</a:t>
            </a:r>
            <a:r>
              <a:rPr lang="en-US" altLang="zh-CN" sz="1800" dirty="0">
                <a:latin typeface="Courier New" panose="02070309020205020404" pitchFamily="49" charset="0"/>
                <a:cs typeface="Courier New" panose="02070309020205020404" pitchFamily="49" charset="0"/>
              </a:rPr>
              <a:t>line</a:t>
            </a:r>
            <a:r>
              <a:rPr lang="zh-CN" altLang="en-US" sz="1800" dirty="0">
                <a:latin typeface="Courier New" panose="02070309020205020404" pitchFamily="49" charset="0"/>
                <a:cs typeface="Courier New" panose="02070309020205020404" pitchFamily="49" charset="0"/>
              </a:rPr>
              <a:t>字符串的完整性*</a:t>
            </a:r>
            <a:r>
              <a:rPr lang="en-US" altLang="zh-CN" sz="1800" dirty="0">
                <a:latin typeface="Courier New" panose="02070309020205020404" pitchFamily="49" charset="0"/>
                <a:cs typeface="Courier New" panose="02070309020205020404" pitchFamily="49" charset="0"/>
              </a:rPr>
              <a:t>/</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line_len</a:t>
            </a:r>
            <a:r>
              <a:rPr lang="en-US" altLang="zh-CN" sz="2000" dirty="0">
                <a:latin typeface="Courier New" panose="02070309020205020404" pitchFamily="49" charset="0"/>
                <a:cs typeface="Courier New" panose="02070309020205020404" pitchFamily="49" charset="0"/>
              </a:rPr>
              <a:t>++;</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  }</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strcat</a:t>
            </a:r>
            <a:r>
              <a:rPr lang="en-US" altLang="zh-CN" sz="2000" dirty="0">
                <a:latin typeface="Courier New" panose="02070309020205020404" pitchFamily="49" charset="0"/>
                <a:cs typeface="Courier New" panose="02070309020205020404" pitchFamily="49" charset="0"/>
              </a:rPr>
              <a:t>(line, word);</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line_len</a:t>
            </a:r>
            <a:r>
              <a:rPr lang="en-US" altLang="zh-CN" sz="2000" dirty="0">
                <a:latin typeface="Courier New" panose="02070309020205020404" pitchFamily="49" charset="0"/>
                <a:cs typeface="Courier New" panose="02070309020205020404" pitchFamily="49" charset="0"/>
              </a:rPr>
              <a:t> += </a:t>
            </a:r>
            <a:r>
              <a:rPr lang="en-US" altLang="zh-CN" sz="2000" dirty="0" err="1">
                <a:latin typeface="Courier New" panose="02070309020205020404" pitchFamily="49" charset="0"/>
                <a:cs typeface="Courier New" panose="02070309020205020404" pitchFamily="49" charset="0"/>
              </a:rPr>
              <a:t>strlen</a:t>
            </a:r>
            <a:r>
              <a:rPr lang="en-US" altLang="zh-CN" sz="2000" dirty="0">
                <a:latin typeface="Courier New" panose="02070309020205020404" pitchFamily="49" charset="0"/>
                <a:cs typeface="Courier New" panose="02070309020205020404" pitchFamily="49" charset="0"/>
              </a:rPr>
              <a:t>(word);</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num_words</a:t>
            </a:r>
            <a:r>
              <a:rPr lang="en-US" altLang="zh-CN" sz="2000" dirty="0">
                <a:latin typeface="Courier New" panose="02070309020205020404" pitchFamily="49" charset="0"/>
                <a:cs typeface="Courier New" panose="02070309020205020404" pitchFamily="49" charset="0"/>
              </a:rPr>
              <a:t>++;</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 </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int </a:t>
            </a:r>
            <a:r>
              <a:rPr lang="en-US" altLang="zh-CN" sz="2000" dirty="0" err="1">
                <a:latin typeface="Courier New" panose="02070309020205020404" pitchFamily="49" charset="0"/>
                <a:cs typeface="Courier New" panose="02070309020205020404" pitchFamily="49" charset="0"/>
              </a:rPr>
              <a:t>space_remaining</a:t>
            </a:r>
            <a:r>
              <a:rPr lang="en-US" altLang="zh-CN" sz="2000" dirty="0">
                <a:latin typeface="Courier New" panose="02070309020205020404" pitchFamily="49" charset="0"/>
                <a:cs typeface="Courier New" panose="02070309020205020404" pitchFamily="49" charset="0"/>
              </a:rPr>
              <a:t>(void)</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  return MAX_LINE_LEN - </a:t>
            </a:r>
            <a:r>
              <a:rPr lang="en-US" altLang="zh-CN" sz="2000" dirty="0" err="1">
                <a:latin typeface="Courier New" panose="02070309020205020404" pitchFamily="49" charset="0"/>
                <a:cs typeface="Courier New" panose="02070309020205020404" pitchFamily="49" charset="0"/>
              </a:rPr>
              <a:t>line_len</a:t>
            </a:r>
            <a:r>
              <a:rPr lang="en-US" altLang="zh-CN" sz="2000" dirty="0">
                <a:latin typeface="Courier New" panose="02070309020205020404" pitchFamily="49" charset="0"/>
                <a:cs typeface="Courier New" panose="02070309020205020404" pitchFamily="49" charset="0"/>
              </a:rPr>
              <a:t>;</a:t>
            </a:r>
          </a:p>
          <a:p>
            <a:pPr>
              <a:lnSpc>
                <a:spcPct val="80000"/>
              </a:lnSpc>
              <a:spcBef>
                <a:spcPts val="400"/>
              </a:spcBef>
              <a:buNone/>
            </a:pPr>
            <a:r>
              <a:rPr lang="en-US" altLang="zh-CN"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380789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Content Placeholder 2"/>
          <p:cNvSpPr>
            <a:spLocks noGrp="1"/>
          </p:cNvSpPr>
          <p:nvPr>
            <p:ph idx="4294967295"/>
          </p:nvPr>
        </p:nvSpPr>
        <p:spPr>
          <a:xfrm>
            <a:off x="152400" y="504825"/>
            <a:ext cx="8031162" cy="5848350"/>
          </a:xfrm>
          <a:ln>
            <a:solidFill>
              <a:schemeClr val="bg1"/>
            </a:solidFill>
          </a:ln>
        </p:spPr>
        <p:txBody>
          <a:bodyPr vert="horz" wrap="square" lIns="92075" tIns="46038" rIns="92075" bIns="46038" numCol="1" anchor="t" anchorCtr="0" compatLnSpc="1">
            <a:prstTxWarp prst="textNoShape">
              <a:avLst/>
            </a:prstTxWarp>
          </a:bodyPr>
          <a:lstStyle/>
          <a:p>
            <a:pPr>
              <a:lnSpc>
                <a:spcPct val="80000"/>
              </a:lnSpc>
              <a:spcBef>
                <a:spcPts val="200"/>
              </a:spcBef>
              <a:buNone/>
            </a:pPr>
            <a:r>
              <a:rPr lang="en-US" altLang="zh-CN" sz="1800">
                <a:latin typeface="Courier New" panose="02070309020205020404" pitchFamily="49" charset="0"/>
                <a:cs typeface="Courier New" panose="02070309020205020404" pitchFamily="49" charset="0"/>
              </a:rPr>
              <a:t>void write_line(void)</a:t>
            </a:r>
          </a:p>
          <a:p>
            <a:pPr>
              <a:lnSpc>
                <a:spcPct val="80000"/>
              </a:lnSpc>
              <a:spcBef>
                <a:spcPct val="0"/>
              </a:spcBef>
              <a:buFont typeface="Wingdings" pitchFamily="2" charset="2"/>
              <a:buNone/>
            </a:pPr>
            <a:r>
              <a:rPr lang="en-US" altLang="zh-CN" sz="1800">
                <a:latin typeface="Courier New" panose="02070309020205020404" pitchFamily="49" charset="0"/>
                <a:cs typeface="Courier New" panose="02070309020205020404" pitchFamily="49" charset="0"/>
              </a:rPr>
              <a:t>{</a:t>
            </a:r>
          </a:p>
          <a:p>
            <a:pPr>
              <a:lnSpc>
                <a:spcPct val="80000"/>
              </a:lnSpc>
              <a:spcBef>
                <a:spcPct val="0"/>
              </a:spcBef>
              <a:buFont typeface="Wingdings" pitchFamily="2" charset="2"/>
              <a:buNone/>
            </a:pPr>
            <a:r>
              <a:rPr lang="en-US" altLang="zh-CN" sz="1800">
                <a:latin typeface="Courier New" panose="02070309020205020404" pitchFamily="49" charset="0"/>
                <a:cs typeface="Courier New" panose="02070309020205020404" pitchFamily="49" charset="0"/>
              </a:rPr>
              <a:t>  int extra_spaces, spaces_to_insert, i, j;</a:t>
            </a:r>
          </a:p>
          <a:p>
            <a:pPr>
              <a:lnSpc>
                <a:spcPct val="80000"/>
              </a:lnSpc>
              <a:spcBef>
                <a:spcPct val="0"/>
              </a:spcBef>
              <a:buFont typeface="Wingdings" pitchFamily="2" charset="2"/>
              <a:buNone/>
            </a:pPr>
            <a:r>
              <a:rPr lang="en-US" altLang="zh-CN" sz="1800">
                <a:latin typeface="Courier New" panose="02070309020205020404" pitchFamily="49" charset="0"/>
                <a:cs typeface="Courier New" panose="02070309020205020404" pitchFamily="49" charset="0"/>
              </a:rPr>
              <a:t> </a:t>
            </a:r>
          </a:p>
          <a:p>
            <a:pPr>
              <a:lnSpc>
                <a:spcPct val="80000"/>
              </a:lnSpc>
              <a:spcBef>
                <a:spcPct val="0"/>
              </a:spcBef>
              <a:buFont typeface="Wingdings" pitchFamily="2" charset="2"/>
              <a:buNone/>
            </a:pPr>
            <a:r>
              <a:rPr lang="en-US" altLang="zh-CN" sz="1800">
                <a:latin typeface="Courier New" panose="02070309020205020404" pitchFamily="49" charset="0"/>
                <a:cs typeface="Courier New" panose="02070309020205020404" pitchFamily="49" charset="0"/>
              </a:rPr>
              <a:t>  extra_spaces = MAX_LINE_LEN - line_len;</a:t>
            </a:r>
          </a:p>
          <a:p>
            <a:pPr>
              <a:lnSpc>
                <a:spcPct val="80000"/>
              </a:lnSpc>
              <a:spcBef>
                <a:spcPts val="200"/>
              </a:spcBef>
              <a:buNone/>
            </a:pPr>
            <a:r>
              <a:rPr lang="en-US" altLang="zh-CN" sz="1800">
                <a:latin typeface="Courier New" panose="02070309020205020404" pitchFamily="49" charset="0"/>
                <a:cs typeface="Courier New" panose="02070309020205020404" pitchFamily="49" charset="0"/>
              </a:rPr>
              <a:t>  for (i = 0; i &lt; line_len; i++) {</a:t>
            </a:r>
          </a:p>
          <a:p>
            <a:pPr>
              <a:lnSpc>
                <a:spcPct val="80000"/>
              </a:lnSpc>
              <a:spcBef>
                <a:spcPts val="200"/>
              </a:spcBef>
              <a:buNone/>
            </a:pPr>
            <a:r>
              <a:rPr lang="en-US" altLang="zh-CN" sz="1800">
                <a:latin typeface="Courier New" panose="02070309020205020404" pitchFamily="49" charset="0"/>
                <a:cs typeface="Courier New" panose="02070309020205020404" pitchFamily="49" charset="0"/>
              </a:rPr>
              <a:t>    if (line[i] != ‘ ‘)   </a:t>
            </a:r>
            <a:r>
              <a:rPr lang="en-US" altLang="zh-CN" sz="1600">
                <a:latin typeface="Courier New" panose="02070309020205020404" pitchFamily="49" charset="0"/>
                <a:cs typeface="Courier New" panose="02070309020205020404" pitchFamily="49" charset="0"/>
              </a:rPr>
              <a:t>/*</a:t>
            </a:r>
            <a:r>
              <a:rPr lang="zh-CN" altLang="en-US" sz="1600">
                <a:latin typeface="Courier New" panose="02070309020205020404" pitchFamily="49" charset="0"/>
                <a:cs typeface="Courier New" panose="02070309020205020404" pitchFamily="49" charset="0"/>
              </a:rPr>
              <a:t>不是空格打印字符*</a:t>
            </a:r>
            <a:r>
              <a:rPr lang="en-US" altLang="zh-CN" sz="1600">
                <a:latin typeface="Courier New" panose="02070309020205020404" pitchFamily="49" charset="0"/>
                <a:cs typeface="Courier New" panose="02070309020205020404" pitchFamily="49" charset="0"/>
              </a:rPr>
              <a:t>/</a:t>
            </a:r>
          </a:p>
          <a:p>
            <a:pPr>
              <a:lnSpc>
                <a:spcPct val="80000"/>
              </a:lnSpc>
              <a:spcBef>
                <a:spcPts val="200"/>
              </a:spcBef>
              <a:buNone/>
            </a:pPr>
            <a:r>
              <a:rPr lang="en-US" altLang="zh-CN" sz="1800">
                <a:latin typeface="Courier New" panose="02070309020205020404" pitchFamily="49" charset="0"/>
                <a:cs typeface="Courier New" panose="02070309020205020404" pitchFamily="49" charset="0"/>
              </a:rPr>
              <a:t>      putchar(line[i]);</a:t>
            </a:r>
          </a:p>
          <a:p>
            <a:pPr>
              <a:lnSpc>
                <a:spcPct val="80000"/>
              </a:lnSpc>
              <a:spcBef>
                <a:spcPts val="200"/>
              </a:spcBef>
              <a:buNone/>
            </a:pPr>
            <a:r>
              <a:rPr lang="en-US" altLang="zh-CN" sz="1800">
                <a:latin typeface="Courier New" panose="02070309020205020404" pitchFamily="49" charset="0"/>
                <a:cs typeface="Courier New" panose="02070309020205020404" pitchFamily="49" charset="0"/>
              </a:rPr>
              <a:t>    else {                </a:t>
            </a:r>
            <a:r>
              <a:rPr lang="en-US" altLang="zh-CN" sz="1600">
                <a:latin typeface="Courier New" panose="02070309020205020404" pitchFamily="49" charset="0"/>
                <a:cs typeface="Courier New" panose="02070309020205020404" pitchFamily="49" charset="0"/>
              </a:rPr>
              <a:t>/*</a:t>
            </a:r>
            <a:r>
              <a:rPr lang="zh-CN" altLang="en-US" sz="1600">
                <a:latin typeface="Courier New" panose="02070309020205020404" pitchFamily="49" charset="0"/>
                <a:cs typeface="Courier New" panose="02070309020205020404" pitchFamily="49" charset="0"/>
              </a:rPr>
              <a:t>是空格，计算该打印几个空格*</a:t>
            </a:r>
            <a:r>
              <a:rPr lang="en-US" altLang="zh-CN" sz="1600">
                <a:latin typeface="Courier New" panose="02070309020205020404" pitchFamily="49" charset="0"/>
                <a:cs typeface="Courier New" panose="02070309020205020404" pitchFamily="49" charset="0"/>
              </a:rPr>
              <a:t>/</a:t>
            </a:r>
            <a:endParaRPr lang="en-US" altLang="zh-CN" sz="1800">
              <a:latin typeface="Courier New" panose="02070309020205020404" pitchFamily="49" charset="0"/>
              <a:cs typeface="Courier New" panose="02070309020205020404" pitchFamily="49" charset="0"/>
            </a:endParaRPr>
          </a:p>
          <a:p>
            <a:pPr>
              <a:lnSpc>
                <a:spcPct val="80000"/>
              </a:lnSpc>
              <a:spcBef>
                <a:spcPts val="200"/>
              </a:spcBef>
              <a:buNone/>
            </a:pPr>
            <a:r>
              <a:rPr lang="en-US" altLang="zh-CN" sz="1800">
                <a:latin typeface="Courier New" panose="02070309020205020404" pitchFamily="49" charset="0"/>
                <a:cs typeface="Courier New" panose="02070309020205020404" pitchFamily="49" charset="0"/>
              </a:rPr>
              <a:t>      spaces_to_insert = extra_spaces / (num_words - 1);</a:t>
            </a:r>
          </a:p>
          <a:p>
            <a:pPr>
              <a:lnSpc>
                <a:spcPct val="80000"/>
              </a:lnSpc>
              <a:spcBef>
                <a:spcPts val="200"/>
              </a:spcBef>
              <a:buNone/>
            </a:pPr>
            <a:r>
              <a:rPr lang="en-US" altLang="zh-CN" sz="1800">
                <a:latin typeface="Courier New" panose="02070309020205020404" pitchFamily="49" charset="0"/>
                <a:cs typeface="Courier New" panose="02070309020205020404" pitchFamily="49" charset="0"/>
              </a:rPr>
              <a:t>      for (j = 1; j &lt;= spaces_to_insert + 1; j++)</a:t>
            </a:r>
          </a:p>
          <a:p>
            <a:pPr>
              <a:lnSpc>
                <a:spcPct val="80000"/>
              </a:lnSpc>
              <a:spcBef>
                <a:spcPts val="200"/>
              </a:spcBef>
              <a:buNone/>
            </a:pPr>
            <a:r>
              <a:rPr lang="en-US" altLang="zh-CN" sz="1800">
                <a:latin typeface="Courier New" panose="02070309020205020404" pitchFamily="49" charset="0"/>
                <a:cs typeface="Courier New" panose="02070309020205020404" pitchFamily="49" charset="0"/>
              </a:rPr>
              <a:t>        putchar(' ');</a:t>
            </a:r>
          </a:p>
          <a:p>
            <a:pPr>
              <a:lnSpc>
                <a:spcPct val="80000"/>
              </a:lnSpc>
              <a:spcBef>
                <a:spcPts val="200"/>
              </a:spcBef>
              <a:buNone/>
            </a:pPr>
            <a:r>
              <a:rPr lang="en-US" altLang="zh-CN" sz="1800">
                <a:latin typeface="Courier New" panose="02070309020205020404" pitchFamily="49" charset="0"/>
                <a:cs typeface="Courier New" panose="02070309020205020404" pitchFamily="49" charset="0"/>
              </a:rPr>
              <a:t>      extra_spaces -= spaces_to_insert;</a:t>
            </a:r>
          </a:p>
          <a:p>
            <a:pPr>
              <a:lnSpc>
                <a:spcPct val="80000"/>
              </a:lnSpc>
              <a:spcBef>
                <a:spcPts val="200"/>
              </a:spcBef>
              <a:buNone/>
            </a:pPr>
            <a:r>
              <a:rPr lang="en-US" altLang="zh-CN" sz="1800">
                <a:latin typeface="Courier New" panose="02070309020205020404" pitchFamily="49" charset="0"/>
                <a:cs typeface="Courier New" panose="02070309020205020404" pitchFamily="49" charset="0"/>
              </a:rPr>
              <a:t>      num_words--;</a:t>
            </a:r>
          </a:p>
          <a:p>
            <a:pPr>
              <a:lnSpc>
                <a:spcPct val="80000"/>
              </a:lnSpc>
              <a:spcBef>
                <a:spcPct val="0"/>
              </a:spcBef>
              <a:buFont typeface="Wingdings" pitchFamily="2" charset="2"/>
              <a:buNone/>
            </a:pPr>
            <a:r>
              <a:rPr lang="en-US" altLang="zh-CN" sz="1800">
                <a:latin typeface="Courier New" panose="02070309020205020404" pitchFamily="49" charset="0"/>
                <a:cs typeface="Courier New" panose="02070309020205020404" pitchFamily="49" charset="0"/>
              </a:rPr>
              <a:t>    }</a:t>
            </a:r>
          </a:p>
          <a:p>
            <a:pPr>
              <a:lnSpc>
                <a:spcPct val="80000"/>
              </a:lnSpc>
              <a:spcBef>
                <a:spcPct val="0"/>
              </a:spcBef>
              <a:buFont typeface="Wingdings" pitchFamily="2" charset="2"/>
              <a:buNone/>
            </a:pPr>
            <a:r>
              <a:rPr lang="en-US" altLang="zh-CN" sz="1800">
                <a:latin typeface="Courier New" panose="02070309020205020404" pitchFamily="49" charset="0"/>
                <a:cs typeface="Courier New" panose="02070309020205020404" pitchFamily="49" charset="0"/>
              </a:rPr>
              <a:t>  }</a:t>
            </a:r>
          </a:p>
          <a:p>
            <a:pPr>
              <a:lnSpc>
                <a:spcPct val="80000"/>
              </a:lnSpc>
              <a:spcBef>
                <a:spcPct val="0"/>
              </a:spcBef>
              <a:buFont typeface="Wingdings" pitchFamily="2" charset="2"/>
              <a:buNone/>
            </a:pPr>
            <a:r>
              <a:rPr lang="en-US" altLang="zh-CN" sz="1800">
                <a:latin typeface="Courier New" panose="02070309020205020404" pitchFamily="49" charset="0"/>
                <a:cs typeface="Courier New" panose="02070309020205020404" pitchFamily="49" charset="0"/>
              </a:rPr>
              <a:t>  putchar('\n');</a:t>
            </a:r>
          </a:p>
          <a:p>
            <a:pPr>
              <a:lnSpc>
                <a:spcPct val="80000"/>
              </a:lnSpc>
              <a:spcBef>
                <a:spcPct val="0"/>
              </a:spcBef>
              <a:buFont typeface="Wingdings" pitchFamily="2" charset="2"/>
              <a:buNone/>
            </a:pPr>
            <a:r>
              <a:rPr lang="en-US" altLang="zh-CN" sz="1800">
                <a:latin typeface="Courier New" panose="02070309020205020404" pitchFamily="49" charset="0"/>
                <a:cs typeface="Courier New" panose="02070309020205020404" pitchFamily="49" charset="0"/>
              </a:rPr>
              <a:t>}</a:t>
            </a:r>
          </a:p>
          <a:p>
            <a:pPr>
              <a:lnSpc>
                <a:spcPct val="80000"/>
              </a:lnSpc>
              <a:spcBef>
                <a:spcPct val="0"/>
              </a:spcBef>
              <a:buFont typeface="Wingdings" pitchFamily="2" charset="2"/>
              <a:buNone/>
            </a:pPr>
            <a:endParaRPr lang="en-US" altLang="zh-CN" sz="1800" dirty="0">
              <a:latin typeface="Courier New" panose="02070309020205020404" pitchFamily="49" charset="0"/>
              <a:cs typeface="Courier New" panose="02070309020205020404" pitchFamily="49" charset="0"/>
            </a:endParaRPr>
          </a:p>
        </p:txBody>
      </p:sp>
      <p:sp>
        <p:nvSpPr>
          <p:cNvPr id="2" name="矩形 1">
            <a:extLst>
              <a:ext uri="{FF2B5EF4-FFF2-40B4-BE49-F238E27FC236}">
                <a16:creationId xmlns:a16="http://schemas.microsoft.com/office/drawing/2014/main" id="{5F20C35E-A168-4D78-92C1-7052BA6D4DF0}"/>
              </a:ext>
            </a:extLst>
          </p:cNvPr>
          <p:cNvSpPr/>
          <p:nvPr/>
        </p:nvSpPr>
        <p:spPr>
          <a:xfrm>
            <a:off x="7315200" y="4724400"/>
            <a:ext cx="4343400" cy="1752601"/>
          </a:xfrm>
          <a:prstGeom prst="rect">
            <a:avLst/>
          </a:prstGeom>
          <a:noFill/>
          <a:ln>
            <a:solidFill>
              <a:srgbClr val="C00000"/>
            </a:solidFill>
          </a:ln>
          <a:extLst>
            <a:ext uri="{909E8E84-426E-40DD-AFC4-6F175D3DCCD1}">
              <a14:hiddenFill xmlns:a14="http://schemas.microsoft.com/office/drawing/2010/main">
                <a:solidFill>
                  <a:srgbClr val="FFFFFF"/>
                </a:solidFill>
              </a14:hiddenFill>
            </a:ext>
          </a:extLst>
        </p:spPr>
        <p:txBody>
          <a:bodyPr vert="horz" wrap="square" lIns="92075" tIns="46038" rIns="92075" bIns="46038" numCol="1" anchor="t" anchorCtr="0" compatLnSpc="1">
            <a:prstTxWarp prst="textNoShape">
              <a:avLst/>
            </a:prstTxWarp>
          </a:bodyPr>
          <a:lstStyle/>
          <a:p>
            <a:pPr marL="342900" indent="-342900">
              <a:lnSpc>
                <a:spcPct val="80000"/>
              </a:lnSpc>
              <a:spcBef>
                <a:spcPts val="200"/>
              </a:spcBef>
              <a:spcAft>
                <a:spcPts val="600"/>
              </a:spcAft>
              <a:buClr>
                <a:srgbClr val="FF0000"/>
              </a:buClr>
              <a:buSzPct val="80000"/>
            </a:pPr>
            <a:r>
              <a:rPr lang="en-US" altLang="zh-CN" sz="2000" b="1" dirty="0">
                <a:solidFill>
                  <a:srgbClr val="000066"/>
                </a:solidFill>
                <a:latin typeface="Courier New" panose="02070309020205020404" pitchFamily="49" charset="0"/>
                <a:ea typeface="微软雅黑" panose="020B0503020204020204" pitchFamily="34" charset="-122"/>
                <a:cs typeface="Courier New" panose="02070309020205020404" pitchFamily="49" charset="0"/>
              </a:rPr>
              <a:t>void </a:t>
            </a:r>
            <a:r>
              <a:rPr lang="en-US" altLang="zh-CN" sz="2000" b="1" dirty="0" err="1">
                <a:solidFill>
                  <a:srgbClr val="000066"/>
                </a:solidFill>
                <a:latin typeface="Courier New" panose="02070309020205020404" pitchFamily="49" charset="0"/>
                <a:ea typeface="微软雅黑" panose="020B0503020204020204" pitchFamily="34" charset="-122"/>
                <a:cs typeface="Courier New" panose="02070309020205020404" pitchFamily="49" charset="0"/>
              </a:rPr>
              <a:t>flush_line</a:t>
            </a:r>
            <a:r>
              <a:rPr lang="en-US" altLang="zh-CN" sz="2000" b="1" dirty="0">
                <a:solidFill>
                  <a:srgbClr val="000066"/>
                </a:solidFill>
                <a:latin typeface="Courier New" panose="02070309020205020404" pitchFamily="49" charset="0"/>
                <a:ea typeface="微软雅黑" panose="020B0503020204020204" pitchFamily="34" charset="-122"/>
                <a:cs typeface="Courier New" panose="02070309020205020404" pitchFamily="49" charset="0"/>
              </a:rPr>
              <a:t>(void)</a:t>
            </a:r>
          </a:p>
          <a:p>
            <a:pPr marL="342900" indent="-342900">
              <a:lnSpc>
                <a:spcPct val="80000"/>
              </a:lnSpc>
              <a:spcBef>
                <a:spcPts val="200"/>
              </a:spcBef>
              <a:spcAft>
                <a:spcPts val="600"/>
              </a:spcAft>
              <a:buClr>
                <a:srgbClr val="FF0000"/>
              </a:buClr>
              <a:buSzPct val="80000"/>
            </a:pPr>
            <a:r>
              <a:rPr lang="en-US" altLang="zh-CN" sz="2000" b="1" dirty="0">
                <a:solidFill>
                  <a:srgbClr val="000066"/>
                </a:solidFill>
                <a:latin typeface="Courier New" panose="02070309020205020404" pitchFamily="49" charset="0"/>
                <a:ea typeface="微软雅黑" panose="020B0503020204020204" pitchFamily="34" charset="-122"/>
                <a:cs typeface="Courier New" panose="02070309020205020404" pitchFamily="49" charset="0"/>
              </a:rPr>
              <a:t>{</a:t>
            </a:r>
          </a:p>
          <a:p>
            <a:pPr marL="342900" indent="-342900">
              <a:lnSpc>
                <a:spcPct val="80000"/>
              </a:lnSpc>
              <a:spcBef>
                <a:spcPts val="200"/>
              </a:spcBef>
              <a:spcAft>
                <a:spcPts val="600"/>
              </a:spcAft>
              <a:buClr>
                <a:srgbClr val="FF0000"/>
              </a:buClr>
              <a:buSzPct val="80000"/>
            </a:pPr>
            <a:r>
              <a:rPr lang="en-US" altLang="zh-CN" sz="2000" b="1" dirty="0">
                <a:solidFill>
                  <a:srgbClr val="000066"/>
                </a:solidFill>
                <a:latin typeface="Courier New" panose="02070309020205020404" pitchFamily="49" charset="0"/>
                <a:ea typeface="微软雅黑" panose="020B0503020204020204" pitchFamily="34" charset="-122"/>
                <a:cs typeface="Courier New" panose="02070309020205020404" pitchFamily="49" charset="0"/>
              </a:rPr>
              <a:t>   if (</a:t>
            </a:r>
            <a:r>
              <a:rPr lang="en-US" altLang="zh-CN" sz="2000" b="1" dirty="0" err="1">
                <a:solidFill>
                  <a:srgbClr val="000066"/>
                </a:solidFill>
                <a:latin typeface="Courier New" panose="02070309020205020404" pitchFamily="49" charset="0"/>
                <a:ea typeface="微软雅黑" panose="020B0503020204020204" pitchFamily="34" charset="-122"/>
                <a:cs typeface="Courier New" panose="02070309020205020404" pitchFamily="49" charset="0"/>
              </a:rPr>
              <a:t>line_len</a:t>
            </a:r>
            <a:r>
              <a:rPr lang="en-US" altLang="zh-CN" sz="2000" b="1" dirty="0">
                <a:solidFill>
                  <a:srgbClr val="000066"/>
                </a:solidFill>
                <a:latin typeface="Courier New" panose="02070309020205020404" pitchFamily="49" charset="0"/>
                <a:ea typeface="微软雅黑" panose="020B0503020204020204" pitchFamily="34" charset="-122"/>
                <a:cs typeface="Courier New" panose="02070309020205020404" pitchFamily="49" charset="0"/>
              </a:rPr>
              <a:t> &gt; 0)</a:t>
            </a:r>
          </a:p>
          <a:p>
            <a:pPr marL="342900" indent="-342900">
              <a:lnSpc>
                <a:spcPct val="80000"/>
              </a:lnSpc>
              <a:spcBef>
                <a:spcPts val="200"/>
              </a:spcBef>
              <a:spcAft>
                <a:spcPts val="600"/>
              </a:spcAft>
              <a:buClr>
                <a:srgbClr val="FF0000"/>
              </a:buClr>
              <a:buSzPct val="80000"/>
            </a:pPr>
            <a:r>
              <a:rPr lang="en-US" altLang="zh-CN" sz="2000" b="1" dirty="0">
                <a:solidFill>
                  <a:srgbClr val="000066"/>
                </a:solidFill>
                <a:latin typeface="Courier New" panose="02070309020205020404" pitchFamily="49" charset="0"/>
                <a:ea typeface="微软雅黑" panose="020B0503020204020204" pitchFamily="34" charset="-122"/>
                <a:cs typeface="Courier New" panose="02070309020205020404" pitchFamily="49" charset="0"/>
              </a:rPr>
              <a:t>      puts(line);</a:t>
            </a:r>
          </a:p>
          <a:p>
            <a:pPr marL="342900" indent="-342900">
              <a:lnSpc>
                <a:spcPct val="80000"/>
              </a:lnSpc>
              <a:spcBef>
                <a:spcPts val="200"/>
              </a:spcBef>
              <a:spcAft>
                <a:spcPts val="600"/>
              </a:spcAft>
              <a:buClr>
                <a:srgbClr val="FF0000"/>
              </a:buClr>
              <a:buSzPct val="80000"/>
            </a:pPr>
            <a:r>
              <a:rPr lang="en-US" altLang="zh-CN" sz="2000" b="1" dirty="0">
                <a:solidFill>
                  <a:srgbClr val="000066"/>
                </a:solidFill>
                <a:latin typeface="Courier New" panose="02070309020205020404" pitchFamily="49" charset="0"/>
                <a:ea typeface="微软雅黑" panose="020B0503020204020204" pitchFamily="34" charset="-122"/>
                <a:cs typeface="Courier New" panose="02070309020205020404" pitchFamily="49" charset="0"/>
              </a:rPr>
              <a:t>}</a:t>
            </a:r>
            <a:endParaRPr lang="zh-CN" altLang="en-US" sz="2000" b="1" dirty="0">
              <a:solidFill>
                <a:srgbClr val="000066"/>
              </a:solidFill>
              <a:latin typeface="Courier New" panose="02070309020205020404" pitchFamily="49" charset="0"/>
              <a:ea typeface="微软雅黑" panose="020B0503020204020204" pitchFamily="34" charset="-122"/>
              <a:cs typeface="Courier New" panose="02070309020205020404" pitchFamily="49" charset="0"/>
            </a:endParaRPr>
          </a:p>
        </p:txBody>
      </p:sp>
    </p:spTree>
    <p:extLst>
      <p:ext uri="{BB962C8B-B14F-4D97-AF65-F5344CB8AC3E}">
        <p14:creationId xmlns:p14="http://schemas.microsoft.com/office/powerpoint/2010/main" val="2271958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51267" y="603640"/>
            <a:ext cx="5232301" cy="846569"/>
            <a:chOff x="409607" y="603640"/>
            <a:chExt cx="5232301" cy="846569"/>
          </a:xfrm>
        </p:grpSpPr>
        <p:sp>
          <p:nvSpPr>
            <p:cNvPr id="6" name="矩形 5">
              <a:extLst>
                <a:ext uri="{FF2B5EF4-FFF2-40B4-BE49-F238E27FC236}">
                  <a16:creationId xmlns:a16="http://schemas.microsoft.com/office/drawing/2014/main" id="{06734655-EEA1-4DE4-ADDE-2753E05D8B7F}"/>
                </a:ext>
              </a:extLst>
            </p:cNvPr>
            <p:cNvSpPr/>
            <p:nvPr/>
          </p:nvSpPr>
          <p:spPr>
            <a:xfrm>
              <a:off x="2126439" y="988544"/>
              <a:ext cx="1429500" cy="461665"/>
            </a:xfrm>
            <a:prstGeom prst="rect">
              <a:avLst/>
            </a:prstGeom>
            <a:solidFill>
              <a:srgbClr val="99FFCC"/>
            </a:solidFill>
          </p:spPr>
          <p:txBody>
            <a:bodyPr wrap="square">
              <a:spAutoFit/>
            </a:bodyPr>
            <a:lstStyle/>
            <a:p>
              <a:pPr algn="ctr"/>
              <a:r>
                <a:rPr lang="en-US" altLang="zh-CN" b="1" dirty="0" err="1">
                  <a:latin typeface="Courier New" panose="02070309020205020404" pitchFamily="49" charset="0"/>
                </a:rPr>
                <a:t>word.h</a:t>
              </a:r>
              <a:endParaRPr lang="zh-CN" altLang="en-US" b="1" dirty="0"/>
            </a:p>
          </p:txBody>
        </p:sp>
        <p:sp>
          <p:nvSpPr>
            <p:cNvPr id="8" name="矩形 7">
              <a:extLst>
                <a:ext uri="{FF2B5EF4-FFF2-40B4-BE49-F238E27FC236}">
                  <a16:creationId xmlns:a16="http://schemas.microsoft.com/office/drawing/2014/main" id="{8C456CA0-EAD8-4B7C-9E93-87F69FAAB3FD}"/>
                </a:ext>
              </a:extLst>
            </p:cNvPr>
            <p:cNvSpPr/>
            <p:nvPr/>
          </p:nvSpPr>
          <p:spPr>
            <a:xfrm>
              <a:off x="409607" y="603640"/>
              <a:ext cx="5232301" cy="387798"/>
            </a:xfrm>
            <a:prstGeom prst="rect">
              <a:avLst/>
            </a:prstGeom>
            <a:solidFill>
              <a:srgbClr val="FFFFCC"/>
            </a:solidFill>
            <a:ln>
              <a:solidFill>
                <a:srgbClr val="C00000"/>
              </a:solidFill>
            </a:ln>
          </p:spPr>
          <p:txBody>
            <a:bodyPr wrap="square">
              <a:spAutoFit/>
            </a:bodyPr>
            <a:lstStyle/>
            <a:p>
              <a:pPr algn="ctr">
                <a:lnSpc>
                  <a:spcPct val="80000"/>
                </a:lnSpc>
                <a:spcBef>
                  <a:spcPts val="400"/>
                </a:spcBef>
                <a:buNone/>
              </a:pPr>
              <a:r>
                <a:rPr lang="en-US" altLang="zh-CN" b="1" dirty="0">
                  <a:latin typeface="+mn-lt"/>
                  <a:cs typeface="Courier New" panose="02070309020205020404" pitchFamily="49" charset="0"/>
                </a:rPr>
                <a:t>void </a:t>
              </a:r>
              <a:r>
                <a:rPr lang="en-US" altLang="zh-CN" b="1" dirty="0" err="1">
                  <a:latin typeface="+mn-lt"/>
                  <a:cs typeface="Courier New" panose="02070309020205020404" pitchFamily="49" charset="0"/>
                </a:rPr>
                <a:t>read_word</a:t>
              </a:r>
              <a:r>
                <a:rPr lang="en-US" altLang="zh-CN" b="1" dirty="0">
                  <a:latin typeface="+mn-lt"/>
                  <a:cs typeface="Courier New" panose="02070309020205020404" pitchFamily="49" charset="0"/>
                </a:rPr>
                <a:t>(char *word, int </a:t>
              </a:r>
              <a:r>
                <a:rPr lang="en-US" altLang="zh-CN" b="1" dirty="0" err="1">
                  <a:latin typeface="+mn-lt"/>
                  <a:cs typeface="Courier New" panose="02070309020205020404" pitchFamily="49" charset="0"/>
                </a:rPr>
                <a:t>len</a:t>
              </a:r>
              <a:r>
                <a:rPr lang="en-US" altLang="zh-CN" b="1" dirty="0">
                  <a:latin typeface="+mn-lt"/>
                  <a:cs typeface="Courier New" panose="02070309020205020404" pitchFamily="49" charset="0"/>
                </a:rPr>
                <a:t>);</a:t>
              </a:r>
            </a:p>
          </p:txBody>
        </p:sp>
      </p:grpSp>
      <p:grpSp>
        <p:nvGrpSpPr>
          <p:cNvPr id="14" name="组合 13"/>
          <p:cNvGrpSpPr/>
          <p:nvPr/>
        </p:nvGrpSpPr>
        <p:grpSpPr>
          <a:xfrm>
            <a:off x="6743700" y="513461"/>
            <a:ext cx="4876800" cy="2458339"/>
            <a:chOff x="6934200" y="513461"/>
            <a:chExt cx="4876800" cy="2458339"/>
          </a:xfrm>
        </p:grpSpPr>
        <p:sp>
          <p:nvSpPr>
            <p:cNvPr id="7" name="矩形 6">
              <a:extLst>
                <a:ext uri="{FF2B5EF4-FFF2-40B4-BE49-F238E27FC236}">
                  <a16:creationId xmlns:a16="http://schemas.microsoft.com/office/drawing/2014/main" id="{604A5864-6A31-4AE9-99C6-CDDF6CE62BDA}"/>
                </a:ext>
              </a:extLst>
            </p:cNvPr>
            <p:cNvSpPr/>
            <p:nvPr/>
          </p:nvSpPr>
          <p:spPr>
            <a:xfrm>
              <a:off x="8727231" y="2510135"/>
              <a:ext cx="1290738" cy="461665"/>
            </a:xfrm>
            <a:prstGeom prst="rect">
              <a:avLst/>
            </a:prstGeom>
            <a:solidFill>
              <a:srgbClr val="99FFCC"/>
            </a:solidFill>
          </p:spPr>
          <p:txBody>
            <a:bodyPr wrap="none">
              <a:spAutoFit/>
            </a:bodyPr>
            <a:lstStyle/>
            <a:p>
              <a:r>
                <a:rPr lang="en-US" altLang="zh-CN" b="1" dirty="0" err="1">
                  <a:latin typeface="Courier New" panose="02070309020205020404" pitchFamily="49" charset="0"/>
                </a:rPr>
                <a:t>line.h</a:t>
              </a:r>
              <a:endParaRPr lang="zh-CN" altLang="en-US" b="1" dirty="0"/>
            </a:p>
          </p:txBody>
        </p:sp>
        <p:sp>
          <p:nvSpPr>
            <p:cNvPr id="9" name="矩形 8">
              <a:extLst>
                <a:ext uri="{FF2B5EF4-FFF2-40B4-BE49-F238E27FC236}">
                  <a16:creationId xmlns:a16="http://schemas.microsoft.com/office/drawing/2014/main" id="{E493A02A-98F3-4DEF-95CE-A11F7A7DE7DB}"/>
                </a:ext>
              </a:extLst>
            </p:cNvPr>
            <p:cNvSpPr/>
            <p:nvPr/>
          </p:nvSpPr>
          <p:spPr>
            <a:xfrm>
              <a:off x="6934200" y="513461"/>
              <a:ext cx="4876800" cy="2015936"/>
            </a:xfrm>
            <a:prstGeom prst="rect">
              <a:avLst/>
            </a:prstGeom>
            <a:solidFill>
              <a:srgbClr val="FFFFCC"/>
            </a:solidFill>
            <a:ln>
              <a:solidFill>
                <a:srgbClr val="C00000"/>
              </a:solidFill>
            </a:ln>
          </p:spPr>
          <p:txBody>
            <a:bodyPr wrap="square">
              <a:spAutoFit/>
            </a:bodyPr>
            <a:lstStyle/>
            <a:p>
              <a:pPr>
                <a:lnSpc>
                  <a:spcPts val="3000"/>
                </a:lnSpc>
                <a:spcBef>
                  <a:spcPts val="0"/>
                </a:spcBef>
              </a:pPr>
              <a:r>
                <a:rPr lang="en-US" altLang="zh-CN" b="1" dirty="0">
                  <a:latin typeface="+mn-lt"/>
                  <a:cs typeface="Courier New" panose="02070309020205020404" pitchFamily="49" charset="0"/>
                </a:rPr>
                <a:t>void </a:t>
              </a:r>
              <a:r>
                <a:rPr lang="en-US" altLang="zh-CN" b="1" dirty="0" err="1">
                  <a:latin typeface="+mn-lt"/>
                  <a:cs typeface="Courier New" panose="02070309020205020404" pitchFamily="49" charset="0"/>
                </a:rPr>
                <a:t>clear_line</a:t>
              </a:r>
              <a:r>
                <a:rPr lang="en-US" altLang="zh-CN" b="1" dirty="0">
                  <a:latin typeface="+mn-lt"/>
                  <a:cs typeface="Courier New" panose="02070309020205020404" pitchFamily="49" charset="0"/>
                </a:rPr>
                <a:t>(void);</a:t>
              </a:r>
            </a:p>
            <a:p>
              <a:pPr>
                <a:lnSpc>
                  <a:spcPts val="3000"/>
                </a:lnSpc>
                <a:spcBef>
                  <a:spcPts val="0"/>
                </a:spcBef>
              </a:pPr>
              <a:r>
                <a:rPr lang="en-US" altLang="zh-CN" b="1" dirty="0">
                  <a:latin typeface="+mn-lt"/>
                  <a:cs typeface="Courier New" panose="02070309020205020404" pitchFamily="49" charset="0"/>
                </a:rPr>
                <a:t>void </a:t>
              </a:r>
              <a:r>
                <a:rPr lang="en-US" altLang="zh-CN" b="1" dirty="0" err="1">
                  <a:latin typeface="+mn-lt"/>
                  <a:cs typeface="Courier New" panose="02070309020205020404" pitchFamily="49" charset="0"/>
                </a:rPr>
                <a:t>add_word</a:t>
              </a:r>
              <a:r>
                <a:rPr lang="en-US" altLang="zh-CN" b="1" dirty="0">
                  <a:latin typeface="+mn-lt"/>
                  <a:cs typeface="Courier New" panose="02070309020205020404" pitchFamily="49" charset="0"/>
                </a:rPr>
                <a:t>(const char *word);</a:t>
              </a:r>
            </a:p>
            <a:p>
              <a:pPr>
                <a:lnSpc>
                  <a:spcPts val="3000"/>
                </a:lnSpc>
                <a:spcBef>
                  <a:spcPts val="0"/>
                </a:spcBef>
              </a:pPr>
              <a:r>
                <a:rPr lang="en-US" altLang="zh-CN" b="1" dirty="0">
                  <a:latin typeface="+mn-lt"/>
                  <a:cs typeface="Courier New" panose="02070309020205020404" pitchFamily="49" charset="0"/>
                </a:rPr>
                <a:t>int </a:t>
              </a:r>
              <a:r>
                <a:rPr lang="en-US" altLang="zh-CN" b="1" dirty="0" err="1">
                  <a:latin typeface="+mn-lt"/>
                  <a:cs typeface="Courier New" panose="02070309020205020404" pitchFamily="49" charset="0"/>
                </a:rPr>
                <a:t>space_remaining</a:t>
              </a:r>
              <a:r>
                <a:rPr lang="en-US" altLang="zh-CN" b="1" dirty="0">
                  <a:latin typeface="+mn-lt"/>
                  <a:cs typeface="Courier New" panose="02070309020205020404" pitchFamily="49" charset="0"/>
                </a:rPr>
                <a:t>(void);</a:t>
              </a:r>
            </a:p>
            <a:p>
              <a:pPr>
                <a:lnSpc>
                  <a:spcPts val="3000"/>
                </a:lnSpc>
                <a:spcBef>
                  <a:spcPts val="0"/>
                </a:spcBef>
              </a:pPr>
              <a:r>
                <a:rPr lang="en-US" altLang="zh-CN" b="1" dirty="0">
                  <a:latin typeface="+mn-lt"/>
                  <a:cs typeface="Courier New" panose="02070309020205020404" pitchFamily="49" charset="0"/>
                </a:rPr>
                <a:t>void </a:t>
              </a:r>
              <a:r>
                <a:rPr lang="en-US" altLang="zh-CN" b="1" dirty="0" err="1">
                  <a:latin typeface="+mn-lt"/>
                  <a:cs typeface="Courier New" panose="02070309020205020404" pitchFamily="49" charset="0"/>
                </a:rPr>
                <a:t>write_line</a:t>
              </a:r>
              <a:r>
                <a:rPr lang="en-US" altLang="zh-CN" b="1" dirty="0">
                  <a:latin typeface="+mn-lt"/>
                  <a:cs typeface="Courier New" panose="02070309020205020404" pitchFamily="49" charset="0"/>
                </a:rPr>
                <a:t>(void);</a:t>
              </a:r>
            </a:p>
            <a:p>
              <a:pPr>
                <a:lnSpc>
                  <a:spcPts val="3000"/>
                </a:lnSpc>
                <a:spcBef>
                  <a:spcPts val="0"/>
                </a:spcBef>
              </a:pPr>
              <a:r>
                <a:rPr lang="en-US" altLang="zh-CN" b="1" dirty="0">
                  <a:latin typeface="+mn-lt"/>
                  <a:cs typeface="Courier New" panose="02070309020205020404" pitchFamily="49" charset="0"/>
                </a:rPr>
                <a:t>void </a:t>
              </a:r>
              <a:r>
                <a:rPr lang="en-US" altLang="zh-CN" b="1" dirty="0" err="1">
                  <a:latin typeface="+mn-lt"/>
                  <a:cs typeface="Courier New" panose="02070309020205020404" pitchFamily="49" charset="0"/>
                </a:rPr>
                <a:t>flush_line</a:t>
              </a:r>
              <a:r>
                <a:rPr lang="en-US" altLang="zh-CN" b="1" dirty="0">
                  <a:latin typeface="+mn-lt"/>
                  <a:cs typeface="Courier New" panose="02070309020205020404" pitchFamily="49" charset="0"/>
                </a:rPr>
                <a:t>(void);</a:t>
              </a:r>
            </a:p>
          </p:txBody>
        </p:sp>
      </p:grpSp>
      <p:grpSp>
        <p:nvGrpSpPr>
          <p:cNvPr id="20" name="组合 19"/>
          <p:cNvGrpSpPr/>
          <p:nvPr/>
        </p:nvGrpSpPr>
        <p:grpSpPr>
          <a:xfrm>
            <a:off x="2015874" y="4236902"/>
            <a:ext cx="2903087" cy="2149628"/>
            <a:chOff x="3268479" y="4267200"/>
            <a:chExt cx="2903087" cy="2149628"/>
          </a:xfrm>
        </p:grpSpPr>
        <p:sp>
          <p:nvSpPr>
            <p:cNvPr id="5" name="矩形 4">
              <a:extLst>
                <a:ext uri="{FF2B5EF4-FFF2-40B4-BE49-F238E27FC236}">
                  <a16:creationId xmlns:a16="http://schemas.microsoft.com/office/drawing/2014/main" id="{A7ECACBC-5B85-4298-BF3B-F0ACD15BB894}"/>
                </a:ext>
              </a:extLst>
            </p:cNvPr>
            <p:cNvSpPr/>
            <p:nvPr/>
          </p:nvSpPr>
          <p:spPr>
            <a:xfrm>
              <a:off x="3798135" y="5955163"/>
              <a:ext cx="1843774" cy="461665"/>
            </a:xfrm>
            <a:prstGeom prst="rect">
              <a:avLst/>
            </a:prstGeom>
            <a:solidFill>
              <a:srgbClr val="99FFCC"/>
            </a:solidFill>
          </p:spPr>
          <p:txBody>
            <a:bodyPr wrap="none">
              <a:spAutoFit/>
            </a:bodyPr>
            <a:lstStyle/>
            <a:p>
              <a:r>
                <a:rPr lang="en-US" altLang="zh-CN" b="1" dirty="0" err="1">
                  <a:latin typeface="Courier New" panose="02070309020205020404" pitchFamily="49" charset="0"/>
                </a:rPr>
                <a:t>justify.c</a:t>
              </a:r>
              <a:endParaRPr lang="zh-CN" altLang="en-US" b="1" dirty="0"/>
            </a:p>
          </p:txBody>
        </p:sp>
        <p:sp>
          <p:nvSpPr>
            <p:cNvPr id="12" name="矩形 11">
              <a:extLst>
                <a:ext uri="{FF2B5EF4-FFF2-40B4-BE49-F238E27FC236}">
                  <a16:creationId xmlns:a16="http://schemas.microsoft.com/office/drawing/2014/main" id="{A46500FE-E823-490F-84E7-99EE7480B9BF}"/>
                </a:ext>
              </a:extLst>
            </p:cNvPr>
            <p:cNvSpPr/>
            <p:nvPr/>
          </p:nvSpPr>
          <p:spPr>
            <a:xfrm>
              <a:off x="3268479" y="4267200"/>
              <a:ext cx="2903087" cy="1687963"/>
            </a:xfrm>
            <a:prstGeom prst="rect">
              <a:avLst/>
            </a:prstGeom>
            <a:solidFill>
              <a:srgbClr val="FFFFCC"/>
            </a:solidFill>
            <a:ln>
              <a:solidFill>
                <a:srgbClr val="00B050"/>
              </a:solidFill>
            </a:ln>
          </p:spPr>
          <p:txBody>
            <a:bodyPr wrap="square">
              <a:spAutoFit/>
            </a:bodyPr>
            <a:lstStyle/>
            <a:p>
              <a:pPr>
                <a:lnSpc>
                  <a:spcPct val="110000"/>
                </a:lnSpc>
                <a:spcBef>
                  <a:spcPts val="0"/>
                </a:spcBef>
                <a:buNone/>
              </a:pPr>
              <a:r>
                <a:rPr lang="en-US" altLang="zh-CN" b="1" dirty="0">
                  <a:cs typeface="Courier New" panose="02070309020205020404" pitchFamily="49" charset="0"/>
                </a:rPr>
                <a:t>#include &lt;</a:t>
              </a:r>
              <a:r>
                <a:rPr lang="en-US" altLang="zh-CN" b="1" dirty="0" err="1">
                  <a:cs typeface="Courier New" panose="02070309020205020404" pitchFamily="49" charset="0"/>
                </a:rPr>
                <a:t>string.h</a:t>
              </a:r>
              <a:r>
                <a:rPr lang="en-US" altLang="zh-CN" b="1" dirty="0">
                  <a:cs typeface="Courier New" panose="02070309020205020404" pitchFamily="49" charset="0"/>
                </a:rPr>
                <a:t>&gt;</a:t>
              </a:r>
            </a:p>
            <a:p>
              <a:pPr>
                <a:lnSpc>
                  <a:spcPct val="110000"/>
                </a:lnSpc>
                <a:spcBef>
                  <a:spcPts val="0"/>
                </a:spcBef>
                <a:buNone/>
              </a:pPr>
              <a:r>
                <a:rPr lang="en-US" altLang="zh-CN" b="1" dirty="0">
                  <a:cs typeface="Courier New" panose="02070309020205020404" pitchFamily="49" charset="0"/>
                </a:rPr>
                <a:t>#include "</a:t>
              </a:r>
              <a:r>
                <a:rPr lang="en-US" altLang="zh-CN" b="1" dirty="0" err="1">
                  <a:cs typeface="Courier New" panose="02070309020205020404" pitchFamily="49" charset="0"/>
                </a:rPr>
                <a:t>line.h</a:t>
              </a:r>
              <a:r>
                <a:rPr lang="en-US" altLang="zh-CN" b="1" dirty="0">
                  <a:cs typeface="Courier New" panose="02070309020205020404" pitchFamily="49" charset="0"/>
                </a:rPr>
                <a:t>"</a:t>
              </a:r>
            </a:p>
            <a:p>
              <a:pPr>
                <a:lnSpc>
                  <a:spcPct val="110000"/>
                </a:lnSpc>
                <a:spcBef>
                  <a:spcPts val="0"/>
                </a:spcBef>
                <a:buNone/>
              </a:pPr>
              <a:r>
                <a:rPr lang="en-US" altLang="zh-CN" b="1" dirty="0">
                  <a:cs typeface="Courier New" panose="02070309020205020404" pitchFamily="49" charset="0"/>
                </a:rPr>
                <a:t>#include "</a:t>
              </a:r>
              <a:r>
                <a:rPr lang="en-US" altLang="zh-CN" b="1" dirty="0" err="1">
                  <a:cs typeface="Courier New" panose="02070309020205020404" pitchFamily="49" charset="0"/>
                </a:rPr>
                <a:t>word.h</a:t>
              </a:r>
              <a:r>
                <a:rPr lang="en-US" altLang="zh-CN" b="1" dirty="0">
                  <a:cs typeface="Courier New" panose="02070309020205020404" pitchFamily="49" charset="0"/>
                </a:rPr>
                <a:t>“</a:t>
              </a:r>
            </a:p>
            <a:p>
              <a:pPr>
                <a:lnSpc>
                  <a:spcPct val="110000"/>
                </a:lnSpc>
                <a:spcBef>
                  <a:spcPts val="0"/>
                </a:spcBef>
              </a:pPr>
              <a:r>
                <a:rPr lang="en-US" altLang="zh-CN" b="1" dirty="0">
                  <a:cs typeface="Courier New" panose="02070309020205020404" pitchFamily="49" charset="0"/>
                </a:rPr>
                <a:t>int main(void){…}</a:t>
              </a:r>
            </a:p>
          </p:txBody>
        </p:sp>
      </p:grpSp>
      <p:grpSp>
        <p:nvGrpSpPr>
          <p:cNvPr id="19" name="组合 18"/>
          <p:cNvGrpSpPr/>
          <p:nvPr/>
        </p:nvGrpSpPr>
        <p:grpSpPr>
          <a:xfrm>
            <a:off x="457834" y="1731661"/>
            <a:ext cx="6019166" cy="2126465"/>
            <a:chOff x="152400" y="1731661"/>
            <a:chExt cx="6019166" cy="2126465"/>
          </a:xfrm>
        </p:grpSpPr>
        <p:sp>
          <p:nvSpPr>
            <p:cNvPr id="3" name="矩形 2">
              <a:extLst>
                <a:ext uri="{FF2B5EF4-FFF2-40B4-BE49-F238E27FC236}">
                  <a16:creationId xmlns:a16="http://schemas.microsoft.com/office/drawing/2014/main" id="{934F66DE-6455-463B-B222-3C0B7D4A2EF0}"/>
                </a:ext>
              </a:extLst>
            </p:cNvPr>
            <p:cNvSpPr/>
            <p:nvPr/>
          </p:nvSpPr>
          <p:spPr>
            <a:xfrm>
              <a:off x="2516614" y="3396461"/>
              <a:ext cx="1290738" cy="461665"/>
            </a:xfrm>
            <a:prstGeom prst="rect">
              <a:avLst/>
            </a:prstGeom>
            <a:solidFill>
              <a:srgbClr val="99FFCC"/>
            </a:solidFill>
          </p:spPr>
          <p:txBody>
            <a:bodyPr wrap="none">
              <a:spAutoFit/>
            </a:bodyPr>
            <a:lstStyle/>
            <a:p>
              <a:r>
                <a:rPr lang="en-US" altLang="zh-CN" b="1" dirty="0" err="1">
                  <a:latin typeface="Courier New" panose="02070309020205020404" pitchFamily="49" charset="0"/>
                  <a:cs typeface="Courier New" panose="02070309020205020404" pitchFamily="49" charset="0"/>
                </a:rPr>
                <a:t>word.c</a:t>
              </a:r>
              <a:endParaRPr lang="zh-CN" altLang="en-US" b="1" dirty="0"/>
            </a:p>
          </p:txBody>
        </p:sp>
        <p:sp>
          <p:nvSpPr>
            <p:cNvPr id="13" name="矩形 12">
              <a:extLst>
                <a:ext uri="{FF2B5EF4-FFF2-40B4-BE49-F238E27FC236}">
                  <a16:creationId xmlns:a16="http://schemas.microsoft.com/office/drawing/2014/main" id="{B19E11F2-6762-45BA-8D28-00D466EF0EDE}"/>
                </a:ext>
              </a:extLst>
            </p:cNvPr>
            <p:cNvSpPr/>
            <p:nvPr/>
          </p:nvSpPr>
          <p:spPr>
            <a:xfrm>
              <a:off x="152400" y="1731661"/>
              <a:ext cx="6019166" cy="1717393"/>
            </a:xfrm>
            <a:prstGeom prst="rect">
              <a:avLst/>
            </a:prstGeom>
            <a:solidFill>
              <a:srgbClr val="FFFFCC"/>
            </a:solidFill>
            <a:ln>
              <a:solidFill>
                <a:srgbClr val="00B050"/>
              </a:solidFill>
            </a:ln>
          </p:spPr>
          <p:txBody>
            <a:bodyPr wrap="square">
              <a:spAutoFit/>
            </a:bodyPr>
            <a:lstStyle/>
            <a:p>
              <a:pPr>
                <a:lnSpc>
                  <a:spcPct val="110000"/>
                </a:lnSpc>
                <a:spcBef>
                  <a:spcPts val="0"/>
                </a:spcBef>
              </a:pPr>
              <a:r>
                <a:rPr lang="en-US" altLang="zh-CN" b="1" dirty="0">
                  <a:cs typeface="Courier New" panose="02070309020205020404" pitchFamily="49" charset="0"/>
                </a:rPr>
                <a:t>#include &lt;</a:t>
              </a:r>
              <a:r>
                <a:rPr lang="en-US" altLang="zh-CN" b="1" dirty="0" err="1">
                  <a:cs typeface="Courier New" panose="02070309020205020404" pitchFamily="49" charset="0"/>
                </a:rPr>
                <a:t>stdio.h</a:t>
              </a:r>
              <a:r>
                <a:rPr lang="en-US" altLang="zh-CN" b="1" dirty="0">
                  <a:cs typeface="Courier New" panose="02070309020205020404" pitchFamily="49" charset="0"/>
                </a:rPr>
                <a:t>&gt;</a:t>
              </a:r>
            </a:p>
            <a:p>
              <a:pPr>
                <a:lnSpc>
                  <a:spcPct val="110000"/>
                </a:lnSpc>
                <a:spcBef>
                  <a:spcPts val="0"/>
                </a:spcBef>
              </a:pPr>
              <a:r>
                <a:rPr lang="en-US" altLang="zh-CN" b="1" dirty="0">
                  <a:cs typeface="Courier New" panose="02070309020205020404" pitchFamily="49" charset="0"/>
                </a:rPr>
                <a:t>#include "</a:t>
              </a:r>
              <a:r>
                <a:rPr lang="en-US" altLang="zh-CN" b="1" dirty="0" err="1">
                  <a:cs typeface="Courier New" panose="02070309020205020404" pitchFamily="49" charset="0"/>
                </a:rPr>
                <a:t>word.h</a:t>
              </a:r>
              <a:r>
                <a:rPr lang="en-US" altLang="zh-CN" b="1" dirty="0">
                  <a:cs typeface="Courier New" panose="02070309020205020404" pitchFamily="49" charset="0"/>
                </a:rPr>
                <a:t>"</a:t>
              </a:r>
            </a:p>
            <a:p>
              <a:pPr>
                <a:lnSpc>
                  <a:spcPct val="110000"/>
                </a:lnSpc>
                <a:spcBef>
                  <a:spcPts val="0"/>
                </a:spcBef>
              </a:pPr>
              <a:r>
                <a:rPr lang="en-US" altLang="zh-CN" b="1" dirty="0">
                  <a:cs typeface="Courier New" panose="02070309020205020404" pitchFamily="49" charset="0"/>
                </a:rPr>
                <a:t>int </a:t>
              </a:r>
              <a:r>
                <a:rPr lang="en-US" altLang="zh-CN" b="1" dirty="0" err="1">
                  <a:cs typeface="Courier New" panose="02070309020205020404" pitchFamily="49" charset="0"/>
                </a:rPr>
                <a:t>read_char</a:t>
              </a:r>
              <a:r>
                <a:rPr lang="en-US" altLang="zh-CN" b="1" dirty="0">
                  <a:cs typeface="Courier New" panose="02070309020205020404" pitchFamily="49" charset="0"/>
                </a:rPr>
                <a:t>(void){…}</a:t>
              </a:r>
            </a:p>
            <a:p>
              <a:pPr>
                <a:lnSpc>
                  <a:spcPct val="110000"/>
                </a:lnSpc>
                <a:spcBef>
                  <a:spcPts val="0"/>
                </a:spcBef>
              </a:pPr>
              <a:r>
                <a:rPr lang="en-US" altLang="zh-CN" b="1" dirty="0"/>
                <a:t>void </a:t>
              </a:r>
              <a:r>
                <a:rPr lang="en-US" altLang="zh-CN" b="1" dirty="0" err="1"/>
                <a:t>read_word</a:t>
              </a:r>
              <a:r>
                <a:rPr lang="en-US" altLang="zh-CN" b="1" dirty="0"/>
                <a:t>(char *word, int </a:t>
              </a:r>
              <a:r>
                <a:rPr lang="en-US" altLang="zh-CN" b="1" dirty="0" err="1"/>
                <a:t>len</a:t>
              </a:r>
              <a:r>
                <a:rPr lang="en-US" altLang="zh-CN" b="1" dirty="0">
                  <a:cs typeface="Courier New" panose="02070309020205020404" pitchFamily="49" charset="0"/>
                </a:rPr>
                <a:t> ){…}</a:t>
              </a:r>
            </a:p>
          </p:txBody>
        </p:sp>
      </p:grpSp>
      <p:grpSp>
        <p:nvGrpSpPr>
          <p:cNvPr id="21" name="组合 20"/>
          <p:cNvGrpSpPr/>
          <p:nvPr/>
        </p:nvGrpSpPr>
        <p:grpSpPr>
          <a:xfrm>
            <a:off x="6553200" y="3043369"/>
            <a:ext cx="5257800" cy="3561553"/>
            <a:chOff x="6477001" y="3043369"/>
            <a:chExt cx="5257800" cy="3561553"/>
          </a:xfrm>
        </p:grpSpPr>
        <p:sp>
          <p:nvSpPr>
            <p:cNvPr id="4" name="矩形 3">
              <a:extLst>
                <a:ext uri="{FF2B5EF4-FFF2-40B4-BE49-F238E27FC236}">
                  <a16:creationId xmlns:a16="http://schemas.microsoft.com/office/drawing/2014/main" id="{E57EB414-EFCC-4721-8469-BF61D41559E0}"/>
                </a:ext>
              </a:extLst>
            </p:cNvPr>
            <p:cNvSpPr/>
            <p:nvPr/>
          </p:nvSpPr>
          <p:spPr>
            <a:xfrm>
              <a:off x="8460532" y="6143257"/>
              <a:ext cx="1290738" cy="461665"/>
            </a:xfrm>
            <a:prstGeom prst="rect">
              <a:avLst/>
            </a:prstGeom>
            <a:solidFill>
              <a:srgbClr val="99FFCC"/>
            </a:solidFill>
          </p:spPr>
          <p:txBody>
            <a:bodyPr wrap="none">
              <a:spAutoFit/>
            </a:bodyPr>
            <a:lstStyle/>
            <a:p>
              <a:r>
                <a:rPr lang="en-US" altLang="zh-CN" b="1" dirty="0" err="1">
                  <a:latin typeface="Courier New" panose="02070309020205020404" pitchFamily="49" charset="0"/>
                </a:rPr>
                <a:t>line.c</a:t>
              </a:r>
              <a:endParaRPr lang="zh-CN" altLang="en-US" b="1" dirty="0"/>
            </a:p>
          </p:txBody>
        </p:sp>
        <p:sp>
          <p:nvSpPr>
            <p:cNvPr id="16" name="矩形 15">
              <a:extLst>
                <a:ext uri="{FF2B5EF4-FFF2-40B4-BE49-F238E27FC236}">
                  <a16:creationId xmlns:a16="http://schemas.microsoft.com/office/drawing/2014/main" id="{9F3A4E11-EB99-4767-9A8F-BA7BDD87FE4B}"/>
                </a:ext>
              </a:extLst>
            </p:cNvPr>
            <p:cNvSpPr/>
            <p:nvPr/>
          </p:nvSpPr>
          <p:spPr>
            <a:xfrm>
              <a:off x="6477001" y="3043369"/>
              <a:ext cx="5257800" cy="3099888"/>
            </a:xfrm>
            <a:prstGeom prst="rect">
              <a:avLst/>
            </a:prstGeom>
            <a:solidFill>
              <a:srgbClr val="FFFFCC"/>
            </a:solidFill>
            <a:ln>
              <a:solidFill>
                <a:srgbClr val="006600"/>
              </a:solidFill>
            </a:ln>
          </p:spPr>
          <p:txBody>
            <a:bodyPr wrap="square">
              <a:spAutoFit/>
            </a:bodyPr>
            <a:lstStyle/>
            <a:p>
              <a:r>
                <a:rPr lang="en-US" altLang="zh-CN" b="1" dirty="0">
                  <a:latin typeface="+mn-ea"/>
                  <a:cs typeface="Courier New" panose="02070309020205020404" pitchFamily="49" charset="0"/>
                </a:rPr>
                <a:t>#include &lt;</a:t>
              </a:r>
              <a:r>
                <a:rPr lang="en-US" altLang="zh-CN" b="1" dirty="0" err="1">
                  <a:latin typeface="+mn-ea"/>
                  <a:cs typeface="Courier New" panose="02070309020205020404" pitchFamily="49" charset="0"/>
                </a:rPr>
                <a:t>stdio.h</a:t>
              </a:r>
              <a:r>
                <a:rPr lang="en-US" altLang="zh-CN" b="1" dirty="0">
                  <a:latin typeface="+mn-ea"/>
                  <a:cs typeface="Courier New" panose="02070309020205020404" pitchFamily="49" charset="0"/>
                </a:rPr>
                <a:t>&gt;</a:t>
              </a:r>
            </a:p>
            <a:p>
              <a:r>
                <a:rPr lang="en-US" altLang="zh-CN" b="1" dirty="0">
                  <a:latin typeface="+mn-ea"/>
                  <a:cs typeface="Courier New" panose="02070309020205020404" pitchFamily="49" charset="0"/>
                </a:rPr>
                <a:t>#include &lt;</a:t>
              </a:r>
              <a:r>
                <a:rPr lang="en-US" altLang="zh-CN" b="1" dirty="0" err="1">
                  <a:latin typeface="+mn-ea"/>
                  <a:cs typeface="Courier New" panose="02070309020205020404" pitchFamily="49" charset="0"/>
                </a:rPr>
                <a:t>string.h</a:t>
              </a:r>
              <a:r>
                <a:rPr lang="en-US" altLang="zh-CN" b="1" dirty="0">
                  <a:latin typeface="+mn-ea"/>
                  <a:cs typeface="Courier New" panose="02070309020205020404" pitchFamily="49" charset="0"/>
                </a:rPr>
                <a:t>&gt;</a:t>
              </a:r>
            </a:p>
            <a:p>
              <a:r>
                <a:rPr lang="en-US" altLang="zh-CN" b="1" dirty="0">
                  <a:latin typeface="+mn-ea"/>
                  <a:cs typeface="Courier New" panose="02070309020205020404" pitchFamily="49" charset="0"/>
                </a:rPr>
                <a:t>#include "</a:t>
              </a:r>
              <a:r>
                <a:rPr lang="en-US" altLang="zh-CN" b="1" dirty="0" err="1">
                  <a:latin typeface="+mn-ea"/>
                  <a:cs typeface="Courier New" panose="02070309020205020404" pitchFamily="49" charset="0"/>
                </a:rPr>
                <a:t>line.h</a:t>
              </a:r>
              <a:r>
                <a:rPr lang="en-US" altLang="zh-CN" b="1" dirty="0">
                  <a:latin typeface="+mn-ea"/>
                  <a:cs typeface="Courier New" panose="02070309020205020404" pitchFamily="49" charset="0"/>
                </a:rPr>
                <a:t>“</a:t>
              </a:r>
            </a:p>
            <a:p>
              <a:pPr>
                <a:lnSpc>
                  <a:spcPts val="3000"/>
                </a:lnSpc>
                <a:spcBef>
                  <a:spcPts val="0"/>
                </a:spcBef>
              </a:pPr>
              <a:r>
                <a:rPr lang="en-US" altLang="zh-CN" b="1" dirty="0">
                  <a:cs typeface="Courier New" panose="02070309020205020404" pitchFamily="49" charset="0"/>
                </a:rPr>
                <a:t>void </a:t>
              </a:r>
              <a:r>
                <a:rPr lang="en-US" altLang="zh-CN" b="1" dirty="0" err="1">
                  <a:cs typeface="Courier New" panose="02070309020205020404" pitchFamily="49" charset="0"/>
                </a:rPr>
                <a:t>clear_line</a:t>
              </a:r>
              <a:r>
                <a:rPr lang="en-US" altLang="zh-CN" b="1" dirty="0">
                  <a:cs typeface="Courier New" panose="02070309020205020404" pitchFamily="49" charset="0"/>
                </a:rPr>
                <a:t>(void) {…}</a:t>
              </a:r>
            </a:p>
            <a:p>
              <a:pPr>
                <a:lnSpc>
                  <a:spcPts val="3000"/>
                </a:lnSpc>
                <a:spcBef>
                  <a:spcPts val="0"/>
                </a:spcBef>
              </a:pPr>
              <a:r>
                <a:rPr lang="en-US" altLang="zh-CN" b="1" dirty="0">
                  <a:cs typeface="Courier New" panose="02070309020205020404" pitchFamily="49" charset="0"/>
                </a:rPr>
                <a:t>void </a:t>
              </a:r>
              <a:r>
                <a:rPr lang="en-US" altLang="zh-CN" b="1" dirty="0" err="1">
                  <a:cs typeface="Courier New" panose="02070309020205020404" pitchFamily="49" charset="0"/>
                </a:rPr>
                <a:t>add_word</a:t>
              </a:r>
              <a:r>
                <a:rPr lang="en-US" altLang="zh-CN" b="1" dirty="0">
                  <a:cs typeface="Courier New" panose="02070309020205020404" pitchFamily="49" charset="0"/>
                </a:rPr>
                <a:t>(const char *word) {…}</a:t>
              </a:r>
            </a:p>
            <a:p>
              <a:pPr>
                <a:lnSpc>
                  <a:spcPts val="3000"/>
                </a:lnSpc>
                <a:spcBef>
                  <a:spcPts val="0"/>
                </a:spcBef>
              </a:pPr>
              <a:r>
                <a:rPr lang="en-US" altLang="zh-CN" b="1" dirty="0">
                  <a:cs typeface="Courier New" panose="02070309020205020404" pitchFamily="49" charset="0"/>
                </a:rPr>
                <a:t>int </a:t>
              </a:r>
              <a:r>
                <a:rPr lang="en-US" altLang="zh-CN" b="1" dirty="0" err="1">
                  <a:cs typeface="Courier New" panose="02070309020205020404" pitchFamily="49" charset="0"/>
                </a:rPr>
                <a:t>space_remaining</a:t>
              </a:r>
              <a:r>
                <a:rPr lang="en-US" altLang="zh-CN" b="1" dirty="0">
                  <a:cs typeface="Courier New" panose="02070309020205020404" pitchFamily="49" charset="0"/>
                </a:rPr>
                <a:t>(void) {…}</a:t>
              </a:r>
            </a:p>
            <a:p>
              <a:pPr>
                <a:lnSpc>
                  <a:spcPts val="3000"/>
                </a:lnSpc>
                <a:spcBef>
                  <a:spcPts val="0"/>
                </a:spcBef>
              </a:pPr>
              <a:r>
                <a:rPr lang="en-US" altLang="zh-CN" b="1" dirty="0">
                  <a:cs typeface="Courier New" panose="02070309020205020404" pitchFamily="49" charset="0"/>
                </a:rPr>
                <a:t>void </a:t>
              </a:r>
              <a:r>
                <a:rPr lang="en-US" altLang="zh-CN" b="1" dirty="0" err="1">
                  <a:cs typeface="Courier New" panose="02070309020205020404" pitchFamily="49" charset="0"/>
                </a:rPr>
                <a:t>write_line</a:t>
              </a:r>
              <a:r>
                <a:rPr lang="en-US" altLang="zh-CN" b="1" dirty="0">
                  <a:cs typeface="Courier New" panose="02070309020205020404" pitchFamily="49" charset="0"/>
                </a:rPr>
                <a:t>(void) {…}</a:t>
              </a:r>
            </a:p>
            <a:p>
              <a:pPr>
                <a:lnSpc>
                  <a:spcPts val="3000"/>
                </a:lnSpc>
                <a:spcBef>
                  <a:spcPts val="0"/>
                </a:spcBef>
              </a:pPr>
              <a:r>
                <a:rPr lang="en-US" altLang="zh-CN" b="1" dirty="0">
                  <a:cs typeface="Courier New" panose="02070309020205020404" pitchFamily="49" charset="0"/>
                </a:rPr>
                <a:t>void </a:t>
              </a:r>
              <a:r>
                <a:rPr lang="en-US" altLang="zh-CN" b="1" dirty="0" err="1">
                  <a:cs typeface="Courier New" panose="02070309020205020404" pitchFamily="49" charset="0"/>
                </a:rPr>
                <a:t>flush_line</a:t>
              </a:r>
              <a:r>
                <a:rPr lang="en-US" altLang="zh-CN" b="1" dirty="0">
                  <a:cs typeface="Courier New" panose="02070309020205020404" pitchFamily="49" charset="0"/>
                </a:rPr>
                <a:t>(void) {…}</a:t>
              </a:r>
              <a:endParaRPr lang="en-US" altLang="zh-CN" b="1" dirty="0">
                <a:latin typeface="+mn-ea"/>
                <a:cs typeface="Courier New" panose="02070309020205020404" pitchFamily="49" charset="0"/>
              </a:endParaRPr>
            </a:p>
          </p:txBody>
        </p:sp>
      </p:grpSp>
    </p:spTree>
    <p:extLst>
      <p:ext uri="{BB962C8B-B14F-4D97-AF65-F5344CB8AC3E}">
        <p14:creationId xmlns:p14="http://schemas.microsoft.com/office/powerpoint/2010/main" val="2803913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B1C5CAE-3E75-4ECE-A93F-BD34E8FAFDFE}"/>
              </a:ext>
            </a:extLst>
          </p:cNvPr>
          <p:cNvPicPr>
            <a:picLocks noChangeAspect="1"/>
          </p:cNvPicPr>
          <p:nvPr/>
        </p:nvPicPr>
        <p:blipFill>
          <a:blip r:embed="rId2"/>
          <a:stretch>
            <a:fillRect/>
          </a:stretch>
        </p:blipFill>
        <p:spPr>
          <a:xfrm>
            <a:off x="558013" y="454505"/>
            <a:ext cx="5537987" cy="3328294"/>
          </a:xfrm>
          <a:prstGeom prst="rect">
            <a:avLst/>
          </a:prstGeom>
        </p:spPr>
      </p:pic>
      <p:pic>
        <p:nvPicPr>
          <p:cNvPr id="4" name="图片 3">
            <a:extLst>
              <a:ext uri="{FF2B5EF4-FFF2-40B4-BE49-F238E27FC236}">
                <a16:creationId xmlns:a16="http://schemas.microsoft.com/office/drawing/2014/main" id="{77FC6641-45A1-45C7-A1D8-1BDF5111BBA9}"/>
              </a:ext>
            </a:extLst>
          </p:cNvPr>
          <p:cNvPicPr>
            <a:picLocks noChangeAspect="1"/>
          </p:cNvPicPr>
          <p:nvPr/>
        </p:nvPicPr>
        <p:blipFill>
          <a:blip r:embed="rId3"/>
          <a:stretch>
            <a:fillRect/>
          </a:stretch>
        </p:blipFill>
        <p:spPr>
          <a:xfrm>
            <a:off x="7467600" y="381000"/>
            <a:ext cx="3781652" cy="3401799"/>
          </a:xfrm>
          <a:prstGeom prst="rect">
            <a:avLst/>
          </a:prstGeom>
        </p:spPr>
      </p:pic>
      <p:pic>
        <p:nvPicPr>
          <p:cNvPr id="5" name="图片 4">
            <a:extLst>
              <a:ext uri="{FF2B5EF4-FFF2-40B4-BE49-F238E27FC236}">
                <a16:creationId xmlns:a16="http://schemas.microsoft.com/office/drawing/2014/main" id="{2EE490A8-5C1F-4DE4-9B82-272B34EF5CEE}"/>
              </a:ext>
            </a:extLst>
          </p:cNvPr>
          <p:cNvPicPr>
            <a:picLocks noChangeAspect="1"/>
          </p:cNvPicPr>
          <p:nvPr/>
        </p:nvPicPr>
        <p:blipFill>
          <a:blip r:embed="rId4"/>
          <a:stretch>
            <a:fillRect/>
          </a:stretch>
        </p:blipFill>
        <p:spPr>
          <a:xfrm>
            <a:off x="152400" y="3884378"/>
            <a:ext cx="3761875" cy="2588171"/>
          </a:xfrm>
          <a:prstGeom prst="rect">
            <a:avLst/>
          </a:prstGeom>
        </p:spPr>
      </p:pic>
      <p:pic>
        <p:nvPicPr>
          <p:cNvPr id="6" name="图片 5">
            <a:extLst>
              <a:ext uri="{FF2B5EF4-FFF2-40B4-BE49-F238E27FC236}">
                <a16:creationId xmlns:a16="http://schemas.microsoft.com/office/drawing/2014/main" id="{786E49E1-5765-4786-9C32-9284F92775F6}"/>
              </a:ext>
            </a:extLst>
          </p:cNvPr>
          <p:cNvPicPr>
            <a:picLocks noChangeAspect="1"/>
          </p:cNvPicPr>
          <p:nvPr/>
        </p:nvPicPr>
        <p:blipFill>
          <a:blip r:embed="rId5"/>
          <a:stretch>
            <a:fillRect/>
          </a:stretch>
        </p:blipFill>
        <p:spPr>
          <a:xfrm>
            <a:off x="4160952" y="3884378"/>
            <a:ext cx="3803026" cy="2588171"/>
          </a:xfrm>
          <a:prstGeom prst="rect">
            <a:avLst/>
          </a:prstGeom>
        </p:spPr>
      </p:pic>
      <p:pic>
        <p:nvPicPr>
          <p:cNvPr id="7" name="图片 6">
            <a:extLst>
              <a:ext uri="{FF2B5EF4-FFF2-40B4-BE49-F238E27FC236}">
                <a16:creationId xmlns:a16="http://schemas.microsoft.com/office/drawing/2014/main" id="{2A79EE0F-7FD5-40AB-86C9-6D7E13671022}"/>
              </a:ext>
            </a:extLst>
          </p:cNvPr>
          <p:cNvPicPr>
            <a:picLocks noChangeAspect="1"/>
          </p:cNvPicPr>
          <p:nvPr/>
        </p:nvPicPr>
        <p:blipFill>
          <a:blip r:embed="rId6"/>
          <a:stretch>
            <a:fillRect/>
          </a:stretch>
        </p:blipFill>
        <p:spPr>
          <a:xfrm>
            <a:off x="8229600" y="3884379"/>
            <a:ext cx="3761550" cy="2592622"/>
          </a:xfrm>
          <a:prstGeom prst="rect">
            <a:avLst/>
          </a:prstGeom>
        </p:spPr>
      </p:pic>
    </p:spTree>
    <p:extLst>
      <p:ext uri="{BB962C8B-B14F-4D97-AF65-F5344CB8AC3E}">
        <p14:creationId xmlns:p14="http://schemas.microsoft.com/office/powerpoint/2010/main" val="12859716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6376525-FE21-4B28-A367-F07642824E63}"/>
              </a:ext>
            </a:extLst>
          </p:cNvPr>
          <p:cNvPicPr>
            <a:picLocks noChangeAspect="1"/>
          </p:cNvPicPr>
          <p:nvPr/>
        </p:nvPicPr>
        <p:blipFill>
          <a:blip r:embed="rId2"/>
          <a:stretch>
            <a:fillRect/>
          </a:stretch>
        </p:blipFill>
        <p:spPr>
          <a:xfrm>
            <a:off x="385762" y="814386"/>
            <a:ext cx="2177189" cy="1776413"/>
          </a:xfrm>
          <a:prstGeom prst="rect">
            <a:avLst/>
          </a:prstGeom>
        </p:spPr>
      </p:pic>
      <p:pic>
        <p:nvPicPr>
          <p:cNvPr id="3" name="图片 2">
            <a:extLst>
              <a:ext uri="{FF2B5EF4-FFF2-40B4-BE49-F238E27FC236}">
                <a16:creationId xmlns:a16="http://schemas.microsoft.com/office/drawing/2014/main" id="{099F2214-427E-4CC0-9368-07ED5ADF25D7}"/>
              </a:ext>
            </a:extLst>
          </p:cNvPr>
          <p:cNvPicPr>
            <a:picLocks noChangeAspect="1"/>
          </p:cNvPicPr>
          <p:nvPr/>
        </p:nvPicPr>
        <p:blipFill>
          <a:blip r:embed="rId3"/>
          <a:stretch>
            <a:fillRect/>
          </a:stretch>
        </p:blipFill>
        <p:spPr>
          <a:xfrm>
            <a:off x="2817163" y="510365"/>
            <a:ext cx="2745437" cy="2457526"/>
          </a:xfrm>
          <a:prstGeom prst="rect">
            <a:avLst/>
          </a:prstGeom>
        </p:spPr>
      </p:pic>
      <p:pic>
        <p:nvPicPr>
          <p:cNvPr id="4" name="图片 3">
            <a:extLst>
              <a:ext uri="{FF2B5EF4-FFF2-40B4-BE49-F238E27FC236}">
                <a16:creationId xmlns:a16="http://schemas.microsoft.com/office/drawing/2014/main" id="{5119070C-0887-488D-9EA0-00AB1C864A9D}"/>
              </a:ext>
            </a:extLst>
          </p:cNvPr>
          <p:cNvPicPr>
            <a:picLocks noChangeAspect="1"/>
          </p:cNvPicPr>
          <p:nvPr/>
        </p:nvPicPr>
        <p:blipFill>
          <a:blip r:embed="rId4"/>
          <a:stretch>
            <a:fillRect/>
          </a:stretch>
        </p:blipFill>
        <p:spPr>
          <a:xfrm>
            <a:off x="5943600" y="510365"/>
            <a:ext cx="2133600" cy="2404361"/>
          </a:xfrm>
          <a:prstGeom prst="rect">
            <a:avLst/>
          </a:prstGeom>
        </p:spPr>
      </p:pic>
      <p:pic>
        <p:nvPicPr>
          <p:cNvPr id="5" name="图片 4">
            <a:extLst>
              <a:ext uri="{FF2B5EF4-FFF2-40B4-BE49-F238E27FC236}">
                <a16:creationId xmlns:a16="http://schemas.microsoft.com/office/drawing/2014/main" id="{DF2093E1-AA30-44D2-ACE4-BC21E11D1DA6}"/>
              </a:ext>
            </a:extLst>
          </p:cNvPr>
          <p:cNvPicPr>
            <a:picLocks noChangeAspect="1"/>
          </p:cNvPicPr>
          <p:nvPr/>
        </p:nvPicPr>
        <p:blipFill>
          <a:blip r:embed="rId5"/>
          <a:stretch>
            <a:fillRect/>
          </a:stretch>
        </p:blipFill>
        <p:spPr>
          <a:xfrm>
            <a:off x="8458200" y="457200"/>
            <a:ext cx="3352800" cy="3352800"/>
          </a:xfrm>
          <a:prstGeom prst="rect">
            <a:avLst/>
          </a:prstGeom>
        </p:spPr>
      </p:pic>
      <p:pic>
        <p:nvPicPr>
          <p:cNvPr id="6" name="图片 5">
            <a:extLst>
              <a:ext uri="{FF2B5EF4-FFF2-40B4-BE49-F238E27FC236}">
                <a16:creationId xmlns:a16="http://schemas.microsoft.com/office/drawing/2014/main" id="{6977D7A1-F69F-49D1-BD2F-E362DB4C5014}"/>
              </a:ext>
            </a:extLst>
          </p:cNvPr>
          <p:cNvPicPr>
            <a:picLocks noChangeAspect="1"/>
          </p:cNvPicPr>
          <p:nvPr/>
        </p:nvPicPr>
        <p:blipFill>
          <a:blip r:embed="rId6"/>
          <a:stretch>
            <a:fillRect/>
          </a:stretch>
        </p:blipFill>
        <p:spPr>
          <a:xfrm>
            <a:off x="385762" y="4180309"/>
            <a:ext cx="4962525" cy="1895475"/>
          </a:xfrm>
          <a:prstGeom prst="rect">
            <a:avLst/>
          </a:prstGeom>
        </p:spPr>
      </p:pic>
      <p:pic>
        <p:nvPicPr>
          <p:cNvPr id="7" name="图片 6">
            <a:extLst>
              <a:ext uri="{FF2B5EF4-FFF2-40B4-BE49-F238E27FC236}">
                <a16:creationId xmlns:a16="http://schemas.microsoft.com/office/drawing/2014/main" id="{445E4C44-7F7E-4FCE-BD79-0FF198897E51}"/>
              </a:ext>
            </a:extLst>
          </p:cNvPr>
          <p:cNvPicPr>
            <a:picLocks noChangeAspect="1"/>
          </p:cNvPicPr>
          <p:nvPr/>
        </p:nvPicPr>
        <p:blipFill>
          <a:blip r:embed="rId7"/>
          <a:stretch>
            <a:fillRect/>
          </a:stretch>
        </p:blipFill>
        <p:spPr>
          <a:xfrm>
            <a:off x="6375626" y="4160044"/>
            <a:ext cx="4072467" cy="1981200"/>
          </a:xfrm>
          <a:prstGeom prst="rect">
            <a:avLst/>
          </a:prstGeom>
        </p:spPr>
      </p:pic>
      <p:sp>
        <p:nvSpPr>
          <p:cNvPr id="8" name="文本框 7">
            <a:extLst>
              <a:ext uri="{FF2B5EF4-FFF2-40B4-BE49-F238E27FC236}">
                <a16:creationId xmlns:a16="http://schemas.microsoft.com/office/drawing/2014/main" id="{BC70901E-B8A0-4D31-96E9-936CFBF22B36}"/>
              </a:ext>
            </a:extLst>
          </p:cNvPr>
          <p:cNvSpPr txBox="1"/>
          <p:nvPr/>
        </p:nvSpPr>
        <p:spPr>
          <a:xfrm>
            <a:off x="6424612" y="6096000"/>
            <a:ext cx="4666662" cy="400110"/>
          </a:xfrm>
          <a:prstGeom prst="rect">
            <a:avLst/>
          </a:prstGeom>
          <a:noFill/>
        </p:spPr>
        <p:txBody>
          <a:bodyPr wrap="none" rtlCol="0">
            <a:spAutoFit/>
          </a:bodyPr>
          <a:lstStyle/>
          <a:p>
            <a:r>
              <a:rPr lang="zh-CN" altLang="en-US" sz="2000" dirty="0"/>
              <a:t>拷贝</a:t>
            </a:r>
            <a:r>
              <a:rPr lang="en-US" altLang="zh-CN" sz="2000" dirty="0"/>
              <a:t>quote.txt</a:t>
            </a:r>
            <a:r>
              <a:rPr lang="zh-CN" altLang="en-US" sz="2000" dirty="0"/>
              <a:t>文件到</a:t>
            </a:r>
            <a:r>
              <a:rPr lang="en-US" altLang="zh-CN" sz="2000" dirty="0"/>
              <a:t>myProject.exe</a:t>
            </a:r>
            <a:r>
              <a:rPr lang="zh-CN" altLang="en-US" sz="2000" dirty="0"/>
              <a:t>目录下</a:t>
            </a:r>
          </a:p>
        </p:txBody>
      </p:sp>
    </p:spTree>
    <p:extLst>
      <p:ext uri="{BB962C8B-B14F-4D97-AF65-F5344CB8AC3E}">
        <p14:creationId xmlns:p14="http://schemas.microsoft.com/office/powerpoint/2010/main" val="1107727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2865898-30FE-48B7-98C2-ADCB072D364B}"/>
              </a:ext>
            </a:extLst>
          </p:cNvPr>
          <p:cNvPicPr>
            <a:picLocks noChangeAspect="1"/>
          </p:cNvPicPr>
          <p:nvPr/>
        </p:nvPicPr>
        <p:blipFill>
          <a:blip r:embed="rId2"/>
          <a:stretch>
            <a:fillRect/>
          </a:stretch>
        </p:blipFill>
        <p:spPr>
          <a:xfrm>
            <a:off x="1600200" y="533400"/>
            <a:ext cx="2762250" cy="2600325"/>
          </a:xfrm>
          <a:prstGeom prst="rect">
            <a:avLst/>
          </a:prstGeom>
        </p:spPr>
      </p:pic>
      <p:pic>
        <p:nvPicPr>
          <p:cNvPr id="4" name="图片 3">
            <a:extLst>
              <a:ext uri="{FF2B5EF4-FFF2-40B4-BE49-F238E27FC236}">
                <a16:creationId xmlns:a16="http://schemas.microsoft.com/office/drawing/2014/main" id="{F4A0B5ED-F6DB-43A8-8556-EE9040CF8596}"/>
              </a:ext>
            </a:extLst>
          </p:cNvPr>
          <p:cNvPicPr>
            <a:picLocks noChangeAspect="1"/>
          </p:cNvPicPr>
          <p:nvPr/>
        </p:nvPicPr>
        <p:blipFill>
          <a:blip r:embed="rId3"/>
          <a:stretch>
            <a:fillRect/>
          </a:stretch>
        </p:blipFill>
        <p:spPr>
          <a:xfrm>
            <a:off x="6629400" y="131427"/>
            <a:ext cx="4495800" cy="6595145"/>
          </a:xfrm>
          <a:prstGeom prst="rect">
            <a:avLst/>
          </a:prstGeom>
        </p:spPr>
      </p:pic>
      <p:pic>
        <p:nvPicPr>
          <p:cNvPr id="3" name="图片 2">
            <a:extLst>
              <a:ext uri="{FF2B5EF4-FFF2-40B4-BE49-F238E27FC236}">
                <a16:creationId xmlns:a16="http://schemas.microsoft.com/office/drawing/2014/main" id="{4562A1B9-650B-4926-827C-119DE4E68AA2}"/>
              </a:ext>
            </a:extLst>
          </p:cNvPr>
          <p:cNvPicPr>
            <a:picLocks noChangeAspect="1"/>
          </p:cNvPicPr>
          <p:nvPr/>
        </p:nvPicPr>
        <p:blipFill>
          <a:blip r:embed="rId4"/>
          <a:stretch>
            <a:fillRect/>
          </a:stretch>
        </p:blipFill>
        <p:spPr>
          <a:xfrm>
            <a:off x="685800" y="3886200"/>
            <a:ext cx="3810000" cy="2219325"/>
          </a:xfrm>
          <a:prstGeom prst="rect">
            <a:avLst/>
          </a:prstGeom>
        </p:spPr>
      </p:pic>
      <p:sp>
        <p:nvSpPr>
          <p:cNvPr id="8" name="文本框 7">
            <a:extLst>
              <a:ext uri="{FF2B5EF4-FFF2-40B4-BE49-F238E27FC236}">
                <a16:creationId xmlns:a16="http://schemas.microsoft.com/office/drawing/2014/main" id="{303F72D4-6FA4-4BCF-B39B-899D16C4AD73}"/>
              </a:ext>
            </a:extLst>
          </p:cNvPr>
          <p:cNvSpPr txBox="1"/>
          <p:nvPr/>
        </p:nvSpPr>
        <p:spPr>
          <a:xfrm>
            <a:off x="304800" y="3486090"/>
            <a:ext cx="4823756" cy="400110"/>
          </a:xfrm>
          <a:prstGeom prst="rect">
            <a:avLst/>
          </a:prstGeom>
          <a:noFill/>
        </p:spPr>
        <p:txBody>
          <a:bodyPr wrap="none" rtlCol="0">
            <a:spAutoFit/>
          </a:bodyPr>
          <a:lstStyle/>
          <a:p>
            <a:r>
              <a:rPr lang="zh-CN" altLang="en-US" sz="2000" b="1" dirty="0"/>
              <a:t>或者按键盘“</a:t>
            </a:r>
            <a:r>
              <a:rPr lang="en-US" altLang="zh-CN" sz="2000" b="1" dirty="0" err="1"/>
              <a:t>win+R</a:t>
            </a:r>
            <a:r>
              <a:rPr lang="zh-CN" altLang="en-US" sz="2000" b="1" dirty="0"/>
              <a:t>”，弹出“运行”对话框</a:t>
            </a:r>
          </a:p>
        </p:txBody>
      </p:sp>
    </p:spTree>
    <p:extLst>
      <p:ext uri="{BB962C8B-B14F-4D97-AF65-F5344CB8AC3E}">
        <p14:creationId xmlns:p14="http://schemas.microsoft.com/office/powerpoint/2010/main" val="27951543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4AF7C276-9F71-4346-AF9F-49A078023BEF}"/>
              </a:ext>
            </a:extLst>
          </p:cNvPr>
          <p:cNvPicPr>
            <a:picLocks noChangeAspect="1"/>
          </p:cNvPicPr>
          <p:nvPr/>
        </p:nvPicPr>
        <p:blipFill>
          <a:blip r:embed="rId2"/>
          <a:stretch>
            <a:fillRect/>
          </a:stretch>
        </p:blipFill>
        <p:spPr>
          <a:xfrm>
            <a:off x="457200" y="1143000"/>
            <a:ext cx="4781550" cy="1476375"/>
          </a:xfrm>
          <a:prstGeom prst="rect">
            <a:avLst/>
          </a:prstGeom>
        </p:spPr>
      </p:pic>
      <p:pic>
        <p:nvPicPr>
          <p:cNvPr id="6" name="图片 5">
            <a:extLst>
              <a:ext uri="{FF2B5EF4-FFF2-40B4-BE49-F238E27FC236}">
                <a16:creationId xmlns:a16="http://schemas.microsoft.com/office/drawing/2014/main" id="{723D7943-A6BF-486B-8616-221A299D05C8}"/>
              </a:ext>
            </a:extLst>
          </p:cNvPr>
          <p:cNvPicPr>
            <a:picLocks noChangeAspect="1"/>
          </p:cNvPicPr>
          <p:nvPr/>
        </p:nvPicPr>
        <p:blipFill>
          <a:blip r:embed="rId3"/>
          <a:stretch>
            <a:fillRect/>
          </a:stretch>
        </p:blipFill>
        <p:spPr>
          <a:xfrm>
            <a:off x="6019800" y="685800"/>
            <a:ext cx="4314825" cy="3152775"/>
          </a:xfrm>
          <a:prstGeom prst="rect">
            <a:avLst/>
          </a:prstGeom>
        </p:spPr>
      </p:pic>
      <p:pic>
        <p:nvPicPr>
          <p:cNvPr id="7" name="图片 6">
            <a:extLst>
              <a:ext uri="{FF2B5EF4-FFF2-40B4-BE49-F238E27FC236}">
                <a16:creationId xmlns:a16="http://schemas.microsoft.com/office/drawing/2014/main" id="{E0167725-9A36-4660-9F82-C8AC7A54E77C}"/>
              </a:ext>
            </a:extLst>
          </p:cNvPr>
          <p:cNvPicPr>
            <a:picLocks noChangeAspect="1"/>
          </p:cNvPicPr>
          <p:nvPr/>
        </p:nvPicPr>
        <p:blipFill>
          <a:blip r:embed="rId4"/>
          <a:stretch>
            <a:fillRect/>
          </a:stretch>
        </p:blipFill>
        <p:spPr>
          <a:xfrm>
            <a:off x="6031832" y="4191000"/>
            <a:ext cx="4962525" cy="1790700"/>
          </a:xfrm>
          <a:prstGeom prst="rect">
            <a:avLst/>
          </a:prstGeom>
        </p:spPr>
      </p:pic>
    </p:spTree>
    <p:extLst>
      <p:ext uri="{BB962C8B-B14F-4D97-AF65-F5344CB8AC3E}">
        <p14:creationId xmlns:p14="http://schemas.microsoft.com/office/powerpoint/2010/main" val="3219911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Title 1"/>
          <p:cNvSpPr>
            <a:spLocks noGrp="1"/>
          </p:cNvSpPr>
          <p:nvPr>
            <p:ph type="title" idx="4294967295"/>
          </p:nvPr>
        </p:nvSpPr>
        <p:spPr>
          <a:xfrm>
            <a:off x="1825625" y="420687"/>
            <a:ext cx="8540750" cy="722313"/>
          </a:xfrm>
        </p:spPr>
        <p:txBody>
          <a:bodyPr vert="horz" wrap="square" lIns="92075" tIns="46038" rIns="92075" bIns="46038" numCol="1" anchor="ctr" anchorCtr="0" compatLnSpc="1">
            <a:prstTxWarp prst="textNoShape">
              <a:avLst/>
            </a:prstTxWarp>
          </a:bodyPr>
          <a:lstStyle/>
          <a:p>
            <a:r>
              <a:rPr lang="zh-CN" altLang="en-US" dirty="0"/>
              <a:t>源文件</a:t>
            </a:r>
          </a:p>
        </p:txBody>
      </p:sp>
      <p:sp>
        <p:nvSpPr>
          <p:cNvPr id="6147" name="Content Placeholder 2"/>
          <p:cNvSpPr>
            <a:spLocks noGrp="1"/>
          </p:cNvSpPr>
          <p:nvPr>
            <p:ph idx="4294967295"/>
          </p:nvPr>
        </p:nvSpPr>
        <p:spPr>
          <a:xfrm>
            <a:off x="228600" y="1092201"/>
            <a:ext cx="11734799" cy="5460999"/>
          </a:xfrm>
        </p:spPr>
        <p:txBody>
          <a:bodyPr vert="horz" wrap="square" lIns="92075" tIns="46038" rIns="92075" bIns="46038" numCol="1" anchor="t" anchorCtr="0" compatLnSpc="1">
            <a:prstTxWarp prst="textNoShape">
              <a:avLst/>
            </a:prstTxWarp>
          </a:bodyPr>
          <a:lstStyle/>
          <a:p>
            <a:pPr>
              <a:lnSpc>
                <a:spcPts val="3000"/>
              </a:lnSpc>
            </a:pPr>
            <a:r>
              <a:rPr lang="zh-CN" altLang="en-US" sz="2400" dirty="0">
                <a:latin typeface="+mn-ea"/>
                <a:ea typeface="+mn-ea"/>
              </a:rPr>
              <a:t>程序的主函数将包含一个执行如下操作的循环：</a:t>
            </a:r>
          </a:p>
          <a:p>
            <a:pPr lvl="1">
              <a:lnSpc>
                <a:spcPts val="3000"/>
              </a:lnSpc>
            </a:pPr>
            <a:r>
              <a:rPr lang="zh-CN" altLang="en-US" dirty="0">
                <a:latin typeface="+mn-ea"/>
                <a:ea typeface="+mn-ea"/>
              </a:rPr>
              <a:t>读入一个符号</a:t>
            </a:r>
            <a:r>
              <a:rPr lang="en-US" altLang="zh-CN" dirty="0">
                <a:latin typeface="+mn-ea"/>
                <a:ea typeface="+mn-ea"/>
              </a:rPr>
              <a:t> (</a:t>
            </a:r>
            <a:r>
              <a:rPr lang="zh-CN" altLang="en-US" dirty="0">
                <a:latin typeface="+mn-ea"/>
                <a:ea typeface="+mn-ea"/>
              </a:rPr>
              <a:t>数或运算符</a:t>
            </a:r>
            <a:r>
              <a:rPr lang="en-US" altLang="zh-CN" dirty="0">
                <a:latin typeface="+mn-ea"/>
                <a:ea typeface="+mn-ea"/>
              </a:rPr>
              <a:t>)</a:t>
            </a:r>
            <a:r>
              <a:rPr lang="zh-CN" altLang="en-US" dirty="0">
                <a:latin typeface="+mn-ea"/>
                <a:ea typeface="+mn-ea"/>
              </a:rPr>
              <a:t>。</a:t>
            </a:r>
            <a:endParaRPr lang="en-US" altLang="zh-CN" dirty="0">
              <a:latin typeface="+mn-ea"/>
              <a:ea typeface="+mn-ea"/>
            </a:endParaRPr>
          </a:p>
          <a:p>
            <a:pPr lvl="1">
              <a:lnSpc>
                <a:spcPts val="3000"/>
              </a:lnSpc>
            </a:pPr>
            <a:r>
              <a:rPr lang="zh-CN" altLang="en-US" dirty="0">
                <a:latin typeface="+mn-ea"/>
                <a:ea typeface="+mn-ea"/>
              </a:rPr>
              <a:t>如果它是数</a:t>
            </a:r>
            <a:r>
              <a:rPr lang="en-US" altLang="zh-CN" dirty="0">
                <a:latin typeface="+mn-ea"/>
                <a:ea typeface="+mn-ea"/>
              </a:rPr>
              <a:t>, </a:t>
            </a:r>
            <a:r>
              <a:rPr lang="zh-CN" altLang="en-US" dirty="0">
                <a:latin typeface="+mn-ea"/>
                <a:ea typeface="+mn-ea"/>
              </a:rPr>
              <a:t>就把它压入栈。</a:t>
            </a:r>
            <a:endParaRPr lang="en-US" altLang="zh-CN" dirty="0">
              <a:latin typeface="+mn-ea"/>
              <a:ea typeface="+mn-ea"/>
            </a:endParaRPr>
          </a:p>
          <a:p>
            <a:pPr lvl="1">
              <a:lnSpc>
                <a:spcPts val="3000"/>
              </a:lnSpc>
            </a:pPr>
            <a:r>
              <a:rPr lang="zh-CN" altLang="en-US" dirty="0">
                <a:latin typeface="+mn-ea"/>
                <a:ea typeface="+mn-ea"/>
              </a:rPr>
              <a:t>如果是运算符，就从栈里弹出操作数，并执行该运算，然后把结果压入栈。</a:t>
            </a:r>
            <a:endParaRPr lang="en-US" altLang="zh-CN" dirty="0">
              <a:latin typeface="+mn-ea"/>
              <a:ea typeface="+mn-ea"/>
            </a:endParaRPr>
          </a:p>
          <a:p>
            <a:pPr>
              <a:lnSpc>
                <a:spcPts val="3000"/>
              </a:lnSpc>
            </a:pPr>
            <a:r>
              <a:rPr lang="zh-CN" altLang="en-US" sz="2400" dirty="0">
                <a:latin typeface="+mn-ea"/>
                <a:ea typeface="+mn-ea"/>
              </a:rPr>
              <a:t>当把这样一个程序分成文件时</a:t>
            </a:r>
            <a:r>
              <a:rPr lang="en-US" altLang="zh-CN" sz="2400" dirty="0">
                <a:latin typeface="+mn-ea"/>
                <a:ea typeface="+mn-ea"/>
              </a:rPr>
              <a:t>, </a:t>
            </a:r>
            <a:r>
              <a:rPr lang="zh-CN" altLang="en-US" sz="2400" dirty="0">
                <a:latin typeface="+mn-ea"/>
                <a:ea typeface="+mn-ea"/>
              </a:rPr>
              <a:t>把相关的函数和变量放在同一个文件中是有意义的。</a:t>
            </a:r>
            <a:endParaRPr lang="en-US" altLang="zh-CN" sz="2400" dirty="0">
              <a:latin typeface="+mn-ea"/>
              <a:ea typeface="+mn-ea"/>
            </a:endParaRPr>
          </a:p>
          <a:p>
            <a:pPr>
              <a:lnSpc>
                <a:spcPts val="3000"/>
              </a:lnSpc>
            </a:pPr>
            <a:r>
              <a:rPr lang="zh-CN" altLang="en-US" sz="2400" dirty="0">
                <a:latin typeface="+mn-ea"/>
                <a:ea typeface="+mn-ea"/>
              </a:rPr>
              <a:t>读入符号的函数和相关的处理符号的函数一起，可以形成一个源文件</a:t>
            </a:r>
            <a:r>
              <a:rPr lang="en-US" altLang="zh-CN" sz="2400" dirty="0">
                <a:latin typeface="+mn-ea"/>
                <a:ea typeface="+mn-ea"/>
              </a:rPr>
              <a:t> </a:t>
            </a:r>
            <a:r>
              <a:rPr lang="zh-CN" altLang="en-US" sz="2400" dirty="0">
                <a:latin typeface="+mn-ea"/>
                <a:ea typeface="+mn-ea"/>
              </a:rPr>
              <a:t>，设为</a:t>
            </a:r>
            <a:r>
              <a:rPr lang="en-US" altLang="zh-CN" sz="2400" dirty="0" err="1">
                <a:latin typeface="+mn-ea"/>
                <a:ea typeface="+mn-ea"/>
                <a:cs typeface="Courier New" panose="02070309020205020404" pitchFamily="49" charset="0"/>
              </a:rPr>
              <a:t>token.c</a:t>
            </a:r>
            <a:r>
              <a:rPr lang="zh-CN" altLang="en-US" sz="2400" dirty="0">
                <a:latin typeface="+mn-ea"/>
                <a:ea typeface="+mn-ea"/>
              </a:rPr>
              <a:t>。</a:t>
            </a:r>
            <a:endParaRPr lang="en-US" altLang="zh-CN" sz="2400" dirty="0">
              <a:latin typeface="+mn-ea"/>
              <a:ea typeface="+mn-ea"/>
            </a:endParaRPr>
          </a:p>
          <a:p>
            <a:pPr>
              <a:lnSpc>
                <a:spcPts val="3000"/>
              </a:lnSpc>
            </a:pPr>
            <a:r>
              <a:rPr lang="zh-CN" altLang="en-US" sz="2400" dirty="0">
                <a:latin typeface="+mn-ea"/>
                <a:ea typeface="+mn-ea"/>
              </a:rPr>
              <a:t>与栈相关的函数，如</a:t>
            </a:r>
            <a:r>
              <a:rPr lang="en-US" altLang="zh-CN" sz="2400" dirty="0">
                <a:latin typeface="+mn-ea"/>
                <a:ea typeface="+mn-ea"/>
              </a:rPr>
              <a:t> push, pop, </a:t>
            </a:r>
            <a:r>
              <a:rPr lang="en-US" altLang="zh-CN" sz="2400" dirty="0" err="1">
                <a:latin typeface="+mn-ea"/>
                <a:ea typeface="+mn-ea"/>
              </a:rPr>
              <a:t>make_empty</a:t>
            </a:r>
            <a:r>
              <a:rPr lang="en-US" altLang="zh-CN" sz="2400" dirty="0">
                <a:latin typeface="+mn-ea"/>
                <a:ea typeface="+mn-ea"/>
              </a:rPr>
              <a:t>, </a:t>
            </a:r>
            <a:r>
              <a:rPr lang="en-US" altLang="zh-CN" sz="2400" dirty="0" err="1">
                <a:latin typeface="+mn-ea"/>
                <a:ea typeface="+mn-ea"/>
              </a:rPr>
              <a:t>is_empty</a:t>
            </a:r>
            <a:r>
              <a:rPr lang="en-US" altLang="zh-CN" sz="2400" dirty="0">
                <a:latin typeface="+mn-ea"/>
                <a:ea typeface="+mn-ea"/>
              </a:rPr>
              <a:t>, </a:t>
            </a:r>
            <a:r>
              <a:rPr lang="zh-CN" altLang="en-US" sz="2400" dirty="0">
                <a:latin typeface="+mn-ea"/>
                <a:ea typeface="+mn-ea"/>
              </a:rPr>
              <a:t>和 </a:t>
            </a:r>
            <a:r>
              <a:rPr lang="en-US" altLang="zh-CN" sz="2400" dirty="0" err="1">
                <a:latin typeface="+mn-ea"/>
                <a:ea typeface="+mn-ea"/>
              </a:rPr>
              <a:t>is_full</a:t>
            </a:r>
            <a:r>
              <a:rPr lang="en-US" altLang="zh-CN" sz="2400" dirty="0">
                <a:latin typeface="+mn-ea"/>
                <a:ea typeface="+mn-ea"/>
              </a:rPr>
              <a:t> </a:t>
            </a:r>
            <a:r>
              <a:rPr lang="zh-CN" altLang="en-US" sz="2400" dirty="0">
                <a:latin typeface="+mn-ea"/>
                <a:ea typeface="+mn-ea"/>
              </a:rPr>
              <a:t>可以放入一个不同的文件</a:t>
            </a:r>
            <a:r>
              <a:rPr lang="en-US" altLang="zh-CN" sz="2400" dirty="0">
                <a:latin typeface="+mn-ea"/>
                <a:ea typeface="+mn-ea"/>
              </a:rPr>
              <a:t> </a:t>
            </a:r>
            <a:r>
              <a:rPr lang="en-US" altLang="zh-CN" sz="2400" dirty="0" err="1">
                <a:latin typeface="+mn-ea"/>
                <a:ea typeface="+mn-ea"/>
              </a:rPr>
              <a:t>stack.c</a:t>
            </a:r>
            <a:r>
              <a:rPr lang="zh-CN" altLang="en-US" sz="2400" dirty="0">
                <a:latin typeface="+mn-ea"/>
                <a:ea typeface="+mn-ea"/>
              </a:rPr>
              <a:t>。</a:t>
            </a:r>
            <a:endParaRPr lang="en-US" altLang="zh-CN" sz="2400" dirty="0">
              <a:latin typeface="+mn-ea"/>
              <a:ea typeface="+mn-ea"/>
            </a:endParaRPr>
          </a:p>
          <a:p>
            <a:pPr>
              <a:lnSpc>
                <a:spcPts val="3000"/>
              </a:lnSpc>
            </a:pPr>
            <a:r>
              <a:rPr lang="zh-CN" altLang="en-US" sz="2400" dirty="0">
                <a:latin typeface="+mn-ea"/>
                <a:ea typeface="+mn-ea"/>
              </a:rPr>
              <a:t>表示栈的变量也应该放入</a:t>
            </a:r>
            <a:r>
              <a:rPr lang="en-US" altLang="zh-CN" sz="2400" dirty="0">
                <a:latin typeface="+mn-ea"/>
                <a:ea typeface="+mn-ea"/>
              </a:rPr>
              <a:t> </a:t>
            </a:r>
            <a:r>
              <a:rPr lang="en-US" altLang="zh-CN" sz="2400" dirty="0" err="1">
                <a:latin typeface="+mn-ea"/>
                <a:ea typeface="+mn-ea"/>
              </a:rPr>
              <a:t>stack.c</a:t>
            </a:r>
            <a:r>
              <a:rPr lang="zh-CN" altLang="en-US" sz="2400" dirty="0">
                <a:latin typeface="+mn-ea"/>
                <a:ea typeface="+mn-ea"/>
              </a:rPr>
              <a:t>。</a:t>
            </a:r>
            <a:endParaRPr lang="en-US" altLang="zh-CN" sz="2400" dirty="0">
              <a:latin typeface="+mn-ea"/>
              <a:ea typeface="+mn-ea"/>
            </a:endParaRPr>
          </a:p>
          <a:p>
            <a:pPr>
              <a:lnSpc>
                <a:spcPts val="3000"/>
              </a:lnSpc>
            </a:pPr>
            <a:r>
              <a:rPr lang="zh-CN" altLang="en-US" sz="2400" dirty="0">
                <a:latin typeface="+mn-ea"/>
                <a:ea typeface="+mn-ea"/>
              </a:rPr>
              <a:t>主函数放入另外一个文件</a:t>
            </a:r>
            <a:r>
              <a:rPr lang="en-US" altLang="zh-CN" sz="2400" dirty="0">
                <a:latin typeface="+mn-ea"/>
                <a:ea typeface="+mn-ea"/>
              </a:rPr>
              <a:t> </a:t>
            </a:r>
            <a:r>
              <a:rPr lang="en-US" altLang="zh-CN" sz="2400" dirty="0" err="1">
                <a:latin typeface="+mn-ea"/>
                <a:ea typeface="+mn-ea"/>
              </a:rPr>
              <a:t>calc.c</a:t>
            </a:r>
            <a:r>
              <a:rPr lang="zh-CN" altLang="en-US" sz="2400" dirty="0">
                <a:latin typeface="+mn-ea"/>
                <a:ea typeface="+mn-ea"/>
              </a:rPr>
              <a:t>。</a:t>
            </a:r>
            <a:endParaRPr lang="en-US" altLang="zh-CN" sz="2400" dirty="0">
              <a:latin typeface="+mn-ea"/>
              <a:ea typeface="+mn-ea"/>
            </a:endParaRPr>
          </a:p>
        </p:txBody>
      </p:sp>
    </p:spTree>
    <p:extLst>
      <p:ext uri="{BB962C8B-B14F-4D97-AF65-F5344CB8AC3E}">
        <p14:creationId xmlns:p14="http://schemas.microsoft.com/office/powerpoint/2010/main" val="358296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0" dur="500"/>
                                        <p:tgtEl>
                                          <p:spTgt spid="614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3" dur="500"/>
                                        <p:tgtEl>
                                          <p:spTgt spid="614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6" dur="500"/>
                                        <p:tgtEl>
                                          <p:spTgt spid="614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1" dur="500"/>
                                        <p:tgtEl>
                                          <p:spTgt spid="614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147">
                                            <p:txEl>
                                              <p:pRg st="5" end="5"/>
                                            </p:txEl>
                                          </p:spTgt>
                                        </p:tgtEl>
                                        <p:attrNameLst>
                                          <p:attrName>style.visibility</p:attrName>
                                        </p:attrNameLst>
                                      </p:cBhvr>
                                      <p:to>
                                        <p:strVal val="visible"/>
                                      </p:to>
                                    </p:set>
                                    <p:animEffect transition="in" filter="blinds(horizontal)">
                                      <p:cBhvr>
                                        <p:cTn id="26" dur="500"/>
                                        <p:tgtEl>
                                          <p:spTgt spid="614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147">
                                            <p:txEl>
                                              <p:pRg st="6" end="6"/>
                                            </p:txEl>
                                          </p:spTgt>
                                        </p:tgtEl>
                                        <p:attrNameLst>
                                          <p:attrName>style.visibility</p:attrName>
                                        </p:attrNameLst>
                                      </p:cBhvr>
                                      <p:to>
                                        <p:strVal val="visible"/>
                                      </p:to>
                                    </p:set>
                                    <p:animEffect transition="in" filter="blinds(horizontal)">
                                      <p:cBhvr>
                                        <p:cTn id="31" dur="500"/>
                                        <p:tgtEl>
                                          <p:spTgt spid="614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147">
                                            <p:txEl>
                                              <p:pRg st="7" end="7"/>
                                            </p:txEl>
                                          </p:spTgt>
                                        </p:tgtEl>
                                        <p:attrNameLst>
                                          <p:attrName>style.visibility</p:attrName>
                                        </p:attrNameLst>
                                      </p:cBhvr>
                                      <p:to>
                                        <p:strVal val="visible"/>
                                      </p:to>
                                    </p:set>
                                    <p:animEffect transition="in" filter="blinds(horizontal)">
                                      <p:cBhvr>
                                        <p:cTn id="36" dur="500"/>
                                        <p:tgtEl>
                                          <p:spTgt spid="614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6147">
                                            <p:txEl>
                                              <p:pRg st="8" end="8"/>
                                            </p:txEl>
                                          </p:spTgt>
                                        </p:tgtEl>
                                        <p:attrNameLst>
                                          <p:attrName>style.visibility</p:attrName>
                                        </p:attrNameLst>
                                      </p:cBhvr>
                                      <p:to>
                                        <p:strVal val="visible"/>
                                      </p:to>
                                    </p:set>
                                    <p:animEffect transition="in" filter="blinds(horizontal)">
                                      <p:cBhvr>
                                        <p:cTn id="41" dur="500"/>
                                        <p:tgtEl>
                                          <p:spTgt spid="61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E31E06B-90DA-4CFC-B58F-0189DB8E8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3" y="1169343"/>
            <a:ext cx="4229100" cy="819150"/>
          </a:xfrm>
          <a:prstGeom prst="rect">
            <a:avLst/>
          </a:prstGeom>
        </p:spPr>
      </p:pic>
      <p:pic>
        <p:nvPicPr>
          <p:cNvPr id="8" name="图片 7">
            <a:extLst>
              <a:ext uri="{FF2B5EF4-FFF2-40B4-BE49-F238E27FC236}">
                <a16:creationId xmlns:a16="http://schemas.microsoft.com/office/drawing/2014/main" id="{D9811AC5-B5DD-48ED-845C-61F2D3A267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3" y="2124075"/>
            <a:ext cx="11268075" cy="762000"/>
          </a:xfrm>
          <a:prstGeom prst="rect">
            <a:avLst/>
          </a:prstGeom>
        </p:spPr>
      </p:pic>
      <p:pic>
        <p:nvPicPr>
          <p:cNvPr id="10" name="图片 9">
            <a:extLst>
              <a:ext uri="{FF2B5EF4-FFF2-40B4-BE49-F238E27FC236}">
                <a16:creationId xmlns:a16="http://schemas.microsoft.com/office/drawing/2014/main" id="{8DAFD244-8A6F-4B99-986C-D864ABF1B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123" y="3390900"/>
            <a:ext cx="11621431" cy="2819400"/>
          </a:xfrm>
          <a:prstGeom prst="rect">
            <a:avLst/>
          </a:prstGeom>
        </p:spPr>
      </p:pic>
      <p:sp>
        <p:nvSpPr>
          <p:cNvPr id="2" name="文本框 1">
            <a:extLst>
              <a:ext uri="{FF2B5EF4-FFF2-40B4-BE49-F238E27FC236}">
                <a16:creationId xmlns:a16="http://schemas.microsoft.com/office/drawing/2014/main" id="{D44BFADA-41CE-4613-A150-423D1DFF0CDE}"/>
              </a:ext>
            </a:extLst>
          </p:cNvPr>
          <p:cNvSpPr txBox="1"/>
          <p:nvPr/>
        </p:nvSpPr>
        <p:spPr>
          <a:xfrm>
            <a:off x="152400" y="641003"/>
            <a:ext cx="8305800" cy="461665"/>
          </a:xfrm>
          <a:prstGeom prst="rect">
            <a:avLst/>
          </a:prstGeom>
          <a:noFill/>
        </p:spPr>
        <p:txBody>
          <a:bodyPr wrap="square" rtlCol="0">
            <a:spAutoFit/>
          </a:bodyPr>
          <a:lstStyle/>
          <a:p>
            <a:r>
              <a:rPr lang="en-US" altLang="zh-CN" dirty="0"/>
              <a:t>1.</a:t>
            </a:r>
            <a:r>
              <a:rPr lang="zh-CN" altLang="en-US" dirty="0"/>
              <a:t>工程</a:t>
            </a:r>
            <a:r>
              <a:rPr lang="en-US" altLang="zh-CN" dirty="0">
                <a:sym typeface="Wingdings" panose="05000000000000000000" pitchFamily="2" charset="2"/>
              </a:rPr>
              <a:t></a:t>
            </a:r>
            <a:r>
              <a:rPr lang="zh-CN" altLang="en-US" dirty="0">
                <a:sym typeface="Wingdings" panose="05000000000000000000" pitchFamily="2" charset="2"/>
              </a:rPr>
              <a:t>打开</a:t>
            </a:r>
            <a:r>
              <a:rPr lang="zh-CN" altLang="en-US" dirty="0"/>
              <a:t>； </a:t>
            </a:r>
            <a:r>
              <a:rPr lang="en-US" altLang="zh-CN" dirty="0"/>
              <a:t>2.</a:t>
            </a:r>
            <a:r>
              <a:rPr lang="zh-CN" altLang="en-US" dirty="0"/>
              <a:t>构建</a:t>
            </a:r>
            <a:r>
              <a:rPr lang="en-US" altLang="zh-CN" dirty="0">
                <a:sym typeface="Wingdings" panose="05000000000000000000" pitchFamily="2" charset="2"/>
              </a:rPr>
              <a:t></a:t>
            </a:r>
            <a:r>
              <a:rPr lang="zh-CN" altLang="en-US" dirty="0"/>
              <a:t>重新构建</a:t>
            </a:r>
            <a:r>
              <a:rPr lang="en-US" altLang="zh-CN" dirty="0"/>
              <a:t>;   3.</a:t>
            </a:r>
            <a:r>
              <a:rPr lang="zh-CN" altLang="en-US" dirty="0"/>
              <a:t>工具</a:t>
            </a:r>
            <a:r>
              <a:rPr lang="en-US" altLang="zh-CN" dirty="0">
                <a:sym typeface="Wingdings" panose="05000000000000000000" pitchFamily="2" charset="2"/>
              </a:rPr>
              <a:t></a:t>
            </a:r>
            <a:r>
              <a:rPr lang="zh-CN" altLang="en-US" dirty="0">
                <a:sym typeface="Wingdings" panose="05000000000000000000" pitchFamily="2" charset="2"/>
              </a:rPr>
              <a:t>命令行提示符</a:t>
            </a:r>
            <a:endParaRPr lang="zh-CN" altLang="en-US" dirty="0"/>
          </a:p>
        </p:txBody>
      </p:sp>
    </p:spTree>
    <p:extLst>
      <p:ext uri="{BB962C8B-B14F-4D97-AF65-F5344CB8AC3E}">
        <p14:creationId xmlns:p14="http://schemas.microsoft.com/office/powerpoint/2010/main" val="22350428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p:cNvSpPr>
            <a:spLocks noChangeArrowheads="1"/>
          </p:cNvSpPr>
          <p:nvPr/>
        </p:nvSpPr>
        <p:spPr bwMode="auto">
          <a:xfrm>
            <a:off x="2590800" y="2133600"/>
            <a:ext cx="6480175" cy="3563938"/>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990099"/>
                </a:solidFill>
                <a:effectLst>
                  <a:outerShdw blurRad="38100" dist="38100" dir="2700000" algn="tl">
                    <a:srgbClr val="C0C0C0"/>
                  </a:outerShdw>
                </a:effectLst>
                <a:latin typeface="方正姚体" pitchFamily="2" charset="-122"/>
                <a:ea typeface="方正姚体" pitchFamily="2" charset="-122"/>
              </a:rPr>
              <a:t>源文件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990099"/>
                </a:solidFill>
                <a:effectLst>
                  <a:outerShdw blurRad="38100" dist="38100" dir="2700000" algn="tl">
                    <a:srgbClr val="C0C0C0"/>
                  </a:outerShdw>
                </a:effectLst>
                <a:latin typeface="方正姚体" pitchFamily="2" charset="-122"/>
                <a:ea typeface="方正姚体" pitchFamily="2" charset="-122"/>
              </a:rPr>
              <a:t>头文件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990099"/>
                </a:solidFill>
                <a:effectLst>
                  <a:outerShdw blurRad="38100" dist="38100" dir="2700000" algn="tl">
                    <a:srgbClr val="C0C0C0"/>
                  </a:outerShdw>
                </a:effectLst>
                <a:latin typeface="方正姚体" pitchFamily="2" charset="-122"/>
                <a:ea typeface="方正姚体" pitchFamily="2" charset="-122"/>
              </a:rPr>
              <a:t>把程序划分成多个文件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000066"/>
                </a:solidFill>
                <a:effectLst>
                  <a:outerShdw blurRad="38100" dist="38100" dir="2700000" algn="tl">
                    <a:srgbClr val="C0C0C0"/>
                  </a:outerShdw>
                </a:effectLst>
                <a:latin typeface="方正姚体" pitchFamily="2" charset="-122"/>
                <a:ea typeface="方正姚体" pitchFamily="2" charset="-122"/>
              </a:rPr>
              <a:t>构建多文件程序</a:t>
            </a:r>
          </a:p>
        </p:txBody>
      </p:sp>
    </p:spTree>
    <p:extLst>
      <p:ext uri="{BB962C8B-B14F-4D97-AF65-F5344CB8AC3E}">
        <p14:creationId xmlns:p14="http://schemas.microsoft.com/office/powerpoint/2010/main" val="40454424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dirty="0"/>
              <a:t>3.4 </a:t>
            </a:r>
            <a:r>
              <a:rPr lang="zh-CN" altLang="en-US" dirty="0"/>
              <a:t>构建多文件程序</a:t>
            </a:r>
            <a:endParaRPr lang="en-US" altLang="zh-CN" dirty="0"/>
          </a:p>
        </p:txBody>
      </p:sp>
      <p:sp>
        <p:nvSpPr>
          <p:cNvPr id="54275" name="Content Placeholder 2"/>
          <p:cNvSpPr>
            <a:spLocks noGrp="1"/>
          </p:cNvSpPr>
          <p:nvPr>
            <p:ph idx="4294967295"/>
          </p:nvPr>
        </p:nvSpPr>
        <p:spPr>
          <a:xfrm>
            <a:off x="381000" y="1219200"/>
            <a:ext cx="11125199" cy="5229225"/>
          </a:xfrm>
        </p:spPr>
        <p:txBody>
          <a:bodyPr vert="horz" wrap="square" lIns="92075" tIns="46038" rIns="92075" bIns="46038" numCol="1" anchor="t" anchorCtr="0" compatLnSpc="1">
            <a:prstTxWarp prst="textNoShape">
              <a:avLst/>
            </a:prstTxWarp>
          </a:bodyPr>
          <a:lstStyle/>
          <a:p>
            <a:pPr>
              <a:lnSpc>
                <a:spcPts val="3400"/>
              </a:lnSpc>
            </a:pPr>
            <a:r>
              <a:rPr lang="zh-CN" altLang="en-US" sz="2400" dirty="0"/>
              <a:t>构建大型程序与生成小型程序需要同样的基本步骤：</a:t>
            </a:r>
          </a:p>
          <a:p>
            <a:pPr>
              <a:lnSpc>
                <a:spcPts val="3400"/>
              </a:lnSpc>
            </a:pPr>
            <a:r>
              <a:rPr lang="zh-CN" altLang="en-US" sz="2400" dirty="0"/>
              <a:t>编译：</a:t>
            </a:r>
          </a:p>
          <a:p>
            <a:pPr lvl="1">
              <a:lnSpc>
                <a:spcPts val="3400"/>
              </a:lnSpc>
            </a:pPr>
            <a:r>
              <a:rPr lang="zh-CN" altLang="en-US" dirty="0"/>
              <a:t>每个源文件必须</a:t>
            </a:r>
            <a:r>
              <a:rPr lang="zh-CN" altLang="en-US" dirty="0">
                <a:solidFill>
                  <a:srgbClr val="FF0000"/>
                </a:solidFill>
              </a:rPr>
              <a:t>分别编译</a:t>
            </a:r>
            <a:r>
              <a:rPr lang="zh-CN" altLang="en-US" dirty="0"/>
              <a:t>，头文件不必编译，当源文件被编译时，它所包含的头文件被自动编译。</a:t>
            </a:r>
          </a:p>
          <a:p>
            <a:pPr lvl="1">
              <a:lnSpc>
                <a:spcPts val="3400"/>
              </a:lnSpc>
            </a:pPr>
            <a:r>
              <a:rPr lang="zh-CN" altLang="en-US" dirty="0"/>
              <a:t>对于每一个源文件，编译器产生一个含有目标代码的文件。在</a:t>
            </a:r>
            <a:r>
              <a:rPr lang="en-US" altLang="zh-CN" dirty="0"/>
              <a:t>Unix</a:t>
            </a:r>
            <a:r>
              <a:rPr lang="zh-CN" altLang="en-US" dirty="0"/>
              <a:t>上具有</a:t>
            </a:r>
            <a:r>
              <a:rPr lang="en-US" altLang="zh-CN" dirty="0">
                <a:latin typeface="Courier New" panose="02070309020205020404" pitchFamily="49" charset="0"/>
                <a:cs typeface="Courier New" panose="02070309020205020404" pitchFamily="49" charset="0"/>
              </a:rPr>
              <a:t>.o</a:t>
            </a:r>
            <a:r>
              <a:rPr lang="zh-CN" altLang="en-US" dirty="0">
                <a:latin typeface="Courier New" panose="02070309020205020404" pitchFamily="49" charset="0"/>
              </a:rPr>
              <a:t>扩展名，在</a:t>
            </a:r>
            <a:r>
              <a:rPr lang="en-US" altLang="zh-CN" dirty="0">
                <a:latin typeface="Courier New" panose="02070309020205020404" pitchFamily="49" charset="0"/>
              </a:rPr>
              <a:t>Windows</a:t>
            </a:r>
            <a:r>
              <a:rPr lang="zh-CN" altLang="en-US" dirty="0">
                <a:latin typeface="Courier New" panose="02070309020205020404" pitchFamily="49" charset="0"/>
              </a:rPr>
              <a:t>上具有</a:t>
            </a:r>
            <a:r>
              <a:rPr lang="zh-CN" altLang="en-US" dirty="0"/>
              <a:t> </a:t>
            </a:r>
            <a:r>
              <a:rPr lang="zh-CN" altLang="en-US" dirty="0">
                <a:latin typeface="Courier New" panose="02070309020205020404" pitchFamily="49" charset="0"/>
              </a:rPr>
              <a:t>.</a:t>
            </a:r>
            <a:r>
              <a:rPr lang="en-US" altLang="zh-CN" dirty="0">
                <a:latin typeface="Courier New" panose="02070309020205020404" pitchFamily="49" charset="0"/>
              </a:rPr>
              <a:t>obj</a:t>
            </a:r>
            <a:r>
              <a:rPr lang="zh-CN" altLang="en-US" dirty="0">
                <a:latin typeface="Courier New" panose="02070309020205020404" pitchFamily="49" charset="0"/>
              </a:rPr>
              <a:t>扩展名</a:t>
            </a:r>
            <a:r>
              <a:rPr lang="zh-CN" altLang="en-US" dirty="0"/>
              <a:t>。</a:t>
            </a:r>
            <a:endParaRPr lang="en-US" altLang="zh-CN" dirty="0"/>
          </a:p>
          <a:p>
            <a:pPr>
              <a:lnSpc>
                <a:spcPts val="3400"/>
              </a:lnSpc>
            </a:pPr>
            <a:r>
              <a:rPr lang="zh-CN" altLang="en-US" sz="2400" dirty="0"/>
              <a:t>链接：</a:t>
            </a:r>
          </a:p>
          <a:p>
            <a:pPr lvl="1">
              <a:lnSpc>
                <a:spcPts val="3400"/>
              </a:lnSpc>
            </a:pPr>
            <a:r>
              <a:rPr lang="zh-CN" altLang="en-US" dirty="0"/>
              <a:t>链接器把目标文件和库函数代码结合在一起生成可执行文件。</a:t>
            </a:r>
          </a:p>
          <a:p>
            <a:pPr lvl="1">
              <a:lnSpc>
                <a:spcPts val="3400"/>
              </a:lnSpc>
            </a:pPr>
            <a:r>
              <a:rPr lang="zh-CN" altLang="en-US" dirty="0"/>
              <a:t>链接器还负责解析外部引用。当一个文件中的函数调用另一个文件中的函数或访问另一个文件中的变量时，就发生外部引用。</a:t>
            </a:r>
            <a:endParaRPr lang="en-US" altLang="zh-CN" dirty="0"/>
          </a:p>
          <a:p>
            <a:pPr lvl="1">
              <a:lnSpc>
                <a:spcPts val="3400"/>
              </a:lnSpc>
            </a:pPr>
            <a:endParaRPr lang="en-US" altLang="zh-CN" dirty="0"/>
          </a:p>
        </p:txBody>
      </p:sp>
    </p:spTree>
    <p:extLst>
      <p:ext uri="{BB962C8B-B14F-4D97-AF65-F5344CB8AC3E}">
        <p14:creationId xmlns:p14="http://schemas.microsoft.com/office/powerpoint/2010/main" val="407067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blinds(horizontal)">
                                      <p:cBhvr>
                                        <p:cTn id="7" dur="500"/>
                                        <p:tgtEl>
                                          <p:spTgt spid="54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5">
                                            <p:txEl>
                                              <p:pRg st="1" end="1"/>
                                            </p:txEl>
                                          </p:spTgt>
                                        </p:tgtEl>
                                        <p:attrNameLst>
                                          <p:attrName>style.visibility</p:attrName>
                                        </p:attrNameLst>
                                      </p:cBhvr>
                                      <p:to>
                                        <p:strVal val="visible"/>
                                      </p:to>
                                    </p:set>
                                    <p:animEffect transition="in" filter="blinds(horizontal)">
                                      <p:cBhvr>
                                        <p:cTn id="12" dur="500"/>
                                        <p:tgtEl>
                                          <p:spTgt spid="54275">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4275">
                                            <p:txEl>
                                              <p:pRg st="2" end="2"/>
                                            </p:txEl>
                                          </p:spTgt>
                                        </p:tgtEl>
                                        <p:attrNameLst>
                                          <p:attrName>style.visibility</p:attrName>
                                        </p:attrNameLst>
                                      </p:cBhvr>
                                      <p:to>
                                        <p:strVal val="visible"/>
                                      </p:to>
                                    </p:set>
                                    <p:animEffect transition="in" filter="blinds(horizontal)">
                                      <p:cBhvr>
                                        <p:cTn id="15" dur="500"/>
                                        <p:tgtEl>
                                          <p:spTgt spid="54275">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4275">
                                            <p:txEl>
                                              <p:pRg st="3" end="3"/>
                                            </p:txEl>
                                          </p:spTgt>
                                        </p:tgtEl>
                                        <p:attrNameLst>
                                          <p:attrName>style.visibility</p:attrName>
                                        </p:attrNameLst>
                                      </p:cBhvr>
                                      <p:to>
                                        <p:strVal val="visible"/>
                                      </p:to>
                                    </p:set>
                                    <p:animEffect transition="in" filter="blinds(horizontal)">
                                      <p:cBhvr>
                                        <p:cTn id="18" dur="500"/>
                                        <p:tgtEl>
                                          <p:spTgt spid="5427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4275">
                                            <p:txEl>
                                              <p:pRg st="4" end="4"/>
                                            </p:txEl>
                                          </p:spTgt>
                                        </p:tgtEl>
                                        <p:attrNameLst>
                                          <p:attrName>style.visibility</p:attrName>
                                        </p:attrNameLst>
                                      </p:cBhvr>
                                      <p:to>
                                        <p:strVal val="visible"/>
                                      </p:to>
                                    </p:set>
                                    <p:animEffect transition="in" filter="blinds(horizontal)">
                                      <p:cBhvr>
                                        <p:cTn id="23" dur="500"/>
                                        <p:tgtEl>
                                          <p:spTgt spid="54275">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4275">
                                            <p:txEl>
                                              <p:pRg st="5" end="5"/>
                                            </p:txEl>
                                          </p:spTgt>
                                        </p:tgtEl>
                                        <p:attrNameLst>
                                          <p:attrName>style.visibility</p:attrName>
                                        </p:attrNameLst>
                                      </p:cBhvr>
                                      <p:to>
                                        <p:strVal val="visible"/>
                                      </p:to>
                                    </p:set>
                                    <p:animEffect transition="in" filter="blinds(horizontal)">
                                      <p:cBhvr>
                                        <p:cTn id="26" dur="500"/>
                                        <p:tgtEl>
                                          <p:spTgt spid="54275">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54275">
                                            <p:txEl>
                                              <p:pRg st="6" end="6"/>
                                            </p:txEl>
                                          </p:spTgt>
                                        </p:tgtEl>
                                        <p:attrNameLst>
                                          <p:attrName>style.visibility</p:attrName>
                                        </p:attrNameLst>
                                      </p:cBhvr>
                                      <p:to>
                                        <p:strVal val="visible"/>
                                      </p:to>
                                    </p:set>
                                    <p:animEffect transition="in" filter="blinds(horizontal)">
                                      <p:cBhvr>
                                        <p:cTn id="29" dur="500"/>
                                        <p:tgtEl>
                                          <p:spTgt spid="542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构建多文件程序</a:t>
            </a:r>
            <a:endParaRPr lang="en-US" altLang="zh-CN"/>
          </a:p>
        </p:txBody>
      </p:sp>
      <p:sp>
        <p:nvSpPr>
          <p:cNvPr id="57347" name="Content Placeholder 2"/>
          <p:cNvSpPr>
            <a:spLocks noGrp="1"/>
          </p:cNvSpPr>
          <p:nvPr>
            <p:ph idx="4294967295"/>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ct val="150000"/>
              </a:lnSpc>
              <a:spcBef>
                <a:spcPts val="600"/>
              </a:spcBef>
            </a:pPr>
            <a:r>
              <a:rPr lang="zh-CN" altLang="en-US" sz="2400" dirty="0"/>
              <a:t>大多数的编译器允许一步构建程序。</a:t>
            </a:r>
            <a:endParaRPr lang="en-US" altLang="zh-CN" sz="2400" dirty="0"/>
          </a:p>
          <a:p>
            <a:pPr>
              <a:lnSpc>
                <a:spcPct val="150000"/>
              </a:lnSpc>
              <a:spcBef>
                <a:spcPts val="600"/>
              </a:spcBef>
            </a:pPr>
            <a:r>
              <a:rPr lang="zh-CN" altLang="en-US" sz="2400" dirty="0"/>
              <a:t>生成</a:t>
            </a:r>
            <a:r>
              <a:rPr lang="en-US" altLang="zh-CN" sz="2400" dirty="0"/>
              <a:t>justify</a:t>
            </a:r>
            <a:r>
              <a:rPr lang="zh-CN" altLang="en-US" sz="2400" dirty="0"/>
              <a:t>的</a:t>
            </a:r>
            <a:r>
              <a:rPr lang="en-US" altLang="zh-CN" sz="2400" dirty="0"/>
              <a:t>GCC</a:t>
            </a:r>
            <a:r>
              <a:rPr lang="zh-CN" altLang="en-US" sz="2400" dirty="0"/>
              <a:t>命令：</a:t>
            </a:r>
          </a:p>
          <a:p>
            <a:pPr marL="457200" lvl="1" indent="0">
              <a:lnSpc>
                <a:spcPct val="150000"/>
              </a:lnSpc>
              <a:spcBef>
                <a:spcPts val="600"/>
              </a:spcBef>
              <a:buNone/>
            </a:pPr>
            <a:r>
              <a:rPr lang="en-US" altLang="zh-CN" dirty="0" err="1"/>
              <a:t>gcc</a:t>
            </a:r>
            <a:r>
              <a:rPr lang="en-US" altLang="zh-CN" dirty="0"/>
              <a:t> -o justify </a:t>
            </a:r>
            <a:r>
              <a:rPr lang="en-US" altLang="zh-CN" dirty="0" err="1"/>
              <a:t>justify.c</a:t>
            </a:r>
            <a:r>
              <a:rPr lang="en-US" altLang="zh-CN" dirty="0"/>
              <a:t> </a:t>
            </a:r>
            <a:r>
              <a:rPr lang="en-US" altLang="zh-CN" dirty="0" err="1"/>
              <a:t>line.c</a:t>
            </a:r>
            <a:r>
              <a:rPr lang="en-US" altLang="zh-CN" dirty="0"/>
              <a:t> </a:t>
            </a:r>
            <a:r>
              <a:rPr lang="en-US" altLang="zh-CN" dirty="0" err="1"/>
              <a:t>word.c</a:t>
            </a:r>
            <a:endParaRPr lang="en-US" altLang="zh-CN" dirty="0"/>
          </a:p>
          <a:p>
            <a:pPr>
              <a:lnSpc>
                <a:spcPct val="150000"/>
              </a:lnSpc>
              <a:spcBef>
                <a:spcPts val="600"/>
              </a:spcBef>
            </a:pPr>
            <a:r>
              <a:rPr lang="zh-CN" altLang="en-US" sz="2400" dirty="0"/>
              <a:t>三个源文件首先编译成目标代码。</a:t>
            </a:r>
            <a:endParaRPr lang="en-US" altLang="zh-CN" sz="2400" dirty="0"/>
          </a:p>
          <a:p>
            <a:pPr>
              <a:lnSpc>
                <a:spcPct val="150000"/>
              </a:lnSpc>
              <a:spcBef>
                <a:spcPts val="600"/>
              </a:spcBef>
            </a:pPr>
            <a:r>
              <a:rPr lang="zh-CN" altLang="en-US" sz="2400" dirty="0"/>
              <a:t>目标文件自动地被送往链接器被合并成一个单独的文件。</a:t>
            </a:r>
            <a:endParaRPr lang="en-US" altLang="zh-CN" sz="2400" dirty="0"/>
          </a:p>
          <a:p>
            <a:pPr>
              <a:lnSpc>
                <a:spcPct val="150000"/>
              </a:lnSpc>
              <a:spcBef>
                <a:spcPts val="600"/>
              </a:spcBef>
            </a:pPr>
            <a:r>
              <a:rPr lang="en-US" altLang="zh-CN" sz="2400" dirty="0"/>
              <a:t>-o </a:t>
            </a:r>
            <a:r>
              <a:rPr lang="zh-CN" altLang="en-US" sz="2400" dirty="0"/>
              <a:t>选项指明可执行文件命名为</a:t>
            </a:r>
            <a:r>
              <a:rPr lang="en-US" altLang="zh-CN" sz="2400" dirty="0"/>
              <a:t> justify</a:t>
            </a:r>
            <a:r>
              <a:rPr lang="zh-CN" altLang="en-US" sz="2400" dirty="0"/>
              <a:t>。</a:t>
            </a:r>
          </a:p>
        </p:txBody>
      </p:sp>
    </p:spTree>
    <p:extLst>
      <p:ext uri="{BB962C8B-B14F-4D97-AF65-F5344CB8AC3E}">
        <p14:creationId xmlns:p14="http://schemas.microsoft.com/office/powerpoint/2010/main" val="384456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2" dur="500"/>
                                        <p:tgtEl>
                                          <p:spTgt spid="57347">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5" dur="500"/>
                                        <p:tgtEl>
                                          <p:spTgt spid="573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20" dur="500"/>
                                        <p:tgtEl>
                                          <p:spTgt spid="573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7347">
                                            <p:txEl>
                                              <p:pRg st="4" end="4"/>
                                            </p:txEl>
                                          </p:spTgt>
                                        </p:tgtEl>
                                        <p:attrNameLst>
                                          <p:attrName>style.visibility</p:attrName>
                                        </p:attrNameLst>
                                      </p:cBhvr>
                                      <p:to>
                                        <p:strVal val="visible"/>
                                      </p:to>
                                    </p:set>
                                    <p:animEffect transition="in" filter="blinds(horizontal)">
                                      <p:cBhvr>
                                        <p:cTn id="25" dur="500"/>
                                        <p:tgtEl>
                                          <p:spTgt spid="5734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30" dur="500"/>
                                        <p:tgtEl>
                                          <p:spTgt spid="57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200" y="1295400"/>
            <a:ext cx="4953000" cy="3323987"/>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Ø"/>
            </a:pPr>
            <a:r>
              <a:rPr lang="zh-CN" altLang="zh-CN" sz="2000" b="1" kern="100" dirty="0">
                <a:latin typeface="Courier New" panose="02070309020205020404" pitchFamily="49" charset="0"/>
                <a:ea typeface="宋体" panose="02010600030101010101" pitchFamily="2" charset="-122"/>
              </a:rPr>
              <a:t>对于</a:t>
            </a:r>
            <a:r>
              <a:rPr lang="en-US" altLang="zh-CN" sz="2000" b="1" kern="100" dirty="0">
                <a:latin typeface="Courier New" panose="02070309020205020404" pitchFamily="49" charset="0"/>
                <a:ea typeface="宋体" panose="02010600030101010101" pitchFamily="2" charset="-122"/>
                <a:cs typeface="Times New Roman" panose="02020603050405020304" pitchFamily="18" charset="0"/>
              </a:rPr>
              <a:t>Windows</a:t>
            </a:r>
            <a:r>
              <a:rPr lang="zh-CN" altLang="zh-CN" sz="2000" b="1" kern="100" dirty="0">
                <a:latin typeface="Courier New" panose="02070309020205020404" pitchFamily="49" charset="0"/>
                <a:ea typeface="宋体" panose="02010600030101010101" pitchFamily="2" charset="-122"/>
              </a:rPr>
              <a:t>操作系统，鼠标右键单击“此电脑”，</a:t>
            </a:r>
            <a:r>
              <a:rPr lang="zh-CN" altLang="zh-CN" sz="2000" b="1" kern="100" dirty="0">
                <a:ea typeface="宋体" panose="02010600030101010101" pitchFamily="2" charset="-122"/>
              </a:rPr>
              <a:t>→</a:t>
            </a:r>
            <a:r>
              <a:rPr lang="zh-CN" altLang="zh-CN" sz="2000" b="1" kern="100" dirty="0">
                <a:latin typeface="Courier New" panose="02070309020205020404" pitchFamily="49" charset="0"/>
                <a:ea typeface="宋体" panose="02010600030101010101" pitchFamily="2" charset="-122"/>
              </a:rPr>
              <a:t>弹出快捷菜单，选择“属性”命令，</a:t>
            </a:r>
            <a:r>
              <a:rPr lang="zh-CN" altLang="zh-CN" sz="2000" b="1" kern="100" dirty="0">
                <a:ea typeface="宋体" panose="02010600030101010101" pitchFamily="2" charset="-122"/>
              </a:rPr>
              <a:t>→</a:t>
            </a:r>
            <a:r>
              <a:rPr lang="zh-CN" altLang="zh-CN" sz="2000" b="1" kern="100" dirty="0">
                <a:latin typeface="Courier New" panose="02070309020205020404" pitchFamily="49" charset="0"/>
                <a:ea typeface="宋体" panose="02010600030101010101" pitchFamily="2" charset="-122"/>
              </a:rPr>
              <a:t>弹出“系统”对话框，单击该对话框的“</a:t>
            </a:r>
            <a:r>
              <a:rPr lang="zh-CN" altLang="zh-CN" sz="2000" b="1" kern="100" dirty="0">
                <a:solidFill>
                  <a:srgbClr val="FF0000"/>
                </a:solidFill>
                <a:latin typeface="Courier New" panose="02070309020205020404" pitchFamily="49" charset="0"/>
                <a:ea typeface="宋体" panose="02010600030101010101" pitchFamily="2" charset="-122"/>
              </a:rPr>
              <a:t>高级系统设置</a:t>
            </a:r>
            <a:r>
              <a:rPr lang="zh-CN" altLang="zh-CN" sz="2000" b="1" kern="100" dirty="0">
                <a:latin typeface="Courier New" panose="02070309020205020404" pitchFamily="49" charset="0"/>
                <a:ea typeface="宋体" panose="02010600030101010101" pitchFamily="2" charset="-122"/>
              </a:rPr>
              <a:t>”选项</a:t>
            </a:r>
            <a:endParaRPr lang="en-US" altLang="zh-CN" sz="2000" b="1" kern="100" dirty="0">
              <a:latin typeface="Courier New" panose="02070309020205020404" pitchFamily="49" charset="0"/>
              <a:ea typeface="宋体" panose="02010600030101010101" pitchFamily="2" charset="-122"/>
            </a:endParaRPr>
          </a:p>
          <a:p>
            <a:pPr marL="342900" indent="-342900" algn="just">
              <a:lnSpc>
                <a:spcPct val="150000"/>
              </a:lnSpc>
              <a:spcAft>
                <a:spcPts val="0"/>
              </a:spcAft>
              <a:buFont typeface="Wingdings" panose="05000000000000000000" pitchFamily="2" charset="2"/>
              <a:buChar char="Ø"/>
            </a:pPr>
            <a:r>
              <a:rPr lang="zh-CN" altLang="zh-CN" sz="2000" b="1" kern="100" dirty="0">
                <a:ea typeface="宋体" panose="02010600030101010101" pitchFamily="2" charset="-122"/>
              </a:rPr>
              <a:t>→弹出“</a:t>
            </a:r>
            <a:r>
              <a:rPr lang="zh-CN" altLang="zh-CN" sz="2000" b="1" kern="100" dirty="0">
                <a:solidFill>
                  <a:srgbClr val="FF0000"/>
                </a:solidFill>
                <a:latin typeface="Courier New" panose="02070309020205020404" pitchFamily="49" charset="0"/>
                <a:ea typeface="宋体" panose="02010600030101010101" pitchFamily="2" charset="-122"/>
              </a:rPr>
              <a:t>系统属性</a:t>
            </a:r>
            <a:r>
              <a:rPr lang="zh-CN" altLang="zh-CN" sz="2000" b="1" kern="100" dirty="0">
                <a:latin typeface="Courier New" panose="02070309020205020404" pitchFamily="49" charset="0"/>
                <a:ea typeface="宋体" panose="02010600030101010101" pitchFamily="2" charset="-122"/>
              </a:rPr>
              <a:t>”对话框（</a:t>
            </a:r>
            <a:r>
              <a:rPr lang="zh-CN" altLang="zh-CN" sz="2000" b="1" kern="100" dirty="0">
                <a:solidFill>
                  <a:srgbClr val="FF0000"/>
                </a:solidFill>
                <a:latin typeface="Courier New" panose="02070309020205020404" pitchFamily="49" charset="0"/>
                <a:ea typeface="宋体" panose="02010600030101010101" pitchFamily="2" charset="-122"/>
              </a:rPr>
              <a:t>高级</a:t>
            </a:r>
            <a:r>
              <a:rPr lang="zh-CN" altLang="zh-CN" sz="2000" b="1" kern="100" dirty="0">
                <a:latin typeface="Courier New" panose="02070309020205020404" pitchFamily="49" charset="0"/>
                <a:ea typeface="宋体" panose="02010600030101010101" pitchFamily="2" charset="-122"/>
              </a:rPr>
              <a:t>），</a:t>
            </a:r>
            <a:endParaRPr lang="en-US" altLang="zh-CN" sz="2000" b="1" kern="100" dirty="0">
              <a:latin typeface="Courier New" panose="02070309020205020404" pitchFamily="49" charset="0"/>
              <a:ea typeface="宋体" panose="02010600030101010101" pitchFamily="2" charset="-122"/>
            </a:endParaRPr>
          </a:p>
          <a:p>
            <a:pPr marL="342900" indent="-342900" algn="just">
              <a:lnSpc>
                <a:spcPct val="150000"/>
              </a:lnSpc>
              <a:spcAft>
                <a:spcPts val="0"/>
              </a:spcAft>
              <a:buFont typeface="Wingdings" panose="05000000000000000000" pitchFamily="2" charset="2"/>
              <a:buChar char="Ø"/>
            </a:pPr>
            <a:r>
              <a:rPr lang="zh-CN" altLang="zh-CN" sz="2000" b="1" kern="100" dirty="0">
                <a:latin typeface="Courier New" panose="02070309020205020404" pitchFamily="49" charset="0"/>
                <a:ea typeface="宋体" panose="02010600030101010101" pitchFamily="2" charset="-122"/>
              </a:rPr>
              <a:t>然后单击“</a:t>
            </a:r>
            <a:r>
              <a:rPr lang="zh-CN" altLang="zh-CN" sz="2000" b="1" kern="100" dirty="0">
                <a:solidFill>
                  <a:srgbClr val="FF0000"/>
                </a:solidFill>
                <a:latin typeface="Courier New" panose="02070309020205020404" pitchFamily="49" charset="0"/>
                <a:ea typeface="宋体" panose="02010600030101010101" pitchFamily="2" charset="-122"/>
              </a:rPr>
              <a:t>环境变量</a:t>
            </a:r>
            <a:r>
              <a:rPr lang="zh-CN" altLang="zh-CN" sz="2000" b="1" kern="100" dirty="0">
                <a:latin typeface="Courier New" panose="02070309020205020404" pitchFamily="49" charset="0"/>
                <a:ea typeface="宋体" panose="02010600030101010101" pitchFamily="2" charset="-122"/>
              </a:rPr>
              <a:t>”按钮，</a:t>
            </a:r>
            <a:endParaRPr lang="en-US" altLang="zh-CN" sz="2000" b="1" kern="100" dirty="0">
              <a:latin typeface="Courier New" panose="02070309020205020404" pitchFamily="49" charset="0"/>
              <a:ea typeface="宋体" panose="02010600030101010101" pitchFamily="2" charset="-122"/>
            </a:endParaRPr>
          </a:p>
          <a:p>
            <a:pPr marL="342900" indent="-342900" algn="just">
              <a:lnSpc>
                <a:spcPct val="150000"/>
              </a:lnSpc>
              <a:spcAft>
                <a:spcPts val="0"/>
              </a:spcAft>
              <a:buFont typeface="Wingdings" panose="05000000000000000000" pitchFamily="2" charset="2"/>
              <a:buChar char="Ø"/>
            </a:pPr>
            <a:r>
              <a:rPr lang="zh-CN" altLang="zh-CN" sz="2000" b="1" kern="100" dirty="0">
                <a:ea typeface="宋体" panose="02010600030101010101" pitchFamily="2" charset="-122"/>
              </a:rPr>
              <a:t>→</a:t>
            </a:r>
            <a:r>
              <a:rPr lang="zh-CN" altLang="zh-CN" sz="2000" b="1" kern="100" dirty="0">
                <a:latin typeface="Courier New" panose="02070309020205020404" pitchFamily="49" charset="0"/>
                <a:ea typeface="宋体" panose="02010600030101010101" pitchFamily="2" charset="-122"/>
              </a:rPr>
              <a:t>弹出“环境变量”对话框。</a:t>
            </a:r>
            <a:endParaRPr lang="zh-CN" altLang="zh-CN" sz="2000" b="1" kern="100" dirty="0">
              <a:ea typeface="宋体" panose="02010600030101010101" pitchFamily="2" charset="-122"/>
            </a:endParaRPr>
          </a:p>
        </p:txBody>
      </p:sp>
      <p:sp>
        <p:nvSpPr>
          <p:cNvPr id="3" name="Title 1"/>
          <p:cNvSpPr txBox="1">
            <a:spLocks/>
          </p:cNvSpPr>
          <p:nvPr/>
        </p:nvSpPr>
        <p:spPr bwMode="auto">
          <a:xfrm>
            <a:off x="838200" y="48883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pPr algn="l"/>
            <a:r>
              <a:rPr lang="en-US" altLang="zh-CN" kern="0" dirty="0" err="1"/>
              <a:t>gcc</a:t>
            </a:r>
            <a:r>
              <a:rPr lang="zh-CN" altLang="en-US" kern="0" dirty="0"/>
              <a:t>命令行模式</a:t>
            </a:r>
            <a:endParaRPr lang="en-US" altLang="zh-CN" kern="0" dirty="0"/>
          </a:p>
        </p:txBody>
      </p:sp>
      <p:pic>
        <p:nvPicPr>
          <p:cNvPr id="4" name="图片 3"/>
          <p:cNvPicPr>
            <a:picLocks noChangeAspect="1"/>
          </p:cNvPicPr>
          <p:nvPr/>
        </p:nvPicPr>
        <p:blipFill>
          <a:blip r:embed="rId2"/>
          <a:stretch>
            <a:fillRect/>
          </a:stretch>
        </p:blipFill>
        <p:spPr>
          <a:xfrm>
            <a:off x="5206042" y="533400"/>
            <a:ext cx="6248400" cy="4974347"/>
          </a:xfrm>
          <a:prstGeom prst="rect">
            <a:avLst/>
          </a:prstGeom>
        </p:spPr>
      </p:pic>
      <p:pic>
        <p:nvPicPr>
          <p:cNvPr id="5" name="图片 4"/>
          <p:cNvPicPr>
            <a:picLocks noChangeAspect="1"/>
          </p:cNvPicPr>
          <p:nvPr/>
        </p:nvPicPr>
        <p:blipFill>
          <a:blip r:embed="rId3"/>
          <a:stretch>
            <a:fillRect/>
          </a:stretch>
        </p:blipFill>
        <p:spPr>
          <a:xfrm>
            <a:off x="7467600" y="2133600"/>
            <a:ext cx="4351975" cy="4310062"/>
          </a:xfrm>
          <a:prstGeom prst="rect">
            <a:avLst/>
          </a:prstGeom>
        </p:spPr>
      </p:pic>
    </p:spTree>
    <p:extLst>
      <p:ext uri="{BB962C8B-B14F-4D97-AF65-F5344CB8AC3E}">
        <p14:creationId xmlns:p14="http://schemas.microsoft.com/office/powerpoint/2010/main" val="41806241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 y="1447800"/>
            <a:ext cx="5715000" cy="2862322"/>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Ø"/>
            </a:pPr>
            <a:r>
              <a:rPr lang="zh-CN" altLang="zh-CN" sz="2000" b="1" kern="100" dirty="0">
                <a:latin typeface="Courier New" panose="02070309020205020404" pitchFamily="49" charset="0"/>
                <a:ea typeface="宋体" panose="02010600030101010101" pitchFamily="2" charset="-122"/>
              </a:rPr>
              <a:t>→弹出“</a:t>
            </a:r>
            <a:r>
              <a:rPr lang="zh-CN" altLang="zh-CN" sz="2000" b="1" kern="100" dirty="0">
                <a:solidFill>
                  <a:srgbClr val="FF0000"/>
                </a:solidFill>
                <a:latin typeface="Courier New" panose="02070309020205020404" pitchFamily="49" charset="0"/>
                <a:ea typeface="宋体" panose="02010600030101010101" pitchFamily="2" charset="-122"/>
              </a:rPr>
              <a:t>环境变量</a:t>
            </a:r>
            <a:r>
              <a:rPr lang="zh-CN" altLang="zh-CN" sz="2000" b="1" kern="100" dirty="0">
                <a:latin typeface="Courier New" panose="02070309020205020404" pitchFamily="49" charset="0"/>
                <a:ea typeface="宋体" panose="02010600030101010101" pitchFamily="2" charset="-122"/>
              </a:rPr>
              <a:t>”对话框。</a:t>
            </a:r>
          </a:p>
          <a:p>
            <a:pPr marL="342900" indent="-342900" algn="just">
              <a:lnSpc>
                <a:spcPct val="150000"/>
              </a:lnSpc>
              <a:spcAft>
                <a:spcPts val="0"/>
              </a:spcAft>
              <a:buFont typeface="Wingdings" panose="05000000000000000000" pitchFamily="2" charset="2"/>
              <a:buChar char="Ø"/>
            </a:pPr>
            <a:r>
              <a:rPr lang="zh-CN" altLang="zh-CN" sz="2000" b="1" kern="100" dirty="0">
                <a:latin typeface="Courier New" panose="02070309020205020404" pitchFamily="49" charset="0"/>
                <a:ea typeface="宋体" panose="02010600030101010101" pitchFamily="2" charset="-122"/>
              </a:rPr>
              <a:t>选中变量</a:t>
            </a:r>
            <a:r>
              <a:rPr lang="zh-CN" altLang="en-US" sz="2000" b="1" kern="100" dirty="0">
                <a:latin typeface="Courier New" panose="02070309020205020404" pitchFamily="49" charset="0"/>
                <a:ea typeface="宋体" panose="02010600030101010101" pitchFamily="2" charset="-122"/>
              </a:rPr>
              <a:t>（或</a:t>
            </a:r>
            <a:r>
              <a:rPr lang="zh-CN" altLang="en-US" sz="2000" b="1" kern="100" dirty="0">
                <a:solidFill>
                  <a:srgbClr val="FF0000"/>
                </a:solidFill>
                <a:latin typeface="Courier New" panose="02070309020205020404" pitchFamily="49" charset="0"/>
                <a:ea typeface="宋体" panose="02010600030101010101" pitchFamily="2" charset="-122"/>
              </a:rPr>
              <a:t>新建</a:t>
            </a:r>
            <a:r>
              <a:rPr lang="zh-CN" altLang="en-US" sz="2000" b="1" kern="100" dirty="0">
                <a:latin typeface="Courier New" panose="02070309020205020404" pitchFamily="49" charset="0"/>
                <a:ea typeface="宋体" panose="02010600030101010101" pitchFamily="2" charset="-122"/>
              </a:rPr>
              <a:t>）</a:t>
            </a:r>
            <a:r>
              <a:rPr lang="zh-CN" altLang="zh-CN" sz="2000" b="1" kern="100" dirty="0">
                <a:latin typeface="Courier New" panose="02070309020205020404" pitchFamily="49" charset="0"/>
                <a:ea typeface="宋体" panose="02010600030101010101" pitchFamily="2" charset="-122"/>
              </a:rPr>
              <a:t>“</a:t>
            </a:r>
            <a:r>
              <a:rPr lang="en-US" altLang="zh-CN" sz="2000" b="1" kern="100" dirty="0">
                <a:solidFill>
                  <a:srgbClr val="FF0000"/>
                </a:solidFill>
                <a:latin typeface="Courier New" panose="02070309020205020404" pitchFamily="49" charset="0"/>
                <a:ea typeface="宋体" panose="02010600030101010101" pitchFamily="2" charset="-122"/>
              </a:rPr>
              <a:t>Path</a:t>
            </a:r>
            <a:r>
              <a:rPr lang="zh-CN" altLang="zh-CN" sz="2000" b="1" kern="100" dirty="0">
                <a:latin typeface="Courier New" panose="02070309020205020404" pitchFamily="49" charset="0"/>
                <a:ea typeface="宋体" panose="02010600030101010101" pitchFamily="2" charset="-122"/>
              </a:rPr>
              <a:t>”，单击“编辑”按钮，</a:t>
            </a:r>
            <a:endParaRPr lang="en-US" altLang="zh-CN" sz="2000" b="1" kern="100" dirty="0">
              <a:latin typeface="Courier New" panose="02070309020205020404" pitchFamily="49" charset="0"/>
              <a:ea typeface="宋体" panose="02010600030101010101" pitchFamily="2" charset="-122"/>
            </a:endParaRPr>
          </a:p>
          <a:p>
            <a:pPr marL="342900" indent="-342900" algn="just">
              <a:lnSpc>
                <a:spcPct val="150000"/>
              </a:lnSpc>
              <a:spcAft>
                <a:spcPts val="0"/>
              </a:spcAft>
              <a:buFont typeface="Wingdings" panose="05000000000000000000" pitchFamily="2" charset="2"/>
              <a:buChar char="Ø"/>
            </a:pPr>
            <a:r>
              <a:rPr lang="zh-CN" altLang="zh-CN" sz="2000" b="1" kern="100" dirty="0">
                <a:latin typeface="Courier New" panose="02070309020205020404" pitchFamily="49" charset="0"/>
                <a:ea typeface="宋体" panose="02010600030101010101" pitchFamily="2" charset="-122"/>
              </a:rPr>
              <a:t>→弹出“编辑环境变量”对话框，</a:t>
            </a:r>
            <a:endParaRPr lang="en-US" altLang="zh-CN" sz="2000" b="1" kern="100" dirty="0">
              <a:latin typeface="Courier New" panose="02070309020205020404" pitchFamily="49" charset="0"/>
              <a:ea typeface="宋体" panose="02010600030101010101" pitchFamily="2" charset="-122"/>
            </a:endParaRPr>
          </a:p>
          <a:p>
            <a:pPr marL="342900" indent="-342900" algn="just">
              <a:lnSpc>
                <a:spcPct val="150000"/>
              </a:lnSpc>
              <a:spcAft>
                <a:spcPts val="0"/>
              </a:spcAft>
              <a:buFont typeface="Wingdings" panose="05000000000000000000" pitchFamily="2" charset="2"/>
              <a:buChar char="Ø"/>
            </a:pPr>
            <a:r>
              <a:rPr lang="zh-CN" altLang="zh-CN" sz="2000" b="1" kern="100" dirty="0">
                <a:latin typeface="Courier New" panose="02070309020205020404" pitchFamily="49" charset="0"/>
                <a:ea typeface="宋体" panose="02010600030101010101" pitchFamily="2" charset="-122"/>
              </a:rPr>
              <a:t>拷贝“</a:t>
            </a:r>
            <a:r>
              <a:rPr lang="en-US" altLang="zh-CN" sz="2000" b="1" kern="100" dirty="0">
                <a:latin typeface="Courier New" panose="02070309020205020404" pitchFamily="49" charset="0"/>
                <a:ea typeface="宋体" panose="02010600030101010101" pitchFamily="2" charset="-122"/>
              </a:rPr>
              <a:t>C:\Program Files (x86)\C-Free 5\</a:t>
            </a:r>
            <a:r>
              <a:rPr lang="en-US" altLang="zh-CN" sz="2000" b="1" kern="100" dirty="0" err="1">
                <a:latin typeface="Courier New" panose="02070309020205020404" pitchFamily="49" charset="0"/>
                <a:ea typeface="宋体" panose="02010600030101010101" pitchFamily="2" charset="-122"/>
              </a:rPr>
              <a:t>mingw</a:t>
            </a:r>
            <a:r>
              <a:rPr lang="en-US" altLang="zh-CN" sz="2000" b="1" kern="100" dirty="0">
                <a:latin typeface="Courier New" panose="02070309020205020404" pitchFamily="49" charset="0"/>
                <a:ea typeface="宋体" panose="02010600030101010101" pitchFamily="2" charset="-122"/>
              </a:rPr>
              <a:t>\bin</a:t>
            </a:r>
            <a:r>
              <a:rPr lang="zh-CN" altLang="zh-CN" sz="2000" b="1" kern="100" dirty="0">
                <a:latin typeface="Courier New" panose="02070309020205020404" pitchFamily="49" charset="0"/>
                <a:ea typeface="宋体" panose="02010600030101010101" pitchFamily="2" charset="-122"/>
              </a:rPr>
              <a:t>” 目录就可以了。</a:t>
            </a:r>
          </a:p>
        </p:txBody>
      </p:sp>
      <p:sp>
        <p:nvSpPr>
          <p:cNvPr id="3" name="Title 1"/>
          <p:cNvSpPr txBox="1">
            <a:spLocks/>
          </p:cNvSpPr>
          <p:nvPr/>
        </p:nvSpPr>
        <p:spPr bwMode="auto">
          <a:xfrm>
            <a:off x="914400" y="533400"/>
            <a:ext cx="10363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pPr algn="l"/>
            <a:r>
              <a:rPr lang="en-US" altLang="zh-CN" kern="0" dirty="0" err="1"/>
              <a:t>gcc</a:t>
            </a:r>
            <a:r>
              <a:rPr lang="zh-CN" altLang="en-US" kern="0" dirty="0"/>
              <a:t>命令行模式</a:t>
            </a:r>
            <a:endParaRPr lang="en-US" altLang="zh-CN" kern="0" dirty="0"/>
          </a:p>
        </p:txBody>
      </p:sp>
      <p:pic>
        <p:nvPicPr>
          <p:cNvPr id="6" name="图片 5"/>
          <p:cNvPicPr>
            <a:picLocks noChangeAspect="1"/>
          </p:cNvPicPr>
          <p:nvPr/>
        </p:nvPicPr>
        <p:blipFill>
          <a:blip r:embed="rId2"/>
          <a:stretch>
            <a:fillRect/>
          </a:stretch>
        </p:blipFill>
        <p:spPr>
          <a:xfrm>
            <a:off x="6172200" y="574593"/>
            <a:ext cx="5397730" cy="5686425"/>
          </a:xfrm>
          <a:prstGeom prst="rect">
            <a:avLst/>
          </a:prstGeom>
        </p:spPr>
      </p:pic>
      <p:grpSp>
        <p:nvGrpSpPr>
          <p:cNvPr id="9" name="组合 8"/>
          <p:cNvGrpSpPr/>
          <p:nvPr/>
        </p:nvGrpSpPr>
        <p:grpSpPr>
          <a:xfrm>
            <a:off x="381000" y="4800600"/>
            <a:ext cx="4819650" cy="1689018"/>
            <a:chOff x="457200" y="4572000"/>
            <a:chExt cx="4819650" cy="1689018"/>
          </a:xfrm>
        </p:grpSpPr>
        <p:pic>
          <p:nvPicPr>
            <p:cNvPr id="7" name="图片 6"/>
            <p:cNvPicPr>
              <a:picLocks noChangeAspect="1"/>
            </p:cNvPicPr>
            <p:nvPr/>
          </p:nvPicPr>
          <p:blipFill>
            <a:blip r:embed="rId3"/>
            <a:stretch>
              <a:fillRect/>
            </a:stretch>
          </p:blipFill>
          <p:spPr>
            <a:xfrm>
              <a:off x="457200" y="4572000"/>
              <a:ext cx="4819650" cy="1295400"/>
            </a:xfrm>
            <a:prstGeom prst="rect">
              <a:avLst/>
            </a:prstGeom>
          </p:spPr>
        </p:pic>
        <p:sp>
          <p:nvSpPr>
            <p:cNvPr id="8" name="文本框 7"/>
            <p:cNvSpPr txBox="1"/>
            <p:nvPr/>
          </p:nvSpPr>
          <p:spPr>
            <a:xfrm>
              <a:off x="466726" y="5922464"/>
              <a:ext cx="4800599" cy="338554"/>
            </a:xfrm>
            <a:prstGeom prst="rect">
              <a:avLst/>
            </a:prstGeom>
            <a:noFill/>
          </p:spPr>
          <p:txBody>
            <a:bodyPr wrap="square" rtlCol="0">
              <a:spAutoFit/>
            </a:bodyPr>
            <a:lstStyle/>
            <a:p>
              <a:r>
                <a:rPr lang="en-US" altLang="zh-CN" sz="1600" b="1" dirty="0">
                  <a:solidFill>
                    <a:srgbClr val="006600"/>
                  </a:solidFill>
                  <a:latin typeface="+mn-lt"/>
                </a:rPr>
                <a:t>Win10</a:t>
              </a:r>
              <a:r>
                <a:rPr lang="zh-CN" altLang="en-US" sz="1600" b="1" dirty="0">
                  <a:solidFill>
                    <a:srgbClr val="006600"/>
                  </a:solidFill>
                  <a:latin typeface="+mn-lt"/>
                </a:rPr>
                <a:t>的</a:t>
              </a:r>
              <a:r>
                <a:rPr lang="zh-CN" altLang="zh-CN" sz="1600" b="1" kern="100" dirty="0">
                  <a:solidFill>
                    <a:srgbClr val="006600"/>
                  </a:solidFill>
                  <a:latin typeface="+mn-lt"/>
                  <a:ea typeface="宋体" panose="02010600030101010101" pitchFamily="2" charset="-122"/>
                </a:rPr>
                <a:t>“编辑环境变量”对话框</a:t>
              </a:r>
              <a:r>
                <a:rPr lang="zh-CN" altLang="en-US" sz="1600" b="1" dirty="0">
                  <a:solidFill>
                    <a:srgbClr val="006600"/>
                  </a:solidFill>
                  <a:latin typeface="+mn-lt"/>
                </a:rPr>
                <a:t>略微有点不一样</a:t>
              </a:r>
            </a:p>
          </p:txBody>
        </p:sp>
      </p:grpSp>
    </p:spTree>
    <p:extLst>
      <p:ext uri="{BB962C8B-B14F-4D97-AF65-F5344CB8AC3E}">
        <p14:creationId xmlns:p14="http://schemas.microsoft.com/office/powerpoint/2010/main" val="3020423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 y="1447800"/>
            <a:ext cx="4191000" cy="1015663"/>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Ø"/>
            </a:pPr>
            <a:r>
              <a:rPr lang="zh-CN" altLang="en-US" sz="2000" b="1" kern="100" dirty="0">
                <a:latin typeface="Courier New" panose="02070309020205020404" pitchFamily="49" charset="0"/>
                <a:ea typeface="宋体" panose="02010600030101010101" pitchFamily="2" charset="-122"/>
              </a:rPr>
              <a:t>新建</a:t>
            </a:r>
            <a:r>
              <a:rPr lang="zh-CN" altLang="zh-CN" sz="2000" b="1" kern="100" dirty="0">
                <a:latin typeface="Courier New" panose="02070309020205020404" pitchFamily="49" charset="0"/>
                <a:ea typeface="宋体" panose="02010600030101010101" pitchFamily="2" charset="-122"/>
              </a:rPr>
              <a:t>“</a:t>
            </a:r>
            <a:r>
              <a:rPr lang="en-US" altLang="zh-CN" sz="2000" b="1" kern="100" dirty="0">
                <a:latin typeface="Courier New" panose="02070309020205020404" pitchFamily="49" charset="0"/>
                <a:ea typeface="宋体" panose="02010600030101010101" pitchFamily="2" charset="-122"/>
              </a:rPr>
              <a:t>D:\myTest</a:t>
            </a:r>
            <a:r>
              <a:rPr lang="zh-CN" altLang="zh-CN" sz="2000" b="1" kern="100" dirty="0">
                <a:latin typeface="Courier New" panose="02070309020205020404" pitchFamily="49" charset="0"/>
                <a:ea typeface="宋体" panose="02010600030101010101" pitchFamily="2" charset="-122"/>
              </a:rPr>
              <a:t>”</a:t>
            </a:r>
            <a:r>
              <a:rPr lang="zh-CN" altLang="en-US" sz="2000" b="1" kern="100" dirty="0">
                <a:latin typeface="Courier New" panose="02070309020205020404" pitchFamily="49" charset="0"/>
                <a:ea typeface="宋体" panose="02010600030101010101" pitchFamily="2" charset="-122"/>
              </a:rPr>
              <a:t>目录。</a:t>
            </a:r>
            <a:endParaRPr lang="en-US" altLang="zh-CN" sz="2000" b="1" kern="100" dirty="0">
              <a:latin typeface="Courier New" panose="02070309020205020404" pitchFamily="49" charset="0"/>
              <a:ea typeface="宋体" panose="02010600030101010101" pitchFamily="2" charset="-122"/>
            </a:endParaRPr>
          </a:p>
          <a:p>
            <a:pPr marL="342900" indent="-342900" algn="just">
              <a:lnSpc>
                <a:spcPct val="150000"/>
              </a:lnSpc>
              <a:spcAft>
                <a:spcPts val="0"/>
              </a:spcAft>
              <a:buFont typeface="Wingdings" panose="05000000000000000000" pitchFamily="2" charset="2"/>
              <a:buChar char="Ø"/>
            </a:pPr>
            <a:r>
              <a:rPr lang="zh-CN" altLang="en-US" sz="2000" b="1" kern="100" dirty="0">
                <a:latin typeface="Courier New" panose="02070309020205020404" pitchFamily="49" charset="0"/>
                <a:ea typeface="宋体" panose="02010600030101010101" pitchFamily="2" charset="-122"/>
              </a:rPr>
              <a:t>把</a:t>
            </a:r>
            <a:r>
              <a:rPr lang="en-US" altLang="zh-CN" sz="2000" b="1" kern="100" dirty="0">
                <a:latin typeface="Courier New" panose="02070309020205020404" pitchFamily="49" charset="0"/>
                <a:ea typeface="宋体" panose="02010600030101010101" pitchFamily="2" charset="-122"/>
              </a:rPr>
              <a:t>5</a:t>
            </a:r>
            <a:r>
              <a:rPr lang="zh-CN" altLang="en-US" sz="2000" b="1" kern="100" dirty="0">
                <a:latin typeface="Courier New" panose="02070309020205020404" pitchFamily="49" charset="0"/>
                <a:ea typeface="宋体" panose="02010600030101010101" pitchFamily="2" charset="-122"/>
              </a:rPr>
              <a:t>个文件拷贝到改目录下。</a:t>
            </a:r>
            <a:endParaRPr lang="en-US" altLang="zh-CN" sz="2000" b="1" kern="100" dirty="0">
              <a:latin typeface="Courier New" panose="02070309020205020404" pitchFamily="49" charset="0"/>
              <a:ea typeface="宋体" panose="02010600030101010101" pitchFamily="2" charset="-122"/>
            </a:endParaRPr>
          </a:p>
        </p:txBody>
      </p:sp>
      <p:sp>
        <p:nvSpPr>
          <p:cNvPr id="3" name="Title 1"/>
          <p:cNvSpPr txBox="1">
            <a:spLocks/>
          </p:cNvSpPr>
          <p:nvPr/>
        </p:nvSpPr>
        <p:spPr bwMode="auto">
          <a:xfrm>
            <a:off x="914400" y="533400"/>
            <a:ext cx="10363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en-US" altLang="zh-CN" kern="0" dirty="0" err="1"/>
              <a:t>gcc</a:t>
            </a:r>
            <a:r>
              <a:rPr lang="zh-CN" altLang="en-US" kern="0" dirty="0"/>
              <a:t>命令行模式</a:t>
            </a:r>
            <a:endParaRPr lang="en-US" altLang="zh-CN" kern="0" dirty="0"/>
          </a:p>
        </p:txBody>
      </p:sp>
      <p:pic>
        <p:nvPicPr>
          <p:cNvPr id="4" name="图片 3"/>
          <p:cNvPicPr>
            <a:picLocks noChangeAspect="1"/>
          </p:cNvPicPr>
          <p:nvPr/>
        </p:nvPicPr>
        <p:blipFill>
          <a:blip r:embed="rId2"/>
          <a:stretch>
            <a:fillRect/>
          </a:stretch>
        </p:blipFill>
        <p:spPr>
          <a:xfrm>
            <a:off x="609600" y="2740196"/>
            <a:ext cx="1819275" cy="2914650"/>
          </a:xfrm>
          <a:prstGeom prst="rect">
            <a:avLst/>
          </a:prstGeom>
        </p:spPr>
      </p:pic>
      <p:pic>
        <p:nvPicPr>
          <p:cNvPr id="5" name="图片 4"/>
          <p:cNvPicPr>
            <a:picLocks noChangeAspect="1"/>
          </p:cNvPicPr>
          <p:nvPr/>
        </p:nvPicPr>
        <p:blipFill>
          <a:blip r:embed="rId3"/>
          <a:stretch>
            <a:fillRect/>
          </a:stretch>
        </p:blipFill>
        <p:spPr>
          <a:xfrm>
            <a:off x="5181600" y="2463463"/>
            <a:ext cx="5076825" cy="3971925"/>
          </a:xfrm>
          <a:prstGeom prst="rect">
            <a:avLst/>
          </a:prstGeom>
        </p:spPr>
      </p:pic>
      <p:sp>
        <p:nvSpPr>
          <p:cNvPr id="6" name="矩形 5"/>
          <p:cNvSpPr/>
          <p:nvPr/>
        </p:nvSpPr>
        <p:spPr>
          <a:xfrm>
            <a:off x="4800600" y="1293970"/>
            <a:ext cx="7162800" cy="1107996"/>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Ø"/>
            </a:pPr>
            <a:r>
              <a:rPr lang="zh-CN" altLang="en-US" sz="2000" b="1" kern="100" dirty="0">
                <a:latin typeface="Courier New" panose="02070309020205020404" pitchFamily="49" charset="0"/>
                <a:ea typeface="宋体" panose="02010600030101010101" pitchFamily="2" charset="-122"/>
              </a:rPr>
              <a:t>进入命令行模式，进入</a:t>
            </a:r>
            <a:r>
              <a:rPr lang="zh-CN" altLang="zh-CN" sz="2000" b="1" kern="100" dirty="0">
                <a:latin typeface="Courier New" panose="02070309020205020404" pitchFamily="49" charset="0"/>
                <a:ea typeface="宋体" panose="02010600030101010101" pitchFamily="2" charset="-122"/>
              </a:rPr>
              <a:t>“</a:t>
            </a:r>
            <a:r>
              <a:rPr lang="en-US" altLang="zh-CN" sz="2000" b="1" kern="100" dirty="0">
                <a:latin typeface="Courier New" panose="02070309020205020404" pitchFamily="49" charset="0"/>
                <a:ea typeface="宋体" panose="02010600030101010101" pitchFamily="2" charset="-122"/>
              </a:rPr>
              <a:t>D:\myTest</a:t>
            </a:r>
            <a:r>
              <a:rPr lang="zh-CN" altLang="zh-CN" sz="2000" b="1" kern="100" dirty="0">
                <a:latin typeface="Courier New" panose="02070309020205020404" pitchFamily="49" charset="0"/>
                <a:ea typeface="宋体" panose="02010600030101010101" pitchFamily="2" charset="-122"/>
              </a:rPr>
              <a:t>”</a:t>
            </a:r>
            <a:r>
              <a:rPr lang="zh-CN" altLang="en-US" sz="2000" b="1" kern="100" dirty="0">
                <a:latin typeface="Courier New" panose="02070309020205020404" pitchFamily="49" charset="0"/>
                <a:ea typeface="宋体" panose="02010600030101010101" pitchFamily="2" charset="-122"/>
              </a:rPr>
              <a:t>目录。</a:t>
            </a:r>
            <a:endParaRPr lang="en-US" altLang="zh-CN" sz="2000" b="1" kern="100" dirty="0">
              <a:latin typeface="Courier New" panose="02070309020205020404" pitchFamily="49" charset="0"/>
              <a:ea typeface="宋体" panose="02010600030101010101" pitchFamily="2" charset="-122"/>
            </a:endParaRPr>
          </a:p>
          <a:p>
            <a:pPr marL="342900" lvl="1" indent="-342900" algn="just">
              <a:lnSpc>
                <a:spcPct val="150000"/>
              </a:lnSpc>
              <a:spcAft>
                <a:spcPts val="0"/>
              </a:spcAft>
              <a:buFont typeface="Wingdings" panose="05000000000000000000" pitchFamily="2" charset="2"/>
              <a:buChar char="Ø"/>
            </a:pPr>
            <a:r>
              <a:rPr lang="en-US" altLang="zh-CN" dirty="0" err="1"/>
              <a:t>gcc</a:t>
            </a:r>
            <a:r>
              <a:rPr lang="en-US" altLang="zh-CN" dirty="0"/>
              <a:t> -o justify </a:t>
            </a:r>
            <a:r>
              <a:rPr lang="en-US" altLang="zh-CN" dirty="0" err="1"/>
              <a:t>justify.c</a:t>
            </a:r>
            <a:r>
              <a:rPr lang="en-US" altLang="zh-CN" dirty="0"/>
              <a:t> </a:t>
            </a:r>
            <a:r>
              <a:rPr lang="en-US" altLang="zh-CN" dirty="0" err="1"/>
              <a:t>line.c</a:t>
            </a:r>
            <a:r>
              <a:rPr lang="en-US" altLang="zh-CN" dirty="0"/>
              <a:t> </a:t>
            </a:r>
            <a:r>
              <a:rPr lang="en-US" altLang="zh-CN" dirty="0" err="1"/>
              <a:t>word.c</a:t>
            </a:r>
            <a:endParaRPr lang="en-US" altLang="zh-CN" sz="2000" b="1" kern="100" dirty="0">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391089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2345" y="1524000"/>
            <a:ext cx="5623655" cy="1015663"/>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Ø"/>
            </a:pPr>
            <a:r>
              <a:rPr lang="zh-CN" altLang="en-US" sz="2000" b="1" kern="100" dirty="0">
                <a:latin typeface="Courier New" panose="02070309020205020404" pitchFamily="49" charset="0"/>
                <a:ea typeface="宋体" panose="02010600030101010101" pitchFamily="2" charset="-122"/>
              </a:rPr>
              <a:t>拷贝quote.txt文件到</a:t>
            </a:r>
            <a:r>
              <a:rPr lang="zh-CN" altLang="zh-CN" sz="2000" b="1" kern="100" dirty="0">
                <a:latin typeface="Courier New" panose="02070309020205020404" pitchFamily="49" charset="0"/>
                <a:ea typeface="宋体" panose="02010600030101010101" pitchFamily="2" charset="-122"/>
              </a:rPr>
              <a:t>“</a:t>
            </a:r>
            <a:r>
              <a:rPr lang="en-US" altLang="zh-CN" sz="2000" b="1" kern="100" dirty="0">
                <a:latin typeface="Courier New" panose="02070309020205020404" pitchFamily="49" charset="0"/>
                <a:ea typeface="宋体" panose="02010600030101010101" pitchFamily="2" charset="-122"/>
              </a:rPr>
              <a:t>D:\myTest</a:t>
            </a:r>
            <a:r>
              <a:rPr lang="zh-CN" altLang="zh-CN" sz="2000" b="1" kern="100" dirty="0">
                <a:latin typeface="Courier New" panose="02070309020205020404" pitchFamily="49" charset="0"/>
                <a:ea typeface="宋体" panose="02010600030101010101" pitchFamily="2" charset="-122"/>
              </a:rPr>
              <a:t>”</a:t>
            </a:r>
            <a:r>
              <a:rPr lang="zh-CN" altLang="en-US" sz="2000" b="1" kern="100" dirty="0">
                <a:latin typeface="Courier New" panose="02070309020205020404" pitchFamily="49" charset="0"/>
                <a:ea typeface="宋体" panose="02010600030101010101" pitchFamily="2" charset="-122"/>
              </a:rPr>
              <a:t>目录</a:t>
            </a:r>
            <a:endParaRPr lang="en-US" altLang="zh-CN" sz="2000" b="1" kern="100" dirty="0">
              <a:latin typeface="Courier New" panose="02070309020205020404" pitchFamily="49" charset="0"/>
              <a:ea typeface="宋体" panose="02010600030101010101" pitchFamily="2" charset="-122"/>
            </a:endParaRPr>
          </a:p>
          <a:p>
            <a:pPr marL="342900" indent="-342900" algn="just">
              <a:lnSpc>
                <a:spcPct val="150000"/>
              </a:lnSpc>
              <a:spcAft>
                <a:spcPts val="0"/>
              </a:spcAft>
              <a:buFont typeface="Wingdings" panose="05000000000000000000" pitchFamily="2" charset="2"/>
              <a:buChar char="Ø"/>
            </a:pPr>
            <a:r>
              <a:rPr lang="en-US" altLang="zh-CN" sz="2000" b="1" kern="100" dirty="0">
                <a:latin typeface="Courier New" panose="02070309020205020404" pitchFamily="49" charset="0"/>
                <a:ea typeface="宋体" panose="02010600030101010101" pitchFamily="2" charset="-122"/>
              </a:rPr>
              <a:t>Justify&lt;</a:t>
            </a:r>
            <a:r>
              <a:rPr lang="zh-CN" altLang="en-US" sz="2000" b="1" kern="100" dirty="0">
                <a:latin typeface="Courier New" panose="02070309020205020404" pitchFamily="49" charset="0"/>
                <a:ea typeface="宋体" panose="02010600030101010101" pitchFamily="2" charset="-122"/>
              </a:rPr>
              <a:t> quote.txt</a:t>
            </a:r>
            <a:r>
              <a:rPr lang="en-US" altLang="zh-CN" sz="2000" b="1" kern="100" dirty="0">
                <a:latin typeface="Courier New" panose="02070309020205020404" pitchFamily="49" charset="0"/>
                <a:ea typeface="宋体" panose="02010600030101010101" pitchFamily="2" charset="-122"/>
              </a:rPr>
              <a:t> </a:t>
            </a:r>
            <a:endParaRPr lang="zh-CN" altLang="en-US" sz="2000" b="1" kern="100" dirty="0">
              <a:latin typeface="Courier New" panose="02070309020205020404" pitchFamily="49" charset="0"/>
              <a:ea typeface="宋体" panose="02010600030101010101" pitchFamily="2" charset="-122"/>
            </a:endParaRPr>
          </a:p>
        </p:txBody>
      </p:sp>
      <p:pic>
        <p:nvPicPr>
          <p:cNvPr id="3" name="图片 2"/>
          <p:cNvPicPr>
            <a:picLocks noChangeAspect="1"/>
          </p:cNvPicPr>
          <p:nvPr/>
        </p:nvPicPr>
        <p:blipFill>
          <a:blip r:embed="rId2"/>
          <a:stretch>
            <a:fillRect/>
          </a:stretch>
        </p:blipFill>
        <p:spPr>
          <a:xfrm>
            <a:off x="304800" y="2895600"/>
            <a:ext cx="6000750" cy="1866900"/>
          </a:xfrm>
          <a:prstGeom prst="rect">
            <a:avLst/>
          </a:prstGeom>
        </p:spPr>
      </p:pic>
      <p:sp>
        <p:nvSpPr>
          <p:cNvPr id="4" name="Title 1"/>
          <p:cNvSpPr txBox="1">
            <a:spLocks/>
          </p:cNvSpPr>
          <p:nvPr/>
        </p:nvSpPr>
        <p:spPr bwMode="auto">
          <a:xfrm>
            <a:off x="914400" y="533400"/>
            <a:ext cx="10363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en-US" altLang="zh-CN" kern="0" dirty="0" err="1"/>
              <a:t>gcc</a:t>
            </a:r>
            <a:r>
              <a:rPr lang="zh-CN" altLang="en-US" kern="0" dirty="0"/>
              <a:t>命令行模式</a:t>
            </a:r>
            <a:endParaRPr lang="en-US" altLang="zh-CN" kern="0" dirty="0"/>
          </a:p>
        </p:txBody>
      </p:sp>
    </p:spTree>
    <p:extLst>
      <p:ext uri="{BB962C8B-B14F-4D97-AF65-F5344CB8AC3E}">
        <p14:creationId xmlns:p14="http://schemas.microsoft.com/office/powerpoint/2010/main" val="19728373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Title 1"/>
          <p:cNvSpPr>
            <a:spLocks noGrp="1"/>
          </p:cNvSpPr>
          <p:nvPr>
            <p:ph type="title" idx="4294967295"/>
          </p:nvPr>
        </p:nvSpPr>
        <p:spPr>
          <a:xfrm>
            <a:off x="1789859" y="369045"/>
            <a:ext cx="8540750" cy="792163"/>
          </a:xfrm>
        </p:spPr>
        <p:txBody>
          <a:bodyPr vert="horz" wrap="square" lIns="92075" tIns="46038" rIns="92075" bIns="46038" numCol="1" anchor="ctr" anchorCtr="0" compatLnSpc="1">
            <a:prstTxWarp prst="textNoShape">
              <a:avLst/>
            </a:prstTxWarp>
          </a:bodyPr>
          <a:lstStyle/>
          <a:p>
            <a:r>
              <a:rPr lang="en-US" altLang="zh-CN" dirty="0" err="1"/>
              <a:t>makefile</a:t>
            </a:r>
            <a:endParaRPr lang="en-US" altLang="zh-CN" dirty="0"/>
          </a:p>
        </p:txBody>
      </p:sp>
      <p:sp>
        <p:nvSpPr>
          <p:cNvPr id="58371" name="Content Placeholder 2"/>
          <p:cNvSpPr>
            <a:spLocks noGrp="1"/>
          </p:cNvSpPr>
          <p:nvPr>
            <p:ph idx="4294967295"/>
          </p:nvPr>
        </p:nvSpPr>
        <p:spPr>
          <a:xfrm>
            <a:off x="152400" y="1066800"/>
            <a:ext cx="11737133" cy="5657008"/>
          </a:xfrm>
        </p:spPr>
        <p:txBody>
          <a:bodyPr vert="horz" wrap="square" lIns="92075" tIns="46038" rIns="92075" bIns="46038" numCol="1" anchor="t" anchorCtr="0" compatLnSpc="1">
            <a:prstTxWarp prst="textNoShape">
              <a:avLst/>
            </a:prstTxWarp>
          </a:bodyPr>
          <a:lstStyle/>
          <a:p>
            <a:r>
              <a:rPr lang="zh-CN" altLang="en-US" sz="2000" dirty="0"/>
              <a:t>为了使生成大型程序更简单，</a:t>
            </a:r>
            <a:r>
              <a:rPr lang="en-US" altLang="zh-CN" sz="2000" dirty="0"/>
              <a:t>UNIX</a:t>
            </a:r>
            <a:r>
              <a:rPr lang="zh-CN" altLang="en-US" sz="2000" dirty="0"/>
              <a:t>发明了</a:t>
            </a:r>
            <a:r>
              <a:rPr lang="en-US" altLang="zh-CN" sz="2000" i="1" dirty="0" err="1"/>
              <a:t>makefile</a:t>
            </a:r>
            <a:r>
              <a:rPr lang="zh-CN" altLang="en-US" sz="2000" dirty="0"/>
              <a:t>的概念</a:t>
            </a:r>
            <a:r>
              <a:rPr lang="zh-CN" altLang="en-US" sz="2000" i="1" dirty="0"/>
              <a:t>.</a:t>
            </a:r>
            <a:r>
              <a:rPr lang="zh-CN" altLang="en-US" sz="2000" dirty="0"/>
              <a:t> </a:t>
            </a:r>
          </a:p>
          <a:p>
            <a:r>
              <a:rPr lang="en-US" altLang="zh-CN" sz="2000" dirty="0" err="1"/>
              <a:t>makefile</a:t>
            </a:r>
            <a:r>
              <a:rPr lang="zh-CN" altLang="en-US" sz="2000" dirty="0"/>
              <a:t>文件不但列出属于程序的文件，而且描述文件间的依赖关系。</a:t>
            </a:r>
            <a:endParaRPr lang="en-US" altLang="zh-CN" sz="2000" dirty="0"/>
          </a:p>
          <a:p>
            <a:r>
              <a:rPr lang="en-US" altLang="zh-CN" sz="2000" dirty="0">
                <a:latin typeface="Courier New" panose="02070309020205020404" pitchFamily="49" charset="0"/>
                <a:cs typeface="Courier New" panose="02070309020205020404" pitchFamily="49" charset="0"/>
              </a:rPr>
              <a:t>justify</a:t>
            </a:r>
            <a:r>
              <a:rPr lang="en-US" altLang="zh-CN" sz="2000" dirty="0">
                <a:cs typeface="Courier New" panose="02070309020205020404" pitchFamily="49" charset="0"/>
              </a:rPr>
              <a:t> </a:t>
            </a:r>
            <a:r>
              <a:rPr lang="zh-CN" altLang="en-US" sz="2000" dirty="0">
                <a:cs typeface="Courier New" panose="02070309020205020404" pitchFamily="49" charset="0"/>
              </a:rPr>
              <a:t>程序的</a:t>
            </a:r>
            <a:r>
              <a:rPr lang="en-US" altLang="zh-CN" sz="2000" dirty="0" err="1"/>
              <a:t>makefile</a:t>
            </a:r>
            <a:r>
              <a:rPr lang="zh-CN" altLang="en-US" sz="2000" dirty="0">
                <a:cs typeface="Courier New" panose="02070309020205020404" pitchFamily="49" charset="0"/>
              </a:rPr>
              <a:t>文件：</a:t>
            </a:r>
            <a:endParaRPr lang="en-US" altLang="zh-CN" sz="2000" dirty="0">
              <a:cs typeface="Courier New" panose="02070309020205020404" pitchFamily="49" charset="0"/>
            </a:endParaRPr>
          </a:p>
          <a:p>
            <a:pPr marL="0" indent="0">
              <a:buNone/>
            </a:pPr>
            <a:r>
              <a:rPr lang="en-US" altLang="zh-CN" sz="1800" dirty="0">
                <a:latin typeface="Courier New" panose="02070309020205020404" pitchFamily="49" charset="0"/>
                <a:cs typeface="Courier New" panose="02070309020205020404" pitchFamily="49" charset="0"/>
              </a:rPr>
              <a:t>justify</a:t>
            </a:r>
            <a:r>
              <a:rPr lang="zh-CN" altLang="en-US"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justify.o</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word.o</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line.o</a:t>
            </a:r>
            <a:endParaRPr lang="en-US" altLang="zh-CN" sz="1800" dirty="0">
              <a:latin typeface="Courier New" panose="02070309020205020404" pitchFamily="49" charset="0"/>
              <a:cs typeface="Courier New" panose="02070309020205020404" pitchFamily="49" charset="0"/>
            </a:endParaRPr>
          </a:p>
          <a:p>
            <a:pPr lvl="1">
              <a:buFont typeface="Wingdings" pitchFamily="2" charset="2"/>
              <a:buNone/>
            </a:pP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gcc</a:t>
            </a:r>
            <a:r>
              <a:rPr lang="en-US" altLang="zh-CN" sz="2000" dirty="0">
                <a:latin typeface="Courier New" panose="02070309020205020404" pitchFamily="49" charset="0"/>
                <a:cs typeface="Courier New" panose="02070309020205020404" pitchFamily="49" charset="0"/>
              </a:rPr>
              <a:t> -o justify </a:t>
            </a:r>
            <a:r>
              <a:rPr lang="en-US" altLang="zh-CN" sz="2000" dirty="0" err="1">
                <a:latin typeface="Courier New" panose="02070309020205020404" pitchFamily="49" charset="0"/>
                <a:cs typeface="Courier New" panose="02070309020205020404" pitchFamily="49" charset="0"/>
              </a:rPr>
              <a:t>justify.o</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word.o</a:t>
            </a:r>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line.o</a:t>
            </a:r>
            <a:endParaRPr lang="en-US" altLang="zh-CN" sz="2000" dirty="0">
              <a:latin typeface="Courier New" panose="02070309020205020404" pitchFamily="49" charset="0"/>
              <a:cs typeface="Courier New" panose="02070309020205020404" pitchFamily="49" charset="0"/>
            </a:endParaRPr>
          </a:p>
          <a:p>
            <a:pPr marL="0" lvl="1" indent="0">
              <a:buNone/>
            </a:pPr>
            <a:r>
              <a:rPr lang="en-US" altLang="zh-CN" sz="1800" dirty="0" err="1">
                <a:latin typeface="Courier New" panose="02070309020205020404" pitchFamily="49" charset="0"/>
                <a:cs typeface="Courier New" panose="02070309020205020404" pitchFamily="49" charset="0"/>
              </a:rPr>
              <a:t>justify.o</a:t>
            </a:r>
            <a:r>
              <a:rPr lang="zh-CN" altLang="en-US"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justify.c</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word.h</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line.h</a:t>
            </a:r>
            <a:endParaRPr lang="en-US" altLang="zh-CN" sz="1800" dirty="0">
              <a:latin typeface="Courier New" panose="02070309020205020404" pitchFamily="49" charset="0"/>
              <a:cs typeface="Courier New" panose="02070309020205020404" pitchFamily="49" charset="0"/>
            </a:endParaRPr>
          </a:p>
          <a:p>
            <a:pPr marL="0" lvl="1" indent="0">
              <a:buNone/>
            </a:pP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gcc</a:t>
            </a:r>
            <a:r>
              <a:rPr lang="en-US" altLang="zh-CN" sz="1800" dirty="0">
                <a:latin typeface="Courier New" panose="02070309020205020404" pitchFamily="49" charset="0"/>
                <a:cs typeface="Courier New" panose="02070309020205020404" pitchFamily="49" charset="0"/>
              </a:rPr>
              <a:t> -c </a:t>
            </a:r>
            <a:r>
              <a:rPr lang="en-US" altLang="zh-CN" sz="1800" dirty="0" err="1">
                <a:latin typeface="Courier New" panose="02070309020205020404" pitchFamily="49" charset="0"/>
                <a:cs typeface="Courier New" panose="02070309020205020404" pitchFamily="49" charset="0"/>
              </a:rPr>
              <a:t>justify.c</a:t>
            </a:r>
            <a:endParaRPr lang="en-US" altLang="zh-CN" sz="1800" dirty="0">
              <a:latin typeface="Courier New" panose="02070309020205020404" pitchFamily="49" charset="0"/>
              <a:cs typeface="Courier New" panose="02070309020205020404" pitchFamily="49" charset="0"/>
            </a:endParaRPr>
          </a:p>
          <a:p>
            <a:pPr marL="0" lvl="1" indent="0">
              <a:buNone/>
            </a:pPr>
            <a:r>
              <a:rPr lang="en-US" altLang="zh-CN" sz="1800" dirty="0" err="1">
                <a:latin typeface="Courier New" panose="02070309020205020404" pitchFamily="49" charset="0"/>
                <a:cs typeface="Courier New" panose="02070309020205020404" pitchFamily="49" charset="0"/>
              </a:rPr>
              <a:t>word.o</a:t>
            </a:r>
            <a:r>
              <a:rPr lang="zh-CN" altLang="en-US"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word.c</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word.h</a:t>
            </a:r>
            <a:endParaRPr lang="en-US" altLang="zh-CN" sz="1800" dirty="0">
              <a:latin typeface="Courier New" panose="02070309020205020404" pitchFamily="49" charset="0"/>
              <a:cs typeface="Courier New" panose="02070309020205020404" pitchFamily="49" charset="0"/>
            </a:endParaRPr>
          </a:p>
          <a:p>
            <a:pPr marL="0" lvl="1" indent="0">
              <a:buNone/>
            </a:pP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gcc</a:t>
            </a:r>
            <a:r>
              <a:rPr lang="en-US" altLang="zh-CN" sz="1800" dirty="0">
                <a:latin typeface="Courier New" panose="02070309020205020404" pitchFamily="49" charset="0"/>
                <a:cs typeface="Courier New" panose="02070309020205020404" pitchFamily="49" charset="0"/>
              </a:rPr>
              <a:t> -c </a:t>
            </a:r>
            <a:r>
              <a:rPr lang="en-US" altLang="zh-CN" sz="1800" dirty="0" err="1">
                <a:latin typeface="Courier New" panose="02070309020205020404" pitchFamily="49" charset="0"/>
                <a:cs typeface="Courier New" panose="02070309020205020404" pitchFamily="49" charset="0"/>
              </a:rPr>
              <a:t>word.c</a:t>
            </a:r>
            <a:endParaRPr lang="en-US" altLang="zh-CN" sz="1800" dirty="0">
              <a:latin typeface="Courier New" panose="02070309020205020404" pitchFamily="49" charset="0"/>
              <a:cs typeface="Courier New" panose="02070309020205020404" pitchFamily="49" charset="0"/>
            </a:endParaRPr>
          </a:p>
          <a:p>
            <a:pPr marL="0" lvl="1" indent="0">
              <a:buNone/>
            </a:pPr>
            <a:r>
              <a:rPr lang="en-US" altLang="zh-CN" sz="1800" dirty="0" err="1">
                <a:latin typeface="Courier New" panose="02070309020205020404" pitchFamily="49" charset="0"/>
                <a:cs typeface="Courier New" panose="02070309020205020404" pitchFamily="49" charset="0"/>
              </a:rPr>
              <a:t>line.o</a:t>
            </a:r>
            <a:r>
              <a:rPr lang="zh-CN" altLang="en-US"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line.c</a:t>
            </a:r>
            <a:r>
              <a:rPr lang="en-US" altLang="zh-CN"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line.h</a:t>
            </a:r>
            <a:endParaRPr lang="en-US" altLang="zh-CN" sz="1800" dirty="0">
              <a:latin typeface="Courier New" panose="02070309020205020404" pitchFamily="49" charset="0"/>
              <a:cs typeface="Courier New" panose="02070309020205020404" pitchFamily="49" charset="0"/>
            </a:endParaRPr>
          </a:p>
          <a:p>
            <a:pPr marL="0" lvl="1" indent="0">
              <a:buNone/>
            </a:pPr>
            <a:r>
              <a:rPr lang="zh-CN" altLang="en-US" sz="1800" dirty="0">
                <a:latin typeface="Courier New" panose="02070309020205020404" pitchFamily="49" charset="0"/>
                <a:cs typeface="Courier New" panose="02070309020205020404" pitchFamily="49" charset="0"/>
              </a:rPr>
              <a:t>    </a:t>
            </a:r>
            <a:r>
              <a:rPr lang="en-US" altLang="zh-CN" sz="1800" dirty="0" err="1">
                <a:latin typeface="Courier New" panose="02070309020205020404" pitchFamily="49" charset="0"/>
                <a:cs typeface="Courier New" panose="02070309020205020404" pitchFamily="49" charset="0"/>
              </a:rPr>
              <a:t>gcc</a:t>
            </a:r>
            <a:r>
              <a:rPr lang="en-US" altLang="zh-CN" sz="1800" dirty="0">
                <a:latin typeface="Courier New" panose="02070309020205020404" pitchFamily="49" charset="0"/>
                <a:cs typeface="Courier New" panose="02070309020205020404" pitchFamily="49" charset="0"/>
              </a:rPr>
              <a:t> -c </a:t>
            </a:r>
            <a:r>
              <a:rPr lang="en-US" altLang="zh-CN" sz="1800" dirty="0" err="1">
                <a:latin typeface="Courier New" panose="02070309020205020404" pitchFamily="49" charset="0"/>
                <a:cs typeface="Courier New" panose="02070309020205020404" pitchFamily="49" charset="0"/>
              </a:rPr>
              <a:t>line.c</a:t>
            </a:r>
            <a:endParaRPr lang="zh-CN" altLang="en-US" sz="1800" dirty="0">
              <a:latin typeface="Courier New" panose="02070309020205020404" pitchFamily="49" charset="0"/>
              <a:cs typeface="Courier New" panose="02070309020205020404" pitchFamily="49" charset="0"/>
            </a:endParaRPr>
          </a:p>
        </p:txBody>
      </p:sp>
      <p:pic>
        <p:nvPicPr>
          <p:cNvPr id="21" name="图片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189" y="3124200"/>
            <a:ext cx="6396073" cy="3497852"/>
          </a:xfrm>
          <a:prstGeom prst="rect">
            <a:avLst/>
          </a:prstGeom>
        </p:spPr>
      </p:pic>
    </p:spTree>
    <p:extLst>
      <p:ext uri="{BB962C8B-B14F-4D97-AF65-F5344CB8AC3E}">
        <p14:creationId xmlns:p14="http://schemas.microsoft.com/office/powerpoint/2010/main" val="19361651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Title 1"/>
          <p:cNvSpPr>
            <a:spLocks noGrp="1"/>
          </p:cNvSpPr>
          <p:nvPr>
            <p:ph type="title" idx="4294967295"/>
          </p:nvPr>
        </p:nvSpPr>
        <p:spPr>
          <a:xfrm>
            <a:off x="1825625" y="188913"/>
            <a:ext cx="8540750" cy="1143000"/>
          </a:xfrm>
        </p:spPr>
        <p:txBody>
          <a:bodyPr vert="horz" wrap="square" lIns="92075" tIns="46038" rIns="92075" bIns="46038" numCol="1" anchor="ctr" anchorCtr="0" compatLnSpc="1">
            <a:prstTxWarp prst="textNoShape">
              <a:avLst/>
            </a:prstTxWarp>
          </a:bodyPr>
          <a:lstStyle/>
          <a:p>
            <a:r>
              <a:rPr lang="en-US" altLang="zh-CN"/>
              <a:t>makefile</a:t>
            </a:r>
          </a:p>
        </p:txBody>
      </p:sp>
      <p:sp>
        <p:nvSpPr>
          <p:cNvPr id="60419" name="Content Placeholder 2"/>
          <p:cNvSpPr>
            <a:spLocks noGrp="1"/>
          </p:cNvSpPr>
          <p:nvPr>
            <p:ph idx="4294967295"/>
          </p:nvPr>
        </p:nvSpPr>
        <p:spPr>
          <a:xfrm>
            <a:off x="228600" y="1143000"/>
            <a:ext cx="11810999" cy="5418139"/>
          </a:xfrm>
        </p:spPr>
        <p:txBody>
          <a:bodyPr vert="horz" wrap="square" lIns="92075" tIns="46038" rIns="92075" bIns="46038" numCol="1" anchor="t" anchorCtr="0" compatLnSpc="1">
            <a:prstTxWarp prst="textNoShape">
              <a:avLst/>
            </a:prstTxWarp>
          </a:bodyPr>
          <a:lstStyle/>
          <a:p>
            <a:pPr>
              <a:lnSpc>
                <a:spcPts val="3100"/>
              </a:lnSpc>
              <a:spcBef>
                <a:spcPts val="600"/>
              </a:spcBef>
            </a:pPr>
            <a:r>
              <a:rPr lang="zh-CN" altLang="en-US" sz="2400" dirty="0"/>
              <a:t>这些行分成四组；每组是一个规则</a:t>
            </a:r>
            <a:r>
              <a:rPr lang="zh-CN" altLang="en-US" sz="2400" b="0" i="1" dirty="0"/>
              <a:t>。</a:t>
            </a:r>
            <a:endParaRPr lang="en-US" altLang="zh-CN" sz="2400" b="0" i="1" dirty="0"/>
          </a:p>
          <a:p>
            <a:pPr>
              <a:lnSpc>
                <a:spcPts val="3100"/>
              </a:lnSpc>
              <a:spcBef>
                <a:spcPts val="600"/>
              </a:spcBef>
            </a:pPr>
            <a:r>
              <a:rPr lang="zh-CN" altLang="en-US" sz="2400" dirty="0"/>
              <a:t>每个规则的第一行给出目标文件，后面的文件是它所依赖的。</a:t>
            </a:r>
            <a:endParaRPr lang="en-US" altLang="zh-CN" sz="2400" dirty="0"/>
          </a:p>
          <a:p>
            <a:pPr>
              <a:lnSpc>
                <a:spcPts val="3100"/>
              </a:lnSpc>
              <a:spcBef>
                <a:spcPts val="600"/>
              </a:spcBef>
            </a:pPr>
            <a:r>
              <a:rPr lang="zh-CN" altLang="en-US" sz="2400" dirty="0"/>
              <a:t>第二行是一个命令，当目标因为它所依赖的文件发生变化而应该重新生成时，这个命令将被执行。</a:t>
            </a:r>
            <a:endParaRPr lang="en-US" altLang="zh-CN" sz="2400" dirty="0"/>
          </a:p>
          <a:p>
            <a:pPr>
              <a:lnSpc>
                <a:spcPts val="3100"/>
              </a:lnSpc>
              <a:spcBef>
                <a:spcPts val="600"/>
              </a:spcBef>
            </a:pPr>
            <a:r>
              <a:rPr lang="zh-CN" altLang="en-US" sz="2400" dirty="0"/>
              <a:t>在第一个规则里，</a:t>
            </a:r>
            <a:r>
              <a:rPr lang="en-US" altLang="zh-CN" sz="2400" dirty="0">
                <a:latin typeface="Courier New" panose="02070309020205020404" pitchFamily="49" charset="0"/>
                <a:cs typeface="Courier New" panose="02070309020205020404" pitchFamily="49" charset="0"/>
              </a:rPr>
              <a:t>justify</a:t>
            </a:r>
            <a:r>
              <a:rPr lang="en-US" altLang="zh-CN" sz="2400" dirty="0"/>
              <a:t> (</a:t>
            </a:r>
            <a:r>
              <a:rPr lang="zh-CN" altLang="en-US" sz="2400" dirty="0"/>
              <a:t>可执行文件) 是目标：</a:t>
            </a:r>
          </a:p>
          <a:p>
            <a:pPr lvl="1">
              <a:lnSpc>
                <a:spcPts val="3100"/>
              </a:lnSpc>
              <a:spcBef>
                <a:spcPts val="600"/>
              </a:spcBef>
              <a:buFont typeface="Wingdings" pitchFamily="2" charset="2"/>
              <a:buNone/>
            </a:pPr>
            <a:r>
              <a:rPr lang="en-US" altLang="zh-CN" dirty="0">
                <a:latin typeface="Courier New" panose="02070309020205020404" pitchFamily="49" charset="0"/>
              </a:rPr>
              <a:t>justify</a:t>
            </a:r>
            <a:r>
              <a:rPr lang="zh-CN" altLang="en-US" dirty="0">
                <a:latin typeface="Courier New" panose="02070309020205020404" pitchFamily="49" charset="0"/>
              </a:rPr>
              <a:t>： </a:t>
            </a:r>
            <a:r>
              <a:rPr lang="en-US" altLang="zh-CN" dirty="0" err="1">
                <a:latin typeface="Courier New" panose="02070309020205020404" pitchFamily="49" charset="0"/>
              </a:rPr>
              <a:t>justify.o</a:t>
            </a:r>
            <a:r>
              <a:rPr lang="en-US" altLang="zh-CN" dirty="0">
                <a:latin typeface="Courier New" panose="02070309020205020404" pitchFamily="49" charset="0"/>
              </a:rPr>
              <a:t> </a:t>
            </a:r>
            <a:r>
              <a:rPr lang="en-US" altLang="zh-CN" dirty="0" err="1">
                <a:latin typeface="Courier New" panose="02070309020205020404" pitchFamily="49" charset="0"/>
              </a:rPr>
              <a:t>word.o</a:t>
            </a:r>
            <a:r>
              <a:rPr lang="en-US" altLang="zh-CN" dirty="0">
                <a:latin typeface="Courier New" panose="02070309020205020404" pitchFamily="49" charset="0"/>
              </a:rPr>
              <a:t> </a:t>
            </a:r>
            <a:r>
              <a:rPr lang="en-US" altLang="zh-CN" dirty="0" err="1">
                <a:latin typeface="Courier New" panose="02070309020205020404" pitchFamily="49" charset="0"/>
              </a:rPr>
              <a:t>line.o</a:t>
            </a:r>
            <a:endParaRPr lang="en-US" altLang="zh-CN" dirty="0">
              <a:latin typeface="Courier New" panose="02070309020205020404" pitchFamily="49" charset="0"/>
            </a:endParaRPr>
          </a:p>
          <a:p>
            <a:pPr lvl="1">
              <a:lnSpc>
                <a:spcPts val="3100"/>
              </a:lnSpc>
              <a:spcBef>
                <a:spcPts val="600"/>
              </a:spcBef>
              <a:buFont typeface="Wingdings" pitchFamily="2" charset="2"/>
              <a:buNone/>
            </a:pPr>
            <a:r>
              <a:rPr lang="en-US" altLang="zh-CN" dirty="0">
                <a:latin typeface="Courier New" panose="02070309020205020404" pitchFamily="49" charset="0"/>
              </a:rPr>
              <a:t>        </a:t>
            </a:r>
            <a:r>
              <a:rPr lang="en-US" altLang="zh-CN" dirty="0" err="1">
                <a:latin typeface="Courier New" panose="02070309020205020404" pitchFamily="49" charset="0"/>
              </a:rPr>
              <a:t>gcc</a:t>
            </a:r>
            <a:r>
              <a:rPr lang="en-US" altLang="zh-CN" dirty="0">
                <a:latin typeface="Courier New" panose="02070309020205020404" pitchFamily="49" charset="0"/>
              </a:rPr>
              <a:t> -o justify </a:t>
            </a:r>
            <a:r>
              <a:rPr lang="en-US" altLang="zh-CN" dirty="0" err="1">
                <a:latin typeface="Courier New" panose="02070309020205020404" pitchFamily="49" charset="0"/>
              </a:rPr>
              <a:t>justify.o</a:t>
            </a:r>
            <a:r>
              <a:rPr lang="en-US" altLang="zh-CN" dirty="0">
                <a:latin typeface="Courier New" panose="02070309020205020404" pitchFamily="49" charset="0"/>
              </a:rPr>
              <a:t> </a:t>
            </a:r>
            <a:r>
              <a:rPr lang="en-US" altLang="zh-CN" dirty="0" err="1">
                <a:latin typeface="Courier New" panose="02070309020205020404" pitchFamily="49" charset="0"/>
              </a:rPr>
              <a:t>word.o</a:t>
            </a:r>
            <a:r>
              <a:rPr lang="en-US" altLang="zh-CN" dirty="0">
                <a:latin typeface="Courier New" panose="02070309020205020404" pitchFamily="49" charset="0"/>
              </a:rPr>
              <a:t> </a:t>
            </a:r>
            <a:r>
              <a:rPr lang="en-US" altLang="zh-CN" dirty="0" err="1">
                <a:latin typeface="Courier New" panose="02070309020205020404" pitchFamily="49" charset="0"/>
              </a:rPr>
              <a:t>line.o</a:t>
            </a:r>
            <a:endParaRPr lang="en-US" altLang="zh-CN" dirty="0">
              <a:latin typeface="Courier New" panose="02070309020205020404" pitchFamily="49" charset="0"/>
            </a:endParaRPr>
          </a:p>
          <a:p>
            <a:pPr>
              <a:lnSpc>
                <a:spcPts val="3100"/>
              </a:lnSpc>
              <a:spcBef>
                <a:spcPts val="600"/>
              </a:spcBef>
            </a:pPr>
            <a:r>
              <a:rPr lang="zh-CN" altLang="en-US" sz="2400" dirty="0"/>
              <a:t>第一行表明</a:t>
            </a:r>
            <a:r>
              <a:rPr lang="en-US" altLang="zh-CN" sz="2400" dirty="0"/>
              <a:t> </a:t>
            </a:r>
            <a:r>
              <a:rPr lang="en-US" altLang="zh-CN" sz="2400" dirty="0">
                <a:latin typeface="Courier New" panose="02070309020205020404" pitchFamily="49" charset="0"/>
              </a:rPr>
              <a:t>justify</a:t>
            </a:r>
            <a:r>
              <a:rPr lang="en-US" altLang="zh-CN" sz="2400" dirty="0"/>
              <a:t> </a:t>
            </a:r>
            <a:r>
              <a:rPr lang="zh-CN" altLang="en-US" sz="2400" dirty="0"/>
              <a:t>依赖文件</a:t>
            </a:r>
            <a:r>
              <a:rPr lang="en-US" altLang="zh-CN" sz="2400" dirty="0" err="1">
                <a:latin typeface="Courier New" panose="02070309020205020404" pitchFamily="49" charset="0"/>
              </a:rPr>
              <a:t>justify.o</a:t>
            </a:r>
            <a:r>
              <a:rPr lang="zh-CN" altLang="en-US" sz="2400" dirty="0"/>
              <a:t>、</a:t>
            </a:r>
            <a:r>
              <a:rPr lang="en-US" altLang="zh-CN" sz="2400" dirty="0" err="1">
                <a:latin typeface="Courier New" panose="02070309020205020404" pitchFamily="49" charset="0"/>
              </a:rPr>
              <a:t>word.o</a:t>
            </a:r>
            <a:r>
              <a:rPr lang="zh-CN" altLang="en-US" sz="2400" dirty="0"/>
              <a:t>和 </a:t>
            </a:r>
            <a:r>
              <a:rPr lang="en-US" altLang="zh-CN" sz="2400" dirty="0" err="1">
                <a:latin typeface="Courier New" panose="02070309020205020404" pitchFamily="49" charset="0"/>
              </a:rPr>
              <a:t>line.o</a:t>
            </a:r>
            <a:r>
              <a:rPr lang="zh-CN" altLang="en-US" sz="2400" dirty="0"/>
              <a:t>。</a:t>
            </a:r>
          </a:p>
          <a:p>
            <a:pPr>
              <a:lnSpc>
                <a:spcPts val="3100"/>
              </a:lnSpc>
              <a:spcBef>
                <a:spcPts val="600"/>
              </a:spcBef>
            </a:pPr>
            <a:r>
              <a:rPr lang="zh-CN" altLang="en-US" sz="2400" dirty="0"/>
              <a:t>在程序构建之后，如果任一个文件发生变化，</a:t>
            </a:r>
            <a:r>
              <a:rPr lang="en-US" altLang="zh-CN" sz="2400" dirty="0">
                <a:latin typeface="Courier New" panose="02070309020205020404" pitchFamily="49" charset="0"/>
              </a:rPr>
              <a:t>justify</a:t>
            </a:r>
            <a:r>
              <a:rPr lang="en-US" altLang="zh-CN" sz="2400" dirty="0"/>
              <a:t> </a:t>
            </a:r>
            <a:r>
              <a:rPr lang="zh-CN" altLang="en-US" sz="2400" dirty="0"/>
              <a:t>需要重新构建。</a:t>
            </a:r>
            <a:endParaRPr lang="en-US" altLang="zh-CN" sz="2400" dirty="0"/>
          </a:p>
          <a:p>
            <a:pPr>
              <a:lnSpc>
                <a:spcPts val="3100"/>
              </a:lnSpc>
              <a:spcBef>
                <a:spcPts val="600"/>
              </a:spcBef>
            </a:pPr>
            <a:r>
              <a:rPr lang="zh-CN" altLang="en-US" sz="2400" dirty="0"/>
              <a:t>第二行的命令表明如何再构建。</a:t>
            </a:r>
            <a:endParaRPr lang="en-US" altLang="zh-CN" sz="2400" dirty="0"/>
          </a:p>
        </p:txBody>
      </p:sp>
    </p:spTree>
    <p:extLst>
      <p:ext uri="{BB962C8B-B14F-4D97-AF65-F5344CB8AC3E}">
        <p14:creationId xmlns:p14="http://schemas.microsoft.com/office/powerpoint/2010/main" val="36506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blinds(horizontal)">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blinds(horizontal)">
                                      <p:cBhvr>
                                        <p:cTn id="12" dur="500"/>
                                        <p:tgtEl>
                                          <p:spTgt spid="604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blinds(horizontal)">
                                      <p:cBhvr>
                                        <p:cTn id="17" dur="500"/>
                                        <p:tgtEl>
                                          <p:spTgt spid="604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Effect transition="in" filter="blinds(horizontal)">
                                      <p:cBhvr>
                                        <p:cTn id="22" dur="500"/>
                                        <p:tgtEl>
                                          <p:spTgt spid="60419">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0419">
                                            <p:txEl>
                                              <p:pRg st="4" end="4"/>
                                            </p:txEl>
                                          </p:spTgt>
                                        </p:tgtEl>
                                        <p:attrNameLst>
                                          <p:attrName>style.visibility</p:attrName>
                                        </p:attrNameLst>
                                      </p:cBhvr>
                                      <p:to>
                                        <p:strVal val="visible"/>
                                      </p:to>
                                    </p:set>
                                    <p:animEffect transition="in" filter="blinds(horizontal)">
                                      <p:cBhvr>
                                        <p:cTn id="25" dur="500"/>
                                        <p:tgtEl>
                                          <p:spTgt spid="60419">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0419">
                                            <p:txEl>
                                              <p:pRg st="5" end="5"/>
                                            </p:txEl>
                                          </p:spTgt>
                                        </p:tgtEl>
                                        <p:attrNameLst>
                                          <p:attrName>style.visibility</p:attrName>
                                        </p:attrNameLst>
                                      </p:cBhvr>
                                      <p:to>
                                        <p:strVal val="visible"/>
                                      </p:to>
                                    </p:set>
                                    <p:animEffect transition="in" filter="blinds(horizontal)">
                                      <p:cBhvr>
                                        <p:cTn id="28" dur="500"/>
                                        <p:tgtEl>
                                          <p:spTgt spid="6041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0419">
                                            <p:txEl>
                                              <p:pRg st="6" end="6"/>
                                            </p:txEl>
                                          </p:spTgt>
                                        </p:tgtEl>
                                        <p:attrNameLst>
                                          <p:attrName>style.visibility</p:attrName>
                                        </p:attrNameLst>
                                      </p:cBhvr>
                                      <p:to>
                                        <p:strVal val="visible"/>
                                      </p:to>
                                    </p:set>
                                    <p:animEffect transition="in" filter="blinds(horizontal)">
                                      <p:cBhvr>
                                        <p:cTn id="33" dur="500"/>
                                        <p:tgtEl>
                                          <p:spTgt spid="60419">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0419">
                                            <p:txEl>
                                              <p:pRg st="7" end="7"/>
                                            </p:txEl>
                                          </p:spTgt>
                                        </p:tgtEl>
                                        <p:attrNameLst>
                                          <p:attrName>style.visibility</p:attrName>
                                        </p:attrNameLst>
                                      </p:cBhvr>
                                      <p:to>
                                        <p:strVal val="visible"/>
                                      </p:to>
                                    </p:set>
                                    <p:animEffect transition="in" filter="blinds(horizontal)">
                                      <p:cBhvr>
                                        <p:cTn id="38" dur="500"/>
                                        <p:tgtEl>
                                          <p:spTgt spid="60419">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0419">
                                            <p:txEl>
                                              <p:pRg st="8" end="8"/>
                                            </p:txEl>
                                          </p:spTgt>
                                        </p:tgtEl>
                                        <p:attrNameLst>
                                          <p:attrName>style.visibility</p:attrName>
                                        </p:attrNameLst>
                                      </p:cBhvr>
                                      <p:to>
                                        <p:strVal val="visible"/>
                                      </p:to>
                                    </p:set>
                                    <p:animEffect transition="in" filter="blinds(horizontal)">
                                      <p:cBhvr>
                                        <p:cTn id="43" dur="500"/>
                                        <p:tgtEl>
                                          <p:spTgt spid="604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源文件</a:t>
            </a:r>
            <a:endParaRPr lang="en-US" altLang="zh-CN"/>
          </a:p>
        </p:txBody>
      </p:sp>
      <p:sp>
        <p:nvSpPr>
          <p:cNvPr id="7171" name="Content Placeholder 2"/>
          <p:cNvSpPr>
            <a:spLocks noGrp="1"/>
          </p:cNvSpPr>
          <p:nvPr>
            <p:ph idx="4294967295"/>
          </p:nvPr>
        </p:nvSpPr>
        <p:spPr>
          <a:xfrm>
            <a:off x="304801" y="1295400"/>
            <a:ext cx="11429999" cy="5086350"/>
          </a:xfrm>
        </p:spPr>
        <p:txBody>
          <a:bodyPr vert="horz" wrap="square" lIns="92075" tIns="46038" rIns="92075" bIns="46038" numCol="1" anchor="t" anchorCtr="0" compatLnSpc="1">
            <a:prstTxWarp prst="textNoShape">
              <a:avLst/>
            </a:prstTxWarp>
          </a:bodyPr>
          <a:lstStyle/>
          <a:p>
            <a:pPr>
              <a:lnSpc>
                <a:spcPts val="3400"/>
              </a:lnSpc>
              <a:spcBef>
                <a:spcPts val="600"/>
              </a:spcBef>
            </a:pPr>
            <a:r>
              <a:rPr lang="zh-CN" altLang="en-US" sz="2400" dirty="0"/>
              <a:t>将一个程序分为多个源文件有重大好处：</a:t>
            </a:r>
            <a:endParaRPr lang="en-US" altLang="zh-CN" sz="2400" dirty="0"/>
          </a:p>
          <a:p>
            <a:pPr lvl="1">
              <a:lnSpc>
                <a:spcPts val="3400"/>
              </a:lnSpc>
              <a:spcBef>
                <a:spcPts val="600"/>
              </a:spcBef>
            </a:pPr>
            <a:r>
              <a:rPr lang="zh-CN" altLang="en-US" dirty="0"/>
              <a:t>把相关的函数和变量放入一个文件中有助于澄清程序的结构。</a:t>
            </a:r>
            <a:endParaRPr lang="en-US" altLang="zh-CN" dirty="0"/>
          </a:p>
          <a:p>
            <a:pPr lvl="1">
              <a:lnSpc>
                <a:spcPts val="3400"/>
              </a:lnSpc>
              <a:spcBef>
                <a:spcPts val="600"/>
              </a:spcBef>
            </a:pPr>
            <a:r>
              <a:rPr lang="zh-CN" altLang="en-US" dirty="0"/>
              <a:t>每个源文件可以单独编译，节省时间。</a:t>
            </a:r>
            <a:endParaRPr lang="en-US" altLang="zh-CN" dirty="0"/>
          </a:p>
          <a:p>
            <a:pPr lvl="1">
              <a:lnSpc>
                <a:spcPts val="3400"/>
              </a:lnSpc>
              <a:spcBef>
                <a:spcPts val="600"/>
              </a:spcBef>
            </a:pPr>
            <a:r>
              <a:rPr lang="zh-CN" altLang="en-US" dirty="0"/>
              <a:t>函数能够更容易地用于其他程序中。</a:t>
            </a:r>
            <a:endParaRPr lang="en-US" altLang="zh-CN" dirty="0"/>
          </a:p>
          <a:p>
            <a:pPr>
              <a:lnSpc>
                <a:spcPts val="3400"/>
              </a:lnSpc>
              <a:spcBef>
                <a:spcPts val="600"/>
              </a:spcBef>
            </a:pPr>
            <a:r>
              <a:rPr lang="zh-CN" altLang="en-US" sz="2400" dirty="0"/>
              <a:t>当一个程序分为几个源文件时，会有如下问题：</a:t>
            </a:r>
          </a:p>
          <a:p>
            <a:pPr lvl="1">
              <a:lnSpc>
                <a:spcPts val="3400"/>
              </a:lnSpc>
              <a:spcBef>
                <a:spcPts val="600"/>
              </a:spcBef>
            </a:pPr>
            <a:r>
              <a:rPr lang="zh-CN" altLang="en-US" dirty="0"/>
              <a:t>一个文件中的函数怎样调用在另一个文件中定义的函数</a:t>
            </a:r>
            <a:r>
              <a:rPr lang="en-US" altLang="zh-CN" dirty="0"/>
              <a:t>?</a:t>
            </a:r>
          </a:p>
          <a:p>
            <a:pPr lvl="1">
              <a:lnSpc>
                <a:spcPts val="3400"/>
              </a:lnSpc>
              <a:spcBef>
                <a:spcPts val="600"/>
              </a:spcBef>
            </a:pPr>
            <a:r>
              <a:rPr lang="zh-CN" altLang="en-US" dirty="0"/>
              <a:t>函数怎样访问其他文件中的外部变量</a:t>
            </a:r>
            <a:r>
              <a:rPr lang="en-US" altLang="zh-CN" dirty="0"/>
              <a:t>?</a:t>
            </a:r>
          </a:p>
          <a:p>
            <a:pPr lvl="1">
              <a:lnSpc>
                <a:spcPts val="3400"/>
              </a:lnSpc>
              <a:spcBef>
                <a:spcPts val="600"/>
              </a:spcBef>
            </a:pPr>
            <a:r>
              <a:rPr lang="zh-CN" altLang="en-US" dirty="0"/>
              <a:t>两个文件怎样共享相同的宏定义和类型定义</a:t>
            </a:r>
            <a:r>
              <a:rPr lang="en-US" altLang="zh-CN" dirty="0"/>
              <a:t>?</a:t>
            </a:r>
          </a:p>
          <a:p>
            <a:pPr>
              <a:lnSpc>
                <a:spcPts val="3400"/>
              </a:lnSpc>
              <a:spcBef>
                <a:spcPts val="600"/>
              </a:spcBef>
            </a:pPr>
            <a:r>
              <a:rPr lang="zh-CN" altLang="en-US" sz="2400" dirty="0"/>
              <a:t>答案在于</a:t>
            </a:r>
            <a:r>
              <a:rPr lang="en-US" altLang="zh-CN" sz="2400" dirty="0"/>
              <a:t> </a:t>
            </a:r>
            <a:r>
              <a:rPr lang="en-US" altLang="zh-CN" sz="2400" dirty="0">
                <a:latin typeface="Courier New" panose="02070309020205020404" pitchFamily="49" charset="0"/>
                <a:cs typeface="Courier New" panose="02070309020205020404" pitchFamily="49" charset="0"/>
              </a:rPr>
              <a:t>#include</a:t>
            </a:r>
            <a:r>
              <a:rPr lang="zh-CN" altLang="en-US" sz="2400" dirty="0">
                <a:latin typeface="Courier New" panose="02070309020205020404" pitchFamily="49" charset="0"/>
                <a:cs typeface="Courier New" panose="02070309020205020404" pitchFamily="49" charset="0"/>
              </a:rPr>
              <a:t>，</a:t>
            </a:r>
            <a:r>
              <a:rPr lang="zh-CN" altLang="en-US" sz="2400" dirty="0"/>
              <a:t>它使多个文件共享信息成为可能。</a:t>
            </a:r>
            <a:endParaRPr lang="en-US" altLang="zh-CN" sz="2400" dirty="0"/>
          </a:p>
          <a:p>
            <a:pPr lvl="1">
              <a:lnSpc>
                <a:spcPts val="3400"/>
              </a:lnSpc>
              <a:spcBef>
                <a:spcPts val="600"/>
              </a:spcBef>
              <a:buFont typeface="Wingdings" pitchFamily="2" charset="2"/>
              <a:buNone/>
            </a:pPr>
            <a:endParaRPr lang="en-US" altLang="zh-CN" dirty="0"/>
          </a:p>
        </p:txBody>
      </p:sp>
    </p:spTree>
    <p:extLst>
      <p:ext uri="{BB962C8B-B14F-4D97-AF65-F5344CB8AC3E}">
        <p14:creationId xmlns:p14="http://schemas.microsoft.com/office/powerpoint/2010/main" val="341261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linds(horizontal)">
                                      <p:cBhvr>
                                        <p:cTn id="7" dur="500"/>
                                        <p:tgtEl>
                                          <p:spTgt spid="717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blinds(horizontal)">
                                      <p:cBhvr>
                                        <p:cTn id="10" dur="500"/>
                                        <p:tgtEl>
                                          <p:spTgt spid="7171">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3" dur="500"/>
                                        <p:tgtEl>
                                          <p:spTgt spid="7171">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blinds(horizontal)">
                                      <p:cBhvr>
                                        <p:cTn id="16" dur="5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blinds(horizontal)">
                                      <p:cBhvr>
                                        <p:cTn id="21" dur="500"/>
                                        <p:tgtEl>
                                          <p:spTgt spid="7171">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blinds(horizontal)">
                                      <p:cBhvr>
                                        <p:cTn id="24" dur="500"/>
                                        <p:tgtEl>
                                          <p:spTgt spid="7171">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blinds(horizontal)">
                                      <p:cBhvr>
                                        <p:cTn id="27" dur="500"/>
                                        <p:tgtEl>
                                          <p:spTgt spid="7171">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7171">
                                            <p:txEl>
                                              <p:pRg st="7" end="7"/>
                                            </p:txEl>
                                          </p:spTgt>
                                        </p:tgtEl>
                                        <p:attrNameLst>
                                          <p:attrName>style.visibility</p:attrName>
                                        </p:attrNameLst>
                                      </p:cBhvr>
                                      <p:to>
                                        <p:strVal val="visible"/>
                                      </p:to>
                                    </p:set>
                                    <p:animEffect transition="in" filter="blinds(horizontal)">
                                      <p:cBhvr>
                                        <p:cTn id="30" dur="500"/>
                                        <p:tgtEl>
                                          <p:spTgt spid="7171">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blinds(horizontal)">
                                      <p:cBhvr>
                                        <p:cTn id="35" dur="500"/>
                                        <p:tgtEl>
                                          <p:spTgt spid="7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a:t>makefile</a:t>
            </a:r>
          </a:p>
        </p:txBody>
      </p:sp>
      <p:sp>
        <p:nvSpPr>
          <p:cNvPr id="62467" name="Content Placeholder 2"/>
          <p:cNvSpPr>
            <a:spLocks noGrp="1"/>
          </p:cNvSpPr>
          <p:nvPr>
            <p:ph idx="4294967295"/>
          </p:nvPr>
        </p:nvSpPr>
        <p:spPr/>
        <p:txBody>
          <a:bodyPr vert="horz" wrap="square" lIns="92075" tIns="46038" rIns="92075" bIns="46038" numCol="1" anchor="t" anchorCtr="0" compatLnSpc="1">
            <a:prstTxWarp prst="textNoShape">
              <a:avLst/>
            </a:prstTxWarp>
          </a:bodyPr>
          <a:lstStyle/>
          <a:p>
            <a:pPr>
              <a:lnSpc>
                <a:spcPct val="150000"/>
              </a:lnSpc>
              <a:spcBef>
                <a:spcPts val="600"/>
              </a:spcBef>
            </a:pPr>
            <a:r>
              <a:rPr lang="zh-CN" altLang="en-US" sz="2400" dirty="0"/>
              <a:t>在第二个规则里</a:t>
            </a:r>
            <a:r>
              <a:rPr lang="en-US" altLang="zh-CN" sz="2400" dirty="0"/>
              <a:t>, </a:t>
            </a:r>
            <a:r>
              <a:rPr lang="en-US" altLang="zh-CN" sz="2400" dirty="0" err="1">
                <a:latin typeface="Courier New" panose="02070309020205020404" pitchFamily="49" charset="0"/>
                <a:cs typeface="Courier New" panose="02070309020205020404" pitchFamily="49" charset="0"/>
              </a:rPr>
              <a:t>justify.o</a:t>
            </a:r>
            <a:r>
              <a:rPr lang="en-US" altLang="zh-CN" sz="2400" dirty="0"/>
              <a:t> </a:t>
            </a:r>
            <a:r>
              <a:rPr lang="zh-CN" altLang="en-US" sz="2400" dirty="0"/>
              <a:t>是目标：</a:t>
            </a:r>
          </a:p>
          <a:p>
            <a:pPr lvl="1">
              <a:lnSpc>
                <a:spcPct val="150000"/>
              </a:lnSpc>
              <a:spcBef>
                <a:spcPts val="600"/>
              </a:spcBef>
              <a:buFont typeface="Wingdings" pitchFamily="2" charset="2"/>
              <a:buNone/>
            </a:pPr>
            <a:r>
              <a:rPr lang="en-US" altLang="zh-CN" dirty="0" err="1">
                <a:latin typeface="Courier New" panose="02070309020205020404" pitchFamily="49" charset="0"/>
                <a:cs typeface="Courier New" panose="02070309020205020404" pitchFamily="49" charset="0"/>
              </a:rPr>
              <a:t>justify.o</a:t>
            </a:r>
            <a:r>
              <a:rPr lang="zh-CN" altLang="en-US"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justify.c</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word.h</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line.h</a:t>
            </a:r>
            <a:endParaRPr lang="en-US" altLang="zh-CN" dirty="0">
              <a:latin typeface="Courier New" panose="02070309020205020404" pitchFamily="49" charset="0"/>
              <a:cs typeface="Courier New" panose="02070309020205020404" pitchFamily="49" charset="0"/>
            </a:endParaRPr>
          </a:p>
          <a:p>
            <a:pPr lvl="1">
              <a:lnSpc>
                <a:spcPct val="150000"/>
              </a:lnSpc>
              <a:spcBef>
                <a:spcPts val="600"/>
              </a:spcBef>
              <a:buFont typeface="Wingdings" pitchFamily="2" charset="2"/>
              <a:buNone/>
            </a:pP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gcc</a:t>
            </a:r>
            <a:r>
              <a:rPr lang="en-US" altLang="zh-CN" dirty="0">
                <a:latin typeface="Courier New" panose="02070309020205020404" pitchFamily="49" charset="0"/>
                <a:cs typeface="Courier New" panose="02070309020205020404" pitchFamily="49" charset="0"/>
              </a:rPr>
              <a:t> -c </a:t>
            </a:r>
            <a:r>
              <a:rPr lang="en-US" altLang="zh-CN" dirty="0" err="1">
                <a:latin typeface="Courier New" panose="02070309020205020404" pitchFamily="49" charset="0"/>
                <a:cs typeface="Courier New" panose="02070309020205020404" pitchFamily="49" charset="0"/>
              </a:rPr>
              <a:t>justify.c</a:t>
            </a:r>
            <a:endParaRPr lang="en-US" altLang="zh-CN" dirty="0">
              <a:latin typeface="Courier New" panose="02070309020205020404" pitchFamily="49" charset="0"/>
              <a:cs typeface="Courier New" panose="02070309020205020404" pitchFamily="49" charset="0"/>
            </a:endParaRPr>
          </a:p>
          <a:p>
            <a:pPr>
              <a:lnSpc>
                <a:spcPct val="150000"/>
              </a:lnSpc>
              <a:spcBef>
                <a:spcPts val="600"/>
              </a:spcBef>
            </a:pPr>
            <a:r>
              <a:rPr lang="zh-CN" altLang="en-US" sz="2400" dirty="0"/>
              <a:t>第一行表明，如果</a:t>
            </a:r>
            <a:r>
              <a:rPr lang="en-US" altLang="zh-CN" sz="2400" dirty="0" err="1">
                <a:latin typeface="Courier New" panose="02070309020205020404" pitchFamily="49" charset="0"/>
              </a:rPr>
              <a:t>justify.c</a:t>
            </a:r>
            <a:r>
              <a:rPr lang="en-US" altLang="zh-CN" sz="2400" dirty="0"/>
              <a:t>, </a:t>
            </a:r>
            <a:r>
              <a:rPr lang="en-US" altLang="zh-CN" sz="2400" dirty="0" err="1">
                <a:latin typeface="Courier New" panose="02070309020205020404" pitchFamily="49" charset="0"/>
              </a:rPr>
              <a:t>word.h</a:t>
            </a:r>
            <a:r>
              <a:rPr lang="en-US" altLang="zh-CN" sz="2400" dirty="0"/>
              <a:t>,</a:t>
            </a:r>
            <a:r>
              <a:rPr lang="zh-CN" altLang="en-US" sz="2400" dirty="0"/>
              <a:t>或</a:t>
            </a:r>
            <a:r>
              <a:rPr lang="en-US" altLang="zh-CN" sz="2400" dirty="0"/>
              <a:t> </a:t>
            </a:r>
            <a:r>
              <a:rPr lang="en-US" altLang="zh-CN" sz="2400" dirty="0" err="1">
                <a:latin typeface="Courier New" panose="02070309020205020404" pitchFamily="49" charset="0"/>
              </a:rPr>
              <a:t>line.h</a:t>
            </a:r>
            <a:r>
              <a:rPr lang="zh-CN" altLang="en-US" sz="2400" dirty="0"/>
              <a:t> 发生变化，</a:t>
            </a:r>
            <a:r>
              <a:rPr lang="en-US" altLang="zh-CN" sz="2400" dirty="0"/>
              <a:t> </a:t>
            </a:r>
            <a:r>
              <a:rPr lang="en-US" altLang="zh-CN" sz="2400" dirty="0" err="1">
                <a:latin typeface="Courier New" panose="02070309020205020404" pitchFamily="49" charset="0"/>
              </a:rPr>
              <a:t>justify.o</a:t>
            </a:r>
            <a:r>
              <a:rPr lang="en-US" altLang="zh-CN" sz="2400" dirty="0"/>
              <a:t> </a:t>
            </a:r>
            <a:r>
              <a:rPr lang="zh-CN" altLang="en-US" sz="2400" dirty="0"/>
              <a:t>需要再造。</a:t>
            </a:r>
            <a:endParaRPr lang="en-US" altLang="zh-CN" sz="2400" dirty="0"/>
          </a:p>
          <a:p>
            <a:pPr>
              <a:lnSpc>
                <a:spcPct val="150000"/>
              </a:lnSpc>
              <a:spcBef>
                <a:spcPts val="600"/>
              </a:spcBef>
            </a:pPr>
            <a:r>
              <a:rPr lang="zh-CN" altLang="en-US" sz="2400" dirty="0"/>
              <a:t>下面一行显示如何更新</a:t>
            </a:r>
            <a:r>
              <a:rPr lang="en-US" altLang="zh-CN" sz="2400" dirty="0"/>
              <a:t> </a:t>
            </a:r>
            <a:r>
              <a:rPr lang="en-US" altLang="zh-CN" sz="2400" dirty="0" err="1">
                <a:latin typeface="Courier New" panose="02070309020205020404" pitchFamily="49" charset="0"/>
              </a:rPr>
              <a:t>justify.o</a:t>
            </a:r>
            <a:r>
              <a:rPr lang="en-US" altLang="zh-CN" sz="2400" dirty="0"/>
              <a:t> (</a:t>
            </a:r>
            <a:r>
              <a:rPr lang="zh-CN" altLang="en-US" sz="2400" dirty="0"/>
              <a:t>通过重新编译</a:t>
            </a:r>
            <a:r>
              <a:rPr lang="en-US" altLang="zh-CN" sz="2400" dirty="0" err="1">
                <a:latin typeface="Courier New" panose="02070309020205020404" pitchFamily="49" charset="0"/>
              </a:rPr>
              <a:t>justify.c</a:t>
            </a:r>
            <a:r>
              <a:rPr lang="en-US" altLang="zh-CN" sz="2400" dirty="0"/>
              <a:t>)</a:t>
            </a:r>
            <a:r>
              <a:rPr lang="zh-CN" altLang="en-US" sz="2400" dirty="0"/>
              <a:t>。</a:t>
            </a:r>
          </a:p>
          <a:p>
            <a:pPr>
              <a:lnSpc>
                <a:spcPct val="150000"/>
              </a:lnSpc>
              <a:spcBef>
                <a:spcPts val="600"/>
              </a:spcBef>
            </a:pPr>
            <a:r>
              <a:rPr lang="en-US" altLang="zh-CN" sz="2400" dirty="0">
                <a:latin typeface="Courier New" panose="02070309020205020404" pitchFamily="49" charset="0"/>
              </a:rPr>
              <a:t>-c</a:t>
            </a:r>
            <a:r>
              <a:rPr lang="en-US" altLang="zh-CN" sz="2400" dirty="0"/>
              <a:t> </a:t>
            </a:r>
            <a:r>
              <a:rPr lang="zh-CN" altLang="en-US" sz="2400" dirty="0"/>
              <a:t>选项告诉编译器编译</a:t>
            </a:r>
            <a:r>
              <a:rPr lang="en-US" altLang="zh-CN" sz="2400" dirty="0" err="1">
                <a:latin typeface="Courier New" panose="02070309020205020404" pitchFamily="49" charset="0"/>
              </a:rPr>
              <a:t>justify.c</a:t>
            </a:r>
            <a:r>
              <a:rPr lang="en-US" altLang="zh-CN" sz="2400" dirty="0">
                <a:latin typeface="Courier New" panose="02070309020205020404" pitchFamily="49" charset="0"/>
              </a:rPr>
              <a:t>，</a:t>
            </a:r>
            <a:r>
              <a:rPr lang="zh-CN" altLang="en-US" sz="2400" dirty="0">
                <a:latin typeface="Courier New" panose="02070309020205020404" pitchFamily="49" charset="0"/>
              </a:rPr>
              <a:t>但不连接</a:t>
            </a:r>
            <a:r>
              <a:rPr lang="zh-CN" altLang="en-US" sz="2400" dirty="0"/>
              <a:t>。</a:t>
            </a:r>
            <a:endParaRPr lang="en-US" altLang="zh-CN" sz="2400" dirty="0"/>
          </a:p>
        </p:txBody>
      </p:sp>
    </p:spTree>
    <p:extLst>
      <p:ext uri="{BB962C8B-B14F-4D97-AF65-F5344CB8AC3E}">
        <p14:creationId xmlns:p14="http://schemas.microsoft.com/office/powerpoint/2010/main" val="342605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blinds(horizontal)">
                                      <p:cBhvr>
                                        <p:cTn id="7" dur="500"/>
                                        <p:tgtEl>
                                          <p:spTgt spid="6246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10" dur="500"/>
                                        <p:tgtEl>
                                          <p:spTgt spid="6246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3" dur="500"/>
                                        <p:tgtEl>
                                          <p:spTgt spid="6246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2467">
                                            <p:txEl>
                                              <p:pRg st="3" end="3"/>
                                            </p:txEl>
                                          </p:spTgt>
                                        </p:tgtEl>
                                        <p:attrNameLst>
                                          <p:attrName>style.visibility</p:attrName>
                                        </p:attrNameLst>
                                      </p:cBhvr>
                                      <p:to>
                                        <p:strVal val="visible"/>
                                      </p:to>
                                    </p:set>
                                    <p:animEffect transition="in" filter="blinds(horizontal)">
                                      <p:cBhvr>
                                        <p:cTn id="18" dur="500"/>
                                        <p:tgtEl>
                                          <p:spTgt spid="6246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animEffect transition="in" filter="blinds(horizontal)">
                                      <p:cBhvr>
                                        <p:cTn id="23" dur="500"/>
                                        <p:tgtEl>
                                          <p:spTgt spid="6246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2467">
                                            <p:txEl>
                                              <p:pRg st="5" end="5"/>
                                            </p:txEl>
                                          </p:spTgt>
                                        </p:tgtEl>
                                        <p:attrNameLst>
                                          <p:attrName>style.visibility</p:attrName>
                                        </p:attrNameLst>
                                      </p:cBhvr>
                                      <p:to>
                                        <p:strVal val="visible"/>
                                      </p:to>
                                    </p:set>
                                    <p:animEffect transition="in" filter="blinds(horizontal)">
                                      <p:cBhvr>
                                        <p:cTn id="28" dur="500"/>
                                        <p:tgtEl>
                                          <p:spTgt spid="624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Title 1"/>
          <p:cNvSpPr>
            <a:spLocks noGrp="1"/>
          </p:cNvSpPr>
          <p:nvPr>
            <p:ph type="title" idx="4294967295"/>
          </p:nvPr>
        </p:nvSpPr>
        <p:spPr>
          <a:xfrm>
            <a:off x="1825625" y="260350"/>
            <a:ext cx="8540750" cy="755650"/>
          </a:xfrm>
        </p:spPr>
        <p:txBody>
          <a:bodyPr vert="horz" wrap="square" lIns="92075" tIns="46038" rIns="92075" bIns="46038" numCol="1" anchor="ctr" anchorCtr="0" compatLnSpc="1">
            <a:prstTxWarp prst="textNoShape">
              <a:avLst/>
            </a:prstTxWarp>
          </a:bodyPr>
          <a:lstStyle/>
          <a:p>
            <a:r>
              <a:rPr lang="en-US" altLang="zh-CN"/>
              <a:t>makefile</a:t>
            </a:r>
          </a:p>
        </p:txBody>
      </p:sp>
      <p:sp>
        <p:nvSpPr>
          <p:cNvPr id="63491" name="Content Placeholder 2"/>
          <p:cNvSpPr>
            <a:spLocks noGrp="1"/>
          </p:cNvSpPr>
          <p:nvPr>
            <p:ph idx="4294967295"/>
          </p:nvPr>
        </p:nvSpPr>
        <p:spPr>
          <a:xfrm>
            <a:off x="381000" y="1125538"/>
            <a:ext cx="11429999" cy="5364162"/>
          </a:xfrm>
        </p:spPr>
        <p:txBody>
          <a:bodyPr vert="horz" wrap="square" lIns="92075" tIns="46038" rIns="92075" bIns="46038" numCol="1" anchor="t" anchorCtr="0" compatLnSpc="1">
            <a:prstTxWarp prst="textNoShape">
              <a:avLst/>
            </a:prstTxWarp>
          </a:bodyPr>
          <a:lstStyle/>
          <a:p>
            <a:pPr>
              <a:spcBef>
                <a:spcPts val="600"/>
              </a:spcBef>
            </a:pPr>
            <a:r>
              <a:rPr lang="zh-CN" altLang="en-US" sz="2000" dirty="0"/>
              <a:t>一旦我们为一个程序创建了生成文件</a:t>
            </a:r>
            <a:r>
              <a:rPr lang="en-US" altLang="zh-CN" sz="2000" dirty="0"/>
              <a:t>, </a:t>
            </a:r>
            <a:r>
              <a:rPr lang="zh-CN" altLang="en-US" sz="2000" dirty="0"/>
              <a:t>我们就能使用</a:t>
            </a:r>
            <a:r>
              <a:rPr lang="en-US" altLang="zh-CN" sz="2000" dirty="0"/>
              <a:t> </a:t>
            </a:r>
            <a:r>
              <a:rPr lang="en-US" altLang="zh-CN" sz="2000" dirty="0">
                <a:latin typeface="Courier New" panose="02070309020205020404" pitchFamily="49" charset="0"/>
                <a:cs typeface="Courier New" panose="02070309020205020404" pitchFamily="49" charset="0"/>
              </a:rPr>
              <a:t>make</a:t>
            </a:r>
            <a:r>
              <a:rPr lang="en-US" altLang="zh-CN" sz="2000" dirty="0"/>
              <a:t> </a:t>
            </a:r>
            <a:r>
              <a:rPr lang="zh-CN" altLang="en-US" sz="2000" dirty="0"/>
              <a:t>构建程序。</a:t>
            </a:r>
            <a:endParaRPr lang="en-US" altLang="zh-CN" sz="2000" dirty="0"/>
          </a:p>
          <a:p>
            <a:pPr>
              <a:spcBef>
                <a:spcPts val="600"/>
              </a:spcBef>
            </a:pPr>
            <a:r>
              <a:rPr lang="zh-CN" altLang="en-US" sz="2000" dirty="0"/>
              <a:t>通过检查每个文件的时间和日期，</a:t>
            </a:r>
            <a:r>
              <a:rPr lang="en-US" altLang="zh-CN" sz="2000" dirty="0">
                <a:latin typeface="Courier New" panose="02070309020205020404" pitchFamily="49" charset="0"/>
              </a:rPr>
              <a:t>make</a:t>
            </a:r>
            <a:r>
              <a:rPr lang="en-US" altLang="zh-CN" sz="2000" dirty="0"/>
              <a:t> </a:t>
            </a:r>
            <a:r>
              <a:rPr lang="zh-CN" altLang="en-US" sz="2000" dirty="0"/>
              <a:t>能够确定哪些文件已经过时。</a:t>
            </a:r>
            <a:endParaRPr lang="en-US" altLang="zh-CN" sz="2000" dirty="0"/>
          </a:p>
          <a:p>
            <a:pPr>
              <a:spcBef>
                <a:spcPts val="600"/>
              </a:spcBef>
            </a:pPr>
            <a:r>
              <a:rPr lang="zh-CN" altLang="en-US" sz="2000" dirty="0"/>
              <a:t>于是调用必要的命令再造程序。</a:t>
            </a:r>
            <a:endParaRPr lang="en-US" altLang="zh-CN" sz="2000" dirty="0"/>
          </a:p>
          <a:p>
            <a:pPr>
              <a:spcBef>
                <a:spcPts val="600"/>
              </a:spcBef>
            </a:pPr>
            <a:r>
              <a:rPr lang="zh-CN" altLang="en-US" sz="2000" dirty="0"/>
              <a:t>生成文件中的每一个命令的前面必须是一个制表符，不是一系列空格。</a:t>
            </a:r>
            <a:endParaRPr lang="en-US" altLang="zh-CN" sz="2000" dirty="0"/>
          </a:p>
          <a:p>
            <a:pPr>
              <a:spcBef>
                <a:spcPts val="600"/>
              </a:spcBef>
            </a:pPr>
            <a:r>
              <a:rPr lang="zh-CN" altLang="en-US" sz="2000" dirty="0"/>
              <a:t>生成文件通常名为</a:t>
            </a:r>
            <a:r>
              <a:rPr lang="en-US" altLang="zh-CN" sz="2000" dirty="0" err="1">
                <a:latin typeface="Courier New" panose="02070309020205020404" pitchFamily="49" charset="0"/>
                <a:cs typeface="Courier New" panose="02070309020205020404" pitchFamily="49" charset="0"/>
              </a:rPr>
              <a:t>Makefile</a:t>
            </a:r>
            <a:r>
              <a:rPr lang="en-US" altLang="zh-CN" sz="2000" dirty="0"/>
              <a:t> (</a:t>
            </a:r>
            <a:r>
              <a:rPr lang="zh-CN" altLang="en-US" sz="2000" dirty="0"/>
              <a:t>或 </a:t>
            </a:r>
            <a:r>
              <a:rPr lang="en-US" altLang="zh-CN" sz="2000" dirty="0" err="1">
                <a:latin typeface="Courier New" panose="02070309020205020404" pitchFamily="49" charset="0"/>
              </a:rPr>
              <a:t>makefile</a:t>
            </a:r>
            <a:r>
              <a:rPr lang="en-US" altLang="zh-CN" sz="2000" dirty="0"/>
              <a:t>)</a:t>
            </a:r>
            <a:r>
              <a:rPr lang="zh-CN" altLang="en-US" sz="2000" dirty="0"/>
              <a:t>。</a:t>
            </a:r>
          </a:p>
          <a:p>
            <a:pPr>
              <a:spcBef>
                <a:spcPts val="600"/>
              </a:spcBef>
            </a:pPr>
            <a:r>
              <a:rPr lang="zh-CN" altLang="en-US" sz="2000" dirty="0"/>
              <a:t>当使用</a:t>
            </a:r>
            <a:r>
              <a:rPr lang="en-US" altLang="zh-CN" sz="2000" dirty="0"/>
              <a:t> </a:t>
            </a:r>
            <a:r>
              <a:rPr lang="en-US" altLang="zh-CN" sz="2000" dirty="0">
                <a:latin typeface="Courier New" panose="02070309020205020404" pitchFamily="49" charset="0"/>
              </a:rPr>
              <a:t>make</a:t>
            </a:r>
            <a:r>
              <a:rPr lang="en-US" altLang="zh-CN" sz="2000" dirty="0"/>
              <a:t> </a:t>
            </a:r>
            <a:r>
              <a:rPr lang="zh-CN" altLang="en-US" sz="2000" dirty="0"/>
              <a:t>时，它自动地在当前路径中检查具有这样的名字的文件。</a:t>
            </a:r>
            <a:endParaRPr lang="en-US" altLang="zh-CN" sz="2000" dirty="0"/>
          </a:p>
          <a:p>
            <a:pPr>
              <a:spcBef>
                <a:spcPts val="600"/>
              </a:spcBef>
            </a:pPr>
            <a:r>
              <a:rPr lang="zh-CN" altLang="en-US" sz="2000" dirty="0"/>
              <a:t>要调用</a:t>
            </a:r>
            <a:r>
              <a:rPr lang="en-US" altLang="zh-CN" sz="2000" dirty="0"/>
              <a:t> </a:t>
            </a:r>
            <a:r>
              <a:rPr lang="en-US" altLang="zh-CN" sz="2000" dirty="0">
                <a:latin typeface="Courier New" panose="02070309020205020404" pitchFamily="49" charset="0"/>
                <a:cs typeface="Courier New" panose="02070309020205020404" pitchFamily="49" charset="0"/>
              </a:rPr>
              <a:t>make</a:t>
            </a:r>
            <a:r>
              <a:rPr lang="en-US" altLang="zh-CN" sz="2000" dirty="0"/>
              <a:t>, </a:t>
            </a:r>
            <a:r>
              <a:rPr lang="zh-CN" altLang="en-US" sz="2000" dirty="0"/>
              <a:t>使用命令：</a:t>
            </a:r>
          </a:p>
          <a:p>
            <a:pPr lvl="1">
              <a:spcBef>
                <a:spcPts val="600"/>
              </a:spcBef>
              <a:buFont typeface="Wingdings" pitchFamily="2" charset="2"/>
              <a:buNone/>
            </a:pPr>
            <a:r>
              <a:rPr lang="en-US" altLang="zh-CN" sz="2000" dirty="0">
                <a:latin typeface="Courier New" panose="02070309020205020404" pitchFamily="49" charset="0"/>
              </a:rPr>
              <a:t>make</a:t>
            </a:r>
            <a:r>
              <a:rPr lang="en-US" altLang="zh-CN" sz="2000" dirty="0"/>
              <a:t> </a:t>
            </a:r>
            <a:r>
              <a:rPr lang="zh-CN" altLang="en-US" sz="2000" dirty="0"/>
              <a:t>目标</a:t>
            </a:r>
            <a:endParaRPr lang="zh-CN" altLang="en-US" sz="2000" i="1" dirty="0"/>
          </a:p>
          <a:p>
            <a:pPr>
              <a:spcBef>
                <a:spcPts val="600"/>
              </a:spcBef>
              <a:buFont typeface="Wingdings" pitchFamily="2" charset="2"/>
              <a:buNone/>
            </a:pPr>
            <a:r>
              <a:rPr lang="en-US" altLang="zh-CN" sz="2000" dirty="0"/>
              <a:t>	</a:t>
            </a:r>
            <a:r>
              <a:rPr lang="zh-CN" altLang="en-US" sz="2000" dirty="0"/>
              <a:t>目标是列在</a:t>
            </a:r>
            <a:r>
              <a:rPr lang="en-US" altLang="zh-CN" sz="2000" dirty="0" err="1"/>
              <a:t>makefile</a:t>
            </a:r>
            <a:r>
              <a:rPr lang="zh-CN" altLang="en-US" sz="2000" dirty="0"/>
              <a:t>文件中的目标文件。</a:t>
            </a:r>
            <a:endParaRPr lang="en-US" altLang="zh-CN" sz="2000" dirty="0"/>
          </a:p>
          <a:p>
            <a:pPr>
              <a:spcBef>
                <a:spcPts val="600"/>
              </a:spcBef>
            </a:pPr>
            <a:r>
              <a:rPr lang="zh-CN" altLang="en-US" sz="2000" dirty="0"/>
              <a:t>如果调用</a:t>
            </a:r>
            <a:r>
              <a:rPr lang="en-US" altLang="zh-CN" sz="2000" dirty="0">
                <a:latin typeface="Courier New" panose="02070309020205020404" pitchFamily="49" charset="0"/>
              </a:rPr>
              <a:t>make</a:t>
            </a:r>
            <a:r>
              <a:rPr lang="zh-CN" altLang="en-US" sz="2000" dirty="0">
                <a:latin typeface="Courier New" panose="02070309020205020404" pitchFamily="49" charset="0"/>
              </a:rPr>
              <a:t>时</a:t>
            </a:r>
            <a:r>
              <a:rPr lang="zh-CN" altLang="en-US" sz="2000" dirty="0"/>
              <a:t>没有指定目标，它将构建第一个规则的目标。</a:t>
            </a:r>
            <a:endParaRPr lang="en-US" altLang="zh-CN" sz="2000" dirty="0"/>
          </a:p>
          <a:p>
            <a:pPr>
              <a:spcBef>
                <a:spcPts val="600"/>
              </a:spcBef>
            </a:pPr>
            <a:r>
              <a:rPr lang="zh-CN" altLang="en-US" sz="2000" dirty="0"/>
              <a:t>除了第一个规则的这个特性， </a:t>
            </a:r>
            <a:r>
              <a:rPr lang="en-US" altLang="zh-CN" sz="2000" dirty="0" err="1"/>
              <a:t>makefile</a:t>
            </a:r>
            <a:r>
              <a:rPr lang="zh-CN" altLang="en-US" sz="2000" dirty="0"/>
              <a:t>里的其他规则的顺序是任意的。</a:t>
            </a:r>
          </a:p>
          <a:p>
            <a:pPr>
              <a:spcBef>
                <a:spcPts val="600"/>
              </a:spcBef>
            </a:pPr>
            <a:r>
              <a:rPr lang="en-US" altLang="zh-CN" sz="2000" dirty="0" err="1"/>
              <a:t>makefile</a:t>
            </a:r>
            <a:r>
              <a:rPr lang="zh-CN" altLang="en-US" sz="2000" dirty="0"/>
              <a:t>文件的替代物包括某些集成开发环境支持的</a:t>
            </a:r>
            <a:r>
              <a:rPr lang="zh-CN" altLang="en-US" sz="2000" dirty="0">
                <a:solidFill>
                  <a:schemeClr val="hlink"/>
                </a:solidFill>
              </a:rPr>
              <a:t>工程文件。</a:t>
            </a:r>
            <a:endParaRPr lang="en-US" altLang="zh-CN" sz="2000" dirty="0">
              <a:solidFill>
                <a:schemeClr val="hlink"/>
              </a:solidFill>
            </a:endParaRPr>
          </a:p>
          <a:p>
            <a:pPr>
              <a:spcBef>
                <a:spcPts val="600"/>
              </a:spcBef>
            </a:pPr>
            <a:endParaRPr lang="en-US" altLang="zh-CN" sz="2000" dirty="0">
              <a:solidFill>
                <a:schemeClr val="hlink"/>
              </a:solidFill>
            </a:endParaRPr>
          </a:p>
        </p:txBody>
      </p:sp>
    </p:spTree>
    <p:extLst>
      <p:ext uri="{BB962C8B-B14F-4D97-AF65-F5344CB8AC3E}">
        <p14:creationId xmlns:p14="http://schemas.microsoft.com/office/powerpoint/2010/main" val="292310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blinds(horizontal)">
                                      <p:cBhvr>
                                        <p:cTn id="7" dur="500"/>
                                        <p:tgtEl>
                                          <p:spTgt spid="63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1">
                                            <p:txEl>
                                              <p:pRg st="1" end="1"/>
                                            </p:txEl>
                                          </p:spTgt>
                                        </p:tgtEl>
                                        <p:attrNameLst>
                                          <p:attrName>style.visibility</p:attrName>
                                        </p:attrNameLst>
                                      </p:cBhvr>
                                      <p:to>
                                        <p:strVal val="visible"/>
                                      </p:to>
                                    </p:set>
                                    <p:animEffect transition="in" filter="blinds(horizontal)">
                                      <p:cBhvr>
                                        <p:cTn id="12" dur="500"/>
                                        <p:tgtEl>
                                          <p:spTgt spid="634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491">
                                            <p:txEl>
                                              <p:pRg st="2" end="2"/>
                                            </p:txEl>
                                          </p:spTgt>
                                        </p:tgtEl>
                                        <p:attrNameLst>
                                          <p:attrName>style.visibility</p:attrName>
                                        </p:attrNameLst>
                                      </p:cBhvr>
                                      <p:to>
                                        <p:strVal val="visible"/>
                                      </p:to>
                                    </p:set>
                                    <p:animEffect transition="in" filter="blinds(horizontal)">
                                      <p:cBhvr>
                                        <p:cTn id="17" dur="500"/>
                                        <p:tgtEl>
                                          <p:spTgt spid="634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491">
                                            <p:txEl>
                                              <p:pRg st="3" end="3"/>
                                            </p:txEl>
                                          </p:spTgt>
                                        </p:tgtEl>
                                        <p:attrNameLst>
                                          <p:attrName>style.visibility</p:attrName>
                                        </p:attrNameLst>
                                      </p:cBhvr>
                                      <p:to>
                                        <p:strVal val="visible"/>
                                      </p:to>
                                    </p:set>
                                    <p:animEffect transition="in" filter="blinds(horizontal)">
                                      <p:cBhvr>
                                        <p:cTn id="22" dur="500"/>
                                        <p:tgtEl>
                                          <p:spTgt spid="634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491">
                                            <p:txEl>
                                              <p:pRg st="4" end="4"/>
                                            </p:txEl>
                                          </p:spTgt>
                                        </p:tgtEl>
                                        <p:attrNameLst>
                                          <p:attrName>style.visibility</p:attrName>
                                        </p:attrNameLst>
                                      </p:cBhvr>
                                      <p:to>
                                        <p:strVal val="visible"/>
                                      </p:to>
                                    </p:set>
                                    <p:animEffect transition="in" filter="blinds(horizontal)">
                                      <p:cBhvr>
                                        <p:cTn id="27" dur="500"/>
                                        <p:tgtEl>
                                          <p:spTgt spid="634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491">
                                            <p:txEl>
                                              <p:pRg st="5" end="5"/>
                                            </p:txEl>
                                          </p:spTgt>
                                        </p:tgtEl>
                                        <p:attrNameLst>
                                          <p:attrName>style.visibility</p:attrName>
                                        </p:attrNameLst>
                                      </p:cBhvr>
                                      <p:to>
                                        <p:strVal val="visible"/>
                                      </p:to>
                                    </p:set>
                                    <p:animEffect transition="in" filter="blinds(horizontal)">
                                      <p:cBhvr>
                                        <p:cTn id="32" dur="500"/>
                                        <p:tgtEl>
                                          <p:spTgt spid="634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491">
                                            <p:txEl>
                                              <p:pRg st="6" end="6"/>
                                            </p:txEl>
                                          </p:spTgt>
                                        </p:tgtEl>
                                        <p:attrNameLst>
                                          <p:attrName>style.visibility</p:attrName>
                                        </p:attrNameLst>
                                      </p:cBhvr>
                                      <p:to>
                                        <p:strVal val="visible"/>
                                      </p:to>
                                    </p:set>
                                    <p:animEffect transition="in" filter="blinds(horizontal)">
                                      <p:cBhvr>
                                        <p:cTn id="37" dur="500"/>
                                        <p:tgtEl>
                                          <p:spTgt spid="63491">
                                            <p:txEl>
                                              <p:pRg st="6" end="6"/>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63491">
                                            <p:txEl>
                                              <p:pRg st="7" end="7"/>
                                            </p:txEl>
                                          </p:spTgt>
                                        </p:tgtEl>
                                        <p:attrNameLst>
                                          <p:attrName>style.visibility</p:attrName>
                                        </p:attrNameLst>
                                      </p:cBhvr>
                                      <p:to>
                                        <p:strVal val="visible"/>
                                      </p:to>
                                    </p:set>
                                    <p:animEffect transition="in" filter="blinds(horizontal)">
                                      <p:cBhvr>
                                        <p:cTn id="40" dur="500"/>
                                        <p:tgtEl>
                                          <p:spTgt spid="6349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63491">
                                            <p:txEl>
                                              <p:pRg st="8" end="8"/>
                                            </p:txEl>
                                          </p:spTgt>
                                        </p:tgtEl>
                                        <p:attrNameLst>
                                          <p:attrName>style.visibility</p:attrName>
                                        </p:attrNameLst>
                                      </p:cBhvr>
                                      <p:to>
                                        <p:strVal val="visible"/>
                                      </p:to>
                                    </p:set>
                                    <p:animEffect transition="in" filter="blinds(horizontal)">
                                      <p:cBhvr>
                                        <p:cTn id="45" dur="500"/>
                                        <p:tgtEl>
                                          <p:spTgt spid="63491">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63491">
                                            <p:txEl>
                                              <p:pRg st="9" end="9"/>
                                            </p:txEl>
                                          </p:spTgt>
                                        </p:tgtEl>
                                        <p:attrNameLst>
                                          <p:attrName>style.visibility</p:attrName>
                                        </p:attrNameLst>
                                      </p:cBhvr>
                                      <p:to>
                                        <p:strVal val="visible"/>
                                      </p:to>
                                    </p:set>
                                    <p:animEffect transition="in" filter="blinds(horizontal)">
                                      <p:cBhvr>
                                        <p:cTn id="50" dur="500"/>
                                        <p:tgtEl>
                                          <p:spTgt spid="63491">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63491">
                                            <p:txEl>
                                              <p:pRg st="10" end="10"/>
                                            </p:txEl>
                                          </p:spTgt>
                                        </p:tgtEl>
                                        <p:attrNameLst>
                                          <p:attrName>style.visibility</p:attrName>
                                        </p:attrNameLst>
                                      </p:cBhvr>
                                      <p:to>
                                        <p:strVal val="visible"/>
                                      </p:to>
                                    </p:set>
                                    <p:animEffect transition="in" filter="blinds(horizontal)">
                                      <p:cBhvr>
                                        <p:cTn id="55" dur="500"/>
                                        <p:tgtEl>
                                          <p:spTgt spid="63491">
                                            <p:txEl>
                                              <p:pRg st="10" end="1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63491">
                                            <p:txEl>
                                              <p:pRg st="11" end="11"/>
                                            </p:txEl>
                                          </p:spTgt>
                                        </p:tgtEl>
                                        <p:attrNameLst>
                                          <p:attrName>style.visibility</p:attrName>
                                        </p:attrNameLst>
                                      </p:cBhvr>
                                      <p:to>
                                        <p:strVal val="visible"/>
                                      </p:to>
                                    </p:set>
                                    <p:animEffect transition="in" filter="blinds(horizontal)">
                                      <p:cBhvr>
                                        <p:cTn id="60" dur="500"/>
                                        <p:tgtEl>
                                          <p:spTgt spid="6349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dirty="0"/>
              <a:t>3.4.3 </a:t>
            </a:r>
            <a:r>
              <a:rPr lang="zh-CN" altLang="en-US" dirty="0"/>
              <a:t>链接中的错误</a:t>
            </a:r>
            <a:endParaRPr lang="en-US" altLang="zh-CN" dirty="0"/>
          </a:p>
        </p:txBody>
      </p:sp>
      <p:sp>
        <p:nvSpPr>
          <p:cNvPr id="67587" name="Content Placeholder 2"/>
          <p:cNvSpPr>
            <a:spLocks noGrp="1"/>
          </p:cNvSpPr>
          <p:nvPr>
            <p:ph idx="4294967295"/>
          </p:nvPr>
        </p:nvSpPr>
        <p:spPr>
          <a:xfrm>
            <a:off x="304800" y="1403350"/>
            <a:ext cx="11582400" cy="5086350"/>
          </a:xfrm>
        </p:spPr>
        <p:txBody>
          <a:bodyPr vert="horz" wrap="square" lIns="92075" tIns="46038" rIns="92075" bIns="46038" numCol="1" anchor="t" anchorCtr="0" compatLnSpc="1">
            <a:prstTxWarp prst="textNoShape">
              <a:avLst/>
            </a:prstTxWarp>
          </a:bodyPr>
          <a:lstStyle/>
          <a:p>
            <a:pPr>
              <a:lnSpc>
                <a:spcPts val="3700"/>
              </a:lnSpc>
              <a:spcBef>
                <a:spcPts val="600"/>
              </a:spcBef>
            </a:pPr>
            <a:r>
              <a:rPr lang="zh-CN" altLang="en-US" sz="2400" dirty="0"/>
              <a:t>有些错误在编译时不能被发现，而在连接时被发现。</a:t>
            </a:r>
            <a:endParaRPr lang="en-US" altLang="zh-CN" sz="2400" dirty="0"/>
          </a:p>
          <a:p>
            <a:pPr>
              <a:lnSpc>
                <a:spcPts val="3700"/>
              </a:lnSpc>
              <a:spcBef>
                <a:spcPts val="600"/>
              </a:spcBef>
            </a:pPr>
            <a:r>
              <a:rPr lang="zh-CN" altLang="en-US" sz="2400" dirty="0"/>
              <a:t>如果一个函数或变量的定义丢失，链接器将无法解析对它的外部引用。</a:t>
            </a:r>
            <a:endParaRPr lang="en-US" altLang="zh-CN" sz="2400" dirty="0"/>
          </a:p>
          <a:p>
            <a:pPr>
              <a:lnSpc>
                <a:spcPts val="3700"/>
              </a:lnSpc>
              <a:spcBef>
                <a:spcPts val="600"/>
              </a:spcBef>
            </a:pPr>
            <a:r>
              <a:rPr lang="zh-CN" altLang="en-US" sz="2400" dirty="0"/>
              <a:t>结果是这样一个消息</a:t>
            </a:r>
            <a:r>
              <a:rPr lang="en-US" altLang="zh-CN" sz="2400" dirty="0"/>
              <a:t> </a:t>
            </a:r>
            <a:r>
              <a:rPr lang="en-US" altLang="zh-CN" sz="2400" i="1" dirty="0"/>
              <a:t>“undefined symbol”</a:t>
            </a:r>
            <a:r>
              <a:rPr lang="en-US" altLang="zh-CN" sz="2400" dirty="0"/>
              <a:t> </a:t>
            </a:r>
            <a:r>
              <a:rPr lang="zh-CN" altLang="en-US" sz="2400" dirty="0"/>
              <a:t>或 </a:t>
            </a:r>
            <a:r>
              <a:rPr lang="zh-CN" altLang="en-US" sz="2400" i="1" dirty="0"/>
              <a:t>“</a:t>
            </a:r>
            <a:r>
              <a:rPr lang="en-US" altLang="zh-CN" sz="2400" i="1" dirty="0"/>
              <a:t>undefined reference.”</a:t>
            </a:r>
          </a:p>
          <a:p>
            <a:pPr>
              <a:lnSpc>
                <a:spcPts val="3700"/>
              </a:lnSpc>
              <a:spcBef>
                <a:spcPts val="600"/>
              </a:spcBef>
            </a:pPr>
            <a:r>
              <a:rPr lang="zh-CN" altLang="en-US" sz="2400" dirty="0"/>
              <a:t>连接错误的普遍原因：</a:t>
            </a:r>
          </a:p>
          <a:p>
            <a:pPr lvl="1">
              <a:lnSpc>
                <a:spcPts val="3700"/>
              </a:lnSpc>
              <a:spcBef>
                <a:spcPts val="600"/>
              </a:spcBef>
            </a:pPr>
            <a:r>
              <a:rPr lang="zh-CN" altLang="en-US" dirty="0">
                <a:solidFill>
                  <a:schemeClr val="hlink"/>
                </a:solidFill>
              </a:rPr>
              <a:t>拼写错误</a:t>
            </a:r>
            <a:r>
              <a:rPr lang="zh-CN" altLang="en-US" dirty="0"/>
              <a:t>：如果一个变量或函数名拼写错，链接器将报告丢失。</a:t>
            </a:r>
            <a:endParaRPr lang="en-US" altLang="zh-CN" dirty="0"/>
          </a:p>
          <a:p>
            <a:pPr lvl="1">
              <a:lnSpc>
                <a:spcPts val="3700"/>
              </a:lnSpc>
              <a:spcBef>
                <a:spcPts val="600"/>
              </a:spcBef>
            </a:pPr>
            <a:r>
              <a:rPr lang="zh-CN" altLang="en-US" dirty="0">
                <a:solidFill>
                  <a:schemeClr val="hlink"/>
                </a:solidFill>
              </a:rPr>
              <a:t>文件丢失</a:t>
            </a:r>
            <a:r>
              <a:rPr lang="zh-CN" altLang="en-US" dirty="0"/>
              <a:t>：如果链接器找不到</a:t>
            </a:r>
            <a:r>
              <a:rPr lang="en-US" altLang="zh-CN" dirty="0" err="1">
                <a:latin typeface="Courier New" panose="02070309020205020404" pitchFamily="49" charset="0"/>
                <a:cs typeface="Courier New" panose="02070309020205020404" pitchFamily="49" charset="0"/>
              </a:rPr>
              <a:t>foo.c</a:t>
            </a:r>
            <a:r>
              <a:rPr lang="zh-CN" altLang="en-US" dirty="0">
                <a:latin typeface="Courier New" panose="02070309020205020404" pitchFamily="49" charset="0"/>
              </a:rPr>
              <a:t>中的函数，</a:t>
            </a:r>
            <a:r>
              <a:rPr lang="zh-CN" altLang="en-US" dirty="0"/>
              <a:t>它也许不知道这个文件。</a:t>
            </a:r>
            <a:endParaRPr lang="en-US" altLang="zh-CN" dirty="0"/>
          </a:p>
          <a:p>
            <a:pPr lvl="1">
              <a:lnSpc>
                <a:spcPts val="3700"/>
              </a:lnSpc>
              <a:spcBef>
                <a:spcPts val="600"/>
              </a:spcBef>
            </a:pPr>
            <a:r>
              <a:rPr lang="zh-CN" altLang="en-US" dirty="0">
                <a:solidFill>
                  <a:schemeClr val="hlink"/>
                </a:solidFill>
              </a:rPr>
              <a:t>库丢失</a:t>
            </a:r>
            <a:r>
              <a:rPr lang="zh-CN" altLang="en-US" dirty="0"/>
              <a:t>： 连接器不能找到程序中使用的所有的库函数。</a:t>
            </a:r>
            <a:endParaRPr lang="en-US" altLang="zh-CN" dirty="0"/>
          </a:p>
          <a:p>
            <a:pPr>
              <a:lnSpc>
                <a:spcPts val="3700"/>
              </a:lnSpc>
              <a:spcBef>
                <a:spcPts val="600"/>
              </a:spcBef>
            </a:pPr>
            <a:r>
              <a:rPr lang="zh-CN" altLang="en-US" sz="2400" dirty="0"/>
              <a:t>在</a:t>
            </a:r>
            <a:r>
              <a:rPr lang="en-US" altLang="zh-CN" sz="2400" dirty="0"/>
              <a:t>UNIX</a:t>
            </a:r>
            <a:r>
              <a:rPr lang="zh-CN" altLang="en-US" sz="2400" dirty="0"/>
              <a:t>中，当使用</a:t>
            </a:r>
            <a:r>
              <a:rPr lang="en-US" altLang="zh-CN" sz="2400" dirty="0">
                <a:latin typeface="Courier New" panose="02070309020205020404" pitchFamily="49" charset="0"/>
              </a:rPr>
              <a:t>&lt;</a:t>
            </a:r>
            <a:r>
              <a:rPr lang="en-US" altLang="zh-CN" sz="2400" dirty="0" err="1">
                <a:latin typeface="Courier New" panose="02070309020205020404" pitchFamily="49" charset="0"/>
              </a:rPr>
              <a:t>math.h</a:t>
            </a:r>
            <a:r>
              <a:rPr lang="en-US" altLang="zh-CN" sz="2400" dirty="0">
                <a:latin typeface="Courier New" panose="02070309020205020404" pitchFamily="49" charset="0"/>
              </a:rPr>
              <a:t>&gt;</a:t>
            </a:r>
            <a:r>
              <a:rPr lang="zh-CN" altLang="en-US" sz="2400" dirty="0">
                <a:latin typeface="Courier New" panose="02070309020205020404" pitchFamily="49" charset="0"/>
              </a:rPr>
              <a:t>的程序被连接时，需要指定</a:t>
            </a:r>
            <a:r>
              <a:rPr lang="zh-CN" altLang="en-US" sz="2400" dirty="0"/>
              <a:t> </a:t>
            </a:r>
            <a:r>
              <a:rPr lang="zh-CN" altLang="en-US" sz="2400" dirty="0">
                <a:latin typeface="Courier New" panose="02070309020205020404" pitchFamily="49" charset="0"/>
              </a:rPr>
              <a:t>-</a:t>
            </a:r>
            <a:r>
              <a:rPr lang="en-US" altLang="zh-CN" sz="2400" dirty="0">
                <a:latin typeface="Courier New" panose="02070309020205020404" pitchFamily="49" charset="0"/>
              </a:rPr>
              <a:t>lm</a:t>
            </a:r>
            <a:r>
              <a:rPr lang="en-US" altLang="zh-CN" sz="2400" dirty="0"/>
              <a:t> </a:t>
            </a:r>
            <a:r>
              <a:rPr lang="zh-CN" altLang="en-US" sz="2400" dirty="0"/>
              <a:t>选项。</a:t>
            </a:r>
            <a:endParaRPr lang="en-US" altLang="zh-CN" sz="2400" i="1" dirty="0"/>
          </a:p>
        </p:txBody>
      </p:sp>
    </p:spTree>
    <p:extLst>
      <p:ext uri="{BB962C8B-B14F-4D97-AF65-F5344CB8AC3E}">
        <p14:creationId xmlns:p14="http://schemas.microsoft.com/office/powerpoint/2010/main" val="132743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blinds(horizontal)">
                                      <p:cBhvr>
                                        <p:cTn id="7" dur="500"/>
                                        <p:tgtEl>
                                          <p:spTgt spid="67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blinds(horizontal)">
                                      <p:cBhvr>
                                        <p:cTn id="12" dur="500"/>
                                        <p:tgtEl>
                                          <p:spTgt spid="67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587">
                                            <p:txEl>
                                              <p:pRg st="2" end="2"/>
                                            </p:txEl>
                                          </p:spTgt>
                                        </p:tgtEl>
                                        <p:attrNameLst>
                                          <p:attrName>style.visibility</p:attrName>
                                        </p:attrNameLst>
                                      </p:cBhvr>
                                      <p:to>
                                        <p:strVal val="visible"/>
                                      </p:to>
                                    </p:set>
                                    <p:animEffect transition="in" filter="blinds(horizontal)">
                                      <p:cBhvr>
                                        <p:cTn id="17" dur="500"/>
                                        <p:tgtEl>
                                          <p:spTgt spid="675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587">
                                            <p:txEl>
                                              <p:pRg st="3" end="3"/>
                                            </p:txEl>
                                          </p:spTgt>
                                        </p:tgtEl>
                                        <p:attrNameLst>
                                          <p:attrName>style.visibility</p:attrName>
                                        </p:attrNameLst>
                                      </p:cBhvr>
                                      <p:to>
                                        <p:strVal val="visible"/>
                                      </p:to>
                                    </p:set>
                                    <p:animEffect transition="in" filter="blinds(horizontal)">
                                      <p:cBhvr>
                                        <p:cTn id="22" dur="500"/>
                                        <p:tgtEl>
                                          <p:spTgt spid="67587">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7587">
                                            <p:txEl>
                                              <p:pRg st="4" end="4"/>
                                            </p:txEl>
                                          </p:spTgt>
                                        </p:tgtEl>
                                        <p:attrNameLst>
                                          <p:attrName>style.visibility</p:attrName>
                                        </p:attrNameLst>
                                      </p:cBhvr>
                                      <p:to>
                                        <p:strVal val="visible"/>
                                      </p:to>
                                    </p:set>
                                    <p:animEffect transition="in" filter="blinds(horizontal)">
                                      <p:cBhvr>
                                        <p:cTn id="25" dur="500"/>
                                        <p:tgtEl>
                                          <p:spTgt spid="67587">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7587">
                                            <p:txEl>
                                              <p:pRg st="5" end="5"/>
                                            </p:txEl>
                                          </p:spTgt>
                                        </p:tgtEl>
                                        <p:attrNameLst>
                                          <p:attrName>style.visibility</p:attrName>
                                        </p:attrNameLst>
                                      </p:cBhvr>
                                      <p:to>
                                        <p:strVal val="visible"/>
                                      </p:to>
                                    </p:set>
                                    <p:animEffect transition="in" filter="blinds(horizontal)">
                                      <p:cBhvr>
                                        <p:cTn id="28" dur="500"/>
                                        <p:tgtEl>
                                          <p:spTgt spid="67587">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7587">
                                            <p:txEl>
                                              <p:pRg st="6" end="6"/>
                                            </p:txEl>
                                          </p:spTgt>
                                        </p:tgtEl>
                                        <p:attrNameLst>
                                          <p:attrName>style.visibility</p:attrName>
                                        </p:attrNameLst>
                                      </p:cBhvr>
                                      <p:to>
                                        <p:strVal val="visible"/>
                                      </p:to>
                                    </p:set>
                                    <p:animEffect transition="in" filter="blinds(horizontal)">
                                      <p:cBhvr>
                                        <p:cTn id="31" dur="500"/>
                                        <p:tgtEl>
                                          <p:spTgt spid="6758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7587">
                                            <p:txEl>
                                              <p:pRg st="7" end="7"/>
                                            </p:txEl>
                                          </p:spTgt>
                                        </p:tgtEl>
                                        <p:attrNameLst>
                                          <p:attrName>style.visibility</p:attrName>
                                        </p:attrNameLst>
                                      </p:cBhvr>
                                      <p:to>
                                        <p:strVal val="visible"/>
                                      </p:to>
                                    </p:set>
                                    <p:animEffect transition="in" filter="blinds(horizontal)">
                                      <p:cBhvr>
                                        <p:cTn id="36" dur="500"/>
                                        <p:tgtEl>
                                          <p:spTgt spid="675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Title 1"/>
          <p:cNvSpPr>
            <a:spLocks noGrp="1"/>
          </p:cNvSpPr>
          <p:nvPr>
            <p:ph type="title" idx="4294967295"/>
          </p:nvPr>
        </p:nvSpPr>
        <p:spPr>
          <a:xfrm>
            <a:off x="1825625" y="260351"/>
            <a:ext cx="8540750" cy="828675"/>
          </a:xfrm>
        </p:spPr>
        <p:txBody>
          <a:bodyPr vert="horz" wrap="square" lIns="92075" tIns="46038" rIns="92075" bIns="46038" numCol="1" anchor="ctr" anchorCtr="0" compatLnSpc="1">
            <a:prstTxWarp prst="textNoShape">
              <a:avLst/>
            </a:prstTxWarp>
          </a:bodyPr>
          <a:lstStyle/>
          <a:p>
            <a:r>
              <a:rPr lang="en-US" altLang="zh-CN" dirty="0"/>
              <a:t>3.4.3 </a:t>
            </a:r>
            <a:r>
              <a:rPr lang="zh-CN" altLang="en-US" dirty="0"/>
              <a:t>重新构建程序</a:t>
            </a:r>
          </a:p>
        </p:txBody>
      </p:sp>
      <p:sp>
        <p:nvSpPr>
          <p:cNvPr id="69635" name="Content Placeholder 2"/>
          <p:cNvSpPr>
            <a:spLocks noGrp="1"/>
          </p:cNvSpPr>
          <p:nvPr>
            <p:ph idx="4294967295"/>
          </p:nvPr>
        </p:nvSpPr>
        <p:spPr>
          <a:xfrm>
            <a:off x="0" y="1089026"/>
            <a:ext cx="12039600" cy="54006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a:lnSpc>
                <a:spcPts val="3000"/>
              </a:lnSpc>
              <a:spcBef>
                <a:spcPts val="600"/>
              </a:spcBef>
              <a:spcAft>
                <a:spcPts val="0"/>
              </a:spcAft>
            </a:pPr>
            <a:r>
              <a:rPr lang="zh-CN" altLang="en-US" sz="2200" dirty="0"/>
              <a:t>在程序开发中，我们很少需要编译所有的文件，为了节省时间，重构过程应该只编译那些被最近的修改所影响的文件。</a:t>
            </a:r>
            <a:endParaRPr lang="en-US" altLang="zh-CN" sz="2200" dirty="0"/>
          </a:p>
          <a:p>
            <a:pPr>
              <a:lnSpc>
                <a:spcPts val="3000"/>
              </a:lnSpc>
              <a:spcBef>
                <a:spcPts val="600"/>
              </a:spcBef>
              <a:spcAft>
                <a:spcPts val="0"/>
              </a:spcAft>
            </a:pPr>
            <a:r>
              <a:rPr lang="zh-CN" altLang="en-US" sz="2200" dirty="0"/>
              <a:t>假设一个程序被设计为每个源文件带一个头文件，在修改之后，要看有多少文件需要重新编译，我们需要考虑两种可能。</a:t>
            </a:r>
          </a:p>
          <a:p>
            <a:pPr>
              <a:lnSpc>
                <a:spcPts val="3000"/>
              </a:lnSpc>
              <a:spcBef>
                <a:spcPts val="600"/>
              </a:spcBef>
              <a:spcAft>
                <a:spcPts val="0"/>
              </a:spcAft>
            </a:pPr>
            <a:r>
              <a:rPr lang="zh-CN" altLang="en-US" sz="2200" dirty="0"/>
              <a:t>如果变化影响了一个单独的源文件，只有那个文件必须被重新编译。</a:t>
            </a:r>
            <a:endParaRPr lang="en-US" altLang="zh-CN" sz="2200" dirty="0"/>
          </a:p>
          <a:p>
            <a:pPr>
              <a:lnSpc>
                <a:spcPts val="3000"/>
              </a:lnSpc>
              <a:spcBef>
                <a:spcPts val="600"/>
              </a:spcBef>
              <a:spcAft>
                <a:spcPts val="0"/>
              </a:spcAft>
            </a:pPr>
            <a:r>
              <a:rPr lang="zh-CN" altLang="en-US" sz="2200" dirty="0"/>
              <a:t>假设我们决定精简</a:t>
            </a:r>
            <a:r>
              <a:rPr lang="en-US" altLang="zh-CN" sz="2200" dirty="0" err="1"/>
              <a:t>word.c</a:t>
            </a:r>
            <a:r>
              <a:rPr lang="zh-CN" altLang="en-US" sz="2200" dirty="0"/>
              <a:t>中的</a:t>
            </a:r>
            <a:r>
              <a:rPr lang="en-US" altLang="zh-CN" sz="2200" dirty="0" err="1"/>
              <a:t>read_char</a:t>
            </a:r>
            <a:r>
              <a:rPr lang="en-US" altLang="zh-CN" sz="2200" dirty="0"/>
              <a:t> </a:t>
            </a:r>
            <a:r>
              <a:rPr lang="zh-CN" altLang="en-US" sz="2200" dirty="0"/>
              <a:t>函数：</a:t>
            </a:r>
          </a:p>
          <a:p>
            <a:pPr marL="457200" lvl="1" indent="0">
              <a:lnSpc>
                <a:spcPts val="3000"/>
              </a:lnSpc>
              <a:spcBef>
                <a:spcPts val="600"/>
              </a:spcBef>
              <a:spcAft>
                <a:spcPts val="0"/>
              </a:spcAft>
              <a:buNone/>
            </a:pPr>
            <a:r>
              <a:rPr lang="en-US" altLang="zh-CN" sz="2200" dirty="0" err="1">
                <a:solidFill>
                  <a:schemeClr val="hlink"/>
                </a:solidFill>
              </a:rPr>
              <a:t>int</a:t>
            </a:r>
            <a:r>
              <a:rPr lang="en-US" altLang="zh-CN" sz="2200" dirty="0">
                <a:solidFill>
                  <a:schemeClr val="hlink"/>
                </a:solidFill>
              </a:rPr>
              <a:t> </a:t>
            </a:r>
            <a:r>
              <a:rPr lang="en-US" altLang="zh-CN" sz="2200" dirty="0" err="1">
                <a:solidFill>
                  <a:schemeClr val="hlink"/>
                </a:solidFill>
              </a:rPr>
              <a:t>read_char</a:t>
            </a:r>
            <a:r>
              <a:rPr lang="en-US" altLang="zh-CN" sz="2200" dirty="0">
                <a:solidFill>
                  <a:schemeClr val="hlink"/>
                </a:solidFill>
              </a:rPr>
              <a:t>(void)</a:t>
            </a:r>
          </a:p>
          <a:p>
            <a:pPr marL="457200" lvl="1" indent="0">
              <a:lnSpc>
                <a:spcPts val="3000"/>
              </a:lnSpc>
              <a:spcBef>
                <a:spcPts val="600"/>
              </a:spcBef>
              <a:spcAft>
                <a:spcPts val="0"/>
              </a:spcAft>
              <a:buNone/>
            </a:pPr>
            <a:r>
              <a:rPr lang="en-US" altLang="zh-CN" sz="2200" dirty="0">
                <a:solidFill>
                  <a:schemeClr val="hlink"/>
                </a:solidFill>
              </a:rPr>
              <a:t>{</a:t>
            </a:r>
          </a:p>
          <a:p>
            <a:pPr marL="457200" lvl="1" indent="0">
              <a:lnSpc>
                <a:spcPts val="3000"/>
              </a:lnSpc>
              <a:spcBef>
                <a:spcPts val="600"/>
              </a:spcBef>
              <a:spcAft>
                <a:spcPts val="0"/>
              </a:spcAft>
              <a:buNone/>
            </a:pPr>
            <a:r>
              <a:rPr lang="en-US" altLang="zh-CN" sz="2200" dirty="0">
                <a:solidFill>
                  <a:schemeClr val="hlink"/>
                </a:solidFill>
              </a:rPr>
              <a:t>  </a:t>
            </a:r>
            <a:r>
              <a:rPr lang="en-US" altLang="zh-CN" sz="2200" dirty="0" err="1">
                <a:solidFill>
                  <a:schemeClr val="hlink"/>
                </a:solidFill>
              </a:rPr>
              <a:t>int</a:t>
            </a:r>
            <a:r>
              <a:rPr lang="en-US" altLang="zh-CN" sz="2200" dirty="0">
                <a:solidFill>
                  <a:schemeClr val="hlink"/>
                </a:solidFill>
              </a:rPr>
              <a:t> </a:t>
            </a:r>
            <a:r>
              <a:rPr lang="en-US" altLang="zh-CN" sz="2200" dirty="0" err="1">
                <a:solidFill>
                  <a:schemeClr val="hlink"/>
                </a:solidFill>
              </a:rPr>
              <a:t>ch</a:t>
            </a:r>
            <a:r>
              <a:rPr lang="en-US" altLang="zh-CN" sz="2200" dirty="0">
                <a:solidFill>
                  <a:schemeClr val="hlink"/>
                </a:solidFill>
              </a:rPr>
              <a:t> = </a:t>
            </a:r>
            <a:r>
              <a:rPr lang="en-US" altLang="zh-CN" sz="2200" dirty="0" err="1">
                <a:solidFill>
                  <a:schemeClr val="hlink"/>
                </a:solidFill>
              </a:rPr>
              <a:t>getchar</a:t>
            </a:r>
            <a:r>
              <a:rPr lang="en-US" altLang="zh-CN" sz="2200" dirty="0">
                <a:solidFill>
                  <a:schemeClr val="hlink"/>
                </a:solidFill>
              </a:rPr>
              <a:t>();</a:t>
            </a:r>
          </a:p>
          <a:p>
            <a:pPr marL="457200" lvl="1" indent="0">
              <a:lnSpc>
                <a:spcPts val="3000"/>
              </a:lnSpc>
              <a:spcBef>
                <a:spcPts val="600"/>
              </a:spcBef>
              <a:spcAft>
                <a:spcPts val="0"/>
              </a:spcAft>
              <a:buNone/>
            </a:pPr>
            <a:r>
              <a:rPr lang="en-US" altLang="zh-CN" sz="2200" dirty="0">
                <a:solidFill>
                  <a:schemeClr val="hlink"/>
                </a:solidFill>
              </a:rPr>
              <a:t>  return (</a:t>
            </a:r>
            <a:r>
              <a:rPr lang="en-US" altLang="zh-CN" sz="2200" dirty="0" err="1">
                <a:solidFill>
                  <a:schemeClr val="hlink"/>
                </a:solidFill>
              </a:rPr>
              <a:t>ch</a:t>
            </a:r>
            <a:r>
              <a:rPr lang="en-US" altLang="zh-CN" sz="2200" dirty="0">
                <a:solidFill>
                  <a:schemeClr val="hlink"/>
                </a:solidFill>
              </a:rPr>
              <a:t> == '\n' || </a:t>
            </a:r>
            <a:r>
              <a:rPr lang="en-US" altLang="zh-CN" sz="2200" dirty="0" err="1">
                <a:solidFill>
                  <a:schemeClr val="hlink"/>
                </a:solidFill>
              </a:rPr>
              <a:t>ch</a:t>
            </a:r>
            <a:r>
              <a:rPr lang="en-US" altLang="zh-CN" sz="2200" dirty="0">
                <a:solidFill>
                  <a:schemeClr val="hlink"/>
                </a:solidFill>
              </a:rPr>
              <a:t> == '\t') ? ' ' </a:t>
            </a:r>
            <a:r>
              <a:rPr lang="zh-CN" altLang="en-US" sz="2200" dirty="0">
                <a:solidFill>
                  <a:schemeClr val="hlink"/>
                </a:solidFill>
              </a:rPr>
              <a:t>： </a:t>
            </a:r>
            <a:r>
              <a:rPr lang="en-US" altLang="zh-CN" sz="2200" dirty="0" err="1">
                <a:solidFill>
                  <a:schemeClr val="hlink"/>
                </a:solidFill>
              </a:rPr>
              <a:t>ch</a:t>
            </a:r>
            <a:r>
              <a:rPr lang="en-US" altLang="zh-CN" sz="2200" dirty="0">
                <a:solidFill>
                  <a:schemeClr val="hlink"/>
                </a:solidFill>
              </a:rPr>
              <a:t>;</a:t>
            </a:r>
          </a:p>
          <a:p>
            <a:pPr marL="457200" lvl="1" indent="0">
              <a:lnSpc>
                <a:spcPts val="3000"/>
              </a:lnSpc>
              <a:spcBef>
                <a:spcPts val="600"/>
              </a:spcBef>
              <a:spcAft>
                <a:spcPts val="0"/>
              </a:spcAft>
              <a:buNone/>
            </a:pPr>
            <a:r>
              <a:rPr lang="en-US" altLang="zh-CN" sz="2200" dirty="0">
                <a:solidFill>
                  <a:schemeClr val="hlink"/>
                </a:solidFill>
              </a:rPr>
              <a:t>}</a:t>
            </a:r>
          </a:p>
          <a:p>
            <a:pPr marL="0" indent="0">
              <a:lnSpc>
                <a:spcPts val="3000"/>
              </a:lnSpc>
              <a:spcBef>
                <a:spcPts val="600"/>
              </a:spcBef>
              <a:spcAft>
                <a:spcPts val="0"/>
              </a:spcAft>
              <a:buNone/>
            </a:pPr>
            <a:r>
              <a:rPr lang="zh-CN" altLang="en-US" sz="2200" dirty="0"/>
              <a:t>这个修改不影响</a:t>
            </a:r>
            <a:r>
              <a:rPr lang="en-US" altLang="zh-CN" sz="2200" dirty="0"/>
              <a:t> </a:t>
            </a:r>
            <a:r>
              <a:rPr lang="en-US" altLang="zh-CN" sz="2200" dirty="0" err="1"/>
              <a:t>word.h</a:t>
            </a:r>
            <a:r>
              <a:rPr lang="zh-CN" altLang="en-US" sz="2200" dirty="0"/>
              <a:t>，因此我们只需重新编译</a:t>
            </a:r>
            <a:r>
              <a:rPr lang="en-US" altLang="zh-CN" sz="2200" dirty="0"/>
              <a:t> </a:t>
            </a:r>
            <a:r>
              <a:rPr lang="en-US" altLang="zh-CN" sz="2200" dirty="0" err="1"/>
              <a:t>word.c</a:t>
            </a:r>
            <a:r>
              <a:rPr lang="zh-CN" altLang="en-US" sz="2200" dirty="0"/>
              <a:t>并再连接程序。</a:t>
            </a:r>
            <a:endParaRPr lang="en-US" altLang="zh-CN" sz="2200" dirty="0"/>
          </a:p>
        </p:txBody>
      </p:sp>
    </p:spTree>
    <p:extLst>
      <p:ext uri="{BB962C8B-B14F-4D97-AF65-F5344CB8AC3E}">
        <p14:creationId xmlns:p14="http://schemas.microsoft.com/office/powerpoint/2010/main" val="250396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blinds(horizontal)">
                                      <p:cBhvr>
                                        <p:cTn id="7" dur="500"/>
                                        <p:tgtEl>
                                          <p:spTgt spid="69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blinds(horizontal)">
                                      <p:cBhvr>
                                        <p:cTn id="12" dur="500"/>
                                        <p:tgtEl>
                                          <p:spTgt spid="69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Effect transition="in" filter="blinds(horizontal)">
                                      <p:cBhvr>
                                        <p:cTn id="17" dur="500"/>
                                        <p:tgtEl>
                                          <p:spTgt spid="696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635">
                                            <p:txEl>
                                              <p:pRg st="3" end="3"/>
                                            </p:txEl>
                                          </p:spTgt>
                                        </p:tgtEl>
                                        <p:attrNameLst>
                                          <p:attrName>style.visibility</p:attrName>
                                        </p:attrNameLst>
                                      </p:cBhvr>
                                      <p:to>
                                        <p:strVal val="visible"/>
                                      </p:to>
                                    </p:set>
                                    <p:animEffect transition="in" filter="blinds(horizontal)">
                                      <p:cBhvr>
                                        <p:cTn id="22" dur="500"/>
                                        <p:tgtEl>
                                          <p:spTgt spid="69635">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9635">
                                            <p:txEl>
                                              <p:pRg st="4" end="4"/>
                                            </p:txEl>
                                          </p:spTgt>
                                        </p:tgtEl>
                                        <p:attrNameLst>
                                          <p:attrName>style.visibility</p:attrName>
                                        </p:attrNameLst>
                                      </p:cBhvr>
                                      <p:to>
                                        <p:strVal val="visible"/>
                                      </p:to>
                                    </p:set>
                                    <p:animEffect transition="in" filter="blinds(horizontal)">
                                      <p:cBhvr>
                                        <p:cTn id="25" dur="500"/>
                                        <p:tgtEl>
                                          <p:spTgt spid="69635">
                                            <p:txEl>
                                              <p:pRg st="4" end="4"/>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9635">
                                            <p:txEl>
                                              <p:pRg st="5" end="5"/>
                                            </p:txEl>
                                          </p:spTgt>
                                        </p:tgtEl>
                                        <p:attrNameLst>
                                          <p:attrName>style.visibility</p:attrName>
                                        </p:attrNameLst>
                                      </p:cBhvr>
                                      <p:to>
                                        <p:strVal val="visible"/>
                                      </p:to>
                                    </p:set>
                                    <p:animEffect transition="in" filter="blinds(horizontal)">
                                      <p:cBhvr>
                                        <p:cTn id="28" dur="500"/>
                                        <p:tgtEl>
                                          <p:spTgt spid="69635">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9635">
                                            <p:txEl>
                                              <p:pRg st="6" end="6"/>
                                            </p:txEl>
                                          </p:spTgt>
                                        </p:tgtEl>
                                        <p:attrNameLst>
                                          <p:attrName>style.visibility</p:attrName>
                                        </p:attrNameLst>
                                      </p:cBhvr>
                                      <p:to>
                                        <p:strVal val="visible"/>
                                      </p:to>
                                    </p:set>
                                    <p:animEffect transition="in" filter="blinds(horizontal)">
                                      <p:cBhvr>
                                        <p:cTn id="31" dur="500"/>
                                        <p:tgtEl>
                                          <p:spTgt spid="69635">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69635">
                                            <p:txEl>
                                              <p:pRg st="7" end="7"/>
                                            </p:txEl>
                                          </p:spTgt>
                                        </p:tgtEl>
                                        <p:attrNameLst>
                                          <p:attrName>style.visibility</p:attrName>
                                        </p:attrNameLst>
                                      </p:cBhvr>
                                      <p:to>
                                        <p:strVal val="visible"/>
                                      </p:to>
                                    </p:set>
                                    <p:animEffect transition="in" filter="blinds(horizontal)">
                                      <p:cBhvr>
                                        <p:cTn id="34" dur="500"/>
                                        <p:tgtEl>
                                          <p:spTgt spid="69635">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69635">
                                            <p:txEl>
                                              <p:pRg st="8" end="8"/>
                                            </p:txEl>
                                          </p:spTgt>
                                        </p:tgtEl>
                                        <p:attrNameLst>
                                          <p:attrName>style.visibility</p:attrName>
                                        </p:attrNameLst>
                                      </p:cBhvr>
                                      <p:to>
                                        <p:strVal val="visible"/>
                                      </p:to>
                                    </p:set>
                                    <p:animEffect transition="in" filter="blinds(horizontal)">
                                      <p:cBhvr>
                                        <p:cTn id="37" dur="500"/>
                                        <p:tgtEl>
                                          <p:spTgt spid="6963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9635">
                                            <p:txEl>
                                              <p:pRg st="9" end="9"/>
                                            </p:txEl>
                                          </p:spTgt>
                                        </p:tgtEl>
                                        <p:attrNameLst>
                                          <p:attrName>style.visibility</p:attrName>
                                        </p:attrNameLst>
                                      </p:cBhvr>
                                      <p:to>
                                        <p:strVal val="visible"/>
                                      </p:to>
                                    </p:set>
                                    <p:animEffect transition="in" filter="blinds(horizontal)">
                                      <p:cBhvr>
                                        <p:cTn id="42" dur="500"/>
                                        <p:tgtEl>
                                          <p:spTgt spid="696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重新构建程序</a:t>
            </a:r>
            <a:endParaRPr lang="en-US" altLang="zh-CN"/>
          </a:p>
        </p:txBody>
      </p:sp>
      <p:sp>
        <p:nvSpPr>
          <p:cNvPr id="71683" name="Content Placeholder 2"/>
          <p:cNvSpPr>
            <a:spLocks noGrp="1"/>
          </p:cNvSpPr>
          <p:nvPr>
            <p:ph idx="4294967295"/>
          </p:nvPr>
        </p:nvSpPr>
        <p:spPr>
          <a:xfrm>
            <a:off x="533400" y="1233488"/>
            <a:ext cx="11277599" cy="2195512"/>
          </a:xfrm>
        </p:spPr>
        <p:txBody>
          <a:bodyPr vert="horz" wrap="square" lIns="92075" tIns="46038" rIns="92075" bIns="46038" numCol="1" anchor="t" anchorCtr="0" compatLnSpc="1">
            <a:prstTxWarp prst="textNoShape">
              <a:avLst/>
            </a:prstTxWarp>
          </a:bodyPr>
          <a:lstStyle/>
          <a:p>
            <a:pPr>
              <a:lnSpc>
                <a:spcPts val="2400"/>
              </a:lnSpc>
              <a:spcBef>
                <a:spcPts val="600"/>
              </a:spcBef>
            </a:pPr>
            <a:r>
              <a:rPr lang="zh-CN" altLang="en-US" sz="2000" dirty="0"/>
              <a:t>第二种可能是变化影响了头文件。</a:t>
            </a:r>
            <a:endParaRPr lang="en-US" altLang="zh-CN" sz="2000" dirty="0"/>
          </a:p>
          <a:p>
            <a:pPr>
              <a:lnSpc>
                <a:spcPts val="2400"/>
              </a:lnSpc>
              <a:spcBef>
                <a:spcPts val="600"/>
              </a:spcBef>
            </a:pPr>
            <a:r>
              <a:rPr lang="zh-CN" altLang="en-US" sz="2000" dirty="0"/>
              <a:t>对于这种情形，我们应该重新编译所有的包含该头文件的文件，因为它们可能受到潜在的影响。</a:t>
            </a:r>
            <a:endParaRPr lang="en-US" altLang="zh-CN" sz="2000" dirty="0"/>
          </a:p>
          <a:p>
            <a:pPr>
              <a:lnSpc>
                <a:spcPts val="2400"/>
              </a:lnSpc>
              <a:spcBef>
                <a:spcPts val="600"/>
              </a:spcBef>
            </a:pPr>
            <a:r>
              <a:rPr lang="zh-CN" altLang="en-US" sz="2000" dirty="0"/>
              <a:t>假设我们修改</a:t>
            </a:r>
            <a:r>
              <a:rPr lang="en-US" altLang="zh-CN" sz="2000" dirty="0"/>
              <a:t> </a:t>
            </a:r>
            <a:r>
              <a:rPr lang="en-US" altLang="zh-CN" sz="2000" dirty="0" err="1">
                <a:latin typeface="Courier New" panose="02070309020205020404" pitchFamily="49" charset="0"/>
                <a:cs typeface="Courier New" panose="02070309020205020404" pitchFamily="49" charset="0"/>
              </a:rPr>
              <a:t>read_word</a:t>
            </a:r>
            <a:r>
              <a:rPr lang="en-US" altLang="zh-CN" sz="2000" dirty="0">
                <a:latin typeface="Courier New" panose="02070309020205020404" pitchFamily="49" charset="0"/>
              </a:rPr>
              <a:t>，</a:t>
            </a:r>
            <a:r>
              <a:rPr lang="zh-CN" altLang="en-US" sz="2000" dirty="0">
                <a:latin typeface="Courier New" panose="02070309020205020404" pitchFamily="49" charset="0"/>
              </a:rPr>
              <a:t>使得它返回所读单词的长度</a:t>
            </a:r>
            <a:r>
              <a:rPr lang="zh-CN" altLang="en-US" sz="2000" dirty="0"/>
              <a:t>。</a:t>
            </a:r>
            <a:endParaRPr lang="en-US" altLang="zh-CN" sz="2000" dirty="0"/>
          </a:p>
          <a:p>
            <a:pPr>
              <a:lnSpc>
                <a:spcPts val="2400"/>
              </a:lnSpc>
              <a:spcBef>
                <a:spcPts val="600"/>
              </a:spcBef>
            </a:pPr>
            <a:r>
              <a:rPr lang="zh-CN" altLang="en-US" sz="2000" dirty="0"/>
              <a:t>首先，我们改变</a:t>
            </a:r>
            <a:r>
              <a:rPr lang="en-US" altLang="zh-CN" sz="2000" dirty="0" err="1">
                <a:latin typeface="Courier New" panose="02070309020205020404" pitchFamily="49" charset="0"/>
              </a:rPr>
              <a:t>word.h</a:t>
            </a:r>
            <a:r>
              <a:rPr lang="zh-CN" altLang="en-US" sz="2000" dirty="0"/>
              <a:t> 中的</a:t>
            </a:r>
            <a:r>
              <a:rPr lang="en-US" altLang="zh-CN" sz="2000" dirty="0" err="1">
                <a:latin typeface="Courier New" panose="02070309020205020404" pitchFamily="49" charset="0"/>
              </a:rPr>
              <a:t>read_word</a:t>
            </a:r>
            <a:r>
              <a:rPr lang="zh-CN" altLang="en-US" sz="2000" dirty="0">
                <a:latin typeface="Courier New" panose="02070309020205020404" pitchFamily="49" charset="0"/>
              </a:rPr>
              <a:t>的原型</a:t>
            </a:r>
            <a:r>
              <a:rPr lang="en-US" altLang="zh-CN" sz="2000" dirty="0"/>
              <a:t> </a:t>
            </a:r>
            <a:r>
              <a:rPr lang="zh-CN" altLang="en-US" sz="2000" dirty="0"/>
              <a:t>：</a:t>
            </a:r>
            <a:endParaRPr lang="en-US" altLang="zh-CN" sz="2000" dirty="0"/>
          </a:p>
        </p:txBody>
      </p:sp>
      <p:sp>
        <p:nvSpPr>
          <p:cNvPr id="71687" name="Content Placeholder 2"/>
          <p:cNvSpPr>
            <a:spLocks/>
          </p:cNvSpPr>
          <p:nvPr/>
        </p:nvSpPr>
        <p:spPr bwMode="auto">
          <a:xfrm>
            <a:off x="914400" y="3200400"/>
            <a:ext cx="10210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lnSpc>
                <a:spcPct val="120000"/>
              </a:lnSpc>
              <a:spcBef>
                <a:spcPct val="20000"/>
              </a:spcBef>
              <a:buClr>
                <a:schemeClr val="hlink"/>
              </a:buClr>
              <a:buSzPct val="7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1pPr>
            <a:lvl2pPr marL="742950" indent="-285750" eaLnBrk="0" hangingPunct="0">
              <a:lnSpc>
                <a:spcPct val="120000"/>
              </a:lnSpc>
              <a:spcBef>
                <a:spcPct val="20000"/>
              </a:spcBef>
              <a:buClr>
                <a:schemeClr val="accent2"/>
              </a:buClr>
              <a:buSzPct val="85000"/>
              <a:buFont typeface="Wingdings" panose="05000000000000000000" pitchFamily="2" charset="2"/>
              <a:buChar char=""/>
              <a:defRPr sz="2000" b="1">
                <a:solidFill>
                  <a:srgbClr val="000099"/>
                </a:solidFill>
                <a:latin typeface="Arial" panose="020B0604020202020204" pitchFamily="34" charset="0"/>
                <a:ea typeface="宋体" panose="02010600030101010101" pitchFamily="2" charset="-122"/>
              </a:defRPr>
            </a:lvl2pPr>
            <a:lvl3pPr marL="1143000" indent="-228600" eaLnBrk="0" hangingPunct="0">
              <a:lnSpc>
                <a:spcPct val="120000"/>
              </a:lnSpc>
              <a:spcBef>
                <a:spcPct val="20000"/>
              </a:spcBef>
              <a:buClr>
                <a:schemeClr val="hlink"/>
              </a:buClr>
              <a:buSzPct val="80000"/>
              <a:buFont typeface="Wingdings" panose="05000000000000000000" pitchFamily="2" charset="2"/>
              <a:buChar char="v"/>
              <a:defRPr sz="2400" b="1">
                <a:solidFill>
                  <a:srgbClr val="000099"/>
                </a:solidFill>
                <a:latin typeface="Arial" panose="020B0604020202020204" pitchFamily="34" charset="0"/>
                <a:ea typeface="宋体" panose="02010600030101010101" pitchFamily="2" charset="-122"/>
              </a:defRPr>
            </a:lvl3pPr>
            <a:lvl4pPr marL="1600200" indent="-228600" eaLnBrk="0" hangingPunct="0">
              <a:lnSpc>
                <a:spcPct val="120000"/>
              </a:lnSpc>
              <a:spcBef>
                <a:spcPct val="20000"/>
              </a:spcBef>
              <a:buClr>
                <a:schemeClr val="accent2"/>
              </a:buClr>
              <a:buSzPct val="90000"/>
              <a:buFont typeface="Wingdings" panose="05000000000000000000" pitchFamily="2" charset="2"/>
              <a:buChar char=""/>
              <a:defRPr sz="1600" b="1">
                <a:solidFill>
                  <a:srgbClr val="000099"/>
                </a:solidFill>
                <a:latin typeface="Arial" panose="020B0604020202020204" pitchFamily="34" charset="0"/>
                <a:ea typeface="宋体" panose="02010600030101010101" pitchFamily="2" charset="-122"/>
              </a:defRPr>
            </a:lvl4pPr>
            <a:lvl5pPr marL="2057400" indent="-228600" eaLnBrk="0" hangingPunct="0">
              <a:lnSpc>
                <a:spcPct val="120000"/>
              </a:lnSpc>
              <a:spcBef>
                <a:spcPct val="20000"/>
              </a:spcBef>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5pPr>
            <a:lvl6pPr marL="25146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6pPr>
            <a:lvl7pPr marL="29718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7pPr>
            <a:lvl8pPr marL="34290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8pPr>
            <a:lvl9pPr marL="3886200" indent="-228600" eaLnBrk="0" fontAlgn="base" hangingPunct="0">
              <a:lnSpc>
                <a:spcPct val="120000"/>
              </a:lnSpc>
              <a:spcBef>
                <a:spcPct val="20000"/>
              </a:spcBef>
              <a:spcAft>
                <a:spcPct val="0"/>
              </a:spcAft>
              <a:buClr>
                <a:schemeClr val="hlink"/>
              </a:buClr>
              <a:buSzPct val="85000"/>
              <a:buFont typeface="Wingdings" panose="05000000000000000000" pitchFamily="2" charset="2"/>
              <a:buChar char="v"/>
              <a:defRPr sz="1600" b="1">
                <a:solidFill>
                  <a:srgbClr val="000099"/>
                </a:solidFill>
                <a:latin typeface="Arial" panose="020B0604020202020204" pitchFamily="34" charset="0"/>
                <a:ea typeface="宋体" panose="02010600030101010101" pitchFamily="2" charset="-122"/>
              </a:defRPr>
            </a:lvl9pPr>
          </a:lstStyle>
          <a:p>
            <a:pPr>
              <a:buFont typeface="Wingdings" panose="05000000000000000000" pitchFamily="2" charset="2"/>
              <a:buNone/>
            </a:pPr>
            <a:r>
              <a:rPr lang="en-US" altLang="zh-CN" sz="2000" dirty="0">
                <a:latin typeface="Courier New" panose="02070309020205020404" pitchFamily="49" charset="0"/>
              </a:rPr>
              <a:t>/**********************************************************</a:t>
            </a:r>
          </a:p>
          <a:p>
            <a:pPr>
              <a:lnSpc>
                <a:spcPct val="80000"/>
              </a:lnSpc>
              <a:spcBef>
                <a:spcPts val="600"/>
              </a:spcBef>
              <a:buNone/>
            </a:pPr>
            <a:r>
              <a:rPr lang="en-US" altLang="zh-CN" sz="2000" dirty="0">
                <a:latin typeface="Courier New" panose="02070309020205020404" pitchFamily="49" charset="0"/>
              </a:rPr>
              <a:t> * </a:t>
            </a:r>
            <a:r>
              <a:rPr lang="en-US" altLang="zh-CN" sz="2000" dirty="0" err="1">
                <a:latin typeface="Courier New" panose="02070309020205020404" pitchFamily="49" charset="0"/>
              </a:rPr>
              <a:t>read_word</a:t>
            </a:r>
            <a:r>
              <a:rPr lang="zh-CN" altLang="en-US" sz="2000" dirty="0">
                <a:latin typeface="Courier New" panose="02070309020205020404" pitchFamily="49" charset="0"/>
              </a:rPr>
              <a:t>： </a:t>
            </a:r>
            <a:r>
              <a:rPr lang="en-US" altLang="zh-CN" sz="2000" dirty="0">
                <a:latin typeface="Courier New" panose="02070309020205020404" pitchFamily="49" charset="0"/>
              </a:rPr>
              <a:t>Reads the next word from the input and      *</a:t>
            </a:r>
          </a:p>
          <a:p>
            <a:pPr>
              <a:lnSpc>
                <a:spcPct val="80000"/>
              </a:lnSpc>
              <a:spcBef>
                <a:spcPts val="600"/>
              </a:spcBef>
              <a:buNone/>
            </a:pPr>
            <a:r>
              <a:rPr lang="en-US" altLang="zh-CN" sz="2000" dirty="0">
                <a:latin typeface="Courier New" panose="02070309020205020404" pitchFamily="49" charset="0"/>
              </a:rPr>
              <a:t> *            stores it in word. Makes word empty if no   *</a:t>
            </a:r>
          </a:p>
          <a:p>
            <a:pPr>
              <a:lnSpc>
                <a:spcPct val="80000"/>
              </a:lnSpc>
              <a:spcBef>
                <a:spcPts val="600"/>
              </a:spcBef>
              <a:buNone/>
            </a:pPr>
            <a:r>
              <a:rPr lang="en-US" altLang="zh-CN" sz="2000" dirty="0">
                <a:latin typeface="Courier New" panose="02070309020205020404" pitchFamily="49" charset="0"/>
              </a:rPr>
              <a:t> *            word could be read because of end-of-file.  *</a:t>
            </a:r>
          </a:p>
          <a:p>
            <a:pPr>
              <a:lnSpc>
                <a:spcPct val="80000"/>
              </a:lnSpc>
              <a:spcBef>
                <a:spcPts val="600"/>
              </a:spcBef>
              <a:buNone/>
            </a:pPr>
            <a:r>
              <a:rPr lang="en-US" altLang="zh-CN" sz="2000" dirty="0">
                <a:latin typeface="Courier New" panose="02070309020205020404" pitchFamily="49" charset="0"/>
              </a:rPr>
              <a:t> *            Truncates the word if its length exceeds    *</a:t>
            </a:r>
          </a:p>
          <a:p>
            <a:pPr>
              <a:lnSpc>
                <a:spcPct val="80000"/>
              </a:lnSpc>
              <a:spcBef>
                <a:spcPts val="600"/>
              </a:spcBef>
              <a:buNone/>
            </a:pPr>
            <a:r>
              <a:rPr lang="en-US" altLang="zh-CN" sz="2000" dirty="0">
                <a:latin typeface="Courier New" panose="02070309020205020404" pitchFamily="49" charset="0"/>
              </a:rPr>
              <a:t> *            </a:t>
            </a:r>
            <a:r>
              <a:rPr lang="en-US" altLang="zh-CN" sz="2000" dirty="0" err="1">
                <a:latin typeface="Courier New" panose="02070309020205020404" pitchFamily="49" charset="0"/>
              </a:rPr>
              <a:t>len</a:t>
            </a:r>
            <a:r>
              <a:rPr lang="en-US" altLang="zh-CN" sz="2000" dirty="0">
                <a:latin typeface="Courier New" panose="02070309020205020404" pitchFamily="49" charset="0"/>
              </a:rPr>
              <a:t>. </a:t>
            </a:r>
            <a:r>
              <a:rPr lang="en-US" altLang="zh-CN" sz="2000" dirty="0">
                <a:solidFill>
                  <a:schemeClr val="hlink"/>
                </a:solidFill>
                <a:latin typeface="Courier New" panose="02070309020205020404" pitchFamily="49" charset="0"/>
              </a:rPr>
              <a:t>Returns the number of characters</a:t>
            </a:r>
            <a:r>
              <a:rPr lang="en-US" altLang="zh-CN" sz="2000" dirty="0">
                <a:latin typeface="Courier New" panose="02070309020205020404" pitchFamily="49" charset="0"/>
              </a:rPr>
              <a:t>       *</a:t>
            </a:r>
          </a:p>
          <a:p>
            <a:pPr>
              <a:lnSpc>
                <a:spcPct val="80000"/>
              </a:lnSpc>
              <a:spcBef>
                <a:spcPts val="600"/>
              </a:spcBef>
              <a:buNone/>
            </a:pPr>
            <a:r>
              <a:rPr lang="en-US" altLang="zh-CN" sz="2000" dirty="0">
                <a:latin typeface="Courier New" panose="02070309020205020404" pitchFamily="49" charset="0"/>
              </a:rPr>
              <a:t> *            </a:t>
            </a:r>
            <a:r>
              <a:rPr lang="en-US" altLang="zh-CN" sz="2000" dirty="0">
                <a:solidFill>
                  <a:schemeClr val="hlink"/>
                </a:solidFill>
                <a:latin typeface="Courier New" panose="02070309020205020404" pitchFamily="49" charset="0"/>
              </a:rPr>
              <a:t>stored.</a:t>
            </a:r>
            <a:r>
              <a:rPr lang="en-US" altLang="zh-CN" sz="2000" dirty="0">
                <a:latin typeface="Courier New" panose="02070309020205020404" pitchFamily="49" charset="0"/>
              </a:rPr>
              <a:t>                                     *</a:t>
            </a:r>
          </a:p>
          <a:p>
            <a:pPr>
              <a:lnSpc>
                <a:spcPct val="80000"/>
              </a:lnSpc>
              <a:spcBef>
                <a:spcPts val="600"/>
              </a:spcBef>
              <a:buNone/>
            </a:pPr>
            <a:r>
              <a:rPr lang="en-US" altLang="zh-CN" sz="2000" dirty="0">
                <a:latin typeface="Courier New" panose="02070309020205020404" pitchFamily="49" charset="0"/>
              </a:rPr>
              <a:t> **********************************************************/</a:t>
            </a:r>
          </a:p>
          <a:p>
            <a:pPr>
              <a:lnSpc>
                <a:spcPct val="80000"/>
              </a:lnSpc>
              <a:spcBef>
                <a:spcPts val="600"/>
              </a:spcBef>
              <a:buNone/>
            </a:pPr>
            <a:r>
              <a:rPr lang="en-US" altLang="zh-CN" sz="2000" dirty="0" err="1">
                <a:solidFill>
                  <a:schemeClr val="hlink"/>
                </a:solidFill>
                <a:latin typeface="Courier New" panose="02070309020205020404" pitchFamily="49" charset="0"/>
              </a:rPr>
              <a:t>int</a:t>
            </a:r>
            <a:r>
              <a:rPr lang="en-US" altLang="zh-CN" sz="2000" dirty="0">
                <a:latin typeface="Courier New" panose="02070309020205020404" pitchFamily="49" charset="0"/>
              </a:rPr>
              <a:t> </a:t>
            </a:r>
            <a:r>
              <a:rPr lang="en-US" altLang="zh-CN" sz="2000" dirty="0" err="1">
                <a:latin typeface="Courier New" panose="02070309020205020404" pitchFamily="49" charset="0"/>
              </a:rPr>
              <a:t>read_word</a:t>
            </a:r>
            <a:r>
              <a:rPr lang="en-US" altLang="zh-CN" sz="2000" dirty="0">
                <a:latin typeface="Courier New" panose="02070309020205020404" pitchFamily="49" charset="0"/>
              </a:rPr>
              <a:t>(char *word, </a:t>
            </a:r>
            <a:r>
              <a:rPr lang="en-US" altLang="zh-CN" sz="2000" dirty="0" err="1">
                <a:latin typeface="Courier New" panose="02070309020205020404" pitchFamily="49" charset="0"/>
              </a:rPr>
              <a:t>int</a:t>
            </a:r>
            <a:r>
              <a:rPr lang="en-US" altLang="zh-CN" sz="2000" dirty="0">
                <a:latin typeface="Courier New" panose="02070309020205020404" pitchFamily="49" charset="0"/>
              </a:rPr>
              <a:t> </a:t>
            </a:r>
            <a:r>
              <a:rPr lang="en-US" altLang="zh-CN" sz="2000" dirty="0" err="1">
                <a:latin typeface="Courier New" panose="02070309020205020404" pitchFamily="49" charset="0"/>
              </a:rPr>
              <a:t>len</a:t>
            </a:r>
            <a:r>
              <a:rPr lang="en-US" altLang="zh-CN" sz="2000" dirty="0">
                <a:latin typeface="Courier New" panose="02070309020205020404" pitchFamily="49" charset="0"/>
              </a:rPr>
              <a:t>);</a:t>
            </a:r>
          </a:p>
        </p:txBody>
      </p:sp>
    </p:spTree>
    <p:extLst>
      <p:ext uri="{BB962C8B-B14F-4D97-AF65-F5344CB8AC3E}">
        <p14:creationId xmlns:p14="http://schemas.microsoft.com/office/powerpoint/2010/main" val="2805897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blinds(horizontal)">
                                      <p:cBhvr>
                                        <p:cTn id="7" dur="500"/>
                                        <p:tgtEl>
                                          <p:spTgt spid="716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blinds(horizontal)">
                                      <p:cBhvr>
                                        <p:cTn id="12" dur="500"/>
                                        <p:tgtEl>
                                          <p:spTgt spid="716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Effect transition="in" filter="blinds(horizontal)">
                                      <p:cBhvr>
                                        <p:cTn id="17" dur="500"/>
                                        <p:tgtEl>
                                          <p:spTgt spid="716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683">
                                            <p:txEl>
                                              <p:pRg st="3" end="3"/>
                                            </p:txEl>
                                          </p:spTgt>
                                        </p:tgtEl>
                                        <p:attrNameLst>
                                          <p:attrName>style.visibility</p:attrName>
                                        </p:attrNameLst>
                                      </p:cBhvr>
                                      <p:to>
                                        <p:strVal val="visible"/>
                                      </p:to>
                                    </p:set>
                                    <p:animEffect transition="in" filter="blinds(horizontal)">
                                      <p:cBhvr>
                                        <p:cTn id="22" dur="500"/>
                                        <p:tgtEl>
                                          <p:spTgt spid="716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687"/>
                                        </p:tgtEl>
                                        <p:attrNameLst>
                                          <p:attrName>style.visibility</p:attrName>
                                        </p:attrNameLst>
                                      </p:cBhvr>
                                      <p:to>
                                        <p:strVal val="visible"/>
                                      </p:to>
                                    </p:set>
                                    <p:animEffect transition="in" filter="blinds(horizontal)">
                                      <p:cBhvr>
                                        <p:cTn id="27" dur="500"/>
                                        <p:tgtEl>
                                          <p:spTgt spid="71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P spid="71687" grpId="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重新构建程序</a:t>
            </a:r>
            <a:endParaRPr lang="en-US" altLang="zh-CN"/>
          </a:p>
        </p:txBody>
      </p:sp>
      <p:sp>
        <p:nvSpPr>
          <p:cNvPr id="73731" name="Content Placeholder 2"/>
          <p:cNvSpPr>
            <a:spLocks noGrp="1"/>
          </p:cNvSpPr>
          <p:nvPr>
            <p:ph idx="4294967295"/>
          </p:nvPr>
        </p:nvSpPr>
        <p:spPr>
          <a:xfrm>
            <a:off x="533400" y="1219200"/>
            <a:ext cx="10896600" cy="5562600"/>
          </a:xfrm>
        </p:spPr>
        <p:txBody>
          <a:bodyPr vert="horz" wrap="square" lIns="92075" tIns="46038" rIns="92075" bIns="46038" numCol="1" anchor="t" anchorCtr="0" compatLnSpc="1">
            <a:prstTxWarp prst="textNoShape">
              <a:avLst/>
            </a:prstTxWarp>
          </a:bodyPr>
          <a:lstStyle/>
          <a:p>
            <a:r>
              <a:rPr lang="zh-CN" altLang="en-US" sz="2200" dirty="0"/>
              <a:t>然后, 我们修改</a:t>
            </a:r>
            <a:r>
              <a:rPr lang="en-US" altLang="zh-CN" sz="2200" dirty="0" err="1">
                <a:latin typeface="Courier New" panose="02070309020205020404" pitchFamily="49" charset="0"/>
                <a:cs typeface="Courier New" panose="02070309020205020404" pitchFamily="49" charset="0"/>
              </a:rPr>
              <a:t>read_word</a:t>
            </a:r>
            <a:r>
              <a:rPr lang="zh-CN" altLang="en-US" sz="2200" dirty="0">
                <a:latin typeface="Courier New" panose="02070309020205020404" pitchFamily="49" charset="0"/>
              </a:rPr>
              <a:t>的定义</a:t>
            </a:r>
            <a:r>
              <a:rPr lang="zh-CN" altLang="en-US" sz="2200" dirty="0"/>
              <a:t>：</a:t>
            </a:r>
          </a:p>
          <a:p>
            <a:pPr>
              <a:lnSpc>
                <a:spcPct val="80000"/>
              </a:lnSpc>
              <a:spcBef>
                <a:spcPts val="1000"/>
              </a:spcBef>
              <a:buNone/>
            </a:pPr>
            <a:r>
              <a:rPr lang="en-US" altLang="zh-CN" sz="1900" dirty="0">
                <a:latin typeface="Courier New" panose="02070309020205020404" pitchFamily="49" charset="0"/>
              </a:rPr>
              <a:t>	</a:t>
            </a:r>
            <a:r>
              <a:rPr lang="en-US" altLang="zh-CN" sz="1900" dirty="0" err="1">
                <a:solidFill>
                  <a:schemeClr val="hlink"/>
                </a:solidFill>
                <a:latin typeface="Courier New" panose="02070309020205020404" pitchFamily="49" charset="0"/>
              </a:rPr>
              <a:t>int</a:t>
            </a:r>
            <a:r>
              <a:rPr lang="en-US" altLang="zh-CN" sz="1900" dirty="0">
                <a:latin typeface="Courier New" panose="02070309020205020404" pitchFamily="49" charset="0"/>
              </a:rPr>
              <a:t> </a:t>
            </a:r>
            <a:r>
              <a:rPr lang="en-US" altLang="zh-CN" sz="1900" dirty="0" err="1">
                <a:latin typeface="Courier New" panose="02070309020205020404" pitchFamily="49" charset="0"/>
              </a:rPr>
              <a:t>read_word</a:t>
            </a:r>
            <a:r>
              <a:rPr lang="en-US" altLang="zh-CN" sz="1900" dirty="0">
                <a:latin typeface="Courier New" panose="02070309020205020404" pitchFamily="49" charset="0"/>
              </a:rPr>
              <a:t>(char *word, </a:t>
            </a:r>
            <a:r>
              <a:rPr lang="en-US" altLang="zh-CN" sz="1900" dirty="0" err="1">
                <a:latin typeface="Courier New" panose="02070309020205020404" pitchFamily="49" charset="0"/>
              </a:rPr>
              <a:t>int</a:t>
            </a:r>
            <a:r>
              <a:rPr lang="en-US" altLang="zh-CN" sz="1900" dirty="0">
                <a:latin typeface="Courier New" panose="02070309020205020404" pitchFamily="49" charset="0"/>
              </a:rPr>
              <a:t> </a:t>
            </a:r>
            <a:r>
              <a:rPr lang="en-US" altLang="zh-CN" sz="1900" dirty="0" err="1">
                <a:latin typeface="Courier New" panose="02070309020205020404" pitchFamily="49" charset="0"/>
              </a:rPr>
              <a:t>len</a:t>
            </a:r>
            <a:r>
              <a:rPr lang="en-US" altLang="zh-CN" sz="1900" dirty="0">
                <a:latin typeface="Courier New" panose="02070309020205020404" pitchFamily="49" charset="0"/>
              </a:rPr>
              <a:t>)</a:t>
            </a:r>
          </a:p>
          <a:p>
            <a:pPr>
              <a:lnSpc>
                <a:spcPct val="80000"/>
              </a:lnSpc>
              <a:spcBef>
                <a:spcPts val="500"/>
              </a:spcBef>
              <a:buNone/>
            </a:pPr>
            <a:r>
              <a:rPr lang="en-US" altLang="zh-CN" sz="1900" dirty="0">
                <a:latin typeface="Courier New" panose="02070309020205020404" pitchFamily="49" charset="0"/>
              </a:rPr>
              <a:t>	{</a:t>
            </a:r>
          </a:p>
          <a:p>
            <a:pPr>
              <a:lnSpc>
                <a:spcPct val="80000"/>
              </a:lnSpc>
              <a:spcBef>
                <a:spcPct val="0"/>
              </a:spcBef>
              <a:buFont typeface="Wingdings" pitchFamily="2" charset="2"/>
              <a:buNone/>
            </a:pPr>
            <a:r>
              <a:rPr lang="en-US" altLang="zh-CN" sz="1900" dirty="0">
                <a:latin typeface="Courier New" panose="02070309020205020404" pitchFamily="49" charset="0"/>
              </a:rPr>
              <a:t>	  </a:t>
            </a:r>
            <a:r>
              <a:rPr lang="en-US" altLang="zh-CN" sz="1900" dirty="0" err="1">
                <a:latin typeface="Courier New" panose="02070309020205020404" pitchFamily="49" charset="0"/>
              </a:rPr>
              <a:t>int</a:t>
            </a:r>
            <a:r>
              <a:rPr lang="en-US" altLang="zh-CN" sz="1900" dirty="0">
                <a:latin typeface="Courier New" panose="02070309020205020404" pitchFamily="49" charset="0"/>
              </a:rPr>
              <a:t> </a:t>
            </a:r>
            <a:r>
              <a:rPr lang="en-US" altLang="zh-CN" sz="1900" dirty="0" err="1">
                <a:latin typeface="Courier New" panose="02070309020205020404" pitchFamily="49" charset="0"/>
              </a:rPr>
              <a:t>ch</a:t>
            </a:r>
            <a:r>
              <a:rPr lang="en-US" altLang="zh-CN" sz="1900" dirty="0">
                <a:latin typeface="Courier New" panose="02070309020205020404" pitchFamily="49" charset="0"/>
              </a:rPr>
              <a:t>, </a:t>
            </a:r>
            <a:r>
              <a:rPr lang="en-US" altLang="zh-CN" sz="1900" dirty="0" err="1">
                <a:latin typeface="Courier New" panose="02070309020205020404" pitchFamily="49" charset="0"/>
              </a:rPr>
              <a:t>pos</a:t>
            </a:r>
            <a:r>
              <a:rPr lang="en-US" altLang="zh-CN" sz="1900" dirty="0">
                <a:latin typeface="Courier New" panose="02070309020205020404" pitchFamily="49" charset="0"/>
              </a:rPr>
              <a:t> = 0;</a:t>
            </a:r>
          </a:p>
          <a:p>
            <a:pPr>
              <a:lnSpc>
                <a:spcPct val="80000"/>
              </a:lnSpc>
              <a:spcBef>
                <a:spcPct val="0"/>
              </a:spcBef>
              <a:buFont typeface="Wingdings" pitchFamily="2" charset="2"/>
              <a:buNone/>
            </a:pPr>
            <a:r>
              <a:rPr lang="en-US" altLang="zh-CN" sz="1900" dirty="0">
                <a:latin typeface="Courier New" panose="02070309020205020404" pitchFamily="49" charset="0"/>
              </a:rPr>
              <a:t>	 </a:t>
            </a:r>
          </a:p>
          <a:p>
            <a:pPr>
              <a:lnSpc>
                <a:spcPct val="80000"/>
              </a:lnSpc>
              <a:spcBef>
                <a:spcPct val="0"/>
              </a:spcBef>
              <a:buFont typeface="Wingdings" pitchFamily="2" charset="2"/>
              <a:buNone/>
            </a:pPr>
            <a:r>
              <a:rPr lang="en-US" altLang="zh-CN" sz="1900" dirty="0">
                <a:latin typeface="Courier New" panose="02070309020205020404" pitchFamily="49" charset="0"/>
              </a:rPr>
              <a:t>	  while ((</a:t>
            </a:r>
            <a:r>
              <a:rPr lang="en-US" altLang="zh-CN" sz="1900" dirty="0" err="1">
                <a:latin typeface="Courier New" panose="02070309020205020404" pitchFamily="49" charset="0"/>
              </a:rPr>
              <a:t>ch</a:t>
            </a:r>
            <a:r>
              <a:rPr lang="en-US" altLang="zh-CN" sz="1900" dirty="0">
                <a:latin typeface="Courier New" panose="02070309020205020404" pitchFamily="49" charset="0"/>
              </a:rPr>
              <a:t> = </a:t>
            </a:r>
            <a:r>
              <a:rPr lang="en-US" altLang="zh-CN" sz="1900" dirty="0" err="1">
                <a:latin typeface="Courier New" panose="02070309020205020404" pitchFamily="49" charset="0"/>
              </a:rPr>
              <a:t>read_char</a:t>
            </a:r>
            <a:r>
              <a:rPr lang="en-US" altLang="zh-CN" sz="1900" dirty="0">
                <a:latin typeface="Courier New" panose="02070309020205020404" pitchFamily="49" charset="0"/>
              </a:rPr>
              <a:t>()) == ' ')</a:t>
            </a:r>
          </a:p>
          <a:p>
            <a:pPr>
              <a:lnSpc>
                <a:spcPct val="80000"/>
              </a:lnSpc>
              <a:spcBef>
                <a:spcPts val="500"/>
              </a:spcBef>
              <a:buNone/>
            </a:pPr>
            <a:r>
              <a:rPr lang="en-US" altLang="zh-CN" sz="1900" dirty="0">
                <a:latin typeface="Courier New" panose="02070309020205020404" pitchFamily="49" charset="0"/>
              </a:rPr>
              <a:t>	    ;</a:t>
            </a:r>
          </a:p>
          <a:p>
            <a:pPr>
              <a:lnSpc>
                <a:spcPct val="80000"/>
              </a:lnSpc>
              <a:spcBef>
                <a:spcPts val="500"/>
              </a:spcBef>
              <a:buNone/>
            </a:pPr>
            <a:r>
              <a:rPr lang="en-US" altLang="zh-CN" sz="1900" dirty="0">
                <a:latin typeface="Courier New" panose="02070309020205020404" pitchFamily="49" charset="0"/>
              </a:rPr>
              <a:t>	  while (</a:t>
            </a:r>
            <a:r>
              <a:rPr lang="en-US" altLang="zh-CN" sz="1900" dirty="0" err="1">
                <a:latin typeface="Courier New" panose="02070309020205020404" pitchFamily="49" charset="0"/>
              </a:rPr>
              <a:t>ch</a:t>
            </a:r>
            <a:r>
              <a:rPr lang="en-US" altLang="zh-CN" sz="1900" dirty="0">
                <a:latin typeface="Courier New" panose="02070309020205020404" pitchFamily="49" charset="0"/>
              </a:rPr>
              <a:t> != ' ' &amp;&amp; </a:t>
            </a:r>
            <a:r>
              <a:rPr lang="en-US" altLang="zh-CN" sz="1900" dirty="0" err="1">
                <a:latin typeface="Courier New" panose="02070309020205020404" pitchFamily="49" charset="0"/>
              </a:rPr>
              <a:t>ch</a:t>
            </a:r>
            <a:r>
              <a:rPr lang="en-US" altLang="zh-CN" sz="1900" dirty="0">
                <a:latin typeface="Courier New" panose="02070309020205020404" pitchFamily="49" charset="0"/>
              </a:rPr>
              <a:t> != EOF) {</a:t>
            </a:r>
          </a:p>
          <a:p>
            <a:pPr>
              <a:lnSpc>
                <a:spcPct val="80000"/>
              </a:lnSpc>
              <a:spcBef>
                <a:spcPts val="500"/>
              </a:spcBef>
              <a:buNone/>
            </a:pPr>
            <a:r>
              <a:rPr lang="en-US" altLang="zh-CN" sz="1900" dirty="0">
                <a:latin typeface="Courier New" panose="02070309020205020404" pitchFamily="49" charset="0"/>
              </a:rPr>
              <a:t>	    if (</a:t>
            </a:r>
            <a:r>
              <a:rPr lang="en-US" altLang="zh-CN" sz="1900" dirty="0" err="1">
                <a:latin typeface="Courier New" panose="02070309020205020404" pitchFamily="49" charset="0"/>
              </a:rPr>
              <a:t>pos</a:t>
            </a:r>
            <a:r>
              <a:rPr lang="en-US" altLang="zh-CN" sz="1900" dirty="0">
                <a:latin typeface="Courier New" panose="02070309020205020404" pitchFamily="49" charset="0"/>
              </a:rPr>
              <a:t> &lt; </a:t>
            </a:r>
            <a:r>
              <a:rPr lang="en-US" altLang="zh-CN" sz="1900" dirty="0" err="1">
                <a:latin typeface="Courier New" panose="02070309020205020404" pitchFamily="49" charset="0"/>
              </a:rPr>
              <a:t>len</a:t>
            </a:r>
            <a:r>
              <a:rPr lang="en-US" altLang="zh-CN" sz="1900" dirty="0">
                <a:latin typeface="Courier New" panose="02070309020205020404" pitchFamily="49" charset="0"/>
              </a:rPr>
              <a:t>)</a:t>
            </a:r>
          </a:p>
          <a:p>
            <a:pPr>
              <a:lnSpc>
                <a:spcPct val="80000"/>
              </a:lnSpc>
              <a:spcBef>
                <a:spcPts val="500"/>
              </a:spcBef>
              <a:buNone/>
            </a:pPr>
            <a:r>
              <a:rPr lang="en-US" altLang="zh-CN" sz="1900" dirty="0">
                <a:latin typeface="Courier New" panose="02070309020205020404" pitchFamily="49" charset="0"/>
              </a:rPr>
              <a:t>	      word[</a:t>
            </a:r>
            <a:r>
              <a:rPr lang="en-US" altLang="zh-CN" sz="1900" dirty="0" err="1">
                <a:latin typeface="Courier New" panose="02070309020205020404" pitchFamily="49" charset="0"/>
              </a:rPr>
              <a:t>pos</a:t>
            </a:r>
            <a:r>
              <a:rPr lang="en-US" altLang="zh-CN" sz="1900" dirty="0">
                <a:latin typeface="Courier New" panose="02070309020205020404" pitchFamily="49" charset="0"/>
              </a:rPr>
              <a:t>++] = </a:t>
            </a:r>
            <a:r>
              <a:rPr lang="en-US" altLang="zh-CN" sz="1900" dirty="0" err="1">
                <a:latin typeface="Courier New" panose="02070309020205020404" pitchFamily="49" charset="0"/>
              </a:rPr>
              <a:t>ch</a:t>
            </a:r>
            <a:r>
              <a:rPr lang="en-US" altLang="zh-CN" sz="1900" dirty="0">
                <a:latin typeface="Courier New" panose="02070309020205020404" pitchFamily="49" charset="0"/>
              </a:rPr>
              <a:t>;</a:t>
            </a:r>
          </a:p>
          <a:p>
            <a:pPr>
              <a:lnSpc>
                <a:spcPct val="80000"/>
              </a:lnSpc>
              <a:spcBef>
                <a:spcPts val="500"/>
              </a:spcBef>
              <a:buNone/>
            </a:pPr>
            <a:r>
              <a:rPr lang="en-US" altLang="zh-CN" sz="1900" dirty="0">
                <a:latin typeface="Courier New" panose="02070309020205020404" pitchFamily="49" charset="0"/>
              </a:rPr>
              <a:t>	    </a:t>
            </a:r>
            <a:r>
              <a:rPr lang="en-US" altLang="zh-CN" sz="1900" dirty="0" err="1">
                <a:latin typeface="Courier New" panose="02070309020205020404" pitchFamily="49" charset="0"/>
              </a:rPr>
              <a:t>ch</a:t>
            </a:r>
            <a:r>
              <a:rPr lang="en-US" altLang="zh-CN" sz="1900" dirty="0">
                <a:latin typeface="Courier New" panose="02070309020205020404" pitchFamily="49" charset="0"/>
              </a:rPr>
              <a:t> = </a:t>
            </a:r>
            <a:r>
              <a:rPr lang="en-US" altLang="zh-CN" sz="1900" dirty="0" err="1">
                <a:latin typeface="Courier New" panose="02070309020205020404" pitchFamily="49" charset="0"/>
              </a:rPr>
              <a:t>read_char</a:t>
            </a:r>
            <a:r>
              <a:rPr lang="en-US" altLang="zh-CN" sz="1900" dirty="0">
                <a:latin typeface="Courier New" panose="02070309020205020404" pitchFamily="49" charset="0"/>
              </a:rPr>
              <a:t>();</a:t>
            </a:r>
          </a:p>
          <a:p>
            <a:pPr>
              <a:lnSpc>
                <a:spcPct val="80000"/>
              </a:lnSpc>
              <a:spcBef>
                <a:spcPts val="500"/>
              </a:spcBef>
              <a:buNone/>
            </a:pPr>
            <a:r>
              <a:rPr lang="en-US" altLang="zh-CN" sz="1900" dirty="0">
                <a:latin typeface="Courier New" panose="02070309020205020404" pitchFamily="49" charset="0"/>
              </a:rPr>
              <a:t>	  }</a:t>
            </a:r>
          </a:p>
          <a:p>
            <a:pPr>
              <a:lnSpc>
                <a:spcPct val="80000"/>
              </a:lnSpc>
              <a:spcBef>
                <a:spcPts val="500"/>
              </a:spcBef>
              <a:buNone/>
            </a:pPr>
            <a:r>
              <a:rPr lang="en-US" altLang="zh-CN" sz="1900" dirty="0">
                <a:latin typeface="Courier New" panose="02070309020205020404" pitchFamily="49" charset="0"/>
              </a:rPr>
              <a:t>	  word[</a:t>
            </a:r>
            <a:r>
              <a:rPr lang="en-US" altLang="zh-CN" sz="1900" dirty="0" err="1">
                <a:latin typeface="Courier New" panose="02070309020205020404" pitchFamily="49" charset="0"/>
              </a:rPr>
              <a:t>pos</a:t>
            </a:r>
            <a:r>
              <a:rPr lang="en-US" altLang="zh-CN" sz="1900" dirty="0">
                <a:latin typeface="Courier New" panose="02070309020205020404" pitchFamily="49" charset="0"/>
              </a:rPr>
              <a:t>] = '\0';</a:t>
            </a:r>
          </a:p>
          <a:p>
            <a:pPr>
              <a:lnSpc>
                <a:spcPct val="80000"/>
              </a:lnSpc>
              <a:spcBef>
                <a:spcPts val="500"/>
              </a:spcBef>
              <a:buNone/>
            </a:pPr>
            <a:r>
              <a:rPr lang="en-US" altLang="zh-CN" sz="1900" b="0" dirty="0">
                <a:latin typeface="Courier New" panose="02070309020205020404" pitchFamily="49" charset="0"/>
              </a:rPr>
              <a:t>	  </a:t>
            </a:r>
            <a:r>
              <a:rPr lang="en-US" altLang="zh-CN" sz="1900" dirty="0">
                <a:solidFill>
                  <a:schemeClr val="hlink"/>
                </a:solidFill>
                <a:latin typeface="Courier New" panose="02070309020205020404" pitchFamily="49" charset="0"/>
              </a:rPr>
              <a:t>return </a:t>
            </a:r>
            <a:r>
              <a:rPr lang="en-US" altLang="zh-CN" sz="1900" dirty="0" err="1">
                <a:solidFill>
                  <a:schemeClr val="hlink"/>
                </a:solidFill>
                <a:latin typeface="Courier New" panose="02070309020205020404" pitchFamily="49" charset="0"/>
              </a:rPr>
              <a:t>pos</a:t>
            </a:r>
            <a:r>
              <a:rPr lang="en-US" altLang="zh-CN" sz="1900" b="0" dirty="0">
                <a:latin typeface="Courier New" panose="02070309020205020404" pitchFamily="49" charset="0"/>
              </a:rPr>
              <a:t>;</a:t>
            </a:r>
          </a:p>
          <a:p>
            <a:pPr>
              <a:lnSpc>
                <a:spcPct val="80000"/>
              </a:lnSpc>
              <a:spcBef>
                <a:spcPct val="0"/>
              </a:spcBef>
              <a:buFont typeface="Wingdings" pitchFamily="2" charset="2"/>
              <a:buNone/>
            </a:pPr>
            <a:r>
              <a:rPr lang="en-US" altLang="zh-CN" sz="1900" dirty="0">
                <a:latin typeface="Courier New" panose="02070309020205020404" pitchFamily="49" charset="0"/>
              </a:rPr>
              <a:t>	}</a:t>
            </a:r>
          </a:p>
        </p:txBody>
      </p:sp>
    </p:spTree>
    <p:extLst>
      <p:ext uri="{BB962C8B-B14F-4D97-AF65-F5344CB8AC3E}">
        <p14:creationId xmlns:p14="http://schemas.microsoft.com/office/powerpoint/2010/main" val="14369660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zh-CN" altLang="en-US"/>
              <a:t>重新构建程序</a:t>
            </a:r>
            <a:endParaRPr lang="en-US" altLang="zh-CN"/>
          </a:p>
        </p:txBody>
      </p:sp>
      <p:sp>
        <p:nvSpPr>
          <p:cNvPr id="74755" name="Content Placeholder 2"/>
          <p:cNvSpPr>
            <a:spLocks noGrp="1"/>
          </p:cNvSpPr>
          <p:nvPr>
            <p:ph idx="4294967295"/>
          </p:nvPr>
        </p:nvSpPr>
        <p:spPr>
          <a:xfrm>
            <a:off x="914400" y="1371600"/>
            <a:ext cx="10058400" cy="4953000"/>
          </a:xfrm>
        </p:spPr>
        <p:txBody>
          <a:bodyPr vert="horz" wrap="square" lIns="92075" tIns="46038" rIns="92075" bIns="46038" numCol="1" anchor="t" anchorCtr="0" compatLnSpc="1">
            <a:prstTxWarp prst="textNoShape">
              <a:avLst/>
            </a:prstTxWarp>
          </a:bodyPr>
          <a:lstStyle/>
          <a:p>
            <a:r>
              <a:rPr lang="zh-CN" altLang="en-US" sz="2200" dirty="0"/>
              <a:t>最后</a:t>
            </a:r>
            <a:r>
              <a:rPr lang="en-US" altLang="zh-CN" sz="2200" dirty="0"/>
              <a:t>, </a:t>
            </a:r>
            <a:r>
              <a:rPr lang="zh-CN" altLang="en-US" sz="2200" dirty="0"/>
              <a:t>我们修改</a:t>
            </a:r>
            <a:r>
              <a:rPr lang="en-US" altLang="zh-CN" sz="2200" dirty="0" err="1">
                <a:latin typeface="Courier New" panose="02070309020205020404" pitchFamily="49" charset="0"/>
                <a:cs typeface="Courier New" panose="02070309020205020404" pitchFamily="49" charset="0"/>
              </a:rPr>
              <a:t>justify.c</a:t>
            </a:r>
            <a:r>
              <a:rPr lang="en-US" altLang="zh-CN" sz="2200" dirty="0"/>
              <a:t> ，</a:t>
            </a:r>
            <a:r>
              <a:rPr lang="zh-CN" altLang="en-US" sz="2200" dirty="0"/>
              <a:t>删除对</a:t>
            </a:r>
            <a:r>
              <a:rPr lang="en-US" altLang="zh-CN" sz="2200" dirty="0">
                <a:latin typeface="Courier New" panose="02070309020205020404" pitchFamily="49" charset="0"/>
              </a:rPr>
              <a:t>&lt;</a:t>
            </a:r>
            <a:r>
              <a:rPr lang="en-US" altLang="zh-CN" sz="2200" dirty="0" err="1">
                <a:latin typeface="Courier New" panose="02070309020205020404" pitchFamily="49" charset="0"/>
              </a:rPr>
              <a:t>string.h</a:t>
            </a:r>
            <a:r>
              <a:rPr lang="en-US" altLang="zh-CN" sz="2200" dirty="0">
                <a:latin typeface="Courier New" panose="02070309020205020404" pitchFamily="49" charset="0"/>
              </a:rPr>
              <a:t>&gt;</a:t>
            </a:r>
            <a:r>
              <a:rPr lang="en-US" altLang="zh-CN" sz="2200" dirty="0"/>
              <a:t> </a:t>
            </a:r>
            <a:r>
              <a:rPr lang="zh-CN" altLang="en-US" sz="2200" dirty="0"/>
              <a:t>的包含，并修改主函数：</a:t>
            </a:r>
          </a:p>
          <a:p>
            <a:pPr>
              <a:lnSpc>
                <a:spcPct val="80000"/>
              </a:lnSpc>
              <a:spcBef>
                <a:spcPts val="1000"/>
              </a:spcBef>
              <a:buNone/>
            </a:pPr>
            <a:r>
              <a:rPr lang="en-US" altLang="zh-CN" sz="2200" dirty="0">
                <a:latin typeface="Courier New" panose="02070309020205020404" pitchFamily="49" charset="0"/>
              </a:rPr>
              <a:t>	</a:t>
            </a:r>
            <a:r>
              <a:rPr lang="en-US" altLang="zh-CN" sz="2200" dirty="0" err="1">
                <a:latin typeface="Courier New" panose="02070309020205020404" pitchFamily="49" charset="0"/>
              </a:rPr>
              <a:t>int</a:t>
            </a:r>
            <a:r>
              <a:rPr lang="en-US" altLang="zh-CN" sz="2200" dirty="0">
                <a:latin typeface="Courier New" panose="02070309020205020404" pitchFamily="49" charset="0"/>
              </a:rPr>
              <a:t> main(void)</a:t>
            </a:r>
          </a:p>
          <a:p>
            <a:pPr>
              <a:lnSpc>
                <a:spcPct val="80000"/>
              </a:lnSpc>
              <a:spcBef>
                <a:spcPts val="500"/>
              </a:spcBef>
              <a:buNone/>
            </a:pPr>
            <a:r>
              <a:rPr lang="en-US" altLang="zh-CN" sz="2200" dirty="0">
                <a:latin typeface="Courier New" panose="02070309020205020404" pitchFamily="49" charset="0"/>
              </a:rPr>
              <a:t>	{</a:t>
            </a:r>
          </a:p>
          <a:p>
            <a:pPr>
              <a:lnSpc>
                <a:spcPct val="80000"/>
              </a:lnSpc>
              <a:spcBef>
                <a:spcPct val="0"/>
              </a:spcBef>
              <a:buFont typeface="Wingdings" pitchFamily="2" charset="2"/>
              <a:buNone/>
            </a:pPr>
            <a:r>
              <a:rPr lang="en-US" altLang="zh-CN" sz="2200" dirty="0">
                <a:latin typeface="Courier New" panose="02070309020205020404" pitchFamily="49" charset="0"/>
              </a:rPr>
              <a:t>	  char word[MAX_WORD_LEN+2];</a:t>
            </a:r>
          </a:p>
          <a:p>
            <a:pPr>
              <a:lnSpc>
                <a:spcPct val="80000"/>
              </a:lnSpc>
              <a:spcBef>
                <a:spcPts val="500"/>
              </a:spcBef>
              <a:buNone/>
            </a:pPr>
            <a:r>
              <a:rPr lang="en-US" altLang="zh-CN" sz="2200" dirty="0">
                <a:latin typeface="Courier New" panose="02070309020205020404" pitchFamily="49" charset="0"/>
              </a:rPr>
              <a:t>	  </a:t>
            </a:r>
            <a:r>
              <a:rPr lang="en-US" altLang="zh-CN" sz="2200" dirty="0" err="1">
                <a:latin typeface="Courier New" panose="02070309020205020404" pitchFamily="49" charset="0"/>
              </a:rPr>
              <a:t>int</a:t>
            </a:r>
            <a:r>
              <a:rPr lang="en-US" altLang="zh-CN" sz="2200" dirty="0">
                <a:latin typeface="Courier New" panose="02070309020205020404" pitchFamily="49" charset="0"/>
              </a:rPr>
              <a:t> </a:t>
            </a:r>
            <a:r>
              <a:rPr lang="en-US" altLang="zh-CN" sz="2200" dirty="0" err="1">
                <a:latin typeface="Courier New" panose="02070309020205020404" pitchFamily="49" charset="0"/>
              </a:rPr>
              <a:t>word_len</a:t>
            </a:r>
            <a:r>
              <a:rPr lang="en-US" altLang="zh-CN" sz="2200" dirty="0">
                <a:latin typeface="Courier New" panose="02070309020205020404" pitchFamily="49" charset="0"/>
              </a:rPr>
              <a:t>;</a:t>
            </a:r>
          </a:p>
          <a:p>
            <a:pPr>
              <a:lnSpc>
                <a:spcPct val="80000"/>
              </a:lnSpc>
              <a:spcBef>
                <a:spcPct val="0"/>
              </a:spcBef>
              <a:buFont typeface="Wingdings" pitchFamily="2" charset="2"/>
              <a:buNone/>
            </a:pPr>
            <a:r>
              <a:rPr lang="en-US" altLang="zh-CN" sz="2200" dirty="0">
                <a:latin typeface="Courier New" panose="02070309020205020404" pitchFamily="49" charset="0"/>
              </a:rPr>
              <a:t>	 </a:t>
            </a:r>
          </a:p>
          <a:p>
            <a:pPr>
              <a:lnSpc>
                <a:spcPct val="80000"/>
              </a:lnSpc>
              <a:spcBef>
                <a:spcPts val="500"/>
              </a:spcBef>
              <a:buNone/>
            </a:pPr>
            <a:r>
              <a:rPr lang="en-US" altLang="zh-CN" sz="2200" dirty="0">
                <a:latin typeface="Courier New" panose="02070309020205020404" pitchFamily="49" charset="0"/>
              </a:rPr>
              <a:t>	  </a:t>
            </a:r>
            <a:r>
              <a:rPr lang="en-US" altLang="zh-CN" sz="2200" dirty="0" err="1">
                <a:latin typeface="Courier New" panose="02070309020205020404" pitchFamily="49" charset="0"/>
              </a:rPr>
              <a:t>clear_line</a:t>
            </a:r>
            <a:r>
              <a:rPr lang="en-US" altLang="zh-CN" sz="2200" dirty="0">
                <a:latin typeface="Courier New" panose="02070309020205020404" pitchFamily="49" charset="0"/>
              </a:rPr>
              <a:t>();</a:t>
            </a:r>
          </a:p>
          <a:p>
            <a:pPr>
              <a:lnSpc>
                <a:spcPct val="80000"/>
              </a:lnSpc>
              <a:spcBef>
                <a:spcPts val="500"/>
              </a:spcBef>
              <a:buNone/>
            </a:pPr>
            <a:r>
              <a:rPr lang="en-US" altLang="zh-CN" sz="2200" dirty="0">
                <a:latin typeface="Courier New" panose="02070309020205020404" pitchFamily="49" charset="0"/>
              </a:rPr>
              <a:t>	  for (;;) {</a:t>
            </a:r>
          </a:p>
          <a:p>
            <a:pPr>
              <a:lnSpc>
                <a:spcPct val="80000"/>
              </a:lnSpc>
              <a:spcBef>
                <a:spcPts val="500"/>
              </a:spcBef>
              <a:buNone/>
            </a:pPr>
            <a:r>
              <a:rPr lang="en-US" altLang="zh-CN" sz="2200" dirty="0">
                <a:latin typeface="Courier New" panose="02070309020205020404" pitchFamily="49" charset="0"/>
              </a:rPr>
              <a:t>	    </a:t>
            </a:r>
            <a:r>
              <a:rPr lang="en-US" altLang="zh-CN" sz="2200" dirty="0" err="1">
                <a:solidFill>
                  <a:schemeClr val="hlink"/>
                </a:solidFill>
                <a:latin typeface="Courier New" panose="02070309020205020404" pitchFamily="49" charset="0"/>
              </a:rPr>
              <a:t>word_len</a:t>
            </a:r>
            <a:r>
              <a:rPr lang="en-US" altLang="zh-CN" sz="2200" b="0" dirty="0">
                <a:latin typeface="Courier New" panose="02070309020205020404" pitchFamily="49" charset="0"/>
              </a:rPr>
              <a:t> =</a:t>
            </a:r>
            <a:r>
              <a:rPr lang="en-US" altLang="zh-CN" sz="2200" dirty="0">
                <a:latin typeface="Courier New" panose="02070309020205020404" pitchFamily="49" charset="0"/>
              </a:rPr>
              <a:t> </a:t>
            </a:r>
            <a:r>
              <a:rPr lang="en-US" altLang="zh-CN" sz="2200" dirty="0" err="1">
                <a:latin typeface="Courier New" panose="02070309020205020404" pitchFamily="49" charset="0"/>
              </a:rPr>
              <a:t>read_word</a:t>
            </a:r>
            <a:r>
              <a:rPr lang="en-US" altLang="zh-CN" sz="2200" dirty="0">
                <a:latin typeface="Courier New" panose="02070309020205020404" pitchFamily="49" charset="0"/>
              </a:rPr>
              <a:t>(word, MAX_WORD_LEN+1);</a:t>
            </a:r>
          </a:p>
          <a:p>
            <a:pPr>
              <a:lnSpc>
                <a:spcPct val="80000"/>
              </a:lnSpc>
              <a:spcBef>
                <a:spcPts val="500"/>
              </a:spcBef>
              <a:buNone/>
            </a:pPr>
            <a:r>
              <a:rPr lang="en-US" altLang="zh-CN" sz="2200" dirty="0">
                <a:latin typeface="Courier New" panose="02070309020205020404" pitchFamily="49" charset="0"/>
              </a:rPr>
              <a:t>	    </a:t>
            </a:r>
            <a:r>
              <a:rPr lang="en-US" altLang="zh-CN" sz="2200" dirty="0">
                <a:latin typeface="Helvetica" panose="020B0604020202020204" pitchFamily="34" charset="0"/>
              </a:rPr>
              <a:t>…</a:t>
            </a:r>
          </a:p>
          <a:p>
            <a:pPr>
              <a:lnSpc>
                <a:spcPct val="80000"/>
              </a:lnSpc>
              <a:spcBef>
                <a:spcPts val="500"/>
              </a:spcBef>
              <a:buNone/>
            </a:pPr>
            <a:r>
              <a:rPr lang="en-US" altLang="zh-CN" sz="2200" dirty="0">
                <a:latin typeface="Courier New" panose="02070309020205020404" pitchFamily="49" charset="0"/>
              </a:rPr>
              <a:t>	  }</a:t>
            </a:r>
          </a:p>
          <a:p>
            <a:pPr>
              <a:lnSpc>
                <a:spcPct val="80000"/>
              </a:lnSpc>
              <a:spcBef>
                <a:spcPts val="500"/>
              </a:spcBef>
              <a:buNone/>
            </a:pPr>
            <a:r>
              <a:rPr lang="en-US" altLang="zh-CN" sz="2200" dirty="0">
                <a:latin typeface="Courier New" panose="02070309020205020404" pitchFamily="49" charset="0"/>
              </a:rPr>
              <a:t>	}</a:t>
            </a:r>
          </a:p>
        </p:txBody>
      </p:sp>
    </p:spTree>
    <p:extLst>
      <p:ext uri="{BB962C8B-B14F-4D97-AF65-F5344CB8AC3E}">
        <p14:creationId xmlns:p14="http://schemas.microsoft.com/office/powerpoint/2010/main" val="15205329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Title 1"/>
          <p:cNvSpPr>
            <a:spLocks noGrp="1"/>
          </p:cNvSpPr>
          <p:nvPr>
            <p:ph type="title" idx="4294967295"/>
          </p:nvPr>
        </p:nvSpPr>
        <p:spPr>
          <a:xfrm>
            <a:off x="1863724" y="476251"/>
            <a:ext cx="8540750" cy="612775"/>
          </a:xfrm>
        </p:spPr>
        <p:txBody>
          <a:bodyPr vert="horz" wrap="square" lIns="92075" tIns="46038" rIns="92075" bIns="46038" numCol="1" anchor="ctr" anchorCtr="0" compatLnSpc="1">
            <a:prstTxWarp prst="textNoShape">
              <a:avLst/>
            </a:prstTxWarp>
          </a:bodyPr>
          <a:lstStyle/>
          <a:p>
            <a:r>
              <a:rPr lang="zh-CN" altLang="en-US"/>
              <a:t>重新构建程序</a:t>
            </a:r>
            <a:endParaRPr lang="en-US" altLang="zh-CN"/>
          </a:p>
        </p:txBody>
      </p:sp>
      <p:sp>
        <p:nvSpPr>
          <p:cNvPr id="75779" name="Content Placeholder 2"/>
          <p:cNvSpPr>
            <a:spLocks noGrp="1"/>
          </p:cNvSpPr>
          <p:nvPr>
            <p:ph idx="4294967295"/>
          </p:nvPr>
        </p:nvSpPr>
        <p:spPr>
          <a:xfrm>
            <a:off x="228600" y="1089026"/>
            <a:ext cx="11810999" cy="5400675"/>
          </a:xfrm>
        </p:spPr>
        <p:txBody>
          <a:bodyPr vert="horz" wrap="square" lIns="92075" tIns="46038" rIns="92075" bIns="46038" numCol="1" anchor="t" anchorCtr="0" compatLnSpc="1">
            <a:prstTxWarp prst="textNoShape">
              <a:avLst/>
            </a:prstTxWarp>
          </a:bodyPr>
          <a:lstStyle/>
          <a:p>
            <a:pPr>
              <a:lnSpc>
                <a:spcPct val="110000"/>
              </a:lnSpc>
              <a:spcBef>
                <a:spcPct val="10000"/>
              </a:spcBef>
            </a:pPr>
            <a:r>
              <a:rPr lang="zh-CN" altLang="en-US" sz="2100" dirty="0"/>
              <a:t>一旦我们做了这些改变，我们将重新构建</a:t>
            </a:r>
            <a:r>
              <a:rPr lang="en-US" altLang="zh-CN" sz="2100" dirty="0"/>
              <a:t> </a:t>
            </a:r>
            <a:r>
              <a:rPr lang="en-US" altLang="zh-CN" sz="2100" dirty="0">
                <a:latin typeface="Courier New" panose="02070309020205020404" pitchFamily="49" charset="0"/>
                <a:cs typeface="Courier New" panose="02070309020205020404" pitchFamily="49" charset="0"/>
              </a:rPr>
              <a:t>justify</a:t>
            </a:r>
            <a:r>
              <a:rPr lang="zh-CN" altLang="en-US" sz="2100" dirty="0">
                <a:latin typeface="Courier New" panose="02070309020205020404" pitchFamily="49" charset="0"/>
              </a:rPr>
              <a:t>：重新编译</a:t>
            </a:r>
            <a:r>
              <a:rPr lang="en-US" altLang="zh-CN" sz="2100" dirty="0" err="1">
                <a:latin typeface="Courier New" panose="02070309020205020404" pitchFamily="49" charset="0"/>
              </a:rPr>
              <a:t>word.c</a:t>
            </a:r>
            <a:r>
              <a:rPr lang="en-US" altLang="zh-CN" sz="2100" dirty="0"/>
              <a:t> </a:t>
            </a:r>
            <a:r>
              <a:rPr lang="zh-CN" altLang="en-US" sz="2100" dirty="0"/>
              <a:t>和</a:t>
            </a:r>
            <a:r>
              <a:rPr lang="en-US" altLang="zh-CN" sz="2100" dirty="0" err="1">
                <a:latin typeface="Courier New" panose="02070309020205020404" pitchFamily="49" charset="0"/>
              </a:rPr>
              <a:t>justify.c</a:t>
            </a:r>
            <a:r>
              <a:rPr lang="en-US" altLang="zh-CN" sz="2100" dirty="0"/>
              <a:t> </a:t>
            </a:r>
            <a:r>
              <a:rPr lang="zh-CN" altLang="en-US" sz="2100" dirty="0"/>
              <a:t>后再连接</a:t>
            </a:r>
            <a:endParaRPr lang="en-US" altLang="zh-CN" sz="2100" dirty="0"/>
          </a:p>
          <a:p>
            <a:pPr>
              <a:lnSpc>
                <a:spcPct val="110000"/>
              </a:lnSpc>
              <a:spcBef>
                <a:spcPct val="10000"/>
              </a:spcBef>
            </a:pPr>
            <a:r>
              <a:rPr lang="zh-CN" altLang="en-US" sz="2100" dirty="0"/>
              <a:t>重构程序的</a:t>
            </a:r>
            <a:r>
              <a:rPr lang="en-US" altLang="zh-CN" sz="2100" dirty="0"/>
              <a:t> GCC </a:t>
            </a:r>
            <a:r>
              <a:rPr lang="zh-CN" altLang="en-US" sz="2100" dirty="0"/>
              <a:t>命令：</a:t>
            </a:r>
          </a:p>
          <a:p>
            <a:pPr lvl="1">
              <a:lnSpc>
                <a:spcPct val="110000"/>
              </a:lnSpc>
              <a:spcBef>
                <a:spcPct val="10000"/>
              </a:spcBef>
              <a:buFont typeface="Wingdings" pitchFamily="2" charset="2"/>
              <a:buNone/>
            </a:pPr>
            <a:r>
              <a:rPr lang="en-US" altLang="zh-CN" sz="2100" dirty="0" err="1">
                <a:latin typeface="Courier New" panose="02070309020205020404" pitchFamily="49" charset="0"/>
              </a:rPr>
              <a:t>gcc</a:t>
            </a:r>
            <a:r>
              <a:rPr lang="en-US" altLang="zh-CN" sz="2100" dirty="0">
                <a:latin typeface="Courier New" panose="02070309020205020404" pitchFamily="49" charset="0"/>
              </a:rPr>
              <a:t> -o justify </a:t>
            </a:r>
            <a:r>
              <a:rPr lang="en-US" altLang="zh-CN" sz="2100" dirty="0" err="1">
                <a:latin typeface="Courier New" panose="02070309020205020404" pitchFamily="49" charset="0"/>
              </a:rPr>
              <a:t>justify.c</a:t>
            </a:r>
            <a:r>
              <a:rPr lang="en-US" altLang="zh-CN" sz="2100" dirty="0">
                <a:latin typeface="Courier New" panose="02070309020205020404" pitchFamily="49" charset="0"/>
              </a:rPr>
              <a:t> </a:t>
            </a:r>
            <a:r>
              <a:rPr lang="en-US" altLang="zh-CN" sz="2100" dirty="0" err="1">
                <a:latin typeface="Courier New" panose="02070309020205020404" pitchFamily="49" charset="0"/>
              </a:rPr>
              <a:t>word.c</a:t>
            </a:r>
            <a:r>
              <a:rPr lang="en-US" altLang="zh-CN" sz="2100" dirty="0">
                <a:latin typeface="Courier New" panose="02070309020205020404" pitchFamily="49" charset="0"/>
              </a:rPr>
              <a:t> </a:t>
            </a:r>
            <a:r>
              <a:rPr lang="en-US" altLang="zh-CN" sz="2100" dirty="0" err="1">
                <a:latin typeface="Courier New" panose="02070309020205020404" pitchFamily="49" charset="0"/>
              </a:rPr>
              <a:t>line.o</a:t>
            </a:r>
            <a:endParaRPr lang="en-US" altLang="zh-CN" sz="2100" dirty="0">
              <a:latin typeface="Courier New" panose="02070309020205020404" pitchFamily="49" charset="0"/>
            </a:endParaRPr>
          </a:p>
          <a:p>
            <a:pPr>
              <a:lnSpc>
                <a:spcPct val="110000"/>
              </a:lnSpc>
              <a:spcBef>
                <a:spcPct val="10000"/>
              </a:spcBef>
            </a:pPr>
            <a:r>
              <a:rPr lang="zh-CN" altLang="en-US" sz="2100" dirty="0"/>
              <a:t>使用生成文件的一个好处是再构建会自动处理。</a:t>
            </a:r>
            <a:endParaRPr lang="en-US" altLang="zh-CN" sz="2100" dirty="0"/>
          </a:p>
          <a:p>
            <a:pPr>
              <a:lnSpc>
                <a:spcPct val="110000"/>
              </a:lnSpc>
              <a:spcBef>
                <a:spcPct val="10000"/>
              </a:spcBef>
            </a:pPr>
            <a:r>
              <a:rPr lang="zh-CN" altLang="en-US" sz="2100" dirty="0"/>
              <a:t>通过检查文件的日期，</a:t>
            </a:r>
            <a:r>
              <a:rPr lang="en-US" altLang="zh-CN" sz="2100" dirty="0">
                <a:latin typeface="Courier New" panose="02070309020205020404" pitchFamily="49" charset="0"/>
                <a:cs typeface="Courier New" panose="02070309020205020404" pitchFamily="49" charset="0"/>
              </a:rPr>
              <a:t>make</a:t>
            </a:r>
            <a:r>
              <a:rPr lang="en-US" altLang="zh-CN" sz="2100" dirty="0"/>
              <a:t> </a:t>
            </a:r>
            <a:r>
              <a:rPr lang="zh-CN" altLang="en-US" sz="2100" dirty="0"/>
              <a:t>能够确定哪些文件已经改变。</a:t>
            </a:r>
            <a:endParaRPr lang="en-US" altLang="zh-CN" sz="2100" dirty="0"/>
          </a:p>
          <a:p>
            <a:pPr>
              <a:lnSpc>
                <a:spcPct val="110000"/>
              </a:lnSpc>
              <a:spcBef>
                <a:spcPct val="10000"/>
              </a:spcBef>
            </a:pPr>
            <a:r>
              <a:rPr lang="zh-CN" altLang="en-US" sz="2100" dirty="0"/>
              <a:t>然后它重新编译这些文件和所有的依赖这些文件的文件，或者直接地，或者间接地。</a:t>
            </a:r>
            <a:endParaRPr lang="en-US" altLang="zh-CN" sz="2100" dirty="0"/>
          </a:p>
          <a:p>
            <a:pPr>
              <a:lnSpc>
                <a:spcPct val="110000"/>
              </a:lnSpc>
              <a:spcBef>
                <a:spcPct val="10000"/>
              </a:spcBef>
            </a:pPr>
            <a:r>
              <a:rPr lang="zh-CN" altLang="en-US" sz="2100" dirty="0"/>
              <a:t>假设我们对</a:t>
            </a:r>
            <a:r>
              <a:rPr lang="en-US" altLang="zh-CN" sz="2100" dirty="0" err="1">
                <a:latin typeface="Courier New" panose="02070309020205020404" pitchFamily="49" charset="0"/>
                <a:cs typeface="Courier New" panose="02070309020205020404" pitchFamily="49" charset="0"/>
              </a:rPr>
              <a:t>word.h</a:t>
            </a:r>
            <a:r>
              <a:rPr lang="zh-CN" altLang="en-US" sz="2100" dirty="0">
                <a:cs typeface="Courier New" panose="02070309020205020404" pitchFamily="49" charset="0"/>
              </a:rPr>
              <a:t>、</a:t>
            </a:r>
            <a:r>
              <a:rPr lang="en-US" altLang="zh-CN" sz="2100" dirty="0" err="1">
                <a:latin typeface="Courier New" panose="02070309020205020404" pitchFamily="49" charset="0"/>
              </a:rPr>
              <a:t>word.c</a:t>
            </a:r>
            <a:r>
              <a:rPr lang="zh-CN" altLang="en-US" sz="2100" dirty="0">
                <a:cs typeface="Courier New" panose="02070309020205020404" pitchFamily="49" charset="0"/>
              </a:rPr>
              <a:t>和 </a:t>
            </a:r>
            <a:r>
              <a:rPr lang="en-US" altLang="zh-CN" sz="2100" dirty="0" err="1">
                <a:latin typeface="Courier New" panose="02070309020205020404" pitchFamily="49" charset="0"/>
              </a:rPr>
              <a:t>justify.c</a:t>
            </a:r>
            <a:r>
              <a:rPr lang="zh-CN" altLang="en-US" sz="2100" dirty="0"/>
              <a:t>做了上述修改。</a:t>
            </a:r>
            <a:endParaRPr lang="en-US" altLang="zh-CN" sz="2100" dirty="0"/>
          </a:p>
          <a:p>
            <a:pPr>
              <a:lnSpc>
                <a:spcPct val="110000"/>
              </a:lnSpc>
              <a:spcBef>
                <a:spcPct val="10000"/>
              </a:spcBef>
            </a:pPr>
            <a:r>
              <a:rPr lang="zh-CN" altLang="en-US" sz="2100" dirty="0"/>
              <a:t>当</a:t>
            </a:r>
            <a:r>
              <a:rPr lang="en-US" altLang="zh-CN" sz="2100" dirty="0">
                <a:latin typeface="Courier New" panose="02070309020205020404" pitchFamily="49" charset="0"/>
              </a:rPr>
              <a:t>justify</a:t>
            </a:r>
            <a:r>
              <a:rPr lang="zh-CN" altLang="en-US" sz="2100" dirty="0">
                <a:latin typeface="Courier New" panose="02070309020205020404" pitchFamily="49" charset="0"/>
              </a:rPr>
              <a:t>程序重建时</a:t>
            </a:r>
            <a:r>
              <a:rPr lang="en-US" altLang="zh-CN" sz="2100" dirty="0"/>
              <a:t>, </a:t>
            </a:r>
            <a:r>
              <a:rPr lang="en-US" altLang="zh-CN" sz="2100" dirty="0">
                <a:latin typeface="Courier New" panose="02070309020205020404" pitchFamily="49" charset="0"/>
              </a:rPr>
              <a:t>make</a:t>
            </a:r>
            <a:r>
              <a:rPr lang="zh-CN" altLang="en-US" sz="2100" dirty="0"/>
              <a:t>将执行下列动作：</a:t>
            </a:r>
          </a:p>
          <a:p>
            <a:pPr lvl="1">
              <a:lnSpc>
                <a:spcPct val="110000"/>
              </a:lnSpc>
              <a:spcBef>
                <a:spcPct val="10000"/>
              </a:spcBef>
            </a:pPr>
            <a:r>
              <a:rPr lang="zh-CN" altLang="en-US" sz="2100" dirty="0"/>
              <a:t>通过编译</a:t>
            </a:r>
            <a:r>
              <a:rPr lang="en-US" altLang="zh-CN" sz="2100" dirty="0" err="1">
                <a:latin typeface="Courier New" panose="02070309020205020404" pitchFamily="49" charset="0"/>
              </a:rPr>
              <a:t>justify.c</a:t>
            </a:r>
            <a:r>
              <a:rPr lang="zh-CN" altLang="en-US" sz="2100" dirty="0"/>
              <a:t>构建</a:t>
            </a:r>
            <a:r>
              <a:rPr lang="en-US" altLang="zh-CN" sz="2100" dirty="0" err="1">
                <a:latin typeface="Courier New" panose="02070309020205020404" pitchFamily="49" charset="0"/>
              </a:rPr>
              <a:t>justify.o</a:t>
            </a:r>
            <a:r>
              <a:rPr lang="en-US" altLang="zh-CN" sz="2100" dirty="0"/>
              <a:t> (</a:t>
            </a:r>
            <a:r>
              <a:rPr lang="zh-CN" altLang="en-US" sz="2100" dirty="0"/>
              <a:t>因为</a:t>
            </a:r>
            <a:r>
              <a:rPr lang="en-US" altLang="zh-CN" sz="2100" dirty="0"/>
              <a:t> </a:t>
            </a:r>
            <a:r>
              <a:rPr lang="en-US" altLang="zh-CN" sz="2100" dirty="0" err="1">
                <a:latin typeface="Courier New" panose="02070309020205020404" pitchFamily="49" charset="0"/>
              </a:rPr>
              <a:t>justify.c</a:t>
            </a:r>
            <a:r>
              <a:rPr lang="zh-CN" altLang="en-US" sz="2100" dirty="0">
                <a:latin typeface="Courier New" panose="02070309020205020404" pitchFamily="49" charset="0"/>
              </a:rPr>
              <a:t>和</a:t>
            </a:r>
            <a:r>
              <a:rPr lang="en-US" altLang="zh-CN" sz="2100" dirty="0" err="1">
                <a:latin typeface="Courier New" panose="02070309020205020404" pitchFamily="49" charset="0"/>
              </a:rPr>
              <a:t>word.h</a:t>
            </a:r>
            <a:r>
              <a:rPr lang="en-US" altLang="zh-CN" sz="2100" dirty="0"/>
              <a:t> </a:t>
            </a:r>
            <a:r>
              <a:rPr lang="zh-CN" altLang="en-US" sz="2100" dirty="0"/>
              <a:t>已经改变</a:t>
            </a:r>
            <a:r>
              <a:rPr lang="en-US" altLang="zh-CN" sz="2100" dirty="0"/>
              <a:t>)</a:t>
            </a:r>
            <a:r>
              <a:rPr lang="zh-CN" altLang="en-US" sz="2100" dirty="0"/>
              <a:t>。</a:t>
            </a:r>
          </a:p>
          <a:p>
            <a:pPr lvl="1">
              <a:lnSpc>
                <a:spcPct val="110000"/>
              </a:lnSpc>
              <a:spcBef>
                <a:spcPct val="10000"/>
              </a:spcBef>
            </a:pPr>
            <a:r>
              <a:rPr lang="zh-CN" altLang="en-US" sz="2100" dirty="0"/>
              <a:t>通过编译</a:t>
            </a:r>
            <a:r>
              <a:rPr lang="en-US" altLang="zh-CN" sz="2100" dirty="0" err="1">
                <a:latin typeface="Courier New" panose="02070309020205020404" pitchFamily="49" charset="0"/>
              </a:rPr>
              <a:t>word.c</a:t>
            </a:r>
            <a:r>
              <a:rPr lang="zh-CN" altLang="en-US" sz="2100" dirty="0">
                <a:latin typeface="Courier New" panose="02070309020205020404" pitchFamily="49" charset="0"/>
              </a:rPr>
              <a:t>构建</a:t>
            </a:r>
            <a:r>
              <a:rPr lang="en-US" altLang="zh-CN" sz="2100" dirty="0"/>
              <a:t> </a:t>
            </a:r>
            <a:r>
              <a:rPr lang="en-US" altLang="zh-CN" sz="2100" dirty="0" err="1">
                <a:latin typeface="Courier New" panose="02070309020205020404" pitchFamily="49" charset="0"/>
              </a:rPr>
              <a:t>word.o</a:t>
            </a:r>
            <a:r>
              <a:rPr lang="en-US" altLang="zh-CN" sz="2100" dirty="0"/>
              <a:t> (</a:t>
            </a:r>
            <a:r>
              <a:rPr lang="zh-CN" altLang="en-US" sz="2100" dirty="0"/>
              <a:t>因为</a:t>
            </a:r>
            <a:r>
              <a:rPr lang="en-US" altLang="zh-CN" sz="2100" dirty="0"/>
              <a:t> </a:t>
            </a:r>
            <a:r>
              <a:rPr lang="en-US" altLang="zh-CN" sz="2100" dirty="0" err="1">
                <a:latin typeface="Courier New" panose="02070309020205020404" pitchFamily="49" charset="0"/>
              </a:rPr>
              <a:t>word.c</a:t>
            </a:r>
            <a:r>
              <a:rPr lang="zh-CN" altLang="en-US" sz="2100" dirty="0">
                <a:latin typeface="Courier New" panose="02070309020205020404" pitchFamily="49" charset="0"/>
              </a:rPr>
              <a:t>和</a:t>
            </a:r>
            <a:r>
              <a:rPr lang="zh-CN" altLang="en-US" sz="2100" dirty="0"/>
              <a:t> </a:t>
            </a:r>
            <a:r>
              <a:rPr lang="en-US" altLang="zh-CN" sz="2100" dirty="0"/>
              <a:t> </a:t>
            </a:r>
            <a:r>
              <a:rPr lang="en-US" altLang="zh-CN" sz="2100" dirty="0" err="1">
                <a:latin typeface="Courier New" panose="02070309020205020404" pitchFamily="49" charset="0"/>
              </a:rPr>
              <a:t>word.h</a:t>
            </a:r>
            <a:r>
              <a:rPr lang="en-US" altLang="zh-CN" sz="2100" dirty="0"/>
              <a:t> </a:t>
            </a:r>
            <a:r>
              <a:rPr lang="zh-CN" altLang="en-US" sz="2100" dirty="0"/>
              <a:t>已经改变</a:t>
            </a:r>
            <a:r>
              <a:rPr lang="en-US" altLang="zh-CN" sz="2100" dirty="0"/>
              <a:t>)</a:t>
            </a:r>
          </a:p>
          <a:p>
            <a:pPr lvl="1">
              <a:lnSpc>
                <a:spcPct val="110000"/>
              </a:lnSpc>
              <a:spcBef>
                <a:spcPct val="10000"/>
              </a:spcBef>
            </a:pPr>
            <a:r>
              <a:rPr lang="zh-CN" altLang="en-US" sz="2100" dirty="0"/>
              <a:t>通过连接</a:t>
            </a:r>
            <a:r>
              <a:rPr lang="en-US" altLang="zh-CN" sz="2100" dirty="0" err="1">
                <a:latin typeface="Courier New" panose="02070309020205020404" pitchFamily="49" charset="0"/>
              </a:rPr>
              <a:t>justify.o</a:t>
            </a:r>
            <a:r>
              <a:rPr lang="en-US" altLang="zh-CN" sz="2100" dirty="0"/>
              <a:t>, </a:t>
            </a:r>
            <a:r>
              <a:rPr lang="en-US" altLang="zh-CN" sz="2100" dirty="0" err="1">
                <a:latin typeface="Courier New" panose="02070309020205020404" pitchFamily="49" charset="0"/>
              </a:rPr>
              <a:t>word.o</a:t>
            </a:r>
            <a:r>
              <a:rPr lang="en-US" altLang="zh-CN" sz="2100" dirty="0"/>
              <a:t>,</a:t>
            </a:r>
            <a:r>
              <a:rPr lang="zh-CN" altLang="en-US" sz="2100" dirty="0"/>
              <a:t>和</a:t>
            </a:r>
            <a:r>
              <a:rPr lang="en-US" altLang="zh-CN" sz="2100" dirty="0" err="1">
                <a:latin typeface="Courier New" panose="02070309020205020404" pitchFamily="49" charset="0"/>
              </a:rPr>
              <a:t>line.o</a:t>
            </a:r>
            <a:r>
              <a:rPr lang="en-US" altLang="zh-CN" sz="2100" dirty="0"/>
              <a:t> </a:t>
            </a:r>
            <a:r>
              <a:rPr lang="zh-CN" altLang="en-US" sz="2100" dirty="0"/>
              <a:t>构建</a:t>
            </a:r>
            <a:r>
              <a:rPr lang="en-US" altLang="zh-CN" sz="2100" dirty="0"/>
              <a:t> </a:t>
            </a:r>
            <a:r>
              <a:rPr lang="en-US" altLang="zh-CN" sz="2100" dirty="0">
                <a:latin typeface="Courier New" panose="02070309020205020404" pitchFamily="49" charset="0"/>
              </a:rPr>
              <a:t>justify</a:t>
            </a:r>
            <a:r>
              <a:rPr lang="en-US" altLang="zh-CN" sz="2100" dirty="0"/>
              <a:t> (</a:t>
            </a:r>
            <a:r>
              <a:rPr lang="zh-CN" altLang="en-US" sz="2100" dirty="0"/>
              <a:t>因为</a:t>
            </a:r>
            <a:r>
              <a:rPr lang="en-US" altLang="zh-CN" sz="2100" dirty="0" err="1">
                <a:latin typeface="Courier New" panose="02070309020205020404" pitchFamily="49" charset="0"/>
              </a:rPr>
              <a:t>justify.o</a:t>
            </a:r>
            <a:r>
              <a:rPr lang="en-US" altLang="zh-CN" sz="2100" dirty="0"/>
              <a:t> </a:t>
            </a:r>
            <a:r>
              <a:rPr lang="zh-CN" altLang="en-US" sz="2100" dirty="0"/>
              <a:t>和</a:t>
            </a:r>
            <a:r>
              <a:rPr lang="en-US" altLang="zh-CN" sz="2100" dirty="0"/>
              <a:t> </a:t>
            </a:r>
            <a:r>
              <a:rPr lang="en-US" altLang="zh-CN" sz="2100" dirty="0" err="1">
                <a:latin typeface="Courier New" panose="02070309020205020404" pitchFamily="49" charset="0"/>
              </a:rPr>
              <a:t>word.o</a:t>
            </a:r>
            <a:r>
              <a:rPr lang="zh-CN" altLang="en-US" sz="2100" dirty="0"/>
              <a:t>已经改变</a:t>
            </a:r>
            <a:r>
              <a:rPr lang="en-US" altLang="zh-CN" sz="2100" dirty="0"/>
              <a:t>).</a:t>
            </a:r>
          </a:p>
          <a:p>
            <a:pPr>
              <a:lnSpc>
                <a:spcPct val="110000"/>
              </a:lnSpc>
              <a:spcBef>
                <a:spcPct val="10000"/>
              </a:spcBef>
            </a:pPr>
            <a:endParaRPr lang="en-US" altLang="zh-CN" sz="2100" dirty="0"/>
          </a:p>
          <a:p>
            <a:pPr>
              <a:lnSpc>
                <a:spcPct val="110000"/>
              </a:lnSpc>
              <a:spcBef>
                <a:spcPct val="10000"/>
              </a:spcBef>
              <a:buFont typeface="Wingdings" pitchFamily="2" charset="2"/>
              <a:buNone/>
            </a:pPr>
            <a:endParaRPr lang="en-US" altLang="zh-CN" sz="2100" dirty="0"/>
          </a:p>
        </p:txBody>
      </p:sp>
    </p:spTree>
    <p:extLst>
      <p:ext uri="{BB962C8B-B14F-4D97-AF65-F5344CB8AC3E}">
        <p14:creationId xmlns:p14="http://schemas.microsoft.com/office/powerpoint/2010/main" val="121603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blinds(horizontal)">
                                      <p:cBhvr>
                                        <p:cTn id="7" dur="500"/>
                                        <p:tgtEl>
                                          <p:spTgt spid="757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12" dur="500"/>
                                        <p:tgtEl>
                                          <p:spTgt spid="7577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15" dur="500"/>
                                        <p:tgtEl>
                                          <p:spTgt spid="7577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5779">
                                            <p:txEl>
                                              <p:pRg st="3" end="3"/>
                                            </p:txEl>
                                          </p:spTgt>
                                        </p:tgtEl>
                                        <p:attrNameLst>
                                          <p:attrName>style.visibility</p:attrName>
                                        </p:attrNameLst>
                                      </p:cBhvr>
                                      <p:to>
                                        <p:strVal val="visible"/>
                                      </p:to>
                                    </p:set>
                                    <p:animEffect transition="in" filter="blinds(horizontal)">
                                      <p:cBhvr>
                                        <p:cTn id="20" dur="500"/>
                                        <p:tgtEl>
                                          <p:spTgt spid="7577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5779">
                                            <p:txEl>
                                              <p:pRg st="4" end="4"/>
                                            </p:txEl>
                                          </p:spTgt>
                                        </p:tgtEl>
                                        <p:attrNameLst>
                                          <p:attrName>style.visibility</p:attrName>
                                        </p:attrNameLst>
                                      </p:cBhvr>
                                      <p:to>
                                        <p:strVal val="visible"/>
                                      </p:to>
                                    </p:set>
                                    <p:animEffect transition="in" filter="blinds(horizontal)">
                                      <p:cBhvr>
                                        <p:cTn id="25" dur="500"/>
                                        <p:tgtEl>
                                          <p:spTgt spid="75779">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5779">
                                            <p:txEl>
                                              <p:pRg st="5" end="5"/>
                                            </p:txEl>
                                          </p:spTgt>
                                        </p:tgtEl>
                                        <p:attrNameLst>
                                          <p:attrName>style.visibility</p:attrName>
                                        </p:attrNameLst>
                                      </p:cBhvr>
                                      <p:to>
                                        <p:strVal val="visible"/>
                                      </p:to>
                                    </p:set>
                                    <p:animEffect transition="in" filter="blinds(horizontal)">
                                      <p:cBhvr>
                                        <p:cTn id="30" dur="500"/>
                                        <p:tgtEl>
                                          <p:spTgt spid="75779">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5779">
                                            <p:txEl>
                                              <p:pRg st="6" end="6"/>
                                            </p:txEl>
                                          </p:spTgt>
                                        </p:tgtEl>
                                        <p:attrNameLst>
                                          <p:attrName>style.visibility</p:attrName>
                                        </p:attrNameLst>
                                      </p:cBhvr>
                                      <p:to>
                                        <p:strVal val="visible"/>
                                      </p:to>
                                    </p:set>
                                    <p:animEffect transition="in" filter="blinds(horizontal)">
                                      <p:cBhvr>
                                        <p:cTn id="35" dur="500"/>
                                        <p:tgtEl>
                                          <p:spTgt spid="75779">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5779">
                                            <p:txEl>
                                              <p:pRg st="7" end="7"/>
                                            </p:txEl>
                                          </p:spTgt>
                                        </p:tgtEl>
                                        <p:attrNameLst>
                                          <p:attrName>style.visibility</p:attrName>
                                        </p:attrNameLst>
                                      </p:cBhvr>
                                      <p:to>
                                        <p:strVal val="visible"/>
                                      </p:to>
                                    </p:set>
                                    <p:animEffect transition="in" filter="blinds(horizontal)">
                                      <p:cBhvr>
                                        <p:cTn id="40" dur="500"/>
                                        <p:tgtEl>
                                          <p:spTgt spid="75779">
                                            <p:txEl>
                                              <p:pRg st="7" end="7"/>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75779">
                                            <p:txEl>
                                              <p:pRg st="8" end="8"/>
                                            </p:txEl>
                                          </p:spTgt>
                                        </p:tgtEl>
                                        <p:attrNameLst>
                                          <p:attrName>style.visibility</p:attrName>
                                        </p:attrNameLst>
                                      </p:cBhvr>
                                      <p:to>
                                        <p:strVal val="visible"/>
                                      </p:to>
                                    </p:set>
                                    <p:animEffect transition="in" filter="blinds(horizontal)">
                                      <p:cBhvr>
                                        <p:cTn id="43" dur="500"/>
                                        <p:tgtEl>
                                          <p:spTgt spid="75779">
                                            <p:txEl>
                                              <p:pRg st="8" end="8"/>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75779">
                                            <p:txEl>
                                              <p:pRg st="9" end="9"/>
                                            </p:txEl>
                                          </p:spTgt>
                                        </p:tgtEl>
                                        <p:attrNameLst>
                                          <p:attrName>style.visibility</p:attrName>
                                        </p:attrNameLst>
                                      </p:cBhvr>
                                      <p:to>
                                        <p:strVal val="visible"/>
                                      </p:to>
                                    </p:set>
                                    <p:animEffect transition="in" filter="blinds(horizontal)">
                                      <p:cBhvr>
                                        <p:cTn id="46" dur="500"/>
                                        <p:tgtEl>
                                          <p:spTgt spid="75779">
                                            <p:txEl>
                                              <p:pRg st="9" end="9"/>
                                            </p:txEl>
                                          </p:spTgt>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75779">
                                            <p:txEl>
                                              <p:pRg st="10" end="10"/>
                                            </p:txEl>
                                          </p:spTgt>
                                        </p:tgtEl>
                                        <p:attrNameLst>
                                          <p:attrName>style.visibility</p:attrName>
                                        </p:attrNameLst>
                                      </p:cBhvr>
                                      <p:to>
                                        <p:strVal val="visible"/>
                                      </p:to>
                                    </p:set>
                                    <p:animEffect transition="in" filter="blinds(horizontal)">
                                      <p:cBhvr>
                                        <p:cTn id="49" dur="500"/>
                                        <p:tgtEl>
                                          <p:spTgt spid="757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dirty="0"/>
              <a:t>3.4.4 </a:t>
            </a:r>
            <a:r>
              <a:rPr lang="zh-CN" altLang="en-US" dirty="0"/>
              <a:t>在程序外定义宏</a:t>
            </a:r>
          </a:p>
        </p:txBody>
      </p:sp>
      <p:sp>
        <p:nvSpPr>
          <p:cNvPr id="78851" name="Content Placeholder 2"/>
          <p:cNvSpPr>
            <a:spLocks noGrp="1"/>
          </p:cNvSpPr>
          <p:nvPr>
            <p:ph idx="4294967295"/>
          </p:nvPr>
        </p:nvSpPr>
        <p:spPr>
          <a:xfrm>
            <a:off x="304800" y="1295400"/>
            <a:ext cx="11582400" cy="5086350"/>
          </a:xfrm>
        </p:spPr>
        <p:txBody>
          <a:bodyPr vert="horz" wrap="square" lIns="92075" tIns="46038" rIns="92075" bIns="46038" numCol="1" anchor="t" anchorCtr="0" compatLnSpc="1">
            <a:prstTxWarp prst="textNoShape">
              <a:avLst/>
            </a:prstTxWarp>
          </a:bodyPr>
          <a:lstStyle/>
          <a:p>
            <a:pPr>
              <a:lnSpc>
                <a:spcPts val="3000"/>
              </a:lnSpc>
              <a:spcBef>
                <a:spcPts val="1200"/>
              </a:spcBef>
            </a:pPr>
            <a:r>
              <a:rPr lang="en-US" altLang="zh-CN" sz="2400" dirty="0"/>
              <a:t>C </a:t>
            </a:r>
            <a:r>
              <a:rPr lang="zh-CN" altLang="en-US" sz="2400" dirty="0"/>
              <a:t>编译器通常提供在编译时指定宏值的方法。</a:t>
            </a:r>
            <a:endParaRPr lang="en-US" altLang="zh-CN" sz="2400" dirty="0"/>
          </a:p>
          <a:p>
            <a:pPr>
              <a:lnSpc>
                <a:spcPts val="3000"/>
              </a:lnSpc>
              <a:spcBef>
                <a:spcPts val="1200"/>
              </a:spcBef>
            </a:pPr>
            <a:r>
              <a:rPr lang="zh-CN" altLang="en-US" sz="2400" dirty="0"/>
              <a:t>这个功能使它容易改变宏值，而不编辑任何程序文件。</a:t>
            </a:r>
            <a:endParaRPr lang="en-US" altLang="zh-CN" sz="2400" dirty="0"/>
          </a:p>
          <a:p>
            <a:pPr>
              <a:lnSpc>
                <a:spcPts val="3000"/>
              </a:lnSpc>
              <a:spcBef>
                <a:spcPts val="1200"/>
              </a:spcBef>
            </a:pPr>
            <a:r>
              <a:rPr lang="zh-CN" altLang="en-US" sz="2400" dirty="0"/>
              <a:t>当使用生成文件自动构建程序时，它特别有价值。</a:t>
            </a:r>
            <a:endParaRPr lang="en-US" altLang="zh-CN" sz="2400" dirty="0"/>
          </a:p>
          <a:p>
            <a:pPr>
              <a:lnSpc>
                <a:spcPts val="3000"/>
              </a:lnSpc>
              <a:spcBef>
                <a:spcPts val="1200"/>
              </a:spcBef>
            </a:pPr>
            <a:r>
              <a:rPr lang="zh-CN" altLang="en-US" sz="2400" dirty="0"/>
              <a:t>大多数编译器</a:t>
            </a:r>
            <a:r>
              <a:rPr lang="en-US" altLang="zh-CN" sz="2400" dirty="0"/>
              <a:t> (</a:t>
            </a:r>
            <a:r>
              <a:rPr lang="zh-CN" altLang="en-US" sz="2400" dirty="0"/>
              <a:t>包括</a:t>
            </a:r>
            <a:r>
              <a:rPr lang="en-US" altLang="zh-CN" sz="2400" dirty="0"/>
              <a:t>GCC) </a:t>
            </a:r>
            <a:r>
              <a:rPr lang="zh-CN" altLang="en-US" sz="2400" dirty="0"/>
              <a:t>支持</a:t>
            </a:r>
            <a:r>
              <a:rPr lang="en-US" altLang="zh-CN" sz="2400" dirty="0"/>
              <a:t> </a:t>
            </a:r>
            <a:r>
              <a:rPr lang="en-US" altLang="zh-CN" sz="2400" dirty="0">
                <a:latin typeface="Courier New" panose="02070309020205020404" pitchFamily="49" charset="0"/>
                <a:cs typeface="Courier New" panose="02070309020205020404" pitchFamily="49" charset="0"/>
              </a:rPr>
              <a:t>-D</a:t>
            </a:r>
            <a:r>
              <a:rPr lang="en-US" altLang="zh-CN" sz="2400" dirty="0"/>
              <a:t> </a:t>
            </a:r>
            <a:r>
              <a:rPr lang="zh-CN" altLang="en-US" sz="2400" dirty="0"/>
              <a:t>选项，这允许在命令行指定一个宏的值：</a:t>
            </a:r>
          </a:p>
          <a:p>
            <a:pPr lvl="1">
              <a:lnSpc>
                <a:spcPts val="3000"/>
              </a:lnSpc>
              <a:spcBef>
                <a:spcPts val="1200"/>
              </a:spcBef>
              <a:buFont typeface="Wingdings" pitchFamily="2" charset="2"/>
              <a:buNone/>
            </a:pPr>
            <a:r>
              <a:rPr lang="en-US" altLang="zh-CN" dirty="0" err="1">
                <a:latin typeface="Courier New" panose="02070309020205020404" pitchFamily="49" charset="0"/>
              </a:rPr>
              <a:t>gcc</a:t>
            </a:r>
            <a:r>
              <a:rPr lang="en-US" altLang="zh-CN" dirty="0">
                <a:latin typeface="Courier New" panose="02070309020205020404" pitchFamily="49" charset="0"/>
              </a:rPr>
              <a:t> -DDEBUG=1 </a:t>
            </a:r>
            <a:r>
              <a:rPr lang="en-US" altLang="zh-CN" dirty="0" err="1">
                <a:latin typeface="Courier New" panose="02070309020205020404" pitchFamily="49" charset="0"/>
              </a:rPr>
              <a:t>foo.c</a:t>
            </a:r>
            <a:endParaRPr lang="en-US" altLang="zh-CN" dirty="0">
              <a:latin typeface="Courier New" panose="02070309020205020404" pitchFamily="49" charset="0"/>
            </a:endParaRPr>
          </a:p>
          <a:p>
            <a:pPr>
              <a:lnSpc>
                <a:spcPts val="3000"/>
              </a:lnSpc>
              <a:spcBef>
                <a:spcPts val="1200"/>
              </a:spcBef>
            </a:pPr>
            <a:r>
              <a:rPr lang="zh-CN" altLang="en-US" sz="2400" dirty="0"/>
              <a:t>在这个例子中，</a:t>
            </a:r>
            <a:r>
              <a:rPr lang="en-US" altLang="zh-CN" sz="2400" dirty="0" err="1">
                <a:latin typeface="Courier New" panose="02070309020205020404" pitchFamily="49" charset="0"/>
              </a:rPr>
              <a:t>foo.c</a:t>
            </a:r>
            <a:r>
              <a:rPr lang="zh-CN" altLang="en-US" sz="2400" dirty="0">
                <a:latin typeface="Courier New" panose="02070309020205020404" pitchFamily="49" charset="0"/>
              </a:rPr>
              <a:t>里的</a:t>
            </a:r>
            <a:r>
              <a:rPr lang="en-US" altLang="zh-CN" sz="2400" dirty="0">
                <a:latin typeface="Courier New" panose="02070309020205020404" pitchFamily="49" charset="0"/>
              </a:rPr>
              <a:t>DEBUG</a:t>
            </a:r>
            <a:r>
              <a:rPr lang="en-US" altLang="zh-CN" sz="2400" dirty="0"/>
              <a:t> </a:t>
            </a:r>
            <a:r>
              <a:rPr lang="zh-CN" altLang="en-US" sz="2400" dirty="0"/>
              <a:t>宏的值为</a:t>
            </a:r>
            <a:r>
              <a:rPr lang="en-US" altLang="zh-CN" sz="2400" dirty="0">
                <a:latin typeface="Courier New" panose="02070309020205020404" pitchFamily="49" charset="0"/>
              </a:rPr>
              <a:t>1</a:t>
            </a:r>
            <a:r>
              <a:rPr lang="zh-CN" altLang="en-US" sz="2400" dirty="0"/>
              <a:t>。</a:t>
            </a:r>
          </a:p>
          <a:p>
            <a:pPr>
              <a:lnSpc>
                <a:spcPts val="3000"/>
              </a:lnSpc>
              <a:spcBef>
                <a:spcPts val="1200"/>
              </a:spcBef>
            </a:pPr>
            <a:r>
              <a:rPr lang="zh-CN" altLang="en-US" sz="2400" dirty="0"/>
              <a:t>如果</a:t>
            </a:r>
            <a:r>
              <a:rPr lang="en-US" altLang="zh-CN" sz="2400" dirty="0"/>
              <a:t> </a:t>
            </a:r>
            <a:r>
              <a:rPr lang="en-US" altLang="zh-CN" sz="2400" dirty="0">
                <a:latin typeface="Courier New" panose="02070309020205020404" pitchFamily="49" charset="0"/>
              </a:rPr>
              <a:t>-D</a:t>
            </a:r>
            <a:r>
              <a:rPr lang="en-US" altLang="zh-CN" sz="2400" dirty="0"/>
              <a:t> </a:t>
            </a:r>
            <a:r>
              <a:rPr lang="zh-CN" altLang="en-US" sz="2400" dirty="0"/>
              <a:t>选项提名的宏没有指定值，宏值当作</a:t>
            </a:r>
            <a:r>
              <a:rPr lang="en-US" altLang="zh-CN" sz="2400" dirty="0">
                <a:latin typeface="Courier New" panose="02070309020205020404" pitchFamily="49" charset="0"/>
              </a:rPr>
              <a:t>1</a:t>
            </a:r>
            <a:r>
              <a:rPr lang="zh-CN" altLang="en-US" sz="2400" dirty="0">
                <a:latin typeface="Courier New" panose="02070309020205020404" pitchFamily="49" charset="0"/>
              </a:rPr>
              <a:t>处理</a:t>
            </a:r>
            <a:r>
              <a:rPr lang="zh-CN" altLang="en-US" sz="2400" dirty="0"/>
              <a:t>。</a:t>
            </a:r>
          </a:p>
          <a:p>
            <a:pPr>
              <a:lnSpc>
                <a:spcPts val="3000"/>
              </a:lnSpc>
              <a:spcBef>
                <a:spcPts val="1200"/>
              </a:spcBef>
            </a:pPr>
            <a:r>
              <a:rPr lang="zh-CN" altLang="en-US" sz="2400" dirty="0"/>
              <a:t>许多编译器也支持</a:t>
            </a:r>
            <a:r>
              <a:rPr lang="en-US" altLang="zh-CN" sz="2400" dirty="0">
                <a:latin typeface="Courier New" panose="02070309020205020404" pitchFamily="49" charset="0"/>
                <a:cs typeface="Courier New" panose="02070309020205020404" pitchFamily="49" charset="0"/>
              </a:rPr>
              <a:t>-U</a:t>
            </a:r>
            <a:r>
              <a:rPr lang="zh-CN" altLang="en-US" sz="2400" dirty="0">
                <a:latin typeface="Courier New" panose="02070309020205020404" pitchFamily="49" charset="0"/>
              </a:rPr>
              <a:t>选项</a:t>
            </a:r>
            <a:r>
              <a:rPr lang="zh-CN" altLang="en-US" sz="2400" dirty="0"/>
              <a:t>，它取消一个宏的定义，就像使用</a:t>
            </a:r>
            <a:r>
              <a:rPr lang="en-US" altLang="zh-CN" sz="2400" dirty="0"/>
              <a:t> </a:t>
            </a:r>
            <a:r>
              <a:rPr lang="en-US" altLang="zh-CN" sz="2400" dirty="0">
                <a:latin typeface="Courier New" panose="02070309020205020404" pitchFamily="49" charset="0"/>
              </a:rPr>
              <a:t>#</a:t>
            </a:r>
            <a:r>
              <a:rPr lang="en-US" altLang="zh-CN" sz="2400" dirty="0" err="1">
                <a:latin typeface="Courier New" panose="02070309020205020404" pitchFamily="49" charset="0"/>
              </a:rPr>
              <a:t>undef</a:t>
            </a:r>
            <a:r>
              <a:rPr lang="zh-CN" altLang="en-US" sz="2400" dirty="0">
                <a:latin typeface="Courier New" panose="02070309020205020404" pitchFamily="49" charset="0"/>
              </a:rPr>
              <a:t>一样</a:t>
            </a:r>
            <a:r>
              <a:rPr lang="zh-CN" altLang="en-US" sz="2400" dirty="0"/>
              <a:t>。</a:t>
            </a:r>
          </a:p>
          <a:p>
            <a:pPr>
              <a:lnSpc>
                <a:spcPts val="3000"/>
              </a:lnSpc>
              <a:spcBef>
                <a:spcPts val="1200"/>
              </a:spcBef>
            </a:pPr>
            <a:r>
              <a:rPr lang="zh-CN" altLang="en-US" sz="2400" dirty="0"/>
              <a:t>我们可以使用</a:t>
            </a:r>
            <a:r>
              <a:rPr lang="en-US" altLang="zh-CN" sz="2400" dirty="0"/>
              <a:t> </a:t>
            </a:r>
            <a:r>
              <a:rPr lang="en-US" altLang="zh-CN" sz="2400" dirty="0">
                <a:latin typeface="Courier New" panose="02070309020205020404" pitchFamily="49" charset="0"/>
              </a:rPr>
              <a:t>-U</a:t>
            </a:r>
            <a:r>
              <a:rPr lang="en-US" altLang="zh-CN" sz="2400" dirty="0"/>
              <a:t> </a:t>
            </a:r>
            <a:r>
              <a:rPr lang="zh-CN" altLang="en-US" sz="2400" dirty="0"/>
              <a:t>取消一个预定义的宏，或者是在前面命令行使用</a:t>
            </a:r>
            <a:r>
              <a:rPr lang="en-US" altLang="zh-CN" sz="2400" dirty="0">
                <a:latin typeface="Courier New" panose="02070309020205020404" pitchFamily="49" charset="0"/>
              </a:rPr>
              <a:t>-D</a:t>
            </a:r>
            <a:r>
              <a:rPr lang="zh-CN" altLang="en-US" sz="2400" dirty="0">
                <a:latin typeface="Courier New" panose="02070309020205020404" pitchFamily="49" charset="0"/>
              </a:rPr>
              <a:t>定义的宏</a:t>
            </a:r>
            <a:r>
              <a:rPr lang="zh-CN" altLang="en-US" sz="2400" dirty="0"/>
              <a:t>。</a:t>
            </a:r>
            <a:endParaRPr lang="en-US" altLang="zh-CN" sz="2400" dirty="0"/>
          </a:p>
        </p:txBody>
      </p:sp>
    </p:spTree>
    <p:extLst>
      <p:ext uri="{BB962C8B-B14F-4D97-AF65-F5344CB8AC3E}">
        <p14:creationId xmlns:p14="http://schemas.microsoft.com/office/powerpoint/2010/main" val="345155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animEffect transition="in" filter="blinds(horizontal)">
                                      <p:cBhvr>
                                        <p:cTn id="7" dur="500"/>
                                        <p:tgtEl>
                                          <p:spTgt spid="78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8851">
                                            <p:txEl>
                                              <p:pRg st="1" end="1"/>
                                            </p:txEl>
                                          </p:spTgt>
                                        </p:tgtEl>
                                        <p:attrNameLst>
                                          <p:attrName>style.visibility</p:attrName>
                                        </p:attrNameLst>
                                      </p:cBhvr>
                                      <p:to>
                                        <p:strVal val="visible"/>
                                      </p:to>
                                    </p:set>
                                    <p:animEffect transition="in" filter="blinds(horizontal)">
                                      <p:cBhvr>
                                        <p:cTn id="12" dur="500"/>
                                        <p:tgtEl>
                                          <p:spTgt spid="78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8851">
                                            <p:txEl>
                                              <p:pRg st="2" end="2"/>
                                            </p:txEl>
                                          </p:spTgt>
                                        </p:tgtEl>
                                        <p:attrNameLst>
                                          <p:attrName>style.visibility</p:attrName>
                                        </p:attrNameLst>
                                      </p:cBhvr>
                                      <p:to>
                                        <p:strVal val="visible"/>
                                      </p:to>
                                    </p:set>
                                    <p:animEffect transition="in" filter="blinds(horizontal)">
                                      <p:cBhvr>
                                        <p:cTn id="17" dur="500"/>
                                        <p:tgtEl>
                                          <p:spTgt spid="788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8851">
                                            <p:txEl>
                                              <p:pRg st="3" end="3"/>
                                            </p:txEl>
                                          </p:spTgt>
                                        </p:tgtEl>
                                        <p:attrNameLst>
                                          <p:attrName>style.visibility</p:attrName>
                                        </p:attrNameLst>
                                      </p:cBhvr>
                                      <p:to>
                                        <p:strVal val="visible"/>
                                      </p:to>
                                    </p:set>
                                    <p:animEffect transition="in" filter="blinds(horizontal)">
                                      <p:cBhvr>
                                        <p:cTn id="22" dur="500"/>
                                        <p:tgtEl>
                                          <p:spTgt spid="78851">
                                            <p:txEl>
                                              <p:pRg st="3" end="3"/>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8851">
                                            <p:txEl>
                                              <p:pRg st="4" end="4"/>
                                            </p:txEl>
                                          </p:spTgt>
                                        </p:tgtEl>
                                        <p:attrNameLst>
                                          <p:attrName>style.visibility</p:attrName>
                                        </p:attrNameLst>
                                      </p:cBhvr>
                                      <p:to>
                                        <p:strVal val="visible"/>
                                      </p:to>
                                    </p:set>
                                    <p:animEffect transition="in" filter="blinds(horizontal)">
                                      <p:cBhvr>
                                        <p:cTn id="25" dur="500"/>
                                        <p:tgtEl>
                                          <p:spTgt spid="78851">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78851">
                                            <p:txEl>
                                              <p:pRg st="5" end="5"/>
                                            </p:txEl>
                                          </p:spTgt>
                                        </p:tgtEl>
                                        <p:attrNameLst>
                                          <p:attrName>style.visibility</p:attrName>
                                        </p:attrNameLst>
                                      </p:cBhvr>
                                      <p:to>
                                        <p:strVal val="visible"/>
                                      </p:to>
                                    </p:set>
                                    <p:animEffect transition="in" filter="blinds(horizontal)">
                                      <p:cBhvr>
                                        <p:cTn id="30" dur="500"/>
                                        <p:tgtEl>
                                          <p:spTgt spid="78851">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8851">
                                            <p:txEl>
                                              <p:pRg st="6" end="6"/>
                                            </p:txEl>
                                          </p:spTgt>
                                        </p:tgtEl>
                                        <p:attrNameLst>
                                          <p:attrName>style.visibility</p:attrName>
                                        </p:attrNameLst>
                                      </p:cBhvr>
                                      <p:to>
                                        <p:strVal val="visible"/>
                                      </p:to>
                                    </p:set>
                                    <p:animEffect transition="in" filter="blinds(horizontal)">
                                      <p:cBhvr>
                                        <p:cTn id="35" dur="500"/>
                                        <p:tgtEl>
                                          <p:spTgt spid="78851">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78851">
                                            <p:txEl>
                                              <p:pRg st="7" end="7"/>
                                            </p:txEl>
                                          </p:spTgt>
                                        </p:tgtEl>
                                        <p:attrNameLst>
                                          <p:attrName>style.visibility</p:attrName>
                                        </p:attrNameLst>
                                      </p:cBhvr>
                                      <p:to>
                                        <p:strVal val="visible"/>
                                      </p:to>
                                    </p:set>
                                    <p:animEffect transition="in" filter="blinds(horizontal)">
                                      <p:cBhvr>
                                        <p:cTn id="40" dur="500"/>
                                        <p:tgtEl>
                                          <p:spTgt spid="7885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8851">
                                            <p:txEl>
                                              <p:pRg st="8" end="8"/>
                                            </p:txEl>
                                          </p:spTgt>
                                        </p:tgtEl>
                                        <p:attrNameLst>
                                          <p:attrName>style.visibility</p:attrName>
                                        </p:attrNameLst>
                                      </p:cBhvr>
                                      <p:to>
                                        <p:strVal val="visible"/>
                                      </p:to>
                                    </p:set>
                                    <p:animEffect transition="in" filter="blinds(horizontal)">
                                      <p:cBhvr>
                                        <p:cTn id="45" dur="500"/>
                                        <p:tgtEl>
                                          <p:spTgt spid="788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044" name="Rectangle 4"/>
          <p:cNvSpPr>
            <a:spLocks noChangeArrowheads="1"/>
          </p:cNvSpPr>
          <p:nvPr/>
        </p:nvSpPr>
        <p:spPr bwMode="auto">
          <a:xfrm>
            <a:off x="2351088" y="585789"/>
            <a:ext cx="7848600" cy="827087"/>
          </a:xfrm>
          <a:prstGeom prst="rect">
            <a:avLst/>
          </a:prstGeom>
          <a:noFill/>
          <a:ln w="9525">
            <a:noFill/>
            <a:miter lim="800000"/>
            <a:headEnd/>
            <a:tailEnd/>
          </a:ln>
          <a:effectLst/>
        </p:spPr>
        <p:txBody>
          <a:bodyPr lIns="92075" tIns="46038" rIns="92075" bIns="46038" anchor="ctr"/>
          <a:lstStyle/>
          <a:p>
            <a:pPr defTabSz="762000">
              <a:buSzPct val="60000"/>
              <a:buFont typeface="Wingdings" pitchFamily="2" charset="2"/>
              <a:buChar char="l"/>
              <a:defRPr/>
            </a:pPr>
            <a:r>
              <a:rPr kumimoji="1" lang="en-US" altLang="zh-CN" sz="4800" dirty="0">
                <a:solidFill>
                  <a:srgbClr val="990099"/>
                </a:solidFill>
                <a:effectLst>
                  <a:outerShdw blurRad="38100" dist="38100" dir="2700000" algn="tl">
                    <a:srgbClr val="C0C0C0"/>
                  </a:outerShdw>
                </a:effectLst>
                <a:latin typeface="黑体" pitchFamily="2" charset="-122"/>
                <a:ea typeface="黑体" pitchFamily="2" charset="-122"/>
              </a:rPr>
              <a:t> </a:t>
            </a:r>
            <a:r>
              <a:rPr kumimoji="1" lang="zh-CN" altLang="en-US" sz="4800" dirty="0">
                <a:solidFill>
                  <a:srgbClr val="990099"/>
                </a:solidFill>
                <a:latin typeface="黑体" pitchFamily="2" charset="-122"/>
                <a:ea typeface="黑体" pitchFamily="2" charset="-122"/>
              </a:rPr>
              <a:t>本章要点</a:t>
            </a:r>
            <a:endParaRPr kumimoji="1" lang="zh-CN" altLang="en-US" sz="11500" dirty="0">
              <a:solidFill>
                <a:srgbClr val="CC0000"/>
              </a:solidFill>
              <a:latin typeface="Arial Black" pitchFamily="34" charset="0"/>
              <a:ea typeface="方正舒体" pitchFamily="2" charset="-122"/>
            </a:endParaRPr>
          </a:p>
        </p:txBody>
      </p:sp>
      <p:sp>
        <p:nvSpPr>
          <p:cNvPr id="1623045" name="Rectangle 5"/>
          <p:cNvSpPr>
            <a:spLocks noChangeArrowheads="1"/>
          </p:cNvSpPr>
          <p:nvPr/>
        </p:nvSpPr>
        <p:spPr bwMode="auto">
          <a:xfrm>
            <a:off x="2590800" y="2133600"/>
            <a:ext cx="6480175" cy="3563938"/>
          </a:xfrm>
          <a:prstGeom prst="rect">
            <a:avLst/>
          </a:prstGeom>
          <a:noFill/>
          <a:ln w="9525">
            <a:solidFill>
              <a:srgbClr val="990099"/>
            </a:solidFill>
            <a:miter lim="800000"/>
            <a:headEnd/>
            <a:tailEnd/>
          </a:ln>
          <a:effectLst/>
          <a:scene3d>
            <a:camera prst="legacyObliqueTopRight"/>
            <a:lightRig rig="legacyFlat3" dir="b"/>
          </a:scene3d>
          <a:sp3d extrusionH="430200" prstMaterial="legacyMatte">
            <a:bevelT w="13500" h="13500" prst="angle"/>
            <a:bevelB w="13500" h="13500" prst="angle"/>
            <a:extrusionClr>
              <a:srgbClr val="990099"/>
            </a:extrusionClr>
          </a:sp3d>
        </p:spPr>
        <p:txBody>
          <a:bodyPr lIns="92075" tIns="154800" rIns="92075" bIns="46038">
            <a:flatTx/>
          </a:bodyPr>
          <a:lstStyle/>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990099"/>
                </a:solidFill>
                <a:effectLst>
                  <a:outerShdw blurRad="38100" dist="38100" dir="2700000" algn="tl">
                    <a:srgbClr val="C0C0C0"/>
                  </a:outerShdw>
                </a:effectLst>
                <a:latin typeface="方正姚体" pitchFamily="2" charset="-122"/>
                <a:ea typeface="方正姚体" pitchFamily="2" charset="-122"/>
              </a:rPr>
              <a:t>源文件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000066"/>
                </a:solidFill>
                <a:effectLst>
                  <a:outerShdw blurRad="38100" dist="38100" dir="2700000" algn="tl">
                    <a:srgbClr val="C0C0C0"/>
                  </a:outerShdw>
                </a:effectLst>
                <a:latin typeface="方正姚体" pitchFamily="2" charset="-122"/>
                <a:ea typeface="方正姚体" pitchFamily="2" charset="-122"/>
              </a:rPr>
              <a:t>头文件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990099"/>
                </a:solidFill>
                <a:effectLst>
                  <a:outerShdw blurRad="38100" dist="38100" dir="2700000" algn="tl">
                    <a:srgbClr val="C0C0C0"/>
                  </a:outerShdw>
                </a:effectLst>
                <a:latin typeface="方正姚体" pitchFamily="2" charset="-122"/>
                <a:ea typeface="方正姚体" pitchFamily="2" charset="-122"/>
              </a:rPr>
              <a:t>把程序划分成多个文件</a:t>
            </a:r>
          </a:p>
          <a:p>
            <a:pPr marL="742950" lvl="1" indent="-285750" defTabSz="762000">
              <a:lnSpc>
                <a:spcPct val="120000"/>
              </a:lnSpc>
              <a:spcBef>
                <a:spcPct val="20000"/>
              </a:spcBef>
              <a:buClr>
                <a:srgbClr val="990099"/>
              </a:buClr>
              <a:buSzPct val="50000"/>
              <a:buFont typeface="Wingdings" pitchFamily="2" charset="2"/>
              <a:buChar char="n"/>
              <a:defRPr/>
            </a:pPr>
            <a:r>
              <a:rPr kumimoji="1" lang="zh-CN" altLang="en-US" sz="3600" b="1" dirty="0">
                <a:solidFill>
                  <a:srgbClr val="990099"/>
                </a:solidFill>
                <a:effectLst>
                  <a:outerShdw blurRad="38100" dist="38100" dir="2700000" algn="tl">
                    <a:srgbClr val="C0C0C0"/>
                  </a:outerShdw>
                </a:effectLst>
                <a:latin typeface="方正姚体" pitchFamily="2" charset="-122"/>
                <a:ea typeface="方正姚体" pitchFamily="2" charset="-122"/>
              </a:rPr>
              <a:t>构建多文件程序</a:t>
            </a:r>
          </a:p>
        </p:txBody>
      </p:sp>
    </p:spTree>
    <p:extLst>
      <p:ext uri="{BB962C8B-B14F-4D97-AF65-F5344CB8AC3E}">
        <p14:creationId xmlns:p14="http://schemas.microsoft.com/office/powerpoint/2010/main" val="22941504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dirty="0"/>
              <a:t>3.2 </a:t>
            </a:r>
            <a:r>
              <a:rPr lang="zh-CN" altLang="en-US" dirty="0"/>
              <a:t>头文件</a:t>
            </a:r>
            <a:endParaRPr lang="en-US" altLang="zh-CN" dirty="0"/>
          </a:p>
        </p:txBody>
      </p:sp>
      <p:sp>
        <p:nvSpPr>
          <p:cNvPr id="8195" name="Content Placeholder 2"/>
          <p:cNvSpPr>
            <a:spLocks noGrp="1"/>
          </p:cNvSpPr>
          <p:nvPr>
            <p:ph idx="4294967295"/>
          </p:nvPr>
        </p:nvSpPr>
        <p:spPr/>
        <p:txBody>
          <a:bodyPr vert="horz" wrap="square" lIns="92075" tIns="46038" rIns="92075" bIns="46038" numCol="1" anchor="t" anchorCtr="0" compatLnSpc="1">
            <a:prstTxWarp prst="textNoShape">
              <a:avLst/>
            </a:prstTxWarp>
          </a:bodyPr>
          <a:lstStyle/>
          <a:p>
            <a:pPr>
              <a:lnSpc>
                <a:spcPct val="150000"/>
              </a:lnSpc>
            </a:pPr>
            <a:r>
              <a:rPr lang="en-US" altLang="zh-CN" dirty="0">
                <a:latin typeface="Courier New" panose="02070309020205020404" pitchFamily="49" charset="0"/>
                <a:cs typeface="Courier New" panose="02070309020205020404" pitchFamily="49" charset="0"/>
              </a:rPr>
              <a:t>#include</a:t>
            </a:r>
            <a:r>
              <a:rPr lang="en-US" altLang="zh-CN" dirty="0">
                <a:cs typeface="Courier New" panose="02070309020205020404" pitchFamily="49" charset="0"/>
              </a:rPr>
              <a:t> </a:t>
            </a:r>
            <a:r>
              <a:rPr lang="zh-CN" altLang="en-US" dirty="0">
                <a:cs typeface="Courier New" panose="02070309020205020404" pitchFamily="49" charset="0"/>
              </a:rPr>
              <a:t>告诉预处理器把指定的文件内容插入进来。</a:t>
            </a:r>
            <a:endParaRPr lang="en-US" altLang="zh-CN" dirty="0">
              <a:cs typeface="Courier New" panose="02070309020205020404" pitchFamily="49" charset="0"/>
            </a:endParaRPr>
          </a:p>
          <a:p>
            <a:pPr>
              <a:lnSpc>
                <a:spcPct val="150000"/>
              </a:lnSpc>
            </a:pPr>
            <a:r>
              <a:rPr lang="zh-CN" altLang="en-US" dirty="0">
                <a:cs typeface="Courier New" panose="02070309020205020404" pitchFamily="49" charset="0"/>
              </a:rPr>
              <a:t>多个文件需要共享的信息可以放入这样一个文件中。</a:t>
            </a:r>
            <a:endParaRPr lang="en-US" altLang="zh-CN" dirty="0">
              <a:cs typeface="Courier New" panose="02070309020205020404" pitchFamily="49" charset="0"/>
            </a:endParaRPr>
          </a:p>
          <a:p>
            <a:pPr>
              <a:lnSpc>
                <a:spcPct val="150000"/>
              </a:lnSpc>
            </a:pPr>
            <a:r>
              <a:rPr lang="zh-CN" altLang="en-US" dirty="0">
                <a:latin typeface="Courier New" panose="02070309020205020404" pitchFamily="49" charset="0"/>
                <a:cs typeface="Courier New" panose="02070309020205020404" pitchFamily="49" charset="0"/>
              </a:rPr>
              <a:t>然后用#</a:t>
            </a:r>
            <a:r>
              <a:rPr lang="en-US" altLang="zh-CN" dirty="0">
                <a:latin typeface="Courier New" panose="02070309020205020404" pitchFamily="49" charset="0"/>
                <a:cs typeface="Courier New" panose="02070309020205020404" pitchFamily="49" charset="0"/>
              </a:rPr>
              <a:t>include</a:t>
            </a:r>
            <a:r>
              <a:rPr lang="en-US" altLang="zh-CN" dirty="0"/>
              <a:t> </a:t>
            </a:r>
            <a:r>
              <a:rPr lang="zh-CN" altLang="en-US" dirty="0"/>
              <a:t>就可以把这个文件的内容包含到每一个源文件中。</a:t>
            </a:r>
            <a:endParaRPr lang="en-US" altLang="zh-CN" dirty="0"/>
          </a:p>
          <a:p>
            <a:pPr>
              <a:lnSpc>
                <a:spcPct val="150000"/>
              </a:lnSpc>
            </a:pPr>
            <a:r>
              <a:rPr lang="zh-CN" altLang="en-US" dirty="0"/>
              <a:t>这样被包含进来的文件就叫头文件</a:t>
            </a:r>
            <a:r>
              <a:rPr lang="en-US" altLang="zh-CN" dirty="0"/>
              <a:t> (</a:t>
            </a:r>
            <a:r>
              <a:rPr lang="zh-CN" altLang="en-US" dirty="0"/>
              <a:t>有时也叫包含文件</a:t>
            </a:r>
            <a:r>
              <a:rPr lang="en-US" altLang="zh-CN" dirty="0"/>
              <a:t>)</a:t>
            </a:r>
            <a:r>
              <a:rPr lang="zh-CN" altLang="en-US" dirty="0"/>
              <a:t>。</a:t>
            </a:r>
            <a:endParaRPr lang="en-US" altLang="zh-CN" dirty="0"/>
          </a:p>
          <a:p>
            <a:pPr>
              <a:lnSpc>
                <a:spcPct val="150000"/>
              </a:lnSpc>
            </a:pPr>
            <a:r>
              <a:rPr lang="zh-CN" altLang="en-US" dirty="0"/>
              <a:t>依照惯例，头文件具有</a:t>
            </a:r>
            <a:r>
              <a:rPr lang="en-US" altLang="zh-CN" dirty="0">
                <a:latin typeface="Courier New" panose="02070309020205020404" pitchFamily="49" charset="0"/>
              </a:rPr>
              <a:t>.h</a:t>
            </a:r>
            <a:r>
              <a:rPr lang="zh-CN" altLang="en-US" dirty="0">
                <a:latin typeface="Courier New" panose="02070309020205020404" pitchFamily="49" charset="0"/>
              </a:rPr>
              <a:t>扩展名。</a:t>
            </a:r>
            <a:endParaRPr lang="zh-CN" altLang="en-US" dirty="0"/>
          </a:p>
        </p:txBody>
      </p:sp>
    </p:spTree>
    <p:extLst>
      <p:ext uri="{BB962C8B-B14F-4D97-AF65-F5344CB8AC3E}">
        <p14:creationId xmlns:p14="http://schemas.microsoft.com/office/powerpoint/2010/main" val="249945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linds(horizontal)">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blinds(horizontal)">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blinds(horizontal)">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blinds(horizontal)">
                                      <p:cBhvr>
                                        <p:cTn id="22" dur="500"/>
                                        <p:tgtEl>
                                          <p:spTgt spid="8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195">
                                            <p:txEl>
                                              <p:pRg st="4" end="4"/>
                                            </p:txEl>
                                          </p:spTgt>
                                        </p:tgtEl>
                                        <p:attrNameLst>
                                          <p:attrName>style.visibility</p:attrName>
                                        </p:attrNameLst>
                                      </p:cBhvr>
                                      <p:to>
                                        <p:strVal val="visible"/>
                                      </p:to>
                                    </p:set>
                                    <p:animEffect transition="in" filter="blinds(horizontal)">
                                      <p:cBhvr>
                                        <p:cTn id="27"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vert="horz" wrap="square" lIns="92075" tIns="46038" rIns="92075" bIns="46038" numCol="1" anchor="ctr" anchorCtr="0" compatLnSpc="1">
            <a:prstTxWarp prst="textNoShape">
              <a:avLst/>
            </a:prstTxWarp>
          </a:bodyPr>
          <a:lstStyle/>
          <a:p>
            <a:r>
              <a:rPr lang="en-US" altLang="zh-CN" dirty="0">
                <a:latin typeface="+mn-lt"/>
                <a:cs typeface="Courier New" panose="02070309020205020404" pitchFamily="49" charset="0"/>
              </a:rPr>
              <a:t>3.2.1 #include </a:t>
            </a:r>
          </a:p>
        </p:txBody>
      </p:sp>
      <p:sp>
        <p:nvSpPr>
          <p:cNvPr id="9219" name="Content Placeholder 2"/>
          <p:cNvSpPr>
            <a:spLocks noGrp="1"/>
          </p:cNvSpPr>
          <p:nvPr>
            <p:ph idx="4294967295"/>
          </p:nvPr>
        </p:nvSpPr>
        <p:spPr>
          <a:xfrm>
            <a:off x="304800" y="1274764"/>
            <a:ext cx="11811000" cy="5214937"/>
          </a:xfrm>
        </p:spPr>
        <p:txBody>
          <a:bodyPr vert="horz" wrap="square" lIns="92075" tIns="46038" rIns="92075" bIns="46038" numCol="1" anchor="t" anchorCtr="0" compatLnSpc="1">
            <a:prstTxWarp prst="textNoShape">
              <a:avLst/>
            </a:prstTxWarp>
          </a:bodyPr>
          <a:lstStyle/>
          <a:p>
            <a:r>
              <a:rPr lang="en-US" altLang="zh-CN" sz="2200" dirty="0">
                <a:latin typeface="Courier New" panose="02070309020205020404" pitchFamily="49" charset="0"/>
                <a:cs typeface="Courier New" panose="02070309020205020404" pitchFamily="49" charset="0"/>
              </a:rPr>
              <a:t>#include</a:t>
            </a:r>
            <a:r>
              <a:rPr lang="en-US" altLang="zh-CN" sz="2200" dirty="0">
                <a:cs typeface="Courier New" panose="02070309020205020404" pitchFamily="49" charset="0"/>
              </a:rPr>
              <a:t> </a:t>
            </a:r>
            <a:r>
              <a:rPr lang="zh-CN" altLang="en-US" sz="2200" dirty="0">
                <a:cs typeface="Courier New" panose="02070309020205020404" pitchFamily="49" charset="0"/>
              </a:rPr>
              <a:t>有两种主要形式。</a:t>
            </a:r>
            <a:endParaRPr lang="en-US" altLang="zh-CN" sz="2200" dirty="0">
              <a:cs typeface="Courier New" panose="02070309020205020404" pitchFamily="49" charset="0"/>
            </a:endParaRPr>
          </a:p>
          <a:p>
            <a:r>
              <a:rPr lang="zh-CN" altLang="en-US" sz="2200" dirty="0">
                <a:cs typeface="Courier New" panose="02070309020205020404" pitchFamily="49" charset="0"/>
              </a:rPr>
              <a:t>一种用于</a:t>
            </a:r>
            <a:r>
              <a:rPr lang="en-US" altLang="zh-CN" sz="2200" dirty="0">
                <a:cs typeface="Courier New" panose="02070309020205020404" pitchFamily="49" charset="0"/>
              </a:rPr>
              <a:t>C</a:t>
            </a:r>
            <a:r>
              <a:rPr lang="zh-CN" altLang="en-US" sz="2200" dirty="0">
                <a:cs typeface="Courier New" panose="02070309020205020404" pitchFamily="49" charset="0"/>
              </a:rPr>
              <a:t>库中的头文件：</a:t>
            </a:r>
            <a:endParaRPr lang="en-US" altLang="zh-CN" sz="2200" dirty="0">
              <a:cs typeface="Courier New" panose="02070309020205020404" pitchFamily="49" charset="0"/>
            </a:endParaRPr>
          </a:p>
          <a:p>
            <a:pPr lvl="1">
              <a:buFont typeface="Wingdings" pitchFamily="2" charset="2"/>
              <a:buNone/>
            </a:pPr>
            <a:r>
              <a:rPr lang="en-US" altLang="zh-CN" dirty="0">
                <a:latin typeface="Courier New" panose="02070309020205020404" pitchFamily="49" charset="0"/>
                <a:cs typeface="Courier New" panose="02070309020205020404" pitchFamily="49" charset="0"/>
              </a:rPr>
              <a:t>#include &lt;</a:t>
            </a:r>
            <a:r>
              <a:rPr lang="en-US" altLang="zh-CN" i="1" dirty="0"/>
              <a:t>filename</a:t>
            </a:r>
            <a:r>
              <a:rPr lang="en-US" altLang="zh-CN" dirty="0">
                <a:latin typeface="Courier New" panose="02070309020205020404" pitchFamily="49" charset="0"/>
              </a:rPr>
              <a:t>&gt;</a:t>
            </a:r>
          </a:p>
          <a:p>
            <a:r>
              <a:rPr lang="zh-CN" altLang="en-US" sz="2200" dirty="0"/>
              <a:t>另一种用于所有的其他头文件：</a:t>
            </a:r>
            <a:endParaRPr lang="en-US" altLang="zh-CN" sz="2200" dirty="0"/>
          </a:p>
          <a:p>
            <a:pPr lvl="1">
              <a:buFont typeface="Wingdings" pitchFamily="2" charset="2"/>
              <a:buNone/>
            </a:pPr>
            <a:r>
              <a:rPr lang="en-US" altLang="zh-CN" dirty="0">
                <a:latin typeface="Courier New" panose="02070309020205020404" pitchFamily="49" charset="0"/>
              </a:rPr>
              <a:t>#include "</a:t>
            </a:r>
            <a:r>
              <a:rPr lang="en-US" altLang="zh-CN" i="1" dirty="0"/>
              <a:t>filename</a:t>
            </a:r>
            <a:r>
              <a:rPr lang="en-US" altLang="zh-CN" dirty="0">
                <a:latin typeface="Courier New" panose="02070309020205020404" pitchFamily="49" charset="0"/>
              </a:rPr>
              <a:t>"</a:t>
            </a:r>
          </a:p>
          <a:p>
            <a:r>
              <a:rPr lang="zh-CN" altLang="en-US" sz="2200" dirty="0"/>
              <a:t>两者的不同之。在于编译器如何确定头文件的位置。</a:t>
            </a:r>
            <a:endParaRPr lang="en-US" altLang="zh-CN" sz="2200" dirty="0"/>
          </a:p>
          <a:p>
            <a:r>
              <a:rPr lang="zh-CN" altLang="en-US" sz="2200" dirty="0"/>
              <a:t>定位头文件的典型规则：</a:t>
            </a:r>
            <a:endParaRPr lang="en-US" altLang="zh-CN" sz="2200" dirty="0"/>
          </a:p>
          <a:p>
            <a:pPr lvl="1"/>
            <a:r>
              <a:rPr lang="en-US" altLang="zh-CN" dirty="0">
                <a:latin typeface="Courier New" panose="02070309020205020404" pitchFamily="49" charset="0"/>
                <a:cs typeface="Courier New" panose="02070309020205020404" pitchFamily="49" charset="0"/>
              </a:rPr>
              <a:t>#include</a:t>
            </a:r>
            <a:r>
              <a:rPr lang="en-US" altLang="zh-CN" dirty="0"/>
              <a:t> </a:t>
            </a:r>
            <a:r>
              <a:rPr lang="en-US" altLang="zh-CN" dirty="0">
                <a:latin typeface="Courier New" panose="02070309020205020404" pitchFamily="49" charset="0"/>
              </a:rPr>
              <a:t>&lt;</a:t>
            </a:r>
            <a:r>
              <a:rPr lang="en-US" altLang="zh-CN" i="1" dirty="0"/>
              <a:t>filename</a:t>
            </a:r>
            <a:r>
              <a:rPr lang="en-US" altLang="zh-CN" dirty="0">
                <a:latin typeface="Courier New" panose="02070309020205020404" pitchFamily="49" charset="0"/>
              </a:rPr>
              <a:t>&gt;</a:t>
            </a:r>
            <a:r>
              <a:rPr lang="zh-CN" altLang="en-US" dirty="0"/>
              <a:t>： 查找系统头文件所在的路径。</a:t>
            </a:r>
            <a:endParaRPr lang="en-US" altLang="zh-CN" dirty="0"/>
          </a:p>
          <a:p>
            <a:pPr lvl="1"/>
            <a:r>
              <a:rPr lang="en-US" altLang="zh-CN" dirty="0">
                <a:latin typeface="Courier New" panose="02070309020205020404" pitchFamily="49" charset="0"/>
              </a:rPr>
              <a:t>#include</a:t>
            </a:r>
            <a:r>
              <a:rPr lang="en-US" altLang="zh-CN" dirty="0"/>
              <a:t> </a:t>
            </a:r>
            <a:r>
              <a:rPr lang="en-US" altLang="zh-CN" dirty="0">
                <a:latin typeface="Courier New" panose="02070309020205020404" pitchFamily="49" charset="0"/>
              </a:rPr>
              <a:t>“</a:t>
            </a:r>
            <a:r>
              <a:rPr lang="en-US" altLang="zh-CN" i="1" dirty="0"/>
              <a:t>filename</a:t>
            </a:r>
            <a:r>
              <a:rPr lang="en-US" altLang="zh-CN" dirty="0">
                <a:latin typeface="Courier New" panose="02070309020205020404" pitchFamily="49" charset="0"/>
              </a:rPr>
              <a:t>”</a:t>
            </a:r>
            <a:r>
              <a:rPr lang="zh-CN" altLang="en-US" dirty="0"/>
              <a:t>： 查找当前路径</a:t>
            </a:r>
            <a:r>
              <a:rPr lang="en-US" altLang="zh-CN" dirty="0"/>
              <a:t>, </a:t>
            </a:r>
            <a:r>
              <a:rPr lang="zh-CN" altLang="en-US" dirty="0"/>
              <a:t>然后查找系统头文件所在的路径。</a:t>
            </a:r>
            <a:endParaRPr lang="en-US" altLang="zh-CN" dirty="0"/>
          </a:p>
          <a:p>
            <a:r>
              <a:rPr lang="zh-CN" altLang="en-US" sz="2200" dirty="0"/>
              <a:t>查找头文件的位置可以改变，通常通过命令行选项，例如</a:t>
            </a:r>
            <a:r>
              <a:rPr lang="en-US" altLang="zh-CN" sz="2200" dirty="0"/>
              <a:t> </a:t>
            </a:r>
            <a:r>
              <a:rPr lang="zh-CN" altLang="en-US" sz="2200" dirty="0"/>
              <a:t>：</a:t>
            </a:r>
            <a:endParaRPr lang="en-US" altLang="zh-CN" sz="2200" dirty="0"/>
          </a:p>
          <a:p>
            <a:pPr lvl="1">
              <a:buFont typeface="Wingdings" pitchFamily="2" charset="2"/>
              <a:buNone/>
            </a:pPr>
            <a:r>
              <a:rPr lang="en-US" altLang="zh-CN" dirty="0">
                <a:latin typeface="Courier New" panose="02070309020205020404" pitchFamily="49" charset="0"/>
              </a:rPr>
              <a:t>-I </a:t>
            </a:r>
            <a:r>
              <a:rPr lang="en-US" altLang="zh-CN" i="1" dirty="0"/>
              <a:t>path</a:t>
            </a:r>
            <a:endParaRPr lang="en-US" altLang="zh-CN" dirty="0"/>
          </a:p>
          <a:p>
            <a:endParaRPr lang="en-US" altLang="zh-CN" sz="2200" dirty="0"/>
          </a:p>
        </p:txBody>
      </p:sp>
    </p:spTree>
    <p:extLst>
      <p:ext uri="{BB962C8B-B14F-4D97-AF65-F5344CB8AC3E}">
        <p14:creationId xmlns:p14="http://schemas.microsoft.com/office/powerpoint/2010/main" val="146072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5" dur="500"/>
                                        <p:tgtEl>
                                          <p:spTgt spid="92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0" dur="500"/>
                                        <p:tgtEl>
                                          <p:spTgt spid="9219">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3" dur="500"/>
                                        <p:tgtEl>
                                          <p:spTgt spid="92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219">
                                            <p:txEl>
                                              <p:pRg st="5" end="5"/>
                                            </p:txEl>
                                          </p:spTgt>
                                        </p:tgtEl>
                                        <p:attrNameLst>
                                          <p:attrName>style.visibility</p:attrName>
                                        </p:attrNameLst>
                                      </p:cBhvr>
                                      <p:to>
                                        <p:strVal val="visible"/>
                                      </p:to>
                                    </p:set>
                                    <p:animEffect transition="in" filter="blinds(horizontal)">
                                      <p:cBhvr>
                                        <p:cTn id="28" dur="500"/>
                                        <p:tgtEl>
                                          <p:spTgt spid="9219">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9219">
                                            <p:txEl>
                                              <p:pRg st="6" end="6"/>
                                            </p:txEl>
                                          </p:spTgt>
                                        </p:tgtEl>
                                        <p:attrNameLst>
                                          <p:attrName>style.visibility</p:attrName>
                                        </p:attrNameLst>
                                      </p:cBhvr>
                                      <p:to>
                                        <p:strVal val="visible"/>
                                      </p:to>
                                    </p:set>
                                    <p:animEffect transition="in" filter="blinds(horizontal)">
                                      <p:cBhvr>
                                        <p:cTn id="33" dur="500"/>
                                        <p:tgtEl>
                                          <p:spTgt spid="9219">
                                            <p:txEl>
                                              <p:pRg st="6" end="6"/>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9219">
                                            <p:txEl>
                                              <p:pRg st="7" end="7"/>
                                            </p:txEl>
                                          </p:spTgt>
                                        </p:tgtEl>
                                        <p:attrNameLst>
                                          <p:attrName>style.visibility</p:attrName>
                                        </p:attrNameLst>
                                      </p:cBhvr>
                                      <p:to>
                                        <p:strVal val="visible"/>
                                      </p:to>
                                    </p:set>
                                    <p:animEffect transition="in" filter="blinds(horizontal)">
                                      <p:cBhvr>
                                        <p:cTn id="36" dur="500"/>
                                        <p:tgtEl>
                                          <p:spTgt spid="9219">
                                            <p:txEl>
                                              <p:pRg st="7" end="7"/>
                                            </p:txEl>
                                          </p:spTgt>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9219">
                                            <p:txEl>
                                              <p:pRg st="8" end="8"/>
                                            </p:txEl>
                                          </p:spTgt>
                                        </p:tgtEl>
                                        <p:attrNameLst>
                                          <p:attrName>style.visibility</p:attrName>
                                        </p:attrNameLst>
                                      </p:cBhvr>
                                      <p:to>
                                        <p:strVal val="visible"/>
                                      </p:to>
                                    </p:set>
                                    <p:animEffect transition="in" filter="blinds(horizontal)">
                                      <p:cBhvr>
                                        <p:cTn id="39" dur="500"/>
                                        <p:tgtEl>
                                          <p:spTgt spid="9219">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9219">
                                            <p:txEl>
                                              <p:pRg st="9" end="9"/>
                                            </p:txEl>
                                          </p:spTgt>
                                        </p:tgtEl>
                                        <p:attrNameLst>
                                          <p:attrName>style.visibility</p:attrName>
                                        </p:attrNameLst>
                                      </p:cBhvr>
                                      <p:to>
                                        <p:strVal val="visible"/>
                                      </p:to>
                                    </p:set>
                                    <p:animEffect transition="in" filter="blinds(horizontal)">
                                      <p:cBhvr>
                                        <p:cTn id="44" dur="500"/>
                                        <p:tgtEl>
                                          <p:spTgt spid="9219">
                                            <p:txEl>
                                              <p:pRg st="9" end="9"/>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9219">
                                            <p:txEl>
                                              <p:pRg st="10" end="10"/>
                                            </p:txEl>
                                          </p:spTgt>
                                        </p:tgtEl>
                                        <p:attrNameLst>
                                          <p:attrName>style.visibility</p:attrName>
                                        </p:attrNameLst>
                                      </p:cBhvr>
                                      <p:to>
                                        <p:strVal val="visible"/>
                                      </p:to>
                                    </p:set>
                                    <p:animEffect transition="in" filter="blinds(horizontal)">
                                      <p:cBhvr>
                                        <p:cTn id="47" dur="500"/>
                                        <p:tgtEl>
                                          <p:spTgt spid="92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effectLst/>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4736</TotalTime>
  <Words>6382</Words>
  <Application>Microsoft Office PowerPoint</Application>
  <PresentationFormat>宽屏</PresentationFormat>
  <Paragraphs>674</Paragraphs>
  <Slides>68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68</vt:i4>
      </vt:variant>
    </vt:vector>
  </HeadingPairs>
  <TitlesOfParts>
    <vt:vector size="80" baseType="lpstr">
      <vt:lpstr>方正姚体</vt:lpstr>
      <vt:lpstr>仿宋</vt:lpstr>
      <vt:lpstr>黑体</vt:lpstr>
      <vt:lpstr>宋体</vt:lpstr>
      <vt:lpstr>微软雅黑</vt:lpstr>
      <vt:lpstr>Arial</vt:lpstr>
      <vt:lpstr>Arial Black</vt:lpstr>
      <vt:lpstr>Courier New</vt:lpstr>
      <vt:lpstr>Helvetica</vt:lpstr>
      <vt:lpstr>Times New Roman</vt:lpstr>
      <vt:lpstr>Wingdings</vt:lpstr>
      <vt:lpstr>tm2</vt:lpstr>
      <vt:lpstr>第3章 大型程序编写实践</vt:lpstr>
      <vt:lpstr>PowerPoint 演示文稿</vt:lpstr>
      <vt:lpstr>3.1 源文件</vt:lpstr>
      <vt:lpstr>源文件</vt:lpstr>
      <vt:lpstr>源文件</vt:lpstr>
      <vt:lpstr>源文件</vt:lpstr>
      <vt:lpstr>PowerPoint 演示文稿</vt:lpstr>
      <vt:lpstr>3.2 头文件</vt:lpstr>
      <vt:lpstr>3.2.1 #include </vt:lpstr>
      <vt:lpstr>#include</vt:lpstr>
      <vt:lpstr>#include</vt:lpstr>
      <vt:lpstr>#include</vt:lpstr>
      <vt:lpstr>#include</vt:lpstr>
      <vt:lpstr>3.2.2 共享宏定义和类型定义</vt:lpstr>
      <vt:lpstr>共享宏定义和类型定义</vt:lpstr>
      <vt:lpstr>共享宏定义和类型定义</vt:lpstr>
      <vt:lpstr>3.2.3 共享函数原型</vt:lpstr>
      <vt:lpstr>共享函数原型</vt:lpstr>
      <vt:lpstr>共享函数原型</vt:lpstr>
      <vt:lpstr>3.2.4 共享变量声明</vt:lpstr>
      <vt:lpstr>共享变量声明</vt:lpstr>
      <vt:lpstr>共享变量声明</vt:lpstr>
      <vt:lpstr>3.2.5 嵌套包含</vt:lpstr>
      <vt:lpstr>3.2.6 保护头文件</vt:lpstr>
      <vt:lpstr>保护头文件</vt:lpstr>
      <vt:lpstr>保护头文件</vt:lpstr>
      <vt:lpstr>PowerPoint 演示文稿</vt:lpstr>
      <vt:lpstr>3.3 把程序划分为多个文件</vt:lpstr>
      <vt:lpstr>把程序划分为多个文件</vt:lpstr>
      <vt:lpstr>程序设计：文本格式化</vt:lpstr>
      <vt:lpstr>程序设计： 文本格式化</vt:lpstr>
      <vt:lpstr>程序设计： 文本格式化</vt:lpstr>
      <vt:lpstr>程序设计： 文本格式化</vt:lpstr>
      <vt:lpstr>程序设计： 文本格式化</vt:lpstr>
      <vt:lpstr>程序设计： 文本格式化</vt:lpstr>
      <vt:lpstr>程序设计： 文本格式化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构建多文件程序</vt:lpstr>
      <vt:lpstr>构建多文件程序</vt:lpstr>
      <vt:lpstr>PowerPoint 演示文稿</vt:lpstr>
      <vt:lpstr>PowerPoint 演示文稿</vt:lpstr>
      <vt:lpstr>PowerPoint 演示文稿</vt:lpstr>
      <vt:lpstr>PowerPoint 演示文稿</vt:lpstr>
      <vt:lpstr>makefile</vt:lpstr>
      <vt:lpstr>makefile</vt:lpstr>
      <vt:lpstr>makefile</vt:lpstr>
      <vt:lpstr>makefile</vt:lpstr>
      <vt:lpstr>3.4.3 链接中的错误</vt:lpstr>
      <vt:lpstr>3.4.3 重新构建程序</vt:lpstr>
      <vt:lpstr>重新构建程序</vt:lpstr>
      <vt:lpstr>重新构建程序</vt:lpstr>
      <vt:lpstr>重新构建程序</vt:lpstr>
      <vt:lpstr>重新构建程序</vt:lpstr>
      <vt:lpstr>3.4.4 在程序外定义宏</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饶 云波</cp:lastModifiedBy>
  <cp:revision>1038</cp:revision>
  <cp:lastPrinted>1999-11-08T20:52:53Z</cp:lastPrinted>
  <dcterms:created xsi:type="dcterms:W3CDTF">1999-08-24T18:39:05Z</dcterms:created>
  <dcterms:modified xsi:type="dcterms:W3CDTF">2022-11-27T13:59:41Z</dcterms:modified>
</cp:coreProperties>
</file>