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11"/>
  </p:notesMasterIdLst>
  <p:sldIdLst>
    <p:sldId id="256" r:id="rId2"/>
    <p:sldId id="271" r:id="rId3"/>
    <p:sldId id="272" r:id="rId4"/>
    <p:sldId id="257" r:id="rId5"/>
    <p:sldId id="258" r:id="rId6"/>
    <p:sldId id="259" r:id="rId7"/>
    <p:sldId id="260" r:id="rId8"/>
    <p:sldId id="262" r:id="rId9"/>
    <p:sldId id="263" r:id="rId10"/>
    <p:sldId id="264" r:id="rId11"/>
    <p:sldId id="265" r:id="rId12"/>
    <p:sldId id="1193" r:id="rId13"/>
    <p:sldId id="268" r:id="rId14"/>
    <p:sldId id="269" r:id="rId15"/>
    <p:sldId id="270" r:id="rId16"/>
    <p:sldId id="1199" r:id="rId17"/>
    <p:sldId id="1200" r:id="rId18"/>
    <p:sldId id="1201" r:id="rId19"/>
    <p:sldId id="1202" r:id="rId20"/>
    <p:sldId id="1203" r:id="rId21"/>
    <p:sldId id="1204" r:id="rId22"/>
    <p:sldId id="1205" r:id="rId23"/>
    <p:sldId id="1207" r:id="rId24"/>
    <p:sldId id="1206" r:id="rId25"/>
    <p:sldId id="481" r:id="rId26"/>
    <p:sldId id="482" r:id="rId27"/>
    <p:sldId id="483" r:id="rId28"/>
    <p:sldId id="573" r:id="rId29"/>
    <p:sldId id="1198" r:id="rId30"/>
    <p:sldId id="485" r:id="rId31"/>
    <p:sldId id="486" r:id="rId32"/>
    <p:sldId id="487" r:id="rId33"/>
    <p:sldId id="488" r:id="rId34"/>
    <p:sldId id="574" r:id="rId35"/>
    <p:sldId id="489" r:id="rId36"/>
    <p:sldId id="490" r:id="rId37"/>
    <p:sldId id="491" r:id="rId38"/>
    <p:sldId id="492" r:id="rId39"/>
    <p:sldId id="493" r:id="rId40"/>
    <p:sldId id="1208" r:id="rId41"/>
    <p:sldId id="494" r:id="rId42"/>
    <p:sldId id="576" r:id="rId43"/>
    <p:sldId id="578" r:id="rId44"/>
    <p:sldId id="495" r:id="rId45"/>
    <p:sldId id="496" r:id="rId46"/>
    <p:sldId id="581" r:id="rId47"/>
    <p:sldId id="497" r:id="rId48"/>
    <p:sldId id="1197" r:id="rId49"/>
    <p:sldId id="1221" r:id="rId50"/>
    <p:sldId id="1222" r:id="rId51"/>
    <p:sldId id="1223" r:id="rId52"/>
    <p:sldId id="1224" r:id="rId53"/>
    <p:sldId id="1196" r:id="rId54"/>
    <p:sldId id="1253" r:id="rId55"/>
    <p:sldId id="1225" r:id="rId56"/>
    <p:sldId id="1227" r:id="rId57"/>
    <p:sldId id="1229" r:id="rId58"/>
    <p:sldId id="1254" r:id="rId59"/>
    <p:sldId id="1231" r:id="rId60"/>
    <p:sldId id="1255" r:id="rId61"/>
    <p:sldId id="1234" r:id="rId62"/>
    <p:sldId id="1236" r:id="rId63"/>
    <p:sldId id="1237" r:id="rId64"/>
    <p:sldId id="1256" r:id="rId65"/>
    <p:sldId id="1238" r:id="rId66"/>
    <p:sldId id="1257" r:id="rId67"/>
    <p:sldId id="1240" r:id="rId68"/>
    <p:sldId id="1258" r:id="rId69"/>
    <p:sldId id="281" r:id="rId70"/>
    <p:sldId id="1244" r:id="rId71"/>
    <p:sldId id="1245" r:id="rId72"/>
    <p:sldId id="1246" r:id="rId73"/>
    <p:sldId id="1248" r:id="rId74"/>
    <p:sldId id="1250" r:id="rId75"/>
    <p:sldId id="1259" r:id="rId76"/>
    <p:sldId id="1251" r:id="rId77"/>
    <p:sldId id="1252" r:id="rId78"/>
    <p:sldId id="1195" r:id="rId79"/>
    <p:sldId id="1260" r:id="rId80"/>
    <p:sldId id="1261" r:id="rId81"/>
    <p:sldId id="1262" r:id="rId82"/>
    <p:sldId id="1263" r:id="rId83"/>
    <p:sldId id="1264" r:id="rId84"/>
    <p:sldId id="1265" r:id="rId85"/>
    <p:sldId id="1266" r:id="rId86"/>
    <p:sldId id="1267" r:id="rId87"/>
    <p:sldId id="1268" r:id="rId88"/>
    <p:sldId id="1269" r:id="rId89"/>
    <p:sldId id="1270" r:id="rId90"/>
    <p:sldId id="1271" r:id="rId91"/>
    <p:sldId id="1272" r:id="rId92"/>
    <p:sldId id="1273" r:id="rId93"/>
    <p:sldId id="1194" r:id="rId94"/>
    <p:sldId id="1275" r:id="rId95"/>
    <p:sldId id="1276" r:id="rId96"/>
    <p:sldId id="1277" r:id="rId97"/>
    <p:sldId id="1278" r:id="rId98"/>
    <p:sldId id="1279" r:id="rId99"/>
    <p:sldId id="1288" r:id="rId100"/>
    <p:sldId id="1280" r:id="rId101"/>
    <p:sldId id="554" r:id="rId102"/>
    <p:sldId id="1281" r:id="rId103"/>
    <p:sldId id="1282" r:id="rId104"/>
    <p:sldId id="1283" r:id="rId105"/>
    <p:sldId id="1284" r:id="rId106"/>
    <p:sldId id="1285" r:id="rId107"/>
    <p:sldId id="1286" r:id="rId108"/>
    <p:sldId id="1287" r:id="rId109"/>
    <p:sldId id="1289" r:id="rId110"/>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66"/>
    <a:srgbClr val="006600"/>
    <a:srgbClr val="CCFFFF"/>
    <a:srgbClr val="99FFCC"/>
    <a:srgbClr val="990033"/>
    <a:srgbClr val="FFFFCC"/>
    <a:srgbClr val="FFFFFF"/>
    <a:srgbClr val="660033"/>
    <a:srgbClr val="C6A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87" autoAdjust="0"/>
    <p:restoredTop sz="94660"/>
  </p:normalViewPr>
  <p:slideViewPr>
    <p:cSldViewPr>
      <p:cViewPr varScale="1">
        <p:scale>
          <a:sx n="67" d="100"/>
          <a:sy n="67" d="100"/>
        </p:scale>
        <p:origin x="808"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第十章 字符串</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a:t>
            </a:r>
            <a:r>
              <a:rPr lang="zh-CN" altLang="en-US" sz="4000"/>
              <a:t>教师：饶云波</a:t>
            </a:r>
            <a:endParaRPr lang="zh-CN" altLang="en-US" sz="4000" dirty="0"/>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字符串字面量的存储</a:t>
            </a:r>
            <a:endParaRPr lang="en-US" altLang="zh-CN" sz="4000">
              <a:latin typeface="微软雅黑" panose="020B0503020204020204" pitchFamily="34" charset="-122"/>
              <a:ea typeface="微软雅黑" panose="020B0503020204020204" pitchFamily="34" charset="-122"/>
            </a:endParaRPr>
          </a:p>
        </p:txBody>
      </p:sp>
      <p:sp>
        <p:nvSpPr>
          <p:cNvPr id="20483" name="Content Placeholder 2"/>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由于字符串字面量是以数组的方式存储的，故编译器把字符串字面量以</a:t>
            </a:r>
            <a:r>
              <a:rPr lang="en-US" altLang="zh-CN" sz="2800" dirty="0">
                <a:latin typeface="微软雅黑" panose="020B0503020204020204" pitchFamily="34" charset="-122"/>
                <a:ea typeface="微软雅黑" panose="020B0503020204020204" pitchFamily="34" charset="-122"/>
              </a:rPr>
              <a:t> char *</a:t>
            </a:r>
            <a:r>
              <a:rPr lang="zh-CN" altLang="en-US" sz="2800" dirty="0">
                <a:latin typeface="微软雅黑" panose="020B0503020204020204" pitchFamily="34" charset="-122"/>
                <a:ea typeface="微软雅黑" panose="020B0503020204020204" pitchFamily="34" charset="-122"/>
              </a:rPr>
              <a:t>来处理。</a:t>
            </a:r>
            <a:endParaRPr lang="en-US" altLang="zh-CN" sz="2800" dirty="0">
              <a:latin typeface="微软雅黑" panose="020B0503020204020204" pitchFamily="34" charset="-122"/>
              <a:ea typeface="微软雅黑" panose="020B0503020204020204" pitchFamily="34" charset="-122"/>
            </a:endParaRPr>
          </a:p>
          <a:p>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和</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接收</a:t>
            </a:r>
            <a:r>
              <a:rPr lang="en-US" altLang="zh-CN" sz="2800" dirty="0">
                <a:latin typeface="微软雅黑" panose="020B0503020204020204" pitchFamily="34" charset="-122"/>
                <a:ea typeface="微软雅黑" panose="020B0503020204020204" pitchFamily="34" charset="-122"/>
              </a:rPr>
              <a:t> char *</a:t>
            </a:r>
            <a:r>
              <a:rPr lang="zh-CN" altLang="en-US" sz="2800" dirty="0">
                <a:latin typeface="微软雅黑" panose="020B0503020204020204" pitchFamily="34" charset="-122"/>
                <a:ea typeface="微软雅黑" panose="020B0503020204020204" pitchFamily="34" charset="-122"/>
              </a:rPr>
              <a:t>的值作为它们的第一个参数。</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例如下面的调用传递</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abc</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的地址给</a:t>
            </a:r>
            <a:r>
              <a:rPr lang="en-US" altLang="zh-CN" sz="2800" dirty="0" err="1">
                <a:latin typeface="微软雅黑" panose="020B0503020204020204" pitchFamily="34" charset="-122"/>
                <a:ea typeface="微软雅黑" panose="020B0503020204020204" pitchFamily="34" charset="-122"/>
              </a:rPr>
              <a:t>printf</a:t>
            </a:r>
            <a:r>
              <a:rPr lang="zh-CN" altLang="en-US" sz="2800" dirty="0">
                <a:latin typeface="微软雅黑" panose="020B0503020204020204" pitchFamily="34" charset="-122"/>
                <a:ea typeface="微软雅黑" panose="020B0503020204020204" pitchFamily="34" charset="-122"/>
              </a:rPr>
              <a:t>函数：</a:t>
            </a:r>
            <a:endParaRPr lang="en-US" altLang="zh-CN" sz="28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printf</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abc</a:t>
            </a:r>
            <a:r>
              <a:rPr lang="en-US" altLang="zh-CN" sz="24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79042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itle 1">
            <a:extLst>
              <a:ext uri="{FF2B5EF4-FFF2-40B4-BE49-F238E27FC236}">
                <a16:creationId xmlns:a16="http://schemas.microsoft.com/office/drawing/2014/main" id="{E8B25427-A784-440D-8B7E-7B7479C2F483}"/>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命令行参数</a:t>
            </a:r>
            <a:endParaRPr lang="en-US" altLang="zh-CN"/>
          </a:p>
        </p:txBody>
      </p:sp>
      <p:sp>
        <p:nvSpPr>
          <p:cNvPr id="451587" name="Content Placeholder 2">
            <a:extLst>
              <a:ext uri="{FF2B5EF4-FFF2-40B4-BE49-F238E27FC236}">
                <a16:creationId xmlns:a16="http://schemas.microsoft.com/office/drawing/2014/main" id="{802212E9-8F4D-47F4-BEDC-B8226B69EDEE}"/>
              </a:ext>
            </a:extLst>
          </p:cNvPr>
          <p:cNvSpPr>
            <a:spLocks noGrp="1"/>
          </p:cNvSpPr>
          <p:nvPr>
            <p:ph idx="4294967295"/>
          </p:nvPr>
        </p:nvSpPr>
        <p:spPr>
          <a:xfrm>
            <a:off x="609600" y="1219200"/>
            <a:ext cx="11201399" cy="5334000"/>
          </a:xfrm>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dirty="0"/>
              <a:t>当我们运行一个程序，我们常常需要给该程序提供一些信息，包括一个文件名或者一个开关用于修改程序的行为。</a:t>
            </a:r>
            <a:endParaRPr lang="en-US" altLang="zh-CN" dirty="0"/>
          </a:p>
          <a:p>
            <a:pPr>
              <a:lnSpc>
                <a:spcPct val="150000"/>
              </a:lnSpc>
              <a:spcBef>
                <a:spcPts val="600"/>
              </a:spcBef>
              <a:spcAft>
                <a:spcPts val="0"/>
              </a:spcAft>
            </a:pPr>
            <a:r>
              <a:rPr lang="en-US" altLang="zh-CN" dirty="0"/>
              <a:t>UNIX</a:t>
            </a:r>
            <a:r>
              <a:rPr lang="zh-CN" altLang="en-US" dirty="0"/>
              <a:t>中</a:t>
            </a:r>
            <a:r>
              <a:rPr lang="en-US" altLang="zh-CN" dirty="0"/>
              <a:t> </a:t>
            </a:r>
            <a:r>
              <a:rPr lang="en-US" altLang="zh-CN" dirty="0">
                <a:latin typeface="Courier New" panose="02070309020205020404" pitchFamily="49" charset="0"/>
                <a:cs typeface="Courier New" panose="02070309020205020404" pitchFamily="49" charset="0"/>
              </a:rPr>
              <a:t>ls</a:t>
            </a:r>
            <a:r>
              <a:rPr lang="en-US" altLang="zh-CN" dirty="0"/>
              <a:t> </a:t>
            </a:r>
            <a:r>
              <a:rPr lang="zh-CN" altLang="en-US" dirty="0"/>
              <a:t>命令的使用举例：</a:t>
            </a:r>
          </a:p>
          <a:p>
            <a:pPr lvl="1">
              <a:lnSpc>
                <a:spcPct val="150000"/>
              </a:lnSpc>
              <a:spcBef>
                <a:spcPts val="600"/>
              </a:spcBef>
              <a:spcAft>
                <a:spcPts val="0"/>
              </a:spcAft>
              <a:buFont typeface="Wingdings" panose="05000000000000000000" pitchFamily="2" charset="2"/>
              <a:buNone/>
            </a:pPr>
            <a:r>
              <a:rPr lang="en-US" altLang="zh-CN" sz="2600" dirty="0">
                <a:latin typeface="Courier New" panose="02070309020205020404" pitchFamily="49" charset="0"/>
              </a:rPr>
              <a:t>ls</a:t>
            </a:r>
          </a:p>
          <a:p>
            <a:pPr lvl="1">
              <a:lnSpc>
                <a:spcPct val="150000"/>
              </a:lnSpc>
              <a:spcBef>
                <a:spcPts val="600"/>
              </a:spcBef>
              <a:spcAft>
                <a:spcPts val="0"/>
              </a:spcAft>
              <a:buFont typeface="Wingdings" panose="05000000000000000000" pitchFamily="2" charset="2"/>
              <a:buNone/>
            </a:pPr>
            <a:r>
              <a:rPr lang="en-US" altLang="zh-CN" sz="2600" dirty="0">
                <a:latin typeface="Courier New" panose="02070309020205020404" pitchFamily="49" charset="0"/>
              </a:rPr>
              <a:t>ls –l</a:t>
            </a:r>
          </a:p>
          <a:p>
            <a:pPr lvl="1">
              <a:lnSpc>
                <a:spcPct val="150000"/>
              </a:lnSpc>
              <a:spcBef>
                <a:spcPts val="600"/>
              </a:spcBef>
              <a:spcAft>
                <a:spcPts val="0"/>
              </a:spcAft>
              <a:buFont typeface="Wingdings" panose="05000000000000000000" pitchFamily="2" charset="2"/>
              <a:buNone/>
            </a:pPr>
            <a:r>
              <a:rPr lang="en-US" altLang="zh-CN" sz="2600" dirty="0">
                <a:latin typeface="Courier New" panose="02070309020205020404" pitchFamily="49" charset="0"/>
              </a:rPr>
              <a:t>ls -l </a:t>
            </a:r>
            <a:r>
              <a:rPr lang="en-US" altLang="zh-CN" sz="2600" dirty="0" err="1">
                <a:latin typeface="Courier New" panose="02070309020205020404" pitchFamily="49" charset="0"/>
              </a:rPr>
              <a:t>remind.c</a:t>
            </a:r>
            <a:endParaRPr lang="en-US" altLang="zh-CN" sz="2600" dirty="0">
              <a:latin typeface="Courier New" panose="02070309020205020404" pitchFamily="49" charset="0"/>
            </a:endParaRPr>
          </a:p>
          <a:p>
            <a:pPr marL="342900" lvl="1" indent="-342900">
              <a:lnSpc>
                <a:spcPct val="150000"/>
              </a:lnSpc>
              <a:spcBef>
                <a:spcPts val="600"/>
              </a:spcBef>
              <a:spcAft>
                <a:spcPts val="0"/>
              </a:spcAft>
              <a:buFont typeface="Times New Roman" panose="02020603050405020304" pitchFamily="18" charset="0"/>
              <a:buChar char="☺"/>
            </a:pPr>
            <a:r>
              <a:rPr lang="en-US" altLang="zh-CN" sz="2600" dirty="0">
                <a:cs typeface="+mn-cs"/>
              </a:rPr>
              <a:t>Windows</a:t>
            </a:r>
            <a:r>
              <a:rPr lang="zh-CN" altLang="en-US" sz="2600" dirty="0">
                <a:cs typeface="+mn-cs"/>
              </a:rPr>
              <a:t>中的</a:t>
            </a:r>
            <a:r>
              <a:rPr lang="en-US" altLang="zh-CN" sz="2600" dirty="0">
                <a:cs typeface="+mn-cs"/>
              </a:rPr>
              <a:t>copy</a:t>
            </a:r>
            <a:r>
              <a:rPr lang="zh-CN" altLang="en-US" sz="2600" dirty="0">
                <a:cs typeface="+mn-cs"/>
              </a:rPr>
              <a:t>命令（文件拷贝）：</a:t>
            </a:r>
            <a:endParaRPr lang="en-US" altLang="zh-CN" sz="2600" dirty="0">
              <a:cs typeface="+mn-cs"/>
            </a:endParaRPr>
          </a:p>
          <a:p>
            <a:pPr lvl="1">
              <a:lnSpc>
                <a:spcPct val="150000"/>
              </a:lnSpc>
              <a:spcBef>
                <a:spcPts val="600"/>
              </a:spcBef>
              <a:spcAft>
                <a:spcPts val="0"/>
              </a:spcAft>
              <a:buFontTx/>
              <a:buNone/>
            </a:pPr>
            <a:r>
              <a:rPr lang="en-US" altLang="zh-CN" sz="2600" dirty="0">
                <a:latin typeface="Courier New" panose="02070309020205020404" pitchFamily="49" charset="0"/>
              </a:rPr>
              <a:t>copy a.txt mm.txt</a:t>
            </a:r>
          </a:p>
          <a:p>
            <a:pPr lvl="1">
              <a:lnSpc>
                <a:spcPct val="150000"/>
              </a:lnSpc>
              <a:spcBef>
                <a:spcPts val="600"/>
              </a:spcBef>
              <a:spcAft>
                <a:spcPts val="0"/>
              </a:spcAft>
              <a:buFont typeface="Wingdings" panose="05000000000000000000" pitchFamily="2" charset="2"/>
              <a:buNone/>
            </a:pPr>
            <a:endParaRPr lang="en-US" altLang="zh-CN" sz="26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1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15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1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15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15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1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A24228F-97E7-4001-BAE5-AED6C665C94D}"/>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命令行参数</a:t>
            </a:r>
            <a:endParaRPr lang="en-US" altLang="zh-CN" sz="4000">
              <a:latin typeface="微软雅黑" panose="020B0503020204020204" pitchFamily="34" charset="-122"/>
              <a:ea typeface="微软雅黑" panose="020B0503020204020204" pitchFamily="34" charset="-122"/>
            </a:endParaRPr>
          </a:p>
        </p:txBody>
      </p:sp>
      <p:sp>
        <p:nvSpPr>
          <p:cNvPr id="111619" name="Content Placeholder 2">
            <a:extLst>
              <a:ext uri="{FF2B5EF4-FFF2-40B4-BE49-F238E27FC236}">
                <a16:creationId xmlns:a16="http://schemas.microsoft.com/office/drawing/2014/main" id="{5901262E-C8D5-47A4-9B52-0E44859129DD}"/>
              </a:ext>
            </a:extLst>
          </p:cNvPr>
          <p:cNvSpPr>
            <a:spLocks noGrp="1" noChangeArrowheads="1"/>
          </p:cNvSpPr>
          <p:nvPr>
            <p:ph idx="1"/>
          </p:nvPr>
        </p:nvSpPr>
        <p:spPr>
          <a:xfrm>
            <a:off x="914400" y="1676400"/>
            <a:ext cx="10363200" cy="4800600"/>
          </a:xfrm>
        </p:spPr>
        <p:txBody>
          <a:bodyPr/>
          <a:lstStyle/>
          <a:p>
            <a:r>
              <a:rPr lang="zh-CN" altLang="en-US" sz="3200">
                <a:latin typeface="微软雅黑" panose="020B0503020204020204" pitchFamily="34" charset="-122"/>
                <a:ea typeface="微软雅黑" panose="020B0503020204020204" pitchFamily="34" charset="-122"/>
              </a:rPr>
              <a:t>命令行信息机制并不仅限于操作系统命令，任何程序都可以采用这种方式获得信息。</a:t>
            </a:r>
            <a:endParaRPr lang="en-US" altLang="zh-CN" sz="3200">
              <a:latin typeface="微软雅黑" panose="020B0503020204020204" pitchFamily="34" charset="-122"/>
              <a:ea typeface="微软雅黑" panose="020B0503020204020204" pitchFamily="34" charset="-122"/>
            </a:endParaRPr>
          </a:p>
          <a:p>
            <a:endParaRPr lang="en-US" altLang="zh-CN" sz="3200">
              <a:latin typeface="微软雅黑" panose="020B0503020204020204" pitchFamily="34" charset="-122"/>
              <a:ea typeface="微软雅黑" panose="020B0503020204020204" pitchFamily="34" charset="-122"/>
            </a:endParaRPr>
          </a:p>
          <a:p>
            <a:endParaRPr lang="en-US" altLang="zh-CN" sz="3200">
              <a:latin typeface="微软雅黑" panose="020B0503020204020204" pitchFamily="34" charset="-122"/>
              <a:ea typeface="微软雅黑" panose="020B0503020204020204" pitchFamily="34" charset="-122"/>
            </a:endParaRPr>
          </a:p>
          <a:p>
            <a:endParaRPr lang="en-US" altLang="zh-CN" sz="3200">
              <a:latin typeface="微软雅黑" panose="020B0503020204020204" pitchFamily="34" charset="-122"/>
              <a:ea typeface="微软雅黑" panose="020B0503020204020204" pitchFamily="34" charset="-122"/>
            </a:endParaRPr>
          </a:p>
          <a:p>
            <a:endParaRPr lang="en-US" altLang="zh-CN" sz="3200">
              <a:latin typeface="微软雅黑" panose="020B0503020204020204" pitchFamily="34" charset="-122"/>
              <a:ea typeface="微软雅黑" panose="020B0503020204020204" pitchFamily="34" charset="-122"/>
            </a:endParaRPr>
          </a:p>
          <a:p>
            <a:pPr>
              <a:lnSpc>
                <a:spcPct val="80000"/>
              </a:lnSpc>
              <a:spcBef>
                <a:spcPts val="600"/>
              </a:spcBef>
              <a:buFontTx/>
              <a:buNone/>
            </a:pPr>
            <a:endParaRPr lang="en-US" altLang="zh-CN" sz="3200">
              <a:latin typeface="微软雅黑" panose="020B0503020204020204" pitchFamily="34" charset="-122"/>
              <a:ea typeface="微软雅黑" panose="020B0503020204020204" pitchFamily="34" charset="-122"/>
            </a:endParaRPr>
          </a:p>
        </p:txBody>
      </p:sp>
      <p:sp>
        <p:nvSpPr>
          <p:cNvPr id="16388" name="Slide Number Placeholder 4">
            <a:extLst>
              <a:ext uri="{FF2B5EF4-FFF2-40B4-BE49-F238E27FC236}">
                <a16:creationId xmlns:a16="http://schemas.microsoft.com/office/drawing/2014/main" id="{81EC1279-ABB6-49DF-BB47-9015394F4C0C}"/>
              </a:ext>
            </a:extLst>
          </p:cNvPr>
          <p:cNvSpPr>
            <a:spLocks noGrp="1"/>
          </p:cNvSpPr>
          <p:nvPr>
            <p:ph type="sldNum" sz="quarter" idx="4294967295"/>
          </p:nvPr>
        </p:nvSpPr>
        <p:spPr bwMode="auto">
          <a:xfrm>
            <a:off x="5715000" y="64008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327172-AF6C-46A3-8375-C3A3176F4314}" type="slidenum">
              <a:rPr lang="en-US" altLang="zh-CN" sz="1600">
                <a:latin typeface="Arial" panose="020B0604020202020204" pitchFamily="34" charset="0"/>
                <a:ea typeface="宋体" panose="02010600030101010101" pitchFamily="2" charset="-122"/>
              </a:rPr>
              <a:pPr/>
              <a:t>101</a:t>
            </a:fld>
            <a:endParaRPr lang="en-US" altLang="zh-CN">
              <a:ea typeface="宋体" panose="02010600030101010101" pitchFamily="2" charset="-122"/>
            </a:endParaRPr>
          </a:p>
        </p:txBody>
      </p:sp>
      <p:sp>
        <p:nvSpPr>
          <p:cNvPr id="2" name="云形标注 1">
            <a:extLst>
              <a:ext uri="{FF2B5EF4-FFF2-40B4-BE49-F238E27FC236}">
                <a16:creationId xmlns:a16="http://schemas.microsoft.com/office/drawing/2014/main" id="{83F3B8D0-C9B4-43BF-98B4-5C8752522215}"/>
              </a:ext>
            </a:extLst>
          </p:cNvPr>
          <p:cNvSpPr>
            <a:spLocks noChangeArrowheads="1"/>
          </p:cNvSpPr>
          <p:nvPr/>
        </p:nvSpPr>
        <p:spPr bwMode="auto">
          <a:xfrm>
            <a:off x="1066801" y="3548063"/>
            <a:ext cx="4572000" cy="1981200"/>
          </a:xfrm>
          <a:prstGeom prst="cloudCallout">
            <a:avLst>
              <a:gd name="adj1" fmla="val -20833"/>
              <a:gd name="adj2" fmla="val 62500"/>
            </a:avLst>
          </a:prstGeom>
          <a:solidFill>
            <a:srgbClr val="F789B0"/>
          </a:solidFill>
          <a:ln w="12700" algn="ctr">
            <a:solidFill>
              <a:schemeClr val="tx1"/>
            </a:solidFill>
            <a:round/>
            <a:headEnd type="none" w="sm" len="sm"/>
            <a:tailEnd type="none" w="sm" len="sm"/>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2800">
                <a:solidFill>
                  <a:srgbClr val="000000"/>
                </a:solidFill>
                <a:latin typeface="微软雅黑" panose="020B0503020204020204" pitchFamily="34" charset="-122"/>
                <a:ea typeface="微软雅黑" panose="020B0503020204020204" pitchFamily="34" charset="-122"/>
              </a:rPr>
              <a:t>如何在</a:t>
            </a:r>
            <a:r>
              <a:rPr lang="en-US" altLang="zh-CN" sz="2800">
                <a:solidFill>
                  <a:srgbClr val="000000"/>
                </a:solidFill>
                <a:latin typeface="微软雅黑" panose="020B0503020204020204" pitchFamily="34" charset="-122"/>
                <a:ea typeface="微软雅黑" panose="020B0503020204020204" pitchFamily="34" charset="-122"/>
              </a:rPr>
              <a:t>C</a:t>
            </a:r>
            <a:r>
              <a:rPr lang="zh-CN" altLang="en-US" sz="2800">
                <a:solidFill>
                  <a:srgbClr val="000000"/>
                </a:solidFill>
                <a:latin typeface="微软雅黑" panose="020B0503020204020204" pitchFamily="34" charset="-122"/>
                <a:ea typeface="微软雅黑" panose="020B0503020204020204" pitchFamily="34" charset="-122"/>
              </a:rPr>
              <a:t>程序开始运行的同时就给它传入信息呢？</a:t>
            </a:r>
          </a:p>
        </p:txBody>
      </p:sp>
      <p:sp>
        <p:nvSpPr>
          <p:cNvPr id="3" name="流程图: 过程 2">
            <a:extLst>
              <a:ext uri="{FF2B5EF4-FFF2-40B4-BE49-F238E27FC236}">
                <a16:creationId xmlns:a16="http://schemas.microsoft.com/office/drawing/2014/main" id="{FACE7E39-77D0-4D3A-8EC8-0304B2BA78FB}"/>
              </a:ext>
            </a:extLst>
          </p:cNvPr>
          <p:cNvSpPr>
            <a:spLocks noChangeArrowheads="1"/>
          </p:cNvSpPr>
          <p:nvPr/>
        </p:nvSpPr>
        <p:spPr bwMode="auto">
          <a:xfrm>
            <a:off x="6629400" y="3810000"/>
            <a:ext cx="3962400" cy="1185863"/>
          </a:xfrm>
          <a:prstGeom prst="flowChartProcess">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3200">
                <a:solidFill>
                  <a:srgbClr val="000000"/>
                </a:solidFill>
                <a:latin typeface="微软雅黑" panose="020B0503020204020204" pitchFamily="34" charset="-122"/>
                <a:ea typeface="微软雅黑" panose="020B0503020204020204" pitchFamily="34" charset="-122"/>
              </a:rPr>
              <a:t>方法：使用带参数的</a:t>
            </a:r>
            <a:r>
              <a:rPr lang="en-US" altLang="zh-CN" sz="3200">
                <a:solidFill>
                  <a:srgbClr val="000000"/>
                </a:solidFill>
                <a:latin typeface="微软雅黑" panose="020B0503020204020204" pitchFamily="34" charset="-122"/>
                <a:ea typeface="微软雅黑" panose="020B0503020204020204" pitchFamily="34" charset="-122"/>
              </a:rPr>
              <a:t>main( )</a:t>
            </a:r>
            <a:r>
              <a:rPr lang="zh-CN" altLang="en-US" sz="3200">
                <a:solidFill>
                  <a:srgbClr val="000000"/>
                </a:solidFill>
                <a:latin typeface="微软雅黑" panose="020B0503020204020204" pitchFamily="34" charset="-122"/>
                <a:ea typeface="微软雅黑" panose="020B0503020204020204" pitchFamily="34" charset="-122"/>
              </a:rPr>
              <a:t>函数。</a:t>
            </a:r>
            <a:endParaRPr lang="en-US" altLang="zh-CN" sz="32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arn(inVertical)">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anim calcmode="lin" valueType="num">
                                      <p:cBhvr>
                                        <p:cTn id="13" dur="750" fill="hold"/>
                                        <p:tgtEl>
                                          <p:spTgt spid="2"/>
                                        </p:tgtEl>
                                        <p:attrNameLst>
                                          <p:attrName>ppt_x</p:attrName>
                                        </p:attrNameLst>
                                      </p:cBhvr>
                                      <p:tavLst>
                                        <p:tav tm="0">
                                          <p:val>
                                            <p:strVal val="#ppt_x"/>
                                          </p:val>
                                        </p:tav>
                                        <p:tav tm="100000">
                                          <p:val>
                                            <p:strVal val="#ppt_x"/>
                                          </p:val>
                                        </p:tav>
                                      </p:tavLst>
                                    </p:anim>
                                    <p:anim calcmode="lin" valueType="num">
                                      <p:cBhvr>
                                        <p:cTn id="14"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itle 1">
            <a:extLst>
              <a:ext uri="{FF2B5EF4-FFF2-40B4-BE49-F238E27FC236}">
                <a16:creationId xmlns:a16="http://schemas.microsoft.com/office/drawing/2014/main" id="{8AB8A87B-E2D1-4ADF-96B7-308C3397D080}"/>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命令行参数</a:t>
            </a:r>
            <a:endParaRPr lang="en-US" altLang="zh-CN"/>
          </a:p>
        </p:txBody>
      </p:sp>
      <p:sp>
        <p:nvSpPr>
          <p:cNvPr id="452611" name="Content Placeholder 2">
            <a:extLst>
              <a:ext uri="{FF2B5EF4-FFF2-40B4-BE49-F238E27FC236}">
                <a16:creationId xmlns:a16="http://schemas.microsoft.com/office/drawing/2014/main" id="{7A0AB11A-15F3-4D23-AD47-F885A4033FE6}"/>
              </a:ext>
            </a:extLst>
          </p:cNvPr>
          <p:cNvSpPr>
            <a:spLocks noGrp="1"/>
          </p:cNvSpPr>
          <p:nvPr>
            <p:ph idx="4294967295"/>
          </p:nvPr>
        </p:nvSpPr>
        <p:spPr>
          <a:xfrm>
            <a:off x="406400" y="1371600"/>
            <a:ext cx="11480800" cy="518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800" dirty="0"/>
              <a:t>要访问命令行参数，</a:t>
            </a:r>
            <a:r>
              <a:rPr lang="en-US" altLang="zh-CN" sz="2800" dirty="0"/>
              <a:t> main</a:t>
            </a:r>
            <a:r>
              <a:rPr lang="zh-CN" altLang="en-US" sz="2800" dirty="0"/>
              <a:t>函数必须有两个参数</a:t>
            </a:r>
            <a:r>
              <a:rPr lang="en-US" altLang="zh-CN" sz="2800" dirty="0"/>
              <a:t>:</a:t>
            </a:r>
          </a:p>
          <a:p>
            <a:pPr lvl="1">
              <a:lnSpc>
                <a:spcPct val="150000"/>
              </a:lnSpc>
              <a:spcBef>
                <a:spcPts val="600"/>
              </a:spcBef>
              <a:spcAft>
                <a:spcPts val="0"/>
              </a:spcAft>
              <a:buNone/>
            </a:pPr>
            <a:r>
              <a:rPr lang="en-US" altLang="zh-CN" sz="2800" dirty="0">
                <a:latin typeface="Courier New" panose="02070309020205020404" pitchFamily="49" charset="0"/>
              </a:rPr>
              <a:t>int main(int </a:t>
            </a:r>
            <a:r>
              <a:rPr lang="en-US" altLang="zh-CN" sz="2800" dirty="0" err="1">
                <a:latin typeface="Courier New" panose="02070309020205020404" pitchFamily="49" charset="0"/>
              </a:rPr>
              <a:t>argc</a:t>
            </a:r>
            <a:r>
              <a:rPr lang="en-US" altLang="zh-CN" sz="2800" dirty="0">
                <a:latin typeface="Courier New" panose="02070309020205020404" pitchFamily="49" charset="0"/>
              </a:rPr>
              <a:t>, char *</a:t>
            </a:r>
            <a:r>
              <a:rPr lang="en-US" altLang="zh-CN" sz="2800" dirty="0" err="1">
                <a:latin typeface="Courier New" panose="02070309020205020404" pitchFamily="49" charset="0"/>
              </a:rPr>
              <a:t>argv</a:t>
            </a:r>
            <a:r>
              <a:rPr lang="en-US" altLang="zh-CN" sz="2800" dirty="0">
                <a:latin typeface="Courier New" panose="02070309020205020404" pitchFamily="49" charset="0"/>
              </a:rPr>
              <a:t>[])</a:t>
            </a:r>
          </a:p>
          <a:p>
            <a:pPr lvl="1">
              <a:lnSpc>
                <a:spcPct val="150000"/>
              </a:lnSpc>
              <a:spcBef>
                <a:spcPts val="600"/>
              </a:spcBef>
              <a:spcAft>
                <a:spcPts val="0"/>
              </a:spcAft>
              <a:buNone/>
            </a:pPr>
            <a:r>
              <a:rPr lang="en-US" altLang="zh-CN" sz="2800" dirty="0">
                <a:latin typeface="Courier New" panose="02070309020205020404" pitchFamily="49" charset="0"/>
              </a:rPr>
              <a:t>{</a:t>
            </a:r>
          </a:p>
          <a:p>
            <a:pPr lvl="1">
              <a:lnSpc>
                <a:spcPct val="150000"/>
              </a:lnSpc>
              <a:spcBef>
                <a:spcPts val="600"/>
              </a:spcBef>
              <a:spcAft>
                <a:spcPts val="0"/>
              </a:spcAft>
              <a:buNone/>
            </a:pPr>
            <a:r>
              <a:rPr lang="en-US" altLang="zh-CN" sz="2800" dirty="0">
                <a:latin typeface="Courier New" panose="02070309020205020404" pitchFamily="49" charset="0"/>
              </a:rPr>
              <a:t>  …</a:t>
            </a:r>
          </a:p>
          <a:p>
            <a:pPr lvl="1">
              <a:lnSpc>
                <a:spcPct val="150000"/>
              </a:lnSpc>
              <a:spcBef>
                <a:spcPts val="600"/>
              </a:spcBef>
              <a:spcAft>
                <a:spcPts val="0"/>
              </a:spcAft>
              <a:buNone/>
            </a:pPr>
            <a:r>
              <a:rPr lang="en-US" altLang="zh-CN" sz="2800" dirty="0">
                <a:latin typeface="Courier New" panose="02070309020205020404" pitchFamily="49" charset="0"/>
              </a:rPr>
              <a:t>}</a:t>
            </a:r>
          </a:p>
          <a:p>
            <a:pPr>
              <a:lnSpc>
                <a:spcPct val="150000"/>
              </a:lnSpc>
              <a:spcBef>
                <a:spcPts val="600"/>
              </a:spcBef>
              <a:spcAft>
                <a:spcPts val="0"/>
              </a:spcAft>
            </a:pPr>
            <a:r>
              <a:rPr lang="zh-CN" altLang="en-US" sz="2800" dirty="0"/>
              <a:t>在</a:t>
            </a:r>
            <a:r>
              <a:rPr lang="en-US" altLang="zh-CN" sz="2800" dirty="0"/>
              <a:t>C</a:t>
            </a:r>
            <a:r>
              <a:rPr lang="zh-CN" altLang="en-US" sz="2800" dirty="0"/>
              <a:t>标准中，命令行参数称为程序参数</a:t>
            </a:r>
            <a:endParaRPr lang="en-US" altLang="zh-CN" sz="2800" dirty="0"/>
          </a:p>
          <a:p>
            <a:pPr>
              <a:lnSpc>
                <a:spcPct val="150000"/>
              </a:lnSpc>
              <a:spcBef>
                <a:spcPts val="600"/>
              </a:spcBef>
              <a:spcAft>
                <a:spcPts val="0"/>
              </a:spcAft>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2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26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2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Title 1">
            <a:extLst>
              <a:ext uri="{FF2B5EF4-FFF2-40B4-BE49-F238E27FC236}">
                <a16:creationId xmlns:a16="http://schemas.microsoft.com/office/drawing/2014/main" id="{EC475D45-27F9-4FCF-BE57-B1876B300656}"/>
              </a:ext>
            </a:extLst>
          </p:cNvPr>
          <p:cNvSpPr>
            <a:spLocks noGrp="1"/>
          </p:cNvSpPr>
          <p:nvPr>
            <p:ph type="title" idx="4294967295"/>
          </p:nvPr>
        </p:nvSpPr>
        <p:spPr>
          <a:xfrm>
            <a:off x="1825625" y="260351"/>
            <a:ext cx="8540750" cy="792163"/>
          </a:xfrm>
        </p:spPr>
        <p:txBody>
          <a:bodyPr vert="horz" wrap="square" lIns="92075" tIns="46038" rIns="92075" bIns="46038" numCol="1" anchor="ctr" anchorCtr="0" compatLnSpc="1">
            <a:prstTxWarp prst="textNoShape">
              <a:avLst/>
            </a:prstTxWarp>
          </a:bodyPr>
          <a:lstStyle/>
          <a:p>
            <a:r>
              <a:rPr lang="zh-CN" altLang="en-US"/>
              <a:t>命令行参数</a:t>
            </a:r>
            <a:endParaRPr lang="en-US" altLang="zh-CN"/>
          </a:p>
        </p:txBody>
      </p:sp>
      <p:sp>
        <p:nvSpPr>
          <p:cNvPr id="453635" name="Content Placeholder 2">
            <a:extLst>
              <a:ext uri="{FF2B5EF4-FFF2-40B4-BE49-F238E27FC236}">
                <a16:creationId xmlns:a16="http://schemas.microsoft.com/office/drawing/2014/main" id="{D94F63AB-2636-4D6D-AEB7-E90484BEED29}"/>
              </a:ext>
            </a:extLst>
          </p:cNvPr>
          <p:cNvSpPr>
            <a:spLocks noGrp="1"/>
          </p:cNvSpPr>
          <p:nvPr>
            <p:ph idx="4294967295"/>
          </p:nvPr>
        </p:nvSpPr>
        <p:spPr>
          <a:xfrm>
            <a:off x="457200" y="1295400"/>
            <a:ext cx="11201399" cy="51943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en-US" altLang="zh-CN" sz="2800" dirty="0" err="1"/>
              <a:t>argc</a:t>
            </a:r>
            <a:r>
              <a:rPr lang="en-US" altLang="zh-CN" sz="2800" dirty="0"/>
              <a:t> (“argument count”) </a:t>
            </a:r>
            <a:r>
              <a:rPr lang="zh-CN" altLang="en-US" sz="2800" dirty="0"/>
              <a:t>是命令行参数的数量。</a:t>
            </a:r>
            <a:endParaRPr lang="en-US" altLang="zh-CN" sz="2800" dirty="0"/>
          </a:p>
          <a:p>
            <a:pPr>
              <a:lnSpc>
                <a:spcPct val="150000"/>
              </a:lnSpc>
              <a:spcBef>
                <a:spcPts val="600"/>
              </a:spcBef>
              <a:spcAft>
                <a:spcPts val="0"/>
              </a:spcAft>
            </a:pPr>
            <a:r>
              <a:rPr lang="en-US" altLang="zh-CN" sz="2800" dirty="0" err="1"/>
              <a:t>argv</a:t>
            </a:r>
            <a:r>
              <a:rPr lang="en-US" altLang="zh-CN" sz="2800" dirty="0"/>
              <a:t> (“argument vector”) </a:t>
            </a:r>
            <a:r>
              <a:rPr lang="zh-CN" altLang="en-US" sz="2800" dirty="0"/>
              <a:t>是指向命令行参数的指针数组，命令行参数以字符串方式存储。</a:t>
            </a:r>
            <a:endParaRPr lang="en-US" altLang="zh-CN" sz="2800" dirty="0"/>
          </a:p>
          <a:p>
            <a:pPr>
              <a:lnSpc>
                <a:spcPct val="150000"/>
              </a:lnSpc>
              <a:spcBef>
                <a:spcPts val="600"/>
              </a:spcBef>
              <a:spcAft>
                <a:spcPts val="0"/>
              </a:spcAft>
            </a:pPr>
            <a:r>
              <a:rPr lang="en-US" altLang="zh-CN" sz="2800" dirty="0" err="1"/>
              <a:t>argv</a:t>
            </a:r>
            <a:r>
              <a:rPr lang="en-US" altLang="zh-CN" sz="2800" dirty="0"/>
              <a:t>[0] </a:t>
            </a:r>
            <a:r>
              <a:rPr lang="zh-CN" altLang="en-US" sz="2800" dirty="0"/>
              <a:t>指向程序名，而</a:t>
            </a:r>
            <a:r>
              <a:rPr lang="en-US" altLang="zh-CN" sz="2800" dirty="0" err="1"/>
              <a:t>argv</a:t>
            </a:r>
            <a:r>
              <a:rPr lang="en-US" altLang="zh-CN" sz="2800" dirty="0"/>
              <a:t>[1] </a:t>
            </a:r>
            <a:r>
              <a:rPr lang="zh-CN" altLang="en-US" sz="2800" dirty="0"/>
              <a:t>至</a:t>
            </a:r>
            <a:r>
              <a:rPr lang="en-US" altLang="zh-CN" sz="2800" dirty="0"/>
              <a:t> </a:t>
            </a:r>
            <a:r>
              <a:rPr lang="en-US" altLang="zh-CN" sz="2800" dirty="0" err="1"/>
              <a:t>argv</a:t>
            </a:r>
            <a:r>
              <a:rPr lang="en-US" altLang="zh-CN" sz="2800" dirty="0"/>
              <a:t>[argc-1] </a:t>
            </a:r>
            <a:r>
              <a:rPr lang="zh-CN" altLang="en-US" sz="2800" dirty="0"/>
              <a:t>指向余下的命令行参数。</a:t>
            </a:r>
            <a:endParaRPr lang="en-US" altLang="zh-CN" sz="2800" dirty="0"/>
          </a:p>
          <a:p>
            <a:pPr>
              <a:lnSpc>
                <a:spcPct val="150000"/>
              </a:lnSpc>
              <a:spcBef>
                <a:spcPts val="600"/>
              </a:spcBef>
              <a:spcAft>
                <a:spcPts val="0"/>
              </a:spcAft>
            </a:pPr>
            <a:r>
              <a:rPr lang="en-US" altLang="zh-CN" sz="2800" dirty="0" err="1"/>
              <a:t>argv</a:t>
            </a:r>
            <a:r>
              <a:rPr lang="en-US" altLang="zh-CN" sz="2800" dirty="0"/>
              <a:t>[</a:t>
            </a:r>
            <a:r>
              <a:rPr lang="en-US" altLang="zh-CN" sz="2800" dirty="0" err="1"/>
              <a:t>argc</a:t>
            </a:r>
            <a:r>
              <a:rPr lang="en-US" altLang="zh-CN" sz="2800" dirty="0"/>
              <a:t>] </a:t>
            </a:r>
            <a:r>
              <a:rPr lang="zh-CN" altLang="en-US" sz="2800" dirty="0"/>
              <a:t>总是空指针，不指向任何东西。</a:t>
            </a:r>
            <a:endParaRPr lang="en-US" altLang="zh-CN" sz="2800" dirty="0"/>
          </a:p>
          <a:p>
            <a:pPr lvl="1">
              <a:lnSpc>
                <a:spcPct val="150000"/>
              </a:lnSpc>
              <a:spcBef>
                <a:spcPts val="600"/>
              </a:spcBef>
              <a:spcAft>
                <a:spcPts val="0"/>
              </a:spcAft>
              <a:buNone/>
            </a:pPr>
            <a:r>
              <a:rPr lang="zh-CN" altLang="en-US" sz="2800" dirty="0">
                <a:solidFill>
                  <a:srgbClr val="C00000"/>
                </a:solidFill>
                <a:latin typeface="Courier New" panose="02070309020205020404" pitchFamily="49" charset="0"/>
              </a:rPr>
              <a:t>宏</a:t>
            </a:r>
            <a:r>
              <a:rPr lang="en-US" altLang="zh-CN" sz="2800" dirty="0">
                <a:solidFill>
                  <a:srgbClr val="C00000"/>
                </a:solidFill>
                <a:latin typeface="Courier New" panose="02070309020205020404" pitchFamily="49" charset="0"/>
              </a:rPr>
              <a:t>NULL</a:t>
            </a:r>
            <a:r>
              <a:rPr lang="en-US" altLang="zh-CN" sz="2800" dirty="0">
                <a:latin typeface="Courier New" panose="02070309020205020404" pitchFamily="49" charset="0"/>
              </a:rPr>
              <a:t> </a:t>
            </a:r>
            <a:r>
              <a:rPr lang="zh-CN" altLang="en-US" sz="2800" dirty="0">
                <a:latin typeface="Courier New" panose="02070309020205020404" pitchFamily="49" charset="0"/>
              </a:rPr>
              <a:t>表示空指针。</a:t>
            </a:r>
            <a:endParaRPr lang="en-US" altLang="zh-CN" sz="28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3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36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3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itle 1">
            <a:extLst>
              <a:ext uri="{FF2B5EF4-FFF2-40B4-BE49-F238E27FC236}">
                <a16:creationId xmlns:a16="http://schemas.microsoft.com/office/drawing/2014/main" id="{5B176A6F-83F0-4744-89D0-CA6D7D94B347}"/>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命令行参数</a:t>
            </a:r>
            <a:endParaRPr lang="en-US" altLang="zh-CN"/>
          </a:p>
        </p:txBody>
      </p:sp>
      <p:sp>
        <p:nvSpPr>
          <p:cNvPr id="454659" name="Content Placeholder 2">
            <a:extLst>
              <a:ext uri="{FF2B5EF4-FFF2-40B4-BE49-F238E27FC236}">
                <a16:creationId xmlns:a16="http://schemas.microsoft.com/office/drawing/2014/main" id="{6C85D0D6-F43D-4B68-928A-7E0F7225EC71}"/>
              </a:ext>
            </a:extLst>
          </p:cNvPr>
          <p:cNvSpPr>
            <a:spLocks noGrp="1"/>
          </p:cNvSpPr>
          <p:nvPr>
            <p:ph idx="4294967295"/>
          </p:nvPr>
        </p:nvSpPr>
        <p:spPr>
          <a:xfrm>
            <a:off x="304800" y="1295400"/>
            <a:ext cx="11480800" cy="5181600"/>
          </a:xfrm>
        </p:spPr>
        <p:txBody>
          <a:bodyPr vert="horz" wrap="square" lIns="92075" tIns="46038" rIns="92075" bIns="46038" numCol="1" anchor="t" anchorCtr="0" compatLnSpc="1">
            <a:prstTxWarp prst="textNoShape">
              <a:avLst/>
            </a:prstTxWarp>
          </a:bodyPr>
          <a:lstStyle/>
          <a:p>
            <a:r>
              <a:rPr lang="zh-CN" altLang="en-US" sz="2800" dirty="0"/>
              <a:t>如果用户输入的命令行为：</a:t>
            </a:r>
            <a:endParaRPr lang="en-US" altLang="zh-CN" sz="2800" dirty="0"/>
          </a:p>
          <a:p>
            <a:pPr>
              <a:lnSpc>
                <a:spcPct val="80000"/>
              </a:lnSpc>
              <a:spcBef>
                <a:spcPts val="1200"/>
              </a:spcBef>
              <a:buNone/>
            </a:pPr>
            <a:r>
              <a:rPr lang="en-US" altLang="zh-CN" sz="2800" dirty="0">
                <a:latin typeface="Courier New" panose="02070309020205020404" pitchFamily="49" charset="0"/>
                <a:cs typeface="Courier New" panose="02070309020205020404" pitchFamily="49" charset="0"/>
              </a:rPr>
              <a:t>	ls -l </a:t>
            </a:r>
            <a:r>
              <a:rPr lang="en-US" altLang="zh-CN" sz="2800" dirty="0" err="1">
                <a:latin typeface="Courier New" panose="02070309020205020404" pitchFamily="49" charset="0"/>
                <a:cs typeface="Courier New" panose="02070309020205020404" pitchFamily="49" charset="0"/>
              </a:rPr>
              <a:t>remind.c</a:t>
            </a:r>
            <a:endParaRPr lang="en-US" altLang="zh-CN" sz="2800"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zh-CN" sz="2800" dirty="0">
                <a:cs typeface="Courier New" panose="02070309020205020404" pitchFamily="49" charset="0"/>
              </a:rPr>
              <a:t>	</a:t>
            </a:r>
            <a:r>
              <a:rPr lang="zh-CN" altLang="en-US" sz="2800" dirty="0">
                <a:cs typeface="Courier New" panose="02070309020205020404" pitchFamily="49" charset="0"/>
              </a:rPr>
              <a:t>则</a:t>
            </a:r>
            <a:r>
              <a:rPr lang="en-US" altLang="zh-CN" sz="2800" dirty="0" err="1">
                <a:latin typeface="Courier New" panose="02070309020205020404" pitchFamily="49" charset="0"/>
                <a:cs typeface="Courier New" panose="02070309020205020404" pitchFamily="49" charset="0"/>
              </a:rPr>
              <a:t>argc</a:t>
            </a:r>
            <a:r>
              <a:rPr lang="en-US" altLang="zh-CN" sz="2800" dirty="0"/>
              <a:t> </a:t>
            </a:r>
            <a:r>
              <a:rPr lang="zh-CN" altLang="en-US" sz="2800" dirty="0"/>
              <a:t>为</a:t>
            </a:r>
            <a:r>
              <a:rPr lang="en-US" altLang="zh-CN" sz="2800" dirty="0"/>
              <a:t>3, </a:t>
            </a:r>
            <a:r>
              <a:rPr lang="en-US" altLang="zh-CN" sz="2800" dirty="0" err="1">
                <a:latin typeface="Courier New" panose="02070309020205020404" pitchFamily="49" charset="0"/>
              </a:rPr>
              <a:t>argv</a:t>
            </a:r>
            <a:r>
              <a:rPr lang="en-US" altLang="zh-CN" sz="2800" dirty="0"/>
              <a:t> </a:t>
            </a:r>
            <a:r>
              <a:rPr lang="zh-CN" altLang="en-US" sz="2800" dirty="0"/>
              <a:t>为如下表示：</a:t>
            </a:r>
            <a:endParaRPr lang="en-US" altLang="zh-CN" sz="2800" dirty="0"/>
          </a:p>
        </p:txBody>
      </p:sp>
      <p:pic>
        <p:nvPicPr>
          <p:cNvPr id="454661" name="Picture 6">
            <a:extLst>
              <a:ext uri="{FF2B5EF4-FFF2-40B4-BE49-F238E27FC236}">
                <a16:creationId xmlns:a16="http://schemas.microsoft.com/office/drawing/2014/main" id="{5AB17174-709F-4DD4-AE88-C1D680469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24200"/>
            <a:ext cx="7061200" cy="33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itle 1">
            <a:extLst>
              <a:ext uri="{FF2B5EF4-FFF2-40B4-BE49-F238E27FC236}">
                <a16:creationId xmlns:a16="http://schemas.microsoft.com/office/drawing/2014/main" id="{6D9B34D6-99E4-4E2C-BF5B-E2B74A7E5377}"/>
              </a:ext>
            </a:extLst>
          </p:cNvPr>
          <p:cNvSpPr>
            <a:spLocks noGrp="1"/>
          </p:cNvSpPr>
          <p:nvPr>
            <p:ph type="title" idx="4294967295"/>
          </p:nvPr>
        </p:nvSpPr>
        <p:spPr>
          <a:xfrm>
            <a:off x="1825625" y="260351"/>
            <a:ext cx="8540750" cy="828675"/>
          </a:xfrm>
        </p:spPr>
        <p:txBody>
          <a:bodyPr vert="horz" wrap="square" lIns="92075" tIns="46038" rIns="92075" bIns="46038" numCol="1" anchor="ctr" anchorCtr="0" compatLnSpc="1">
            <a:prstTxWarp prst="textNoShape">
              <a:avLst/>
            </a:prstTxWarp>
          </a:bodyPr>
          <a:lstStyle/>
          <a:p>
            <a:r>
              <a:rPr lang="zh-CN" altLang="en-US"/>
              <a:t>命令行参数</a:t>
            </a:r>
            <a:endParaRPr lang="en-US" altLang="zh-CN"/>
          </a:p>
        </p:txBody>
      </p:sp>
      <p:sp>
        <p:nvSpPr>
          <p:cNvPr id="455683" name="Content Placeholder 2">
            <a:extLst>
              <a:ext uri="{FF2B5EF4-FFF2-40B4-BE49-F238E27FC236}">
                <a16:creationId xmlns:a16="http://schemas.microsoft.com/office/drawing/2014/main" id="{3D051BC0-53E6-4B1D-8665-70F64625C108}"/>
              </a:ext>
            </a:extLst>
          </p:cNvPr>
          <p:cNvSpPr>
            <a:spLocks noGrp="1"/>
          </p:cNvSpPr>
          <p:nvPr>
            <p:ph idx="4294967295"/>
          </p:nvPr>
        </p:nvSpPr>
        <p:spPr>
          <a:xfrm>
            <a:off x="457200" y="1089026"/>
            <a:ext cx="11277599" cy="5400675"/>
          </a:xfrm>
        </p:spPr>
        <p:txBody>
          <a:bodyPr vert="horz" wrap="square" lIns="92075" tIns="46038" rIns="92075" bIns="46038" numCol="1" anchor="t" anchorCtr="0" compatLnSpc="1">
            <a:prstTxWarp prst="textNoShape">
              <a:avLst/>
            </a:prstTxWarp>
          </a:bodyPr>
          <a:lstStyle/>
          <a:p>
            <a:r>
              <a:rPr lang="zh-CN" altLang="en-US" sz="2500" dirty="0"/>
              <a:t>由于</a:t>
            </a:r>
            <a:r>
              <a:rPr lang="en-US" altLang="zh-CN" sz="2500" dirty="0"/>
              <a:t> </a:t>
            </a:r>
            <a:r>
              <a:rPr lang="en-US" altLang="zh-CN" sz="2500" dirty="0" err="1">
                <a:latin typeface="Courier New" panose="02070309020205020404" pitchFamily="49" charset="0"/>
                <a:cs typeface="Courier New" panose="02070309020205020404" pitchFamily="49" charset="0"/>
              </a:rPr>
              <a:t>argv</a:t>
            </a:r>
            <a:r>
              <a:rPr lang="en-US" altLang="zh-CN" sz="2500" dirty="0"/>
              <a:t> </a:t>
            </a:r>
            <a:r>
              <a:rPr lang="zh-CN" altLang="en-US" sz="2500" dirty="0"/>
              <a:t>是一个指针形数组，访问命令行参数是很容易的</a:t>
            </a:r>
            <a:r>
              <a:rPr lang="en-US" altLang="zh-CN" sz="2500" dirty="0"/>
              <a:t>.</a:t>
            </a:r>
          </a:p>
          <a:p>
            <a:r>
              <a:rPr lang="zh-CN" altLang="en-US" sz="2500" dirty="0"/>
              <a:t>典型地，要访问命令行参数的程序会采用一个循环来顺序检查每个命令行参数</a:t>
            </a:r>
            <a:r>
              <a:rPr lang="en-US" altLang="zh-CN" sz="2500" dirty="0"/>
              <a:t>.</a:t>
            </a:r>
          </a:p>
          <a:p>
            <a:r>
              <a:rPr lang="zh-CN" altLang="en-US" sz="2500" dirty="0"/>
              <a:t>一种方法是用一个整型变量来作为</a:t>
            </a:r>
            <a:r>
              <a:rPr lang="en-US" altLang="zh-CN" sz="2500" dirty="0" err="1"/>
              <a:t>argv</a:t>
            </a:r>
            <a:r>
              <a:rPr lang="zh-CN" altLang="en-US" sz="2500" dirty="0"/>
              <a:t>数组的索引：</a:t>
            </a:r>
          </a:p>
          <a:p>
            <a:pPr lvl="1">
              <a:buFont typeface="Wingdings" panose="05000000000000000000" pitchFamily="2" charset="2"/>
              <a:buNone/>
            </a:pPr>
            <a:r>
              <a:rPr lang="en-US" altLang="zh-CN" sz="2500" dirty="0">
                <a:latin typeface="Courier New" panose="02070309020205020404" pitchFamily="49" charset="0"/>
              </a:rPr>
              <a:t>int </a:t>
            </a:r>
            <a:r>
              <a:rPr lang="en-US" altLang="zh-CN" sz="2500" dirty="0" err="1">
                <a:latin typeface="Courier New" panose="02070309020205020404" pitchFamily="49" charset="0"/>
              </a:rPr>
              <a:t>i</a:t>
            </a:r>
            <a:r>
              <a:rPr lang="en-US" altLang="zh-CN" sz="2500" dirty="0">
                <a:latin typeface="Courier New" panose="02070309020205020404" pitchFamily="49" charset="0"/>
              </a:rPr>
              <a:t>;</a:t>
            </a:r>
          </a:p>
          <a:p>
            <a:pPr lvl="1">
              <a:buFont typeface="Wingdings" panose="05000000000000000000" pitchFamily="2" charset="2"/>
              <a:buNone/>
            </a:pPr>
            <a:r>
              <a:rPr lang="en-US" altLang="zh-CN" sz="2500" dirty="0">
                <a:latin typeface="Courier New" panose="02070309020205020404" pitchFamily="49" charset="0"/>
              </a:rPr>
              <a:t>for (</a:t>
            </a:r>
            <a:r>
              <a:rPr lang="en-US" altLang="zh-CN" sz="2500" dirty="0" err="1">
                <a:latin typeface="Courier New" panose="02070309020205020404" pitchFamily="49" charset="0"/>
              </a:rPr>
              <a:t>i</a:t>
            </a:r>
            <a:r>
              <a:rPr lang="en-US" altLang="zh-CN" sz="2500" dirty="0">
                <a:latin typeface="Courier New" panose="02070309020205020404" pitchFamily="49" charset="0"/>
              </a:rPr>
              <a:t> = 1; </a:t>
            </a:r>
            <a:r>
              <a:rPr lang="en-US" altLang="zh-CN" sz="2500" dirty="0" err="1">
                <a:latin typeface="Courier New" panose="02070309020205020404" pitchFamily="49" charset="0"/>
              </a:rPr>
              <a:t>i</a:t>
            </a:r>
            <a:r>
              <a:rPr lang="en-US" altLang="zh-CN" sz="2500" dirty="0">
                <a:latin typeface="Courier New" panose="02070309020205020404" pitchFamily="49" charset="0"/>
              </a:rPr>
              <a:t> &lt; </a:t>
            </a:r>
            <a:r>
              <a:rPr lang="en-US" altLang="zh-CN" sz="2500" dirty="0" err="1">
                <a:latin typeface="Courier New" panose="02070309020205020404" pitchFamily="49" charset="0"/>
              </a:rPr>
              <a:t>argc</a:t>
            </a:r>
            <a:r>
              <a:rPr lang="en-US" altLang="zh-CN" sz="2500" dirty="0">
                <a:latin typeface="Courier New" panose="02070309020205020404" pitchFamily="49" charset="0"/>
              </a:rPr>
              <a:t>; </a:t>
            </a:r>
            <a:r>
              <a:rPr lang="en-US" altLang="zh-CN" sz="2500" dirty="0" err="1">
                <a:latin typeface="Courier New" panose="02070309020205020404" pitchFamily="49" charset="0"/>
              </a:rPr>
              <a:t>i</a:t>
            </a:r>
            <a:r>
              <a:rPr lang="en-US" altLang="zh-CN" sz="2500" dirty="0">
                <a:latin typeface="Courier New" panose="02070309020205020404" pitchFamily="49" charset="0"/>
              </a:rPr>
              <a:t>++)</a:t>
            </a:r>
          </a:p>
          <a:p>
            <a:pPr lvl="1">
              <a:buFont typeface="Wingdings" panose="05000000000000000000" pitchFamily="2" charset="2"/>
              <a:buNone/>
            </a:pPr>
            <a:r>
              <a:rPr lang="en-US" altLang="zh-CN" sz="2500" dirty="0">
                <a:latin typeface="Courier New" panose="02070309020205020404" pitchFamily="49" charset="0"/>
              </a:rPr>
              <a:t>  </a:t>
            </a:r>
            <a:r>
              <a:rPr lang="en-US" altLang="zh-CN" sz="2500" dirty="0" err="1">
                <a:latin typeface="Courier New" panose="02070309020205020404" pitchFamily="49" charset="0"/>
              </a:rPr>
              <a:t>printf</a:t>
            </a:r>
            <a:r>
              <a:rPr lang="en-US" altLang="zh-CN" sz="2500" dirty="0">
                <a:latin typeface="Courier New" panose="02070309020205020404" pitchFamily="49" charset="0"/>
              </a:rPr>
              <a:t>("%s\n", </a:t>
            </a:r>
            <a:r>
              <a:rPr lang="en-US" altLang="zh-CN" sz="2500" dirty="0" err="1">
                <a:latin typeface="Courier New" panose="02070309020205020404" pitchFamily="49" charset="0"/>
              </a:rPr>
              <a:t>argv</a:t>
            </a:r>
            <a:r>
              <a:rPr lang="en-US" altLang="zh-CN" sz="2500" dirty="0">
                <a:latin typeface="Courier New" panose="02070309020205020404" pitchFamily="49" charset="0"/>
              </a:rPr>
              <a:t>[</a:t>
            </a:r>
            <a:r>
              <a:rPr lang="en-US" altLang="zh-CN" sz="2500" dirty="0" err="1">
                <a:latin typeface="Courier New" panose="02070309020205020404" pitchFamily="49" charset="0"/>
              </a:rPr>
              <a:t>i</a:t>
            </a:r>
            <a:r>
              <a:rPr lang="en-US" altLang="zh-CN" sz="2500" dirty="0">
                <a:latin typeface="Courier New" panose="02070309020205020404" pitchFamily="49" charset="0"/>
              </a:rPr>
              <a:t>]);</a:t>
            </a:r>
          </a:p>
          <a:p>
            <a:r>
              <a:rPr lang="zh-CN" altLang="en-US" sz="2500" dirty="0"/>
              <a:t>另一个方法是用一个指针指向</a:t>
            </a:r>
            <a:r>
              <a:rPr lang="en-US" altLang="zh-CN" sz="2500" dirty="0" err="1">
                <a:latin typeface="Courier New" panose="02070309020205020404" pitchFamily="49" charset="0"/>
                <a:cs typeface="Courier New" panose="02070309020205020404" pitchFamily="49" charset="0"/>
              </a:rPr>
              <a:t>argv</a:t>
            </a:r>
            <a:r>
              <a:rPr lang="en-US" altLang="zh-CN" sz="2500" dirty="0">
                <a:latin typeface="Courier New" panose="02070309020205020404" pitchFamily="49" charset="0"/>
                <a:cs typeface="Courier New" panose="02070309020205020404" pitchFamily="49" charset="0"/>
              </a:rPr>
              <a:t>[1]</a:t>
            </a:r>
            <a:r>
              <a:rPr lang="en-US" altLang="zh-CN" sz="2500" dirty="0"/>
              <a:t>, </a:t>
            </a:r>
            <a:r>
              <a:rPr lang="zh-CN" altLang="en-US" sz="2500" dirty="0"/>
              <a:t>然后重复增量该指针：</a:t>
            </a:r>
          </a:p>
          <a:p>
            <a:pPr lvl="1">
              <a:buFont typeface="Wingdings" panose="05000000000000000000" pitchFamily="2" charset="2"/>
              <a:buNone/>
            </a:pPr>
            <a:r>
              <a:rPr lang="en-US" altLang="zh-CN" sz="2500" dirty="0">
                <a:latin typeface="Courier New" panose="02070309020205020404" pitchFamily="49" charset="0"/>
              </a:rPr>
              <a:t>char **p;</a:t>
            </a:r>
          </a:p>
          <a:p>
            <a:pPr lvl="1">
              <a:buFont typeface="Wingdings" panose="05000000000000000000" pitchFamily="2" charset="2"/>
              <a:buNone/>
            </a:pPr>
            <a:r>
              <a:rPr lang="en-US" altLang="zh-CN" sz="2500" dirty="0">
                <a:latin typeface="Courier New" panose="02070309020205020404" pitchFamily="49" charset="0"/>
              </a:rPr>
              <a:t>for (p = &amp;</a:t>
            </a:r>
            <a:r>
              <a:rPr lang="en-US" altLang="zh-CN" sz="2500" dirty="0" err="1">
                <a:latin typeface="Courier New" panose="02070309020205020404" pitchFamily="49" charset="0"/>
              </a:rPr>
              <a:t>argv</a:t>
            </a:r>
            <a:r>
              <a:rPr lang="en-US" altLang="zh-CN" sz="2500" dirty="0">
                <a:latin typeface="Courier New" panose="02070309020205020404" pitchFamily="49" charset="0"/>
              </a:rPr>
              <a:t>[1]; *p != NULL; p++)</a:t>
            </a:r>
          </a:p>
          <a:p>
            <a:pPr lvl="1">
              <a:buFont typeface="Wingdings" panose="05000000000000000000" pitchFamily="2" charset="2"/>
              <a:buNone/>
            </a:pPr>
            <a:r>
              <a:rPr lang="en-US" altLang="zh-CN" sz="2500" dirty="0">
                <a:latin typeface="Courier New" panose="02070309020205020404" pitchFamily="49" charset="0"/>
              </a:rPr>
              <a:t>  </a:t>
            </a:r>
            <a:r>
              <a:rPr lang="en-US" altLang="zh-CN" sz="2500" dirty="0" err="1">
                <a:latin typeface="Courier New" panose="02070309020205020404" pitchFamily="49" charset="0"/>
              </a:rPr>
              <a:t>printf</a:t>
            </a:r>
            <a:r>
              <a:rPr lang="en-US" altLang="zh-CN" sz="2500" dirty="0">
                <a:latin typeface="Courier New" panose="02070309020205020404" pitchFamily="49" charset="0"/>
              </a:rPr>
              <a:t>("%s\n",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56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6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56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56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56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5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itle 1">
            <a:extLst>
              <a:ext uri="{FF2B5EF4-FFF2-40B4-BE49-F238E27FC236}">
                <a16:creationId xmlns:a16="http://schemas.microsoft.com/office/drawing/2014/main" id="{672C0CB3-5753-4EA6-AEDC-1F5B0CE5BE0B}"/>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程序：核对行星的名字</a:t>
            </a:r>
            <a:endParaRPr lang="en-US" altLang="zh-CN"/>
          </a:p>
        </p:txBody>
      </p:sp>
      <p:sp>
        <p:nvSpPr>
          <p:cNvPr id="457731" name="Content Placeholder 2">
            <a:extLst>
              <a:ext uri="{FF2B5EF4-FFF2-40B4-BE49-F238E27FC236}">
                <a16:creationId xmlns:a16="http://schemas.microsoft.com/office/drawing/2014/main" id="{2F10175F-28B2-4E2D-92F9-F7E19A56EAD1}"/>
              </a:ext>
            </a:extLst>
          </p:cNvPr>
          <p:cNvSpPr>
            <a:spLocks noGrp="1"/>
          </p:cNvSpPr>
          <p:nvPr>
            <p:ph idx="4294967295"/>
          </p:nvPr>
        </p:nvSpPr>
        <p:spPr>
          <a:xfrm>
            <a:off x="381000" y="1371600"/>
            <a:ext cx="11353800" cy="5181600"/>
          </a:xfrm>
        </p:spPr>
        <p:txBody>
          <a:bodyPr vert="horz" wrap="square" lIns="92075" tIns="46038" rIns="92075" bIns="46038" numCol="1" anchor="t" anchorCtr="0" compatLnSpc="1">
            <a:prstTxWarp prst="textNoShape">
              <a:avLst/>
            </a:prstTxWarp>
          </a:bodyPr>
          <a:lstStyle/>
          <a:p>
            <a:pPr>
              <a:spcBef>
                <a:spcPts val="800"/>
              </a:spcBef>
            </a:pPr>
            <a:r>
              <a:rPr lang="zh-CN" altLang="en-US" sz="2400" dirty="0"/>
              <a:t>程序 </a:t>
            </a:r>
            <a:r>
              <a:rPr lang="en-US" altLang="zh-CN" sz="2400" dirty="0" err="1"/>
              <a:t>planet.c</a:t>
            </a:r>
            <a:r>
              <a:rPr lang="zh-CN" altLang="en-US" sz="2400" dirty="0"/>
              <a:t>将说明访问命令行参数的方法。</a:t>
            </a:r>
            <a:endParaRPr lang="en-US" altLang="zh-CN" sz="2400" dirty="0"/>
          </a:p>
          <a:p>
            <a:pPr>
              <a:spcBef>
                <a:spcPts val="800"/>
              </a:spcBef>
            </a:pPr>
            <a:r>
              <a:rPr lang="zh-CN" altLang="en-US" sz="2400" dirty="0"/>
              <a:t>此程序的目的是为了测试一系列字符串，从而找出哪些字符串是行星的名字。</a:t>
            </a:r>
            <a:endParaRPr lang="en-US" altLang="zh-CN" sz="2400" dirty="0"/>
          </a:p>
          <a:p>
            <a:pPr>
              <a:spcBef>
                <a:spcPts val="800"/>
              </a:spcBef>
            </a:pPr>
            <a:r>
              <a:rPr lang="zh-CN" altLang="en-US" sz="2400" dirty="0"/>
              <a:t>程序执行时，用户将把测试的字符串放置在命令行中：</a:t>
            </a:r>
          </a:p>
          <a:p>
            <a:pPr lvl="1">
              <a:spcBef>
                <a:spcPts val="8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planet Jupiter </a:t>
            </a:r>
            <a:r>
              <a:rPr lang="en-US" altLang="zh-CN" dirty="0" err="1">
                <a:latin typeface="Courier New" panose="02070309020205020404" pitchFamily="49" charset="0"/>
                <a:cs typeface="Courier New" panose="02070309020205020404" pitchFamily="49" charset="0"/>
              </a:rPr>
              <a:t>venus</a:t>
            </a:r>
            <a:r>
              <a:rPr lang="en-US" altLang="zh-CN" dirty="0">
                <a:latin typeface="Courier New" panose="02070309020205020404" pitchFamily="49" charset="0"/>
                <a:cs typeface="Courier New" panose="02070309020205020404" pitchFamily="49" charset="0"/>
              </a:rPr>
              <a:t> Earth </a:t>
            </a:r>
            <a:r>
              <a:rPr lang="en-US" altLang="zh-CN" dirty="0" err="1">
                <a:latin typeface="Courier New" panose="02070309020205020404" pitchFamily="49" charset="0"/>
                <a:cs typeface="Courier New" panose="02070309020205020404" pitchFamily="49" charset="0"/>
              </a:rPr>
              <a:t>fred</a:t>
            </a:r>
            <a:endParaRPr lang="en-US" altLang="zh-CN" dirty="0">
              <a:latin typeface="Courier New" panose="02070309020205020404" pitchFamily="49" charset="0"/>
              <a:cs typeface="Courier New" panose="02070309020205020404" pitchFamily="49" charset="0"/>
            </a:endParaRPr>
          </a:p>
          <a:p>
            <a:pPr>
              <a:spcBef>
                <a:spcPts val="800"/>
              </a:spcBef>
            </a:pPr>
            <a:r>
              <a:rPr lang="zh-CN" altLang="en-US" sz="2400" dirty="0"/>
              <a:t>程序会指出每个字符串是否是行星的名字。如果是，程序还将显示行星的编号</a:t>
            </a:r>
            <a:r>
              <a:rPr lang="en-US" altLang="zh-CN" sz="2400" dirty="0"/>
              <a:t>(</a:t>
            </a:r>
            <a:r>
              <a:rPr lang="zh-CN" altLang="en-US" sz="2400" dirty="0"/>
              <a:t>把最靠近太阳的行星编号为</a:t>
            </a:r>
            <a:r>
              <a:rPr lang="en-US" altLang="zh-CN" sz="2400" dirty="0"/>
              <a:t>1) </a:t>
            </a:r>
            <a:r>
              <a:rPr lang="zh-CN" altLang="en-US" sz="2400" dirty="0"/>
              <a:t>：</a:t>
            </a:r>
          </a:p>
          <a:p>
            <a:pPr lvl="1">
              <a:spcBef>
                <a:spcPts val="800"/>
              </a:spcBef>
              <a:buFont typeface="Wingdings" panose="05000000000000000000" pitchFamily="2" charset="2"/>
              <a:buNone/>
            </a:pPr>
            <a:r>
              <a:rPr lang="en-US" altLang="zh-CN" dirty="0">
                <a:latin typeface="Courier New" panose="02070309020205020404" pitchFamily="49" charset="0"/>
              </a:rPr>
              <a:t>Jupiter is planet 5</a:t>
            </a:r>
          </a:p>
          <a:p>
            <a:pPr lvl="1">
              <a:spcBef>
                <a:spcPts val="800"/>
              </a:spcBef>
              <a:buFont typeface="Wingdings" panose="05000000000000000000" pitchFamily="2" charset="2"/>
              <a:buNone/>
            </a:pPr>
            <a:r>
              <a:rPr lang="en-US" altLang="zh-CN" dirty="0" err="1">
                <a:latin typeface="Courier New" panose="02070309020205020404" pitchFamily="49" charset="0"/>
              </a:rPr>
              <a:t>venus</a:t>
            </a:r>
            <a:r>
              <a:rPr lang="en-US" altLang="zh-CN" dirty="0">
                <a:latin typeface="Courier New" panose="02070309020205020404" pitchFamily="49" charset="0"/>
              </a:rPr>
              <a:t> is not a planet</a:t>
            </a:r>
          </a:p>
          <a:p>
            <a:pPr lvl="1">
              <a:spcBef>
                <a:spcPts val="800"/>
              </a:spcBef>
              <a:buFont typeface="Wingdings" panose="05000000000000000000" pitchFamily="2" charset="2"/>
              <a:buNone/>
            </a:pPr>
            <a:r>
              <a:rPr lang="en-US" altLang="zh-CN" dirty="0">
                <a:latin typeface="Courier New" panose="02070309020205020404" pitchFamily="49" charset="0"/>
              </a:rPr>
              <a:t>Earth is planet 3</a:t>
            </a:r>
          </a:p>
          <a:p>
            <a:pPr lvl="1">
              <a:spcBef>
                <a:spcPts val="800"/>
              </a:spcBef>
              <a:buFont typeface="Wingdings" panose="05000000000000000000" pitchFamily="2" charset="2"/>
              <a:buNone/>
            </a:pPr>
            <a:r>
              <a:rPr lang="en-US" altLang="zh-CN" dirty="0" err="1">
                <a:latin typeface="Courier New" panose="02070309020205020404" pitchFamily="49" charset="0"/>
              </a:rPr>
              <a:t>fred</a:t>
            </a:r>
            <a:r>
              <a:rPr lang="en-US" altLang="zh-CN" dirty="0">
                <a:latin typeface="Courier New" panose="02070309020205020404" pitchFamily="49" charset="0"/>
              </a:rPr>
              <a:t> is not a planet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77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77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77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77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7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Content Placeholder 2">
            <a:extLst>
              <a:ext uri="{FF2B5EF4-FFF2-40B4-BE49-F238E27FC236}">
                <a16:creationId xmlns:a16="http://schemas.microsoft.com/office/drawing/2014/main" id="{EB6F5EF4-0B34-436A-9D59-344D36FC463B}"/>
              </a:ext>
            </a:extLst>
          </p:cNvPr>
          <p:cNvSpPr>
            <a:spLocks noGrp="1"/>
          </p:cNvSpPr>
          <p:nvPr>
            <p:ph idx="4294967295"/>
          </p:nvPr>
        </p:nvSpPr>
        <p:spPr>
          <a:xfrm>
            <a:off x="914400" y="457200"/>
            <a:ext cx="10058400" cy="6172200"/>
          </a:xfrm>
        </p:spPr>
        <p:txBody>
          <a:bodyPr vert="horz" wrap="square" lIns="92075" tIns="46038" rIns="92075" bIns="46038" numCol="1" anchor="t" anchorCtr="0" compatLnSpc="1">
            <a:prstTxWarp prst="textNoShape">
              <a:avLst/>
            </a:prstTxWarp>
          </a:bodyPr>
          <a:lstStyle/>
          <a:p>
            <a:pPr>
              <a:lnSpc>
                <a:spcPct val="120000"/>
              </a:lnSpc>
              <a:spcBef>
                <a:spcPts val="600"/>
              </a:spcBef>
              <a:buNone/>
            </a:pPr>
            <a:r>
              <a:rPr lang="en-US" altLang="zh-CN" dirty="0">
                <a:latin typeface="+mn-lt"/>
                <a:cs typeface="Courier New" panose="02070309020205020404" pitchFamily="49" charset="0"/>
              </a:rPr>
              <a:t>/* </a:t>
            </a:r>
            <a:r>
              <a:rPr lang="en-US" altLang="zh-CN" dirty="0" err="1">
                <a:latin typeface="+mn-lt"/>
                <a:cs typeface="Courier New" panose="02070309020205020404" pitchFamily="49" charset="0"/>
              </a:rPr>
              <a:t>planet.c:Checks</a:t>
            </a:r>
            <a:r>
              <a:rPr lang="en-US" altLang="zh-CN" dirty="0">
                <a:latin typeface="+mn-lt"/>
                <a:cs typeface="Courier New" panose="02070309020205020404" pitchFamily="49" charset="0"/>
              </a:rPr>
              <a:t> planet names */</a:t>
            </a:r>
          </a:p>
          <a:p>
            <a:pPr>
              <a:lnSpc>
                <a:spcPct val="120000"/>
              </a:lnSpc>
              <a:spcBef>
                <a:spcPts val="600"/>
              </a:spcBef>
              <a:buNone/>
            </a:pPr>
            <a:r>
              <a:rPr lang="en-US" altLang="zh-CN" dirty="0">
                <a:latin typeface="+mn-lt"/>
                <a:cs typeface="Courier New" panose="02070309020205020404" pitchFamily="49" charset="0"/>
              </a:rPr>
              <a:t>#include &lt;</a:t>
            </a:r>
            <a:r>
              <a:rPr lang="en-US" altLang="zh-CN" dirty="0" err="1">
                <a:latin typeface="+mn-lt"/>
                <a:cs typeface="Courier New" panose="02070309020205020404" pitchFamily="49" charset="0"/>
              </a:rPr>
              <a:t>stdio.h</a:t>
            </a:r>
            <a:r>
              <a:rPr lang="en-US" altLang="zh-CN" dirty="0">
                <a:latin typeface="+mn-lt"/>
                <a:cs typeface="Courier New" panose="02070309020205020404" pitchFamily="49" charset="0"/>
              </a:rPr>
              <a:t>&gt;</a:t>
            </a:r>
          </a:p>
          <a:p>
            <a:pPr>
              <a:lnSpc>
                <a:spcPct val="120000"/>
              </a:lnSpc>
              <a:spcBef>
                <a:spcPts val="600"/>
              </a:spcBef>
              <a:buNone/>
            </a:pPr>
            <a:r>
              <a:rPr lang="en-US" altLang="zh-CN" dirty="0">
                <a:latin typeface="+mn-lt"/>
                <a:cs typeface="Courier New" panose="02070309020205020404" pitchFamily="49" charset="0"/>
              </a:rPr>
              <a:t>#include &lt;</a:t>
            </a:r>
            <a:r>
              <a:rPr lang="en-US" altLang="zh-CN" dirty="0" err="1">
                <a:latin typeface="+mn-lt"/>
                <a:cs typeface="Courier New" panose="02070309020205020404" pitchFamily="49" charset="0"/>
              </a:rPr>
              <a:t>string.h</a:t>
            </a:r>
            <a:r>
              <a:rPr lang="en-US" altLang="zh-CN" dirty="0">
                <a:latin typeface="+mn-lt"/>
                <a:cs typeface="Courier New" panose="02070309020205020404" pitchFamily="49" charset="0"/>
              </a:rPr>
              <a:t>&gt;</a:t>
            </a:r>
          </a:p>
          <a:p>
            <a:pPr>
              <a:lnSpc>
                <a:spcPct val="120000"/>
              </a:lnSpc>
              <a:spcBef>
                <a:spcPts val="600"/>
              </a:spcBef>
              <a:buNone/>
            </a:pPr>
            <a:r>
              <a:rPr lang="en-US" altLang="zh-CN" dirty="0">
                <a:latin typeface="+mn-lt"/>
                <a:cs typeface="Courier New" panose="02070309020205020404" pitchFamily="49" charset="0"/>
              </a:rPr>
              <a:t>#define NUM_PLANETS 9</a:t>
            </a:r>
          </a:p>
          <a:p>
            <a:pPr>
              <a:lnSpc>
                <a:spcPct val="120000"/>
              </a:lnSpc>
              <a:spcBef>
                <a:spcPts val="600"/>
              </a:spcBef>
              <a:buNone/>
            </a:pPr>
            <a:r>
              <a:rPr lang="en-US" altLang="zh-CN" dirty="0">
                <a:latin typeface="+mn-lt"/>
                <a:cs typeface="Courier New" panose="02070309020205020404" pitchFamily="49" charset="0"/>
              </a:rPr>
              <a:t>int main(int </a:t>
            </a:r>
            <a:r>
              <a:rPr lang="en-US" altLang="zh-CN" dirty="0" err="1">
                <a:latin typeface="+mn-lt"/>
                <a:cs typeface="Courier New" panose="02070309020205020404" pitchFamily="49" charset="0"/>
              </a:rPr>
              <a:t>argc</a:t>
            </a:r>
            <a:r>
              <a:rPr lang="en-US" altLang="zh-CN" dirty="0">
                <a:latin typeface="+mn-lt"/>
                <a:cs typeface="Courier New" panose="02070309020205020404" pitchFamily="49" charset="0"/>
              </a:rPr>
              <a:t>, char *</a:t>
            </a:r>
            <a:r>
              <a:rPr lang="en-US" altLang="zh-CN" dirty="0" err="1">
                <a:latin typeface="+mn-lt"/>
                <a:cs typeface="Courier New" panose="02070309020205020404" pitchFamily="49" charset="0"/>
              </a:rPr>
              <a:t>argv</a:t>
            </a:r>
            <a:r>
              <a:rPr lang="en-US" altLang="zh-CN" dirty="0">
                <a:latin typeface="+mn-lt"/>
                <a:cs typeface="Courier New" panose="02070309020205020404" pitchFamily="49" charset="0"/>
              </a:rPr>
              <a:t>[])</a:t>
            </a:r>
          </a:p>
          <a:p>
            <a:pPr>
              <a:lnSpc>
                <a:spcPct val="120000"/>
              </a:lnSpc>
              <a:spcBef>
                <a:spcPts val="600"/>
              </a:spcBef>
              <a:buNone/>
            </a:pPr>
            <a:r>
              <a:rPr lang="en-US" altLang="zh-CN" dirty="0">
                <a:latin typeface="+mn-lt"/>
                <a:cs typeface="Courier New" panose="02070309020205020404" pitchFamily="49" charset="0"/>
              </a:rPr>
              <a:t>{</a:t>
            </a:r>
          </a:p>
          <a:p>
            <a:pPr>
              <a:lnSpc>
                <a:spcPct val="120000"/>
              </a:lnSpc>
              <a:spcBef>
                <a:spcPts val="600"/>
              </a:spcBef>
              <a:buNone/>
            </a:pPr>
            <a:r>
              <a:rPr lang="en-US" altLang="zh-CN" dirty="0">
                <a:latin typeface="+mn-lt"/>
                <a:cs typeface="Courier New" panose="02070309020205020404" pitchFamily="49" charset="0"/>
              </a:rPr>
              <a:t>    char *planets[] = {"Mercury", "Venus", "Earth",</a:t>
            </a:r>
          </a:p>
          <a:p>
            <a:pPr>
              <a:lnSpc>
                <a:spcPct val="120000"/>
              </a:lnSpc>
              <a:spcBef>
                <a:spcPts val="600"/>
              </a:spcBef>
              <a:buNone/>
            </a:pPr>
            <a:r>
              <a:rPr lang="en-US" altLang="zh-CN" dirty="0">
                <a:latin typeface="+mn-lt"/>
                <a:cs typeface="Courier New" panose="02070309020205020404" pitchFamily="49" charset="0"/>
              </a:rPr>
              <a:t>                     "Mars", "Jupiter", "Saturn",</a:t>
            </a:r>
          </a:p>
          <a:p>
            <a:pPr>
              <a:lnSpc>
                <a:spcPct val="120000"/>
              </a:lnSpc>
              <a:spcBef>
                <a:spcPts val="600"/>
              </a:spcBef>
              <a:buNone/>
            </a:pPr>
            <a:r>
              <a:rPr lang="en-US" altLang="zh-CN" dirty="0">
                <a:latin typeface="+mn-lt"/>
                <a:cs typeface="Courier New" panose="02070309020205020404" pitchFamily="49" charset="0"/>
              </a:rPr>
              <a:t>                     "Uranus", "Neptune", "Pluto"};</a:t>
            </a:r>
          </a:p>
          <a:p>
            <a:pPr>
              <a:lnSpc>
                <a:spcPct val="120000"/>
              </a:lnSpc>
              <a:spcBef>
                <a:spcPts val="600"/>
              </a:spcBef>
              <a:buNone/>
            </a:pPr>
            <a:r>
              <a:rPr lang="en-US" altLang="zh-CN" dirty="0">
                <a:latin typeface="+mn-lt"/>
                <a:cs typeface="Courier New" panose="02070309020205020404" pitchFamily="49" charset="0"/>
              </a:rPr>
              <a:t>    int </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j;</a:t>
            </a:r>
          </a:p>
          <a:p>
            <a:pPr>
              <a:lnSpc>
                <a:spcPct val="120000"/>
              </a:lnSpc>
              <a:spcBef>
                <a:spcPts val="600"/>
              </a:spcBef>
              <a:buNone/>
            </a:pPr>
            <a:endParaRPr lang="en-US" altLang="zh-CN" dirty="0">
              <a:latin typeface="+mn-lt"/>
              <a:cs typeface="Courier New" panose="02070309020205020404" pitchFamily="49"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Content Placeholder 2">
            <a:extLst>
              <a:ext uri="{FF2B5EF4-FFF2-40B4-BE49-F238E27FC236}">
                <a16:creationId xmlns:a16="http://schemas.microsoft.com/office/drawing/2014/main" id="{A2EEA624-0703-43DF-94EB-C0747DC075E6}"/>
              </a:ext>
            </a:extLst>
          </p:cNvPr>
          <p:cNvSpPr>
            <a:spLocks noGrp="1"/>
          </p:cNvSpPr>
          <p:nvPr>
            <p:ph idx="4294967295"/>
          </p:nvPr>
        </p:nvSpPr>
        <p:spPr>
          <a:xfrm>
            <a:off x="457200" y="609600"/>
            <a:ext cx="9815513" cy="5791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10000"/>
              </a:lnSpc>
              <a:spcBef>
                <a:spcPts val="600"/>
              </a:spcBef>
              <a:spcAft>
                <a:spcPts val="0"/>
              </a:spcAft>
              <a:buNone/>
            </a:pPr>
            <a:r>
              <a:rPr lang="en-US" altLang="zh-CN" dirty="0">
                <a:latin typeface="+mn-lt"/>
                <a:cs typeface="Courier New" panose="02070309020205020404" pitchFamily="49" charset="0"/>
              </a:rPr>
              <a:t>  for (</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 1; </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&lt; </a:t>
            </a:r>
            <a:r>
              <a:rPr lang="en-US" altLang="zh-CN" dirty="0" err="1">
                <a:latin typeface="+mn-lt"/>
                <a:cs typeface="Courier New" panose="02070309020205020404" pitchFamily="49" charset="0"/>
              </a:rPr>
              <a:t>argc</a:t>
            </a:r>
            <a:r>
              <a:rPr lang="en-US" altLang="zh-CN" dirty="0">
                <a:latin typeface="+mn-lt"/>
                <a:cs typeface="Courier New" panose="02070309020205020404" pitchFamily="49" charset="0"/>
              </a:rPr>
              <a:t>; </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a:t>
            </a:r>
          </a:p>
          <a:p>
            <a:pPr>
              <a:lnSpc>
                <a:spcPct val="110000"/>
              </a:lnSpc>
              <a:spcBef>
                <a:spcPts val="600"/>
              </a:spcBef>
              <a:spcAft>
                <a:spcPts val="0"/>
              </a:spcAft>
              <a:buNone/>
            </a:pPr>
            <a:r>
              <a:rPr lang="en-US" altLang="zh-CN" dirty="0">
                <a:latin typeface="+mn-lt"/>
                <a:cs typeface="Courier New" panose="02070309020205020404" pitchFamily="49" charset="0"/>
              </a:rPr>
              <a:t>    for (j = 0; j &lt; NUM_PLANETS; </a:t>
            </a:r>
            <a:r>
              <a:rPr lang="en-US" altLang="zh-CN" dirty="0" err="1">
                <a:latin typeface="+mn-lt"/>
                <a:cs typeface="Courier New" panose="02070309020205020404" pitchFamily="49" charset="0"/>
              </a:rPr>
              <a:t>j++</a:t>
            </a:r>
            <a:r>
              <a:rPr lang="en-US" altLang="zh-CN" dirty="0">
                <a:latin typeface="+mn-lt"/>
                <a:cs typeface="Courier New" panose="02070309020205020404" pitchFamily="49" charset="0"/>
              </a:rPr>
              <a:t>)</a:t>
            </a:r>
          </a:p>
          <a:p>
            <a:pPr>
              <a:lnSpc>
                <a:spcPct val="110000"/>
              </a:lnSpc>
              <a:spcBef>
                <a:spcPts val="600"/>
              </a:spcBef>
              <a:spcAft>
                <a:spcPts val="0"/>
              </a:spcAft>
              <a:buNone/>
            </a:pPr>
            <a:r>
              <a:rPr lang="en-US" altLang="zh-CN" dirty="0">
                <a:latin typeface="+mn-lt"/>
                <a:cs typeface="Courier New" panose="02070309020205020404" pitchFamily="49" charset="0"/>
              </a:rPr>
              <a:t>      if (</a:t>
            </a:r>
            <a:r>
              <a:rPr lang="en-US" altLang="zh-CN" dirty="0" err="1">
                <a:latin typeface="+mn-lt"/>
                <a:cs typeface="Courier New" panose="02070309020205020404" pitchFamily="49" charset="0"/>
              </a:rPr>
              <a:t>strcmp</a:t>
            </a:r>
            <a:r>
              <a:rPr lang="en-US" altLang="zh-CN" dirty="0">
                <a:latin typeface="+mn-lt"/>
                <a:cs typeface="Courier New" panose="02070309020205020404" pitchFamily="49" charset="0"/>
              </a:rPr>
              <a:t>(</a:t>
            </a:r>
            <a:r>
              <a:rPr lang="en-US" altLang="zh-CN" dirty="0" err="1">
                <a:latin typeface="+mn-lt"/>
                <a:cs typeface="Courier New" panose="02070309020205020404" pitchFamily="49" charset="0"/>
              </a:rPr>
              <a:t>argv</a:t>
            </a:r>
            <a:r>
              <a:rPr lang="en-US" altLang="zh-CN" dirty="0">
                <a:latin typeface="+mn-lt"/>
                <a:cs typeface="Courier New" panose="02070309020205020404" pitchFamily="49" charset="0"/>
              </a:rPr>
              <a:t>[</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planets[j]) == 0) {</a:t>
            </a:r>
          </a:p>
          <a:p>
            <a:pPr>
              <a:lnSpc>
                <a:spcPct val="110000"/>
              </a:lnSpc>
              <a:spcBef>
                <a:spcPts val="600"/>
              </a:spcBef>
              <a:spcAft>
                <a:spcPts val="0"/>
              </a:spcAft>
              <a:buNone/>
            </a:pPr>
            <a:r>
              <a:rPr lang="en-US" altLang="zh-CN" dirty="0">
                <a:latin typeface="+mn-lt"/>
                <a:cs typeface="Courier New" panose="02070309020205020404" pitchFamily="49" charset="0"/>
              </a:rPr>
              <a:t>        </a:t>
            </a:r>
            <a:r>
              <a:rPr lang="en-US" altLang="zh-CN" dirty="0" err="1">
                <a:latin typeface="+mn-lt"/>
                <a:cs typeface="Courier New" panose="02070309020205020404" pitchFamily="49" charset="0"/>
              </a:rPr>
              <a:t>printf</a:t>
            </a:r>
            <a:r>
              <a:rPr lang="en-US" altLang="zh-CN" dirty="0">
                <a:latin typeface="+mn-lt"/>
                <a:cs typeface="Courier New" panose="02070309020205020404" pitchFamily="49" charset="0"/>
              </a:rPr>
              <a:t>("%s is planet %d\n", </a:t>
            </a:r>
            <a:r>
              <a:rPr lang="en-US" altLang="zh-CN" dirty="0" err="1">
                <a:latin typeface="+mn-lt"/>
                <a:cs typeface="Courier New" panose="02070309020205020404" pitchFamily="49" charset="0"/>
              </a:rPr>
              <a:t>argv</a:t>
            </a:r>
            <a:r>
              <a:rPr lang="en-US" altLang="zh-CN" dirty="0">
                <a:latin typeface="+mn-lt"/>
                <a:cs typeface="Courier New" panose="02070309020205020404" pitchFamily="49" charset="0"/>
              </a:rPr>
              <a:t>[</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 j + 1);</a:t>
            </a:r>
          </a:p>
          <a:p>
            <a:pPr>
              <a:lnSpc>
                <a:spcPct val="110000"/>
              </a:lnSpc>
              <a:spcBef>
                <a:spcPts val="600"/>
              </a:spcBef>
              <a:spcAft>
                <a:spcPts val="0"/>
              </a:spcAft>
              <a:buNone/>
            </a:pPr>
            <a:r>
              <a:rPr lang="en-US" altLang="zh-CN" dirty="0">
                <a:latin typeface="+mn-lt"/>
                <a:cs typeface="Courier New" panose="02070309020205020404" pitchFamily="49" charset="0"/>
              </a:rPr>
              <a:t>        break;</a:t>
            </a:r>
          </a:p>
          <a:p>
            <a:pPr>
              <a:lnSpc>
                <a:spcPct val="110000"/>
              </a:lnSpc>
              <a:spcBef>
                <a:spcPts val="600"/>
              </a:spcBef>
              <a:spcAft>
                <a:spcPts val="0"/>
              </a:spcAft>
              <a:buNone/>
            </a:pPr>
            <a:r>
              <a:rPr lang="en-US" altLang="zh-CN" dirty="0">
                <a:latin typeface="+mn-lt"/>
                <a:cs typeface="Courier New" panose="02070309020205020404" pitchFamily="49" charset="0"/>
              </a:rPr>
              <a:t>      }</a:t>
            </a:r>
          </a:p>
          <a:p>
            <a:pPr>
              <a:lnSpc>
                <a:spcPct val="110000"/>
              </a:lnSpc>
              <a:spcBef>
                <a:spcPts val="600"/>
              </a:spcBef>
              <a:spcAft>
                <a:spcPts val="0"/>
              </a:spcAft>
              <a:buNone/>
            </a:pPr>
            <a:r>
              <a:rPr lang="en-US" altLang="zh-CN" dirty="0">
                <a:latin typeface="+mn-lt"/>
                <a:cs typeface="Courier New" panose="02070309020205020404" pitchFamily="49" charset="0"/>
              </a:rPr>
              <a:t>    if (j == NUM_PLANETS)</a:t>
            </a:r>
          </a:p>
          <a:p>
            <a:pPr>
              <a:lnSpc>
                <a:spcPct val="110000"/>
              </a:lnSpc>
              <a:spcBef>
                <a:spcPts val="600"/>
              </a:spcBef>
              <a:spcAft>
                <a:spcPts val="0"/>
              </a:spcAft>
              <a:buNone/>
            </a:pPr>
            <a:r>
              <a:rPr lang="en-US" altLang="zh-CN" dirty="0">
                <a:latin typeface="+mn-lt"/>
                <a:cs typeface="Courier New" panose="02070309020205020404" pitchFamily="49" charset="0"/>
              </a:rPr>
              <a:t>      </a:t>
            </a:r>
            <a:r>
              <a:rPr lang="en-US" altLang="zh-CN" dirty="0" err="1">
                <a:latin typeface="+mn-lt"/>
                <a:cs typeface="Courier New" panose="02070309020205020404" pitchFamily="49" charset="0"/>
              </a:rPr>
              <a:t>printf</a:t>
            </a:r>
            <a:r>
              <a:rPr lang="en-US" altLang="zh-CN" dirty="0">
                <a:latin typeface="+mn-lt"/>
                <a:cs typeface="Courier New" panose="02070309020205020404" pitchFamily="49" charset="0"/>
              </a:rPr>
              <a:t>("%s is not a planet\n", </a:t>
            </a:r>
            <a:r>
              <a:rPr lang="en-US" altLang="zh-CN" dirty="0" err="1">
                <a:latin typeface="+mn-lt"/>
                <a:cs typeface="Courier New" panose="02070309020205020404" pitchFamily="49" charset="0"/>
              </a:rPr>
              <a:t>argv</a:t>
            </a:r>
            <a:r>
              <a:rPr lang="en-US" altLang="zh-CN" dirty="0">
                <a:latin typeface="+mn-lt"/>
                <a:cs typeface="Courier New" panose="02070309020205020404" pitchFamily="49" charset="0"/>
              </a:rPr>
              <a:t>[</a:t>
            </a:r>
            <a:r>
              <a:rPr lang="en-US" altLang="zh-CN" dirty="0" err="1">
                <a:latin typeface="+mn-lt"/>
                <a:cs typeface="Courier New" panose="02070309020205020404" pitchFamily="49" charset="0"/>
              </a:rPr>
              <a:t>i</a:t>
            </a:r>
            <a:r>
              <a:rPr lang="en-US" altLang="zh-CN" dirty="0">
                <a:latin typeface="+mn-lt"/>
                <a:cs typeface="Courier New" panose="02070309020205020404" pitchFamily="49" charset="0"/>
              </a:rPr>
              <a:t>]);</a:t>
            </a:r>
          </a:p>
          <a:p>
            <a:pPr>
              <a:lnSpc>
                <a:spcPct val="110000"/>
              </a:lnSpc>
              <a:spcBef>
                <a:spcPts val="600"/>
              </a:spcBef>
              <a:spcAft>
                <a:spcPts val="0"/>
              </a:spcAft>
              <a:buNone/>
            </a:pPr>
            <a:r>
              <a:rPr lang="en-US" altLang="zh-CN" dirty="0">
                <a:latin typeface="+mn-lt"/>
                <a:cs typeface="Courier New" panose="02070309020205020404" pitchFamily="49" charset="0"/>
              </a:rPr>
              <a:t>  }</a:t>
            </a:r>
          </a:p>
          <a:p>
            <a:pPr>
              <a:lnSpc>
                <a:spcPct val="110000"/>
              </a:lnSpc>
              <a:spcBef>
                <a:spcPts val="600"/>
              </a:spcBef>
              <a:spcAft>
                <a:spcPts val="0"/>
              </a:spcAft>
              <a:buNone/>
            </a:pPr>
            <a:r>
              <a:rPr lang="en-US" altLang="zh-CN" dirty="0">
                <a:latin typeface="+mn-lt"/>
                <a:cs typeface="Courier New" panose="02070309020205020404" pitchFamily="49" charset="0"/>
              </a:rPr>
              <a:t>  return 0;</a:t>
            </a:r>
          </a:p>
          <a:p>
            <a:pPr>
              <a:lnSpc>
                <a:spcPct val="110000"/>
              </a:lnSpc>
              <a:spcBef>
                <a:spcPts val="600"/>
              </a:spcBef>
              <a:spcAft>
                <a:spcPts val="0"/>
              </a:spcAft>
              <a:buNone/>
            </a:pPr>
            <a:r>
              <a:rPr lang="en-US" altLang="zh-CN" dirty="0">
                <a:latin typeface="+mn-lt"/>
                <a:cs typeface="Courier New" panose="02070309020205020404" pitchFamily="49" charset="0"/>
              </a:rPr>
              <a:t>}</a:t>
            </a:r>
          </a:p>
        </p:txBody>
      </p:sp>
      <p:sp>
        <p:nvSpPr>
          <p:cNvPr id="3" name="流程图: 过程 2">
            <a:extLst>
              <a:ext uri="{FF2B5EF4-FFF2-40B4-BE49-F238E27FC236}">
                <a16:creationId xmlns:a16="http://schemas.microsoft.com/office/drawing/2014/main" id="{4D62ACB4-AD7A-481E-A830-DF7F8E0D9959}"/>
              </a:ext>
            </a:extLst>
          </p:cNvPr>
          <p:cNvSpPr>
            <a:spLocks noChangeArrowheads="1"/>
          </p:cNvSpPr>
          <p:nvPr/>
        </p:nvSpPr>
        <p:spPr bwMode="auto">
          <a:xfrm>
            <a:off x="6858000" y="646112"/>
            <a:ext cx="5105400" cy="923924"/>
          </a:xfrm>
          <a:prstGeom prst="flowChartProcess">
            <a:avLst/>
          </a:prstGeom>
          <a:solidFill>
            <a:schemeClr val="accent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gn="just"/>
            <a:r>
              <a:rPr lang="zh-CN" altLang="en-US" sz="2600">
                <a:solidFill>
                  <a:srgbClr val="000000"/>
                </a:solidFill>
                <a:latin typeface="微软雅黑" panose="020B0503020204020204" pitchFamily="34" charset="-122"/>
                <a:ea typeface="微软雅黑" panose="020B0503020204020204" pitchFamily="34" charset="-122"/>
              </a:rPr>
              <a:t>外层循环：用于逐个处理命令行输入的字符串</a:t>
            </a:r>
            <a:endParaRPr lang="en-US" altLang="zh-CN" sz="2600">
              <a:solidFill>
                <a:srgbClr val="000000"/>
              </a:solidFill>
              <a:latin typeface="微软雅黑" panose="020B0503020204020204" pitchFamily="34" charset="-122"/>
              <a:ea typeface="微软雅黑" panose="020B0503020204020204" pitchFamily="34" charset="-122"/>
            </a:endParaRPr>
          </a:p>
        </p:txBody>
      </p:sp>
      <p:sp>
        <p:nvSpPr>
          <p:cNvPr id="4" name="流程图: 过程 3">
            <a:extLst>
              <a:ext uri="{FF2B5EF4-FFF2-40B4-BE49-F238E27FC236}">
                <a16:creationId xmlns:a16="http://schemas.microsoft.com/office/drawing/2014/main" id="{382884D5-01E2-498C-8F83-8A3387CAA328}"/>
              </a:ext>
            </a:extLst>
          </p:cNvPr>
          <p:cNvSpPr>
            <a:spLocks noChangeArrowheads="1"/>
          </p:cNvSpPr>
          <p:nvPr/>
        </p:nvSpPr>
        <p:spPr bwMode="auto">
          <a:xfrm>
            <a:off x="5257800" y="2819400"/>
            <a:ext cx="6705600" cy="1371600"/>
          </a:xfrm>
          <a:prstGeom prst="flowChartProcess">
            <a:avLst/>
          </a:prstGeom>
          <a:solidFill>
            <a:schemeClr val="accent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gn="just"/>
            <a:r>
              <a:rPr lang="zh-CN" altLang="en-US" sz="2600">
                <a:solidFill>
                  <a:srgbClr val="000000"/>
                </a:solidFill>
                <a:latin typeface="微软雅黑" panose="020B0503020204020204" pitchFamily="34" charset="-122"/>
                <a:ea typeface="微软雅黑" panose="020B0503020204020204" pitchFamily="34" charset="-122"/>
              </a:rPr>
              <a:t>内层循环：将某个命令行字符串和</a:t>
            </a:r>
            <a:r>
              <a:rPr lang="en-US" altLang="zh-CN" sz="2600">
                <a:solidFill>
                  <a:srgbClr val="000000"/>
                </a:solidFill>
                <a:latin typeface="微软雅黑" panose="020B0503020204020204" pitchFamily="34" charset="-122"/>
                <a:ea typeface="微软雅黑" panose="020B0503020204020204" pitchFamily="34" charset="-122"/>
              </a:rPr>
              <a:t>planets</a:t>
            </a:r>
            <a:r>
              <a:rPr lang="zh-CN" altLang="en-US" sz="2600">
                <a:solidFill>
                  <a:srgbClr val="000000"/>
                </a:solidFill>
                <a:latin typeface="微软雅黑" panose="020B0503020204020204" pitchFamily="34" charset="-122"/>
                <a:ea typeface="微软雅黑" panose="020B0503020204020204" pitchFamily="34" charset="-122"/>
              </a:rPr>
              <a:t>数组中的字符串逐个比较，判断它是不是行星名称</a:t>
            </a:r>
            <a:endParaRPr lang="en-US" altLang="zh-CN" sz="26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04800" y="457200"/>
            <a:ext cx="11387667" cy="533400"/>
          </a:xfrm>
          <a:prstGeom prst="rect">
            <a:avLst/>
          </a:prstGeom>
        </p:spPr>
        <p:txBody>
          <a:bodyPr/>
          <a:lst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icoding</a:t>
            </a:r>
            <a:endParaRPr lang="zh-CN" altLang="en-US" kern="0" dirty="0"/>
          </a:p>
        </p:txBody>
      </p:sp>
      <p:pic>
        <p:nvPicPr>
          <p:cNvPr id="3" name="图片 2"/>
          <p:cNvPicPr>
            <a:picLocks noChangeAspect="1"/>
          </p:cNvPicPr>
          <p:nvPr/>
        </p:nvPicPr>
        <p:blipFill>
          <a:blip r:embed="rId2"/>
          <a:stretch>
            <a:fillRect/>
          </a:stretch>
        </p:blipFill>
        <p:spPr>
          <a:xfrm>
            <a:off x="533400" y="1166812"/>
            <a:ext cx="11049000" cy="5386388"/>
          </a:xfrm>
          <a:prstGeom prst="rect">
            <a:avLst/>
          </a:prstGeom>
        </p:spPr>
      </p:pic>
    </p:spTree>
    <p:extLst>
      <p:ext uri="{BB962C8B-B14F-4D97-AF65-F5344CB8AC3E}">
        <p14:creationId xmlns:p14="http://schemas.microsoft.com/office/powerpoint/2010/main" val="328599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字符串字面量的操作</a:t>
            </a:r>
            <a:endParaRPr lang="en-US" altLang="zh-CN" sz="4000">
              <a:latin typeface="微软雅黑" panose="020B0503020204020204" pitchFamily="34" charset="-122"/>
              <a:ea typeface="微软雅黑" panose="020B0503020204020204" pitchFamily="34" charset="-122"/>
            </a:endParaRPr>
          </a:p>
        </p:txBody>
      </p:sp>
      <p:sp>
        <p:nvSpPr>
          <p:cNvPr id="21507" name="Content Placeholder 2"/>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可以在任何 </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语言允许使</a:t>
            </a:r>
            <a:r>
              <a:rPr lang="en-US" altLang="zh-CN" sz="2800" dirty="0">
                <a:latin typeface="微软雅黑" panose="020B0503020204020204" pitchFamily="34" charset="-122"/>
                <a:ea typeface="微软雅黑" panose="020B0503020204020204" pitchFamily="34" charset="-122"/>
              </a:rPr>
              <a:t>char *</a:t>
            </a:r>
            <a:r>
              <a:rPr lang="zh-CN" altLang="en-US" sz="2800" dirty="0">
                <a:latin typeface="微软雅黑" panose="020B0503020204020204" pitchFamily="34" charset="-122"/>
                <a:ea typeface="微软雅黑" panose="020B0503020204020204" pitchFamily="34" charset="-122"/>
              </a:rPr>
              <a:t>指针的地方使用字符串字面量：</a:t>
            </a:r>
            <a:endParaRPr lang="en-US" altLang="zh-CN" sz="2800" dirty="0">
              <a:latin typeface="微软雅黑" panose="020B0503020204020204" pitchFamily="34" charset="-122"/>
              <a:ea typeface="微软雅黑" panose="020B0503020204020204" pitchFamily="34" charset="-122"/>
            </a:endParaRPr>
          </a:p>
          <a:p>
            <a:pPr marL="457200" lvl="1" indent="0">
              <a:buNone/>
            </a:pPr>
            <a:r>
              <a:rPr lang="en-US" altLang="zh-CN" sz="2600" dirty="0">
                <a:latin typeface="微软雅黑" panose="020B0503020204020204" pitchFamily="34" charset="-122"/>
                <a:ea typeface="微软雅黑" panose="020B0503020204020204" pitchFamily="34" charset="-122"/>
                <a:cs typeface="Courier New" panose="02070309020205020404" pitchFamily="49" charset="0"/>
              </a:rPr>
              <a:t>char *p;</a:t>
            </a:r>
          </a:p>
          <a:p>
            <a:pPr marL="457200" lvl="1" indent="0">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p =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abc</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p>
          <a:p>
            <a:r>
              <a:rPr lang="zh-CN" altLang="en-US" sz="2800" dirty="0">
                <a:latin typeface="微软雅黑" panose="020B0503020204020204" pitchFamily="34" charset="-122"/>
                <a:ea typeface="微软雅黑" panose="020B0503020204020204" pitchFamily="34" charset="-122"/>
              </a:rPr>
              <a:t>这个赋值操作不是复制</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abc</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中的字符，而仅仅是使 </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指向字符串的第一个字符。</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23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itle 1">
            <a:extLst>
              <a:ext uri="{FF2B5EF4-FFF2-40B4-BE49-F238E27FC236}">
                <a16:creationId xmlns:a16="http://schemas.microsoft.com/office/drawing/2014/main" id="{27211A1D-0410-4DCC-B164-E72D20582231}"/>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字符串字面量的操作</a:t>
            </a:r>
            <a:endParaRPr lang="en-US" altLang="zh-CN"/>
          </a:p>
        </p:txBody>
      </p:sp>
      <p:sp>
        <p:nvSpPr>
          <p:cNvPr id="367619" name="Content Placeholder 2">
            <a:extLst>
              <a:ext uri="{FF2B5EF4-FFF2-40B4-BE49-F238E27FC236}">
                <a16:creationId xmlns:a16="http://schemas.microsoft.com/office/drawing/2014/main" id="{3F88CC40-49B8-4A24-A102-44BDD43A202A}"/>
              </a:ext>
            </a:extLst>
          </p:cNvPr>
          <p:cNvSpPr>
            <a:spLocks noGrp="1"/>
          </p:cNvSpPr>
          <p:nvPr>
            <p:ph idx="4294967295"/>
          </p:nvPr>
        </p:nvSpPr>
        <p:spPr>
          <a:xfrm>
            <a:off x="304800" y="1371600"/>
            <a:ext cx="11480800" cy="2057400"/>
          </a:xfrm>
        </p:spPr>
        <p:txBody>
          <a:bodyPr vert="horz" wrap="square" lIns="92075" tIns="46038" rIns="92075" bIns="46038" numCol="1" anchor="t" anchorCtr="0" compatLnSpc="1">
            <a:prstTxWarp prst="textNoShape">
              <a:avLst/>
            </a:prstTxWarp>
          </a:bodyPr>
          <a:lstStyle/>
          <a:p>
            <a:pPr>
              <a:spcBef>
                <a:spcPts val="600"/>
              </a:spcBef>
            </a:pPr>
            <a:r>
              <a:rPr lang="en-US" altLang="zh-CN" dirty="0"/>
              <a:t>C</a:t>
            </a:r>
            <a:r>
              <a:rPr lang="zh-CN" altLang="en-US" dirty="0"/>
              <a:t>语言允许对指针添加下标，因此可以给字符串字面量添加下标</a:t>
            </a:r>
            <a:endParaRPr lang="en-US" altLang="zh-CN" dirty="0"/>
          </a:p>
          <a:p>
            <a:pPr marL="457200" lvl="1" indent="0">
              <a:spcBef>
                <a:spcPts val="600"/>
              </a:spcBef>
              <a:buNone/>
            </a:pPr>
            <a:r>
              <a:rPr lang="en-US" altLang="zh-CN" sz="2600" dirty="0">
                <a:solidFill>
                  <a:srgbClr val="006600"/>
                </a:solidFill>
                <a:latin typeface="Courier New" panose="02070309020205020404" pitchFamily="49" charset="0"/>
                <a:cs typeface="Courier New" panose="02070309020205020404" pitchFamily="49" charset="0"/>
              </a:rPr>
              <a:t>char </a:t>
            </a:r>
            <a:r>
              <a:rPr lang="en-US" altLang="zh-CN" sz="2600" dirty="0" err="1">
                <a:solidFill>
                  <a:srgbClr val="006600"/>
                </a:solidFill>
                <a:latin typeface="Courier New" panose="02070309020205020404" pitchFamily="49" charset="0"/>
                <a:cs typeface="Courier New" panose="02070309020205020404" pitchFamily="49" charset="0"/>
              </a:rPr>
              <a:t>ch</a:t>
            </a:r>
            <a:r>
              <a:rPr lang="en-US" altLang="zh-CN" sz="2600" dirty="0">
                <a:solidFill>
                  <a:srgbClr val="006600"/>
                </a:solidFill>
                <a:latin typeface="Courier New" panose="02070309020205020404" pitchFamily="49" charset="0"/>
                <a:cs typeface="Courier New" panose="02070309020205020404" pitchFamily="49" charset="0"/>
              </a:rPr>
              <a:t>;</a:t>
            </a:r>
          </a:p>
          <a:p>
            <a:pPr marL="457200" lvl="1" indent="0">
              <a:spcBef>
                <a:spcPts val="600"/>
              </a:spcBef>
              <a:buNone/>
            </a:pPr>
            <a:r>
              <a:rPr lang="en-US" altLang="zh-CN" sz="2600" dirty="0" err="1">
                <a:solidFill>
                  <a:srgbClr val="006600"/>
                </a:solidFill>
                <a:latin typeface="Courier New" panose="02070309020205020404" pitchFamily="49" charset="0"/>
                <a:cs typeface="Courier New" panose="02070309020205020404" pitchFamily="49" charset="0"/>
              </a:rPr>
              <a:t>ch</a:t>
            </a:r>
            <a:r>
              <a:rPr lang="en-US" altLang="zh-CN" sz="2600" dirty="0">
                <a:solidFill>
                  <a:srgbClr val="006600"/>
                </a:solidFill>
                <a:latin typeface="Courier New" panose="02070309020205020404" pitchFamily="49" charset="0"/>
                <a:cs typeface="Courier New" panose="02070309020205020404" pitchFamily="49" charset="0"/>
              </a:rPr>
              <a:t> = "</a:t>
            </a:r>
            <a:r>
              <a:rPr lang="en-US" altLang="zh-CN" sz="2600" dirty="0" err="1">
                <a:solidFill>
                  <a:srgbClr val="006600"/>
                </a:solidFill>
                <a:latin typeface="Courier New" panose="02070309020205020404" pitchFamily="49" charset="0"/>
                <a:cs typeface="Courier New" panose="02070309020205020404" pitchFamily="49" charset="0"/>
              </a:rPr>
              <a:t>abc</a:t>
            </a:r>
            <a:r>
              <a:rPr lang="en-US" altLang="zh-CN" sz="2600" dirty="0">
                <a:solidFill>
                  <a:srgbClr val="006600"/>
                </a:solidFill>
                <a:latin typeface="Courier New" panose="02070309020205020404" pitchFamily="49" charset="0"/>
                <a:cs typeface="Courier New" panose="02070309020205020404" pitchFamily="49" charset="0"/>
              </a:rPr>
              <a:t>"[1];</a:t>
            </a:r>
          </a:p>
          <a:p>
            <a:pPr marL="342900" lvl="1" indent="-342900">
              <a:spcBef>
                <a:spcPts val="600"/>
              </a:spcBef>
              <a:buFont typeface="Times New Roman" panose="02020603050405020304" pitchFamily="18" charset="0"/>
              <a:buChar char="☺"/>
            </a:pPr>
            <a:r>
              <a:rPr lang="en-US" altLang="zh-CN" sz="2600" dirty="0" err="1">
                <a:cs typeface="+mn-cs"/>
              </a:rPr>
              <a:t>ch</a:t>
            </a:r>
            <a:r>
              <a:rPr lang="zh-CN" altLang="en-US" sz="2600" dirty="0">
                <a:cs typeface="+mn-cs"/>
              </a:rPr>
              <a:t>的新值则为字符</a:t>
            </a:r>
            <a:r>
              <a:rPr lang="en-US" altLang="zh-CN" sz="2600" dirty="0">
                <a:cs typeface="+mn-cs"/>
              </a:rPr>
              <a:t> b.</a:t>
            </a:r>
          </a:p>
        </p:txBody>
      </p:sp>
      <p:sp>
        <p:nvSpPr>
          <p:cNvPr id="2" name="矩形 1">
            <a:extLst>
              <a:ext uri="{FF2B5EF4-FFF2-40B4-BE49-F238E27FC236}">
                <a16:creationId xmlns:a16="http://schemas.microsoft.com/office/drawing/2014/main" id="{614B230C-66D4-496E-B50A-42E545EB15DF}"/>
              </a:ext>
            </a:extLst>
          </p:cNvPr>
          <p:cNvSpPr/>
          <p:nvPr/>
        </p:nvSpPr>
        <p:spPr>
          <a:xfrm>
            <a:off x="304800" y="3886200"/>
            <a:ext cx="10744200" cy="263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spcBef>
                <a:spcPts val="600"/>
              </a:spcBef>
              <a:spcAft>
                <a:spcPts val="600"/>
              </a:spcAft>
              <a:buClr>
                <a:srgbClr val="FF0000"/>
              </a:buClr>
              <a:buSzPct val="80000"/>
              <a:buFont typeface="Times New Roman" panose="02020603050405020304" pitchFamily="18" charset="0"/>
              <a:buChar char="☺"/>
            </a:pPr>
            <a:r>
              <a:rPr lang="zh-CN" altLang="en-US" sz="2600" b="1" dirty="0">
                <a:solidFill>
                  <a:srgbClr val="000066"/>
                </a:solidFill>
                <a:latin typeface="微软雅黑" panose="020B0503020204020204" pitchFamily="34" charset="-122"/>
                <a:ea typeface="微软雅黑" panose="020B0503020204020204" pitchFamily="34" charset="-122"/>
              </a:rPr>
              <a:t>把</a:t>
            </a:r>
            <a:r>
              <a:rPr lang="en-US" altLang="zh-CN" sz="2600" b="1" dirty="0">
                <a:solidFill>
                  <a:srgbClr val="000066"/>
                </a:solidFill>
                <a:latin typeface="微软雅黑" panose="020B0503020204020204" pitchFamily="34" charset="-122"/>
                <a:ea typeface="微软雅黑" panose="020B0503020204020204" pitchFamily="34" charset="-122"/>
              </a:rPr>
              <a:t>0</a:t>
            </a:r>
            <a:r>
              <a:rPr lang="zh-CN" altLang="en-US" sz="2600" b="1" dirty="0">
                <a:solidFill>
                  <a:srgbClr val="000066"/>
                </a:solidFill>
                <a:latin typeface="微软雅黑" panose="020B0503020204020204" pitchFamily="34" charset="-122"/>
                <a:ea typeface="微软雅黑" panose="020B0503020204020204" pitchFamily="34" charset="-122"/>
              </a:rPr>
              <a:t>到</a:t>
            </a:r>
            <a:r>
              <a:rPr lang="en-US" altLang="zh-CN" sz="2600" b="1" dirty="0">
                <a:solidFill>
                  <a:srgbClr val="000066"/>
                </a:solidFill>
                <a:latin typeface="微软雅黑" panose="020B0503020204020204" pitchFamily="34" charset="-122"/>
                <a:ea typeface="微软雅黑" panose="020B0503020204020204" pitchFamily="34" charset="-122"/>
              </a:rPr>
              <a:t>15</a:t>
            </a:r>
            <a:r>
              <a:rPr lang="zh-CN" altLang="en-US" sz="2600" b="1" dirty="0">
                <a:solidFill>
                  <a:srgbClr val="000066"/>
                </a:solidFill>
                <a:latin typeface="微软雅黑" panose="020B0503020204020204" pitchFamily="34" charset="-122"/>
                <a:ea typeface="微软雅黑" panose="020B0503020204020204" pitchFamily="34" charset="-122"/>
              </a:rPr>
              <a:t>转换为等价</a:t>
            </a:r>
            <a:r>
              <a:rPr lang="en-US" altLang="zh-CN" sz="2600" b="1" dirty="0">
                <a:solidFill>
                  <a:srgbClr val="000066"/>
                </a:solidFill>
                <a:latin typeface="微软雅黑" panose="020B0503020204020204" pitchFamily="34" charset="-122"/>
                <a:ea typeface="微软雅黑" panose="020B0503020204020204" pitchFamily="34" charset="-122"/>
              </a:rPr>
              <a:t>16</a:t>
            </a:r>
            <a:r>
              <a:rPr lang="zh-CN" altLang="en-US" sz="2600" b="1" dirty="0">
                <a:solidFill>
                  <a:srgbClr val="000066"/>
                </a:solidFill>
                <a:latin typeface="微软雅黑" panose="020B0503020204020204" pitchFamily="34" charset="-122"/>
                <a:ea typeface="微软雅黑" panose="020B0503020204020204" pitchFamily="34" charset="-122"/>
              </a:rPr>
              <a:t>进制数字的函数</a:t>
            </a:r>
            <a:r>
              <a:rPr lang="en-US" altLang="zh-CN" sz="2600" b="1" dirty="0">
                <a:solidFill>
                  <a:srgbClr val="000066"/>
                </a:solidFill>
                <a:latin typeface="微软雅黑" panose="020B0503020204020204" pitchFamily="34" charset="-122"/>
                <a:ea typeface="微软雅黑" panose="020B0503020204020204" pitchFamily="34" charset="-122"/>
              </a:rPr>
              <a:t>:</a:t>
            </a:r>
          </a:p>
          <a:p>
            <a:pPr lvl="1">
              <a:spcBef>
                <a:spcPts val="600"/>
              </a:spcBef>
              <a:spcAft>
                <a:spcPts val="600"/>
              </a:spcAft>
              <a:buClr>
                <a:srgbClr val="FF0000"/>
              </a:buClr>
              <a:buSzPct val="80000"/>
            </a:pPr>
            <a:r>
              <a:rPr lang="en-US" altLang="zh-CN" sz="2600" b="1" dirty="0">
                <a:solidFill>
                  <a:srgbClr val="006600"/>
                </a:solidFill>
                <a:latin typeface="Courier New" panose="02070309020205020404" pitchFamily="49" charset="0"/>
                <a:ea typeface="微软雅黑" panose="020B0503020204020204" pitchFamily="34" charset="-122"/>
                <a:cs typeface="Courier New" panose="02070309020205020404" pitchFamily="49" charset="0"/>
              </a:rPr>
              <a:t>char </a:t>
            </a:r>
            <a:r>
              <a:rPr lang="en-US" altLang="zh-CN" sz="2600" b="1" dirty="0" err="1">
                <a:solidFill>
                  <a:srgbClr val="006600"/>
                </a:solidFill>
                <a:latin typeface="Courier New" panose="02070309020205020404" pitchFamily="49" charset="0"/>
                <a:ea typeface="微软雅黑" panose="020B0503020204020204" pitchFamily="34" charset="-122"/>
                <a:cs typeface="Courier New" panose="02070309020205020404" pitchFamily="49" charset="0"/>
              </a:rPr>
              <a:t>digit_to_hex_char</a:t>
            </a:r>
            <a:r>
              <a:rPr lang="en-US" altLang="zh-CN" sz="2600" b="1" dirty="0">
                <a:solidFill>
                  <a:srgbClr val="006600"/>
                </a:solidFill>
                <a:latin typeface="Courier New" panose="02070309020205020404" pitchFamily="49" charset="0"/>
                <a:ea typeface="微软雅黑" panose="020B0503020204020204" pitchFamily="34" charset="-122"/>
                <a:cs typeface="Courier New" panose="02070309020205020404" pitchFamily="49" charset="0"/>
              </a:rPr>
              <a:t>(int digit)</a:t>
            </a:r>
          </a:p>
          <a:p>
            <a:pPr lvl="1">
              <a:spcBef>
                <a:spcPts val="600"/>
              </a:spcBef>
              <a:spcAft>
                <a:spcPts val="600"/>
              </a:spcAft>
              <a:buClr>
                <a:srgbClr val="FF0000"/>
              </a:buClr>
              <a:buSzPct val="80000"/>
            </a:pPr>
            <a:r>
              <a:rPr lang="en-US" altLang="zh-CN" sz="2600" b="1" dirty="0">
                <a:solidFill>
                  <a:srgbClr val="006600"/>
                </a:solidFill>
                <a:latin typeface="Courier New" panose="02070309020205020404" pitchFamily="49" charset="0"/>
                <a:ea typeface="微软雅黑" panose="020B0503020204020204" pitchFamily="34" charset="-122"/>
                <a:cs typeface="Courier New" panose="02070309020205020404" pitchFamily="49" charset="0"/>
              </a:rPr>
              <a:t>{</a:t>
            </a:r>
          </a:p>
          <a:p>
            <a:pPr lvl="1">
              <a:spcBef>
                <a:spcPts val="600"/>
              </a:spcBef>
              <a:spcAft>
                <a:spcPts val="600"/>
              </a:spcAft>
              <a:buClr>
                <a:srgbClr val="FF0000"/>
              </a:buClr>
              <a:buSzPct val="80000"/>
            </a:pPr>
            <a:r>
              <a:rPr lang="en-US" altLang="zh-CN" sz="2600" b="1" dirty="0">
                <a:solidFill>
                  <a:srgbClr val="006600"/>
                </a:solidFill>
                <a:latin typeface="Courier New" panose="02070309020205020404" pitchFamily="49" charset="0"/>
                <a:ea typeface="微软雅黑" panose="020B0503020204020204" pitchFamily="34" charset="-122"/>
                <a:cs typeface="Courier New" panose="02070309020205020404" pitchFamily="49" charset="0"/>
              </a:rPr>
              <a:t>  return "0123456789ABCDEF"[digit];</a:t>
            </a:r>
          </a:p>
          <a:p>
            <a:pPr lvl="1">
              <a:spcBef>
                <a:spcPts val="600"/>
              </a:spcBef>
              <a:spcAft>
                <a:spcPts val="600"/>
              </a:spcAft>
              <a:buClr>
                <a:srgbClr val="FF0000"/>
              </a:buClr>
              <a:buSzPct val="80000"/>
            </a:pPr>
            <a:r>
              <a:rPr lang="en-US" altLang="zh-CN" sz="2600" b="1" dirty="0">
                <a:solidFill>
                  <a:srgbClr val="006600"/>
                </a:solidFill>
                <a:latin typeface="Courier New" panose="02070309020205020404" pitchFamily="49" charset="0"/>
                <a:ea typeface="微软雅黑" panose="020B0503020204020204" pitchFamily="34" charset="-122"/>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uiExpand="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Content Placeholder 2"/>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试图修改字符串字面量的程序可能会导致程序崩溃或者不确定的行为：</a:t>
            </a:r>
            <a:endParaRPr lang="en-US" altLang="zh-CN" sz="28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char *p =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abc</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p>
          <a:p>
            <a:pPr>
              <a:lnSpc>
                <a:spcPct val="80000"/>
              </a:lnSpc>
              <a:spcBef>
                <a:spcPct val="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p>
          <a:p>
            <a:pPr>
              <a:lnSpc>
                <a:spcPct val="80000"/>
              </a:lnSpc>
              <a:spcBef>
                <a:spcPct val="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*p = 'd';   /*** WRONG ***/</a:t>
            </a:r>
          </a:p>
        </p:txBody>
      </p:sp>
      <p:sp>
        <p:nvSpPr>
          <p:cNvPr id="5" name="矩形 4"/>
          <p:cNvSpPr>
            <a:spLocks noChangeArrowheads="1"/>
          </p:cNvSpPr>
          <p:nvPr/>
        </p:nvSpPr>
        <p:spPr bwMode="auto">
          <a:xfrm>
            <a:off x="5715000" y="2065337"/>
            <a:ext cx="1676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4200" b="1" dirty="0">
                <a:solidFill>
                  <a:srgbClr val="B82F25"/>
                </a:solidFill>
                <a:latin typeface="微软雅黑" panose="020B0503020204020204" pitchFamily="34" charset="-122"/>
                <a:ea typeface="微软雅黑" panose="020B0503020204020204" pitchFamily="34" charset="-122"/>
              </a:rPr>
              <a:t>×</a:t>
            </a:r>
            <a:endParaRPr lang="zh-CN" altLang="en-US" sz="14200" b="1" dirty="0">
              <a:solidFill>
                <a:srgbClr val="B82F25"/>
              </a:solidFill>
              <a:latin typeface="微软雅黑" panose="020B0503020204020204" pitchFamily="34" charset="-122"/>
              <a:ea typeface="微软雅黑" panose="020B0503020204020204" pitchFamily="34" charset="-122"/>
            </a:endParaRPr>
          </a:p>
        </p:txBody>
      </p:sp>
      <p:sp>
        <p:nvSpPr>
          <p:cNvPr id="25604"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字符串字面量的操作</a:t>
            </a:r>
            <a:endParaRPr lang="en-US" altLang="zh-CN" sz="4000">
              <a:latin typeface="微软雅黑" panose="020B0503020204020204" pitchFamily="34" charset="-122"/>
              <a:ea typeface="微软雅黑" panose="020B0503020204020204" pitchFamily="34" charset="-122"/>
            </a:endParaRPr>
          </a:p>
        </p:txBody>
      </p:sp>
      <p:sp>
        <p:nvSpPr>
          <p:cNvPr id="25605" name="Slide Number Placeholder 4"/>
          <p:cNvSpPr>
            <a:spLocks noGrp="1"/>
          </p:cNvSpPr>
          <p:nvPr>
            <p:ph type="sldNum" sz="quarter" idx="4294967295"/>
          </p:nvPr>
        </p:nvSpPr>
        <p:spPr bwMode="auto">
          <a:xfrm>
            <a:off x="5715000" y="64008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137A9B-6DA2-413D-94A7-0B25BBB626B5}" type="slidenum">
              <a:rPr lang="en-US" altLang="zh-CN" sz="1600">
                <a:latin typeface="微软雅黑" panose="020B0503020204020204" pitchFamily="34" charset="-122"/>
                <a:ea typeface="微软雅黑" panose="020B0503020204020204" pitchFamily="34" charset="-122"/>
              </a:rPr>
              <a:pPr/>
              <a:t>13</a:t>
            </a:fld>
            <a:endParaRPr lang="en-US" altLang="zh-CN">
              <a:latin typeface="微软雅黑" panose="020B0503020204020204" pitchFamily="34" charset="-122"/>
              <a:ea typeface="微软雅黑" panose="020B0503020204020204" pitchFamily="34" charset="-122"/>
            </a:endParaRPr>
          </a:p>
        </p:txBody>
      </p:sp>
      <p:sp>
        <p:nvSpPr>
          <p:cNvPr id="3" name="横卷形 2"/>
          <p:cNvSpPr>
            <a:spLocks noChangeArrowheads="1"/>
          </p:cNvSpPr>
          <p:nvPr/>
        </p:nvSpPr>
        <p:spPr bwMode="auto">
          <a:xfrm>
            <a:off x="4191000" y="4343400"/>
            <a:ext cx="5486400" cy="1447800"/>
          </a:xfrm>
          <a:prstGeom prst="horizontalScroll">
            <a:avLst>
              <a:gd name="adj" fmla="val 12500"/>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3200">
                <a:solidFill>
                  <a:srgbClr val="000000"/>
                </a:solidFill>
                <a:latin typeface="微软雅黑" panose="020B0503020204020204" pitchFamily="34" charset="-122"/>
                <a:ea typeface="微软雅黑" panose="020B0503020204020204" pitchFamily="34" charset="-122"/>
              </a:rPr>
              <a:t>切记字符串字面量是常量，内容不可以修改。</a:t>
            </a:r>
          </a:p>
        </p:txBody>
      </p:sp>
    </p:spTree>
    <p:extLst>
      <p:ext uri="{BB962C8B-B14F-4D97-AF65-F5344CB8AC3E}">
        <p14:creationId xmlns:p14="http://schemas.microsoft.com/office/powerpoint/2010/main" val="539188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a:xfrm>
            <a:off x="2133600" y="762000"/>
            <a:ext cx="7924800" cy="685800"/>
          </a:xfrm>
        </p:spPr>
        <p:txBody>
          <a:bodyPr/>
          <a:lstStyle/>
          <a:p>
            <a:r>
              <a:rPr lang="zh-CN" altLang="en-US" sz="4000">
                <a:latin typeface="微软雅黑" panose="020B0503020204020204" pitchFamily="34" charset="-122"/>
                <a:ea typeface="微软雅黑" panose="020B0503020204020204" pitchFamily="34" charset="-122"/>
              </a:rPr>
              <a:t>字符串字面量 </a:t>
            </a:r>
            <a:r>
              <a:rPr lang="en-US" altLang="zh-CN" sz="4000">
                <a:latin typeface="微软雅黑" panose="020B0503020204020204" pitchFamily="34" charset="-122"/>
                <a:ea typeface="微软雅黑" panose="020B0503020204020204" pitchFamily="34" charset="-122"/>
              </a:rPr>
              <a:t>vs </a:t>
            </a:r>
            <a:r>
              <a:rPr lang="zh-CN" altLang="en-US" sz="4000">
                <a:latin typeface="微软雅黑" panose="020B0503020204020204" pitchFamily="34" charset="-122"/>
                <a:ea typeface="微软雅黑" panose="020B0503020204020204" pitchFamily="34" charset="-122"/>
              </a:rPr>
              <a:t>字符常量</a:t>
            </a:r>
            <a:endParaRPr lang="en-US" altLang="zh-CN" sz="4000">
              <a:latin typeface="微软雅黑" panose="020B0503020204020204" pitchFamily="34" charset="-122"/>
              <a:ea typeface="微软雅黑" panose="020B0503020204020204" pitchFamily="34" charset="-122"/>
            </a:endParaRPr>
          </a:p>
        </p:txBody>
      </p:sp>
      <p:sp>
        <p:nvSpPr>
          <p:cNvPr id="24579" name="Content Placeholder 2"/>
          <p:cNvSpPr>
            <a:spLocks noGrp="1" noChangeArrowheads="1"/>
          </p:cNvSpPr>
          <p:nvPr>
            <p:ph idx="1"/>
          </p:nvPr>
        </p:nvSpPr>
        <p:spPr>
          <a:xfrm>
            <a:off x="304800" y="1905000"/>
            <a:ext cx="11582400" cy="2819400"/>
          </a:xfrm>
        </p:spPr>
        <p:txBody>
          <a:bodyPr/>
          <a:lstStyle/>
          <a:p>
            <a:r>
              <a:rPr lang="zh-CN" altLang="en-US" sz="3200" dirty="0">
                <a:latin typeface="微软雅黑" panose="020B0503020204020204" pitchFamily="34" charset="-122"/>
                <a:ea typeface="微软雅黑" panose="020B0503020204020204" pitchFamily="34" charset="-122"/>
              </a:rPr>
              <a:t>包含单个字符的字符串字面量与一个字符常量是不一样的：</a:t>
            </a:r>
            <a:endParaRPr lang="en-US" altLang="zh-CN" sz="3200" dirty="0">
              <a:latin typeface="微软雅黑" panose="020B0503020204020204" pitchFamily="34" charset="-122"/>
              <a:ea typeface="微软雅黑" panose="020B0503020204020204" pitchFamily="34" charset="-122"/>
            </a:endParaRPr>
          </a:p>
          <a:p>
            <a:pPr lvl="1"/>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“a”</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是以指针表示的</a:t>
            </a:r>
            <a:endParaRPr lang="en-US" altLang="zh-CN" sz="3200" dirty="0">
              <a:latin typeface="微软雅黑" panose="020B0503020204020204" pitchFamily="34" charset="-122"/>
              <a:ea typeface="微软雅黑" panose="020B0503020204020204" pitchFamily="34" charset="-122"/>
            </a:endParaRPr>
          </a:p>
          <a:p>
            <a:pPr lvl="1"/>
            <a:r>
              <a:rPr lang="en-US" altLang="zh-CN" sz="3200" dirty="0">
                <a:latin typeface="微软雅黑" panose="020B0503020204020204" pitchFamily="34" charset="-122"/>
                <a:ea typeface="微软雅黑" panose="020B0503020204020204" pitchFamily="34" charset="-122"/>
              </a:rPr>
              <a:t>‘a’ </a:t>
            </a:r>
            <a:r>
              <a:rPr lang="zh-CN" altLang="en-US" sz="3200" dirty="0">
                <a:latin typeface="微软雅黑" panose="020B0503020204020204" pitchFamily="34" charset="-122"/>
                <a:ea typeface="微软雅黑" panose="020B0503020204020204" pitchFamily="34" charset="-122"/>
              </a:rPr>
              <a:t>是以整数表示的</a:t>
            </a:r>
            <a:endParaRPr lang="en-US" altLang="zh-CN" sz="3200" dirty="0">
              <a:latin typeface="微软雅黑" panose="020B0503020204020204" pitchFamily="34" charset="-122"/>
              <a:ea typeface="微软雅黑" panose="020B0503020204020204" pitchFamily="34" charset="-122"/>
            </a:endParaRPr>
          </a:p>
        </p:txBody>
      </p:sp>
      <p:sp>
        <p:nvSpPr>
          <p:cNvPr id="26628" name="Slide Number Placeholder 4"/>
          <p:cNvSpPr>
            <a:spLocks noGrp="1"/>
          </p:cNvSpPr>
          <p:nvPr>
            <p:ph type="sldNum" sz="quarter" idx="4294967295"/>
          </p:nvPr>
        </p:nvSpPr>
        <p:spPr bwMode="auto">
          <a:xfrm>
            <a:off x="5715000" y="64008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0FC084-484D-4B53-A98E-A8093E5BB62F}" type="slidenum">
              <a:rPr lang="en-US" altLang="zh-CN" sz="1600">
                <a:latin typeface="Arial" panose="020B0604020202020204" pitchFamily="34" charset="0"/>
                <a:ea typeface="宋体" panose="02010600030101010101" pitchFamily="2" charset="-122"/>
              </a:rPr>
              <a:pPr/>
              <a:t>14</a:t>
            </a:fld>
            <a:endParaRPr lang="en-US" altLang="zh-CN">
              <a:ea typeface="宋体" panose="02010600030101010101" pitchFamily="2" charset="-122"/>
            </a:endParaRPr>
          </a:p>
        </p:txBody>
      </p:sp>
      <p:grpSp>
        <p:nvGrpSpPr>
          <p:cNvPr id="4" name="组合 3"/>
          <p:cNvGrpSpPr>
            <a:grpSpLocks/>
          </p:cNvGrpSpPr>
          <p:nvPr/>
        </p:nvGrpSpPr>
        <p:grpSpPr bwMode="auto">
          <a:xfrm>
            <a:off x="5943600" y="2990850"/>
            <a:ext cx="1524000" cy="609600"/>
            <a:chOff x="5029200" y="2438400"/>
            <a:chExt cx="1219200" cy="457200"/>
          </a:xfrm>
        </p:grpSpPr>
        <p:sp>
          <p:nvSpPr>
            <p:cNvPr id="26631" name="矩形 2"/>
            <p:cNvSpPr>
              <a:spLocks noChangeArrowheads="1"/>
            </p:cNvSpPr>
            <p:nvPr/>
          </p:nvSpPr>
          <p:spPr bwMode="auto">
            <a:xfrm>
              <a:off x="5029200" y="2438400"/>
              <a:ext cx="609600" cy="457200"/>
            </a:xfrm>
            <a:prstGeom prst="rect">
              <a:avLst/>
            </a:prstGeom>
            <a:solidFill>
              <a:schemeClr val="accent1"/>
            </a:solidFill>
            <a:ln w="12700" algn="ctr">
              <a:solidFill>
                <a:schemeClr val="tx1"/>
              </a:solidFill>
              <a:round/>
              <a:headEnd type="none" w="sm" len="sm"/>
              <a:tailEnd type="none" w="sm" len="sm"/>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3200" dirty="0">
                  <a:latin typeface="微软雅黑" panose="020B0503020204020204" pitchFamily="34" charset="-122"/>
                  <a:ea typeface="微软雅黑" panose="020B0503020204020204" pitchFamily="34" charset="-122"/>
                </a:rPr>
                <a:t>a</a:t>
              </a:r>
              <a:endParaRPr lang="zh-CN" altLang="en-US" sz="3200" dirty="0">
                <a:latin typeface="微软雅黑" panose="020B0503020204020204" pitchFamily="34" charset="-122"/>
                <a:ea typeface="微软雅黑" panose="020B0503020204020204" pitchFamily="34" charset="-122"/>
              </a:endParaRPr>
            </a:p>
          </p:txBody>
        </p:sp>
        <p:sp>
          <p:nvSpPr>
            <p:cNvPr id="26632" name="矩形 6"/>
            <p:cNvSpPr>
              <a:spLocks noChangeArrowheads="1"/>
            </p:cNvSpPr>
            <p:nvPr/>
          </p:nvSpPr>
          <p:spPr bwMode="auto">
            <a:xfrm>
              <a:off x="5638800" y="2438400"/>
              <a:ext cx="609600" cy="457200"/>
            </a:xfrm>
            <a:prstGeom prst="rect">
              <a:avLst/>
            </a:prstGeom>
            <a:solidFill>
              <a:schemeClr val="accent1"/>
            </a:solidFill>
            <a:ln w="12700" algn="ctr">
              <a:solidFill>
                <a:schemeClr val="tx1"/>
              </a:solidFill>
              <a:round/>
              <a:headEnd type="none" w="sm" len="sm"/>
              <a:tailEnd type="none" w="sm" len="sm"/>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3200">
                  <a:latin typeface="微软雅黑" panose="020B0503020204020204" pitchFamily="34" charset="-122"/>
                  <a:ea typeface="微软雅黑" panose="020B0503020204020204" pitchFamily="34" charset="-122"/>
                </a:rPr>
                <a:t>\0</a:t>
              </a:r>
              <a:endParaRPr lang="zh-CN" altLang="en-US" sz="3200">
                <a:latin typeface="微软雅黑" panose="020B0503020204020204" pitchFamily="34" charset="-122"/>
                <a:ea typeface="微软雅黑" panose="020B0503020204020204" pitchFamily="34" charset="-122"/>
              </a:endParaRPr>
            </a:p>
          </p:txBody>
        </p:sp>
      </p:grpSp>
      <p:sp>
        <p:nvSpPr>
          <p:cNvPr id="9" name="矩形 8"/>
          <p:cNvSpPr>
            <a:spLocks noChangeArrowheads="1"/>
          </p:cNvSpPr>
          <p:nvPr/>
        </p:nvSpPr>
        <p:spPr bwMode="auto">
          <a:xfrm>
            <a:off x="5953125" y="3924300"/>
            <a:ext cx="752475" cy="533400"/>
          </a:xfrm>
          <a:prstGeom prst="rect">
            <a:avLst/>
          </a:prstGeom>
          <a:solidFill>
            <a:schemeClr val="accent1"/>
          </a:solidFill>
          <a:ln w="12700" algn="ctr">
            <a:solidFill>
              <a:schemeClr val="tx1"/>
            </a:solidFill>
            <a:round/>
            <a:headEnd type="none" w="sm" len="sm"/>
            <a:tailEnd type="none" w="sm" len="sm"/>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3200" dirty="0">
                <a:latin typeface="微软雅黑" panose="020B0503020204020204" pitchFamily="34" charset="-122"/>
                <a:ea typeface="微软雅黑" panose="020B0503020204020204" pitchFamily="34" charset="-122"/>
              </a:rPr>
              <a:t>a</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1547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arn(inVertic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a:xfrm>
            <a:off x="2133600" y="762000"/>
            <a:ext cx="7924800" cy="685800"/>
          </a:xfrm>
        </p:spPr>
        <p:txBody>
          <a:bodyPr/>
          <a:lstStyle/>
          <a:p>
            <a:r>
              <a:rPr lang="zh-CN" altLang="en-US" sz="4000">
                <a:latin typeface="微软雅黑" panose="020B0503020204020204" pitchFamily="34" charset="-122"/>
                <a:ea typeface="微软雅黑" panose="020B0503020204020204" pitchFamily="34" charset="-122"/>
              </a:rPr>
              <a:t>字符串字面量 </a:t>
            </a:r>
            <a:r>
              <a:rPr lang="en-US" altLang="zh-CN" sz="4000">
                <a:latin typeface="微软雅黑" panose="020B0503020204020204" pitchFamily="34" charset="-122"/>
                <a:ea typeface="微软雅黑" panose="020B0503020204020204" pitchFamily="34" charset="-122"/>
              </a:rPr>
              <a:t>vs </a:t>
            </a:r>
            <a:r>
              <a:rPr lang="zh-CN" altLang="en-US" sz="4000">
                <a:latin typeface="微软雅黑" panose="020B0503020204020204" pitchFamily="34" charset="-122"/>
                <a:ea typeface="微软雅黑" panose="020B0503020204020204" pitchFamily="34" charset="-122"/>
              </a:rPr>
              <a:t>字符常量</a:t>
            </a:r>
            <a:endParaRPr lang="en-US" altLang="zh-CN" sz="4000">
              <a:latin typeface="微软雅黑" panose="020B0503020204020204" pitchFamily="34" charset="-122"/>
              <a:ea typeface="微软雅黑" panose="020B0503020204020204" pitchFamily="34" charset="-122"/>
            </a:endParaRPr>
          </a:p>
        </p:txBody>
      </p:sp>
      <p:sp>
        <p:nvSpPr>
          <p:cNvPr id="24579" name="Content Placeholder 2"/>
          <p:cNvSpPr>
            <a:spLocks noGrp="1" noChangeArrowheads="1"/>
          </p:cNvSpPr>
          <p:nvPr>
            <p:ph idx="1"/>
          </p:nvPr>
        </p:nvSpPr>
        <p:spPr>
          <a:xfrm>
            <a:off x="1828800" y="1600200"/>
            <a:ext cx="7848600" cy="4038600"/>
          </a:xfrm>
        </p:spPr>
        <p:txBody>
          <a:bodyPr/>
          <a:lstStyle/>
          <a:p>
            <a:r>
              <a:rPr lang="zh-CN" altLang="en-US" sz="3600" dirty="0">
                <a:latin typeface="微软雅黑" panose="020B0503020204020204" pitchFamily="34" charset="-122"/>
                <a:ea typeface="微软雅黑" panose="020B0503020204020204" pitchFamily="34" charset="-122"/>
              </a:rPr>
              <a:t>对</a:t>
            </a:r>
            <a:r>
              <a:rPr lang="en-US" altLang="zh-CN" sz="3600" dirty="0" err="1">
                <a:latin typeface="微软雅黑" panose="020B0503020204020204" pitchFamily="34" charset="-122"/>
                <a:ea typeface="微软雅黑" panose="020B0503020204020204" pitchFamily="34" charset="-122"/>
              </a:rPr>
              <a:t>printf</a:t>
            </a:r>
            <a:r>
              <a:rPr lang="zh-CN" altLang="en-US" sz="3600" dirty="0">
                <a:latin typeface="微软雅黑" panose="020B0503020204020204" pitchFamily="34" charset="-122"/>
                <a:ea typeface="微软雅黑" panose="020B0503020204020204" pitchFamily="34" charset="-122"/>
              </a:rPr>
              <a:t>的合法调用为：</a:t>
            </a:r>
            <a:endParaRPr lang="en-US" altLang="zh-CN" sz="36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3200" dirty="0">
                <a:latin typeface="微软雅黑" panose="020B0503020204020204" pitchFamily="34" charset="-122"/>
                <a:ea typeface="微软雅黑" panose="020B0503020204020204" pitchFamily="34" charset="-122"/>
              </a:rPr>
              <a:t>	</a:t>
            </a:r>
            <a:r>
              <a:rPr lang="en-US" altLang="zh-CN" sz="3200" dirty="0" err="1">
                <a:latin typeface="微软雅黑" panose="020B0503020204020204" pitchFamily="34" charset="-122"/>
                <a:ea typeface="微软雅黑" panose="020B0503020204020204" pitchFamily="34" charset="-122"/>
              </a:rPr>
              <a:t>printf</a:t>
            </a:r>
            <a:r>
              <a:rPr lang="en-US" altLang="zh-CN" sz="3200" dirty="0">
                <a:latin typeface="微软雅黑" panose="020B0503020204020204" pitchFamily="34" charset="-122"/>
                <a:ea typeface="微软雅黑" panose="020B0503020204020204" pitchFamily="34" charset="-122"/>
              </a:rPr>
              <a:t>("\n");</a:t>
            </a:r>
          </a:p>
          <a:p>
            <a:r>
              <a:rPr lang="zh-CN" altLang="en-US" sz="3600" dirty="0">
                <a:latin typeface="微软雅黑" panose="020B0503020204020204" pitchFamily="34" charset="-122"/>
                <a:ea typeface="微软雅黑" panose="020B0503020204020204" pitchFamily="34" charset="-122"/>
              </a:rPr>
              <a:t>非法的调用：</a:t>
            </a:r>
            <a:endParaRPr lang="en-US" altLang="zh-CN" sz="36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3200" dirty="0">
                <a:latin typeface="微软雅黑" panose="020B0503020204020204" pitchFamily="34" charset="-122"/>
                <a:ea typeface="微软雅黑" panose="020B0503020204020204" pitchFamily="34" charset="-122"/>
              </a:rPr>
              <a:t>	</a:t>
            </a:r>
            <a:r>
              <a:rPr lang="en-US" altLang="zh-CN" sz="3200" dirty="0" err="1">
                <a:latin typeface="微软雅黑" panose="020B0503020204020204" pitchFamily="34" charset="-122"/>
                <a:ea typeface="微软雅黑" panose="020B0503020204020204" pitchFamily="34" charset="-122"/>
              </a:rPr>
              <a:t>printf</a:t>
            </a:r>
            <a:r>
              <a:rPr lang="en-US" altLang="zh-CN" sz="3200" dirty="0">
                <a:latin typeface="微软雅黑" panose="020B0503020204020204" pitchFamily="34" charset="-122"/>
                <a:ea typeface="微软雅黑" panose="020B0503020204020204" pitchFamily="34" charset="-122"/>
              </a:rPr>
              <a:t>('\n');   /*** WRONG ***/</a:t>
            </a:r>
          </a:p>
        </p:txBody>
      </p:sp>
      <p:sp>
        <p:nvSpPr>
          <p:cNvPr id="27652" name="Slide Number Placeholder 4"/>
          <p:cNvSpPr>
            <a:spLocks noGrp="1"/>
          </p:cNvSpPr>
          <p:nvPr>
            <p:ph type="sldNum" sz="quarter" idx="4294967295"/>
          </p:nvPr>
        </p:nvSpPr>
        <p:spPr bwMode="auto">
          <a:xfrm>
            <a:off x="5715000" y="6400800"/>
            <a:ext cx="685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6B575-6A03-4A14-8ACC-66962E29265A}" type="slidenum">
              <a:rPr lang="en-US" altLang="zh-CN" sz="1600">
                <a:latin typeface="Arial" panose="020B0604020202020204" pitchFamily="34" charset="0"/>
                <a:ea typeface="宋体" panose="02010600030101010101" pitchFamily="2" charset="-122"/>
              </a:rPr>
              <a:pPr/>
              <a:t>15</a:t>
            </a:fld>
            <a:endParaRPr lang="en-US" altLang="zh-CN">
              <a:ea typeface="宋体" panose="02010600030101010101" pitchFamily="2" charset="-122"/>
            </a:endParaRPr>
          </a:p>
        </p:txBody>
      </p:sp>
    </p:spTree>
    <p:extLst>
      <p:ext uri="{BB962C8B-B14F-4D97-AF65-F5344CB8AC3E}">
        <p14:creationId xmlns:p14="http://schemas.microsoft.com/office/powerpoint/2010/main" val="3529301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arn(inVertical)">
                                      <p:cBhvr>
                                        <p:cTn id="7" dur="500"/>
                                        <p:tgtEl>
                                          <p:spTgt spid="2457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barn(inVertical)">
                                      <p:cBhvr>
                                        <p:cTn id="10" dur="500"/>
                                        <p:tgtEl>
                                          <p:spTgt spid="245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arn(inVertical)">
                                      <p:cBhvr>
                                        <p:cTn id="15" dur="500"/>
                                        <p:tgtEl>
                                          <p:spTgt spid="2457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arn(inVertical)">
                                      <p:cBhvr>
                                        <p:cTn id="18"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22817941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itle 1">
            <a:extLst>
              <a:ext uri="{FF2B5EF4-FFF2-40B4-BE49-F238E27FC236}">
                <a16:creationId xmlns:a16="http://schemas.microsoft.com/office/drawing/2014/main" id="{F68C41C4-2545-4F93-A5C1-A64A2972ED8C}"/>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10.2 </a:t>
            </a:r>
            <a:r>
              <a:rPr lang="zh-CN" altLang="en-US" dirty="0"/>
              <a:t>字符串变量</a:t>
            </a:r>
            <a:endParaRPr lang="en-US" altLang="zh-CN" dirty="0"/>
          </a:p>
        </p:txBody>
      </p:sp>
      <p:sp>
        <p:nvSpPr>
          <p:cNvPr id="370691" name="Content Placeholder 2">
            <a:extLst>
              <a:ext uri="{FF2B5EF4-FFF2-40B4-BE49-F238E27FC236}">
                <a16:creationId xmlns:a16="http://schemas.microsoft.com/office/drawing/2014/main" id="{BA135C4B-BAE3-47FE-BD84-145FE620E67C}"/>
              </a:ext>
            </a:extLst>
          </p:cNvPr>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任何一维字符数组均可以用于存储字符串</a:t>
            </a:r>
            <a:endParaRPr lang="en-US" altLang="zh-CN" sz="2800" dirty="0"/>
          </a:p>
          <a:p>
            <a:pPr>
              <a:lnSpc>
                <a:spcPct val="150000"/>
              </a:lnSpc>
              <a:spcBef>
                <a:spcPts val="1200"/>
              </a:spcBef>
            </a:pPr>
            <a:r>
              <a:rPr lang="zh-CN" altLang="en-US" sz="2800" dirty="0"/>
              <a:t>字符串必须以空字符结尾</a:t>
            </a:r>
            <a:endParaRPr lang="en-US" altLang="zh-CN" sz="2800" dirty="0"/>
          </a:p>
          <a:p>
            <a:pPr>
              <a:lnSpc>
                <a:spcPct val="150000"/>
              </a:lnSpc>
              <a:spcBef>
                <a:spcPts val="1200"/>
              </a:spcBef>
            </a:pPr>
            <a:r>
              <a:rPr lang="zh-CN" altLang="en-US" sz="2800" dirty="0"/>
              <a:t>这种方法带来的问题：</a:t>
            </a:r>
            <a:endParaRPr lang="en-US" altLang="zh-CN" sz="2800" dirty="0"/>
          </a:p>
          <a:p>
            <a:pPr lvl="1">
              <a:lnSpc>
                <a:spcPct val="150000"/>
              </a:lnSpc>
              <a:spcBef>
                <a:spcPts val="1200"/>
              </a:spcBef>
            </a:pPr>
            <a:r>
              <a:rPr lang="zh-CN" altLang="en-US" sz="2800" dirty="0"/>
              <a:t>很难说明一个字符数组是一个字符串</a:t>
            </a:r>
            <a:r>
              <a:rPr lang="en-US" altLang="zh-CN" sz="2800" dirty="0"/>
              <a:t>.</a:t>
            </a:r>
          </a:p>
          <a:p>
            <a:pPr lvl="1">
              <a:lnSpc>
                <a:spcPct val="150000"/>
              </a:lnSpc>
              <a:spcBef>
                <a:spcPts val="1200"/>
              </a:spcBef>
            </a:pPr>
            <a:r>
              <a:rPr lang="zh-CN" altLang="en-US" sz="2800" dirty="0"/>
              <a:t>字符串处理函数还是必须小心处理空字符</a:t>
            </a:r>
            <a:endParaRPr lang="en-US" altLang="zh-CN" sz="2800" dirty="0"/>
          </a:p>
          <a:p>
            <a:pPr lvl="1">
              <a:lnSpc>
                <a:spcPct val="150000"/>
              </a:lnSpc>
              <a:spcBef>
                <a:spcPts val="1200"/>
              </a:spcBef>
            </a:pPr>
            <a:r>
              <a:rPr lang="zh-CN" altLang="en-US" sz="2800" dirty="0"/>
              <a:t>求字符串的长度需要搜索空字符</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06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06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06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0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itle 1">
            <a:extLst>
              <a:ext uri="{FF2B5EF4-FFF2-40B4-BE49-F238E27FC236}">
                <a16:creationId xmlns:a16="http://schemas.microsoft.com/office/drawing/2014/main" id="{0BE7C1BA-B181-4701-96BE-CD4198EF43DC}"/>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字符串变量</a:t>
            </a:r>
            <a:endParaRPr lang="en-US" altLang="zh-CN"/>
          </a:p>
        </p:txBody>
      </p:sp>
      <p:sp>
        <p:nvSpPr>
          <p:cNvPr id="371715" name="Content Placeholder 2">
            <a:extLst>
              <a:ext uri="{FF2B5EF4-FFF2-40B4-BE49-F238E27FC236}">
                <a16:creationId xmlns:a16="http://schemas.microsoft.com/office/drawing/2014/main" id="{A4B60FA3-F5C4-4C78-9968-242267B3109E}"/>
              </a:ext>
            </a:extLst>
          </p:cNvPr>
          <p:cNvSpPr>
            <a:spLocks noGrp="1"/>
          </p:cNvSpPr>
          <p:nvPr>
            <p:ph idx="4294967295"/>
          </p:nvPr>
        </p:nvSpPr>
        <p:spPr>
          <a:xfrm>
            <a:off x="304800" y="1371600"/>
            <a:ext cx="11658600" cy="518160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700" dirty="0"/>
              <a:t>如果字符串变量需要存放</a:t>
            </a:r>
            <a:r>
              <a:rPr lang="en-US" altLang="zh-CN" sz="2700" dirty="0"/>
              <a:t>80</a:t>
            </a:r>
            <a:r>
              <a:rPr lang="zh-CN" altLang="en-US" sz="2700" dirty="0"/>
              <a:t>个字符，对应的字符数组必须声明为</a:t>
            </a:r>
            <a:r>
              <a:rPr lang="en-US" altLang="zh-CN" sz="2700" dirty="0"/>
              <a:t>80+1</a:t>
            </a:r>
            <a:r>
              <a:rPr lang="zh-CN" altLang="en-US" sz="2700" dirty="0"/>
              <a:t>个</a:t>
            </a:r>
            <a:r>
              <a:rPr lang="en-US" altLang="zh-CN" sz="2700" dirty="0"/>
              <a:t>:</a:t>
            </a:r>
          </a:p>
          <a:p>
            <a:pPr lvl="1">
              <a:lnSpc>
                <a:spcPct val="150000"/>
              </a:lnSpc>
              <a:spcBef>
                <a:spcPts val="600"/>
              </a:spcBef>
              <a:buFont typeface="Wingdings" panose="05000000000000000000" pitchFamily="2" charset="2"/>
              <a:buNone/>
            </a:pPr>
            <a:r>
              <a:rPr lang="en-US" altLang="zh-CN" sz="2700" dirty="0">
                <a:latin typeface="Courier New" panose="02070309020205020404" pitchFamily="49" charset="0"/>
                <a:cs typeface="Courier New" panose="02070309020205020404" pitchFamily="49" charset="0"/>
              </a:rPr>
              <a:t>#define STR_LEN 80</a:t>
            </a:r>
          </a:p>
          <a:p>
            <a:pPr lvl="1">
              <a:lnSpc>
                <a:spcPct val="150000"/>
              </a:lnSpc>
              <a:spcBef>
                <a:spcPts val="600"/>
              </a:spcBef>
              <a:buFont typeface="Wingdings" panose="05000000000000000000" pitchFamily="2" charset="2"/>
              <a:buNone/>
            </a:pPr>
            <a:r>
              <a:rPr lang="en-US" altLang="zh-CN" sz="2700" dirty="0">
                <a:latin typeface="Courier New" panose="02070309020205020404" pitchFamily="49" charset="0"/>
                <a:cs typeface="Courier New" panose="02070309020205020404" pitchFamily="49" charset="0"/>
              </a:rPr>
              <a:t>	…</a:t>
            </a:r>
          </a:p>
          <a:p>
            <a:pPr lvl="1">
              <a:lnSpc>
                <a:spcPct val="150000"/>
              </a:lnSpc>
              <a:spcBef>
                <a:spcPts val="600"/>
              </a:spcBef>
              <a:buFont typeface="Wingdings" panose="05000000000000000000" pitchFamily="2" charset="2"/>
              <a:buNone/>
            </a:pPr>
            <a:r>
              <a:rPr lang="en-US" altLang="zh-CN" sz="2700" dirty="0">
                <a:latin typeface="Courier New" panose="02070309020205020404" pitchFamily="49" charset="0"/>
                <a:cs typeface="Courier New" panose="02070309020205020404" pitchFamily="49" charset="0"/>
              </a:rPr>
              <a:t>char str[STR_LEN+1];</a:t>
            </a:r>
            <a:endParaRPr lang="en-US" altLang="zh-CN" sz="2700" dirty="0"/>
          </a:p>
          <a:p>
            <a:pPr>
              <a:lnSpc>
                <a:spcPct val="150000"/>
              </a:lnSpc>
              <a:spcBef>
                <a:spcPts val="600"/>
              </a:spcBef>
            </a:pPr>
            <a:r>
              <a:rPr lang="zh-CN" altLang="en-US" sz="2700" dirty="0"/>
              <a:t>额外增加的</a:t>
            </a:r>
            <a:r>
              <a:rPr lang="en-US" altLang="zh-CN" sz="2700" dirty="0"/>
              <a:t>1</a:t>
            </a:r>
            <a:r>
              <a:rPr lang="zh-CN" altLang="en-US" sz="2700" dirty="0"/>
              <a:t>用于给字符串结束符留出空间</a:t>
            </a:r>
            <a:endParaRPr lang="en-US" altLang="zh-CN" sz="2700" dirty="0"/>
          </a:p>
          <a:p>
            <a:pPr>
              <a:lnSpc>
                <a:spcPct val="150000"/>
              </a:lnSpc>
              <a:spcBef>
                <a:spcPts val="600"/>
              </a:spcBef>
            </a:pPr>
            <a:r>
              <a:rPr lang="zh-CN" altLang="en-US" sz="2700" dirty="0"/>
              <a:t>定义一个宏来表示</a:t>
            </a:r>
            <a:r>
              <a:rPr lang="en-US" altLang="zh-CN" sz="2700" dirty="0"/>
              <a:t>80</a:t>
            </a:r>
            <a:r>
              <a:rPr lang="zh-CN" altLang="en-US" sz="2700" dirty="0"/>
              <a:t>，然后采用</a:t>
            </a:r>
            <a:r>
              <a:rPr lang="en-US" altLang="zh-CN" sz="2700" dirty="0"/>
              <a:t>+1</a:t>
            </a:r>
            <a:r>
              <a:rPr lang="zh-CN" altLang="en-US" sz="2700" dirty="0"/>
              <a:t>的方式来定义数组是一个常见的实践</a:t>
            </a:r>
            <a:endParaRPr lang="en-US" altLang="zh-CN"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1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1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1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itle 1">
            <a:extLst>
              <a:ext uri="{FF2B5EF4-FFF2-40B4-BE49-F238E27FC236}">
                <a16:creationId xmlns:a16="http://schemas.microsoft.com/office/drawing/2014/main" id="{FFB9EB2F-B867-4D74-8A8B-4A635A33CAC5}"/>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字符串变量</a:t>
            </a:r>
            <a:endParaRPr lang="en-US" altLang="zh-CN"/>
          </a:p>
        </p:txBody>
      </p:sp>
      <p:sp>
        <p:nvSpPr>
          <p:cNvPr id="372739" name="Content Placeholder 2">
            <a:extLst>
              <a:ext uri="{FF2B5EF4-FFF2-40B4-BE49-F238E27FC236}">
                <a16:creationId xmlns:a16="http://schemas.microsoft.com/office/drawing/2014/main" id="{C7E391D1-E0E4-4F51-8557-FF5744AA0717}"/>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当声明字符串变量的时候，确保给空字符留出空间</a:t>
            </a:r>
            <a:endParaRPr lang="en-US" altLang="zh-CN" sz="2800" dirty="0"/>
          </a:p>
          <a:p>
            <a:pPr>
              <a:lnSpc>
                <a:spcPct val="150000"/>
              </a:lnSpc>
              <a:spcBef>
                <a:spcPts val="1200"/>
              </a:spcBef>
            </a:pPr>
            <a:r>
              <a:rPr lang="zh-CN" altLang="en-US" sz="2800" dirty="0"/>
              <a:t>否则程序运行时可能造成不可预料的结果</a:t>
            </a:r>
            <a:endParaRPr lang="en-US" altLang="zh-CN" sz="2800" dirty="0"/>
          </a:p>
          <a:p>
            <a:pPr>
              <a:lnSpc>
                <a:spcPct val="150000"/>
              </a:lnSpc>
              <a:spcBef>
                <a:spcPts val="1200"/>
              </a:spcBef>
            </a:pPr>
            <a:r>
              <a:rPr lang="zh-CN" altLang="en-US" sz="2800" dirty="0"/>
              <a:t>字符串的实际长度取决于字符串结束符的位置</a:t>
            </a:r>
            <a:endParaRPr lang="en-US" altLang="zh-CN" sz="2800" dirty="0"/>
          </a:p>
          <a:p>
            <a:pPr>
              <a:lnSpc>
                <a:spcPct val="150000"/>
              </a:lnSpc>
              <a:spcBef>
                <a:spcPts val="1200"/>
              </a:spcBef>
            </a:pPr>
            <a:r>
              <a:rPr lang="zh-CN" altLang="en-US" sz="2800" dirty="0"/>
              <a:t>长度为</a:t>
            </a:r>
            <a:r>
              <a:rPr lang="en-US" altLang="zh-CN" sz="2800" dirty="0"/>
              <a:t> STR_LEN + 1 </a:t>
            </a:r>
            <a:r>
              <a:rPr lang="zh-CN" altLang="en-US" sz="2800" dirty="0"/>
              <a:t>的字符数组可以存放长度为</a:t>
            </a:r>
            <a:r>
              <a:rPr lang="en-US" altLang="zh-CN" sz="2800" dirty="0"/>
              <a:t>0</a:t>
            </a:r>
            <a:r>
              <a:rPr lang="zh-CN" altLang="en-US" sz="2800" dirty="0"/>
              <a:t>到</a:t>
            </a:r>
            <a:r>
              <a:rPr lang="en-US" altLang="zh-CN" sz="2800" dirty="0"/>
              <a:t>STR_LEN</a:t>
            </a:r>
            <a:r>
              <a:rPr lang="zh-CN" altLang="en-US" sz="2800" dirty="0"/>
              <a:t>的字符串</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2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2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2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2060"/>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3343355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itle 1">
            <a:extLst>
              <a:ext uri="{FF2B5EF4-FFF2-40B4-BE49-F238E27FC236}">
                <a16:creationId xmlns:a16="http://schemas.microsoft.com/office/drawing/2014/main" id="{2740C1FE-1CC6-430A-B931-53B9C6CD3504}"/>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13.2.1 </a:t>
            </a:r>
            <a:r>
              <a:rPr lang="zh-CN" altLang="en-US"/>
              <a:t>初始化字符串变量</a:t>
            </a:r>
            <a:endParaRPr lang="en-US" altLang="zh-CN"/>
          </a:p>
        </p:txBody>
      </p:sp>
      <p:sp>
        <p:nvSpPr>
          <p:cNvPr id="373763" name="Content Placeholder 2">
            <a:extLst>
              <a:ext uri="{FF2B5EF4-FFF2-40B4-BE49-F238E27FC236}">
                <a16:creationId xmlns:a16="http://schemas.microsoft.com/office/drawing/2014/main" id="{F59DB512-338C-4172-90BE-A51E170B3C19}"/>
              </a:ext>
            </a:extLst>
          </p:cNvPr>
          <p:cNvSpPr>
            <a:spLocks noGrp="1"/>
          </p:cNvSpPr>
          <p:nvPr>
            <p:ph idx="4294967295"/>
          </p:nvPr>
        </p:nvSpPr>
        <p:spPr>
          <a:xfrm>
            <a:off x="304800" y="1219200"/>
            <a:ext cx="11658599" cy="2819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dirty="0"/>
              <a:t>声明一个字符串的同时可以初始化该字符串</a:t>
            </a:r>
            <a:r>
              <a:rPr lang="en-US" altLang="zh-CN" dirty="0"/>
              <a:t>:</a:t>
            </a:r>
          </a:p>
          <a:p>
            <a:pPr marL="457200" lvl="1" indent="0">
              <a:buNone/>
            </a:pPr>
            <a:r>
              <a:rPr lang="en-US" altLang="zh-CN" sz="2600" dirty="0"/>
              <a:t>char date1[8] = "June 14"; </a:t>
            </a:r>
          </a:p>
          <a:p>
            <a:pPr>
              <a:lnSpc>
                <a:spcPct val="150000"/>
              </a:lnSpc>
              <a:spcBef>
                <a:spcPts val="1200"/>
              </a:spcBef>
            </a:pPr>
            <a:r>
              <a:rPr lang="zh-CN" altLang="en-US" dirty="0"/>
              <a:t>编译器会自动增加一个空字符，这样即可以把字符数组</a:t>
            </a:r>
            <a:r>
              <a:rPr lang="en-US" altLang="zh-CN" dirty="0"/>
              <a:t> date1 </a:t>
            </a:r>
            <a:r>
              <a:rPr lang="zh-CN" altLang="en-US" dirty="0"/>
              <a:t>作为字符串：</a:t>
            </a:r>
            <a:endParaRPr lang="en-US" altLang="zh-CN" dirty="0"/>
          </a:p>
        </p:txBody>
      </p:sp>
      <p:pic>
        <p:nvPicPr>
          <p:cNvPr id="373765" name="Picture 6">
            <a:extLst>
              <a:ext uri="{FF2B5EF4-FFF2-40B4-BE49-F238E27FC236}">
                <a16:creationId xmlns:a16="http://schemas.microsoft.com/office/drawing/2014/main" id="{9A5DBF7A-791E-4F62-B6D9-77042378B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81375"/>
            <a:ext cx="735080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73766" name="Content Placeholder 2">
            <a:extLst>
              <a:ext uri="{FF2B5EF4-FFF2-40B4-BE49-F238E27FC236}">
                <a16:creationId xmlns:a16="http://schemas.microsoft.com/office/drawing/2014/main" id="{3AF481E4-DBA2-4EE9-A9D7-186E74D1E39A}"/>
              </a:ext>
            </a:extLst>
          </p:cNvPr>
          <p:cNvSpPr>
            <a:spLocks/>
          </p:cNvSpPr>
          <p:nvPr/>
        </p:nvSpPr>
        <p:spPr bwMode="auto">
          <a:xfrm>
            <a:off x="228600" y="4572000"/>
            <a:ext cx="1181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342900" indent="-342900">
              <a:lnSpc>
                <a:spcPct val="150000"/>
              </a:lnSpc>
              <a:spcBef>
                <a:spcPts val="1200"/>
              </a:spcBef>
              <a:spcAft>
                <a:spcPts val="600"/>
              </a:spcAft>
              <a:buClr>
                <a:srgbClr val="FF0000"/>
              </a:buClr>
              <a:buSzPct val="80000"/>
              <a:buFont typeface="Times New Roman" panose="02020603050405020304" pitchFamily="18" charset="0"/>
              <a:buChar char="☺"/>
            </a:pPr>
            <a:r>
              <a:rPr lang="zh-CN" altLang="en-US" sz="2600" b="1" dirty="0">
                <a:solidFill>
                  <a:srgbClr val="000066"/>
                </a:solidFill>
                <a:latin typeface="微软雅黑" panose="020B0503020204020204" pitchFamily="34" charset="-122"/>
                <a:ea typeface="微软雅黑" panose="020B0503020204020204" pitchFamily="34" charset="-122"/>
              </a:rPr>
              <a:t>在初始化这种情况下，</a:t>
            </a:r>
            <a:r>
              <a:rPr lang="en-US" altLang="zh-CN" sz="2600" b="1" dirty="0">
                <a:solidFill>
                  <a:srgbClr val="000066"/>
                </a:solidFill>
                <a:latin typeface="微软雅黑" panose="020B0503020204020204" pitchFamily="34" charset="-122"/>
                <a:ea typeface="微软雅黑" panose="020B0503020204020204" pitchFamily="34" charset="-122"/>
              </a:rPr>
              <a:t>“June  14” </a:t>
            </a:r>
            <a:r>
              <a:rPr lang="zh-CN" altLang="en-US" sz="2600" b="1" dirty="0">
                <a:solidFill>
                  <a:srgbClr val="000066"/>
                </a:solidFill>
                <a:latin typeface="微软雅黑" panose="020B0503020204020204" pitchFamily="34" charset="-122"/>
                <a:ea typeface="微软雅黑" panose="020B0503020204020204" pitchFamily="34" charset="-122"/>
              </a:rPr>
              <a:t>不是一个字符串字面量</a:t>
            </a:r>
          </a:p>
          <a:p>
            <a:pPr lvl="1">
              <a:spcBef>
                <a:spcPct val="20000"/>
              </a:spcBef>
              <a:spcAft>
                <a:spcPts val="600"/>
              </a:spcAft>
              <a:buClr>
                <a:srgbClr val="FF0000"/>
              </a:buClr>
              <a:buSzPct val="80000"/>
            </a:pPr>
            <a:r>
              <a:rPr lang="en-US" altLang="zh-CN" sz="2600" b="1" dirty="0">
                <a:solidFill>
                  <a:srgbClr val="000066"/>
                </a:solidFill>
                <a:latin typeface="微软雅黑" panose="020B0503020204020204" pitchFamily="34" charset="-122"/>
                <a:ea typeface="微软雅黑" panose="020B0503020204020204" pitchFamily="34" charset="-122"/>
              </a:rPr>
              <a:t>char date1[8] = {’</a:t>
            </a:r>
            <a:r>
              <a:rPr lang="en-US" altLang="zh-CN" sz="2600" b="1" dirty="0" err="1">
                <a:solidFill>
                  <a:srgbClr val="000066"/>
                </a:solidFill>
                <a:latin typeface="微软雅黑" panose="020B0503020204020204" pitchFamily="34" charset="-122"/>
                <a:ea typeface="微软雅黑" panose="020B0503020204020204" pitchFamily="34" charset="-122"/>
              </a:rPr>
              <a:t>J’,’u’,’n’,’e</a:t>
            </a:r>
            <a:r>
              <a:rPr lang="en-US" altLang="zh-CN" sz="2600" b="1" dirty="0">
                <a:solidFill>
                  <a:srgbClr val="000066"/>
                </a:solidFill>
                <a:latin typeface="微软雅黑" panose="020B0503020204020204" pitchFamily="34" charset="-122"/>
                <a:ea typeface="微软雅黑" panose="020B0503020204020204" pitchFamily="34" charset="-122"/>
              </a:rPr>
              <a:t>’,’ ’,’1’,’4’,’\0’};</a:t>
            </a:r>
          </a:p>
          <a:p>
            <a:pPr marL="342900" indent="-342900">
              <a:lnSpc>
                <a:spcPct val="150000"/>
              </a:lnSpc>
              <a:spcBef>
                <a:spcPts val="1200"/>
              </a:spcBef>
              <a:spcAft>
                <a:spcPts val="600"/>
              </a:spcAft>
              <a:buClr>
                <a:srgbClr val="FF0000"/>
              </a:buClr>
              <a:buSzPct val="80000"/>
              <a:buFont typeface="Times New Roman" panose="02020603050405020304" pitchFamily="18" charset="0"/>
              <a:buChar char="☺"/>
            </a:pPr>
            <a:r>
              <a:rPr lang="en-US" altLang="zh-CN" sz="2600" b="1" dirty="0">
                <a:solidFill>
                  <a:srgbClr val="000066"/>
                </a:solidFill>
                <a:latin typeface="微软雅黑" panose="020B0503020204020204" pitchFamily="34" charset="-122"/>
                <a:ea typeface="微软雅黑" panose="020B0503020204020204" pitchFamily="34" charset="-122"/>
              </a:rPr>
              <a:t>C</a:t>
            </a:r>
            <a:r>
              <a:rPr lang="zh-CN" altLang="en-US" sz="2600" b="1" dirty="0">
                <a:solidFill>
                  <a:srgbClr val="000066"/>
                </a:solidFill>
                <a:latin typeface="微软雅黑" panose="020B0503020204020204" pitchFamily="34" charset="-122"/>
                <a:ea typeface="微软雅黑" panose="020B0503020204020204" pitchFamily="34" charset="-122"/>
              </a:rPr>
              <a:t>把这种形式作为数组初始化器的缩写。</a:t>
            </a:r>
            <a:endParaRPr lang="en-US" altLang="zh-CN" sz="2600" b="1"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down)">
                                      <p:cBhvr>
                                        <p:cTn id="7" dur="500"/>
                                        <p:tgtEl>
                                          <p:spTgt spid="37376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3763">
                                            <p:txEl>
                                              <p:pRg st="1" end="1"/>
                                            </p:txEl>
                                          </p:spTgt>
                                        </p:tgtEl>
                                        <p:attrNameLst>
                                          <p:attrName>style.visibility</p:attrName>
                                        </p:attrNameLst>
                                      </p:cBhvr>
                                      <p:to>
                                        <p:strVal val="visible"/>
                                      </p:to>
                                    </p:set>
                                    <p:animEffect transition="in" filter="wipe(down)">
                                      <p:cBhvr>
                                        <p:cTn id="10" dur="500"/>
                                        <p:tgtEl>
                                          <p:spTgt spid="3737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wipe(down)">
                                      <p:cBhvr>
                                        <p:cTn id="15" dur="500"/>
                                        <p:tgtEl>
                                          <p:spTgt spid="37376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73765"/>
                                        </p:tgtEl>
                                        <p:attrNameLst>
                                          <p:attrName>style.visibility</p:attrName>
                                        </p:attrNameLst>
                                      </p:cBhvr>
                                      <p:to>
                                        <p:strVal val="visible"/>
                                      </p:to>
                                    </p:set>
                                    <p:animEffect transition="in" filter="wipe(down)">
                                      <p:cBhvr>
                                        <p:cTn id="18" dur="500"/>
                                        <p:tgtEl>
                                          <p:spTgt spid="37376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73766">
                                            <p:txEl>
                                              <p:pRg st="0" end="0"/>
                                            </p:txEl>
                                          </p:spTgt>
                                        </p:tgtEl>
                                        <p:attrNameLst>
                                          <p:attrName>style.visibility</p:attrName>
                                        </p:attrNameLst>
                                      </p:cBhvr>
                                      <p:to>
                                        <p:strVal val="visible"/>
                                      </p:to>
                                    </p:set>
                                    <p:animEffect transition="in" filter="box(in)">
                                      <p:cBhvr>
                                        <p:cTn id="23" dur="500"/>
                                        <p:tgtEl>
                                          <p:spTgt spid="373766">
                                            <p:txEl>
                                              <p:pRg st="0" end="0"/>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73766">
                                            <p:txEl>
                                              <p:pRg st="1" end="1"/>
                                            </p:txEl>
                                          </p:spTgt>
                                        </p:tgtEl>
                                        <p:attrNameLst>
                                          <p:attrName>style.visibility</p:attrName>
                                        </p:attrNameLst>
                                      </p:cBhvr>
                                      <p:to>
                                        <p:strVal val="visible"/>
                                      </p:to>
                                    </p:set>
                                    <p:animEffect transition="in" filter="box(in)">
                                      <p:cBhvr>
                                        <p:cTn id="26" dur="500"/>
                                        <p:tgtEl>
                                          <p:spTgt spid="37376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73766">
                                            <p:txEl>
                                              <p:pRg st="2" end="2"/>
                                            </p:txEl>
                                          </p:spTgt>
                                        </p:tgtEl>
                                        <p:attrNameLst>
                                          <p:attrName>style.visibility</p:attrName>
                                        </p:attrNameLst>
                                      </p:cBhvr>
                                      <p:to>
                                        <p:strVal val="visible"/>
                                      </p:to>
                                    </p:set>
                                    <p:animEffect transition="in" filter="box(in)">
                                      <p:cBhvr>
                                        <p:cTn id="31" dur="500"/>
                                        <p:tgtEl>
                                          <p:spTgt spid="3737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uiExpand="1" build="p"/>
      <p:bldP spid="37376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itle 1">
            <a:extLst>
              <a:ext uri="{FF2B5EF4-FFF2-40B4-BE49-F238E27FC236}">
                <a16:creationId xmlns:a16="http://schemas.microsoft.com/office/drawing/2014/main" id="{0C9D828B-FE98-4BE4-B932-900C8C4DD644}"/>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初始化字符串变量</a:t>
            </a:r>
            <a:endParaRPr lang="en-US" altLang="zh-CN"/>
          </a:p>
        </p:txBody>
      </p:sp>
      <p:sp>
        <p:nvSpPr>
          <p:cNvPr id="374787" name="Content Placeholder 2">
            <a:extLst>
              <a:ext uri="{FF2B5EF4-FFF2-40B4-BE49-F238E27FC236}">
                <a16:creationId xmlns:a16="http://schemas.microsoft.com/office/drawing/2014/main" id="{24335D22-64F1-44FC-9AEB-D006AF9CB04F}"/>
              </a:ext>
            </a:extLst>
          </p:cNvPr>
          <p:cNvSpPr>
            <a:spLocks noGrp="1"/>
          </p:cNvSpPr>
          <p:nvPr>
            <p:ph idx="4294967295"/>
          </p:nvPr>
        </p:nvSpPr>
        <p:spPr>
          <a:xfrm>
            <a:off x="381000" y="1700212"/>
            <a:ext cx="11658600" cy="34051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如果初始化器太短而不能填满整个字符串变量，编译器会在后面增加额外的空字符</a:t>
            </a:r>
            <a:r>
              <a:rPr lang="en-US" altLang="zh-CN" sz="2800" dirty="0"/>
              <a:t>:</a:t>
            </a:r>
          </a:p>
          <a:p>
            <a:pPr marL="457200" lvl="1" indent="0">
              <a:buNone/>
            </a:pPr>
            <a:r>
              <a:rPr lang="en-US" altLang="zh-CN" sz="2800" dirty="0"/>
              <a:t>char date2[9] = "June 14"; </a:t>
            </a:r>
          </a:p>
          <a:p>
            <a:pPr>
              <a:lnSpc>
                <a:spcPct val="150000"/>
              </a:lnSpc>
              <a:spcBef>
                <a:spcPts val="1200"/>
              </a:spcBef>
            </a:pPr>
            <a:r>
              <a:rPr lang="en-US" altLang="zh-CN" sz="2800" dirty="0"/>
              <a:t>date2</a:t>
            </a:r>
            <a:r>
              <a:rPr lang="zh-CN" altLang="en-US" sz="2800" dirty="0"/>
              <a:t>表示为</a:t>
            </a:r>
            <a:r>
              <a:rPr lang="en-US" altLang="zh-CN" sz="2800" dirty="0"/>
              <a:t>:</a:t>
            </a:r>
          </a:p>
        </p:txBody>
      </p:sp>
      <p:pic>
        <p:nvPicPr>
          <p:cNvPr id="374789" name="Picture 6">
            <a:extLst>
              <a:ext uri="{FF2B5EF4-FFF2-40B4-BE49-F238E27FC236}">
                <a16:creationId xmlns:a16="http://schemas.microsoft.com/office/drawing/2014/main" id="{45691E8E-0DF0-4635-A617-C3376129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800600"/>
            <a:ext cx="9437538" cy="107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47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4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itle 1">
            <a:extLst>
              <a:ext uri="{FF2B5EF4-FFF2-40B4-BE49-F238E27FC236}">
                <a16:creationId xmlns:a16="http://schemas.microsoft.com/office/drawing/2014/main" id="{39ACF9D9-126D-4262-879E-515B96F2CB55}"/>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初始化字符串变量</a:t>
            </a:r>
            <a:endParaRPr lang="en-US" altLang="zh-CN"/>
          </a:p>
        </p:txBody>
      </p:sp>
      <p:sp>
        <p:nvSpPr>
          <p:cNvPr id="375811" name="Content Placeholder 2">
            <a:extLst>
              <a:ext uri="{FF2B5EF4-FFF2-40B4-BE49-F238E27FC236}">
                <a16:creationId xmlns:a16="http://schemas.microsoft.com/office/drawing/2014/main" id="{09836B48-FF53-4917-B9FE-F7F27BD57C7B}"/>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字符串变量的初始化器不能超过该字符串的长度，但是可以一样长</a:t>
            </a:r>
            <a:r>
              <a:rPr lang="en-US" altLang="zh-CN" sz="2800" dirty="0"/>
              <a:t>:</a:t>
            </a:r>
          </a:p>
          <a:p>
            <a:pPr marL="457200" lvl="1" indent="0">
              <a:buNone/>
            </a:pPr>
            <a:r>
              <a:rPr lang="en-US" altLang="zh-CN" sz="2800" dirty="0"/>
              <a:t>char date3[7] = "June 14";</a:t>
            </a:r>
          </a:p>
          <a:p>
            <a:pPr>
              <a:lnSpc>
                <a:spcPct val="150000"/>
              </a:lnSpc>
              <a:spcBef>
                <a:spcPts val="1200"/>
              </a:spcBef>
            </a:pPr>
            <a:r>
              <a:rPr lang="zh-CN" altLang="en-US" sz="2800" dirty="0"/>
              <a:t>由于没有存放空字符的空间，编译器就不在存放一个空字符</a:t>
            </a:r>
            <a:r>
              <a:rPr lang="en-US" altLang="zh-CN" sz="2800" dirty="0"/>
              <a:t>: </a:t>
            </a:r>
          </a:p>
        </p:txBody>
      </p:sp>
      <p:pic>
        <p:nvPicPr>
          <p:cNvPr id="375813" name="Picture 6">
            <a:extLst>
              <a:ext uri="{FF2B5EF4-FFF2-40B4-BE49-F238E27FC236}">
                <a16:creationId xmlns:a16="http://schemas.microsoft.com/office/drawing/2014/main" id="{7F2400CA-DBD6-4C23-A4A3-79D84D1ED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33800"/>
            <a:ext cx="781757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矩形标注 1">
            <a:extLst>
              <a:ext uri="{FF2B5EF4-FFF2-40B4-BE49-F238E27FC236}">
                <a16:creationId xmlns:a16="http://schemas.microsoft.com/office/drawing/2014/main" id="{8067CED1-6737-457B-886B-90236C3C9D24}"/>
              </a:ext>
            </a:extLst>
          </p:cNvPr>
          <p:cNvSpPr>
            <a:spLocks noChangeArrowheads="1"/>
          </p:cNvSpPr>
          <p:nvPr/>
        </p:nvSpPr>
        <p:spPr bwMode="auto">
          <a:xfrm>
            <a:off x="1905000" y="5543550"/>
            <a:ext cx="8915400" cy="747712"/>
          </a:xfrm>
          <a:prstGeom prst="wedgeRectCallout">
            <a:avLst>
              <a:gd name="adj1" fmla="val 29340"/>
              <a:gd name="adj2" fmla="val -152967"/>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gn="ctr">
              <a:lnSpc>
                <a:spcPct val="150000"/>
              </a:lnSpc>
              <a:spcBef>
                <a:spcPts val="0"/>
              </a:spcBef>
            </a:pPr>
            <a:r>
              <a:rPr lang="zh-CN" altLang="en-US" sz="2800" b="1">
                <a:solidFill>
                  <a:srgbClr val="000000"/>
                </a:solidFill>
                <a:latin typeface="微软雅黑" panose="020B0503020204020204" pitchFamily="34" charset="-122"/>
                <a:ea typeface="微软雅黑" panose="020B0503020204020204" pitchFamily="34" charset="-122"/>
              </a:rPr>
              <a:t>没有</a:t>
            </a:r>
            <a:r>
              <a:rPr lang="en-US" altLang="zh-CN" sz="2800" b="1">
                <a:solidFill>
                  <a:srgbClr val="000000"/>
                </a:solidFill>
                <a:latin typeface="微软雅黑" panose="020B0503020204020204" pitchFamily="34" charset="-122"/>
                <a:ea typeface="微软雅黑" panose="020B0503020204020204" pitchFamily="34" charset="-122"/>
              </a:rPr>
              <a:t>\0</a:t>
            </a:r>
            <a:r>
              <a:rPr lang="zh-CN" altLang="en-US" sz="2800" b="1">
                <a:solidFill>
                  <a:srgbClr val="000000"/>
                </a:solidFill>
                <a:latin typeface="微软雅黑" panose="020B0503020204020204" pitchFamily="34" charset="-122"/>
                <a:ea typeface="微软雅黑" panose="020B0503020204020204" pitchFamily="34" charset="-122"/>
              </a:rPr>
              <a:t>结尾的字符串会给操作带来各种问题。</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DBDE89-50D5-4D3F-AA12-C177EA39C7FF}"/>
              </a:ext>
            </a:extLst>
          </p:cNvPr>
          <p:cNvSpPr/>
          <p:nvPr/>
        </p:nvSpPr>
        <p:spPr>
          <a:xfrm>
            <a:off x="609600" y="609600"/>
            <a:ext cx="6705600" cy="6032421"/>
          </a:xfrm>
          <a:prstGeom prst="rect">
            <a:avLst/>
          </a:prstGeom>
        </p:spPr>
        <p:txBody>
          <a:bodyPr wrap="square">
            <a:spAutoFit/>
          </a:bodyPr>
          <a:lstStyle/>
          <a:p>
            <a:pPr>
              <a:spcBef>
                <a:spcPts val="1200"/>
              </a:spcBef>
            </a:pPr>
            <a:r>
              <a:rPr lang="zh-CN" altLang="en-US" sz="2600" b="1" dirty="0"/>
              <a:t>#include &lt;stdio.h&gt;</a:t>
            </a:r>
          </a:p>
          <a:p>
            <a:pPr>
              <a:spcBef>
                <a:spcPts val="1200"/>
              </a:spcBef>
            </a:pPr>
            <a:r>
              <a:rPr lang="zh-CN" altLang="en-US" sz="2600" b="1" dirty="0"/>
              <a:t>int main(int argc, char *argv[])</a:t>
            </a:r>
          </a:p>
          <a:p>
            <a:pPr>
              <a:spcBef>
                <a:spcPts val="1200"/>
              </a:spcBef>
            </a:pPr>
            <a:r>
              <a:rPr lang="zh-CN" altLang="en-US" sz="2600" b="1" dirty="0"/>
              <a:t>{</a:t>
            </a:r>
          </a:p>
          <a:p>
            <a:pPr>
              <a:spcBef>
                <a:spcPts val="1200"/>
              </a:spcBef>
            </a:pPr>
            <a:r>
              <a:rPr lang="zh-CN" altLang="en-US" sz="2600" b="1" dirty="0"/>
              <a:t>	int i;</a:t>
            </a:r>
          </a:p>
          <a:p>
            <a:pPr>
              <a:spcBef>
                <a:spcPts val="1200"/>
              </a:spcBef>
            </a:pPr>
            <a:r>
              <a:rPr lang="zh-CN" altLang="en-US" sz="2600" b="1" dirty="0"/>
              <a:t>	char str[8]= "1234567";</a:t>
            </a:r>
          </a:p>
          <a:p>
            <a:pPr>
              <a:spcBef>
                <a:spcPts val="1200"/>
              </a:spcBef>
            </a:pPr>
            <a:r>
              <a:rPr lang="zh-CN" altLang="en-US" sz="2600" b="1" dirty="0"/>
              <a:t>	for(i=0;i&lt;8;i++)</a:t>
            </a:r>
          </a:p>
          <a:p>
            <a:pPr>
              <a:spcBef>
                <a:spcPts val="1200"/>
              </a:spcBef>
            </a:pPr>
            <a:r>
              <a:rPr lang="zh-CN" altLang="en-US" sz="2600" b="1" dirty="0"/>
              <a:t>	{</a:t>
            </a:r>
          </a:p>
          <a:p>
            <a:pPr>
              <a:spcBef>
                <a:spcPts val="1200"/>
              </a:spcBef>
            </a:pPr>
            <a:r>
              <a:rPr lang="zh-CN" altLang="en-US" sz="2600" b="1" dirty="0"/>
              <a:t>		printf("%c",str[i]);</a:t>
            </a:r>
          </a:p>
          <a:p>
            <a:pPr>
              <a:spcBef>
                <a:spcPts val="1200"/>
              </a:spcBef>
            </a:pPr>
            <a:r>
              <a:rPr lang="zh-CN" altLang="en-US" sz="2600" b="1" dirty="0"/>
              <a:t>	}</a:t>
            </a:r>
          </a:p>
          <a:p>
            <a:pPr>
              <a:spcBef>
                <a:spcPts val="1200"/>
              </a:spcBef>
            </a:pPr>
            <a:r>
              <a:rPr lang="zh-CN" altLang="en-US" sz="2600" b="1" dirty="0"/>
              <a:t>	return 0;</a:t>
            </a:r>
          </a:p>
          <a:p>
            <a:pPr>
              <a:spcBef>
                <a:spcPts val="1200"/>
              </a:spcBef>
            </a:pPr>
            <a:r>
              <a:rPr lang="zh-CN" altLang="en-US" sz="2600" b="1" dirty="0"/>
              <a:t>}</a:t>
            </a:r>
          </a:p>
        </p:txBody>
      </p:sp>
      <p:pic>
        <p:nvPicPr>
          <p:cNvPr id="3" name="图片 2">
            <a:extLst>
              <a:ext uri="{FF2B5EF4-FFF2-40B4-BE49-F238E27FC236}">
                <a16:creationId xmlns:a16="http://schemas.microsoft.com/office/drawing/2014/main" id="{6DD28F6A-D619-43B2-B79F-433A12226BC7}"/>
              </a:ext>
            </a:extLst>
          </p:cNvPr>
          <p:cNvPicPr>
            <a:picLocks noChangeAspect="1"/>
          </p:cNvPicPr>
          <p:nvPr/>
        </p:nvPicPr>
        <p:blipFill>
          <a:blip r:embed="rId2"/>
          <a:stretch>
            <a:fillRect/>
          </a:stretch>
        </p:blipFill>
        <p:spPr>
          <a:xfrm>
            <a:off x="5943600" y="990600"/>
            <a:ext cx="4151539" cy="514350"/>
          </a:xfrm>
          <a:prstGeom prst="rect">
            <a:avLst/>
          </a:prstGeom>
        </p:spPr>
      </p:pic>
      <p:sp>
        <p:nvSpPr>
          <p:cNvPr id="4" name="矩形 3">
            <a:extLst>
              <a:ext uri="{FF2B5EF4-FFF2-40B4-BE49-F238E27FC236}">
                <a16:creationId xmlns:a16="http://schemas.microsoft.com/office/drawing/2014/main" id="{E0AC1F5E-062C-410C-AAFB-C36987039C7C}"/>
              </a:ext>
            </a:extLst>
          </p:cNvPr>
          <p:cNvSpPr/>
          <p:nvPr/>
        </p:nvSpPr>
        <p:spPr>
          <a:xfrm>
            <a:off x="3352800" y="2819400"/>
            <a:ext cx="2247000" cy="523220"/>
          </a:xfrm>
          <a:prstGeom prst="rect">
            <a:avLst/>
          </a:prstGeom>
          <a:solidFill>
            <a:srgbClr val="CCFFFF"/>
          </a:solidFill>
        </p:spPr>
        <p:txBody>
          <a:bodyPr wrap="square">
            <a:spAutoFit/>
          </a:bodyPr>
          <a:lstStyle/>
          <a:p>
            <a:r>
              <a:rPr lang="zh-CN" altLang="en-US" sz="2800" b="1" dirty="0"/>
              <a:t>"12345678";</a:t>
            </a:r>
          </a:p>
        </p:txBody>
      </p:sp>
      <p:sp>
        <p:nvSpPr>
          <p:cNvPr id="5" name="矩形 4">
            <a:extLst>
              <a:ext uri="{FF2B5EF4-FFF2-40B4-BE49-F238E27FC236}">
                <a16:creationId xmlns:a16="http://schemas.microsoft.com/office/drawing/2014/main" id="{FF03CC08-7316-49C6-8EBD-56BF6ACF52D1}"/>
              </a:ext>
            </a:extLst>
          </p:cNvPr>
          <p:cNvSpPr/>
          <p:nvPr/>
        </p:nvSpPr>
        <p:spPr>
          <a:xfrm>
            <a:off x="5791200" y="2665511"/>
            <a:ext cx="5486400" cy="954107"/>
          </a:xfrm>
          <a:prstGeom prst="rect">
            <a:avLst/>
          </a:prstGeom>
          <a:solidFill>
            <a:srgbClr val="FFC000"/>
          </a:solidFill>
        </p:spPr>
        <p:txBody>
          <a:bodyPr wrap="square">
            <a:spAutoFit/>
          </a:bodyPr>
          <a:lstStyle/>
          <a:p>
            <a:r>
              <a:rPr lang="en-US" altLang="zh-CN" sz="2800" b="1" dirty="0"/>
              <a:t>[Error] error: initializer-string for array of chars is too long</a:t>
            </a:r>
            <a:endParaRPr lang="zh-CN" altLang="en-US" sz="2800" b="1" dirty="0"/>
          </a:p>
        </p:txBody>
      </p:sp>
    </p:spTree>
    <p:extLst>
      <p:ext uri="{BB962C8B-B14F-4D97-AF65-F5344CB8AC3E}">
        <p14:creationId xmlns:p14="http://schemas.microsoft.com/office/powerpoint/2010/main" val="26642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itle 1">
            <a:extLst>
              <a:ext uri="{FF2B5EF4-FFF2-40B4-BE49-F238E27FC236}">
                <a16:creationId xmlns:a16="http://schemas.microsoft.com/office/drawing/2014/main" id="{3DED0C87-D2BC-47B0-A466-CAB7D2BA7367}"/>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初始化字符串变量</a:t>
            </a:r>
            <a:endParaRPr lang="en-US" altLang="zh-CN"/>
          </a:p>
        </p:txBody>
      </p:sp>
      <p:sp>
        <p:nvSpPr>
          <p:cNvPr id="376835" name="Content Placeholder 2">
            <a:extLst>
              <a:ext uri="{FF2B5EF4-FFF2-40B4-BE49-F238E27FC236}">
                <a16:creationId xmlns:a16="http://schemas.microsoft.com/office/drawing/2014/main" id="{9D5E0229-1742-4041-8B32-52B63C9BEE8C}"/>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声明字符串变量时也可以忽略其长度，这种情况下，由编译器来计算字符数组的长度</a:t>
            </a:r>
            <a:r>
              <a:rPr lang="en-US" altLang="zh-CN" sz="2800" dirty="0"/>
              <a:t>:</a:t>
            </a:r>
          </a:p>
          <a:p>
            <a:pPr marL="457200" lvl="1" indent="0">
              <a:lnSpc>
                <a:spcPct val="150000"/>
              </a:lnSpc>
              <a:spcBef>
                <a:spcPts val="1200"/>
              </a:spcBef>
              <a:buNone/>
            </a:pPr>
            <a:r>
              <a:rPr lang="en-US" altLang="zh-CN" sz="2800" dirty="0"/>
              <a:t>char date4[] = "June 14";</a:t>
            </a:r>
          </a:p>
          <a:p>
            <a:pPr>
              <a:lnSpc>
                <a:spcPct val="150000"/>
              </a:lnSpc>
              <a:spcBef>
                <a:spcPts val="1200"/>
              </a:spcBef>
            </a:pPr>
            <a:r>
              <a:rPr lang="zh-CN" altLang="en-US" sz="2800" dirty="0"/>
              <a:t>编译器为</a:t>
            </a:r>
            <a:r>
              <a:rPr lang="en-US" altLang="zh-CN" sz="2800" dirty="0"/>
              <a:t>date4</a:t>
            </a:r>
            <a:r>
              <a:rPr lang="zh-CN" altLang="en-US" sz="2800" dirty="0"/>
              <a:t>留出</a:t>
            </a:r>
            <a:r>
              <a:rPr lang="en-US" altLang="zh-CN" sz="2800" dirty="0"/>
              <a:t>8</a:t>
            </a:r>
            <a:r>
              <a:rPr lang="zh-CN" altLang="en-US" sz="2800" dirty="0"/>
              <a:t>个字符的空间，用于存放</a:t>
            </a:r>
            <a:r>
              <a:rPr lang="en-US" altLang="zh-CN" sz="2800" dirty="0"/>
              <a:t>“June  14” </a:t>
            </a:r>
            <a:r>
              <a:rPr lang="zh-CN" altLang="en-US" sz="2800" dirty="0"/>
              <a:t>和额外的一个空字符</a:t>
            </a:r>
            <a:r>
              <a:rPr lang="en-US" altLang="zh-CN" sz="2800" dirty="0"/>
              <a:t>.</a:t>
            </a:r>
          </a:p>
          <a:p>
            <a:pPr>
              <a:lnSpc>
                <a:spcPct val="150000"/>
              </a:lnSpc>
              <a:spcBef>
                <a:spcPts val="1200"/>
              </a:spcBef>
            </a:pPr>
            <a:r>
              <a:rPr lang="zh-CN" altLang="en-US" sz="2800" dirty="0"/>
              <a:t>对应初始化器比较长的情况，忽略字符串变量的长度是比较有用的，避免了手工计算容易造成的错误。</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6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861703D-6BA2-493F-ABA8-FFCF56CB75DD}"/>
              </a:ext>
            </a:extLst>
          </p:cNvPr>
          <p:cNvSpPr>
            <a:spLocks noGrp="1" noChangeArrowheads="1"/>
          </p:cNvSpPr>
          <p:nvPr>
            <p:ph type="title"/>
          </p:nvPr>
        </p:nvSpPr>
        <p:spPr>
          <a:xfrm>
            <a:off x="2057400" y="762000"/>
            <a:ext cx="8077200" cy="685800"/>
          </a:xfrm>
        </p:spPr>
        <p:txBody>
          <a:bodyPr/>
          <a:lstStyle/>
          <a:p>
            <a:r>
              <a:rPr lang="zh-CN" altLang="en-US" sz="4000">
                <a:latin typeface="微软雅黑" panose="020B0503020204020204" pitchFamily="34" charset="-122"/>
                <a:ea typeface="微软雅黑" panose="020B0503020204020204" pitchFamily="34" charset="-122"/>
              </a:rPr>
              <a:t>字符数组 </a:t>
            </a:r>
            <a:r>
              <a:rPr lang="en-US" altLang="zh-CN" sz="4000">
                <a:latin typeface="微软雅黑" panose="020B0503020204020204" pitchFamily="34" charset="-122"/>
                <a:ea typeface="微软雅黑" panose="020B0503020204020204" pitchFamily="34" charset="-122"/>
              </a:rPr>
              <a:t>vs </a:t>
            </a:r>
            <a:r>
              <a:rPr lang="zh-CN" altLang="en-US" sz="4000">
                <a:latin typeface="微软雅黑" panose="020B0503020204020204" pitchFamily="34" charset="-122"/>
                <a:ea typeface="微软雅黑" panose="020B0503020204020204" pitchFamily="34" charset="-122"/>
              </a:rPr>
              <a:t>字符指针</a:t>
            </a:r>
            <a:endParaRPr lang="en-US" altLang="zh-CN" sz="4000">
              <a:latin typeface="微软雅黑" panose="020B0503020204020204" pitchFamily="34" charset="-122"/>
              <a:ea typeface="微软雅黑" panose="020B0503020204020204" pitchFamily="34" charset="-122"/>
            </a:endParaRPr>
          </a:p>
        </p:txBody>
      </p:sp>
      <p:sp>
        <p:nvSpPr>
          <p:cNvPr id="34819" name="Content Placeholder 2">
            <a:extLst>
              <a:ext uri="{FF2B5EF4-FFF2-40B4-BE49-F238E27FC236}">
                <a16:creationId xmlns:a16="http://schemas.microsoft.com/office/drawing/2014/main" id="{CCBBADE3-33AC-4D69-9FAF-0361F3C8162E}"/>
              </a:ext>
            </a:extLst>
          </p:cNvPr>
          <p:cNvSpPr>
            <a:spLocks noGrp="1" noChangeArrowheads="1"/>
          </p:cNvSpPr>
          <p:nvPr>
            <p:ph idx="1"/>
          </p:nvPr>
        </p:nvSpPr>
        <p:spPr/>
        <p:txBody>
          <a:bodyPr/>
          <a:lstStyle/>
          <a:p>
            <a:r>
              <a:rPr lang="zh-CN" altLang="en-US" sz="2800" dirty="0">
                <a:latin typeface="微软雅黑" panose="020B0503020204020204" pitchFamily="34" charset="-122"/>
                <a:ea typeface="微软雅黑" panose="020B0503020204020204" pitchFamily="34" charset="-122"/>
              </a:rPr>
              <a:t>声明：</a:t>
            </a:r>
            <a:endParaRPr lang="en-US" altLang="zh-CN" sz="2800" dirty="0">
              <a:latin typeface="微软雅黑" panose="020B0503020204020204" pitchFamily="34" charset="-122"/>
              <a:ea typeface="微软雅黑" panose="020B0503020204020204" pitchFamily="34" charset="-122"/>
            </a:endParaRPr>
          </a:p>
          <a:p>
            <a:pPr lvl="1">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char date[] = "June 14";</a:t>
            </a:r>
          </a:p>
          <a:p>
            <a:pPr lvl="1">
              <a:buFontTx/>
              <a:buNone/>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声明</a:t>
            </a:r>
            <a:r>
              <a:rPr lang="en-US" altLang="zh-CN" sz="2800" dirty="0">
                <a:latin typeface="微软雅黑" panose="020B0503020204020204" pitchFamily="34" charset="-122"/>
                <a:ea typeface="微软雅黑" panose="020B0503020204020204" pitchFamily="34" charset="-122"/>
              </a:rPr>
              <a:t> date</a:t>
            </a:r>
            <a:r>
              <a:rPr lang="zh-CN" altLang="en-US" sz="2800" dirty="0">
                <a:latin typeface="微软雅黑" panose="020B0503020204020204" pitchFamily="34" charset="-122"/>
                <a:ea typeface="微软雅黑" panose="020B0503020204020204" pitchFamily="34" charset="-122"/>
              </a:rPr>
              <a:t>为一个数组。</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而声明：</a:t>
            </a:r>
            <a:endParaRPr lang="en-US" altLang="zh-CN" sz="2800" dirty="0">
              <a:latin typeface="微软雅黑" panose="020B0503020204020204" pitchFamily="34" charset="-122"/>
              <a:ea typeface="微软雅黑" panose="020B0503020204020204" pitchFamily="34" charset="-122"/>
            </a:endParaRPr>
          </a:p>
          <a:p>
            <a:pPr lvl="1">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rPr>
              <a:t>	char *date = "June 14";</a:t>
            </a:r>
          </a:p>
          <a:p>
            <a:pPr lvl="1">
              <a:buFontTx/>
              <a:buNone/>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声明</a:t>
            </a:r>
            <a:r>
              <a:rPr lang="en-US" altLang="zh-CN" sz="2800" dirty="0">
                <a:latin typeface="微软雅黑" panose="020B0503020204020204" pitchFamily="34" charset="-122"/>
                <a:ea typeface="微软雅黑" panose="020B0503020204020204" pitchFamily="34" charset="-122"/>
              </a:rPr>
              <a:t> date</a:t>
            </a:r>
            <a:r>
              <a:rPr lang="zh-CN" altLang="en-US" sz="2800" dirty="0">
                <a:latin typeface="微软雅黑" panose="020B0503020204020204" pitchFamily="34" charset="-122"/>
                <a:ea typeface="微软雅黑" panose="020B0503020204020204" pitchFamily="34" charset="-122"/>
              </a:rPr>
              <a:t>为一个指针。</a:t>
            </a:r>
            <a:endParaRPr lang="en-US" altLang="zh-CN" sz="2800" i="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由于数组和指针之间的紧密关系，上述两个版本均可看作一个字符串。</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inVertical)">
                                      <p:cBhvr>
                                        <p:cTn id="7" dur="500"/>
                                        <p:tgtEl>
                                          <p:spTgt spid="3481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arn(inVertical)">
                                      <p:cBhvr>
                                        <p:cTn id="10" dur="500"/>
                                        <p:tgtEl>
                                          <p:spTgt spid="3481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barn(inVertical)">
                                      <p:cBhvr>
                                        <p:cTn id="13" dur="500"/>
                                        <p:tgtEl>
                                          <p:spTgt spid="3481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4819">
                                            <p:txEl>
                                              <p:pRg st="3" end="3"/>
                                            </p:txEl>
                                          </p:spTgt>
                                        </p:tgtEl>
                                        <p:attrNameLst>
                                          <p:attrName>style.visibility</p:attrName>
                                        </p:attrNameLst>
                                      </p:cBhvr>
                                      <p:to>
                                        <p:strVal val="visible"/>
                                      </p:to>
                                    </p:set>
                                    <p:animEffect transition="in" filter="barn(inVertical)">
                                      <p:cBhvr>
                                        <p:cTn id="16" dur="500"/>
                                        <p:tgtEl>
                                          <p:spTgt spid="34819">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Effect transition="in" filter="barn(inVertical)">
                                      <p:cBhvr>
                                        <p:cTn id="19" dur="500"/>
                                        <p:tgtEl>
                                          <p:spTgt spid="34819">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4819">
                                            <p:txEl>
                                              <p:pRg st="5" end="5"/>
                                            </p:txEl>
                                          </p:spTgt>
                                        </p:tgtEl>
                                        <p:attrNameLst>
                                          <p:attrName>style.visibility</p:attrName>
                                        </p:attrNameLst>
                                      </p:cBhvr>
                                      <p:to>
                                        <p:strVal val="visible"/>
                                      </p:to>
                                    </p:set>
                                    <p:animEffect transition="in" filter="barn(inVertical)">
                                      <p:cBhvr>
                                        <p:cTn id="22" dur="500"/>
                                        <p:tgtEl>
                                          <p:spTgt spid="34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wipe(down)">
                                      <p:cBhvr>
                                        <p:cTn id="2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C0CAAF2-58F7-4D07-B112-F1ACB058504E}"/>
              </a:ext>
            </a:extLst>
          </p:cNvPr>
          <p:cNvSpPr>
            <a:spLocks noGrp="1" noChangeArrowheads="1"/>
          </p:cNvSpPr>
          <p:nvPr>
            <p:ph type="title"/>
          </p:nvPr>
        </p:nvSpPr>
        <p:spPr>
          <a:xfrm>
            <a:off x="2057400" y="762000"/>
            <a:ext cx="8077200" cy="685800"/>
          </a:xfrm>
        </p:spPr>
        <p:txBody>
          <a:bodyPr/>
          <a:lstStyle/>
          <a:p>
            <a:r>
              <a:rPr lang="zh-CN" altLang="en-US" sz="4000">
                <a:latin typeface="微软雅黑" panose="020B0503020204020204" pitchFamily="34" charset="-122"/>
                <a:ea typeface="微软雅黑" panose="020B0503020204020204" pitchFamily="34" charset="-122"/>
              </a:rPr>
              <a:t>字符数组 </a:t>
            </a:r>
            <a:r>
              <a:rPr lang="en-US" altLang="zh-CN" sz="4000">
                <a:latin typeface="微软雅黑" panose="020B0503020204020204" pitchFamily="34" charset="-122"/>
                <a:ea typeface="微软雅黑" panose="020B0503020204020204" pitchFamily="34" charset="-122"/>
              </a:rPr>
              <a:t>vs </a:t>
            </a:r>
            <a:r>
              <a:rPr lang="zh-CN" altLang="en-US" sz="4000">
                <a:latin typeface="微软雅黑" panose="020B0503020204020204" pitchFamily="34" charset="-122"/>
                <a:ea typeface="微软雅黑" panose="020B0503020204020204" pitchFamily="34" charset="-122"/>
              </a:rPr>
              <a:t>字符指针</a:t>
            </a:r>
            <a:endParaRPr lang="en-US" altLang="zh-CN" sz="4000">
              <a:latin typeface="微软雅黑" panose="020B0503020204020204" pitchFamily="34" charset="-122"/>
              <a:ea typeface="微软雅黑" panose="020B0503020204020204" pitchFamily="34" charset="-122"/>
            </a:endParaRPr>
          </a:p>
        </p:txBody>
      </p:sp>
      <p:sp>
        <p:nvSpPr>
          <p:cNvPr id="35843" name="Content Placeholder 2">
            <a:extLst>
              <a:ext uri="{FF2B5EF4-FFF2-40B4-BE49-F238E27FC236}">
                <a16:creationId xmlns:a16="http://schemas.microsoft.com/office/drawing/2014/main" id="{F303CAD0-2160-4FDB-8453-BD22257CDB83}"/>
              </a:ext>
            </a:extLst>
          </p:cNvPr>
          <p:cNvSpPr>
            <a:spLocks noGrp="1" noChangeArrowheads="1"/>
          </p:cNvSpPr>
          <p:nvPr>
            <p:ph idx="1"/>
          </p:nvPr>
        </p:nvSpPr>
        <p:spPr>
          <a:xfrm>
            <a:off x="228600" y="1600200"/>
            <a:ext cx="11658600" cy="914400"/>
          </a:xfrm>
        </p:spPr>
        <p:txBody>
          <a:bodyPr/>
          <a:lstStyle/>
          <a:p>
            <a:r>
              <a:rPr lang="zh-CN" altLang="en-US" sz="2800" dirty="0">
                <a:latin typeface="微软雅黑" panose="020B0503020204020204" pitchFamily="34" charset="-122"/>
                <a:ea typeface="微软雅黑" panose="020B0503020204020204" pitchFamily="34" charset="-122"/>
              </a:rPr>
              <a:t>然而，上述两个版本的</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date</a:t>
            </a:r>
            <a:r>
              <a:rPr lang="zh-CN" altLang="en-US" sz="2800" dirty="0">
                <a:latin typeface="微软雅黑" panose="020B0503020204020204" pitchFamily="34" charset="-122"/>
                <a:ea typeface="微软雅黑" panose="020B0503020204020204" pitchFamily="34" charset="-122"/>
              </a:rPr>
              <a:t>存在重要的区别：</a:t>
            </a:r>
            <a:endParaRPr lang="en-US" altLang="zh-CN" sz="2800"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2DD4D44D-DB96-42E6-AC39-298158C649CC}"/>
              </a:ext>
            </a:extLst>
          </p:cNvPr>
          <p:cNvGraphicFramePr>
            <a:graphicFrameLocks noGrp="1"/>
          </p:cNvGraphicFramePr>
          <p:nvPr>
            <p:extLst>
              <p:ext uri="{D42A27DB-BD31-4B8C-83A1-F6EECF244321}">
                <p14:modId xmlns:p14="http://schemas.microsoft.com/office/powerpoint/2010/main" val="2901983152"/>
              </p:ext>
            </p:extLst>
          </p:nvPr>
        </p:nvGraphicFramePr>
        <p:xfrm>
          <a:off x="276225" y="2302934"/>
          <a:ext cx="11125200" cy="3756377"/>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659910659"/>
                    </a:ext>
                  </a:extLst>
                </a:gridCol>
                <a:gridCol w="5562600">
                  <a:extLst>
                    <a:ext uri="{9D8B030D-6E8A-4147-A177-3AD203B41FA5}">
                      <a16:colId xmlns:a16="http://schemas.microsoft.com/office/drawing/2014/main" val="210716528"/>
                    </a:ext>
                  </a:extLst>
                </a:gridCol>
              </a:tblGrid>
              <a:tr h="745066">
                <a:tc>
                  <a:txBody>
                    <a:bodyPr/>
                    <a:lstStyle/>
                    <a:p>
                      <a:pPr algn="ctr"/>
                      <a:r>
                        <a:rPr lang="zh-CN" altLang="en-US" sz="2800" dirty="0">
                          <a:solidFill>
                            <a:srgbClr val="9900CC"/>
                          </a:solidFill>
                          <a:latin typeface="微软雅黑" panose="020B0503020204020204" pitchFamily="34" charset="-122"/>
                          <a:ea typeface="微软雅黑" panose="020B0503020204020204" pitchFamily="34" charset="-122"/>
                        </a:rPr>
                        <a:t>数组版</a:t>
                      </a:r>
                      <a:endParaRPr lang="zh-CN" altLang="en-US" sz="2800" dirty="0">
                        <a:solidFill>
                          <a:srgbClr val="9900CC"/>
                        </a:solidFill>
                      </a:endParaRPr>
                    </a:p>
                  </a:txBody>
                  <a:tcPr anchor="ctr"/>
                </a:tc>
                <a:tc>
                  <a:txBody>
                    <a:bodyPr/>
                    <a:lstStyle/>
                    <a:p>
                      <a:pPr algn="ctr"/>
                      <a:r>
                        <a:rPr lang="zh-CN" altLang="en-US" sz="2800" dirty="0">
                          <a:solidFill>
                            <a:srgbClr val="9900CC"/>
                          </a:solidFill>
                          <a:latin typeface="微软雅黑" panose="020B0503020204020204" pitchFamily="34" charset="-122"/>
                          <a:ea typeface="微软雅黑" panose="020B0503020204020204" pitchFamily="34" charset="-122"/>
                        </a:rPr>
                        <a:t>指针版</a:t>
                      </a:r>
                      <a:endParaRPr lang="zh-CN" altLang="en-US" sz="2800" dirty="0">
                        <a:solidFill>
                          <a:srgbClr val="9900CC"/>
                        </a:solidFill>
                      </a:endParaRPr>
                    </a:p>
                  </a:txBody>
                  <a:tcPr anchor="ctr"/>
                </a:tc>
                <a:extLst>
                  <a:ext uri="{0D108BD9-81ED-4DB2-BD59-A6C34878D82A}">
                    <a16:rowId xmlns:a16="http://schemas.microsoft.com/office/drawing/2014/main" val="3669826545"/>
                  </a:ext>
                </a:extLst>
              </a:tr>
              <a:tr h="1600200">
                <a:tc>
                  <a:txBody>
                    <a:bodyPr/>
                    <a:lstStyle/>
                    <a:p>
                      <a:pPr algn="just"/>
                      <a:r>
                        <a:rPr lang="zh-CN" altLang="en-US" sz="2800" dirty="0">
                          <a:latin typeface="微软雅黑" panose="020B0503020204020204" pitchFamily="34" charset="-122"/>
                          <a:ea typeface="微软雅黑" panose="020B0503020204020204" pitchFamily="34" charset="-122"/>
                        </a:rPr>
                        <a:t>存储在</a:t>
                      </a:r>
                      <a:r>
                        <a:rPr lang="en-US" altLang="zh-CN" sz="2800" dirty="0">
                          <a:latin typeface="微软雅黑" panose="020B0503020204020204" pitchFamily="34" charset="-122"/>
                          <a:ea typeface="微软雅黑" panose="020B0503020204020204" pitchFamily="34" charset="-122"/>
                        </a:rPr>
                        <a:t>date</a:t>
                      </a:r>
                      <a:r>
                        <a:rPr lang="zh-CN" altLang="en-US" sz="2800" dirty="0">
                          <a:latin typeface="微软雅黑" panose="020B0503020204020204" pitchFamily="34" charset="-122"/>
                          <a:ea typeface="微软雅黑" panose="020B0503020204020204" pitchFamily="34" charset="-122"/>
                        </a:rPr>
                        <a:t>数组中的字符是可以修改的</a:t>
                      </a:r>
                      <a:endParaRPr lang="zh-CN" altLang="en-US" sz="2800" dirty="0">
                        <a:solidFill>
                          <a:srgbClr val="9900CC"/>
                        </a:solidFill>
                      </a:endParaRPr>
                    </a:p>
                  </a:txBody>
                  <a:tcPr anchor="ctr"/>
                </a:tc>
                <a:tc>
                  <a:txBody>
                    <a:bodyPr/>
                    <a:lstStyle/>
                    <a:p>
                      <a:pPr algn="just"/>
                      <a:r>
                        <a:rPr lang="en-US" altLang="zh-CN" sz="2800" dirty="0">
                          <a:latin typeface="微软雅黑" panose="020B0503020204020204" pitchFamily="34" charset="-122"/>
                          <a:ea typeface="微软雅黑" panose="020B0503020204020204" pitchFamily="34" charset="-122"/>
                        </a:rPr>
                        <a:t>date</a:t>
                      </a:r>
                      <a:r>
                        <a:rPr lang="zh-CN" altLang="en-US" sz="2800" dirty="0">
                          <a:latin typeface="微软雅黑" panose="020B0503020204020204" pitchFamily="34" charset="-122"/>
                          <a:ea typeface="微软雅黑" panose="020B0503020204020204" pitchFamily="34" charset="-122"/>
                        </a:rPr>
                        <a:t>所指向的字符串字面量是不可以修改的（指向的内容不可修改）</a:t>
                      </a:r>
                      <a:endParaRPr lang="zh-CN" altLang="en-US" sz="2800" dirty="0">
                        <a:solidFill>
                          <a:srgbClr val="9900CC"/>
                        </a:solidFill>
                      </a:endParaRPr>
                    </a:p>
                  </a:txBody>
                  <a:tcPr anchor="ctr"/>
                </a:tc>
                <a:extLst>
                  <a:ext uri="{0D108BD9-81ED-4DB2-BD59-A6C34878D82A}">
                    <a16:rowId xmlns:a16="http://schemas.microsoft.com/office/drawing/2014/main" val="2425344377"/>
                  </a:ext>
                </a:extLst>
              </a:tr>
              <a:tr h="1411111">
                <a:tc>
                  <a:txBody>
                    <a:bodyPr/>
                    <a:lstStyle/>
                    <a:p>
                      <a:pPr algn="just"/>
                      <a:r>
                        <a:rPr lang="en-US" altLang="zh-CN" sz="2800" dirty="0">
                          <a:latin typeface="微软雅黑" panose="020B0503020204020204" pitchFamily="34" charset="-122"/>
                          <a:ea typeface="微软雅黑" panose="020B0503020204020204" pitchFamily="34" charset="-122"/>
                        </a:rPr>
                        <a:t>date</a:t>
                      </a:r>
                      <a:r>
                        <a:rPr lang="zh-CN" altLang="en-US" sz="2800" dirty="0">
                          <a:latin typeface="微软雅黑" panose="020B0503020204020204" pitchFamily="34" charset="-122"/>
                          <a:ea typeface="微软雅黑" panose="020B0503020204020204" pitchFamily="34" charset="-122"/>
                        </a:rPr>
                        <a:t>是一个数组名</a:t>
                      </a:r>
                      <a:endParaRPr lang="zh-CN" altLang="en-US" sz="2800" dirty="0">
                        <a:solidFill>
                          <a:srgbClr val="9900CC"/>
                        </a:solidFill>
                      </a:endParaRPr>
                    </a:p>
                  </a:txBody>
                  <a:tcPr anchor="ctr"/>
                </a:tc>
                <a:tc>
                  <a:txBody>
                    <a:bodyPr/>
                    <a:lstStyle/>
                    <a:p>
                      <a:pPr algn="just"/>
                      <a:r>
                        <a:rPr lang="en-US" altLang="zh-CN" sz="2800" dirty="0">
                          <a:latin typeface="微软雅黑" panose="020B0503020204020204" pitchFamily="34" charset="-122"/>
                          <a:ea typeface="微软雅黑" panose="020B0503020204020204" pitchFamily="34" charset="-122"/>
                        </a:rPr>
                        <a:t>date</a:t>
                      </a:r>
                      <a:r>
                        <a:rPr lang="zh-CN" altLang="en-US" sz="2800" dirty="0">
                          <a:latin typeface="微软雅黑" panose="020B0503020204020204" pitchFamily="34" charset="-122"/>
                          <a:ea typeface="微软雅黑" panose="020B0503020204020204" pitchFamily="34" charset="-122"/>
                        </a:rPr>
                        <a:t>是一个可指向其它字符串的指针变量。</a:t>
                      </a:r>
                      <a:endParaRPr lang="zh-CN" altLang="en-US" sz="2800" dirty="0">
                        <a:solidFill>
                          <a:srgbClr val="9900CC"/>
                        </a:solidFill>
                      </a:endParaRPr>
                    </a:p>
                  </a:txBody>
                  <a:tcPr anchor="ctr"/>
                </a:tc>
                <a:extLst>
                  <a:ext uri="{0D108BD9-81ED-4DB2-BD59-A6C34878D82A}">
                    <a16:rowId xmlns:a16="http://schemas.microsoft.com/office/drawing/2014/main" val="34314642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B0B11BF-FBE7-454E-872B-81612F4FAA0D}"/>
              </a:ext>
            </a:extLst>
          </p:cNvPr>
          <p:cNvSpPr>
            <a:spLocks noGrp="1" noChangeArrowheads="1"/>
          </p:cNvSpPr>
          <p:nvPr>
            <p:ph type="title"/>
          </p:nvPr>
        </p:nvSpPr>
        <p:spPr>
          <a:xfrm>
            <a:off x="2057400" y="571500"/>
            <a:ext cx="8077200" cy="685800"/>
          </a:xfrm>
        </p:spPr>
        <p:txBody>
          <a:bodyPr/>
          <a:lstStyle/>
          <a:p>
            <a:r>
              <a:rPr lang="zh-CN" altLang="en-US" sz="4000" dirty="0">
                <a:latin typeface="微软雅黑" panose="020B0503020204020204" pitchFamily="34" charset="-122"/>
                <a:ea typeface="微软雅黑" panose="020B0503020204020204" pitchFamily="34" charset="-122"/>
              </a:rPr>
              <a:t>字符数组 </a:t>
            </a:r>
            <a:r>
              <a:rPr lang="en-US" altLang="zh-CN" sz="4000" dirty="0">
                <a:latin typeface="微软雅黑" panose="020B0503020204020204" pitchFamily="34" charset="-122"/>
                <a:ea typeface="微软雅黑" panose="020B0503020204020204" pitchFamily="34" charset="-122"/>
              </a:rPr>
              <a:t>vs </a:t>
            </a:r>
            <a:r>
              <a:rPr lang="zh-CN" altLang="en-US" sz="4000" dirty="0">
                <a:latin typeface="微软雅黑" panose="020B0503020204020204" pitchFamily="34" charset="-122"/>
                <a:ea typeface="微软雅黑" panose="020B0503020204020204" pitchFamily="34" charset="-122"/>
              </a:rPr>
              <a:t>字符指针</a:t>
            </a:r>
            <a:endParaRPr lang="en-US" altLang="zh-CN" sz="4000" dirty="0">
              <a:latin typeface="微软雅黑" panose="020B0503020204020204" pitchFamily="34" charset="-122"/>
              <a:ea typeface="微软雅黑" panose="020B0503020204020204" pitchFamily="34" charset="-122"/>
            </a:endParaRPr>
          </a:p>
        </p:txBody>
      </p:sp>
      <p:sp>
        <p:nvSpPr>
          <p:cNvPr id="34819" name="Content Placeholder 2">
            <a:extLst>
              <a:ext uri="{FF2B5EF4-FFF2-40B4-BE49-F238E27FC236}">
                <a16:creationId xmlns:a16="http://schemas.microsoft.com/office/drawing/2014/main" id="{B3CF573D-1A78-4F4B-9FA2-0E4BCC9A21F6}"/>
              </a:ext>
            </a:extLst>
          </p:cNvPr>
          <p:cNvSpPr>
            <a:spLocks noGrp="1" noChangeArrowheads="1"/>
          </p:cNvSpPr>
          <p:nvPr>
            <p:ph idx="1"/>
          </p:nvPr>
        </p:nvSpPr>
        <p:spPr>
          <a:xfrm>
            <a:off x="457200" y="1447800"/>
            <a:ext cx="11277600" cy="4876800"/>
          </a:xfrm>
        </p:spPr>
        <p:txBody>
          <a:bodyPr/>
          <a:lstStyle/>
          <a:p>
            <a:pPr>
              <a:spcAft>
                <a:spcPts val="0"/>
              </a:spcAft>
            </a:pPr>
            <a:r>
              <a:rPr lang="zh-CN" altLang="en-US" sz="2800" dirty="0">
                <a:latin typeface="微软雅黑" panose="020B0503020204020204" pitchFamily="34" charset="-122"/>
                <a:ea typeface="微软雅黑" panose="020B0503020204020204" pitchFamily="34" charset="-122"/>
              </a:rPr>
              <a:t>声明</a:t>
            </a:r>
            <a:endParaRPr lang="en-US" altLang="zh-CN" sz="2800" dirty="0">
              <a:latin typeface="微软雅黑" panose="020B0503020204020204" pitchFamily="34" charset="-122"/>
              <a:ea typeface="微软雅黑" panose="020B0503020204020204" pitchFamily="34" charset="-122"/>
            </a:endParaRPr>
          </a:p>
          <a:p>
            <a:pPr>
              <a:spcAft>
                <a:spcPts val="0"/>
              </a:spcAft>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char *p;   </a:t>
            </a:r>
            <a:r>
              <a:rPr lang="en-US" altLang="zh-CN" sz="2800" dirty="0">
                <a:solidFill>
                  <a:srgbClr val="9900CC"/>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800" dirty="0">
                <a:solidFill>
                  <a:srgbClr val="9900CC"/>
                </a:solidFill>
                <a:latin typeface="微软雅黑" panose="020B0503020204020204" pitchFamily="34" charset="-122"/>
                <a:ea typeface="微软雅黑" panose="020B0503020204020204" pitchFamily="34" charset="-122"/>
              </a:rPr>
              <a:t> </a:t>
            </a:r>
            <a:r>
              <a:rPr lang="zh-CN" altLang="en-US" sz="2800" dirty="0">
                <a:solidFill>
                  <a:srgbClr val="9900CC"/>
                </a:solidFill>
                <a:latin typeface="微软雅黑" panose="020B0503020204020204" pitchFamily="34" charset="-122"/>
                <a:ea typeface="微软雅黑" panose="020B0503020204020204" pitchFamily="34" charset="-122"/>
              </a:rPr>
              <a:t>没有为字符串分配空间。</a:t>
            </a:r>
            <a:endParaRPr lang="en-US" altLang="zh-CN" sz="2800" dirty="0">
              <a:solidFill>
                <a:srgbClr val="9900CC"/>
              </a:solidFill>
              <a:latin typeface="微软雅黑" panose="020B0503020204020204" pitchFamily="34" charset="-122"/>
              <a:ea typeface="微软雅黑" panose="020B0503020204020204" pitchFamily="34" charset="-122"/>
            </a:endParaRPr>
          </a:p>
          <a:p>
            <a:pPr>
              <a:spcAft>
                <a:spcPts val="0"/>
              </a:spcAft>
            </a:pPr>
            <a:r>
              <a:rPr lang="zh-CN" altLang="en-US" sz="2800" dirty="0">
                <a:latin typeface="微软雅黑" panose="020B0503020204020204" pitchFamily="34" charset="-122"/>
                <a:ea typeface="微软雅黑" panose="020B0503020204020204" pitchFamily="34" charset="-122"/>
              </a:rPr>
              <a:t>在把</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作为字符串之前，</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必须指向一个字符数组。</a:t>
            </a:r>
            <a:endParaRPr lang="en-US" altLang="zh-CN" sz="2800" dirty="0">
              <a:latin typeface="微软雅黑" panose="020B0503020204020204" pitchFamily="34" charset="-122"/>
              <a:ea typeface="微软雅黑" panose="020B0503020204020204" pitchFamily="34" charset="-122"/>
            </a:endParaRPr>
          </a:p>
          <a:p>
            <a:pPr>
              <a:spcAft>
                <a:spcPts val="0"/>
              </a:spcAft>
            </a:pPr>
            <a:r>
              <a:rPr lang="zh-CN" altLang="en-US" sz="2800" dirty="0">
                <a:latin typeface="微软雅黑" panose="020B0503020204020204" pitchFamily="34" charset="-122"/>
                <a:ea typeface="微软雅黑" panose="020B0503020204020204" pitchFamily="34" charset="-122"/>
              </a:rPr>
              <a:t>方法</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使</a:t>
            </a:r>
            <a:r>
              <a:rPr lang="en-US" altLang="zh-CN" sz="2800" dirty="0">
                <a:latin typeface="微软雅黑" panose="020B0503020204020204" pitchFamily="34" charset="-122"/>
                <a:ea typeface="微软雅黑" panose="020B0503020204020204" pitchFamily="34" charset="-122"/>
              </a:rPr>
              <a:t> p</a:t>
            </a:r>
            <a:r>
              <a:rPr lang="zh-CN" altLang="en-US" sz="2800" dirty="0">
                <a:latin typeface="微软雅黑" panose="020B0503020204020204" pitchFamily="34" charset="-122"/>
                <a:ea typeface="微软雅黑" panose="020B0503020204020204" pitchFamily="34" charset="-122"/>
              </a:rPr>
              <a:t>指向字符串变量：</a:t>
            </a:r>
            <a:endParaRPr lang="en-US" altLang="zh-CN" sz="2800" dirty="0">
              <a:latin typeface="微软雅黑" panose="020B0503020204020204" pitchFamily="34" charset="-122"/>
              <a:ea typeface="微软雅黑" panose="020B0503020204020204" pitchFamily="34" charset="-122"/>
            </a:endParaRPr>
          </a:p>
          <a:p>
            <a:pPr>
              <a:spcAft>
                <a:spcPts val="0"/>
              </a:spcAft>
              <a:buFontTx/>
              <a:buNone/>
            </a:pPr>
            <a:r>
              <a:rPr lang="en-US" altLang="zh-CN" sz="2800" dirty="0">
                <a:latin typeface="微软雅黑" panose="020B0503020204020204" pitchFamily="34" charset="-122"/>
                <a:ea typeface="微软雅黑" panose="020B0503020204020204" pitchFamily="34" charset="-122"/>
              </a:rPr>
              <a:t>	  char str[STR_LEN+1], *p;</a:t>
            </a:r>
          </a:p>
          <a:p>
            <a:pPr>
              <a:spcAft>
                <a:spcPts val="0"/>
              </a:spcAft>
              <a:buFontTx/>
              <a:buNone/>
            </a:pPr>
            <a:r>
              <a:rPr lang="en-US" altLang="zh-CN" sz="2800" dirty="0">
                <a:latin typeface="微软雅黑" panose="020B0503020204020204" pitchFamily="34" charset="-122"/>
                <a:ea typeface="微软雅黑" panose="020B0503020204020204" pitchFamily="34" charset="-122"/>
              </a:rPr>
              <a:t>	  p = str;</a:t>
            </a:r>
          </a:p>
          <a:p>
            <a:pPr>
              <a:spcAft>
                <a:spcPts val="0"/>
              </a:spcAft>
            </a:pPr>
            <a:r>
              <a:rPr lang="zh-CN" altLang="en-US" sz="2800" dirty="0">
                <a:latin typeface="微软雅黑" panose="020B0503020204020204" pitchFamily="34" charset="-122"/>
                <a:ea typeface="微软雅黑" panose="020B0503020204020204" pitchFamily="34" charset="-122"/>
              </a:rPr>
              <a:t>方法</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使</a:t>
            </a:r>
            <a:r>
              <a:rPr lang="en-US" altLang="zh-CN" sz="2800" dirty="0">
                <a:latin typeface="微软雅黑" panose="020B0503020204020204" pitchFamily="34" charset="-122"/>
                <a:ea typeface="微软雅黑" panose="020B0503020204020204" pitchFamily="34" charset="-122"/>
              </a:rPr>
              <a:t> p </a:t>
            </a:r>
            <a:r>
              <a:rPr lang="zh-CN" altLang="en-US" sz="2800" dirty="0">
                <a:latin typeface="微软雅黑" panose="020B0503020204020204" pitchFamily="34" charset="-122"/>
                <a:ea typeface="微软雅黑" panose="020B0503020204020204" pitchFamily="34" charset="-122"/>
              </a:rPr>
              <a:t>指向动态分配的字符串。</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inVertical)">
                                      <p:cBhvr>
                                        <p:cTn id="7" dur="500"/>
                                        <p:tgtEl>
                                          <p:spTgt spid="3481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arn(inVertical)">
                                      <p:cBhvr>
                                        <p:cTn id="10" dur="500"/>
                                        <p:tgtEl>
                                          <p:spTgt spid="348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barn(inVertical)">
                                      <p:cBhvr>
                                        <p:cTn id="15" dur="500"/>
                                        <p:tgtEl>
                                          <p:spTgt spid="348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barn(inVertical)">
                                      <p:cBhvr>
                                        <p:cTn id="20" dur="500"/>
                                        <p:tgtEl>
                                          <p:spTgt spid="3481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anim calcmode="lin" valueType="num">
                                      <p:cBhvr additive="base">
                                        <p:cTn id="25"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819">
                                            <p:txEl>
                                              <p:pRg st="5" end="5"/>
                                            </p:txEl>
                                          </p:spTgt>
                                        </p:tgtEl>
                                        <p:attrNameLst>
                                          <p:attrName>style.visibility</p:attrName>
                                        </p:attrNameLst>
                                      </p:cBhvr>
                                      <p:to>
                                        <p:strVal val="visible"/>
                                      </p:to>
                                    </p:set>
                                    <p:anim calcmode="lin" valueType="num">
                                      <p:cBhvr additive="base">
                                        <p:cTn id="29"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34819">
                                            <p:txEl>
                                              <p:pRg st="6" end="6"/>
                                            </p:txEl>
                                          </p:spTgt>
                                        </p:tgtEl>
                                        <p:attrNameLst>
                                          <p:attrName>style.visibility</p:attrName>
                                        </p:attrNameLst>
                                      </p:cBhvr>
                                      <p:to>
                                        <p:strVal val="visible"/>
                                      </p:to>
                                    </p:set>
                                    <p:animEffect transition="in" filter="barn(inVertical)">
                                      <p:cBhvr>
                                        <p:cTn id="35"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a:extLst>
              <a:ext uri="{FF2B5EF4-FFF2-40B4-BE49-F238E27FC236}">
                <a16:creationId xmlns:a16="http://schemas.microsoft.com/office/drawing/2014/main" id="{1EFB9EA6-23E9-496F-A6AC-F88A4F615DCB}"/>
              </a:ext>
            </a:extLst>
          </p:cNvPr>
          <p:cNvSpPr>
            <a:spLocks noGrp="1" noChangeArrowheads="1"/>
          </p:cNvSpPr>
          <p:nvPr>
            <p:ph idx="1"/>
          </p:nvPr>
        </p:nvSpPr>
        <p:spPr>
          <a:xfrm>
            <a:off x="304800" y="1371600"/>
            <a:ext cx="11582400" cy="3962400"/>
          </a:xfrm>
        </p:spPr>
        <p:txBody>
          <a:bodyPr/>
          <a:lstStyle/>
          <a:p>
            <a:r>
              <a:rPr lang="zh-CN" altLang="en-US" sz="2800" dirty="0">
                <a:latin typeface="微软雅黑" panose="020B0503020204020204" pitchFamily="34" charset="-122"/>
                <a:ea typeface="微软雅黑" panose="020B0503020204020204" pitchFamily="34" charset="-122"/>
              </a:rPr>
              <a:t>下面创建字符串</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abc</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2800" dirty="0">
                <a:latin typeface="微软雅黑" panose="020B0503020204020204" pitchFamily="34" charset="-122"/>
                <a:ea typeface="微软雅黑" panose="020B0503020204020204" pitchFamily="34" charset="-122"/>
              </a:rPr>
              <a:t>的过程是错误的：</a:t>
            </a:r>
            <a:endParaRPr lang="en-US" altLang="zh-CN" sz="28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rPr>
              <a:t>	char *p;</a:t>
            </a:r>
          </a:p>
          <a:p>
            <a:pPr>
              <a:lnSpc>
                <a:spcPct val="80000"/>
              </a:lnSpc>
              <a:spcBef>
                <a:spcPct val="0"/>
              </a:spcBef>
              <a:buFontTx/>
              <a:buNone/>
            </a:pPr>
            <a:endParaRPr lang="en-US" altLang="zh-CN" sz="2800" dirty="0">
              <a:latin typeface="微软雅黑" panose="020B0503020204020204" pitchFamily="34" charset="-122"/>
              <a:ea typeface="微软雅黑" panose="020B0503020204020204" pitchFamily="34" charset="-122"/>
            </a:endParaRPr>
          </a:p>
          <a:p>
            <a:pPr>
              <a:lnSpc>
                <a:spcPct val="80000"/>
              </a:lnSpc>
              <a:spcBef>
                <a:spcPct val="0"/>
              </a:spcBef>
              <a:buFontTx/>
              <a:buNone/>
            </a:pPr>
            <a:r>
              <a:rPr lang="en-US" altLang="zh-CN" sz="2800" dirty="0">
                <a:latin typeface="微软雅黑" panose="020B0503020204020204" pitchFamily="34" charset="-122"/>
                <a:ea typeface="微软雅黑" panose="020B0503020204020204" pitchFamily="34" charset="-122"/>
              </a:rPr>
              <a:t>	p[0] = 'a';    /*** WRONG ***/</a:t>
            </a:r>
          </a:p>
          <a:p>
            <a:pPr>
              <a:lnSpc>
                <a:spcPct val="80000"/>
              </a:lnSpc>
              <a:spcBef>
                <a:spcPts val="600"/>
              </a:spcBef>
              <a:buFontTx/>
              <a:buNone/>
            </a:pPr>
            <a:r>
              <a:rPr lang="en-US" altLang="zh-CN" sz="2800" dirty="0">
                <a:latin typeface="微软雅黑" panose="020B0503020204020204" pitchFamily="34" charset="-122"/>
                <a:ea typeface="微软雅黑" panose="020B0503020204020204" pitchFamily="34" charset="-122"/>
              </a:rPr>
              <a:t>	p[1] = 'b';    /*** WRONG ***/</a:t>
            </a:r>
          </a:p>
          <a:p>
            <a:pPr>
              <a:lnSpc>
                <a:spcPct val="80000"/>
              </a:lnSpc>
              <a:spcBef>
                <a:spcPts val="600"/>
              </a:spcBef>
              <a:buFontTx/>
              <a:buNone/>
            </a:pPr>
            <a:r>
              <a:rPr lang="en-US" altLang="zh-CN" sz="2800" dirty="0">
                <a:latin typeface="微软雅黑" panose="020B0503020204020204" pitchFamily="34" charset="-122"/>
                <a:ea typeface="微软雅黑" panose="020B0503020204020204" pitchFamily="34" charset="-122"/>
              </a:rPr>
              <a:t>	p[2] = 'c';    /*** WRONG ***/</a:t>
            </a:r>
          </a:p>
          <a:p>
            <a:pPr>
              <a:lnSpc>
                <a:spcPct val="80000"/>
              </a:lnSpc>
              <a:spcBef>
                <a:spcPts val="600"/>
              </a:spcBef>
              <a:buFontTx/>
              <a:buNone/>
            </a:pPr>
            <a:r>
              <a:rPr lang="en-US" altLang="zh-CN" sz="2800" dirty="0">
                <a:latin typeface="微软雅黑" panose="020B0503020204020204" pitchFamily="34" charset="-122"/>
                <a:ea typeface="微软雅黑" panose="020B0503020204020204" pitchFamily="34" charset="-122"/>
              </a:rPr>
              <a:t>	p[3] = '\0';   /*** WRONG ***/</a:t>
            </a:r>
          </a:p>
        </p:txBody>
      </p:sp>
      <p:sp>
        <p:nvSpPr>
          <p:cNvPr id="3" name="爆炸形 2 2">
            <a:extLst>
              <a:ext uri="{FF2B5EF4-FFF2-40B4-BE49-F238E27FC236}">
                <a16:creationId xmlns:a16="http://schemas.microsoft.com/office/drawing/2014/main" id="{ED5447EC-7D73-408C-AE96-E99639CFB147}"/>
              </a:ext>
            </a:extLst>
          </p:cNvPr>
          <p:cNvSpPr>
            <a:spLocks noChangeArrowheads="1"/>
          </p:cNvSpPr>
          <p:nvPr/>
        </p:nvSpPr>
        <p:spPr bwMode="auto">
          <a:xfrm>
            <a:off x="6248400" y="2034034"/>
            <a:ext cx="5181600" cy="3069654"/>
          </a:xfrm>
          <a:prstGeom prst="irregularSeal2">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2800" b="1">
                <a:solidFill>
                  <a:srgbClr val="000000"/>
                </a:solidFill>
                <a:latin typeface="微软雅黑" panose="020B0503020204020204" pitchFamily="34" charset="-122"/>
                <a:ea typeface="微软雅黑" panose="020B0503020204020204" pitchFamily="34" charset="-122"/>
              </a:rPr>
              <a:t>初学者极易犯此错误！</a:t>
            </a:r>
            <a:endParaRPr lang="en-US" altLang="zh-CN" sz="2800" b="1">
              <a:solidFill>
                <a:srgbClr val="000000"/>
              </a:solidFill>
              <a:latin typeface="微软雅黑" panose="020B0503020204020204" pitchFamily="34" charset="-122"/>
              <a:ea typeface="微软雅黑" panose="020B0503020204020204" pitchFamily="34" charset="-122"/>
            </a:endParaRPr>
          </a:p>
          <a:p>
            <a:pPr lvl="0"/>
            <a:r>
              <a:rPr lang="zh-CN" altLang="en-US" sz="2800" b="1">
                <a:solidFill>
                  <a:srgbClr val="000000"/>
                </a:solidFill>
                <a:latin typeface="微软雅黑" panose="020B0503020204020204" pitchFamily="34" charset="-122"/>
                <a:ea typeface="微软雅黑" panose="020B0503020204020204" pitchFamily="34" charset="-122"/>
              </a:rPr>
              <a:t>导致未定义行为！</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EFEF719B-21C2-4645-AA19-99943F213659}"/>
              </a:ext>
            </a:extLst>
          </p:cNvPr>
          <p:cNvSpPr/>
          <p:nvPr/>
        </p:nvSpPr>
        <p:spPr>
          <a:xfrm>
            <a:off x="381000" y="680591"/>
            <a:ext cx="11201400" cy="691009"/>
          </a:xfrm>
          <a:prstGeom prst="rect">
            <a:avLst/>
          </a:prstGeom>
          <a:solidFill>
            <a:schemeClr val="accent1"/>
          </a:solidFill>
          <a:ln w="12700" algn="ctr">
            <a:solidFill>
              <a:schemeClr val="tx1"/>
            </a:solidFill>
            <a:round/>
            <a:headEnd type="none" w="sm" len="sm"/>
            <a:tailEnd type="none" w="sm" len="sm"/>
          </a:ln>
        </p:spPr>
        <p:txBody>
          <a:bodyPr/>
          <a:lstStyle/>
          <a:p>
            <a:pPr algn="ctr"/>
            <a:r>
              <a:rPr lang="zh-CN" altLang="en-US" sz="3200" b="1" dirty="0">
                <a:latin typeface="微软雅黑" panose="020B0503020204020204" pitchFamily="34" charset="-122"/>
                <a:ea typeface="微软雅黑" panose="020B0503020204020204" pitchFamily="34" charset="-122"/>
              </a:rPr>
              <a:t>使用未初始化的指针变量作为字符串是一个严重的错误</a:t>
            </a:r>
            <a:endParaRPr lang="en-US" altLang="zh-CN" sz="3200"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EC6FEF1-359F-4F34-801A-1C9BE57EAC30}"/>
              </a:ext>
            </a:extLst>
          </p:cNvPr>
          <p:cNvSpPr/>
          <p:nvPr/>
        </p:nvSpPr>
        <p:spPr>
          <a:xfrm>
            <a:off x="990600" y="5181600"/>
            <a:ext cx="3810000" cy="1143000"/>
          </a:xfrm>
          <a:prstGeom prst="rect">
            <a:avLst/>
          </a:prstGeom>
          <a:solidFill>
            <a:schemeClr val="accent1"/>
          </a:solidFill>
          <a:ln w="12700" algn="ctr">
            <a:solidFill>
              <a:schemeClr val="tx1"/>
            </a:solidFill>
            <a:round/>
            <a:headEnd type="none" w="sm" len="sm"/>
            <a:tailEnd type="none" w="sm" len="sm"/>
          </a:ln>
        </p:spPr>
        <p:txBody>
          <a:bodyPr/>
          <a:lstStyle/>
          <a:p>
            <a:r>
              <a:rPr lang="en-US" altLang="zh-CN" sz="3200" b="1" dirty="0">
                <a:latin typeface="微软雅黑" panose="020B0503020204020204" pitchFamily="34" charset="-122"/>
                <a:ea typeface="微软雅黑" panose="020B0503020204020204" pitchFamily="34" charset="-122"/>
              </a:rPr>
              <a:t>char *p;</a:t>
            </a:r>
          </a:p>
          <a:p>
            <a:r>
              <a:rPr lang="en-US" altLang="zh-CN" sz="3200" b="1" dirty="0">
                <a:latin typeface="微软雅黑" panose="020B0503020204020204" pitchFamily="34" charset="-122"/>
                <a:ea typeface="微软雅黑" panose="020B0503020204020204" pitchFamily="34" charset="-122"/>
              </a:rPr>
              <a:t>p = </a:t>
            </a:r>
            <a:r>
              <a:rPr lang="zh-CN" altLang="en-US"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abc</a:t>
            </a:r>
            <a:r>
              <a:rPr lang="zh-CN" altLang="en-US" sz="3200" b="1" dirty="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27" presetClass="emph" presetSubtype="0" fill="remove" grpId="1" nodeType="afterEffect">
                                  <p:stCondLst>
                                    <p:cond delay="0"/>
                                  </p:stCondLst>
                                  <p:childTnLst>
                                    <p:animClr clrSpc="rgb" dir="cw">
                                      <p:cBhvr override="childStyle">
                                        <p:cTn id="9" dur="250" autoRev="1" fill="remove"/>
                                        <p:tgtEl>
                                          <p:spTgt spid="3"/>
                                        </p:tgtEl>
                                        <p:attrNameLst>
                                          <p:attrName>style.color</p:attrName>
                                        </p:attrNameLst>
                                      </p:cBhvr>
                                      <p:to>
                                        <a:schemeClr val="bg1"/>
                                      </p:to>
                                    </p:animClr>
                                    <p:animClr clrSpc="rgb" dir="cw">
                                      <p:cBhvr>
                                        <p:cTn id="10" dur="250" autoRev="1" fill="remove"/>
                                        <p:tgtEl>
                                          <p:spTgt spid="3"/>
                                        </p:tgtEl>
                                        <p:attrNameLst>
                                          <p:attrName>fillcolor</p:attrName>
                                        </p:attrNameLst>
                                      </p:cBhvr>
                                      <p:to>
                                        <a:schemeClr val="bg1"/>
                                      </p:to>
                                    </p:animClr>
                                    <p:set>
                                      <p:cBhvr>
                                        <p:cTn id="11" dur="250" autoRev="1" fill="remove"/>
                                        <p:tgtEl>
                                          <p:spTgt spid="3"/>
                                        </p:tgtEl>
                                        <p:attrNameLst>
                                          <p:attrName>fill.type</p:attrName>
                                        </p:attrNameLst>
                                      </p:cBhvr>
                                      <p:to>
                                        <p:strVal val="solid"/>
                                      </p:to>
                                    </p:set>
                                    <p:set>
                                      <p:cBhvr>
                                        <p:cTn id="12" dur="250" autoRev="1" fill="remove"/>
                                        <p:tgtEl>
                                          <p:spTgt spid="3"/>
                                        </p:tgtEl>
                                        <p:attrNameLst>
                                          <p:attrName>fill.on</p:attrName>
                                        </p:attrNameLst>
                                      </p:cBhvr>
                                      <p:to>
                                        <p:strVal val="true"/>
                                      </p:to>
                                    </p:set>
                                  </p:childTnLst>
                                </p:cTn>
                              </p:par>
                            </p:childTnLst>
                          </p:cTn>
                        </p:par>
                        <p:par>
                          <p:cTn id="13" fill="hold" nodeType="afterGroup">
                            <p:stCondLst>
                              <p:cond delay="500"/>
                            </p:stCondLst>
                            <p:childTnLst>
                              <p:par>
                                <p:cTn id="14" presetID="27" presetClass="emph" presetSubtype="0" fill="remove" grpId="2" nodeType="afterEffect">
                                  <p:stCondLst>
                                    <p:cond delay="0"/>
                                  </p:stCondLst>
                                  <p:childTnLst>
                                    <p:animClr clrSpc="rgb" dir="cw">
                                      <p:cBhvr override="childStyle">
                                        <p:cTn id="15" dur="250" autoRev="1" fill="remove"/>
                                        <p:tgtEl>
                                          <p:spTgt spid="3"/>
                                        </p:tgtEl>
                                        <p:attrNameLst>
                                          <p:attrName>style.color</p:attrName>
                                        </p:attrNameLst>
                                      </p:cBhvr>
                                      <p:to>
                                        <a:schemeClr val="bg1"/>
                                      </p:to>
                                    </p:animClr>
                                    <p:animClr clrSpc="rgb" dir="cw">
                                      <p:cBhvr>
                                        <p:cTn id="16" dur="250" autoRev="1" fill="remove"/>
                                        <p:tgtEl>
                                          <p:spTgt spid="3"/>
                                        </p:tgtEl>
                                        <p:attrNameLst>
                                          <p:attrName>fillcolor</p:attrName>
                                        </p:attrNameLst>
                                      </p:cBhvr>
                                      <p:to>
                                        <a:schemeClr val="bg1"/>
                                      </p:to>
                                    </p:animClr>
                                    <p:set>
                                      <p:cBhvr>
                                        <p:cTn id="17" dur="250" autoRev="1" fill="remove"/>
                                        <p:tgtEl>
                                          <p:spTgt spid="3"/>
                                        </p:tgtEl>
                                        <p:attrNameLst>
                                          <p:attrName>fill.type</p:attrName>
                                        </p:attrNameLst>
                                      </p:cBhvr>
                                      <p:to>
                                        <p:strVal val="solid"/>
                                      </p:to>
                                    </p:set>
                                    <p:set>
                                      <p:cBhvr>
                                        <p:cTn id="18" dur="250" autoRev="1" fill="remove"/>
                                        <p:tgtEl>
                                          <p:spTgt spid="3"/>
                                        </p:tgtEl>
                                        <p:attrNameLst>
                                          <p:attrName>fill.on</p:attrName>
                                        </p:attrNameLst>
                                      </p:cBhvr>
                                      <p:to>
                                        <p:strVal val="true"/>
                                      </p:to>
                                    </p:set>
                                  </p:childTnLst>
                                </p:cTn>
                              </p:par>
                            </p:childTnLst>
                          </p:cTn>
                        </p:par>
                        <p:par>
                          <p:cTn id="19" fill="hold" nodeType="afterGroup">
                            <p:stCondLst>
                              <p:cond delay="1000"/>
                            </p:stCondLst>
                            <p:childTnLst>
                              <p:par>
                                <p:cTn id="20" presetID="27" presetClass="emph" presetSubtype="0" fill="remove" grpId="3" nodeType="afterEffect">
                                  <p:stCondLst>
                                    <p:cond delay="0"/>
                                  </p:stCondLst>
                                  <p:childTnLst>
                                    <p:animClr clrSpc="rgb" dir="cw">
                                      <p:cBhvr override="childStyle">
                                        <p:cTn id="21" dur="250" autoRev="1" fill="remove"/>
                                        <p:tgtEl>
                                          <p:spTgt spid="3"/>
                                        </p:tgtEl>
                                        <p:attrNameLst>
                                          <p:attrName>style.color</p:attrName>
                                        </p:attrNameLst>
                                      </p:cBhvr>
                                      <p:to>
                                        <a:schemeClr val="bg1"/>
                                      </p:to>
                                    </p:animClr>
                                    <p:animClr clrSpc="rgb" dir="cw">
                                      <p:cBhvr>
                                        <p:cTn id="22" dur="250" autoRev="1" fill="remove"/>
                                        <p:tgtEl>
                                          <p:spTgt spid="3"/>
                                        </p:tgtEl>
                                        <p:attrNameLst>
                                          <p:attrName>fillcolor</p:attrName>
                                        </p:attrNameLst>
                                      </p:cBhvr>
                                      <p:to>
                                        <a:schemeClr val="bg1"/>
                                      </p:to>
                                    </p:animClr>
                                    <p:set>
                                      <p:cBhvr>
                                        <p:cTn id="23" dur="250" autoRev="1" fill="remove"/>
                                        <p:tgtEl>
                                          <p:spTgt spid="3"/>
                                        </p:tgtEl>
                                        <p:attrNameLst>
                                          <p:attrName>fill.type</p:attrName>
                                        </p:attrNameLst>
                                      </p:cBhvr>
                                      <p:to>
                                        <p:strVal val="solid"/>
                                      </p:to>
                                    </p:set>
                                    <p:set>
                                      <p:cBhvr>
                                        <p:cTn id="24" dur="250" autoRev="1" fill="remove"/>
                                        <p:tgtEl>
                                          <p:spTgt spid="3"/>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3927895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引言</a:t>
            </a:r>
            <a:endParaRPr lang="en-US" altLang="zh-CN"/>
          </a:p>
        </p:txBody>
      </p:sp>
      <p:sp>
        <p:nvSpPr>
          <p:cNvPr id="5123"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1200"/>
              </a:spcBef>
              <a:spcAft>
                <a:spcPts val="1200"/>
              </a:spcAft>
            </a:pPr>
            <a:r>
              <a:rPr lang="zh-CN" altLang="en-US" sz="2800" dirty="0"/>
              <a:t>这一章包括字符串常量（</a:t>
            </a:r>
            <a:r>
              <a:rPr lang="en-US" altLang="zh-CN" sz="2800" dirty="0"/>
              <a:t>string constants,</a:t>
            </a:r>
            <a:r>
              <a:rPr lang="zh-CN" altLang="en-US" sz="2800" dirty="0"/>
              <a:t>或者</a:t>
            </a:r>
            <a:r>
              <a:rPr lang="en-US" altLang="zh-CN" sz="2800" dirty="0"/>
              <a:t>literals</a:t>
            </a:r>
            <a:r>
              <a:rPr lang="zh-CN" altLang="en-US" sz="2800" dirty="0"/>
              <a:t>）和字符串变量（</a:t>
            </a:r>
            <a:r>
              <a:rPr lang="en-US" altLang="zh-CN" sz="2800" dirty="0"/>
              <a:t>string variables</a:t>
            </a:r>
            <a:r>
              <a:rPr lang="zh-CN" altLang="en-US" sz="2800" dirty="0"/>
              <a:t>）。</a:t>
            </a:r>
            <a:endParaRPr lang="en-US" altLang="zh-CN" sz="2800" dirty="0"/>
          </a:p>
          <a:p>
            <a:pPr>
              <a:lnSpc>
                <a:spcPct val="150000"/>
              </a:lnSpc>
              <a:spcBef>
                <a:spcPts val="1200"/>
              </a:spcBef>
              <a:spcAft>
                <a:spcPts val="1200"/>
              </a:spcAft>
            </a:pPr>
            <a:r>
              <a:rPr lang="zh-CN" altLang="en-US" sz="2800" dirty="0"/>
              <a:t>字符串是以特殊字符</a:t>
            </a:r>
            <a:r>
              <a:rPr lang="en-US" altLang="zh-CN" sz="2800" dirty="0"/>
              <a:t>——</a:t>
            </a:r>
            <a:r>
              <a:rPr lang="zh-CN" altLang="en-US" sz="2800" dirty="0">
                <a:solidFill>
                  <a:srgbClr val="C00000"/>
                </a:solidFill>
              </a:rPr>
              <a:t>空字符‘</a:t>
            </a:r>
            <a:r>
              <a:rPr lang="en-US" altLang="zh-CN" sz="2800" dirty="0">
                <a:solidFill>
                  <a:srgbClr val="C00000"/>
                </a:solidFill>
              </a:rPr>
              <a:t>\0</a:t>
            </a:r>
            <a:r>
              <a:rPr lang="zh-CN" altLang="en-US" sz="2800" dirty="0">
                <a:solidFill>
                  <a:srgbClr val="C00000"/>
                </a:solidFill>
              </a:rPr>
              <a:t>’</a:t>
            </a:r>
            <a:r>
              <a:rPr lang="en-US" altLang="zh-CN" sz="2800" dirty="0"/>
              <a:t>——</a:t>
            </a:r>
            <a:r>
              <a:rPr lang="zh-CN" altLang="en-US" sz="2800" dirty="0"/>
              <a:t>结尾的字符数组。</a:t>
            </a:r>
            <a:endParaRPr lang="en-US" altLang="zh-CN" sz="2800" dirty="0"/>
          </a:p>
          <a:p>
            <a:pPr>
              <a:lnSpc>
                <a:spcPct val="150000"/>
              </a:lnSpc>
              <a:spcBef>
                <a:spcPts val="1200"/>
              </a:spcBef>
              <a:spcAft>
                <a:spcPts val="1200"/>
              </a:spcAft>
            </a:pPr>
            <a:r>
              <a:rPr lang="en-US" altLang="zh-CN" sz="2800" dirty="0"/>
              <a:t>C</a:t>
            </a:r>
            <a:r>
              <a:rPr lang="zh-CN" altLang="en-US" sz="2800" dirty="0"/>
              <a:t>库提供了用于操作字符串的一系列函数。</a:t>
            </a:r>
            <a:endParaRPr lang="en-US" altLang="zh-CN" sz="2800" dirty="0"/>
          </a:p>
        </p:txBody>
      </p:sp>
    </p:spTree>
    <p:extLst>
      <p:ext uri="{BB962C8B-B14F-4D97-AF65-F5344CB8AC3E}">
        <p14:creationId xmlns:p14="http://schemas.microsoft.com/office/powerpoint/2010/main" val="19736717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9286B5F-6315-46A3-97C0-F0C8D89C9716}"/>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读写字符串</a:t>
            </a:r>
            <a:endParaRPr lang="en-US" altLang="zh-CN" sz="4000">
              <a:latin typeface="微软雅黑" panose="020B0503020204020204" pitchFamily="34" charset="-122"/>
              <a:ea typeface="微软雅黑" panose="020B0503020204020204" pitchFamily="34" charset="-122"/>
            </a:endParaRPr>
          </a:p>
        </p:txBody>
      </p:sp>
      <p:sp>
        <p:nvSpPr>
          <p:cNvPr id="36867" name="Content Placeholder 2">
            <a:extLst>
              <a:ext uri="{FF2B5EF4-FFF2-40B4-BE49-F238E27FC236}">
                <a16:creationId xmlns:a16="http://schemas.microsoft.com/office/drawing/2014/main" id="{8605A0E9-E664-4CE7-BC29-8590A42FEE5C}"/>
              </a:ext>
            </a:extLst>
          </p:cNvPr>
          <p:cNvSpPr>
            <a:spLocks noGrp="1" noChangeArrowheads="1"/>
          </p:cNvSpPr>
          <p:nvPr>
            <p:ph idx="1"/>
          </p:nvPr>
        </p:nvSpPr>
        <p:spPr>
          <a:xfrm>
            <a:off x="685800" y="1447800"/>
            <a:ext cx="10668000" cy="4800600"/>
          </a:xfrm>
        </p:spPr>
        <p:txBody>
          <a:bodyPr/>
          <a:lstStyle/>
          <a:p>
            <a:r>
              <a:rPr lang="zh-CN" altLang="en-US" sz="2800" dirty="0">
                <a:latin typeface="微软雅黑" panose="020B0503020204020204" pitchFamily="34" charset="-122"/>
                <a:ea typeface="微软雅黑" panose="020B0503020204020204" pitchFamily="34" charset="-122"/>
              </a:rPr>
              <a:t>写字符串可以采用</a:t>
            </a: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或者</a:t>
            </a:r>
            <a:r>
              <a:rPr lang="en-US" altLang="zh-CN" sz="2800" dirty="0">
                <a:latin typeface="微软雅黑" panose="020B0503020204020204" pitchFamily="34" charset="-122"/>
                <a:ea typeface="微软雅黑" panose="020B0503020204020204" pitchFamily="34" charset="-122"/>
              </a:rPr>
              <a:t> puts</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读字符串稍微困难，因为输入字符串的长度可能大于存放字符串变量的长度。</a:t>
            </a:r>
            <a:endParaRPr lang="en-US" altLang="zh-CN" sz="2800" dirty="0">
              <a:latin typeface="微软雅黑" panose="020B0503020204020204" pitchFamily="34" charset="-122"/>
              <a:ea typeface="微软雅黑" panose="020B0503020204020204" pitchFamily="34" charset="-122"/>
            </a:endParaRPr>
          </a:p>
          <a:p>
            <a:pPr lvl="1"/>
            <a:r>
              <a:rPr lang="zh-CN" altLang="en-US" sz="2800" dirty="0">
                <a:latin typeface="微软雅黑" panose="020B0503020204020204" pitchFamily="34" charset="-122"/>
                <a:ea typeface="微软雅黑" panose="020B0503020204020204" pitchFamily="34" charset="-122"/>
              </a:rPr>
              <a:t>可以用</a:t>
            </a:r>
            <a:r>
              <a:rPr lang="en-US" altLang="zh-CN" sz="2800" dirty="0" err="1">
                <a:latin typeface="微软雅黑" panose="020B0503020204020204" pitchFamily="34" charset="-122"/>
                <a:ea typeface="微软雅黑" panose="020B0503020204020204" pitchFamily="34" charset="-122"/>
              </a:rPr>
              <a:t>scanf</a:t>
            </a:r>
            <a:r>
              <a:rPr lang="zh-CN" altLang="en-US" sz="2800" dirty="0">
                <a:latin typeface="微软雅黑" panose="020B0503020204020204" pitchFamily="34" charset="-122"/>
                <a:ea typeface="微软雅黑" panose="020B0503020204020204" pitchFamily="34" charset="-122"/>
              </a:rPr>
              <a:t>或者</a:t>
            </a:r>
            <a:r>
              <a:rPr lang="en-US" altLang="zh-CN" sz="2800" dirty="0">
                <a:latin typeface="微软雅黑" panose="020B0503020204020204" pitchFamily="34" charset="-122"/>
                <a:ea typeface="微软雅黑" panose="020B0503020204020204" pitchFamily="34" charset="-122"/>
              </a:rPr>
              <a:t>gets</a:t>
            </a:r>
            <a:r>
              <a:rPr lang="zh-CN" altLang="en-US" sz="2800" dirty="0">
                <a:latin typeface="微软雅黑" panose="020B0503020204020204" pitchFamily="34" charset="-122"/>
                <a:ea typeface="微软雅黑" panose="020B0503020204020204" pitchFamily="34" charset="-122"/>
              </a:rPr>
              <a:t>一次性读入单个字符串。</a:t>
            </a:r>
            <a:endParaRPr lang="en-US" altLang="zh-CN" sz="2800" dirty="0">
              <a:latin typeface="微软雅黑" panose="020B0503020204020204" pitchFamily="34" charset="-122"/>
              <a:ea typeface="微软雅黑" panose="020B0503020204020204" pitchFamily="34" charset="-122"/>
            </a:endParaRPr>
          </a:p>
          <a:p>
            <a:pPr lvl="1"/>
            <a:r>
              <a:rPr lang="zh-CN" altLang="en-US" sz="2800" dirty="0">
                <a:latin typeface="微软雅黑" panose="020B0503020204020204" pitchFamily="34" charset="-122"/>
                <a:ea typeface="微软雅黑" panose="020B0503020204020204" pitchFamily="34" charset="-122"/>
              </a:rPr>
              <a:t>另一种方法：一次读入一个字符。</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inVertic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inVertic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arn(inVertical)">
                                      <p:cBhvr>
                                        <p:cTn id="17" dur="500"/>
                                        <p:tgtEl>
                                          <p:spTgt spid="36867">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6867">
                                            <p:txEl>
                                              <p:pRg st="3" end="3"/>
                                            </p:txEl>
                                          </p:spTgt>
                                        </p:tgtEl>
                                        <p:attrNameLst>
                                          <p:attrName>style.visibility</p:attrName>
                                        </p:attrNameLst>
                                      </p:cBhvr>
                                      <p:to>
                                        <p:strVal val="visible"/>
                                      </p:to>
                                    </p:set>
                                    <p:animEffect transition="in" filter="barn(inVertical)">
                                      <p:cBhvr>
                                        <p:cTn id="20"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C7292CC-00AF-4048-B34B-AE086C8C3F83}"/>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a:latin typeface="微软雅黑" panose="020B0503020204020204" pitchFamily="34" charset="-122"/>
                <a:ea typeface="微软雅黑" panose="020B0503020204020204" pitchFamily="34" charset="-122"/>
              </a:rPr>
              <a:t>printf</a:t>
            </a:r>
            <a:r>
              <a:rPr lang="zh-CN" altLang="en-US" sz="4000">
                <a:latin typeface="微软雅黑" panose="020B0503020204020204" pitchFamily="34" charset="-122"/>
                <a:ea typeface="微软雅黑" panose="020B0503020204020204" pitchFamily="34" charset="-122"/>
              </a:rPr>
              <a:t>和</a:t>
            </a:r>
            <a:r>
              <a:rPr lang="en-US" altLang="zh-CN" sz="4000">
                <a:latin typeface="微软雅黑" panose="020B0503020204020204" pitchFamily="34" charset="-122"/>
                <a:ea typeface="微软雅黑" panose="020B0503020204020204" pitchFamily="34" charset="-122"/>
              </a:rPr>
              <a:t>puts</a:t>
            </a:r>
            <a:r>
              <a:rPr lang="zh-CN" altLang="en-US" sz="4000">
                <a:latin typeface="微软雅黑" panose="020B0503020204020204" pitchFamily="34" charset="-122"/>
                <a:ea typeface="微软雅黑" panose="020B0503020204020204" pitchFamily="34" charset="-122"/>
              </a:rPr>
              <a:t>写字符串</a:t>
            </a:r>
            <a:endParaRPr lang="en-US" altLang="zh-CN" sz="4000" b="1">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7891" name="Content Placeholder 2">
            <a:extLst>
              <a:ext uri="{FF2B5EF4-FFF2-40B4-BE49-F238E27FC236}">
                <a16:creationId xmlns:a16="http://schemas.microsoft.com/office/drawing/2014/main" id="{80116726-0730-4C08-9D01-2ED51573547E}"/>
              </a:ext>
            </a:extLst>
          </p:cNvPr>
          <p:cNvSpPr>
            <a:spLocks noGrp="1" noChangeArrowheads="1"/>
          </p:cNvSpPr>
          <p:nvPr>
            <p:ph idx="1"/>
          </p:nvPr>
        </p:nvSpPr>
        <p:spPr>
          <a:xfrm>
            <a:off x="457200" y="1676400"/>
            <a:ext cx="10896600" cy="4800600"/>
          </a:xfrm>
        </p:spPr>
        <p:txBody>
          <a:bodyPr/>
          <a:lstStyle/>
          <a:p>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函数可以用</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800" dirty="0">
                <a:solidFill>
                  <a:srgbClr val="9900CC"/>
                </a:solidFill>
                <a:latin typeface="微软雅黑" panose="020B0503020204020204" pitchFamily="34" charset="-122"/>
                <a:ea typeface="微软雅黑" panose="020B0503020204020204" pitchFamily="34" charset="-122"/>
                <a:cs typeface="Courier New" panose="02070309020205020404" pitchFamily="49" charset="0"/>
              </a:rPr>
              <a:t>%s</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转换说明符来写一个字符串：</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char str[] = "Are we having fun yet?";</a:t>
            </a:r>
          </a:p>
          <a:p>
            <a:pPr>
              <a:lnSpc>
                <a:spcPct val="80000"/>
              </a:lnSpc>
              <a:spcBef>
                <a:spcPct val="0"/>
              </a:spcBef>
              <a:buFontTx/>
              <a:buNone/>
            </a:pP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80000"/>
              </a:lnSpc>
              <a:spcBef>
                <a:spcPct val="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("%s\n", str);</a:t>
            </a:r>
          </a:p>
          <a:p>
            <a:pPr>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输出为：</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800" dirty="0">
                <a:solidFill>
                  <a:srgbClr val="006600"/>
                </a:solidFill>
                <a:latin typeface="微软雅黑" panose="020B0503020204020204" pitchFamily="34" charset="-122"/>
                <a:ea typeface="微软雅黑" panose="020B0503020204020204" pitchFamily="34" charset="-122"/>
                <a:cs typeface="Courier New" panose="02070309020205020404" pitchFamily="49" charset="0"/>
              </a:rPr>
              <a:t>Are we having fun yet?</a:t>
            </a:r>
          </a:p>
          <a:p>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逐字符写字符串，直至遇到空字符。</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anim calcmode="lin" valueType="num">
                                      <p:cBhvr additive="base">
                                        <p:cTn id="11"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anim calcmode="lin" valueType="num">
                                      <p:cBhvr additive="base">
                                        <p:cTn id="1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 calcmode="lin" valueType="num">
                                      <p:cBhvr additive="base">
                                        <p:cTn id="2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91">
                                            <p:txEl>
                                              <p:pRg st="5" end="5"/>
                                            </p:txEl>
                                          </p:spTgt>
                                        </p:tgtEl>
                                        <p:attrNameLst>
                                          <p:attrName>style.visibility</p:attrName>
                                        </p:attrNameLst>
                                      </p:cBhvr>
                                      <p:to>
                                        <p:strVal val="visible"/>
                                      </p:to>
                                    </p:set>
                                    <p:anim calcmode="lin" valueType="num">
                                      <p:cBhvr additive="base">
                                        <p:cTn id="25"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animEffect transition="in" filter="barn(inVertical)">
                                      <p:cBhvr>
                                        <p:cTn id="31"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91BD21E-5586-4A58-A0B5-18F7F5351240}"/>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a:latin typeface="微软雅黑" panose="020B0503020204020204" pitchFamily="34" charset="-122"/>
                <a:ea typeface="微软雅黑" panose="020B0503020204020204" pitchFamily="34" charset="-122"/>
              </a:rPr>
              <a:t>printf</a:t>
            </a:r>
            <a:r>
              <a:rPr lang="zh-CN" altLang="en-US" sz="4000">
                <a:latin typeface="微软雅黑" panose="020B0503020204020204" pitchFamily="34" charset="-122"/>
                <a:ea typeface="微软雅黑" panose="020B0503020204020204" pitchFamily="34" charset="-122"/>
              </a:rPr>
              <a:t>和</a:t>
            </a:r>
            <a:r>
              <a:rPr lang="en-US" altLang="zh-CN" sz="4000">
                <a:latin typeface="微软雅黑" panose="020B0503020204020204" pitchFamily="34" charset="-122"/>
                <a:ea typeface="微软雅黑" panose="020B0503020204020204" pitchFamily="34" charset="-122"/>
              </a:rPr>
              <a:t>puts</a:t>
            </a:r>
            <a:r>
              <a:rPr lang="zh-CN" altLang="en-US" sz="4000">
                <a:latin typeface="微软雅黑" panose="020B0503020204020204" pitchFamily="34" charset="-122"/>
                <a:ea typeface="微软雅黑" panose="020B0503020204020204" pitchFamily="34" charset="-122"/>
              </a:rPr>
              <a:t>写字符串</a:t>
            </a:r>
            <a:endParaRPr lang="en-US" altLang="zh-CN" sz="4000" b="1">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8915" name="Content Placeholder 2">
            <a:extLst>
              <a:ext uri="{FF2B5EF4-FFF2-40B4-BE49-F238E27FC236}">
                <a16:creationId xmlns:a16="http://schemas.microsoft.com/office/drawing/2014/main" id="{F0F9B9B9-094B-4F2F-A42E-FFDA22E9764F}"/>
              </a:ext>
            </a:extLst>
          </p:cNvPr>
          <p:cNvSpPr>
            <a:spLocks noGrp="1" noChangeArrowheads="1"/>
          </p:cNvSpPr>
          <p:nvPr>
            <p:ph idx="1"/>
          </p:nvPr>
        </p:nvSpPr>
        <p:spPr>
          <a:xfrm>
            <a:off x="609600" y="1447800"/>
            <a:ext cx="10668000" cy="5181600"/>
          </a:xfrm>
        </p:spPr>
        <p:txBody>
          <a:bodyPr/>
          <a:lstStyle/>
          <a:p>
            <a:r>
              <a:rPr lang="zh-CN" altLang="en-US" sz="2800" dirty="0">
                <a:latin typeface="微软雅黑" panose="020B0503020204020204" pitchFamily="34" charset="-122"/>
                <a:ea typeface="微软雅黑" panose="020B0503020204020204" pitchFamily="34" charset="-122"/>
              </a:rPr>
              <a:t>可使用转换说明符</a:t>
            </a:r>
            <a:r>
              <a:rPr lang="en-US" altLang="zh-CN" sz="28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2800" i="1" dirty="0">
                <a:solidFill>
                  <a:srgbClr val="FF0000"/>
                </a:solidFill>
                <a:latin typeface="微软雅黑" panose="020B0503020204020204" pitchFamily="34" charset="-122"/>
                <a:ea typeface="微软雅黑" panose="020B0503020204020204" pitchFamily="34" charset="-122"/>
              </a:rPr>
              <a:t>p</a:t>
            </a:r>
            <a:r>
              <a:rPr lang="en-US" altLang="zh-CN" sz="2800" dirty="0">
                <a:solidFill>
                  <a:srgbClr val="FF0000"/>
                </a:solidFill>
                <a:latin typeface="微软雅黑" panose="020B0503020204020204" pitchFamily="34" charset="-122"/>
                <a:ea typeface="微软雅黑" panose="020B0503020204020204" pitchFamily="34" charset="-122"/>
              </a:rPr>
              <a:t>s </a:t>
            </a:r>
            <a:r>
              <a:rPr lang="zh-CN" altLang="en-US" sz="2800" dirty="0">
                <a:latin typeface="微软雅黑" panose="020B0503020204020204" pitchFamily="34" charset="-122"/>
                <a:ea typeface="微软雅黑" panose="020B0503020204020204" pitchFamily="34" charset="-122"/>
              </a:rPr>
              <a:t>来输出字符串的一部分，</a:t>
            </a:r>
            <a:r>
              <a:rPr lang="en-US" altLang="zh-CN" sz="2800" i="1" dirty="0">
                <a:latin typeface="微软雅黑" panose="020B0503020204020204" pitchFamily="34" charset="-122"/>
                <a:ea typeface="微软雅黑" panose="020B0503020204020204" pitchFamily="34" charset="-122"/>
              </a:rPr>
              <a:t>p</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表示要显示的字符的个数。</a:t>
            </a:r>
            <a:endParaRPr lang="en-US" altLang="zh-CN" sz="2800" dirty="0">
              <a:latin typeface="微软雅黑" panose="020B0503020204020204" pitchFamily="34" charset="-122"/>
              <a:ea typeface="微软雅黑" panose="020B0503020204020204" pitchFamily="34" charset="-122"/>
            </a:endParaRPr>
          </a:p>
          <a:p>
            <a:pPr>
              <a:buFontTx/>
              <a:buNone/>
            </a:pPr>
            <a:r>
              <a:rPr lang="en-US" altLang="zh-CN" sz="2800" dirty="0">
                <a:cs typeface="Courier New" panose="02070309020205020404" pitchFamily="49" charset="0"/>
              </a:rPr>
              <a:t>	char str[] = "Are we having fun yet?";</a:t>
            </a:r>
          </a:p>
          <a:p>
            <a:pPr>
              <a:buFontTx/>
              <a:buNone/>
            </a:pP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printf</a:t>
            </a:r>
            <a:r>
              <a:rPr lang="en-US" altLang="zh-CN" sz="2800" dirty="0">
                <a:latin typeface="微软雅黑" panose="020B0503020204020204" pitchFamily="34" charset="-122"/>
                <a:ea typeface="微软雅黑" panose="020B0503020204020204" pitchFamily="34" charset="-122"/>
              </a:rPr>
              <a:t>("%.6s\n", str);</a:t>
            </a:r>
          </a:p>
          <a:p>
            <a:pPr>
              <a:buFontTx/>
              <a:buNone/>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将显示</a:t>
            </a:r>
            <a:endParaRPr lang="en-US" altLang="zh-CN" sz="2800" dirty="0">
              <a:latin typeface="微软雅黑" panose="020B0503020204020204" pitchFamily="34" charset="-122"/>
              <a:ea typeface="微软雅黑" panose="020B0503020204020204" pitchFamily="34" charset="-122"/>
            </a:endParaRPr>
          </a:p>
          <a:p>
            <a:pPr>
              <a:buFontTx/>
              <a:buNone/>
            </a:pP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006600"/>
                </a:solidFill>
                <a:latin typeface="微软雅黑" panose="020B0503020204020204" pitchFamily="34" charset="-122"/>
                <a:ea typeface="微软雅黑" panose="020B0503020204020204" pitchFamily="34" charset="-122"/>
              </a:rPr>
              <a:t>Are we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par>
                          <p:cTn id="8" fill="hold" nodeType="after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Effect transition="in" filter="barn(inVertical)">
                                      <p:cBhvr>
                                        <p:cTn id="11" dur="500"/>
                                        <p:tgtEl>
                                          <p:spTgt spid="38915">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915">
                                            <p:txEl>
                                              <p:pRg st="1" end="1"/>
                                            </p:txEl>
                                          </p:spTgt>
                                        </p:tgtEl>
                                        <p:attrNameLst>
                                          <p:attrName>style.visibility</p:attrName>
                                        </p:attrNameLst>
                                      </p:cBhvr>
                                      <p:to>
                                        <p:strVal val="visible"/>
                                      </p:to>
                                    </p:set>
                                    <p:animEffect transition="in" filter="barn(inVertical)">
                                      <p:cBhvr>
                                        <p:cTn id="15" dur="500"/>
                                        <p:tgtEl>
                                          <p:spTgt spid="3891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barn(inVertical)">
                                      <p:cBhvr>
                                        <p:cTn id="20" dur="500"/>
                                        <p:tgtEl>
                                          <p:spTgt spid="38915">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barn(inVertical)">
                                      <p:cBhvr>
                                        <p:cTn id="23"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3F88546-CE4F-4B73-AA66-AA35AC64FA66}"/>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a:latin typeface="微软雅黑" panose="020B0503020204020204" pitchFamily="34" charset="-122"/>
                <a:ea typeface="微软雅黑" panose="020B0503020204020204" pitchFamily="34" charset="-122"/>
              </a:rPr>
              <a:t>printf</a:t>
            </a:r>
            <a:r>
              <a:rPr lang="zh-CN" altLang="en-US" sz="4000">
                <a:latin typeface="微软雅黑" panose="020B0503020204020204" pitchFamily="34" charset="-122"/>
                <a:ea typeface="微软雅黑" panose="020B0503020204020204" pitchFamily="34" charset="-122"/>
              </a:rPr>
              <a:t>和</a:t>
            </a:r>
            <a:r>
              <a:rPr lang="en-US" altLang="zh-CN" sz="4000">
                <a:latin typeface="微软雅黑" panose="020B0503020204020204" pitchFamily="34" charset="-122"/>
                <a:ea typeface="微软雅黑" panose="020B0503020204020204" pitchFamily="34" charset="-122"/>
              </a:rPr>
              <a:t>puts</a:t>
            </a:r>
            <a:r>
              <a:rPr lang="zh-CN" altLang="en-US" sz="4000">
                <a:latin typeface="微软雅黑" panose="020B0503020204020204" pitchFamily="34" charset="-122"/>
                <a:ea typeface="微软雅黑" panose="020B0503020204020204" pitchFamily="34" charset="-122"/>
              </a:rPr>
              <a:t>写字符串</a:t>
            </a:r>
            <a:endParaRPr lang="en-US" altLang="zh-CN" sz="4000" b="1">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9939" name="Content Placeholder 2">
            <a:extLst>
              <a:ext uri="{FF2B5EF4-FFF2-40B4-BE49-F238E27FC236}">
                <a16:creationId xmlns:a16="http://schemas.microsoft.com/office/drawing/2014/main" id="{25958A5B-3FE4-4515-88D8-E598DE88F9BC}"/>
              </a:ext>
            </a:extLst>
          </p:cNvPr>
          <p:cNvSpPr>
            <a:spLocks noGrp="1" noChangeArrowheads="1"/>
          </p:cNvSpPr>
          <p:nvPr>
            <p:ph idx="1"/>
          </p:nvPr>
        </p:nvSpPr>
        <p:spPr>
          <a:xfrm>
            <a:off x="533400" y="1752600"/>
            <a:ext cx="11201400" cy="4800600"/>
          </a:xfrm>
        </p:spPr>
        <p:txBody>
          <a:bodyPr/>
          <a:lstStyle/>
          <a:p>
            <a:r>
              <a:rPr lang="en-US" altLang="zh-CN"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3600" i="1" dirty="0" err="1">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m</a:t>
            </a:r>
            <a:r>
              <a:rPr lang="en-US" altLang="zh-CN" sz="3600" dirty="0" err="1">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a:t>
            </a:r>
            <a:r>
              <a:rPr lang="en-US" altLang="zh-CN"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转换说明符将显示字符串在</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m</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个字符宽度的输出域。</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如果字符串少于</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m</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个字符，字符串将在域内右对齐。</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在</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m</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的前面放置一个</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号，可以强制字符串左对齐。</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316B5B2-C379-434D-B367-F64F8D04E208}"/>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a:latin typeface="微软雅黑" panose="020B0503020204020204" pitchFamily="34" charset="-122"/>
                <a:ea typeface="微软雅黑" panose="020B0503020204020204" pitchFamily="34" charset="-122"/>
              </a:rPr>
              <a:t>printf</a:t>
            </a:r>
            <a:r>
              <a:rPr lang="zh-CN" altLang="en-US" sz="4000">
                <a:latin typeface="微软雅黑" panose="020B0503020204020204" pitchFamily="34" charset="-122"/>
                <a:ea typeface="微软雅黑" panose="020B0503020204020204" pitchFamily="34" charset="-122"/>
              </a:rPr>
              <a:t>和</a:t>
            </a:r>
            <a:r>
              <a:rPr lang="en-US" altLang="zh-CN" sz="4000">
                <a:latin typeface="微软雅黑" panose="020B0503020204020204" pitchFamily="34" charset="-122"/>
                <a:ea typeface="微软雅黑" panose="020B0503020204020204" pitchFamily="34" charset="-122"/>
              </a:rPr>
              <a:t>puts</a:t>
            </a:r>
            <a:r>
              <a:rPr lang="zh-CN" altLang="en-US" sz="4000">
                <a:latin typeface="微软雅黑" panose="020B0503020204020204" pitchFamily="34" charset="-122"/>
                <a:ea typeface="微软雅黑" panose="020B0503020204020204" pitchFamily="34" charset="-122"/>
              </a:rPr>
              <a:t>写字符串</a:t>
            </a:r>
            <a:endParaRPr lang="en-US" altLang="zh-CN" sz="4000" b="1">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9939" name="Content Placeholder 2">
            <a:extLst>
              <a:ext uri="{FF2B5EF4-FFF2-40B4-BE49-F238E27FC236}">
                <a16:creationId xmlns:a16="http://schemas.microsoft.com/office/drawing/2014/main" id="{A4A231AD-60F6-4C61-B8B8-E8836E78150A}"/>
              </a:ext>
            </a:extLst>
          </p:cNvPr>
          <p:cNvSpPr>
            <a:spLocks noGrp="1" noChangeArrowheads="1"/>
          </p:cNvSpPr>
          <p:nvPr>
            <p:ph idx="1"/>
          </p:nvPr>
        </p:nvSpPr>
        <p:spPr>
          <a:xfrm>
            <a:off x="914400" y="1752600"/>
            <a:ext cx="10363200" cy="4800600"/>
          </a:xfrm>
        </p:spPr>
        <p:txBody>
          <a:bodyPr/>
          <a:lstStyle/>
          <a:p>
            <a:r>
              <a:rPr lang="en-US" altLang="zh-CN" sz="3600" i="1" dirty="0">
                <a:latin typeface="微软雅黑" panose="020B0503020204020204" pitchFamily="34" charset="-122"/>
                <a:ea typeface="微软雅黑" panose="020B0503020204020204" pitchFamily="34" charset="-122"/>
                <a:cs typeface="Courier New" panose="02070309020205020404" pitchFamily="49" charset="0"/>
              </a:rPr>
              <a:t>m</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和</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3600" i="1" dirty="0">
                <a:latin typeface="微软雅黑" panose="020B0503020204020204" pitchFamily="34" charset="-122"/>
                <a:ea typeface="微软雅黑" panose="020B0503020204020204" pitchFamily="34" charset="-122"/>
                <a:cs typeface="Courier New" panose="02070309020205020404" pitchFamily="49" charset="0"/>
              </a:rPr>
              <a:t>p</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可以组合使用：</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a:p>
            <a:pPr marL="400050" lvl="1" indent="0">
              <a:buFontTx/>
              <a:buNone/>
            </a:pP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转换说明符</a:t>
            </a:r>
            <a:r>
              <a:rPr lang="en-US" altLang="zh-CN"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3600" i="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m</a:t>
            </a:r>
            <a:r>
              <a:rPr lang="en-US" altLang="zh-CN"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3600" i="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p</a:t>
            </a:r>
            <a:r>
              <a:rPr lang="en-US" altLang="zh-CN"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在宽度为</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m</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的域中显示字符串的前</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p</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个字符。</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A347706-BBAD-4486-9B9E-9744BAE505C8}"/>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a:latin typeface="微软雅黑" panose="020B0503020204020204" pitchFamily="34" charset="-122"/>
                <a:ea typeface="微软雅黑" panose="020B0503020204020204" pitchFamily="34" charset="-122"/>
              </a:rPr>
              <a:t>printf</a:t>
            </a:r>
            <a:r>
              <a:rPr lang="zh-CN" altLang="en-US" sz="4000">
                <a:latin typeface="微软雅黑" panose="020B0503020204020204" pitchFamily="34" charset="-122"/>
                <a:ea typeface="微软雅黑" panose="020B0503020204020204" pitchFamily="34" charset="-122"/>
              </a:rPr>
              <a:t>和</a:t>
            </a:r>
            <a:r>
              <a:rPr lang="en-US" altLang="zh-CN" sz="4000">
                <a:latin typeface="微软雅黑" panose="020B0503020204020204" pitchFamily="34" charset="-122"/>
                <a:ea typeface="微软雅黑" panose="020B0503020204020204" pitchFamily="34" charset="-122"/>
              </a:rPr>
              <a:t>puts</a:t>
            </a:r>
            <a:r>
              <a:rPr lang="zh-CN" altLang="en-US" sz="4000">
                <a:latin typeface="微软雅黑" panose="020B0503020204020204" pitchFamily="34" charset="-122"/>
                <a:ea typeface="微软雅黑" panose="020B0503020204020204" pitchFamily="34" charset="-122"/>
              </a:rPr>
              <a:t>写字符串</a:t>
            </a:r>
            <a:endParaRPr lang="en-US" altLang="zh-CN" sz="4000" b="1">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40963" name="Content Placeholder 2">
            <a:extLst>
              <a:ext uri="{FF2B5EF4-FFF2-40B4-BE49-F238E27FC236}">
                <a16:creationId xmlns:a16="http://schemas.microsoft.com/office/drawing/2014/main" id="{F93DB38E-A81A-4EE3-B0D4-C5EE35985412}"/>
              </a:ext>
            </a:extLst>
          </p:cNvPr>
          <p:cNvSpPr>
            <a:spLocks noGrp="1" noChangeArrowheads="1"/>
          </p:cNvSpPr>
          <p:nvPr>
            <p:ph idx="1"/>
          </p:nvPr>
        </p:nvSpPr>
        <p:spPr>
          <a:xfrm>
            <a:off x="762000" y="1600200"/>
            <a:ext cx="10363200" cy="4800600"/>
          </a:xfrm>
        </p:spPr>
        <p:txBody>
          <a:bodyPr/>
          <a:lstStyle/>
          <a:p>
            <a:r>
              <a:rPr lang="en-US" altLang="zh-CN" sz="3200" dirty="0" err="1">
                <a:latin typeface="微软雅黑" panose="020B0503020204020204" pitchFamily="34" charset="-122"/>
                <a:ea typeface="微软雅黑" panose="020B0503020204020204" pitchFamily="34" charset="-122"/>
                <a:cs typeface="Courier New" panose="02070309020205020404" pitchFamily="49" charset="0"/>
              </a:rPr>
              <a:t>printf</a:t>
            </a:r>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不是唯一可用于写字符串的函数。</a:t>
            </a:r>
            <a:endParaRPr lang="en-US" altLang="zh-CN" sz="3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C</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库也提供</a:t>
            </a:r>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32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puts</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函数用于写字符串：</a:t>
            </a:r>
            <a:endParaRPr lang="en-US" altLang="zh-CN" sz="3200" dirty="0">
              <a:latin typeface="微软雅黑" panose="020B0503020204020204" pitchFamily="34" charset="-122"/>
              <a:ea typeface="微软雅黑" panose="020B0503020204020204" pitchFamily="34" charset="-122"/>
              <a:cs typeface="Courier New" panose="02070309020205020404" pitchFamily="49" charset="0"/>
            </a:endParaRPr>
          </a:p>
          <a:p>
            <a:pPr>
              <a:buFontTx/>
              <a:buNone/>
            </a:pPr>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	  puts(str);</a:t>
            </a:r>
          </a:p>
          <a:p>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写完字符串后，</a:t>
            </a:r>
            <a:r>
              <a:rPr lang="en-US" altLang="zh-CN" sz="3200" dirty="0">
                <a:latin typeface="微软雅黑" panose="020B0503020204020204" pitchFamily="34" charset="-122"/>
                <a:ea typeface="微软雅黑" panose="020B0503020204020204" pitchFamily="34" charset="-122"/>
                <a:cs typeface="Courier New" panose="02070309020205020404" pitchFamily="49" charset="0"/>
              </a:rPr>
              <a:t> puts</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函数会写一个额外的</a:t>
            </a:r>
            <a:r>
              <a:rPr lang="zh-CN" altLang="en-US" sz="32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换行符</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32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 calcmode="lin" valueType="num">
                                      <p:cBhvr additive="base">
                                        <p:cTn id="1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 calcmode="lin" valueType="num">
                                      <p:cBhvr additive="base">
                                        <p:cTn id="21"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29A3BD9-6D3C-439E-9559-AC0E3AEA4B55}"/>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4035" name="Content Placeholder 2">
            <a:extLst>
              <a:ext uri="{FF2B5EF4-FFF2-40B4-BE49-F238E27FC236}">
                <a16:creationId xmlns:a16="http://schemas.microsoft.com/office/drawing/2014/main" id="{D11142DB-EA0E-4A0F-9667-950EF02F153C}"/>
              </a:ext>
            </a:extLst>
          </p:cNvPr>
          <p:cNvSpPr>
            <a:spLocks noGrp="1" noChangeArrowheads="1"/>
          </p:cNvSpPr>
          <p:nvPr>
            <p:ph idx="1"/>
          </p:nvPr>
        </p:nvSpPr>
        <p:spPr>
          <a:xfrm>
            <a:off x="457200" y="1676400"/>
            <a:ext cx="11353800" cy="4876800"/>
          </a:xfrm>
        </p:spPr>
        <p:txBody>
          <a:bodyPr/>
          <a:lstStyle/>
          <a:p>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scanf</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函数用</a:t>
            </a:r>
            <a:r>
              <a:rPr lang="en-US" altLang="zh-CN" sz="28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转换说明符读字符到一个字符数组：</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a:p>
            <a:pPr>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("%s", str);</a:t>
            </a:r>
          </a:p>
          <a:p>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str</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在这里是一个指针，因此不必在其前面放置</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&amp; </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运算符。</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2800" dirty="0">
                <a:cs typeface="Courier New" panose="02070309020205020404" pitchFamily="49" charset="0"/>
              </a:rPr>
              <a:t>当调用</a:t>
            </a:r>
            <a:r>
              <a:rPr lang="en-US" altLang="zh-CN" sz="2800" dirty="0">
                <a:cs typeface="Courier New" panose="02070309020205020404" pitchFamily="49" charset="0"/>
              </a:rPr>
              <a:t> </a:t>
            </a:r>
            <a:r>
              <a:rPr lang="en-US" altLang="zh-CN" sz="2800" dirty="0" err="1">
                <a:cs typeface="Courier New" panose="02070309020205020404" pitchFamily="49" charset="0"/>
              </a:rPr>
              <a:t>scanf</a:t>
            </a:r>
            <a:r>
              <a:rPr lang="zh-CN" altLang="en-US" sz="2800" dirty="0">
                <a:cs typeface="Courier New" panose="02070309020205020404" pitchFamily="49" charset="0"/>
              </a:rPr>
              <a:t>时，该函数跳过空白，然后读入字符并存入</a:t>
            </a:r>
            <a:r>
              <a:rPr lang="en-US" altLang="zh-CN" sz="2800" dirty="0">
                <a:cs typeface="Courier New" panose="02070309020205020404" pitchFamily="49" charset="0"/>
              </a:rPr>
              <a:t>str</a:t>
            </a:r>
            <a:r>
              <a:rPr lang="zh-CN" altLang="en-US" sz="2800" dirty="0">
                <a:cs typeface="Courier New" panose="02070309020205020404" pitchFamily="49" charset="0"/>
              </a:rPr>
              <a:t>指向的空间，直至遇到一个空白字符。</a:t>
            </a:r>
            <a:endParaRPr lang="en-US" altLang="zh-CN" sz="2800" dirty="0">
              <a:cs typeface="Courier New" panose="02070309020205020404" pitchFamily="49" charset="0"/>
            </a:endParaRPr>
          </a:p>
          <a:p>
            <a:r>
              <a:rPr lang="en-US" altLang="zh-CN" sz="2800" dirty="0" err="1">
                <a:cs typeface="Courier New" panose="02070309020205020404" pitchFamily="49" charset="0"/>
              </a:rPr>
              <a:t>scanf</a:t>
            </a:r>
            <a:r>
              <a:rPr lang="en-US" altLang="zh-CN" sz="2800" dirty="0">
                <a:cs typeface="Courier New" panose="02070309020205020404" pitchFamily="49" charset="0"/>
              </a:rPr>
              <a:t> </a:t>
            </a:r>
            <a:r>
              <a:rPr lang="zh-CN" altLang="en-US" sz="2800" dirty="0">
                <a:cs typeface="Courier New" panose="02070309020205020404" pitchFamily="49" charset="0"/>
              </a:rPr>
              <a:t>函数会存放一个空字符在字符串的后面。</a:t>
            </a:r>
            <a:endParaRPr lang="en-US" altLang="zh-CN" sz="28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arn(inVertical)">
                                      <p:cBhvr>
                                        <p:cTn id="7" dur="500"/>
                                        <p:tgtEl>
                                          <p:spTgt spid="4403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barn(inVertical)">
                                      <p:cBhvr>
                                        <p:cTn id="10" dur="500"/>
                                        <p:tgtEl>
                                          <p:spTgt spid="440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barn(inVertical)">
                                      <p:cBhvr>
                                        <p:cTn id="15" dur="500"/>
                                        <p:tgtEl>
                                          <p:spTgt spid="440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4035">
                                            <p:txEl>
                                              <p:pRg st="3" end="3"/>
                                            </p:txEl>
                                          </p:spTgt>
                                        </p:tgtEl>
                                        <p:attrNameLst>
                                          <p:attrName>style.visibility</p:attrName>
                                        </p:attrNameLst>
                                      </p:cBhvr>
                                      <p:to>
                                        <p:strVal val="visible"/>
                                      </p:to>
                                    </p:set>
                                    <p:animEffect transition="in" filter="barn(inVertical)">
                                      <p:cBhvr>
                                        <p:cTn id="20" dur="500"/>
                                        <p:tgtEl>
                                          <p:spTgt spid="440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animEffect transition="in" filter="barn(inVertical)">
                                      <p:cBhvr>
                                        <p:cTn id="25" dur="5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43EEBFC-3EEA-4F6D-BE3F-C975A16B8474}"/>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5059" name="Content Placeholder 2">
            <a:extLst>
              <a:ext uri="{FF2B5EF4-FFF2-40B4-BE49-F238E27FC236}">
                <a16:creationId xmlns:a16="http://schemas.microsoft.com/office/drawing/2014/main" id="{7591C28D-6AAC-46CE-AB9D-FDF6AE17DBD9}"/>
              </a:ext>
            </a:extLst>
          </p:cNvPr>
          <p:cNvSpPr>
            <a:spLocks noGrp="1"/>
          </p:cNvSpPr>
          <p:nvPr>
            <p:ph idx="1"/>
          </p:nvPr>
        </p:nvSpPr>
        <p:spPr>
          <a:xfrm>
            <a:off x="533400" y="1371600"/>
            <a:ext cx="10744200" cy="5181600"/>
          </a:xfrm>
        </p:spPr>
        <p:txBody>
          <a:bodyPr/>
          <a:lstStyle/>
          <a:p>
            <a:pPr>
              <a:spcAft>
                <a:spcPts val="0"/>
              </a:spcAft>
              <a:defRPr/>
            </a:pPr>
            <a:r>
              <a:rPr lang="en-US" altLang="zh-CN" sz="2800" dirty="0" err="1">
                <a:latin typeface="微软雅黑" panose="020B0503020204020204" pitchFamily="34" charset="-122"/>
                <a:ea typeface="微软雅黑" panose="020B0503020204020204" pitchFamily="34" charset="-122"/>
                <a:cs typeface="Courier New" pitchFamily="49" charset="0"/>
              </a:rPr>
              <a:t>scanf</a:t>
            </a:r>
            <a:r>
              <a:rPr lang="en-US" altLang="zh-CN" sz="2800" dirty="0">
                <a:latin typeface="微软雅黑" panose="020B0503020204020204" pitchFamily="34" charset="-122"/>
                <a:ea typeface="微软雅黑" panose="020B0503020204020204" pitchFamily="34" charset="-122"/>
                <a:cs typeface="Courier New" pitchFamily="49" charset="0"/>
              </a:rPr>
              <a:t> </a:t>
            </a:r>
            <a:r>
              <a:rPr lang="zh-CN" altLang="en-US" sz="2800" dirty="0">
                <a:latin typeface="微软雅黑" panose="020B0503020204020204" pitchFamily="34" charset="-122"/>
                <a:ea typeface="微软雅黑" panose="020B0503020204020204" pitchFamily="34" charset="-122"/>
                <a:cs typeface="Courier New" pitchFamily="49" charset="0"/>
              </a:rPr>
              <a:t>并不总能读一整行输入。</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marL="400050" lvl="1" indent="0">
              <a:spcAft>
                <a:spcPts val="0"/>
              </a:spcAft>
              <a:buFontTx/>
              <a:buNone/>
              <a:defRPr/>
            </a:pPr>
            <a:r>
              <a:rPr lang="zh-CN" altLang="en-US" sz="2800" dirty="0">
                <a:latin typeface="微软雅黑" panose="020B0503020204020204" pitchFamily="34" charset="-122"/>
                <a:ea typeface="微软雅黑" panose="020B0503020204020204" pitchFamily="34" charset="-122"/>
                <a:cs typeface="Courier New" pitchFamily="49" charset="0"/>
              </a:rPr>
              <a:t>换行符、空白和</a:t>
            </a:r>
            <a:r>
              <a:rPr lang="en-US" altLang="zh-CN" sz="2800" dirty="0">
                <a:latin typeface="微软雅黑" panose="020B0503020204020204" pitchFamily="34" charset="-122"/>
                <a:ea typeface="微软雅黑" panose="020B0503020204020204" pitchFamily="34" charset="-122"/>
                <a:cs typeface="Courier New" pitchFamily="49" charset="0"/>
              </a:rPr>
              <a:t>tab</a:t>
            </a:r>
            <a:r>
              <a:rPr lang="zh-CN" altLang="en-US" sz="2800" dirty="0">
                <a:latin typeface="微软雅黑" panose="020B0503020204020204" pitchFamily="34" charset="-122"/>
                <a:ea typeface="微软雅黑" panose="020B0503020204020204" pitchFamily="34" charset="-122"/>
                <a:cs typeface="Courier New" pitchFamily="49" charset="0"/>
              </a:rPr>
              <a:t>符，均导致</a:t>
            </a:r>
            <a:r>
              <a:rPr lang="en-US" altLang="zh-CN" sz="2800" dirty="0">
                <a:latin typeface="微软雅黑" panose="020B0503020204020204" pitchFamily="34" charset="-122"/>
                <a:ea typeface="微软雅黑" panose="020B0503020204020204" pitchFamily="34" charset="-122"/>
                <a:cs typeface="Courier New" pitchFamily="49" charset="0"/>
              </a:rPr>
              <a:t> </a:t>
            </a:r>
            <a:r>
              <a:rPr lang="en-US" altLang="zh-CN" sz="2800" dirty="0" err="1">
                <a:latin typeface="微软雅黑" panose="020B0503020204020204" pitchFamily="34" charset="-122"/>
                <a:ea typeface="微软雅黑" panose="020B0503020204020204" pitchFamily="34" charset="-122"/>
                <a:cs typeface="Courier New" pitchFamily="49" charset="0"/>
              </a:rPr>
              <a:t>scanf</a:t>
            </a:r>
            <a:r>
              <a:rPr lang="en-US" altLang="zh-CN" sz="2800" dirty="0">
                <a:latin typeface="微软雅黑" panose="020B0503020204020204" pitchFamily="34" charset="-122"/>
                <a:ea typeface="微软雅黑" panose="020B0503020204020204" pitchFamily="34" charset="-122"/>
                <a:cs typeface="Courier New" pitchFamily="49" charset="0"/>
              </a:rPr>
              <a:t> </a:t>
            </a:r>
            <a:r>
              <a:rPr lang="zh-CN" altLang="en-US" sz="2800" dirty="0">
                <a:latin typeface="微软雅黑" panose="020B0503020204020204" pitchFamily="34" charset="-122"/>
                <a:ea typeface="微软雅黑" panose="020B0503020204020204" pitchFamily="34" charset="-122"/>
                <a:cs typeface="Courier New" pitchFamily="49" charset="0"/>
              </a:rPr>
              <a:t>停止读取。</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a:spcAft>
                <a:spcPts val="0"/>
              </a:spcAft>
              <a:defRPr/>
            </a:pPr>
            <a:r>
              <a:rPr lang="zh-CN" altLang="en-US" sz="2800" dirty="0">
                <a:latin typeface="微软雅黑" panose="020B0503020204020204" pitchFamily="34" charset="-122"/>
                <a:ea typeface="微软雅黑" panose="020B0503020204020204" pitchFamily="34" charset="-122"/>
                <a:cs typeface="Courier New" pitchFamily="49" charset="0"/>
              </a:rPr>
              <a:t>要读取整行输入，可以使用</a:t>
            </a:r>
            <a:r>
              <a:rPr lang="en-US" altLang="zh-CN" sz="2800" dirty="0">
                <a:latin typeface="微软雅黑" panose="020B0503020204020204" pitchFamily="34" charset="-122"/>
                <a:ea typeface="微软雅黑" panose="020B0503020204020204" pitchFamily="34" charset="-122"/>
                <a:cs typeface="Courier New" pitchFamily="49" charset="0"/>
              </a:rPr>
              <a:t> </a:t>
            </a:r>
            <a:r>
              <a:rPr lang="en-US" altLang="zh-CN" sz="2800" dirty="0">
                <a:solidFill>
                  <a:srgbClr val="FF0000"/>
                </a:solidFill>
                <a:latin typeface="微软雅黑" panose="020B0503020204020204" pitchFamily="34" charset="-122"/>
                <a:ea typeface="微软雅黑" panose="020B0503020204020204" pitchFamily="34" charset="-122"/>
                <a:cs typeface="Courier New" pitchFamily="49" charset="0"/>
              </a:rPr>
              <a:t>gets </a:t>
            </a:r>
            <a:r>
              <a:rPr lang="zh-CN" altLang="en-US" sz="2800" dirty="0">
                <a:latin typeface="微软雅黑" panose="020B0503020204020204" pitchFamily="34" charset="-122"/>
                <a:ea typeface="微软雅黑" panose="020B0503020204020204" pitchFamily="34" charset="-122"/>
                <a:cs typeface="Courier New" pitchFamily="49" charset="0"/>
              </a:rPr>
              <a:t>函数。</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a:spcAft>
                <a:spcPts val="0"/>
              </a:spcAft>
              <a:defRPr/>
            </a:pPr>
            <a:r>
              <a:rPr lang="en-US" altLang="zh-CN" sz="2800" dirty="0">
                <a:latin typeface="微软雅黑" panose="020B0503020204020204" pitchFamily="34" charset="-122"/>
                <a:ea typeface="微软雅黑" panose="020B0503020204020204" pitchFamily="34" charset="-122"/>
                <a:cs typeface="Courier New" pitchFamily="49" charset="0"/>
              </a:rPr>
              <a:t>gets</a:t>
            </a:r>
            <a:r>
              <a:rPr lang="zh-CN" altLang="en-US" sz="2800" dirty="0">
                <a:latin typeface="微软雅黑" panose="020B0503020204020204" pitchFamily="34" charset="-122"/>
                <a:ea typeface="微软雅黑" panose="020B0503020204020204" pitchFamily="34" charset="-122"/>
                <a:cs typeface="Courier New" pitchFamily="49" charset="0"/>
              </a:rPr>
              <a:t>函数的特点：</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lvl="1">
              <a:spcAft>
                <a:spcPts val="0"/>
              </a:spcAft>
              <a:defRPr/>
            </a:pPr>
            <a:r>
              <a:rPr lang="zh-CN" altLang="en-US" sz="2800" dirty="0">
                <a:latin typeface="微软雅黑" panose="020B0503020204020204" pitchFamily="34" charset="-122"/>
                <a:ea typeface="微软雅黑" panose="020B0503020204020204" pitchFamily="34" charset="-122"/>
                <a:cs typeface="Courier New" pitchFamily="49" charset="0"/>
              </a:rPr>
              <a:t>读取输入不会跳过开始的空白</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lvl="1">
              <a:spcAft>
                <a:spcPts val="0"/>
              </a:spcAft>
              <a:defRPr/>
            </a:pPr>
            <a:r>
              <a:rPr lang="zh-CN" altLang="en-US" sz="2800" dirty="0">
                <a:latin typeface="微软雅黑" panose="020B0503020204020204" pitchFamily="34" charset="-122"/>
                <a:ea typeface="微软雅黑" panose="020B0503020204020204" pitchFamily="34" charset="-122"/>
                <a:cs typeface="Courier New" pitchFamily="49" charset="0"/>
              </a:rPr>
              <a:t>直到找到换行符才停止读入</a:t>
            </a:r>
            <a:endParaRPr lang="en-US" altLang="zh-CN" sz="2800" dirty="0">
              <a:latin typeface="微软雅黑" panose="020B0503020204020204" pitchFamily="34" charset="-122"/>
              <a:ea typeface="微软雅黑" panose="020B0503020204020204" pitchFamily="34" charset="-122"/>
              <a:cs typeface="Courier New" pitchFamily="49" charset="0"/>
            </a:endParaRPr>
          </a:p>
          <a:p>
            <a:pPr lvl="1">
              <a:spcAft>
                <a:spcPts val="0"/>
              </a:spcAft>
              <a:defRPr/>
            </a:pPr>
            <a:r>
              <a:rPr lang="zh-CN" altLang="en-US" sz="2800" dirty="0">
                <a:latin typeface="微软雅黑" panose="020B0503020204020204" pitchFamily="34" charset="-122"/>
                <a:ea typeface="微软雅黑" panose="020B0503020204020204" pitchFamily="34" charset="-122"/>
                <a:cs typeface="Courier New" pitchFamily="49" charset="0"/>
              </a:rPr>
              <a:t>不存储换行符，而用空字符代替</a:t>
            </a:r>
            <a:endParaRPr lang="en-US" altLang="zh-CN" sz="2800" dirty="0">
              <a:latin typeface="微软雅黑" panose="020B0503020204020204" pitchFamily="34" charset="-122"/>
              <a:ea typeface="微软雅黑" panose="020B0503020204020204" pitchFamily="34"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arn(inVertical)">
                                      <p:cBhvr>
                                        <p:cTn id="7" dur="500"/>
                                        <p:tgtEl>
                                          <p:spTgt spid="4505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arn(inVertical)">
                                      <p:cBhvr>
                                        <p:cTn id="10" dur="500"/>
                                        <p:tgtEl>
                                          <p:spTgt spid="450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wipe(left)">
                                      <p:cBhvr>
                                        <p:cTn id="15" dur="500"/>
                                        <p:tgtEl>
                                          <p:spTgt spid="450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5059">
                                            <p:txEl>
                                              <p:pRg st="3" end="3"/>
                                            </p:txEl>
                                          </p:spTgt>
                                        </p:tgtEl>
                                        <p:attrNameLst>
                                          <p:attrName>style.visibility</p:attrName>
                                        </p:attrNameLst>
                                      </p:cBhvr>
                                      <p:to>
                                        <p:strVal val="visible"/>
                                      </p:to>
                                    </p:set>
                                    <p:animEffect transition="in" filter="wipe(left)">
                                      <p:cBhvr>
                                        <p:cTn id="20" dur="500"/>
                                        <p:tgtEl>
                                          <p:spTgt spid="45059">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animEffect transition="in" filter="wipe(left)">
                                      <p:cBhvr>
                                        <p:cTn id="23" dur="500"/>
                                        <p:tgtEl>
                                          <p:spTgt spid="4505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45059">
                                            <p:txEl>
                                              <p:pRg st="5" end="5"/>
                                            </p:txEl>
                                          </p:spTgt>
                                        </p:tgtEl>
                                        <p:attrNameLst>
                                          <p:attrName>style.visibility</p:attrName>
                                        </p:attrNameLst>
                                      </p:cBhvr>
                                      <p:to>
                                        <p:strVal val="visible"/>
                                      </p:to>
                                    </p:set>
                                    <p:animEffect transition="in" filter="wipe(left)">
                                      <p:cBhvr>
                                        <p:cTn id="26" dur="500"/>
                                        <p:tgtEl>
                                          <p:spTgt spid="45059">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45059">
                                            <p:txEl>
                                              <p:pRg st="6" end="6"/>
                                            </p:txEl>
                                          </p:spTgt>
                                        </p:tgtEl>
                                        <p:attrNameLst>
                                          <p:attrName>style.visibility</p:attrName>
                                        </p:attrNameLst>
                                      </p:cBhvr>
                                      <p:to>
                                        <p:strVal val="visible"/>
                                      </p:to>
                                    </p:set>
                                    <p:animEffect transition="in" filter="wipe(left)">
                                      <p:cBhvr>
                                        <p:cTn id="29" dur="5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4A878CE-DED5-4B78-A554-7CBAF89C0706}"/>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6083" name="Content Placeholder 2">
            <a:extLst>
              <a:ext uri="{FF2B5EF4-FFF2-40B4-BE49-F238E27FC236}">
                <a16:creationId xmlns:a16="http://schemas.microsoft.com/office/drawing/2014/main" id="{81C6C288-3FA7-4B39-B640-7BDA97287ADC}"/>
              </a:ext>
            </a:extLst>
          </p:cNvPr>
          <p:cNvSpPr>
            <a:spLocks noGrp="1"/>
          </p:cNvSpPr>
          <p:nvPr>
            <p:ph idx="1"/>
          </p:nvPr>
        </p:nvSpPr>
        <p:spPr/>
        <p:txBody>
          <a:bodyPr/>
          <a:lstStyle/>
          <a:p>
            <a:pPr>
              <a:lnSpc>
                <a:spcPct val="100000"/>
              </a:lnSpc>
              <a:defRPr/>
            </a:pPr>
            <a:r>
              <a:rPr lang="zh-CN" altLang="en-US" dirty="0">
                <a:latin typeface="微软雅黑" panose="020B0503020204020204" pitchFamily="34" charset="-122"/>
                <a:ea typeface="微软雅黑" panose="020B0503020204020204" pitchFamily="34" charset="-122"/>
              </a:rPr>
              <a:t>考虑下述程序片段：</a:t>
            </a:r>
            <a:endParaRPr lang="en-US" altLang="zh-CN" dirty="0">
              <a:latin typeface="微软雅黑" panose="020B0503020204020204" pitchFamily="34" charset="-122"/>
              <a:ea typeface="微软雅黑" panose="020B0503020204020204" pitchFamily="34" charset="-122"/>
            </a:endParaRPr>
          </a:p>
          <a:p>
            <a:pPr>
              <a:lnSpc>
                <a:spcPct val="100000"/>
              </a:lnSpc>
              <a:buFontTx/>
              <a:buNone/>
              <a:defRPr/>
            </a:pPr>
            <a:r>
              <a:rPr lang="en-US" altLang="zh-CN" dirty="0">
                <a:latin typeface="微软雅黑" panose="020B0503020204020204" pitchFamily="34" charset="-122"/>
                <a:ea typeface="微软雅黑" panose="020B0503020204020204" pitchFamily="34" charset="-122"/>
                <a:cs typeface="Courier New" pitchFamily="49" charset="0"/>
              </a:rPr>
              <a:t>	char sentence[SENT_LEN+1];</a:t>
            </a:r>
          </a:p>
          <a:p>
            <a:pPr>
              <a:lnSpc>
                <a:spcPct val="100000"/>
              </a:lnSpc>
              <a:buFontTx/>
              <a:buNone/>
              <a:defRPr/>
            </a:pPr>
            <a:r>
              <a:rPr lang="en-US" altLang="zh-CN" dirty="0">
                <a:latin typeface="微软雅黑" panose="020B0503020204020204" pitchFamily="34" charset="-122"/>
                <a:ea typeface="微软雅黑" panose="020B0503020204020204" pitchFamily="34" charset="-122"/>
                <a:cs typeface="Courier New" pitchFamily="49" charset="0"/>
              </a:rPr>
              <a:t>	</a:t>
            </a:r>
            <a:r>
              <a:rPr lang="en-US" altLang="zh-CN" dirty="0" err="1">
                <a:latin typeface="微软雅黑" panose="020B0503020204020204" pitchFamily="34" charset="-122"/>
                <a:ea typeface="微软雅黑" panose="020B0503020204020204" pitchFamily="34" charset="-122"/>
                <a:cs typeface="Courier New" pitchFamily="49" charset="0"/>
              </a:rPr>
              <a:t>printf</a:t>
            </a:r>
            <a:r>
              <a:rPr lang="en-US" altLang="zh-CN" dirty="0">
                <a:latin typeface="微软雅黑" panose="020B0503020204020204" pitchFamily="34" charset="-122"/>
                <a:ea typeface="微软雅黑" panose="020B0503020204020204" pitchFamily="34" charset="-122"/>
                <a:cs typeface="Courier New" pitchFamily="49" charset="0"/>
              </a:rPr>
              <a:t>("Enter a sentence</a:t>
            </a:r>
            <a:r>
              <a:rPr lang="zh-CN" altLang="en-US" dirty="0">
                <a:latin typeface="微软雅黑" panose="020B0503020204020204" pitchFamily="34" charset="-122"/>
                <a:ea typeface="微软雅黑" panose="020B0503020204020204" pitchFamily="34" charset="-122"/>
                <a:cs typeface="Courier New" pitchFamily="49" charset="0"/>
              </a:rPr>
              <a:t>：</a:t>
            </a:r>
            <a:r>
              <a:rPr lang="en-US" altLang="zh-CN" dirty="0">
                <a:latin typeface="微软雅黑" panose="020B0503020204020204" pitchFamily="34" charset="-122"/>
                <a:ea typeface="微软雅黑" panose="020B0503020204020204" pitchFamily="34" charset="-122"/>
                <a:cs typeface="Courier New" pitchFamily="49" charset="0"/>
              </a:rPr>
              <a:t>\n");</a:t>
            </a:r>
          </a:p>
          <a:p>
            <a:pPr>
              <a:lnSpc>
                <a:spcPct val="100000"/>
              </a:lnSpc>
              <a:buFontTx/>
              <a:buNone/>
              <a:defRPr/>
            </a:pPr>
            <a:r>
              <a:rPr lang="en-US" altLang="zh-CN" dirty="0">
                <a:latin typeface="微软雅黑" panose="020B0503020204020204" pitchFamily="34" charset="-122"/>
                <a:ea typeface="微软雅黑" panose="020B0503020204020204" pitchFamily="34" charset="-122"/>
                <a:cs typeface="Courier New" pitchFamily="49" charset="0"/>
              </a:rPr>
              <a:t>	</a:t>
            </a:r>
            <a:r>
              <a:rPr lang="en-US" altLang="zh-CN" dirty="0" err="1">
                <a:latin typeface="微软雅黑" panose="020B0503020204020204" pitchFamily="34" charset="-122"/>
                <a:ea typeface="微软雅黑" panose="020B0503020204020204" pitchFamily="34" charset="-122"/>
                <a:cs typeface="Courier New" pitchFamily="49" charset="0"/>
              </a:rPr>
              <a:t>scanf</a:t>
            </a:r>
            <a:r>
              <a:rPr lang="en-US" altLang="zh-CN" dirty="0">
                <a:latin typeface="微软雅黑" panose="020B0503020204020204" pitchFamily="34" charset="-122"/>
                <a:ea typeface="微软雅黑" panose="020B0503020204020204" pitchFamily="34" charset="-122"/>
                <a:cs typeface="Courier New" pitchFamily="49" charset="0"/>
              </a:rPr>
              <a:t>("%s", sentence);</a:t>
            </a:r>
          </a:p>
          <a:p>
            <a:pPr>
              <a:lnSpc>
                <a:spcPct val="100000"/>
              </a:lnSpc>
              <a:defRPr/>
            </a:pPr>
            <a:r>
              <a:rPr lang="zh-CN" altLang="en-US" dirty="0">
                <a:latin typeface="微软雅黑" panose="020B0503020204020204" pitchFamily="34" charset="-122"/>
                <a:ea typeface="微软雅黑" panose="020B0503020204020204" pitchFamily="34" charset="-122"/>
              </a:rPr>
              <a:t>假设在提示后</a:t>
            </a:r>
            <a:endParaRPr lang="en-US" altLang="zh-CN" dirty="0">
              <a:latin typeface="微软雅黑" panose="020B0503020204020204" pitchFamily="34" charset="-122"/>
              <a:ea typeface="微软雅黑" panose="020B0503020204020204" pitchFamily="34" charset="-122"/>
            </a:endParaRPr>
          </a:p>
          <a:p>
            <a:pPr>
              <a:lnSpc>
                <a:spcPct val="100000"/>
              </a:lnSpc>
              <a:buFontTx/>
              <a:buNone/>
              <a:defRPr/>
            </a:pPr>
            <a:r>
              <a:rPr lang="en-US" altLang="zh-CN" dirty="0">
                <a:latin typeface="微软雅黑" panose="020B0503020204020204" pitchFamily="34" charset="-122"/>
                <a:ea typeface="微软雅黑" panose="020B0503020204020204" pitchFamily="34" charset="-122"/>
              </a:rPr>
              <a:t>	Enter a sentence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00000"/>
              </a:lnSpc>
              <a:buFontTx/>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输入一行</a:t>
            </a:r>
            <a:endParaRPr lang="en-US" altLang="zh-CN" dirty="0">
              <a:latin typeface="微软雅黑" panose="020B0503020204020204" pitchFamily="34" charset="-122"/>
              <a:ea typeface="微软雅黑" panose="020B0503020204020204" pitchFamily="34" charset="-122"/>
            </a:endParaRPr>
          </a:p>
          <a:p>
            <a:pPr>
              <a:lnSpc>
                <a:spcPct val="100000"/>
              </a:lnSpc>
              <a:buFontTx/>
              <a:buNone/>
              <a:defRPr/>
            </a:pPr>
            <a:r>
              <a:rPr lang="en-US" altLang="zh-CN" dirty="0">
                <a:latin typeface="微软雅黑" panose="020B0503020204020204" pitchFamily="34" charset="-122"/>
                <a:ea typeface="微软雅黑" panose="020B0503020204020204" pitchFamily="34" charset="-122"/>
              </a:rPr>
              <a:t>	  </a:t>
            </a:r>
            <a:r>
              <a:rPr lang="en-US" altLang="zh-CN" dirty="0">
                <a:solidFill>
                  <a:srgbClr val="006600"/>
                </a:solidFill>
                <a:latin typeface="微软雅黑" panose="020B0503020204020204" pitchFamily="34" charset="-122"/>
                <a:ea typeface="微软雅黑" panose="020B0503020204020204" pitchFamily="34" charset="-122"/>
              </a:rPr>
              <a:t>To C, or not to C</a:t>
            </a:r>
            <a:r>
              <a:rPr lang="zh-CN" altLang="en-US" dirty="0">
                <a:solidFill>
                  <a:srgbClr val="006600"/>
                </a:solidFill>
                <a:latin typeface="微软雅黑" panose="020B0503020204020204" pitchFamily="34" charset="-122"/>
                <a:ea typeface="微软雅黑" panose="020B0503020204020204" pitchFamily="34" charset="-122"/>
              </a:rPr>
              <a:t>：</a:t>
            </a:r>
            <a:r>
              <a:rPr lang="en-US" altLang="zh-CN" dirty="0">
                <a:solidFill>
                  <a:srgbClr val="006600"/>
                </a:solidFill>
                <a:latin typeface="微软雅黑" panose="020B0503020204020204" pitchFamily="34" charset="-122"/>
                <a:ea typeface="微软雅黑" panose="020B0503020204020204" pitchFamily="34" charset="-122"/>
              </a:rPr>
              <a:t> that is the question.</a:t>
            </a:r>
          </a:p>
          <a:p>
            <a:pPr marL="0" indent="0">
              <a:lnSpc>
                <a:spcPct val="100000"/>
              </a:lnSpc>
              <a:buFontTx/>
              <a:buNone/>
              <a:defRPr/>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scanf</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将存储</a:t>
            </a:r>
            <a:r>
              <a:rPr lang="en-US" altLang="zh-CN" dirty="0">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 sentence</a:t>
            </a:r>
            <a:r>
              <a:rPr lang="zh-CN" altLang="en-US" dirty="0">
                <a:latin typeface="微软雅黑" panose="020B0503020204020204" pitchFamily="34" charset="-122"/>
                <a:ea typeface="微软雅黑" panose="020B0503020204020204" pitchFamily="34" charset="-122"/>
              </a:rPr>
              <a:t>所指的空间</a:t>
            </a:r>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 calcmode="lin" valueType="num">
                                      <p:cBhvr additive="base">
                                        <p:cTn id="11"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 calcmode="lin" valueType="num">
                                      <p:cBhvr additive="base">
                                        <p:cTn id="15"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 calcmode="lin" valueType="num">
                                      <p:cBhvr additive="base">
                                        <p:cTn id="25"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3">
                                            <p:txEl>
                                              <p:pRg st="5" end="5"/>
                                            </p:txEl>
                                          </p:spTgt>
                                        </p:tgtEl>
                                        <p:attrNameLst>
                                          <p:attrName>style.visibility</p:attrName>
                                        </p:attrNameLst>
                                      </p:cBhvr>
                                      <p:to>
                                        <p:strVal val="visible"/>
                                      </p:to>
                                    </p:set>
                                    <p:anim calcmode="lin" valueType="num">
                                      <p:cBhvr additive="base">
                                        <p:cTn id="29"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083">
                                            <p:txEl>
                                              <p:pRg st="6" end="6"/>
                                            </p:txEl>
                                          </p:spTgt>
                                        </p:tgtEl>
                                        <p:attrNameLst>
                                          <p:attrName>style.visibility</p:attrName>
                                        </p:attrNameLst>
                                      </p:cBhvr>
                                      <p:to>
                                        <p:strVal val="visible"/>
                                      </p:to>
                                    </p:set>
                                    <p:anim calcmode="lin" valueType="num">
                                      <p:cBhvr additive="base">
                                        <p:cTn id="33"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0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083">
                                            <p:txEl>
                                              <p:pRg st="7" end="7"/>
                                            </p:txEl>
                                          </p:spTgt>
                                        </p:tgtEl>
                                        <p:attrNameLst>
                                          <p:attrName>style.visibility</p:attrName>
                                        </p:attrNameLst>
                                      </p:cBhvr>
                                      <p:to>
                                        <p:strVal val="visible"/>
                                      </p:to>
                                    </p:set>
                                    <p:anim calcmode="lin" valueType="num">
                                      <p:cBhvr additive="base">
                                        <p:cTn id="37"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6083">
                                            <p:txEl>
                                              <p:pRg st="8" end="8"/>
                                            </p:txEl>
                                          </p:spTgt>
                                        </p:tgtEl>
                                        <p:attrNameLst>
                                          <p:attrName>style.visibility</p:attrName>
                                        </p:attrNameLst>
                                      </p:cBhvr>
                                      <p:to>
                                        <p:strVal val="visible"/>
                                      </p:to>
                                    </p:set>
                                    <p:anim calcmode="lin" valueType="num">
                                      <p:cBhvr additive="base">
                                        <p:cTn id="41" dur="5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DA02456-0DC0-4B72-967A-FB4939CBF9CD}"/>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7107" name="Content Placeholder 2">
            <a:extLst>
              <a:ext uri="{FF2B5EF4-FFF2-40B4-BE49-F238E27FC236}">
                <a16:creationId xmlns:a16="http://schemas.microsoft.com/office/drawing/2014/main" id="{1D95009B-CFFB-4F2E-8158-379615694AE6}"/>
              </a:ext>
            </a:extLst>
          </p:cNvPr>
          <p:cNvSpPr>
            <a:spLocks noGrp="1" noChangeArrowheads="1"/>
          </p:cNvSpPr>
          <p:nvPr>
            <p:ph idx="1"/>
          </p:nvPr>
        </p:nvSpPr>
        <p:spPr>
          <a:xfrm>
            <a:off x="914400" y="1676400"/>
            <a:ext cx="10363200" cy="4800600"/>
          </a:xfrm>
        </p:spPr>
        <p:txBody>
          <a:bodyPr/>
          <a:lstStyle/>
          <a:p>
            <a:r>
              <a:rPr lang="zh-CN" altLang="en-US" sz="2800" dirty="0">
                <a:latin typeface="微软雅黑" panose="020B0503020204020204" pitchFamily="34" charset="-122"/>
                <a:ea typeface="微软雅黑" panose="020B0503020204020204" pitchFamily="34" charset="-122"/>
              </a:rPr>
              <a:t>如果用</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gets</a:t>
            </a:r>
            <a:r>
              <a:rPr lang="zh-CN" altLang="en-US" sz="2800" dirty="0">
                <a:latin typeface="微软雅黑" panose="020B0503020204020204" pitchFamily="34" charset="-122"/>
                <a:ea typeface="微软雅黑" panose="020B0503020204020204" pitchFamily="34" charset="-122"/>
              </a:rPr>
              <a:t>代替</a:t>
            </a:r>
            <a:r>
              <a:rPr lang="en-US" altLang="zh-CN" sz="2800" dirty="0" err="1">
                <a:latin typeface="微软雅黑" panose="020B0503020204020204" pitchFamily="34" charset="-122"/>
                <a:ea typeface="微软雅黑" panose="020B0503020204020204" pitchFamily="34" charset="-122"/>
              </a:rPr>
              <a:t>scanf</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buFontTx/>
              <a:buNone/>
            </a:pPr>
            <a:r>
              <a:rPr lang="en-US" altLang="zh-CN" sz="2800" dirty="0">
                <a:latin typeface="微软雅黑" panose="020B0503020204020204" pitchFamily="34" charset="-122"/>
                <a:ea typeface="微软雅黑" panose="020B0503020204020204" pitchFamily="34" charset="-122"/>
              </a:rPr>
              <a:t>	gets(sentence);</a:t>
            </a:r>
          </a:p>
          <a:p>
            <a:r>
              <a:rPr lang="zh-CN" altLang="en-US" sz="2800" dirty="0">
                <a:latin typeface="微软雅黑" panose="020B0503020204020204" pitchFamily="34" charset="-122"/>
                <a:ea typeface="微软雅黑" panose="020B0503020204020204" pitchFamily="34" charset="-122"/>
              </a:rPr>
              <a:t>当用户输入相同的字符串时</a:t>
            </a:r>
            <a:r>
              <a:rPr lang="en-US" altLang="zh-CN" sz="2800" dirty="0">
                <a:latin typeface="微软雅黑" panose="020B0503020204020204" pitchFamily="34" charset="-122"/>
                <a:ea typeface="微软雅黑" panose="020B0503020204020204" pitchFamily="34" charset="-122"/>
              </a:rPr>
              <a:t>, gets</a:t>
            </a:r>
            <a:r>
              <a:rPr lang="zh-CN" altLang="en-US" sz="2800" dirty="0">
                <a:latin typeface="微软雅黑" panose="020B0503020204020204" pitchFamily="34" charset="-122"/>
                <a:ea typeface="微软雅黑" panose="020B0503020204020204" pitchFamily="34" charset="-122"/>
              </a:rPr>
              <a:t>将存放字符串</a:t>
            </a:r>
            <a:endParaRPr lang="en-US" altLang="zh-CN" sz="2800" dirty="0">
              <a:latin typeface="微软雅黑" panose="020B0503020204020204" pitchFamily="34" charset="-122"/>
              <a:ea typeface="微软雅黑" panose="020B0503020204020204" pitchFamily="34" charset="-122"/>
            </a:endParaRPr>
          </a:p>
          <a:p>
            <a:pPr>
              <a:buFontTx/>
              <a:buNone/>
            </a:pPr>
            <a:r>
              <a:rPr lang="en-US" altLang="zh-CN" sz="2800" dirty="0">
                <a:latin typeface="微软雅黑" panose="020B0503020204020204" pitchFamily="34" charset="-122"/>
                <a:ea typeface="微软雅黑" panose="020B0503020204020204" pitchFamily="34" charset="-122"/>
              </a:rPr>
              <a:t>	"  To C, or not to C</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that is the question."</a:t>
            </a:r>
          </a:p>
          <a:p>
            <a:pPr>
              <a:buFontTx/>
              <a:buNone/>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到</a:t>
            </a:r>
            <a:r>
              <a:rPr lang="en-US" altLang="zh-CN" sz="2800" dirty="0">
                <a:latin typeface="微软雅黑" panose="020B0503020204020204" pitchFamily="34" charset="-122"/>
                <a:ea typeface="微软雅黑" panose="020B0503020204020204" pitchFamily="34" charset="-122"/>
              </a:rPr>
              <a:t> sentence</a:t>
            </a:r>
            <a:r>
              <a:rPr lang="zh-CN" altLang="en-US" sz="2800" dirty="0">
                <a:latin typeface="微软雅黑" panose="020B0503020204020204" pitchFamily="34" charset="-122"/>
                <a:ea typeface="微软雅黑" panose="020B0503020204020204" pitchFamily="34" charset="-122"/>
              </a:rPr>
              <a:t>所指向的空间</a:t>
            </a:r>
            <a:r>
              <a:rPr lang="en-US" altLang="zh-CN" sz="2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a:t>
            </a:r>
            <a:endParaRPr lang="en-US" altLang="zh-CN" sz="4000">
              <a:latin typeface="微软雅黑" panose="020B0503020204020204" pitchFamily="34" charset="-122"/>
              <a:ea typeface="微软雅黑" panose="020B0503020204020204" pitchFamily="34" charset="-122"/>
            </a:endParaRPr>
          </a:p>
        </p:txBody>
      </p:sp>
      <p:sp>
        <p:nvSpPr>
          <p:cNvPr id="15363" name="Content Placeholder 2"/>
          <p:cNvSpPr>
            <a:spLocks noGrp="1" noChangeArrowheads="1"/>
          </p:cNvSpPr>
          <p:nvPr>
            <p:ph idx="1"/>
          </p:nvPr>
        </p:nvSpPr>
        <p:spPr>
          <a:xfrm>
            <a:off x="533400" y="1741714"/>
            <a:ext cx="10972800" cy="4648200"/>
          </a:xfrm>
        </p:spPr>
        <p:txBody>
          <a:bodyPr/>
          <a:lstStyle/>
          <a:p>
            <a:pPr>
              <a:spcBef>
                <a:spcPts val="1200"/>
              </a:spcBef>
              <a:spcAft>
                <a:spcPts val="1200"/>
              </a:spcAft>
            </a:pPr>
            <a:r>
              <a:rPr lang="zh-CN" altLang="en-US" sz="2800" dirty="0">
                <a:latin typeface="微软雅黑" panose="020B0503020204020204" pitchFamily="34" charset="-122"/>
                <a:ea typeface="微软雅黑" panose="020B0503020204020204" pitchFamily="34" charset="-122"/>
              </a:rPr>
              <a:t>字符串字面量</a:t>
            </a:r>
            <a:r>
              <a:rPr lang="en-US" altLang="zh-CN" sz="2800" dirty="0">
                <a:latin typeface="微软雅黑" panose="020B0503020204020204" pitchFamily="34" charset="-122"/>
                <a:ea typeface="微软雅黑" panose="020B0503020204020204" pitchFamily="34" charset="-122"/>
              </a:rPr>
              <a:t>(string literal)</a:t>
            </a:r>
            <a:r>
              <a:rPr lang="zh-CN" altLang="en-US" sz="2800" dirty="0">
                <a:latin typeface="微软雅黑" panose="020B0503020204020204" pitchFamily="34" charset="-122"/>
                <a:ea typeface="微软雅黑" panose="020B0503020204020204" pitchFamily="34" charset="-122"/>
              </a:rPr>
              <a:t>是用一对双引号括起来的字符序列</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"When you come to a fork in the road, take it.“</a:t>
            </a:r>
          </a:p>
          <a:p>
            <a:pPr>
              <a:spcBef>
                <a:spcPts val="1200"/>
              </a:spcBef>
              <a:spcAft>
                <a:spcPts val="1200"/>
              </a:spcAft>
            </a:pPr>
            <a:r>
              <a:rPr lang="zh-CN" altLang="en-US" sz="2800" dirty="0">
                <a:latin typeface="微软雅黑" panose="020B0503020204020204" pitchFamily="34" charset="-122"/>
                <a:ea typeface="微软雅黑" panose="020B0503020204020204" pitchFamily="34" charset="-122"/>
              </a:rPr>
              <a:t>字符串字面量可以像字符常量一样包含转义序列。</a:t>
            </a:r>
            <a:endParaRPr lang="en-US" altLang="zh-CN" sz="2800" dirty="0">
              <a:latin typeface="微软雅黑" panose="020B0503020204020204" pitchFamily="34" charset="-122"/>
              <a:ea typeface="微软雅黑" panose="020B0503020204020204" pitchFamily="34" charset="-122"/>
            </a:endParaRPr>
          </a:p>
          <a:p>
            <a:pPr>
              <a:spcBef>
                <a:spcPts val="1200"/>
              </a:spcBef>
              <a:spcAft>
                <a:spcPts val="1200"/>
              </a:spcAft>
            </a:pP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17515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arn(inVertic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arn(inVertical)">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838162C-F5E2-4540-90E4-A1878C31EE7A}"/>
              </a:ext>
            </a:extLst>
          </p:cNvPr>
          <p:cNvSpPr/>
          <p:nvPr/>
        </p:nvSpPr>
        <p:spPr>
          <a:xfrm>
            <a:off x="304800" y="533400"/>
            <a:ext cx="6096000" cy="5887189"/>
          </a:xfrm>
          <a:prstGeom prst="rect">
            <a:avLst/>
          </a:prstGeom>
        </p:spPr>
        <p:txBody>
          <a:bodyPr>
            <a:spAutoFit/>
          </a:bodyPr>
          <a:lstStyle/>
          <a:p>
            <a:pPr>
              <a:lnSpc>
                <a:spcPts val="3500"/>
              </a:lnSpc>
            </a:pPr>
            <a:r>
              <a:rPr lang="zh-CN" altLang="en-US" b="1" dirty="0"/>
              <a:t>#include &lt;stdio.h&gt;</a:t>
            </a:r>
          </a:p>
          <a:p>
            <a:pPr>
              <a:lnSpc>
                <a:spcPts val="3500"/>
              </a:lnSpc>
            </a:pPr>
            <a:r>
              <a:rPr lang="zh-CN" altLang="en-US" b="1" dirty="0"/>
              <a:t>int main(int argc, char *argv[])</a:t>
            </a:r>
          </a:p>
          <a:p>
            <a:pPr>
              <a:lnSpc>
                <a:spcPts val="3500"/>
              </a:lnSpc>
            </a:pPr>
            <a:r>
              <a:rPr lang="zh-CN" altLang="en-US" b="1" dirty="0"/>
              <a:t>{</a:t>
            </a:r>
          </a:p>
          <a:p>
            <a:pPr>
              <a:lnSpc>
                <a:spcPts val="3500"/>
              </a:lnSpc>
            </a:pPr>
            <a:r>
              <a:rPr lang="zh-CN" altLang="en-US" b="1" dirty="0"/>
              <a:t>	int i;</a:t>
            </a:r>
          </a:p>
          <a:p>
            <a:pPr>
              <a:lnSpc>
                <a:spcPts val="3500"/>
              </a:lnSpc>
            </a:pPr>
            <a:r>
              <a:rPr lang="zh-CN" altLang="en-US" b="1" dirty="0"/>
              <a:t>	char sentence[20]={'\0'};</a:t>
            </a:r>
          </a:p>
          <a:p>
            <a:pPr>
              <a:lnSpc>
                <a:spcPts val="3500"/>
              </a:lnSpc>
            </a:pPr>
            <a:r>
              <a:rPr lang="zh-CN" altLang="en-US" b="1" dirty="0"/>
              <a:t>	printf("Enter a sentence：\n");</a:t>
            </a:r>
          </a:p>
          <a:p>
            <a:pPr>
              <a:lnSpc>
                <a:spcPts val="3500"/>
              </a:lnSpc>
            </a:pPr>
            <a:r>
              <a:rPr lang="zh-CN" altLang="en-US" b="1" dirty="0"/>
              <a:t>	scanf("%s", sentence);</a:t>
            </a:r>
          </a:p>
          <a:p>
            <a:pPr>
              <a:lnSpc>
                <a:spcPts val="3500"/>
              </a:lnSpc>
            </a:pPr>
            <a:r>
              <a:rPr lang="zh-CN" altLang="en-US" b="1" dirty="0"/>
              <a:t>	for(i=0;i&lt;20;i++)</a:t>
            </a:r>
          </a:p>
          <a:p>
            <a:pPr>
              <a:lnSpc>
                <a:spcPts val="3500"/>
              </a:lnSpc>
            </a:pPr>
            <a:r>
              <a:rPr lang="zh-CN" altLang="en-US" b="1" dirty="0"/>
              <a:t>	{</a:t>
            </a:r>
          </a:p>
          <a:p>
            <a:pPr>
              <a:lnSpc>
                <a:spcPts val="3500"/>
              </a:lnSpc>
            </a:pPr>
            <a:r>
              <a:rPr lang="zh-CN" altLang="en-US" b="1" dirty="0"/>
              <a:t>		printf("%c",sentence[i]);</a:t>
            </a:r>
          </a:p>
          <a:p>
            <a:pPr>
              <a:lnSpc>
                <a:spcPts val="3500"/>
              </a:lnSpc>
            </a:pPr>
            <a:r>
              <a:rPr lang="zh-CN" altLang="en-US" b="1" dirty="0"/>
              <a:t>	}</a:t>
            </a:r>
          </a:p>
          <a:p>
            <a:pPr>
              <a:lnSpc>
                <a:spcPts val="3500"/>
              </a:lnSpc>
            </a:pPr>
            <a:r>
              <a:rPr lang="zh-CN" altLang="en-US" b="1" dirty="0"/>
              <a:t>	return 0;</a:t>
            </a:r>
          </a:p>
          <a:p>
            <a:pPr>
              <a:lnSpc>
                <a:spcPts val="3500"/>
              </a:lnSpc>
            </a:pPr>
            <a:r>
              <a:rPr lang="zh-CN" altLang="en-US" b="1" dirty="0"/>
              <a:t>}</a:t>
            </a:r>
          </a:p>
        </p:txBody>
      </p:sp>
      <p:pic>
        <p:nvPicPr>
          <p:cNvPr id="6" name="图片 5">
            <a:extLst>
              <a:ext uri="{FF2B5EF4-FFF2-40B4-BE49-F238E27FC236}">
                <a16:creationId xmlns:a16="http://schemas.microsoft.com/office/drawing/2014/main" id="{11828BB2-C26F-46C0-AA7B-4F80D575CE31}"/>
              </a:ext>
            </a:extLst>
          </p:cNvPr>
          <p:cNvPicPr>
            <a:picLocks noChangeAspect="1"/>
          </p:cNvPicPr>
          <p:nvPr/>
        </p:nvPicPr>
        <p:blipFill>
          <a:blip r:embed="rId2"/>
          <a:stretch>
            <a:fillRect/>
          </a:stretch>
        </p:blipFill>
        <p:spPr>
          <a:xfrm>
            <a:off x="6248400" y="1676400"/>
            <a:ext cx="5054373" cy="876300"/>
          </a:xfrm>
          <a:prstGeom prst="rect">
            <a:avLst/>
          </a:prstGeom>
        </p:spPr>
      </p:pic>
      <p:sp>
        <p:nvSpPr>
          <p:cNvPr id="7" name="矩形 6">
            <a:extLst>
              <a:ext uri="{FF2B5EF4-FFF2-40B4-BE49-F238E27FC236}">
                <a16:creationId xmlns:a16="http://schemas.microsoft.com/office/drawing/2014/main" id="{9DA45B06-235D-4567-9A18-014DC579B5A9}"/>
              </a:ext>
            </a:extLst>
          </p:cNvPr>
          <p:cNvSpPr/>
          <p:nvPr/>
        </p:nvSpPr>
        <p:spPr>
          <a:xfrm>
            <a:off x="1295400" y="3246161"/>
            <a:ext cx="3352800" cy="461665"/>
          </a:xfrm>
          <a:prstGeom prst="rect">
            <a:avLst/>
          </a:prstGeom>
          <a:solidFill>
            <a:srgbClr val="CCFFFF"/>
          </a:solidFill>
        </p:spPr>
        <p:txBody>
          <a:bodyPr wrap="square">
            <a:spAutoFit/>
          </a:bodyPr>
          <a:lstStyle/>
          <a:p>
            <a:r>
              <a:rPr lang="en-US" altLang="zh-CN" b="1" dirty="0">
                <a:ea typeface="微软雅黑" panose="020B0503020204020204" pitchFamily="34" charset="-122"/>
                <a:cs typeface="Times New Roman" panose="02020603050405020304" pitchFamily="18" charset="0"/>
              </a:rPr>
              <a:t>gets(sentence);</a:t>
            </a:r>
            <a:endParaRPr lang="zh-CN" altLang="en-US" b="1" dirty="0">
              <a:cs typeface="Times New Roman" panose="02020603050405020304" pitchFamily="18" charset="0"/>
            </a:endParaRPr>
          </a:p>
        </p:txBody>
      </p:sp>
      <p:pic>
        <p:nvPicPr>
          <p:cNvPr id="8" name="图片 7">
            <a:extLst>
              <a:ext uri="{FF2B5EF4-FFF2-40B4-BE49-F238E27FC236}">
                <a16:creationId xmlns:a16="http://schemas.microsoft.com/office/drawing/2014/main" id="{7C650671-883D-434B-B959-DDCEE6D9642B}"/>
              </a:ext>
            </a:extLst>
          </p:cNvPr>
          <p:cNvPicPr>
            <a:picLocks noChangeAspect="1"/>
          </p:cNvPicPr>
          <p:nvPr/>
        </p:nvPicPr>
        <p:blipFill>
          <a:blip r:embed="rId3"/>
          <a:stretch>
            <a:fillRect/>
          </a:stretch>
        </p:blipFill>
        <p:spPr>
          <a:xfrm>
            <a:off x="6229350" y="1676400"/>
            <a:ext cx="5267325" cy="956315"/>
          </a:xfrm>
          <a:prstGeom prst="rect">
            <a:avLst/>
          </a:prstGeom>
        </p:spPr>
      </p:pic>
    </p:spTree>
    <p:extLst>
      <p:ext uri="{BB962C8B-B14F-4D97-AF65-F5344CB8AC3E}">
        <p14:creationId xmlns:p14="http://schemas.microsoft.com/office/powerpoint/2010/main" val="102130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7D873EE-7643-4A54-9FD2-EEC31B396A6A}"/>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8131" name="Content Placeholder 2">
            <a:extLst>
              <a:ext uri="{FF2B5EF4-FFF2-40B4-BE49-F238E27FC236}">
                <a16:creationId xmlns:a16="http://schemas.microsoft.com/office/drawing/2014/main" id="{73C24D00-F7F0-4B66-B5D1-435158456798}"/>
              </a:ext>
            </a:extLst>
          </p:cNvPr>
          <p:cNvSpPr>
            <a:spLocks noGrp="1" noChangeArrowheads="1"/>
          </p:cNvSpPr>
          <p:nvPr>
            <p:ph idx="1"/>
          </p:nvPr>
        </p:nvSpPr>
        <p:spPr/>
        <p:txBody>
          <a:bodyPr/>
          <a:lstStyle/>
          <a:p>
            <a:r>
              <a:rPr lang="en-US" altLang="zh-CN" sz="3600" dirty="0" err="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和 </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gets</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把字符读入一个数组，没有检查目标存储空间是否存满的机制。结果可能把字符存入越过数组末尾的空间，导致未定义的行为。</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a:p>
            <a:pPr>
              <a:buFontTx/>
              <a:buNone/>
            </a:pP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5" name="三十二角星 4">
            <a:extLst>
              <a:ext uri="{FF2B5EF4-FFF2-40B4-BE49-F238E27FC236}">
                <a16:creationId xmlns:a16="http://schemas.microsoft.com/office/drawing/2014/main" id="{E31E1914-95A6-4993-B233-0470FFEB2892}"/>
              </a:ext>
            </a:extLst>
          </p:cNvPr>
          <p:cNvSpPr>
            <a:spLocks noChangeArrowheads="1"/>
          </p:cNvSpPr>
          <p:nvPr/>
        </p:nvSpPr>
        <p:spPr bwMode="auto">
          <a:xfrm>
            <a:off x="3733800" y="3924300"/>
            <a:ext cx="5715000" cy="1943100"/>
          </a:xfrm>
          <a:prstGeom prst="star32">
            <a:avLst>
              <a:gd name="adj" fmla="val 37500"/>
            </a:avLst>
          </a:prstGeom>
          <a:solidFill>
            <a:srgbClr val="FFFF00"/>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4000">
                <a:solidFill>
                  <a:srgbClr val="B82F25"/>
                </a:solidFill>
                <a:latin typeface="微软雅黑" panose="020B0503020204020204" pitchFamily="34" charset="-122"/>
                <a:ea typeface="微软雅黑" panose="020B0503020204020204" pitchFamily="34" charset="-122"/>
              </a:rPr>
              <a:t> </a:t>
            </a:r>
            <a:r>
              <a:rPr lang="zh-CN" altLang="en-US" sz="4000" b="1">
                <a:solidFill>
                  <a:srgbClr val="B82F25"/>
                </a:solidFill>
                <a:latin typeface="微软雅黑" panose="020B0503020204020204" pitchFamily="34" charset="-122"/>
                <a:ea typeface="微软雅黑" panose="020B0503020204020204" pitchFamily="34" charset="-122"/>
              </a:rPr>
              <a:t>缓冲区溢出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par>
                          <p:cTn id="16" fill="hold" nodeType="afterGroup">
                            <p:stCondLst>
                              <p:cond delay="1000"/>
                            </p:stCondLst>
                            <p:childTnLst>
                              <p:par>
                                <p:cTn id="17" presetID="27" presetClass="emph" presetSubtype="0" fill="remove" grpId="1" nodeType="afterEffect">
                                  <p:stCondLst>
                                    <p:cond delay="0"/>
                                  </p:stCondLst>
                                  <p:childTnLst>
                                    <p:animClr clrSpc="rgb" dir="cw">
                                      <p:cBhvr override="childStyle">
                                        <p:cTn id="18" dur="250" autoRev="1" fill="remove"/>
                                        <p:tgtEl>
                                          <p:spTgt spid="5"/>
                                        </p:tgtEl>
                                        <p:attrNameLst>
                                          <p:attrName>style.color</p:attrName>
                                        </p:attrNameLst>
                                      </p:cBhvr>
                                      <p:to>
                                        <a:schemeClr val="bg1"/>
                                      </p:to>
                                    </p:animClr>
                                    <p:animClr clrSpc="rgb" dir="cw">
                                      <p:cBhvr>
                                        <p:cTn id="19" dur="250" autoRev="1" fill="remove"/>
                                        <p:tgtEl>
                                          <p:spTgt spid="5"/>
                                        </p:tgtEl>
                                        <p:attrNameLst>
                                          <p:attrName>fillcolor</p:attrName>
                                        </p:attrNameLst>
                                      </p:cBhvr>
                                      <p:to>
                                        <a:schemeClr val="bg1"/>
                                      </p:to>
                                    </p:animClr>
                                    <p:set>
                                      <p:cBhvr>
                                        <p:cTn id="20" dur="250" autoRev="1" fill="remove"/>
                                        <p:tgtEl>
                                          <p:spTgt spid="5"/>
                                        </p:tgtEl>
                                        <p:attrNameLst>
                                          <p:attrName>fill.type</p:attrName>
                                        </p:attrNameLst>
                                      </p:cBhvr>
                                      <p:to>
                                        <p:strVal val="solid"/>
                                      </p:to>
                                    </p:set>
                                    <p:set>
                                      <p:cBhvr>
                                        <p:cTn id="21" dur="250" autoRev="1" fill="remove"/>
                                        <p:tgtEl>
                                          <p:spTgt spid="5"/>
                                        </p:tgtEl>
                                        <p:attrNameLst>
                                          <p:attrName>fill.on</p:attrName>
                                        </p:attrNameLst>
                                      </p:cBhvr>
                                      <p:to>
                                        <p:strVal val="true"/>
                                      </p:to>
                                    </p:set>
                                  </p:childTnLst>
                                </p:cTn>
                              </p:par>
                            </p:childTnLst>
                          </p:cTn>
                        </p:par>
                        <p:par>
                          <p:cTn id="22" fill="hold" nodeType="afterGroup">
                            <p:stCondLst>
                              <p:cond delay="1500"/>
                            </p:stCondLst>
                            <p:childTnLst>
                              <p:par>
                                <p:cTn id="23" presetID="27" presetClass="emph" presetSubtype="0" fill="remove" grpId="2" nodeType="afterEffect">
                                  <p:stCondLst>
                                    <p:cond delay="0"/>
                                  </p:stCondLst>
                                  <p:childTnLst>
                                    <p:animClr clrSpc="rgb" dir="cw">
                                      <p:cBhvr override="childStyle">
                                        <p:cTn id="24" dur="250" autoRev="1" fill="remove"/>
                                        <p:tgtEl>
                                          <p:spTgt spid="5"/>
                                        </p:tgtEl>
                                        <p:attrNameLst>
                                          <p:attrName>style.color</p:attrName>
                                        </p:attrNameLst>
                                      </p:cBhvr>
                                      <p:to>
                                        <a:schemeClr val="bg1"/>
                                      </p:to>
                                    </p:animClr>
                                    <p:animClr clrSpc="rgb" dir="cw">
                                      <p:cBhvr>
                                        <p:cTn id="25" dur="250" autoRev="1" fill="remove"/>
                                        <p:tgtEl>
                                          <p:spTgt spid="5"/>
                                        </p:tgtEl>
                                        <p:attrNameLst>
                                          <p:attrName>fillcolor</p:attrName>
                                        </p:attrNameLst>
                                      </p:cBhvr>
                                      <p:to>
                                        <a:schemeClr val="bg1"/>
                                      </p:to>
                                    </p:animClr>
                                    <p:set>
                                      <p:cBhvr>
                                        <p:cTn id="26" dur="250" autoRev="1" fill="remove"/>
                                        <p:tgtEl>
                                          <p:spTgt spid="5"/>
                                        </p:tgtEl>
                                        <p:attrNameLst>
                                          <p:attrName>fill.type</p:attrName>
                                        </p:attrNameLst>
                                      </p:cBhvr>
                                      <p:to>
                                        <p:strVal val="solid"/>
                                      </p:to>
                                    </p:set>
                                    <p:set>
                                      <p:cBhvr>
                                        <p:cTn id="27" dur="250" autoRev="1" fill="remove"/>
                                        <p:tgtEl>
                                          <p:spTgt spid="5"/>
                                        </p:tgtEl>
                                        <p:attrNameLst>
                                          <p:attrName>fill.on</p:attrName>
                                        </p:attrNameLst>
                                      </p:cBhvr>
                                      <p:to>
                                        <p:strVal val="true"/>
                                      </p:to>
                                    </p:set>
                                  </p:childTnLst>
                                </p:cTn>
                              </p:par>
                            </p:childTnLst>
                          </p:cTn>
                        </p:par>
                        <p:par>
                          <p:cTn id="28" fill="hold" nodeType="afterGroup">
                            <p:stCondLst>
                              <p:cond delay="2000"/>
                            </p:stCondLst>
                            <p:childTnLst>
                              <p:par>
                                <p:cTn id="29" presetID="27" presetClass="emph" presetSubtype="0" fill="remove" grpId="3" nodeType="afterEffect">
                                  <p:stCondLst>
                                    <p:cond delay="0"/>
                                  </p:stCondLst>
                                  <p:childTnLst>
                                    <p:animClr clrSpc="rgb" dir="cw">
                                      <p:cBhvr override="childStyle">
                                        <p:cTn id="30" dur="250" autoRev="1" fill="remove"/>
                                        <p:tgtEl>
                                          <p:spTgt spid="5"/>
                                        </p:tgtEl>
                                        <p:attrNameLst>
                                          <p:attrName>style.color</p:attrName>
                                        </p:attrNameLst>
                                      </p:cBhvr>
                                      <p:to>
                                        <a:schemeClr val="bg1"/>
                                      </p:to>
                                    </p:animClr>
                                    <p:animClr clrSpc="rgb" dir="cw">
                                      <p:cBhvr>
                                        <p:cTn id="31" dur="250" autoRev="1" fill="remove"/>
                                        <p:tgtEl>
                                          <p:spTgt spid="5"/>
                                        </p:tgtEl>
                                        <p:attrNameLst>
                                          <p:attrName>fillcolor</p:attrName>
                                        </p:attrNameLst>
                                      </p:cBhvr>
                                      <p:to>
                                        <a:schemeClr val="bg1"/>
                                      </p:to>
                                    </p:animClr>
                                    <p:set>
                                      <p:cBhvr>
                                        <p:cTn id="32" dur="250" autoRev="1" fill="remove"/>
                                        <p:tgtEl>
                                          <p:spTgt spid="5"/>
                                        </p:tgtEl>
                                        <p:attrNameLst>
                                          <p:attrName>fill.type</p:attrName>
                                        </p:attrNameLst>
                                      </p:cBhvr>
                                      <p:to>
                                        <p:strVal val="solid"/>
                                      </p:to>
                                    </p:set>
                                    <p:set>
                                      <p:cBhvr>
                                        <p:cTn id="3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399D75-4BE4-44D4-9C2C-8F3958784901}"/>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8131" name="Content Placeholder 2">
            <a:extLst>
              <a:ext uri="{FF2B5EF4-FFF2-40B4-BE49-F238E27FC236}">
                <a16:creationId xmlns:a16="http://schemas.microsoft.com/office/drawing/2014/main" id="{1C0DD7BB-0EA4-4FE1-856C-6FA038AE24C4}"/>
              </a:ext>
            </a:extLst>
          </p:cNvPr>
          <p:cNvSpPr>
            <a:spLocks noGrp="1" noChangeArrowheads="1"/>
          </p:cNvSpPr>
          <p:nvPr>
            <p:ph idx="1"/>
          </p:nvPr>
        </p:nvSpPr>
        <p:spPr>
          <a:xfrm>
            <a:off x="685800" y="1905000"/>
            <a:ext cx="10744200" cy="4800600"/>
          </a:xfrm>
        </p:spPr>
        <p:txBody>
          <a:bodyPr/>
          <a:lstStyle/>
          <a:p>
            <a:r>
              <a:rPr lang="en-US" altLang="zh-CN" sz="3600" dirty="0" err="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能够通过转换说明符</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3600" i="1" dirty="0">
                <a:latin typeface="微软雅黑" panose="020B0503020204020204" pitchFamily="34" charset="-122"/>
                <a:ea typeface="微软雅黑" panose="020B0503020204020204" pitchFamily="34" charset="-122"/>
                <a:cs typeface="Courier New" panose="02070309020205020404" pitchFamily="49" charset="0"/>
              </a:rPr>
              <a:t>n</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s</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代替</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%s</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来在一定程度上避免上述问题。</a:t>
            </a:r>
            <a:r>
              <a:rPr lang="en-US" altLang="zh-CN" sz="3600" i="1" dirty="0">
                <a:latin typeface="微软雅黑" panose="020B0503020204020204" pitchFamily="34" charset="-122"/>
                <a:ea typeface="微软雅黑" panose="020B0503020204020204" pitchFamily="34" charset="-122"/>
                <a:cs typeface="Courier New" panose="02070309020205020404" pitchFamily="49" charset="0"/>
              </a:rPr>
              <a:t>n</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是一个整数，指明能够存放的</a:t>
            </a:r>
            <a:r>
              <a:rPr lang="zh-CN" altLang="en-US" sz="36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最多字符数</a:t>
            </a:r>
            <a:r>
              <a:rPr lang="zh-CN" altLang="en-US" sz="3600" dirty="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36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62C9282-0575-44EA-A970-7EC1DEA81F9C}"/>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用</a:t>
            </a:r>
            <a:r>
              <a:rPr lang="en-US" altLang="zh-CN" sz="4000" b="1">
                <a:latin typeface="微软雅黑" panose="020B0503020204020204" pitchFamily="34" charset="-122"/>
                <a:ea typeface="微软雅黑" panose="020B0503020204020204" pitchFamily="34" charset="-122"/>
                <a:cs typeface="Courier New" panose="02070309020205020404" pitchFamily="49" charset="0"/>
              </a:rPr>
              <a:t>scanf</a:t>
            </a:r>
            <a:r>
              <a:rPr lang="en-US" altLang="zh-CN" sz="4000">
                <a:latin typeface="微软雅黑" panose="020B0503020204020204" pitchFamily="34" charset="-122"/>
                <a:ea typeface="微软雅黑" panose="020B0503020204020204" pitchFamily="34" charset="-122"/>
              </a:rPr>
              <a:t> </a:t>
            </a:r>
            <a:r>
              <a:rPr lang="zh-CN" altLang="en-US" sz="4000">
                <a:latin typeface="微软雅黑" panose="020B0503020204020204" pitchFamily="34" charset="-122"/>
                <a:ea typeface="微软雅黑" panose="020B0503020204020204" pitchFamily="34" charset="-122"/>
              </a:rPr>
              <a:t>和 </a:t>
            </a:r>
            <a:r>
              <a:rPr lang="en-US" altLang="zh-CN" sz="4000" b="1">
                <a:latin typeface="微软雅黑" panose="020B0503020204020204" pitchFamily="34" charset="-122"/>
                <a:ea typeface="微软雅黑" panose="020B0503020204020204" pitchFamily="34" charset="-122"/>
              </a:rPr>
              <a:t>gets</a:t>
            </a:r>
            <a:r>
              <a:rPr lang="zh-CN" altLang="en-US" sz="4000" b="1">
                <a:latin typeface="微软雅黑" panose="020B0503020204020204" pitchFamily="34" charset="-122"/>
                <a:ea typeface="微软雅黑" panose="020B0503020204020204" pitchFamily="34" charset="-122"/>
              </a:rPr>
              <a:t>读字符串</a:t>
            </a:r>
            <a:endParaRPr lang="en-US" altLang="zh-CN" sz="4000" b="1">
              <a:latin typeface="微软雅黑" panose="020B0503020204020204" pitchFamily="34" charset="-122"/>
              <a:ea typeface="微软雅黑" panose="020B0503020204020204" pitchFamily="34" charset="-122"/>
            </a:endParaRPr>
          </a:p>
        </p:txBody>
      </p:sp>
      <p:sp>
        <p:nvSpPr>
          <p:cNvPr id="48131" name="Content Placeholder 2">
            <a:extLst>
              <a:ext uri="{FF2B5EF4-FFF2-40B4-BE49-F238E27FC236}">
                <a16:creationId xmlns:a16="http://schemas.microsoft.com/office/drawing/2014/main" id="{78ED3607-FCFD-4068-A556-1841B6EE7566}"/>
              </a:ext>
            </a:extLst>
          </p:cNvPr>
          <p:cNvSpPr>
            <a:spLocks noGrp="1" noChangeArrowheads="1"/>
          </p:cNvSpPr>
          <p:nvPr>
            <p:ph idx="1"/>
          </p:nvPr>
        </p:nvSpPr>
        <p:spPr>
          <a:xfrm>
            <a:off x="685800" y="1905000"/>
            <a:ext cx="10744200" cy="4800600"/>
          </a:xfrm>
        </p:spPr>
        <p:txBody>
          <a:bodyPr/>
          <a:lstStyle/>
          <a:p>
            <a:r>
              <a:rPr lang="en-US" altLang="zh-CN" sz="4000" dirty="0">
                <a:latin typeface="微软雅黑" panose="020B0503020204020204" pitchFamily="34" charset="-122"/>
                <a:ea typeface="微软雅黑" panose="020B0503020204020204" pitchFamily="34" charset="-122"/>
              </a:rPr>
              <a:t>gets </a:t>
            </a:r>
            <a:r>
              <a:rPr lang="zh-CN" altLang="en-US" sz="4000" dirty="0">
                <a:latin typeface="微软雅黑" panose="020B0503020204020204" pitchFamily="34" charset="-122"/>
                <a:ea typeface="微软雅黑" panose="020B0503020204020204" pitchFamily="34" charset="-122"/>
              </a:rPr>
              <a:t>本身是不安全的；</a:t>
            </a:r>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fgets</a:t>
            </a:r>
            <a:r>
              <a:rPr lang="zh-CN" altLang="en-US" sz="4000" dirty="0">
                <a:latin typeface="微软雅黑" panose="020B0503020204020204" pitchFamily="34" charset="-122"/>
                <a:ea typeface="微软雅黑" panose="020B0503020204020204" pitchFamily="34" charset="-122"/>
              </a:rPr>
              <a:t>（</a:t>
            </a:r>
            <a:r>
              <a:rPr lang="en-US" altLang="zh-CN" sz="4000" dirty="0">
                <a:latin typeface="微软雅黑" panose="020B0503020204020204" pitchFamily="34" charset="-122"/>
                <a:ea typeface="微软雅黑" panose="020B0503020204020204" pitchFamily="34" charset="-122"/>
              </a:rPr>
              <a:t>chap22.5</a:t>
            </a:r>
            <a:r>
              <a:rPr lang="zh-CN" altLang="en-US" sz="4000" dirty="0">
                <a:latin typeface="微软雅黑" panose="020B0503020204020204" pitchFamily="34" charset="-122"/>
                <a:ea typeface="微软雅黑" panose="020B0503020204020204" pitchFamily="34" charset="-122"/>
              </a:rPr>
              <a:t>）</a:t>
            </a:r>
            <a:r>
              <a:rPr lang="en-US" altLang="zh-CN" sz="4000" dirty="0">
                <a:latin typeface="微软雅黑" panose="020B0503020204020204" pitchFamily="34" charset="-122"/>
                <a:ea typeface="微软雅黑" panose="020B0503020204020204" pitchFamily="34" charset="-122"/>
              </a:rPr>
              <a:t> </a:t>
            </a:r>
            <a:r>
              <a:rPr lang="zh-CN" altLang="en-US" sz="4000" dirty="0">
                <a:latin typeface="微软雅黑" panose="020B0503020204020204" pitchFamily="34" charset="-122"/>
                <a:ea typeface="微软雅黑" panose="020B0503020204020204" pitchFamily="34" charset="-122"/>
              </a:rPr>
              <a:t>是一个更好的替代。</a:t>
            </a:r>
            <a:endParaRPr lang="en-US" altLang="zh-CN" sz="4000" dirty="0">
              <a:latin typeface="微软雅黑" panose="020B0503020204020204" pitchFamily="34" charset="-122"/>
              <a:ea typeface="微软雅黑" panose="020B0503020204020204" pitchFamily="34" charset="-122"/>
            </a:endParaRPr>
          </a:p>
        </p:txBody>
      </p:sp>
      <p:sp>
        <p:nvSpPr>
          <p:cNvPr id="2" name="流程图: 过程 1">
            <a:extLst>
              <a:ext uri="{FF2B5EF4-FFF2-40B4-BE49-F238E27FC236}">
                <a16:creationId xmlns:a16="http://schemas.microsoft.com/office/drawing/2014/main" id="{3BA0732D-AE88-435D-8120-9510A23A89F7}"/>
              </a:ext>
            </a:extLst>
          </p:cNvPr>
          <p:cNvSpPr>
            <a:spLocks noChangeArrowheads="1"/>
          </p:cNvSpPr>
          <p:nvPr/>
        </p:nvSpPr>
        <p:spPr bwMode="auto">
          <a:xfrm>
            <a:off x="1257300" y="4038600"/>
            <a:ext cx="9601200" cy="1219200"/>
          </a:xfrm>
          <a:prstGeom prst="flowChartProcess">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3200">
                <a:solidFill>
                  <a:srgbClr val="000000"/>
                </a:solidFill>
                <a:latin typeface="微软雅黑" panose="020B0503020204020204" pitchFamily="34" charset="-122"/>
                <a:ea typeface="微软雅黑" panose="020B0503020204020204" pitchFamily="34" charset="-122"/>
              </a:rPr>
              <a:t>如今，很多</a:t>
            </a:r>
            <a:r>
              <a:rPr lang="en-US" altLang="zh-CN" sz="3200">
                <a:solidFill>
                  <a:srgbClr val="000000"/>
                </a:solidFill>
                <a:latin typeface="微软雅黑" panose="020B0503020204020204" pitchFamily="34" charset="-122"/>
                <a:ea typeface="微软雅黑" panose="020B0503020204020204" pitchFamily="34" charset="-122"/>
              </a:rPr>
              <a:t>C</a:t>
            </a:r>
            <a:r>
              <a:rPr lang="zh-CN" altLang="en-US" sz="3200">
                <a:solidFill>
                  <a:srgbClr val="000000"/>
                </a:solidFill>
                <a:latin typeface="微软雅黑" panose="020B0503020204020204" pitchFamily="34" charset="-122"/>
                <a:ea typeface="微软雅黑" panose="020B0503020204020204" pitchFamily="34" charset="-122"/>
              </a:rPr>
              <a:t>编译器对于使用不安全的函数在编译时会给出警告，有的编译器甚至禁止使用这类函数。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8BC6CAB-FA3E-4772-AD64-7DD67542A1F4}"/>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逐字符读入字符串</a:t>
            </a:r>
            <a:endParaRPr lang="en-US" altLang="zh-CN" sz="4000">
              <a:latin typeface="微软雅黑" panose="020B0503020204020204" pitchFamily="34" charset="-122"/>
              <a:ea typeface="微软雅黑" panose="020B0503020204020204" pitchFamily="34" charset="-122"/>
            </a:endParaRPr>
          </a:p>
        </p:txBody>
      </p:sp>
      <p:sp>
        <p:nvSpPr>
          <p:cNvPr id="49155" name="Content Placeholder 2">
            <a:extLst>
              <a:ext uri="{FF2B5EF4-FFF2-40B4-BE49-F238E27FC236}">
                <a16:creationId xmlns:a16="http://schemas.microsoft.com/office/drawing/2014/main" id="{D2581FBB-7BBB-478D-984D-76AE5C8561B5}"/>
              </a:ext>
            </a:extLst>
          </p:cNvPr>
          <p:cNvSpPr>
            <a:spLocks noGrp="1" noChangeArrowheads="1"/>
          </p:cNvSpPr>
          <p:nvPr>
            <p:ph idx="1"/>
          </p:nvPr>
        </p:nvSpPr>
        <p:spPr>
          <a:xfrm>
            <a:off x="609600" y="1447800"/>
            <a:ext cx="10820400" cy="5029200"/>
          </a:xfrm>
        </p:spPr>
        <p:txBody>
          <a:bodyPr/>
          <a:lstStyle/>
          <a:p>
            <a:r>
              <a:rPr lang="zh-CN" altLang="en-US" sz="2800" dirty="0"/>
              <a:t>程序员常编写自己的输入函数。</a:t>
            </a:r>
            <a:endParaRPr lang="en-US" altLang="zh-CN" sz="2800" dirty="0"/>
          </a:p>
          <a:p>
            <a:r>
              <a:rPr lang="zh-CN" altLang="en-US" sz="2800" dirty="0"/>
              <a:t>要考虑的问题：</a:t>
            </a:r>
            <a:endParaRPr lang="en-US" altLang="zh-CN" sz="2800" dirty="0"/>
          </a:p>
          <a:p>
            <a:r>
              <a:rPr lang="zh-CN" altLang="en-US" sz="2800" dirty="0"/>
              <a:t>在存放字符串之前，需要跳过空白吗</a:t>
            </a:r>
            <a:r>
              <a:rPr lang="en-US" altLang="zh-CN" sz="2800" dirty="0"/>
              <a:t>?</a:t>
            </a:r>
          </a:p>
          <a:p>
            <a:r>
              <a:rPr lang="zh-CN" altLang="en-US" sz="2800" dirty="0"/>
              <a:t>什么字符导致函数停止读入：</a:t>
            </a:r>
            <a:r>
              <a:rPr lang="en-US" altLang="zh-CN" sz="2800" dirty="0"/>
              <a:t> </a:t>
            </a:r>
            <a:r>
              <a:rPr lang="zh-CN" altLang="en-US" sz="2800" dirty="0"/>
              <a:t>换行符、任何空白字符或者其它字符</a:t>
            </a:r>
            <a:r>
              <a:rPr lang="en-US" altLang="zh-CN" sz="2800" dirty="0"/>
              <a:t>? </a:t>
            </a:r>
            <a:r>
              <a:rPr lang="zh-CN" altLang="en-US" sz="2800" dirty="0"/>
              <a:t>该字符是存放到字符串还是丢弃</a:t>
            </a:r>
            <a:r>
              <a:rPr lang="en-US" altLang="zh-CN" sz="2800" dirty="0"/>
              <a:t>?</a:t>
            </a:r>
          </a:p>
          <a:p>
            <a:r>
              <a:rPr lang="zh-CN" altLang="en-US" sz="2800" dirty="0"/>
              <a:t>如果输入字符串太长（超过目标数组），函数应该怎么处理：丢弃额外的字符或者留给下一次输入操作？</a:t>
            </a:r>
            <a:endParaRPr lang="en-US" altLang="zh-CN" sz="2800" dirty="0"/>
          </a:p>
          <a:p>
            <a:pPr lvl="1"/>
            <a:endParaRPr lang="en-US" altLang="zh-CN" sz="2800" dirty="0"/>
          </a:p>
          <a:p>
            <a:pPr lvl="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arn(inVertical)">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horizont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horizont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horizontal)">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randombar(horizontal)">
                                      <p:cBhvr>
                                        <p:cTn id="2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3813E64-E502-4D17-8233-4329F2F07C9D}"/>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逐字符读入字符串</a:t>
            </a:r>
            <a:endParaRPr lang="en-US" altLang="zh-CN" sz="4000">
              <a:latin typeface="微软雅黑" panose="020B0503020204020204" pitchFamily="34" charset="-122"/>
              <a:ea typeface="微软雅黑" panose="020B0503020204020204" pitchFamily="34" charset="-122"/>
            </a:endParaRPr>
          </a:p>
        </p:txBody>
      </p:sp>
      <p:sp>
        <p:nvSpPr>
          <p:cNvPr id="50179" name="Content Placeholder 2">
            <a:extLst>
              <a:ext uri="{FF2B5EF4-FFF2-40B4-BE49-F238E27FC236}">
                <a16:creationId xmlns:a16="http://schemas.microsoft.com/office/drawing/2014/main" id="{BB8A01DA-AEB5-417A-AB45-DEDBA947D460}"/>
              </a:ext>
            </a:extLst>
          </p:cNvPr>
          <p:cNvSpPr>
            <a:spLocks noGrp="1" noChangeArrowheads="1"/>
          </p:cNvSpPr>
          <p:nvPr>
            <p:ph idx="1"/>
          </p:nvPr>
        </p:nvSpPr>
        <p:spPr>
          <a:xfrm>
            <a:off x="914400" y="1676400"/>
            <a:ext cx="10363200" cy="4800600"/>
          </a:xfrm>
        </p:spPr>
        <p:txBody>
          <a:bodyPr/>
          <a:lstStyle/>
          <a:p>
            <a:r>
              <a:rPr lang="zh-CN" altLang="en-US" sz="3200" dirty="0">
                <a:latin typeface="微软雅黑" panose="020B0503020204020204" pitchFamily="34" charset="-122"/>
                <a:ea typeface="微软雅黑" panose="020B0503020204020204" pitchFamily="34" charset="-122"/>
              </a:rPr>
              <a:t>例：假如我们需要编写一个函数：</a:t>
            </a:r>
            <a:r>
              <a:rPr lang="en-US" altLang="zh-CN" sz="3200" dirty="0">
                <a:latin typeface="微软雅黑" panose="020B0503020204020204" pitchFamily="34" charset="-122"/>
                <a:ea typeface="微软雅黑" panose="020B0503020204020204" pitchFamily="34" charset="-122"/>
              </a:rPr>
              <a:t> </a:t>
            </a:r>
          </a:p>
          <a:p>
            <a:r>
              <a:rPr lang="en-US" altLang="zh-CN" sz="3200" dirty="0">
                <a:latin typeface="微软雅黑" panose="020B0503020204020204" pitchFamily="34" charset="-122"/>
                <a:ea typeface="微软雅黑" panose="020B0503020204020204" pitchFamily="34" charset="-122"/>
              </a:rPr>
              <a:t>(1) </a:t>
            </a:r>
            <a:r>
              <a:rPr lang="zh-CN" altLang="en-US" sz="3200" dirty="0">
                <a:latin typeface="微软雅黑" panose="020B0503020204020204" pitchFamily="34" charset="-122"/>
                <a:ea typeface="微软雅黑" panose="020B0503020204020204" pitchFamily="34" charset="-122"/>
              </a:rPr>
              <a:t>不跳过开始的空白字符</a:t>
            </a:r>
            <a:r>
              <a:rPr lang="en-US" altLang="zh-CN" sz="3200" dirty="0">
                <a:latin typeface="微软雅黑" panose="020B0503020204020204" pitchFamily="34" charset="-122"/>
                <a:ea typeface="微软雅黑" panose="020B0503020204020204" pitchFamily="34" charset="-122"/>
              </a:rPr>
              <a:t>, </a:t>
            </a:r>
          </a:p>
          <a:p>
            <a:r>
              <a:rPr lang="en-US" altLang="zh-CN" sz="3200" dirty="0">
                <a:latin typeface="微软雅黑" panose="020B0503020204020204" pitchFamily="34" charset="-122"/>
                <a:ea typeface="微软雅黑" panose="020B0503020204020204" pitchFamily="34" charset="-122"/>
              </a:rPr>
              <a:t>(2) </a:t>
            </a:r>
            <a:r>
              <a:rPr lang="zh-CN" altLang="en-US" sz="3200" dirty="0">
                <a:latin typeface="微软雅黑" panose="020B0503020204020204" pitchFamily="34" charset="-122"/>
                <a:ea typeface="微软雅黑" panose="020B0503020204020204" pitchFamily="34" charset="-122"/>
              </a:rPr>
              <a:t>读到第一个换行符则停止（该字符不存入字符串）</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(3) </a:t>
            </a:r>
            <a:r>
              <a:rPr lang="zh-CN" altLang="en-US" sz="3200" dirty="0">
                <a:latin typeface="微软雅黑" panose="020B0503020204020204" pitchFamily="34" charset="-122"/>
                <a:ea typeface="微软雅黑" panose="020B0503020204020204" pitchFamily="34" charset="-122"/>
              </a:rPr>
              <a:t>舍弃额外的字符。</a:t>
            </a:r>
            <a:endParaRPr lang="en-US" altLang="zh-CN" sz="3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arn(inVertic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arn(inVertical)">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barn(inVertical)">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barn(inVertical)">
                                      <p:cBhvr>
                                        <p:cTn id="22"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14FD9A2-E2B6-469B-8908-3E8C50414505}"/>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逐字符读入字符串</a:t>
            </a:r>
            <a:endParaRPr lang="en-US" altLang="zh-CN" sz="4000">
              <a:latin typeface="微软雅黑" panose="020B0503020204020204" pitchFamily="34" charset="-122"/>
              <a:ea typeface="微软雅黑" panose="020B0503020204020204" pitchFamily="34" charset="-122"/>
            </a:endParaRPr>
          </a:p>
        </p:txBody>
      </p:sp>
      <p:sp>
        <p:nvSpPr>
          <p:cNvPr id="50179" name="Content Placeholder 2">
            <a:extLst>
              <a:ext uri="{FF2B5EF4-FFF2-40B4-BE49-F238E27FC236}">
                <a16:creationId xmlns:a16="http://schemas.microsoft.com/office/drawing/2014/main" id="{B39B9BF1-0372-4BA5-A202-3973171FA0FC}"/>
              </a:ext>
            </a:extLst>
          </p:cNvPr>
          <p:cNvSpPr>
            <a:spLocks noGrp="1" noChangeArrowheads="1"/>
          </p:cNvSpPr>
          <p:nvPr>
            <p:ph idx="1"/>
          </p:nvPr>
        </p:nvSpPr>
        <p:spPr>
          <a:xfrm>
            <a:off x="457200" y="1676400"/>
            <a:ext cx="10820400" cy="4800600"/>
          </a:xfrm>
        </p:spPr>
        <p:txBody>
          <a:bodyPr/>
          <a:lstStyle/>
          <a:p>
            <a:pPr lvl="1"/>
            <a:r>
              <a:rPr lang="zh-CN" altLang="en-US" sz="3600" dirty="0">
                <a:latin typeface="微软雅黑" panose="020B0503020204020204" pitchFamily="34" charset="-122"/>
                <a:ea typeface="微软雅黑" panose="020B0503020204020204" pitchFamily="34" charset="-122"/>
              </a:rPr>
              <a:t>该函数的一种原型为：</a:t>
            </a:r>
            <a:endParaRPr lang="en-US" altLang="zh-CN" sz="3600" dirty="0">
              <a:latin typeface="微软雅黑" panose="020B0503020204020204" pitchFamily="34" charset="-122"/>
              <a:ea typeface="微软雅黑" panose="020B0503020204020204" pitchFamily="34" charset="-122"/>
            </a:endParaRPr>
          </a:p>
          <a:p>
            <a:pPr lvl="1">
              <a:lnSpc>
                <a:spcPct val="80000"/>
              </a:lnSpc>
              <a:spcBef>
                <a:spcPts val="1200"/>
              </a:spcBef>
              <a:buFontTx/>
              <a:buNone/>
            </a:pP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	int </a:t>
            </a:r>
            <a:r>
              <a:rPr lang="en-US" altLang="zh-CN" sz="3600" dirty="0" err="1">
                <a:latin typeface="微软雅黑" panose="020B0503020204020204" pitchFamily="34" charset="-122"/>
                <a:ea typeface="微软雅黑" panose="020B0503020204020204" pitchFamily="34" charset="-122"/>
                <a:cs typeface="Courier New" panose="02070309020205020404" pitchFamily="49" charset="0"/>
              </a:rPr>
              <a:t>read_line</a:t>
            </a:r>
            <a:r>
              <a:rPr lang="en-US" altLang="zh-CN" sz="3600" dirty="0">
                <a:latin typeface="微软雅黑" panose="020B0503020204020204" pitchFamily="34" charset="-122"/>
                <a:ea typeface="微软雅黑" panose="020B0503020204020204" pitchFamily="34" charset="-122"/>
                <a:cs typeface="Courier New" panose="02070309020205020404" pitchFamily="49" charset="0"/>
              </a:rPr>
              <a:t>(char str[], int n);</a:t>
            </a:r>
          </a:p>
          <a:p>
            <a:pPr lvl="1"/>
            <a:r>
              <a:rPr lang="zh-CN" altLang="en-US" sz="3600" dirty="0">
                <a:latin typeface="微软雅黑" panose="020B0503020204020204" pitchFamily="34" charset="-122"/>
                <a:ea typeface="微软雅黑" panose="020B0503020204020204" pitchFamily="34" charset="-122"/>
              </a:rPr>
              <a:t>如果输入行多于</a:t>
            </a:r>
            <a:r>
              <a:rPr lang="en-US" altLang="zh-CN" sz="3600" dirty="0">
                <a:latin typeface="微软雅黑" panose="020B0503020204020204" pitchFamily="34" charset="-122"/>
                <a:ea typeface="微软雅黑" panose="020B0503020204020204" pitchFamily="34" charset="-122"/>
              </a:rPr>
              <a:t>n</a:t>
            </a:r>
            <a:r>
              <a:rPr lang="zh-CN" altLang="en-US" sz="3600" dirty="0">
                <a:latin typeface="微软雅黑" panose="020B0503020204020204" pitchFamily="34" charset="-122"/>
                <a:ea typeface="微软雅黑" panose="020B0503020204020204" pitchFamily="34" charset="-122"/>
              </a:rPr>
              <a:t>个字符，</a:t>
            </a:r>
            <a:r>
              <a:rPr lang="en-US" altLang="zh-CN" sz="3600" dirty="0">
                <a:latin typeface="微软雅黑" panose="020B0503020204020204" pitchFamily="34" charset="-122"/>
                <a:ea typeface="微软雅黑" panose="020B0503020204020204" pitchFamily="34" charset="-122"/>
              </a:rPr>
              <a:t> </a:t>
            </a:r>
            <a:r>
              <a:rPr lang="en-US" altLang="zh-CN" sz="3600" dirty="0" err="1">
                <a:latin typeface="微软雅黑" panose="020B0503020204020204" pitchFamily="34" charset="-122"/>
                <a:ea typeface="微软雅黑" panose="020B0503020204020204" pitchFamily="34" charset="-122"/>
              </a:rPr>
              <a:t>read_line</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将舍弃多余的字符。</a:t>
            </a:r>
            <a:endParaRPr lang="en-US" altLang="zh-CN" sz="3600" dirty="0">
              <a:latin typeface="微软雅黑" panose="020B0503020204020204" pitchFamily="34" charset="-122"/>
              <a:ea typeface="微软雅黑" panose="020B0503020204020204" pitchFamily="34" charset="-122"/>
            </a:endParaRPr>
          </a:p>
          <a:p>
            <a:pPr lvl="1"/>
            <a:r>
              <a:rPr lang="en-US" altLang="zh-CN" sz="3600" dirty="0" err="1">
                <a:latin typeface="微软雅黑" panose="020B0503020204020204" pitchFamily="34" charset="-122"/>
                <a:ea typeface="微软雅黑" panose="020B0503020204020204" pitchFamily="34" charset="-122"/>
              </a:rPr>
              <a:t>read_line</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将返回存入的</a:t>
            </a:r>
            <a:r>
              <a:rPr lang="en-US" altLang="zh-CN" sz="3600" dirty="0">
                <a:latin typeface="微软雅黑" panose="020B0503020204020204" pitchFamily="34" charset="-122"/>
                <a:ea typeface="微软雅黑" panose="020B0503020204020204" pitchFamily="34" charset="-122"/>
              </a:rPr>
              <a:t>str</a:t>
            </a:r>
            <a:r>
              <a:rPr lang="zh-CN" altLang="en-US" sz="3600" dirty="0">
                <a:latin typeface="微软雅黑" panose="020B0503020204020204" pitchFamily="34" charset="-122"/>
                <a:ea typeface="微软雅黑" panose="020B0503020204020204" pitchFamily="34" charset="-122"/>
              </a:rPr>
              <a:t>的字符数。</a:t>
            </a:r>
            <a:endParaRPr lang="en-US" altLang="zh-CN"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arn(inVertical)">
                                      <p:cBhvr>
                                        <p:cTn id="7" dur="500"/>
                                        <p:tgtEl>
                                          <p:spTgt spid="5017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arn(inVertical)">
                                      <p:cBhvr>
                                        <p:cTn id="10" dur="500"/>
                                        <p:tgtEl>
                                          <p:spTgt spid="5017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barn(inVertical)">
                                      <p:cBhvr>
                                        <p:cTn id="13" dur="500"/>
                                        <p:tgtEl>
                                          <p:spTgt spid="5017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0179">
                                            <p:txEl>
                                              <p:pRg st="3" end="3"/>
                                            </p:txEl>
                                          </p:spTgt>
                                        </p:tgtEl>
                                        <p:attrNameLst>
                                          <p:attrName>style.visibility</p:attrName>
                                        </p:attrNameLst>
                                      </p:cBhvr>
                                      <p:to>
                                        <p:strVal val="visible"/>
                                      </p:to>
                                    </p:set>
                                    <p:animEffect transition="in" filter="barn(inVertical)">
                                      <p:cBhvr>
                                        <p:cTn id="16"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B5D543D-E689-4372-9CDC-C95A0F081793}"/>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逐字符读入字符串</a:t>
            </a:r>
            <a:endParaRPr lang="en-US" altLang="zh-CN" sz="4000">
              <a:latin typeface="微软雅黑" panose="020B0503020204020204" pitchFamily="34" charset="-122"/>
              <a:ea typeface="微软雅黑" panose="020B0503020204020204" pitchFamily="34" charset="-122"/>
            </a:endParaRPr>
          </a:p>
        </p:txBody>
      </p:sp>
      <p:sp>
        <p:nvSpPr>
          <p:cNvPr id="51203" name="Content Placeholder 2">
            <a:extLst>
              <a:ext uri="{FF2B5EF4-FFF2-40B4-BE49-F238E27FC236}">
                <a16:creationId xmlns:a16="http://schemas.microsoft.com/office/drawing/2014/main" id="{F321EE38-3061-4881-8DA9-D3FCB6AC29EE}"/>
              </a:ext>
            </a:extLst>
          </p:cNvPr>
          <p:cNvSpPr>
            <a:spLocks noGrp="1" noChangeArrowheads="1"/>
          </p:cNvSpPr>
          <p:nvPr>
            <p:ph idx="1"/>
          </p:nvPr>
        </p:nvSpPr>
        <p:spPr>
          <a:xfrm>
            <a:off x="304800" y="1219200"/>
            <a:ext cx="11582400" cy="5334000"/>
          </a:xfrm>
        </p:spPr>
        <p:txBody>
          <a:bodyPr/>
          <a:lstStyle/>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int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read_line</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(char str[], int n)</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int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ch</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i</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0;</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while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ch</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getchar</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'\n')</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if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i</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&lt; n)</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str[</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i</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ch</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str[</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i</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a:t>
            </a:r>
            <a:r>
              <a:rPr lang="en-US" altLang="zh-CN" sz="24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'\0'</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terminates string */</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return </a:t>
            </a:r>
            <a:r>
              <a:rPr lang="en-US" altLang="zh-CN" sz="2400" dirty="0" err="1">
                <a:latin typeface="微软雅黑" panose="020B0503020204020204" pitchFamily="34" charset="-122"/>
                <a:ea typeface="微软雅黑" panose="020B0503020204020204" pitchFamily="34" charset="-122"/>
                <a:cs typeface="Courier New" panose="02070309020205020404" pitchFamily="49" charset="0"/>
              </a:rPr>
              <a:t>i</a:t>
            </a: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        /* number of characters stored */</a:t>
            </a:r>
          </a:p>
          <a:p>
            <a:pPr>
              <a:lnSpc>
                <a:spcPts val="4000"/>
              </a:lnSpc>
              <a:spcBef>
                <a:spcPts val="0"/>
              </a:spcBef>
              <a:spcAft>
                <a:spcPts val="0"/>
              </a:spcAft>
              <a:buFontTx/>
              <a:buNone/>
            </a:pPr>
            <a:r>
              <a:rPr lang="en-US" altLang="zh-CN" sz="2400" dirty="0">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400" dirty="0">
              <a:cs typeface="Courier New" panose="02070309020205020404" pitchFamily="49" charset="0"/>
            </a:endParaRPr>
          </a:p>
          <a:p>
            <a:pPr>
              <a:lnSpc>
                <a:spcPts val="4000"/>
              </a:lnSpc>
              <a:spcBef>
                <a:spcPts val="0"/>
              </a:spcBef>
              <a:spcAft>
                <a:spcPts val="0"/>
              </a:spcAft>
              <a:buFontTx/>
              <a:buNone/>
            </a:pPr>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这里</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ch</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是</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int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类型，因为</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getchar</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其实是返回一个</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int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值。</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 calcmode="lin" valueType="num">
                                      <p:cBhvr additive="base">
                                        <p:cTn id="11"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 calcmode="lin" valueType="num">
                                      <p:cBhvr additive="base">
                                        <p:cTn id="15"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anim calcmode="lin" valueType="num">
                                      <p:cBhvr additive="base">
                                        <p:cTn id="19"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anim calcmode="lin" valueType="num">
                                      <p:cBhvr additive="base">
                                        <p:cTn id="23"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 calcmode="lin" valueType="num">
                                      <p:cBhvr additive="base">
                                        <p:cTn id="27"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anim calcmode="lin" valueType="num">
                                      <p:cBhvr additive="base">
                                        <p:cTn id="31"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anim calcmode="lin" valueType="num">
                                      <p:cBhvr additive="base">
                                        <p:cTn id="35"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20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1203">
                                            <p:txEl>
                                              <p:pRg st="8" end="8"/>
                                            </p:txEl>
                                          </p:spTgt>
                                        </p:tgtEl>
                                        <p:attrNameLst>
                                          <p:attrName>style.visibility</p:attrName>
                                        </p:attrNameLst>
                                      </p:cBhvr>
                                      <p:to>
                                        <p:strVal val="visible"/>
                                      </p:to>
                                    </p:set>
                                    <p:anim calcmode="lin" valueType="num">
                                      <p:cBhvr additive="base">
                                        <p:cTn id="39"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203">
                                            <p:txEl>
                                              <p:pRg st="9" end="9"/>
                                            </p:txEl>
                                          </p:spTgt>
                                        </p:tgtEl>
                                        <p:attrNameLst>
                                          <p:attrName>style.visibility</p:attrName>
                                        </p:attrNameLst>
                                      </p:cBhvr>
                                      <p:to>
                                        <p:strVal val="visible"/>
                                      </p:to>
                                    </p:set>
                                    <p:anim calcmode="lin" valueType="num">
                                      <p:cBhvr additive="base">
                                        <p:cTn id="43" dur="500" fill="hold"/>
                                        <p:tgtEl>
                                          <p:spTgt spid="5120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41378211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tle 1">
            <a:extLst>
              <a:ext uri="{FF2B5EF4-FFF2-40B4-BE49-F238E27FC236}">
                <a16:creationId xmlns:a16="http://schemas.microsoft.com/office/drawing/2014/main" id="{4F0F0D2D-11FC-4FEB-873B-F60324EB2491}"/>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10.4 </a:t>
            </a:r>
            <a:r>
              <a:rPr lang="zh-CN" altLang="en-US" dirty="0"/>
              <a:t>访问字符串中的字符</a:t>
            </a:r>
            <a:endParaRPr lang="en-US" altLang="zh-CN" dirty="0"/>
          </a:p>
        </p:txBody>
      </p:sp>
      <p:sp>
        <p:nvSpPr>
          <p:cNvPr id="396291" name="Content Placeholder 2">
            <a:extLst>
              <a:ext uri="{FF2B5EF4-FFF2-40B4-BE49-F238E27FC236}">
                <a16:creationId xmlns:a16="http://schemas.microsoft.com/office/drawing/2014/main" id="{08545FB1-3A10-4344-9A93-2760D2673621}"/>
              </a:ext>
            </a:extLst>
          </p:cNvPr>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因为字符串以数组的方式存储，我们采用</a:t>
            </a:r>
            <a:r>
              <a:rPr lang="zh-CN" altLang="en-US" sz="2800" dirty="0">
                <a:solidFill>
                  <a:srgbClr val="9900CC"/>
                </a:solidFill>
              </a:rPr>
              <a:t>下标</a:t>
            </a:r>
            <a:r>
              <a:rPr lang="zh-CN" altLang="en-US" sz="2800" dirty="0"/>
              <a:t>方式来访问字符串中的字符。</a:t>
            </a:r>
            <a:endParaRPr lang="en-US" altLang="zh-CN" sz="2800" dirty="0"/>
          </a:p>
          <a:p>
            <a:pPr>
              <a:lnSpc>
                <a:spcPct val="150000"/>
              </a:lnSpc>
              <a:spcBef>
                <a:spcPts val="1200"/>
              </a:spcBef>
            </a:pPr>
            <a:r>
              <a:rPr lang="zh-CN" altLang="en-US" sz="2800" dirty="0"/>
              <a:t>要处理字符串</a:t>
            </a:r>
            <a:r>
              <a:rPr lang="en-US" altLang="zh-CN" sz="2800" dirty="0"/>
              <a:t>s</a:t>
            </a:r>
            <a:r>
              <a:rPr lang="zh-CN" altLang="en-US" sz="2800" dirty="0"/>
              <a:t>中的每个字符，通过在循环中给计数器 </a:t>
            </a:r>
            <a:r>
              <a:rPr lang="en-US" altLang="zh-CN" sz="2800" dirty="0" err="1">
                <a:solidFill>
                  <a:srgbClr val="9900CC"/>
                </a:solidFill>
              </a:rPr>
              <a:t>i</a:t>
            </a:r>
            <a:r>
              <a:rPr lang="en-US" altLang="zh-CN" sz="2800" dirty="0"/>
              <a:t> </a:t>
            </a:r>
            <a:r>
              <a:rPr lang="zh-CN" altLang="en-US" sz="2800" dirty="0"/>
              <a:t>作增量运算并通过表达式 </a:t>
            </a:r>
            <a:r>
              <a:rPr lang="en-US" altLang="zh-CN" sz="2800" dirty="0">
                <a:solidFill>
                  <a:srgbClr val="9900CC"/>
                </a:solidFill>
              </a:rPr>
              <a:t>s[</a:t>
            </a:r>
            <a:r>
              <a:rPr lang="en-US" altLang="zh-CN" sz="2800" dirty="0" err="1">
                <a:solidFill>
                  <a:srgbClr val="9900CC"/>
                </a:solidFill>
              </a:rPr>
              <a:t>i</a:t>
            </a:r>
            <a:r>
              <a:rPr lang="en-US" altLang="zh-CN" sz="2800" dirty="0">
                <a:solidFill>
                  <a:srgbClr val="9900CC"/>
                </a:solidFill>
              </a:rPr>
              <a:t>]</a:t>
            </a:r>
            <a:r>
              <a:rPr lang="en-US" altLang="zh-CN" sz="2800" dirty="0"/>
              <a:t> </a:t>
            </a:r>
            <a:r>
              <a:rPr lang="zh-CN" altLang="en-US" sz="2800" dirty="0"/>
              <a:t>来访问对应的字符来实现。</a:t>
            </a: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a:t>
            </a:r>
            <a:endParaRPr lang="en-US" altLang="zh-CN" sz="4000">
              <a:latin typeface="微软雅黑" panose="020B0503020204020204" pitchFamily="34" charset="-122"/>
              <a:ea typeface="微软雅黑" panose="020B0503020204020204" pitchFamily="34" charset="-122"/>
            </a:endParaRPr>
          </a:p>
        </p:txBody>
      </p:sp>
      <p:sp>
        <p:nvSpPr>
          <p:cNvPr id="15363" name="Content Placeholder 2"/>
          <p:cNvSpPr>
            <a:spLocks noGrp="1" noChangeArrowheads="1"/>
          </p:cNvSpPr>
          <p:nvPr>
            <p:ph idx="1"/>
          </p:nvPr>
        </p:nvSpPr>
        <p:spPr>
          <a:xfrm>
            <a:off x="381000" y="1524000"/>
            <a:ext cx="11658600" cy="4800600"/>
          </a:xfrm>
        </p:spPr>
        <p:txBody>
          <a:bodyPr/>
          <a:lstStyle/>
          <a:p>
            <a:r>
              <a:rPr lang="zh-CN" altLang="en-US" sz="2400" dirty="0">
                <a:latin typeface="微软雅黑" panose="020B0503020204020204" pitchFamily="34" charset="-122"/>
                <a:ea typeface="微软雅黑" panose="020B0503020204020204" pitchFamily="34" charset="-122"/>
              </a:rPr>
              <a:t>转义字符常出现在</a:t>
            </a:r>
            <a:r>
              <a:rPr lang="en-US" altLang="zh-CN" sz="2400" dirty="0" err="1">
                <a:latin typeface="微软雅黑" panose="020B0503020204020204" pitchFamily="34" charset="-122"/>
                <a:ea typeface="微软雅黑" panose="020B0503020204020204" pitchFamily="34" charset="-122"/>
              </a:rPr>
              <a:t>printf</a:t>
            </a:r>
            <a:r>
              <a:rPr lang="zh-CN" altLang="en-US" sz="2400" dirty="0">
                <a:latin typeface="微软雅黑" panose="020B0503020204020204" pitchFamily="34" charset="-122"/>
                <a:ea typeface="微软雅黑" panose="020B0503020204020204" pitchFamily="34" charset="-122"/>
              </a:rPr>
              <a:t>函数和</a:t>
            </a:r>
            <a:r>
              <a:rPr lang="en-US" altLang="zh-CN" sz="2400" dirty="0" err="1">
                <a:latin typeface="微软雅黑" panose="020B0503020204020204" pitchFamily="34" charset="-122"/>
                <a:ea typeface="微软雅黑" panose="020B0503020204020204" pitchFamily="34" charset="-122"/>
              </a:rPr>
              <a:t>scanf</a:t>
            </a:r>
            <a:r>
              <a:rPr lang="zh-CN" altLang="en-US" sz="2400" dirty="0">
                <a:latin typeface="微软雅黑" panose="020B0503020204020204" pitchFamily="34" charset="-122"/>
                <a:ea typeface="微软雅黑" panose="020B0503020204020204" pitchFamily="34" charset="-122"/>
              </a:rPr>
              <a:t>函数的格式串中。例如，下面字符串中的每个</a:t>
            </a:r>
            <a:r>
              <a:rPr lang="en-US" altLang="zh-CN" sz="2400" dirty="0">
                <a:latin typeface="微软雅黑" panose="020B0503020204020204" pitchFamily="34" charset="-122"/>
                <a:ea typeface="微软雅黑" panose="020B0503020204020204" pitchFamily="34" charset="-122"/>
              </a:rPr>
              <a:t> \n</a:t>
            </a:r>
            <a:r>
              <a:rPr lang="zh-CN" altLang="en-US" sz="2400" dirty="0">
                <a:latin typeface="微软雅黑" panose="020B0503020204020204" pitchFamily="34" charset="-122"/>
                <a:ea typeface="微软雅黑" panose="020B0503020204020204" pitchFamily="34" charset="-122"/>
              </a:rPr>
              <a:t>字符导致光标前移到下一行：</a:t>
            </a:r>
            <a:endParaRPr lang="en-US" altLang="zh-CN" sz="2400" dirty="0">
              <a:latin typeface="微软雅黑" panose="020B0503020204020204" pitchFamily="34" charset="-122"/>
              <a:ea typeface="微软雅黑" panose="020B0503020204020204" pitchFamily="34" charset="-122"/>
            </a:endParaRPr>
          </a:p>
          <a:p>
            <a:pPr>
              <a:lnSpc>
                <a:spcPct val="80000"/>
              </a:lnSpc>
              <a:spcBef>
                <a:spcPts val="800"/>
              </a:spcBef>
              <a:buFontTx/>
              <a:buNone/>
            </a:pPr>
            <a:r>
              <a:rPr lang="en-US" altLang="zh-CN" sz="2400" dirty="0">
                <a:latin typeface="微软雅黑" panose="020B0503020204020204" pitchFamily="34" charset="-122"/>
                <a:ea typeface="微软雅黑" panose="020B0503020204020204" pitchFamily="34" charset="-122"/>
              </a:rPr>
              <a:t>	"Candy\</a:t>
            </a:r>
            <a:r>
              <a:rPr lang="en-US" altLang="zh-CN" sz="2400" dirty="0" err="1">
                <a:latin typeface="微软雅黑" panose="020B0503020204020204" pitchFamily="34" charset="-122"/>
                <a:ea typeface="微软雅黑" panose="020B0503020204020204" pitchFamily="34" charset="-122"/>
              </a:rPr>
              <a:t>nIs</a:t>
            </a:r>
            <a:r>
              <a:rPr lang="en-US" altLang="zh-CN" sz="2400" dirty="0">
                <a:latin typeface="微软雅黑" panose="020B0503020204020204" pitchFamily="34" charset="-122"/>
                <a:ea typeface="微软雅黑" panose="020B0503020204020204" pitchFamily="34" charset="-122"/>
              </a:rPr>
              <a:t> dandy\</a:t>
            </a:r>
            <a:r>
              <a:rPr lang="en-US" altLang="zh-CN" sz="2400" dirty="0" err="1">
                <a:latin typeface="微软雅黑" panose="020B0503020204020204" pitchFamily="34" charset="-122"/>
                <a:ea typeface="微软雅黑" panose="020B0503020204020204" pitchFamily="34" charset="-122"/>
              </a:rPr>
              <a:t>nBut</a:t>
            </a:r>
            <a:r>
              <a:rPr lang="en-US" altLang="zh-CN" sz="2400" dirty="0">
                <a:latin typeface="微软雅黑" panose="020B0503020204020204" pitchFamily="34" charset="-122"/>
                <a:ea typeface="微软雅黑" panose="020B0503020204020204" pitchFamily="34" charset="-122"/>
              </a:rPr>
              <a:t> liquor\</a:t>
            </a:r>
            <a:r>
              <a:rPr lang="en-US" altLang="zh-CN" sz="2400" dirty="0" err="1">
                <a:latin typeface="微软雅黑" panose="020B0503020204020204" pitchFamily="34" charset="-122"/>
                <a:ea typeface="微软雅黑" panose="020B0503020204020204" pitchFamily="34" charset="-122"/>
              </a:rPr>
              <a:t>nIs</a:t>
            </a:r>
            <a:r>
              <a:rPr lang="en-US" altLang="zh-CN" sz="2400" dirty="0">
                <a:latin typeface="微软雅黑" panose="020B0503020204020204" pitchFamily="34" charset="-122"/>
                <a:ea typeface="微软雅黑" panose="020B0503020204020204" pitchFamily="34" charset="-122"/>
              </a:rPr>
              <a:t> quicker.\n  --Ogden Nash\n“</a:t>
            </a:r>
          </a:p>
          <a:p>
            <a:pPr>
              <a:buFontTx/>
              <a:buNone/>
            </a:pPr>
            <a:r>
              <a:rPr lang="zh-CN" altLang="en-US" sz="2400" dirty="0">
                <a:latin typeface="微软雅黑" panose="020B0503020204020204" pitchFamily="34" charset="-122"/>
                <a:ea typeface="微软雅黑" panose="020B0503020204020204" pitchFamily="34" charset="-122"/>
              </a:rPr>
              <a:t>结果：</a:t>
            </a:r>
            <a:endParaRPr lang="en-US" altLang="zh-CN" sz="2400" dirty="0">
              <a:latin typeface="微软雅黑" panose="020B0503020204020204" pitchFamily="34" charset="-122"/>
              <a:ea typeface="微软雅黑" panose="020B0503020204020204" pitchFamily="34" charset="-122"/>
            </a:endParaRPr>
          </a:p>
          <a:p>
            <a:pPr lvl="2">
              <a:lnSpc>
                <a:spcPct val="80000"/>
              </a:lnSpc>
              <a:spcBef>
                <a:spcPts val="800"/>
              </a:spcBef>
              <a:buFontTx/>
              <a:buNone/>
            </a:pPr>
            <a:r>
              <a:rPr lang="en-US" altLang="zh-CN" sz="2400" dirty="0">
                <a:latin typeface="微软雅黑" panose="020B0503020204020204" pitchFamily="34" charset="-122"/>
                <a:ea typeface="微软雅黑" panose="020B0503020204020204" pitchFamily="34" charset="-122"/>
              </a:rPr>
              <a:t>Candy</a:t>
            </a:r>
          </a:p>
          <a:p>
            <a:pPr lvl="2">
              <a:lnSpc>
                <a:spcPct val="80000"/>
              </a:lnSpc>
              <a:spcBef>
                <a:spcPts val="400"/>
              </a:spcBef>
              <a:buFontTx/>
              <a:buNone/>
            </a:pPr>
            <a:r>
              <a:rPr lang="en-US" altLang="zh-CN" sz="2400" dirty="0">
                <a:latin typeface="微软雅黑" panose="020B0503020204020204" pitchFamily="34" charset="-122"/>
                <a:ea typeface="微软雅黑" panose="020B0503020204020204" pitchFamily="34" charset="-122"/>
              </a:rPr>
              <a:t>Is dandy</a:t>
            </a:r>
          </a:p>
          <a:p>
            <a:pPr lvl="2">
              <a:lnSpc>
                <a:spcPct val="80000"/>
              </a:lnSpc>
              <a:spcBef>
                <a:spcPts val="400"/>
              </a:spcBef>
              <a:buFontTx/>
              <a:buNone/>
            </a:pPr>
            <a:r>
              <a:rPr lang="en-US" altLang="zh-CN" sz="2400" dirty="0">
                <a:latin typeface="微软雅黑" panose="020B0503020204020204" pitchFamily="34" charset="-122"/>
                <a:ea typeface="微软雅黑" panose="020B0503020204020204" pitchFamily="34" charset="-122"/>
              </a:rPr>
              <a:t>But liquor</a:t>
            </a:r>
          </a:p>
          <a:p>
            <a:pPr lvl="2">
              <a:lnSpc>
                <a:spcPct val="80000"/>
              </a:lnSpc>
              <a:spcBef>
                <a:spcPts val="400"/>
              </a:spcBef>
              <a:buFontTx/>
              <a:buNone/>
            </a:pPr>
            <a:r>
              <a:rPr lang="en-US" altLang="zh-CN" sz="2400" dirty="0">
                <a:latin typeface="微软雅黑" panose="020B0503020204020204" pitchFamily="34" charset="-122"/>
                <a:ea typeface="微软雅黑" panose="020B0503020204020204" pitchFamily="34" charset="-122"/>
              </a:rPr>
              <a:t>Is quicker.</a:t>
            </a:r>
          </a:p>
          <a:p>
            <a:pPr lvl="2">
              <a:lnSpc>
                <a:spcPct val="80000"/>
              </a:lnSpc>
              <a:spcBef>
                <a:spcPts val="400"/>
              </a:spcBef>
              <a:buFontTx/>
              <a:buNone/>
            </a:pPr>
            <a:r>
              <a:rPr lang="en-US" altLang="zh-CN" sz="2400" dirty="0">
                <a:latin typeface="微软雅黑" panose="020B0503020204020204" pitchFamily="34" charset="-122"/>
                <a:ea typeface="微软雅黑" panose="020B0503020204020204" pitchFamily="34" charset="-122"/>
              </a:rPr>
              <a:t>--Ogden Nash</a:t>
            </a:r>
          </a:p>
        </p:txBody>
      </p:sp>
    </p:spTree>
    <p:extLst>
      <p:ext uri="{BB962C8B-B14F-4D97-AF65-F5344CB8AC3E}">
        <p14:creationId xmlns:p14="http://schemas.microsoft.com/office/powerpoint/2010/main" val="29534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Title 1">
            <a:extLst>
              <a:ext uri="{FF2B5EF4-FFF2-40B4-BE49-F238E27FC236}">
                <a16:creationId xmlns:a16="http://schemas.microsoft.com/office/drawing/2014/main" id="{D4179133-9F4D-47A1-84BE-0B5215C5AF89}"/>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访问字符串中的字符</a:t>
            </a:r>
            <a:endParaRPr lang="en-US" altLang="zh-CN"/>
          </a:p>
        </p:txBody>
      </p:sp>
      <p:sp>
        <p:nvSpPr>
          <p:cNvPr id="397315" name="Content Placeholder 2">
            <a:extLst>
              <a:ext uri="{FF2B5EF4-FFF2-40B4-BE49-F238E27FC236}">
                <a16:creationId xmlns:a16="http://schemas.microsoft.com/office/drawing/2014/main" id="{2736E0DD-2EAE-4A53-9453-BB53A5C995B4}"/>
              </a:ext>
            </a:extLst>
          </p:cNvPr>
          <p:cNvSpPr>
            <a:spLocks noGrp="1"/>
          </p:cNvSpPr>
          <p:nvPr>
            <p:ph idx="4294967295"/>
          </p:nvPr>
        </p:nvSpPr>
        <p:spPr>
          <a:xfrm>
            <a:off x="355600" y="1238250"/>
            <a:ext cx="11480800" cy="5391150"/>
          </a:xfrm>
        </p:spPr>
        <p:txBody>
          <a:bodyPr vert="horz" wrap="square" lIns="92075" tIns="46038" rIns="92075" bIns="46038" numCol="1" anchor="t" anchorCtr="0" compatLnSpc="1">
            <a:prstTxWarp prst="textNoShape">
              <a:avLst/>
            </a:prstTxWarp>
          </a:bodyPr>
          <a:lstStyle/>
          <a:p>
            <a:pPr>
              <a:spcBef>
                <a:spcPts val="600"/>
              </a:spcBef>
            </a:pPr>
            <a:r>
              <a:rPr lang="zh-CN" altLang="en-US" sz="2800" dirty="0"/>
              <a:t>计算字符串中空格字符个数的函数</a:t>
            </a:r>
            <a:r>
              <a:rPr lang="en-US" altLang="zh-CN" sz="2800" dirty="0"/>
              <a:t>:</a:t>
            </a:r>
          </a:p>
          <a:p>
            <a:pPr>
              <a:spcBef>
                <a:spcPts val="600"/>
              </a:spcBef>
            </a:pPr>
            <a:r>
              <a:rPr lang="zh-CN" altLang="en-US" sz="2800" dirty="0"/>
              <a:t>数组下标版：</a:t>
            </a:r>
            <a:endParaRPr lang="en-US" altLang="zh-CN" sz="2800" dirty="0"/>
          </a:p>
          <a:p>
            <a:pPr>
              <a:spcBef>
                <a:spcPts val="600"/>
              </a:spcBef>
              <a:buNone/>
            </a:pPr>
            <a:r>
              <a:rPr lang="en-US" altLang="zh-CN" sz="2800" dirty="0">
                <a:latin typeface="Courier New" panose="02070309020205020404" pitchFamily="49" charset="0"/>
                <a:cs typeface="Courier New" panose="02070309020205020404" pitchFamily="49" charset="0"/>
              </a:rPr>
              <a:t>int </a:t>
            </a:r>
            <a:r>
              <a:rPr lang="en-US" altLang="zh-CN" sz="2800" dirty="0" err="1">
                <a:latin typeface="Courier New" panose="02070309020205020404" pitchFamily="49" charset="0"/>
                <a:cs typeface="Courier New" panose="02070309020205020404" pitchFamily="49" charset="0"/>
              </a:rPr>
              <a:t>count_spaces</a:t>
            </a:r>
            <a:r>
              <a:rPr lang="en-US" altLang="zh-CN" sz="2800" dirty="0">
                <a:latin typeface="Courier New" panose="02070309020205020404" pitchFamily="49" charset="0"/>
                <a:cs typeface="Courier New" panose="02070309020205020404" pitchFamily="49" charset="0"/>
              </a:rPr>
              <a:t>(const char s[])</a:t>
            </a:r>
          </a:p>
          <a:p>
            <a:pPr>
              <a:spcBef>
                <a:spcPts val="600"/>
              </a:spcBef>
              <a:buNone/>
            </a:pPr>
            <a:r>
              <a:rPr lang="en-US" altLang="zh-CN" sz="2800" dirty="0">
                <a:latin typeface="Courier New" panose="02070309020205020404" pitchFamily="49" charset="0"/>
                <a:cs typeface="Courier New" panose="02070309020205020404" pitchFamily="49" charset="0"/>
              </a:rPr>
              <a:t>{</a:t>
            </a:r>
          </a:p>
          <a:p>
            <a:pPr>
              <a:spcBef>
                <a:spcPts val="600"/>
              </a:spcBef>
              <a:buNone/>
            </a:pPr>
            <a:r>
              <a:rPr lang="en-US" altLang="zh-CN" sz="2800" dirty="0">
                <a:latin typeface="Courier New" panose="02070309020205020404" pitchFamily="49" charset="0"/>
                <a:cs typeface="Courier New" panose="02070309020205020404" pitchFamily="49" charset="0"/>
              </a:rPr>
              <a:t>	  int count = 0,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a:t>
            </a:r>
          </a:p>
          <a:p>
            <a:pPr>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for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0; s[</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'\0';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a:t>
            </a:r>
          </a:p>
          <a:p>
            <a:pPr>
              <a:spcBef>
                <a:spcPts val="600"/>
              </a:spcBef>
              <a:buNone/>
            </a:pPr>
            <a:r>
              <a:rPr lang="en-US" altLang="zh-CN" sz="2800" dirty="0">
                <a:latin typeface="Courier New" panose="02070309020205020404" pitchFamily="49" charset="0"/>
                <a:cs typeface="Courier New" panose="02070309020205020404" pitchFamily="49" charset="0"/>
              </a:rPr>
              <a:t>	     if (s[</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 ')</a:t>
            </a:r>
          </a:p>
          <a:p>
            <a:pPr>
              <a:spcBef>
                <a:spcPts val="600"/>
              </a:spcBef>
              <a:buNone/>
            </a:pPr>
            <a:r>
              <a:rPr lang="en-US" altLang="zh-CN" sz="2800" dirty="0">
                <a:latin typeface="Courier New" panose="02070309020205020404" pitchFamily="49" charset="0"/>
                <a:cs typeface="Courier New" panose="02070309020205020404" pitchFamily="49" charset="0"/>
              </a:rPr>
              <a:t>	        count++;</a:t>
            </a:r>
          </a:p>
          <a:p>
            <a:pPr>
              <a:spcBef>
                <a:spcPts val="600"/>
              </a:spcBef>
              <a:buNone/>
            </a:pPr>
            <a:r>
              <a:rPr lang="en-US" altLang="zh-CN" sz="2800" dirty="0">
                <a:latin typeface="Courier New" panose="02070309020205020404" pitchFamily="49" charset="0"/>
                <a:cs typeface="Courier New" panose="02070309020205020404" pitchFamily="49" charset="0"/>
              </a:rPr>
              <a:t>	  return count;</a:t>
            </a:r>
          </a:p>
          <a:p>
            <a:pPr>
              <a:spcBef>
                <a:spcPts val="600"/>
              </a:spcBef>
              <a:buNone/>
            </a:pPr>
            <a:r>
              <a:rPr lang="en-US" altLang="zh-CN" sz="2800" dirty="0">
                <a:latin typeface="Courier New" panose="02070309020205020404" pitchFamily="49" charset="0"/>
                <a:cs typeface="Courier New" panose="02070309020205020404"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Title 1">
            <a:extLst>
              <a:ext uri="{FF2B5EF4-FFF2-40B4-BE49-F238E27FC236}">
                <a16:creationId xmlns:a16="http://schemas.microsoft.com/office/drawing/2014/main" id="{5D3F18B2-F4D8-405E-8C73-8F3259B7FC11}"/>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访问字符串中的字符</a:t>
            </a:r>
            <a:endParaRPr lang="en-US" altLang="zh-CN"/>
          </a:p>
        </p:txBody>
      </p:sp>
      <p:sp>
        <p:nvSpPr>
          <p:cNvPr id="398339" name="Content Placeholder 2">
            <a:extLst>
              <a:ext uri="{FF2B5EF4-FFF2-40B4-BE49-F238E27FC236}">
                <a16:creationId xmlns:a16="http://schemas.microsoft.com/office/drawing/2014/main" id="{CD24AE6B-8FD8-489F-BEFB-378113CAA943}"/>
              </a:ext>
            </a:extLst>
          </p:cNvPr>
          <p:cNvSpPr>
            <a:spLocks noGrp="1"/>
          </p:cNvSpPr>
          <p:nvPr>
            <p:ph idx="4294967295"/>
          </p:nvPr>
        </p:nvSpPr>
        <p:spPr>
          <a:xfrm>
            <a:off x="533400" y="1371600"/>
            <a:ext cx="11480800" cy="518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600"/>
              </a:spcBef>
            </a:pPr>
            <a:r>
              <a:rPr lang="zh-CN" altLang="en-US" sz="2800" dirty="0"/>
              <a:t>指针运算版本</a:t>
            </a:r>
            <a:r>
              <a:rPr lang="en-US" altLang="zh-CN" sz="2800" dirty="0"/>
              <a:t>:</a:t>
            </a:r>
          </a:p>
          <a:p>
            <a:pPr marL="0" indent="0">
              <a:spcBef>
                <a:spcPts val="600"/>
              </a:spcBef>
              <a:buNone/>
            </a:pPr>
            <a:r>
              <a:rPr lang="en-US" altLang="zh-CN" sz="2800" dirty="0"/>
              <a:t>int </a:t>
            </a:r>
            <a:r>
              <a:rPr lang="en-US" altLang="zh-CN" sz="2800" dirty="0" err="1"/>
              <a:t>count_spaces</a:t>
            </a:r>
            <a:r>
              <a:rPr lang="en-US" altLang="zh-CN" sz="2800" dirty="0"/>
              <a:t>(const char *s)</a:t>
            </a:r>
          </a:p>
          <a:p>
            <a:pPr marL="0" indent="0">
              <a:spcBef>
                <a:spcPts val="600"/>
              </a:spcBef>
              <a:buNone/>
            </a:pPr>
            <a:r>
              <a:rPr lang="en-US" altLang="zh-CN" sz="2800" dirty="0"/>
              <a:t>{</a:t>
            </a:r>
          </a:p>
          <a:p>
            <a:pPr marL="0" indent="0">
              <a:spcBef>
                <a:spcPts val="600"/>
              </a:spcBef>
              <a:buNone/>
            </a:pPr>
            <a:r>
              <a:rPr lang="en-US" altLang="zh-CN" sz="2800" dirty="0"/>
              <a:t>	  int count = 0;</a:t>
            </a:r>
          </a:p>
          <a:p>
            <a:pPr marL="0" indent="0">
              <a:spcBef>
                <a:spcPts val="600"/>
              </a:spcBef>
              <a:buNone/>
            </a:pPr>
            <a:r>
              <a:rPr lang="en-US" altLang="zh-CN" sz="2800" dirty="0"/>
              <a:t>	  for (; *s != '\0'; s++)</a:t>
            </a:r>
          </a:p>
          <a:p>
            <a:pPr marL="0" indent="0">
              <a:spcBef>
                <a:spcPts val="600"/>
              </a:spcBef>
              <a:buNone/>
            </a:pPr>
            <a:r>
              <a:rPr lang="en-US" altLang="zh-CN" sz="2800" dirty="0"/>
              <a:t>	       if (*s == ' ')</a:t>
            </a:r>
          </a:p>
          <a:p>
            <a:pPr marL="0" indent="0">
              <a:spcBef>
                <a:spcPts val="600"/>
              </a:spcBef>
              <a:buNone/>
            </a:pPr>
            <a:r>
              <a:rPr lang="en-US" altLang="zh-CN" sz="2800" dirty="0"/>
              <a:t>	             count++;</a:t>
            </a:r>
          </a:p>
          <a:p>
            <a:pPr marL="0" indent="0">
              <a:spcBef>
                <a:spcPts val="600"/>
              </a:spcBef>
              <a:buNone/>
            </a:pPr>
            <a:r>
              <a:rPr lang="en-US" altLang="zh-CN" sz="2800" dirty="0"/>
              <a:t>	  return count;</a:t>
            </a:r>
          </a:p>
          <a:p>
            <a:pPr marL="0" indent="0">
              <a:spcBef>
                <a:spcPts val="600"/>
              </a:spcBef>
              <a:buNone/>
            </a:pPr>
            <a:r>
              <a:rPr lang="en-US" altLang="zh-CN" sz="2800"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itle 1">
            <a:extLst>
              <a:ext uri="{FF2B5EF4-FFF2-40B4-BE49-F238E27FC236}">
                <a16:creationId xmlns:a16="http://schemas.microsoft.com/office/drawing/2014/main" id="{99E2D6EA-564B-4690-91BD-743872932D20}"/>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访问字符串中的字符</a:t>
            </a:r>
            <a:endParaRPr lang="en-US" altLang="zh-CN"/>
          </a:p>
        </p:txBody>
      </p:sp>
      <p:sp>
        <p:nvSpPr>
          <p:cNvPr id="399363" name="Content Placeholder 2">
            <a:extLst>
              <a:ext uri="{FF2B5EF4-FFF2-40B4-BE49-F238E27FC236}">
                <a16:creationId xmlns:a16="http://schemas.microsoft.com/office/drawing/2014/main" id="{5BE204DC-B223-43B8-A59D-A5143B63A0A8}"/>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en-US" altLang="zh-CN" sz="2800" dirty="0" err="1"/>
              <a:t>count_spaces</a:t>
            </a:r>
            <a:r>
              <a:rPr lang="en-US" altLang="zh-CN" sz="2800" dirty="0"/>
              <a:t> </a:t>
            </a:r>
            <a:r>
              <a:rPr lang="zh-CN" altLang="en-US" sz="2800" dirty="0"/>
              <a:t>例子所产生的问题</a:t>
            </a:r>
            <a:r>
              <a:rPr lang="en-US" altLang="zh-CN" sz="2800" dirty="0"/>
              <a:t>:</a:t>
            </a:r>
          </a:p>
          <a:p>
            <a:pPr>
              <a:lnSpc>
                <a:spcPct val="150000"/>
              </a:lnSpc>
              <a:spcBef>
                <a:spcPts val="1200"/>
              </a:spcBef>
            </a:pPr>
            <a:r>
              <a:rPr lang="zh-CN" altLang="en-US" sz="2800" dirty="0"/>
              <a:t>访问字符串中字符，采用数组操作还是指针操作好</a:t>
            </a:r>
            <a:r>
              <a:rPr lang="en-US" altLang="zh-CN" sz="2800" dirty="0"/>
              <a:t>? </a:t>
            </a:r>
            <a:r>
              <a:rPr lang="zh-CN" altLang="en-US" sz="2800" dirty="0"/>
              <a:t>采用任何一种都是合适的。</a:t>
            </a:r>
            <a:r>
              <a:rPr lang="en-US" altLang="zh-CN" sz="2800" dirty="0"/>
              <a:t> </a:t>
            </a:r>
            <a:r>
              <a:rPr lang="zh-CN" altLang="en-US" sz="2800" dirty="0"/>
              <a:t>传统上，</a:t>
            </a:r>
            <a:r>
              <a:rPr lang="en-US" altLang="zh-CN" sz="2800" dirty="0"/>
              <a:t>C</a:t>
            </a:r>
            <a:r>
              <a:rPr lang="zh-CN" altLang="en-US" sz="2800" dirty="0"/>
              <a:t>程序员喜欢使用指针操作。</a:t>
            </a:r>
          </a:p>
          <a:p>
            <a:pPr>
              <a:lnSpc>
                <a:spcPct val="150000"/>
              </a:lnSpc>
              <a:spcBef>
                <a:spcPts val="1200"/>
              </a:spcBef>
            </a:pPr>
            <a:r>
              <a:rPr lang="zh-CN" altLang="en-US" sz="2800" dirty="0"/>
              <a:t>字符串参数应该声明为数组还是指针</a:t>
            </a:r>
            <a:r>
              <a:rPr lang="en-US" altLang="zh-CN" sz="2800" dirty="0"/>
              <a:t>? </a:t>
            </a:r>
            <a:r>
              <a:rPr lang="zh-CN" altLang="en-US" sz="2800" dirty="0"/>
              <a:t>这两者在这里没有区别。</a:t>
            </a:r>
          </a:p>
          <a:p>
            <a:pPr>
              <a:lnSpc>
                <a:spcPct val="150000"/>
              </a:lnSpc>
              <a:spcBef>
                <a:spcPts val="1200"/>
              </a:spcBef>
            </a:pPr>
            <a:r>
              <a:rPr lang="zh-CN" altLang="en-US" sz="2800" dirty="0"/>
              <a:t>形式参数的形式</a:t>
            </a:r>
            <a:r>
              <a:rPr lang="en-US" altLang="zh-CN" sz="2800" dirty="0"/>
              <a:t> (s[] or *s) </a:t>
            </a:r>
            <a:r>
              <a:rPr lang="zh-CN" altLang="en-US" sz="2800" dirty="0"/>
              <a:t>影响实际参数提供吗</a:t>
            </a:r>
            <a:r>
              <a:rPr lang="en-US" altLang="zh-CN" sz="2800" dirty="0"/>
              <a:t>? </a:t>
            </a:r>
            <a:r>
              <a:rPr lang="zh-CN" altLang="en-US" sz="2800" dirty="0"/>
              <a:t>否。</a:t>
            </a:r>
            <a:endParaRPr lang="en-US" altLang="zh-CN"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39329261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itle 1">
            <a:extLst>
              <a:ext uri="{FF2B5EF4-FFF2-40B4-BE49-F238E27FC236}">
                <a16:creationId xmlns:a16="http://schemas.microsoft.com/office/drawing/2014/main" id="{13CC0EF8-7229-4D9C-B458-F53E13B52757}"/>
              </a:ext>
            </a:extLst>
          </p:cNvPr>
          <p:cNvSpPr>
            <a:spLocks noGrp="1"/>
          </p:cNvSpPr>
          <p:nvPr>
            <p:ph type="title" idx="4294967295"/>
          </p:nvPr>
        </p:nvSpPr>
        <p:spPr>
          <a:xfrm>
            <a:off x="1825625" y="152400"/>
            <a:ext cx="8540750" cy="1143000"/>
          </a:xfrm>
        </p:spPr>
        <p:txBody>
          <a:bodyPr vert="horz" wrap="square" lIns="92075" tIns="46038" rIns="92075" bIns="46038" numCol="1" anchor="ctr" anchorCtr="0" compatLnSpc="1">
            <a:prstTxWarp prst="textNoShape">
              <a:avLst/>
            </a:prstTxWarp>
          </a:bodyPr>
          <a:lstStyle/>
          <a:p>
            <a:r>
              <a:rPr lang="en-US" altLang="zh-CN" dirty="0"/>
              <a:t>10.5 </a:t>
            </a:r>
            <a:r>
              <a:rPr lang="zh-CN" altLang="en-US" dirty="0"/>
              <a:t>使用</a:t>
            </a:r>
            <a:r>
              <a:rPr lang="en-US" altLang="zh-CN" dirty="0"/>
              <a:t>C</a:t>
            </a:r>
            <a:r>
              <a:rPr lang="zh-CN" altLang="en-US" dirty="0"/>
              <a:t>字符串库</a:t>
            </a:r>
            <a:endParaRPr lang="en-US" altLang="zh-CN" dirty="0"/>
          </a:p>
        </p:txBody>
      </p:sp>
      <p:sp>
        <p:nvSpPr>
          <p:cNvPr id="400387" name="Content Placeholder 2">
            <a:extLst>
              <a:ext uri="{FF2B5EF4-FFF2-40B4-BE49-F238E27FC236}">
                <a16:creationId xmlns:a16="http://schemas.microsoft.com/office/drawing/2014/main" id="{14DA8AB4-AAF3-49C7-A534-256067B8D0FE}"/>
              </a:ext>
            </a:extLst>
          </p:cNvPr>
          <p:cNvSpPr>
            <a:spLocks noGrp="1"/>
          </p:cNvSpPr>
          <p:nvPr>
            <p:ph idx="4294967295"/>
          </p:nvPr>
        </p:nvSpPr>
        <p:spPr>
          <a:xfrm>
            <a:off x="304800" y="1371600"/>
            <a:ext cx="11658599" cy="5118101"/>
          </a:xfrm>
        </p:spPr>
        <p:txBody>
          <a:bodyPr vert="horz" wrap="square" lIns="92075" tIns="46038" rIns="92075" bIns="46038" numCol="1" anchor="t" anchorCtr="0" compatLnSpc="1">
            <a:prstTxWarp prst="textNoShape">
              <a:avLst/>
            </a:prstTxWarp>
          </a:bodyPr>
          <a:lstStyle/>
          <a:p>
            <a:pPr>
              <a:lnSpc>
                <a:spcPct val="150000"/>
              </a:lnSpc>
            </a:pPr>
            <a:r>
              <a:rPr lang="zh-CN" altLang="en-US" sz="2800" dirty="0"/>
              <a:t>一些编程语言提供了运算符用于拷贝字符串、比较字符串、连接字符串、选择子串等等。</a:t>
            </a:r>
            <a:endParaRPr lang="en-US" altLang="zh-CN" sz="2800" dirty="0"/>
          </a:p>
          <a:p>
            <a:pPr>
              <a:lnSpc>
                <a:spcPct val="150000"/>
              </a:lnSpc>
            </a:pPr>
            <a:r>
              <a:rPr lang="zh-CN" altLang="en-US" sz="2800" dirty="0"/>
              <a:t>但</a:t>
            </a:r>
            <a:r>
              <a:rPr lang="en-US" altLang="zh-CN" sz="2800" dirty="0"/>
              <a:t>C</a:t>
            </a:r>
            <a:r>
              <a:rPr lang="zh-CN" altLang="en-US" sz="2800" dirty="0"/>
              <a:t>语言没有提供类似的运算符。</a:t>
            </a:r>
            <a:endParaRPr lang="en-US" altLang="zh-CN" sz="2800" dirty="0"/>
          </a:p>
          <a:p>
            <a:pPr>
              <a:lnSpc>
                <a:spcPct val="150000"/>
              </a:lnSpc>
            </a:pPr>
            <a:r>
              <a:rPr lang="en-US" altLang="zh-CN" sz="2800" dirty="0"/>
              <a:t>C</a:t>
            </a:r>
            <a:r>
              <a:rPr lang="zh-CN" altLang="en-US" sz="2800" dirty="0"/>
              <a:t>语言中，字符串是作为数组处理的，因此受到数组操作本身的限制。</a:t>
            </a:r>
            <a:endParaRPr lang="en-US" altLang="zh-CN" sz="2800" dirty="0"/>
          </a:p>
          <a:p>
            <a:pPr>
              <a:lnSpc>
                <a:spcPct val="150000"/>
              </a:lnSpc>
            </a:pPr>
            <a:r>
              <a:rPr lang="zh-CN" altLang="en-US" sz="2800" dirty="0"/>
              <a:t>特别地，数组不能用运算符进行拷贝和比较。</a:t>
            </a:r>
          </a:p>
        </p:txBody>
      </p:sp>
    </p:spTree>
    <p:extLst>
      <p:ext uri="{BB962C8B-B14F-4D97-AF65-F5344CB8AC3E}">
        <p14:creationId xmlns:p14="http://schemas.microsoft.com/office/powerpoint/2010/main" val="111020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0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0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itle 1">
            <a:extLst>
              <a:ext uri="{FF2B5EF4-FFF2-40B4-BE49-F238E27FC236}">
                <a16:creationId xmlns:a16="http://schemas.microsoft.com/office/drawing/2014/main" id="{13CC0EF8-7229-4D9C-B458-F53E13B52757}"/>
              </a:ext>
            </a:extLst>
          </p:cNvPr>
          <p:cNvSpPr>
            <a:spLocks noGrp="1"/>
          </p:cNvSpPr>
          <p:nvPr>
            <p:ph type="title" idx="4294967295"/>
          </p:nvPr>
        </p:nvSpPr>
        <p:spPr>
          <a:xfrm>
            <a:off x="1825625" y="304800"/>
            <a:ext cx="8540750" cy="882650"/>
          </a:xfrm>
        </p:spPr>
        <p:txBody>
          <a:bodyPr vert="horz" wrap="square" lIns="92075" tIns="46038" rIns="92075" bIns="46038" numCol="1" anchor="ctr" anchorCtr="0" compatLnSpc="1">
            <a:prstTxWarp prst="textNoShape">
              <a:avLst/>
            </a:prstTxWarp>
          </a:bodyPr>
          <a:lstStyle/>
          <a:p>
            <a:r>
              <a:rPr lang="zh-CN" altLang="en-US" dirty="0"/>
              <a:t>使用</a:t>
            </a:r>
            <a:r>
              <a:rPr lang="en-US" altLang="zh-CN" dirty="0"/>
              <a:t>C</a:t>
            </a:r>
            <a:r>
              <a:rPr lang="zh-CN" altLang="en-US" dirty="0"/>
              <a:t>字符串库</a:t>
            </a:r>
            <a:endParaRPr lang="en-US" altLang="zh-CN" dirty="0"/>
          </a:p>
        </p:txBody>
      </p:sp>
      <p:sp>
        <p:nvSpPr>
          <p:cNvPr id="400387" name="Content Placeholder 2">
            <a:extLst>
              <a:ext uri="{FF2B5EF4-FFF2-40B4-BE49-F238E27FC236}">
                <a16:creationId xmlns:a16="http://schemas.microsoft.com/office/drawing/2014/main" id="{14DA8AB4-AAF3-49C7-A534-256067B8D0FE}"/>
              </a:ext>
            </a:extLst>
          </p:cNvPr>
          <p:cNvSpPr>
            <a:spLocks noGrp="1"/>
          </p:cNvSpPr>
          <p:nvPr>
            <p:ph idx="4294967295"/>
          </p:nvPr>
        </p:nvSpPr>
        <p:spPr>
          <a:xfrm>
            <a:off x="304800" y="1187450"/>
            <a:ext cx="11658599" cy="5302251"/>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sz="2800" dirty="0"/>
              <a:t>用</a:t>
            </a:r>
            <a:r>
              <a:rPr lang="en-US" altLang="zh-CN" sz="2800" dirty="0"/>
              <a:t>=</a:t>
            </a:r>
            <a:r>
              <a:rPr lang="zh-CN" altLang="en-US" sz="2800" dirty="0"/>
              <a:t>运算符拷贝字符串到一个字符数组是不可能</a:t>
            </a:r>
            <a:r>
              <a:rPr lang="en-US" altLang="zh-CN" sz="2800" dirty="0"/>
              <a:t>:</a:t>
            </a:r>
          </a:p>
          <a:p>
            <a:pPr lvl="1">
              <a:lnSpc>
                <a:spcPct val="150000"/>
              </a:lnSpc>
              <a:spcBef>
                <a:spcPts val="12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char str1[10], str2[10];</a:t>
            </a:r>
          </a:p>
          <a:p>
            <a:pPr lvl="1">
              <a:lnSpc>
                <a:spcPct val="150000"/>
              </a:lnSpc>
              <a:spcBef>
                <a:spcPts val="12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a:t>
            </a:r>
          </a:p>
          <a:p>
            <a:pPr lvl="1">
              <a:lnSpc>
                <a:spcPct val="150000"/>
              </a:lnSpc>
              <a:spcBef>
                <a:spcPts val="12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str1 = "</a:t>
            </a:r>
            <a:r>
              <a:rPr lang="en-US" altLang="zh-CN" sz="2800" dirty="0" err="1">
                <a:latin typeface="Courier New" panose="02070309020205020404" pitchFamily="49" charset="0"/>
                <a:cs typeface="Courier New" panose="02070309020205020404" pitchFamily="49" charset="0"/>
              </a:rPr>
              <a:t>abc</a:t>
            </a:r>
            <a:r>
              <a:rPr lang="en-US" altLang="zh-CN" sz="2800" dirty="0">
                <a:latin typeface="Courier New" panose="02070309020205020404" pitchFamily="49" charset="0"/>
                <a:cs typeface="Courier New" panose="02070309020205020404" pitchFamily="49" charset="0"/>
              </a:rPr>
              <a:t>";  /*** WRONG ***/</a:t>
            </a:r>
          </a:p>
          <a:p>
            <a:pPr lvl="1">
              <a:lnSpc>
                <a:spcPct val="150000"/>
              </a:lnSpc>
              <a:spcBef>
                <a:spcPts val="12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str2 = str1;   /*** WRONG ***/</a:t>
            </a:r>
          </a:p>
          <a:p>
            <a:pPr lvl="1">
              <a:lnSpc>
                <a:spcPct val="150000"/>
              </a:lnSpc>
              <a:spcBef>
                <a:spcPts val="1200"/>
              </a:spcBef>
              <a:buFont typeface="Wingdings" panose="05000000000000000000" pitchFamily="2" charset="2"/>
              <a:buNone/>
            </a:pPr>
            <a:r>
              <a:rPr lang="zh-CN" altLang="en-US" sz="2800" dirty="0"/>
              <a:t>以</a:t>
            </a:r>
            <a:r>
              <a:rPr lang="zh-CN" altLang="en-US" sz="2800" dirty="0">
                <a:solidFill>
                  <a:srgbClr val="FF0000"/>
                </a:solidFill>
              </a:rPr>
              <a:t>数组名</a:t>
            </a:r>
            <a:r>
              <a:rPr lang="zh-CN" altLang="en-US" sz="2800" dirty="0"/>
              <a:t>作为 </a:t>
            </a:r>
            <a:r>
              <a:rPr lang="en-US" altLang="zh-CN" sz="2800" dirty="0"/>
              <a:t>= </a:t>
            </a:r>
            <a:r>
              <a:rPr lang="zh-CN" altLang="en-US" sz="2800" dirty="0"/>
              <a:t>运算符的左操作数是</a:t>
            </a:r>
            <a:r>
              <a:rPr lang="zh-CN" altLang="en-US" sz="2800" dirty="0">
                <a:solidFill>
                  <a:srgbClr val="FF0000"/>
                </a:solidFill>
              </a:rPr>
              <a:t>非法</a:t>
            </a:r>
            <a:r>
              <a:rPr lang="zh-CN" altLang="en-US" sz="2800" dirty="0"/>
              <a:t>的！</a:t>
            </a:r>
            <a:endParaRPr lang="en-US" altLang="zh-CN" sz="2800" dirty="0"/>
          </a:p>
        </p:txBody>
      </p:sp>
      <p:sp>
        <p:nvSpPr>
          <p:cNvPr id="4" name="云形标注 1">
            <a:extLst>
              <a:ext uri="{FF2B5EF4-FFF2-40B4-BE49-F238E27FC236}">
                <a16:creationId xmlns:a16="http://schemas.microsoft.com/office/drawing/2014/main" id="{97C1BBBC-DCC9-4C46-9D70-BD3794BDC82A}"/>
              </a:ext>
            </a:extLst>
          </p:cNvPr>
          <p:cNvSpPr>
            <a:spLocks noChangeArrowheads="1"/>
          </p:cNvSpPr>
          <p:nvPr/>
        </p:nvSpPr>
        <p:spPr bwMode="auto">
          <a:xfrm>
            <a:off x="2286000" y="2771775"/>
            <a:ext cx="3276600" cy="990600"/>
          </a:xfrm>
          <a:prstGeom prst="cloudCallout">
            <a:avLst>
              <a:gd name="adj1" fmla="val -20833"/>
              <a:gd name="adj2" fmla="val 62500"/>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gn="ctr"/>
            <a:r>
              <a:rPr lang="zh-CN" altLang="en-US" sz="3200">
                <a:solidFill>
                  <a:srgbClr val="000000"/>
                </a:solidFill>
                <a:latin typeface="微软雅黑" panose="020B0503020204020204" pitchFamily="34" charset="-122"/>
                <a:ea typeface="微软雅黑" panose="020B0503020204020204" pitchFamily="34" charset="-122"/>
              </a:rPr>
              <a:t> 为什么？</a:t>
            </a:r>
          </a:p>
        </p:txBody>
      </p:sp>
      <p:sp>
        <p:nvSpPr>
          <p:cNvPr id="5" name="流程图: 过程 4">
            <a:extLst>
              <a:ext uri="{FF2B5EF4-FFF2-40B4-BE49-F238E27FC236}">
                <a16:creationId xmlns:a16="http://schemas.microsoft.com/office/drawing/2014/main" id="{E1AABD5B-84D0-49B4-875D-C7DFC9F609AB}"/>
              </a:ext>
            </a:extLst>
          </p:cNvPr>
          <p:cNvSpPr>
            <a:spLocks noChangeArrowheads="1"/>
          </p:cNvSpPr>
          <p:nvPr/>
        </p:nvSpPr>
        <p:spPr bwMode="auto">
          <a:xfrm>
            <a:off x="6492875" y="2695575"/>
            <a:ext cx="4876800" cy="1143000"/>
          </a:xfrm>
          <a:prstGeom prst="flowChartProcess">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r>
              <a:rPr lang="zh-CN" altLang="en-US" sz="3200">
                <a:solidFill>
                  <a:srgbClr val="000000"/>
                </a:solidFill>
                <a:latin typeface="微软雅黑" panose="020B0503020204020204" pitchFamily="34" charset="-122"/>
                <a:ea typeface="微软雅黑" panose="020B0503020204020204" pitchFamily="34" charset="-122"/>
              </a:rPr>
              <a:t>数组名代表了数组的首地址，是个常量！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0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0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0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03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itle 1">
            <a:extLst>
              <a:ext uri="{FF2B5EF4-FFF2-40B4-BE49-F238E27FC236}">
                <a16:creationId xmlns:a16="http://schemas.microsoft.com/office/drawing/2014/main" id="{B4D5C688-E16A-4686-AAF2-0CF468A6727E}"/>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使用</a:t>
            </a:r>
            <a:r>
              <a:rPr lang="en-US" altLang="zh-CN"/>
              <a:t>C</a:t>
            </a:r>
            <a:r>
              <a:rPr lang="zh-CN" altLang="en-US"/>
              <a:t>字符串库</a:t>
            </a:r>
            <a:endParaRPr lang="en-US" altLang="zh-CN"/>
          </a:p>
        </p:txBody>
      </p:sp>
      <p:sp>
        <p:nvSpPr>
          <p:cNvPr id="402435" name="Content Placeholder 2">
            <a:extLst>
              <a:ext uri="{FF2B5EF4-FFF2-40B4-BE49-F238E27FC236}">
                <a16:creationId xmlns:a16="http://schemas.microsoft.com/office/drawing/2014/main" id="{7CEB8F0E-774C-442C-BE21-3BA889BA5AB1}"/>
              </a:ext>
            </a:extLst>
          </p:cNvPr>
          <p:cNvSpPr>
            <a:spLocks noGrp="1"/>
          </p:cNvSpPr>
          <p:nvPr>
            <p:ph idx="4294967295"/>
          </p:nvPr>
        </p:nvSpPr>
        <p:spPr>
          <a:xfrm>
            <a:off x="152400" y="1403350"/>
            <a:ext cx="11811000" cy="5086350"/>
          </a:xfrm>
        </p:spPr>
        <p:txBody>
          <a:bodyPr vert="horz" wrap="square" lIns="92075" tIns="46038" rIns="92075" bIns="46038" numCol="1" anchor="t" anchorCtr="0" compatLnSpc="1">
            <a:prstTxWarp prst="textNoShape">
              <a:avLst/>
            </a:prstTxWarp>
          </a:bodyPr>
          <a:lstStyle/>
          <a:p>
            <a:pPr>
              <a:lnSpc>
                <a:spcPts val="3700"/>
              </a:lnSpc>
              <a:spcBef>
                <a:spcPts val="600"/>
              </a:spcBef>
            </a:pPr>
            <a:r>
              <a:rPr lang="zh-CN" altLang="en-US" sz="2500" dirty="0"/>
              <a:t>使用关系或者判等运算符来比较字符串是非法的，无法得到期望的结果</a:t>
            </a:r>
            <a:r>
              <a:rPr lang="en-US" altLang="zh-CN" sz="2500" dirty="0"/>
              <a:t>:</a:t>
            </a:r>
          </a:p>
          <a:p>
            <a:pPr lvl="1">
              <a:lnSpc>
                <a:spcPts val="3700"/>
              </a:lnSpc>
              <a:spcBef>
                <a:spcPts val="600"/>
              </a:spcBef>
              <a:buFont typeface="Wingdings" panose="05000000000000000000" pitchFamily="2" charset="2"/>
              <a:buNone/>
            </a:pPr>
            <a:r>
              <a:rPr lang="en-US" altLang="zh-CN" sz="2500" dirty="0">
                <a:latin typeface="Courier New" panose="02070309020205020404" pitchFamily="49" charset="0"/>
                <a:cs typeface="Courier New" panose="02070309020205020404" pitchFamily="49" charset="0"/>
              </a:rPr>
              <a:t>if (str1 == str2) …   /*** WRONG ***/</a:t>
            </a:r>
          </a:p>
          <a:p>
            <a:pPr>
              <a:lnSpc>
                <a:spcPts val="3700"/>
              </a:lnSpc>
              <a:spcBef>
                <a:spcPts val="600"/>
              </a:spcBef>
            </a:pPr>
            <a:r>
              <a:rPr lang="zh-CN" altLang="en-US" sz="2500" dirty="0"/>
              <a:t>这个语句以指针方式比较</a:t>
            </a:r>
            <a:r>
              <a:rPr lang="en-US" altLang="zh-CN" sz="2500" dirty="0"/>
              <a:t> </a:t>
            </a:r>
            <a:r>
              <a:rPr lang="en-US" altLang="zh-CN" sz="2500" dirty="0">
                <a:latin typeface="Courier New" panose="02070309020205020404" pitchFamily="49" charset="0"/>
              </a:rPr>
              <a:t>str1</a:t>
            </a:r>
            <a:r>
              <a:rPr lang="en-US" altLang="zh-CN" sz="2500" dirty="0"/>
              <a:t> </a:t>
            </a:r>
            <a:r>
              <a:rPr lang="zh-CN" altLang="en-US" sz="2500" dirty="0"/>
              <a:t>和</a:t>
            </a:r>
            <a:r>
              <a:rPr lang="en-US" altLang="zh-CN" sz="2500" dirty="0"/>
              <a:t> </a:t>
            </a:r>
            <a:r>
              <a:rPr lang="en-US" altLang="zh-CN" sz="2500" dirty="0">
                <a:latin typeface="Courier New" panose="02070309020205020404" pitchFamily="49" charset="0"/>
              </a:rPr>
              <a:t>str2</a:t>
            </a:r>
            <a:r>
              <a:rPr lang="en-US" altLang="zh-CN" sz="2500" dirty="0"/>
              <a:t>.</a:t>
            </a:r>
          </a:p>
          <a:p>
            <a:pPr>
              <a:lnSpc>
                <a:spcPts val="3700"/>
              </a:lnSpc>
              <a:spcBef>
                <a:spcPts val="600"/>
              </a:spcBef>
            </a:pPr>
            <a:r>
              <a:rPr lang="zh-CN" altLang="en-US" sz="2500" dirty="0"/>
              <a:t>由于</a:t>
            </a:r>
            <a:r>
              <a:rPr lang="en-US" altLang="zh-CN" sz="2500" dirty="0">
                <a:latin typeface="Courier New" panose="02070309020205020404" pitchFamily="49" charset="0"/>
              </a:rPr>
              <a:t>str1</a:t>
            </a:r>
            <a:r>
              <a:rPr lang="en-US" altLang="zh-CN" sz="2500" dirty="0"/>
              <a:t> </a:t>
            </a:r>
            <a:r>
              <a:rPr lang="zh-CN" altLang="en-US" sz="2500" dirty="0"/>
              <a:t>和</a:t>
            </a:r>
            <a:r>
              <a:rPr lang="en-US" altLang="zh-CN" sz="2500" dirty="0">
                <a:latin typeface="Courier New" panose="02070309020205020404" pitchFamily="49" charset="0"/>
              </a:rPr>
              <a:t>str2</a:t>
            </a:r>
            <a:r>
              <a:rPr lang="zh-CN" altLang="en-US" sz="2500" dirty="0">
                <a:latin typeface="Courier New" panose="02070309020205020404" pitchFamily="49" charset="0"/>
              </a:rPr>
              <a:t>指向不同的存储空间，表达式</a:t>
            </a:r>
            <a:r>
              <a:rPr lang="en-US" altLang="zh-CN" sz="2500" dirty="0"/>
              <a:t> </a:t>
            </a:r>
            <a:r>
              <a:rPr lang="en-US" altLang="zh-CN" sz="2500" dirty="0">
                <a:latin typeface="Courier New" panose="02070309020205020404" pitchFamily="49" charset="0"/>
              </a:rPr>
              <a:t>str1</a:t>
            </a:r>
            <a:r>
              <a:rPr lang="en-US" altLang="zh-CN" sz="2500" dirty="0"/>
              <a:t> </a:t>
            </a:r>
            <a:r>
              <a:rPr lang="en-US" altLang="zh-CN" sz="2500" dirty="0">
                <a:latin typeface="Courier New" panose="02070309020205020404" pitchFamily="49" charset="0"/>
              </a:rPr>
              <a:t>==</a:t>
            </a:r>
            <a:r>
              <a:rPr lang="en-US" altLang="zh-CN" sz="2500" dirty="0"/>
              <a:t> </a:t>
            </a:r>
            <a:r>
              <a:rPr lang="en-US" altLang="zh-CN" sz="2500" dirty="0">
                <a:latin typeface="Courier New" panose="02070309020205020404" pitchFamily="49" charset="0"/>
              </a:rPr>
              <a:t>str2</a:t>
            </a:r>
            <a:r>
              <a:rPr lang="en-US" altLang="zh-CN" sz="2500" dirty="0"/>
              <a:t> </a:t>
            </a:r>
            <a:r>
              <a:rPr lang="zh-CN" altLang="en-US" sz="2500" dirty="0"/>
              <a:t>的值必然为</a:t>
            </a:r>
            <a:r>
              <a:rPr lang="en-US" altLang="zh-CN" sz="2500" dirty="0"/>
              <a:t>0</a:t>
            </a:r>
            <a:r>
              <a:rPr lang="zh-CN" altLang="en-US" sz="2500" dirty="0"/>
              <a:t>。</a:t>
            </a:r>
          </a:p>
          <a:p>
            <a:pPr>
              <a:lnSpc>
                <a:spcPts val="3700"/>
              </a:lnSpc>
              <a:spcBef>
                <a:spcPts val="600"/>
              </a:spcBef>
            </a:pPr>
            <a:r>
              <a:rPr lang="en-US" altLang="zh-CN" sz="2500" dirty="0"/>
              <a:t>C</a:t>
            </a:r>
            <a:r>
              <a:rPr lang="zh-CN" altLang="en-US" sz="2500" dirty="0"/>
              <a:t>函数库提供了丰富的函数用于完成字符串的操作。</a:t>
            </a:r>
            <a:endParaRPr lang="en-US" altLang="zh-CN" sz="2500" dirty="0"/>
          </a:p>
          <a:p>
            <a:pPr>
              <a:lnSpc>
                <a:spcPts val="3700"/>
              </a:lnSpc>
              <a:spcBef>
                <a:spcPts val="600"/>
              </a:spcBef>
            </a:pPr>
            <a:r>
              <a:rPr lang="zh-CN" altLang="en-US" sz="2500" dirty="0"/>
              <a:t>需要进行字符串操作的程序应包含下面的一行</a:t>
            </a:r>
            <a:r>
              <a:rPr lang="en-US" altLang="zh-CN" sz="2500" dirty="0"/>
              <a:t>:</a:t>
            </a:r>
          </a:p>
          <a:p>
            <a:pPr>
              <a:lnSpc>
                <a:spcPts val="3700"/>
              </a:lnSpc>
              <a:spcBef>
                <a:spcPts val="600"/>
              </a:spcBef>
              <a:buNone/>
            </a:pPr>
            <a:r>
              <a:rPr lang="en-US" altLang="zh-CN" sz="2500" dirty="0">
                <a:latin typeface="Courier New" panose="02070309020205020404" pitchFamily="49" charset="0"/>
              </a:rPr>
              <a:t>	#include &lt;</a:t>
            </a:r>
            <a:r>
              <a:rPr lang="en-US" altLang="zh-CN" sz="2500" dirty="0" err="1">
                <a:latin typeface="Courier New" panose="02070309020205020404" pitchFamily="49" charset="0"/>
              </a:rPr>
              <a:t>string.h</a:t>
            </a:r>
            <a:r>
              <a:rPr lang="en-US" altLang="zh-CN" sz="2500" dirty="0">
                <a:latin typeface="Courier New" panose="02070309020205020404" pitchFamily="49" charset="0"/>
              </a:rPr>
              <a:t>&gt;</a:t>
            </a:r>
          </a:p>
          <a:p>
            <a:pPr>
              <a:lnSpc>
                <a:spcPts val="3700"/>
              </a:lnSpc>
              <a:spcBef>
                <a:spcPts val="600"/>
              </a:spcBef>
            </a:pPr>
            <a:r>
              <a:rPr lang="zh-CN" altLang="en-US" sz="2500" dirty="0"/>
              <a:t>在后面的例子中，假定</a:t>
            </a:r>
            <a:r>
              <a:rPr lang="en-US" altLang="zh-CN" sz="2500" dirty="0"/>
              <a:t> </a:t>
            </a:r>
            <a:r>
              <a:rPr lang="en-US" altLang="zh-CN" sz="2500" dirty="0">
                <a:latin typeface="Courier New" panose="02070309020205020404" pitchFamily="49" charset="0"/>
              </a:rPr>
              <a:t>str1</a:t>
            </a:r>
            <a:r>
              <a:rPr lang="zh-CN" altLang="en-US" sz="2500" dirty="0"/>
              <a:t>和</a:t>
            </a:r>
            <a:r>
              <a:rPr lang="en-US" altLang="zh-CN" sz="2500" dirty="0">
                <a:latin typeface="Courier New" panose="02070309020205020404" pitchFamily="49" charset="0"/>
              </a:rPr>
              <a:t>str2</a:t>
            </a:r>
            <a:r>
              <a:rPr lang="zh-CN" altLang="en-US" sz="2500" dirty="0">
                <a:latin typeface="Courier New" panose="02070309020205020404" pitchFamily="49" charset="0"/>
              </a:rPr>
              <a:t>是用作字符串的字符数组</a:t>
            </a:r>
            <a:r>
              <a:rPr lang="zh-CN" altLang="en-US" sz="25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24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24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243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2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itle 1">
            <a:extLst>
              <a:ext uri="{FF2B5EF4-FFF2-40B4-BE49-F238E27FC236}">
                <a16:creationId xmlns:a16="http://schemas.microsoft.com/office/drawing/2014/main" id="{3F0E66A7-85AF-49D7-B7B0-BB923B7E1AC9}"/>
              </a:ext>
            </a:extLst>
          </p:cNvPr>
          <p:cNvSpPr>
            <a:spLocks noGrp="1"/>
          </p:cNvSpPr>
          <p:nvPr>
            <p:ph type="title" idx="4294967295"/>
          </p:nvPr>
        </p:nvSpPr>
        <p:spPr>
          <a:xfrm>
            <a:off x="914400" y="368300"/>
            <a:ext cx="10363200" cy="685800"/>
          </a:xfrm>
        </p:spPr>
        <p:txBody>
          <a:bodyPr vert="horz" wrap="square" lIns="92075" tIns="46038" rIns="92075" bIns="46038" numCol="1" anchor="ctr" anchorCtr="0" compatLnSpc="1">
            <a:prstTxWarp prst="textNoShape">
              <a:avLst/>
            </a:prstTxWarp>
          </a:bodyPr>
          <a:lstStyle/>
          <a:p>
            <a:r>
              <a:rPr lang="en-US" altLang="zh-CN" dirty="0">
                <a:latin typeface="Times New Roman" panose="02020603050405020304" pitchFamily="18" charset="0"/>
                <a:cs typeface="Courier New" panose="02070309020205020404" pitchFamily="49" charset="0"/>
              </a:rPr>
              <a:t>10.5.1 </a:t>
            </a:r>
            <a:r>
              <a:rPr lang="en-US" altLang="zh-CN" dirty="0" err="1">
                <a:latin typeface="Times New Roman" panose="02020603050405020304" pitchFamily="18" charset="0"/>
                <a:cs typeface="Courier New" panose="02070309020205020404" pitchFamily="49" charset="0"/>
              </a:rPr>
              <a:t>strcpy</a:t>
            </a:r>
            <a:r>
              <a:rPr lang="en-US" altLang="zh-CN" dirty="0">
                <a:latin typeface="Times New Roman" panose="02020603050405020304" pitchFamily="18" charset="0"/>
                <a:cs typeface="Courier New" panose="02070309020205020404" pitchFamily="49" charset="0"/>
              </a:rPr>
              <a:t> </a:t>
            </a:r>
            <a:r>
              <a:rPr lang="zh-CN" altLang="en-US" dirty="0">
                <a:latin typeface="Times New Roman" panose="02020603050405020304" pitchFamily="18" charset="0"/>
                <a:cs typeface="Courier New" panose="02070309020205020404" pitchFamily="49" charset="0"/>
              </a:rPr>
              <a:t>（</a:t>
            </a:r>
            <a:r>
              <a:rPr lang="en-US" altLang="zh-CN" dirty="0">
                <a:latin typeface="Times New Roman" panose="02020603050405020304" pitchFamily="18" charset="0"/>
                <a:cs typeface="Courier New" panose="02070309020205020404" pitchFamily="49" charset="0"/>
              </a:rPr>
              <a:t>string copy</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04483" name="Content Placeholder 2">
            <a:extLst>
              <a:ext uri="{FF2B5EF4-FFF2-40B4-BE49-F238E27FC236}">
                <a16:creationId xmlns:a16="http://schemas.microsoft.com/office/drawing/2014/main" id="{7A6BF6EC-2F2F-4801-8D9D-E890A17606DC}"/>
              </a:ext>
            </a:extLst>
          </p:cNvPr>
          <p:cNvSpPr>
            <a:spLocks noGrp="1"/>
          </p:cNvSpPr>
          <p:nvPr>
            <p:ph idx="4294967295"/>
          </p:nvPr>
        </p:nvSpPr>
        <p:spPr>
          <a:xfrm>
            <a:off x="228600" y="1143000"/>
            <a:ext cx="11582399" cy="5346700"/>
          </a:xfrm>
        </p:spPr>
        <p:txBody>
          <a:bodyPr vert="horz" wrap="square" lIns="92075" tIns="46038" rIns="92075" bIns="46038" numCol="1" anchor="t" anchorCtr="0" compatLnSpc="1">
            <a:prstTxWarp prst="textNoShape">
              <a:avLst/>
            </a:prstTxWarp>
          </a:bodyPr>
          <a:lstStyle/>
          <a:p>
            <a:pPr>
              <a:lnSpc>
                <a:spcPts val="3100"/>
              </a:lnSpc>
              <a:spcBef>
                <a:spcPts val="600"/>
              </a:spcBef>
            </a:pPr>
            <a:r>
              <a:rPr lang="en-US" altLang="zh-CN" sz="2400" dirty="0" err="1">
                <a:latin typeface="Courier New" panose="02070309020205020404" pitchFamily="49" charset="0"/>
                <a:cs typeface="Courier New" panose="02070309020205020404" pitchFamily="49" charset="0"/>
              </a:rPr>
              <a:t>strcpy</a:t>
            </a:r>
            <a:r>
              <a:rPr lang="en-US" altLang="zh-CN" sz="2400" dirty="0">
                <a:cs typeface="Courier New" panose="02070309020205020404" pitchFamily="49" charset="0"/>
              </a:rPr>
              <a:t> </a:t>
            </a:r>
            <a:r>
              <a:rPr lang="zh-CN" altLang="en-US" sz="2400" dirty="0">
                <a:cs typeface="Courier New" panose="02070309020205020404" pitchFamily="49" charset="0"/>
              </a:rPr>
              <a:t>函数原型：</a:t>
            </a:r>
            <a:endParaRPr lang="en-US" altLang="zh-CN" sz="2400" dirty="0">
              <a:cs typeface="Courier New" panose="02070309020205020404" pitchFamily="49" charset="0"/>
            </a:endParaRPr>
          </a:p>
          <a:p>
            <a:pPr lvl="1">
              <a:lnSpc>
                <a:spcPts val="3100"/>
              </a:lnSpc>
              <a:spcBef>
                <a:spcPts val="600"/>
              </a:spcBef>
              <a:buFont typeface="Wingdings" panose="05000000000000000000" pitchFamily="2" charset="2"/>
              <a:buNone/>
            </a:pPr>
            <a:r>
              <a:rPr lang="en-US" altLang="zh-CN" dirty="0">
                <a:solidFill>
                  <a:srgbClr val="C00000"/>
                </a:solidFill>
                <a:latin typeface="Courier New" panose="02070309020205020404" pitchFamily="49" charset="0"/>
                <a:cs typeface="Courier New" panose="02070309020205020404" pitchFamily="49" charset="0"/>
              </a:rPr>
              <a:t>char *</a:t>
            </a:r>
            <a:r>
              <a:rPr lang="en-US" altLang="zh-CN" dirty="0" err="1">
                <a:solidFill>
                  <a:srgbClr val="C00000"/>
                </a:solidFill>
                <a:latin typeface="Courier New" panose="02070309020205020404" pitchFamily="49" charset="0"/>
                <a:cs typeface="Courier New" panose="02070309020205020404" pitchFamily="49" charset="0"/>
              </a:rPr>
              <a:t>strcpy</a:t>
            </a:r>
            <a:r>
              <a:rPr lang="en-US" altLang="zh-CN" dirty="0">
                <a:solidFill>
                  <a:srgbClr val="C00000"/>
                </a:solidFill>
                <a:latin typeface="Courier New" panose="02070309020205020404" pitchFamily="49" charset="0"/>
                <a:cs typeface="Courier New" panose="02070309020205020404" pitchFamily="49" charset="0"/>
              </a:rPr>
              <a:t>(char *s1, const char *s2);</a:t>
            </a:r>
          </a:p>
          <a:p>
            <a:pPr>
              <a:lnSpc>
                <a:spcPts val="3100"/>
              </a:lnSpc>
              <a:spcBef>
                <a:spcPts val="600"/>
              </a:spcBef>
            </a:pPr>
            <a:r>
              <a:rPr lang="en-US" altLang="zh-CN" sz="2400" dirty="0" err="1">
                <a:latin typeface="Courier New" panose="02070309020205020404" pitchFamily="49" charset="0"/>
                <a:cs typeface="Courier New" panose="02070309020205020404" pitchFamily="49" charset="0"/>
              </a:rPr>
              <a:t>strcpy</a:t>
            </a:r>
            <a:r>
              <a:rPr lang="en-US" altLang="zh-CN" sz="2400" dirty="0"/>
              <a:t> </a:t>
            </a:r>
            <a:r>
              <a:rPr lang="zh-CN" altLang="en-US" sz="2400" dirty="0"/>
              <a:t>拷贝字符串</a:t>
            </a:r>
            <a:r>
              <a:rPr lang="en-US" altLang="zh-CN" sz="2400" dirty="0"/>
              <a:t> </a:t>
            </a:r>
            <a:r>
              <a:rPr lang="en-US" altLang="zh-CN" sz="2400" dirty="0">
                <a:latin typeface="Courier New" panose="02070309020205020404" pitchFamily="49" charset="0"/>
              </a:rPr>
              <a:t>s2</a:t>
            </a:r>
            <a:r>
              <a:rPr lang="en-US" altLang="zh-CN" sz="2400" dirty="0"/>
              <a:t> </a:t>
            </a:r>
            <a:r>
              <a:rPr lang="zh-CN" altLang="en-US" sz="2400" dirty="0"/>
              <a:t>到字符串</a:t>
            </a:r>
            <a:r>
              <a:rPr lang="en-US" altLang="zh-CN" sz="2400" dirty="0">
                <a:latin typeface="Courier New" panose="02070309020205020404" pitchFamily="49" charset="0"/>
              </a:rPr>
              <a:t>s1</a:t>
            </a:r>
            <a:r>
              <a:rPr lang="zh-CN" altLang="en-US" sz="2400" dirty="0"/>
              <a:t>。</a:t>
            </a:r>
          </a:p>
          <a:p>
            <a:pPr lvl="1">
              <a:lnSpc>
                <a:spcPts val="3100"/>
              </a:lnSpc>
              <a:spcBef>
                <a:spcPts val="600"/>
              </a:spcBef>
            </a:pPr>
            <a:r>
              <a:rPr lang="zh-CN" altLang="en-US" dirty="0"/>
              <a:t>准确地说</a:t>
            </a:r>
            <a:r>
              <a:rPr lang="en-US" altLang="zh-CN" dirty="0"/>
              <a:t>:</a:t>
            </a:r>
            <a:r>
              <a:rPr lang="zh-CN" altLang="en-US" dirty="0"/>
              <a:t>“</a:t>
            </a:r>
            <a:r>
              <a:rPr lang="en-US" altLang="zh-CN" dirty="0" err="1"/>
              <a:t>strcpy</a:t>
            </a:r>
            <a:r>
              <a:rPr lang="zh-CN" altLang="en-US" dirty="0"/>
              <a:t>拷贝</a:t>
            </a:r>
            <a:r>
              <a:rPr lang="en-US" altLang="zh-CN" dirty="0"/>
              <a:t>s2</a:t>
            </a:r>
            <a:r>
              <a:rPr lang="zh-CN" altLang="en-US" dirty="0"/>
              <a:t>指向的字符串到</a:t>
            </a:r>
            <a:r>
              <a:rPr lang="en-US" altLang="zh-CN" dirty="0"/>
              <a:t>s1</a:t>
            </a:r>
            <a:r>
              <a:rPr lang="zh-CN" altLang="en-US" dirty="0"/>
              <a:t>指向的字符数组”，不会改变</a:t>
            </a:r>
            <a:r>
              <a:rPr lang="en-US" altLang="zh-CN" dirty="0"/>
              <a:t>s2</a:t>
            </a:r>
            <a:r>
              <a:rPr lang="zh-CN" altLang="en-US" dirty="0"/>
              <a:t>指向的的字符串。</a:t>
            </a:r>
          </a:p>
          <a:p>
            <a:pPr>
              <a:lnSpc>
                <a:spcPts val="3100"/>
              </a:lnSpc>
              <a:spcBef>
                <a:spcPts val="600"/>
              </a:spcBef>
            </a:pPr>
            <a:r>
              <a:rPr lang="en-US" altLang="zh-CN" sz="2400" dirty="0" err="1">
                <a:latin typeface="Courier New" panose="02070309020205020404" pitchFamily="49" charset="0"/>
              </a:rPr>
              <a:t>strcpy</a:t>
            </a:r>
            <a:r>
              <a:rPr lang="en-US" altLang="zh-CN" sz="2400" dirty="0"/>
              <a:t> </a:t>
            </a:r>
            <a:r>
              <a:rPr lang="zh-CN" altLang="en-US" sz="2400" dirty="0"/>
              <a:t>返回</a:t>
            </a:r>
            <a:r>
              <a:rPr lang="en-US" altLang="zh-CN" sz="2400" dirty="0">
                <a:latin typeface="Courier New" panose="02070309020205020404" pitchFamily="49" charset="0"/>
              </a:rPr>
              <a:t>s1</a:t>
            </a:r>
            <a:r>
              <a:rPr lang="en-US" altLang="zh-CN" sz="2400" dirty="0"/>
              <a:t> (</a:t>
            </a:r>
            <a:r>
              <a:rPr lang="zh-CN" altLang="en-US" sz="2400" dirty="0"/>
              <a:t>指向目的字符串的指针</a:t>
            </a:r>
            <a:r>
              <a:rPr lang="en-US" altLang="zh-CN" sz="2400" dirty="0"/>
              <a:t>)</a:t>
            </a:r>
            <a:r>
              <a:rPr lang="zh-CN" altLang="en-US" sz="2400" dirty="0"/>
              <a:t>。</a:t>
            </a:r>
          </a:p>
          <a:p>
            <a:pPr>
              <a:lnSpc>
                <a:spcPts val="3100"/>
              </a:lnSpc>
              <a:spcBef>
                <a:spcPts val="600"/>
              </a:spcBef>
            </a:pPr>
            <a:r>
              <a:rPr lang="zh-CN" altLang="en-US" sz="2400" dirty="0"/>
              <a:t>调用</a:t>
            </a:r>
            <a:r>
              <a:rPr lang="en-US" altLang="zh-CN" sz="2400" dirty="0"/>
              <a:t> </a:t>
            </a:r>
            <a:r>
              <a:rPr lang="en-US" altLang="zh-CN" sz="2400" dirty="0" err="1">
                <a:latin typeface="Courier New" panose="02070309020205020404" pitchFamily="49" charset="0"/>
                <a:cs typeface="Courier New" panose="02070309020205020404" pitchFamily="49" charset="0"/>
              </a:rPr>
              <a:t>strcpy</a:t>
            </a:r>
            <a:r>
              <a:rPr lang="zh-CN" altLang="en-US" sz="2400" dirty="0">
                <a:latin typeface="Courier New" panose="02070309020205020404" pitchFamily="49" charset="0"/>
                <a:cs typeface="Courier New" panose="02070309020205020404" pitchFamily="49" charset="0"/>
              </a:rPr>
              <a:t>将字符串</a:t>
            </a:r>
            <a:r>
              <a:rPr lang="en-US" altLang="zh-CN" sz="2400" dirty="0"/>
              <a:t> </a:t>
            </a:r>
            <a:r>
              <a:rPr lang="en-US" altLang="zh-CN" sz="2400" dirty="0">
                <a:latin typeface="Courier New" panose="02070309020205020404" pitchFamily="49" charset="0"/>
              </a:rPr>
              <a:t>“</a:t>
            </a:r>
            <a:r>
              <a:rPr lang="en-US" altLang="zh-CN" sz="2400" dirty="0" err="1">
                <a:latin typeface="Courier New" panose="02070309020205020404" pitchFamily="49" charset="0"/>
              </a:rPr>
              <a:t>abcd</a:t>
            </a:r>
            <a:r>
              <a:rPr lang="en-US" altLang="zh-CN" sz="2400" dirty="0">
                <a:latin typeface="Courier New" panose="02070309020205020404" pitchFamily="49" charset="0"/>
              </a:rPr>
              <a:t>”</a:t>
            </a:r>
            <a:r>
              <a:rPr lang="en-US" altLang="zh-CN" sz="2400" dirty="0"/>
              <a:t> </a:t>
            </a:r>
            <a:r>
              <a:rPr lang="zh-CN" altLang="en-US" sz="2400" dirty="0"/>
              <a:t>存储到</a:t>
            </a:r>
            <a:r>
              <a:rPr lang="en-US" altLang="zh-CN" sz="2400" dirty="0"/>
              <a:t> </a:t>
            </a:r>
            <a:r>
              <a:rPr lang="en-US" altLang="zh-CN" sz="2400" dirty="0">
                <a:latin typeface="Courier New" panose="02070309020205020404" pitchFamily="49" charset="0"/>
              </a:rPr>
              <a:t>str2</a:t>
            </a:r>
            <a:r>
              <a:rPr lang="zh-CN" altLang="en-US" sz="2400" dirty="0">
                <a:latin typeface="Courier New" panose="02070309020205020404" pitchFamily="49" charset="0"/>
              </a:rPr>
              <a:t>指向的字符数组</a:t>
            </a:r>
            <a:r>
              <a:rPr lang="zh-CN" altLang="en-US" sz="2400" dirty="0"/>
              <a:t>：</a:t>
            </a:r>
          </a:p>
          <a:p>
            <a:pPr lvl="1">
              <a:lnSpc>
                <a:spcPts val="3100"/>
              </a:lnSpc>
              <a:spcBef>
                <a:spcPts val="600"/>
              </a:spcBef>
              <a:buFont typeface="Wingdings" panose="05000000000000000000" pitchFamily="2" charset="2"/>
              <a:buNone/>
            </a:pPr>
            <a:r>
              <a:rPr lang="en-US" altLang="zh-CN" dirty="0" err="1">
                <a:latin typeface="Courier New" panose="02070309020205020404" pitchFamily="49" charset="0"/>
              </a:rPr>
              <a:t>strcpy</a:t>
            </a:r>
            <a:r>
              <a:rPr lang="en-US" altLang="zh-CN" dirty="0">
                <a:latin typeface="Courier New" panose="02070309020205020404" pitchFamily="49" charset="0"/>
              </a:rPr>
              <a:t>(str2, "</a:t>
            </a:r>
            <a:r>
              <a:rPr lang="en-US" altLang="zh-CN" dirty="0" err="1">
                <a:latin typeface="Courier New" panose="02070309020205020404" pitchFamily="49" charset="0"/>
              </a:rPr>
              <a:t>abcd</a:t>
            </a:r>
            <a:r>
              <a:rPr lang="en-US" altLang="zh-CN" dirty="0">
                <a:latin typeface="Courier New" panose="02070309020205020404" pitchFamily="49" charset="0"/>
              </a:rPr>
              <a:t>");  /* str2 now contains "</a:t>
            </a:r>
            <a:r>
              <a:rPr lang="en-US" altLang="zh-CN" dirty="0" err="1">
                <a:latin typeface="Courier New" panose="02070309020205020404" pitchFamily="49" charset="0"/>
              </a:rPr>
              <a:t>abcd</a:t>
            </a:r>
            <a:r>
              <a:rPr lang="en-US" altLang="zh-CN" dirty="0">
                <a:latin typeface="Courier New" panose="02070309020205020404" pitchFamily="49" charset="0"/>
              </a:rPr>
              <a:t>" */</a:t>
            </a:r>
          </a:p>
          <a:p>
            <a:pPr>
              <a:lnSpc>
                <a:spcPts val="3100"/>
              </a:lnSpc>
              <a:spcBef>
                <a:spcPts val="600"/>
              </a:spcBef>
            </a:pPr>
            <a:r>
              <a:rPr lang="zh-CN" altLang="en-US" sz="2400" dirty="0"/>
              <a:t>拷贝</a:t>
            </a:r>
            <a:r>
              <a:rPr lang="en-US" altLang="zh-CN" sz="2400" dirty="0"/>
              <a:t> </a:t>
            </a:r>
            <a:r>
              <a:rPr lang="en-US" altLang="zh-CN" sz="2400" dirty="0">
                <a:latin typeface="Courier New" panose="02070309020205020404" pitchFamily="49" charset="0"/>
              </a:rPr>
              <a:t>str2</a:t>
            </a:r>
            <a:r>
              <a:rPr lang="zh-CN" altLang="en-US" sz="2400" dirty="0">
                <a:latin typeface="Courier New" panose="02070309020205020404" pitchFamily="49" charset="0"/>
              </a:rPr>
              <a:t>的内容到</a:t>
            </a:r>
            <a:r>
              <a:rPr lang="en-US" altLang="zh-CN" sz="2400" dirty="0"/>
              <a:t> </a:t>
            </a:r>
            <a:r>
              <a:rPr lang="en-US" altLang="zh-CN" sz="2400" dirty="0">
                <a:latin typeface="Courier New" panose="02070309020205020404" pitchFamily="49" charset="0"/>
              </a:rPr>
              <a:t>str1</a:t>
            </a:r>
            <a:r>
              <a:rPr lang="zh-CN" altLang="en-US" sz="2400" dirty="0"/>
              <a:t>：</a:t>
            </a:r>
          </a:p>
          <a:p>
            <a:pPr lvl="1">
              <a:lnSpc>
                <a:spcPts val="3100"/>
              </a:lnSpc>
              <a:spcBef>
                <a:spcPts val="600"/>
              </a:spcBef>
              <a:buFont typeface="Wingdings" panose="05000000000000000000" pitchFamily="2" charset="2"/>
              <a:buNone/>
            </a:pPr>
            <a:r>
              <a:rPr lang="en-US" altLang="zh-CN" dirty="0" err="1">
                <a:latin typeface="Courier New" panose="02070309020205020404" pitchFamily="49" charset="0"/>
              </a:rPr>
              <a:t>strcpy</a:t>
            </a:r>
            <a:r>
              <a:rPr lang="en-US" altLang="zh-CN" dirty="0">
                <a:latin typeface="Courier New" panose="02070309020205020404" pitchFamily="49" charset="0"/>
              </a:rPr>
              <a:t>(str1, str2);    /* str1 now contains "</a:t>
            </a:r>
            <a:r>
              <a:rPr lang="en-US" altLang="zh-CN" dirty="0" err="1">
                <a:latin typeface="Courier New" panose="02070309020205020404" pitchFamily="49" charset="0"/>
              </a:rPr>
              <a:t>abcd</a:t>
            </a:r>
            <a:r>
              <a:rPr lang="en-US" altLang="zh-CN" dirty="0">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4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4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448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448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448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4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itle 1">
            <a:extLst>
              <a:ext uri="{FF2B5EF4-FFF2-40B4-BE49-F238E27FC236}">
                <a16:creationId xmlns:a16="http://schemas.microsoft.com/office/drawing/2014/main" id="{8491FEBC-0D8F-4E1D-97B3-CAED89E6A0E5}"/>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Times New Roman" panose="02020603050405020304" pitchFamily="18" charset="0"/>
                <a:cs typeface="Courier New" panose="02070309020205020404" pitchFamily="49" charset="0"/>
              </a:rPr>
              <a:t>strcpy </a:t>
            </a:r>
            <a:r>
              <a:rPr lang="zh-CN" altLang="en-US">
                <a:latin typeface="Times New Roman" panose="02020603050405020304" pitchFamily="18" charset="0"/>
                <a:cs typeface="Courier New" panose="02070309020205020404" pitchFamily="49" charset="0"/>
              </a:rPr>
              <a:t>（</a:t>
            </a:r>
            <a:r>
              <a:rPr lang="en-US" altLang="zh-CN">
                <a:latin typeface="Times New Roman" panose="02020603050405020304" pitchFamily="18" charset="0"/>
                <a:cs typeface="Courier New" panose="02070309020205020404" pitchFamily="49" charset="0"/>
              </a:rPr>
              <a:t>string copy</a:t>
            </a:r>
            <a:r>
              <a:rPr lang="zh-CN" altLang="en-US">
                <a:latin typeface="Times New Roman" panose="02020603050405020304" pitchFamily="18" charset="0"/>
                <a:cs typeface="Courier New" panose="02070309020205020404" pitchFamily="49" charset="0"/>
              </a:rPr>
              <a:t>）函数</a:t>
            </a:r>
            <a:endParaRPr lang="en-US" altLang="zh-CN">
              <a:latin typeface="Times New Roman" panose="02020603050405020304" pitchFamily="18" charset="0"/>
              <a:cs typeface="Courier New" panose="02070309020205020404" pitchFamily="49" charset="0"/>
            </a:endParaRPr>
          </a:p>
        </p:txBody>
      </p:sp>
      <p:sp>
        <p:nvSpPr>
          <p:cNvPr id="406531" name="Content Placeholder 2">
            <a:extLst>
              <a:ext uri="{FF2B5EF4-FFF2-40B4-BE49-F238E27FC236}">
                <a16:creationId xmlns:a16="http://schemas.microsoft.com/office/drawing/2014/main" id="{E7264E53-CE55-4493-914E-B6EB04EFD6EC}"/>
              </a:ext>
            </a:extLst>
          </p:cNvPr>
          <p:cNvSpPr>
            <a:spLocks noGrp="1"/>
          </p:cNvSpPr>
          <p:nvPr>
            <p:ph idx="4294967295"/>
          </p:nvPr>
        </p:nvSpPr>
        <p:spPr>
          <a:xfrm>
            <a:off x="304800" y="1600200"/>
            <a:ext cx="11506199" cy="2057400"/>
          </a:xfrm>
        </p:spPr>
        <p:txBody>
          <a:bodyPr vert="horz" wrap="square" lIns="92075" tIns="46038" rIns="92075" bIns="46038" numCol="1" anchor="t" anchorCtr="0" compatLnSpc="1">
            <a:prstTxWarp prst="textNoShape">
              <a:avLst/>
            </a:prstTxWarp>
          </a:bodyPr>
          <a:lstStyle/>
          <a:p>
            <a:pPr>
              <a:lnSpc>
                <a:spcPct val="200000"/>
              </a:lnSpc>
              <a:spcBef>
                <a:spcPts val="1200"/>
              </a:spcBef>
            </a:pPr>
            <a:r>
              <a:rPr lang="zh-CN" altLang="en-US" sz="2800" dirty="0"/>
              <a:t>在调用</a:t>
            </a:r>
            <a:r>
              <a:rPr lang="en-US" altLang="zh-CN" sz="2800" dirty="0"/>
              <a:t> </a:t>
            </a:r>
            <a:r>
              <a:rPr lang="en-US" altLang="zh-CN" sz="2800" dirty="0" err="1">
                <a:latin typeface="Courier New" panose="02070309020205020404" pitchFamily="49" charset="0"/>
                <a:cs typeface="Courier New" panose="02070309020205020404" pitchFamily="49" charset="0"/>
              </a:rPr>
              <a:t>strcpy</a:t>
            </a:r>
            <a:r>
              <a:rPr lang="en-US" altLang="zh-CN" sz="2800" dirty="0">
                <a:latin typeface="Courier New" panose="02070309020205020404" pitchFamily="49" charset="0"/>
                <a:cs typeface="Courier New" panose="02070309020205020404" pitchFamily="49" charset="0"/>
              </a:rPr>
              <a:t>(str1,</a:t>
            </a:r>
            <a:r>
              <a:rPr lang="en-US" altLang="zh-CN" sz="2800" dirty="0"/>
              <a:t> </a:t>
            </a:r>
            <a:r>
              <a:rPr lang="en-US" altLang="zh-CN" sz="2800" dirty="0">
                <a:latin typeface="Courier New" panose="02070309020205020404" pitchFamily="49" charset="0"/>
              </a:rPr>
              <a:t>str2)</a:t>
            </a:r>
            <a:r>
              <a:rPr lang="zh-CN" altLang="en-US" sz="2800" dirty="0">
                <a:latin typeface="Courier New" panose="02070309020205020404" pitchFamily="49" charset="0"/>
              </a:rPr>
              <a:t>中</a:t>
            </a:r>
            <a:r>
              <a:rPr lang="en-US" altLang="zh-CN" sz="2800" dirty="0"/>
              <a:t>, </a:t>
            </a:r>
            <a:r>
              <a:rPr lang="en-US" altLang="zh-CN" sz="2800" dirty="0" err="1">
                <a:latin typeface="Courier New" panose="02070309020205020404" pitchFamily="49" charset="0"/>
              </a:rPr>
              <a:t>strcpy</a:t>
            </a:r>
            <a:r>
              <a:rPr lang="en-US" altLang="zh-CN" sz="2800" dirty="0"/>
              <a:t> </a:t>
            </a:r>
            <a:r>
              <a:rPr lang="zh-CN" altLang="en-US" sz="2800" dirty="0"/>
              <a:t>无法检查</a:t>
            </a:r>
            <a:r>
              <a:rPr lang="en-US" altLang="zh-CN" sz="2800" dirty="0"/>
              <a:t>str1</a:t>
            </a:r>
            <a:r>
              <a:rPr lang="zh-CN" altLang="en-US" sz="2800" dirty="0"/>
              <a:t>字符串数组能否够装入</a:t>
            </a:r>
            <a:r>
              <a:rPr lang="en-US" altLang="zh-CN" sz="2800" dirty="0"/>
              <a:t>str2</a:t>
            </a:r>
            <a:r>
              <a:rPr lang="zh-CN" altLang="en-US" sz="2800" dirty="0"/>
              <a:t>的内容，如果太长没法装入，则发生未定义的行为。</a:t>
            </a:r>
          </a:p>
        </p:txBody>
      </p:sp>
      <p:sp>
        <p:nvSpPr>
          <p:cNvPr id="4" name="云形 3">
            <a:extLst>
              <a:ext uri="{FF2B5EF4-FFF2-40B4-BE49-F238E27FC236}">
                <a16:creationId xmlns:a16="http://schemas.microsoft.com/office/drawing/2014/main" id="{D17F02DB-A43B-4731-A021-CA282D6752B2}"/>
              </a:ext>
            </a:extLst>
          </p:cNvPr>
          <p:cNvSpPr/>
          <p:nvPr/>
        </p:nvSpPr>
        <p:spPr bwMode="auto">
          <a:xfrm>
            <a:off x="3810000" y="3962400"/>
            <a:ext cx="3962400" cy="1371600"/>
          </a:xfrm>
          <a:prstGeom prst="cloud">
            <a:avLst/>
          </a:prstGeom>
          <a:solidFill>
            <a:schemeClr val="accent1"/>
          </a:solidFill>
          <a:ln w="12700" cap="flat" cmpd="sng" algn="ctr">
            <a:solidFill>
              <a:schemeClr val="tx1"/>
            </a:solidFill>
            <a:prstDash val="solid"/>
            <a:round/>
            <a:headEnd type="none" w="sm" len="sm"/>
            <a:tailEnd type="none" w="sm" len="sm"/>
          </a:ln>
          <a:effectLst/>
        </p:spPr>
        <p:txBody>
          <a:bodyPr/>
          <a:lstStyle/>
          <a:p>
            <a:pPr lvl="0" algn="ctr">
              <a:defRPr/>
            </a:pPr>
            <a:r>
              <a:rPr lang="en-US" altLang="zh-CN" sz="3200" b="1">
                <a:solidFill>
                  <a:srgbClr val="000000"/>
                </a:solidFill>
                <a:latin typeface="微软雅黑" panose="020B0503020204020204" pitchFamily="34" charset="-122"/>
                <a:ea typeface="微软雅黑" panose="020B0503020204020204" pitchFamily="34" charset="-122"/>
                <a:cs typeface="Courier New" pitchFamily="49" charset="0"/>
              </a:rPr>
              <a:t>strcpy</a:t>
            </a:r>
            <a:r>
              <a:rPr lang="en-US" altLang="zh-CN" sz="3200">
                <a:solidFill>
                  <a:srgbClr val="000000"/>
                </a:solidFill>
                <a:latin typeface="微软雅黑" panose="020B0503020204020204" pitchFamily="34" charset="-122"/>
                <a:ea typeface="微软雅黑" panose="020B0503020204020204" pitchFamily="34" charset="-122"/>
                <a:cs typeface="Courier New" pitchFamily="49" charset="0"/>
              </a:rPr>
              <a:t> </a:t>
            </a:r>
            <a:r>
              <a:rPr lang="zh-CN" altLang="en-US" sz="3200">
                <a:solidFill>
                  <a:srgbClr val="000000"/>
                </a:solidFill>
                <a:latin typeface="微软雅黑" panose="020B0503020204020204" pitchFamily="34" charset="-122"/>
                <a:ea typeface="微软雅黑" panose="020B0503020204020204" pitchFamily="34" charset="-122"/>
                <a:cs typeface="Courier New" pitchFamily="49" charset="0"/>
              </a:rPr>
              <a:t>是不安全的！</a:t>
            </a:r>
            <a:endParaRPr lang="zh-CN" altLang="en-US" sz="3200" dirty="0">
              <a:solidFill>
                <a:srgbClr val="000000"/>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8547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itle 1">
            <a:extLst>
              <a:ext uri="{FF2B5EF4-FFF2-40B4-BE49-F238E27FC236}">
                <a16:creationId xmlns:a16="http://schemas.microsoft.com/office/drawing/2014/main" id="{8491FEBC-0D8F-4E1D-97B3-CAED89E6A0E5}"/>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strncpy</a:t>
            </a:r>
            <a:r>
              <a:rPr lang="en-US" altLang="zh-CN" dirty="0">
                <a:latin typeface="Times New Roman" panose="02020603050405020304" pitchFamily="18" charset="0"/>
                <a:cs typeface="Courier New" panose="02070309020205020404" pitchFamily="49" charset="0"/>
              </a:rPr>
              <a:t> </a:t>
            </a:r>
            <a:r>
              <a:rPr lang="zh-CN" altLang="en-US" dirty="0">
                <a:latin typeface="Times New Roman" panose="02020603050405020304" pitchFamily="18" charset="0"/>
                <a:cs typeface="Courier New" panose="02070309020205020404" pitchFamily="49" charset="0"/>
              </a:rPr>
              <a:t>（</a:t>
            </a:r>
            <a:r>
              <a:rPr lang="en-US" altLang="zh-CN" dirty="0">
                <a:latin typeface="Times New Roman" panose="02020603050405020304" pitchFamily="18" charset="0"/>
                <a:cs typeface="Courier New" panose="02070309020205020404" pitchFamily="49" charset="0"/>
              </a:rPr>
              <a:t>string copy</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06531" name="Content Placeholder 2">
            <a:extLst>
              <a:ext uri="{FF2B5EF4-FFF2-40B4-BE49-F238E27FC236}">
                <a16:creationId xmlns:a16="http://schemas.microsoft.com/office/drawing/2014/main" id="{E7264E53-CE55-4493-914E-B6EB04EFD6EC}"/>
              </a:ext>
            </a:extLst>
          </p:cNvPr>
          <p:cNvSpPr>
            <a:spLocks noGrp="1"/>
          </p:cNvSpPr>
          <p:nvPr>
            <p:ph idx="4294967295"/>
          </p:nvPr>
        </p:nvSpPr>
        <p:spPr>
          <a:xfrm>
            <a:off x="228600" y="1219200"/>
            <a:ext cx="11582399" cy="5270500"/>
          </a:xfrm>
        </p:spPr>
        <p:txBody>
          <a:bodyPr vert="horz" wrap="square" lIns="92075" tIns="46038" rIns="92075" bIns="46038" numCol="1" anchor="t" anchorCtr="0" compatLnSpc="1">
            <a:prstTxWarp prst="textNoShape">
              <a:avLst/>
            </a:prstTxWarp>
          </a:bodyPr>
          <a:lstStyle/>
          <a:p>
            <a:pPr>
              <a:lnSpc>
                <a:spcPts val="3200"/>
              </a:lnSpc>
              <a:spcBef>
                <a:spcPts val="600"/>
              </a:spcBef>
            </a:pPr>
            <a:r>
              <a:rPr lang="zh-CN" altLang="en-US" sz="2400" dirty="0"/>
              <a:t>调用</a:t>
            </a:r>
            <a:r>
              <a:rPr lang="en-US" altLang="zh-CN" sz="2400" dirty="0" err="1">
                <a:solidFill>
                  <a:schemeClr val="hlink"/>
                </a:solidFill>
                <a:latin typeface="Courier New" panose="02070309020205020404" pitchFamily="49" charset="0"/>
                <a:cs typeface="Courier New" panose="02070309020205020404" pitchFamily="49" charset="0"/>
              </a:rPr>
              <a:t>strncpy</a:t>
            </a:r>
            <a:r>
              <a:rPr lang="en-US" altLang="zh-CN" sz="2400" dirty="0"/>
              <a:t> </a:t>
            </a:r>
            <a:r>
              <a:rPr lang="zh-CN" altLang="en-US" sz="2400" dirty="0"/>
              <a:t>则是一个较慢但是更安全数组拷贝方式，</a:t>
            </a:r>
            <a:r>
              <a:rPr lang="en-US" altLang="zh-CN" sz="2400" dirty="0" err="1">
                <a:latin typeface="Courier New" panose="02070309020205020404" pitchFamily="49" charset="0"/>
              </a:rPr>
              <a:t>strncpy</a:t>
            </a:r>
            <a:r>
              <a:rPr lang="en-US" altLang="zh-CN" sz="2400" dirty="0"/>
              <a:t> </a:t>
            </a:r>
            <a:r>
              <a:rPr lang="zh-CN" altLang="en-US" sz="2400" dirty="0"/>
              <a:t>需要</a:t>
            </a:r>
            <a:r>
              <a:rPr lang="zh-CN" altLang="en-US" sz="2400" dirty="0">
                <a:solidFill>
                  <a:srgbClr val="C00000"/>
                </a:solidFill>
              </a:rPr>
              <a:t>第三个参数</a:t>
            </a:r>
            <a:r>
              <a:rPr lang="zh-CN" altLang="en-US" sz="2400" dirty="0"/>
              <a:t>来限制拷贝的字符的个数。</a:t>
            </a:r>
            <a:endParaRPr lang="en-US" altLang="zh-CN" sz="2400" dirty="0"/>
          </a:p>
          <a:p>
            <a:pPr>
              <a:lnSpc>
                <a:spcPts val="3200"/>
              </a:lnSpc>
              <a:spcBef>
                <a:spcPts val="600"/>
              </a:spcBef>
            </a:pPr>
            <a:r>
              <a:rPr lang="zh-CN" altLang="en-US" sz="2400" dirty="0"/>
              <a:t>调用</a:t>
            </a:r>
            <a:r>
              <a:rPr lang="en-US" altLang="zh-CN" sz="2400" dirty="0"/>
              <a:t> </a:t>
            </a:r>
            <a:r>
              <a:rPr lang="en-US" altLang="zh-CN" sz="2400" dirty="0" err="1">
                <a:latin typeface="Courier New" panose="02070309020205020404" pitchFamily="49" charset="0"/>
              </a:rPr>
              <a:t>strncpy</a:t>
            </a:r>
            <a:r>
              <a:rPr lang="en-US" altLang="zh-CN" sz="2400" dirty="0"/>
              <a:t> </a:t>
            </a:r>
            <a:r>
              <a:rPr lang="zh-CN" altLang="en-US" sz="2400" dirty="0"/>
              <a:t>来拷贝</a:t>
            </a:r>
            <a:r>
              <a:rPr lang="en-US" altLang="zh-CN" sz="2400" dirty="0"/>
              <a:t> </a:t>
            </a:r>
            <a:r>
              <a:rPr lang="en-US" altLang="zh-CN" sz="2400" dirty="0">
                <a:latin typeface="Courier New" panose="02070309020205020404" pitchFamily="49" charset="0"/>
              </a:rPr>
              <a:t>str2</a:t>
            </a:r>
            <a:r>
              <a:rPr lang="en-US" altLang="zh-CN" sz="2400" dirty="0"/>
              <a:t> </a:t>
            </a:r>
            <a:r>
              <a:rPr lang="zh-CN" altLang="en-US" sz="2400" dirty="0"/>
              <a:t>到</a:t>
            </a:r>
            <a:r>
              <a:rPr lang="en-US" altLang="zh-CN" sz="2400" dirty="0">
                <a:latin typeface="Courier New" panose="02070309020205020404" pitchFamily="49" charset="0"/>
              </a:rPr>
              <a:t>str1</a:t>
            </a:r>
            <a:r>
              <a:rPr lang="zh-CN" altLang="en-US" sz="2400" dirty="0"/>
              <a:t>：</a:t>
            </a:r>
          </a:p>
          <a:p>
            <a:pPr lvl="1">
              <a:lnSpc>
                <a:spcPts val="3200"/>
              </a:lnSpc>
              <a:spcBef>
                <a:spcPts val="600"/>
              </a:spcBef>
              <a:buFont typeface="Wingdings" panose="05000000000000000000" pitchFamily="2" charset="2"/>
              <a:buNone/>
            </a:pPr>
            <a:r>
              <a:rPr lang="en-US" altLang="zh-CN" dirty="0" err="1">
                <a:latin typeface="Courier New" panose="02070309020205020404" pitchFamily="49" charset="0"/>
              </a:rPr>
              <a:t>strncpy</a:t>
            </a:r>
            <a:r>
              <a:rPr lang="en-US" altLang="zh-CN" dirty="0">
                <a:latin typeface="Courier New" panose="02070309020205020404" pitchFamily="49" charset="0"/>
              </a:rPr>
              <a:t>(str1, str2, </a:t>
            </a:r>
            <a:r>
              <a:rPr lang="en-US" altLang="zh-CN" dirty="0" err="1">
                <a:latin typeface="Courier New" panose="02070309020205020404" pitchFamily="49" charset="0"/>
              </a:rPr>
              <a:t>sizeof</a:t>
            </a:r>
            <a:r>
              <a:rPr lang="en-US" altLang="zh-CN" dirty="0">
                <a:latin typeface="Courier New" panose="02070309020205020404" pitchFamily="49" charset="0"/>
              </a:rPr>
              <a:t>(str1));</a:t>
            </a:r>
          </a:p>
          <a:p>
            <a:pPr>
              <a:lnSpc>
                <a:spcPts val="3200"/>
              </a:lnSpc>
              <a:spcBef>
                <a:spcPts val="600"/>
              </a:spcBef>
            </a:pPr>
            <a:r>
              <a:rPr lang="zh-CN" altLang="en-US" sz="2400" dirty="0">
                <a:latin typeface="Courier New" panose="02070309020205020404" pitchFamily="49" charset="0"/>
                <a:cs typeface="Courier New" panose="02070309020205020404" pitchFamily="49" charset="0"/>
              </a:rPr>
              <a:t>如果</a:t>
            </a:r>
            <a:r>
              <a:rPr lang="en-US" altLang="zh-CN" sz="2400" dirty="0">
                <a:latin typeface="Courier New" panose="02070309020205020404" pitchFamily="49" charset="0"/>
                <a:cs typeface="Courier New" panose="02070309020205020404" pitchFamily="49" charset="0"/>
              </a:rPr>
              <a:t>str2</a:t>
            </a:r>
            <a:r>
              <a:rPr lang="zh-CN" altLang="en-US" sz="2400" dirty="0">
                <a:latin typeface="Courier New" panose="02070309020205020404" pitchFamily="49" charset="0"/>
                <a:cs typeface="Courier New" panose="02070309020205020404" pitchFamily="49" charset="0"/>
              </a:rPr>
              <a:t>的长度大于或者等于</a:t>
            </a:r>
            <a:r>
              <a:rPr lang="en-US" altLang="zh-CN" sz="2400" dirty="0">
                <a:latin typeface="Courier New" panose="02070309020205020404" pitchFamily="49" charset="0"/>
                <a:cs typeface="Courier New" panose="02070309020205020404" pitchFamily="49" charset="0"/>
              </a:rPr>
              <a:t>str1</a:t>
            </a:r>
            <a:r>
              <a:rPr lang="zh-CN" altLang="en-US" sz="2400" dirty="0">
                <a:latin typeface="Courier New" panose="02070309020205020404" pitchFamily="49" charset="0"/>
                <a:cs typeface="Courier New" panose="02070309020205020404" pitchFamily="49" charset="0"/>
              </a:rPr>
              <a:t>数组的长度，</a:t>
            </a:r>
            <a:r>
              <a:rPr lang="en-US" altLang="zh-CN" sz="2400" dirty="0" err="1">
                <a:latin typeface="Courier New" panose="02070309020205020404" pitchFamily="49" charset="0"/>
                <a:cs typeface="Courier New" panose="02070309020205020404" pitchFamily="49" charset="0"/>
              </a:rPr>
              <a:t>strncpy</a:t>
            </a:r>
            <a:r>
              <a:rPr lang="zh-CN" altLang="en-US" sz="2400" dirty="0">
                <a:latin typeface="Courier New" panose="02070309020205020404" pitchFamily="49" charset="0"/>
                <a:cs typeface="Courier New" panose="02070309020205020404" pitchFamily="49" charset="0"/>
              </a:rPr>
              <a:t>将保持拷贝的结果而不能给</a:t>
            </a:r>
            <a:r>
              <a:rPr lang="en-US" altLang="zh-CN" sz="2400" dirty="0">
                <a:latin typeface="Courier New" panose="02070309020205020404" pitchFamily="49" charset="0"/>
                <a:cs typeface="Courier New" panose="02070309020205020404" pitchFamily="49" charset="0"/>
              </a:rPr>
              <a:t>str1</a:t>
            </a:r>
            <a:r>
              <a:rPr lang="zh-CN" altLang="en-US" sz="2400" dirty="0">
                <a:latin typeface="Courier New" panose="02070309020205020404" pitchFamily="49" charset="0"/>
                <a:cs typeface="Courier New" panose="02070309020205020404" pitchFamily="49" charset="0"/>
              </a:rPr>
              <a:t>增加一个字符串结束符</a:t>
            </a:r>
            <a:r>
              <a:rPr lang="en-US" altLang="zh-CN" sz="2400" dirty="0">
                <a:cs typeface="Courier New" panose="02070309020205020404" pitchFamily="49" charset="0"/>
              </a:rPr>
              <a:t>.</a:t>
            </a:r>
          </a:p>
          <a:p>
            <a:pPr>
              <a:lnSpc>
                <a:spcPts val="3200"/>
              </a:lnSpc>
              <a:spcBef>
                <a:spcPts val="600"/>
              </a:spcBef>
            </a:pPr>
            <a:r>
              <a:rPr lang="zh-CN" altLang="en-US" sz="2400" dirty="0">
                <a:cs typeface="Courier New" panose="02070309020205020404" pitchFamily="49" charset="0"/>
              </a:rPr>
              <a:t>使用</a:t>
            </a:r>
            <a:r>
              <a:rPr lang="en-US" altLang="zh-CN" sz="2400" dirty="0" err="1">
                <a:latin typeface="Courier New" panose="02070309020205020404" pitchFamily="49" charset="0"/>
                <a:cs typeface="Courier New" panose="02070309020205020404" pitchFamily="49" charset="0"/>
              </a:rPr>
              <a:t>strncpy</a:t>
            </a:r>
            <a:r>
              <a:rPr lang="zh-CN" altLang="en-US" sz="2400" dirty="0">
                <a:latin typeface="Courier New" panose="02070309020205020404" pitchFamily="49" charset="0"/>
                <a:cs typeface="Courier New" panose="02070309020205020404" pitchFamily="49" charset="0"/>
              </a:rPr>
              <a:t>更安全的方式</a:t>
            </a:r>
            <a:r>
              <a:rPr lang="en-US" altLang="zh-CN" sz="2400" dirty="0">
                <a:cs typeface="Courier New" panose="02070309020205020404" pitchFamily="49" charset="0"/>
              </a:rPr>
              <a:t>:</a:t>
            </a:r>
          </a:p>
          <a:p>
            <a:pPr lvl="1">
              <a:lnSpc>
                <a:spcPts val="3200"/>
              </a:lnSpc>
              <a:spcBef>
                <a:spcPts val="600"/>
              </a:spcBef>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strncpy</a:t>
            </a:r>
            <a:r>
              <a:rPr lang="en-US" altLang="zh-CN" dirty="0">
                <a:latin typeface="Courier New" panose="02070309020205020404" pitchFamily="49" charset="0"/>
                <a:cs typeface="Courier New" panose="02070309020205020404" pitchFamily="49" charset="0"/>
              </a:rPr>
              <a:t>(str1, str2, </a:t>
            </a:r>
            <a:r>
              <a:rPr lang="en-US" altLang="zh-CN" dirty="0" err="1">
                <a:solidFill>
                  <a:srgbClr val="C00000"/>
                </a:solidFill>
                <a:latin typeface="Courier New" panose="02070309020205020404" pitchFamily="49" charset="0"/>
                <a:cs typeface="Courier New" panose="02070309020205020404" pitchFamily="49" charset="0"/>
              </a:rPr>
              <a:t>sizeof</a:t>
            </a:r>
            <a:r>
              <a:rPr lang="en-US" altLang="zh-CN" dirty="0">
                <a:solidFill>
                  <a:srgbClr val="C00000"/>
                </a:solidFill>
                <a:latin typeface="Courier New" panose="02070309020205020404" pitchFamily="49" charset="0"/>
                <a:cs typeface="Courier New" panose="02070309020205020404" pitchFamily="49" charset="0"/>
              </a:rPr>
              <a:t>(str1) - 1</a:t>
            </a:r>
            <a:r>
              <a:rPr lang="en-US" altLang="zh-CN" dirty="0">
                <a:latin typeface="Courier New" panose="02070309020205020404" pitchFamily="49" charset="0"/>
                <a:cs typeface="Courier New" panose="02070309020205020404" pitchFamily="49" charset="0"/>
              </a:rPr>
              <a:t>);</a:t>
            </a:r>
          </a:p>
          <a:p>
            <a:pPr lvl="1">
              <a:lnSpc>
                <a:spcPts val="3200"/>
              </a:lnSpc>
              <a:spcBef>
                <a:spcPts val="6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str1[</a:t>
            </a:r>
            <a:r>
              <a:rPr lang="en-US" altLang="zh-CN" dirty="0" err="1">
                <a:latin typeface="Courier New" panose="02070309020205020404" pitchFamily="49" charset="0"/>
                <a:cs typeface="Courier New" panose="02070309020205020404" pitchFamily="49" charset="0"/>
              </a:rPr>
              <a:t>sizeof</a:t>
            </a:r>
            <a:r>
              <a:rPr lang="en-US" altLang="zh-CN" dirty="0">
                <a:latin typeface="Courier New" panose="02070309020205020404" pitchFamily="49" charset="0"/>
                <a:cs typeface="Courier New" panose="02070309020205020404" pitchFamily="49" charset="0"/>
              </a:rPr>
              <a:t>(str1)-1] = '\0';</a:t>
            </a:r>
          </a:p>
          <a:p>
            <a:pPr>
              <a:lnSpc>
                <a:spcPts val="3200"/>
              </a:lnSpc>
              <a:spcBef>
                <a:spcPts val="600"/>
              </a:spcBef>
            </a:pPr>
            <a:r>
              <a:rPr lang="zh-CN" altLang="en-US" sz="2400" dirty="0">
                <a:cs typeface="Courier New" panose="02070309020205020404" pitchFamily="49" charset="0"/>
              </a:rPr>
              <a:t>第二条预计保证了</a:t>
            </a:r>
            <a:r>
              <a:rPr lang="en-US" altLang="zh-CN" sz="2400" dirty="0">
                <a:cs typeface="Courier New" panose="02070309020205020404" pitchFamily="49" charset="0"/>
              </a:rPr>
              <a:t>str1</a:t>
            </a:r>
            <a:r>
              <a:rPr lang="zh-CN" altLang="en-US" sz="2400" dirty="0">
                <a:cs typeface="Courier New" panose="02070309020205020404" pitchFamily="49" charset="0"/>
              </a:rPr>
              <a:t>总是以空字符结尾的。</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65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65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5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653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6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延续字符串字面量</a:t>
            </a:r>
            <a:endParaRPr lang="en-US" altLang="zh-CN" sz="4000">
              <a:latin typeface="微软雅黑" panose="020B0503020204020204" pitchFamily="34" charset="-122"/>
              <a:ea typeface="微软雅黑" panose="020B0503020204020204" pitchFamily="34" charset="-122"/>
            </a:endParaRPr>
          </a:p>
        </p:txBody>
      </p:sp>
      <p:sp>
        <p:nvSpPr>
          <p:cNvPr id="16387" name="Content Placeholder 2"/>
          <p:cNvSpPr>
            <a:spLocks noGrp="1" noChangeArrowheads="1"/>
          </p:cNvSpPr>
          <p:nvPr>
            <p:ph idx="1"/>
          </p:nvPr>
        </p:nvSpPr>
        <p:spPr/>
        <p:txBody>
          <a:bodyPr/>
          <a:lstStyle/>
          <a:p>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字符可以用于将一个字符串从一行延续到下一行，如：</a:t>
            </a:r>
            <a:endParaRPr lang="en-US" altLang="zh-CN" sz="2800" dirty="0">
              <a:latin typeface="微软雅黑" panose="020B0503020204020204" pitchFamily="34" charset="-122"/>
              <a:ea typeface="微软雅黑" panose="020B0503020204020204" pitchFamily="34" charset="-122"/>
            </a:endParaRPr>
          </a:p>
          <a:p>
            <a:pPr>
              <a:lnSpc>
                <a:spcPct val="80000"/>
              </a:lnSpc>
              <a:spcBef>
                <a:spcPts val="12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printf</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("When you come to a fork in the road, take it.  \</a:t>
            </a:r>
          </a:p>
          <a:p>
            <a:pPr>
              <a:lnSpc>
                <a:spcPct val="80000"/>
              </a:lnSpc>
              <a:spcBef>
                <a:spcPts val="600"/>
              </a:spcBef>
              <a:buFontTx/>
              <a:buNone/>
            </a:pP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	--Yogi Berra");</a:t>
            </a:r>
          </a:p>
          <a:p>
            <a:r>
              <a:rPr lang="zh-CN" altLang="en-US" sz="2800" dirty="0">
                <a:latin typeface="微软雅黑" panose="020B0503020204020204" pitchFamily="34" charset="-122"/>
                <a:ea typeface="微软雅黑" panose="020B0503020204020204" pitchFamily="34" charset="-122"/>
              </a:rPr>
              <a:t>总的来说，可用</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字符连接两行或者多行成为一行。</a:t>
            </a:r>
            <a:endParaRPr lang="en-US" altLang="zh-CN"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85800" y="4910138"/>
            <a:ext cx="10983913" cy="942975"/>
          </a:xfrm>
          <a:prstGeom prst="rect">
            <a:avLst/>
          </a:prstGeom>
        </p:spPr>
      </p:pic>
    </p:spTree>
    <p:extLst>
      <p:ext uri="{BB962C8B-B14F-4D97-AF65-F5344CB8AC3E}">
        <p14:creationId xmlns:p14="http://schemas.microsoft.com/office/powerpoint/2010/main" val="383975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B549DE5-222B-437B-8D7B-A9DB69A10ABC}"/>
              </a:ext>
            </a:extLst>
          </p:cNvPr>
          <p:cNvSpPr>
            <a:spLocks noGrp="1" noChangeArrowheads="1"/>
          </p:cNvSpPr>
          <p:nvPr>
            <p:ph type="title"/>
          </p:nvPr>
        </p:nvSpPr>
        <p:spPr/>
        <p:txBody>
          <a:bodyPr/>
          <a:lstStyle/>
          <a:p>
            <a:r>
              <a:rPr lang="en-US" altLang="zh-CN" sz="4000" b="1">
                <a:latin typeface="微软雅黑" panose="020B0503020204020204" pitchFamily="34" charset="-122"/>
                <a:ea typeface="微软雅黑" panose="020B0503020204020204" pitchFamily="34" charset="-122"/>
                <a:cs typeface="Courier New" panose="02070309020205020404" pitchFamily="49" charset="0"/>
              </a:rPr>
              <a:t>strlen</a:t>
            </a:r>
            <a:r>
              <a:rPr lang="en-US" altLang="zh-CN" sz="4000">
                <a:latin typeface="微软雅黑" panose="020B0503020204020204" pitchFamily="34" charset="-122"/>
                <a:ea typeface="微软雅黑" panose="020B0503020204020204" pitchFamily="34" charset="-122"/>
                <a:cs typeface="Courier New" panose="02070309020205020404" pitchFamily="49" charset="0"/>
              </a:rPr>
              <a:t> (String Length)</a:t>
            </a:r>
            <a:r>
              <a:rPr lang="zh-CN" altLang="en-US" sz="4000">
                <a:latin typeface="微软雅黑" panose="020B0503020204020204" pitchFamily="34" charset="-122"/>
                <a:ea typeface="微软雅黑" panose="020B0503020204020204" pitchFamily="34" charset="-122"/>
                <a:cs typeface="Courier New" panose="02070309020205020404" pitchFamily="49" charset="0"/>
              </a:rPr>
              <a:t>函数</a:t>
            </a:r>
            <a:endParaRPr lang="en-US" altLang="zh-CN" sz="400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6563" name="Content Placeholder 2">
            <a:extLst>
              <a:ext uri="{FF2B5EF4-FFF2-40B4-BE49-F238E27FC236}">
                <a16:creationId xmlns:a16="http://schemas.microsoft.com/office/drawing/2014/main" id="{6E0F60FD-4C7F-4AC2-B540-2539547D0FC5}"/>
              </a:ext>
            </a:extLst>
          </p:cNvPr>
          <p:cNvSpPr>
            <a:spLocks noGrp="1" noChangeArrowheads="1"/>
          </p:cNvSpPr>
          <p:nvPr>
            <p:ph idx="1"/>
          </p:nvPr>
        </p:nvSpPr>
        <p:spPr/>
        <p:txBody>
          <a:bodyPr/>
          <a:lstStyle/>
          <a:p>
            <a:r>
              <a:rPr lang="en-US" altLang="zh-CN" sz="3200" dirty="0" err="1">
                <a:cs typeface="Courier New" panose="02070309020205020404" pitchFamily="49" charset="0"/>
              </a:rPr>
              <a:t>strlen</a:t>
            </a:r>
            <a:r>
              <a:rPr lang="zh-CN" altLang="en-US" sz="3200" dirty="0">
                <a:cs typeface="Courier New" panose="02070309020205020404" pitchFamily="49" charset="0"/>
              </a:rPr>
              <a:t>函数原型：</a:t>
            </a:r>
            <a:endParaRPr lang="en-US" altLang="zh-CN" sz="3200" dirty="0">
              <a:cs typeface="Courier New" panose="02070309020205020404" pitchFamily="49" charset="0"/>
            </a:endParaRPr>
          </a:p>
          <a:p>
            <a:pPr>
              <a:buFontTx/>
              <a:buNone/>
            </a:pPr>
            <a:r>
              <a:rPr lang="en-US" altLang="zh-CN" sz="3200" dirty="0">
                <a:cs typeface="Courier New" panose="02070309020205020404" pitchFamily="49" charset="0"/>
              </a:rPr>
              <a:t>	</a:t>
            </a:r>
            <a:r>
              <a:rPr lang="en-US" altLang="zh-CN" sz="3200" b="1" dirty="0" err="1">
                <a:cs typeface="Courier New" panose="02070309020205020404" pitchFamily="49" charset="0"/>
              </a:rPr>
              <a:t>size_t</a:t>
            </a:r>
            <a:r>
              <a:rPr lang="en-US" altLang="zh-CN" sz="3200" b="1" dirty="0">
                <a:cs typeface="Courier New" panose="02070309020205020404" pitchFamily="49" charset="0"/>
              </a:rPr>
              <a:t> </a:t>
            </a:r>
            <a:r>
              <a:rPr lang="en-US" altLang="zh-CN" sz="3200" b="1" dirty="0" err="1">
                <a:cs typeface="Courier New" panose="02070309020205020404" pitchFamily="49" charset="0"/>
              </a:rPr>
              <a:t>strlen</a:t>
            </a:r>
            <a:r>
              <a:rPr lang="en-US" altLang="zh-CN" sz="3200" b="1" dirty="0">
                <a:cs typeface="Courier New" panose="02070309020205020404" pitchFamily="49" charset="0"/>
              </a:rPr>
              <a:t>(const char *s);</a:t>
            </a:r>
          </a:p>
          <a:p>
            <a:endParaRPr lang="en-US" altLang="zh-CN" sz="3200" dirty="0">
              <a:cs typeface="Courier New" panose="02070309020205020404" pitchFamily="49" charset="0"/>
            </a:endParaRPr>
          </a:p>
        </p:txBody>
      </p:sp>
      <p:sp>
        <p:nvSpPr>
          <p:cNvPr id="66565" name="矩形标注 1">
            <a:extLst>
              <a:ext uri="{FF2B5EF4-FFF2-40B4-BE49-F238E27FC236}">
                <a16:creationId xmlns:a16="http://schemas.microsoft.com/office/drawing/2014/main" id="{1FE57F3C-60D1-4F36-B64B-6ACF7BD1CE02}"/>
              </a:ext>
            </a:extLst>
          </p:cNvPr>
          <p:cNvSpPr>
            <a:spLocks noChangeArrowheads="1"/>
          </p:cNvSpPr>
          <p:nvPr/>
        </p:nvSpPr>
        <p:spPr bwMode="auto">
          <a:xfrm>
            <a:off x="609600" y="4267200"/>
            <a:ext cx="10363200" cy="2133600"/>
          </a:xfrm>
          <a:prstGeom prst="wedgeRectCallout">
            <a:avLst>
              <a:gd name="adj1" fmla="val -42563"/>
              <a:gd name="adj2" fmla="val -107871"/>
            </a:avLst>
          </a:prstGeom>
          <a:solidFill>
            <a:schemeClr val="accent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0">
              <a:lnSpc>
                <a:spcPct val="150000"/>
              </a:lnSpc>
            </a:pPr>
            <a:r>
              <a:rPr lang="en-US" altLang="zh-CN"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size_t </a:t>
            </a:r>
            <a:r>
              <a:rPr lang="zh-CN" altLang="en-US"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是一个</a:t>
            </a:r>
            <a:r>
              <a:rPr lang="en-US" altLang="zh-CN"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typedef</a:t>
            </a:r>
            <a:r>
              <a:rPr lang="zh-CN" altLang="en-US"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名，表示无符号整数，在头文件</a:t>
            </a:r>
            <a:r>
              <a:rPr lang="en-US" altLang="zh-CN"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stddef.h</a:t>
            </a:r>
            <a:r>
              <a:rPr lang="zh-CN" altLang="en-US"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中有定义，主要用于增强程序的可移植性。在不同的平台上，可能是</a:t>
            </a:r>
            <a:r>
              <a:rPr lang="en-US" altLang="zh-CN"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unsigned int</a:t>
            </a:r>
            <a:r>
              <a:rPr lang="zh-CN" altLang="en-US"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或者</a:t>
            </a:r>
            <a:r>
              <a:rPr lang="en-US" altLang="zh-CN"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unsigned long</a:t>
            </a:r>
            <a:r>
              <a:rPr lang="zh-CN" altLang="en-US" sz="2800"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2800"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anim calcmode="lin" valueType="num">
                                      <p:cBhvr additive="base">
                                        <p:cTn id="11"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down)">
                                      <p:cBhvr>
                                        <p:cTn id="1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itle 1">
            <a:extLst>
              <a:ext uri="{FF2B5EF4-FFF2-40B4-BE49-F238E27FC236}">
                <a16:creationId xmlns:a16="http://schemas.microsoft.com/office/drawing/2014/main" id="{62744431-46F5-4C95-812E-BAD208B9D9D7}"/>
              </a:ext>
            </a:extLst>
          </p:cNvPr>
          <p:cNvSpPr>
            <a:spLocks noGrp="1"/>
          </p:cNvSpPr>
          <p:nvPr>
            <p:ph type="title" idx="4294967295"/>
          </p:nvPr>
        </p:nvSpPr>
        <p:spPr>
          <a:xfrm>
            <a:off x="914400" y="457200"/>
            <a:ext cx="10363200" cy="685800"/>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strlen</a:t>
            </a:r>
            <a:r>
              <a:rPr lang="en-US" altLang="zh-CN" dirty="0">
                <a:latin typeface="Times New Roman" panose="02020603050405020304" pitchFamily="18" charset="0"/>
                <a:cs typeface="Courier New" panose="02070309020205020404" pitchFamily="49" charset="0"/>
              </a:rPr>
              <a:t> (String Length)</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09603" name="Content Placeholder 2">
            <a:extLst>
              <a:ext uri="{FF2B5EF4-FFF2-40B4-BE49-F238E27FC236}">
                <a16:creationId xmlns:a16="http://schemas.microsoft.com/office/drawing/2014/main" id="{1E995F53-0E53-4100-96CF-825B40D75BC3}"/>
              </a:ext>
            </a:extLst>
          </p:cNvPr>
          <p:cNvSpPr>
            <a:spLocks noGrp="1"/>
          </p:cNvSpPr>
          <p:nvPr>
            <p:ph idx="4294967295"/>
          </p:nvPr>
        </p:nvSpPr>
        <p:spPr>
          <a:xfrm>
            <a:off x="457200" y="1382713"/>
            <a:ext cx="11125200" cy="5008562"/>
          </a:xfrm>
        </p:spPr>
        <p:txBody>
          <a:bodyPr vert="horz" wrap="square" lIns="92075" tIns="46038" rIns="92075" bIns="46038" numCol="1" anchor="t" anchorCtr="0" compatLnSpc="1">
            <a:prstTxWarp prst="textNoShape">
              <a:avLst/>
            </a:prstTxWarp>
          </a:bodyPr>
          <a:lstStyle/>
          <a:p>
            <a:pPr>
              <a:lnSpc>
                <a:spcPct val="150000"/>
              </a:lnSpc>
              <a:spcBef>
                <a:spcPts val="0"/>
              </a:spcBef>
            </a:pPr>
            <a:r>
              <a:rPr lang="en-US" altLang="zh-CN" sz="2800" dirty="0" err="1">
                <a:latin typeface="Courier New" panose="02070309020205020404" pitchFamily="49" charset="0"/>
                <a:cs typeface="Courier New" panose="02070309020205020404" pitchFamily="49" charset="0"/>
              </a:rPr>
              <a:t>strlen</a:t>
            </a:r>
            <a:r>
              <a:rPr lang="en-US" altLang="zh-CN" sz="2800" dirty="0">
                <a:cs typeface="Courier New" panose="02070309020205020404" pitchFamily="49" charset="0"/>
              </a:rPr>
              <a:t> </a:t>
            </a:r>
            <a:r>
              <a:rPr lang="zh-CN" altLang="en-US" sz="2800" dirty="0">
                <a:cs typeface="Courier New" panose="02070309020205020404" pitchFamily="49" charset="0"/>
              </a:rPr>
              <a:t>返回字符串</a:t>
            </a:r>
            <a:r>
              <a:rPr lang="en-US" altLang="zh-CN" sz="2800" dirty="0">
                <a:cs typeface="Courier New" panose="02070309020205020404" pitchFamily="49" charset="0"/>
              </a:rPr>
              <a:t>s</a:t>
            </a:r>
            <a:r>
              <a:rPr lang="zh-CN" altLang="en-US" sz="2800" dirty="0">
                <a:cs typeface="Courier New" panose="02070309020205020404" pitchFamily="49" charset="0"/>
              </a:rPr>
              <a:t>的长度，不包括空字符。</a:t>
            </a:r>
            <a:endParaRPr lang="en-US" altLang="zh-CN" sz="2800" dirty="0">
              <a:cs typeface="Courier New" panose="02070309020205020404" pitchFamily="49" charset="0"/>
            </a:endParaRPr>
          </a:p>
          <a:p>
            <a:pPr>
              <a:lnSpc>
                <a:spcPct val="150000"/>
              </a:lnSpc>
              <a:spcBef>
                <a:spcPts val="0"/>
              </a:spcBef>
            </a:pPr>
            <a:r>
              <a:rPr lang="zh-CN" altLang="en-US" sz="2800" dirty="0">
                <a:cs typeface="Courier New" panose="02070309020205020404" pitchFamily="49" charset="0"/>
              </a:rPr>
              <a:t>例</a:t>
            </a:r>
            <a:r>
              <a:rPr lang="en-US" altLang="zh-CN" sz="2800" dirty="0">
                <a:cs typeface="Courier New" panose="02070309020205020404" pitchFamily="49" charset="0"/>
              </a:rPr>
              <a:t>:</a:t>
            </a:r>
          </a:p>
          <a:p>
            <a:pPr lvl="1">
              <a:lnSpc>
                <a:spcPct val="150000"/>
              </a:lnSpc>
              <a:spcBef>
                <a:spcPts val="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int </a:t>
            </a: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strlen</a:t>
            </a:r>
            <a:r>
              <a:rPr lang="en-US" altLang="zh-CN" sz="2800" dirty="0">
                <a:latin typeface="Courier New" panose="02070309020205020404" pitchFamily="49" charset="0"/>
                <a:cs typeface="Courier New" panose="02070309020205020404" pitchFamily="49" charset="0"/>
              </a:rPr>
              <a:t>("</a:t>
            </a:r>
            <a:r>
              <a:rPr lang="en-US" altLang="zh-CN" sz="2800" dirty="0" err="1">
                <a:latin typeface="Courier New" panose="02070309020205020404" pitchFamily="49" charset="0"/>
                <a:cs typeface="Courier New" panose="02070309020205020404" pitchFamily="49" charset="0"/>
              </a:rPr>
              <a:t>abc</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is now 3 */</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strlen</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is now 0 */</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cs typeface="Courier New" panose="02070309020205020404" pitchFamily="49" charset="0"/>
              </a:rPr>
              <a:t>strcpy</a:t>
            </a:r>
            <a:r>
              <a:rPr lang="en-US" altLang="zh-CN" sz="2800" dirty="0">
                <a:latin typeface="Courier New" panose="02070309020205020404" pitchFamily="49" charset="0"/>
                <a:cs typeface="Courier New" panose="02070309020205020404" pitchFamily="49" charset="0"/>
              </a:rPr>
              <a:t>(str1, "</a:t>
            </a:r>
            <a:r>
              <a:rPr lang="en-US" altLang="zh-CN" sz="2800" dirty="0" err="1">
                <a:latin typeface="Courier New" panose="02070309020205020404" pitchFamily="49" charset="0"/>
                <a:cs typeface="Courier New" panose="02070309020205020404" pitchFamily="49" charset="0"/>
              </a:rPr>
              <a:t>abc</a:t>
            </a:r>
            <a:r>
              <a:rPr lang="en-US" altLang="zh-CN" sz="2800" dirty="0">
                <a:latin typeface="Courier New" panose="02070309020205020404" pitchFamily="49" charset="0"/>
                <a:cs typeface="Courier New" panose="02070309020205020404" pitchFamily="49" charset="0"/>
              </a:rPr>
              <a:t>");</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strlen</a:t>
            </a:r>
            <a:r>
              <a:rPr lang="en-US" altLang="zh-CN" sz="2800" dirty="0">
                <a:latin typeface="Courier New" panose="02070309020205020404" pitchFamily="49" charset="0"/>
                <a:cs typeface="Courier New" panose="02070309020205020404" pitchFamily="49" charset="0"/>
              </a:rPr>
              <a:t>(str1);   /* </a:t>
            </a:r>
            <a:r>
              <a:rPr lang="en-US" altLang="zh-CN" sz="2800" dirty="0" err="1">
                <a:latin typeface="Courier New" panose="02070309020205020404" pitchFamily="49" charset="0"/>
                <a:cs typeface="Courier New" panose="02070309020205020404" pitchFamily="49" charset="0"/>
              </a:rPr>
              <a:t>len</a:t>
            </a:r>
            <a:r>
              <a:rPr lang="en-US" altLang="zh-CN" sz="2800" dirty="0">
                <a:latin typeface="Courier New" panose="02070309020205020404" pitchFamily="49" charset="0"/>
                <a:cs typeface="Courier New" panose="02070309020205020404" pitchFamily="49" charset="0"/>
              </a:rPr>
              <a:t> is now 3 */</a:t>
            </a:r>
            <a:endParaRPr lang="en-US" altLang="zh-CN" sz="2800" dirty="0">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a:extLst>
              <a:ext uri="{FF2B5EF4-FFF2-40B4-BE49-F238E27FC236}">
                <a16:creationId xmlns:a16="http://schemas.microsoft.com/office/drawing/2014/main" id="{31B4DB25-D565-4EC1-A6E4-EDFA6E15F1C2}"/>
              </a:ext>
            </a:extLst>
          </p:cNvPr>
          <p:cNvSpPr>
            <a:spLocks noGrp="1"/>
          </p:cNvSpPr>
          <p:nvPr>
            <p:ph type="title" idx="4294967295"/>
          </p:nvPr>
        </p:nvSpPr>
        <p:spPr>
          <a:xfrm>
            <a:off x="1905000" y="609600"/>
            <a:ext cx="8382000" cy="685800"/>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strcat</a:t>
            </a:r>
            <a:r>
              <a:rPr lang="en-US" altLang="zh-CN" dirty="0">
                <a:latin typeface="Times New Roman" panose="02020603050405020304" pitchFamily="18" charset="0"/>
                <a:cs typeface="Courier New" panose="02070309020205020404" pitchFamily="49" charset="0"/>
              </a:rPr>
              <a:t> (String Concatenation)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1651" name="Content Placeholder 2">
            <a:extLst>
              <a:ext uri="{FF2B5EF4-FFF2-40B4-BE49-F238E27FC236}">
                <a16:creationId xmlns:a16="http://schemas.microsoft.com/office/drawing/2014/main" id="{B3624561-4674-4F94-B30A-B92D58B3A7A4}"/>
              </a:ext>
            </a:extLst>
          </p:cNvPr>
          <p:cNvSpPr>
            <a:spLocks noGrp="1"/>
          </p:cNvSpPr>
          <p:nvPr>
            <p:ph idx="4294967295"/>
          </p:nvPr>
        </p:nvSpPr>
        <p:spPr>
          <a:xfrm>
            <a:off x="304800" y="1447800"/>
            <a:ext cx="11506200" cy="5029200"/>
          </a:xfrm>
        </p:spPr>
        <p:txBody>
          <a:bodyPr vert="horz" wrap="square" lIns="92075" tIns="46038" rIns="92075" bIns="46038" numCol="1" anchor="t" anchorCtr="0" compatLnSpc="1">
            <a:prstTxWarp prst="textNoShape">
              <a:avLst/>
            </a:prstTxWarp>
          </a:bodyPr>
          <a:lstStyle/>
          <a:p>
            <a:r>
              <a:rPr lang="en-US" altLang="zh-CN" sz="2400" dirty="0" err="1">
                <a:latin typeface="Courier New" panose="02070309020205020404" pitchFamily="49" charset="0"/>
                <a:cs typeface="Courier New" panose="02070309020205020404" pitchFamily="49" charset="0"/>
              </a:rPr>
              <a:t>strcat</a:t>
            </a:r>
            <a:r>
              <a:rPr lang="en-US" altLang="zh-CN" sz="2400" dirty="0">
                <a:cs typeface="Courier New" panose="02070309020205020404" pitchFamily="49" charset="0"/>
              </a:rPr>
              <a:t> </a:t>
            </a:r>
            <a:r>
              <a:rPr lang="zh-CN" altLang="en-US" sz="2400" dirty="0">
                <a:cs typeface="Courier New" panose="02070309020205020404" pitchFamily="49" charset="0"/>
              </a:rPr>
              <a:t>函数原型</a:t>
            </a:r>
            <a:r>
              <a:rPr lang="en-US" altLang="zh-CN" sz="2400" dirty="0">
                <a:cs typeface="Courier New" panose="02070309020205020404" pitchFamily="49" charset="0"/>
              </a:rPr>
              <a:t>:</a:t>
            </a:r>
          </a:p>
          <a:p>
            <a:pPr lvl="1">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char *</a:t>
            </a:r>
            <a:r>
              <a:rPr lang="en-US" altLang="zh-CN" dirty="0" err="1">
                <a:latin typeface="Courier New" panose="02070309020205020404" pitchFamily="49" charset="0"/>
                <a:cs typeface="Courier New" panose="02070309020205020404" pitchFamily="49" charset="0"/>
              </a:rPr>
              <a:t>strcat</a:t>
            </a:r>
            <a:r>
              <a:rPr lang="en-US" altLang="zh-CN" dirty="0">
                <a:latin typeface="Courier New" panose="02070309020205020404" pitchFamily="49" charset="0"/>
                <a:cs typeface="Courier New" panose="02070309020205020404" pitchFamily="49" charset="0"/>
              </a:rPr>
              <a:t>(char *s1, const char *s2);</a:t>
            </a:r>
          </a:p>
          <a:p>
            <a:r>
              <a:rPr lang="en-US" altLang="zh-CN" sz="2400" dirty="0" err="1">
                <a:latin typeface="Courier New" panose="02070309020205020404" pitchFamily="49" charset="0"/>
                <a:cs typeface="Courier New" panose="02070309020205020404" pitchFamily="49" charset="0"/>
              </a:rPr>
              <a:t>strcat</a:t>
            </a:r>
            <a:r>
              <a:rPr lang="en-US" altLang="zh-CN" sz="2400" dirty="0">
                <a:cs typeface="Courier New" panose="02070309020205020404" pitchFamily="49" charset="0"/>
              </a:rPr>
              <a:t> </a:t>
            </a:r>
            <a:r>
              <a:rPr lang="zh-CN" altLang="en-US" sz="2400" dirty="0">
                <a:cs typeface="Courier New" panose="02070309020205020404" pitchFamily="49" charset="0"/>
              </a:rPr>
              <a:t>追加字符串</a:t>
            </a:r>
            <a:r>
              <a:rPr lang="en-US" altLang="zh-CN" sz="2400" dirty="0">
                <a:latin typeface="Courier New" panose="02070309020205020404" pitchFamily="49" charset="0"/>
                <a:cs typeface="Courier New" panose="02070309020205020404" pitchFamily="49" charset="0"/>
              </a:rPr>
              <a:t>s2</a:t>
            </a:r>
            <a:r>
              <a:rPr lang="zh-CN" altLang="en-US" sz="2400" dirty="0">
                <a:latin typeface="Courier New" panose="02070309020205020404" pitchFamily="49" charset="0"/>
                <a:cs typeface="Courier New" panose="02070309020205020404" pitchFamily="49" charset="0"/>
              </a:rPr>
              <a:t>的内容到字符串</a:t>
            </a:r>
            <a:r>
              <a:rPr lang="en-US" altLang="zh-CN" sz="2400" dirty="0">
                <a:latin typeface="Courier New" panose="02070309020205020404" pitchFamily="49" charset="0"/>
                <a:cs typeface="Courier New" panose="02070309020205020404" pitchFamily="49" charset="0"/>
              </a:rPr>
              <a:t>s1</a:t>
            </a:r>
            <a:r>
              <a:rPr lang="zh-CN" altLang="en-US" sz="2400" dirty="0">
                <a:latin typeface="Courier New" panose="02070309020205020404" pitchFamily="49" charset="0"/>
                <a:cs typeface="Courier New" panose="02070309020205020404" pitchFamily="49" charset="0"/>
              </a:rPr>
              <a:t>的末尾</a:t>
            </a:r>
            <a:r>
              <a:rPr lang="zh-CN" altLang="en-US" sz="2400" dirty="0">
                <a:cs typeface="Courier New" panose="02070309020205020404" pitchFamily="49" charset="0"/>
              </a:rPr>
              <a:t>，返回</a:t>
            </a:r>
            <a:r>
              <a:rPr lang="en-US" altLang="zh-CN" sz="2400" dirty="0">
                <a:latin typeface="Courier New" panose="02070309020205020404" pitchFamily="49" charset="0"/>
                <a:cs typeface="Courier New" panose="02070309020205020404" pitchFamily="49" charset="0"/>
              </a:rPr>
              <a:t>s1</a:t>
            </a:r>
            <a:r>
              <a:rPr lang="en-US" altLang="zh-CN" sz="2400" dirty="0">
                <a:cs typeface="Courier New" panose="02070309020205020404" pitchFamily="49" charset="0"/>
              </a:rPr>
              <a:t> (</a:t>
            </a:r>
            <a:r>
              <a:rPr lang="zh-CN" altLang="en-US" sz="2400" dirty="0">
                <a:cs typeface="Courier New" panose="02070309020205020404" pitchFamily="49" charset="0"/>
              </a:rPr>
              <a:t>指向结果字符串的指针</a:t>
            </a:r>
            <a:r>
              <a:rPr lang="en-US" altLang="zh-CN" sz="2400" dirty="0">
                <a:cs typeface="Courier New" panose="02070309020205020404" pitchFamily="49" charset="0"/>
              </a:rPr>
              <a:t>)</a:t>
            </a:r>
            <a:r>
              <a:rPr lang="zh-CN" altLang="en-US" sz="2400" dirty="0">
                <a:cs typeface="Courier New" panose="02070309020205020404" pitchFamily="49" charset="0"/>
              </a:rPr>
              <a:t>。</a:t>
            </a:r>
          </a:p>
          <a:p>
            <a:r>
              <a:rPr lang="en-US" altLang="zh-CN" sz="2400" dirty="0" err="1">
                <a:latin typeface="Courier New" panose="02070309020205020404" pitchFamily="49" charset="0"/>
                <a:cs typeface="Courier New" panose="02070309020205020404" pitchFamily="49" charset="0"/>
              </a:rPr>
              <a:t>strcat</a:t>
            </a:r>
            <a:r>
              <a:rPr lang="en-US" altLang="zh-CN" sz="2400" dirty="0">
                <a:cs typeface="Courier New" panose="02070309020205020404" pitchFamily="49" charset="0"/>
              </a:rPr>
              <a:t> </a:t>
            </a:r>
            <a:r>
              <a:rPr lang="zh-CN" altLang="en-US" sz="2400" dirty="0">
                <a:cs typeface="Courier New" panose="02070309020205020404" pitchFamily="49" charset="0"/>
              </a:rPr>
              <a:t>例</a:t>
            </a:r>
            <a:r>
              <a:rPr lang="en-US" altLang="zh-CN" sz="2400" dirty="0">
                <a:cs typeface="Courier New" panose="02070309020205020404" pitchFamily="49" charset="0"/>
              </a:rPr>
              <a:t>:</a:t>
            </a:r>
          </a:p>
          <a:p>
            <a:pPr lvl="1">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strcpy</a:t>
            </a:r>
            <a:r>
              <a:rPr lang="en-US" altLang="zh-CN" dirty="0">
                <a:latin typeface="Courier New" panose="02070309020205020404" pitchFamily="49" charset="0"/>
                <a:cs typeface="Courier New" panose="02070309020205020404" pitchFamily="49" charset="0"/>
              </a:rPr>
              <a:t>(str1, "</a:t>
            </a:r>
            <a:r>
              <a:rPr lang="en-US" altLang="zh-CN" dirty="0" err="1">
                <a:latin typeface="Courier New" panose="02070309020205020404" pitchFamily="49" charset="0"/>
                <a:cs typeface="Courier New" panose="02070309020205020404" pitchFamily="49" charset="0"/>
              </a:rPr>
              <a:t>abc</a:t>
            </a:r>
            <a:r>
              <a:rPr lang="en-US" altLang="zh-CN" dirty="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strcat</a:t>
            </a:r>
            <a:r>
              <a:rPr lang="en-US" altLang="zh-CN" dirty="0">
                <a:latin typeface="Courier New" panose="02070309020205020404" pitchFamily="49" charset="0"/>
                <a:cs typeface="Courier New" panose="02070309020205020404" pitchFamily="49" charset="0"/>
              </a:rPr>
              <a:t>(str1, "def");  /* str1 now contains "</a:t>
            </a:r>
            <a:r>
              <a:rPr lang="en-US" altLang="zh-CN" dirty="0" err="1">
                <a:latin typeface="Courier New" panose="02070309020205020404" pitchFamily="49" charset="0"/>
                <a:cs typeface="Courier New" panose="02070309020205020404" pitchFamily="49" charset="0"/>
              </a:rPr>
              <a:t>abcdef</a:t>
            </a:r>
            <a:r>
              <a:rPr lang="en-US" altLang="zh-CN" dirty="0">
                <a:latin typeface="Courier New" panose="02070309020205020404" pitchFamily="49" charset="0"/>
                <a:cs typeface="Courier New" panose="02070309020205020404" pitchFamily="49" charset="0"/>
              </a:rPr>
              <a:t>" */</a:t>
            </a:r>
          </a:p>
          <a:p>
            <a:pPr lvl="1">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strcpy</a:t>
            </a:r>
            <a:r>
              <a:rPr lang="en-US" altLang="zh-CN" dirty="0">
                <a:latin typeface="Courier New" panose="02070309020205020404" pitchFamily="49" charset="0"/>
                <a:cs typeface="Courier New" panose="02070309020205020404" pitchFamily="49" charset="0"/>
              </a:rPr>
              <a:t>(str1, "</a:t>
            </a:r>
            <a:r>
              <a:rPr lang="en-US" altLang="zh-CN" dirty="0" err="1">
                <a:latin typeface="Courier New" panose="02070309020205020404" pitchFamily="49" charset="0"/>
                <a:cs typeface="Courier New" panose="02070309020205020404" pitchFamily="49" charset="0"/>
              </a:rPr>
              <a:t>abc</a:t>
            </a:r>
            <a:r>
              <a:rPr lang="en-US" altLang="zh-CN" dirty="0">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strcpy</a:t>
            </a:r>
            <a:r>
              <a:rPr lang="en-US" altLang="zh-CN" dirty="0">
                <a:latin typeface="Courier New" panose="02070309020205020404" pitchFamily="49" charset="0"/>
                <a:cs typeface="Courier New" panose="02070309020205020404" pitchFamily="49" charset="0"/>
              </a:rPr>
              <a:t>(str2, "def");</a:t>
            </a:r>
          </a:p>
          <a:p>
            <a:pPr lvl="1">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strcat</a:t>
            </a:r>
            <a:r>
              <a:rPr lang="en-US" altLang="zh-CN" dirty="0">
                <a:latin typeface="Courier New" panose="02070309020205020404" pitchFamily="49" charset="0"/>
                <a:cs typeface="Courier New" panose="02070309020205020404" pitchFamily="49" charset="0"/>
              </a:rPr>
              <a:t>(str1, str2);  /* str1 now contains "</a:t>
            </a:r>
            <a:r>
              <a:rPr lang="en-US" altLang="zh-CN" dirty="0" err="1">
                <a:latin typeface="Courier New" panose="02070309020205020404" pitchFamily="49" charset="0"/>
                <a:cs typeface="Courier New" panose="02070309020205020404" pitchFamily="49" charset="0"/>
              </a:rPr>
              <a:t>abcdef</a:t>
            </a:r>
            <a:r>
              <a:rPr lang="en-US" altLang="zh-CN" dirty="0">
                <a:latin typeface="Courier New" panose="02070309020205020404" pitchFamily="49" charset="0"/>
                <a:cs typeface="Courier New" panose="02070309020205020404" pitchFamily="49" charset="0"/>
              </a:rPr>
              <a:t>"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itle 1">
            <a:extLst>
              <a:ext uri="{FF2B5EF4-FFF2-40B4-BE49-F238E27FC236}">
                <a16:creationId xmlns:a16="http://schemas.microsoft.com/office/drawing/2014/main" id="{9D34747A-FB71-4853-8888-8C7CAF21E32A}"/>
              </a:ext>
            </a:extLst>
          </p:cNvPr>
          <p:cNvSpPr>
            <a:spLocks noGrp="1"/>
          </p:cNvSpPr>
          <p:nvPr>
            <p:ph type="title" idx="4294967295"/>
          </p:nvPr>
        </p:nvSpPr>
        <p:spPr>
          <a:xfrm>
            <a:off x="1905000" y="685800"/>
            <a:ext cx="8382000" cy="685800"/>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strcat</a:t>
            </a:r>
            <a:r>
              <a:rPr lang="en-US" altLang="zh-CN" dirty="0">
                <a:latin typeface="Times New Roman" panose="02020603050405020304" pitchFamily="18" charset="0"/>
                <a:cs typeface="Courier New" panose="02070309020205020404" pitchFamily="49" charset="0"/>
              </a:rPr>
              <a:t> (String Concatenation)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2675" name="Content Placeholder 2">
            <a:extLst>
              <a:ext uri="{FF2B5EF4-FFF2-40B4-BE49-F238E27FC236}">
                <a16:creationId xmlns:a16="http://schemas.microsoft.com/office/drawing/2014/main" id="{2532B35E-AB8D-4026-A4BD-82ED5B484CFC}"/>
              </a:ext>
            </a:extLst>
          </p:cNvPr>
          <p:cNvSpPr>
            <a:spLocks noGrp="1"/>
          </p:cNvSpPr>
          <p:nvPr>
            <p:ph idx="4294967295"/>
          </p:nvPr>
        </p:nvSpPr>
        <p:spPr>
          <a:xfrm>
            <a:off x="228600" y="1447800"/>
            <a:ext cx="11811000" cy="5181600"/>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dirty="0"/>
              <a:t>与</a:t>
            </a:r>
            <a:r>
              <a:rPr lang="en-US" altLang="zh-CN" dirty="0" err="1">
                <a:latin typeface="Courier New" panose="02070309020205020404" pitchFamily="49" charset="0"/>
                <a:cs typeface="Courier New" panose="02070309020205020404" pitchFamily="49" charset="0"/>
              </a:rPr>
              <a:t>strcpy</a:t>
            </a:r>
            <a:r>
              <a:rPr lang="zh-CN" altLang="en-US" dirty="0">
                <a:latin typeface="Courier New" panose="02070309020205020404" pitchFamily="49" charset="0"/>
                <a:cs typeface="Courier New" panose="02070309020205020404" pitchFamily="49" charset="0"/>
              </a:rPr>
              <a:t>类似</a:t>
            </a:r>
            <a:r>
              <a:rPr lang="en-US" altLang="zh-CN" dirty="0"/>
              <a:t>, </a:t>
            </a:r>
            <a:r>
              <a:rPr lang="en-US" altLang="zh-CN" dirty="0" err="1">
                <a:latin typeface="Courier New" panose="02070309020205020404" pitchFamily="49" charset="0"/>
              </a:rPr>
              <a:t>strcat</a:t>
            </a:r>
            <a:r>
              <a:rPr lang="zh-CN" altLang="en-US" dirty="0">
                <a:latin typeface="Courier New" panose="02070309020205020404" pitchFamily="49" charset="0"/>
              </a:rPr>
              <a:t>的返回值通常是舍弃了</a:t>
            </a:r>
            <a:r>
              <a:rPr lang="zh-CN" altLang="en-US" dirty="0"/>
              <a:t>。</a:t>
            </a:r>
            <a:endParaRPr lang="en-US" altLang="zh-CN" dirty="0"/>
          </a:p>
          <a:p>
            <a:pPr>
              <a:lnSpc>
                <a:spcPct val="150000"/>
              </a:lnSpc>
              <a:spcBef>
                <a:spcPts val="1200"/>
              </a:spcBef>
            </a:pPr>
            <a:r>
              <a:rPr lang="zh-CN" altLang="en-US" dirty="0"/>
              <a:t>下例示范怎样使用</a:t>
            </a:r>
            <a:r>
              <a:rPr lang="en-US" altLang="zh-CN" dirty="0" err="1"/>
              <a:t>strcat</a:t>
            </a:r>
            <a:r>
              <a:rPr lang="zh-CN" altLang="en-US" dirty="0"/>
              <a:t>的返回值</a:t>
            </a:r>
            <a:r>
              <a:rPr lang="en-US" altLang="zh-CN" dirty="0"/>
              <a:t>:</a:t>
            </a:r>
          </a:p>
          <a:p>
            <a:pPr lvl="1">
              <a:lnSpc>
                <a:spcPct val="150000"/>
              </a:lnSpc>
              <a:spcBef>
                <a:spcPts val="1200"/>
              </a:spcBef>
              <a:buFont typeface="Wingdings" panose="05000000000000000000" pitchFamily="2" charset="2"/>
              <a:buNone/>
            </a:pPr>
            <a:r>
              <a:rPr lang="en-US" altLang="zh-CN" sz="2600" dirty="0" err="1">
                <a:latin typeface="Courier New" panose="02070309020205020404" pitchFamily="49" charset="0"/>
              </a:rPr>
              <a:t>strcpy</a:t>
            </a:r>
            <a:r>
              <a:rPr lang="en-US" altLang="zh-CN" sz="2600" dirty="0">
                <a:latin typeface="Courier New" panose="02070309020205020404" pitchFamily="49" charset="0"/>
              </a:rPr>
              <a:t>(str1, "</a:t>
            </a:r>
            <a:r>
              <a:rPr lang="en-US" altLang="zh-CN" sz="2600" dirty="0" err="1">
                <a:latin typeface="Courier New" panose="02070309020205020404" pitchFamily="49" charset="0"/>
              </a:rPr>
              <a:t>abc</a:t>
            </a:r>
            <a:r>
              <a:rPr lang="en-US" altLang="zh-CN" sz="2600" dirty="0">
                <a:latin typeface="Courier New" panose="02070309020205020404" pitchFamily="49" charset="0"/>
              </a:rPr>
              <a:t>");</a:t>
            </a:r>
          </a:p>
          <a:p>
            <a:pPr lvl="1">
              <a:lnSpc>
                <a:spcPct val="150000"/>
              </a:lnSpc>
              <a:spcBef>
                <a:spcPts val="1200"/>
              </a:spcBef>
              <a:buFont typeface="Wingdings" panose="05000000000000000000" pitchFamily="2" charset="2"/>
              <a:buNone/>
            </a:pPr>
            <a:r>
              <a:rPr lang="en-US" altLang="zh-CN" sz="2600" dirty="0" err="1">
                <a:latin typeface="Courier New" panose="02070309020205020404" pitchFamily="49" charset="0"/>
              </a:rPr>
              <a:t>strcpy</a:t>
            </a:r>
            <a:r>
              <a:rPr lang="en-US" altLang="zh-CN" sz="2600" dirty="0">
                <a:latin typeface="Courier New" panose="02070309020205020404" pitchFamily="49" charset="0"/>
              </a:rPr>
              <a:t>(str2, "def");</a:t>
            </a:r>
          </a:p>
          <a:p>
            <a:pPr lvl="1">
              <a:lnSpc>
                <a:spcPct val="150000"/>
              </a:lnSpc>
              <a:spcBef>
                <a:spcPts val="1200"/>
              </a:spcBef>
              <a:buFont typeface="Wingdings" panose="05000000000000000000" pitchFamily="2" charset="2"/>
              <a:buNone/>
            </a:pPr>
            <a:r>
              <a:rPr lang="en-US" altLang="zh-CN" sz="2600" dirty="0" err="1">
                <a:latin typeface="Courier New" panose="02070309020205020404" pitchFamily="49" charset="0"/>
              </a:rPr>
              <a:t>strcat</a:t>
            </a:r>
            <a:r>
              <a:rPr lang="en-US" altLang="zh-CN" sz="2600" dirty="0">
                <a:latin typeface="Courier New" panose="02070309020205020404" pitchFamily="49" charset="0"/>
              </a:rPr>
              <a:t>(str1, </a:t>
            </a:r>
            <a:r>
              <a:rPr lang="en-US" altLang="zh-CN" sz="2600" dirty="0" err="1">
                <a:latin typeface="Courier New" panose="02070309020205020404" pitchFamily="49" charset="0"/>
              </a:rPr>
              <a:t>strcat</a:t>
            </a:r>
            <a:r>
              <a:rPr lang="en-US" altLang="zh-CN" sz="2600" dirty="0">
                <a:latin typeface="Courier New" panose="02070309020205020404" pitchFamily="49" charset="0"/>
              </a:rPr>
              <a:t>(str2, "</a:t>
            </a:r>
            <a:r>
              <a:rPr lang="en-US" altLang="zh-CN" sz="2600" dirty="0" err="1">
                <a:latin typeface="Courier New" panose="02070309020205020404" pitchFamily="49" charset="0"/>
              </a:rPr>
              <a:t>ghi</a:t>
            </a:r>
            <a:r>
              <a:rPr lang="en-US" altLang="zh-CN" sz="2600" dirty="0">
                <a:latin typeface="Courier New" panose="02070309020205020404" pitchFamily="49" charset="0"/>
              </a:rPr>
              <a:t>"));</a:t>
            </a:r>
          </a:p>
          <a:p>
            <a:pPr lvl="1">
              <a:lnSpc>
                <a:spcPct val="150000"/>
              </a:lnSpc>
              <a:spcBef>
                <a:spcPts val="1200"/>
              </a:spcBef>
              <a:buFont typeface="Wingdings" panose="05000000000000000000" pitchFamily="2" charset="2"/>
              <a:buNone/>
            </a:pPr>
            <a:r>
              <a:rPr lang="en-US" altLang="zh-CN" sz="2600" dirty="0">
                <a:latin typeface="Courier New" panose="02070309020205020404" pitchFamily="49" charset="0"/>
              </a:rPr>
              <a:t>// str1 now contains "abcdefghi";str2 contains "</a:t>
            </a:r>
            <a:r>
              <a:rPr lang="en-US" altLang="zh-CN" sz="2600" dirty="0" err="1">
                <a:latin typeface="Courier New" panose="02070309020205020404" pitchFamily="49" charset="0"/>
              </a:rPr>
              <a:t>defghi</a:t>
            </a:r>
            <a:r>
              <a:rPr lang="en-US" altLang="zh-CN" sz="2600" dirty="0">
                <a:latin typeface="Courier New" panose="02070309020205020404" pitchFamily="49"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itle 1">
            <a:extLst>
              <a:ext uri="{FF2B5EF4-FFF2-40B4-BE49-F238E27FC236}">
                <a16:creationId xmlns:a16="http://schemas.microsoft.com/office/drawing/2014/main" id="{0440E504-B4C2-4ED8-8487-7D1358C9E876}"/>
              </a:ext>
            </a:extLst>
          </p:cNvPr>
          <p:cNvSpPr>
            <a:spLocks noGrp="1"/>
          </p:cNvSpPr>
          <p:nvPr>
            <p:ph type="title" idx="4294967295"/>
          </p:nvPr>
        </p:nvSpPr>
        <p:spPr>
          <a:xfrm>
            <a:off x="1905000" y="296863"/>
            <a:ext cx="8382000" cy="685800"/>
          </a:xfrm>
        </p:spPr>
        <p:txBody>
          <a:bodyPr vert="horz" wrap="square" lIns="92075" tIns="46038" rIns="92075" bIns="46038" numCol="1" anchor="ctr" anchorCtr="0" compatLnSpc="1">
            <a:prstTxWarp prst="textNoShape">
              <a:avLst/>
            </a:prstTxWarp>
          </a:bodyPr>
          <a:lstStyle/>
          <a:p>
            <a:r>
              <a:rPr lang="en-US" altLang="zh-CN">
                <a:latin typeface="Times New Roman" panose="02020603050405020304" pitchFamily="18" charset="0"/>
                <a:cs typeface="Courier New" panose="02070309020205020404" pitchFamily="49" charset="0"/>
              </a:rPr>
              <a:t>strcat (String Concatenation) </a:t>
            </a:r>
            <a:r>
              <a:rPr lang="zh-CN" altLang="en-US">
                <a:latin typeface="Times New Roman" panose="02020603050405020304" pitchFamily="18" charset="0"/>
                <a:cs typeface="Courier New" panose="02070309020205020404" pitchFamily="49" charset="0"/>
              </a:rPr>
              <a:t>函数</a:t>
            </a:r>
            <a:endParaRPr lang="en-US" altLang="zh-CN">
              <a:latin typeface="Times New Roman" panose="02020603050405020304" pitchFamily="18" charset="0"/>
              <a:cs typeface="Courier New" panose="02070309020205020404" pitchFamily="49" charset="0"/>
            </a:endParaRPr>
          </a:p>
        </p:txBody>
      </p:sp>
      <p:sp>
        <p:nvSpPr>
          <p:cNvPr id="413699" name="Content Placeholder 2">
            <a:extLst>
              <a:ext uri="{FF2B5EF4-FFF2-40B4-BE49-F238E27FC236}">
                <a16:creationId xmlns:a16="http://schemas.microsoft.com/office/drawing/2014/main" id="{BCB63EB9-47E5-4CC0-9C76-A16CC7EAEF30}"/>
              </a:ext>
            </a:extLst>
          </p:cNvPr>
          <p:cNvSpPr>
            <a:spLocks noGrp="1"/>
          </p:cNvSpPr>
          <p:nvPr>
            <p:ph idx="4294967295"/>
          </p:nvPr>
        </p:nvSpPr>
        <p:spPr>
          <a:xfrm>
            <a:off x="381000" y="1295400"/>
            <a:ext cx="11430000" cy="5194301"/>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dirty="0">
                <a:latin typeface="Courier New" panose="02070309020205020404" pitchFamily="49" charset="0"/>
                <a:cs typeface="Courier New" panose="02070309020205020404" pitchFamily="49" charset="0"/>
              </a:rPr>
              <a:t>如果</a:t>
            </a:r>
            <a:r>
              <a:rPr lang="en-US" altLang="zh-CN" dirty="0">
                <a:latin typeface="Courier New" panose="02070309020205020404" pitchFamily="49" charset="0"/>
                <a:cs typeface="Courier New" panose="02070309020205020404" pitchFamily="49" charset="0"/>
              </a:rPr>
              <a:t>str1</a:t>
            </a:r>
            <a:r>
              <a:rPr lang="zh-CN" altLang="en-US" dirty="0">
                <a:latin typeface="Courier New" panose="02070309020205020404" pitchFamily="49" charset="0"/>
                <a:cs typeface="Courier New" panose="02070309020205020404" pitchFamily="49" charset="0"/>
              </a:rPr>
              <a:t>数组没有足够的空间容纳</a:t>
            </a:r>
            <a:r>
              <a:rPr lang="en-US" altLang="zh-CN" dirty="0">
                <a:latin typeface="Courier New" panose="02070309020205020404" pitchFamily="49" charset="0"/>
                <a:cs typeface="Courier New" panose="02070309020205020404" pitchFamily="49" charset="0"/>
              </a:rPr>
              <a:t>str2</a:t>
            </a:r>
            <a:r>
              <a:rPr lang="zh-CN" altLang="en-US" dirty="0">
                <a:latin typeface="Courier New" panose="02070309020205020404" pitchFamily="49" charset="0"/>
                <a:cs typeface="Courier New" panose="02070309020205020404" pitchFamily="49" charset="0"/>
              </a:rPr>
              <a:t>的内容，</a:t>
            </a:r>
            <a:endParaRPr lang="en-US" altLang="zh-CN" dirty="0">
              <a:latin typeface="Courier New" panose="02070309020205020404" pitchFamily="49" charset="0"/>
              <a:cs typeface="Courier New" panose="02070309020205020404" pitchFamily="49" charset="0"/>
            </a:endParaRPr>
          </a:p>
          <a:p>
            <a:pPr lvl="1">
              <a:lnSpc>
                <a:spcPct val="150000"/>
              </a:lnSpc>
              <a:spcBef>
                <a:spcPts val="600"/>
              </a:spcBef>
            </a:pPr>
            <a:r>
              <a:rPr lang="zh-CN" altLang="en-US" sz="2600" dirty="0">
                <a:latin typeface="Courier New" panose="02070309020205020404" pitchFamily="49" charset="0"/>
                <a:cs typeface="Courier New" panose="02070309020205020404" pitchFamily="49" charset="0"/>
              </a:rPr>
              <a:t>则</a:t>
            </a:r>
            <a:r>
              <a:rPr lang="en-US" altLang="zh-CN" sz="2600" dirty="0" err="1">
                <a:latin typeface="Courier New" panose="02070309020205020404" pitchFamily="49" charset="0"/>
                <a:cs typeface="Courier New" panose="02070309020205020404" pitchFamily="49" charset="0"/>
              </a:rPr>
              <a:t>strcat</a:t>
            </a:r>
            <a:r>
              <a:rPr lang="en-US" altLang="zh-CN" sz="2600" dirty="0">
                <a:latin typeface="Courier New" panose="02070309020205020404" pitchFamily="49" charset="0"/>
                <a:cs typeface="Courier New" panose="02070309020205020404" pitchFamily="49" charset="0"/>
              </a:rPr>
              <a:t>(str1,</a:t>
            </a:r>
            <a:r>
              <a:rPr lang="en-US" altLang="zh-CN" sz="2600" dirty="0">
                <a:cs typeface="Courier New" panose="02070309020205020404" pitchFamily="49" charset="0"/>
              </a:rPr>
              <a:t> </a:t>
            </a:r>
            <a:r>
              <a:rPr lang="en-US" altLang="zh-CN" sz="2600" dirty="0">
                <a:latin typeface="Courier New" panose="02070309020205020404" pitchFamily="49" charset="0"/>
                <a:cs typeface="Courier New" panose="02070309020205020404" pitchFamily="49" charset="0"/>
              </a:rPr>
              <a:t>str2)</a:t>
            </a:r>
            <a:r>
              <a:rPr lang="zh-CN" altLang="en-US" sz="2600" dirty="0">
                <a:latin typeface="Courier New" panose="02070309020205020404" pitchFamily="49" charset="0"/>
                <a:cs typeface="Courier New" panose="02070309020205020404" pitchFamily="49" charset="0"/>
              </a:rPr>
              <a:t>会导致未定义的行为</a:t>
            </a:r>
            <a:r>
              <a:rPr lang="zh-CN" altLang="en-US" sz="2600" dirty="0">
                <a:cs typeface="Courier New" panose="02070309020205020404" pitchFamily="49" charset="0"/>
              </a:rPr>
              <a:t>。</a:t>
            </a:r>
            <a:endParaRPr lang="en-US" altLang="zh-CN" sz="2600" dirty="0">
              <a:cs typeface="Courier New" panose="02070309020205020404" pitchFamily="49" charset="0"/>
            </a:endParaRPr>
          </a:p>
          <a:p>
            <a:pPr>
              <a:lnSpc>
                <a:spcPct val="150000"/>
              </a:lnSpc>
              <a:spcBef>
                <a:spcPts val="600"/>
              </a:spcBef>
            </a:pPr>
            <a:r>
              <a:rPr lang="zh-CN" altLang="en-US" dirty="0">
                <a:cs typeface="Courier New" panose="02070309020205020404" pitchFamily="49" charset="0"/>
              </a:rPr>
              <a:t>例如</a:t>
            </a:r>
            <a:r>
              <a:rPr lang="en-US" altLang="zh-CN" dirty="0">
                <a:cs typeface="Courier New" panose="02070309020205020404" pitchFamily="49" charset="0"/>
              </a:rPr>
              <a:t>:</a:t>
            </a:r>
          </a:p>
          <a:p>
            <a:pPr lvl="1">
              <a:lnSpc>
                <a:spcPct val="150000"/>
              </a:lnSpc>
              <a:spcBef>
                <a:spcPts val="600"/>
              </a:spcBef>
              <a:buFont typeface="Wingdings" panose="05000000000000000000" pitchFamily="2" charset="2"/>
              <a:buNone/>
            </a:pPr>
            <a:r>
              <a:rPr lang="en-US" altLang="zh-CN" sz="2600" dirty="0">
                <a:latin typeface="Courier New" panose="02070309020205020404" pitchFamily="49" charset="0"/>
                <a:cs typeface="Courier New" panose="02070309020205020404" pitchFamily="49" charset="0"/>
              </a:rPr>
              <a:t>char str1[6] = "</a:t>
            </a:r>
            <a:r>
              <a:rPr lang="en-US" altLang="zh-CN" sz="2600" dirty="0" err="1">
                <a:latin typeface="Courier New" panose="02070309020205020404" pitchFamily="49" charset="0"/>
                <a:cs typeface="Courier New" panose="02070309020205020404" pitchFamily="49" charset="0"/>
              </a:rPr>
              <a:t>abc</a:t>
            </a:r>
            <a:r>
              <a:rPr lang="en-US" altLang="zh-CN" sz="2600" dirty="0">
                <a:latin typeface="Courier New" panose="02070309020205020404" pitchFamily="49" charset="0"/>
                <a:cs typeface="Courier New" panose="02070309020205020404" pitchFamily="49" charset="0"/>
              </a:rPr>
              <a:t>";</a:t>
            </a:r>
          </a:p>
          <a:p>
            <a:pPr lvl="1">
              <a:lnSpc>
                <a:spcPct val="150000"/>
              </a:lnSpc>
              <a:spcBef>
                <a:spcPts val="600"/>
              </a:spcBef>
              <a:buFont typeface="Wingdings" panose="05000000000000000000" pitchFamily="2" charset="2"/>
              <a:buNone/>
            </a:pPr>
            <a:r>
              <a:rPr lang="en-US" altLang="zh-CN" sz="2600" dirty="0" err="1">
                <a:latin typeface="Courier New" panose="02070309020205020404" pitchFamily="49" charset="0"/>
                <a:cs typeface="Courier New" panose="02070309020205020404" pitchFamily="49" charset="0"/>
              </a:rPr>
              <a:t>strcat</a:t>
            </a:r>
            <a:r>
              <a:rPr lang="en-US" altLang="zh-CN" sz="2600" dirty="0">
                <a:latin typeface="Courier New" panose="02070309020205020404" pitchFamily="49" charset="0"/>
                <a:cs typeface="Courier New" panose="02070309020205020404" pitchFamily="49" charset="0"/>
              </a:rPr>
              <a:t>(str1, "def");   /*** WRONG ***/</a:t>
            </a:r>
          </a:p>
          <a:p>
            <a:pPr>
              <a:lnSpc>
                <a:spcPct val="150000"/>
              </a:lnSpc>
              <a:spcBef>
                <a:spcPts val="600"/>
              </a:spcBef>
            </a:pPr>
            <a:r>
              <a:rPr lang="en-US" altLang="zh-CN" dirty="0">
                <a:latin typeface="Courier New" panose="02070309020205020404" pitchFamily="49" charset="0"/>
                <a:cs typeface="Courier New" panose="02070309020205020404" pitchFamily="49" charset="0"/>
              </a:rPr>
              <a:t>str1</a:t>
            </a:r>
            <a:r>
              <a:rPr lang="en-US" altLang="zh-CN" dirty="0">
                <a:cs typeface="Courier New" panose="02070309020205020404" pitchFamily="49" charset="0"/>
              </a:rPr>
              <a:t> </a:t>
            </a:r>
            <a:r>
              <a:rPr lang="zh-CN" altLang="en-US" dirty="0">
                <a:cs typeface="Courier New" panose="02070309020205020404" pitchFamily="49" charset="0"/>
              </a:rPr>
              <a:t>限制为</a:t>
            </a:r>
            <a:r>
              <a:rPr lang="en-US" altLang="zh-CN" dirty="0">
                <a:cs typeface="Courier New" panose="02070309020205020404" pitchFamily="49" charset="0"/>
              </a:rPr>
              <a:t>6</a:t>
            </a:r>
            <a:r>
              <a:rPr lang="zh-CN" altLang="en-US" dirty="0">
                <a:cs typeface="Courier New" panose="02070309020205020404" pitchFamily="49" charset="0"/>
              </a:rPr>
              <a:t>个字符的数组，导致</a:t>
            </a:r>
            <a:r>
              <a:rPr lang="en-US" altLang="zh-CN" dirty="0" err="1">
                <a:latin typeface="Courier New" panose="02070309020205020404" pitchFamily="49" charset="0"/>
                <a:cs typeface="Courier New" panose="02070309020205020404" pitchFamily="49" charset="0"/>
              </a:rPr>
              <a:t>strcat</a:t>
            </a:r>
            <a:r>
              <a:rPr lang="zh-CN" altLang="en-US" dirty="0">
                <a:latin typeface="Courier New" panose="02070309020205020404" pitchFamily="49" charset="0"/>
                <a:cs typeface="Courier New" panose="02070309020205020404" pitchFamily="49" charset="0"/>
              </a:rPr>
              <a:t>的写操作越过了数组的末尾</a:t>
            </a:r>
            <a:endParaRPr lang="en-US" altLang="zh-CN" dirty="0">
              <a:cs typeface="Courier New" panose="02070309020205020404" pitchFamily="49" charset="0"/>
            </a:endParaRPr>
          </a:p>
        </p:txBody>
      </p:sp>
    </p:spTree>
    <p:extLst>
      <p:ext uri="{BB962C8B-B14F-4D97-AF65-F5344CB8AC3E}">
        <p14:creationId xmlns:p14="http://schemas.microsoft.com/office/powerpoint/2010/main" val="31183579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itle 1">
            <a:extLst>
              <a:ext uri="{FF2B5EF4-FFF2-40B4-BE49-F238E27FC236}">
                <a16:creationId xmlns:a16="http://schemas.microsoft.com/office/drawing/2014/main" id="{0440E504-B4C2-4ED8-8487-7D1358C9E876}"/>
              </a:ext>
            </a:extLst>
          </p:cNvPr>
          <p:cNvSpPr>
            <a:spLocks noGrp="1"/>
          </p:cNvSpPr>
          <p:nvPr>
            <p:ph type="title" idx="4294967295"/>
          </p:nvPr>
        </p:nvSpPr>
        <p:spPr>
          <a:xfrm>
            <a:off x="1905000" y="296863"/>
            <a:ext cx="8382000" cy="685800"/>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strncat</a:t>
            </a:r>
            <a:r>
              <a:rPr lang="en-US" altLang="zh-CN" dirty="0">
                <a:latin typeface="Times New Roman" panose="02020603050405020304" pitchFamily="18" charset="0"/>
                <a:cs typeface="Courier New" panose="02070309020205020404" pitchFamily="49" charset="0"/>
              </a:rPr>
              <a:t> (String Concatenation)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3699" name="Content Placeholder 2">
            <a:extLst>
              <a:ext uri="{FF2B5EF4-FFF2-40B4-BE49-F238E27FC236}">
                <a16:creationId xmlns:a16="http://schemas.microsoft.com/office/drawing/2014/main" id="{BCB63EB9-47E5-4CC0-9C76-A16CC7EAEF30}"/>
              </a:ext>
            </a:extLst>
          </p:cNvPr>
          <p:cNvSpPr>
            <a:spLocks noGrp="1"/>
          </p:cNvSpPr>
          <p:nvPr>
            <p:ph idx="4294967295"/>
          </p:nvPr>
        </p:nvSpPr>
        <p:spPr>
          <a:xfrm>
            <a:off x="304800" y="1371600"/>
            <a:ext cx="11658600" cy="5118101"/>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en-US" altLang="zh-CN" sz="2800" dirty="0" err="1">
                <a:latin typeface="Courier New" panose="02070309020205020404" pitchFamily="49" charset="0"/>
                <a:cs typeface="Courier New" panose="02070309020205020404" pitchFamily="49" charset="0"/>
              </a:rPr>
              <a:t>Strncat</a:t>
            </a:r>
            <a:r>
              <a:rPr lang="zh-CN" altLang="en-US" sz="2800" dirty="0">
                <a:latin typeface="Courier New" panose="02070309020205020404" pitchFamily="49" charset="0"/>
                <a:cs typeface="Courier New" panose="02070309020205020404" pitchFamily="49" charset="0"/>
              </a:rPr>
              <a:t>是</a:t>
            </a:r>
            <a:r>
              <a:rPr lang="en-US" altLang="zh-CN" sz="2800" dirty="0" err="1">
                <a:latin typeface="Courier New" panose="02070309020205020404" pitchFamily="49" charset="0"/>
                <a:cs typeface="Courier New" panose="02070309020205020404" pitchFamily="49" charset="0"/>
              </a:rPr>
              <a:t>strcat</a:t>
            </a:r>
            <a:r>
              <a:rPr lang="zh-CN" altLang="en-US" sz="2800" dirty="0">
                <a:latin typeface="Courier New" panose="02070309020205020404" pitchFamily="49" charset="0"/>
                <a:cs typeface="Courier New" panose="02070309020205020404" pitchFamily="49" charset="0"/>
              </a:rPr>
              <a:t>的安全但是较慢版本</a:t>
            </a:r>
            <a:r>
              <a:rPr lang="zh-CN" altLang="en-US" sz="2800" dirty="0">
                <a:cs typeface="Courier New" panose="02070309020205020404" pitchFamily="49" charset="0"/>
              </a:rPr>
              <a:t>。</a:t>
            </a:r>
            <a:endParaRPr lang="en-US" altLang="zh-CN" sz="2800" dirty="0">
              <a:cs typeface="Courier New" panose="02070309020205020404" pitchFamily="49" charset="0"/>
            </a:endParaRPr>
          </a:p>
          <a:p>
            <a:pPr>
              <a:lnSpc>
                <a:spcPct val="150000"/>
              </a:lnSpc>
              <a:spcBef>
                <a:spcPts val="600"/>
              </a:spcBef>
            </a:pPr>
            <a:r>
              <a:rPr lang="zh-CN" altLang="en-US" sz="2800" dirty="0">
                <a:latin typeface="Courier New" panose="02070309020205020404" pitchFamily="49" charset="0"/>
                <a:cs typeface="Courier New" panose="02070309020205020404" pitchFamily="49" charset="0"/>
              </a:rPr>
              <a:t>与</a:t>
            </a:r>
            <a:r>
              <a:rPr lang="en-US" altLang="zh-CN" sz="2800" dirty="0" err="1">
                <a:latin typeface="Courier New" panose="02070309020205020404" pitchFamily="49" charset="0"/>
                <a:cs typeface="Courier New" panose="02070309020205020404" pitchFamily="49" charset="0"/>
              </a:rPr>
              <a:t>strncpy</a:t>
            </a:r>
            <a:r>
              <a:rPr lang="zh-CN" altLang="en-US" sz="2800" dirty="0">
                <a:latin typeface="Courier New" panose="02070309020205020404" pitchFamily="49" charset="0"/>
                <a:cs typeface="Courier New" panose="02070309020205020404" pitchFamily="49" charset="0"/>
              </a:rPr>
              <a:t>类似</a:t>
            </a:r>
            <a:r>
              <a:rPr lang="en-US" altLang="zh-CN" sz="2800" dirty="0">
                <a:cs typeface="Courier New" panose="02070309020205020404" pitchFamily="49" charset="0"/>
              </a:rPr>
              <a:t>, </a:t>
            </a:r>
            <a:r>
              <a:rPr lang="zh-CN" altLang="en-US" sz="2800" dirty="0">
                <a:cs typeface="Courier New" panose="02070309020205020404" pitchFamily="49" charset="0"/>
              </a:rPr>
              <a:t>需要</a:t>
            </a:r>
            <a:r>
              <a:rPr lang="zh-CN" altLang="en-US" sz="2800" dirty="0">
                <a:solidFill>
                  <a:srgbClr val="C00000"/>
                </a:solidFill>
                <a:cs typeface="Courier New" panose="02070309020205020404" pitchFamily="49" charset="0"/>
              </a:rPr>
              <a:t>第三个参数</a:t>
            </a:r>
            <a:r>
              <a:rPr lang="zh-CN" altLang="en-US" sz="2800" dirty="0">
                <a:cs typeface="Courier New" panose="02070309020205020404" pitchFamily="49" charset="0"/>
              </a:rPr>
              <a:t>来限制要拷贝的字符数</a:t>
            </a:r>
            <a:r>
              <a:rPr lang="en-US" altLang="zh-CN" sz="2800" dirty="0">
                <a:cs typeface="Courier New" panose="02070309020205020404" pitchFamily="49" charset="0"/>
              </a:rPr>
              <a:t>.</a:t>
            </a:r>
          </a:p>
          <a:p>
            <a:pPr>
              <a:lnSpc>
                <a:spcPct val="150000"/>
              </a:lnSpc>
              <a:spcBef>
                <a:spcPts val="600"/>
              </a:spcBef>
            </a:pPr>
            <a:r>
              <a:rPr lang="zh-CN" altLang="en-US" sz="2800" dirty="0">
                <a:cs typeface="Courier New" panose="02070309020205020404" pitchFamily="49" charset="0"/>
              </a:rPr>
              <a:t>调用</a:t>
            </a:r>
            <a:r>
              <a:rPr lang="en-US" altLang="zh-CN" sz="2800" dirty="0" err="1">
                <a:latin typeface="Courier New" panose="02070309020205020404" pitchFamily="49" charset="0"/>
                <a:cs typeface="Courier New" panose="02070309020205020404" pitchFamily="49" charset="0"/>
              </a:rPr>
              <a:t>strncat</a:t>
            </a:r>
            <a:r>
              <a:rPr lang="zh-CN" altLang="en-US" sz="2800" dirty="0">
                <a:cs typeface="Courier New" panose="02070309020205020404" pitchFamily="49" charset="0"/>
              </a:rPr>
              <a:t>：</a:t>
            </a:r>
            <a:endParaRPr lang="en-US" altLang="zh-CN" sz="2800" dirty="0">
              <a:cs typeface="Courier New" panose="02070309020205020404" pitchFamily="49" charset="0"/>
            </a:endParaRPr>
          </a:p>
          <a:p>
            <a:pPr marL="0" indent="0">
              <a:lnSpc>
                <a:spcPct val="150000"/>
              </a:lnSpc>
              <a:spcBef>
                <a:spcPts val="600"/>
              </a:spcBef>
              <a:buNone/>
            </a:pPr>
            <a:r>
              <a:rPr lang="en-US" altLang="zh-CN" sz="2700" dirty="0" err="1">
                <a:latin typeface="Courier New" panose="02070309020205020404" pitchFamily="49" charset="0"/>
                <a:cs typeface="Courier New" panose="02070309020205020404" pitchFamily="49" charset="0"/>
              </a:rPr>
              <a:t>strncat</a:t>
            </a:r>
            <a:r>
              <a:rPr lang="en-US" altLang="zh-CN" sz="2700" dirty="0">
                <a:latin typeface="Courier New" panose="02070309020205020404" pitchFamily="49" charset="0"/>
                <a:cs typeface="Courier New" panose="02070309020205020404" pitchFamily="49" charset="0"/>
              </a:rPr>
              <a:t>(str1, str2, </a:t>
            </a:r>
            <a:r>
              <a:rPr lang="en-US" altLang="zh-CN" sz="2700" dirty="0" err="1">
                <a:latin typeface="Courier New" panose="02070309020205020404" pitchFamily="49" charset="0"/>
                <a:cs typeface="Courier New" panose="02070309020205020404" pitchFamily="49" charset="0"/>
              </a:rPr>
              <a:t>sizeof</a:t>
            </a:r>
            <a:r>
              <a:rPr lang="en-US" altLang="zh-CN" sz="2700" dirty="0">
                <a:latin typeface="Courier New" panose="02070309020205020404" pitchFamily="49" charset="0"/>
                <a:cs typeface="Courier New" panose="02070309020205020404" pitchFamily="49" charset="0"/>
              </a:rPr>
              <a:t>(str1) - </a:t>
            </a:r>
            <a:r>
              <a:rPr lang="en-US" altLang="zh-CN" sz="2700" dirty="0" err="1">
                <a:latin typeface="Courier New" panose="02070309020205020404" pitchFamily="49" charset="0"/>
                <a:cs typeface="Courier New" panose="02070309020205020404" pitchFamily="49" charset="0"/>
              </a:rPr>
              <a:t>strlen</a:t>
            </a:r>
            <a:r>
              <a:rPr lang="en-US" altLang="zh-CN" sz="2700" dirty="0">
                <a:latin typeface="Courier New" panose="02070309020205020404" pitchFamily="49" charset="0"/>
                <a:cs typeface="Courier New" panose="02070309020205020404" pitchFamily="49" charset="0"/>
              </a:rPr>
              <a:t>(str1) - 1);</a:t>
            </a:r>
          </a:p>
          <a:p>
            <a:pPr>
              <a:lnSpc>
                <a:spcPct val="150000"/>
              </a:lnSpc>
              <a:spcBef>
                <a:spcPts val="600"/>
              </a:spcBef>
            </a:pPr>
            <a:r>
              <a:rPr lang="en-US" altLang="zh-CN" sz="2800" dirty="0" err="1">
                <a:latin typeface="Courier New" panose="02070309020205020404" pitchFamily="49" charset="0"/>
                <a:cs typeface="Courier New" panose="02070309020205020404" pitchFamily="49" charset="0"/>
              </a:rPr>
              <a:t>strncat</a:t>
            </a:r>
            <a:r>
              <a:rPr lang="en-US" altLang="zh-CN" sz="2800" dirty="0">
                <a:cs typeface="Courier New" panose="02070309020205020404" pitchFamily="49" charset="0"/>
              </a:rPr>
              <a:t> </a:t>
            </a:r>
            <a:r>
              <a:rPr lang="zh-CN" altLang="en-US" sz="2800" dirty="0">
                <a:cs typeface="Courier New" panose="02070309020205020404" pitchFamily="49" charset="0"/>
              </a:rPr>
              <a:t>会以一个空字符结束</a:t>
            </a:r>
            <a:r>
              <a:rPr lang="en-US" altLang="zh-CN" sz="2800" dirty="0">
                <a:latin typeface="Courier New" panose="02070309020205020404" pitchFamily="49" charset="0"/>
                <a:cs typeface="Courier New" panose="02070309020205020404" pitchFamily="49" charset="0"/>
              </a:rPr>
              <a:t>str1</a:t>
            </a:r>
            <a:r>
              <a:rPr lang="en-US" altLang="zh-CN" sz="2800" dirty="0">
                <a:cs typeface="Courier New" panose="02070309020205020404" pitchFamily="49" charset="0"/>
              </a:rPr>
              <a:t> </a:t>
            </a:r>
            <a:r>
              <a:rPr lang="zh-CN" altLang="en-US" sz="2800" dirty="0">
                <a:cs typeface="Courier New" panose="02070309020205020404" pitchFamily="49"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itle 1">
            <a:extLst>
              <a:ext uri="{FF2B5EF4-FFF2-40B4-BE49-F238E27FC236}">
                <a16:creationId xmlns:a16="http://schemas.microsoft.com/office/drawing/2014/main" id="{2CD38941-6FC0-4518-AC6E-BAC3F54C89E6}"/>
              </a:ext>
            </a:extLst>
          </p:cNvPr>
          <p:cNvSpPr>
            <a:spLocks noGrp="1"/>
          </p:cNvSpPr>
          <p:nvPr>
            <p:ph type="title" idx="4294967295"/>
          </p:nvPr>
        </p:nvSpPr>
        <p:spPr>
          <a:xfrm>
            <a:off x="1890712" y="252414"/>
            <a:ext cx="8410575" cy="1271586"/>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strcmp</a:t>
            </a:r>
            <a:r>
              <a:rPr lang="en-US" altLang="zh-CN" dirty="0">
                <a:latin typeface="Times New Roman" panose="02020603050405020304" pitchFamily="18" charset="0"/>
                <a:cs typeface="Courier New" panose="02070309020205020404" pitchFamily="49" charset="0"/>
              </a:rPr>
              <a:t> (String Comparison)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5747" name="Content Placeholder 2">
            <a:extLst>
              <a:ext uri="{FF2B5EF4-FFF2-40B4-BE49-F238E27FC236}">
                <a16:creationId xmlns:a16="http://schemas.microsoft.com/office/drawing/2014/main" id="{42B04B9C-E536-4078-A005-F129DA4640BF}"/>
              </a:ext>
            </a:extLst>
          </p:cNvPr>
          <p:cNvSpPr>
            <a:spLocks noGrp="1"/>
          </p:cNvSpPr>
          <p:nvPr>
            <p:ph idx="4294967295"/>
          </p:nvPr>
        </p:nvSpPr>
        <p:spPr>
          <a:xfrm>
            <a:off x="228600" y="1676400"/>
            <a:ext cx="11658600" cy="4813301"/>
          </a:xfrm>
        </p:spPr>
        <p:txBody>
          <a:bodyPr vert="horz" wrap="square" lIns="92075" tIns="46038" rIns="92075" bIns="46038" numCol="1" anchor="t" anchorCtr="0" compatLnSpc="1">
            <a:prstTxWarp prst="textNoShape">
              <a:avLst/>
            </a:prstTxWarp>
          </a:bodyPr>
          <a:lstStyle/>
          <a:p>
            <a:pPr>
              <a:lnSpc>
                <a:spcPct val="200000"/>
              </a:lnSpc>
            </a:pPr>
            <a:r>
              <a:rPr lang="en-US" altLang="zh-CN" sz="2800" dirty="0" err="1">
                <a:latin typeface="Courier New" panose="02070309020205020404" pitchFamily="49" charset="0"/>
                <a:cs typeface="Courier New" panose="02070309020205020404" pitchFamily="49" charset="0"/>
              </a:rPr>
              <a:t>strcmp</a:t>
            </a:r>
            <a:r>
              <a:rPr lang="en-US" altLang="zh-CN" sz="2800" dirty="0">
                <a:cs typeface="Courier New" panose="02070309020205020404" pitchFamily="49" charset="0"/>
              </a:rPr>
              <a:t> </a:t>
            </a:r>
            <a:r>
              <a:rPr lang="zh-CN" altLang="en-US" sz="2800" dirty="0">
                <a:cs typeface="Courier New" panose="02070309020205020404" pitchFamily="49" charset="0"/>
              </a:rPr>
              <a:t>函数原型：</a:t>
            </a:r>
          </a:p>
          <a:p>
            <a:pPr lvl="1">
              <a:lnSpc>
                <a:spcPct val="200000"/>
              </a:lnSpc>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int </a:t>
            </a:r>
            <a:r>
              <a:rPr lang="en-US" altLang="zh-CN" sz="2800" dirty="0" err="1">
                <a:latin typeface="Courier New" panose="02070309020205020404" pitchFamily="49" charset="0"/>
                <a:cs typeface="Courier New" panose="02070309020205020404" pitchFamily="49" charset="0"/>
              </a:rPr>
              <a:t>strcmp</a:t>
            </a:r>
            <a:r>
              <a:rPr lang="en-US" altLang="zh-CN" sz="2800" dirty="0">
                <a:latin typeface="Courier New" panose="02070309020205020404" pitchFamily="49" charset="0"/>
                <a:cs typeface="Courier New" panose="02070309020205020404" pitchFamily="49" charset="0"/>
              </a:rPr>
              <a:t>(const char *s1, const char *s2);</a:t>
            </a:r>
          </a:p>
          <a:p>
            <a:pPr>
              <a:lnSpc>
                <a:spcPct val="200000"/>
              </a:lnSpc>
            </a:pPr>
            <a:r>
              <a:rPr lang="en-US" altLang="zh-CN" sz="2800" dirty="0" err="1">
                <a:latin typeface="Courier New" panose="02070309020205020404" pitchFamily="49" charset="0"/>
                <a:cs typeface="Courier New" panose="02070309020205020404" pitchFamily="49" charset="0"/>
              </a:rPr>
              <a:t>strcmp</a:t>
            </a:r>
            <a:r>
              <a:rPr lang="en-US" altLang="zh-CN" sz="2800" dirty="0">
                <a:cs typeface="Courier New" panose="02070309020205020404" pitchFamily="49" charset="0"/>
              </a:rPr>
              <a:t> </a:t>
            </a:r>
            <a:r>
              <a:rPr lang="zh-CN" altLang="en-US" sz="2800" dirty="0">
                <a:cs typeface="Courier New" panose="02070309020205020404" pitchFamily="49" charset="0"/>
              </a:rPr>
              <a:t>比较字符串</a:t>
            </a:r>
            <a:r>
              <a:rPr lang="en-US" altLang="zh-CN" sz="2800" dirty="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s1</a:t>
            </a:r>
            <a:r>
              <a:rPr lang="en-US" altLang="zh-CN" sz="2800" dirty="0">
                <a:cs typeface="Courier New" panose="02070309020205020404" pitchFamily="49" charset="0"/>
              </a:rPr>
              <a:t> </a:t>
            </a:r>
            <a:r>
              <a:rPr lang="zh-CN" altLang="en-US" sz="2800" dirty="0">
                <a:cs typeface="Courier New" panose="02070309020205020404" pitchFamily="49" charset="0"/>
              </a:rPr>
              <a:t>和 </a:t>
            </a:r>
            <a:r>
              <a:rPr lang="en-US" altLang="zh-CN" sz="2800" dirty="0">
                <a:latin typeface="Courier New" panose="02070309020205020404" pitchFamily="49" charset="0"/>
                <a:cs typeface="Courier New" panose="02070309020205020404" pitchFamily="49" charset="0"/>
              </a:rPr>
              <a:t>s2</a:t>
            </a:r>
            <a:r>
              <a:rPr lang="en-US" altLang="zh-CN" sz="2800" dirty="0">
                <a:cs typeface="Courier New" panose="02070309020205020404" pitchFamily="49" charset="0"/>
              </a:rPr>
              <a:t>, </a:t>
            </a:r>
            <a:r>
              <a:rPr lang="zh-CN" altLang="en-US" sz="2800" dirty="0">
                <a:cs typeface="Courier New" panose="02070309020205020404" pitchFamily="49" charset="0"/>
              </a:rPr>
              <a:t>根据</a:t>
            </a:r>
            <a:r>
              <a:rPr lang="en-US" altLang="zh-CN" sz="2800" dirty="0">
                <a:cs typeface="Courier New" panose="02070309020205020404" pitchFamily="49" charset="0"/>
              </a:rPr>
              <a:t>s1</a:t>
            </a:r>
            <a:r>
              <a:rPr lang="zh-CN" altLang="en-US" sz="2800" dirty="0">
                <a:cs typeface="Courier New" panose="02070309020205020404" pitchFamily="49" charset="0"/>
              </a:rPr>
              <a:t>是小于、等于或者大于</a:t>
            </a:r>
            <a:r>
              <a:rPr lang="en-US" altLang="zh-CN" sz="2800" dirty="0">
                <a:cs typeface="Courier New" panose="02070309020205020404" pitchFamily="49" charset="0"/>
              </a:rPr>
              <a:t>s2</a:t>
            </a:r>
            <a:r>
              <a:rPr lang="zh-CN" altLang="en-US" sz="2800" dirty="0">
                <a:cs typeface="Courier New" panose="02070309020205020404" pitchFamily="49" charset="0"/>
              </a:rPr>
              <a:t>来返回一个小于、等于或者大于</a:t>
            </a:r>
            <a:r>
              <a:rPr lang="en-US" altLang="zh-CN" sz="2800" dirty="0">
                <a:cs typeface="Courier New" panose="02070309020205020404" pitchFamily="49" charset="0"/>
              </a:rPr>
              <a:t>0</a:t>
            </a:r>
            <a:r>
              <a:rPr lang="zh-CN" altLang="en-US" sz="2800" dirty="0">
                <a:cs typeface="Courier New" panose="02070309020205020404" pitchFamily="49" charset="0"/>
              </a:rPr>
              <a:t>的值。</a:t>
            </a:r>
          </a:p>
        </p:txBody>
      </p:sp>
    </p:spTree>
    <p:extLst>
      <p:ext uri="{BB962C8B-B14F-4D97-AF65-F5344CB8AC3E}">
        <p14:creationId xmlns:p14="http://schemas.microsoft.com/office/powerpoint/2010/main" val="3585239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itle 1">
            <a:extLst>
              <a:ext uri="{FF2B5EF4-FFF2-40B4-BE49-F238E27FC236}">
                <a16:creationId xmlns:a16="http://schemas.microsoft.com/office/drawing/2014/main" id="{2CD38941-6FC0-4518-AC6E-BAC3F54C89E6}"/>
              </a:ext>
            </a:extLst>
          </p:cNvPr>
          <p:cNvSpPr>
            <a:spLocks noGrp="1"/>
          </p:cNvSpPr>
          <p:nvPr>
            <p:ph type="title" idx="4294967295"/>
          </p:nvPr>
        </p:nvSpPr>
        <p:spPr>
          <a:xfrm>
            <a:off x="1955801" y="115889"/>
            <a:ext cx="8410575" cy="1255711"/>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strcmp</a:t>
            </a:r>
            <a:r>
              <a:rPr lang="en-US" altLang="zh-CN" dirty="0">
                <a:latin typeface="Times New Roman" panose="02020603050405020304" pitchFamily="18" charset="0"/>
                <a:cs typeface="Courier New" panose="02070309020205020404" pitchFamily="49" charset="0"/>
              </a:rPr>
              <a:t> (String Comparison)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5747" name="Content Placeholder 2">
            <a:extLst>
              <a:ext uri="{FF2B5EF4-FFF2-40B4-BE49-F238E27FC236}">
                <a16:creationId xmlns:a16="http://schemas.microsoft.com/office/drawing/2014/main" id="{42B04B9C-E536-4078-A005-F129DA4640BF}"/>
              </a:ext>
            </a:extLst>
          </p:cNvPr>
          <p:cNvSpPr>
            <a:spLocks noGrp="1"/>
          </p:cNvSpPr>
          <p:nvPr>
            <p:ph idx="4294967295"/>
          </p:nvPr>
        </p:nvSpPr>
        <p:spPr>
          <a:xfrm>
            <a:off x="228600" y="1295400"/>
            <a:ext cx="11658600" cy="5118101"/>
          </a:xfrm>
        </p:spPr>
        <p:txBody>
          <a:bodyPr vert="horz" wrap="square" lIns="92075" tIns="46038" rIns="92075" bIns="46038" numCol="1" anchor="t" anchorCtr="0" compatLnSpc="1">
            <a:prstTxWarp prst="textNoShape">
              <a:avLst/>
            </a:prstTxWarp>
          </a:bodyPr>
          <a:lstStyle/>
          <a:p>
            <a:pPr>
              <a:lnSpc>
                <a:spcPct val="150000"/>
              </a:lnSpc>
              <a:spcBef>
                <a:spcPts val="300"/>
              </a:spcBef>
            </a:pPr>
            <a:r>
              <a:rPr lang="zh-CN" altLang="en-US" sz="2400" dirty="0"/>
              <a:t>测试</a:t>
            </a:r>
            <a:r>
              <a:rPr lang="en-US" altLang="zh-CN" sz="2400" dirty="0">
                <a:latin typeface="Courier New" panose="02070309020205020404" pitchFamily="49" charset="0"/>
                <a:cs typeface="Courier New" panose="02070309020205020404" pitchFamily="49" charset="0"/>
              </a:rPr>
              <a:t>str1</a:t>
            </a:r>
            <a:r>
              <a:rPr lang="zh-CN" altLang="en-US" sz="2400" dirty="0">
                <a:latin typeface="Courier New" panose="02070309020205020404" pitchFamily="49" charset="0"/>
                <a:cs typeface="Courier New" panose="02070309020205020404" pitchFamily="49" charset="0"/>
              </a:rPr>
              <a:t>是否小于</a:t>
            </a:r>
            <a:r>
              <a:rPr lang="en-US" altLang="zh-CN" sz="2400" dirty="0"/>
              <a:t> </a:t>
            </a:r>
            <a:r>
              <a:rPr lang="en-US" altLang="zh-CN" sz="2400" dirty="0">
                <a:latin typeface="Courier New" panose="02070309020205020404" pitchFamily="49" charset="0"/>
              </a:rPr>
              <a:t>str2</a:t>
            </a:r>
            <a:r>
              <a:rPr lang="zh-CN" altLang="en-US" sz="2400" dirty="0"/>
              <a:t>：</a:t>
            </a:r>
          </a:p>
          <a:p>
            <a:pPr lvl="1">
              <a:lnSpc>
                <a:spcPct val="150000"/>
              </a:lnSpc>
              <a:spcBef>
                <a:spcPts val="300"/>
              </a:spcBef>
              <a:buFont typeface="Wingdings" panose="05000000000000000000" pitchFamily="2" charset="2"/>
              <a:buNone/>
            </a:pPr>
            <a:r>
              <a:rPr lang="en-US" altLang="zh-CN" dirty="0">
                <a:latin typeface="Courier New" panose="02070309020205020404" pitchFamily="49" charset="0"/>
              </a:rPr>
              <a:t>if (</a:t>
            </a:r>
            <a:r>
              <a:rPr lang="en-US" altLang="zh-CN" dirty="0" err="1">
                <a:latin typeface="Courier New" panose="02070309020205020404" pitchFamily="49" charset="0"/>
              </a:rPr>
              <a:t>strcmp</a:t>
            </a:r>
            <a:r>
              <a:rPr lang="en-US" altLang="zh-CN" dirty="0">
                <a:latin typeface="Courier New" panose="02070309020205020404" pitchFamily="49" charset="0"/>
              </a:rPr>
              <a:t>(str1, str2) &lt; 0)    /* is str1 &lt; str2? */</a:t>
            </a:r>
          </a:p>
          <a:p>
            <a:pPr lvl="1">
              <a:lnSpc>
                <a:spcPct val="150000"/>
              </a:lnSpc>
              <a:spcBef>
                <a:spcPts val="300"/>
              </a:spcBef>
              <a:buFont typeface="Wingdings" panose="05000000000000000000" pitchFamily="2" charset="2"/>
              <a:buNone/>
            </a:pPr>
            <a:r>
              <a:rPr lang="en-US" altLang="zh-CN" dirty="0">
                <a:latin typeface="Courier New" panose="02070309020205020404" pitchFamily="49" charset="0"/>
              </a:rPr>
              <a:t>…</a:t>
            </a:r>
          </a:p>
          <a:p>
            <a:pPr>
              <a:lnSpc>
                <a:spcPct val="150000"/>
              </a:lnSpc>
              <a:spcBef>
                <a:spcPts val="300"/>
              </a:spcBef>
            </a:pPr>
            <a:r>
              <a:rPr lang="zh-CN" altLang="en-US" sz="2400" dirty="0"/>
              <a:t>测试</a:t>
            </a:r>
            <a:r>
              <a:rPr lang="en-US" altLang="zh-CN" sz="2400" dirty="0"/>
              <a:t> </a:t>
            </a:r>
            <a:r>
              <a:rPr lang="en-US" altLang="zh-CN" sz="2400" dirty="0">
                <a:latin typeface="Courier New" panose="02070309020205020404" pitchFamily="49" charset="0"/>
              </a:rPr>
              <a:t>str1</a:t>
            </a:r>
            <a:r>
              <a:rPr lang="en-US" altLang="zh-CN" sz="2400" dirty="0"/>
              <a:t> </a:t>
            </a:r>
            <a:r>
              <a:rPr lang="zh-CN" altLang="en-US" sz="2400" dirty="0"/>
              <a:t>是否小于或者等于</a:t>
            </a:r>
            <a:r>
              <a:rPr lang="en-US" altLang="zh-CN" sz="2400" dirty="0"/>
              <a:t> </a:t>
            </a:r>
            <a:r>
              <a:rPr lang="en-US" altLang="zh-CN" sz="2400" dirty="0">
                <a:latin typeface="Courier New" panose="02070309020205020404" pitchFamily="49" charset="0"/>
              </a:rPr>
              <a:t>str2</a:t>
            </a:r>
            <a:r>
              <a:rPr lang="zh-CN" altLang="en-US" sz="2400" dirty="0"/>
              <a:t>：</a:t>
            </a:r>
          </a:p>
          <a:p>
            <a:pPr lvl="1">
              <a:lnSpc>
                <a:spcPct val="150000"/>
              </a:lnSpc>
              <a:spcBef>
                <a:spcPts val="300"/>
              </a:spcBef>
              <a:buFont typeface="Wingdings" panose="05000000000000000000" pitchFamily="2" charset="2"/>
              <a:buNone/>
            </a:pPr>
            <a:r>
              <a:rPr lang="en-US" altLang="zh-CN" dirty="0">
                <a:latin typeface="Courier New" panose="02070309020205020404" pitchFamily="49" charset="0"/>
              </a:rPr>
              <a:t>if (</a:t>
            </a:r>
            <a:r>
              <a:rPr lang="en-US" altLang="zh-CN" dirty="0" err="1">
                <a:latin typeface="Courier New" panose="02070309020205020404" pitchFamily="49" charset="0"/>
              </a:rPr>
              <a:t>strcmp</a:t>
            </a:r>
            <a:r>
              <a:rPr lang="en-US" altLang="zh-CN" dirty="0">
                <a:latin typeface="Courier New" panose="02070309020205020404" pitchFamily="49" charset="0"/>
              </a:rPr>
              <a:t>(str1, str2) &lt;= 0) /* is str1 &lt;= str2? */</a:t>
            </a:r>
          </a:p>
          <a:p>
            <a:pPr lvl="1">
              <a:lnSpc>
                <a:spcPct val="150000"/>
              </a:lnSpc>
              <a:spcBef>
                <a:spcPts val="300"/>
              </a:spcBef>
              <a:buFont typeface="Wingdings" panose="05000000000000000000" pitchFamily="2" charset="2"/>
              <a:buNone/>
            </a:pPr>
            <a:r>
              <a:rPr lang="en-US" altLang="zh-CN" dirty="0">
                <a:latin typeface="Courier New" panose="02070309020205020404" pitchFamily="49" charset="0"/>
              </a:rPr>
              <a:t>…</a:t>
            </a:r>
          </a:p>
          <a:p>
            <a:pPr>
              <a:lnSpc>
                <a:spcPct val="150000"/>
              </a:lnSpc>
              <a:spcBef>
                <a:spcPts val="300"/>
              </a:spcBef>
            </a:pPr>
            <a:r>
              <a:rPr lang="zh-CN" altLang="en-US" sz="2400" dirty="0"/>
              <a:t>通过选择正确的运算符</a:t>
            </a:r>
            <a:r>
              <a:rPr lang="en-US" altLang="zh-CN" sz="2400" dirty="0"/>
              <a:t> (</a:t>
            </a:r>
            <a:r>
              <a:rPr lang="en-US" altLang="zh-CN" sz="2400" dirty="0">
                <a:latin typeface="Courier New" panose="02070309020205020404" pitchFamily="49" charset="0"/>
              </a:rPr>
              <a:t>&lt;</a:t>
            </a:r>
            <a:r>
              <a:rPr lang="en-US" altLang="zh-CN" sz="2400" dirty="0"/>
              <a:t>, </a:t>
            </a:r>
            <a:r>
              <a:rPr lang="en-US" altLang="zh-CN" sz="2400" dirty="0">
                <a:latin typeface="Courier New" panose="02070309020205020404" pitchFamily="49" charset="0"/>
              </a:rPr>
              <a:t>&lt;=</a:t>
            </a:r>
            <a:r>
              <a:rPr lang="en-US" altLang="zh-CN" sz="2400" dirty="0"/>
              <a:t>, </a:t>
            </a:r>
            <a:r>
              <a:rPr lang="en-US" altLang="zh-CN" sz="2400" dirty="0">
                <a:latin typeface="Courier New" panose="02070309020205020404" pitchFamily="49" charset="0"/>
              </a:rPr>
              <a:t>&gt;</a:t>
            </a:r>
            <a:r>
              <a:rPr lang="en-US" altLang="zh-CN" sz="2400" dirty="0"/>
              <a:t>, </a:t>
            </a:r>
            <a:r>
              <a:rPr lang="en-US" altLang="zh-CN" sz="2400" dirty="0">
                <a:latin typeface="Courier New" panose="02070309020205020404" pitchFamily="49" charset="0"/>
              </a:rPr>
              <a:t>&gt;=</a:t>
            </a:r>
            <a:r>
              <a:rPr lang="en-US" altLang="zh-CN" sz="2400" dirty="0"/>
              <a:t>, </a:t>
            </a:r>
            <a:r>
              <a:rPr lang="en-US" altLang="zh-CN" sz="2400" dirty="0">
                <a:latin typeface="Courier New" panose="02070309020205020404" pitchFamily="49" charset="0"/>
              </a:rPr>
              <a:t>==</a:t>
            </a:r>
            <a:r>
              <a:rPr lang="en-US" altLang="zh-CN" sz="2400" dirty="0"/>
              <a:t>, </a:t>
            </a:r>
            <a:r>
              <a:rPr lang="en-US" altLang="zh-CN" sz="2400" dirty="0">
                <a:latin typeface="Courier New" panose="02070309020205020404" pitchFamily="49" charset="0"/>
              </a:rPr>
              <a:t>!=</a:t>
            </a:r>
            <a:r>
              <a:rPr lang="en-US" altLang="zh-CN" sz="2400" dirty="0"/>
              <a:t>), </a:t>
            </a:r>
            <a:r>
              <a:rPr lang="zh-CN" altLang="en-US" sz="2400" dirty="0"/>
              <a:t>我们能够测试</a:t>
            </a:r>
            <a:r>
              <a:rPr lang="en-US" altLang="zh-CN" sz="2400" dirty="0"/>
              <a:t>s1</a:t>
            </a:r>
            <a:r>
              <a:rPr lang="zh-CN" altLang="en-US" sz="2400" dirty="0"/>
              <a:t>和</a:t>
            </a:r>
            <a:r>
              <a:rPr lang="en-US" altLang="zh-CN" sz="2400" dirty="0"/>
              <a:t>s2</a:t>
            </a:r>
            <a:r>
              <a:rPr lang="zh-CN" altLang="en-US" sz="2400" dirty="0"/>
              <a:t>之间的任何可能关系。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itle 1">
            <a:extLst>
              <a:ext uri="{FF2B5EF4-FFF2-40B4-BE49-F238E27FC236}">
                <a16:creationId xmlns:a16="http://schemas.microsoft.com/office/drawing/2014/main" id="{3F2882CD-D851-4CB9-8127-B8E604150CFB}"/>
              </a:ext>
            </a:extLst>
          </p:cNvPr>
          <p:cNvSpPr>
            <a:spLocks noGrp="1"/>
          </p:cNvSpPr>
          <p:nvPr>
            <p:ph type="title" idx="4294967295"/>
          </p:nvPr>
        </p:nvSpPr>
        <p:spPr>
          <a:xfrm>
            <a:off x="2133600" y="333374"/>
            <a:ext cx="7924800" cy="809625"/>
          </a:xfrm>
        </p:spPr>
        <p:txBody>
          <a:bodyPr vert="horz" wrap="square" lIns="92075" tIns="46038" rIns="92075" bIns="46038" numCol="1" anchor="ctr" anchorCtr="0" compatLnSpc="1">
            <a:prstTxWarp prst="textNoShape">
              <a:avLst/>
            </a:prstTxWarp>
          </a:bodyPr>
          <a:lstStyle/>
          <a:p>
            <a:r>
              <a:rPr lang="en-US" altLang="zh-CN" dirty="0" err="1">
                <a:latin typeface="Times New Roman" panose="02020603050405020304" pitchFamily="18" charset="0"/>
                <a:cs typeface="Courier New" panose="02070309020205020404" pitchFamily="49" charset="0"/>
              </a:rPr>
              <a:t>strcmp</a:t>
            </a:r>
            <a:r>
              <a:rPr lang="en-US" altLang="zh-CN" dirty="0">
                <a:latin typeface="Times New Roman" panose="02020603050405020304" pitchFamily="18" charset="0"/>
                <a:cs typeface="Courier New" panose="02070309020205020404" pitchFamily="49" charset="0"/>
              </a:rPr>
              <a:t> (String Comparison) </a:t>
            </a:r>
            <a:r>
              <a:rPr lang="zh-CN" altLang="en-US" dirty="0">
                <a:latin typeface="Times New Roman" panose="02020603050405020304" pitchFamily="18" charset="0"/>
                <a:cs typeface="Courier New" panose="02070309020205020404" pitchFamily="49" charset="0"/>
              </a:rPr>
              <a:t>函数</a:t>
            </a:r>
            <a:endParaRPr lang="en-US" altLang="zh-CN" dirty="0">
              <a:latin typeface="Times New Roman" panose="02020603050405020304" pitchFamily="18" charset="0"/>
              <a:cs typeface="Courier New" panose="02070309020205020404" pitchFamily="49" charset="0"/>
            </a:endParaRPr>
          </a:p>
        </p:txBody>
      </p:sp>
      <p:sp>
        <p:nvSpPr>
          <p:cNvPr id="418819" name="Content Placeholder 2">
            <a:extLst>
              <a:ext uri="{FF2B5EF4-FFF2-40B4-BE49-F238E27FC236}">
                <a16:creationId xmlns:a16="http://schemas.microsoft.com/office/drawing/2014/main" id="{F09626C6-E324-476F-B6BA-7CA79E5564A2}"/>
              </a:ext>
            </a:extLst>
          </p:cNvPr>
          <p:cNvSpPr>
            <a:spLocks noGrp="1"/>
          </p:cNvSpPr>
          <p:nvPr>
            <p:ph idx="4294967295"/>
          </p:nvPr>
        </p:nvSpPr>
        <p:spPr>
          <a:xfrm>
            <a:off x="381000" y="1412876"/>
            <a:ext cx="11582399" cy="5076825"/>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800" dirty="0">
                <a:latin typeface="Times New Roman" panose="02020603050405020304" pitchFamily="18" charset="0"/>
                <a:cs typeface="Courier New" panose="02070309020205020404" pitchFamily="49" charset="0"/>
              </a:rPr>
              <a:t>如果下述任一条件满足，则</a:t>
            </a:r>
            <a:r>
              <a:rPr lang="en-US" altLang="zh-CN" sz="2800" dirty="0" err="1">
                <a:latin typeface="Times New Roman" panose="02020603050405020304" pitchFamily="18" charset="0"/>
                <a:cs typeface="Courier New" panose="02070309020205020404" pitchFamily="49" charset="0"/>
              </a:rPr>
              <a:t>strcmp</a:t>
            </a:r>
            <a:r>
              <a:rPr lang="en-US" altLang="zh-CN" sz="2800" dirty="0">
                <a:latin typeface="Times New Roman" panose="02020603050405020304" pitchFamily="18" charset="0"/>
                <a:cs typeface="Courier New" panose="02070309020205020404" pitchFamily="49" charset="0"/>
              </a:rPr>
              <a:t> </a:t>
            </a:r>
            <a:r>
              <a:rPr lang="zh-CN" altLang="en-US" sz="2800" dirty="0">
                <a:latin typeface="Times New Roman" panose="02020603050405020304" pitchFamily="18" charset="0"/>
                <a:cs typeface="Courier New" panose="02070309020205020404" pitchFamily="49" charset="0"/>
              </a:rPr>
              <a:t>认为</a:t>
            </a:r>
            <a:r>
              <a:rPr lang="en-US" altLang="zh-CN" sz="2800" dirty="0">
                <a:latin typeface="Times New Roman" panose="02020603050405020304" pitchFamily="18" charset="0"/>
                <a:cs typeface="Courier New" panose="02070309020205020404" pitchFamily="49" charset="0"/>
              </a:rPr>
              <a:t>s1</a:t>
            </a:r>
            <a:r>
              <a:rPr lang="zh-CN" altLang="en-US" sz="2800" dirty="0">
                <a:latin typeface="Times New Roman" panose="02020603050405020304" pitchFamily="18" charset="0"/>
                <a:cs typeface="Courier New" panose="02070309020205020404" pitchFamily="49" charset="0"/>
              </a:rPr>
              <a:t>小于</a:t>
            </a:r>
            <a:r>
              <a:rPr lang="en-US" altLang="zh-CN" sz="2800" dirty="0">
                <a:latin typeface="Times New Roman" panose="02020603050405020304" pitchFamily="18" charset="0"/>
                <a:cs typeface="Courier New" panose="02070309020205020404" pitchFamily="49" charset="0"/>
              </a:rPr>
              <a:t>s2:</a:t>
            </a:r>
          </a:p>
          <a:p>
            <a:pPr lvl="1">
              <a:lnSpc>
                <a:spcPct val="150000"/>
              </a:lnSpc>
              <a:spcBef>
                <a:spcPts val="600"/>
              </a:spcBef>
            </a:pPr>
            <a:r>
              <a:rPr lang="en-US" altLang="zh-CN" sz="2800" dirty="0">
                <a:latin typeface="Times New Roman" panose="02020603050405020304" pitchFamily="18" charset="0"/>
                <a:cs typeface="Courier New" panose="02070309020205020404" pitchFamily="49" charset="0"/>
              </a:rPr>
              <a:t>s1 </a:t>
            </a:r>
            <a:r>
              <a:rPr lang="zh-CN" altLang="en-US" sz="2800" dirty="0">
                <a:latin typeface="Times New Roman" panose="02020603050405020304" pitchFamily="18" charset="0"/>
                <a:cs typeface="Courier New" panose="02070309020205020404" pitchFamily="49" charset="0"/>
              </a:rPr>
              <a:t>和</a:t>
            </a:r>
            <a:r>
              <a:rPr lang="en-US" altLang="zh-CN" sz="2800" dirty="0">
                <a:latin typeface="Times New Roman" panose="02020603050405020304" pitchFamily="18" charset="0"/>
                <a:cs typeface="Courier New" panose="02070309020205020404" pitchFamily="49" charset="0"/>
              </a:rPr>
              <a:t>s2</a:t>
            </a:r>
            <a:r>
              <a:rPr lang="zh-CN" altLang="en-US" sz="2800" dirty="0">
                <a:latin typeface="Times New Roman" panose="02020603050405020304" pitchFamily="18" charset="0"/>
                <a:cs typeface="Courier New" panose="02070309020205020404" pitchFamily="49" charset="0"/>
              </a:rPr>
              <a:t>的前</a:t>
            </a:r>
            <a:r>
              <a:rPr lang="en-US" altLang="zh-CN" sz="2800" dirty="0" err="1">
                <a:latin typeface="Times New Roman" panose="02020603050405020304" pitchFamily="18" charset="0"/>
                <a:cs typeface="Courier New" panose="02070309020205020404" pitchFamily="49" charset="0"/>
              </a:rPr>
              <a:t>i</a:t>
            </a:r>
            <a:r>
              <a:rPr lang="zh-CN" altLang="en-US" sz="2800" dirty="0">
                <a:latin typeface="Times New Roman" panose="02020603050405020304" pitchFamily="18" charset="0"/>
                <a:cs typeface="Courier New" panose="02070309020205020404" pitchFamily="49" charset="0"/>
              </a:rPr>
              <a:t>个字符匹配，但是</a:t>
            </a:r>
            <a:r>
              <a:rPr lang="en-US" altLang="zh-CN" sz="2800" dirty="0">
                <a:latin typeface="Times New Roman" panose="02020603050405020304" pitchFamily="18" charset="0"/>
                <a:cs typeface="Courier New" panose="02070309020205020404" pitchFamily="49" charset="0"/>
              </a:rPr>
              <a:t>s1</a:t>
            </a:r>
            <a:r>
              <a:rPr lang="zh-CN" altLang="en-US" sz="2800" dirty="0">
                <a:latin typeface="Times New Roman" panose="02020603050405020304" pitchFamily="18" charset="0"/>
                <a:cs typeface="Courier New" panose="02070309020205020404" pitchFamily="49" charset="0"/>
              </a:rPr>
              <a:t>的第</a:t>
            </a:r>
            <a:r>
              <a:rPr lang="en-US" altLang="zh-CN" sz="2800" dirty="0">
                <a:latin typeface="Times New Roman" panose="02020603050405020304" pitchFamily="18" charset="0"/>
                <a:cs typeface="Courier New" panose="02070309020205020404" pitchFamily="49" charset="0"/>
              </a:rPr>
              <a:t> (</a:t>
            </a:r>
            <a:r>
              <a:rPr lang="en-US" altLang="zh-CN" sz="2800" i="1" dirty="0">
                <a:latin typeface="Times New Roman" panose="02020603050405020304" pitchFamily="18" charset="0"/>
                <a:cs typeface="Courier New" panose="02070309020205020404" pitchFamily="49" charset="0"/>
              </a:rPr>
              <a:t>i</a:t>
            </a:r>
            <a:r>
              <a:rPr lang="en-US" altLang="zh-CN" sz="2800" dirty="0">
                <a:latin typeface="Times New Roman" panose="02020603050405020304" pitchFamily="18" charset="0"/>
                <a:cs typeface="Courier New" panose="02070309020205020404" pitchFamily="49" charset="0"/>
              </a:rPr>
              <a:t>+1)</a:t>
            </a:r>
            <a:r>
              <a:rPr lang="zh-CN" altLang="en-US" sz="2800" dirty="0">
                <a:latin typeface="Times New Roman" panose="02020603050405020304" pitchFamily="18" charset="0"/>
                <a:cs typeface="Courier New" panose="02070309020205020404" pitchFamily="49" charset="0"/>
              </a:rPr>
              <a:t>个字符</a:t>
            </a:r>
            <a:r>
              <a:rPr lang="zh-CN" altLang="en-US" sz="2800" dirty="0">
                <a:solidFill>
                  <a:srgbClr val="C00000"/>
                </a:solidFill>
                <a:latin typeface="Times New Roman" panose="02020603050405020304" pitchFamily="18" charset="0"/>
                <a:cs typeface="Courier New" panose="02070309020205020404" pitchFamily="49" charset="0"/>
              </a:rPr>
              <a:t>小于</a:t>
            </a:r>
            <a:r>
              <a:rPr lang="en-US" altLang="zh-CN" sz="2800" dirty="0">
                <a:latin typeface="Times New Roman" panose="02020603050405020304" pitchFamily="18" charset="0"/>
                <a:cs typeface="Courier New" panose="02070309020205020404" pitchFamily="49" charset="0"/>
              </a:rPr>
              <a:t>s2</a:t>
            </a:r>
            <a:r>
              <a:rPr lang="zh-CN" altLang="en-US" sz="2800" dirty="0">
                <a:latin typeface="Times New Roman" panose="02020603050405020304" pitchFamily="18" charset="0"/>
                <a:cs typeface="Courier New" panose="02070309020205020404" pitchFamily="49" charset="0"/>
              </a:rPr>
              <a:t>的</a:t>
            </a:r>
            <a:r>
              <a:rPr lang="en-US" altLang="zh-CN" sz="2800" dirty="0">
                <a:latin typeface="Times New Roman" panose="02020603050405020304" pitchFamily="18" charset="0"/>
                <a:cs typeface="Courier New" panose="02070309020205020404" pitchFamily="49" charset="0"/>
              </a:rPr>
              <a:t> </a:t>
            </a:r>
            <a:r>
              <a:rPr lang="zh-CN" altLang="en-US" sz="2800" dirty="0">
                <a:latin typeface="Times New Roman" panose="02020603050405020304" pitchFamily="18" charset="0"/>
                <a:cs typeface="Courier New" panose="02070309020205020404" pitchFamily="49" charset="0"/>
              </a:rPr>
              <a:t>第</a:t>
            </a:r>
            <a:r>
              <a:rPr lang="en-US" altLang="zh-CN" sz="2800" dirty="0">
                <a:latin typeface="Times New Roman" panose="02020603050405020304" pitchFamily="18" charset="0"/>
                <a:cs typeface="Courier New" panose="02070309020205020404" pitchFamily="49" charset="0"/>
              </a:rPr>
              <a:t>(</a:t>
            </a:r>
            <a:r>
              <a:rPr lang="en-US" altLang="zh-CN" sz="2800" i="1" dirty="0">
                <a:latin typeface="Times New Roman" panose="02020603050405020304" pitchFamily="18" charset="0"/>
                <a:cs typeface="Courier New" panose="02070309020205020404" pitchFamily="49" charset="0"/>
              </a:rPr>
              <a:t>i</a:t>
            </a:r>
            <a:r>
              <a:rPr lang="en-US" altLang="zh-CN" sz="2800" dirty="0">
                <a:latin typeface="Times New Roman" panose="02020603050405020304" pitchFamily="18" charset="0"/>
                <a:cs typeface="Courier New" panose="02070309020205020404" pitchFamily="49" charset="0"/>
              </a:rPr>
              <a:t>+1)</a:t>
            </a:r>
            <a:r>
              <a:rPr lang="zh-CN" altLang="en-US" sz="2800" dirty="0">
                <a:latin typeface="Times New Roman" panose="02020603050405020304" pitchFamily="18" charset="0"/>
                <a:cs typeface="Courier New" panose="02070309020205020404" pitchFamily="49" charset="0"/>
              </a:rPr>
              <a:t>个字符</a:t>
            </a:r>
            <a:r>
              <a:rPr lang="en-US" altLang="zh-CN" sz="2800" dirty="0">
                <a:latin typeface="Times New Roman" panose="02020603050405020304" pitchFamily="18" charset="0"/>
                <a:cs typeface="Courier New" panose="02070309020205020404" pitchFamily="49" charset="0"/>
              </a:rPr>
              <a:t>.</a:t>
            </a:r>
          </a:p>
          <a:p>
            <a:pPr lvl="1">
              <a:lnSpc>
                <a:spcPct val="150000"/>
              </a:lnSpc>
              <a:spcBef>
                <a:spcPts val="600"/>
              </a:spcBef>
            </a:pPr>
            <a:r>
              <a:rPr lang="en-US" altLang="zh-CN" sz="2800" dirty="0">
                <a:latin typeface="Times New Roman" panose="02020603050405020304" pitchFamily="18" charset="0"/>
                <a:cs typeface="Courier New" panose="02070309020205020404" pitchFamily="49" charset="0"/>
              </a:rPr>
              <a:t>s1</a:t>
            </a:r>
            <a:r>
              <a:rPr lang="zh-CN" altLang="en-US" sz="2800" dirty="0">
                <a:latin typeface="Times New Roman" panose="02020603050405020304" pitchFamily="18" charset="0"/>
                <a:cs typeface="Courier New" panose="02070309020205020404" pitchFamily="49" charset="0"/>
              </a:rPr>
              <a:t>的所有字符都匹配</a:t>
            </a:r>
            <a:r>
              <a:rPr lang="en-US" altLang="zh-CN" sz="2800" dirty="0">
                <a:latin typeface="Times New Roman" panose="02020603050405020304" pitchFamily="18" charset="0"/>
                <a:cs typeface="Courier New" panose="02070309020205020404" pitchFamily="49" charset="0"/>
              </a:rPr>
              <a:t> s2, </a:t>
            </a:r>
            <a:r>
              <a:rPr lang="zh-CN" altLang="en-US" sz="2800" dirty="0">
                <a:latin typeface="Times New Roman" panose="02020603050405020304" pitchFamily="18" charset="0"/>
                <a:cs typeface="Courier New" panose="02070309020205020404" pitchFamily="49" charset="0"/>
              </a:rPr>
              <a:t>但是</a:t>
            </a:r>
            <a:r>
              <a:rPr lang="en-US" altLang="zh-CN" sz="2800" dirty="0">
                <a:solidFill>
                  <a:srgbClr val="C00000"/>
                </a:solidFill>
                <a:latin typeface="Times New Roman" panose="02020603050405020304" pitchFamily="18" charset="0"/>
                <a:cs typeface="Courier New" panose="02070309020205020404" pitchFamily="49" charset="0"/>
              </a:rPr>
              <a:t>s1 </a:t>
            </a:r>
            <a:r>
              <a:rPr lang="zh-CN" altLang="en-US" sz="2800" dirty="0">
                <a:solidFill>
                  <a:srgbClr val="C00000"/>
                </a:solidFill>
                <a:latin typeface="Times New Roman" panose="02020603050405020304" pitchFamily="18" charset="0"/>
                <a:cs typeface="Courier New" panose="02070309020205020404" pitchFamily="49" charset="0"/>
              </a:rPr>
              <a:t>比</a:t>
            </a:r>
            <a:r>
              <a:rPr lang="en-US" altLang="zh-CN" sz="2800" dirty="0">
                <a:solidFill>
                  <a:srgbClr val="C00000"/>
                </a:solidFill>
                <a:latin typeface="Times New Roman" panose="02020603050405020304" pitchFamily="18" charset="0"/>
                <a:cs typeface="Courier New" panose="02070309020205020404" pitchFamily="49" charset="0"/>
              </a:rPr>
              <a:t>s2</a:t>
            </a:r>
            <a:r>
              <a:rPr lang="zh-CN" altLang="en-US" sz="2800" dirty="0">
                <a:solidFill>
                  <a:srgbClr val="C00000"/>
                </a:solidFill>
                <a:latin typeface="Times New Roman" panose="02020603050405020304" pitchFamily="18" charset="0"/>
                <a:cs typeface="Courier New" panose="02070309020205020404" pitchFamily="49" charset="0"/>
              </a:rPr>
              <a:t>短</a:t>
            </a:r>
            <a:r>
              <a:rPr lang="zh-CN" altLang="en-US" sz="2800" dirty="0">
                <a:latin typeface="Times New Roman" panose="02020603050405020304" pitchFamily="18" charset="0"/>
                <a:cs typeface="Courier New" panose="02070309020205020404" pitchFamily="49" charset="0"/>
              </a:rPr>
              <a:t>。</a:t>
            </a:r>
            <a:endParaRPr lang="en-US" altLang="zh-CN" sz="2800" dirty="0">
              <a:latin typeface="Times New Roman" panose="02020603050405020304" pitchFamily="18" charset="0"/>
              <a:cs typeface="Courier New" panose="02070309020205020404" pitchFamily="49" charset="0"/>
            </a:endParaRPr>
          </a:p>
          <a:p>
            <a:pPr>
              <a:lnSpc>
                <a:spcPct val="150000"/>
              </a:lnSpc>
              <a:spcBef>
                <a:spcPts val="600"/>
              </a:spcBef>
            </a:pPr>
            <a:r>
              <a:rPr lang="zh-CN" altLang="en-US" sz="2800" dirty="0">
                <a:latin typeface="Times New Roman" panose="02020603050405020304" pitchFamily="18" charset="0"/>
              </a:rPr>
              <a:t>就比较两个字符串而言，</a:t>
            </a:r>
            <a:r>
              <a:rPr lang="en-US" altLang="zh-CN" sz="2800" dirty="0" err="1">
                <a:latin typeface="Times New Roman" panose="02020603050405020304" pitchFamily="18" charset="0"/>
                <a:cs typeface="Courier New" panose="02070309020205020404" pitchFamily="49" charset="0"/>
              </a:rPr>
              <a:t>strcmp</a:t>
            </a:r>
            <a:r>
              <a:rPr lang="en-US" altLang="zh-CN" sz="2800" dirty="0">
                <a:latin typeface="Times New Roman" panose="02020603050405020304" pitchFamily="18" charset="0"/>
              </a:rPr>
              <a:t> </a:t>
            </a:r>
            <a:r>
              <a:rPr lang="zh-CN" altLang="en-US" sz="2800" dirty="0">
                <a:latin typeface="Times New Roman" panose="02020603050405020304" pitchFamily="18" charset="0"/>
              </a:rPr>
              <a:t>查看的是字符串中字符的数值编码</a:t>
            </a:r>
            <a:r>
              <a:rPr lang="en-US" altLang="zh-CN" sz="2800" dirty="0">
                <a:latin typeface="Times New Roman" panose="02020603050405020304" pitchFamily="18" charset="0"/>
              </a:rPr>
              <a:t>.</a:t>
            </a:r>
          </a:p>
        </p:txBody>
      </p:sp>
    </p:spTree>
    <p:extLst>
      <p:ext uri="{BB962C8B-B14F-4D97-AF65-F5344CB8AC3E}">
        <p14:creationId xmlns:p14="http://schemas.microsoft.com/office/powerpoint/2010/main" val="3706788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F06F1D-C732-490B-B3A7-11C50D016DBF}"/>
              </a:ext>
            </a:extLst>
          </p:cNvPr>
          <p:cNvSpPr>
            <a:spLocks noChangeArrowheads="1"/>
          </p:cNvSpPr>
          <p:nvPr/>
        </p:nvSpPr>
        <p:spPr bwMode="auto">
          <a:xfrm>
            <a:off x="990600" y="2819400"/>
            <a:ext cx="6629400" cy="3276600"/>
          </a:xfrm>
          <a:prstGeom prst="rect">
            <a:avLst/>
          </a:prstGeom>
          <a:solidFill>
            <a:schemeClr val="accent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en-US" sz="3200">
              <a:ea typeface="宋体" panose="02010600030101010101" pitchFamily="2" charset="-122"/>
            </a:endParaRPr>
          </a:p>
        </p:txBody>
      </p:sp>
      <p:sp>
        <p:nvSpPr>
          <p:cNvPr id="3" name="Content Placeholder 2">
            <a:extLst>
              <a:ext uri="{FF2B5EF4-FFF2-40B4-BE49-F238E27FC236}">
                <a16:creationId xmlns:a16="http://schemas.microsoft.com/office/drawing/2014/main" id="{98D1919E-29CD-4773-9A1B-5A2A4D5D1B60}"/>
              </a:ext>
            </a:extLst>
          </p:cNvPr>
          <p:cNvSpPr>
            <a:spLocks noGrp="1" noChangeArrowheads="1"/>
          </p:cNvSpPr>
          <p:nvPr>
            <p:ph idx="1"/>
          </p:nvPr>
        </p:nvSpPr>
        <p:spPr>
          <a:xfrm>
            <a:off x="304800" y="1295400"/>
            <a:ext cx="11353800" cy="5029200"/>
          </a:xfrm>
        </p:spPr>
        <p:txBody>
          <a:bodyPr/>
          <a:lstStyle/>
          <a:p>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strcmp</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原理：字符集的背景知识有助于预测</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strcmp</a:t>
            </a:r>
            <a:r>
              <a:rPr lang="zh-CN" altLang="en-US" sz="2800" dirty="0">
                <a:latin typeface="微软雅黑" panose="020B0503020204020204" pitchFamily="34" charset="-122"/>
                <a:ea typeface="微软雅黑" panose="020B0503020204020204" pitchFamily="34" charset="-122"/>
                <a:cs typeface="Courier New" panose="02070309020205020404" pitchFamily="49" charset="0"/>
              </a:rPr>
              <a:t>要</a:t>
            </a:r>
            <a:r>
              <a:rPr lang="zh-CN" altLang="en-US" sz="2800" dirty="0">
                <a:latin typeface="微软雅黑" panose="020B0503020204020204" pitchFamily="34" charset="-122"/>
                <a:ea typeface="微软雅黑" panose="020B0503020204020204" pitchFamily="34" charset="-122"/>
              </a:rPr>
              <a:t>做什么：</a:t>
            </a:r>
            <a:endParaRPr lang="en-US" altLang="zh-CN" sz="2800" dirty="0">
              <a:latin typeface="微软雅黑" panose="020B0503020204020204" pitchFamily="34" charset="-122"/>
              <a:ea typeface="微软雅黑" panose="020B0503020204020204" pitchFamily="34" charset="-122"/>
            </a:endParaRPr>
          </a:p>
          <a:p>
            <a:pPr marL="800100" lvl="2" indent="0">
              <a:buFontTx/>
              <a:buNone/>
            </a:pPr>
            <a:r>
              <a:rPr lang="en-US" altLang="zh-CN" sz="2800" dirty="0">
                <a:latin typeface="微软雅黑" panose="020B0503020204020204" pitchFamily="34" charset="-122"/>
                <a:ea typeface="微软雅黑" panose="020B0503020204020204" pitchFamily="34" charset="-122"/>
              </a:rPr>
              <a:t>ASCII</a:t>
            </a:r>
            <a:r>
              <a:rPr lang="zh-CN" altLang="en-US" sz="2800" dirty="0">
                <a:latin typeface="微软雅黑" panose="020B0503020204020204" pitchFamily="34" charset="-122"/>
                <a:ea typeface="微软雅黑" panose="020B0503020204020204" pitchFamily="34" charset="-122"/>
              </a:rPr>
              <a:t>码的重要属性：</a:t>
            </a:r>
            <a:endParaRPr lang="en-US" altLang="zh-CN" sz="2800" dirty="0">
              <a:latin typeface="微软雅黑" panose="020B0503020204020204" pitchFamily="34" charset="-122"/>
              <a:ea typeface="微软雅黑" panose="020B0503020204020204" pitchFamily="34" charset="-122"/>
            </a:endParaRPr>
          </a:p>
          <a:p>
            <a:pPr marL="800100" lvl="2" indent="0"/>
            <a:r>
              <a:rPr lang="en-US" altLang="zh-CN" sz="2800" dirty="0">
                <a:latin typeface="微软雅黑" panose="020B0503020204020204" pitchFamily="34" charset="-122"/>
                <a:ea typeface="微软雅黑" panose="020B0503020204020204" pitchFamily="34" charset="-122"/>
              </a:rPr>
              <a:t>A–Z, a–z, </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 0–9 </a:t>
            </a:r>
            <a:r>
              <a:rPr lang="zh-CN" altLang="en-US" sz="2800" dirty="0">
                <a:latin typeface="微软雅黑" panose="020B0503020204020204" pitchFamily="34" charset="-122"/>
                <a:ea typeface="微软雅黑" panose="020B0503020204020204" pitchFamily="34" charset="-122"/>
              </a:rPr>
              <a:t>具有连续的数值编码</a:t>
            </a:r>
            <a:endParaRPr lang="en-US" altLang="zh-CN" sz="2800" dirty="0">
              <a:latin typeface="微软雅黑" panose="020B0503020204020204" pitchFamily="34" charset="-122"/>
              <a:ea typeface="微软雅黑" panose="020B0503020204020204" pitchFamily="34" charset="-122"/>
            </a:endParaRPr>
          </a:p>
          <a:p>
            <a:pPr marL="800100" lvl="2" indent="0"/>
            <a:r>
              <a:rPr lang="zh-CN" altLang="en-US" sz="2800" dirty="0">
                <a:latin typeface="微软雅黑" panose="020B0503020204020204" pitchFamily="34" charset="-122"/>
                <a:ea typeface="微软雅黑" panose="020B0503020204020204" pitchFamily="34" charset="-122"/>
              </a:rPr>
              <a:t>所有的大写字母小于所有的小写字母</a:t>
            </a:r>
            <a:endParaRPr lang="en-US" altLang="zh-CN" sz="2800" dirty="0">
              <a:latin typeface="微软雅黑" panose="020B0503020204020204" pitchFamily="34" charset="-122"/>
              <a:ea typeface="微软雅黑" panose="020B0503020204020204" pitchFamily="34" charset="-122"/>
            </a:endParaRPr>
          </a:p>
          <a:p>
            <a:pPr marL="800100" lvl="2" indent="0"/>
            <a:r>
              <a:rPr lang="zh-CN" altLang="en-US" sz="2800" dirty="0">
                <a:latin typeface="微软雅黑" panose="020B0503020204020204" pitchFamily="34" charset="-122"/>
                <a:ea typeface="微软雅黑" panose="020B0503020204020204" pitchFamily="34" charset="-122"/>
              </a:rPr>
              <a:t>数字小于字母</a:t>
            </a:r>
            <a:endParaRPr lang="en-US" altLang="zh-CN" sz="2800" dirty="0">
              <a:latin typeface="微软雅黑" panose="020B0503020204020204" pitchFamily="34" charset="-122"/>
              <a:ea typeface="微软雅黑" panose="020B0503020204020204" pitchFamily="34" charset="-122"/>
            </a:endParaRPr>
          </a:p>
          <a:p>
            <a:pPr marL="800100" lvl="2" indent="0"/>
            <a:r>
              <a:rPr lang="zh-CN" altLang="en-US" sz="2800" dirty="0">
                <a:latin typeface="微软雅黑" panose="020B0503020204020204" pitchFamily="34" charset="-122"/>
                <a:ea typeface="微软雅黑" panose="020B0503020204020204" pitchFamily="34" charset="-122"/>
              </a:rPr>
              <a:t>空格小于所有可打印字符</a:t>
            </a:r>
            <a:endParaRPr lang="en-US" altLang="zh-CN" sz="2800" dirty="0">
              <a:latin typeface="微软雅黑" panose="020B0503020204020204" pitchFamily="34" charset="-122"/>
              <a:ea typeface="微软雅黑" panose="020B0503020204020204" pitchFamily="34" charset="-122"/>
            </a:endParaRPr>
          </a:p>
        </p:txBody>
      </p:sp>
      <p:sp>
        <p:nvSpPr>
          <p:cNvPr id="38916" name="Title 1">
            <a:extLst>
              <a:ext uri="{FF2B5EF4-FFF2-40B4-BE49-F238E27FC236}">
                <a16:creationId xmlns:a16="http://schemas.microsoft.com/office/drawing/2014/main" id="{8E5976A8-CF50-40BC-B31F-1A3A300E06B8}"/>
              </a:ext>
            </a:extLst>
          </p:cNvPr>
          <p:cNvSpPr>
            <a:spLocks noGrp="1" noChangeArrowheads="1"/>
          </p:cNvSpPr>
          <p:nvPr>
            <p:ph type="title"/>
          </p:nvPr>
        </p:nvSpPr>
        <p:spPr>
          <a:xfrm>
            <a:off x="1524000" y="457200"/>
            <a:ext cx="9372600" cy="685800"/>
          </a:xfrm>
        </p:spPr>
        <p:txBody>
          <a:bodyPr/>
          <a:lstStyle/>
          <a:p>
            <a:r>
              <a:rPr lang="en-US" altLang="zh-CN" sz="4000" b="1" dirty="0" err="1">
                <a:latin typeface="微软雅黑" panose="020B0503020204020204" pitchFamily="34" charset="-122"/>
                <a:ea typeface="微软雅黑" panose="020B0503020204020204" pitchFamily="34" charset="-122"/>
                <a:cs typeface="Courier New" panose="02070309020205020404" pitchFamily="49" charset="0"/>
              </a:rPr>
              <a:t>strcmp</a:t>
            </a:r>
            <a:r>
              <a:rPr lang="en-US" altLang="zh-CN" sz="4000" dirty="0">
                <a:latin typeface="微软雅黑" panose="020B0503020204020204" pitchFamily="34" charset="-122"/>
                <a:ea typeface="微软雅黑" panose="020B0503020204020204" pitchFamily="34" charset="-122"/>
                <a:cs typeface="Courier New" panose="02070309020205020404" pitchFamily="49" charset="0"/>
              </a:rPr>
              <a:t> (String Comparison) </a:t>
            </a:r>
            <a:r>
              <a:rPr lang="zh-CN" altLang="en-US" sz="4000" dirty="0">
                <a:latin typeface="微软雅黑" panose="020B0503020204020204" pitchFamily="34" charset="-122"/>
                <a:ea typeface="微软雅黑" panose="020B0503020204020204" pitchFamily="34" charset="-122"/>
                <a:cs typeface="Courier New" panose="02070309020205020404" pitchFamily="49" charset="0"/>
              </a:rPr>
              <a:t>函数</a:t>
            </a:r>
            <a:endParaRPr lang="en-US" altLang="zh-CN" sz="4000" dirty="0">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延续字符串字面量</a:t>
            </a:r>
            <a:endParaRPr lang="en-US" altLang="zh-CN" sz="4000">
              <a:latin typeface="微软雅黑" panose="020B0503020204020204" pitchFamily="34" charset="-122"/>
              <a:ea typeface="微软雅黑" panose="020B0503020204020204" pitchFamily="34" charset="-122"/>
            </a:endParaRPr>
          </a:p>
        </p:txBody>
      </p:sp>
      <p:sp>
        <p:nvSpPr>
          <p:cNvPr id="17411" name="Content Placeholder 2"/>
          <p:cNvSpPr>
            <a:spLocks noGrp="1" noChangeArrowheads="1"/>
          </p:cNvSpPr>
          <p:nvPr>
            <p:ph idx="1"/>
          </p:nvPr>
        </p:nvSpPr>
        <p:spPr>
          <a:xfrm>
            <a:off x="457200" y="1524000"/>
            <a:ext cx="11430000" cy="4800600"/>
          </a:xfrm>
        </p:spPr>
        <p:txBody>
          <a:bodyPr/>
          <a:lstStyle/>
          <a:p>
            <a:r>
              <a:rPr lang="en-US" altLang="zh-CN" dirty="0"/>
              <a:t>C</a:t>
            </a:r>
            <a:r>
              <a:rPr lang="zh-CN" altLang="en-US" dirty="0"/>
              <a:t>语言提供了处理长字符串字面量更好的方法。</a:t>
            </a:r>
            <a:endParaRPr lang="en-US" altLang="zh-CN" dirty="0"/>
          </a:p>
          <a:p>
            <a:r>
              <a:rPr lang="zh-CN" altLang="en-US" dirty="0"/>
              <a:t>当两个或则多个字符串字面量相邻时，编译器会将它们连接成一个字符串。</a:t>
            </a:r>
            <a:endParaRPr lang="en-US" altLang="zh-CN" dirty="0"/>
          </a:p>
          <a:p>
            <a:r>
              <a:rPr lang="zh-CN" altLang="en-US" dirty="0"/>
              <a:t>这一规则允许我们把一个字符串字面量拆分到多行，如：</a:t>
            </a:r>
            <a:endParaRPr lang="en-US" altLang="zh-CN" dirty="0"/>
          </a:p>
          <a:p>
            <a:pPr>
              <a:lnSpc>
                <a:spcPct val="80000"/>
              </a:lnSpc>
              <a:spcBef>
                <a:spcPts val="1200"/>
              </a:spcBef>
              <a:buFontTx/>
              <a:buNone/>
            </a:pPr>
            <a:r>
              <a:rPr lang="en-US" altLang="zh-CN" dirty="0">
                <a:cs typeface="Courier New" panose="02070309020205020404" pitchFamily="49" charset="0"/>
              </a:rPr>
              <a:t>	</a:t>
            </a:r>
            <a:r>
              <a:rPr lang="en-US" altLang="zh-CN" dirty="0" err="1">
                <a:cs typeface="Courier New" panose="02070309020205020404" pitchFamily="49" charset="0"/>
              </a:rPr>
              <a:t>printf</a:t>
            </a:r>
            <a:r>
              <a:rPr lang="en-US" altLang="zh-CN" dirty="0">
                <a:cs typeface="Courier New" panose="02070309020205020404" pitchFamily="49" charset="0"/>
              </a:rPr>
              <a:t>("When you come to a fork in the road, take it.  "</a:t>
            </a:r>
          </a:p>
          <a:p>
            <a:pPr>
              <a:lnSpc>
                <a:spcPct val="80000"/>
              </a:lnSpc>
              <a:buNone/>
            </a:pPr>
            <a:r>
              <a:rPr lang="en-US" altLang="zh-CN" dirty="0">
                <a:cs typeface="Courier New" panose="02070309020205020404" pitchFamily="49" charset="0"/>
              </a:rPr>
              <a:t>	       "--Yogi Berra");</a:t>
            </a:r>
          </a:p>
        </p:txBody>
      </p:sp>
      <p:pic>
        <p:nvPicPr>
          <p:cNvPr id="5" name="图片 4"/>
          <p:cNvPicPr>
            <a:picLocks noChangeAspect="1"/>
          </p:cNvPicPr>
          <p:nvPr/>
        </p:nvPicPr>
        <p:blipFill>
          <a:blip r:embed="rId2"/>
          <a:stretch>
            <a:fillRect/>
          </a:stretch>
        </p:blipFill>
        <p:spPr>
          <a:xfrm>
            <a:off x="452535" y="5029200"/>
            <a:ext cx="10983913" cy="942975"/>
          </a:xfrm>
          <a:prstGeom prst="rect">
            <a:avLst/>
          </a:prstGeom>
        </p:spPr>
      </p:pic>
    </p:spTree>
    <p:extLst>
      <p:ext uri="{BB962C8B-B14F-4D97-AF65-F5344CB8AC3E}">
        <p14:creationId xmlns:p14="http://schemas.microsoft.com/office/powerpoint/2010/main" val="206140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itle 1">
            <a:extLst>
              <a:ext uri="{FF2B5EF4-FFF2-40B4-BE49-F238E27FC236}">
                <a16:creationId xmlns:a16="http://schemas.microsoft.com/office/drawing/2014/main" id="{DF11CDD7-539B-4EEB-94DA-69239D8634D0}"/>
              </a:ext>
            </a:extLst>
          </p:cNvPr>
          <p:cNvSpPr>
            <a:spLocks noGrp="1"/>
          </p:cNvSpPr>
          <p:nvPr>
            <p:ph type="title" idx="4294967295"/>
          </p:nvPr>
        </p:nvSpPr>
        <p:spPr>
          <a:xfrm>
            <a:off x="2133600" y="676275"/>
            <a:ext cx="7924800" cy="685800"/>
          </a:xfrm>
        </p:spPr>
        <p:txBody>
          <a:bodyPr vert="horz" wrap="square" lIns="92075" tIns="46038" rIns="92075" bIns="46038" numCol="1" anchor="ctr" anchorCtr="0" compatLnSpc="1">
            <a:prstTxWarp prst="textNoShape">
              <a:avLst/>
            </a:prstTxWarp>
          </a:bodyPr>
          <a:lstStyle/>
          <a:p>
            <a:r>
              <a:rPr lang="zh-CN" altLang="en-US" sz="3900" dirty="0"/>
              <a:t>程序：显示一个月的提示列表</a:t>
            </a:r>
            <a:endParaRPr lang="en-US" altLang="zh-CN" sz="3900" dirty="0"/>
          </a:p>
        </p:txBody>
      </p:sp>
      <p:sp>
        <p:nvSpPr>
          <p:cNvPr id="419843" name="Content Placeholder 2">
            <a:extLst>
              <a:ext uri="{FF2B5EF4-FFF2-40B4-BE49-F238E27FC236}">
                <a16:creationId xmlns:a16="http://schemas.microsoft.com/office/drawing/2014/main" id="{A0692B22-434F-464D-A492-CD95B1B16E0D}"/>
              </a:ext>
            </a:extLst>
          </p:cNvPr>
          <p:cNvSpPr>
            <a:spLocks noGrp="1"/>
          </p:cNvSpPr>
          <p:nvPr>
            <p:ph idx="4294967295"/>
          </p:nvPr>
        </p:nvSpPr>
        <p:spPr>
          <a:xfrm>
            <a:off x="304800" y="1600200"/>
            <a:ext cx="11480800" cy="495300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dirty="0"/>
              <a:t>程序</a:t>
            </a:r>
            <a:r>
              <a:rPr lang="en-US" altLang="zh-CN" dirty="0" err="1">
                <a:latin typeface="Courier New" panose="02070309020205020404" pitchFamily="49" charset="0"/>
                <a:cs typeface="Courier New" panose="02070309020205020404" pitchFamily="49" charset="0"/>
              </a:rPr>
              <a:t>remind.c</a:t>
            </a:r>
            <a:r>
              <a:rPr lang="zh-CN" altLang="en-US" dirty="0"/>
              <a:t>会显示一个月的每日提示列表。</a:t>
            </a:r>
            <a:endParaRPr lang="en-US" altLang="zh-CN" dirty="0"/>
          </a:p>
          <a:p>
            <a:pPr>
              <a:lnSpc>
                <a:spcPct val="150000"/>
              </a:lnSpc>
              <a:spcBef>
                <a:spcPts val="600"/>
              </a:spcBef>
            </a:pPr>
            <a:r>
              <a:rPr lang="zh-CN" altLang="en-US" dirty="0"/>
              <a:t>用户需要输入一系列提示，每条提示都要有一个前缀来说明是一个月中的哪一天。</a:t>
            </a:r>
            <a:endParaRPr lang="en-US" altLang="zh-CN" dirty="0"/>
          </a:p>
          <a:p>
            <a:pPr>
              <a:lnSpc>
                <a:spcPct val="150000"/>
              </a:lnSpc>
              <a:spcBef>
                <a:spcPts val="600"/>
              </a:spcBef>
            </a:pPr>
            <a:r>
              <a:rPr lang="zh-CN" altLang="en-US" dirty="0"/>
              <a:t>当用户用 </a:t>
            </a:r>
            <a:r>
              <a:rPr lang="en-US" altLang="zh-CN" dirty="0"/>
              <a:t>0</a:t>
            </a:r>
            <a:r>
              <a:rPr lang="zh-CN" altLang="en-US" dirty="0"/>
              <a:t>代替有效的天录入时，程序会显示出录入的全部提示的列表，并且这些提示是按天排序的。</a:t>
            </a:r>
            <a:endParaRPr lang="en-US" altLang="zh-CN" dirty="0"/>
          </a:p>
          <a:p>
            <a:pPr>
              <a:lnSpc>
                <a:spcPct val="150000"/>
              </a:lnSpc>
              <a:spcBef>
                <a:spcPts val="600"/>
              </a:spcBef>
            </a:pPr>
            <a:r>
              <a:rPr lang="zh-CN" altLang="en-US" dirty="0"/>
              <a:t>下面是与这个程序的对话信息：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Content Placeholder 2">
            <a:extLst>
              <a:ext uri="{FF2B5EF4-FFF2-40B4-BE49-F238E27FC236}">
                <a16:creationId xmlns:a16="http://schemas.microsoft.com/office/drawing/2014/main" id="{0AAFD18C-D780-474D-B9DB-F4310B089F83}"/>
              </a:ext>
            </a:extLst>
          </p:cNvPr>
          <p:cNvSpPr>
            <a:spLocks noGrp="1"/>
          </p:cNvSpPr>
          <p:nvPr>
            <p:ph idx="4294967295"/>
          </p:nvPr>
        </p:nvSpPr>
        <p:spPr>
          <a:xfrm>
            <a:off x="533400" y="685800"/>
            <a:ext cx="10363200" cy="58674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24 Susan's birthday</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5 6:00 - Dinner with Marge and Russ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26 Movie - "Chinatown"</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7 10:30 - Dental appointment</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12 Movie - "Dazed and Confused"</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5 Saturday class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12 Saturday class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Enter day and reminder: </a:t>
            </a:r>
            <a:r>
              <a:rPr lang="en-US" altLang="zh-CN" sz="1800" u="sng" dirty="0">
                <a:latin typeface="Courier New" panose="02070309020205020404" pitchFamily="49" charset="0"/>
                <a:cs typeface="Courier New" panose="02070309020205020404" pitchFamily="49" charset="0"/>
              </a:rPr>
              <a:t>0</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Day Reminder</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5 Saturday class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5 6:00 - Dinner with Marge and Russ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7 10:30 - Dental appointment</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12 Saturday class</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12 Movie - "Dazed and Confused“</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24 Susan's birthday</a:t>
            </a:r>
          </a:p>
          <a:p>
            <a:pPr>
              <a:lnSpc>
                <a:spcPct val="80000"/>
              </a:lnSpc>
              <a:spcBef>
                <a:spcPts val="400"/>
              </a:spcBef>
              <a:buNone/>
            </a:pPr>
            <a:r>
              <a:rPr lang="en-US" altLang="zh-CN" sz="1800" dirty="0">
                <a:latin typeface="Courier New" panose="02070309020205020404" pitchFamily="49" charset="0"/>
                <a:cs typeface="Courier New" panose="02070309020205020404" pitchFamily="49" charset="0"/>
              </a:rPr>
              <a:t> 26 Movie - "Chinatown"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Content Placeholder 2">
            <a:extLst>
              <a:ext uri="{FF2B5EF4-FFF2-40B4-BE49-F238E27FC236}">
                <a16:creationId xmlns:a16="http://schemas.microsoft.com/office/drawing/2014/main" id="{DDCE5DD8-6083-4FE9-A459-11B126F55009}"/>
              </a:ext>
            </a:extLst>
          </p:cNvPr>
          <p:cNvSpPr>
            <a:spLocks noGrp="1"/>
          </p:cNvSpPr>
          <p:nvPr>
            <p:ph idx="4294967295"/>
          </p:nvPr>
        </p:nvSpPr>
        <p:spPr>
          <a:xfrm>
            <a:off x="228600" y="533400"/>
            <a:ext cx="11811000" cy="5803900"/>
          </a:xfrm>
        </p:spPr>
        <p:txBody>
          <a:bodyPr vert="horz" wrap="square" lIns="92075" tIns="46038" rIns="92075" bIns="46038" numCol="1" anchor="t" anchorCtr="0" compatLnSpc="1">
            <a:prstTxWarp prst="textNoShape">
              <a:avLst/>
            </a:prstTxWarp>
          </a:bodyPr>
          <a:lstStyle/>
          <a:p>
            <a:r>
              <a:rPr lang="zh-CN" altLang="en-US" sz="2400" dirty="0"/>
              <a:t>总的策略：</a:t>
            </a:r>
            <a:endParaRPr lang="en-US" altLang="zh-CN" sz="2400" dirty="0"/>
          </a:p>
          <a:p>
            <a:pPr lvl="1"/>
            <a:r>
              <a:rPr lang="zh-CN" altLang="en-US" dirty="0"/>
              <a:t>读取一系列日期和提示的组合。</a:t>
            </a:r>
            <a:endParaRPr lang="en-US" altLang="zh-CN" dirty="0"/>
          </a:p>
          <a:p>
            <a:pPr lvl="1"/>
            <a:r>
              <a:rPr lang="zh-CN" altLang="en-US" dirty="0"/>
              <a:t>按日期排序后存储。</a:t>
            </a:r>
            <a:endParaRPr lang="en-US" altLang="zh-CN" dirty="0"/>
          </a:p>
          <a:p>
            <a:pPr lvl="1"/>
            <a:r>
              <a:rPr lang="zh-CN" altLang="en-US" dirty="0"/>
              <a:t>显示。</a:t>
            </a:r>
            <a:endParaRPr lang="en-US" altLang="zh-CN" dirty="0"/>
          </a:p>
          <a:p>
            <a:r>
              <a:rPr lang="zh-CN" altLang="en-US" sz="2400" dirty="0">
                <a:latin typeface="Courier New" panose="02070309020205020404" pitchFamily="49" charset="0"/>
                <a:cs typeface="Courier New" panose="02070309020205020404" pitchFamily="49" charset="0"/>
              </a:rPr>
              <a:t>采用</a:t>
            </a:r>
            <a:r>
              <a:rPr lang="en-US" altLang="zh-CN" sz="2400" dirty="0" err="1">
                <a:latin typeface="Courier New" panose="02070309020205020404" pitchFamily="49" charset="0"/>
                <a:cs typeface="Courier New" panose="02070309020205020404" pitchFamily="49" charset="0"/>
              </a:rPr>
              <a:t>scanf</a:t>
            </a:r>
            <a:r>
              <a:rPr lang="en-US" altLang="zh-CN" sz="2400" dirty="0"/>
              <a:t> </a:t>
            </a:r>
            <a:r>
              <a:rPr lang="zh-CN" altLang="en-US" sz="2400" dirty="0"/>
              <a:t>来读入日期。</a:t>
            </a:r>
            <a:endParaRPr lang="en-US" altLang="zh-CN" sz="2400" dirty="0"/>
          </a:p>
          <a:p>
            <a:r>
              <a:rPr lang="zh-CN" altLang="en-US" sz="2400" dirty="0">
                <a:latin typeface="Courier New" panose="02070309020205020404" pitchFamily="49" charset="0"/>
              </a:rPr>
              <a:t>采用</a:t>
            </a:r>
            <a:r>
              <a:rPr lang="en-US" altLang="zh-CN" sz="2400" dirty="0" err="1">
                <a:latin typeface="Courier New" panose="02070309020205020404" pitchFamily="49" charset="0"/>
              </a:rPr>
              <a:t>read_line</a:t>
            </a:r>
            <a:r>
              <a:rPr lang="en-US" altLang="zh-CN" sz="2400" dirty="0"/>
              <a:t> </a:t>
            </a:r>
            <a:r>
              <a:rPr lang="zh-CN" altLang="en-US" sz="2400" dirty="0"/>
              <a:t>来读入提示（</a:t>
            </a:r>
            <a:r>
              <a:rPr lang="en-US" altLang="zh-CN" sz="2400" dirty="0"/>
              <a:t>13.3</a:t>
            </a:r>
            <a:r>
              <a:rPr lang="zh-CN" altLang="en-US" sz="2400" dirty="0"/>
              <a:t>节）。</a:t>
            </a:r>
            <a:endParaRPr lang="en-US" altLang="zh-CN" sz="2400" dirty="0"/>
          </a:p>
          <a:p>
            <a:r>
              <a:rPr lang="zh-CN" altLang="en-US" sz="2400" dirty="0"/>
              <a:t>把字符串存储在二维的字符数组中，数组的每一行包含一条字符串。</a:t>
            </a:r>
            <a:endParaRPr lang="en-US" altLang="zh-CN" sz="2400" dirty="0"/>
          </a:p>
          <a:p>
            <a:r>
              <a:rPr lang="zh-CN" altLang="en-US" sz="2400" dirty="0"/>
              <a:t>程序读入日期和相关联的提示后，进行以下动作：</a:t>
            </a:r>
            <a:endParaRPr lang="en-US" altLang="zh-CN" sz="2400" dirty="0"/>
          </a:p>
          <a:p>
            <a:pPr lvl="1"/>
            <a:r>
              <a:rPr lang="zh-CN" altLang="en-US" dirty="0"/>
              <a:t>通过使用 </a:t>
            </a:r>
            <a:r>
              <a:rPr lang="en-US" altLang="zh-CN" dirty="0" err="1"/>
              <a:t>strcmp</a:t>
            </a:r>
            <a:r>
              <a:rPr lang="zh-CN" altLang="en-US" dirty="0"/>
              <a:t>函数进行比较来查找数组从而确定这一天所在的位置。</a:t>
            </a:r>
            <a:endParaRPr lang="en-US" altLang="zh-CN" dirty="0"/>
          </a:p>
          <a:p>
            <a:pPr lvl="1"/>
            <a:r>
              <a:rPr lang="zh-CN" altLang="en-US" dirty="0"/>
              <a:t>使用 </a:t>
            </a:r>
            <a:r>
              <a:rPr lang="en-US" altLang="zh-CN" dirty="0" err="1"/>
              <a:t>strcpy</a:t>
            </a:r>
            <a:r>
              <a:rPr lang="zh-CN" altLang="en-US" dirty="0"/>
              <a:t>函数把此位置之后的所有字符串往后移动一个位置。</a:t>
            </a:r>
            <a:endParaRPr lang="en-US" altLang="zh-CN" dirty="0"/>
          </a:p>
          <a:p>
            <a:pPr lvl="1"/>
            <a:r>
              <a:rPr lang="zh-CN" altLang="en-US" dirty="0"/>
              <a:t>把这一天复制到数组中，并且调用 </a:t>
            </a:r>
            <a:r>
              <a:rPr lang="en-US" altLang="zh-CN" dirty="0" err="1"/>
              <a:t>strcat</a:t>
            </a:r>
            <a:r>
              <a:rPr lang="zh-CN" altLang="en-US" dirty="0"/>
              <a:t>函数来把提示附加到这一天后面。（日期和提醒一开始是分开存放的）</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1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18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18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18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18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189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189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1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Content Placeholder 2">
            <a:extLst>
              <a:ext uri="{FF2B5EF4-FFF2-40B4-BE49-F238E27FC236}">
                <a16:creationId xmlns:a16="http://schemas.microsoft.com/office/drawing/2014/main" id="{5AAF2DC5-AF3C-4220-8EA6-673904174ABF}"/>
              </a:ext>
            </a:extLst>
          </p:cNvPr>
          <p:cNvSpPr>
            <a:spLocks noGrp="1"/>
          </p:cNvSpPr>
          <p:nvPr>
            <p:ph idx="4294967295"/>
          </p:nvPr>
        </p:nvSpPr>
        <p:spPr>
          <a:xfrm>
            <a:off x="228600" y="762000"/>
            <a:ext cx="11557000" cy="5562600"/>
          </a:xfrm>
        </p:spPr>
        <p:txBody>
          <a:bodyPr vert="horz" wrap="square" lIns="92075" tIns="46038" rIns="92075" bIns="46038" numCol="1" anchor="t" anchorCtr="0" compatLnSpc="1">
            <a:prstTxWarp prst="textNoShape">
              <a:avLst/>
            </a:prstTxWarp>
          </a:bodyPr>
          <a:lstStyle/>
          <a:p>
            <a:pPr>
              <a:lnSpc>
                <a:spcPct val="150000"/>
              </a:lnSpc>
              <a:spcBef>
                <a:spcPts val="0"/>
              </a:spcBef>
            </a:pPr>
            <a:r>
              <a:rPr lang="zh-CN" altLang="en-US" sz="2800" dirty="0"/>
              <a:t>复杂点：如何将天在两个字符的域里面右对齐。</a:t>
            </a:r>
            <a:endParaRPr lang="en-US" altLang="zh-CN" sz="2800" dirty="0"/>
          </a:p>
          <a:p>
            <a:pPr>
              <a:lnSpc>
                <a:spcPct val="150000"/>
              </a:lnSpc>
              <a:spcBef>
                <a:spcPts val="0"/>
              </a:spcBef>
            </a:pPr>
            <a:r>
              <a:rPr lang="zh-CN" altLang="en-US" sz="2800" dirty="0"/>
              <a:t>解决方案</a:t>
            </a:r>
            <a:r>
              <a:rPr lang="en-US" altLang="zh-CN" sz="2800" dirty="0"/>
              <a:t>1</a:t>
            </a:r>
            <a:r>
              <a:rPr lang="zh-CN" altLang="en-US" sz="2800" dirty="0"/>
              <a:t>：使用</a:t>
            </a:r>
            <a:r>
              <a:rPr lang="en-US" altLang="zh-CN" sz="2800" dirty="0" err="1">
                <a:latin typeface="Courier New" panose="02070309020205020404" pitchFamily="49" charset="0"/>
                <a:cs typeface="Courier New" panose="02070309020205020404" pitchFamily="49" charset="0"/>
              </a:rPr>
              <a:t>scanf</a:t>
            </a:r>
            <a:r>
              <a:rPr lang="zh-CN" altLang="en-US" sz="2800" dirty="0">
                <a:latin typeface="Courier New" panose="02070309020205020404" pitchFamily="49" charset="0"/>
                <a:cs typeface="Courier New" panose="02070309020205020404" pitchFamily="49" charset="0"/>
              </a:rPr>
              <a:t>来将天读取到一个整型变量</a:t>
            </a:r>
            <a:r>
              <a:rPr lang="zh-CN" altLang="en-US" sz="2800" dirty="0"/>
              <a:t>，</a:t>
            </a:r>
            <a:r>
              <a:rPr lang="en-US" altLang="zh-CN" sz="2800" dirty="0"/>
              <a:t> </a:t>
            </a:r>
            <a:r>
              <a:rPr lang="zh-CN" altLang="en-US" sz="2800" dirty="0"/>
              <a:t>然后调用</a:t>
            </a:r>
            <a:r>
              <a:rPr lang="en-US" altLang="zh-CN" sz="2800" dirty="0"/>
              <a:t> </a:t>
            </a:r>
            <a:r>
              <a:rPr lang="en-US" altLang="zh-CN" sz="2800" dirty="0" err="1">
                <a:latin typeface="Courier New" panose="02070309020205020404" pitchFamily="49" charset="0"/>
              </a:rPr>
              <a:t>sprintf</a:t>
            </a:r>
            <a:r>
              <a:rPr lang="en-US" altLang="zh-CN" sz="2800" dirty="0"/>
              <a:t> </a:t>
            </a:r>
            <a:r>
              <a:rPr lang="zh-CN" altLang="en-US" sz="2800" dirty="0"/>
              <a:t>把天转换成字符串形式。</a:t>
            </a:r>
            <a:endParaRPr lang="en-US" altLang="zh-CN" sz="2800" dirty="0"/>
          </a:p>
          <a:p>
            <a:pPr>
              <a:lnSpc>
                <a:spcPct val="150000"/>
              </a:lnSpc>
              <a:spcBef>
                <a:spcPts val="0"/>
              </a:spcBef>
            </a:pPr>
            <a:r>
              <a:rPr lang="en-US" altLang="zh-CN" sz="2800" dirty="0" err="1">
                <a:solidFill>
                  <a:srgbClr val="C00000"/>
                </a:solidFill>
                <a:latin typeface="Courier New" panose="02070309020205020404" pitchFamily="49" charset="0"/>
              </a:rPr>
              <a:t>sprintf</a:t>
            </a:r>
            <a:r>
              <a:rPr lang="en-US" altLang="zh-CN" sz="2800" dirty="0"/>
              <a:t> </a:t>
            </a:r>
            <a:r>
              <a:rPr lang="zh-CN" altLang="en-US" sz="2800" dirty="0"/>
              <a:t>与</a:t>
            </a:r>
            <a:r>
              <a:rPr lang="en-US" altLang="zh-CN" sz="2800" dirty="0"/>
              <a:t> </a:t>
            </a:r>
            <a:r>
              <a:rPr lang="en-US" altLang="zh-CN" sz="2800" dirty="0" err="1">
                <a:latin typeface="Courier New" panose="02070309020205020404" pitchFamily="49" charset="0"/>
              </a:rPr>
              <a:t>printf</a:t>
            </a:r>
            <a:r>
              <a:rPr lang="zh-CN" altLang="en-US" sz="2800" dirty="0">
                <a:latin typeface="Courier New" panose="02070309020205020404" pitchFamily="49" charset="0"/>
              </a:rPr>
              <a:t>相似</a:t>
            </a:r>
            <a:r>
              <a:rPr lang="en-US" altLang="zh-CN" sz="2800" dirty="0"/>
              <a:t>, </a:t>
            </a:r>
            <a:r>
              <a:rPr lang="zh-CN" altLang="en-US" sz="2800" dirty="0"/>
              <a:t>差别在于将输出写到一个字符串，调用：</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rPr>
              <a:t>sprintf</a:t>
            </a:r>
            <a:r>
              <a:rPr lang="en-US" altLang="zh-CN" sz="2800" dirty="0">
                <a:latin typeface="Courier New" panose="02070309020205020404" pitchFamily="49" charset="0"/>
              </a:rPr>
              <a:t>(</a:t>
            </a:r>
            <a:r>
              <a:rPr lang="en-US" altLang="zh-CN" sz="2800" dirty="0" err="1">
                <a:latin typeface="Courier New" panose="02070309020205020404" pitchFamily="49" charset="0"/>
              </a:rPr>
              <a:t>day_str</a:t>
            </a:r>
            <a:r>
              <a:rPr lang="en-US" altLang="zh-CN" sz="2800" dirty="0">
                <a:latin typeface="Courier New" panose="02070309020205020404" pitchFamily="49" charset="0"/>
              </a:rPr>
              <a:t>, "%2d", day);</a:t>
            </a:r>
          </a:p>
          <a:p>
            <a:pPr lvl="1">
              <a:lnSpc>
                <a:spcPct val="150000"/>
              </a:lnSpc>
              <a:spcBef>
                <a:spcPts val="0"/>
              </a:spcBef>
              <a:buFont typeface="Wingdings" panose="05000000000000000000" pitchFamily="2" charset="2"/>
              <a:buNone/>
            </a:pPr>
            <a:r>
              <a:rPr lang="zh-CN" altLang="en-US" sz="2800" dirty="0"/>
              <a:t>将</a:t>
            </a:r>
            <a:r>
              <a:rPr lang="en-US" altLang="zh-CN" sz="2800" dirty="0"/>
              <a:t>day</a:t>
            </a:r>
            <a:r>
              <a:rPr lang="zh-CN" altLang="en-US" sz="2800" dirty="0"/>
              <a:t>的值写入到</a:t>
            </a:r>
            <a:r>
              <a:rPr lang="en-US" altLang="zh-CN" sz="2800" dirty="0" err="1"/>
              <a:t>day_str</a:t>
            </a:r>
            <a:r>
              <a:rPr lang="zh-CN" altLang="en-US" sz="2800" dirty="0"/>
              <a:t>中</a:t>
            </a:r>
            <a:r>
              <a:rPr lang="en-US" altLang="zh-CN" sz="2800" dirty="0"/>
              <a:t>.</a:t>
            </a:r>
          </a:p>
          <a:p>
            <a:pPr>
              <a:lnSpc>
                <a:spcPct val="150000"/>
              </a:lnSpc>
              <a:spcBef>
                <a:spcPts val="0"/>
              </a:spcBef>
            </a:pPr>
            <a:r>
              <a:rPr lang="zh-CN" altLang="en-US" sz="2800" dirty="0"/>
              <a:t>下面对</a:t>
            </a:r>
            <a:r>
              <a:rPr lang="en-US" altLang="zh-CN" sz="2800" dirty="0" err="1"/>
              <a:t>scanf</a:t>
            </a:r>
            <a:r>
              <a:rPr lang="zh-CN" altLang="en-US" sz="2800" dirty="0"/>
              <a:t>的调用确保用户没有输入超过</a:t>
            </a:r>
            <a:r>
              <a:rPr lang="en-US" altLang="zh-CN" sz="2800" dirty="0"/>
              <a:t>2</a:t>
            </a:r>
            <a:r>
              <a:rPr lang="zh-CN" altLang="en-US" sz="2800" dirty="0"/>
              <a:t>位数字：</a:t>
            </a:r>
          </a:p>
          <a:p>
            <a:pPr lvl="1">
              <a:lnSpc>
                <a:spcPct val="150000"/>
              </a:lnSpc>
              <a:spcBef>
                <a:spcPts val="0"/>
              </a:spcBef>
              <a:buFont typeface="Wingdings" panose="05000000000000000000" pitchFamily="2" charset="2"/>
              <a:buNone/>
            </a:pPr>
            <a:r>
              <a:rPr lang="en-US" altLang="zh-CN" sz="2800" dirty="0" err="1">
                <a:latin typeface="Courier New" panose="02070309020205020404" pitchFamily="49" charset="0"/>
                <a:cs typeface="Courier New" panose="02070309020205020404" pitchFamily="49" charset="0"/>
              </a:rPr>
              <a:t>scanf</a:t>
            </a:r>
            <a:r>
              <a:rPr lang="en-US" altLang="zh-CN" sz="2800" dirty="0">
                <a:latin typeface="Courier New" panose="02070309020205020404" pitchFamily="49" charset="0"/>
                <a:cs typeface="Courier New" panose="02070309020205020404" pitchFamily="49" charset="0"/>
              </a:rPr>
              <a:t>("%2d", &amp;day);</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3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39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39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3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39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3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Content Placeholder 2">
            <a:extLst>
              <a:ext uri="{FF2B5EF4-FFF2-40B4-BE49-F238E27FC236}">
                <a16:creationId xmlns:a16="http://schemas.microsoft.com/office/drawing/2014/main" id="{24304BE1-4933-4B76-AA19-0C64AFD600B2}"/>
              </a:ext>
            </a:extLst>
          </p:cNvPr>
          <p:cNvSpPr>
            <a:spLocks noGrp="1"/>
          </p:cNvSpPr>
          <p:nvPr>
            <p:ph idx="4294967295"/>
          </p:nvPr>
        </p:nvSpPr>
        <p:spPr>
          <a:xfrm>
            <a:off x="381000" y="609600"/>
            <a:ext cx="11353800" cy="5956300"/>
          </a:xfrm>
        </p:spPr>
        <p:txBody>
          <a:bodyPr vert="horz" wrap="square" lIns="92075" tIns="46038" rIns="92075" bIns="46038" numCol="1" anchor="t" anchorCtr="0" compatLnSpc="1">
            <a:prstTxWarp prst="textNoShape">
              <a:avLst/>
            </a:prstTxWarp>
          </a:bodyPr>
          <a:lstStyle/>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remind.c:Prints</a:t>
            </a:r>
            <a:r>
              <a:rPr lang="en-US" altLang="zh-CN" sz="2400" dirty="0">
                <a:latin typeface="Courier New" panose="02070309020205020404" pitchFamily="49" charset="0"/>
                <a:cs typeface="Courier New" panose="02070309020205020404" pitchFamily="49" charset="0"/>
              </a:rPr>
              <a:t> a one-month reminder list */</a:t>
            </a:r>
          </a:p>
          <a:p>
            <a:pPr>
              <a:lnSpc>
                <a:spcPts val="3500"/>
              </a:lnSpc>
              <a:spcBef>
                <a:spcPts val="0"/>
              </a:spcBef>
              <a:spcAft>
                <a:spcPts val="0"/>
              </a:spcAft>
              <a:buNone/>
            </a:pPr>
            <a:endParaRPr lang="en-US" altLang="zh-CN" sz="2400" dirty="0">
              <a:latin typeface="Courier New" panose="02070309020205020404" pitchFamily="49" charset="0"/>
              <a:cs typeface="Courier New" panose="02070309020205020404" pitchFamily="49" charset="0"/>
            </a:endParaRP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#include &lt;</a:t>
            </a:r>
            <a:r>
              <a:rPr lang="en-US" altLang="zh-CN" sz="2400" dirty="0" err="1">
                <a:latin typeface="Courier New" panose="02070309020205020404" pitchFamily="49" charset="0"/>
                <a:cs typeface="Courier New" panose="02070309020205020404" pitchFamily="49" charset="0"/>
              </a:rPr>
              <a:t>stdio.h</a:t>
            </a:r>
            <a:r>
              <a:rPr lang="en-US" altLang="zh-CN" sz="2400" dirty="0">
                <a:latin typeface="Courier New" panose="02070309020205020404" pitchFamily="49" charset="0"/>
                <a:cs typeface="Courier New" panose="02070309020205020404" pitchFamily="49" charset="0"/>
              </a:rPr>
              <a:t>&gt;</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#include &lt;</a:t>
            </a:r>
            <a:r>
              <a:rPr lang="en-US" altLang="zh-CN" sz="2400" dirty="0" err="1">
                <a:latin typeface="Courier New" panose="02070309020205020404" pitchFamily="49" charset="0"/>
                <a:cs typeface="Courier New" panose="02070309020205020404" pitchFamily="49" charset="0"/>
              </a:rPr>
              <a:t>string.h</a:t>
            </a:r>
            <a:r>
              <a:rPr lang="en-US" altLang="zh-CN" sz="2400" dirty="0">
                <a:latin typeface="Courier New" panose="02070309020205020404" pitchFamily="49" charset="0"/>
                <a:cs typeface="Courier New" panose="02070309020205020404" pitchFamily="49" charset="0"/>
              </a:rPr>
              <a:t>&gt;</a:t>
            </a:r>
          </a:p>
          <a:p>
            <a:pPr>
              <a:lnSpc>
                <a:spcPts val="3500"/>
              </a:lnSpc>
              <a:spcBef>
                <a:spcPts val="0"/>
              </a:spcBef>
              <a:spcAft>
                <a:spcPts val="0"/>
              </a:spcAft>
              <a:buNone/>
            </a:pPr>
            <a:endParaRPr lang="en-US" altLang="zh-CN" sz="2400" dirty="0">
              <a:latin typeface="Courier New" panose="02070309020205020404" pitchFamily="49" charset="0"/>
              <a:cs typeface="Courier New" panose="02070309020205020404" pitchFamily="49" charset="0"/>
            </a:endParaRP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#define MAX_REMIND 50   /* maximum number of reminders */</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#define MSG_LEN 60      /* max length of reminder message */</a:t>
            </a:r>
          </a:p>
          <a:p>
            <a:pPr>
              <a:lnSpc>
                <a:spcPts val="3500"/>
              </a:lnSpc>
              <a:spcBef>
                <a:spcPts val="0"/>
              </a:spcBef>
              <a:spcAft>
                <a:spcPts val="0"/>
              </a:spcAft>
              <a:buFont typeface="Wingdings" panose="05000000000000000000" pitchFamily="2" charset="2"/>
              <a:buNone/>
            </a:pPr>
            <a:endParaRPr lang="en-US" altLang="zh-CN" sz="2400" dirty="0">
              <a:solidFill>
                <a:srgbClr val="006600"/>
              </a:solidFill>
              <a:latin typeface="Courier New" panose="02070309020205020404" pitchFamily="49" charset="0"/>
              <a:cs typeface="Courier New" panose="02070309020205020404" pitchFamily="49" charset="0"/>
            </a:endParaRPr>
          </a:p>
          <a:p>
            <a:pPr>
              <a:lnSpc>
                <a:spcPts val="3500"/>
              </a:lnSpc>
              <a:spcBef>
                <a:spcPts val="0"/>
              </a:spcBef>
              <a:spcAft>
                <a:spcPts val="0"/>
              </a:spcAft>
              <a:buFont typeface="Wingdings" panose="05000000000000000000" pitchFamily="2" charset="2"/>
              <a:buNone/>
            </a:pPr>
            <a:r>
              <a:rPr lang="en-US" altLang="zh-CN" sz="2400" dirty="0">
                <a:solidFill>
                  <a:srgbClr val="006600"/>
                </a:solidFill>
                <a:latin typeface="Courier New" panose="02070309020205020404" pitchFamily="49" charset="0"/>
                <a:cs typeface="Courier New" panose="02070309020205020404" pitchFamily="49" charset="0"/>
              </a:rPr>
              <a:t>int </a:t>
            </a:r>
            <a:r>
              <a:rPr lang="en-US" altLang="zh-CN" sz="2400" dirty="0" err="1">
                <a:solidFill>
                  <a:srgbClr val="006600"/>
                </a:solidFill>
                <a:latin typeface="Courier New" panose="02070309020205020404" pitchFamily="49" charset="0"/>
                <a:cs typeface="Courier New" panose="02070309020205020404" pitchFamily="49" charset="0"/>
              </a:rPr>
              <a:t>read_line</a:t>
            </a:r>
            <a:r>
              <a:rPr lang="en-US" altLang="zh-CN" sz="2400" dirty="0">
                <a:solidFill>
                  <a:srgbClr val="006600"/>
                </a:solidFill>
                <a:latin typeface="Courier New" panose="02070309020205020404" pitchFamily="49" charset="0"/>
                <a:cs typeface="Courier New" panose="02070309020205020404" pitchFamily="49" charset="0"/>
              </a:rPr>
              <a:t>(char str[], int 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Content Placeholder 2">
            <a:extLst>
              <a:ext uri="{FF2B5EF4-FFF2-40B4-BE49-F238E27FC236}">
                <a16:creationId xmlns:a16="http://schemas.microsoft.com/office/drawing/2014/main" id="{24304BE1-4933-4B76-AA19-0C64AFD600B2}"/>
              </a:ext>
            </a:extLst>
          </p:cNvPr>
          <p:cNvSpPr>
            <a:spLocks noGrp="1"/>
          </p:cNvSpPr>
          <p:nvPr>
            <p:ph idx="4294967295"/>
          </p:nvPr>
        </p:nvSpPr>
        <p:spPr>
          <a:xfrm>
            <a:off x="381000" y="304800"/>
            <a:ext cx="11658600" cy="6324600"/>
          </a:xfrm>
        </p:spPr>
        <p:txBody>
          <a:bodyPr vert="horz" wrap="square" lIns="92075" tIns="46038" rIns="92075" bIns="46038" numCol="1" anchor="t" anchorCtr="0" compatLnSpc="1">
            <a:prstTxWarp prst="textNoShape">
              <a:avLst/>
            </a:prstTxWarp>
          </a:bodyPr>
          <a:lstStyle/>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int main(void)</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a:t>
            </a:r>
          </a:p>
          <a:p>
            <a:pPr>
              <a:lnSpc>
                <a:spcPts val="3100"/>
              </a:lnSpc>
              <a:spcBef>
                <a:spcPts val="0"/>
              </a:spcBef>
              <a:spcAft>
                <a:spcPts val="0"/>
              </a:spcAft>
              <a:buFont typeface="Wingdings" panose="05000000000000000000" pitchFamily="2" charset="2"/>
              <a:buNone/>
            </a:pPr>
            <a:r>
              <a:rPr lang="en-US" altLang="zh-CN" sz="2200" dirty="0">
                <a:latin typeface="Courier New" panose="02070309020205020404" pitchFamily="49" charset="0"/>
                <a:cs typeface="Courier New" panose="02070309020205020404" pitchFamily="49" charset="0"/>
              </a:rPr>
              <a:t>  char reminders[MAX_REMIND][MSG_LEN+3];//</a:t>
            </a:r>
            <a:r>
              <a:rPr lang="zh-CN" altLang="en-US" sz="2200" dirty="0">
                <a:latin typeface="Courier New" panose="02070309020205020404" pitchFamily="49" charset="0"/>
                <a:cs typeface="Courier New" panose="02070309020205020404" pitchFamily="49" charset="0"/>
              </a:rPr>
              <a:t>消息长度</a:t>
            </a:r>
            <a:r>
              <a:rPr lang="en-US" altLang="zh-CN" sz="2200" dirty="0">
                <a:latin typeface="Courier New" panose="02070309020205020404" pitchFamily="49" charset="0"/>
                <a:cs typeface="Courier New" panose="02070309020205020404" pitchFamily="49" charset="0"/>
              </a:rPr>
              <a:t>60+</a:t>
            </a:r>
            <a:r>
              <a:rPr lang="zh-CN" altLang="en-US" sz="2200" dirty="0">
                <a:latin typeface="Courier New" panose="02070309020205020404" pitchFamily="49" charset="0"/>
                <a:cs typeface="Courier New" panose="02070309020205020404" pitchFamily="49" charset="0"/>
              </a:rPr>
              <a:t>日期长度</a:t>
            </a:r>
            <a:r>
              <a:rPr lang="en-US" altLang="zh-CN" sz="2200" dirty="0">
                <a:latin typeface="Courier New" panose="02070309020205020404" pitchFamily="49" charset="0"/>
                <a:cs typeface="Courier New" panose="02070309020205020404" pitchFamily="49" charset="0"/>
              </a:rPr>
              <a:t>2+</a:t>
            </a:r>
            <a:r>
              <a:rPr lang="zh-CN" altLang="en-US" sz="2200" dirty="0">
                <a:latin typeface="Courier New" panose="02070309020205020404" pitchFamily="49" charset="0"/>
                <a:cs typeface="Courier New" panose="02070309020205020404" pitchFamily="49" charset="0"/>
              </a:rPr>
              <a:t>空字符</a:t>
            </a:r>
            <a:r>
              <a:rPr lang="en-US" altLang="zh-CN" sz="2200" dirty="0">
                <a:latin typeface="Courier New" panose="02070309020205020404" pitchFamily="49" charset="0"/>
                <a:cs typeface="Courier New" panose="02070309020205020404" pitchFamily="49" charset="0"/>
              </a:rPr>
              <a:t>1</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char </a:t>
            </a:r>
            <a:r>
              <a:rPr lang="en-US" altLang="zh-CN" sz="2200" dirty="0" err="1">
                <a:latin typeface="Courier New" panose="02070309020205020404" pitchFamily="49" charset="0"/>
                <a:cs typeface="Courier New" panose="02070309020205020404" pitchFamily="49" charset="0"/>
              </a:rPr>
              <a:t>day_str</a:t>
            </a:r>
            <a:r>
              <a:rPr lang="en-US" altLang="zh-CN" sz="2200" dirty="0">
                <a:latin typeface="Courier New" panose="02070309020205020404" pitchFamily="49" charset="0"/>
                <a:cs typeface="Courier New" panose="02070309020205020404" pitchFamily="49" charset="0"/>
              </a:rPr>
              <a:t>[3], </a:t>
            </a:r>
            <a:r>
              <a:rPr lang="en-US" altLang="zh-CN" sz="2200" dirty="0" err="1">
                <a:latin typeface="Courier New" panose="02070309020205020404" pitchFamily="49" charset="0"/>
                <a:cs typeface="Courier New" panose="02070309020205020404" pitchFamily="49" charset="0"/>
              </a:rPr>
              <a:t>msg_str</a:t>
            </a:r>
            <a:r>
              <a:rPr lang="en-US" altLang="zh-CN" sz="2200" dirty="0">
                <a:latin typeface="Courier New" panose="02070309020205020404" pitchFamily="49" charset="0"/>
                <a:cs typeface="Courier New" panose="02070309020205020404" pitchFamily="49" charset="0"/>
              </a:rPr>
              <a:t>[MSG_LEN+1];</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int day,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j, </a:t>
            </a:r>
            <a:r>
              <a:rPr lang="en-US" altLang="zh-CN" sz="2200" dirty="0" err="1">
                <a:latin typeface="Courier New" panose="02070309020205020404" pitchFamily="49" charset="0"/>
                <a:cs typeface="Courier New" panose="02070309020205020404" pitchFamily="49" charset="0"/>
              </a:rPr>
              <a:t>num_remind</a:t>
            </a:r>
            <a:r>
              <a:rPr lang="en-US" altLang="zh-CN" sz="2200" dirty="0">
                <a:latin typeface="Courier New" panose="02070309020205020404" pitchFamily="49" charset="0"/>
                <a:cs typeface="Courier New" panose="02070309020205020404" pitchFamily="49" charset="0"/>
              </a:rPr>
              <a:t> = 0;</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a:solidFill>
                  <a:srgbClr val="C00000"/>
                </a:solidFill>
                <a:latin typeface="Courier New" panose="02070309020205020404" pitchFamily="49" charset="0"/>
                <a:cs typeface="Courier New" panose="02070309020205020404" pitchFamily="49" charset="0"/>
              </a:rPr>
              <a:t>for (;;) {</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a:solidFill>
                  <a:srgbClr val="006600"/>
                </a:solidFill>
                <a:latin typeface="Courier New" panose="02070309020205020404" pitchFamily="49" charset="0"/>
                <a:cs typeface="Courier New" panose="02070309020205020404" pitchFamily="49" charset="0"/>
              </a:rPr>
              <a:t>if (</a:t>
            </a:r>
            <a:r>
              <a:rPr lang="en-US" altLang="zh-CN" sz="2200" dirty="0" err="1">
                <a:solidFill>
                  <a:srgbClr val="006600"/>
                </a:solidFill>
                <a:latin typeface="Courier New" panose="02070309020205020404" pitchFamily="49" charset="0"/>
                <a:cs typeface="Courier New" panose="02070309020205020404" pitchFamily="49" charset="0"/>
              </a:rPr>
              <a:t>num_remind</a:t>
            </a:r>
            <a:r>
              <a:rPr lang="en-US" altLang="zh-CN" sz="2200" dirty="0">
                <a:solidFill>
                  <a:srgbClr val="006600"/>
                </a:solidFill>
                <a:latin typeface="Courier New" panose="02070309020205020404" pitchFamily="49" charset="0"/>
                <a:cs typeface="Courier New" panose="02070309020205020404" pitchFamily="49" charset="0"/>
              </a:rPr>
              <a:t> == MAX_REMIND) {</a:t>
            </a:r>
          </a:p>
          <a:p>
            <a:pPr>
              <a:lnSpc>
                <a:spcPts val="3100"/>
              </a:lnSpc>
              <a:spcBef>
                <a:spcPts val="0"/>
              </a:spcBef>
              <a:spcAft>
                <a:spcPts val="0"/>
              </a:spcAft>
              <a:buNone/>
            </a:pPr>
            <a:r>
              <a:rPr lang="en-US" altLang="zh-CN" sz="2200" dirty="0">
                <a:solidFill>
                  <a:srgbClr val="006600"/>
                </a:solidFill>
                <a:latin typeface="Courier New" panose="02070309020205020404" pitchFamily="49" charset="0"/>
                <a:cs typeface="Courier New" panose="02070309020205020404" pitchFamily="49" charset="0"/>
              </a:rPr>
              <a:t>      </a:t>
            </a:r>
            <a:r>
              <a:rPr lang="en-US" altLang="zh-CN" sz="2200" dirty="0" err="1">
                <a:solidFill>
                  <a:srgbClr val="006600"/>
                </a:solidFill>
                <a:latin typeface="Courier New" panose="02070309020205020404" pitchFamily="49" charset="0"/>
                <a:cs typeface="Courier New" panose="02070309020205020404" pitchFamily="49" charset="0"/>
              </a:rPr>
              <a:t>printf</a:t>
            </a:r>
            <a:r>
              <a:rPr lang="en-US" altLang="zh-CN" sz="2200" dirty="0">
                <a:solidFill>
                  <a:srgbClr val="006600"/>
                </a:solidFill>
                <a:latin typeface="Courier New" panose="02070309020205020404" pitchFamily="49" charset="0"/>
                <a:cs typeface="Courier New" panose="02070309020205020404" pitchFamily="49" charset="0"/>
              </a:rPr>
              <a:t>("-- No space left --\n");</a:t>
            </a:r>
          </a:p>
          <a:p>
            <a:pPr>
              <a:lnSpc>
                <a:spcPts val="3100"/>
              </a:lnSpc>
              <a:spcBef>
                <a:spcPts val="0"/>
              </a:spcBef>
              <a:spcAft>
                <a:spcPts val="0"/>
              </a:spcAft>
              <a:buNone/>
            </a:pPr>
            <a:r>
              <a:rPr lang="en-US" altLang="zh-CN" sz="2200" dirty="0">
                <a:solidFill>
                  <a:srgbClr val="006600"/>
                </a:solidFill>
                <a:latin typeface="Courier New" panose="02070309020205020404" pitchFamily="49" charset="0"/>
                <a:cs typeface="Courier New" panose="02070309020205020404" pitchFamily="49" charset="0"/>
              </a:rPr>
              <a:t>      break;</a:t>
            </a:r>
          </a:p>
          <a:p>
            <a:pPr>
              <a:lnSpc>
                <a:spcPts val="3100"/>
              </a:lnSpc>
              <a:spcBef>
                <a:spcPts val="0"/>
              </a:spcBef>
              <a:spcAft>
                <a:spcPts val="0"/>
              </a:spcAft>
              <a:buFont typeface="Wingdings" panose="05000000000000000000" pitchFamily="2" charset="2"/>
              <a:buNone/>
            </a:pPr>
            <a:r>
              <a:rPr lang="en-US" altLang="zh-CN" sz="2200" dirty="0">
                <a:solidFill>
                  <a:srgbClr val="006600"/>
                </a:solidFill>
                <a:latin typeface="Courier New" panose="02070309020205020404" pitchFamily="49" charset="0"/>
                <a:cs typeface="Courier New" panose="02070309020205020404" pitchFamily="49" charset="0"/>
              </a:rPr>
              <a:t>    }</a:t>
            </a:r>
            <a:r>
              <a:rPr lang="en-US" altLang="zh-CN" sz="2400" dirty="0">
                <a:solidFill>
                  <a:srgbClr val="006600"/>
                </a:solidFill>
                <a:latin typeface="Courier New" panose="02070309020205020404" pitchFamily="49" charset="0"/>
                <a:cs typeface="Courier New" panose="02070309020205020404" pitchFamily="49" charset="0"/>
              </a:rPr>
              <a:t> </a:t>
            </a:r>
            <a:r>
              <a:rPr lang="en-US" altLang="zh-CN" sz="2000" dirty="0">
                <a:solidFill>
                  <a:srgbClr val="006600"/>
                </a:solidFill>
                <a:latin typeface="Courier New" panose="02070309020205020404" pitchFamily="49" charset="0"/>
                <a:cs typeface="Courier New" panose="02070309020205020404" pitchFamily="49" charset="0"/>
              </a:rPr>
              <a:t>//</a:t>
            </a:r>
            <a:r>
              <a:rPr lang="zh-CN" altLang="en-US" sz="2000" dirty="0">
                <a:solidFill>
                  <a:srgbClr val="006600"/>
                </a:solidFill>
                <a:latin typeface="Courier New" panose="02070309020205020404" pitchFamily="49" charset="0"/>
                <a:cs typeface="Courier New" panose="02070309020205020404" pitchFamily="49" charset="0"/>
              </a:rPr>
              <a:t>二维消息数组满了，跳出</a:t>
            </a:r>
            <a:r>
              <a:rPr lang="en-US" altLang="zh-CN" sz="2000" dirty="0">
                <a:solidFill>
                  <a:srgbClr val="006600"/>
                </a:solidFill>
                <a:latin typeface="Courier New" panose="02070309020205020404" pitchFamily="49" charset="0"/>
                <a:cs typeface="Courier New" panose="02070309020205020404" pitchFamily="49" charset="0"/>
              </a:rPr>
              <a:t>for</a:t>
            </a:r>
            <a:r>
              <a:rPr lang="zh-CN" altLang="en-US" sz="2000" dirty="0">
                <a:solidFill>
                  <a:srgbClr val="006600"/>
                </a:solidFill>
                <a:latin typeface="Courier New" panose="02070309020205020404" pitchFamily="49" charset="0"/>
                <a:cs typeface="Courier New" panose="02070309020205020404" pitchFamily="49" charset="0"/>
              </a:rPr>
              <a:t>循环</a:t>
            </a:r>
            <a:endParaRPr lang="en-US" altLang="zh-CN" sz="2200" dirty="0">
              <a:solidFill>
                <a:srgbClr val="006600"/>
              </a:solidFill>
              <a:latin typeface="Courier New" panose="02070309020205020404" pitchFamily="49" charset="0"/>
              <a:cs typeface="Courier New" panose="02070309020205020404" pitchFamily="49" charset="0"/>
            </a:endParaRP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printf</a:t>
            </a:r>
            <a:r>
              <a:rPr lang="en-US" altLang="zh-CN" sz="2200" dirty="0">
                <a:latin typeface="Courier New" panose="02070309020205020404" pitchFamily="49" charset="0"/>
                <a:cs typeface="Courier New" panose="02070309020205020404" pitchFamily="49" charset="0"/>
              </a:rPr>
              <a:t>("Enter day and reminder: ");</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scanf</a:t>
            </a:r>
            <a:r>
              <a:rPr lang="en-US" altLang="zh-CN" sz="2200" dirty="0">
                <a:latin typeface="Courier New" panose="02070309020205020404" pitchFamily="49" charset="0"/>
                <a:cs typeface="Courier New" panose="02070309020205020404" pitchFamily="49" charset="0"/>
              </a:rPr>
              <a:t>("%2d", &amp;day);</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a:solidFill>
                  <a:srgbClr val="006600"/>
                </a:solidFill>
                <a:latin typeface="Courier New" panose="02070309020205020404" pitchFamily="49" charset="0"/>
                <a:cs typeface="Courier New" panose="02070309020205020404" pitchFamily="49" charset="0"/>
              </a:rPr>
              <a:t>if (day == 0)</a:t>
            </a:r>
          </a:p>
          <a:p>
            <a:pPr>
              <a:lnSpc>
                <a:spcPts val="3100"/>
              </a:lnSpc>
              <a:spcBef>
                <a:spcPts val="0"/>
              </a:spcBef>
              <a:spcAft>
                <a:spcPts val="0"/>
              </a:spcAft>
              <a:buNone/>
            </a:pPr>
            <a:r>
              <a:rPr lang="en-US" altLang="zh-CN" sz="2200" dirty="0">
                <a:solidFill>
                  <a:srgbClr val="006600"/>
                </a:solidFill>
                <a:latin typeface="Courier New" panose="02070309020205020404" pitchFamily="49" charset="0"/>
                <a:cs typeface="Courier New" panose="02070309020205020404" pitchFamily="49" charset="0"/>
              </a:rPr>
              <a:t>      break;</a:t>
            </a:r>
            <a:r>
              <a:rPr lang="en-US" altLang="zh-CN" sz="2000" dirty="0">
                <a:solidFill>
                  <a:srgbClr val="006600"/>
                </a:solidFill>
                <a:latin typeface="Courier New" panose="02070309020205020404" pitchFamily="49" charset="0"/>
                <a:cs typeface="Courier New" panose="02070309020205020404" pitchFamily="49" charset="0"/>
              </a:rPr>
              <a:t>//</a:t>
            </a:r>
            <a:r>
              <a:rPr lang="zh-CN" altLang="en-US" sz="2000" dirty="0">
                <a:solidFill>
                  <a:srgbClr val="006600"/>
                </a:solidFill>
                <a:latin typeface="Courier New" panose="02070309020205020404" pitchFamily="49" charset="0"/>
                <a:cs typeface="Courier New" panose="02070309020205020404" pitchFamily="49" charset="0"/>
              </a:rPr>
              <a:t>用户输入</a:t>
            </a:r>
            <a:r>
              <a:rPr lang="en-US" altLang="zh-CN" sz="2000" dirty="0">
                <a:solidFill>
                  <a:srgbClr val="006600"/>
                </a:solidFill>
                <a:latin typeface="Courier New" panose="02070309020205020404" pitchFamily="49" charset="0"/>
                <a:cs typeface="Courier New" panose="02070309020205020404" pitchFamily="49" charset="0"/>
              </a:rPr>
              <a:t>0</a:t>
            </a:r>
            <a:r>
              <a:rPr lang="zh-CN" altLang="en-US" sz="2000" dirty="0">
                <a:solidFill>
                  <a:srgbClr val="006600"/>
                </a:solidFill>
                <a:latin typeface="Courier New" panose="02070309020205020404" pitchFamily="49" charset="0"/>
                <a:cs typeface="Courier New" panose="02070309020205020404" pitchFamily="49" charset="0"/>
              </a:rPr>
              <a:t>，跳出</a:t>
            </a:r>
            <a:r>
              <a:rPr lang="en-US" altLang="zh-CN" sz="2000" dirty="0">
                <a:solidFill>
                  <a:srgbClr val="006600"/>
                </a:solidFill>
                <a:latin typeface="Courier New" panose="02070309020205020404" pitchFamily="49" charset="0"/>
                <a:cs typeface="Courier New" panose="02070309020205020404" pitchFamily="49" charset="0"/>
              </a:rPr>
              <a:t>for</a:t>
            </a:r>
            <a:r>
              <a:rPr lang="zh-CN" altLang="en-US" sz="2000" dirty="0">
                <a:solidFill>
                  <a:srgbClr val="006600"/>
                </a:solidFill>
                <a:latin typeface="Courier New" panose="02070309020205020404" pitchFamily="49" charset="0"/>
                <a:cs typeface="Courier New" panose="02070309020205020404" pitchFamily="49" charset="0"/>
              </a:rPr>
              <a:t>循环</a:t>
            </a:r>
            <a:endParaRPr lang="en-US" altLang="zh-CN" sz="2200" dirty="0">
              <a:solidFill>
                <a:srgbClr val="006600"/>
              </a:solidFill>
              <a:latin typeface="Courier New" panose="02070309020205020404" pitchFamily="49" charset="0"/>
              <a:cs typeface="Courier New" panose="02070309020205020404" pitchFamily="49" charset="0"/>
            </a:endParaRP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sprintf</a:t>
            </a: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day_str</a:t>
            </a:r>
            <a:r>
              <a:rPr lang="en-US" altLang="zh-CN" sz="2200" dirty="0">
                <a:latin typeface="Courier New" panose="02070309020205020404" pitchFamily="49" charset="0"/>
                <a:cs typeface="Courier New" panose="02070309020205020404" pitchFamily="49" charset="0"/>
              </a:rPr>
              <a:t>, "%2d", day);</a:t>
            </a:r>
          </a:p>
          <a:p>
            <a:pPr>
              <a:lnSpc>
                <a:spcPts val="31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solidFill>
                  <a:srgbClr val="9900CC"/>
                </a:solidFill>
                <a:latin typeface="Courier New" panose="02070309020205020404" pitchFamily="49" charset="0"/>
                <a:cs typeface="Courier New" panose="02070309020205020404" pitchFamily="49" charset="0"/>
              </a:rPr>
              <a:t>read_line</a:t>
            </a:r>
            <a:r>
              <a:rPr lang="en-US" altLang="zh-CN" sz="2200" dirty="0">
                <a:solidFill>
                  <a:srgbClr val="9900CC"/>
                </a:solidFill>
                <a:latin typeface="Courier New" panose="02070309020205020404" pitchFamily="49" charset="0"/>
                <a:cs typeface="Courier New" panose="02070309020205020404" pitchFamily="49" charset="0"/>
              </a:rPr>
              <a:t>(</a:t>
            </a:r>
            <a:r>
              <a:rPr lang="en-US" altLang="zh-CN" sz="2200" dirty="0" err="1">
                <a:solidFill>
                  <a:srgbClr val="9900CC"/>
                </a:solidFill>
                <a:latin typeface="Courier New" panose="02070309020205020404" pitchFamily="49" charset="0"/>
                <a:cs typeface="Courier New" panose="02070309020205020404" pitchFamily="49" charset="0"/>
              </a:rPr>
              <a:t>msg_str</a:t>
            </a:r>
            <a:r>
              <a:rPr lang="en-US" altLang="zh-CN" sz="2200" dirty="0">
                <a:solidFill>
                  <a:srgbClr val="9900CC"/>
                </a:solidFill>
                <a:latin typeface="Courier New" panose="02070309020205020404" pitchFamily="49" charset="0"/>
                <a:cs typeface="Courier New" panose="02070309020205020404" pitchFamily="49" charset="0"/>
              </a:rPr>
              <a:t>, MSG_LEN);</a:t>
            </a:r>
          </a:p>
          <a:p>
            <a:pPr>
              <a:lnSpc>
                <a:spcPts val="3100"/>
              </a:lnSpc>
              <a:spcBef>
                <a:spcPts val="0"/>
              </a:spcBef>
              <a:spcAft>
                <a:spcPts val="0"/>
              </a:spcAft>
              <a:buFont typeface="Wingdings" panose="05000000000000000000" pitchFamily="2" charset="2"/>
              <a:buNone/>
            </a:pPr>
            <a:endParaRPr lang="en-US" altLang="zh-C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259170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Content Placeholder 2">
            <a:extLst>
              <a:ext uri="{FF2B5EF4-FFF2-40B4-BE49-F238E27FC236}">
                <a16:creationId xmlns:a16="http://schemas.microsoft.com/office/drawing/2014/main" id="{FDC440B3-0CB9-44B2-9C5C-A752F427BCE7}"/>
              </a:ext>
            </a:extLst>
          </p:cNvPr>
          <p:cNvSpPr>
            <a:spLocks noGrp="1"/>
          </p:cNvSpPr>
          <p:nvPr>
            <p:ph idx="4294967295"/>
          </p:nvPr>
        </p:nvSpPr>
        <p:spPr>
          <a:xfrm>
            <a:off x="304800" y="381000"/>
            <a:ext cx="11582400" cy="63245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for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 0;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&lt; </a:t>
            </a:r>
            <a:r>
              <a:rPr lang="en-US" altLang="zh-CN" sz="2200" dirty="0" err="1">
                <a:latin typeface="Courier New" panose="02070309020205020404" pitchFamily="49" charset="0"/>
                <a:cs typeface="Courier New" panose="02070309020205020404" pitchFamily="49" charset="0"/>
              </a:rPr>
              <a:t>num_remind</a:t>
            </a: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if (</a:t>
            </a:r>
            <a:r>
              <a:rPr lang="en-US" altLang="zh-CN" sz="2200" dirty="0" err="1">
                <a:latin typeface="Courier New" panose="02070309020205020404" pitchFamily="49" charset="0"/>
                <a:cs typeface="Courier New" panose="02070309020205020404" pitchFamily="49" charset="0"/>
              </a:rPr>
              <a:t>strcmp</a:t>
            </a: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day_str</a:t>
            </a:r>
            <a:r>
              <a:rPr lang="en-US" altLang="zh-CN" sz="2200" dirty="0">
                <a:latin typeface="Courier New" panose="02070309020205020404" pitchFamily="49" charset="0"/>
                <a:cs typeface="Courier New" panose="02070309020205020404" pitchFamily="49" charset="0"/>
              </a:rPr>
              <a:t>, reminders[</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&lt; 0)</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break;	  </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找到合适的位置</a:t>
            </a:r>
            <a:r>
              <a:rPr lang="en-US" altLang="zh-CN" sz="2200" dirty="0" err="1">
                <a:solidFill>
                  <a:srgbClr val="9900CC"/>
                </a:solidFill>
                <a:latin typeface="Courier New" panose="02070309020205020404" pitchFamily="49" charset="0"/>
                <a:cs typeface="Courier New" panose="02070309020205020404" pitchFamily="49" charset="0"/>
              </a:rPr>
              <a:t>i</a:t>
            </a:r>
            <a:r>
              <a:rPr lang="zh-CN" altLang="en-US" sz="2200" dirty="0">
                <a:solidFill>
                  <a:srgbClr val="9900CC"/>
                </a:solidFill>
                <a:latin typeface="Courier New" panose="02070309020205020404" pitchFamily="49" charset="0"/>
                <a:cs typeface="Courier New" panose="02070309020205020404" pitchFamily="49" charset="0"/>
              </a:rPr>
              <a:t>，插入当前消息</a:t>
            </a:r>
            <a:r>
              <a:rPr lang="en-US" altLang="zh-CN" sz="2200" dirty="0">
                <a:solidFill>
                  <a:srgbClr val="9900CC"/>
                </a:solidFill>
                <a:latin typeface="Courier New" panose="02070309020205020404" pitchFamily="49" charset="0"/>
                <a:cs typeface="Courier New" panose="02070309020205020404" pitchFamily="49" charset="0"/>
              </a:rPr>
              <a:t>(</a:t>
            </a:r>
            <a:r>
              <a:rPr lang="zh-CN" altLang="en-US" sz="2200" dirty="0">
                <a:solidFill>
                  <a:srgbClr val="9900CC"/>
                </a:solidFill>
                <a:latin typeface="Courier New" panose="02070309020205020404" pitchFamily="49" charset="0"/>
                <a:cs typeface="Courier New" panose="02070309020205020404" pitchFamily="49" charset="0"/>
              </a:rPr>
              <a:t>之前的消息已经排好序了</a:t>
            </a:r>
            <a:r>
              <a:rPr lang="en-US" altLang="zh-CN" sz="2200" dirty="0">
                <a:solidFill>
                  <a:srgbClr val="9900CC"/>
                </a:solidFill>
                <a:latin typeface="Courier New" panose="02070309020205020404" pitchFamily="49" charset="0"/>
                <a:cs typeface="Courier New" panose="02070309020205020404" pitchFamily="49" charset="0"/>
              </a:rPr>
              <a:t>)</a:t>
            </a:r>
            <a:endParaRPr lang="zh-CN" altLang="en-US" sz="2200" dirty="0">
              <a:solidFill>
                <a:srgbClr val="9900CC"/>
              </a:solidFill>
              <a:latin typeface="Courier New" panose="02070309020205020404" pitchFamily="49" charset="0"/>
              <a:cs typeface="Courier New" panose="02070309020205020404" pitchFamily="49" charset="0"/>
            </a:endParaRP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for (j = </a:t>
            </a:r>
            <a:r>
              <a:rPr lang="en-US" altLang="zh-CN" sz="2200" dirty="0" err="1">
                <a:latin typeface="Courier New" panose="02070309020205020404" pitchFamily="49" charset="0"/>
                <a:cs typeface="Courier New" panose="02070309020205020404" pitchFamily="49" charset="0"/>
              </a:rPr>
              <a:t>num_remind</a:t>
            </a:r>
            <a:r>
              <a:rPr lang="en-US" altLang="zh-CN" sz="2200" dirty="0">
                <a:latin typeface="Courier New" panose="02070309020205020404" pitchFamily="49" charset="0"/>
                <a:cs typeface="Courier New" panose="02070309020205020404" pitchFamily="49" charset="0"/>
              </a:rPr>
              <a:t>; j &gt;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j--)</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strcpy</a:t>
            </a:r>
            <a:r>
              <a:rPr lang="en-US" altLang="zh-CN" sz="2200" dirty="0">
                <a:latin typeface="Courier New" panose="02070309020205020404" pitchFamily="49" charset="0"/>
                <a:cs typeface="Courier New" panose="02070309020205020404" pitchFamily="49" charset="0"/>
              </a:rPr>
              <a:t>(reminders[j], reminders[j-1]); </a:t>
            </a:r>
            <a:r>
              <a:rPr lang="en-US" altLang="zh-CN" sz="2200" dirty="0">
                <a:solidFill>
                  <a:srgbClr val="9900CC"/>
                </a:solidFill>
                <a:latin typeface="Courier New" panose="02070309020205020404" pitchFamily="49" charset="0"/>
                <a:cs typeface="Courier New" panose="02070309020205020404" pitchFamily="49" charset="0"/>
              </a:rPr>
              <a:t>//</a:t>
            </a:r>
            <a:r>
              <a:rPr lang="en-US" altLang="zh-CN" sz="2200" dirty="0" err="1">
                <a:solidFill>
                  <a:srgbClr val="9900CC"/>
                </a:solidFill>
                <a:latin typeface="Courier New" panose="02070309020205020404" pitchFamily="49" charset="0"/>
                <a:cs typeface="Courier New" panose="02070309020205020404" pitchFamily="49" charset="0"/>
              </a:rPr>
              <a:t>i</a:t>
            </a:r>
            <a:r>
              <a:rPr lang="zh-CN" altLang="en-US" sz="2200" dirty="0">
                <a:solidFill>
                  <a:srgbClr val="9900CC"/>
                </a:solidFill>
                <a:latin typeface="Courier New" panose="02070309020205020404" pitchFamily="49" charset="0"/>
                <a:cs typeface="Courier New" panose="02070309020205020404" pitchFamily="49" charset="0"/>
              </a:rPr>
              <a:t>之后的消息往后移一排</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strcpy</a:t>
            </a:r>
            <a:r>
              <a:rPr lang="en-US" altLang="zh-CN" sz="2200" dirty="0">
                <a:latin typeface="Courier New" panose="02070309020205020404" pitchFamily="49" charset="0"/>
                <a:cs typeface="Courier New" panose="02070309020205020404" pitchFamily="49" charset="0"/>
              </a:rPr>
              <a:t>(reminders[</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day_str</a:t>
            </a:r>
            <a:r>
              <a:rPr lang="en-US" altLang="zh-CN" sz="2200" dirty="0">
                <a:latin typeface="Courier New" panose="02070309020205020404" pitchFamily="49" charset="0"/>
                <a:cs typeface="Courier New" panose="02070309020205020404" pitchFamily="49" charset="0"/>
              </a:rPr>
              <a:t>);</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strcat</a:t>
            </a:r>
            <a:r>
              <a:rPr lang="en-US" altLang="zh-CN" sz="2200" dirty="0">
                <a:latin typeface="Courier New" panose="02070309020205020404" pitchFamily="49" charset="0"/>
                <a:cs typeface="Courier New" panose="02070309020205020404" pitchFamily="49" charset="0"/>
              </a:rPr>
              <a:t>(reminders[</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msg_str</a:t>
            </a:r>
            <a:r>
              <a:rPr lang="en-US" altLang="zh-CN" sz="2200" dirty="0">
                <a:latin typeface="Courier New" panose="02070309020205020404" pitchFamily="49" charset="0"/>
                <a:cs typeface="Courier New" panose="02070309020205020404" pitchFamily="49" charset="0"/>
              </a:rPr>
              <a:t>);</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solidFill>
                  <a:srgbClr val="C00000"/>
                </a:solidFill>
                <a:latin typeface="Courier New" panose="02070309020205020404" pitchFamily="49" charset="0"/>
                <a:cs typeface="Courier New" panose="02070309020205020404" pitchFamily="49" charset="0"/>
              </a:rPr>
              <a:t>num_remind</a:t>
            </a:r>
            <a:r>
              <a:rPr lang="en-US" altLang="zh-CN" sz="2200" dirty="0">
                <a:solidFill>
                  <a:srgbClr val="C00000"/>
                </a:solidFill>
                <a:latin typeface="Courier New" panose="02070309020205020404" pitchFamily="49" charset="0"/>
                <a:cs typeface="Courier New" panose="02070309020205020404" pitchFamily="49" charset="0"/>
              </a:rPr>
              <a:t>++;</a:t>
            </a:r>
          </a:p>
          <a:p>
            <a:pPr>
              <a:lnSpc>
                <a:spcPts val="3600"/>
              </a:lnSpc>
              <a:spcBef>
                <a:spcPts val="0"/>
              </a:spcBef>
              <a:spcAft>
                <a:spcPts val="0"/>
              </a:spcAft>
              <a:buNone/>
            </a:pPr>
            <a:r>
              <a:rPr lang="en-US" altLang="zh-CN" sz="2200" dirty="0">
                <a:solidFill>
                  <a:srgbClr val="C00000"/>
                </a:solidFill>
                <a:latin typeface="Courier New" panose="02070309020205020404" pitchFamily="49" charset="0"/>
                <a:cs typeface="Courier New" panose="02070309020205020404" pitchFamily="49" charset="0"/>
              </a:rPr>
              <a:t>  }// for (;;)</a:t>
            </a:r>
            <a:r>
              <a:rPr lang="zh-CN" altLang="en-US" sz="2200" dirty="0">
                <a:solidFill>
                  <a:srgbClr val="C00000"/>
                </a:solidFill>
                <a:latin typeface="Courier New" panose="02070309020205020404" pitchFamily="49" charset="0"/>
                <a:cs typeface="Courier New" panose="02070309020205020404" pitchFamily="49" charset="0"/>
              </a:rPr>
              <a:t>循环结束 </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printf</a:t>
            </a: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nDay</a:t>
            </a:r>
            <a:r>
              <a:rPr lang="en-US" altLang="zh-CN" sz="2200" dirty="0">
                <a:latin typeface="Courier New" panose="02070309020205020404" pitchFamily="49" charset="0"/>
                <a:cs typeface="Courier New" panose="02070309020205020404" pitchFamily="49" charset="0"/>
              </a:rPr>
              <a:t> Reminder\n");</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for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 0;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 &lt; </a:t>
            </a:r>
            <a:r>
              <a:rPr lang="en-US" altLang="zh-CN" sz="2200" dirty="0" err="1">
                <a:latin typeface="Courier New" panose="02070309020205020404" pitchFamily="49" charset="0"/>
                <a:cs typeface="Courier New" panose="02070309020205020404" pitchFamily="49" charset="0"/>
              </a:rPr>
              <a:t>num_remind</a:t>
            </a: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a:t>
            </a:r>
            <a:r>
              <a:rPr lang="en-US" altLang="zh-CN" sz="2200" dirty="0" err="1">
                <a:latin typeface="Courier New" panose="02070309020205020404" pitchFamily="49" charset="0"/>
                <a:cs typeface="Courier New" panose="02070309020205020404" pitchFamily="49" charset="0"/>
              </a:rPr>
              <a:t>printf</a:t>
            </a:r>
            <a:r>
              <a:rPr lang="en-US" altLang="zh-CN" sz="2200" dirty="0">
                <a:latin typeface="Courier New" panose="02070309020205020404" pitchFamily="49" charset="0"/>
                <a:cs typeface="Courier New" panose="02070309020205020404" pitchFamily="49" charset="0"/>
              </a:rPr>
              <a:t>(“ %s\n”, reminders[</a:t>
            </a:r>
            <a:r>
              <a:rPr lang="en-US" altLang="zh-CN" sz="2200" dirty="0" err="1">
                <a:latin typeface="Courier New" panose="02070309020205020404" pitchFamily="49" charset="0"/>
                <a:cs typeface="Courier New" panose="02070309020205020404" pitchFamily="49" charset="0"/>
              </a:rPr>
              <a:t>i</a:t>
            </a:r>
            <a:r>
              <a:rPr lang="en-US" altLang="zh-CN" sz="2200" dirty="0">
                <a:latin typeface="Courier New" panose="02070309020205020404" pitchFamily="49" charset="0"/>
                <a:cs typeface="Courier New" panose="02070309020205020404" pitchFamily="49" charset="0"/>
              </a:rPr>
              <a:t>]);</a:t>
            </a:r>
            <a:r>
              <a:rPr lang="en-US" altLang="zh-CN" sz="2200" dirty="0">
                <a:solidFill>
                  <a:srgbClr val="9900CC"/>
                </a:solidFill>
                <a:latin typeface="Courier New" panose="02070309020205020404" pitchFamily="49" charset="0"/>
                <a:cs typeface="Courier New" panose="02070309020205020404" pitchFamily="49" charset="0"/>
              </a:rPr>
              <a:t> //</a:t>
            </a:r>
            <a:r>
              <a:rPr lang="zh-CN" altLang="en-US" sz="2200" dirty="0">
                <a:solidFill>
                  <a:srgbClr val="9900CC"/>
                </a:solidFill>
                <a:latin typeface="Courier New" panose="02070309020205020404" pitchFamily="49" charset="0"/>
                <a:cs typeface="Courier New" panose="02070309020205020404" pitchFamily="49" charset="0"/>
              </a:rPr>
              <a:t>打印已经排好序的消息数组</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  return 0;</a:t>
            </a:r>
          </a:p>
          <a:p>
            <a:pPr>
              <a:lnSpc>
                <a:spcPts val="3600"/>
              </a:lnSpc>
              <a:spcBef>
                <a:spcPts val="0"/>
              </a:spcBef>
              <a:spcAft>
                <a:spcPts val="0"/>
              </a:spcAft>
              <a:buNone/>
            </a:pPr>
            <a:r>
              <a:rPr lang="en-US" altLang="zh-CN" sz="2200" dirty="0">
                <a:latin typeface="Courier New" panose="02070309020205020404" pitchFamily="49" charset="0"/>
                <a:cs typeface="Courier New" panose="02070309020205020404" pitchFamily="49"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Content Placeholder 2">
            <a:extLst>
              <a:ext uri="{FF2B5EF4-FFF2-40B4-BE49-F238E27FC236}">
                <a16:creationId xmlns:a16="http://schemas.microsoft.com/office/drawing/2014/main" id="{7A6319CB-B18C-4AF1-9D5A-BAC9BD0B7B6B}"/>
              </a:ext>
            </a:extLst>
          </p:cNvPr>
          <p:cNvSpPr>
            <a:spLocks noGrp="1"/>
          </p:cNvSpPr>
          <p:nvPr>
            <p:ph idx="4294967295"/>
          </p:nvPr>
        </p:nvSpPr>
        <p:spPr>
          <a:xfrm>
            <a:off x="1447800" y="762000"/>
            <a:ext cx="8839200" cy="5562600"/>
          </a:xfrm>
        </p:spPr>
        <p:txBody>
          <a:bodyPr vert="horz" wrap="square" lIns="92075" tIns="46038" rIns="92075" bIns="46038" numCol="1" anchor="t" anchorCtr="0" compatLnSpc="1">
            <a:prstTxWarp prst="textNoShape">
              <a:avLst/>
            </a:prstTxWarp>
          </a:bodyPr>
          <a:lstStyle/>
          <a:p>
            <a:pPr>
              <a:spcBef>
                <a:spcPts val="600"/>
              </a:spcBef>
              <a:buNone/>
            </a:pPr>
            <a:r>
              <a:rPr lang="en-US" altLang="zh-CN" sz="2800" dirty="0">
                <a:latin typeface="Courier New" panose="02070309020205020404" pitchFamily="49" charset="0"/>
                <a:cs typeface="Courier New" panose="02070309020205020404" pitchFamily="49" charset="0"/>
              </a:rPr>
              <a:t>int </a:t>
            </a:r>
            <a:r>
              <a:rPr lang="en-US" altLang="zh-CN" sz="2800" dirty="0" err="1">
                <a:latin typeface="Courier New" panose="02070309020205020404" pitchFamily="49" charset="0"/>
                <a:cs typeface="Courier New" panose="02070309020205020404" pitchFamily="49" charset="0"/>
              </a:rPr>
              <a:t>read_line</a:t>
            </a:r>
            <a:r>
              <a:rPr lang="en-US" altLang="zh-CN" sz="2800" dirty="0">
                <a:latin typeface="Courier New" panose="02070309020205020404" pitchFamily="49" charset="0"/>
                <a:cs typeface="Courier New" panose="02070309020205020404" pitchFamily="49" charset="0"/>
              </a:rPr>
              <a:t>(char str[], int n)</a:t>
            </a:r>
          </a:p>
          <a:p>
            <a:pPr>
              <a:spcBef>
                <a:spcPts val="600"/>
              </a:spcBef>
              <a:buNone/>
            </a:pPr>
            <a:r>
              <a:rPr lang="en-US" altLang="zh-CN" sz="2800" dirty="0">
                <a:latin typeface="Courier New" panose="02070309020205020404" pitchFamily="49" charset="0"/>
                <a:cs typeface="Courier New" panose="02070309020205020404" pitchFamily="49" charset="0"/>
              </a:rPr>
              <a:t>{</a:t>
            </a:r>
          </a:p>
          <a:p>
            <a:pPr>
              <a:spcBef>
                <a:spcPts val="600"/>
              </a:spcBef>
              <a:buNone/>
            </a:pPr>
            <a:r>
              <a:rPr lang="en-US" altLang="zh-CN" sz="2800" dirty="0">
                <a:latin typeface="Courier New" panose="02070309020205020404" pitchFamily="49" charset="0"/>
                <a:cs typeface="Courier New" panose="02070309020205020404" pitchFamily="49" charset="0"/>
              </a:rPr>
              <a:t>  int </a:t>
            </a:r>
            <a:r>
              <a:rPr lang="en-US" altLang="zh-CN" sz="2800" dirty="0" err="1">
                <a:latin typeface="Courier New" panose="02070309020205020404" pitchFamily="49" charset="0"/>
                <a:cs typeface="Courier New" panose="02070309020205020404" pitchFamily="49" charset="0"/>
              </a:rPr>
              <a:t>ch</a:t>
            </a:r>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0;</a:t>
            </a:r>
          </a:p>
          <a:p>
            <a:pPr>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a:t>
            </a:r>
          </a:p>
          <a:p>
            <a:pPr>
              <a:spcBef>
                <a:spcPts val="600"/>
              </a:spcBef>
              <a:buNone/>
            </a:pPr>
            <a:r>
              <a:rPr lang="en-US" altLang="zh-CN" sz="2800" dirty="0">
                <a:latin typeface="Courier New" panose="02070309020205020404" pitchFamily="49" charset="0"/>
                <a:cs typeface="Courier New" panose="02070309020205020404" pitchFamily="49" charset="0"/>
              </a:rPr>
              <a:t>  while ((</a:t>
            </a:r>
            <a:r>
              <a:rPr lang="en-US" altLang="zh-CN" sz="2800" dirty="0" err="1">
                <a:latin typeface="Courier New" panose="02070309020205020404" pitchFamily="49" charset="0"/>
                <a:cs typeface="Courier New" panose="02070309020205020404" pitchFamily="49" charset="0"/>
              </a:rPr>
              <a:t>ch</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getchar</a:t>
            </a:r>
            <a:r>
              <a:rPr lang="en-US" altLang="zh-CN" sz="2800" dirty="0">
                <a:latin typeface="Courier New" panose="02070309020205020404" pitchFamily="49" charset="0"/>
                <a:cs typeface="Courier New" panose="02070309020205020404" pitchFamily="49" charset="0"/>
              </a:rPr>
              <a:t>()) != '\n')</a:t>
            </a:r>
          </a:p>
          <a:p>
            <a:pPr>
              <a:spcBef>
                <a:spcPts val="600"/>
              </a:spcBef>
              <a:buNone/>
            </a:pPr>
            <a:r>
              <a:rPr lang="en-US" altLang="zh-CN" sz="2800" dirty="0">
                <a:latin typeface="Courier New" panose="02070309020205020404" pitchFamily="49" charset="0"/>
                <a:cs typeface="Courier New" panose="02070309020205020404" pitchFamily="49" charset="0"/>
              </a:rPr>
              <a:t>    if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&lt; n)</a:t>
            </a:r>
          </a:p>
          <a:p>
            <a:pPr>
              <a:spcBef>
                <a:spcPts val="600"/>
              </a:spcBef>
              <a:buNone/>
            </a:pPr>
            <a:r>
              <a:rPr lang="en-US" altLang="zh-CN" sz="2800" dirty="0">
                <a:latin typeface="Courier New" panose="02070309020205020404" pitchFamily="49" charset="0"/>
                <a:cs typeface="Courier New" panose="02070309020205020404" pitchFamily="49" charset="0"/>
              </a:rPr>
              <a:t>      str[</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a:t>
            </a:r>
            <a:r>
              <a:rPr lang="en-US" altLang="zh-CN" sz="2800" dirty="0" err="1">
                <a:latin typeface="Courier New" panose="02070309020205020404" pitchFamily="49" charset="0"/>
                <a:cs typeface="Courier New" panose="02070309020205020404" pitchFamily="49" charset="0"/>
              </a:rPr>
              <a:t>ch</a:t>
            </a:r>
            <a:r>
              <a:rPr lang="en-US" altLang="zh-CN" sz="2800" dirty="0">
                <a:latin typeface="Courier New" panose="02070309020205020404" pitchFamily="49" charset="0"/>
                <a:cs typeface="Courier New" panose="02070309020205020404" pitchFamily="49" charset="0"/>
              </a:rPr>
              <a:t>;</a:t>
            </a:r>
          </a:p>
          <a:p>
            <a:pPr>
              <a:spcBef>
                <a:spcPts val="600"/>
              </a:spcBef>
              <a:buNone/>
            </a:pPr>
            <a:r>
              <a:rPr lang="en-US" altLang="zh-CN" sz="2800" dirty="0">
                <a:latin typeface="Courier New" panose="02070309020205020404" pitchFamily="49" charset="0"/>
                <a:cs typeface="Courier New" panose="02070309020205020404" pitchFamily="49" charset="0"/>
              </a:rPr>
              <a:t>  str[</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'\0';</a:t>
            </a:r>
          </a:p>
          <a:p>
            <a:pPr>
              <a:spcBef>
                <a:spcPts val="600"/>
              </a:spcBef>
              <a:buNone/>
            </a:pPr>
            <a:r>
              <a:rPr lang="en-US" altLang="zh-CN" sz="2800" dirty="0">
                <a:latin typeface="Courier New" panose="02070309020205020404" pitchFamily="49" charset="0"/>
                <a:cs typeface="Courier New" panose="02070309020205020404" pitchFamily="49" charset="0"/>
              </a:rPr>
              <a:t>  return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a:t>
            </a:r>
          </a:p>
          <a:p>
            <a:pPr>
              <a:spcBef>
                <a:spcPts val="600"/>
              </a:spcBef>
              <a:buNone/>
            </a:pPr>
            <a:r>
              <a:rPr lang="en-US" altLang="zh-CN" sz="2800" dirty="0">
                <a:latin typeface="Courier New" panose="02070309020205020404" pitchFamily="49" charset="0"/>
                <a:cs typeface="Courier New" panose="02070309020205020404" pitchFamily="49" charset="0"/>
              </a:rPr>
              <a:t>}</a:t>
            </a:r>
          </a:p>
        </p:txBody>
      </p:sp>
      <p:sp>
        <p:nvSpPr>
          <p:cNvPr id="428035" name="Slide Number Placeholder 4">
            <a:extLst>
              <a:ext uri="{FF2B5EF4-FFF2-40B4-BE49-F238E27FC236}">
                <a16:creationId xmlns:a16="http://schemas.microsoft.com/office/drawing/2014/main" id="{A5FA1D75-6864-41FE-B128-9CDDB4B893D2}"/>
              </a:ext>
            </a:extLst>
          </p:cNvPr>
          <p:cNvSpPr txBox="1">
            <a:spLocks noGrp="1"/>
          </p:cNvSpPr>
          <p:nvPr/>
        </p:nvSpPr>
        <p:spPr bwMode="auto">
          <a:xfrm>
            <a:off x="5715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C393E33B-FF3C-4FF3-91C0-B1AE914C467F}" type="slidenum">
              <a:rPr lang="en-US" altLang="zh-CN" sz="1200"/>
              <a:pPr algn="ctr"/>
              <a:t>77</a:t>
            </a:fld>
            <a:endParaRPr lang="en-US" altLang="zh-CN" sz="1800">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99"/>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12702042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itle 1">
            <a:extLst>
              <a:ext uri="{FF2B5EF4-FFF2-40B4-BE49-F238E27FC236}">
                <a16:creationId xmlns:a16="http://schemas.microsoft.com/office/drawing/2014/main" id="{D0C061EB-0480-4DFF-AA2D-78721EAD7E48}"/>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10.6 </a:t>
            </a:r>
            <a:r>
              <a:rPr lang="zh-CN" altLang="en-US" dirty="0"/>
              <a:t>字符串惯用法</a:t>
            </a:r>
            <a:endParaRPr lang="en-US" altLang="zh-CN" dirty="0"/>
          </a:p>
        </p:txBody>
      </p:sp>
      <p:sp>
        <p:nvSpPr>
          <p:cNvPr id="429059" name="Content Placeholder 2">
            <a:extLst>
              <a:ext uri="{FF2B5EF4-FFF2-40B4-BE49-F238E27FC236}">
                <a16:creationId xmlns:a16="http://schemas.microsoft.com/office/drawing/2014/main" id="{292DAD20-5314-43A4-96D4-9D6625897D6C}"/>
              </a:ext>
            </a:extLst>
          </p:cNvPr>
          <p:cNvSpPr>
            <a:spLocks noGrp="1"/>
          </p:cNvSpPr>
          <p:nvPr>
            <p:ph idx="4294967295"/>
          </p:nvPr>
        </p:nvSpPr>
        <p:spPr>
          <a:xfrm>
            <a:off x="304800" y="1371600"/>
            <a:ext cx="11480800" cy="5181600"/>
          </a:xfrm>
        </p:spPr>
        <p:txBody>
          <a:bodyPr vert="horz" wrap="square" lIns="92075" tIns="46038" rIns="92075" bIns="46038" numCol="1" anchor="t" anchorCtr="0" compatLnSpc="1">
            <a:prstTxWarp prst="textNoShape">
              <a:avLst/>
            </a:prstTxWarp>
          </a:bodyPr>
          <a:lstStyle/>
          <a:p>
            <a:pPr>
              <a:lnSpc>
                <a:spcPct val="200000"/>
              </a:lnSpc>
              <a:spcBef>
                <a:spcPts val="1200"/>
              </a:spcBef>
            </a:pPr>
            <a:r>
              <a:rPr lang="zh-CN" altLang="en-US" dirty="0"/>
              <a:t>处理字符串的函数是特别丰富的惯用法资源。</a:t>
            </a:r>
            <a:endParaRPr lang="en-US" altLang="zh-CN" dirty="0"/>
          </a:p>
          <a:p>
            <a:pPr>
              <a:lnSpc>
                <a:spcPct val="200000"/>
              </a:lnSpc>
              <a:spcBef>
                <a:spcPts val="1200"/>
              </a:spcBef>
            </a:pPr>
            <a:r>
              <a:rPr lang="zh-CN" altLang="en-US" dirty="0"/>
              <a:t>下面将会探索其中两种最著名的惯用法，并利用它们编写 </a:t>
            </a:r>
            <a:r>
              <a:rPr lang="en-US" altLang="zh-CN" dirty="0" err="1"/>
              <a:t>strlen</a:t>
            </a:r>
            <a:r>
              <a:rPr lang="zh-CN" altLang="en-US" dirty="0"/>
              <a:t>函数和 </a:t>
            </a:r>
            <a:r>
              <a:rPr lang="en-US" altLang="zh-CN" dirty="0" err="1"/>
              <a:t>strcat</a:t>
            </a:r>
            <a:r>
              <a:rPr lang="zh-CN" altLang="en-US" dirty="0"/>
              <a:t>函数。</a:t>
            </a:r>
            <a:endParaRPr lang="en-US" altLang="zh-CN" dirty="0"/>
          </a:p>
        </p:txBody>
      </p:sp>
      <p:sp>
        <p:nvSpPr>
          <p:cNvPr id="429060" name="Slide Number Placeholder 4">
            <a:extLst>
              <a:ext uri="{FF2B5EF4-FFF2-40B4-BE49-F238E27FC236}">
                <a16:creationId xmlns:a16="http://schemas.microsoft.com/office/drawing/2014/main" id="{D20F0B62-9CE4-4A2A-A4CE-8B1419367865}"/>
              </a:ext>
            </a:extLst>
          </p:cNvPr>
          <p:cNvSpPr txBox="1">
            <a:spLocks noGrp="1"/>
          </p:cNvSpPr>
          <p:nvPr/>
        </p:nvSpPr>
        <p:spPr bwMode="auto">
          <a:xfrm>
            <a:off x="5715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fld id="{4CA07249-0F9B-472B-B2FD-9B1028E51B5A}" type="slidenum">
              <a:rPr lang="en-US" altLang="zh-CN" sz="1200"/>
              <a:pPr algn="ctr"/>
              <a:t>79</a:t>
            </a:fld>
            <a:endParaRPr lang="en-US" altLang="zh-CN" sz="18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字符串字面量的存储</a:t>
            </a:r>
            <a:endParaRPr lang="en-US" altLang="zh-CN" sz="4000">
              <a:latin typeface="微软雅黑" panose="020B0503020204020204" pitchFamily="34" charset="-122"/>
              <a:ea typeface="微软雅黑" panose="020B0503020204020204" pitchFamily="34" charset="-122"/>
            </a:endParaRPr>
          </a:p>
        </p:txBody>
      </p:sp>
      <p:sp>
        <p:nvSpPr>
          <p:cNvPr id="18435" name="Content Placeholder 2"/>
          <p:cNvSpPr>
            <a:spLocks noGrp="1" noChangeArrowheads="1"/>
          </p:cNvSpPr>
          <p:nvPr>
            <p:ph idx="1"/>
          </p:nvPr>
        </p:nvSpPr>
        <p:spPr/>
        <p:txBody>
          <a:bodyPr/>
          <a:lstStyle/>
          <a:p>
            <a:r>
              <a:rPr lang="zh-CN" altLang="en-US" sz="3200" dirty="0">
                <a:latin typeface="微软雅黑" panose="020B0503020204020204" pitchFamily="34" charset="-122"/>
                <a:ea typeface="微软雅黑" panose="020B0503020204020204" pitchFamily="34" charset="-122"/>
              </a:rPr>
              <a:t>当</a:t>
            </a:r>
            <a:r>
              <a:rPr lang="zh-CN" altLang="en-US" sz="3200" dirty="0">
                <a:solidFill>
                  <a:srgbClr val="C00000"/>
                </a:solidFill>
                <a:latin typeface="微软雅黑" panose="020B0503020204020204" pitchFamily="34" charset="-122"/>
                <a:ea typeface="微软雅黑" panose="020B0503020204020204" pitchFamily="34" charset="-122"/>
              </a:rPr>
              <a:t>编译器</a:t>
            </a:r>
            <a:r>
              <a:rPr lang="zh-CN" altLang="en-US" sz="3200" dirty="0">
                <a:latin typeface="微软雅黑" panose="020B0503020204020204" pitchFamily="34" charset="-122"/>
                <a:ea typeface="微软雅黑" panose="020B0503020204020204" pitchFamily="34" charset="-122"/>
              </a:rPr>
              <a:t>遇到一个长度为</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的字符串字面量时，给该字符串分配</a:t>
            </a:r>
            <a:r>
              <a:rPr lang="en-US" altLang="zh-CN" sz="3200" dirty="0">
                <a:latin typeface="微软雅黑" panose="020B0503020204020204" pitchFamily="34" charset="-122"/>
                <a:ea typeface="微软雅黑" panose="020B0503020204020204" pitchFamily="34" charset="-122"/>
              </a:rPr>
              <a:t>n+1</a:t>
            </a:r>
            <a:r>
              <a:rPr lang="zh-CN" altLang="en-US" sz="3200" dirty="0">
                <a:latin typeface="微软雅黑" panose="020B0503020204020204" pitchFamily="34" charset="-122"/>
                <a:ea typeface="微软雅黑" panose="020B0503020204020204" pitchFamily="34" charset="-122"/>
              </a:rPr>
              <a:t>个字节的内存空间。</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该内存空间将存放字符串中的字符，外加一个额外的空字符，用于标志字符串的结束。</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空字符是一个所有比特全为</a:t>
            </a:r>
            <a:r>
              <a:rPr lang="en-US" altLang="zh-CN" sz="3200" dirty="0">
                <a:solidFill>
                  <a:srgbClr val="FF0000"/>
                </a:solidFill>
                <a:latin typeface="微软雅黑" panose="020B0503020204020204" pitchFamily="34" charset="-122"/>
                <a:ea typeface="微软雅黑" panose="020B0503020204020204" pitchFamily="34" charset="-122"/>
              </a:rPr>
              <a:t>0</a:t>
            </a:r>
            <a:r>
              <a:rPr lang="zh-CN" altLang="en-US" sz="3200" dirty="0">
                <a:latin typeface="微软雅黑" panose="020B0503020204020204" pitchFamily="34" charset="-122"/>
                <a:ea typeface="微软雅黑" panose="020B0503020204020204" pitchFamily="34" charset="-122"/>
              </a:rPr>
              <a:t>的字节，用转义序列</a:t>
            </a:r>
            <a:r>
              <a:rPr lang="en-US" altLang="zh-CN" sz="3200" dirty="0">
                <a:solidFill>
                  <a:srgbClr val="FF0000"/>
                </a:solidFill>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\0</a:t>
            </a:r>
            <a:r>
              <a:rPr lang="zh-CN" altLang="en-US" sz="32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3200" dirty="0">
                <a:latin typeface="微软雅黑" panose="020B0503020204020204" pitchFamily="34" charset="-122"/>
                <a:ea typeface="微软雅黑" panose="020B0503020204020204" pitchFamily="34" charset="-122"/>
                <a:cs typeface="Courier New" panose="02070309020205020404" pitchFamily="49" charset="0"/>
              </a:rPr>
              <a:t>表示</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3707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Title 1">
            <a:extLst>
              <a:ext uri="{FF2B5EF4-FFF2-40B4-BE49-F238E27FC236}">
                <a16:creationId xmlns:a16="http://schemas.microsoft.com/office/drawing/2014/main" id="{FD705143-4434-4FB7-94FB-04E9F82CA6FD}"/>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10.6.1 </a:t>
            </a:r>
            <a:r>
              <a:rPr lang="zh-CN" altLang="en-US" dirty="0"/>
              <a:t>搜索字符串的结尾</a:t>
            </a:r>
            <a:endParaRPr lang="en-US" altLang="zh-CN" dirty="0"/>
          </a:p>
        </p:txBody>
      </p:sp>
      <p:sp>
        <p:nvSpPr>
          <p:cNvPr id="430083" name="Content Placeholder 2">
            <a:extLst>
              <a:ext uri="{FF2B5EF4-FFF2-40B4-BE49-F238E27FC236}">
                <a16:creationId xmlns:a16="http://schemas.microsoft.com/office/drawing/2014/main" id="{F1B73362-4ADD-4401-8408-E206183E809B}"/>
              </a:ext>
            </a:extLst>
          </p:cNvPr>
          <p:cNvSpPr>
            <a:spLocks noGrp="1"/>
          </p:cNvSpPr>
          <p:nvPr>
            <p:ph idx="4294967295"/>
          </p:nvPr>
        </p:nvSpPr>
        <p:spPr>
          <a:xfrm>
            <a:off x="304800" y="1295400"/>
            <a:ext cx="11480800" cy="518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en-US" altLang="zh-CN" dirty="0" err="1"/>
              <a:t>strlen</a:t>
            </a:r>
            <a:r>
              <a:rPr lang="zh-CN" altLang="en-US" dirty="0"/>
              <a:t>的一个版本，搜索字符串的结尾，用一个变量跟踪字符串的长度</a:t>
            </a:r>
            <a:r>
              <a:rPr lang="en-US" altLang="zh-CN" dirty="0"/>
              <a:t>:</a:t>
            </a:r>
          </a:p>
          <a:p>
            <a:pPr marL="0" indent="0">
              <a:lnSpc>
                <a:spcPct val="150000"/>
              </a:lnSpc>
              <a:spcBef>
                <a:spcPts val="600"/>
              </a:spcBef>
              <a:spcAft>
                <a:spcPts val="0"/>
              </a:spcAft>
              <a:buNone/>
            </a:pPr>
            <a:r>
              <a:rPr lang="en-US" altLang="zh-CN" dirty="0"/>
              <a:t>  </a:t>
            </a:r>
            <a:r>
              <a:rPr lang="en-US" altLang="zh-CN" dirty="0" err="1"/>
              <a:t>size_t</a:t>
            </a:r>
            <a:r>
              <a:rPr lang="en-US" altLang="zh-CN" dirty="0"/>
              <a:t> </a:t>
            </a:r>
            <a:r>
              <a:rPr lang="en-US" altLang="zh-CN" dirty="0" err="1"/>
              <a:t>strlen</a:t>
            </a:r>
            <a:r>
              <a:rPr lang="en-US" altLang="zh-CN" dirty="0"/>
              <a:t>(const char *s)</a:t>
            </a:r>
          </a:p>
          <a:p>
            <a:pPr marL="0" indent="0">
              <a:lnSpc>
                <a:spcPct val="150000"/>
              </a:lnSpc>
              <a:spcBef>
                <a:spcPts val="600"/>
              </a:spcBef>
              <a:spcAft>
                <a:spcPts val="0"/>
              </a:spcAft>
              <a:buNone/>
            </a:pPr>
            <a:r>
              <a:rPr lang="en-US" altLang="zh-CN" dirty="0"/>
              <a:t>  {</a:t>
            </a:r>
          </a:p>
          <a:p>
            <a:pPr marL="0" indent="0">
              <a:lnSpc>
                <a:spcPct val="150000"/>
              </a:lnSpc>
              <a:spcBef>
                <a:spcPts val="600"/>
              </a:spcBef>
              <a:spcAft>
                <a:spcPts val="0"/>
              </a:spcAft>
              <a:buNone/>
            </a:pPr>
            <a:r>
              <a:rPr lang="en-US" altLang="zh-CN" dirty="0"/>
              <a:t>	  </a:t>
            </a:r>
            <a:r>
              <a:rPr lang="en-US" altLang="zh-CN" dirty="0" err="1"/>
              <a:t>size_t</a:t>
            </a:r>
            <a:r>
              <a:rPr lang="en-US" altLang="zh-CN" dirty="0"/>
              <a:t> n;</a:t>
            </a:r>
          </a:p>
          <a:p>
            <a:pPr marL="0" indent="0">
              <a:lnSpc>
                <a:spcPct val="150000"/>
              </a:lnSpc>
              <a:spcBef>
                <a:spcPts val="600"/>
              </a:spcBef>
              <a:spcAft>
                <a:spcPts val="0"/>
              </a:spcAft>
              <a:buNone/>
            </a:pPr>
            <a:r>
              <a:rPr lang="en-US" altLang="zh-CN" dirty="0"/>
              <a:t> 	  for (n = 0; *s != '\0'; s++)</a:t>
            </a:r>
          </a:p>
          <a:p>
            <a:pPr marL="0" indent="0">
              <a:lnSpc>
                <a:spcPct val="150000"/>
              </a:lnSpc>
              <a:spcBef>
                <a:spcPts val="600"/>
              </a:spcBef>
              <a:spcAft>
                <a:spcPts val="0"/>
              </a:spcAft>
              <a:buNone/>
            </a:pPr>
            <a:r>
              <a:rPr lang="en-US" altLang="zh-CN" dirty="0"/>
              <a:t>	        n++;</a:t>
            </a:r>
          </a:p>
          <a:p>
            <a:pPr marL="0" indent="0">
              <a:lnSpc>
                <a:spcPct val="150000"/>
              </a:lnSpc>
              <a:spcBef>
                <a:spcPts val="600"/>
              </a:spcBef>
              <a:spcAft>
                <a:spcPts val="0"/>
              </a:spcAft>
              <a:buNone/>
            </a:pPr>
            <a:r>
              <a:rPr lang="en-US" altLang="zh-CN" dirty="0"/>
              <a:t>	  return n;</a:t>
            </a:r>
          </a:p>
          <a:p>
            <a:pPr marL="0" indent="0">
              <a:lnSpc>
                <a:spcPct val="150000"/>
              </a:lnSpc>
              <a:spcBef>
                <a:spcPts val="600"/>
              </a:spcBef>
              <a:spcAft>
                <a:spcPts val="0"/>
              </a:spcAft>
              <a:buNone/>
            </a:pPr>
            <a:r>
              <a:rPr lang="en-US" altLang="zh-CN" dirty="0"/>
              <a:t>  }</a:t>
            </a:r>
          </a:p>
        </p:txBody>
      </p:sp>
      <p:grpSp>
        <p:nvGrpSpPr>
          <p:cNvPr id="4" name="组合 3">
            <a:extLst>
              <a:ext uri="{FF2B5EF4-FFF2-40B4-BE49-F238E27FC236}">
                <a16:creationId xmlns:a16="http://schemas.microsoft.com/office/drawing/2014/main" id="{B86EDF8A-0B4D-4E77-BCD9-563B02D11D5C}"/>
              </a:ext>
            </a:extLst>
          </p:cNvPr>
          <p:cNvGrpSpPr>
            <a:grpSpLocks/>
          </p:cNvGrpSpPr>
          <p:nvPr/>
        </p:nvGrpSpPr>
        <p:grpSpPr bwMode="auto">
          <a:xfrm>
            <a:off x="5943600" y="2362200"/>
            <a:ext cx="5120194" cy="1981198"/>
            <a:chOff x="-298249" y="2580695"/>
            <a:chExt cx="4120155" cy="825560"/>
          </a:xfrm>
        </p:grpSpPr>
        <p:cxnSp>
          <p:nvCxnSpPr>
            <p:cNvPr id="5" name="直接箭头连接符 4">
              <a:extLst>
                <a:ext uri="{FF2B5EF4-FFF2-40B4-BE49-F238E27FC236}">
                  <a16:creationId xmlns:a16="http://schemas.microsoft.com/office/drawing/2014/main" id="{B0291CD5-6B54-46C0-9125-687372C64D08}"/>
                </a:ext>
              </a:extLst>
            </p:cNvPr>
            <p:cNvCxnSpPr>
              <a:cxnSpLocks/>
            </p:cNvCxnSpPr>
            <p:nvPr/>
          </p:nvCxnSpPr>
          <p:spPr bwMode="auto">
            <a:xfrm flipH="1" flipV="1">
              <a:off x="-298249" y="2580695"/>
              <a:ext cx="831651" cy="296115"/>
            </a:xfrm>
            <a:prstGeom prst="straightConnector1">
              <a:avLst/>
            </a:prstGeom>
            <a:ln w="57150">
              <a:solidFill>
                <a:schemeClr val="accent6">
                  <a:lumMod val="50000"/>
                </a:schemeClr>
              </a:solidFill>
              <a:headEnd type="none" w="med" len="med"/>
              <a:tailEnd type="triangle" w="med" len="med"/>
            </a:ln>
          </p:spPr>
          <p:style>
            <a:lnRef idx="2">
              <a:schemeClr val="accent2"/>
            </a:lnRef>
            <a:fillRef idx="1">
              <a:schemeClr val="lt1"/>
            </a:fillRef>
            <a:effectRef idx="0">
              <a:schemeClr val="accent2"/>
            </a:effectRef>
            <a:fontRef idx="minor">
              <a:schemeClr val="dk1"/>
            </a:fontRef>
          </p:style>
        </p:cxnSp>
        <p:sp>
          <p:nvSpPr>
            <p:cNvPr id="6" name="矩形 6">
              <a:extLst>
                <a:ext uri="{FF2B5EF4-FFF2-40B4-BE49-F238E27FC236}">
                  <a16:creationId xmlns:a16="http://schemas.microsoft.com/office/drawing/2014/main" id="{2D578430-2304-4B00-9E89-41AA28F6C830}"/>
                </a:ext>
              </a:extLst>
            </p:cNvPr>
            <p:cNvSpPr>
              <a:spLocks noChangeArrowheads="1"/>
            </p:cNvSpPr>
            <p:nvPr/>
          </p:nvSpPr>
          <p:spPr bwMode="auto">
            <a:xfrm>
              <a:off x="621506" y="2866467"/>
              <a:ext cx="3200400" cy="243674"/>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ts val="1200"/>
                </a:spcBef>
                <a:spcAft>
                  <a:spcPts val="1200"/>
                </a:spcAft>
                <a:defRPr/>
              </a:pPr>
              <a:r>
                <a:rPr lang="zh-CN" altLang="en-US" sz="3200" dirty="0">
                  <a:solidFill>
                    <a:schemeClr val="accent6">
                      <a:lumMod val="50000"/>
                    </a:schemeClr>
                  </a:solidFill>
                  <a:latin typeface="微软雅黑" panose="020B0503020204020204" pitchFamily="34" charset="-122"/>
                  <a:ea typeface="微软雅黑" panose="020B0503020204020204" pitchFamily="34" charset="-122"/>
                </a:rPr>
                <a:t>两者是否冲突？</a:t>
              </a:r>
            </a:p>
          </p:txBody>
        </p:sp>
        <p:cxnSp>
          <p:nvCxnSpPr>
            <p:cNvPr id="7" name="直接箭头连接符 6">
              <a:extLst>
                <a:ext uri="{FF2B5EF4-FFF2-40B4-BE49-F238E27FC236}">
                  <a16:creationId xmlns:a16="http://schemas.microsoft.com/office/drawing/2014/main" id="{B0124C0D-8171-4595-BDD6-4B20A8BDBD5B}"/>
                </a:ext>
              </a:extLst>
            </p:cNvPr>
            <p:cNvCxnSpPr>
              <a:cxnSpLocks/>
            </p:cNvCxnSpPr>
            <p:nvPr/>
          </p:nvCxnSpPr>
          <p:spPr bwMode="auto">
            <a:xfrm flipH="1">
              <a:off x="-298249" y="3110141"/>
              <a:ext cx="831651" cy="296114"/>
            </a:xfrm>
            <a:prstGeom prst="straightConnector1">
              <a:avLst/>
            </a:prstGeom>
            <a:ln w="57150">
              <a:solidFill>
                <a:schemeClr val="accent6">
                  <a:lumMod val="50000"/>
                </a:schemeClr>
              </a:solidFill>
              <a:headEnd type="none" w="med" len="me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Title 1">
            <a:extLst>
              <a:ext uri="{FF2B5EF4-FFF2-40B4-BE49-F238E27FC236}">
                <a16:creationId xmlns:a16="http://schemas.microsoft.com/office/drawing/2014/main" id="{40D87E00-442D-495D-A355-70F2AEEE92F9}"/>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1107" name="Content Placeholder 2">
            <a:extLst>
              <a:ext uri="{FF2B5EF4-FFF2-40B4-BE49-F238E27FC236}">
                <a16:creationId xmlns:a16="http://schemas.microsoft.com/office/drawing/2014/main" id="{F9BF3FD2-6566-490C-B748-0353A9424814}"/>
              </a:ext>
            </a:extLst>
          </p:cNvPr>
          <p:cNvSpPr>
            <a:spLocks noGrp="1"/>
          </p:cNvSpPr>
          <p:nvPr>
            <p:ph idx="4294967295"/>
          </p:nvPr>
        </p:nvSpPr>
        <p:spPr>
          <a:xfrm>
            <a:off x="304800" y="1295400"/>
            <a:ext cx="11480800" cy="5029200"/>
          </a:xfrm>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dirty="0"/>
              <a:t>进一步精简这个函数，把对变量</a:t>
            </a:r>
            <a:r>
              <a:rPr lang="en-US" altLang="zh-CN" dirty="0"/>
              <a:t>n</a:t>
            </a:r>
            <a:r>
              <a:rPr lang="zh-CN" altLang="en-US" dirty="0"/>
              <a:t>的初始化移到声明语句：</a:t>
            </a:r>
            <a:endParaRPr lang="en-US" altLang="zh-CN" dirty="0"/>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size_t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strlen</a:t>
            </a:r>
            <a:r>
              <a:rPr lang="en-US" altLang="zh-CN" dirty="0">
                <a:latin typeface="Courier New" panose="02070309020205020404" pitchFamily="49" charset="0"/>
                <a:cs typeface="Courier New" panose="02070309020205020404" pitchFamily="49" charset="0"/>
              </a:rPr>
              <a:t>(const char *s)</a:t>
            </a:r>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a:t>
            </a:r>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size_t</a:t>
            </a:r>
            <a:r>
              <a:rPr lang="en-US" altLang="zh-CN" dirty="0">
                <a:latin typeface="Courier New" panose="02070309020205020404" pitchFamily="49" charset="0"/>
                <a:cs typeface="Courier New" panose="02070309020205020404" pitchFamily="49" charset="0"/>
              </a:rPr>
              <a:t> n = 0;</a:t>
            </a:r>
          </a:p>
          <a:p>
            <a:pPr>
              <a:lnSpc>
                <a:spcPct val="150000"/>
              </a:lnSpc>
              <a:spcBef>
                <a:spcPts val="6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for (; *s != '\0'; s++)</a:t>
            </a:r>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n++;</a:t>
            </a:r>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return n;</a:t>
            </a:r>
          </a:p>
          <a:p>
            <a:pPr>
              <a:lnSpc>
                <a:spcPct val="150000"/>
              </a:lnSpc>
              <a:spcBef>
                <a:spcPts val="600"/>
              </a:spcBef>
              <a:spcAft>
                <a:spcPts val="0"/>
              </a:spcAft>
              <a:buNone/>
            </a:pPr>
            <a:r>
              <a:rPr lang="en-US" altLang="zh-CN" dirty="0">
                <a:latin typeface="Courier New" panose="02070309020205020404" pitchFamily="49" charset="0"/>
                <a:cs typeface="Courier New" panose="02070309020205020404" pitchFamily="49" charset="0"/>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itle 1">
            <a:extLst>
              <a:ext uri="{FF2B5EF4-FFF2-40B4-BE49-F238E27FC236}">
                <a16:creationId xmlns:a16="http://schemas.microsoft.com/office/drawing/2014/main" id="{2E8F15A3-A201-49BC-AB9A-14CD0CFA04D7}"/>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2131" name="Content Placeholder 2">
            <a:extLst>
              <a:ext uri="{FF2B5EF4-FFF2-40B4-BE49-F238E27FC236}">
                <a16:creationId xmlns:a16="http://schemas.microsoft.com/office/drawing/2014/main" id="{635583E3-EF3B-4D39-928D-6D5B956484C0}"/>
              </a:ext>
            </a:extLst>
          </p:cNvPr>
          <p:cNvSpPr>
            <a:spLocks noGrp="1"/>
          </p:cNvSpPr>
          <p:nvPr>
            <p:ph idx="4294967295"/>
          </p:nvPr>
        </p:nvSpPr>
        <p:spPr>
          <a:xfrm>
            <a:off x="304800" y="1219200"/>
            <a:ext cx="11429999" cy="5334000"/>
          </a:xfrm>
        </p:spPr>
        <p:txBody>
          <a:bodyPr vert="horz" wrap="square" lIns="92075" tIns="46038" rIns="92075" bIns="46038" numCol="1" anchor="t" anchorCtr="0" compatLnSpc="1">
            <a:prstTxWarp prst="textNoShape">
              <a:avLst/>
            </a:prstTxWarp>
          </a:bodyPr>
          <a:lstStyle/>
          <a:p>
            <a:pPr>
              <a:spcBef>
                <a:spcPts val="800"/>
              </a:spcBef>
            </a:pPr>
            <a:r>
              <a:rPr lang="zh-CN" altLang="en-US" sz="2400" dirty="0"/>
              <a:t>注意到条件</a:t>
            </a:r>
            <a:r>
              <a:rPr lang="zh-CN" altLang="en-US" sz="2400" dirty="0">
                <a:solidFill>
                  <a:srgbClr val="C00000"/>
                </a:solidFill>
              </a:rPr>
              <a:t>*</a:t>
            </a:r>
            <a:r>
              <a:rPr lang="en-US" altLang="zh-CN" sz="2400" dirty="0">
                <a:solidFill>
                  <a:srgbClr val="C00000"/>
                </a:solidFill>
              </a:rPr>
              <a:t>s != ‘\0’</a:t>
            </a:r>
            <a:r>
              <a:rPr lang="zh-CN" altLang="en-US" sz="2400" dirty="0"/>
              <a:t>与</a:t>
            </a:r>
            <a:r>
              <a:rPr lang="zh-CN" altLang="en-US" sz="2400" dirty="0">
                <a:solidFill>
                  <a:srgbClr val="C00000"/>
                </a:solidFill>
              </a:rPr>
              <a:t>*</a:t>
            </a:r>
            <a:r>
              <a:rPr lang="en-US" altLang="zh-CN" sz="2400" dirty="0">
                <a:solidFill>
                  <a:srgbClr val="C00000"/>
                </a:solidFill>
              </a:rPr>
              <a:t>s != 0</a:t>
            </a:r>
            <a:r>
              <a:rPr lang="zh-CN" altLang="en-US" sz="2400" dirty="0"/>
              <a:t>是一样的，因为空字符的 </a:t>
            </a:r>
            <a:r>
              <a:rPr lang="en-US" altLang="zh-CN" sz="2400" dirty="0"/>
              <a:t>ASCII</a:t>
            </a:r>
            <a:r>
              <a:rPr lang="zh-CN" altLang="en-US" sz="2400" dirty="0"/>
              <a:t>码值就是</a:t>
            </a:r>
            <a:r>
              <a:rPr lang="en-US" altLang="zh-CN" sz="2400" dirty="0"/>
              <a:t>0</a:t>
            </a:r>
            <a:r>
              <a:rPr lang="zh-CN" altLang="en-US" sz="2400" dirty="0"/>
              <a:t>。</a:t>
            </a:r>
            <a:endParaRPr lang="en-US" altLang="zh-CN" sz="2400" dirty="0"/>
          </a:p>
          <a:p>
            <a:pPr>
              <a:spcBef>
                <a:spcPts val="800"/>
              </a:spcBef>
            </a:pPr>
            <a:r>
              <a:rPr lang="zh-CN" altLang="en-US" sz="2400" dirty="0"/>
              <a:t>测试*</a:t>
            </a:r>
            <a:r>
              <a:rPr lang="en-US" altLang="zh-CN" sz="2400" dirty="0"/>
              <a:t>s!= 0</a:t>
            </a:r>
            <a:r>
              <a:rPr lang="zh-CN" altLang="en-US" sz="2400" dirty="0"/>
              <a:t>与测试</a:t>
            </a:r>
            <a:r>
              <a:rPr lang="zh-CN" altLang="en-US" sz="2400" dirty="0">
                <a:solidFill>
                  <a:srgbClr val="C00000"/>
                </a:solidFill>
              </a:rPr>
              <a:t>* </a:t>
            </a:r>
            <a:r>
              <a:rPr lang="en-US" altLang="zh-CN" sz="2400" dirty="0">
                <a:solidFill>
                  <a:srgbClr val="C00000"/>
                </a:solidFill>
              </a:rPr>
              <a:t>s</a:t>
            </a:r>
            <a:r>
              <a:rPr lang="zh-CN" altLang="en-US" sz="2400" dirty="0"/>
              <a:t>是一样的，两者都在*</a:t>
            </a:r>
            <a:r>
              <a:rPr lang="en-US" altLang="zh-CN" sz="2400" dirty="0"/>
              <a:t>s</a:t>
            </a:r>
            <a:r>
              <a:rPr lang="zh-CN" altLang="en-US" sz="2400" dirty="0"/>
              <a:t>不为 </a:t>
            </a:r>
            <a:r>
              <a:rPr lang="en-US" altLang="zh-CN" sz="2400" dirty="0"/>
              <a:t>0</a:t>
            </a:r>
            <a:r>
              <a:rPr lang="zh-CN" altLang="en-US" sz="2400" dirty="0"/>
              <a:t>时结果为真。</a:t>
            </a:r>
            <a:endParaRPr lang="en-US" altLang="zh-CN" sz="2400" dirty="0"/>
          </a:p>
          <a:p>
            <a:pPr>
              <a:spcBef>
                <a:spcPts val="800"/>
              </a:spcBef>
            </a:pPr>
            <a:r>
              <a:rPr lang="zh-CN" altLang="en-US" sz="2400" dirty="0">
                <a:latin typeface="Courier New" panose="02070309020205020404" pitchFamily="49" charset="0"/>
                <a:cs typeface="Courier New" panose="02070309020205020404" pitchFamily="49" charset="0"/>
              </a:rPr>
              <a:t>采用上述现象，</a:t>
            </a:r>
            <a:r>
              <a:rPr lang="en-US" altLang="zh-CN" sz="2400" dirty="0" err="1">
                <a:latin typeface="Courier New" panose="02070309020205020404" pitchFamily="49" charset="0"/>
                <a:cs typeface="Courier New" panose="02070309020205020404" pitchFamily="49" charset="0"/>
              </a:rPr>
              <a:t>strlen</a:t>
            </a:r>
            <a:r>
              <a:rPr lang="zh-CN" altLang="en-US" sz="2400" dirty="0">
                <a:latin typeface="Courier New" panose="02070309020205020404" pitchFamily="49" charset="0"/>
                <a:cs typeface="Courier New" panose="02070309020205020404" pitchFamily="49" charset="0"/>
              </a:rPr>
              <a:t>的另一个版本为</a:t>
            </a:r>
            <a:r>
              <a:rPr lang="en-US" altLang="zh-CN" sz="2400" dirty="0"/>
              <a:t>:</a:t>
            </a:r>
          </a:p>
          <a:p>
            <a:pPr lvl="1">
              <a:spcBef>
                <a:spcPts val="800"/>
              </a:spcBef>
              <a:buFont typeface="Wingdings" panose="05000000000000000000" pitchFamily="2" charset="2"/>
              <a:buNone/>
            </a:pPr>
            <a:r>
              <a:rPr lang="en-US" altLang="zh-CN" dirty="0" err="1">
                <a:latin typeface="Courier New" panose="02070309020205020404" pitchFamily="49" charset="0"/>
              </a:rPr>
              <a:t>size_t</a:t>
            </a:r>
            <a:r>
              <a:rPr lang="en-US" altLang="zh-CN" dirty="0">
                <a:latin typeface="Courier New" panose="02070309020205020404" pitchFamily="49" charset="0"/>
              </a:rPr>
              <a:t> </a:t>
            </a:r>
            <a:r>
              <a:rPr lang="en-US" altLang="zh-CN" dirty="0" err="1">
                <a:latin typeface="Courier New" panose="02070309020205020404" pitchFamily="49" charset="0"/>
              </a:rPr>
              <a:t>strlen</a:t>
            </a:r>
            <a:r>
              <a:rPr lang="en-US" altLang="zh-CN" dirty="0">
                <a:latin typeface="Courier New" panose="02070309020205020404" pitchFamily="49" charset="0"/>
              </a:rPr>
              <a:t>(const char *s)</a:t>
            </a:r>
          </a:p>
          <a:p>
            <a:pPr lvl="1">
              <a:spcBef>
                <a:spcPts val="800"/>
              </a:spcBef>
              <a:buFont typeface="Wingdings" panose="05000000000000000000" pitchFamily="2" charset="2"/>
              <a:buNone/>
            </a:pPr>
            <a:r>
              <a:rPr lang="en-US" altLang="zh-CN" dirty="0">
                <a:latin typeface="Courier New" panose="02070309020205020404" pitchFamily="49" charset="0"/>
              </a:rPr>
              <a:t>{</a:t>
            </a:r>
          </a:p>
          <a:p>
            <a:pPr lvl="1">
              <a:spcBef>
                <a:spcPts val="800"/>
              </a:spcBef>
              <a:buFont typeface="Wingdings" panose="05000000000000000000"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size_t</a:t>
            </a:r>
            <a:r>
              <a:rPr lang="en-US" altLang="zh-CN" dirty="0">
                <a:latin typeface="Courier New" panose="02070309020205020404" pitchFamily="49" charset="0"/>
              </a:rPr>
              <a:t> n = 0;</a:t>
            </a:r>
          </a:p>
          <a:p>
            <a:pPr lvl="1">
              <a:spcBef>
                <a:spcPts val="800"/>
              </a:spcBef>
              <a:buFont typeface="Wingdings" panose="05000000000000000000" pitchFamily="2" charset="2"/>
              <a:buNone/>
            </a:pPr>
            <a:r>
              <a:rPr lang="en-US" altLang="zh-CN" dirty="0">
                <a:latin typeface="Courier New" panose="02070309020205020404" pitchFamily="49" charset="0"/>
              </a:rPr>
              <a:t>    for (; </a:t>
            </a:r>
            <a:r>
              <a:rPr lang="en-US" altLang="zh-CN" dirty="0">
                <a:solidFill>
                  <a:srgbClr val="C00000"/>
                </a:solidFill>
                <a:latin typeface="Courier New" panose="02070309020205020404" pitchFamily="49" charset="0"/>
              </a:rPr>
              <a:t>*s</a:t>
            </a:r>
            <a:r>
              <a:rPr lang="en-US" altLang="zh-CN" dirty="0">
                <a:latin typeface="Courier New" panose="02070309020205020404" pitchFamily="49" charset="0"/>
              </a:rPr>
              <a:t>; s++)</a:t>
            </a:r>
          </a:p>
          <a:p>
            <a:pPr lvl="1">
              <a:spcBef>
                <a:spcPts val="800"/>
              </a:spcBef>
              <a:buFont typeface="Wingdings" panose="05000000000000000000" pitchFamily="2" charset="2"/>
              <a:buNone/>
            </a:pPr>
            <a:r>
              <a:rPr lang="en-US" altLang="zh-CN" dirty="0">
                <a:latin typeface="Courier New" panose="02070309020205020404" pitchFamily="49" charset="0"/>
              </a:rPr>
              <a:t>	        n++;</a:t>
            </a:r>
          </a:p>
          <a:p>
            <a:pPr lvl="1">
              <a:spcBef>
                <a:spcPts val="800"/>
              </a:spcBef>
              <a:buFont typeface="Wingdings" panose="05000000000000000000" pitchFamily="2" charset="2"/>
              <a:buNone/>
            </a:pPr>
            <a:r>
              <a:rPr lang="en-US" altLang="zh-CN" dirty="0">
                <a:latin typeface="Courier New" panose="02070309020205020404" pitchFamily="49" charset="0"/>
              </a:rPr>
              <a:t>    return n;</a:t>
            </a:r>
          </a:p>
          <a:p>
            <a:pPr lvl="1">
              <a:spcBef>
                <a:spcPts val="800"/>
              </a:spcBef>
              <a:buFont typeface="Wingdings" panose="05000000000000000000" pitchFamily="2" charset="2"/>
              <a:buNone/>
            </a:pPr>
            <a:r>
              <a:rPr lang="en-US" altLang="zh-CN" dirty="0">
                <a:latin typeface="Courier New" panose="02070309020205020404" pitchFamily="49"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Title 1">
            <a:extLst>
              <a:ext uri="{FF2B5EF4-FFF2-40B4-BE49-F238E27FC236}">
                <a16:creationId xmlns:a16="http://schemas.microsoft.com/office/drawing/2014/main" id="{26495C0B-881D-4953-B528-03F576DEC3BA}"/>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3155" name="Content Placeholder 2">
            <a:extLst>
              <a:ext uri="{FF2B5EF4-FFF2-40B4-BE49-F238E27FC236}">
                <a16:creationId xmlns:a16="http://schemas.microsoft.com/office/drawing/2014/main" id="{5C3477E1-3228-4B73-B924-643583AEC6BB}"/>
              </a:ext>
            </a:extLst>
          </p:cNvPr>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0"/>
              </a:spcBef>
              <a:spcAft>
                <a:spcPts val="0"/>
              </a:spcAft>
            </a:pPr>
            <a:r>
              <a:rPr lang="zh-CN" altLang="en-US" dirty="0"/>
              <a:t>下面一个版本中，在同一表达式里增加</a:t>
            </a:r>
            <a:r>
              <a:rPr lang="en-US" altLang="zh-CN" dirty="0"/>
              <a:t>s</a:t>
            </a:r>
            <a:r>
              <a:rPr lang="zh-CN" altLang="en-US" dirty="0"/>
              <a:t>和测试</a:t>
            </a:r>
            <a:r>
              <a:rPr lang="en-US" altLang="zh-CN" dirty="0"/>
              <a:t>*s:</a:t>
            </a:r>
          </a:p>
          <a:p>
            <a:pPr>
              <a:lnSpc>
                <a:spcPct val="150000"/>
              </a:lnSpc>
              <a:spcBef>
                <a:spcPts val="0"/>
              </a:spcBef>
              <a:spcAft>
                <a:spcPts val="0"/>
              </a:spcAft>
              <a:buNone/>
            </a:pPr>
            <a:r>
              <a:rPr lang="en-US" altLang="zh-CN" sz="2000"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size_t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strlen</a:t>
            </a:r>
            <a:r>
              <a:rPr lang="en-US" altLang="zh-CN" dirty="0">
                <a:latin typeface="Courier New" panose="02070309020205020404" pitchFamily="49" charset="0"/>
                <a:cs typeface="Courier New" panose="02070309020205020404" pitchFamily="49" charset="0"/>
              </a:rPr>
              <a:t>(const char *s)</a:t>
            </a:r>
          </a:p>
          <a:p>
            <a:pPr>
              <a:lnSpc>
                <a:spcPct val="150000"/>
              </a:lnSpc>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a:lnSpc>
                <a:spcPct val="150000"/>
              </a:lnSpc>
              <a:spcBef>
                <a:spcPts val="0"/>
              </a:spcBef>
              <a:spcAft>
                <a:spcPts val="0"/>
              </a:spcAft>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size_t</a:t>
            </a:r>
            <a:r>
              <a:rPr lang="en-US" altLang="zh-CN" dirty="0">
                <a:latin typeface="Courier New" panose="02070309020205020404" pitchFamily="49" charset="0"/>
                <a:cs typeface="Courier New" panose="02070309020205020404" pitchFamily="49" charset="0"/>
              </a:rPr>
              <a:t> n = 0;</a:t>
            </a:r>
          </a:p>
          <a:p>
            <a:pPr>
              <a:lnSpc>
                <a:spcPct val="150000"/>
              </a:lnSpc>
              <a:spcBef>
                <a:spcPts val="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for (; *s</a:t>
            </a:r>
            <a:r>
              <a:rPr lang="en-US" altLang="zh-CN" dirty="0">
                <a:solidFill>
                  <a:srgbClr val="C0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pPr>
              <a:lnSpc>
                <a:spcPct val="150000"/>
              </a:lnSpc>
              <a:spcBef>
                <a:spcPts val="0"/>
              </a:spcBef>
              <a:spcAft>
                <a:spcPts val="0"/>
              </a:spcAft>
              <a:buNone/>
            </a:pPr>
            <a:r>
              <a:rPr lang="en-US" altLang="zh-CN" dirty="0">
                <a:latin typeface="Courier New" panose="02070309020205020404" pitchFamily="49" charset="0"/>
                <a:cs typeface="Courier New" panose="02070309020205020404" pitchFamily="49" charset="0"/>
              </a:rPr>
              <a:t>	        n++;</a:t>
            </a:r>
          </a:p>
          <a:p>
            <a:pPr>
              <a:lnSpc>
                <a:spcPct val="150000"/>
              </a:lnSpc>
              <a:spcBef>
                <a:spcPts val="0"/>
              </a:spcBef>
              <a:spcAft>
                <a:spcPts val="0"/>
              </a:spcAft>
              <a:buNone/>
            </a:pPr>
            <a:r>
              <a:rPr lang="en-US" altLang="zh-CN" dirty="0">
                <a:latin typeface="Courier New" panose="02070309020205020404" pitchFamily="49" charset="0"/>
                <a:cs typeface="Courier New" panose="02070309020205020404" pitchFamily="49" charset="0"/>
              </a:rPr>
              <a:t>	    return n;</a:t>
            </a:r>
          </a:p>
          <a:p>
            <a:pPr>
              <a:lnSpc>
                <a:spcPct val="150000"/>
              </a:lnSpc>
              <a:spcBef>
                <a:spcPts val="0"/>
              </a:spcBef>
              <a:spcAft>
                <a:spcPts val="0"/>
              </a:spcAft>
              <a:buNone/>
            </a:pPr>
            <a:r>
              <a:rPr lang="en-US" altLang="zh-CN" dirty="0">
                <a:latin typeface="Courier New" panose="02070309020205020404" pitchFamily="49" charset="0"/>
                <a:cs typeface="Courier New" panose="02070309020205020404" pitchFamily="49" charset="0"/>
              </a:rPr>
              <a:t>	}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Title 1">
            <a:extLst>
              <a:ext uri="{FF2B5EF4-FFF2-40B4-BE49-F238E27FC236}">
                <a16:creationId xmlns:a16="http://schemas.microsoft.com/office/drawing/2014/main" id="{2E264228-1E32-4D63-B8AC-5115C0F727F1}"/>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4179" name="Content Placeholder 2">
            <a:extLst>
              <a:ext uri="{FF2B5EF4-FFF2-40B4-BE49-F238E27FC236}">
                <a16:creationId xmlns:a16="http://schemas.microsoft.com/office/drawing/2014/main" id="{43CC4B31-DE80-4A20-BD8D-9E34B1898DE3}"/>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0"/>
              </a:spcBef>
              <a:spcAft>
                <a:spcPts val="0"/>
              </a:spcAft>
            </a:pPr>
            <a:r>
              <a:rPr lang="zh-CN" altLang="en-US" dirty="0"/>
              <a:t>用</a:t>
            </a:r>
            <a:r>
              <a:rPr lang="en-US" altLang="zh-CN" dirty="0"/>
              <a:t>while</a:t>
            </a:r>
            <a:r>
              <a:rPr lang="zh-CN" altLang="en-US" dirty="0"/>
              <a:t> 语句代替</a:t>
            </a:r>
            <a:r>
              <a:rPr lang="en-US" altLang="zh-CN" dirty="0"/>
              <a:t>for</a:t>
            </a:r>
            <a:r>
              <a:rPr lang="zh-CN" altLang="en-US" dirty="0"/>
              <a:t>语句，得出下面版本的</a:t>
            </a:r>
            <a:r>
              <a:rPr lang="en-US" altLang="zh-CN" dirty="0" err="1"/>
              <a:t>strlen</a:t>
            </a:r>
            <a:r>
              <a:rPr lang="zh-CN" altLang="en-US" dirty="0"/>
              <a:t>：</a:t>
            </a:r>
            <a:endParaRPr lang="en-US" altLang="zh-CN" dirty="0"/>
          </a:p>
          <a:p>
            <a:pPr marL="0" indent="0">
              <a:lnSpc>
                <a:spcPct val="150000"/>
              </a:lnSpc>
              <a:spcBef>
                <a:spcPts val="0"/>
              </a:spcBef>
              <a:spcAft>
                <a:spcPts val="0"/>
              </a:spcAft>
              <a:buNone/>
            </a:pPr>
            <a:r>
              <a:rPr lang="en-US" altLang="zh-CN" dirty="0"/>
              <a:t>  </a:t>
            </a:r>
            <a:r>
              <a:rPr lang="en-US" altLang="zh-CN" dirty="0" err="1"/>
              <a:t>size_t</a:t>
            </a:r>
            <a:r>
              <a:rPr lang="en-US" altLang="zh-CN" dirty="0"/>
              <a:t> </a:t>
            </a:r>
            <a:r>
              <a:rPr lang="en-US" altLang="zh-CN" dirty="0" err="1"/>
              <a:t>strlen</a:t>
            </a:r>
            <a:r>
              <a:rPr lang="en-US" altLang="zh-CN" dirty="0"/>
              <a:t>(const char *s)</a:t>
            </a:r>
          </a:p>
          <a:p>
            <a:pPr marL="0" indent="0">
              <a:lnSpc>
                <a:spcPct val="150000"/>
              </a:lnSpc>
              <a:spcBef>
                <a:spcPts val="0"/>
              </a:spcBef>
              <a:spcAft>
                <a:spcPts val="0"/>
              </a:spcAft>
              <a:buNone/>
            </a:pPr>
            <a:r>
              <a:rPr lang="en-US" altLang="zh-CN" dirty="0"/>
              <a:t>  {</a:t>
            </a:r>
          </a:p>
          <a:p>
            <a:pPr marL="0" indent="0">
              <a:lnSpc>
                <a:spcPct val="150000"/>
              </a:lnSpc>
              <a:spcBef>
                <a:spcPts val="0"/>
              </a:spcBef>
              <a:spcAft>
                <a:spcPts val="0"/>
              </a:spcAft>
              <a:buNone/>
            </a:pPr>
            <a:r>
              <a:rPr lang="en-US" altLang="zh-CN" dirty="0"/>
              <a:t>	  </a:t>
            </a:r>
            <a:r>
              <a:rPr lang="en-US" altLang="zh-CN" dirty="0" err="1"/>
              <a:t>size_t</a:t>
            </a:r>
            <a:r>
              <a:rPr lang="en-US" altLang="zh-CN" dirty="0"/>
              <a:t> n = 0;</a:t>
            </a:r>
          </a:p>
          <a:p>
            <a:pPr marL="0" indent="0">
              <a:lnSpc>
                <a:spcPct val="150000"/>
              </a:lnSpc>
              <a:spcBef>
                <a:spcPts val="0"/>
              </a:spcBef>
              <a:spcAft>
                <a:spcPts val="0"/>
              </a:spcAft>
              <a:buNone/>
            </a:pPr>
            <a:r>
              <a:rPr lang="en-US" altLang="zh-CN" dirty="0"/>
              <a:t>	  </a:t>
            </a:r>
            <a:r>
              <a:rPr lang="en-US" altLang="zh-CN" dirty="0">
                <a:solidFill>
                  <a:srgbClr val="C00000"/>
                </a:solidFill>
              </a:rPr>
              <a:t>while</a:t>
            </a:r>
            <a:r>
              <a:rPr lang="en-US" altLang="zh-CN" dirty="0"/>
              <a:t> (*s++)</a:t>
            </a:r>
          </a:p>
          <a:p>
            <a:pPr marL="0" indent="0">
              <a:lnSpc>
                <a:spcPct val="150000"/>
              </a:lnSpc>
              <a:spcBef>
                <a:spcPts val="0"/>
              </a:spcBef>
              <a:spcAft>
                <a:spcPts val="0"/>
              </a:spcAft>
              <a:buNone/>
            </a:pPr>
            <a:r>
              <a:rPr lang="en-US" altLang="zh-CN" dirty="0"/>
              <a:t> 	         n++;</a:t>
            </a:r>
          </a:p>
          <a:p>
            <a:pPr marL="0" indent="0">
              <a:lnSpc>
                <a:spcPct val="150000"/>
              </a:lnSpc>
              <a:spcBef>
                <a:spcPts val="0"/>
              </a:spcBef>
              <a:spcAft>
                <a:spcPts val="0"/>
              </a:spcAft>
              <a:buNone/>
            </a:pPr>
            <a:r>
              <a:rPr lang="en-US" altLang="zh-CN" dirty="0"/>
              <a:t>	  return n;</a:t>
            </a:r>
          </a:p>
          <a:p>
            <a:pPr marL="0" indent="0">
              <a:lnSpc>
                <a:spcPct val="150000"/>
              </a:lnSpc>
              <a:spcBef>
                <a:spcPts val="0"/>
              </a:spcBef>
              <a:spcAft>
                <a:spcPts val="0"/>
              </a:spcAft>
              <a:buNone/>
            </a:pPr>
            <a:r>
              <a:rPr lang="en-US" altLang="zh-CN" dirty="0"/>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itle 1">
            <a:extLst>
              <a:ext uri="{FF2B5EF4-FFF2-40B4-BE49-F238E27FC236}">
                <a16:creationId xmlns:a16="http://schemas.microsoft.com/office/drawing/2014/main" id="{980F07D3-D896-4D22-9AD1-2948F6F0411D}"/>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5203" name="Content Placeholder 2">
            <a:extLst>
              <a:ext uri="{FF2B5EF4-FFF2-40B4-BE49-F238E27FC236}">
                <a16:creationId xmlns:a16="http://schemas.microsoft.com/office/drawing/2014/main" id="{ADAEA01E-EA47-4E20-ACCB-FA211151A73C}"/>
              </a:ext>
            </a:extLst>
          </p:cNvPr>
          <p:cNvSpPr>
            <a:spLocks noGrp="1"/>
          </p:cNvSpPr>
          <p:nvPr>
            <p:ph idx="4294967295"/>
          </p:nvPr>
        </p:nvSpPr>
        <p:spPr>
          <a:xfrm>
            <a:off x="304800" y="1295400"/>
            <a:ext cx="11480800" cy="518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dirty="0"/>
              <a:t>虽然我们精简了</a:t>
            </a:r>
            <a:r>
              <a:rPr lang="en-US" altLang="zh-CN" dirty="0" err="1"/>
              <a:t>strlen</a:t>
            </a:r>
            <a:r>
              <a:rPr lang="zh-CN" altLang="en-US" dirty="0"/>
              <a:t>函数一点点，但是我们并没有增加其速度。</a:t>
            </a:r>
            <a:endParaRPr lang="en-US" altLang="zh-CN" dirty="0"/>
          </a:p>
          <a:p>
            <a:pPr>
              <a:lnSpc>
                <a:spcPct val="150000"/>
              </a:lnSpc>
              <a:spcBef>
                <a:spcPts val="600"/>
              </a:spcBef>
              <a:spcAft>
                <a:spcPts val="0"/>
              </a:spcAft>
            </a:pPr>
            <a:r>
              <a:rPr lang="zh-CN" altLang="en-US" dirty="0"/>
              <a:t>下面是执行更快的版本，至少对于某些编译器来说：</a:t>
            </a:r>
          </a:p>
          <a:p>
            <a:pPr marL="457200" lvl="1" indent="0">
              <a:lnSpc>
                <a:spcPct val="150000"/>
              </a:lnSpc>
              <a:spcBef>
                <a:spcPts val="0"/>
              </a:spcBef>
              <a:spcAft>
                <a:spcPts val="0"/>
              </a:spcAft>
              <a:buNone/>
            </a:pPr>
            <a:r>
              <a:rPr lang="en-US" altLang="zh-CN" dirty="0" err="1"/>
              <a:t>size_t</a:t>
            </a:r>
            <a:r>
              <a:rPr lang="en-US" altLang="zh-CN" dirty="0"/>
              <a:t> </a:t>
            </a:r>
            <a:r>
              <a:rPr lang="en-US" altLang="zh-CN" dirty="0" err="1"/>
              <a:t>strlen</a:t>
            </a:r>
            <a:r>
              <a:rPr lang="en-US" altLang="zh-CN" dirty="0"/>
              <a:t>(const char *s)</a:t>
            </a:r>
          </a:p>
          <a:p>
            <a:pPr marL="457200" lvl="1" indent="0">
              <a:lnSpc>
                <a:spcPct val="150000"/>
              </a:lnSpc>
              <a:spcBef>
                <a:spcPts val="0"/>
              </a:spcBef>
              <a:spcAft>
                <a:spcPts val="0"/>
              </a:spcAft>
              <a:buNone/>
            </a:pPr>
            <a:r>
              <a:rPr lang="en-US" altLang="zh-CN" dirty="0"/>
              <a:t>{</a:t>
            </a:r>
          </a:p>
          <a:p>
            <a:pPr marL="457200" lvl="1" indent="0">
              <a:lnSpc>
                <a:spcPct val="150000"/>
              </a:lnSpc>
              <a:spcBef>
                <a:spcPts val="0"/>
              </a:spcBef>
              <a:spcAft>
                <a:spcPts val="0"/>
              </a:spcAft>
              <a:buNone/>
            </a:pPr>
            <a:r>
              <a:rPr lang="en-US" altLang="zh-CN" dirty="0"/>
              <a:t>	  const char </a:t>
            </a:r>
            <a:r>
              <a:rPr lang="en-US" altLang="zh-CN" dirty="0">
                <a:solidFill>
                  <a:srgbClr val="C00000"/>
                </a:solidFill>
              </a:rPr>
              <a:t>*p = s</a:t>
            </a:r>
            <a:r>
              <a:rPr lang="en-US" altLang="zh-CN" dirty="0"/>
              <a:t>;</a:t>
            </a:r>
          </a:p>
          <a:p>
            <a:pPr marL="457200" lvl="1" indent="0">
              <a:lnSpc>
                <a:spcPct val="150000"/>
              </a:lnSpc>
              <a:spcBef>
                <a:spcPts val="0"/>
              </a:spcBef>
              <a:spcAft>
                <a:spcPts val="0"/>
              </a:spcAft>
              <a:buNone/>
            </a:pPr>
            <a:r>
              <a:rPr lang="en-US" altLang="zh-CN" dirty="0"/>
              <a:t>	  while (*s)</a:t>
            </a:r>
          </a:p>
          <a:p>
            <a:pPr marL="457200" lvl="1" indent="0">
              <a:lnSpc>
                <a:spcPct val="150000"/>
              </a:lnSpc>
              <a:spcBef>
                <a:spcPts val="0"/>
              </a:spcBef>
              <a:spcAft>
                <a:spcPts val="0"/>
              </a:spcAft>
              <a:buNone/>
            </a:pPr>
            <a:r>
              <a:rPr lang="en-US" altLang="zh-CN" dirty="0"/>
              <a:t>	        s++;</a:t>
            </a:r>
          </a:p>
          <a:p>
            <a:pPr marL="457200" lvl="1" indent="0">
              <a:lnSpc>
                <a:spcPct val="150000"/>
              </a:lnSpc>
              <a:spcBef>
                <a:spcPts val="0"/>
              </a:spcBef>
              <a:spcAft>
                <a:spcPts val="0"/>
              </a:spcAft>
              <a:buNone/>
            </a:pPr>
            <a:r>
              <a:rPr lang="en-US" altLang="zh-CN" dirty="0"/>
              <a:t>	  return s - p;</a:t>
            </a:r>
          </a:p>
          <a:p>
            <a:pPr marL="457200" lvl="1" indent="0">
              <a:lnSpc>
                <a:spcPct val="150000"/>
              </a:lnSpc>
              <a:spcBef>
                <a:spcPts val="0"/>
              </a:spcBef>
              <a:spcAft>
                <a:spcPts val="0"/>
              </a:spcAft>
              <a:buNone/>
            </a:pPr>
            <a:r>
              <a:rPr lang="en-US" altLang="zh-CN"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itle 1">
            <a:extLst>
              <a:ext uri="{FF2B5EF4-FFF2-40B4-BE49-F238E27FC236}">
                <a16:creationId xmlns:a16="http://schemas.microsoft.com/office/drawing/2014/main" id="{A24ADBA2-F6D5-4A43-A24A-D0A5777B5385}"/>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搜索字符串的结尾</a:t>
            </a:r>
            <a:endParaRPr lang="en-US" altLang="zh-CN"/>
          </a:p>
        </p:txBody>
      </p:sp>
      <p:sp>
        <p:nvSpPr>
          <p:cNvPr id="436227" name="Content Placeholder 2">
            <a:extLst>
              <a:ext uri="{FF2B5EF4-FFF2-40B4-BE49-F238E27FC236}">
                <a16:creationId xmlns:a16="http://schemas.microsoft.com/office/drawing/2014/main" id="{CC26BE92-4C70-4586-81B9-D55EAEB9051D}"/>
              </a:ext>
            </a:extLst>
          </p:cNvPr>
          <p:cNvSpPr>
            <a:spLocks noGrp="1"/>
          </p:cNvSpPr>
          <p:nvPr>
            <p:ph idx="4294967295"/>
          </p:nvPr>
        </p:nvSpPr>
        <p:spPr>
          <a:xfrm>
            <a:off x="304800" y="1295400"/>
            <a:ext cx="11480800" cy="5181600"/>
          </a:xfrm>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dirty="0"/>
              <a:t>搜索字符串结尾的空字符的惯用法：</a:t>
            </a:r>
            <a:endParaRPr lang="en-US" altLang="zh-CN" dirty="0"/>
          </a:p>
          <a:p>
            <a:pPr lvl="1">
              <a:lnSpc>
                <a:spcPct val="150000"/>
              </a:lnSpc>
              <a:spcBef>
                <a:spcPts val="6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while (*s) </a:t>
            </a:r>
          </a:p>
          <a:p>
            <a:pPr lvl="1">
              <a:lnSpc>
                <a:spcPct val="150000"/>
              </a:lnSpc>
              <a:spcBef>
                <a:spcPts val="6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s++;</a:t>
            </a:r>
            <a:r>
              <a:rPr lang="en-US" altLang="zh-CN" sz="1800" dirty="0">
                <a:latin typeface="Courier New" panose="02070309020205020404" pitchFamily="49" charset="0"/>
                <a:cs typeface="Courier New" panose="02070309020205020404" pitchFamily="49" charset="0"/>
              </a:rPr>
              <a:t>           ;</a:t>
            </a:r>
          </a:p>
          <a:p>
            <a:pPr>
              <a:lnSpc>
                <a:spcPct val="150000"/>
              </a:lnSpc>
              <a:spcBef>
                <a:spcPts val="600"/>
              </a:spcBef>
              <a:spcAft>
                <a:spcPts val="0"/>
              </a:spcAft>
            </a:pPr>
            <a:r>
              <a:rPr lang="zh-CN" altLang="en-US" dirty="0"/>
              <a:t>搜索字符串结尾的空字符的惯用法：</a:t>
            </a:r>
            <a:r>
              <a:rPr lang="en-US" altLang="zh-CN" sz="2000" dirty="0">
                <a:latin typeface="Courier New" panose="02070309020205020404" pitchFamily="49" charset="0"/>
                <a:cs typeface="Courier New" panose="02070309020205020404" pitchFamily="49" charset="0"/>
              </a:rPr>
              <a:t>	</a:t>
            </a:r>
          </a:p>
          <a:p>
            <a:pPr lvl="1">
              <a:lnSpc>
                <a:spcPct val="150000"/>
              </a:lnSpc>
              <a:spcBef>
                <a:spcPts val="6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while (*s++)</a:t>
            </a:r>
          </a:p>
          <a:p>
            <a:pPr lvl="1">
              <a:lnSpc>
                <a:spcPct val="150000"/>
              </a:lnSpc>
              <a:spcBef>
                <a:spcPts val="6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a:t>
            </a:r>
            <a:endParaRPr lang="zh-CN" altLang="en-US" dirty="0"/>
          </a:p>
          <a:p>
            <a:pPr>
              <a:lnSpc>
                <a:spcPct val="150000"/>
              </a:lnSpc>
              <a:spcBef>
                <a:spcPts val="600"/>
              </a:spcBef>
              <a:spcAft>
                <a:spcPts val="0"/>
              </a:spcAft>
            </a:pPr>
            <a:r>
              <a:rPr lang="zh-CN" altLang="en-US" dirty="0"/>
              <a:t>第一个版本最终使</a:t>
            </a:r>
            <a:r>
              <a:rPr lang="en-US" altLang="zh-CN" dirty="0"/>
              <a:t>s</a:t>
            </a:r>
            <a:r>
              <a:rPr lang="zh-CN" altLang="en-US" dirty="0"/>
              <a:t>指向了空字符。</a:t>
            </a:r>
            <a:endParaRPr lang="en-US" altLang="zh-CN" dirty="0"/>
          </a:p>
          <a:p>
            <a:pPr>
              <a:lnSpc>
                <a:spcPct val="150000"/>
              </a:lnSpc>
              <a:spcBef>
                <a:spcPts val="600"/>
              </a:spcBef>
              <a:spcAft>
                <a:spcPts val="0"/>
              </a:spcAft>
            </a:pPr>
            <a:r>
              <a:rPr lang="zh-CN" altLang="en-US" dirty="0"/>
              <a:t>第二个版本更加简洁，但是最后使 </a:t>
            </a:r>
            <a:r>
              <a:rPr lang="en-US" altLang="zh-CN" dirty="0"/>
              <a:t>s</a:t>
            </a:r>
            <a:r>
              <a:rPr lang="zh-CN" altLang="en-US" dirty="0"/>
              <a:t>正好指向空字符后面的位置。</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6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6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6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6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6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6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6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itle 1">
            <a:extLst>
              <a:ext uri="{FF2B5EF4-FFF2-40B4-BE49-F238E27FC236}">
                <a16:creationId xmlns:a16="http://schemas.microsoft.com/office/drawing/2014/main" id="{EAF66520-0CA4-4B3C-8CAD-B1DF8B822D0D}"/>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10.6.2 </a:t>
            </a:r>
            <a:r>
              <a:rPr lang="zh-CN" altLang="en-US" dirty="0"/>
              <a:t>复制字符串</a:t>
            </a:r>
            <a:endParaRPr lang="en-US" altLang="zh-CN" dirty="0"/>
          </a:p>
        </p:txBody>
      </p:sp>
      <p:sp>
        <p:nvSpPr>
          <p:cNvPr id="437251" name="Content Placeholder 2">
            <a:extLst>
              <a:ext uri="{FF2B5EF4-FFF2-40B4-BE49-F238E27FC236}">
                <a16:creationId xmlns:a16="http://schemas.microsoft.com/office/drawing/2014/main" id="{7226FAF0-AF0F-4AD8-8B53-528753ED2896}"/>
              </a:ext>
            </a:extLst>
          </p:cNvPr>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800" dirty="0"/>
              <a:t>复制字符串是另一个常见的操作。</a:t>
            </a:r>
            <a:endParaRPr lang="en-US" altLang="zh-CN" sz="2800" dirty="0"/>
          </a:p>
          <a:p>
            <a:pPr>
              <a:lnSpc>
                <a:spcPct val="150000"/>
              </a:lnSpc>
              <a:spcBef>
                <a:spcPts val="600"/>
              </a:spcBef>
            </a:pPr>
            <a:r>
              <a:rPr lang="zh-CN" altLang="en-US" sz="2800" dirty="0"/>
              <a:t>为了介绍 </a:t>
            </a:r>
            <a:r>
              <a:rPr lang="en-US" altLang="zh-CN" sz="2800" dirty="0"/>
              <a:t>C</a:t>
            </a:r>
            <a:r>
              <a:rPr lang="zh-CN" altLang="en-US" sz="2800" dirty="0"/>
              <a:t>语言“字符串复制”这种惯用法，这里将开发</a:t>
            </a:r>
            <a:r>
              <a:rPr lang="en-US" altLang="zh-CN" sz="2800" dirty="0" err="1"/>
              <a:t>strcat</a:t>
            </a:r>
            <a:r>
              <a:rPr lang="zh-CN" altLang="en-US" sz="2800" dirty="0"/>
              <a:t>函数的两种写法。</a:t>
            </a:r>
            <a:endParaRPr lang="en-US" altLang="zh-CN" sz="2800" dirty="0"/>
          </a:p>
          <a:p>
            <a:pPr>
              <a:lnSpc>
                <a:spcPct val="150000"/>
              </a:lnSpc>
              <a:spcBef>
                <a:spcPts val="600"/>
              </a:spcBef>
            </a:pPr>
            <a:r>
              <a:rPr lang="zh-CN" altLang="en-US" sz="2800" dirty="0"/>
              <a:t>第一版本采用两步算法：</a:t>
            </a:r>
            <a:endParaRPr lang="en-US" altLang="zh-CN" sz="2800" dirty="0"/>
          </a:p>
          <a:p>
            <a:pPr lvl="1">
              <a:lnSpc>
                <a:spcPct val="150000"/>
              </a:lnSpc>
              <a:spcBef>
                <a:spcPts val="600"/>
              </a:spcBef>
              <a:buNone/>
            </a:pPr>
            <a:r>
              <a:rPr lang="zh-CN" altLang="en-US" sz="2800" dirty="0">
                <a:latin typeface="Courier New" panose="02070309020205020404" pitchFamily="49" charset="0"/>
                <a:cs typeface="Courier New" panose="02070309020205020404" pitchFamily="49" charset="0"/>
              </a:rPr>
              <a:t>定位</a:t>
            </a:r>
            <a:r>
              <a:rPr lang="en-US" altLang="zh-CN" sz="2800" dirty="0">
                <a:latin typeface="Courier New" panose="02070309020205020404" pitchFamily="49" charset="0"/>
                <a:cs typeface="Courier New" panose="02070309020205020404" pitchFamily="49" charset="0"/>
              </a:rPr>
              <a:t>s1</a:t>
            </a:r>
            <a:r>
              <a:rPr lang="zh-CN" altLang="en-US" sz="2800" dirty="0">
                <a:latin typeface="Courier New" panose="02070309020205020404" pitchFamily="49" charset="0"/>
                <a:cs typeface="Courier New" panose="02070309020205020404" pitchFamily="49" charset="0"/>
              </a:rPr>
              <a:t>结尾的空字符，并用</a:t>
            </a:r>
            <a:r>
              <a:rPr lang="en-US" altLang="zh-CN" sz="2800" dirty="0">
                <a:latin typeface="Courier New" panose="02070309020205020404" pitchFamily="49" charset="0"/>
                <a:cs typeface="Courier New" panose="02070309020205020404" pitchFamily="49" charset="0"/>
              </a:rPr>
              <a:t>p</a:t>
            </a:r>
            <a:r>
              <a:rPr lang="zh-CN" altLang="en-US" sz="2800" dirty="0">
                <a:latin typeface="Courier New" panose="02070309020205020404" pitchFamily="49" charset="0"/>
                <a:cs typeface="Courier New" panose="02070309020205020404" pitchFamily="49" charset="0"/>
              </a:rPr>
              <a:t>指向它</a:t>
            </a:r>
            <a:endParaRPr lang="en-US" altLang="zh-CN" sz="2800" dirty="0">
              <a:latin typeface="Courier New" panose="02070309020205020404" pitchFamily="49" charset="0"/>
              <a:cs typeface="Courier New" panose="02070309020205020404" pitchFamily="49" charset="0"/>
            </a:endParaRPr>
          </a:p>
          <a:p>
            <a:pPr lvl="1">
              <a:lnSpc>
                <a:spcPct val="150000"/>
              </a:lnSpc>
              <a:spcBef>
                <a:spcPts val="600"/>
              </a:spcBef>
              <a:buNone/>
            </a:pPr>
            <a:r>
              <a:rPr lang="zh-CN" altLang="en-US" sz="2800" dirty="0">
                <a:latin typeface="Courier New" panose="02070309020205020404" pitchFamily="49" charset="0"/>
                <a:cs typeface="Courier New" panose="02070309020205020404" pitchFamily="49" charset="0"/>
              </a:rPr>
              <a:t>从</a:t>
            </a:r>
            <a:r>
              <a:rPr lang="en-US" altLang="zh-CN" sz="2800" dirty="0">
                <a:latin typeface="Courier New" panose="02070309020205020404" pitchFamily="49" charset="0"/>
                <a:cs typeface="Courier New" panose="02070309020205020404" pitchFamily="49" charset="0"/>
              </a:rPr>
              <a:t>s2</a:t>
            </a:r>
            <a:r>
              <a:rPr lang="zh-CN" altLang="en-US" sz="2800" dirty="0">
                <a:latin typeface="Courier New" panose="02070309020205020404" pitchFamily="49" charset="0"/>
                <a:cs typeface="Courier New" panose="02070309020205020404" pitchFamily="49" charset="0"/>
              </a:rPr>
              <a:t>逐个复制字符到</a:t>
            </a:r>
            <a:r>
              <a:rPr lang="en-US" altLang="zh-CN" sz="2800" dirty="0">
                <a:latin typeface="Courier New" panose="02070309020205020404" pitchFamily="49" charset="0"/>
                <a:cs typeface="Courier New" panose="02070309020205020404" pitchFamily="49" charset="0"/>
              </a:rPr>
              <a:t>p</a:t>
            </a:r>
            <a:r>
              <a:rPr lang="zh-CN" altLang="en-US" sz="2800" dirty="0">
                <a:latin typeface="Courier New" panose="02070309020205020404" pitchFamily="49" charset="0"/>
                <a:cs typeface="Courier New" panose="02070309020205020404" pitchFamily="49" charset="0"/>
              </a:rPr>
              <a:t>指向的位置</a:t>
            </a:r>
            <a:endParaRPr lang="en-US" altLang="zh-CN" sz="28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7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4" name="Title 1">
            <a:extLst>
              <a:ext uri="{FF2B5EF4-FFF2-40B4-BE49-F238E27FC236}">
                <a16:creationId xmlns:a16="http://schemas.microsoft.com/office/drawing/2014/main" id="{E42ACED7-5D90-4A6C-AC52-5701623E0D01}"/>
              </a:ext>
            </a:extLst>
          </p:cNvPr>
          <p:cNvSpPr>
            <a:spLocks noGrp="1"/>
          </p:cNvSpPr>
          <p:nvPr>
            <p:ph type="title" idx="4294967295"/>
          </p:nvPr>
        </p:nvSpPr>
        <p:spPr>
          <a:xfrm>
            <a:off x="914400" y="396874"/>
            <a:ext cx="10363200" cy="685800"/>
          </a:xfrm>
        </p:spPr>
        <p:txBody>
          <a:bodyPr vert="horz" wrap="square" lIns="92075" tIns="46038" rIns="92075" bIns="46038" numCol="1" anchor="ctr" anchorCtr="0" compatLnSpc="1">
            <a:prstTxWarp prst="textNoShape">
              <a:avLst/>
            </a:prstTxWarp>
          </a:bodyPr>
          <a:lstStyle/>
          <a:p>
            <a:r>
              <a:rPr lang="zh-CN" altLang="en-US" dirty="0"/>
              <a:t>复制字符串</a:t>
            </a:r>
            <a:endParaRPr lang="en-US" altLang="zh-CN" dirty="0"/>
          </a:p>
        </p:txBody>
      </p:sp>
      <p:sp>
        <p:nvSpPr>
          <p:cNvPr id="438275" name="Content Placeholder 2">
            <a:extLst>
              <a:ext uri="{FF2B5EF4-FFF2-40B4-BE49-F238E27FC236}">
                <a16:creationId xmlns:a16="http://schemas.microsoft.com/office/drawing/2014/main" id="{C8EB4248-9136-4DB8-BEB2-BEF535B0F7CB}"/>
              </a:ext>
            </a:extLst>
          </p:cNvPr>
          <p:cNvSpPr>
            <a:spLocks noGrp="1"/>
          </p:cNvSpPr>
          <p:nvPr>
            <p:ph idx="4294967295"/>
          </p:nvPr>
        </p:nvSpPr>
        <p:spPr>
          <a:xfrm>
            <a:off x="304800" y="1082674"/>
            <a:ext cx="11277600" cy="5546726"/>
          </a:xfrm>
        </p:spPr>
        <p:txBody>
          <a:bodyPr vert="horz" wrap="square" lIns="92075" tIns="46038" rIns="92075" bIns="46038" numCol="1" anchor="t" anchorCtr="0" compatLnSpc="1">
            <a:prstTxWarp prst="textNoShape">
              <a:avLst/>
            </a:prstTxWarp>
          </a:bodyPr>
          <a:lstStyle/>
          <a:p>
            <a:pPr>
              <a:spcBef>
                <a:spcPts val="300"/>
              </a:spcBef>
              <a:spcAft>
                <a:spcPts val="0"/>
              </a:spcAft>
              <a:buNone/>
            </a:pPr>
            <a:r>
              <a:rPr lang="en-US" altLang="zh-CN" dirty="0">
                <a:latin typeface="Courier New" panose="02070309020205020404" pitchFamily="49" charset="0"/>
                <a:cs typeface="Courier New" panose="02070309020205020404" pitchFamily="49" charset="0"/>
              </a:rPr>
              <a:t>char *</a:t>
            </a:r>
            <a:r>
              <a:rPr lang="en-US" altLang="zh-CN" dirty="0" err="1">
                <a:latin typeface="Courier New" panose="02070309020205020404" pitchFamily="49" charset="0"/>
                <a:cs typeface="Courier New" panose="02070309020205020404" pitchFamily="49" charset="0"/>
              </a:rPr>
              <a:t>strcat</a:t>
            </a:r>
            <a:r>
              <a:rPr lang="en-US" altLang="zh-CN" dirty="0">
                <a:latin typeface="Courier New" panose="02070309020205020404" pitchFamily="49" charset="0"/>
                <a:cs typeface="Courier New" panose="02070309020205020404" pitchFamily="49" charset="0"/>
              </a:rPr>
              <a:t>(char *s1, const char *s2) </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char *p = s1;</a:t>
            </a:r>
          </a:p>
          <a:p>
            <a:pPr>
              <a:spcBef>
                <a:spcPts val="300"/>
              </a:spcBef>
              <a:spcAft>
                <a:spcPts val="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while (*p != '\0')</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p++;         </a:t>
            </a:r>
            <a:r>
              <a:rPr lang="en-US" altLang="zh-CN" sz="2000" dirty="0">
                <a:solidFill>
                  <a:srgbClr val="C00000"/>
                </a:solidFill>
                <a:latin typeface="Courier New" panose="02070309020205020404" pitchFamily="49" charset="0"/>
                <a:cs typeface="Courier New" panose="02070309020205020404" pitchFamily="49" charset="0"/>
              </a:rPr>
              <a:t>//</a:t>
            </a:r>
            <a:r>
              <a:rPr lang="zh-CN" altLang="en-US" sz="2000" dirty="0">
                <a:solidFill>
                  <a:srgbClr val="C00000"/>
                </a:solidFill>
                <a:latin typeface="Courier New" panose="02070309020205020404" pitchFamily="49" charset="0"/>
                <a:cs typeface="Courier New" panose="02070309020205020404" pitchFamily="49" charset="0"/>
              </a:rPr>
              <a:t>定位</a:t>
            </a:r>
            <a:r>
              <a:rPr lang="en-US" altLang="zh-CN" sz="2000" dirty="0">
                <a:solidFill>
                  <a:srgbClr val="C00000"/>
                </a:solidFill>
                <a:latin typeface="Courier New" panose="02070309020205020404" pitchFamily="49" charset="0"/>
                <a:cs typeface="Courier New" panose="02070309020205020404" pitchFamily="49" charset="0"/>
              </a:rPr>
              <a:t>s1</a:t>
            </a:r>
            <a:r>
              <a:rPr lang="zh-CN" altLang="en-US" sz="2000" dirty="0">
                <a:solidFill>
                  <a:srgbClr val="C00000"/>
                </a:solidFill>
                <a:latin typeface="Courier New" panose="02070309020205020404" pitchFamily="49" charset="0"/>
                <a:cs typeface="Courier New" panose="02070309020205020404" pitchFamily="49" charset="0"/>
              </a:rPr>
              <a:t>结尾的空字符，并用</a:t>
            </a:r>
            <a:r>
              <a:rPr lang="en-US" altLang="zh-CN" sz="2000" dirty="0">
                <a:solidFill>
                  <a:srgbClr val="C00000"/>
                </a:solidFill>
                <a:latin typeface="Courier New" panose="02070309020205020404" pitchFamily="49" charset="0"/>
                <a:cs typeface="Courier New" panose="02070309020205020404" pitchFamily="49" charset="0"/>
              </a:rPr>
              <a:t>p</a:t>
            </a:r>
            <a:r>
              <a:rPr lang="zh-CN" altLang="en-US" sz="2000" dirty="0">
                <a:solidFill>
                  <a:srgbClr val="C00000"/>
                </a:solidFill>
                <a:latin typeface="Courier New" panose="02070309020205020404" pitchFamily="49" charset="0"/>
                <a:cs typeface="Courier New" panose="02070309020205020404" pitchFamily="49" charset="0"/>
              </a:rPr>
              <a:t>指向它</a:t>
            </a:r>
            <a:endParaRPr lang="en-US" altLang="zh-CN" sz="2000" dirty="0">
              <a:solidFill>
                <a:srgbClr val="C00000"/>
              </a:solidFill>
              <a:latin typeface="Courier New" panose="02070309020205020404" pitchFamily="49" charset="0"/>
              <a:cs typeface="Courier New" panose="02070309020205020404" pitchFamily="49" charset="0"/>
            </a:endParaRP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while (*s2 != '\0') {</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*p = *s2;</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p++;</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s2++;</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a:t>
            </a:r>
            <a:r>
              <a:rPr lang="en-US" altLang="zh-CN" sz="2000" dirty="0">
                <a:solidFill>
                  <a:srgbClr val="C00000"/>
                </a:solidFill>
                <a:latin typeface="Courier New" panose="02070309020205020404" pitchFamily="49" charset="0"/>
                <a:cs typeface="Courier New" panose="02070309020205020404" pitchFamily="49" charset="0"/>
              </a:rPr>
              <a:t>//</a:t>
            </a:r>
            <a:r>
              <a:rPr lang="zh-CN" altLang="en-US" sz="2000" dirty="0">
                <a:solidFill>
                  <a:srgbClr val="C00000"/>
                </a:solidFill>
                <a:latin typeface="Courier New" panose="02070309020205020404" pitchFamily="49" charset="0"/>
                <a:cs typeface="Courier New" panose="02070309020205020404" pitchFamily="49" charset="0"/>
              </a:rPr>
              <a:t>从</a:t>
            </a:r>
            <a:r>
              <a:rPr lang="en-US" altLang="zh-CN" sz="2000" dirty="0">
                <a:solidFill>
                  <a:srgbClr val="C00000"/>
                </a:solidFill>
                <a:latin typeface="Courier New" panose="02070309020205020404" pitchFamily="49" charset="0"/>
                <a:cs typeface="Courier New" panose="02070309020205020404" pitchFamily="49" charset="0"/>
              </a:rPr>
              <a:t>s2</a:t>
            </a:r>
            <a:r>
              <a:rPr lang="zh-CN" altLang="en-US" sz="2000" dirty="0">
                <a:solidFill>
                  <a:srgbClr val="C00000"/>
                </a:solidFill>
                <a:latin typeface="Courier New" panose="02070309020205020404" pitchFamily="49" charset="0"/>
                <a:cs typeface="Courier New" panose="02070309020205020404" pitchFamily="49" charset="0"/>
              </a:rPr>
              <a:t>逐个复制字符到</a:t>
            </a:r>
            <a:r>
              <a:rPr lang="en-US" altLang="zh-CN" sz="2000" dirty="0">
                <a:solidFill>
                  <a:srgbClr val="C00000"/>
                </a:solidFill>
                <a:latin typeface="Courier New" panose="02070309020205020404" pitchFamily="49" charset="0"/>
                <a:cs typeface="Courier New" panose="02070309020205020404" pitchFamily="49" charset="0"/>
              </a:rPr>
              <a:t>p</a:t>
            </a:r>
            <a:r>
              <a:rPr lang="zh-CN" altLang="en-US" sz="2000" dirty="0">
                <a:solidFill>
                  <a:srgbClr val="C00000"/>
                </a:solidFill>
                <a:latin typeface="Courier New" panose="02070309020205020404" pitchFamily="49" charset="0"/>
                <a:cs typeface="Courier New" panose="02070309020205020404" pitchFamily="49" charset="0"/>
              </a:rPr>
              <a:t>指向的位置</a:t>
            </a:r>
            <a:endParaRPr lang="en-US" altLang="zh-CN" sz="2000" dirty="0">
              <a:solidFill>
                <a:srgbClr val="C00000"/>
              </a:solidFill>
              <a:latin typeface="Courier New" panose="02070309020205020404" pitchFamily="49" charset="0"/>
              <a:cs typeface="Courier New" panose="02070309020205020404" pitchFamily="49" charset="0"/>
            </a:endParaRP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*p = '\0';</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	  return s1;</a:t>
            </a:r>
          </a:p>
          <a:p>
            <a:pPr>
              <a:spcBef>
                <a:spcPts val="300"/>
              </a:spcBef>
              <a:spcAft>
                <a:spcPts val="0"/>
              </a:spcAft>
              <a:buNone/>
            </a:pPr>
            <a:r>
              <a:rPr lang="en-US" altLang="zh-CN" dirty="0">
                <a:latin typeface="Courier New" panose="02070309020205020404" pitchFamily="49" charset="0"/>
                <a:cs typeface="Courier New" panose="02070309020205020404" pitchFamily="49" charset="0"/>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Title 1">
            <a:extLst>
              <a:ext uri="{FF2B5EF4-FFF2-40B4-BE49-F238E27FC236}">
                <a16:creationId xmlns:a16="http://schemas.microsoft.com/office/drawing/2014/main" id="{CF51A9E7-C68D-4EA6-AF33-AFC040D9356B}"/>
              </a:ext>
            </a:extLst>
          </p:cNvPr>
          <p:cNvSpPr>
            <a:spLocks noGrp="1"/>
          </p:cNvSpPr>
          <p:nvPr>
            <p:ph type="title" idx="4294967295"/>
          </p:nvPr>
        </p:nvSpPr>
        <p:spPr>
          <a:xfrm>
            <a:off x="1825625" y="495300"/>
            <a:ext cx="8540750" cy="647700"/>
          </a:xfrm>
        </p:spPr>
        <p:txBody>
          <a:bodyPr vert="horz" wrap="square" lIns="92075" tIns="46038" rIns="92075" bIns="46038" numCol="1" anchor="ctr" anchorCtr="0" compatLnSpc="1">
            <a:prstTxWarp prst="textNoShape">
              <a:avLst/>
            </a:prstTxWarp>
          </a:bodyPr>
          <a:lstStyle/>
          <a:p>
            <a:r>
              <a:rPr lang="zh-CN" altLang="en-US" dirty="0"/>
              <a:t>复制字符串</a:t>
            </a:r>
            <a:endParaRPr lang="en-US" altLang="zh-CN" dirty="0"/>
          </a:p>
        </p:txBody>
      </p:sp>
      <p:sp>
        <p:nvSpPr>
          <p:cNvPr id="439299" name="Content Placeholder 2">
            <a:extLst>
              <a:ext uri="{FF2B5EF4-FFF2-40B4-BE49-F238E27FC236}">
                <a16:creationId xmlns:a16="http://schemas.microsoft.com/office/drawing/2014/main" id="{3CBDE63F-721D-42CB-9CD6-C51BA61BF07A}"/>
              </a:ext>
            </a:extLst>
          </p:cNvPr>
          <p:cNvSpPr>
            <a:spLocks noGrp="1"/>
          </p:cNvSpPr>
          <p:nvPr>
            <p:ph idx="4294967295"/>
          </p:nvPr>
        </p:nvSpPr>
        <p:spPr>
          <a:xfrm>
            <a:off x="685801" y="1371600"/>
            <a:ext cx="9513887" cy="576263"/>
          </a:xfrm>
        </p:spPr>
        <p:txBody>
          <a:bodyPr vert="horz" wrap="square" lIns="92075" tIns="46038" rIns="92075" bIns="46038" numCol="1" anchor="t" anchorCtr="0" compatLnSpc="1">
            <a:prstTxWarp prst="textNoShape">
              <a:avLst/>
            </a:prstTxWarp>
          </a:bodyPr>
          <a:lstStyle/>
          <a:p>
            <a:r>
              <a:rPr lang="en-US" altLang="zh-CN" dirty="0">
                <a:latin typeface="Courier New" panose="02070309020205020404" pitchFamily="49" charset="0"/>
                <a:cs typeface="Courier New" panose="02070309020205020404" pitchFamily="49" charset="0"/>
              </a:rPr>
              <a:t>p</a:t>
            </a:r>
            <a:r>
              <a:rPr lang="en-US" altLang="zh-CN" dirty="0">
                <a:cs typeface="Courier New" panose="02070309020205020404" pitchFamily="49" charset="0"/>
              </a:rPr>
              <a:t> </a:t>
            </a:r>
            <a:r>
              <a:rPr lang="zh-CN" altLang="en-US" dirty="0">
                <a:cs typeface="Courier New" panose="02070309020205020404" pitchFamily="49" charset="0"/>
              </a:rPr>
              <a:t>最初指向字符串</a:t>
            </a:r>
            <a:r>
              <a:rPr lang="en-US" altLang="zh-CN" dirty="0">
                <a:cs typeface="Courier New" panose="02070309020205020404" pitchFamily="49" charset="0"/>
              </a:rPr>
              <a:t>s1</a:t>
            </a:r>
            <a:r>
              <a:rPr lang="zh-CN" altLang="en-US" dirty="0">
                <a:cs typeface="Courier New" panose="02070309020205020404" pitchFamily="49" charset="0"/>
              </a:rPr>
              <a:t>中的第一个字符</a:t>
            </a:r>
            <a:r>
              <a:rPr lang="en-US" altLang="zh-CN" dirty="0">
                <a:cs typeface="Courier New" panose="02070309020205020404" pitchFamily="49" charset="0"/>
              </a:rPr>
              <a:t>:</a:t>
            </a:r>
          </a:p>
        </p:txBody>
      </p:sp>
      <p:pic>
        <p:nvPicPr>
          <p:cNvPr id="439301" name="Picture 6">
            <a:extLst>
              <a:ext uri="{FF2B5EF4-FFF2-40B4-BE49-F238E27FC236}">
                <a16:creationId xmlns:a16="http://schemas.microsoft.com/office/drawing/2014/main" id="{6552E11D-6C61-4389-B518-74D866746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2181226"/>
            <a:ext cx="50228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9302" name="Content Placeholder 2">
            <a:extLst>
              <a:ext uri="{FF2B5EF4-FFF2-40B4-BE49-F238E27FC236}">
                <a16:creationId xmlns:a16="http://schemas.microsoft.com/office/drawing/2014/main" id="{FEED98FE-F749-440F-AC77-8EDAD4E03045}"/>
              </a:ext>
            </a:extLst>
          </p:cNvPr>
          <p:cNvSpPr>
            <a:spLocks/>
          </p:cNvSpPr>
          <p:nvPr/>
        </p:nvSpPr>
        <p:spPr bwMode="auto">
          <a:xfrm>
            <a:off x="685801" y="4043362"/>
            <a:ext cx="105918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spcAft>
                <a:spcPts val="600"/>
              </a:spcAft>
              <a:buClr>
                <a:srgbClr val="FF0000"/>
              </a:buClr>
              <a:buSzPct val="80000"/>
              <a:buFont typeface="Times New Roman" panose="02020603050405020304" pitchFamily="18" charset="0"/>
              <a:buChar char="☺"/>
            </a:pPr>
            <a:r>
              <a:rPr lang="zh-CN" altLang="en-US"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第一个</a:t>
            </a:r>
            <a:r>
              <a:rPr lang="en-US" altLang="zh-CN"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while</a:t>
            </a:r>
            <a:r>
              <a:rPr lang="zh-CN" altLang="en-US"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语句定位字符串</a:t>
            </a:r>
            <a:r>
              <a:rPr lang="en-US" altLang="zh-CN"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s1</a:t>
            </a:r>
            <a:r>
              <a:rPr lang="zh-CN" altLang="en-US"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的结尾空字符，并用</a:t>
            </a:r>
            <a:r>
              <a:rPr lang="en-US" altLang="zh-CN"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p</a:t>
            </a:r>
            <a:r>
              <a:rPr lang="zh-CN" altLang="en-US"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指向它：</a:t>
            </a:r>
            <a:endParaRPr lang="en-US" altLang="zh-CN" sz="2600" dirty="0">
              <a:solidFill>
                <a:srgbClr val="000066"/>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439303" name="Picture 6">
            <a:extLst>
              <a:ext uri="{FF2B5EF4-FFF2-40B4-BE49-F238E27FC236}">
                <a16:creationId xmlns:a16="http://schemas.microsoft.com/office/drawing/2014/main" id="{64BF200E-061B-4449-B0AA-589D6D289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0" y="4829176"/>
            <a:ext cx="4249738"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9301"/>
                                        </p:tgtEl>
                                        <p:attrNameLst>
                                          <p:attrName>style.visibility</p:attrName>
                                        </p:attrNameLst>
                                      </p:cBhvr>
                                      <p:to>
                                        <p:strVal val="visible"/>
                                      </p:to>
                                    </p:set>
                                    <p:animEffect transition="in" filter="box(in)">
                                      <p:cBhvr>
                                        <p:cTn id="7" dur="500"/>
                                        <p:tgtEl>
                                          <p:spTgt spid="439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9302"/>
                                        </p:tgtEl>
                                        <p:attrNameLst>
                                          <p:attrName>style.visibility</p:attrName>
                                        </p:attrNameLst>
                                      </p:cBhvr>
                                      <p:to>
                                        <p:strVal val="visible"/>
                                      </p:to>
                                    </p:set>
                                    <p:animEffect transition="in" filter="blinds(horizontal)">
                                      <p:cBhvr>
                                        <p:cTn id="12" dur="500"/>
                                        <p:tgtEl>
                                          <p:spTgt spid="439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39303"/>
                                        </p:tgtEl>
                                        <p:attrNameLst>
                                          <p:attrName>style.visibility</p:attrName>
                                        </p:attrNameLst>
                                      </p:cBhvr>
                                      <p:to>
                                        <p:strVal val="visible"/>
                                      </p:to>
                                    </p:set>
                                    <p:animEffect transition="in" filter="diamond(in)">
                                      <p:cBhvr>
                                        <p:cTn id="17" dur="2000"/>
                                        <p:tgtEl>
                                          <p:spTgt spid="439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字符串字面量的存储</a:t>
            </a:r>
            <a:endParaRPr lang="en-US" altLang="zh-CN" sz="4000">
              <a:latin typeface="微软雅黑" panose="020B0503020204020204" pitchFamily="34" charset="-122"/>
              <a:ea typeface="微软雅黑" panose="020B0503020204020204" pitchFamily="34" charset="-122"/>
            </a:endParaRPr>
          </a:p>
        </p:txBody>
      </p:sp>
      <p:sp>
        <p:nvSpPr>
          <p:cNvPr id="19459" name="Content Placeholder 2"/>
          <p:cNvSpPr>
            <a:spLocks noGrp="1" noChangeArrowheads="1"/>
          </p:cNvSpPr>
          <p:nvPr>
            <p:ph idx="1"/>
          </p:nvPr>
        </p:nvSpPr>
        <p:spPr>
          <a:xfrm>
            <a:off x="304800" y="1752600"/>
            <a:ext cx="11582400" cy="4800600"/>
          </a:xfrm>
        </p:spPr>
        <p:txBody>
          <a:bodyPr/>
          <a:lstStyle/>
          <a:p>
            <a:r>
              <a:rPr lang="zh-CN" altLang="en-US" sz="2800" dirty="0">
                <a:latin typeface="微软雅黑" panose="020B0503020204020204" pitchFamily="34" charset="-122"/>
                <a:ea typeface="微软雅黑" panose="020B0503020204020204" pitchFamily="34" charset="-122"/>
              </a:rPr>
              <a:t>字符串字面量</a:t>
            </a:r>
            <a:r>
              <a:rPr lang="en-US" altLang="zh-CN"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800" dirty="0" err="1">
                <a:latin typeface="微软雅黑" panose="020B0503020204020204" pitchFamily="34" charset="-122"/>
                <a:ea typeface="微软雅黑" panose="020B0503020204020204" pitchFamily="34" charset="-122"/>
                <a:cs typeface="Courier New" panose="02070309020205020404" pitchFamily="49" charset="0"/>
              </a:rPr>
              <a:t>abc</a:t>
            </a:r>
            <a:r>
              <a:rPr lang="en-US" altLang="zh-CN" sz="28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是以四个字符的数组来存放的，如图所示：</a:t>
            </a:r>
            <a:endParaRPr lang="en-US" altLang="zh-CN" sz="2800" dirty="0">
              <a:latin typeface="微软雅黑" panose="020B0503020204020204" pitchFamily="34" charset="-122"/>
              <a:ea typeface="微软雅黑" panose="020B0503020204020204" pitchFamily="34" charset="-122"/>
            </a:endParaRPr>
          </a:p>
          <a:p>
            <a:pPr>
              <a:buFontTx/>
              <a:buNone/>
            </a:pPr>
            <a:endParaRPr lang="en-US" altLang="zh-CN" sz="2800" dirty="0">
              <a:latin typeface="微软雅黑" panose="020B0503020204020204" pitchFamily="34" charset="-122"/>
              <a:ea typeface="微软雅黑" panose="020B0503020204020204" pitchFamily="34" charset="-122"/>
            </a:endParaRPr>
          </a:p>
          <a:p>
            <a:pPr>
              <a:buFontTx/>
              <a:buNone/>
            </a:pP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字符串</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则以单个空字符的数组来存储的</a:t>
            </a:r>
            <a:endParaRPr lang="en-US" altLang="zh-CN" sz="2800" dirty="0">
              <a:latin typeface="微软雅黑" panose="020B0503020204020204" pitchFamily="34" charset="-122"/>
              <a:ea typeface="微软雅黑" panose="020B0503020204020204" pitchFamily="34" charset="-122"/>
            </a:endParaRPr>
          </a:p>
          <a:p>
            <a:pPr>
              <a:buFontTx/>
              <a:buNone/>
            </a:pPr>
            <a:endParaRPr lang="en-US" altLang="zh-CN" sz="2800" dirty="0">
              <a:latin typeface="微软雅黑" panose="020B0503020204020204" pitchFamily="34" charset="-122"/>
              <a:ea typeface="微软雅黑" panose="020B0503020204020204" pitchFamily="34" charset="-122"/>
            </a:endParaRPr>
          </a:p>
          <a:p>
            <a:pPr>
              <a:buFontTx/>
              <a:buNone/>
            </a:pPr>
            <a:endParaRPr lang="en-US" altLang="zh-CN" sz="2800" dirty="0">
              <a:latin typeface="微软雅黑" panose="020B0503020204020204" pitchFamily="34" charset="-122"/>
              <a:ea typeface="微软雅黑" panose="020B0503020204020204" pitchFamily="34" charset="-122"/>
            </a:endParaRPr>
          </a:p>
        </p:txBody>
      </p:sp>
      <p:pic>
        <p:nvPicPr>
          <p:cNvPr id="204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75719"/>
            <a:ext cx="4270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94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029200"/>
            <a:ext cx="1320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7391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arn(inVertical)">
                                      <p:cBhvr>
                                        <p:cTn id="7" dur="500"/>
                                        <p:tgtEl>
                                          <p:spTgt spid="19459">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04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9459">
                                            <p:txEl>
                                              <p:pRg st="3" end="3"/>
                                            </p:txEl>
                                          </p:spTgt>
                                        </p:tgtEl>
                                        <p:attrNameLst>
                                          <p:attrName>style.visibility</p:attrName>
                                        </p:attrNameLst>
                                      </p:cBhvr>
                                      <p:to>
                                        <p:strVal val="visible"/>
                                      </p:to>
                                    </p:set>
                                    <p:animEffect transition="in" filter="barn(inVertical)">
                                      <p:cBhvr>
                                        <p:cTn id="14" dur="500"/>
                                        <p:tgtEl>
                                          <p:spTgt spid="19459">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9462"/>
                                        </p:tgtEl>
                                        <p:attrNameLst>
                                          <p:attrName>style.visibility</p:attrName>
                                        </p:attrNameLst>
                                      </p:cBhvr>
                                      <p:to>
                                        <p:strVal val="visible"/>
                                      </p:to>
                                    </p:set>
                                    <p:anim calcmode="lin" valueType="num">
                                      <p:cBhvr>
                                        <p:cTn id="17" dur="500" fill="hold"/>
                                        <p:tgtEl>
                                          <p:spTgt spid="19462"/>
                                        </p:tgtEl>
                                        <p:attrNameLst>
                                          <p:attrName>ppt_w</p:attrName>
                                        </p:attrNameLst>
                                      </p:cBhvr>
                                      <p:tavLst>
                                        <p:tav tm="0">
                                          <p:val>
                                            <p:fltVal val="0"/>
                                          </p:val>
                                        </p:tav>
                                        <p:tav tm="100000">
                                          <p:val>
                                            <p:strVal val="#ppt_w"/>
                                          </p:val>
                                        </p:tav>
                                      </p:tavLst>
                                    </p:anim>
                                    <p:anim calcmode="lin" valueType="num">
                                      <p:cBhvr>
                                        <p:cTn id="18" dur="500" fill="hold"/>
                                        <p:tgtEl>
                                          <p:spTgt spid="19462"/>
                                        </p:tgtEl>
                                        <p:attrNameLst>
                                          <p:attrName>ppt_h</p:attrName>
                                        </p:attrNameLst>
                                      </p:cBhvr>
                                      <p:tavLst>
                                        <p:tav tm="0">
                                          <p:val>
                                            <p:fltVal val="0"/>
                                          </p:val>
                                        </p:tav>
                                        <p:tav tm="100000">
                                          <p:val>
                                            <p:strVal val="#ppt_h"/>
                                          </p:val>
                                        </p:tav>
                                      </p:tavLst>
                                    </p:anim>
                                    <p:animEffect transition="in" filter="fade">
                                      <p:cBhvr>
                                        <p:cTn id="19"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itle 1">
            <a:extLst>
              <a:ext uri="{FF2B5EF4-FFF2-40B4-BE49-F238E27FC236}">
                <a16:creationId xmlns:a16="http://schemas.microsoft.com/office/drawing/2014/main" id="{1FC92CC4-199F-450F-9801-6921C857E299}"/>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复制字符串</a:t>
            </a:r>
            <a:endParaRPr lang="en-US" altLang="zh-CN"/>
          </a:p>
        </p:txBody>
      </p:sp>
      <p:sp>
        <p:nvSpPr>
          <p:cNvPr id="441347" name="Content Placeholder 2">
            <a:extLst>
              <a:ext uri="{FF2B5EF4-FFF2-40B4-BE49-F238E27FC236}">
                <a16:creationId xmlns:a16="http://schemas.microsoft.com/office/drawing/2014/main" id="{008290C5-089E-4BE4-8F47-8FF56718583E}"/>
              </a:ext>
            </a:extLst>
          </p:cNvPr>
          <p:cNvSpPr>
            <a:spLocks noGrp="1"/>
          </p:cNvSpPr>
          <p:nvPr>
            <p:ph idx="4294967295"/>
          </p:nvPr>
        </p:nvSpPr>
        <p:spPr/>
        <p:txBody>
          <a:bodyPr vert="horz" wrap="square" lIns="92075" tIns="46038" rIns="92075" bIns="46038" numCol="1" anchor="t" anchorCtr="0" compatLnSpc="1">
            <a:prstTxWarp prst="textNoShape">
              <a:avLst/>
            </a:prstTxWarp>
          </a:bodyPr>
          <a:lstStyle/>
          <a:p>
            <a:pPr>
              <a:spcBef>
                <a:spcPts val="1200"/>
              </a:spcBef>
            </a:pPr>
            <a:r>
              <a:rPr lang="zh-CN" altLang="en-US" dirty="0"/>
              <a:t>第二个 </a:t>
            </a:r>
            <a:r>
              <a:rPr lang="en-US" altLang="zh-CN" dirty="0"/>
              <a:t>while</a:t>
            </a:r>
            <a:r>
              <a:rPr lang="zh-CN" altLang="en-US" dirty="0"/>
              <a:t>语句实现了第</a:t>
            </a:r>
            <a:r>
              <a:rPr lang="en-US" altLang="zh-CN" dirty="0"/>
              <a:t>(2)</a:t>
            </a:r>
            <a:r>
              <a:rPr lang="zh-CN" altLang="en-US" dirty="0"/>
              <a:t>步。循环体把 </a:t>
            </a:r>
            <a:r>
              <a:rPr lang="en-US" altLang="zh-CN" dirty="0"/>
              <a:t>s2</a:t>
            </a:r>
            <a:r>
              <a:rPr lang="zh-CN" altLang="en-US" dirty="0"/>
              <a:t>指向的一个字符复制到 </a:t>
            </a:r>
            <a:r>
              <a:rPr lang="en-US" altLang="zh-CN" dirty="0"/>
              <a:t>p</a:t>
            </a:r>
            <a:r>
              <a:rPr lang="zh-CN" altLang="en-US" dirty="0"/>
              <a:t>指向的地方，接着 </a:t>
            </a:r>
            <a:r>
              <a:rPr lang="en-US" altLang="zh-CN" dirty="0"/>
              <a:t>p</a:t>
            </a:r>
            <a:r>
              <a:rPr lang="zh-CN" altLang="en-US" dirty="0"/>
              <a:t>和 </a:t>
            </a:r>
            <a:r>
              <a:rPr lang="en-US" altLang="zh-CN" dirty="0"/>
              <a:t>s2</a:t>
            </a:r>
            <a:r>
              <a:rPr lang="zh-CN" altLang="en-US" dirty="0"/>
              <a:t>都进行自增</a:t>
            </a:r>
            <a:endParaRPr lang="en-US" altLang="zh-CN" dirty="0"/>
          </a:p>
          <a:p>
            <a:pPr>
              <a:spcBef>
                <a:spcPts val="1200"/>
              </a:spcBef>
            </a:pPr>
            <a:r>
              <a:rPr lang="zh-CN" altLang="en-US" dirty="0"/>
              <a:t>如果 </a:t>
            </a:r>
            <a:r>
              <a:rPr lang="en-US" altLang="zh-CN" dirty="0"/>
              <a:t>s2</a:t>
            </a:r>
            <a:r>
              <a:rPr lang="zh-CN" altLang="en-US" dirty="0"/>
              <a:t>最初指向字符串</a:t>
            </a:r>
            <a:r>
              <a:rPr lang="en-US" altLang="zh-CN" dirty="0"/>
              <a:t>"def".</a:t>
            </a:r>
          </a:p>
          <a:p>
            <a:pPr>
              <a:spcBef>
                <a:spcPts val="1200"/>
              </a:spcBef>
            </a:pPr>
            <a:r>
              <a:rPr lang="zh-CN" altLang="en-US" dirty="0"/>
              <a:t>第一次循环后的样子</a:t>
            </a:r>
            <a:r>
              <a:rPr lang="en-US" altLang="zh-CN" dirty="0"/>
              <a:t>:</a:t>
            </a:r>
          </a:p>
        </p:txBody>
      </p:sp>
      <p:pic>
        <p:nvPicPr>
          <p:cNvPr id="441349" name="Picture 6">
            <a:extLst>
              <a:ext uri="{FF2B5EF4-FFF2-40B4-BE49-F238E27FC236}">
                <a16:creationId xmlns:a16="http://schemas.microsoft.com/office/drawing/2014/main" id="{D8EB1C91-3165-4A05-8451-B5FA92510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1" y="4454526"/>
            <a:ext cx="666432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1349"/>
                                        </p:tgtEl>
                                        <p:attrNameLst>
                                          <p:attrName>style.visibility</p:attrName>
                                        </p:attrNameLst>
                                      </p:cBhvr>
                                      <p:to>
                                        <p:strVal val="visible"/>
                                      </p:to>
                                    </p:set>
                                    <p:animEffect transition="in" filter="box(in)">
                                      <p:cBhvr>
                                        <p:cTn id="7" dur="500"/>
                                        <p:tgtEl>
                                          <p:spTgt spid="441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itle 1">
            <a:extLst>
              <a:ext uri="{FF2B5EF4-FFF2-40B4-BE49-F238E27FC236}">
                <a16:creationId xmlns:a16="http://schemas.microsoft.com/office/drawing/2014/main" id="{9E1B45E1-E9CE-4DDC-8BA3-D87FCF53FA30}"/>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复制字符串</a:t>
            </a:r>
            <a:endParaRPr lang="en-US" altLang="zh-CN"/>
          </a:p>
        </p:txBody>
      </p:sp>
      <p:sp>
        <p:nvSpPr>
          <p:cNvPr id="442371" name="Content Placeholder 2">
            <a:extLst>
              <a:ext uri="{FF2B5EF4-FFF2-40B4-BE49-F238E27FC236}">
                <a16:creationId xmlns:a16="http://schemas.microsoft.com/office/drawing/2014/main" id="{6F0506B8-13EC-4249-9BCE-249032BBCC55}"/>
              </a:ext>
            </a:extLst>
          </p:cNvPr>
          <p:cNvSpPr>
            <a:spLocks noGrp="1"/>
          </p:cNvSpPr>
          <p:nvPr>
            <p:ph idx="4294967295"/>
          </p:nvPr>
        </p:nvSpPr>
        <p:spPr>
          <a:xfrm>
            <a:off x="1827212" y="1696243"/>
            <a:ext cx="8537575" cy="585786"/>
          </a:xfrm>
        </p:spPr>
        <p:txBody>
          <a:bodyPr vert="horz" wrap="square" lIns="92075" tIns="46038" rIns="92075" bIns="46038" numCol="1" anchor="t" anchorCtr="0" compatLnSpc="1">
            <a:prstTxWarp prst="textNoShape">
              <a:avLst/>
            </a:prstTxWarp>
          </a:bodyPr>
          <a:lstStyle/>
          <a:p>
            <a:r>
              <a:rPr lang="zh-CN" altLang="en-US" dirty="0"/>
              <a:t>当</a:t>
            </a:r>
            <a:r>
              <a:rPr lang="en-US" altLang="zh-CN" dirty="0"/>
              <a:t>s2</a:t>
            </a:r>
            <a:r>
              <a:rPr lang="zh-CN" altLang="en-US" dirty="0"/>
              <a:t>指向空字符的时候，循环终止：</a:t>
            </a:r>
            <a:endParaRPr lang="en-US" altLang="zh-CN" dirty="0"/>
          </a:p>
        </p:txBody>
      </p:sp>
      <p:pic>
        <p:nvPicPr>
          <p:cNvPr id="442373" name="Picture 7">
            <a:extLst>
              <a:ext uri="{FF2B5EF4-FFF2-40B4-BE49-F238E27FC236}">
                <a16:creationId xmlns:a16="http://schemas.microsoft.com/office/drawing/2014/main" id="{EFD181F6-43C0-435B-A079-C55EF3EE5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660" y="2608264"/>
            <a:ext cx="9310438" cy="234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2374" name="Content Placeholder 2">
            <a:extLst>
              <a:ext uri="{FF2B5EF4-FFF2-40B4-BE49-F238E27FC236}">
                <a16:creationId xmlns:a16="http://schemas.microsoft.com/office/drawing/2014/main" id="{05427689-DFDF-4846-B0CA-2EF8ED249526}"/>
              </a:ext>
            </a:extLst>
          </p:cNvPr>
          <p:cNvSpPr>
            <a:spLocks/>
          </p:cNvSpPr>
          <p:nvPr/>
        </p:nvSpPr>
        <p:spPr bwMode="auto">
          <a:xfrm>
            <a:off x="1752601" y="5290349"/>
            <a:ext cx="9524999"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spcAft>
                <a:spcPts val="600"/>
              </a:spcAft>
              <a:buClr>
                <a:srgbClr val="FF0000"/>
              </a:buClr>
              <a:buSzPct val="80000"/>
              <a:buFont typeface="Times New Roman" panose="02020603050405020304" pitchFamily="18" charset="0"/>
              <a:buChar char="☺"/>
            </a:pPr>
            <a:r>
              <a:rPr lang="zh-CN" altLang="en-US" sz="2600" dirty="0">
                <a:solidFill>
                  <a:srgbClr val="000066"/>
                </a:solidFill>
                <a:latin typeface="微软雅黑" panose="020B0503020204020204" pitchFamily="34" charset="-122"/>
                <a:ea typeface="微软雅黑" panose="020B0503020204020204" pitchFamily="34" charset="-122"/>
              </a:rPr>
              <a:t>在</a:t>
            </a:r>
            <a:r>
              <a:rPr lang="en-US" altLang="zh-CN" sz="2600" dirty="0">
                <a:solidFill>
                  <a:srgbClr val="000066"/>
                </a:solidFill>
                <a:latin typeface="微软雅黑" panose="020B0503020204020204" pitchFamily="34" charset="-122"/>
                <a:ea typeface="微软雅黑" panose="020B0503020204020204" pitchFamily="34" charset="-122"/>
              </a:rPr>
              <a:t>p</a:t>
            </a:r>
            <a:r>
              <a:rPr lang="zh-CN" altLang="en-US" sz="2600" dirty="0">
                <a:solidFill>
                  <a:srgbClr val="000066"/>
                </a:solidFill>
                <a:latin typeface="微软雅黑" panose="020B0503020204020204" pitchFamily="34" charset="-122"/>
                <a:ea typeface="微软雅黑" panose="020B0503020204020204" pitchFamily="34" charset="-122"/>
              </a:rPr>
              <a:t>所指向的位置放置一个空字符后，</a:t>
            </a:r>
            <a:r>
              <a:rPr lang="en-US" altLang="zh-CN" sz="2600" dirty="0" err="1">
                <a:solidFill>
                  <a:srgbClr val="000066"/>
                </a:solidFill>
                <a:latin typeface="微软雅黑" panose="020B0503020204020204" pitchFamily="34" charset="-122"/>
                <a:ea typeface="微软雅黑" panose="020B0503020204020204" pitchFamily="34" charset="-122"/>
              </a:rPr>
              <a:t>strcat</a:t>
            </a:r>
            <a:r>
              <a:rPr lang="en-US" altLang="zh-CN" sz="2600" dirty="0">
                <a:solidFill>
                  <a:srgbClr val="000066"/>
                </a:solidFill>
                <a:latin typeface="微软雅黑" panose="020B0503020204020204" pitchFamily="34" charset="-122"/>
                <a:ea typeface="微软雅黑" panose="020B0503020204020204" pitchFamily="34" charset="-122"/>
              </a:rPr>
              <a:t> </a:t>
            </a:r>
            <a:r>
              <a:rPr lang="zh-CN" altLang="en-US" sz="2600" dirty="0">
                <a:solidFill>
                  <a:srgbClr val="000066"/>
                </a:solidFill>
                <a:latin typeface="微软雅黑" panose="020B0503020204020204" pitchFamily="34" charset="-122"/>
                <a:ea typeface="微软雅黑" panose="020B0503020204020204" pitchFamily="34" charset="-122"/>
              </a:rPr>
              <a:t>函数返回。</a:t>
            </a:r>
            <a:endParaRPr lang="en-US" altLang="zh-CN" sz="2600" dirty="0">
              <a:solidFill>
                <a:srgbClr val="000066"/>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605A7425-07DF-414D-9B05-1CF79A8AD72E}"/>
              </a:ext>
            </a:extLst>
          </p:cNvPr>
          <p:cNvSpPr/>
          <p:nvPr/>
        </p:nvSpPr>
        <p:spPr>
          <a:xfrm>
            <a:off x="6477000" y="4191000"/>
            <a:ext cx="678391" cy="584775"/>
          </a:xfrm>
          <a:prstGeom prst="rect">
            <a:avLst/>
          </a:prstGeom>
        </p:spPr>
        <p:txBody>
          <a:bodyPr wrap="none">
            <a:spAutoFit/>
          </a:bodyPr>
          <a:lstStyle/>
          <a:p>
            <a:r>
              <a:rPr lang="en-US" altLang="zh-CN" sz="3200" b="1" dirty="0">
                <a:solidFill>
                  <a:srgbClr val="C00000"/>
                </a:solidFill>
                <a:latin typeface="Courier New" panose="02070309020205020404" pitchFamily="49" charset="0"/>
                <a:cs typeface="Courier New" panose="02070309020205020404" pitchFamily="49" charset="0"/>
              </a:rPr>
              <a:t>\0</a:t>
            </a:r>
            <a:endParaRPr lang="zh-CN" altLang="en-US" sz="32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2373"/>
                                        </p:tgtEl>
                                        <p:attrNameLst>
                                          <p:attrName>style.visibility</p:attrName>
                                        </p:attrNameLst>
                                      </p:cBhvr>
                                      <p:to>
                                        <p:strVal val="visible"/>
                                      </p:to>
                                    </p:set>
                                    <p:animEffect transition="in" filter="box(in)">
                                      <p:cBhvr>
                                        <p:cTn id="7" dur="500"/>
                                        <p:tgtEl>
                                          <p:spTgt spid="442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2374"/>
                                        </p:tgtEl>
                                        <p:attrNameLst>
                                          <p:attrName>style.visibility</p:attrName>
                                        </p:attrNameLst>
                                      </p:cBhvr>
                                      <p:to>
                                        <p:strVal val="visible"/>
                                      </p:to>
                                    </p:set>
                                    <p:animEffect transition="in" filter="checkerboard(across)">
                                      <p:cBhvr>
                                        <p:cTn id="12" dur="500"/>
                                        <p:tgtEl>
                                          <p:spTgt spid="44237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4" grpId="0"/>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Title 1">
            <a:extLst>
              <a:ext uri="{FF2B5EF4-FFF2-40B4-BE49-F238E27FC236}">
                <a16:creationId xmlns:a16="http://schemas.microsoft.com/office/drawing/2014/main" id="{BFCC42A0-ED5E-4C68-B295-4F21996A40E8}"/>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复制字符串</a:t>
            </a:r>
            <a:endParaRPr lang="en-US" altLang="zh-CN"/>
          </a:p>
        </p:txBody>
      </p:sp>
      <p:sp>
        <p:nvSpPr>
          <p:cNvPr id="443395" name="Content Placeholder 2">
            <a:extLst>
              <a:ext uri="{FF2B5EF4-FFF2-40B4-BE49-F238E27FC236}">
                <a16:creationId xmlns:a16="http://schemas.microsoft.com/office/drawing/2014/main" id="{5BF1BC21-EC15-4CA2-BCA8-67E48612B920}"/>
              </a:ext>
            </a:extLst>
          </p:cNvPr>
          <p:cNvSpPr>
            <a:spLocks noGrp="1"/>
          </p:cNvSpPr>
          <p:nvPr>
            <p:ph idx="4294967295"/>
          </p:nvPr>
        </p:nvSpPr>
        <p:spPr>
          <a:xfrm>
            <a:off x="304800" y="1295400"/>
            <a:ext cx="11734800" cy="5334000"/>
          </a:xfrm>
        </p:spPr>
        <p:txBody>
          <a:bodyPr vert="horz" wrap="square" lIns="92075" tIns="46038" rIns="92075" bIns="46038" numCol="1" anchor="t" anchorCtr="0" compatLnSpc="1">
            <a:prstTxWarp prst="textNoShape">
              <a:avLst/>
            </a:prstTxWarp>
          </a:bodyPr>
          <a:lstStyle/>
          <a:p>
            <a:pPr>
              <a:spcBef>
                <a:spcPts val="600"/>
              </a:spcBef>
            </a:pPr>
            <a:r>
              <a:rPr lang="en-US" altLang="zh-CN" sz="2800" dirty="0" err="1">
                <a:latin typeface="Courier New" panose="02070309020205020404" pitchFamily="49" charset="0"/>
                <a:cs typeface="Courier New" panose="02070309020205020404" pitchFamily="49" charset="0"/>
              </a:rPr>
              <a:t>strcat</a:t>
            </a:r>
            <a:r>
              <a:rPr lang="zh-CN" altLang="en-US" sz="2800" dirty="0">
                <a:latin typeface="Courier New" panose="02070309020205020404" pitchFamily="49" charset="0"/>
                <a:cs typeface="Courier New" panose="02070309020205020404" pitchFamily="49" charset="0"/>
              </a:rPr>
              <a:t>的精简版</a:t>
            </a:r>
            <a:r>
              <a:rPr lang="en-US" altLang="zh-CN" sz="2800" dirty="0">
                <a:cs typeface="Courier New" panose="02070309020205020404" pitchFamily="49" charset="0"/>
              </a:rPr>
              <a:t>:</a:t>
            </a:r>
          </a:p>
          <a:p>
            <a:pPr>
              <a:spcBef>
                <a:spcPts val="600"/>
              </a:spcBef>
              <a:buNone/>
            </a:pPr>
            <a:r>
              <a:rPr lang="en-US" altLang="zh-CN" dirty="0">
                <a:latin typeface="Courier New" panose="02070309020205020404" pitchFamily="49" charset="0"/>
                <a:cs typeface="Courier New" panose="02070309020205020404" pitchFamily="49" charset="0"/>
              </a:rPr>
              <a:t>	char *</a:t>
            </a:r>
            <a:r>
              <a:rPr lang="en-US" altLang="zh-CN" dirty="0" err="1">
                <a:latin typeface="Courier New" panose="02070309020205020404" pitchFamily="49" charset="0"/>
                <a:cs typeface="Courier New" panose="02070309020205020404" pitchFamily="49" charset="0"/>
              </a:rPr>
              <a:t>strcat</a:t>
            </a:r>
            <a:r>
              <a:rPr lang="en-US" altLang="zh-CN" dirty="0">
                <a:latin typeface="Courier New" panose="02070309020205020404" pitchFamily="49" charset="0"/>
                <a:cs typeface="Courier New" panose="02070309020205020404" pitchFamily="49" charset="0"/>
              </a:rPr>
              <a:t>(char *s1, const char *s2) </a:t>
            </a:r>
          </a:p>
          <a:p>
            <a:pPr>
              <a:spcBef>
                <a:spcPts val="600"/>
              </a:spcBef>
              <a:buNone/>
            </a:pPr>
            <a:r>
              <a:rPr lang="en-US" altLang="zh-CN" dirty="0">
                <a:latin typeface="Courier New" panose="02070309020205020404" pitchFamily="49" charset="0"/>
                <a:cs typeface="Courier New" panose="02070309020205020404" pitchFamily="49" charset="0"/>
              </a:rPr>
              <a:t>	{</a:t>
            </a:r>
          </a:p>
          <a:p>
            <a:pPr>
              <a:spcBef>
                <a:spcPts val="600"/>
              </a:spcBef>
              <a:buNone/>
            </a:pPr>
            <a:r>
              <a:rPr lang="en-US" altLang="zh-CN" dirty="0">
                <a:latin typeface="Courier New" panose="02070309020205020404" pitchFamily="49" charset="0"/>
                <a:cs typeface="Courier New" panose="02070309020205020404" pitchFamily="49" charset="0"/>
              </a:rPr>
              <a:t>	   char *p = s1;</a:t>
            </a:r>
          </a:p>
          <a:p>
            <a:pPr>
              <a:spcBef>
                <a:spcPts val="600"/>
              </a:spcBef>
              <a:buNone/>
            </a:pPr>
            <a:r>
              <a:rPr lang="en-US" altLang="zh-CN" dirty="0">
                <a:latin typeface="Courier New" panose="02070309020205020404" pitchFamily="49" charset="0"/>
                <a:cs typeface="Courier New" panose="02070309020205020404" pitchFamily="49" charset="0"/>
              </a:rPr>
              <a:t>	   while (*p)</a:t>
            </a:r>
          </a:p>
          <a:p>
            <a:pPr>
              <a:spcBef>
                <a:spcPts val="600"/>
              </a:spcBef>
              <a:buNone/>
            </a:pPr>
            <a:r>
              <a:rPr lang="en-US" altLang="zh-CN" dirty="0">
                <a:latin typeface="Courier New" panose="02070309020205020404" pitchFamily="49" charset="0"/>
                <a:cs typeface="Courier New" panose="02070309020205020404" pitchFamily="49" charset="0"/>
              </a:rPr>
              <a:t>	      p++;</a:t>
            </a:r>
            <a:r>
              <a:rPr lang="en-US" altLang="zh-CN" sz="2800" dirty="0">
                <a:solidFill>
                  <a:srgbClr val="C00000"/>
                </a:solidFill>
                <a:latin typeface="Courier New" panose="02070309020205020404" pitchFamily="49" charset="0"/>
                <a:cs typeface="Courier New" panose="02070309020205020404" pitchFamily="49" charset="0"/>
              </a:rPr>
              <a:t> 	</a:t>
            </a:r>
            <a:r>
              <a:rPr lang="en-US" altLang="zh-CN" sz="2400" dirty="0">
                <a:solidFill>
                  <a:srgbClr val="C00000"/>
                </a:solidFill>
                <a:latin typeface="Courier New" panose="02070309020205020404" pitchFamily="49" charset="0"/>
                <a:cs typeface="Courier New" panose="02070309020205020404" pitchFamily="49" charset="0"/>
              </a:rPr>
              <a:t>//</a:t>
            </a:r>
            <a:r>
              <a:rPr lang="zh-CN" altLang="en-US" sz="2400" dirty="0">
                <a:solidFill>
                  <a:srgbClr val="C00000"/>
                </a:solidFill>
              </a:rPr>
              <a:t>使 </a:t>
            </a:r>
            <a:r>
              <a:rPr lang="en-US" altLang="zh-CN" sz="2400" dirty="0">
                <a:solidFill>
                  <a:srgbClr val="C00000"/>
                </a:solidFill>
              </a:rPr>
              <a:t>p</a:t>
            </a:r>
            <a:r>
              <a:rPr lang="zh-CN" altLang="en-US" sz="2400" dirty="0">
                <a:solidFill>
                  <a:srgbClr val="C00000"/>
                </a:solidFill>
              </a:rPr>
              <a:t>正好指向空字符的位置</a:t>
            </a:r>
            <a:endParaRPr lang="en-US" altLang="zh-CN" sz="2400" dirty="0">
              <a:solidFill>
                <a:srgbClr val="C00000"/>
              </a:solidFill>
              <a:latin typeface="Courier New" panose="02070309020205020404" pitchFamily="49" charset="0"/>
              <a:cs typeface="Courier New" panose="02070309020205020404" pitchFamily="49" charset="0"/>
            </a:endParaRPr>
          </a:p>
          <a:p>
            <a:pPr>
              <a:spcBef>
                <a:spcPts val="600"/>
              </a:spcBef>
              <a:buNone/>
            </a:pPr>
            <a:r>
              <a:rPr lang="en-US" altLang="zh-CN" dirty="0">
                <a:latin typeface="Courier New" panose="02070309020205020404" pitchFamily="49" charset="0"/>
                <a:cs typeface="Courier New" panose="02070309020205020404" pitchFamily="49" charset="0"/>
              </a:rPr>
              <a:t>	   while (*p++ = *s2++)</a:t>
            </a:r>
          </a:p>
          <a:p>
            <a:pPr>
              <a:spcBef>
                <a:spcPts val="600"/>
              </a:spcBef>
              <a:buNone/>
            </a:pPr>
            <a:r>
              <a:rPr lang="en-US" altLang="zh-CN" dirty="0">
                <a:latin typeface="Courier New" panose="02070309020205020404" pitchFamily="49" charset="0"/>
                <a:cs typeface="Courier New" panose="02070309020205020404" pitchFamily="49" charset="0"/>
              </a:rPr>
              <a:t>	      ;	</a:t>
            </a:r>
            <a:r>
              <a:rPr lang="en-US" altLang="zh-CN" sz="2400" dirty="0">
                <a:solidFill>
                  <a:srgbClr val="C00000"/>
                </a:solidFill>
                <a:latin typeface="Courier New" panose="02070309020205020404" pitchFamily="49" charset="0"/>
                <a:cs typeface="Courier New" panose="02070309020205020404" pitchFamily="49" charset="0"/>
              </a:rPr>
              <a:t>//</a:t>
            </a:r>
            <a:r>
              <a:rPr lang="en-US" altLang="zh-CN" sz="2400" dirty="0">
                <a:solidFill>
                  <a:srgbClr val="C00000"/>
                </a:solidFill>
              </a:rPr>
              <a:t>p</a:t>
            </a:r>
            <a:r>
              <a:rPr lang="zh-CN" altLang="en-US" sz="2400" dirty="0">
                <a:solidFill>
                  <a:srgbClr val="C00000"/>
                </a:solidFill>
              </a:rPr>
              <a:t>被赋值为</a:t>
            </a:r>
            <a:r>
              <a:rPr lang="en-US" altLang="zh-CN" sz="2400" dirty="0">
                <a:solidFill>
                  <a:srgbClr val="C00000"/>
                </a:solidFill>
              </a:rPr>
              <a:t>s2</a:t>
            </a:r>
            <a:r>
              <a:rPr lang="zh-CN" altLang="en-US" sz="2400" dirty="0">
                <a:solidFill>
                  <a:srgbClr val="C00000"/>
                </a:solidFill>
              </a:rPr>
              <a:t>指向的空字符后停止循序，且指向空字符后面的位置</a:t>
            </a:r>
            <a:endParaRPr lang="en-US" altLang="zh-CN" sz="2400" dirty="0">
              <a:solidFill>
                <a:srgbClr val="C00000"/>
              </a:solidFill>
              <a:latin typeface="Courier New" panose="02070309020205020404" pitchFamily="49" charset="0"/>
              <a:cs typeface="Courier New" panose="02070309020205020404" pitchFamily="49" charset="0"/>
            </a:endParaRPr>
          </a:p>
          <a:p>
            <a:pPr>
              <a:spcBef>
                <a:spcPts val="600"/>
              </a:spcBef>
              <a:buNone/>
            </a:pPr>
            <a:r>
              <a:rPr lang="en-US" altLang="zh-CN" dirty="0">
                <a:latin typeface="Courier New" panose="02070309020205020404" pitchFamily="49" charset="0"/>
                <a:cs typeface="Courier New" panose="02070309020205020404" pitchFamily="49" charset="0"/>
              </a:rPr>
              <a:t>	   return s1;</a:t>
            </a:r>
          </a:p>
          <a:p>
            <a:pPr>
              <a:spcBef>
                <a:spcPts val="600"/>
              </a:spcBef>
              <a:buNone/>
            </a:pPr>
            <a:r>
              <a:rPr lang="en-US" altLang="zh-CN" dirty="0">
                <a:latin typeface="Courier New" panose="02070309020205020404" pitchFamily="49" charset="0"/>
                <a:cs typeface="Courier New" panose="02070309020205020404" pitchFamily="49"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351088" y="585789"/>
            <a:ext cx="78486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60000"/>
              <a:buFont typeface="Wingdings" panose="05000000000000000000" pitchFamily="2" charset="2"/>
              <a:buChar char="l"/>
            </a:pPr>
            <a:r>
              <a:rPr lang="en-US" altLang="zh-CN" sz="4800">
                <a:solidFill>
                  <a:srgbClr val="990099"/>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4800">
                <a:solidFill>
                  <a:srgbClr val="990099"/>
                </a:solidFill>
                <a:latin typeface="黑体" panose="02010609060101010101" pitchFamily="49" charset="-122"/>
                <a:ea typeface="黑体" panose="02010609060101010101" pitchFamily="49" charset="-122"/>
              </a:rPr>
              <a:t>本章要点</a:t>
            </a:r>
            <a:endParaRPr lang="zh-CN" altLang="en-US" sz="11500">
              <a:solidFill>
                <a:srgbClr val="CC0000"/>
              </a:solidFill>
              <a:latin typeface="Arial Black" panose="020B0A04020102020204" pitchFamily="34" charset="0"/>
              <a:ea typeface="方正舒体" panose="02010601030101010101" pitchFamily="2" charset="-122"/>
            </a:endParaRPr>
          </a:p>
        </p:txBody>
      </p:sp>
      <p:sp>
        <p:nvSpPr>
          <p:cNvPr id="4099" name="Rectangle 5"/>
          <p:cNvSpPr>
            <a:spLocks noChangeArrowheads="1"/>
          </p:cNvSpPr>
          <p:nvPr/>
        </p:nvSpPr>
        <p:spPr bwMode="auto">
          <a:xfrm>
            <a:off x="2892426" y="1736726"/>
            <a:ext cx="6480175" cy="4537075"/>
          </a:xfrm>
          <a:prstGeom prst="rect">
            <a:avLst/>
          </a:prstGeom>
          <a:noFill/>
          <a:ln w="9525" cmpd="sng">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contourClr>
              <a:srgbClr val="990099"/>
            </a:contour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字符串字面量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字符串变量</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字符串的读和写</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访问字符串中的字符</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使用</a:t>
            </a:r>
            <a:r>
              <a:rPr lang="en-US" altLang="zh-CN"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C</a:t>
            </a: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语言的字符串库</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9900CC"/>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字符串惯用法</a:t>
            </a:r>
          </a:p>
          <a:p>
            <a:pPr marL="914400" lvl="1" indent="-457200">
              <a:lnSpc>
                <a:spcPct val="120000"/>
              </a:lnSpc>
              <a:spcBef>
                <a:spcPct val="20000"/>
              </a:spcBef>
              <a:buClr>
                <a:srgbClr val="9900CC"/>
              </a:buClr>
              <a:buSzPct val="50000"/>
              <a:buFont typeface="Wingdings" panose="05000000000000000000" pitchFamily="2" charset="2"/>
              <a:buChar char="n"/>
            </a:pPr>
            <a:r>
              <a:rPr lang="zh-CN" altLang="en-US" sz="2800" b="1" dirty="0">
                <a:solidFill>
                  <a:srgbClr val="000066"/>
                </a:solidFill>
                <a:effectLst>
                  <a:outerShdw blurRad="38100" dist="38100" dir="2700000" algn="tl">
                    <a:srgbClr val="C0C0C0"/>
                  </a:outerShdw>
                </a:effectLst>
                <a:latin typeface="Adobe 黑体 Std R" panose="020B0400000000000000" pitchFamily="34" charset="-122"/>
                <a:ea typeface="Adobe 黑体 Std R" panose="020B0400000000000000" pitchFamily="34" charset="-122"/>
              </a:rPr>
              <a:t>字符串数组</a:t>
            </a:r>
          </a:p>
        </p:txBody>
      </p:sp>
    </p:spTree>
    <p:extLst>
      <p:ext uri="{BB962C8B-B14F-4D97-AF65-F5344CB8AC3E}">
        <p14:creationId xmlns:p14="http://schemas.microsoft.com/office/powerpoint/2010/main" val="25895485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itle 1">
            <a:extLst>
              <a:ext uri="{FF2B5EF4-FFF2-40B4-BE49-F238E27FC236}">
                <a16:creationId xmlns:a16="http://schemas.microsoft.com/office/drawing/2014/main" id="{11F92797-3E95-44D5-838E-318777FBF3F0}"/>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10.7 </a:t>
            </a:r>
            <a:r>
              <a:rPr lang="zh-CN" altLang="en-US" dirty="0"/>
              <a:t>字符串数组</a:t>
            </a:r>
            <a:endParaRPr lang="en-US" altLang="zh-CN" dirty="0"/>
          </a:p>
        </p:txBody>
      </p:sp>
      <p:sp>
        <p:nvSpPr>
          <p:cNvPr id="446467" name="Content Placeholder 2">
            <a:extLst>
              <a:ext uri="{FF2B5EF4-FFF2-40B4-BE49-F238E27FC236}">
                <a16:creationId xmlns:a16="http://schemas.microsoft.com/office/drawing/2014/main" id="{6B41865B-8676-4BB0-8055-9D76BB8F8D70}"/>
              </a:ext>
            </a:extLst>
          </p:cNvPr>
          <p:cNvSpPr>
            <a:spLocks noGrp="1"/>
          </p:cNvSpPr>
          <p:nvPr>
            <p:ph idx="4294967295"/>
          </p:nvPr>
        </p:nvSpPr>
        <p:spPr>
          <a:xfrm>
            <a:off x="228601" y="1403350"/>
            <a:ext cx="11811000" cy="508635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800" dirty="0"/>
              <a:t>存储字符串数组有多种方法。</a:t>
            </a:r>
            <a:endParaRPr lang="en-US" altLang="zh-CN" sz="2800" dirty="0"/>
          </a:p>
          <a:p>
            <a:pPr>
              <a:lnSpc>
                <a:spcPct val="150000"/>
              </a:lnSpc>
              <a:spcBef>
                <a:spcPts val="600"/>
              </a:spcBef>
            </a:pPr>
            <a:r>
              <a:rPr lang="zh-CN" altLang="en-US" sz="2800" dirty="0"/>
              <a:t>一种方法是采用二维字符数组，每行一个字符串：</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char planets[][8] = {"Mercury", "Venus", "Earth",</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"Mars", "Jupiter", "Saturn",</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"Uranus", "Neptune", "Pluto"};</a:t>
            </a:r>
          </a:p>
          <a:p>
            <a:pPr>
              <a:lnSpc>
                <a:spcPct val="150000"/>
              </a:lnSpc>
              <a:spcBef>
                <a:spcPts val="600"/>
              </a:spcBef>
            </a:pPr>
            <a:r>
              <a:rPr lang="zh-CN" altLang="en-US" sz="2800" dirty="0"/>
              <a:t>可以忽略数组的行数，但是必须指明数组的列数。</a:t>
            </a:r>
            <a:endParaRPr lang="en-US" altLang="zh-C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1" name="Content Placeholder 2">
            <a:extLst>
              <a:ext uri="{FF2B5EF4-FFF2-40B4-BE49-F238E27FC236}">
                <a16:creationId xmlns:a16="http://schemas.microsoft.com/office/drawing/2014/main" id="{1AC56D70-9FFB-46E1-B76B-EE45EF6B02D8}"/>
              </a:ext>
            </a:extLst>
          </p:cNvPr>
          <p:cNvSpPr>
            <a:spLocks noGrp="1"/>
          </p:cNvSpPr>
          <p:nvPr>
            <p:ph idx="4294967295"/>
          </p:nvPr>
        </p:nvSpPr>
        <p:spPr>
          <a:xfrm>
            <a:off x="304800" y="1371600"/>
            <a:ext cx="4648200" cy="518160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en-US" altLang="zh-CN" sz="2800" dirty="0">
                <a:latin typeface="Courier New" panose="02070309020205020404" pitchFamily="49" charset="0"/>
                <a:cs typeface="Courier New" panose="02070309020205020404" pitchFamily="49" charset="0"/>
              </a:rPr>
              <a:t>planets</a:t>
            </a:r>
            <a:r>
              <a:rPr lang="zh-CN" altLang="en-US" sz="2800" dirty="0">
                <a:latin typeface="Courier New" panose="02070309020205020404" pitchFamily="49" charset="0"/>
                <a:cs typeface="Courier New" panose="02070309020205020404" pitchFamily="49" charset="0"/>
              </a:rPr>
              <a:t>数组包含了一定数量的未用空白（额外的空字符</a:t>
            </a:r>
            <a:r>
              <a:rPr lang="en-US" altLang="zh-CN" sz="2800" dirty="0">
                <a:latin typeface="Courier New" panose="02070309020205020404" pitchFamily="49" charset="0"/>
                <a:cs typeface="Courier New" panose="02070309020205020404" pitchFamily="49" charset="0"/>
              </a:rPr>
              <a:t>)</a:t>
            </a:r>
            <a:r>
              <a:rPr lang="en-US" altLang="zh-CN" sz="2800" dirty="0"/>
              <a:t>:</a:t>
            </a:r>
          </a:p>
        </p:txBody>
      </p:sp>
      <p:pic>
        <p:nvPicPr>
          <p:cNvPr id="447493" name="Picture 6">
            <a:extLst>
              <a:ext uri="{FF2B5EF4-FFF2-40B4-BE49-F238E27FC236}">
                <a16:creationId xmlns:a16="http://schemas.microsoft.com/office/drawing/2014/main" id="{24B26F0E-A1BB-43EB-892F-4BD008986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49249"/>
            <a:ext cx="5410200" cy="60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itle 1">
            <a:extLst>
              <a:ext uri="{FF2B5EF4-FFF2-40B4-BE49-F238E27FC236}">
                <a16:creationId xmlns:a16="http://schemas.microsoft.com/office/drawing/2014/main" id="{294DF433-93FB-4619-BD5D-BAF980BAE880}"/>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字符串数组</a:t>
            </a:r>
            <a:endParaRPr lang="en-US" altLang="zh-CN"/>
          </a:p>
        </p:txBody>
      </p:sp>
      <p:sp>
        <p:nvSpPr>
          <p:cNvPr id="448515" name="Content Placeholder 2">
            <a:extLst>
              <a:ext uri="{FF2B5EF4-FFF2-40B4-BE49-F238E27FC236}">
                <a16:creationId xmlns:a16="http://schemas.microsoft.com/office/drawing/2014/main" id="{3CA1D535-3869-458F-9F57-595243332C4F}"/>
              </a:ext>
            </a:extLst>
          </p:cNvPr>
          <p:cNvSpPr>
            <a:spLocks noGrp="1"/>
          </p:cNvSpPr>
          <p:nvPr>
            <p:ph idx="4294967295"/>
          </p:nvPr>
        </p:nvSpPr>
        <p:spPr>
          <a:xfrm>
            <a:off x="304800" y="1295400"/>
            <a:ext cx="11480800" cy="5181600"/>
          </a:xfrm>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800" dirty="0"/>
              <a:t>大多数字符串集合都会有一些长的和短的字符串。</a:t>
            </a:r>
            <a:endParaRPr lang="en-US" altLang="zh-CN" sz="2800" dirty="0"/>
          </a:p>
          <a:p>
            <a:pPr>
              <a:lnSpc>
                <a:spcPct val="150000"/>
              </a:lnSpc>
              <a:spcBef>
                <a:spcPts val="600"/>
              </a:spcBef>
            </a:pPr>
            <a:r>
              <a:rPr lang="zh-CN" altLang="en-US" sz="2800" dirty="0"/>
              <a:t>我需要的是一种</a:t>
            </a:r>
            <a:r>
              <a:rPr lang="zh-CN" altLang="en-US" sz="2800" dirty="0">
                <a:solidFill>
                  <a:srgbClr val="C00000"/>
                </a:solidFill>
              </a:rPr>
              <a:t>参差不齐的数组</a:t>
            </a:r>
            <a:r>
              <a:rPr lang="en-US" altLang="zh-CN" sz="2800" dirty="0">
                <a:solidFill>
                  <a:srgbClr val="C00000"/>
                </a:solidFill>
              </a:rPr>
              <a:t>(ragged array)</a:t>
            </a:r>
            <a:r>
              <a:rPr lang="zh-CN" altLang="en-US" sz="2800" dirty="0"/>
              <a:t>，可以有不同长度的行，以便节省空间。</a:t>
            </a:r>
            <a:endParaRPr lang="en-US" altLang="zh-CN" sz="2800" dirty="0"/>
          </a:p>
          <a:p>
            <a:pPr>
              <a:lnSpc>
                <a:spcPct val="150000"/>
              </a:lnSpc>
              <a:spcBef>
                <a:spcPts val="600"/>
              </a:spcBef>
            </a:pPr>
            <a:r>
              <a:rPr lang="zh-CN" altLang="en-US" sz="2800" dirty="0"/>
              <a:t>在</a:t>
            </a:r>
            <a:r>
              <a:rPr lang="en-US" altLang="zh-CN" sz="2800" dirty="0"/>
              <a:t>C</a:t>
            </a:r>
            <a:r>
              <a:rPr lang="zh-CN" altLang="en-US" sz="2800" dirty="0"/>
              <a:t>中，我们可以采用</a:t>
            </a:r>
            <a:r>
              <a:rPr lang="zh-CN" altLang="en-US" sz="2800" dirty="0">
                <a:solidFill>
                  <a:srgbClr val="C00000"/>
                </a:solidFill>
              </a:rPr>
              <a:t>数组元素是指针</a:t>
            </a:r>
            <a:r>
              <a:rPr lang="zh-CN" altLang="en-US" sz="2800" dirty="0"/>
              <a:t>的方式来满足这种需求：</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char *planets</a:t>
            </a:r>
            <a:r>
              <a:rPr lang="en-US" altLang="zh-CN" sz="2800" dirty="0">
                <a:solidFill>
                  <a:srgbClr val="C00000"/>
                </a:solidFill>
                <a:latin typeface="Courier New" panose="02070309020205020404" pitchFamily="49" charset="0"/>
                <a:cs typeface="Courier New" panose="02070309020205020404" pitchFamily="49" charset="0"/>
              </a:rPr>
              <a:t>[]</a:t>
            </a:r>
            <a:r>
              <a:rPr lang="en-US" altLang="zh-CN" sz="2800" dirty="0">
                <a:latin typeface="Courier New" panose="02070309020205020404" pitchFamily="49" charset="0"/>
                <a:cs typeface="Courier New" panose="02070309020205020404" pitchFamily="49" charset="0"/>
              </a:rPr>
              <a:t> = {"Mercury", "Venus", "Earth",</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"Mars", "Jupiter", "Saturn",</a:t>
            </a:r>
          </a:p>
          <a:p>
            <a:pPr lvl="1">
              <a:lnSpc>
                <a:spcPct val="150000"/>
              </a:lnSpc>
              <a:spcBef>
                <a:spcPts val="600"/>
              </a:spcBef>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"Uranus", "Neptune", "Pluto"};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8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5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85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85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8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Title 1">
            <a:extLst>
              <a:ext uri="{FF2B5EF4-FFF2-40B4-BE49-F238E27FC236}">
                <a16:creationId xmlns:a16="http://schemas.microsoft.com/office/drawing/2014/main" id="{BEAA5A37-8627-40F4-860A-0B7270E87390}"/>
              </a:ext>
            </a:extLst>
          </p:cNvPr>
          <p:cNvSpPr>
            <a:spLocks noGrp="1"/>
          </p:cNvSpPr>
          <p:nvPr>
            <p:ph type="title" idx="4294967295"/>
          </p:nvPr>
        </p:nvSpPr>
        <p:spPr>
          <a:xfrm>
            <a:off x="914400" y="533400"/>
            <a:ext cx="6477000" cy="685800"/>
          </a:xfrm>
        </p:spPr>
        <p:txBody>
          <a:bodyPr vert="horz" wrap="square" lIns="92075" tIns="46038" rIns="92075" bIns="46038" numCol="1" anchor="ctr" anchorCtr="0" compatLnSpc="1">
            <a:prstTxWarp prst="textNoShape">
              <a:avLst/>
            </a:prstTxWarp>
          </a:bodyPr>
          <a:lstStyle/>
          <a:p>
            <a:r>
              <a:rPr lang="zh-CN" altLang="en-US" dirty="0"/>
              <a:t>字符串数组</a:t>
            </a:r>
            <a:endParaRPr lang="en-US" altLang="zh-CN" dirty="0"/>
          </a:p>
        </p:txBody>
      </p:sp>
      <p:sp>
        <p:nvSpPr>
          <p:cNvPr id="449539" name="Content Placeholder 2">
            <a:extLst>
              <a:ext uri="{FF2B5EF4-FFF2-40B4-BE49-F238E27FC236}">
                <a16:creationId xmlns:a16="http://schemas.microsoft.com/office/drawing/2014/main" id="{E56BB6CB-905C-4C21-A884-37FA839732EE}"/>
              </a:ext>
            </a:extLst>
          </p:cNvPr>
          <p:cNvSpPr>
            <a:spLocks noGrp="1"/>
          </p:cNvSpPr>
          <p:nvPr>
            <p:ph idx="4294967295"/>
          </p:nvPr>
        </p:nvSpPr>
        <p:spPr>
          <a:xfrm>
            <a:off x="723900" y="1428750"/>
            <a:ext cx="4800600" cy="2209800"/>
          </a:xfrm>
        </p:spPr>
        <p:txBody>
          <a:bodyPr vert="horz" wrap="square" lIns="92075" tIns="46038" rIns="92075" bIns="46038" numCol="1" anchor="t" anchorCtr="0" compatLnSpc="1">
            <a:prstTxWarp prst="textNoShape">
              <a:avLst/>
            </a:prstTxWarp>
          </a:bodyPr>
          <a:lstStyle/>
          <a:p>
            <a:pPr>
              <a:lnSpc>
                <a:spcPct val="150000"/>
              </a:lnSpc>
            </a:pPr>
            <a:r>
              <a:rPr lang="zh-CN" altLang="en-US" sz="2800" dirty="0"/>
              <a:t>这种小的改动对</a:t>
            </a:r>
            <a:r>
              <a:rPr lang="en-US" altLang="zh-CN" sz="2800" dirty="0"/>
              <a:t>planets</a:t>
            </a:r>
            <a:r>
              <a:rPr lang="zh-CN" altLang="en-US" sz="2800" dirty="0"/>
              <a:t>的存储具有很大的影响</a:t>
            </a:r>
            <a:r>
              <a:rPr lang="en-US" altLang="zh-CN" sz="2800" dirty="0"/>
              <a:t>:</a:t>
            </a:r>
          </a:p>
        </p:txBody>
      </p:sp>
      <p:pic>
        <p:nvPicPr>
          <p:cNvPr id="449541" name="Picture 6">
            <a:extLst>
              <a:ext uri="{FF2B5EF4-FFF2-40B4-BE49-F238E27FC236}">
                <a16:creationId xmlns:a16="http://schemas.microsoft.com/office/drawing/2014/main" id="{71E15CE6-4BF0-4817-AC17-66D5B169E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609600"/>
            <a:ext cx="5562600" cy="590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矩形 4">
            <a:extLst>
              <a:ext uri="{FF2B5EF4-FFF2-40B4-BE49-F238E27FC236}">
                <a16:creationId xmlns:a16="http://schemas.microsoft.com/office/drawing/2014/main" id="{0274D1E4-FE2C-45FA-BEB1-97CB26B689BC}"/>
              </a:ext>
            </a:extLst>
          </p:cNvPr>
          <p:cNvSpPr>
            <a:spLocks noChangeArrowheads="1"/>
          </p:cNvSpPr>
          <p:nvPr/>
        </p:nvSpPr>
        <p:spPr bwMode="auto">
          <a:xfrm>
            <a:off x="685800" y="3648075"/>
            <a:ext cx="4648200" cy="2667000"/>
          </a:xfrm>
          <a:prstGeom prst="rect">
            <a:avLst/>
          </a:prstGeom>
          <a:solidFill>
            <a:schemeClr val="accent1"/>
          </a:solidFill>
          <a:ln w="12700" algn="ctr">
            <a:solidFill>
              <a:schemeClr val="tx1"/>
            </a:solidFill>
            <a:round/>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800" dirty="0">
                <a:latin typeface="微软雅黑" panose="020B0503020204020204" pitchFamily="34" charset="-122"/>
                <a:ea typeface="微软雅黑" panose="020B0503020204020204" pitchFamily="34" charset="-122"/>
              </a:rPr>
              <a:t>请注意：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在这种方式中，其实已经没有“字符串变量”存在，而是用一系列的指针变量，依次指向了各字符串常量的首地址。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itle 1">
            <a:extLst>
              <a:ext uri="{FF2B5EF4-FFF2-40B4-BE49-F238E27FC236}">
                <a16:creationId xmlns:a16="http://schemas.microsoft.com/office/drawing/2014/main" id="{D16A6AA3-5754-4139-BF29-BE67F8713C28}"/>
              </a:ext>
            </a:extLst>
          </p:cNvPr>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字符串数组</a:t>
            </a:r>
            <a:endParaRPr lang="en-US" altLang="zh-CN"/>
          </a:p>
        </p:txBody>
      </p:sp>
      <p:sp>
        <p:nvSpPr>
          <p:cNvPr id="450563" name="Content Placeholder 2">
            <a:extLst>
              <a:ext uri="{FF2B5EF4-FFF2-40B4-BE49-F238E27FC236}">
                <a16:creationId xmlns:a16="http://schemas.microsoft.com/office/drawing/2014/main" id="{0F2E4132-B663-44DA-A1E7-EAE68B077FAF}"/>
              </a:ext>
            </a:extLst>
          </p:cNvPr>
          <p:cNvSpPr>
            <a:spLocks noGrp="1"/>
          </p:cNvSpPr>
          <p:nvPr>
            <p:ph idx="4294967295"/>
          </p:nvPr>
        </p:nvSpPr>
        <p:spPr>
          <a:xfrm>
            <a:off x="304800" y="1371600"/>
            <a:ext cx="11658600" cy="5181600"/>
          </a:xfrm>
        </p:spPr>
        <p:txBody>
          <a:bodyPr vert="horz" wrap="square" lIns="92075" tIns="46038" rIns="92075" bIns="46038" numCol="1" anchor="t" anchorCtr="0" compatLnSpc="1">
            <a:prstTxWarp prst="textNoShape">
              <a:avLst/>
            </a:prstTxWarp>
          </a:bodyPr>
          <a:lstStyle/>
          <a:p>
            <a:pPr>
              <a:lnSpc>
                <a:spcPct val="150000"/>
              </a:lnSpc>
            </a:pPr>
            <a:r>
              <a:rPr lang="zh-CN" altLang="en-US" sz="2800" dirty="0"/>
              <a:t>要访问一个行星的名字，我们所需要的仅是下标</a:t>
            </a:r>
            <a:r>
              <a:rPr lang="en-US" altLang="zh-CN" sz="2800" dirty="0"/>
              <a:t>planets</a:t>
            </a:r>
            <a:r>
              <a:rPr lang="zh-CN" altLang="en-US" sz="2800" dirty="0"/>
              <a:t>数组。</a:t>
            </a:r>
            <a:endParaRPr lang="en-US" altLang="zh-CN" sz="2800" dirty="0"/>
          </a:p>
          <a:p>
            <a:pPr>
              <a:lnSpc>
                <a:spcPct val="150000"/>
              </a:lnSpc>
            </a:pPr>
            <a:r>
              <a:rPr lang="zh-CN" altLang="en-US" sz="2800" dirty="0"/>
              <a:t>访问行星名中的一个字符与访问二维数组中的元素一致</a:t>
            </a:r>
            <a:r>
              <a:rPr lang="en-US" altLang="zh-CN" sz="2800" dirty="0"/>
              <a:t>.</a:t>
            </a:r>
          </a:p>
          <a:p>
            <a:pPr>
              <a:lnSpc>
                <a:spcPct val="150000"/>
              </a:lnSpc>
            </a:pPr>
            <a:r>
              <a:rPr lang="zh-CN" altLang="en-US" sz="2800" dirty="0"/>
              <a:t>搜索</a:t>
            </a:r>
            <a:r>
              <a:rPr lang="en-US" altLang="zh-CN" sz="2800" dirty="0"/>
              <a:t>planets</a:t>
            </a:r>
            <a:r>
              <a:rPr lang="zh-CN" altLang="en-US" sz="2800" dirty="0"/>
              <a:t>数组中以字母</a:t>
            </a:r>
            <a:r>
              <a:rPr lang="en-US" altLang="zh-CN" sz="2800" dirty="0"/>
              <a:t>M</a:t>
            </a:r>
            <a:r>
              <a:rPr lang="zh-CN" altLang="en-US" sz="2800" dirty="0"/>
              <a:t>开头的字符串的循环为</a:t>
            </a:r>
            <a:r>
              <a:rPr lang="en-US" altLang="zh-CN" sz="2800" dirty="0"/>
              <a:t>:</a:t>
            </a:r>
          </a:p>
          <a:p>
            <a:pPr lvl="1">
              <a:lnSpc>
                <a:spcPct val="150000"/>
              </a:lnSpc>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for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 0;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 &lt; 9; </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a:t>
            </a:r>
          </a:p>
          <a:p>
            <a:pPr lvl="1">
              <a:lnSpc>
                <a:spcPct val="150000"/>
              </a:lnSpc>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if (planets[</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][0] == 'M')</a:t>
            </a:r>
          </a:p>
          <a:p>
            <a:pPr lvl="1">
              <a:lnSpc>
                <a:spcPct val="150000"/>
              </a:lnSpc>
              <a:buFont typeface="Wingdings" panose="05000000000000000000" pitchFamily="2" charset="2"/>
              <a:buNone/>
            </a:pPr>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printf</a:t>
            </a:r>
            <a:r>
              <a:rPr lang="en-US" altLang="zh-CN" sz="2800" dirty="0">
                <a:latin typeface="Courier New" panose="02070309020205020404" pitchFamily="49" charset="0"/>
                <a:cs typeface="Courier New" panose="02070309020205020404" pitchFamily="49" charset="0"/>
              </a:rPr>
              <a:t>("%s begins with M\n", planets[</a:t>
            </a:r>
            <a:r>
              <a:rPr lang="en-US" altLang="zh-CN" sz="2800" dirty="0" err="1">
                <a:latin typeface="Courier New" panose="02070309020205020404" pitchFamily="49" charset="0"/>
                <a:cs typeface="Courier New" panose="02070309020205020404" pitchFamily="49" charset="0"/>
              </a:rPr>
              <a:t>i</a:t>
            </a:r>
            <a:r>
              <a:rPr lang="en-US" altLang="zh-CN" sz="2800" dirty="0">
                <a:latin typeface="Courier New" panose="02070309020205020404" pitchFamily="49" charset="0"/>
                <a:cs typeface="Courier New" panose="02070309020205020404" pitchFamily="49" charset="0"/>
              </a:rPr>
              <a:t>]);</a:t>
            </a:r>
          </a:p>
        </p:txBody>
      </p:sp>
      <p:grpSp>
        <p:nvGrpSpPr>
          <p:cNvPr id="5" name="组合 4">
            <a:extLst>
              <a:ext uri="{FF2B5EF4-FFF2-40B4-BE49-F238E27FC236}">
                <a16:creationId xmlns:a16="http://schemas.microsoft.com/office/drawing/2014/main" id="{AD902BB8-70D0-4434-B466-5A4E23829824}"/>
              </a:ext>
            </a:extLst>
          </p:cNvPr>
          <p:cNvGrpSpPr>
            <a:grpSpLocks/>
          </p:cNvGrpSpPr>
          <p:nvPr/>
        </p:nvGrpSpPr>
        <p:grpSpPr bwMode="auto">
          <a:xfrm>
            <a:off x="4800600" y="5372100"/>
            <a:ext cx="4800600" cy="1257300"/>
            <a:chOff x="3270234" y="4785369"/>
            <a:chExt cx="4800699" cy="1219200"/>
          </a:xfrm>
        </p:grpSpPr>
        <p:sp>
          <p:nvSpPr>
            <p:cNvPr id="6" name="矩形 4">
              <a:extLst>
                <a:ext uri="{FF2B5EF4-FFF2-40B4-BE49-F238E27FC236}">
                  <a16:creationId xmlns:a16="http://schemas.microsoft.com/office/drawing/2014/main" id="{B4997DCC-4460-42AE-8E87-E93348D3871C}"/>
                </a:ext>
              </a:extLst>
            </p:cNvPr>
            <p:cNvSpPr>
              <a:spLocks noChangeArrowheads="1"/>
            </p:cNvSpPr>
            <p:nvPr/>
          </p:nvSpPr>
          <p:spPr bwMode="auto">
            <a:xfrm>
              <a:off x="4184653" y="5419794"/>
              <a:ext cx="3886280" cy="5847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3200" dirty="0">
                  <a:latin typeface="微软雅黑" panose="020B0503020204020204" pitchFamily="34" charset="-122"/>
                  <a:ea typeface="微软雅黑" panose="020B0503020204020204" pitchFamily="34" charset="-122"/>
                </a:rPr>
                <a:t>仔细体会这种写法</a:t>
              </a:r>
            </a:p>
          </p:txBody>
        </p:sp>
        <p:cxnSp>
          <p:nvCxnSpPr>
            <p:cNvPr id="7" name="直接箭头连接符 6">
              <a:extLst>
                <a:ext uri="{FF2B5EF4-FFF2-40B4-BE49-F238E27FC236}">
                  <a16:creationId xmlns:a16="http://schemas.microsoft.com/office/drawing/2014/main" id="{8533FBAA-6B68-4F50-A1A6-B3464CD97D15}"/>
                </a:ext>
              </a:extLst>
            </p:cNvPr>
            <p:cNvCxnSpPr/>
            <p:nvPr/>
          </p:nvCxnSpPr>
          <p:spPr bwMode="auto">
            <a:xfrm flipH="1" flipV="1">
              <a:off x="3270234" y="4785369"/>
              <a:ext cx="847742" cy="757238"/>
            </a:xfrm>
            <a:prstGeom prst="straightConnector1">
              <a:avLst/>
            </a:prstGeom>
            <a:ln w="57150">
              <a:solidFill>
                <a:schemeClr val="accent6">
                  <a:lumMod val="50000"/>
                </a:schemeClr>
              </a:solidFill>
              <a:headEnd type="none" w="med" len="med"/>
              <a:tailEnd type="triangle" w="med" len="med"/>
            </a:ln>
          </p:spPr>
          <p:style>
            <a:lnRef idx="2">
              <a:schemeClr val="accent2"/>
            </a:lnRef>
            <a:fillRef idx="1">
              <a:schemeClr val="lt1"/>
            </a:fillRef>
            <a:effectRef idx="0">
              <a:schemeClr val="accent2"/>
            </a:effectRef>
            <a:fontRef idx="minor">
              <a:schemeClr val="dk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E98D94F-31BA-4724-84F2-62BCD415C91F}"/>
              </a:ext>
            </a:extLst>
          </p:cNvPr>
          <p:cNvSpPr>
            <a:spLocks noGrp="1" noChangeArrowheads="1"/>
          </p:cNvSpPr>
          <p:nvPr>
            <p:ph type="title"/>
          </p:nvPr>
        </p:nvSpPr>
        <p:spPr/>
        <p:txBody>
          <a:bodyPr/>
          <a:lstStyle/>
          <a:p>
            <a:r>
              <a:rPr lang="zh-CN" altLang="en-US" sz="4000">
                <a:latin typeface="微软雅黑" panose="020B0503020204020204" pitchFamily="34" charset="-122"/>
                <a:ea typeface="微软雅黑" panose="020B0503020204020204" pitchFamily="34" charset="-122"/>
              </a:rPr>
              <a:t>字符串数组</a:t>
            </a:r>
            <a:endParaRPr lang="en-US" altLang="zh-CN" sz="4000">
              <a:latin typeface="微软雅黑" panose="020B0503020204020204" pitchFamily="34" charset="-122"/>
              <a:ea typeface="微软雅黑" panose="020B0503020204020204" pitchFamily="34" charset="-122"/>
            </a:endParaRPr>
          </a:p>
        </p:txBody>
      </p:sp>
      <p:sp>
        <p:nvSpPr>
          <p:cNvPr id="108547" name="Content Placeholder 2">
            <a:extLst>
              <a:ext uri="{FF2B5EF4-FFF2-40B4-BE49-F238E27FC236}">
                <a16:creationId xmlns:a16="http://schemas.microsoft.com/office/drawing/2014/main" id="{BCD3B7BE-A0A0-48D9-8BA9-7155D0AAC83B}"/>
              </a:ext>
            </a:extLst>
          </p:cNvPr>
          <p:cNvSpPr>
            <a:spLocks noGrp="1" noChangeArrowheads="1"/>
          </p:cNvSpPr>
          <p:nvPr>
            <p:ph idx="1"/>
          </p:nvPr>
        </p:nvSpPr>
        <p:spPr>
          <a:xfrm>
            <a:off x="381000" y="1447800"/>
            <a:ext cx="4953000" cy="4800600"/>
          </a:xfrm>
        </p:spPr>
        <p:txBody>
          <a:bodyPr/>
          <a:lstStyle/>
          <a:p>
            <a:pPr>
              <a:lnSpc>
                <a:spcPct val="200000"/>
              </a:lnSpc>
            </a:pPr>
            <a:r>
              <a:rPr lang="zh-CN" altLang="en-US" sz="2800" dirty="0">
                <a:latin typeface="微软雅黑" panose="020B0503020204020204" pitchFamily="34" charset="-122"/>
                <a:ea typeface="微软雅黑" panose="020B0503020204020204" pitchFamily="34" charset="-122"/>
              </a:rPr>
              <a:t>思考：字符串排序问题，可否基于本例中的存储机制来实现？</a:t>
            </a:r>
            <a:endParaRPr lang="en-US" altLang="zh-CN" sz="2800" dirty="0">
              <a:latin typeface="微软雅黑" panose="020B0503020204020204" pitchFamily="34" charset="-122"/>
              <a:ea typeface="微软雅黑" panose="020B0503020204020204" pitchFamily="34" charset="-122"/>
            </a:endParaRPr>
          </a:p>
        </p:txBody>
      </p:sp>
      <p:pic>
        <p:nvPicPr>
          <p:cNvPr id="108549" name="Picture 6">
            <a:extLst>
              <a:ext uri="{FF2B5EF4-FFF2-40B4-BE49-F238E27FC236}">
                <a16:creationId xmlns:a16="http://schemas.microsoft.com/office/drawing/2014/main" id="{E0682640-BF1B-46B0-9483-2EE2BAD86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425008"/>
            <a:ext cx="4800600" cy="509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arn(inVertical)">
                                      <p:cBhvr>
                                        <p:cTn id="7" dur="5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Effect transition="in" filter="fade">
                                      <p:cBhvr>
                                        <p:cTn id="12" dur="750"/>
                                        <p:tgtEl>
                                          <p:spTgt spid="108549"/>
                                        </p:tgtEl>
                                      </p:cBhvr>
                                    </p:animEffect>
                                    <p:anim calcmode="lin" valueType="num">
                                      <p:cBhvr>
                                        <p:cTn id="13" dur="750" fill="hold"/>
                                        <p:tgtEl>
                                          <p:spTgt spid="108549"/>
                                        </p:tgtEl>
                                        <p:attrNameLst>
                                          <p:attrName>ppt_x</p:attrName>
                                        </p:attrNameLst>
                                      </p:cBhvr>
                                      <p:tavLst>
                                        <p:tav tm="0">
                                          <p:val>
                                            <p:strVal val="#ppt_x"/>
                                          </p:val>
                                        </p:tav>
                                        <p:tav tm="100000">
                                          <p:val>
                                            <p:strVal val="#ppt_x"/>
                                          </p:val>
                                        </p:tav>
                                      </p:tavLst>
                                    </p:anim>
                                    <p:anim calcmode="lin" valueType="num">
                                      <p:cBhvr>
                                        <p:cTn id="14" dur="750" fill="hold"/>
                                        <p:tgtEl>
                                          <p:spTgt spid="108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4835</TotalTime>
  <Words>7209</Words>
  <Application>Microsoft Office PowerPoint</Application>
  <PresentationFormat>宽屏</PresentationFormat>
  <Paragraphs>785</Paragraphs>
  <Slides>109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109</vt:i4>
      </vt:variant>
    </vt:vector>
  </HeadingPairs>
  <TitlesOfParts>
    <vt:vector size="118" baseType="lpstr">
      <vt:lpstr>Adobe 黑体 Std R</vt:lpstr>
      <vt:lpstr>黑体</vt:lpstr>
      <vt:lpstr>微软雅黑</vt:lpstr>
      <vt:lpstr>Arial</vt:lpstr>
      <vt:lpstr>Arial Black</vt:lpstr>
      <vt:lpstr>Courier New</vt:lpstr>
      <vt:lpstr>Times New Roman</vt:lpstr>
      <vt:lpstr>Wingdings</vt:lpstr>
      <vt:lpstr>tm2</vt:lpstr>
      <vt:lpstr>第十章 字符串</vt:lpstr>
      <vt:lpstr>PowerPoint 演示文稿</vt:lpstr>
      <vt:lpstr>引言</vt:lpstr>
      <vt:lpstr>字符串字面量</vt:lpstr>
      <vt:lpstr>字符串字面量</vt:lpstr>
      <vt:lpstr>延续字符串字面量</vt:lpstr>
      <vt:lpstr>延续字符串字面量</vt:lpstr>
      <vt:lpstr>字符串字面量的存储</vt:lpstr>
      <vt:lpstr>字符串字面量的存储</vt:lpstr>
      <vt:lpstr>字符串字面量的存储</vt:lpstr>
      <vt:lpstr>字符串字面量的操作</vt:lpstr>
      <vt:lpstr>字符串字面量的操作</vt:lpstr>
      <vt:lpstr>字符串字面量的操作</vt:lpstr>
      <vt:lpstr>字符串字面量 vs 字符常量</vt:lpstr>
      <vt:lpstr>字符串字面量 vs 字符常量</vt:lpstr>
      <vt:lpstr>PowerPoint 演示文稿</vt:lpstr>
      <vt:lpstr>10.2 字符串变量</vt:lpstr>
      <vt:lpstr>字符串变量</vt:lpstr>
      <vt:lpstr>字符串变量</vt:lpstr>
      <vt:lpstr>13.2.1 初始化字符串变量</vt:lpstr>
      <vt:lpstr>初始化字符串变量</vt:lpstr>
      <vt:lpstr>初始化字符串变量</vt:lpstr>
      <vt:lpstr>PowerPoint 演示文稿</vt:lpstr>
      <vt:lpstr>初始化字符串变量</vt:lpstr>
      <vt:lpstr>字符数组 vs 字符指针</vt:lpstr>
      <vt:lpstr>字符数组 vs 字符指针</vt:lpstr>
      <vt:lpstr>字符数组 vs 字符指针</vt:lpstr>
      <vt:lpstr>PowerPoint 演示文稿</vt:lpstr>
      <vt:lpstr>PowerPoint 演示文稿</vt:lpstr>
      <vt:lpstr>读写字符串</vt:lpstr>
      <vt:lpstr>用printf和puts写字符串</vt:lpstr>
      <vt:lpstr>用printf和puts写字符串</vt:lpstr>
      <vt:lpstr>用printf和puts写字符串</vt:lpstr>
      <vt:lpstr>用printf和puts写字符串</vt:lpstr>
      <vt:lpstr>用printf和puts写字符串</vt:lpstr>
      <vt:lpstr>用scanf 和 gets读字符串</vt:lpstr>
      <vt:lpstr>用scanf 和 gets读字符串</vt:lpstr>
      <vt:lpstr>用scanf 和 gets读字符串</vt:lpstr>
      <vt:lpstr>用scanf 和 gets读字符串</vt:lpstr>
      <vt:lpstr>PowerPoint 演示文稿</vt:lpstr>
      <vt:lpstr>用scanf 和 gets读字符串</vt:lpstr>
      <vt:lpstr>用scanf 和 gets读字符串</vt:lpstr>
      <vt:lpstr>用scanf 和 gets读字符串</vt:lpstr>
      <vt:lpstr>逐字符读入字符串</vt:lpstr>
      <vt:lpstr>逐字符读入字符串</vt:lpstr>
      <vt:lpstr>逐字符读入字符串</vt:lpstr>
      <vt:lpstr>逐字符读入字符串</vt:lpstr>
      <vt:lpstr>PowerPoint 演示文稿</vt:lpstr>
      <vt:lpstr>10.4 访问字符串中的字符</vt:lpstr>
      <vt:lpstr>访问字符串中的字符</vt:lpstr>
      <vt:lpstr>访问字符串中的字符</vt:lpstr>
      <vt:lpstr>访问字符串中的字符</vt:lpstr>
      <vt:lpstr>PowerPoint 演示文稿</vt:lpstr>
      <vt:lpstr>10.5 使用C字符串库</vt:lpstr>
      <vt:lpstr>使用C字符串库</vt:lpstr>
      <vt:lpstr>使用C字符串库</vt:lpstr>
      <vt:lpstr>10.5.1 strcpy （string copy）函数</vt:lpstr>
      <vt:lpstr>strcpy （string copy）函数</vt:lpstr>
      <vt:lpstr>strncpy （string copy）函数</vt:lpstr>
      <vt:lpstr>strlen (String Length)函数</vt:lpstr>
      <vt:lpstr>strlen (String Length)函数</vt:lpstr>
      <vt:lpstr>strcat (String Concatenation) 函数</vt:lpstr>
      <vt:lpstr>strcat (String Concatenation) 函数</vt:lpstr>
      <vt:lpstr>strcat (String Concatenation) 函数</vt:lpstr>
      <vt:lpstr>strncat (String Concatenation) 函数</vt:lpstr>
      <vt:lpstr>strcmp (String Comparison) 函数</vt:lpstr>
      <vt:lpstr>strcmp (String Comparison) 函数</vt:lpstr>
      <vt:lpstr>strcmp (String Comparison) 函数</vt:lpstr>
      <vt:lpstr>strcmp (String Comparison) 函数</vt:lpstr>
      <vt:lpstr>程序：显示一个月的提示列表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10.6 字符串惯用法</vt:lpstr>
      <vt:lpstr>10.6.1 搜索字符串的结尾</vt:lpstr>
      <vt:lpstr>搜索字符串的结尾</vt:lpstr>
      <vt:lpstr>搜索字符串的结尾</vt:lpstr>
      <vt:lpstr>搜索字符串的结尾</vt:lpstr>
      <vt:lpstr>搜索字符串的结尾</vt:lpstr>
      <vt:lpstr>搜索字符串的结尾</vt:lpstr>
      <vt:lpstr>搜索字符串的结尾</vt:lpstr>
      <vt:lpstr>10.6.2 复制字符串</vt:lpstr>
      <vt:lpstr>复制字符串</vt:lpstr>
      <vt:lpstr>复制字符串</vt:lpstr>
      <vt:lpstr>复制字符串</vt:lpstr>
      <vt:lpstr>复制字符串</vt:lpstr>
      <vt:lpstr>复制字符串</vt:lpstr>
      <vt:lpstr>PowerPoint 演示文稿</vt:lpstr>
      <vt:lpstr>10.7 字符串数组</vt:lpstr>
      <vt:lpstr>PowerPoint 演示文稿</vt:lpstr>
      <vt:lpstr>字符串数组</vt:lpstr>
      <vt:lpstr>字符串数组</vt:lpstr>
      <vt:lpstr>字符串数组</vt:lpstr>
      <vt:lpstr>字符串数组</vt:lpstr>
      <vt:lpstr>命令行参数</vt:lpstr>
      <vt:lpstr>命令行参数</vt:lpstr>
      <vt:lpstr>命令行参数</vt:lpstr>
      <vt:lpstr>命令行参数</vt:lpstr>
      <vt:lpstr>命令行参数</vt:lpstr>
      <vt:lpstr>命令行参数</vt:lpstr>
      <vt:lpstr>程序：核对行星的名字</vt:lpstr>
      <vt:lpstr>PowerPoint 演示文稿</vt:lpstr>
      <vt:lpstr>PowerPoint 演示文稿</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1071</cp:revision>
  <cp:lastPrinted>1999-11-08T20:52:53Z</cp:lastPrinted>
  <dcterms:created xsi:type="dcterms:W3CDTF">1999-08-24T18:39:05Z</dcterms:created>
  <dcterms:modified xsi:type="dcterms:W3CDTF">2022-10-25T03:02:59Z</dcterms:modified>
</cp:coreProperties>
</file>