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24" r:id="rId1"/>
  </p:sldMasterIdLst>
  <p:notesMasterIdLst>
    <p:notesMasterId r:id="rId69"/>
  </p:notesMasterIdLst>
  <p:handoutMasterIdLst>
    <p:handoutMasterId r:id="rId70"/>
  </p:handoutMasterIdLst>
  <p:sldIdLst>
    <p:sldId id="282" r:id="rId2"/>
    <p:sldId id="526" r:id="rId3"/>
    <p:sldId id="483" r:id="rId4"/>
    <p:sldId id="509" r:id="rId5"/>
    <p:sldId id="350" r:id="rId6"/>
    <p:sldId id="527" r:id="rId7"/>
    <p:sldId id="528" r:id="rId8"/>
    <p:sldId id="512" r:id="rId9"/>
    <p:sldId id="354" r:id="rId10"/>
    <p:sldId id="529" r:id="rId11"/>
    <p:sldId id="531" r:id="rId12"/>
    <p:sldId id="532" r:id="rId13"/>
    <p:sldId id="530" r:id="rId14"/>
    <p:sldId id="359" r:id="rId15"/>
    <p:sldId id="510" r:id="rId16"/>
    <p:sldId id="511" r:id="rId17"/>
    <p:sldId id="362" r:id="rId18"/>
    <p:sldId id="364" r:id="rId19"/>
    <p:sldId id="533" r:id="rId20"/>
    <p:sldId id="366" r:id="rId21"/>
    <p:sldId id="369" r:id="rId22"/>
    <p:sldId id="534" r:id="rId23"/>
    <p:sldId id="375" r:id="rId24"/>
    <p:sldId id="378" r:id="rId25"/>
    <p:sldId id="379" r:id="rId26"/>
    <p:sldId id="536" r:id="rId27"/>
    <p:sldId id="537" r:id="rId28"/>
    <p:sldId id="538" r:id="rId29"/>
    <p:sldId id="544" r:id="rId30"/>
    <p:sldId id="535" r:id="rId31"/>
    <p:sldId id="387" r:id="rId32"/>
    <p:sldId id="388" r:id="rId33"/>
    <p:sldId id="539" r:id="rId34"/>
    <p:sldId id="391" r:id="rId35"/>
    <p:sldId id="392" r:id="rId36"/>
    <p:sldId id="541" r:id="rId37"/>
    <p:sldId id="542" r:id="rId38"/>
    <p:sldId id="543" r:id="rId39"/>
    <p:sldId id="490" r:id="rId40"/>
    <p:sldId id="491" r:id="rId41"/>
    <p:sldId id="492" r:id="rId42"/>
    <p:sldId id="494" r:id="rId43"/>
    <p:sldId id="495" r:id="rId44"/>
    <p:sldId id="496" r:id="rId45"/>
    <p:sldId id="545" r:id="rId46"/>
    <p:sldId id="497" r:id="rId47"/>
    <p:sldId id="499" r:id="rId48"/>
    <p:sldId id="500" r:id="rId49"/>
    <p:sldId id="501" r:id="rId50"/>
    <p:sldId id="502" r:id="rId51"/>
    <p:sldId id="503" r:id="rId52"/>
    <p:sldId id="548" r:id="rId53"/>
    <p:sldId id="546" r:id="rId54"/>
    <p:sldId id="414" r:id="rId55"/>
    <p:sldId id="415" r:id="rId56"/>
    <p:sldId id="416" r:id="rId57"/>
    <p:sldId id="549" r:id="rId58"/>
    <p:sldId id="517" r:id="rId59"/>
    <p:sldId id="423" r:id="rId60"/>
    <p:sldId id="518" r:id="rId61"/>
    <p:sldId id="550" r:id="rId62"/>
    <p:sldId id="547" r:id="rId63"/>
    <p:sldId id="464" r:id="rId64"/>
    <p:sldId id="441" r:id="rId65"/>
    <p:sldId id="449" r:id="rId66"/>
    <p:sldId id="450" r:id="rId67"/>
    <p:sldId id="444" r:id="rId68"/>
  </p:sldIdLst>
  <p:sldSz cx="12192000" cy="6858000"/>
  <p:notesSz cx="6761163" cy="99425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FFCC"/>
    <a:srgbClr val="006600"/>
    <a:srgbClr val="CCFFFF"/>
    <a:srgbClr val="FF7706"/>
    <a:srgbClr val="800000"/>
    <a:srgbClr val="612123"/>
    <a:srgbClr val="B82F25"/>
    <a:srgbClr val="FFAB06"/>
    <a:srgbClr val="C6A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8" autoAdjust="0"/>
    <p:restoredTop sz="95088" autoAdjust="0"/>
  </p:normalViewPr>
  <p:slideViewPr>
    <p:cSldViewPr>
      <p:cViewPr varScale="1">
        <p:scale>
          <a:sx n="67" d="100"/>
          <a:sy n="67" d="100"/>
        </p:scale>
        <p:origin x="616" y="52"/>
      </p:cViewPr>
      <p:guideLst>
        <p:guide orient="horz" pos="2160"/>
        <p:guide pos="3840"/>
      </p:guideLst>
    </p:cSldViewPr>
  </p:slideViewPr>
  <p:outlineViewPr>
    <p:cViewPr>
      <p:scale>
        <a:sx n="33" d="100"/>
        <a:sy n="33" d="100"/>
      </p:scale>
      <p:origin x="0" y="22146"/>
    </p:cViewPr>
  </p:outlin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3130"/>
        <p:guide pos="21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0"/>
            <a:ext cx="2930297" cy="498146"/>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sz="quarter" idx="1"/>
          </p:nvPr>
        </p:nvSpPr>
        <p:spPr>
          <a:xfrm>
            <a:off x="3829333" y="0"/>
            <a:ext cx="2930297" cy="498146"/>
          </a:xfrm>
          <a:prstGeom prst="rect">
            <a:avLst/>
          </a:prstGeom>
        </p:spPr>
        <p:txBody>
          <a:bodyPr vert="horz" lIns="91432" tIns="45716" rIns="91432" bIns="45716" rtlCol="0"/>
          <a:lstStyle>
            <a:lvl1pPr algn="r">
              <a:defRPr sz="1200"/>
            </a:lvl1pPr>
          </a:lstStyle>
          <a:p>
            <a:fld id="{ED394CA3-2B1E-4CAC-A95F-4D8C63673BC3}" type="datetimeFigureOut">
              <a:rPr lang="zh-CN" altLang="en-US" smtClean="0"/>
              <a:t>2022/10/31</a:t>
            </a:fld>
            <a:endParaRPr lang="zh-CN" altLang="en-US"/>
          </a:p>
        </p:txBody>
      </p:sp>
      <p:sp>
        <p:nvSpPr>
          <p:cNvPr id="4" name="页脚占位符 3"/>
          <p:cNvSpPr>
            <a:spLocks noGrp="1"/>
          </p:cNvSpPr>
          <p:nvPr>
            <p:ph type="ftr" sz="quarter" idx="2"/>
          </p:nvPr>
        </p:nvSpPr>
        <p:spPr>
          <a:xfrm>
            <a:off x="2" y="9444369"/>
            <a:ext cx="2930297" cy="498145"/>
          </a:xfrm>
          <a:prstGeom prst="rect">
            <a:avLst/>
          </a:prstGeom>
        </p:spPr>
        <p:txBody>
          <a:bodyPr vert="horz" lIns="91432" tIns="45716" rIns="91432" bIns="45716"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333" y="9444369"/>
            <a:ext cx="2930297" cy="498145"/>
          </a:xfrm>
          <a:prstGeom prst="rect">
            <a:avLst/>
          </a:prstGeom>
        </p:spPr>
        <p:txBody>
          <a:bodyPr vert="horz" lIns="91432" tIns="45716" rIns="91432" bIns="45716" rtlCol="0" anchor="b"/>
          <a:lstStyle>
            <a:lvl1pPr algn="r">
              <a:defRPr sz="1200"/>
            </a:lvl1pPr>
          </a:lstStyle>
          <a:p>
            <a:fld id="{425788DD-3AAE-4A28-A9B7-7B7F48AC9A7E}" type="slidenum">
              <a:rPr lang="zh-CN" altLang="en-US" smtClean="0"/>
              <a:t>‹#›</a:t>
            </a:fld>
            <a:endParaRPr lang="zh-CN" altLang="en-US"/>
          </a:p>
        </p:txBody>
      </p:sp>
    </p:spTree>
    <p:extLst>
      <p:ext uri="{BB962C8B-B14F-4D97-AF65-F5344CB8AC3E}">
        <p14:creationId xmlns:p14="http://schemas.microsoft.com/office/powerpoint/2010/main" val="179014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2" y="0"/>
            <a:ext cx="2930297" cy="496446"/>
          </a:xfrm>
          <a:prstGeom prst="rect">
            <a:avLst/>
          </a:prstGeom>
          <a:noFill/>
          <a:ln w="12700">
            <a:noFill/>
            <a:miter lim="800000"/>
            <a:headEnd type="none" w="sm" len="sm"/>
            <a:tailEnd type="none" w="sm" len="sm"/>
          </a:ln>
          <a:effectLst/>
        </p:spPr>
        <p:txBody>
          <a:bodyPr vert="horz" wrap="square" lIns="93005" tIns="46502" rIns="93005" bIns="46502" numCol="1" anchor="t" anchorCtr="0" compatLnSpc="1">
            <a:prstTxWarp prst="textNoShape">
              <a:avLst/>
            </a:prstTxWarp>
          </a:bodyPr>
          <a:lstStyle>
            <a:lvl1pPr defTabSz="930195">
              <a:defRPr sz="1200">
                <a:latin typeface="Times New Roman" charset="0"/>
              </a:defRPr>
            </a:lvl1pPr>
          </a:lstStyle>
          <a:p>
            <a:pPr>
              <a:defRPr/>
            </a:pPr>
            <a:endParaRPr lang="zh-CN" altLang="en-US"/>
          </a:p>
        </p:txBody>
      </p:sp>
      <p:sp>
        <p:nvSpPr>
          <p:cNvPr id="12291" name="Rectangle 3"/>
          <p:cNvSpPr>
            <a:spLocks noGrp="1" noChangeArrowheads="1"/>
          </p:cNvSpPr>
          <p:nvPr>
            <p:ph type="dt" idx="1"/>
          </p:nvPr>
        </p:nvSpPr>
        <p:spPr bwMode="auto">
          <a:xfrm>
            <a:off x="3830867" y="0"/>
            <a:ext cx="2930297" cy="496446"/>
          </a:xfrm>
          <a:prstGeom prst="rect">
            <a:avLst/>
          </a:prstGeom>
          <a:noFill/>
          <a:ln w="12700">
            <a:noFill/>
            <a:miter lim="800000"/>
            <a:headEnd type="none" w="sm" len="sm"/>
            <a:tailEnd type="none" w="sm" len="sm"/>
          </a:ln>
          <a:effectLst/>
        </p:spPr>
        <p:txBody>
          <a:bodyPr vert="horz" wrap="square" lIns="93005" tIns="46502" rIns="93005" bIns="46502" numCol="1" anchor="t" anchorCtr="0" compatLnSpc="1">
            <a:prstTxWarp prst="textNoShape">
              <a:avLst/>
            </a:prstTxWarp>
          </a:bodyPr>
          <a:lstStyle>
            <a:lvl1pPr algn="r" defTabSz="930195">
              <a:defRPr sz="1200">
                <a:latin typeface="Times New Roman" charset="0"/>
              </a:defRPr>
            </a:lvl1pPr>
          </a:lstStyle>
          <a:p>
            <a:pPr>
              <a:defRPr/>
            </a:pPr>
            <a:endParaRPr lang="zh-CN" altLang="en-US"/>
          </a:p>
        </p:txBody>
      </p:sp>
      <p:sp>
        <p:nvSpPr>
          <p:cNvPr id="13316" name="Rectangle 4"/>
          <p:cNvSpPr>
            <a:spLocks noGrp="1" noRot="1" noChangeAspect="1" noChangeArrowheads="1" noTextEdit="1"/>
          </p:cNvSpPr>
          <p:nvPr>
            <p:ph type="sldImg" idx="2"/>
          </p:nvPr>
        </p:nvSpPr>
        <p:spPr bwMode="auto">
          <a:xfrm>
            <a:off x="69850" y="746125"/>
            <a:ext cx="6624638"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02103" y="4721335"/>
            <a:ext cx="4956959" cy="4474811"/>
          </a:xfrm>
          <a:prstGeom prst="rect">
            <a:avLst/>
          </a:prstGeom>
          <a:noFill/>
          <a:ln w="12700">
            <a:noFill/>
            <a:miter lim="800000"/>
            <a:headEnd type="none" w="sm" len="sm"/>
            <a:tailEnd type="none" w="sm" len="sm"/>
          </a:ln>
          <a:effectLst/>
        </p:spPr>
        <p:txBody>
          <a:bodyPr vert="horz" wrap="square" lIns="93005" tIns="46502" rIns="93005" bIns="46502"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2" y="9446067"/>
            <a:ext cx="2930297" cy="496446"/>
          </a:xfrm>
          <a:prstGeom prst="rect">
            <a:avLst/>
          </a:prstGeom>
          <a:noFill/>
          <a:ln w="12700">
            <a:noFill/>
            <a:miter lim="800000"/>
            <a:headEnd type="none" w="sm" len="sm"/>
            <a:tailEnd type="none" w="sm" len="sm"/>
          </a:ln>
          <a:effectLst/>
        </p:spPr>
        <p:txBody>
          <a:bodyPr vert="horz" wrap="square" lIns="93005" tIns="46502" rIns="93005" bIns="46502" numCol="1" anchor="b" anchorCtr="0" compatLnSpc="1">
            <a:prstTxWarp prst="textNoShape">
              <a:avLst/>
            </a:prstTxWarp>
          </a:bodyPr>
          <a:lstStyle>
            <a:lvl1pPr defTabSz="930195">
              <a:defRPr sz="1200">
                <a:latin typeface="Times New Roman" charset="0"/>
              </a:defRPr>
            </a:lvl1pPr>
          </a:lstStyle>
          <a:p>
            <a:pPr>
              <a:defRPr/>
            </a:pPr>
            <a:endParaRPr lang="zh-CN" altLang="en-US"/>
          </a:p>
        </p:txBody>
      </p:sp>
      <p:sp>
        <p:nvSpPr>
          <p:cNvPr id="12295" name="Rectangle 7"/>
          <p:cNvSpPr>
            <a:spLocks noGrp="1" noChangeArrowheads="1"/>
          </p:cNvSpPr>
          <p:nvPr>
            <p:ph type="sldNum" sz="quarter" idx="5"/>
          </p:nvPr>
        </p:nvSpPr>
        <p:spPr bwMode="auto">
          <a:xfrm>
            <a:off x="3830867" y="9446067"/>
            <a:ext cx="2930297" cy="496446"/>
          </a:xfrm>
          <a:prstGeom prst="rect">
            <a:avLst/>
          </a:prstGeom>
          <a:noFill/>
          <a:ln w="12700">
            <a:noFill/>
            <a:miter lim="800000"/>
            <a:headEnd type="none" w="sm" len="sm"/>
            <a:tailEnd type="none" w="sm" len="sm"/>
          </a:ln>
          <a:effectLst/>
        </p:spPr>
        <p:txBody>
          <a:bodyPr vert="horz" wrap="square" lIns="93005" tIns="46502" rIns="93005" bIns="46502" numCol="1" anchor="b" anchorCtr="0" compatLnSpc="1">
            <a:prstTxWarp prst="textNoShape">
              <a:avLst/>
            </a:prstTxWarp>
          </a:bodyPr>
          <a:lstStyle>
            <a:lvl1pPr algn="r" defTabSz="930195">
              <a:defRPr sz="1200"/>
            </a:lvl1pPr>
          </a:lstStyle>
          <a:p>
            <a:pPr>
              <a:defRPr/>
            </a:pPr>
            <a:fld id="{7BE114F8-84FC-40D7-B409-4F9D63DCC2F3}" type="slidenum">
              <a:rPr lang="zh-CN" altLang="en-US"/>
              <a:pPr>
                <a:defRPr/>
              </a:pPr>
              <a:t>‹#›</a:t>
            </a:fld>
            <a:endParaRPr lang="zh-CN" altLang="en-US"/>
          </a:p>
        </p:txBody>
      </p:sp>
    </p:spTree>
    <p:extLst>
      <p:ext uri="{BB962C8B-B14F-4D97-AF65-F5344CB8AC3E}">
        <p14:creationId xmlns:p14="http://schemas.microsoft.com/office/powerpoint/2010/main" val="40397820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a:t>
            </a:fld>
            <a:endParaRPr lang="zh-CN" altLang="en-US"/>
          </a:p>
        </p:txBody>
      </p:sp>
    </p:spTree>
    <p:extLst>
      <p:ext uri="{BB962C8B-B14F-4D97-AF65-F5344CB8AC3E}">
        <p14:creationId xmlns:p14="http://schemas.microsoft.com/office/powerpoint/2010/main" val="79299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接下来我们看看结构赋值，就是结构变量整体赋值，这是与数组的重大区别，我们知道数组变量是不能整体赋值的，但是结构变量却是可以的。</a:t>
            </a:r>
            <a:endParaRPr lang="en-US" altLang="zh-CN"/>
          </a:p>
          <a:p>
            <a:r>
              <a:rPr lang="zh-CN" altLang="en-US"/>
              <a:t>前面我们声明了两个零件结构变量</a:t>
            </a:r>
            <a:r>
              <a:rPr lang="en-US" altLang="zh-CN"/>
              <a:t>part1</a:t>
            </a:r>
            <a:r>
              <a:rPr lang="zh-CN" altLang="en-US"/>
              <a:t>，</a:t>
            </a:r>
            <a:r>
              <a:rPr lang="en-US" altLang="zh-CN"/>
              <a:t>part2</a:t>
            </a:r>
            <a:r>
              <a:rPr lang="zh-CN" altLang="en-US"/>
              <a:t>，现在我们可以通过语句</a:t>
            </a:r>
            <a:r>
              <a:rPr lang="en-US" altLang="zh-CN"/>
              <a:t>part2</a:t>
            </a:r>
            <a:r>
              <a:rPr lang="en-US" altLang="zh-CN" baseline="0"/>
              <a:t> = part1</a:t>
            </a:r>
            <a:r>
              <a:rPr lang="zh-CN" altLang="en-US" baseline="0"/>
              <a:t>，直接将</a:t>
            </a:r>
            <a:r>
              <a:rPr lang="en-US" altLang="zh-CN" baseline="0"/>
              <a:t>part1</a:t>
            </a:r>
            <a:r>
              <a:rPr lang="zh-CN" altLang="en-US" baseline="0"/>
              <a:t>赋值给</a:t>
            </a:r>
            <a:r>
              <a:rPr lang="en-US" altLang="zh-CN" baseline="0"/>
              <a:t>part2</a:t>
            </a:r>
            <a:r>
              <a:rPr lang="zh-CN" altLang="en-US" baseline="0"/>
              <a:t>；</a:t>
            </a:r>
            <a:endParaRPr lang="en-US" altLang="zh-CN" baseline="0"/>
          </a:p>
          <a:p>
            <a:r>
              <a:rPr lang="zh-CN" altLang="en-US"/>
              <a:t>该赋值语句等价于下面三条赋值语句，即将零件</a:t>
            </a:r>
            <a:r>
              <a:rPr lang="en-US" altLang="zh-CN"/>
              <a:t>part1</a:t>
            </a:r>
            <a:r>
              <a:rPr lang="zh-CN" altLang="en-US"/>
              <a:t>的三个成员值分别赋值给</a:t>
            </a:r>
            <a:r>
              <a:rPr lang="en-US" altLang="zh-CN"/>
              <a:t>part2</a:t>
            </a:r>
            <a:r>
              <a:rPr lang="zh-CN" altLang="en-US"/>
              <a:t>的三个成员。</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17</a:t>
            </a:fld>
            <a:endParaRPr lang="zh-CN" altLang="en-US"/>
          </a:p>
        </p:txBody>
      </p:sp>
    </p:spTree>
    <p:extLst>
      <p:ext uri="{BB962C8B-B14F-4D97-AF65-F5344CB8AC3E}">
        <p14:creationId xmlns:p14="http://schemas.microsoft.com/office/powerpoint/2010/main" val="181595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当然对结构标量进行整体赋值是有前提的，只能在类型兼容（或者说相同）的结构变量之间进行赋值。</a:t>
            </a:r>
            <a:endParaRPr lang="en-US" altLang="zh-CN"/>
          </a:p>
          <a:p>
            <a:r>
              <a:rPr lang="zh-CN" altLang="en-US"/>
              <a:t>刚才我们能将</a:t>
            </a:r>
            <a:r>
              <a:rPr lang="en-US" altLang="zh-CN"/>
              <a:t>part2</a:t>
            </a:r>
            <a:r>
              <a:rPr lang="zh-CN" altLang="en-US"/>
              <a:t>赋值为</a:t>
            </a:r>
            <a:r>
              <a:rPr lang="en-US" altLang="zh-CN"/>
              <a:t>part1</a:t>
            </a:r>
            <a:r>
              <a:rPr lang="zh-CN" altLang="en-US"/>
              <a:t>，是因为这两个结构变量的类型相同，具有相同的成员。</a:t>
            </a:r>
            <a:endParaRPr lang="en-US" altLang="zh-CN"/>
          </a:p>
          <a:p>
            <a:r>
              <a:rPr lang="zh-CN" altLang="en-US"/>
              <a:t>除了赋值之外，</a:t>
            </a:r>
            <a:r>
              <a:rPr lang="en-US" altLang="zh-CN"/>
              <a:t>C</a:t>
            </a:r>
            <a:r>
              <a:rPr lang="zh-CN" altLang="en-US"/>
              <a:t>不提供其他的结构整体操作，比如</a:t>
            </a:r>
            <a:r>
              <a:rPr lang="en-US" altLang="zh-CN"/>
              <a:t>==</a:t>
            </a:r>
            <a:r>
              <a:rPr lang="zh-CN" altLang="en-US"/>
              <a:t>判等、判不等。</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18</a:t>
            </a:fld>
            <a:endParaRPr lang="zh-CN" altLang="en-US"/>
          </a:p>
        </p:txBody>
      </p:sp>
    </p:spTree>
    <p:extLst>
      <p:ext uri="{BB962C8B-B14F-4D97-AF65-F5344CB8AC3E}">
        <p14:creationId xmlns:p14="http://schemas.microsoft.com/office/powerpoint/2010/main" val="198768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前面定义结构变量的方法如右图所示，先用</a:t>
            </a:r>
            <a:r>
              <a:rPr lang="en-US" altLang="zh-CN"/>
              <a:t>struct</a:t>
            </a:r>
            <a:r>
              <a:rPr lang="zh-CN" altLang="en-US"/>
              <a:t>关键字加大括号声明结构类型，再跟上结构变量名。</a:t>
            </a:r>
            <a:endParaRPr lang="en-US" altLang="zh-CN"/>
          </a:p>
          <a:p>
            <a:r>
              <a:rPr lang="zh-CN" altLang="en-US"/>
              <a:t>有时不太方便，尤其是当程序需要在不同的位置声明几个具有相同成员的结构变量的时候，</a:t>
            </a:r>
            <a:endParaRPr lang="en-US" altLang="zh-CN"/>
          </a:p>
          <a:p>
            <a:r>
              <a:rPr lang="zh-CN" altLang="en-US"/>
              <a:t>要么就每次在需要声明这种结构变量的时候找到之前的声明，在后面追加新的结构变量名，</a:t>
            </a:r>
            <a:endParaRPr lang="en-US" altLang="zh-CN"/>
          </a:p>
          <a:p>
            <a:r>
              <a:rPr lang="zh-CN" altLang="en-US"/>
              <a:t>要么就重新用</a:t>
            </a:r>
            <a:r>
              <a:rPr lang="en-US" altLang="zh-CN"/>
              <a:t>struct</a:t>
            </a:r>
            <a:r>
              <a:rPr lang="zh-CN" altLang="en-US"/>
              <a:t>关键字加大括号全部成员声明的方式再次声明该结构类型，后面跟上新的结构变量名。很繁琐且容易出错。</a:t>
            </a:r>
            <a:endParaRPr lang="en-US" altLang="zh-CN"/>
          </a:p>
          <a:p>
            <a:r>
              <a:rPr lang="zh-CN" altLang="en-US"/>
              <a:t>因此</a:t>
            </a:r>
            <a:r>
              <a:rPr lang="en-US" altLang="zh-CN"/>
              <a:t>C</a:t>
            </a:r>
            <a:r>
              <a:rPr lang="zh-CN" altLang="en-US"/>
              <a:t>语言提供了命名结构类型的方法，这样可以先声明结构类型，再用声明好的结构类型去声明结构变量。</a:t>
            </a:r>
            <a:endParaRPr lang="en-US" altLang="zh-CN"/>
          </a:p>
          <a:p>
            <a:r>
              <a:rPr lang="zh-CN" altLang="en-US"/>
              <a:t>命名结构类型的方法有两种，一种是声明结构标记，一种是用</a:t>
            </a:r>
            <a:r>
              <a:rPr lang="en-US" altLang="zh-CN"/>
              <a:t>typedef</a:t>
            </a:r>
            <a:r>
              <a:rPr lang="zh-CN" altLang="en-US"/>
              <a:t>语句定义结构类型。</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20</a:t>
            </a:fld>
            <a:endParaRPr lang="zh-CN" altLang="en-US"/>
          </a:p>
        </p:txBody>
      </p:sp>
    </p:spTree>
    <p:extLst>
      <p:ext uri="{BB962C8B-B14F-4D97-AF65-F5344CB8AC3E}">
        <p14:creationId xmlns:p14="http://schemas.microsoft.com/office/powerpoint/2010/main" val="1959632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首先我们来看声明结构标记，</a:t>
            </a:r>
            <a:endParaRPr lang="en-US" altLang="zh-CN"/>
          </a:p>
          <a:p>
            <a:r>
              <a:rPr lang="zh-CN" altLang="en-US"/>
              <a:t>声明结构标记就是在结构关键字</a:t>
            </a:r>
            <a:r>
              <a:rPr lang="en-US" altLang="zh-CN"/>
              <a:t>struct</a:t>
            </a:r>
            <a:r>
              <a:rPr lang="zh-CN" altLang="en-US"/>
              <a:t>和大括号给出的结构成员声明之间加上一个该结构的命名标记，也是结构的名称，例如前面的零件，我们将该结构标记为</a:t>
            </a:r>
            <a:r>
              <a:rPr lang="en-US" altLang="zh-CN"/>
              <a:t>part</a:t>
            </a:r>
            <a:r>
              <a:rPr lang="zh-CN" altLang="en-US"/>
              <a:t>。</a:t>
            </a:r>
            <a:endParaRPr lang="en-US" altLang="zh-CN"/>
          </a:p>
          <a:p>
            <a:r>
              <a:rPr lang="zh-CN" altLang="en-US"/>
              <a:t>注意在右大括号后面要加上分号，表示声明结构标记完成。</a:t>
            </a:r>
            <a:endParaRPr lang="en-US" altLang="zh-CN"/>
          </a:p>
          <a:p>
            <a:pPr defTabSz="914322">
              <a:defRPr/>
            </a:pPr>
            <a:r>
              <a:rPr lang="zh-CN" altLang="en-US"/>
              <a:t>需要说明的是结构标记不是结构类型名称，必须在前面加上</a:t>
            </a:r>
            <a:r>
              <a:rPr lang="en-US" altLang="zh-CN"/>
              <a:t>struct</a:t>
            </a:r>
            <a:r>
              <a:rPr lang="zh-CN" altLang="en-US"/>
              <a:t>关键字才构成完整结构类型名称，才能用于声明结构变量。</a:t>
            </a:r>
            <a:endParaRPr lang="en-US" altLang="zh-CN"/>
          </a:p>
          <a:p>
            <a:r>
              <a:rPr lang="zh-CN" altLang="en-US"/>
              <a:t>在声明了零件结构标记</a:t>
            </a:r>
            <a:r>
              <a:rPr lang="en-US" altLang="zh-CN"/>
              <a:t>part</a:t>
            </a:r>
            <a:r>
              <a:rPr lang="zh-CN" altLang="en-US"/>
              <a:t>后，我们就可以在需要声明零件结构变量的地方使用语句</a:t>
            </a:r>
            <a:r>
              <a:rPr lang="en-US" altLang="zh-CN"/>
              <a:t>struct part</a:t>
            </a:r>
            <a:r>
              <a:rPr lang="en-US" altLang="zh-CN" baseline="0"/>
              <a:t> </a:t>
            </a:r>
            <a:r>
              <a:rPr lang="zh-CN" altLang="en-US" baseline="0"/>
              <a:t>声明零件结构变量，如</a:t>
            </a:r>
            <a:r>
              <a:rPr lang="en-US" altLang="zh-CN" baseline="0"/>
              <a:t>part1</a:t>
            </a:r>
            <a:r>
              <a:rPr lang="zh-CN" altLang="en-US" baseline="0"/>
              <a:t>，</a:t>
            </a:r>
            <a:r>
              <a:rPr lang="en-US" altLang="zh-CN" baseline="0"/>
              <a:t>part2</a:t>
            </a:r>
            <a:r>
              <a:rPr lang="zh-CN" altLang="en-US" baseline="0"/>
              <a:t>，</a:t>
            </a:r>
            <a:r>
              <a:rPr lang="en-US" altLang="zh-CN" baseline="0"/>
              <a:t>part3</a:t>
            </a:r>
            <a:r>
              <a:rPr lang="zh-CN" altLang="en-US" baseline="0"/>
              <a:t>等等。</a:t>
            </a:r>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21</a:t>
            </a:fld>
            <a:endParaRPr lang="zh-CN" altLang="en-US"/>
          </a:p>
        </p:txBody>
      </p:sp>
    </p:spTree>
    <p:extLst>
      <p:ext uri="{BB962C8B-B14F-4D97-AF65-F5344CB8AC3E}">
        <p14:creationId xmlns:p14="http://schemas.microsoft.com/office/powerpoint/2010/main" val="191278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使用结构标记已经比前面的结构变量声明方式方便许多了，但是在每次声明结构变量时还需在结构标记前面加上</a:t>
            </a:r>
            <a:r>
              <a:rPr lang="en-US" altLang="zh-CN"/>
              <a:t>struct</a:t>
            </a:r>
            <a:r>
              <a:rPr lang="zh-CN" altLang="en-US"/>
              <a:t>关键字。有没有办法省略关键字</a:t>
            </a:r>
            <a:r>
              <a:rPr lang="en-US" altLang="zh-CN"/>
              <a:t>struct</a:t>
            </a:r>
            <a:r>
              <a:rPr lang="zh-CN" altLang="en-US"/>
              <a:t>呢。</a:t>
            </a:r>
            <a:endParaRPr lang="en-US" altLang="zh-CN"/>
          </a:p>
          <a:p>
            <a:r>
              <a:rPr lang="zh-CN" altLang="en-US"/>
              <a:t>办法还是有的，那就是直接用</a:t>
            </a:r>
            <a:r>
              <a:rPr lang="en-US" altLang="zh-CN"/>
              <a:t>typedef</a:t>
            </a:r>
            <a:r>
              <a:rPr lang="zh-CN" altLang="en-US"/>
              <a:t>语句声明结构类型。</a:t>
            </a:r>
            <a:r>
              <a:rPr lang="en-US" altLang="zh-CN"/>
              <a:t>typedef</a:t>
            </a:r>
            <a:r>
              <a:rPr lang="zh-CN" altLang="en-US"/>
              <a:t>语句我们前面已经学过，就是给某种类型起一个别名，有了别名就可以用来声明变量。</a:t>
            </a:r>
            <a:endParaRPr lang="en-US" altLang="zh-CN"/>
          </a:p>
          <a:p>
            <a:r>
              <a:rPr lang="zh-CN" altLang="en-US"/>
              <a:t>这里我们以前面的零件为例，看看如何用</a:t>
            </a:r>
            <a:r>
              <a:rPr lang="en-US" altLang="zh-CN"/>
              <a:t>typedef</a:t>
            </a:r>
            <a:r>
              <a:rPr lang="zh-CN" altLang="en-US"/>
              <a:t>来定义零件结构类型。</a:t>
            </a:r>
            <a:endParaRPr lang="en-US" altLang="zh-CN"/>
          </a:p>
          <a:p>
            <a:r>
              <a:rPr lang="zh-CN" altLang="en-US"/>
              <a:t>方法就是：</a:t>
            </a:r>
            <a:r>
              <a:rPr lang="en-US" altLang="zh-CN"/>
              <a:t>typedef struct</a:t>
            </a:r>
            <a:r>
              <a:rPr lang="zh-CN" altLang="en-US"/>
              <a:t>大括号零件的全部成员声明，后面跟上零件结构类型名称，比如</a:t>
            </a:r>
            <a:r>
              <a:rPr lang="en-US" altLang="zh-CN"/>
              <a:t>Part</a:t>
            </a:r>
            <a:r>
              <a:rPr lang="zh-CN" altLang="en-US"/>
              <a:t>，</a:t>
            </a:r>
            <a:r>
              <a:rPr lang="en-US" altLang="zh-CN"/>
              <a:t>part</a:t>
            </a:r>
            <a:r>
              <a:rPr lang="zh-CN" altLang="en-US"/>
              <a:t>首字母大写来与普通变量名进行区别。</a:t>
            </a:r>
            <a:endParaRPr lang="en-US" altLang="zh-CN"/>
          </a:p>
          <a:p>
            <a:r>
              <a:rPr lang="zh-CN" altLang="en-US"/>
              <a:t>结构类型与前面的结构标记的区别在于，结构类型本身就是完整的结构类型名称，可以直接用来声明结构变量，而结构标记必须前面加上</a:t>
            </a:r>
            <a:r>
              <a:rPr lang="en-US" altLang="zh-CN"/>
              <a:t>struct</a:t>
            </a:r>
            <a:r>
              <a:rPr lang="zh-CN" altLang="en-US"/>
              <a:t>才能声明结构变量。</a:t>
            </a:r>
            <a:endParaRPr lang="en-US" altLang="zh-CN"/>
          </a:p>
          <a:p>
            <a:r>
              <a:rPr lang="zh-CN" altLang="en-US"/>
              <a:t>有了</a:t>
            </a:r>
            <a:r>
              <a:rPr lang="en-US" altLang="zh-CN"/>
              <a:t>Part</a:t>
            </a:r>
            <a:r>
              <a:rPr lang="zh-CN" altLang="en-US"/>
              <a:t>这种零件结构类型名称，我们就可以像使用</a:t>
            </a:r>
            <a:r>
              <a:rPr lang="en-US" altLang="zh-CN"/>
              <a:t>int</a:t>
            </a:r>
            <a:r>
              <a:rPr lang="zh-CN" altLang="en-US"/>
              <a:t>、</a:t>
            </a:r>
            <a:r>
              <a:rPr lang="en-US" altLang="zh-CN"/>
              <a:t>float</a:t>
            </a:r>
            <a:r>
              <a:rPr lang="zh-CN" altLang="en-US"/>
              <a:t>等类型声明变量一样，简便地声明零件结构变量，如</a:t>
            </a:r>
            <a:r>
              <a:rPr lang="en-US" altLang="zh-CN"/>
              <a:t>Part part1</a:t>
            </a:r>
            <a:r>
              <a:rPr lang="zh-CN" altLang="en-US"/>
              <a:t>，</a:t>
            </a:r>
            <a:r>
              <a:rPr lang="en-US" altLang="zh-CN"/>
              <a:t>part2</a:t>
            </a:r>
            <a:r>
              <a:rPr lang="zh-CN" altLang="en-US"/>
              <a:t>；</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23</a:t>
            </a:fld>
            <a:endParaRPr lang="zh-CN" altLang="en-US"/>
          </a:p>
        </p:txBody>
      </p:sp>
    </p:spTree>
    <p:extLst>
      <p:ext uri="{BB962C8B-B14F-4D97-AF65-F5344CB8AC3E}">
        <p14:creationId xmlns:p14="http://schemas.microsoft.com/office/powerpoint/2010/main" val="4088425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结构与其他类型一样，可以作为函数的参数和返回值。</a:t>
            </a:r>
            <a:endParaRPr lang="en-US" altLang="zh-CN"/>
          </a:p>
          <a:p>
            <a:r>
              <a:rPr lang="zh-CN" altLang="en-US"/>
              <a:t>首先我们来看结构作为函数参数。我们定义函数</a:t>
            </a:r>
            <a:r>
              <a:rPr lang="en-US" altLang="zh-CN"/>
              <a:t>print_part</a:t>
            </a:r>
            <a:r>
              <a:rPr lang="zh-CN" altLang="en-US"/>
              <a:t>，形式参数为</a:t>
            </a:r>
            <a:r>
              <a:rPr lang="en-US" altLang="zh-CN"/>
              <a:t>struct part p</a:t>
            </a:r>
            <a:r>
              <a:rPr lang="zh-CN" altLang="en-US"/>
              <a:t>，函数分别用三条</a:t>
            </a:r>
            <a:r>
              <a:rPr lang="en-US" altLang="zh-CN"/>
              <a:t>printf</a:t>
            </a:r>
            <a:r>
              <a:rPr lang="zh-CN" altLang="en-US"/>
              <a:t>函数输出结构</a:t>
            </a:r>
            <a:r>
              <a:rPr lang="en-US" altLang="zh-CN"/>
              <a:t>p</a:t>
            </a:r>
            <a:r>
              <a:rPr lang="zh-CN" altLang="en-US"/>
              <a:t>的三个成员。</a:t>
            </a:r>
            <a:endParaRPr lang="en-US" altLang="zh-CN"/>
          </a:p>
          <a:p>
            <a:r>
              <a:rPr lang="zh-CN" altLang="en-US"/>
              <a:t>函数定义好后，我们就可以用实际的一个零件如</a:t>
            </a:r>
            <a:r>
              <a:rPr lang="en-US" altLang="zh-CN"/>
              <a:t>part1</a:t>
            </a:r>
            <a:r>
              <a:rPr lang="zh-CN" altLang="en-US"/>
              <a:t>去调用该函数。</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24</a:t>
            </a:fld>
            <a:endParaRPr lang="zh-CN" altLang="en-US"/>
          </a:p>
        </p:txBody>
      </p:sp>
    </p:spTree>
    <p:extLst>
      <p:ext uri="{BB962C8B-B14F-4D97-AF65-F5344CB8AC3E}">
        <p14:creationId xmlns:p14="http://schemas.microsoft.com/office/powerpoint/2010/main" val="2742428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接下来我们来看看如何让函数返回结构</a:t>
            </a:r>
            <a:endParaRPr lang="en-US" altLang="zh-CN"/>
          </a:p>
          <a:p>
            <a:r>
              <a:rPr lang="zh-CN" altLang="en-US"/>
              <a:t>函数</a:t>
            </a:r>
            <a:r>
              <a:rPr lang="en-US" altLang="zh-CN"/>
              <a:t>build_part</a:t>
            </a:r>
            <a:r>
              <a:rPr lang="zh-CN" altLang="en-US"/>
              <a:t>顾名思义就是构造一个零件，返回类型为</a:t>
            </a:r>
            <a:r>
              <a:rPr lang="en-US" altLang="zh-CN"/>
              <a:t>struct part</a:t>
            </a:r>
            <a:r>
              <a:rPr lang="zh-CN" altLang="en-US"/>
              <a:t>，传入三个参数分别作为零件的编号、名称和存量。</a:t>
            </a:r>
            <a:endParaRPr lang="en-US" altLang="zh-CN"/>
          </a:p>
          <a:p>
            <a:r>
              <a:rPr lang="zh-CN" altLang="en-US"/>
              <a:t>函数首先声明一个</a:t>
            </a:r>
            <a:r>
              <a:rPr lang="en-US" altLang="zh-CN"/>
              <a:t>struct part</a:t>
            </a:r>
            <a:r>
              <a:rPr lang="zh-CN" altLang="en-US"/>
              <a:t>局部零件结构变量</a:t>
            </a:r>
            <a:r>
              <a:rPr lang="en-US" altLang="zh-CN"/>
              <a:t>p</a:t>
            </a:r>
            <a:r>
              <a:rPr lang="zh-CN" altLang="en-US"/>
              <a:t>，然后将传入的参数分别赋值给结构</a:t>
            </a:r>
            <a:r>
              <a:rPr lang="en-US" altLang="zh-CN"/>
              <a:t>p</a:t>
            </a:r>
            <a:r>
              <a:rPr lang="zh-CN" altLang="en-US"/>
              <a:t>的三个成员。</a:t>
            </a:r>
            <a:endParaRPr lang="en-US" altLang="zh-CN"/>
          </a:p>
          <a:p>
            <a:r>
              <a:rPr lang="zh-CN" altLang="en-US"/>
              <a:t>最后返回结构变量</a:t>
            </a:r>
            <a:r>
              <a:rPr lang="en-US" altLang="zh-CN"/>
              <a:t>p</a:t>
            </a:r>
            <a:r>
              <a:rPr lang="zh-CN" altLang="en-US"/>
              <a:t>。</a:t>
            </a:r>
            <a:endParaRPr lang="en-US" altLang="zh-CN"/>
          </a:p>
          <a:p>
            <a:r>
              <a:rPr lang="zh-CN" altLang="en-US"/>
              <a:t>该函数的调用示例如下，我们用</a:t>
            </a:r>
            <a:r>
              <a:rPr lang="en-US" altLang="zh-CN"/>
              <a:t>528</a:t>
            </a:r>
            <a:r>
              <a:rPr lang="zh-CN" altLang="en-US"/>
              <a:t>、“</a:t>
            </a:r>
            <a:r>
              <a:rPr lang="en-US" altLang="zh-CN"/>
              <a:t>disk drive</a:t>
            </a:r>
            <a:r>
              <a:rPr lang="zh-CN" altLang="en-US"/>
              <a:t>”，</a:t>
            </a:r>
            <a:r>
              <a:rPr lang="en-US" altLang="zh-CN"/>
              <a:t>10</a:t>
            </a:r>
            <a:r>
              <a:rPr lang="zh-CN" altLang="en-US"/>
              <a:t>作为参数调用函数，生成并返回一个零件，然后复制给结构变量</a:t>
            </a:r>
            <a:r>
              <a:rPr lang="en-US" altLang="zh-CN"/>
              <a:t>part1</a:t>
            </a:r>
            <a:r>
              <a:rPr lang="zh-CN" altLang="en-US"/>
              <a:t>。</a:t>
            </a:r>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25</a:t>
            </a:fld>
            <a:endParaRPr lang="zh-CN" altLang="en-US"/>
          </a:p>
        </p:txBody>
      </p:sp>
    </p:spTree>
    <p:extLst>
      <p:ext uri="{BB962C8B-B14F-4D97-AF65-F5344CB8AC3E}">
        <p14:creationId xmlns:p14="http://schemas.microsoft.com/office/powerpoint/2010/main" val="3890984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指针是</a:t>
            </a:r>
            <a:r>
              <a:rPr lang="en-US" altLang="zh-CN"/>
              <a:t>C</a:t>
            </a:r>
            <a:r>
              <a:rPr lang="zh-CN" altLang="en-US"/>
              <a:t>语言提供的一种访问变量、内存的重要方式。指针也可以用来操作结构，并进一步用于构造链表。</a:t>
            </a:r>
            <a:endParaRPr lang="en-US" altLang="zh-CN"/>
          </a:p>
          <a:p>
            <a:r>
              <a:rPr lang="zh-CN" altLang="en-US"/>
              <a:t>这里我们简要介绍一下如何用指针操作结构。</a:t>
            </a:r>
            <a:endParaRPr lang="en-US" altLang="zh-CN"/>
          </a:p>
          <a:p>
            <a:r>
              <a:rPr lang="zh-CN" altLang="en-US"/>
              <a:t>与使用指针访问其他类型变量一样，要使用指针操作结构，首先需要声明结构类型的指针并让其指向结构。</a:t>
            </a:r>
            <a:endParaRPr lang="en-US" altLang="zh-CN"/>
          </a:p>
          <a:p>
            <a:r>
              <a:rPr lang="zh-CN" altLang="en-US"/>
              <a:t>比如我们要用指针操作零件结构，首先用结构类型</a:t>
            </a:r>
            <a:r>
              <a:rPr lang="en-US" altLang="zh-CN"/>
              <a:t>struct part</a:t>
            </a:r>
            <a:r>
              <a:rPr lang="zh-CN" altLang="en-US"/>
              <a:t>声明结构指针</a:t>
            </a:r>
            <a:r>
              <a:rPr lang="en-US" altLang="zh-CN"/>
              <a:t>p</a:t>
            </a:r>
            <a:r>
              <a:rPr lang="zh-CN" altLang="en-US"/>
              <a:t>；然后取实际的零件</a:t>
            </a:r>
            <a:r>
              <a:rPr lang="en-US" altLang="zh-CN"/>
              <a:t>part1</a:t>
            </a:r>
            <a:r>
              <a:rPr lang="zh-CN" altLang="en-US"/>
              <a:t>的地址赋值给指针</a:t>
            </a:r>
            <a:r>
              <a:rPr lang="en-US" altLang="zh-CN"/>
              <a:t>p</a:t>
            </a:r>
            <a:r>
              <a:rPr lang="zh-CN" altLang="en-US"/>
              <a:t>，让</a:t>
            </a:r>
            <a:r>
              <a:rPr lang="en-US" altLang="zh-CN"/>
              <a:t>p</a:t>
            </a:r>
            <a:r>
              <a:rPr lang="zh-CN" altLang="en-US"/>
              <a:t>指向零件</a:t>
            </a:r>
            <a:r>
              <a:rPr lang="en-US" altLang="zh-CN"/>
              <a:t>part1.</a:t>
            </a:r>
          </a:p>
          <a:p>
            <a:r>
              <a:rPr lang="zh-CN" altLang="en-US"/>
              <a:t>此时我们就可以用指针</a:t>
            </a:r>
            <a:r>
              <a:rPr lang="en-US" altLang="zh-CN"/>
              <a:t>p</a:t>
            </a:r>
            <a:r>
              <a:rPr lang="zh-CN" altLang="en-US"/>
              <a:t>操作零件</a:t>
            </a:r>
            <a:r>
              <a:rPr lang="en-US" altLang="zh-CN"/>
              <a:t>part1</a:t>
            </a:r>
            <a:r>
              <a:rPr lang="zh-CN" altLang="en-US"/>
              <a:t>的各个成员。</a:t>
            </a:r>
            <a:endParaRPr lang="en-US" altLang="zh-CN"/>
          </a:p>
          <a:p>
            <a:r>
              <a:rPr lang="zh-CN" altLang="en-US"/>
              <a:t>指针访问结构变量可以使用间接寻址符*，先获取指针</a:t>
            </a:r>
            <a:r>
              <a:rPr lang="en-US" altLang="zh-CN"/>
              <a:t>p</a:t>
            </a:r>
            <a:r>
              <a:rPr lang="zh-CN" altLang="en-US"/>
              <a:t>指向的结构变量，然后用句点选择结构成员。</a:t>
            </a:r>
            <a:endParaRPr lang="en-US" altLang="zh-CN"/>
          </a:p>
          <a:p>
            <a:r>
              <a:rPr lang="en-US" altLang="zh-CN"/>
              <a:t>C</a:t>
            </a:r>
            <a:r>
              <a:rPr lang="zh-CN" altLang="en-US"/>
              <a:t>语言还提供了专用的指针访问结构成员的操作符</a:t>
            </a:r>
            <a:r>
              <a:rPr lang="en-US" altLang="zh-CN">
                <a:sym typeface="Wingdings" panose="05000000000000000000" pitchFamily="2" charset="2"/>
              </a:rPr>
              <a:t></a:t>
            </a:r>
            <a:r>
              <a:rPr lang="zh-CN" altLang="en-US">
                <a:sym typeface="Wingdings" panose="05000000000000000000" pitchFamily="2" charset="2"/>
              </a:rPr>
              <a:t>，比如语句</a:t>
            </a:r>
            <a:r>
              <a:rPr lang="en-US" altLang="zh-CN">
                <a:sym typeface="Wingdings" panose="05000000000000000000" pitchFamily="2" charset="2"/>
              </a:rPr>
              <a:t>p-&gt;number=202</a:t>
            </a:r>
            <a:r>
              <a:rPr lang="zh-CN" altLang="en-US">
                <a:sym typeface="Wingdings" panose="05000000000000000000" pitchFamily="2" charset="2"/>
              </a:rPr>
              <a:t>，就表示将当前指针指向的结构的</a:t>
            </a:r>
            <a:r>
              <a:rPr lang="en-US" altLang="zh-CN">
                <a:sym typeface="Wingdings" panose="05000000000000000000" pitchFamily="2" charset="2"/>
              </a:rPr>
              <a:t>number</a:t>
            </a:r>
            <a:r>
              <a:rPr lang="zh-CN" altLang="en-US">
                <a:sym typeface="Wingdings" panose="05000000000000000000" pitchFamily="2" charset="2"/>
              </a:rPr>
              <a:t>成员赋值为</a:t>
            </a:r>
            <a:r>
              <a:rPr lang="en-US" altLang="zh-CN">
                <a:sym typeface="Wingdings" panose="05000000000000000000" pitchFamily="2" charset="2"/>
              </a:rPr>
              <a:t>202</a:t>
            </a:r>
            <a:r>
              <a:rPr lang="zh-CN" altLang="en-US">
                <a:sym typeface="Wingdings" panose="05000000000000000000" pitchFamily="2" charset="2"/>
              </a:rPr>
              <a:t>；</a:t>
            </a:r>
            <a:endParaRPr lang="en-US" altLang="zh-CN">
              <a:sym typeface="Wingdings" panose="05000000000000000000" pitchFamily="2" charset="2"/>
            </a:endParaRPr>
          </a:p>
          <a:p>
            <a:r>
              <a:rPr lang="zh-CN" altLang="en-US">
                <a:sym typeface="Wingdings" panose="05000000000000000000" pitchFamily="2" charset="2"/>
              </a:rPr>
              <a:t>同样我们可以用指针访问结构的成员，作为</a:t>
            </a:r>
            <a:r>
              <a:rPr lang="en-US" altLang="zh-CN">
                <a:sym typeface="Wingdings" panose="05000000000000000000" pitchFamily="2" charset="2"/>
              </a:rPr>
              <a:t>scanf</a:t>
            </a:r>
            <a:r>
              <a:rPr lang="zh-CN" altLang="en-US">
                <a:sym typeface="Wingdings" panose="05000000000000000000" pitchFamily="2" charset="2"/>
              </a:rPr>
              <a:t>、</a:t>
            </a:r>
            <a:r>
              <a:rPr lang="en-US" altLang="zh-CN">
                <a:sym typeface="Wingdings" panose="05000000000000000000" pitchFamily="2" charset="2"/>
              </a:rPr>
              <a:t>printf</a:t>
            </a:r>
            <a:r>
              <a:rPr lang="zh-CN" altLang="en-US">
                <a:sym typeface="Wingdings" panose="05000000000000000000" pitchFamily="2" charset="2"/>
              </a:rPr>
              <a:t>函数的参数进行输入和输出。</a:t>
            </a:r>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29</a:t>
            </a:fld>
            <a:endParaRPr lang="zh-CN" altLang="en-US"/>
          </a:p>
        </p:txBody>
      </p:sp>
    </p:spTree>
    <p:extLst>
      <p:ext uri="{BB962C8B-B14F-4D97-AF65-F5344CB8AC3E}">
        <p14:creationId xmlns:p14="http://schemas.microsoft.com/office/powerpoint/2010/main" val="126115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结构与数组可以无约束地结合嵌套。主要有两种方式：</a:t>
            </a:r>
            <a:endParaRPr lang="en-US" altLang="zh-CN"/>
          </a:p>
          <a:p>
            <a:pPr defTabSz="914322">
              <a:defRPr/>
            </a:pPr>
            <a:r>
              <a:rPr lang="zh-CN" altLang="en-US"/>
              <a:t>一是结构在外层，用数组或结构作为成员，以数组作为结构成员，我们前面的零件结构已经看到，零件的名称</a:t>
            </a:r>
            <a:r>
              <a:rPr lang="en-US" altLang="zh-CN"/>
              <a:t>name</a:t>
            </a:r>
            <a:r>
              <a:rPr lang="zh-CN" altLang="en-US"/>
              <a:t>就是一个</a:t>
            </a:r>
            <a:r>
              <a:rPr lang="en-US" altLang="zh-CN"/>
              <a:t>char</a:t>
            </a:r>
            <a:r>
              <a:rPr lang="zh-CN" altLang="en-US"/>
              <a:t>型数组，下面我们将看看以结构作为成员的情况。</a:t>
            </a:r>
          </a:p>
          <a:p>
            <a:r>
              <a:rPr lang="zh-CN" altLang="en-US"/>
              <a:t>另一种方式是数组在外层，前面我们学习数组时，已经看到数组嵌套数组，即以数组为元素，构成多维数组的情况。待会儿我们将学习以结构作为元素构成结构数组的情况。</a:t>
            </a:r>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31</a:t>
            </a:fld>
            <a:endParaRPr lang="zh-CN" altLang="en-US"/>
          </a:p>
        </p:txBody>
      </p:sp>
    </p:spTree>
    <p:extLst>
      <p:ext uri="{BB962C8B-B14F-4D97-AF65-F5344CB8AC3E}">
        <p14:creationId xmlns:p14="http://schemas.microsoft.com/office/powerpoint/2010/main" val="1776380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将一个结构作为另一个结构的成员就构成了嵌套结构，</a:t>
            </a:r>
            <a:endParaRPr lang="en-US" altLang="zh-CN"/>
          </a:p>
          <a:p>
            <a:r>
              <a:rPr lang="zh-CN" altLang="en-US"/>
              <a:t>假如我们要展现更多的姓名细节，区分</a:t>
            </a:r>
            <a:r>
              <a:rPr lang="en-US" altLang="zh-CN"/>
              <a:t>first name</a:t>
            </a:r>
            <a:r>
              <a:rPr lang="zh-CN" altLang="en-US"/>
              <a:t>、</a:t>
            </a:r>
            <a:r>
              <a:rPr lang="en-US" altLang="zh-CN"/>
              <a:t>middle name</a:t>
            </a:r>
            <a:r>
              <a:rPr lang="zh-CN" altLang="en-US"/>
              <a:t>和</a:t>
            </a:r>
            <a:r>
              <a:rPr lang="en-US" altLang="zh-CN"/>
              <a:t>last name</a:t>
            </a:r>
            <a:r>
              <a:rPr lang="zh-CN" altLang="en-US"/>
              <a:t>，我们可以声明左边的结构标记</a:t>
            </a:r>
            <a:r>
              <a:rPr lang="en-US" altLang="zh-CN"/>
              <a:t>person</a:t>
            </a:r>
            <a:r>
              <a:rPr lang="en-US" altLang="zh-CN" baseline="0"/>
              <a:t> name</a:t>
            </a:r>
            <a:r>
              <a:rPr lang="zh-CN" altLang="en-US" baseline="0"/>
              <a:t>，包含</a:t>
            </a:r>
            <a:r>
              <a:rPr lang="en-US" altLang="zh-CN" baseline="0"/>
              <a:t>first</a:t>
            </a:r>
            <a:r>
              <a:rPr lang="zh-CN" altLang="en-US" baseline="0"/>
              <a:t>，</a:t>
            </a:r>
            <a:r>
              <a:rPr lang="en-US" altLang="zh-CN" baseline="0"/>
              <a:t>last</a:t>
            </a:r>
            <a:r>
              <a:rPr lang="zh-CN" altLang="en-US" baseline="0"/>
              <a:t>和</a:t>
            </a:r>
            <a:r>
              <a:rPr lang="en-US" altLang="zh-CN" baseline="0"/>
              <a:t>middle_inital</a:t>
            </a:r>
            <a:r>
              <a:rPr lang="zh-CN" altLang="en-US" baseline="0"/>
              <a:t>三个成员；</a:t>
            </a:r>
            <a:endParaRPr lang="en-US" altLang="zh-CN" baseline="0"/>
          </a:p>
          <a:p>
            <a:r>
              <a:rPr lang="zh-CN" altLang="en-US" baseline="0"/>
              <a:t>有了这样的人名结构，我们可以用来声明学生结构，</a:t>
            </a:r>
            <a:r>
              <a:rPr lang="en-US" altLang="zh-CN" baseline="0"/>
              <a:t>struct student</a:t>
            </a:r>
            <a:r>
              <a:rPr lang="zh-CN" altLang="en-US" baseline="0"/>
              <a:t>，将成员</a:t>
            </a:r>
            <a:r>
              <a:rPr lang="en-US" altLang="zh-CN" baseline="0"/>
              <a:t>name</a:t>
            </a:r>
            <a:r>
              <a:rPr lang="zh-CN" altLang="en-US" baseline="0"/>
              <a:t>声明为</a:t>
            </a:r>
            <a:r>
              <a:rPr lang="en-US" altLang="zh-CN" baseline="0"/>
              <a:t>struct person_name</a:t>
            </a:r>
            <a:r>
              <a:rPr lang="zh-CN" altLang="en-US" baseline="0"/>
              <a:t>。</a:t>
            </a:r>
            <a:endParaRPr lang="en-US" altLang="zh-CN" baseline="0"/>
          </a:p>
          <a:p>
            <a:r>
              <a:rPr lang="zh-CN" altLang="en-US" baseline="0"/>
              <a:t>遇到嵌套结构时，我们访问其数据时需要逐层访问：</a:t>
            </a:r>
            <a:endParaRPr lang="en-US" altLang="zh-CN" baseline="0"/>
          </a:p>
          <a:p>
            <a:r>
              <a:rPr lang="zh-CN" altLang="en-US" baseline="0"/>
              <a:t>比如将</a:t>
            </a:r>
            <a:r>
              <a:rPr lang="en-US" altLang="zh-CN" baseline="0"/>
              <a:t>student1</a:t>
            </a:r>
            <a:r>
              <a:rPr lang="zh-CN" altLang="en-US" baseline="0"/>
              <a:t>的名字的姓设置为</a:t>
            </a:r>
            <a:r>
              <a:rPr lang="en-US" altLang="zh-CN" baseline="0"/>
              <a:t>fred</a:t>
            </a:r>
            <a:r>
              <a:rPr lang="zh-CN" altLang="en-US" baseline="0"/>
              <a:t>，姓是</a:t>
            </a:r>
            <a:r>
              <a:rPr lang="en-US" altLang="zh-CN" baseline="0"/>
              <a:t>student</a:t>
            </a:r>
            <a:r>
              <a:rPr lang="zh-CN" altLang="en-US" baseline="0"/>
              <a:t>结构的成员</a:t>
            </a:r>
            <a:r>
              <a:rPr lang="en-US" altLang="zh-CN" baseline="0"/>
              <a:t>name</a:t>
            </a:r>
            <a:r>
              <a:rPr lang="zh-CN" altLang="en-US" baseline="0"/>
              <a:t>的成员</a:t>
            </a:r>
            <a:r>
              <a:rPr lang="en-US" altLang="zh-CN" baseline="0"/>
              <a:t>last</a:t>
            </a:r>
            <a:r>
              <a:rPr lang="zh-CN" altLang="en-US" baseline="0"/>
              <a:t>，所以要用两个句点操作符去访问</a:t>
            </a:r>
            <a:r>
              <a:rPr lang="en-US" altLang="zh-CN" baseline="0"/>
              <a:t>student1</a:t>
            </a:r>
            <a:r>
              <a:rPr lang="zh-CN" altLang="en-US" baseline="0"/>
              <a:t>的</a:t>
            </a:r>
            <a:r>
              <a:rPr lang="en-US" altLang="zh-CN" baseline="0"/>
              <a:t>name</a:t>
            </a:r>
            <a:r>
              <a:rPr lang="zh-CN" altLang="en-US" baseline="0"/>
              <a:t>成员的</a:t>
            </a:r>
            <a:r>
              <a:rPr lang="en-US" altLang="zh-CN" baseline="0"/>
              <a:t>last</a:t>
            </a:r>
            <a:r>
              <a:rPr lang="zh-CN" altLang="en-US" baseline="0"/>
              <a:t>成员，和字符串“</a:t>
            </a:r>
            <a:r>
              <a:rPr lang="en-US" altLang="zh-CN" baseline="0"/>
              <a:t>fred</a:t>
            </a:r>
            <a:r>
              <a:rPr lang="zh-CN" altLang="en-US" baseline="0"/>
              <a:t>”作为参数调用</a:t>
            </a:r>
            <a:r>
              <a:rPr lang="en-US" altLang="zh-CN" baseline="0"/>
              <a:t>strcpy</a:t>
            </a:r>
            <a:r>
              <a:rPr lang="zh-CN" altLang="en-US" baseline="0"/>
              <a:t>串拷贝函数。</a:t>
            </a:r>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32</a:t>
            </a:fld>
            <a:endParaRPr lang="zh-CN" altLang="en-US"/>
          </a:p>
        </p:txBody>
      </p:sp>
    </p:spTree>
    <p:extLst>
      <p:ext uri="{BB962C8B-B14F-4D97-AF65-F5344CB8AC3E}">
        <p14:creationId xmlns:p14="http://schemas.microsoft.com/office/powerpoint/2010/main" val="75760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t>
            </a:r>
            <a:r>
              <a:rPr lang="zh-CN" altLang="en-US"/>
              <a:t>语言的数据类型可以分为两大类：标量类型和聚合类型。</a:t>
            </a:r>
            <a:endParaRPr lang="en-US" altLang="zh-CN"/>
          </a:p>
          <a:p>
            <a:r>
              <a:rPr lang="zh-CN" altLang="en-US"/>
              <a:t>标量类型是只含有单个数据项的类型，比如前面我们学习过的基本类型，如整型、浮点型、字符型等。</a:t>
            </a:r>
            <a:endParaRPr lang="en-US" altLang="zh-CN"/>
          </a:p>
          <a:p>
            <a:r>
              <a:rPr lang="zh-CN" altLang="en-US"/>
              <a:t>聚合类型则是含有多个数据项的类型。我们前面学习的数组就是一种聚合类型，除了数组，还有结构、联合和枚举等聚合类型。</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a:t>
            </a:fld>
            <a:endParaRPr lang="zh-CN" altLang="en-US"/>
          </a:p>
        </p:txBody>
      </p:sp>
    </p:spTree>
    <p:extLst>
      <p:ext uri="{BB962C8B-B14F-4D97-AF65-F5344CB8AC3E}">
        <p14:creationId xmlns:p14="http://schemas.microsoft.com/office/powerpoint/2010/main" val="3699331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接下来我们来学习以结构为元素的结构数组，将结构嵌入数组是数组与结构组合的最常见的形式。结构数组可以当作简单的数据库。</a:t>
            </a:r>
            <a:endParaRPr lang="en-US" altLang="zh-CN"/>
          </a:p>
          <a:p>
            <a:r>
              <a:rPr lang="zh-CN" altLang="en-US"/>
              <a:t>我们前面提到零件仓库，仓库中往往有零件若干，这时仓库管理员就可以声明结构数组来管理这些仓库。例如声明类型为</a:t>
            </a:r>
            <a:r>
              <a:rPr lang="en-US" altLang="zh-CN"/>
              <a:t>struct part</a:t>
            </a:r>
            <a:r>
              <a:rPr lang="zh-CN" altLang="en-US"/>
              <a:t>的零件清单数组</a:t>
            </a:r>
            <a:r>
              <a:rPr lang="en-US" altLang="zh-CN"/>
              <a:t>inventory[100];</a:t>
            </a:r>
          </a:p>
          <a:p>
            <a:r>
              <a:rPr lang="zh-CN" altLang="en-US"/>
              <a:t>如果我们要管理一个班或一个年级的同学信息，我们就可以声明一个</a:t>
            </a:r>
            <a:r>
              <a:rPr lang="en-US" altLang="zh-CN"/>
              <a:t>student</a:t>
            </a:r>
            <a:r>
              <a:rPr lang="zh-CN" altLang="en-US"/>
              <a:t>结构数组</a:t>
            </a:r>
            <a:r>
              <a:rPr lang="en-US" altLang="zh-CN"/>
              <a:t>stu_list</a:t>
            </a:r>
            <a:r>
              <a:rPr lang="zh-CN" altLang="en-US"/>
              <a:t>来存储和管理同学信息。</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34</a:t>
            </a:fld>
            <a:endParaRPr lang="zh-CN" altLang="en-US"/>
          </a:p>
        </p:txBody>
      </p:sp>
    </p:spTree>
    <p:extLst>
      <p:ext uri="{BB962C8B-B14F-4D97-AF65-F5344CB8AC3E}">
        <p14:creationId xmlns:p14="http://schemas.microsoft.com/office/powerpoint/2010/main" val="1606878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要访问结构数组中的元素，可以采用数组的下标方式。</a:t>
            </a:r>
            <a:endParaRPr lang="en-US" altLang="zh-CN"/>
          </a:p>
          <a:p>
            <a:r>
              <a:rPr lang="zh-CN" altLang="en-US"/>
              <a:t>例如要输出前面零件清单中的第</a:t>
            </a:r>
            <a:r>
              <a:rPr lang="en-US" altLang="zh-CN"/>
              <a:t>i</a:t>
            </a:r>
            <a:r>
              <a:rPr lang="zh-CN" altLang="en-US"/>
              <a:t>个零件信息，可以用</a:t>
            </a:r>
            <a:r>
              <a:rPr lang="en-US" altLang="zh-CN"/>
              <a:t>i</a:t>
            </a:r>
            <a:r>
              <a:rPr lang="zh-CN" altLang="en-US"/>
              <a:t>作为下标访问</a:t>
            </a:r>
            <a:r>
              <a:rPr lang="en-US" altLang="zh-CN"/>
              <a:t>inventory</a:t>
            </a:r>
            <a:r>
              <a:rPr lang="zh-CN" altLang="en-US"/>
              <a:t>数组，获取第</a:t>
            </a:r>
            <a:r>
              <a:rPr lang="en-US" altLang="zh-CN"/>
              <a:t>i</a:t>
            </a:r>
            <a:r>
              <a:rPr lang="zh-CN" altLang="en-US"/>
              <a:t>个零件结构作为参数访问</a:t>
            </a:r>
            <a:r>
              <a:rPr lang="en-US" altLang="zh-CN"/>
              <a:t>print_part</a:t>
            </a:r>
            <a:r>
              <a:rPr lang="zh-CN" altLang="en-US"/>
              <a:t>函数。</a:t>
            </a:r>
            <a:endParaRPr lang="en-US" altLang="zh-CN"/>
          </a:p>
          <a:p>
            <a:r>
              <a:rPr lang="zh-CN" altLang="en-US"/>
              <a:t>如果要访问结构数组中某个元素的成员，就需要联合使用下标和句点成员选择。</a:t>
            </a:r>
            <a:endParaRPr lang="en-US" altLang="zh-CN"/>
          </a:p>
          <a:p>
            <a:r>
              <a:rPr lang="zh-CN" altLang="en-US"/>
              <a:t>下面的语句将零件清单</a:t>
            </a:r>
            <a:r>
              <a:rPr lang="en-US" altLang="zh-CN"/>
              <a:t>inventory</a:t>
            </a:r>
            <a:r>
              <a:rPr lang="zh-CN" altLang="en-US"/>
              <a:t>中的第</a:t>
            </a:r>
            <a:r>
              <a:rPr lang="en-US" altLang="zh-CN"/>
              <a:t>i</a:t>
            </a:r>
            <a:r>
              <a:rPr lang="zh-CN" altLang="en-US"/>
              <a:t>个零件的编号赋值为</a:t>
            </a:r>
            <a:r>
              <a:rPr lang="en-US" altLang="zh-CN"/>
              <a:t>883</a:t>
            </a:r>
            <a:r>
              <a:rPr lang="zh-CN" altLang="en-US"/>
              <a:t>。</a:t>
            </a:r>
            <a:endParaRPr lang="en-US" altLang="zh-CN"/>
          </a:p>
          <a:p>
            <a:r>
              <a:rPr lang="zh-CN" altLang="en-US"/>
              <a:t>如果要访问第</a:t>
            </a:r>
            <a:r>
              <a:rPr lang="en-US" altLang="zh-CN"/>
              <a:t>i</a:t>
            </a:r>
            <a:r>
              <a:rPr lang="zh-CN" altLang="en-US"/>
              <a:t>个零件的名称里的第</a:t>
            </a:r>
            <a:r>
              <a:rPr lang="en-US" altLang="zh-CN"/>
              <a:t>0</a:t>
            </a:r>
            <a:r>
              <a:rPr lang="zh-CN" altLang="en-US"/>
              <a:t>个字符，就需要先使用下标访问</a:t>
            </a:r>
            <a:r>
              <a:rPr lang="en-US" altLang="zh-CN"/>
              <a:t>inventory</a:t>
            </a:r>
            <a:r>
              <a:rPr lang="zh-CN" altLang="en-US"/>
              <a:t>的第</a:t>
            </a:r>
            <a:r>
              <a:rPr lang="en-US" altLang="zh-CN"/>
              <a:t>i</a:t>
            </a:r>
            <a:r>
              <a:rPr lang="zh-CN" altLang="en-US"/>
              <a:t>个结构，再用句点访问其</a:t>
            </a:r>
            <a:r>
              <a:rPr lang="en-US" altLang="zh-CN"/>
              <a:t>name</a:t>
            </a:r>
            <a:r>
              <a:rPr lang="zh-CN" altLang="en-US"/>
              <a:t>成员，在用下标</a:t>
            </a:r>
            <a:r>
              <a:rPr lang="en-US" altLang="zh-CN"/>
              <a:t>0</a:t>
            </a:r>
            <a:r>
              <a:rPr lang="zh-CN" altLang="en-US"/>
              <a:t>访问</a:t>
            </a:r>
            <a:r>
              <a:rPr lang="en-US" altLang="zh-CN"/>
              <a:t>name</a:t>
            </a:r>
            <a:r>
              <a:rPr lang="zh-CN" altLang="en-US"/>
              <a:t>的第</a:t>
            </a:r>
            <a:r>
              <a:rPr lang="en-US" altLang="zh-CN"/>
              <a:t>0</a:t>
            </a:r>
            <a:r>
              <a:rPr lang="zh-CN" altLang="en-US"/>
              <a:t>的字符。</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35</a:t>
            </a:fld>
            <a:endParaRPr lang="zh-CN" altLang="en-US"/>
          </a:p>
        </p:txBody>
      </p:sp>
    </p:spTree>
    <p:extLst>
      <p:ext uri="{BB962C8B-B14F-4D97-AF65-F5344CB8AC3E}">
        <p14:creationId xmlns:p14="http://schemas.microsoft.com/office/powerpoint/2010/main" val="2319902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为了进一步说明结构数组的应用，这里我们来学习一个程序设计示例。</a:t>
            </a:r>
            <a:endParaRPr lang="en-US" altLang="zh-CN"/>
          </a:p>
          <a:p>
            <a:r>
              <a:rPr lang="zh-CN" altLang="en-US"/>
              <a:t>程序维护一个零件数据库，用于跟踪和管理仓库中存储的零件。</a:t>
            </a:r>
            <a:endParaRPr lang="en-US" altLang="zh-CN"/>
          </a:p>
          <a:p>
            <a:r>
              <a:rPr lang="zh-CN" altLang="en-US"/>
              <a:t>这个零件数据库通过一个零件结构数组来构建，其中每个元素就是一个零件结构，包括零件号、名称和数量三个成员；</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39</a:t>
            </a:fld>
            <a:endParaRPr lang="zh-CN" altLang="en-US"/>
          </a:p>
        </p:txBody>
      </p:sp>
    </p:spTree>
    <p:extLst>
      <p:ext uri="{BB962C8B-B14F-4D97-AF65-F5344CB8AC3E}">
        <p14:creationId xmlns:p14="http://schemas.microsoft.com/office/powerpoint/2010/main" val="2520033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程序支持的操作包括</a:t>
            </a:r>
            <a:endParaRPr lang="en-US" altLang="zh-CN"/>
          </a:p>
          <a:p>
            <a:r>
              <a:rPr lang="en-US" altLang="zh-CN"/>
              <a:t>1</a:t>
            </a:r>
            <a:r>
              <a:rPr lang="zh-CN" altLang="en-US"/>
              <a:t>、添加新零件，相应地要给出新零件的零件号、零件名和数量；</a:t>
            </a:r>
            <a:endParaRPr lang="en-US" altLang="zh-CN"/>
          </a:p>
          <a:p>
            <a:r>
              <a:rPr lang="en-US" altLang="zh-CN"/>
              <a:t>2</a:t>
            </a:r>
            <a:r>
              <a:rPr lang="zh-CN" altLang="en-US"/>
              <a:t>、打印零件，就是用给定的零件号查询零件数据库，如果零件存在就打印出该零件的名称和数量；</a:t>
            </a:r>
            <a:endParaRPr lang="en-US" altLang="zh-CN"/>
          </a:p>
          <a:p>
            <a:r>
              <a:rPr lang="en-US" altLang="zh-CN"/>
              <a:t>3</a:t>
            </a:r>
            <a:r>
              <a:rPr lang="zh-CN" altLang="en-US"/>
              <a:t>、修改零件数量，同样是用给定的零件号查询零件数据库，如果零件存在就修改其数量；</a:t>
            </a:r>
            <a:endParaRPr lang="en-US" altLang="zh-CN"/>
          </a:p>
          <a:p>
            <a:r>
              <a:rPr lang="en-US" altLang="zh-CN"/>
              <a:t>4</a:t>
            </a:r>
            <a:r>
              <a:rPr lang="zh-CN" altLang="en-US"/>
              <a:t>、显示所有零件，就是按顺序显示数据库中所有的零件记录；</a:t>
            </a:r>
            <a:endParaRPr lang="en-US" altLang="zh-CN"/>
          </a:p>
          <a:p>
            <a:r>
              <a:rPr lang="en-US" altLang="zh-CN"/>
              <a:t>5</a:t>
            </a:r>
            <a:r>
              <a:rPr lang="zh-CN" altLang="en-US"/>
              <a:t>、终止程序。</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40</a:t>
            </a:fld>
            <a:endParaRPr lang="zh-CN" altLang="en-US"/>
          </a:p>
        </p:txBody>
      </p:sp>
    </p:spTree>
    <p:extLst>
      <p:ext uri="{BB962C8B-B14F-4D97-AF65-F5344CB8AC3E}">
        <p14:creationId xmlns:p14="http://schemas.microsoft.com/office/powerpoint/2010/main" val="63782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程序通过输入代码字母来进行操作，</a:t>
            </a:r>
            <a:r>
              <a:rPr lang="en-US" altLang="zh-CN"/>
              <a:t>i</a:t>
            </a:r>
            <a:r>
              <a:rPr lang="zh-CN" altLang="en-US"/>
              <a:t>表示往数据库中插入零件，</a:t>
            </a:r>
            <a:r>
              <a:rPr lang="en-US" altLang="zh-CN"/>
              <a:t>s</a:t>
            </a:r>
            <a:r>
              <a:rPr lang="zh-CN" altLang="en-US"/>
              <a:t>表示查找零件，</a:t>
            </a:r>
            <a:r>
              <a:rPr lang="en-US" altLang="zh-CN"/>
              <a:t>u</a:t>
            </a:r>
            <a:r>
              <a:rPr lang="zh-CN" altLang="en-US"/>
              <a:t>表示更新给定零件，</a:t>
            </a:r>
            <a:r>
              <a:rPr lang="en-US" altLang="zh-CN"/>
              <a:t>p</a:t>
            </a:r>
            <a:r>
              <a:rPr lang="zh-CN" altLang="en-US"/>
              <a:t>表示打印所有零件，</a:t>
            </a:r>
            <a:r>
              <a:rPr lang="en-US" altLang="zh-CN"/>
              <a:t>q</a:t>
            </a:r>
            <a:r>
              <a:rPr lang="zh-CN" altLang="en-US"/>
              <a:t>表示退出程序。</a:t>
            </a:r>
            <a:endParaRPr lang="en-US" altLang="zh-CN"/>
          </a:p>
          <a:p>
            <a:r>
              <a:rPr lang="zh-CN" altLang="en-US"/>
              <a:t>右图是某用户与程序的三次交互过程，分别进行了插入、查询、打印和退出操作。</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41</a:t>
            </a:fld>
            <a:endParaRPr lang="zh-CN" altLang="en-US"/>
          </a:p>
        </p:txBody>
      </p:sp>
    </p:spTree>
    <p:extLst>
      <p:ext uri="{BB962C8B-B14F-4D97-AF65-F5344CB8AC3E}">
        <p14:creationId xmlns:p14="http://schemas.microsoft.com/office/powerpoint/2010/main" val="2834771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针对这样的程序需求，显然每个零件的信息都应存储在一个</a:t>
            </a:r>
            <a:r>
              <a:rPr lang="en-US" altLang="zh-CN"/>
              <a:t>struct part</a:t>
            </a:r>
            <a:r>
              <a:rPr lang="zh-CN" altLang="en-US"/>
              <a:t>结构里，</a:t>
            </a:r>
            <a:endParaRPr lang="en-US" altLang="zh-CN"/>
          </a:p>
          <a:p>
            <a:r>
              <a:rPr lang="zh-CN" altLang="en-US"/>
              <a:t>以该零件结构为元素构建</a:t>
            </a:r>
            <a:r>
              <a:rPr lang="en-US" altLang="zh-CN"/>
              <a:t>inventory</a:t>
            </a:r>
            <a:r>
              <a:rPr lang="zh-CN" altLang="en-US"/>
              <a:t>结构数组；</a:t>
            </a:r>
            <a:endParaRPr lang="en-US" altLang="zh-CN"/>
          </a:p>
          <a:p>
            <a:r>
              <a:rPr lang="zh-CN" altLang="en-US"/>
              <a:t>用一个整型变量</a:t>
            </a:r>
            <a:r>
              <a:rPr lang="en-US" altLang="zh-CN"/>
              <a:t>num_parts</a:t>
            </a:r>
            <a:r>
              <a:rPr lang="zh-CN" altLang="en-US"/>
              <a:t>跟踪当前数据库中的零件数量，</a:t>
            </a:r>
            <a:r>
              <a:rPr lang="en-US" altLang="zh-CN"/>
              <a:t>num_parts</a:t>
            </a:r>
            <a:r>
              <a:rPr lang="zh-CN" altLang="en-US"/>
              <a:t>初始化为</a:t>
            </a:r>
            <a:r>
              <a:rPr lang="en-US" altLang="zh-CN"/>
              <a:t>0</a:t>
            </a:r>
            <a:r>
              <a:rPr lang="zh-CN" altLang="en-US"/>
              <a:t>，每往零件数据库中插入一个零件，</a:t>
            </a:r>
            <a:r>
              <a:rPr lang="en-US" altLang="zh-CN"/>
              <a:t>num_parts</a:t>
            </a:r>
            <a:r>
              <a:rPr lang="zh-CN" altLang="en-US"/>
              <a:t>就</a:t>
            </a:r>
            <a:r>
              <a:rPr lang="en-US" altLang="zh-CN"/>
              <a:t>++</a:t>
            </a:r>
            <a:r>
              <a:rPr lang="zh-CN" altLang="en-US"/>
              <a:t>自增。</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42</a:t>
            </a:fld>
            <a:endParaRPr lang="zh-CN" altLang="en-US"/>
          </a:p>
        </p:txBody>
      </p:sp>
    </p:spTree>
    <p:extLst>
      <p:ext uri="{BB962C8B-B14F-4D97-AF65-F5344CB8AC3E}">
        <p14:creationId xmlns:p14="http://schemas.microsoft.com/office/powerpoint/2010/main" val="316754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程序框架采用教材第六章循环中介绍的基于菜单的交互式程序架构。</a:t>
            </a:r>
            <a:endParaRPr lang="en-US" altLang="zh-CN"/>
          </a:p>
          <a:p>
            <a:r>
              <a:rPr lang="zh-CN" altLang="en-US"/>
              <a:t>该框架的核心是一个</a:t>
            </a:r>
            <a:r>
              <a:rPr lang="en-US" altLang="zh-CN"/>
              <a:t>for</a:t>
            </a:r>
            <a:r>
              <a:rPr lang="zh-CN" altLang="en-US"/>
              <a:t>死循环，循环首先提示用户输入操作代码，然后读入操作码，</a:t>
            </a:r>
            <a:endParaRPr lang="en-US" altLang="zh-CN"/>
          </a:p>
          <a:p>
            <a:r>
              <a:rPr lang="zh-CN" altLang="en-US"/>
              <a:t>接着用</a:t>
            </a:r>
            <a:r>
              <a:rPr lang="en-US" altLang="zh-CN"/>
              <a:t>switch</a:t>
            </a:r>
            <a:r>
              <a:rPr lang="zh-CN" altLang="en-US"/>
              <a:t>语句根据用户输入的操作码选择对应分支执行相应操作。</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43</a:t>
            </a:fld>
            <a:endParaRPr lang="zh-CN" altLang="en-US"/>
          </a:p>
        </p:txBody>
      </p:sp>
    </p:spTree>
    <p:extLst>
      <p:ext uri="{BB962C8B-B14F-4D97-AF65-F5344CB8AC3E}">
        <p14:creationId xmlns:p14="http://schemas.microsoft.com/office/powerpoint/2010/main" val="19485788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为了方便起见，程序将插入、查找、更新和打印等具体操作用函数进行实现，这样</a:t>
            </a:r>
            <a:r>
              <a:rPr lang="en-US" altLang="zh-CN"/>
              <a:t>switch case</a:t>
            </a:r>
            <a:r>
              <a:rPr lang="zh-CN" altLang="en-US"/>
              <a:t>分支只需调用相应函数即可。</a:t>
            </a:r>
            <a:endParaRPr lang="en-US" altLang="zh-CN"/>
          </a:p>
          <a:p>
            <a:r>
              <a:rPr lang="zh-CN" altLang="en-US"/>
              <a:t>这些函数都要访问</a:t>
            </a:r>
            <a:r>
              <a:rPr lang="en-US" altLang="zh-CN"/>
              <a:t>inventory</a:t>
            </a:r>
            <a:r>
              <a:rPr lang="zh-CN" altLang="en-US"/>
              <a:t>数组和</a:t>
            </a:r>
            <a:r>
              <a:rPr lang="en-US" altLang="zh-CN"/>
              <a:t>num_parts</a:t>
            </a:r>
            <a:r>
              <a:rPr lang="zh-CN" altLang="en-US"/>
              <a:t>变量，因此程序将他们声明为外部变量来减少参数传递。</a:t>
            </a:r>
            <a:endParaRPr lang="en-US" altLang="zh-CN"/>
          </a:p>
          <a:p>
            <a:r>
              <a:rPr lang="zh-CN" altLang="en-US"/>
              <a:t>程序分为三个文件，主体放在名为</a:t>
            </a:r>
            <a:r>
              <a:rPr lang="en-US" altLang="zh-CN"/>
              <a:t>inventory.c</a:t>
            </a:r>
            <a:r>
              <a:rPr lang="zh-CN" altLang="en-US"/>
              <a:t>的源文件中，</a:t>
            </a:r>
            <a:endParaRPr lang="en-US" altLang="zh-CN"/>
          </a:p>
          <a:p>
            <a:r>
              <a:rPr lang="zh-CN" altLang="en-US"/>
              <a:t>读零件名的程序编写为</a:t>
            </a:r>
            <a:r>
              <a:rPr lang="en-US" altLang="zh-CN"/>
              <a:t>readline</a:t>
            </a:r>
            <a:r>
              <a:rPr lang="zh-CN" altLang="en-US"/>
              <a:t>函数，该函数只在插入零件的函数调用，与其他的函数无关，且可能会在其他程序中复用，因此将其单独编成一个文件</a:t>
            </a:r>
            <a:r>
              <a:rPr lang="en-US" altLang="zh-CN"/>
              <a:t>readline.c</a:t>
            </a:r>
            <a:r>
              <a:rPr lang="zh-CN" altLang="en-US"/>
              <a:t>，其函数原型则放入文件</a:t>
            </a:r>
            <a:r>
              <a:rPr lang="en-US" altLang="zh-CN"/>
              <a:t>readline.h</a:t>
            </a:r>
            <a:r>
              <a:rPr lang="zh-CN" altLang="en-US"/>
              <a:t>中。</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44</a:t>
            </a:fld>
            <a:endParaRPr lang="zh-CN" altLang="en-US"/>
          </a:p>
        </p:txBody>
      </p:sp>
    </p:spTree>
    <p:extLst>
      <p:ext uri="{BB962C8B-B14F-4D97-AF65-F5344CB8AC3E}">
        <p14:creationId xmlns:p14="http://schemas.microsoft.com/office/powerpoint/2010/main" val="2525956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下面是程序的具体代码，左边代码是程序的头文件包含指令，宏定义，全局变量声明，和函数声明；</a:t>
            </a:r>
            <a:endParaRPr lang="en-US" altLang="zh-CN"/>
          </a:p>
          <a:p>
            <a:r>
              <a:rPr lang="zh-CN" altLang="en-US"/>
              <a:t>右边是</a:t>
            </a:r>
            <a:r>
              <a:rPr lang="en-US" altLang="zh-CN"/>
              <a:t>main</a:t>
            </a:r>
            <a:r>
              <a:rPr lang="zh-CN" altLang="en-US"/>
              <a:t>函数代码，首先声明存放操作码的</a:t>
            </a:r>
            <a:r>
              <a:rPr lang="en-US" altLang="zh-CN"/>
              <a:t>char</a:t>
            </a:r>
            <a:r>
              <a:rPr lang="zh-CN" altLang="en-US"/>
              <a:t>型</a:t>
            </a:r>
            <a:r>
              <a:rPr lang="en-US" altLang="zh-CN"/>
              <a:t>code</a:t>
            </a:r>
            <a:r>
              <a:rPr lang="zh-CN" altLang="en-US"/>
              <a:t>变量，</a:t>
            </a:r>
            <a:r>
              <a:rPr lang="en-US" altLang="zh-CN"/>
              <a:t>for</a:t>
            </a:r>
            <a:r>
              <a:rPr lang="zh-CN" altLang="en-US"/>
              <a:t>循环提示并输入操作码，</a:t>
            </a:r>
            <a:endParaRPr lang="en-US" altLang="zh-CN"/>
          </a:p>
          <a:p>
            <a:r>
              <a:rPr lang="en-US" altLang="zh-CN"/>
              <a:t>while</a:t>
            </a:r>
            <a:r>
              <a:rPr lang="zh-CN" altLang="en-US"/>
              <a:t>空循环用于取走操作码后多余的回车字符；</a:t>
            </a:r>
            <a:endParaRPr lang="en-US" altLang="zh-CN"/>
          </a:p>
          <a:p>
            <a:r>
              <a:rPr lang="en-US" altLang="zh-CN"/>
              <a:t>swith</a:t>
            </a:r>
            <a:r>
              <a:rPr lang="zh-CN" altLang="en-US"/>
              <a:t>语句解析操作码，选择对应的分支调用相应的操作函数。</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46</a:t>
            </a:fld>
            <a:endParaRPr lang="zh-CN" altLang="en-US"/>
          </a:p>
        </p:txBody>
      </p:sp>
    </p:spTree>
    <p:extLst>
      <p:ext uri="{BB962C8B-B14F-4D97-AF65-F5344CB8AC3E}">
        <p14:creationId xmlns:p14="http://schemas.microsoft.com/office/powerpoint/2010/main" val="373369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这是查找零件的函数</a:t>
            </a:r>
            <a:r>
              <a:rPr lang="en-US" altLang="zh-CN"/>
              <a:t>find_part</a:t>
            </a:r>
            <a:r>
              <a:rPr lang="zh-CN" altLang="en-US"/>
              <a:t>的定义，根据给出零件编号从结构数组的首元素开始查找零件，直到当前零件库中的最后一个零件，即下标为</a:t>
            </a:r>
            <a:r>
              <a:rPr lang="en-US" altLang="zh-CN"/>
              <a:t>num_parts-1</a:t>
            </a:r>
            <a:r>
              <a:rPr lang="zh-CN" altLang="en-US"/>
              <a:t>零件，</a:t>
            </a:r>
            <a:endParaRPr lang="en-US" altLang="zh-CN"/>
          </a:p>
          <a:p>
            <a:r>
              <a:rPr lang="zh-CN" altLang="en-US"/>
              <a:t>查到则返回零件下标，没有查到则返回</a:t>
            </a:r>
            <a:r>
              <a:rPr lang="en-US" altLang="zh-CN"/>
              <a:t>-1</a:t>
            </a:r>
            <a:r>
              <a:rPr lang="zh-CN" altLang="en-US"/>
              <a:t>，表示查找失败，说明仓库中没有该零件。</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47</a:t>
            </a:fld>
            <a:endParaRPr lang="zh-CN" altLang="en-US"/>
          </a:p>
        </p:txBody>
      </p:sp>
    </p:spTree>
    <p:extLst>
      <p:ext uri="{BB962C8B-B14F-4D97-AF65-F5344CB8AC3E}">
        <p14:creationId xmlns:p14="http://schemas.microsoft.com/office/powerpoint/2010/main" val="97177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数据与结构是两种最常用的聚合类型。</a:t>
            </a:r>
            <a:endParaRPr lang="en-US" altLang="zh-CN"/>
          </a:p>
          <a:p>
            <a:r>
              <a:rPr lang="zh-CN" altLang="en-US"/>
              <a:t>数组是相同类型数据的有序集合，它的数据项类型相同，称为元素，通过下标（就是编号）来进行访问，类似同学们的宿舍，宿舍通常都是相同规格（大小）、布局的，通过编号来管理和使用，如</a:t>
            </a:r>
            <a:r>
              <a:rPr lang="en-US" altLang="zh-CN"/>
              <a:t>301</a:t>
            </a:r>
            <a:r>
              <a:rPr lang="zh-CN" altLang="en-US"/>
              <a:t>、</a:t>
            </a:r>
            <a:r>
              <a:rPr lang="en-US" altLang="zh-CN"/>
              <a:t>302</a:t>
            </a:r>
            <a:r>
              <a:rPr lang="zh-CN" altLang="en-US"/>
              <a:t>、</a:t>
            </a:r>
            <a:r>
              <a:rPr lang="en-US" altLang="zh-CN"/>
              <a:t>303</a:t>
            </a:r>
            <a:r>
              <a:rPr lang="zh-CN" altLang="en-US"/>
              <a:t>等。通常用于存放一组同类数据，如一个班同学的</a:t>
            </a:r>
            <a:r>
              <a:rPr lang="en-US" altLang="zh-CN"/>
              <a:t>C</a:t>
            </a:r>
            <a:r>
              <a:rPr lang="zh-CN" altLang="en-US"/>
              <a:t>语言考试成绩；</a:t>
            </a:r>
            <a:endParaRPr lang="en-US" altLang="zh-CN"/>
          </a:p>
          <a:p>
            <a:r>
              <a:rPr lang="zh-CN" altLang="en-US"/>
              <a:t>结构是相关数据项的有序集合，它的数据项叫做成员，成员类型不尽相同，比如有些可以是整型、有些是字符型；成员类型不尽相同意味着他们的存储空间不尽相同，所以不能用下标来访问，而是给每个成员起名字来访问，类比，家里房间，有客厅、厨房、卧室、书房、卫生间等。通常用于存放一组相关数据，如一个同学的学籍信息，姓名、出生年月、性别、籍贯等</a:t>
            </a:r>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a:t>
            </a:fld>
            <a:endParaRPr lang="zh-CN" altLang="en-US"/>
          </a:p>
        </p:txBody>
      </p:sp>
    </p:spTree>
    <p:extLst>
      <p:ext uri="{BB962C8B-B14F-4D97-AF65-F5344CB8AC3E}">
        <p14:creationId xmlns:p14="http://schemas.microsoft.com/office/powerpoint/2010/main" val="24969130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插入函数，在插入零件时需要注意零件库已经存满的情况，此时要提示数据库已满不能插入，并</a:t>
            </a:r>
            <a:r>
              <a:rPr lang="en-US" altLang="zh-CN"/>
              <a:t>return</a:t>
            </a:r>
            <a:r>
              <a:rPr lang="zh-CN" altLang="en-US"/>
              <a:t>退出程序。</a:t>
            </a:r>
            <a:endParaRPr lang="en-US" altLang="zh-CN"/>
          </a:p>
          <a:p>
            <a:r>
              <a:rPr lang="zh-CN" altLang="en-US"/>
              <a:t>另外插入前还需先查找确认当前待插入零件是否已经在数据库中，如果已经存在就不必再插入。</a:t>
            </a:r>
            <a:endParaRPr lang="en-US" altLang="zh-CN"/>
          </a:p>
          <a:p>
            <a:r>
              <a:rPr lang="zh-CN" altLang="en-US"/>
              <a:t>实际插入时，是将待插入零件放入数据库中下标为</a:t>
            </a:r>
            <a:r>
              <a:rPr lang="en-US" altLang="zh-CN"/>
              <a:t>num_parts</a:t>
            </a:r>
            <a:r>
              <a:rPr lang="zh-CN" altLang="en-US"/>
              <a:t>的元素，即追加到已有零件的后面。</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48</a:t>
            </a:fld>
            <a:endParaRPr lang="zh-CN" altLang="en-US"/>
          </a:p>
        </p:txBody>
      </p:sp>
    </p:spTree>
    <p:extLst>
      <p:ext uri="{BB962C8B-B14F-4D97-AF65-F5344CB8AC3E}">
        <p14:creationId xmlns:p14="http://schemas.microsoft.com/office/powerpoint/2010/main" val="2942907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这是查找函数</a:t>
            </a:r>
            <a:r>
              <a:rPr lang="en-US" altLang="zh-CN"/>
              <a:t>search</a:t>
            </a:r>
            <a:r>
              <a:rPr lang="zh-CN" altLang="en-US"/>
              <a:t>，刚才的</a:t>
            </a:r>
            <a:r>
              <a:rPr lang="en-US" altLang="zh-CN"/>
              <a:t>find_part</a:t>
            </a:r>
            <a:r>
              <a:rPr lang="zh-CN" altLang="en-US"/>
              <a:t>函数只是查找零件库中有没有指定编号的零件，</a:t>
            </a:r>
            <a:endParaRPr lang="en-US" altLang="zh-CN"/>
          </a:p>
          <a:p>
            <a:r>
              <a:rPr lang="en-US" altLang="zh-CN"/>
              <a:t>search</a:t>
            </a:r>
            <a:r>
              <a:rPr lang="zh-CN" altLang="en-US"/>
              <a:t>函数则先提示输入零件编号，然后调用</a:t>
            </a:r>
            <a:r>
              <a:rPr lang="en-US" altLang="zh-CN"/>
              <a:t>find_part</a:t>
            </a:r>
            <a:r>
              <a:rPr lang="zh-CN" altLang="en-US"/>
              <a:t>查找零件，找到则进一步输出零件的名称和数量信息。</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49</a:t>
            </a:fld>
            <a:endParaRPr lang="zh-CN" altLang="en-US"/>
          </a:p>
        </p:txBody>
      </p:sp>
    </p:spTree>
    <p:extLst>
      <p:ext uri="{BB962C8B-B14F-4D97-AF65-F5344CB8AC3E}">
        <p14:creationId xmlns:p14="http://schemas.microsoft.com/office/powerpoint/2010/main" val="1872624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更新函数</a:t>
            </a:r>
            <a:r>
              <a:rPr lang="en-US" altLang="zh-CN"/>
              <a:t>update</a:t>
            </a:r>
            <a:r>
              <a:rPr lang="zh-CN" altLang="en-US"/>
              <a:t>同样先调用</a:t>
            </a:r>
            <a:r>
              <a:rPr lang="en-US" altLang="zh-CN"/>
              <a:t>find_part</a:t>
            </a:r>
            <a:r>
              <a:rPr lang="zh-CN" altLang="en-US"/>
              <a:t>函数，找到零件后再修改零件的数量。</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50</a:t>
            </a:fld>
            <a:endParaRPr lang="zh-CN" altLang="en-US"/>
          </a:p>
        </p:txBody>
      </p:sp>
    </p:spTree>
    <p:extLst>
      <p:ext uri="{BB962C8B-B14F-4D97-AF65-F5344CB8AC3E}">
        <p14:creationId xmlns:p14="http://schemas.microsoft.com/office/powerpoint/2010/main" val="3215199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print</a:t>
            </a:r>
            <a:r>
              <a:rPr lang="zh-CN" altLang="en-US"/>
              <a:t>函数将零件数据库从头到尾扫描一遍，输出每个零件的成员信息；</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51</a:t>
            </a:fld>
            <a:endParaRPr lang="zh-CN" altLang="en-US"/>
          </a:p>
        </p:txBody>
      </p:sp>
    </p:spTree>
    <p:extLst>
      <p:ext uri="{BB962C8B-B14F-4D97-AF65-F5344CB8AC3E}">
        <p14:creationId xmlns:p14="http://schemas.microsoft.com/office/powerpoint/2010/main" val="1336180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322">
              <a:defRPr/>
            </a:pPr>
            <a:r>
              <a:rPr lang="zh-CN" altLang="en-US"/>
              <a:t>联合与结构很类似，也是由一个或多个类型不尽相同的成员组成的集合；</a:t>
            </a:r>
            <a:endParaRPr lang="en-US" altLang="zh-CN"/>
          </a:p>
          <a:p>
            <a:pPr defTabSz="914322">
              <a:defRPr/>
            </a:pPr>
            <a:r>
              <a:rPr lang="zh-CN" altLang="en-US"/>
              <a:t>不同之处在于，结构的各成员同时存在，而联合的各成员不同时存在。</a:t>
            </a:r>
            <a:endParaRPr lang="en-US" altLang="zh-CN"/>
          </a:p>
          <a:p>
            <a:pPr defTabSz="914322">
              <a:defRPr/>
            </a:pPr>
            <a:r>
              <a:rPr lang="zh-CN" altLang="en-US"/>
              <a:t>这样编译器只需为最大的成员分配足够的存储空间即可，该空间由全部成员共享。</a:t>
            </a:r>
            <a:endParaRPr lang="en-US" altLang="zh-CN"/>
          </a:p>
          <a:p>
            <a:pPr defTabSz="914322">
              <a:defRPr/>
            </a:pPr>
            <a:r>
              <a:rPr lang="zh-CN" altLang="en-US"/>
              <a:t>联合的意义在于节省存储空间。</a:t>
            </a:r>
            <a:endParaRPr lang="en-US" altLang="zh-CN"/>
          </a:p>
          <a:p>
            <a:pPr defTabSz="914322">
              <a:defRPr/>
            </a:pPr>
            <a:r>
              <a:rPr lang="zh-CN" altLang="en-US"/>
              <a:t>由于存储空间共享，因此当我们为联合的一个成员赋值时将会改变其他成员的值。</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54</a:t>
            </a:fld>
            <a:endParaRPr lang="zh-CN" altLang="en-US"/>
          </a:p>
        </p:txBody>
      </p:sp>
    </p:spTree>
    <p:extLst>
      <p:ext uri="{BB962C8B-B14F-4D97-AF65-F5344CB8AC3E}">
        <p14:creationId xmlns:p14="http://schemas.microsoft.com/office/powerpoint/2010/main" val="32074878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9850" y="746125"/>
            <a:ext cx="6624638" cy="3727450"/>
          </a:xfrm>
        </p:spPr>
      </p:sp>
      <p:sp>
        <p:nvSpPr>
          <p:cNvPr id="3" name="备注占位符 2"/>
          <p:cNvSpPr>
            <a:spLocks noGrp="1"/>
          </p:cNvSpPr>
          <p:nvPr>
            <p:ph type="body" idx="1"/>
          </p:nvPr>
        </p:nvSpPr>
        <p:spPr/>
        <p:txBody>
          <a:bodyPr/>
          <a:lstStyle/>
          <a:p>
            <a:r>
              <a:rPr lang="zh-CN" altLang="en-US"/>
              <a:t>我们通过与结构的对比示例来说明联合的声明方法，及两者的不同</a:t>
            </a:r>
            <a:endParaRPr lang="en-US" altLang="zh-CN"/>
          </a:p>
          <a:p>
            <a:r>
              <a:rPr lang="zh-CN" altLang="en-US"/>
              <a:t>联合使用关键字</a:t>
            </a:r>
            <a:r>
              <a:rPr lang="en-US" altLang="zh-CN"/>
              <a:t>union</a:t>
            </a:r>
            <a:r>
              <a:rPr lang="zh-CN" altLang="en-US"/>
              <a:t>进行声明，其成员声明与结构完全相同；</a:t>
            </a:r>
            <a:endParaRPr lang="en-US" altLang="zh-CN"/>
          </a:p>
          <a:p>
            <a:r>
              <a:rPr lang="zh-CN" altLang="en-US"/>
              <a:t>示例中联合和结构都定义了</a:t>
            </a:r>
            <a:r>
              <a:rPr lang="en-US" altLang="zh-CN"/>
              <a:t>int</a:t>
            </a:r>
            <a:r>
              <a:rPr lang="zh-CN" altLang="en-US"/>
              <a:t>型的成员</a:t>
            </a:r>
            <a:r>
              <a:rPr lang="en-US" altLang="zh-CN"/>
              <a:t>i</a:t>
            </a:r>
            <a:r>
              <a:rPr lang="zh-CN" altLang="en-US"/>
              <a:t>和</a:t>
            </a:r>
            <a:r>
              <a:rPr lang="en-US" altLang="zh-CN"/>
              <a:t>double</a:t>
            </a:r>
            <a:r>
              <a:rPr lang="zh-CN" altLang="en-US"/>
              <a:t>型的成员</a:t>
            </a:r>
            <a:r>
              <a:rPr lang="en-US" altLang="zh-CN"/>
              <a:t>d</a:t>
            </a:r>
            <a:r>
              <a:rPr lang="zh-CN" altLang="en-US"/>
              <a:t>；</a:t>
            </a:r>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55</a:t>
            </a:fld>
            <a:endParaRPr lang="zh-CN" altLang="en-US"/>
          </a:p>
        </p:txBody>
      </p:sp>
    </p:spTree>
    <p:extLst>
      <p:ext uri="{BB962C8B-B14F-4D97-AF65-F5344CB8AC3E}">
        <p14:creationId xmlns:p14="http://schemas.microsoft.com/office/powerpoint/2010/main" val="3644555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右图是联合</a:t>
            </a:r>
            <a:r>
              <a:rPr lang="en-US" altLang="zh-CN"/>
              <a:t>u</a:t>
            </a:r>
            <a:r>
              <a:rPr lang="zh-CN" altLang="en-US"/>
              <a:t>和结构</a:t>
            </a:r>
            <a:r>
              <a:rPr lang="en-US" altLang="zh-CN"/>
              <a:t>s</a:t>
            </a:r>
            <a:r>
              <a:rPr lang="zh-CN" altLang="en-US"/>
              <a:t>的内存空间分配情况，从存储空间分配的角度说明结构</a:t>
            </a:r>
            <a:r>
              <a:rPr lang="en-US" altLang="zh-CN"/>
              <a:t>s</a:t>
            </a:r>
            <a:r>
              <a:rPr lang="zh-CN" altLang="en-US"/>
              <a:t>和联合</a:t>
            </a:r>
            <a:r>
              <a:rPr lang="en-US" altLang="zh-CN"/>
              <a:t>u</a:t>
            </a:r>
            <a:r>
              <a:rPr lang="zh-CN" altLang="en-US"/>
              <a:t>的区别：</a:t>
            </a:r>
            <a:endParaRPr lang="en-US" altLang="zh-CN"/>
          </a:p>
          <a:p>
            <a:r>
              <a:rPr lang="zh-CN" altLang="en-US"/>
              <a:t>我们看到结构</a:t>
            </a:r>
            <a:r>
              <a:rPr lang="en-US" altLang="zh-CN"/>
              <a:t>s</a:t>
            </a:r>
            <a:r>
              <a:rPr lang="zh-CN" altLang="en-US"/>
              <a:t>的成员</a:t>
            </a:r>
            <a:r>
              <a:rPr lang="en-US" altLang="zh-CN"/>
              <a:t>i</a:t>
            </a:r>
            <a:r>
              <a:rPr lang="zh-CN" altLang="en-US"/>
              <a:t>和</a:t>
            </a:r>
            <a:r>
              <a:rPr lang="en-US" altLang="zh-CN"/>
              <a:t>d</a:t>
            </a:r>
            <a:r>
              <a:rPr lang="zh-CN" altLang="en-US"/>
              <a:t>在内存中有各自的存储空间，共分配了</a:t>
            </a:r>
            <a:r>
              <a:rPr lang="en-US" altLang="zh-CN"/>
              <a:t>12</a:t>
            </a:r>
            <a:r>
              <a:rPr lang="zh-CN" altLang="en-US"/>
              <a:t>个字节</a:t>
            </a:r>
            <a:endParaRPr lang="en-US" altLang="zh-CN"/>
          </a:p>
          <a:p>
            <a:r>
              <a:rPr lang="zh-CN" altLang="en-US"/>
              <a:t>而联合</a:t>
            </a:r>
            <a:r>
              <a:rPr lang="en-US" altLang="zh-CN"/>
              <a:t>u</a:t>
            </a:r>
            <a:r>
              <a:rPr lang="zh-CN" altLang="en-US"/>
              <a:t>只分配了最大的</a:t>
            </a:r>
            <a:r>
              <a:rPr lang="en-US" altLang="zh-CN"/>
              <a:t>double</a:t>
            </a:r>
            <a:r>
              <a:rPr lang="zh-CN" altLang="en-US"/>
              <a:t>型成员</a:t>
            </a:r>
            <a:r>
              <a:rPr lang="en-US" altLang="zh-CN"/>
              <a:t>d</a:t>
            </a:r>
            <a:r>
              <a:rPr lang="zh-CN" altLang="en-US"/>
              <a:t>所需</a:t>
            </a:r>
            <a:r>
              <a:rPr lang="en-US" altLang="zh-CN"/>
              <a:t>8</a:t>
            </a:r>
            <a:r>
              <a:rPr lang="zh-CN" altLang="en-US"/>
              <a:t>个字节，</a:t>
            </a:r>
            <a:r>
              <a:rPr lang="en-US" altLang="zh-CN"/>
              <a:t>i</a:t>
            </a:r>
            <a:r>
              <a:rPr lang="zh-CN" altLang="en-US"/>
              <a:t>和</a:t>
            </a:r>
            <a:r>
              <a:rPr lang="en-US" altLang="zh-CN"/>
              <a:t>d</a:t>
            </a:r>
            <a:r>
              <a:rPr lang="zh-CN" altLang="en-US"/>
              <a:t>共享该存储空间，</a:t>
            </a:r>
            <a:endParaRPr lang="en-US" altLang="zh-CN"/>
          </a:p>
          <a:p>
            <a:r>
              <a:rPr lang="zh-CN" altLang="en-US"/>
              <a:t>因此在一个时刻联合的成员</a:t>
            </a:r>
            <a:r>
              <a:rPr lang="en-US" altLang="zh-CN"/>
              <a:t>i</a:t>
            </a:r>
            <a:r>
              <a:rPr lang="zh-CN" altLang="en-US"/>
              <a:t>和</a:t>
            </a:r>
            <a:r>
              <a:rPr lang="en-US" altLang="zh-CN"/>
              <a:t>d</a:t>
            </a:r>
            <a:r>
              <a:rPr lang="zh-CN" altLang="en-US"/>
              <a:t>只有一个有效，而结构的成员</a:t>
            </a:r>
            <a:r>
              <a:rPr lang="en-US" altLang="zh-CN"/>
              <a:t>i</a:t>
            </a:r>
            <a:r>
              <a:rPr lang="zh-CN" altLang="en-US"/>
              <a:t>和</a:t>
            </a:r>
            <a:r>
              <a:rPr lang="en-US" altLang="zh-CN"/>
              <a:t>d</a:t>
            </a:r>
            <a:r>
              <a:rPr lang="zh-CN" altLang="en-US"/>
              <a:t>则同时有效。</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56</a:t>
            </a:fld>
            <a:endParaRPr lang="zh-CN" altLang="en-US"/>
          </a:p>
        </p:txBody>
      </p:sp>
    </p:spTree>
    <p:extLst>
      <p:ext uri="{BB962C8B-B14F-4D97-AF65-F5344CB8AC3E}">
        <p14:creationId xmlns:p14="http://schemas.microsoft.com/office/powerpoint/2010/main" val="3668613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9850" y="746125"/>
            <a:ext cx="6624638" cy="3727450"/>
          </a:xfrm>
        </p:spPr>
      </p:sp>
      <p:sp>
        <p:nvSpPr>
          <p:cNvPr id="3" name="备注占位符 2"/>
          <p:cNvSpPr>
            <a:spLocks noGrp="1"/>
          </p:cNvSpPr>
          <p:nvPr>
            <p:ph type="body" idx="1"/>
          </p:nvPr>
        </p:nvSpPr>
        <p:spPr/>
        <p:txBody>
          <a:bodyPr/>
          <a:lstStyle/>
          <a:p>
            <a:r>
              <a:rPr lang="zh-CN" altLang="en-US"/>
              <a:t>联合的初始化和操作与结构类似。</a:t>
            </a:r>
            <a:endParaRPr lang="en-US" altLang="zh-CN"/>
          </a:p>
          <a:p>
            <a:r>
              <a:rPr lang="zh-CN" altLang="en-US"/>
              <a:t>由于联合的成员只有一个有效，因此初始化时只需给出第一个成员的初始值，如左边代码就将联合的成员</a:t>
            </a:r>
            <a:r>
              <a:rPr lang="en-US" altLang="zh-CN"/>
              <a:t>i</a:t>
            </a:r>
            <a:r>
              <a:rPr lang="zh-CN" altLang="en-US"/>
              <a:t>初始化为</a:t>
            </a:r>
            <a:r>
              <a:rPr lang="en-US" altLang="zh-CN"/>
              <a:t>0</a:t>
            </a:r>
            <a:r>
              <a:rPr lang="zh-CN" altLang="en-US"/>
              <a:t>；</a:t>
            </a:r>
            <a:endParaRPr lang="en-US" altLang="zh-CN"/>
          </a:p>
          <a:p>
            <a:r>
              <a:rPr lang="zh-CN" altLang="en-US"/>
              <a:t>当然</a:t>
            </a:r>
            <a:r>
              <a:rPr lang="en-US" altLang="zh-CN"/>
              <a:t>C99</a:t>
            </a:r>
            <a:r>
              <a:rPr lang="zh-CN" altLang="en-US"/>
              <a:t>也提供了初始化联合其他成员的方式，同学们可以自行学习。</a:t>
            </a:r>
            <a:endParaRPr lang="en-US" altLang="zh-CN"/>
          </a:p>
          <a:p>
            <a:r>
              <a:rPr lang="zh-CN" altLang="en-US"/>
              <a:t>右边代码展示了联合的操作方法，跟结构一样，通过联合变量名</a:t>
            </a:r>
            <a:r>
              <a:rPr lang="en-US" altLang="zh-CN"/>
              <a:t>+</a:t>
            </a:r>
            <a:r>
              <a:rPr lang="zh-CN" altLang="en-US"/>
              <a:t>加句点</a:t>
            </a:r>
            <a:r>
              <a:rPr lang="en-US" altLang="zh-CN"/>
              <a:t>+</a:t>
            </a:r>
            <a:r>
              <a:rPr lang="zh-CN" altLang="en-US"/>
              <a:t>加成员名访问联合成员。</a:t>
            </a:r>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58</a:t>
            </a:fld>
            <a:endParaRPr lang="zh-CN" altLang="en-US"/>
          </a:p>
        </p:txBody>
      </p:sp>
    </p:spTree>
    <p:extLst>
      <p:ext uri="{BB962C8B-B14F-4D97-AF65-F5344CB8AC3E}">
        <p14:creationId xmlns:p14="http://schemas.microsoft.com/office/powerpoint/2010/main" val="1746017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使用联合的主要意义就是节省内存空间。</a:t>
            </a:r>
            <a:endParaRPr lang="en-US" altLang="zh-CN"/>
          </a:p>
          <a:p>
            <a:r>
              <a:rPr lang="zh-CN" altLang="en-US"/>
              <a:t>这里通过设计一个礼品目录来说明联合如何节省空间。</a:t>
            </a:r>
            <a:endParaRPr lang="en-US" altLang="zh-CN"/>
          </a:p>
          <a:p>
            <a:r>
              <a:rPr lang="zh-CN" altLang="en-US"/>
              <a:t>礼品目录中包括很多商品。这些商品都有一些共性的信息，如货号、价格。</a:t>
            </a:r>
            <a:endParaRPr lang="en-US" altLang="zh-CN"/>
          </a:p>
          <a:p>
            <a:r>
              <a:rPr lang="zh-CN" altLang="en-US"/>
              <a:t>同时还有一些各类商品特有的信息，比如图书还包含书名、作者、页码等特有信息；</a:t>
            </a:r>
            <a:endParaRPr lang="en-US" altLang="zh-CN"/>
          </a:p>
          <a:p>
            <a:r>
              <a:rPr lang="zh-CN" altLang="en-US"/>
              <a:t>对于马克杯则还有图案信息，而衬衫则还有设计、颜色和尺寸等独有信息。</a:t>
            </a:r>
            <a:endParaRPr lang="en-US" altLang="zh-CN"/>
          </a:p>
          <a:p>
            <a:endParaRPr lang="en-US" altLang="zh-CN"/>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59</a:t>
            </a:fld>
            <a:endParaRPr lang="zh-CN" altLang="en-US"/>
          </a:p>
        </p:txBody>
      </p:sp>
    </p:spTree>
    <p:extLst>
      <p:ext uri="{BB962C8B-B14F-4D97-AF65-F5344CB8AC3E}">
        <p14:creationId xmlns:p14="http://schemas.microsoft.com/office/powerpoint/2010/main" val="1479541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显然如果将这些商品都声明为如这段代码所示的包含全部信息的结构类型，则每种商品都会浪费不少内存空间；</a:t>
            </a:r>
            <a:endParaRPr lang="en-US" altLang="zh-CN"/>
          </a:p>
          <a:p>
            <a:r>
              <a:rPr lang="zh-CN" altLang="en-US"/>
              <a:t>比如图书就不需要</a:t>
            </a:r>
            <a:r>
              <a:rPr lang="en-US" altLang="zh-CN"/>
              <a:t>desigh</a:t>
            </a:r>
            <a:r>
              <a:rPr lang="zh-CN" altLang="en-US"/>
              <a:t>、</a:t>
            </a:r>
            <a:r>
              <a:rPr lang="en-US" altLang="zh-CN"/>
              <a:t>colors</a:t>
            </a:r>
            <a:r>
              <a:rPr lang="zh-CN" altLang="en-US"/>
              <a:t>、</a:t>
            </a:r>
            <a:r>
              <a:rPr lang="en-US" altLang="zh-CN"/>
              <a:t>sizes</a:t>
            </a:r>
            <a:r>
              <a:rPr lang="zh-CN" altLang="en-US"/>
              <a:t>等成员，而马克杯也不需要</a:t>
            </a:r>
            <a:r>
              <a:rPr lang="en-US" altLang="zh-CN"/>
              <a:t>title</a:t>
            </a:r>
            <a:r>
              <a:rPr lang="zh-CN" altLang="en-US"/>
              <a:t>、</a:t>
            </a:r>
            <a:r>
              <a:rPr lang="en-US" altLang="zh-CN"/>
              <a:t>author</a:t>
            </a:r>
            <a:r>
              <a:rPr lang="zh-CN" altLang="en-US"/>
              <a:t>、</a:t>
            </a:r>
            <a:r>
              <a:rPr lang="en-US" altLang="zh-CN"/>
              <a:t>num_pages</a:t>
            </a:r>
            <a:r>
              <a:rPr lang="zh-CN" altLang="en-US"/>
              <a:t>等成员。</a:t>
            </a:r>
            <a:endParaRPr lang="en-US" altLang="zh-CN"/>
          </a:p>
          <a:p>
            <a:r>
              <a:rPr lang="zh-CN" altLang="en-US"/>
              <a:t>为了节约空间，我们可以利用联合的共享空间特性，在结构</a:t>
            </a:r>
            <a:r>
              <a:rPr lang="en-US" altLang="zh-CN"/>
              <a:t>catalog_item</a:t>
            </a:r>
            <a:r>
              <a:rPr lang="zh-CN" altLang="en-US"/>
              <a:t>内部嵌套一个联合，将图书、马克杯和衬衫的特有信息作为联合成员，共享内存空间。</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60</a:t>
            </a:fld>
            <a:endParaRPr lang="zh-CN" altLang="en-US"/>
          </a:p>
        </p:txBody>
      </p:sp>
    </p:spTree>
    <p:extLst>
      <p:ext uri="{BB962C8B-B14F-4D97-AF65-F5344CB8AC3E}">
        <p14:creationId xmlns:p14="http://schemas.microsoft.com/office/powerpoint/2010/main" val="4024932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和其他类型变量一样，使用前要先声明。</a:t>
            </a:r>
            <a:endParaRPr lang="en-US" altLang="zh-CN"/>
          </a:p>
          <a:p>
            <a:r>
              <a:rPr lang="zh-CN" altLang="en-US"/>
              <a:t>这里我们以一个仓库中的零件为例介绍结构变量的声明过程；</a:t>
            </a:r>
            <a:endParaRPr lang="en-US" altLang="zh-CN"/>
          </a:p>
          <a:p>
            <a:r>
              <a:rPr lang="zh-CN" altLang="en-US"/>
              <a:t>设想一个仓库管理员，要管理仓库中的零件，那么需要编号、名称和数量等基本信息（属性）来记录每个零件。</a:t>
            </a:r>
            <a:endParaRPr lang="en-US" altLang="zh-CN"/>
          </a:p>
          <a:p>
            <a:r>
              <a:rPr lang="zh-CN" altLang="en-US"/>
              <a:t>因此我们将零件定义了结构类型的变量，使用</a:t>
            </a:r>
            <a:r>
              <a:rPr lang="en-US" altLang="zh-CN"/>
              <a:t>struct</a:t>
            </a:r>
            <a:r>
              <a:rPr lang="zh-CN" altLang="en-US"/>
              <a:t>关键字来定义结构类型，后面紧跟上用大括号括起来的零件的三个成员定义。</a:t>
            </a:r>
            <a:endParaRPr lang="en-US" altLang="zh-CN"/>
          </a:p>
          <a:p>
            <a:r>
              <a:rPr lang="zh-CN" altLang="en-US"/>
              <a:t>成员定义与变量定义相同，类型名称后跟上成员名称，零件的编号定义为</a:t>
            </a:r>
            <a:r>
              <a:rPr lang="en-US" altLang="zh-CN"/>
              <a:t>int number</a:t>
            </a:r>
            <a:r>
              <a:rPr lang="zh-CN" altLang="en-US"/>
              <a:t>，名称定义为</a:t>
            </a:r>
            <a:r>
              <a:rPr lang="en-US" altLang="zh-CN"/>
              <a:t>char name</a:t>
            </a:r>
            <a:r>
              <a:rPr lang="zh-CN" altLang="en-US"/>
              <a:t>数组；存量定义为</a:t>
            </a:r>
            <a:r>
              <a:rPr lang="en-US" altLang="zh-CN"/>
              <a:t>int on_hand;</a:t>
            </a:r>
          </a:p>
          <a:p>
            <a:r>
              <a:rPr lang="en-US" altLang="zh-CN"/>
              <a:t>struct+</a:t>
            </a:r>
            <a:r>
              <a:rPr lang="zh-CN" altLang="en-US"/>
              <a:t>大括号括起来的成员定义是完整的结构类型定义，后面的</a:t>
            </a:r>
            <a:r>
              <a:rPr lang="en-US" altLang="zh-CN"/>
              <a:t>part1</a:t>
            </a:r>
            <a:r>
              <a:rPr lang="zh-CN" altLang="en-US"/>
              <a:t>，</a:t>
            </a:r>
            <a:r>
              <a:rPr lang="en-US" altLang="zh-CN"/>
              <a:t>part2</a:t>
            </a:r>
            <a:r>
              <a:rPr lang="zh-CN" altLang="en-US"/>
              <a:t>才是这种零件结构变量的名称。</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5</a:t>
            </a:fld>
            <a:endParaRPr lang="zh-CN" altLang="en-US"/>
          </a:p>
        </p:txBody>
      </p:sp>
    </p:spTree>
    <p:extLst>
      <p:ext uri="{BB962C8B-B14F-4D97-AF65-F5344CB8AC3E}">
        <p14:creationId xmlns:p14="http://schemas.microsoft.com/office/powerpoint/2010/main" val="22291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在很多程序中，</a:t>
            </a:r>
            <a:r>
              <a:rPr lang="en-US" altLang="zh-CN"/>
              <a:t> </a:t>
            </a:r>
            <a:r>
              <a:rPr lang="zh-CN" altLang="en-US"/>
              <a:t>需要这样的变量，它的取值范围是一个很小的集合，比如只有有限几种可能的取值。</a:t>
            </a:r>
            <a:endParaRPr lang="en-US" altLang="zh-CN"/>
          </a:p>
          <a:p>
            <a:r>
              <a:rPr lang="zh-CN" altLang="en-US"/>
              <a:t>比如我们编写扑克游戏时扑克牌花色：只有</a:t>
            </a:r>
            <a:r>
              <a:rPr lang="en-US" altLang="zh-CN"/>
              <a:t>“</a:t>
            </a:r>
            <a:r>
              <a:rPr lang="zh-CN" altLang="en-US"/>
              <a:t>梅花</a:t>
            </a:r>
            <a:r>
              <a:rPr lang="en-US" altLang="zh-CN"/>
              <a:t>”</a:t>
            </a:r>
            <a:r>
              <a:rPr lang="zh-CN" altLang="en-US"/>
              <a:t>，</a:t>
            </a:r>
            <a:r>
              <a:rPr lang="en-US" altLang="zh-CN"/>
              <a:t>“</a:t>
            </a:r>
            <a:r>
              <a:rPr lang="zh-CN" altLang="en-US"/>
              <a:t>方块</a:t>
            </a:r>
            <a:r>
              <a:rPr lang="en-US" altLang="zh-CN"/>
              <a:t>”</a:t>
            </a:r>
            <a:r>
              <a:rPr lang="zh-CN" altLang="en-US"/>
              <a:t>，</a:t>
            </a:r>
            <a:r>
              <a:rPr lang="en-US" altLang="zh-CN"/>
              <a:t>“</a:t>
            </a:r>
            <a:r>
              <a:rPr lang="zh-CN" altLang="en-US"/>
              <a:t>红桃</a:t>
            </a:r>
            <a:r>
              <a:rPr lang="en-US" altLang="zh-CN"/>
              <a:t>”</a:t>
            </a:r>
            <a:r>
              <a:rPr lang="zh-CN" altLang="en-US"/>
              <a:t>和</a:t>
            </a:r>
            <a:r>
              <a:rPr lang="en-US" altLang="zh-CN"/>
              <a:t>“</a:t>
            </a:r>
            <a:r>
              <a:rPr lang="zh-CN" altLang="en-US"/>
              <a:t>黑桃</a:t>
            </a:r>
            <a:r>
              <a:rPr lang="en-US" altLang="zh-CN"/>
              <a:t>”</a:t>
            </a:r>
            <a:r>
              <a:rPr lang="zh-CN" altLang="en-US"/>
              <a:t>四种，</a:t>
            </a:r>
            <a:endParaRPr lang="en-US" altLang="zh-CN"/>
          </a:p>
          <a:p>
            <a:r>
              <a:rPr lang="zh-CN" altLang="en-US"/>
              <a:t>再比如我们学校的院系：有通信、电工、计算机、软件、数学、外语</a:t>
            </a:r>
            <a:r>
              <a:rPr lang="en-US" altLang="zh-CN"/>
              <a:t>……</a:t>
            </a:r>
            <a:r>
              <a:rPr lang="zh-CN" altLang="en-US"/>
              <a:t>等</a:t>
            </a:r>
            <a:r>
              <a:rPr lang="en-US" altLang="zh-CN"/>
              <a:t>23</a:t>
            </a:r>
            <a:r>
              <a:rPr lang="zh-CN" altLang="en-US"/>
              <a:t>个</a:t>
            </a:r>
            <a:endParaRPr lang="en-US" altLang="zh-CN"/>
          </a:p>
          <a:p>
            <a:r>
              <a:rPr lang="zh-CN" altLang="en-US"/>
              <a:t>这样的变量我们可以将其声明为整型或进行宏定义，但这两种方法都不能有效表达这些变量只有有限可能取值。</a:t>
            </a:r>
            <a:endParaRPr lang="en-US" altLang="zh-CN"/>
          </a:p>
          <a:p>
            <a:r>
              <a:rPr lang="zh-CN" altLang="en-US"/>
              <a:t>因此</a:t>
            </a:r>
            <a:r>
              <a:rPr lang="en-US" altLang="zh-CN"/>
              <a:t>C</a:t>
            </a:r>
            <a:r>
              <a:rPr lang="zh-CN" altLang="en-US"/>
              <a:t>语言提供了枚举类型来表示这些变量，</a:t>
            </a:r>
            <a:endParaRPr lang="en-US" altLang="zh-CN"/>
          </a:p>
          <a:p>
            <a:r>
              <a:rPr lang="zh-CN" altLang="en-US"/>
              <a:t>所谓枚举就是变量的取值范围是由程序员列出来的，并且每个值都有一个名字，称为枚举常量。</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63</a:t>
            </a:fld>
            <a:endParaRPr lang="zh-CN" altLang="en-US"/>
          </a:p>
        </p:txBody>
      </p:sp>
    </p:spTree>
    <p:extLst>
      <p:ext uri="{BB962C8B-B14F-4D97-AF65-F5344CB8AC3E}">
        <p14:creationId xmlns:p14="http://schemas.microsoft.com/office/powerpoint/2010/main" val="14006224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跟结构类似，使用枚举类型，要么用关键字</a:t>
            </a:r>
            <a:r>
              <a:rPr lang="en-US" altLang="zh-CN"/>
              <a:t>enum</a:t>
            </a:r>
            <a:r>
              <a:rPr lang="zh-CN" altLang="en-US"/>
              <a:t>声明枚举标记，要么用</a:t>
            </a:r>
            <a:r>
              <a:rPr lang="en-US" altLang="zh-CN"/>
              <a:t>typedef</a:t>
            </a:r>
            <a:r>
              <a:rPr lang="zh-CN" altLang="en-US"/>
              <a:t>语句定义枚举类型。</a:t>
            </a:r>
            <a:endParaRPr lang="en-US" altLang="zh-CN"/>
          </a:p>
          <a:p>
            <a:r>
              <a:rPr lang="zh-CN" altLang="en-US"/>
              <a:t>上面代码声明了</a:t>
            </a:r>
            <a:r>
              <a:rPr lang="en-US" altLang="zh-CN"/>
              <a:t>suit</a:t>
            </a:r>
            <a:r>
              <a:rPr lang="zh-CN" altLang="en-US"/>
              <a:t>枚举标记，取值为黑红梅方四种花色，接着用该枚举标记声明两个枚举标量</a:t>
            </a:r>
            <a:r>
              <a:rPr lang="en-US" altLang="zh-CN"/>
              <a:t>s1</a:t>
            </a:r>
            <a:r>
              <a:rPr lang="zh-CN" altLang="en-US"/>
              <a:t>，</a:t>
            </a:r>
            <a:r>
              <a:rPr lang="en-US" altLang="zh-CN"/>
              <a:t>s2</a:t>
            </a:r>
            <a:r>
              <a:rPr lang="zh-CN" altLang="en-US"/>
              <a:t>；</a:t>
            </a:r>
            <a:endParaRPr lang="en-US" altLang="zh-CN"/>
          </a:p>
          <a:p>
            <a:r>
              <a:rPr lang="zh-CN" altLang="en-US"/>
              <a:t>下面代码先用</a:t>
            </a:r>
            <a:r>
              <a:rPr lang="en-US" altLang="zh-CN"/>
              <a:t>typedef</a:t>
            </a:r>
            <a:r>
              <a:rPr lang="zh-CN" altLang="en-US"/>
              <a:t>声明</a:t>
            </a:r>
            <a:r>
              <a:rPr lang="en-US" altLang="zh-CN"/>
              <a:t>Suit</a:t>
            </a:r>
            <a:r>
              <a:rPr lang="zh-CN" altLang="en-US"/>
              <a:t>枚举类型，再直接用该类型名称</a:t>
            </a:r>
            <a:r>
              <a:rPr lang="en-US" altLang="zh-CN"/>
              <a:t>Suit</a:t>
            </a:r>
            <a:r>
              <a:rPr lang="zh-CN" altLang="en-US"/>
              <a:t>声明枚举变量。</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64</a:t>
            </a:fld>
            <a:endParaRPr lang="zh-CN" altLang="en-US"/>
          </a:p>
        </p:txBody>
      </p:sp>
    </p:spTree>
    <p:extLst>
      <p:ext uri="{BB962C8B-B14F-4D97-AF65-F5344CB8AC3E}">
        <p14:creationId xmlns:p14="http://schemas.microsoft.com/office/powerpoint/2010/main" val="3186541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322">
              <a:defRPr/>
            </a:pPr>
            <a:r>
              <a:rPr lang="zh-CN" altLang="en-US"/>
              <a:t>枚举本质上就是一个整数，因此</a:t>
            </a:r>
            <a:r>
              <a:rPr lang="en-US" altLang="zh-CN"/>
              <a:t>C</a:t>
            </a:r>
            <a:r>
              <a:rPr lang="zh-CN" altLang="en-US"/>
              <a:t>语言把枚举变量和常量当作整型处理。</a:t>
            </a:r>
            <a:endParaRPr lang="en-US" altLang="zh-CN"/>
          </a:p>
          <a:p>
            <a:pPr defTabSz="914322">
              <a:defRPr/>
            </a:pPr>
            <a:r>
              <a:rPr lang="zh-CN" altLang="en-US"/>
              <a:t>编译器默认将整数</a:t>
            </a:r>
            <a:r>
              <a:rPr lang="en-US" altLang="zh-CN"/>
              <a:t>0, 1, 2, … </a:t>
            </a:r>
            <a:r>
              <a:rPr lang="zh-CN" altLang="en-US"/>
              <a:t>赋给枚举中的常量</a:t>
            </a:r>
            <a:r>
              <a:rPr lang="en-US" altLang="zh-CN"/>
              <a:t>.</a:t>
            </a:r>
          </a:p>
          <a:p>
            <a:pPr defTabSz="914322">
              <a:defRPr/>
            </a:pPr>
            <a:r>
              <a:rPr lang="zh-CN" altLang="en-US"/>
              <a:t>在</a:t>
            </a:r>
            <a:r>
              <a:rPr lang="en-US" altLang="zh-CN"/>
              <a:t>suit</a:t>
            </a:r>
            <a:r>
              <a:rPr lang="zh-CN" altLang="en-US"/>
              <a:t>枚举中</a:t>
            </a:r>
            <a:r>
              <a:rPr lang="en-US" altLang="zh-CN"/>
              <a:t>, CLUBS, DIAMONDS, HEARTS, </a:t>
            </a:r>
            <a:r>
              <a:rPr lang="zh-CN" altLang="en-US"/>
              <a:t>和</a:t>
            </a:r>
            <a:r>
              <a:rPr lang="en-US" altLang="zh-CN"/>
              <a:t>SPADES </a:t>
            </a:r>
            <a:r>
              <a:rPr lang="zh-CN" altLang="en-US"/>
              <a:t>分别表示</a:t>
            </a:r>
            <a:r>
              <a:rPr lang="en-US" altLang="zh-CN"/>
              <a:t> 0, 1, 2 </a:t>
            </a:r>
            <a:r>
              <a:rPr lang="zh-CN" altLang="en-US"/>
              <a:t>和 3，</a:t>
            </a:r>
            <a:endParaRPr lang="en-US" altLang="zh-CN"/>
          </a:p>
          <a:p>
            <a:pPr defTabSz="914322">
              <a:defRPr/>
            </a:pPr>
            <a:r>
              <a:rPr lang="zh-CN" altLang="en-US"/>
              <a:t>类似为</a:t>
            </a:r>
            <a:r>
              <a:rPr lang="en-US" altLang="zh-CN"/>
              <a:t>0</a:t>
            </a:r>
            <a:r>
              <a:rPr lang="zh-CN" altLang="en-US"/>
              <a:t>、</a:t>
            </a:r>
            <a:r>
              <a:rPr lang="en-US" altLang="zh-CN"/>
              <a:t>1</a:t>
            </a:r>
            <a:r>
              <a:rPr lang="zh-CN" altLang="en-US"/>
              <a:t>、</a:t>
            </a:r>
            <a:r>
              <a:rPr lang="en-US" altLang="zh-CN"/>
              <a:t>2</a:t>
            </a:r>
            <a:r>
              <a:rPr lang="zh-CN" altLang="en-US"/>
              <a:t>、</a:t>
            </a:r>
            <a:r>
              <a:rPr lang="en-US" altLang="zh-CN"/>
              <a:t>3</a:t>
            </a:r>
            <a:r>
              <a:rPr lang="zh-CN" altLang="en-US"/>
              <a:t>进行宏定义。</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65</a:t>
            </a:fld>
            <a:endParaRPr lang="zh-CN" altLang="en-US"/>
          </a:p>
        </p:txBody>
      </p:sp>
    </p:spTree>
    <p:extLst>
      <p:ext uri="{BB962C8B-B14F-4D97-AF65-F5344CB8AC3E}">
        <p14:creationId xmlns:p14="http://schemas.microsoft.com/office/powerpoint/2010/main" val="2992172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枚举常量默认是从</a:t>
            </a:r>
            <a:r>
              <a:rPr lang="en-US" altLang="zh-CN"/>
              <a:t>0</a:t>
            </a:r>
            <a:r>
              <a:rPr lang="zh-CN" altLang="en-US"/>
              <a:t>开始，但是也可以为枚举常量指定不同的值，如可以将刚才的枚举常量</a:t>
            </a:r>
            <a:r>
              <a:rPr lang="en-US" altLang="zh-CN"/>
              <a:t>CLUBS </a:t>
            </a:r>
            <a:r>
              <a:rPr lang="zh-CN" altLang="en-US"/>
              <a:t>赋值为</a:t>
            </a:r>
            <a:r>
              <a:rPr lang="en-US" altLang="zh-CN"/>
              <a:t>1, DIAMONDS=2, HEARTS = 3, SPADES = 4};</a:t>
            </a:r>
          </a:p>
          <a:p>
            <a:r>
              <a:rPr lang="zh-CN" altLang="en-US"/>
              <a:t>甚至为枚举常量指定任意的整数，且没有特别的顺序，如将某公司部门（代码）枚举常量</a:t>
            </a:r>
            <a:r>
              <a:rPr lang="en-US" altLang="zh-CN"/>
              <a:t>enum dept {research</a:t>
            </a:r>
            <a:r>
              <a:rPr lang="zh-CN" altLang="en-US"/>
              <a:t>研发部</a:t>
            </a:r>
            <a:r>
              <a:rPr lang="en-US" altLang="zh-CN"/>
              <a:t> </a:t>
            </a:r>
            <a:r>
              <a:rPr lang="zh-CN" altLang="en-US"/>
              <a:t>指定为</a:t>
            </a:r>
            <a:r>
              <a:rPr lang="en-US" altLang="zh-CN"/>
              <a:t> 20,</a:t>
            </a:r>
            <a:r>
              <a:rPr lang="en-US" altLang="zh-CN" baseline="0"/>
              <a:t> </a:t>
            </a:r>
            <a:r>
              <a:rPr lang="en-US" altLang="zh-CN"/>
              <a:t>PRODUCTION = 10, SALES = 25};</a:t>
            </a:r>
          </a:p>
          <a:p>
            <a:r>
              <a:rPr lang="zh-CN" altLang="en-US"/>
              <a:t>甚至两个或多个枚举常量具有相同的值也合法</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66</a:t>
            </a:fld>
            <a:endParaRPr lang="zh-CN" altLang="en-US"/>
          </a:p>
        </p:txBody>
      </p:sp>
    </p:spTree>
    <p:extLst>
      <p:ext uri="{BB962C8B-B14F-4D97-AF65-F5344CB8AC3E}">
        <p14:creationId xmlns:p14="http://schemas.microsoft.com/office/powerpoint/2010/main" val="31262569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前面我们提到枚举本质上就是一个整数，因此枚举值与普通整数可以混合，</a:t>
            </a:r>
            <a:endParaRPr lang="en-US" altLang="zh-CN"/>
          </a:p>
          <a:p>
            <a:r>
              <a:rPr lang="zh-CN" altLang="en-US"/>
              <a:t>比如将整型变量</a:t>
            </a:r>
            <a:r>
              <a:rPr lang="en-US" altLang="zh-CN"/>
              <a:t>i</a:t>
            </a:r>
            <a:r>
              <a:rPr lang="zh-CN" altLang="en-US"/>
              <a:t>赋值为枚举变量</a:t>
            </a:r>
            <a:r>
              <a:rPr lang="en-US" altLang="zh-CN"/>
              <a:t>DIAMONDS</a:t>
            </a:r>
            <a:r>
              <a:rPr lang="zh-CN" altLang="en-US"/>
              <a:t>，默认情况下为</a:t>
            </a:r>
            <a:r>
              <a:rPr lang="en-US" altLang="zh-CN"/>
              <a:t>1</a:t>
            </a:r>
            <a:r>
              <a:rPr lang="zh-CN" altLang="en-US"/>
              <a:t>；</a:t>
            </a:r>
            <a:endParaRPr lang="en-US" altLang="zh-CN"/>
          </a:p>
          <a:p>
            <a:r>
              <a:rPr lang="zh-CN" altLang="en-US"/>
              <a:t>枚举变量可被当作整型变量使用，比如</a:t>
            </a:r>
            <a:r>
              <a:rPr lang="en-US" altLang="zh-CN"/>
              <a:t>s</a:t>
            </a:r>
            <a:r>
              <a:rPr lang="zh-CN" altLang="en-US"/>
              <a:t>赋值为常量</a:t>
            </a:r>
            <a:r>
              <a:rPr lang="en-US" altLang="zh-CN"/>
              <a:t>0</a:t>
            </a:r>
            <a:r>
              <a:rPr lang="zh-CN" altLang="en-US"/>
              <a:t>；</a:t>
            </a:r>
            <a:r>
              <a:rPr lang="en-US" altLang="zh-CN"/>
              <a:t>s</a:t>
            </a:r>
            <a:r>
              <a:rPr lang="zh-CN" altLang="en-US"/>
              <a:t>自增，</a:t>
            </a:r>
            <a:r>
              <a:rPr lang="en-US" altLang="zh-CN"/>
              <a:t>s</a:t>
            </a:r>
            <a:r>
              <a:rPr lang="zh-CN" altLang="en-US"/>
              <a:t>算术运算等。</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67</a:t>
            </a:fld>
            <a:endParaRPr lang="zh-CN" altLang="en-US"/>
          </a:p>
        </p:txBody>
      </p:sp>
    </p:spTree>
    <p:extLst>
      <p:ext uri="{BB962C8B-B14F-4D97-AF65-F5344CB8AC3E}">
        <p14:creationId xmlns:p14="http://schemas.microsoft.com/office/powerpoint/2010/main" val="387456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从刚才的结构声明，我们看到结构的声明或定义要用一对大括号括起来，那么就与前面章节介绍的程序块一样，代表了一个新的作用域，作用域内的标识符与外面的标识符不冲突。</a:t>
            </a:r>
            <a:endParaRPr lang="en-US" altLang="zh-CN"/>
          </a:p>
          <a:p>
            <a:r>
              <a:rPr lang="zh-CN" altLang="en-US"/>
              <a:t>也就是说不同的结构可以使用相同的成员名，结构外的变量与结构的成员也可以重名。</a:t>
            </a:r>
            <a:endParaRPr lang="en-US" altLang="zh-CN"/>
          </a:p>
          <a:p>
            <a:r>
              <a:rPr lang="zh-CN" altLang="en-US"/>
              <a:t>假如我们还要声明两个雇员的结构变量，如右图所示，雇员结构的编号和姓名成员完全可以和零件相同。</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8</a:t>
            </a:fld>
            <a:endParaRPr lang="zh-CN" altLang="en-US"/>
          </a:p>
        </p:txBody>
      </p:sp>
    </p:spTree>
    <p:extLst>
      <p:ext uri="{BB962C8B-B14F-4D97-AF65-F5344CB8AC3E}">
        <p14:creationId xmlns:p14="http://schemas.microsoft.com/office/powerpoint/2010/main" val="117965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与其他类型的变量一样，可以通过在声明时对结构变量初始化。</a:t>
            </a:r>
            <a:endParaRPr lang="en-US" altLang="zh-CN"/>
          </a:p>
          <a:p>
            <a:r>
              <a:rPr lang="zh-CN" altLang="en-US"/>
              <a:t>结构变量的初始化方式就是在结构变量声明的后面，通过</a:t>
            </a:r>
            <a:r>
              <a:rPr lang="en-US" altLang="zh-CN"/>
              <a:t>=</a:t>
            </a:r>
            <a:r>
              <a:rPr lang="zh-CN" altLang="en-US"/>
              <a:t>给出大括号包含的各成员初始值，各成员初始值用逗号分隔。</a:t>
            </a:r>
            <a:endParaRPr lang="en-US" altLang="zh-CN"/>
          </a:p>
          <a:p>
            <a:pPr defTabSz="914322">
              <a:defRPr/>
            </a:pPr>
            <a:r>
              <a:rPr lang="zh-CN" altLang="en-US"/>
              <a:t>如零件</a:t>
            </a:r>
            <a:r>
              <a:rPr lang="en-US" altLang="zh-CN"/>
              <a:t>part1</a:t>
            </a:r>
            <a:r>
              <a:rPr lang="zh-CN" altLang="en-US"/>
              <a:t>初始化为</a:t>
            </a:r>
            <a:r>
              <a:rPr lang="en-US" altLang="zh-CN"/>
              <a:t>= {528, “Disk drive”, 10}</a:t>
            </a:r>
            <a:r>
              <a:rPr lang="zh-CN" altLang="en-US"/>
              <a:t>，即将该零件的编号初始化为</a:t>
            </a:r>
            <a:r>
              <a:rPr lang="en-US" altLang="zh-CN"/>
              <a:t>528</a:t>
            </a:r>
            <a:r>
              <a:rPr lang="zh-CN" altLang="en-US"/>
              <a:t>，名称为</a:t>
            </a:r>
            <a:r>
              <a:rPr lang="en-US" altLang="zh-CN"/>
              <a:t>disk drive</a:t>
            </a:r>
            <a:r>
              <a:rPr lang="zh-CN" altLang="en-US"/>
              <a:t>，存量为</a:t>
            </a:r>
            <a:r>
              <a:rPr lang="en-US" altLang="zh-CN"/>
              <a:t>10</a:t>
            </a:r>
            <a:r>
              <a:rPr lang="zh-CN" altLang="en-US"/>
              <a:t>；</a:t>
            </a:r>
            <a:endParaRPr lang="en-US" altLang="zh-CN"/>
          </a:p>
          <a:p>
            <a:pPr defTabSz="914322">
              <a:defRPr/>
            </a:pPr>
            <a:r>
              <a:rPr lang="zh-CN" altLang="en-US"/>
              <a:t>右图是初始化后的零件</a:t>
            </a:r>
            <a:r>
              <a:rPr lang="en-US" altLang="zh-CN"/>
              <a:t>part1</a:t>
            </a:r>
            <a:r>
              <a:rPr lang="zh-CN" altLang="en-US"/>
              <a:t>在内存中的状态。</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9</a:t>
            </a:fld>
            <a:endParaRPr lang="zh-CN" altLang="en-US"/>
          </a:p>
        </p:txBody>
      </p:sp>
    </p:spTree>
    <p:extLst>
      <p:ext uri="{BB962C8B-B14F-4D97-AF65-F5344CB8AC3E}">
        <p14:creationId xmlns:p14="http://schemas.microsoft.com/office/powerpoint/2010/main" val="256991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接下来我们看看可以对结构进行什么样的操作。</a:t>
            </a:r>
            <a:endParaRPr lang="en-US" altLang="zh-CN"/>
          </a:p>
          <a:p>
            <a:r>
              <a:rPr lang="zh-CN" altLang="en-US"/>
              <a:t>结构变量的数据都在其成员中，首先我们来看如何访问结构成员。</a:t>
            </a:r>
            <a:endParaRPr lang="en-US" altLang="zh-CN"/>
          </a:p>
          <a:p>
            <a:r>
              <a:rPr lang="zh-CN" altLang="en-US"/>
              <a:t>结构成员通过结构名</a:t>
            </a:r>
            <a:r>
              <a:rPr lang="en-US" altLang="zh-CN"/>
              <a:t>+</a:t>
            </a:r>
            <a:r>
              <a:rPr lang="zh-CN" altLang="en-US"/>
              <a:t>成员名的方式来访问，中间用一个专用的句点运算符进行连接。</a:t>
            </a:r>
            <a:endParaRPr lang="en-US" altLang="zh-CN"/>
          </a:p>
          <a:p>
            <a:r>
              <a:rPr lang="zh-CN" altLang="en-US"/>
              <a:t>和数据的元素一样，结构成员也可以作为变量来使用，比如进行输入、输出，作为赋值运输的左值等。</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14</a:t>
            </a:fld>
            <a:endParaRPr lang="zh-CN" altLang="en-US"/>
          </a:p>
        </p:txBody>
      </p:sp>
    </p:spTree>
    <p:extLst>
      <p:ext uri="{BB962C8B-B14F-4D97-AF65-F5344CB8AC3E}">
        <p14:creationId xmlns:p14="http://schemas.microsoft.com/office/powerpoint/2010/main" val="775923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这里我们以前面的零件结构变量</a:t>
            </a:r>
            <a:r>
              <a:rPr lang="en-US" altLang="zh-CN"/>
              <a:t>part1</a:t>
            </a:r>
            <a:r>
              <a:rPr lang="zh-CN" altLang="en-US"/>
              <a:t>为例，看看如果对结构变量的成员进行输入输出；</a:t>
            </a:r>
            <a:endParaRPr lang="en-US" altLang="zh-CN"/>
          </a:p>
          <a:p>
            <a:r>
              <a:rPr lang="zh-CN" altLang="en-US"/>
              <a:t>第一条语句用</a:t>
            </a:r>
            <a:r>
              <a:rPr lang="en-US" altLang="zh-CN"/>
              <a:t>scanf</a:t>
            </a:r>
            <a:r>
              <a:rPr lang="zh-CN" altLang="en-US"/>
              <a:t>函数通过</a:t>
            </a:r>
            <a:r>
              <a:rPr lang="en-US" altLang="zh-CN"/>
              <a:t>part1</a:t>
            </a:r>
            <a:r>
              <a:rPr lang="zh-CN" altLang="en-US"/>
              <a:t>句点</a:t>
            </a:r>
            <a:r>
              <a:rPr lang="en-US" altLang="zh-CN"/>
              <a:t>number</a:t>
            </a:r>
            <a:r>
              <a:rPr lang="zh-CN" altLang="en-US"/>
              <a:t>，对</a:t>
            </a:r>
            <a:r>
              <a:rPr lang="en-US" altLang="zh-CN"/>
              <a:t>part1</a:t>
            </a:r>
            <a:r>
              <a:rPr lang="zh-CN" altLang="en-US"/>
              <a:t>的成员</a:t>
            </a:r>
            <a:r>
              <a:rPr lang="en-US" altLang="zh-CN"/>
              <a:t>number</a:t>
            </a:r>
            <a:r>
              <a:rPr lang="zh-CN" altLang="en-US"/>
              <a:t>（即零件编号）进行输入，注意不要忘记取址符；由于</a:t>
            </a:r>
            <a:r>
              <a:rPr lang="en-US" altLang="zh-CN"/>
              <a:t>number</a:t>
            </a:r>
            <a:r>
              <a:rPr lang="zh-CN" altLang="en-US"/>
              <a:t>类型为整型，因此采用</a:t>
            </a:r>
            <a:r>
              <a:rPr lang="en-US" altLang="zh-CN"/>
              <a:t>%d</a:t>
            </a:r>
            <a:r>
              <a:rPr lang="zh-CN" altLang="en-US"/>
              <a:t>格式转换说明符。</a:t>
            </a:r>
            <a:endParaRPr lang="en-US" altLang="zh-CN"/>
          </a:p>
          <a:p>
            <a:r>
              <a:rPr lang="zh-CN" altLang="en-US"/>
              <a:t>第二条</a:t>
            </a:r>
            <a:r>
              <a:rPr lang="en-US" altLang="zh-CN"/>
              <a:t>printf</a:t>
            </a:r>
            <a:r>
              <a:rPr lang="zh-CN" altLang="en-US"/>
              <a:t>语句对通过</a:t>
            </a:r>
            <a:r>
              <a:rPr lang="en-US" altLang="zh-CN"/>
              <a:t>part1.name</a:t>
            </a:r>
            <a:r>
              <a:rPr lang="zh-CN" altLang="en-US"/>
              <a:t>访问</a:t>
            </a:r>
            <a:r>
              <a:rPr lang="en-US" altLang="zh-CN"/>
              <a:t>part1</a:t>
            </a:r>
            <a:r>
              <a:rPr lang="zh-CN" altLang="en-US"/>
              <a:t>的零件名称并进行屏幕输出，由于</a:t>
            </a:r>
            <a:r>
              <a:rPr lang="en-US" altLang="zh-CN"/>
              <a:t>name</a:t>
            </a:r>
            <a:r>
              <a:rPr lang="zh-CN" altLang="en-US"/>
              <a:t>是字符数组，所以采用</a:t>
            </a:r>
            <a:r>
              <a:rPr lang="en-US" altLang="zh-CN"/>
              <a:t>%s</a:t>
            </a:r>
            <a:r>
              <a:rPr lang="zh-CN" altLang="en-US"/>
              <a:t>格式输出；</a:t>
            </a:r>
            <a:endParaRPr lang="en-US" altLang="zh-CN"/>
          </a:p>
          <a:p>
            <a:r>
              <a:rPr lang="zh-CN" altLang="en-US"/>
              <a:t>第三条</a:t>
            </a:r>
            <a:r>
              <a:rPr lang="en-US" altLang="zh-CN"/>
              <a:t>printf</a:t>
            </a:r>
            <a:r>
              <a:rPr lang="zh-CN" altLang="en-US"/>
              <a:t>语句以十进制整型格式输出</a:t>
            </a:r>
            <a:r>
              <a:rPr lang="en-US" altLang="zh-CN"/>
              <a:t>part1</a:t>
            </a:r>
            <a:r>
              <a:rPr lang="zh-CN" altLang="en-US"/>
              <a:t>的存量成员</a:t>
            </a:r>
            <a:r>
              <a:rPr lang="en-US" altLang="zh-CN"/>
              <a:t>on_hand</a:t>
            </a:r>
            <a:r>
              <a:rPr lang="zh-CN" altLang="en-US"/>
              <a:t>。</a:t>
            </a:r>
            <a:endParaRPr lang="en-US" altLang="zh-CN"/>
          </a:p>
          <a:p>
            <a:endParaRPr lang="zh-CN" altLang="en-US"/>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15</a:t>
            </a:fld>
            <a:endParaRPr lang="zh-CN" altLang="en-US"/>
          </a:p>
        </p:txBody>
      </p:sp>
    </p:spTree>
    <p:extLst>
      <p:ext uri="{BB962C8B-B14F-4D97-AF65-F5344CB8AC3E}">
        <p14:creationId xmlns:p14="http://schemas.microsoft.com/office/powerpoint/2010/main" val="775923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接下来我们再来看看对结构成员赋值及自增的示例。</a:t>
            </a:r>
            <a:endParaRPr lang="en-US" altLang="zh-CN"/>
          </a:p>
          <a:p>
            <a:r>
              <a:rPr lang="en-US" altLang="zh-CN"/>
              <a:t>part1.number = 258</a:t>
            </a:r>
            <a:r>
              <a:rPr lang="zh-CN" altLang="en-US"/>
              <a:t>是将</a:t>
            </a:r>
            <a:r>
              <a:rPr lang="en-US" altLang="zh-CN"/>
              <a:t>part1</a:t>
            </a:r>
            <a:r>
              <a:rPr lang="zh-CN" altLang="en-US"/>
              <a:t>的</a:t>
            </a:r>
            <a:r>
              <a:rPr lang="en-US" altLang="zh-CN"/>
              <a:t>number</a:t>
            </a:r>
            <a:r>
              <a:rPr lang="zh-CN" altLang="en-US"/>
              <a:t>成员赋值为</a:t>
            </a:r>
            <a:r>
              <a:rPr lang="en-US" altLang="zh-CN"/>
              <a:t>258</a:t>
            </a:r>
            <a:r>
              <a:rPr lang="zh-CN" altLang="en-US"/>
              <a:t>；</a:t>
            </a:r>
            <a:endParaRPr lang="en-US" altLang="zh-CN"/>
          </a:p>
          <a:p>
            <a:r>
              <a:rPr lang="zh-CN" altLang="en-US"/>
              <a:t>下面的</a:t>
            </a:r>
            <a:r>
              <a:rPr lang="en-US" altLang="zh-CN"/>
              <a:t>part1.on_hand++</a:t>
            </a:r>
            <a:r>
              <a:rPr lang="zh-CN" altLang="en-US"/>
              <a:t>则对</a:t>
            </a:r>
            <a:r>
              <a:rPr lang="en-US" altLang="zh-CN"/>
              <a:t>part1</a:t>
            </a:r>
            <a:r>
              <a:rPr lang="zh-CN" altLang="en-US"/>
              <a:t>的</a:t>
            </a:r>
            <a:r>
              <a:rPr lang="en-US" altLang="zh-CN"/>
              <a:t>on_hand</a:t>
            </a:r>
            <a:r>
              <a:rPr lang="zh-CN" altLang="en-US"/>
              <a:t>成员进行自增。</a:t>
            </a:r>
          </a:p>
        </p:txBody>
      </p:sp>
      <p:sp>
        <p:nvSpPr>
          <p:cNvPr id="4" name="灯片编号占位符 3"/>
          <p:cNvSpPr>
            <a:spLocks noGrp="1"/>
          </p:cNvSpPr>
          <p:nvPr>
            <p:ph type="sldNum" sz="quarter" idx="10"/>
          </p:nvPr>
        </p:nvSpPr>
        <p:spPr/>
        <p:txBody>
          <a:bodyPr/>
          <a:lstStyle/>
          <a:p>
            <a:pPr>
              <a:defRPr/>
            </a:pPr>
            <a:fld id="{7BE114F8-84FC-40D7-B409-4F9D63DCC2F3}" type="slidenum">
              <a:rPr lang="zh-CN" altLang="en-US" smtClean="0"/>
              <a:pPr>
                <a:defRPr/>
              </a:pPr>
              <a:t>16</a:t>
            </a:fld>
            <a:endParaRPr lang="zh-CN" altLang="en-US"/>
          </a:p>
        </p:txBody>
      </p:sp>
    </p:spTree>
    <p:extLst>
      <p:ext uri="{BB962C8B-B14F-4D97-AF65-F5344CB8AC3E}">
        <p14:creationId xmlns:p14="http://schemas.microsoft.com/office/powerpoint/2010/main" val="775923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7756" cy="6858000"/>
          </a:xfrm>
          <a:prstGeom prst="rect">
            <a:avLst/>
          </a:prstGeom>
        </p:spPr>
      </p:pic>
      <p:sp>
        <p:nvSpPr>
          <p:cNvPr id="2" name="Title 1"/>
          <p:cNvSpPr>
            <a:spLocks noGrp="1"/>
          </p:cNvSpPr>
          <p:nvPr>
            <p:ph type="ctrTitle"/>
          </p:nvPr>
        </p:nvSpPr>
        <p:spPr>
          <a:xfrm>
            <a:off x="914400" y="2743200"/>
            <a:ext cx="10363200" cy="1143000"/>
          </a:xfrm>
        </p:spPr>
        <p:txBody>
          <a:bodyPr/>
          <a:lstStyle>
            <a:lvl1pPr>
              <a:defRPr sz="5400">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4267200"/>
            <a:ext cx="8534400" cy="1371600"/>
          </a:xfrm>
        </p:spPr>
        <p:txBody>
          <a:bodyPr anchor="ctr"/>
          <a:lstStyle>
            <a:lvl1pPr marL="0" indent="0" algn="ctr">
              <a:buNone/>
              <a:defRPr sz="5400">
                <a:solidFill>
                  <a:srgbClr val="000066"/>
                </a:solidFill>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单击以编辑母版副标题样式</a:t>
            </a:r>
            <a:endParaRPr lang="en-US" dirty="0"/>
          </a:p>
        </p:txBody>
      </p:sp>
    </p:spTree>
    <p:extLst>
      <p:ext uri="{BB962C8B-B14F-4D97-AF65-F5344CB8AC3E}">
        <p14:creationId xmlns:p14="http://schemas.microsoft.com/office/powerpoint/2010/main" val="349831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节标题">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7756" cy="6858000"/>
          </a:xfrm>
          <a:prstGeom prst="rect">
            <a:avLst/>
          </a:prstGeom>
        </p:spPr>
      </p:pic>
      <p:sp>
        <p:nvSpPr>
          <p:cNvPr id="2" name="Title 1"/>
          <p:cNvSpPr>
            <a:spLocks noGrp="1"/>
          </p:cNvSpPr>
          <p:nvPr>
            <p:ph type="ctrTitle"/>
          </p:nvPr>
        </p:nvSpPr>
        <p:spPr>
          <a:xfrm>
            <a:off x="1219200" y="2819400"/>
            <a:ext cx="8534400" cy="1470025"/>
          </a:xfrm>
        </p:spPr>
        <p:txBody>
          <a:bodyPr/>
          <a:lstStyle>
            <a:lvl1pPr algn="l">
              <a:defRPr sz="4400">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19200" y="4289425"/>
            <a:ext cx="8534400" cy="1752600"/>
          </a:xfrm>
        </p:spPr>
        <p:txBody>
          <a:bodyPr/>
          <a:lstStyle>
            <a:lvl1pPr marL="0" indent="0" algn="l">
              <a:buNone/>
              <a:defRPr sz="4400">
                <a:solidFill>
                  <a:srgbClr val="000066"/>
                </a:solidFill>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单击以编辑母版副标题样式</a:t>
            </a:r>
            <a:endParaRPr lang="en-US" dirty="0"/>
          </a:p>
        </p:txBody>
      </p:sp>
    </p:spTree>
    <p:extLst>
      <p:ext uri="{BB962C8B-B14F-4D97-AF65-F5344CB8AC3E}">
        <p14:creationId xmlns:p14="http://schemas.microsoft.com/office/powerpoint/2010/main" val="13606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a:xfrm>
            <a:off x="914400" y="457200"/>
            <a:ext cx="10363200" cy="838200"/>
          </a:xfrm>
        </p:spPr>
        <p:txBody>
          <a:bodyPr/>
          <a:lstStyle>
            <a:lvl1pPr>
              <a:defRPr sz="40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447800"/>
            <a:ext cx="11582400" cy="5105400"/>
          </a:xfrm>
        </p:spPr>
        <p:txBody>
          <a:bodyPr>
            <a:normAutofit/>
          </a:bodyPr>
          <a:lstStyle>
            <a:lvl1pPr marL="257175" indent="-257175">
              <a:lnSpc>
                <a:spcPct val="120000"/>
              </a:lnSpc>
              <a:spcBef>
                <a:spcPts val="450"/>
              </a:spcBef>
              <a:buFont typeface="Wingdings" panose="05000000000000000000" pitchFamily="2" charset="2"/>
              <a:buChar char="p"/>
              <a:defRPr sz="3600" b="1">
                <a:solidFill>
                  <a:srgbClr val="000066"/>
                </a:solidFill>
              </a:defRPr>
            </a:lvl1pPr>
            <a:lvl2pPr marL="557213" indent="-214313">
              <a:lnSpc>
                <a:spcPct val="120000"/>
              </a:lnSpc>
              <a:spcBef>
                <a:spcPts val="450"/>
              </a:spcBef>
              <a:buFont typeface="Wingdings" panose="05000000000000000000" pitchFamily="2" charset="2"/>
              <a:buChar char="u"/>
              <a:defRPr sz="3200" b="1">
                <a:solidFill>
                  <a:srgbClr val="000066"/>
                </a:solidFill>
              </a:defRPr>
            </a:lvl2pPr>
            <a:lvl3pPr>
              <a:lnSpc>
                <a:spcPct val="120000"/>
              </a:lnSpc>
              <a:spcBef>
                <a:spcPts val="450"/>
              </a:spcBef>
              <a:defRPr sz="2800" b="1">
                <a:solidFill>
                  <a:srgbClr val="000066"/>
                </a:solidFill>
              </a:defRPr>
            </a:lvl3pPr>
            <a:lvl4pPr>
              <a:lnSpc>
                <a:spcPct val="150000"/>
              </a:lnSpc>
              <a:spcBef>
                <a:spcPts val="450"/>
              </a:spcBef>
              <a:defRPr b="1">
                <a:solidFill>
                  <a:schemeClr val="accent6">
                    <a:lumMod val="75000"/>
                  </a:schemeClr>
                </a:solidFill>
              </a:defRPr>
            </a:lvl4pPr>
            <a:lvl5pPr>
              <a:lnSpc>
                <a:spcPct val="150000"/>
              </a:lnSpc>
              <a:spcBef>
                <a:spcPts val="45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74127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63200" cy="838200"/>
          </a:xfrm>
        </p:spPr>
        <p:txBody>
          <a:bodyPr/>
          <a:lstStyle>
            <a:lvl1pPr>
              <a:defRPr sz="40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2819400"/>
            <a:ext cx="5689600" cy="3505200"/>
          </a:xfrm>
          <a:ln>
            <a:solidFill>
              <a:srgbClr val="002060"/>
            </a:solidFill>
          </a:ln>
        </p:spPr>
        <p:txBody>
          <a:bodyPr>
            <a:normAutofit/>
          </a:bodyPr>
          <a:lstStyle>
            <a:lvl1pPr marL="257175" indent="-257175">
              <a:lnSpc>
                <a:spcPct val="120000"/>
              </a:lnSpc>
              <a:spcBef>
                <a:spcPts val="450"/>
              </a:spcBef>
              <a:buFont typeface="Wingdings" panose="05000000000000000000" pitchFamily="2" charset="2"/>
              <a:buChar char="p"/>
              <a:defRPr sz="2400" b="1">
                <a:solidFill>
                  <a:srgbClr val="000066"/>
                </a:solidFill>
              </a:defRPr>
            </a:lvl1pPr>
            <a:lvl2pPr marL="557213" indent="-214313">
              <a:lnSpc>
                <a:spcPct val="120000"/>
              </a:lnSpc>
              <a:spcBef>
                <a:spcPts val="450"/>
              </a:spcBef>
              <a:buFont typeface="Wingdings" panose="05000000000000000000" pitchFamily="2" charset="2"/>
              <a:buChar char="u"/>
              <a:defRPr sz="2000" b="1">
                <a:solidFill>
                  <a:srgbClr val="000066"/>
                </a:solidFill>
              </a:defRPr>
            </a:lvl2pPr>
            <a:lvl3pPr>
              <a:lnSpc>
                <a:spcPct val="120000"/>
              </a:lnSpc>
              <a:spcBef>
                <a:spcPts val="450"/>
              </a:spcBef>
              <a:defRPr sz="1800" b="1">
                <a:solidFill>
                  <a:srgbClr val="000066"/>
                </a:solidFill>
              </a:defRPr>
            </a:lvl3pPr>
            <a:lvl4pPr>
              <a:lnSpc>
                <a:spcPct val="150000"/>
              </a:lnSpc>
              <a:spcBef>
                <a:spcPts val="450"/>
              </a:spcBef>
              <a:defRPr sz="1350" b="1">
                <a:solidFill>
                  <a:schemeClr val="accent6">
                    <a:lumMod val="75000"/>
                  </a:schemeClr>
                </a:solidFill>
              </a:defRPr>
            </a:lvl4pPr>
            <a:lvl5pPr>
              <a:lnSpc>
                <a:spcPct val="150000"/>
              </a:lnSpc>
              <a:spcBef>
                <a:spcPts val="450"/>
              </a:spcBef>
              <a:defRPr sz="1350" b="1">
                <a:solidFill>
                  <a:schemeClr val="accent6">
                    <a:lumMod val="75000"/>
                  </a:schemeClr>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5" name="Content Placeholder 2"/>
          <p:cNvSpPr>
            <a:spLocks noGrp="1"/>
          </p:cNvSpPr>
          <p:nvPr>
            <p:ph sz="half" idx="10" hasCustomPrompt="1"/>
          </p:nvPr>
        </p:nvSpPr>
        <p:spPr>
          <a:xfrm>
            <a:off x="6197600" y="2819400"/>
            <a:ext cx="5689600" cy="3505200"/>
          </a:xfrm>
          <a:ln>
            <a:solidFill>
              <a:srgbClr val="002060"/>
            </a:solidFill>
          </a:ln>
        </p:spPr>
        <p:txBody>
          <a:bodyPr>
            <a:normAutofit/>
          </a:bodyPr>
          <a:lstStyle>
            <a:lvl1pPr marL="257175" indent="-257175">
              <a:lnSpc>
                <a:spcPct val="120000"/>
              </a:lnSpc>
              <a:spcBef>
                <a:spcPts val="450"/>
              </a:spcBef>
              <a:buFont typeface="Wingdings" panose="05000000000000000000" pitchFamily="2" charset="2"/>
              <a:buChar char="p"/>
              <a:defRPr sz="2400" b="1">
                <a:solidFill>
                  <a:srgbClr val="000066"/>
                </a:solidFill>
              </a:defRPr>
            </a:lvl1pPr>
            <a:lvl2pPr marL="557213" indent="-214313">
              <a:lnSpc>
                <a:spcPct val="120000"/>
              </a:lnSpc>
              <a:spcBef>
                <a:spcPts val="450"/>
              </a:spcBef>
              <a:buFont typeface="Wingdings" panose="05000000000000000000" pitchFamily="2" charset="2"/>
              <a:buChar char="u"/>
              <a:defRPr sz="2000" b="1">
                <a:solidFill>
                  <a:srgbClr val="000066"/>
                </a:solidFill>
              </a:defRPr>
            </a:lvl2pPr>
            <a:lvl3pPr>
              <a:lnSpc>
                <a:spcPct val="120000"/>
              </a:lnSpc>
              <a:spcBef>
                <a:spcPts val="450"/>
              </a:spcBef>
              <a:defRPr sz="1800" b="1">
                <a:solidFill>
                  <a:srgbClr val="000066"/>
                </a:solidFill>
              </a:defRPr>
            </a:lvl3pPr>
            <a:lvl4pPr>
              <a:lnSpc>
                <a:spcPct val="150000"/>
              </a:lnSpc>
              <a:spcBef>
                <a:spcPts val="450"/>
              </a:spcBef>
              <a:defRPr sz="1350" b="1">
                <a:solidFill>
                  <a:schemeClr val="accent6">
                    <a:lumMod val="75000"/>
                  </a:schemeClr>
                </a:solidFill>
              </a:defRPr>
            </a:lvl4pPr>
            <a:lvl5pPr>
              <a:lnSpc>
                <a:spcPct val="150000"/>
              </a:lnSpc>
              <a:spcBef>
                <a:spcPts val="450"/>
              </a:spcBef>
              <a:defRPr sz="1350" b="1">
                <a:solidFill>
                  <a:schemeClr val="accent6">
                    <a:lumMod val="75000"/>
                  </a:schemeClr>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6" name="Content Placeholder 2"/>
          <p:cNvSpPr>
            <a:spLocks noGrp="1"/>
          </p:cNvSpPr>
          <p:nvPr>
            <p:ph idx="1" hasCustomPrompt="1"/>
          </p:nvPr>
        </p:nvSpPr>
        <p:spPr>
          <a:xfrm>
            <a:off x="304800" y="1447800"/>
            <a:ext cx="11582400" cy="1371600"/>
          </a:xfrm>
        </p:spPr>
        <p:txBody>
          <a:bodyPr>
            <a:noAutofit/>
          </a:bodyPr>
          <a:lstStyle>
            <a:lvl1pPr marL="257175" indent="-257175">
              <a:lnSpc>
                <a:spcPct val="120000"/>
              </a:lnSpc>
              <a:spcBef>
                <a:spcPts val="450"/>
              </a:spcBef>
              <a:buFont typeface="Wingdings" panose="05000000000000000000" pitchFamily="2" charset="2"/>
              <a:buChar char="p"/>
              <a:defRPr sz="3200" b="1">
                <a:solidFill>
                  <a:srgbClr val="000066"/>
                </a:solidFill>
              </a:defRPr>
            </a:lvl1pPr>
            <a:lvl2pPr marL="557213" indent="-214313">
              <a:lnSpc>
                <a:spcPct val="120000"/>
              </a:lnSpc>
              <a:spcBef>
                <a:spcPts val="450"/>
              </a:spcBef>
              <a:buFont typeface="Wingdings" panose="05000000000000000000" pitchFamily="2" charset="2"/>
              <a:buChar char="u"/>
              <a:defRPr sz="2800" b="1">
                <a:solidFill>
                  <a:srgbClr val="000066"/>
                </a:solidFill>
              </a:defRPr>
            </a:lvl2pPr>
            <a:lvl3pPr>
              <a:lnSpc>
                <a:spcPct val="120000"/>
              </a:lnSpc>
              <a:spcBef>
                <a:spcPts val="450"/>
              </a:spcBef>
              <a:defRPr sz="2400" b="1">
                <a:solidFill>
                  <a:srgbClr val="000066"/>
                </a:solidFill>
              </a:defRPr>
            </a:lvl3pPr>
            <a:lvl4pPr>
              <a:lnSpc>
                <a:spcPct val="150000"/>
              </a:lnSpc>
              <a:spcBef>
                <a:spcPts val="450"/>
              </a:spcBef>
              <a:defRPr b="1">
                <a:solidFill>
                  <a:schemeClr val="accent6">
                    <a:lumMod val="75000"/>
                  </a:schemeClr>
                </a:solidFill>
              </a:defRPr>
            </a:lvl4pPr>
            <a:lvl5pPr>
              <a:lnSpc>
                <a:spcPct val="150000"/>
              </a:lnSpc>
              <a:spcBef>
                <a:spcPts val="450"/>
              </a:spcBef>
              <a:defRPr b="1">
                <a:solidFill>
                  <a:schemeClr val="accent6">
                    <a:lumMod val="75000"/>
                  </a:schemeClr>
                </a:solidFill>
              </a:defRPr>
            </a:lvl5pPr>
          </a:lstStyle>
          <a:p>
            <a:pPr lvl="0"/>
            <a:r>
              <a:rPr lang="en-US" dirty="0"/>
              <a:t>Click to edit Master </a:t>
            </a:r>
            <a:r>
              <a:rPr lang="en-US"/>
              <a:t>text styles</a:t>
            </a:r>
          </a:p>
          <a:p>
            <a:pPr lvl="1"/>
            <a:r>
              <a:rPr lang="en-US"/>
              <a:t>Second level</a:t>
            </a:r>
          </a:p>
          <a:p>
            <a:pPr lvl="2"/>
            <a:r>
              <a:rPr lang="en-US"/>
              <a:t>Third </a:t>
            </a:r>
            <a:r>
              <a:rPr lang="en-US" dirty="0"/>
              <a:t>level</a:t>
            </a:r>
          </a:p>
        </p:txBody>
      </p:sp>
    </p:spTree>
    <p:extLst>
      <p:ext uri="{BB962C8B-B14F-4D97-AF65-F5344CB8AC3E}">
        <p14:creationId xmlns:p14="http://schemas.microsoft.com/office/powerpoint/2010/main" val="354349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63200" cy="838200"/>
          </a:xfrm>
        </p:spPr>
        <p:txBody>
          <a:bodyPr/>
          <a:lstStyle>
            <a:lvl1pPr>
              <a:defRPr sz="40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447800"/>
            <a:ext cx="5689600" cy="4876800"/>
          </a:xfrm>
          <a:ln>
            <a:solidFill>
              <a:srgbClr val="002060"/>
            </a:solidFill>
          </a:ln>
        </p:spPr>
        <p:txBody>
          <a:bodyPr>
            <a:normAutofit/>
          </a:bodyPr>
          <a:lstStyle>
            <a:lvl1pPr marL="257175" indent="-257175">
              <a:lnSpc>
                <a:spcPct val="120000"/>
              </a:lnSpc>
              <a:spcBef>
                <a:spcPts val="450"/>
              </a:spcBef>
              <a:buFont typeface="Wingdings" panose="05000000000000000000" pitchFamily="2" charset="2"/>
              <a:buChar char="p"/>
              <a:defRPr sz="3200" b="1">
                <a:solidFill>
                  <a:srgbClr val="000066"/>
                </a:solidFill>
              </a:defRPr>
            </a:lvl1pPr>
            <a:lvl2pPr marL="557213" indent="-214313">
              <a:lnSpc>
                <a:spcPct val="120000"/>
              </a:lnSpc>
              <a:spcBef>
                <a:spcPts val="450"/>
              </a:spcBef>
              <a:buFont typeface="Wingdings" panose="05000000000000000000" pitchFamily="2" charset="2"/>
              <a:buChar char="u"/>
              <a:defRPr sz="2800" b="1">
                <a:solidFill>
                  <a:srgbClr val="000066"/>
                </a:solidFill>
              </a:defRPr>
            </a:lvl2pPr>
            <a:lvl3pPr>
              <a:lnSpc>
                <a:spcPct val="120000"/>
              </a:lnSpc>
              <a:spcBef>
                <a:spcPts val="450"/>
              </a:spcBef>
              <a:defRPr sz="2400" b="1">
                <a:solidFill>
                  <a:srgbClr val="000066"/>
                </a:solidFill>
              </a:defRPr>
            </a:lvl3pPr>
            <a:lvl4pPr>
              <a:lnSpc>
                <a:spcPct val="150000"/>
              </a:lnSpc>
              <a:spcBef>
                <a:spcPts val="450"/>
              </a:spcBef>
              <a:defRPr sz="1350" b="1">
                <a:solidFill>
                  <a:schemeClr val="accent6">
                    <a:lumMod val="75000"/>
                  </a:schemeClr>
                </a:solidFill>
              </a:defRPr>
            </a:lvl4pPr>
            <a:lvl5pPr>
              <a:lnSpc>
                <a:spcPct val="150000"/>
              </a:lnSpc>
              <a:spcBef>
                <a:spcPts val="450"/>
              </a:spcBef>
              <a:defRPr sz="1350" b="1">
                <a:solidFill>
                  <a:schemeClr val="accent6">
                    <a:lumMod val="75000"/>
                  </a:schemeClr>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5" name="Content Placeholder 2"/>
          <p:cNvSpPr>
            <a:spLocks noGrp="1"/>
          </p:cNvSpPr>
          <p:nvPr>
            <p:ph sz="half" idx="10" hasCustomPrompt="1"/>
          </p:nvPr>
        </p:nvSpPr>
        <p:spPr>
          <a:xfrm>
            <a:off x="6197600" y="1447800"/>
            <a:ext cx="5689600" cy="4876800"/>
          </a:xfrm>
          <a:ln>
            <a:solidFill>
              <a:srgbClr val="002060"/>
            </a:solidFill>
          </a:ln>
        </p:spPr>
        <p:txBody>
          <a:bodyPr>
            <a:normAutofit/>
          </a:bodyPr>
          <a:lstStyle>
            <a:lvl1pPr marL="257175" indent="-257175">
              <a:lnSpc>
                <a:spcPct val="120000"/>
              </a:lnSpc>
              <a:spcBef>
                <a:spcPts val="450"/>
              </a:spcBef>
              <a:buFont typeface="Wingdings" panose="05000000000000000000" pitchFamily="2" charset="2"/>
              <a:buChar char="p"/>
              <a:defRPr sz="3200" b="1">
                <a:solidFill>
                  <a:srgbClr val="000066"/>
                </a:solidFill>
              </a:defRPr>
            </a:lvl1pPr>
            <a:lvl2pPr marL="557213" indent="-214313">
              <a:lnSpc>
                <a:spcPct val="120000"/>
              </a:lnSpc>
              <a:spcBef>
                <a:spcPts val="450"/>
              </a:spcBef>
              <a:buFont typeface="Wingdings" panose="05000000000000000000" pitchFamily="2" charset="2"/>
              <a:buChar char="u"/>
              <a:defRPr sz="2800" b="1">
                <a:solidFill>
                  <a:srgbClr val="000066"/>
                </a:solidFill>
              </a:defRPr>
            </a:lvl2pPr>
            <a:lvl3pPr>
              <a:lnSpc>
                <a:spcPct val="120000"/>
              </a:lnSpc>
              <a:spcBef>
                <a:spcPts val="450"/>
              </a:spcBef>
              <a:defRPr sz="2400" b="1">
                <a:solidFill>
                  <a:srgbClr val="000066"/>
                </a:solidFill>
              </a:defRPr>
            </a:lvl3pPr>
            <a:lvl4pPr>
              <a:lnSpc>
                <a:spcPct val="150000"/>
              </a:lnSpc>
              <a:spcBef>
                <a:spcPts val="450"/>
              </a:spcBef>
              <a:defRPr sz="1350" b="1">
                <a:solidFill>
                  <a:schemeClr val="accent6">
                    <a:lumMod val="75000"/>
                  </a:schemeClr>
                </a:solidFill>
              </a:defRPr>
            </a:lvl4pPr>
            <a:lvl5pPr>
              <a:lnSpc>
                <a:spcPct val="150000"/>
              </a:lnSpc>
              <a:spcBef>
                <a:spcPts val="450"/>
              </a:spcBef>
              <a:defRPr sz="1350" b="1">
                <a:solidFill>
                  <a:schemeClr val="accent6">
                    <a:lumMod val="75000"/>
                  </a:schemeClr>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460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47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450"/>
              </a:spcBef>
              <a:defRPr>
                <a:solidFill>
                  <a:srgbClr val="000066"/>
                </a:solidFill>
              </a:defRPr>
            </a:lvl1pPr>
            <a:lvl2pPr>
              <a:lnSpc>
                <a:spcPct val="150000"/>
              </a:lnSpc>
              <a:spcBef>
                <a:spcPts val="450"/>
              </a:spcBef>
              <a:defRPr>
                <a:solidFill>
                  <a:srgbClr val="000066"/>
                </a:solidFill>
              </a:defRPr>
            </a:lvl2pPr>
            <a:lvl3pPr>
              <a:lnSpc>
                <a:spcPct val="150000"/>
              </a:lnSpc>
              <a:spcBef>
                <a:spcPts val="45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1396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ct val="150000"/>
              </a:lnSpc>
              <a:spcBef>
                <a:spcPts val="450"/>
              </a:spcBef>
              <a:defRPr sz="2100"/>
            </a:lvl1pPr>
            <a:lvl2pPr>
              <a:lnSpc>
                <a:spcPct val="150000"/>
              </a:lnSpc>
              <a:spcBef>
                <a:spcPts val="450"/>
              </a:spcBef>
              <a:defRPr sz="1950"/>
            </a:lvl2pPr>
            <a:lvl3pPr>
              <a:lnSpc>
                <a:spcPct val="150000"/>
              </a:lnSpc>
              <a:spcBef>
                <a:spcPts val="450"/>
              </a:spcBef>
              <a:defRPr sz="1800"/>
            </a:lvl3pPr>
            <a:lvl4pPr>
              <a:defRPr sz="1800"/>
            </a:lvl4pPr>
            <a:lvl5pPr>
              <a:defRPr sz="1350"/>
            </a:lvl5pPr>
          </a:lstStyle>
          <a:p>
            <a:pPr lvl="0"/>
            <a:r>
              <a:rPr lang="zh-CN" altLang="en-US"/>
              <a:t>编辑母版文本样式</a:t>
            </a:r>
          </a:p>
          <a:p>
            <a:pPr lvl="1"/>
            <a:r>
              <a:rPr lang="zh-CN" altLang="en-US"/>
              <a:t>第二级</a:t>
            </a:r>
          </a:p>
          <a:p>
            <a:pPr lvl="2"/>
            <a:r>
              <a:rPr lang="zh-CN" altLang="en-US"/>
              <a:t>第三级</a:t>
            </a: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104293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 y="-1"/>
            <a:ext cx="12200239"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450"/>
              </a:spcBef>
            </a:pPr>
            <a:r>
              <a:rPr lang="en-US" altLang="zh-CN" dirty="0"/>
              <a:t> Click to edit Master text styles</a:t>
            </a:r>
          </a:p>
          <a:p>
            <a:pPr lvl="1">
              <a:lnSpc>
                <a:spcPct val="150000"/>
              </a:lnSpc>
              <a:spcBef>
                <a:spcPts val="450"/>
              </a:spcBef>
            </a:pPr>
            <a:r>
              <a:rPr lang="en-US" altLang="zh-CN" dirty="0"/>
              <a:t>Second level</a:t>
            </a:r>
          </a:p>
          <a:p>
            <a:pPr lvl="2">
              <a:lnSpc>
                <a:spcPct val="150000"/>
              </a:lnSpc>
              <a:spcBef>
                <a:spcPts val="450"/>
              </a:spcBef>
            </a:pPr>
            <a:r>
              <a:rPr lang="en-US" altLang="zh-CN" dirty="0"/>
              <a:t>Third level</a:t>
            </a:r>
          </a:p>
        </p:txBody>
      </p:sp>
      <p:sp>
        <p:nvSpPr>
          <p:cNvPr id="5" name="灯片编号占位符 9"/>
          <p:cNvSpPr>
            <a:spLocks noGrp="1"/>
          </p:cNvSpPr>
          <p:nvPr>
            <p:ph type="sldNum" sz="quarter" idx="4"/>
          </p:nvPr>
        </p:nvSpPr>
        <p:spPr>
          <a:xfrm>
            <a:off x="11734800" y="6172200"/>
            <a:ext cx="457200" cy="476250"/>
          </a:xfrm>
          <a:prstGeom prst="rect">
            <a:avLst/>
          </a:prstGeom>
        </p:spPr>
        <p:txBody>
          <a:bodyPr/>
          <a:lstStyle>
            <a:lvl1pPr>
              <a:defRPr sz="1600"/>
            </a:lvl1pPr>
          </a:lstStyle>
          <a:p>
            <a:pPr>
              <a:defRPr/>
            </a:pPr>
            <a:fld id="{CCA3A1BA-B57E-4BC5-993C-EA4FD590FF2E}" type="slidenum">
              <a:rPr lang="zh-CN" altLang="en-US" smtClean="0"/>
              <a:pPr>
                <a:defRPr/>
              </a:pPr>
              <a:t>‹#›</a:t>
            </a:fld>
            <a:endParaRPr lang="en-US" altLang="zh-CN" sz="1200"/>
          </a:p>
        </p:txBody>
      </p:sp>
    </p:spTree>
    <p:extLst>
      <p:ext uri="{BB962C8B-B14F-4D97-AF65-F5344CB8AC3E}">
        <p14:creationId xmlns:p14="http://schemas.microsoft.com/office/powerpoint/2010/main" val="892924139"/>
      </p:ext>
    </p:extLst>
  </p:cSld>
  <p:clrMap bg1="lt1" tx1="dk1" bg2="lt2" tx2="dk2" accent1="accent1" accent2="accent2" accent3="accent3" accent4="accent4" accent5="accent5" accent6="accent6" hlink="hlink" folHlink="folHlink"/>
  <p:sldLayoutIdLst>
    <p:sldLayoutId id="2147484225" r:id="rId1"/>
    <p:sldLayoutId id="2147484231" r:id="rId2"/>
    <p:sldLayoutId id="2147484226" r:id="rId3"/>
    <p:sldLayoutId id="2147484232" r:id="rId4"/>
    <p:sldLayoutId id="2147484227" r:id="rId5"/>
    <p:sldLayoutId id="2147484228" r:id="rId6"/>
    <p:sldLayoutId id="2147484229" r:id="rId7"/>
    <p:sldLayoutId id="2147484230" r:id="rId8"/>
  </p:sldLayoutIdLst>
  <p:hf hdr="0" dt="0"/>
  <p:txStyles>
    <p:titleStyle>
      <a:lvl1pPr algn="ctr" rtl="0" eaLnBrk="1" fontAlgn="base" hangingPunct="1">
        <a:spcBef>
          <a:spcPct val="0"/>
        </a:spcBef>
        <a:spcAft>
          <a:spcPct val="0"/>
        </a:spcAft>
        <a:defRPr lang="zh-CN" altLang="en-US" sz="4000" b="1" smtClean="0">
          <a:solidFill>
            <a:srgbClr val="990033"/>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2400">
          <a:solidFill>
            <a:srgbClr val="B82F25"/>
          </a:solidFill>
          <a:latin typeface="Arial" charset="0"/>
        </a:defRPr>
      </a:lvl2pPr>
      <a:lvl3pPr algn="ctr" rtl="0" eaLnBrk="1" fontAlgn="base" hangingPunct="1">
        <a:spcBef>
          <a:spcPct val="0"/>
        </a:spcBef>
        <a:spcAft>
          <a:spcPct val="0"/>
        </a:spcAft>
        <a:defRPr sz="2400">
          <a:solidFill>
            <a:srgbClr val="B82F25"/>
          </a:solidFill>
          <a:latin typeface="Arial" charset="0"/>
        </a:defRPr>
      </a:lvl3pPr>
      <a:lvl4pPr algn="ctr" rtl="0" eaLnBrk="1" fontAlgn="base" hangingPunct="1">
        <a:spcBef>
          <a:spcPct val="0"/>
        </a:spcBef>
        <a:spcAft>
          <a:spcPct val="0"/>
        </a:spcAft>
        <a:defRPr sz="2400">
          <a:solidFill>
            <a:srgbClr val="B82F25"/>
          </a:solidFill>
          <a:latin typeface="Arial" charset="0"/>
        </a:defRPr>
      </a:lvl4pPr>
      <a:lvl5pPr algn="ctr" rtl="0" eaLnBrk="1" fontAlgn="base" hangingPunct="1">
        <a:spcBef>
          <a:spcPct val="0"/>
        </a:spcBef>
        <a:spcAft>
          <a:spcPct val="0"/>
        </a:spcAft>
        <a:defRPr sz="2400">
          <a:solidFill>
            <a:srgbClr val="B82F25"/>
          </a:solidFill>
          <a:latin typeface="Arial" charset="0"/>
        </a:defRPr>
      </a:lvl5pPr>
      <a:lvl6pPr marL="342900" algn="ctr" rtl="0" eaLnBrk="1" fontAlgn="base" hangingPunct="1">
        <a:spcBef>
          <a:spcPct val="0"/>
        </a:spcBef>
        <a:spcAft>
          <a:spcPct val="0"/>
        </a:spcAft>
        <a:defRPr sz="2400">
          <a:solidFill>
            <a:srgbClr val="FF7706"/>
          </a:solidFill>
          <a:latin typeface="Arial" charset="0"/>
        </a:defRPr>
      </a:lvl6pPr>
      <a:lvl7pPr marL="685800" algn="ctr" rtl="0" eaLnBrk="1" fontAlgn="base" hangingPunct="1">
        <a:spcBef>
          <a:spcPct val="0"/>
        </a:spcBef>
        <a:spcAft>
          <a:spcPct val="0"/>
        </a:spcAft>
        <a:defRPr sz="2400">
          <a:solidFill>
            <a:srgbClr val="FF7706"/>
          </a:solidFill>
          <a:latin typeface="Arial" charset="0"/>
        </a:defRPr>
      </a:lvl7pPr>
      <a:lvl8pPr marL="1028700" algn="ctr" rtl="0" eaLnBrk="1" fontAlgn="base" hangingPunct="1">
        <a:spcBef>
          <a:spcPct val="0"/>
        </a:spcBef>
        <a:spcAft>
          <a:spcPct val="0"/>
        </a:spcAft>
        <a:defRPr sz="2400">
          <a:solidFill>
            <a:srgbClr val="FF7706"/>
          </a:solidFill>
          <a:latin typeface="Arial" charset="0"/>
        </a:defRPr>
      </a:lvl8pPr>
      <a:lvl9pPr marL="1371600" algn="ctr" rtl="0" eaLnBrk="1" fontAlgn="base" hangingPunct="1">
        <a:spcBef>
          <a:spcPct val="0"/>
        </a:spcBef>
        <a:spcAft>
          <a:spcPct val="0"/>
        </a:spcAft>
        <a:defRPr sz="2400">
          <a:solidFill>
            <a:srgbClr val="FF7706"/>
          </a:solidFill>
          <a:latin typeface="Arial" charset="0"/>
        </a:defRPr>
      </a:lvl9pPr>
    </p:titleStyle>
    <p:bodyStyle>
      <a:lvl1pPr marL="257175" indent="-257175"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p"/>
        <a:defRPr lang="en-US" altLang="zh-CN" sz="3600" b="1" baseline="0" dirty="0" smtClean="0">
          <a:solidFill>
            <a:srgbClr val="000066"/>
          </a:solidFill>
          <a:latin typeface="微软雅黑" panose="020B0503020204020204" pitchFamily="34" charset="-122"/>
          <a:ea typeface="微软雅黑" panose="020B0503020204020204" pitchFamily="34" charset="-122"/>
          <a:cs typeface="+mn-cs"/>
        </a:defRPr>
      </a:lvl1pPr>
      <a:lvl2pPr marL="628650" indent="-285750"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u"/>
        <a:defRPr lang="en-US" altLang="zh-CN" sz="2800" b="1" dirty="0" smtClean="0">
          <a:solidFill>
            <a:srgbClr val="000066"/>
          </a:solidFill>
          <a:latin typeface="微软雅黑" panose="020B0503020204020204" pitchFamily="34" charset="-122"/>
          <a:ea typeface="微软雅黑" panose="020B0503020204020204" pitchFamily="34" charset="-122"/>
        </a:defRPr>
      </a:lvl2pPr>
      <a:lvl3pPr marL="814388" indent="-171450"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Ø"/>
        <a:defRPr lang="en-US" altLang="zh-CN" sz="2400" b="1" dirty="0" smtClean="0">
          <a:solidFill>
            <a:srgbClr val="000066"/>
          </a:solidFill>
          <a:latin typeface="微软雅黑" panose="020B0503020204020204" pitchFamily="34" charset="-122"/>
          <a:ea typeface="微软雅黑" panose="020B0503020204020204" pitchFamily="34" charset="-122"/>
        </a:defRPr>
      </a:lvl3pPr>
      <a:lvl4pPr marL="1071563" indent="-171450" algn="l" rtl="0" eaLnBrk="1" fontAlgn="base" hangingPunct="1">
        <a:spcBef>
          <a:spcPct val="20000"/>
        </a:spcBef>
        <a:spcAft>
          <a:spcPct val="0"/>
        </a:spcAft>
        <a:buChar char="–"/>
        <a:defRPr lang="en-US" altLang="zh-CN" sz="1500" b="1" dirty="0" smtClean="0">
          <a:solidFill>
            <a:schemeClr val="accent6">
              <a:lumMod val="75000"/>
            </a:schemeClr>
          </a:solidFill>
          <a:latin typeface="+mn-lt"/>
        </a:defRPr>
      </a:lvl4pPr>
      <a:lvl5pPr marL="1328738" indent="-171450" algn="l" rtl="0" eaLnBrk="1" fontAlgn="base" hangingPunct="1">
        <a:spcBef>
          <a:spcPct val="20000"/>
        </a:spcBef>
        <a:spcAft>
          <a:spcPct val="0"/>
        </a:spcAft>
        <a:buChar char="•"/>
        <a:defRPr lang="en-US" altLang="zh-CN" sz="1200" b="1" dirty="0" smtClean="0">
          <a:solidFill>
            <a:schemeClr val="accent6">
              <a:lumMod val="75000"/>
            </a:schemeClr>
          </a:solidFill>
          <a:latin typeface="+mn-lt"/>
        </a:defRPr>
      </a:lvl5pPr>
      <a:lvl6pPr marL="1671638" indent="-171450" algn="l" rtl="0" eaLnBrk="1" fontAlgn="base" hangingPunct="1">
        <a:spcBef>
          <a:spcPct val="20000"/>
        </a:spcBef>
        <a:spcAft>
          <a:spcPct val="0"/>
        </a:spcAft>
        <a:buChar char="•"/>
        <a:defRPr sz="1200">
          <a:solidFill>
            <a:schemeClr val="tx1"/>
          </a:solidFill>
          <a:latin typeface="+mn-lt"/>
        </a:defRPr>
      </a:lvl6pPr>
      <a:lvl7pPr marL="2014538" indent="-171450" algn="l" rtl="0" eaLnBrk="1" fontAlgn="base" hangingPunct="1">
        <a:spcBef>
          <a:spcPct val="20000"/>
        </a:spcBef>
        <a:spcAft>
          <a:spcPct val="0"/>
        </a:spcAft>
        <a:buChar char="•"/>
        <a:defRPr sz="1200">
          <a:solidFill>
            <a:schemeClr val="tx1"/>
          </a:solidFill>
          <a:latin typeface="+mn-lt"/>
        </a:defRPr>
      </a:lvl7pPr>
      <a:lvl8pPr marL="2357438" indent="-171450" algn="l" rtl="0" eaLnBrk="1" fontAlgn="base" hangingPunct="1">
        <a:spcBef>
          <a:spcPct val="20000"/>
        </a:spcBef>
        <a:spcAft>
          <a:spcPct val="0"/>
        </a:spcAft>
        <a:buChar char="•"/>
        <a:defRPr sz="1200">
          <a:solidFill>
            <a:schemeClr val="tx1"/>
          </a:solidFill>
          <a:latin typeface="+mn-lt"/>
        </a:defRPr>
      </a:lvl8pPr>
      <a:lvl9pPr marL="2700338" indent="-17145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050"/>
          <p:cNvSpPr>
            <a:spLocks noGrp="1" noChangeArrowheads="1"/>
          </p:cNvSpPr>
          <p:nvPr>
            <p:ph type="ctrTitle"/>
          </p:nvPr>
        </p:nvSpPr>
        <p:spPr>
          <a:xfrm>
            <a:off x="914400" y="2057400"/>
            <a:ext cx="10363200" cy="1828800"/>
          </a:xfrm>
        </p:spPr>
        <p:txBody>
          <a:bodyPr/>
          <a:lstStyle/>
          <a:p>
            <a:r>
              <a:rPr lang="zh-CN" altLang="en-US" sz="6600" dirty="0"/>
              <a:t>第1</a:t>
            </a:r>
            <a:r>
              <a:rPr lang="en-US" altLang="zh-CN" sz="6600" dirty="0"/>
              <a:t>1</a:t>
            </a:r>
            <a:r>
              <a:rPr lang="zh-CN" altLang="en-US" sz="6600" dirty="0"/>
              <a:t>章 结构、联合和枚举</a:t>
            </a:r>
            <a:endParaRPr lang="en-US" altLang="zh-CN" sz="6600" dirty="0"/>
          </a:p>
        </p:txBody>
      </p:sp>
      <p:sp>
        <p:nvSpPr>
          <p:cNvPr id="13317" name="Rectangle 2051"/>
          <p:cNvSpPr>
            <a:spLocks noGrp="1" noChangeArrowheads="1"/>
          </p:cNvSpPr>
          <p:nvPr>
            <p:ph type="subTitle" idx="1"/>
          </p:nvPr>
        </p:nvSpPr>
        <p:spPr/>
        <p:txBody>
          <a:bodyPr/>
          <a:lstStyle/>
          <a:p>
            <a:r>
              <a:rPr lang="zh-CN" altLang="en-US" dirty="0"/>
              <a:t>授课</a:t>
            </a:r>
            <a:r>
              <a:rPr lang="zh-CN" altLang="en-US"/>
              <a:t>教师：饶云波</a:t>
            </a:r>
            <a:endParaRPr lang="en-US" altLang="zh-CN" dirty="0"/>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初始化结构变量</a:t>
            </a:r>
            <a:endParaRPr lang="en-US" altLang="zh-CN"/>
          </a:p>
        </p:txBody>
      </p:sp>
      <p:sp>
        <p:nvSpPr>
          <p:cNvPr id="365571" name="Content Placeholder 2"/>
          <p:cNvSpPr>
            <a:spLocks noGrp="1"/>
          </p:cNvSpPr>
          <p:nvPr>
            <p:ph idx="4294967295"/>
          </p:nvPr>
        </p:nvSpPr>
        <p:spPr>
          <a:xfrm>
            <a:off x="355600" y="1295400"/>
            <a:ext cx="11480800" cy="914400"/>
          </a:xfrm>
        </p:spPr>
        <p:txBody>
          <a:bodyPr vert="horz" wrap="square" lIns="92075" tIns="46038" rIns="92075" bIns="46038" numCol="1" anchor="t" anchorCtr="0" compatLnSpc="1">
            <a:prstTxWarp prst="textNoShape">
              <a:avLst/>
            </a:prstTxWarp>
          </a:bodyPr>
          <a:lstStyle/>
          <a:p>
            <a:r>
              <a:rPr lang="zh-CN" altLang="en-US" sz="2400" dirty="0"/>
              <a:t>结构初始化的规则与数组相似。</a:t>
            </a:r>
            <a:endParaRPr lang="en-US" altLang="zh-CN" sz="2400" dirty="0"/>
          </a:p>
          <a:p>
            <a:r>
              <a:rPr lang="zh-CN" altLang="en-US" sz="2400" dirty="0"/>
              <a:t>初始化的成员数可以比结构的成员数少，任何被剩下的成员的初始值为</a:t>
            </a:r>
            <a:r>
              <a:rPr lang="en-US" altLang="zh-CN" sz="2400" dirty="0"/>
              <a:t> 0</a:t>
            </a:r>
            <a:r>
              <a:rPr lang="zh-CN" altLang="en-US" sz="2400" dirty="0"/>
              <a:t>。</a:t>
            </a:r>
          </a:p>
        </p:txBody>
      </p:sp>
    </p:spTree>
    <p:extLst>
      <p:ext uri="{BB962C8B-B14F-4D97-AF65-F5344CB8AC3E}">
        <p14:creationId xmlns:p14="http://schemas.microsoft.com/office/powerpoint/2010/main" val="88626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 y="381000"/>
            <a:ext cx="7467600" cy="6370975"/>
          </a:xfrm>
          <a:prstGeom prst="rect">
            <a:avLst/>
          </a:prstGeom>
        </p:spPr>
        <p:txBody>
          <a:bodyPr wrap="square">
            <a:spAutoFit/>
          </a:bodyPr>
          <a:lstStyle/>
          <a:p>
            <a:r>
              <a:rPr lang="zh-CN" altLang="en-US" b="1" dirty="0"/>
              <a:t>#include &lt;stdio.h&gt;</a:t>
            </a:r>
          </a:p>
          <a:p>
            <a:r>
              <a:rPr lang="zh-CN" altLang="en-US" b="1" dirty="0"/>
              <a:t>int main(int argc, char *argv[])</a:t>
            </a:r>
          </a:p>
          <a:p>
            <a:r>
              <a:rPr lang="zh-CN" altLang="en-US" b="1" dirty="0"/>
              <a:t>{</a:t>
            </a:r>
          </a:p>
          <a:p>
            <a:r>
              <a:rPr lang="zh-CN" altLang="en-US" b="1" dirty="0"/>
              <a:t>	struct {</a:t>
            </a:r>
          </a:p>
          <a:p>
            <a:r>
              <a:rPr lang="zh-CN" altLang="en-US" b="1" dirty="0"/>
              <a:t>	   int number;</a:t>
            </a:r>
          </a:p>
          <a:p>
            <a:r>
              <a:rPr lang="zh-CN" altLang="en-US" b="1" dirty="0"/>
              <a:t>	   char name[20];</a:t>
            </a:r>
          </a:p>
          <a:p>
            <a:r>
              <a:rPr lang="zh-CN" altLang="en-US" b="1" dirty="0"/>
              <a:t>	   int on_hand;</a:t>
            </a:r>
          </a:p>
          <a:p>
            <a:r>
              <a:rPr lang="zh-CN" altLang="en-US" b="1" dirty="0"/>
              <a:t>	} part1 = {528, "Disk drive", 10}, 	  </a:t>
            </a:r>
            <a:endParaRPr lang="en-US" altLang="zh-CN" b="1" dirty="0"/>
          </a:p>
          <a:p>
            <a:r>
              <a:rPr lang="en-US" altLang="zh-CN" b="1" dirty="0"/>
              <a:t>               </a:t>
            </a:r>
            <a:r>
              <a:rPr lang="zh-CN" altLang="en-US" b="1" dirty="0"/>
              <a:t>part2 = {914};</a:t>
            </a:r>
          </a:p>
          <a:p>
            <a:r>
              <a:rPr lang="zh-CN" altLang="en-US" b="1" dirty="0"/>
              <a:t>	printf("%d\n",part1.number);</a:t>
            </a:r>
          </a:p>
          <a:p>
            <a:r>
              <a:rPr lang="zh-CN" altLang="en-US" b="1" dirty="0"/>
              <a:t>	printf("%s\n",part1.name);	</a:t>
            </a:r>
          </a:p>
          <a:p>
            <a:r>
              <a:rPr lang="zh-CN" altLang="en-US" b="1" dirty="0"/>
              <a:t>	printf("%d\n",part1.on_hand);</a:t>
            </a:r>
          </a:p>
          <a:p>
            <a:r>
              <a:rPr lang="zh-CN" altLang="en-US" b="1" dirty="0"/>
              <a:t>	printf("%d\n",part2.number);</a:t>
            </a:r>
          </a:p>
          <a:p>
            <a:r>
              <a:rPr lang="zh-CN" altLang="en-US" b="1" dirty="0"/>
              <a:t>	printf("%s\n",part2.name);	</a:t>
            </a:r>
          </a:p>
          <a:p>
            <a:r>
              <a:rPr lang="zh-CN" altLang="en-US" b="1" dirty="0"/>
              <a:t>	printf("%d\n",part2.on_hand);</a:t>
            </a:r>
          </a:p>
          <a:p>
            <a:r>
              <a:rPr lang="zh-CN" altLang="en-US" b="1" dirty="0"/>
              <a:t>	return 0;</a:t>
            </a:r>
          </a:p>
          <a:p>
            <a:r>
              <a:rPr lang="zh-CN" altLang="en-US" b="1" dirty="0"/>
              <a:t>}</a:t>
            </a:r>
          </a:p>
        </p:txBody>
      </p:sp>
      <p:sp>
        <p:nvSpPr>
          <p:cNvPr id="4" name="Content Placeholder 2"/>
          <p:cNvSpPr txBox="1">
            <a:spLocks/>
          </p:cNvSpPr>
          <p:nvPr/>
        </p:nvSpPr>
        <p:spPr bwMode="auto">
          <a:xfrm>
            <a:off x="6172200" y="685800"/>
            <a:ext cx="5715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257175" indent="-257175"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p"/>
              <a:defRPr lang="en-US" altLang="zh-CN" sz="3600" b="1" baseline="0" dirty="0" smtClean="0">
                <a:solidFill>
                  <a:srgbClr val="000066"/>
                </a:solidFill>
                <a:latin typeface="微软雅黑" panose="020B0503020204020204" pitchFamily="34" charset="-122"/>
                <a:ea typeface="微软雅黑" panose="020B0503020204020204" pitchFamily="34" charset="-122"/>
                <a:cs typeface="+mn-cs"/>
              </a:defRPr>
            </a:lvl1pPr>
            <a:lvl2pPr marL="628650" indent="-285750"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u"/>
              <a:defRPr lang="en-US" altLang="zh-CN" sz="2800" b="1" dirty="0" smtClean="0">
                <a:solidFill>
                  <a:srgbClr val="000066"/>
                </a:solidFill>
                <a:latin typeface="微软雅黑" panose="020B0503020204020204" pitchFamily="34" charset="-122"/>
                <a:ea typeface="微软雅黑" panose="020B0503020204020204" pitchFamily="34" charset="-122"/>
              </a:defRPr>
            </a:lvl2pPr>
            <a:lvl3pPr marL="814388" indent="-171450" algn="l" rtl="0" eaLnBrk="1" fontAlgn="base" hangingPunct="1">
              <a:lnSpc>
                <a:spcPct val="120000"/>
              </a:lnSpc>
              <a:spcBef>
                <a:spcPct val="20000"/>
              </a:spcBef>
              <a:spcAft>
                <a:spcPts val="450"/>
              </a:spcAft>
              <a:buClr>
                <a:srgbClr val="FF0000"/>
              </a:buClr>
              <a:buSzPct val="80000"/>
              <a:buFont typeface="Wingdings" panose="05000000000000000000" pitchFamily="2" charset="2"/>
              <a:buChar char="Ø"/>
              <a:defRPr lang="en-US" altLang="zh-CN" sz="2400" b="1" dirty="0" smtClean="0">
                <a:solidFill>
                  <a:srgbClr val="000066"/>
                </a:solidFill>
                <a:latin typeface="微软雅黑" panose="020B0503020204020204" pitchFamily="34" charset="-122"/>
                <a:ea typeface="微软雅黑" panose="020B0503020204020204" pitchFamily="34" charset="-122"/>
              </a:defRPr>
            </a:lvl3pPr>
            <a:lvl4pPr marL="1071563" indent="-171450" algn="l" rtl="0" eaLnBrk="1" fontAlgn="base" hangingPunct="1">
              <a:spcBef>
                <a:spcPct val="20000"/>
              </a:spcBef>
              <a:spcAft>
                <a:spcPct val="0"/>
              </a:spcAft>
              <a:buChar char="–"/>
              <a:defRPr lang="en-US" altLang="zh-CN" sz="1500" b="1" dirty="0" smtClean="0">
                <a:solidFill>
                  <a:schemeClr val="accent6">
                    <a:lumMod val="75000"/>
                  </a:schemeClr>
                </a:solidFill>
                <a:latin typeface="+mn-lt"/>
              </a:defRPr>
            </a:lvl4pPr>
            <a:lvl5pPr marL="1328738" indent="-171450" algn="l" rtl="0" eaLnBrk="1" fontAlgn="base" hangingPunct="1">
              <a:spcBef>
                <a:spcPct val="20000"/>
              </a:spcBef>
              <a:spcAft>
                <a:spcPct val="0"/>
              </a:spcAft>
              <a:buChar char="•"/>
              <a:defRPr lang="en-US" altLang="zh-CN" sz="1200" b="1" dirty="0" smtClean="0">
                <a:solidFill>
                  <a:schemeClr val="accent6">
                    <a:lumMod val="75000"/>
                  </a:schemeClr>
                </a:solidFill>
                <a:latin typeface="+mn-lt"/>
              </a:defRPr>
            </a:lvl5pPr>
            <a:lvl6pPr marL="1671638" indent="-171450" algn="l" rtl="0" eaLnBrk="1" fontAlgn="base" hangingPunct="1">
              <a:spcBef>
                <a:spcPct val="20000"/>
              </a:spcBef>
              <a:spcAft>
                <a:spcPct val="0"/>
              </a:spcAft>
              <a:buChar char="•"/>
              <a:defRPr sz="1200">
                <a:solidFill>
                  <a:schemeClr val="tx1"/>
                </a:solidFill>
                <a:latin typeface="+mn-lt"/>
              </a:defRPr>
            </a:lvl6pPr>
            <a:lvl7pPr marL="2014538" indent="-171450" algn="l" rtl="0" eaLnBrk="1" fontAlgn="base" hangingPunct="1">
              <a:spcBef>
                <a:spcPct val="20000"/>
              </a:spcBef>
              <a:spcAft>
                <a:spcPct val="0"/>
              </a:spcAft>
              <a:buChar char="•"/>
              <a:defRPr sz="1200">
                <a:solidFill>
                  <a:schemeClr val="tx1"/>
                </a:solidFill>
                <a:latin typeface="+mn-lt"/>
              </a:defRPr>
            </a:lvl7pPr>
            <a:lvl8pPr marL="2357438" indent="-171450" algn="l" rtl="0" eaLnBrk="1" fontAlgn="base" hangingPunct="1">
              <a:spcBef>
                <a:spcPct val="20000"/>
              </a:spcBef>
              <a:spcAft>
                <a:spcPct val="0"/>
              </a:spcAft>
              <a:buChar char="•"/>
              <a:defRPr sz="1200">
                <a:solidFill>
                  <a:schemeClr val="tx1"/>
                </a:solidFill>
                <a:latin typeface="+mn-lt"/>
              </a:defRPr>
            </a:lvl8pPr>
            <a:lvl9pPr marL="2700338" indent="-171450" algn="l" rtl="0" eaLnBrk="1" fontAlgn="base" hangingPunct="1">
              <a:spcBef>
                <a:spcPct val="20000"/>
              </a:spcBef>
              <a:spcAft>
                <a:spcPct val="0"/>
              </a:spcAft>
              <a:buChar char="•"/>
              <a:defRPr sz="1200">
                <a:solidFill>
                  <a:schemeClr val="tx1"/>
                </a:solidFill>
                <a:latin typeface="+mn-lt"/>
              </a:defRPr>
            </a:lvl9pPr>
          </a:lstStyle>
          <a:p>
            <a:r>
              <a:rPr lang="zh-CN" altLang="en-US" sz="2400" kern="0" dirty="0"/>
              <a:t>结构初始化的规则与数组相似。</a:t>
            </a:r>
          </a:p>
          <a:p>
            <a:r>
              <a:rPr lang="zh-CN" altLang="en-US" sz="2400" kern="0" dirty="0"/>
              <a:t>初始化的成员数可以比结构的成员数少，任何被剩下的成员的初始值为 </a:t>
            </a:r>
            <a:r>
              <a:rPr lang="en-US" altLang="zh-CN" sz="2400" kern="0" dirty="0"/>
              <a:t>0</a:t>
            </a:r>
            <a:r>
              <a:rPr lang="zh-CN" altLang="en-US" sz="2400" kern="0" dirty="0"/>
              <a:t>。</a:t>
            </a:r>
          </a:p>
        </p:txBody>
      </p:sp>
      <p:pic>
        <p:nvPicPr>
          <p:cNvPr id="5" name="图片 4"/>
          <p:cNvPicPr>
            <a:picLocks noChangeAspect="1"/>
          </p:cNvPicPr>
          <p:nvPr/>
        </p:nvPicPr>
        <p:blipFill>
          <a:blip r:embed="rId2"/>
          <a:stretch>
            <a:fillRect/>
          </a:stretch>
        </p:blipFill>
        <p:spPr>
          <a:xfrm>
            <a:off x="5791200" y="3581400"/>
            <a:ext cx="4428940" cy="2971800"/>
          </a:xfrm>
          <a:prstGeom prst="rect">
            <a:avLst/>
          </a:prstGeom>
        </p:spPr>
      </p:pic>
    </p:spTree>
    <p:extLst>
      <p:ext uri="{BB962C8B-B14F-4D97-AF65-F5344CB8AC3E}">
        <p14:creationId xmlns:p14="http://schemas.microsoft.com/office/powerpoint/2010/main" val="423368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itle 1"/>
          <p:cNvSpPr>
            <a:spLocks noGrp="1"/>
          </p:cNvSpPr>
          <p:nvPr>
            <p:ph type="title" idx="4294967295"/>
          </p:nvPr>
        </p:nvSpPr>
        <p:spPr>
          <a:xfrm>
            <a:off x="1825625" y="260351"/>
            <a:ext cx="8610600" cy="1035048"/>
          </a:xfrm>
        </p:spPr>
        <p:txBody>
          <a:bodyPr vert="horz" wrap="square" lIns="92075" tIns="46038" rIns="92075" bIns="46038" numCol="1" anchor="ctr" anchorCtr="0" compatLnSpc="1">
            <a:prstTxWarp prst="textNoShape">
              <a:avLst/>
            </a:prstTxWarp>
          </a:bodyPr>
          <a:lstStyle/>
          <a:p>
            <a:r>
              <a:rPr lang="zh-CN" altLang="en-US" sz="3600" dirty="0"/>
              <a:t>指定初始化</a:t>
            </a:r>
            <a:r>
              <a:rPr lang="en-US" altLang="zh-CN" sz="3600" dirty="0"/>
              <a:t> (C99)</a:t>
            </a:r>
          </a:p>
        </p:txBody>
      </p:sp>
      <p:sp>
        <p:nvSpPr>
          <p:cNvPr id="366595" name="Content Placeholder 2"/>
          <p:cNvSpPr>
            <a:spLocks noGrp="1"/>
          </p:cNvSpPr>
          <p:nvPr>
            <p:ph idx="4294967295"/>
          </p:nvPr>
        </p:nvSpPr>
        <p:spPr>
          <a:xfrm>
            <a:off x="152400" y="1295399"/>
            <a:ext cx="11887200" cy="5076825"/>
          </a:xfrm>
        </p:spPr>
        <p:txBody>
          <a:bodyPr vert="horz" wrap="square" lIns="92075" tIns="46038" rIns="92075" bIns="46038" numCol="1" anchor="t" anchorCtr="0" compatLnSpc="1">
            <a:prstTxWarp prst="textNoShape">
              <a:avLst/>
            </a:prstTxWarp>
          </a:bodyPr>
          <a:lstStyle/>
          <a:p>
            <a:pPr>
              <a:lnSpc>
                <a:spcPct val="150000"/>
              </a:lnSpc>
              <a:spcAft>
                <a:spcPts val="600"/>
              </a:spcAft>
            </a:pPr>
            <a:r>
              <a:rPr lang="en-US" altLang="zh-CN" sz="2800" dirty="0"/>
              <a:t>C99</a:t>
            </a:r>
            <a:r>
              <a:rPr lang="zh-CN" altLang="en-US" sz="2800" dirty="0"/>
              <a:t>的指派初始化可以用于结构</a:t>
            </a:r>
            <a:r>
              <a:rPr lang="en-US" altLang="zh-CN" sz="2800" dirty="0"/>
              <a:t>.</a:t>
            </a:r>
          </a:p>
          <a:p>
            <a:pPr>
              <a:lnSpc>
                <a:spcPct val="150000"/>
              </a:lnSpc>
              <a:spcAft>
                <a:spcPts val="600"/>
              </a:spcAft>
            </a:pPr>
            <a:r>
              <a:rPr lang="zh-CN" altLang="en-US" sz="2800" dirty="0"/>
              <a:t>对前面的例子中的</a:t>
            </a:r>
            <a:r>
              <a:rPr lang="en-US" altLang="zh-CN" sz="2800" dirty="0">
                <a:latin typeface="Courier New" panose="02070309020205020404" pitchFamily="49" charset="0"/>
                <a:cs typeface="Courier New" panose="02070309020205020404" pitchFamily="49" charset="0"/>
              </a:rPr>
              <a:t>part1</a:t>
            </a:r>
            <a:r>
              <a:rPr lang="zh-CN" altLang="en-US" sz="2800" dirty="0">
                <a:latin typeface="Courier New" panose="02070309020205020404" pitchFamily="49" charset="0"/>
              </a:rPr>
              <a:t>的初始化</a:t>
            </a:r>
            <a:r>
              <a:rPr lang="en-US" altLang="zh-CN" sz="2800" dirty="0"/>
              <a:t>:</a:t>
            </a:r>
          </a:p>
          <a:p>
            <a:pPr lvl="1">
              <a:lnSpc>
                <a:spcPct val="150000"/>
              </a:lnSpc>
              <a:spcAft>
                <a:spcPts val="600"/>
              </a:spcAft>
              <a:buFont typeface="Wingdings" panose="05000000000000000000" pitchFamily="2" charset="2"/>
              <a:buNone/>
            </a:pPr>
            <a:r>
              <a:rPr lang="en-US" altLang="zh-CN" dirty="0">
                <a:latin typeface="Courier New" panose="02070309020205020404" pitchFamily="49" charset="0"/>
              </a:rPr>
              <a:t>{528, "Disk drive", 10}</a:t>
            </a:r>
          </a:p>
          <a:p>
            <a:pPr>
              <a:lnSpc>
                <a:spcPct val="150000"/>
              </a:lnSpc>
              <a:spcAft>
                <a:spcPts val="600"/>
              </a:spcAft>
            </a:pPr>
            <a:r>
              <a:rPr lang="zh-CN" altLang="en-US" sz="2800" dirty="0"/>
              <a:t>在指派初始化中</a:t>
            </a:r>
            <a:r>
              <a:rPr lang="en-US" altLang="zh-CN" sz="2800" dirty="0"/>
              <a:t>, </a:t>
            </a:r>
            <a:r>
              <a:rPr lang="zh-CN" altLang="en-US" sz="2800" dirty="0"/>
              <a:t>每个值被标记为成员名：</a:t>
            </a:r>
          </a:p>
          <a:p>
            <a:pPr lvl="1">
              <a:lnSpc>
                <a:spcPct val="150000"/>
              </a:lnSpc>
              <a:spcAft>
                <a:spcPts val="600"/>
              </a:spcAft>
              <a:buFont typeface="Wingdings" panose="05000000000000000000" pitchFamily="2" charset="2"/>
              <a:buNone/>
            </a:pPr>
            <a:r>
              <a:rPr lang="en-US" altLang="zh-CN" dirty="0">
                <a:latin typeface="Courier New" panose="02070309020205020404" pitchFamily="49" charset="0"/>
              </a:rPr>
              <a:t>{.number = 528, .name = "Disk drive", .</a:t>
            </a:r>
            <a:r>
              <a:rPr lang="en-US" altLang="zh-CN" dirty="0" err="1">
                <a:latin typeface="Courier New" panose="02070309020205020404" pitchFamily="49" charset="0"/>
              </a:rPr>
              <a:t>on_hand</a:t>
            </a:r>
            <a:r>
              <a:rPr lang="en-US" altLang="zh-CN" dirty="0">
                <a:latin typeface="Courier New" panose="02070309020205020404" pitchFamily="49" charset="0"/>
              </a:rPr>
              <a:t> = 10}</a:t>
            </a:r>
          </a:p>
          <a:p>
            <a:pPr>
              <a:lnSpc>
                <a:spcPct val="150000"/>
              </a:lnSpc>
              <a:spcAft>
                <a:spcPts val="600"/>
              </a:spcAft>
            </a:pPr>
            <a:r>
              <a:rPr lang="zh-CN" altLang="en-US" sz="2800" dirty="0"/>
              <a:t>句点和成员名一起被称为</a:t>
            </a:r>
            <a:r>
              <a:rPr lang="zh-CN" altLang="en-US" sz="2800" dirty="0">
                <a:solidFill>
                  <a:schemeClr val="hlink"/>
                </a:solidFill>
              </a:rPr>
              <a:t>指示符</a:t>
            </a:r>
            <a:r>
              <a:rPr lang="zh-CN" altLang="en-US" sz="2800" dirty="0"/>
              <a:t>，指派初始化容易阅读和检查。</a:t>
            </a:r>
            <a:endParaRPr lang="en-US" altLang="zh-CN" sz="2800" dirty="0"/>
          </a:p>
        </p:txBody>
      </p:sp>
    </p:spTree>
    <p:extLst>
      <p:ext uri="{BB962C8B-B14F-4D97-AF65-F5344CB8AC3E}">
        <p14:creationId xmlns:p14="http://schemas.microsoft.com/office/powerpoint/2010/main" val="1622185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itle 1"/>
          <p:cNvSpPr>
            <a:spLocks noGrp="1"/>
          </p:cNvSpPr>
          <p:nvPr>
            <p:ph type="title" idx="4294967295"/>
          </p:nvPr>
        </p:nvSpPr>
        <p:spPr>
          <a:xfrm>
            <a:off x="1825625" y="260351"/>
            <a:ext cx="8610600" cy="958849"/>
          </a:xfrm>
        </p:spPr>
        <p:txBody>
          <a:bodyPr vert="horz" wrap="square" lIns="92075" tIns="46038" rIns="92075" bIns="46038" numCol="1" anchor="ctr" anchorCtr="0" compatLnSpc="1">
            <a:prstTxWarp prst="textNoShape">
              <a:avLst/>
            </a:prstTxWarp>
          </a:bodyPr>
          <a:lstStyle/>
          <a:p>
            <a:r>
              <a:rPr lang="zh-CN" altLang="en-US" sz="3600" dirty="0"/>
              <a:t>指定初始化</a:t>
            </a:r>
            <a:r>
              <a:rPr lang="en-US" altLang="zh-CN" sz="3600" dirty="0"/>
              <a:t> (C99)</a:t>
            </a:r>
          </a:p>
        </p:txBody>
      </p:sp>
      <p:sp>
        <p:nvSpPr>
          <p:cNvPr id="366595" name="Content Placeholder 2"/>
          <p:cNvSpPr>
            <a:spLocks noGrp="1"/>
          </p:cNvSpPr>
          <p:nvPr>
            <p:ph idx="4294967295"/>
          </p:nvPr>
        </p:nvSpPr>
        <p:spPr>
          <a:xfrm>
            <a:off x="381000" y="1219200"/>
            <a:ext cx="11658600" cy="5410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Aft>
                <a:spcPts val="600"/>
              </a:spcAft>
            </a:pPr>
            <a:r>
              <a:rPr lang="zh-CN" altLang="en-US" sz="2800" dirty="0"/>
              <a:t>指派初始化的值不必与结构成员具有相同的顺序。程序员不必记住结构成员在最初声明时的顺序，成员的顺序可以改变而不影响指派初始化</a:t>
            </a:r>
            <a:r>
              <a:rPr lang="en-US" altLang="zh-CN" sz="2800" dirty="0"/>
              <a:t>.</a:t>
            </a:r>
          </a:p>
          <a:p>
            <a:pPr>
              <a:lnSpc>
                <a:spcPct val="150000"/>
              </a:lnSpc>
              <a:spcAft>
                <a:spcPts val="600"/>
              </a:spcAft>
            </a:pPr>
            <a:r>
              <a:rPr lang="zh-CN" altLang="en-US" sz="2800" dirty="0"/>
              <a:t>在指派初始化中，并非所有的值需要指派前缀：</a:t>
            </a:r>
          </a:p>
          <a:p>
            <a:pPr lvl="1">
              <a:lnSpc>
                <a:spcPct val="150000"/>
              </a:lnSpc>
              <a:spcAft>
                <a:spcPts val="600"/>
              </a:spcAft>
              <a:buNone/>
            </a:pPr>
            <a:r>
              <a:rPr lang="en-US" altLang="zh-CN" dirty="0">
                <a:latin typeface="Courier New" panose="02070309020205020404" pitchFamily="49" charset="0"/>
              </a:rPr>
              <a:t>{.number = 528, "Disk drive", .</a:t>
            </a:r>
            <a:r>
              <a:rPr lang="en-US" altLang="zh-CN" dirty="0" err="1">
                <a:latin typeface="Courier New" panose="02070309020205020404" pitchFamily="49" charset="0"/>
              </a:rPr>
              <a:t>on_hand</a:t>
            </a:r>
            <a:r>
              <a:rPr lang="en-US" altLang="zh-CN" dirty="0">
                <a:latin typeface="Courier New" panose="02070309020205020404" pitchFamily="49" charset="0"/>
              </a:rPr>
              <a:t> = 10}</a:t>
            </a:r>
          </a:p>
          <a:p>
            <a:pPr lvl="1">
              <a:lnSpc>
                <a:spcPct val="150000"/>
              </a:lnSpc>
              <a:spcAft>
                <a:spcPts val="600"/>
              </a:spcAft>
              <a:buNone/>
            </a:pPr>
            <a:r>
              <a:rPr lang="zh-CN" altLang="en-US" dirty="0">
                <a:latin typeface="Courier New" panose="02070309020205020404" pitchFamily="49" charset="0"/>
              </a:rPr>
              <a:t>编译器认为</a:t>
            </a:r>
            <a:r>
              <a:rPr lang="en-US" altLang="zh-CN" dirty="0">
                <a:latin typeface="Courier New" panose="02070309020205020404" pitchFamily="49" charset="0"/>
              </a:rPr>
              <a:t>“Disk drive”</a:t>
            </a:r>
            <a:r>
              <a:rPr lang="zh-CN" altLang="en-US" dirty="0">
                <a:latin typeface="Courier New" panose="02070309020205020404" pitchFamily="49" charset="0"/>
              </a:rPr>
              <a:t>初始化结构中 </a:t>
            </a:r>
            <a:r>
              <a:rPr lang="en-US" altLang="zh-CN" dirty="0">
                <a:latin typeface="Courier New" panose="02070309020205020404" pitchFamily="49" charset="0"/>
              </a:rPr>
              <a:t>number</a:t>
            </a:r>
            <a:r>
              <a:rPr lang="zh-CN" altLang="en-US" dirty="0">
                <a:latin typeface="Courier New" panose="02070309020205020404" pitchFamily="49" charset="0"/>
              </a:rPr>
              <a:t>后的成员</a:t>
            </a:r>
            <a:r>
              <a:rPr lang="en-US" altLang="zh-CN" dirty="0">
                <a:latin typeface="Courier New" panose="02070309020205020404" pitchFamily="49" charset="0"/>
              </a:rPr>
              <a:t>.</a:t>
            </a:r>
          </a:p>
          <a:p>
            <a:pPr>
              <a:lnSpc>
                <a:spcPct val="150000"/>
              </a:lnSpc>
              <a:spcAft>
                <a:spcPts val="600"/>
              </a:spcAft>
            </a:pPr>
            <a:r>
              <a:rPr lang="zh-CN" altLang="en-US" sz="2800" dirty="0"/>
              <a:t>初始化没有说明的成员的值默认为0</a:t>
            </a:r>
            <a:r>
              <a:rPr lang="en-US" altLang="zh-CN" sz="2800" dirty="0"/>
              <a:t>.</a:t>
            </a:r>
          </a:p>
        </p:txBody>
      </p:sp>
    </p:spTree>
    <p:extLst>
      <p:ext uri="{BB962C8B-B14F-4D97-AF65-F5344CB8AC3E}">
        <p14:creationId xmlns:p14="http://schemas.microsoft.com/office/powerpoint/2010/main" val="18668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对结构的操作</a:t>
            </a:r>
          </a:p>
        </p:txBody>
      </p:sp>
      <p:sp>
        <p:nvSpPr>
          <p:cNvPr id="25603" name="Content Placeholder 2"/>
          <p:cNvSpPr>
            <a:spLocks noGrp="1"/>
          </p:cNvSpPr>
          <p:nvPr>
            <p:ph idx="1"/>
          </p:nvPr>
        </p:nvSpPr>
        <p:spPr>
          <a:xfrm>
            <a:off x="609600" y="1524000"/>
            <a:ext cx="11582400" cy="5105400"/>
          </a:xfrm>
        </p:spPr>
        <p:txBody>
          <a:bodyPr>
            <a:normAutofit/>
          </a:bodyPr>
          <a:lstStyle/>
          <a:p>
            <a:pPr>
              <a:lnSpc>
                <a:spcPct val="200000"/>
              </a:lnSpc>
              <a:spcBef>
                <a:spcPts val="600"/>
              </a:spcBef>
              <a:spcAft>
                <a:spcPts val="600"/>
              </a:spcAft>
            </a:pPr>
            <a:r>
              <a:rPr lang="zh-CN" altLang="en-US" sz="3200" dirty="0"/>
              <a:t>访问结构成员：</a:t>
            </a:r>
            <a:endParaRPr lang="en-US" altLang="zh-CN" sz="3200" dirty="0"/>
          </a:p>
          <a:p>
            <a:pPr lvl="1">
              <a:lnSpc>
                <a:spcPct val="200000"/>
              </a:lnSpc>
              <a:spcBef>
                <a:spcPts val="600"/>
              </a:spcBef>
              <a:spcAft>
                <a:spcPts val="600"/>
              </a:spcAft>
            </a:pPr>
            <a:r>
              <a:rPr lang="zh-CN" altLang="en-US" dirty="0"/>
              <a:t>句点 </a:t>
            </a:r>
            <a:r>
              <a:rPr lang="en-US" altLang="zh-CN" sz="3600" dirty="0">
                <a:solidFill>
                  <a:srgbClr val="C00000"/>
                </a:solidFill>
              </a:rPr>
              <a:t>. </a:t>
            </a:r>
            <a:r>
              <a:rPr lang="zh-CN" altLang="en-US" dirty="0"/>
              <a:t>运算符</a:t>
            </a:r>
            <a:endParaRPr lang="en-US" altLang="zh-CN" dirty="0"/>
          </a:p>
          <a:p>
            <a:pPr lvl="1">
              <a:lnSpc>
                <a:spcPct val="200000"/>
              </a:lnSpc>
              <a:spcBef>
                <a:spcPts val="600"/>
              </a:spcBef>
              <a:spcAft>
                <a:spcPts val="600"/>
              </a:spcAft>
            </a:pPr>
            <a:r>
              <a:rPr lang="zh-CN" altLang="en-US" dirty="0"/>
              <a:t>结构名</a:t>
            </a:r>
            <a:r>
              <a:rPr lang="en-US" altLang="zh-CN" dirty="0"/>
              <a:t>.</a:t>
            </a:r>
            <a:r>
              <a:rPr lang="zh-CN" altLang="en-US" dirty="0"/>
              <a:t>成员名</a:t>
            </a:r>
            <a:endParaRPr lang="en-US" altLang="zh-CN" dirty="0"/>
          </a:p>
          <a:p>
            <a:pPr>
              <a:lnSpc>
                <a:spcPct val="200000"/>
              </a:lnSpc>
              <a:spcBef>
                <a:spcPts val="600"/>
              </a:spcBef>
              <a:spcAft>
                <a:spcPts val="600"/>
              </a:spcAft>
            </a:pPr>
            <a:r>
              <a:rPr lang="zh-CN" altLang="en-US" sz="3200" dirty="0"/>
              <a:t>结构成员可作变量使用，左值</a:t>
            </a:r>
            <a:endParaRPr lang="en-US" altLang="zh-CN"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对结构的操作</a:t>
            </a:r>
            <a:r>
              <a:rPr lang="en-US" altLang="zh-CN"/>
              <a:t>-</a:t>
            </a:r>
            <a:r>
              <a:rPr lang="zh-CN" altLang="en-US"/>
              <a:t>示例</a:t>
            </a:r>
          </a:p>
        </p:txBody>
      </p:sp>
      <p:sp>
        <p:nvSpPr>
          <p:cNvPr id="2560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p>
            <a:pPr>
              <a:lnSpc>
                <a:spcPct val="200000"/>
              </a:lnSpc>
              <a:spcBef>
                <a:spcPts val="600"/>
              </a:spcBef>
              <a:spcAft>
                <a:spcPts val="600"/>
              </a:spcAft>
            </a:pPr>
            <a:r>
              <a:rPr lang="zh-CN" altLang="en-US" sz="3200" dirty="0"/>
              <a:t>输入</a:t>
            </a:r>
            <a:r>
              <a:rPr lang="en-US" altLang="zh-CN" sz="3200" dirty="0"/>
              <a:t>\</a:t>
            </a:r>
            <a:r>
              <a:rPr lang="zh-CN" altLang="en-US" sz="3200" dirty="0"/>
              <a:t>出</a:t>
            </a:r>
            <a:r>
              <a:rPr lang="en-US" altLang="zh-CN" sz="3200" dirty="0"/>
              <a:t>part1</a:t>
            </a:r>
            <a:r>
              <a:rPr lang="zh-CN" altLang="en-US" sz="3200" dirty="0"/>
              <a:t>成员值</a:t>
            </a:r>
            <a:endParaRPr lang="en-US" altLang="zh-CN" sz="3200" dirty="0"/>
          </a:p>
          <a:p>
            <a:pPr lvl="1">
              <a:lnSpc>
                <a:spcPct val="200000"/>
              </a:lnSpc>
              <a:spcBef>
                <a:spcPts val="600"/>
              </a:spcBef>
              <a:spcAft>
                <a:spcPts val="600"/>
              </a:spcAft>
            </a:pPr>
            <a:r>
              <a:rPr lang="en-US" altLang="zh-CN" dirty="0" err="1"/>
              <a:t>scanf</a:t>
            </a:r>
            <a:r>
              <a:rPr lang="en-US" altLang="zh-CN" dirty="0"/>
              <a:t>("%d", &amp;part1.number);</a:t>
            </a:r>
          </a:p>
          <a:p>
            <a:pPr lvl="1">
              <a:lnSpc>
                <a:spcPct val="200000"/>
              </a:lnSpc>
              <a:spcBef>
                <a:spcPts val="600"/>
              </a:spcBef>
              <a:spcAft>
                <a:spcPts val="600"/>
              </a:spcAft>
            </a:pPr>
            <a:r>
              <a:rPr lang="en-US" altLang="zh-CN" dirty="0" err="1"/>
              <a:t>printf</a:t>
            </a:r>
            <a:r>
              <a:rPr lang="en-US" altLang="zh-CN" dirty="0"/>
              <a:t>("Part name: %s\n", part1.name);</a:t>
            </a:r>
          </a:p>
          <a:p>
            <a:pPr lvl="1">
              <a:lnSpc>
                <a:spcPct val="200000"/>
              </a:lnSpc>
              <a:spcBef>
                <a:spcPts val="600"/>
              </a:spcBef>
              <a:spcAft>
                <a:spcPts val="600"/>
              </a:spcAft>
            </a:pPr>
            <a:r>
              <a:rPr lang="en-US" altLang="zh-CN" dirty="0" err="1"/>
              <a:t>printf</a:t>
            </a:r>
            <a:r>
              <a:rPr lang="en-US" altLang="zh-CN" dirty="0"/>
              <a:t>("Quantity on hand: %d\n", part1.on_hand);</a:t>
            </a:r>
          </a:p>
          <a:p>
            <a:pPr lvl="1">
              <a:lnSpc>
                <a:spcPct val="200000"/>
              </a:lnSpc>
              <a:spcBef>
                <a:spcPts val="600"/>
              </a:spcBef>
              <a:spcAft>
                <a:spcPts val="600"/>
              </a:spcAft>
            </a:pP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对结构的操作</a:t>
            </a:r>
            <a:r>
              <a:rPr lang="en-US" altLang="zh-CN"/>
              <a:t>-</a:t>
            </a:r>
            <a:r>
              <a:rPr lang="zh-CN" altLang="en-US"/>
              <a:t>示例</a:t>
            </a:r>
          </a:p>
        </p:txBody>
      </p:sp>
      <p:sp>
        <p:nvSpPr>
          <p:cNvPr id="2560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p>
            <a:pPr>
              <a:lnSpc>
                <a:spcPct val="200000"/>
              </a:lnSpc>
              <a:spcBef>
                <a:spcPts val="600"/>
              </a:spcBef>
              <a:spcAft>
                <a:spcPts val="600"/>
              </a:spcAft>
            </a:pPr>
            <a:r>
              <a:rPr lang="zh-CN" altLang="en-US" sz="3200" dirty="0"/>
              <a:t>结构成员赋值及自增</a:t>
            </a:r>
            <a:r>
              <a:rPr lang="en-US" altLang="zh-CN" sz="3200" dirty="0"/>
              <a:t>:</a:t>
            </a:r>
          </a:p>
          <a:p>
            <a:pPr lvl="1">
              <a:lnSpc>
                <a:spcPct val="200000"/>
              </a:lnSpc>
              <a:spcBef>
                <a:spcPts val="600"/>
              </a:spcBef>
              <a:spcAft>
                <a:spcPts val="600"/>
              </a:spcAft>
            </a:pPr>
            <a:r>
              <a:rPr lang="en-US" altLang="zh-CN" dirty="0"/>
              <a:t>part1.number = 258;     </a:t>
            </a:r>
          </a:p>
          <a:p>
            <a:pPr lvl="1">
              <a:lnSpc>
                <a:spcPct val="200000"/>
              </a:lnSpc>
              <a:spcBef>
                <a:spcPts val="600"/>
              </a:spcBef>
              <a:spcAft>
                <a:spcPts val="600"/>
              </a:spcAft>
            </a:pPr>
            <a:r>
              <a:rPr lang="en-US" altLang="zh-CN" dirty="0"/>
              <a:t>part1.on_hand++;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defRPr/>
            </a:pPr>
            <a:r>
              <a:rPr lang="zh-CN" altLang="en-US"/>
              <a:t>对结构的操作</a:t>
            </a:r>
            <a:endParaRPr lang="en-US" altLang="zh-CN"/>
          </a:p>
        </p:txBody>
      </p:sp>
      <p:sp>
        <p:nvSpPr>
          <p:cNvPr id="21507" name="Content Placeholder 2"/>
          <p:cNvSpPr>
            <a:spLocks noGrp="1"/>
          </p:cNvSpPr>
          <p:nvPr>
            <p:ph idx="1"/>
          </p:nvPr>
        </p:nvSpPr>
        <p:spPr>
          <a:xfrm>
            <a:off x="838200" y="1447800"/>
            <a:ext cx="11049000" cy="5105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Autofit/>
          </a:bodyPr>
          <a:lstStyle/>
          <a:p>
            <a:pPr>
              <a:lnSpc>
                <a:spcPct val="150000"/>
              </a:lnSpc>
              <a:spcBef>
                <a:spcPts val="600"/>
              </a:spcBef>
              <a:spcAft>
                <a:spcPts val="600"/>
              </a:spcAft>
            </a:pPr>
            <a:r>
              <a:rPr lang="zh-CN" altLang="en-US" sz="2800" dirty="0"/>
              <a:t>结构赋值，与数组之</a:t>
            </a:r>
            <a:r>
              <a:rPr lang="zh-CN" altLang="en-US" sz="2800" dirty="0">
                <a:solidFill>
                  <a:srgbClr val="FF0000"/>
                </a:solidFill>
              </a:rPr>
              <a:t>重大区别</a:t>
            </a:r>
            <a:endParaRPr lang="en-US" altLang="zh-CN" sz="2800" dirty="0">
              <a:solidFill>
                <a:srgbClr val="FF0000"/>
              </a:solidFill>
            </a:endParaRPr>
          </a:p>
          <a:p>
            <a:pPr lvl="1">
              <a:lnSpc>
                <a:spcPct val="150000"/>
              </a:lnSpc>
              <a:spcBef>
                <a:spcPts val="600"/>
              </a:spcBef>
              <a:spcAft>
                <a:spcPts val="600"/>
              </a:spcAft>
            </a:pPr>
            <a:r>
              <a:rPr lang="en-US" altLang="zh-CN" sz="2800" dirty="0"/>
              <a:t>part2 = part1;</a:t>
            </a:r>
          </a:p>
          <a:p>
            <a:pPr>
              <a:lnSpc>
                <a:spcPct val="150000"/>
              </a:lnSpc>
              <a:spcBef>
                <a:spcPts val="600"/>
              </a:spcBef>
              <a:spcAft>
                <a:spcPts val="600"/>
              </a:spcAft>
            </a:pPr>
            <a:r>
              <a:rPr lang="zh-CN" altLang="en-US" sz="2800" dirty="0"/>
              <a:t>等价于</a:t>
            </a:r>
            <a:endParaRPr lang="en-US" altLang="zh-CN" sz="2800" dirty="0"/>
          </a:p>
          <a:p>
            <a:pPr lvl="1">
              <a:lnSpc>
                <a:spcPct val="150000"/>
              </a:lnSpc>
              <a:spcBef>
                <a:spcPts val="600"/>
              </a:spcBef>
              <a:spcAft>
                <a:spcPts val="600"/>
              </a:spcAft>
            </a:pPr>
            <a:r>
              <a:rPr lang="en-US" altLang="zh-CN" sz="2800" dirty="0"/>
              <a:t>part2.number=part1.number;</a:t>
            </a:r>
          </a:p>
          <a:p>
            <a:pPr lvl="1">
              <a:lnSpc>
                <a:spcPct val="150000"/>
              </a:lnSpc>
              <a:spcBef>
                <a:spcPts val="600"/>
              </a:spcBef>
              <a:spcAft>
                <a:spcPts val="600"/>
              </a:spcAft>
            </a:pPr>
            <a:r>
              <a:rPr lang="en-US" altLang="zh-CN" sz="2800" dirty="0"/>
              <a:t>part2.name=part1.name;</a:t>
            </a:r>
          </a:p>
          <a:p>
            <a:pPr lvl="1">
              <a:lnSpc>
                <a:spcPct val="150000"/>
              </a:lnSpc>
              <a:spcBef>
                <a:spcPts val="600"/>
              </a:spcBef>
              <a:spcAft>
                <a:spcPts val="600"/>
              </a:spcAft>
            </a:pPr>
            <a:r>
              <a:rPr lang="en-US" altLang="zh-CN" sz="2800" dirty="0"/>
              <a:t>part2.on_hand=part1.on_hand;</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zh-CN" altLang="en-US"/>
              <a:t>对结构的操作</a:t>
            </a:r>
            <a:endParaRPr lang="en-US" altLang="zh-CN"/>
          </a:p>
        </p:txBody>
      </p:sp>
      <p:sp>
        <p:nvSpPr>
          <p:cNvPr id="22531" name="Content Placeholder 2"/>
          <p:cNvSpPr>
            <a:spLocks noGrp="1"/>
          </p:cNvSpPr>
          <p:nvPr>
            <p:ph idx="1"/>
          </p:nvPr>
        </p:nvSpPr>
        <p:spPr>
          <a:xfrm>
            <a:off x="1143000" y="1447800"/>
            <a:ext cx="10744200" cy="5105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Autofit/>
          </a:bodyPr>
          <a:lstStyle/>
          <a:p>
            <a:pPr>
              <a:lnSpc>
                <a:spcPct val="150000"/>
              </a:lnSpc>
              <a:spcBef>
                <a:spcPts val="600"/>
              </a:spcBef>
              <a:spcAft>
                <a:spcPts val="600"/>
              </a:spcAft>
            </a:pPr>
            <a:r>
              <a:rPr lang="zh-CN" altLang="en-US" sz="2800"/>
              <a:t>前提：</a:t>
            </a:r>
            <a:endParaRPr lang="en-US" altLang="zh-CN" sz="2800"/>
          </a:p>
          <a:p>
            <a:pPr lvl="1">
              <a:lnSpc>
                <a:spcPct val="150000"/>
              </a:lnSpc>
              <a:spcBef>
                <a:spcPts val="600"/>
              </a:spcBef>
              <a:spcAft>
                <a:spcPts val="600"/>
              </a:spcAft>
            </a:pPr>
            <a:r>
              <a:rPr lang="zh-CN" altLang="en-US" sz="2800"/>
              <a:t>只能用于兼容类型的结构</a:t>
            </a:r>
            <a:endParaRPr lang="en-US" altLang="zh-CN" sz="2800"/>
          </a:p>
          <a:p>
            <a:pPr lvl="1">
              <a:lnSpc>
                <a:spcPct val="150000"/>
              </a:lnSpc>
              <a:spcBef>
                <a:spcPts val="600"/>
              </a:spcBef>
              <a:spcAft>
                <a:spcPts val="600"/>
              </a:spcAft>
            </a:pPr>
            <a:r>
              <a:rPr lang="zh-CN" altLang="en-US" sz="2800"/>
              <a:t>如</a:t>
            </a:r>
            <a:r>
              <a:rPr lang="en-US" altLang="zh-CN" sz="2800"/>
              <a:t> part1 </a:t>
            </a:r>
            <a:r>
              <a:rPr lang="zh-CN" altLang="en-US" sz="2800"/>
              <a:t>和</a:t>
            </a:r>
            <a:r>
              <a:rPr lang="en-US" altLang="zh-CN" sz="2800"/>
              <a:t>part2</a:t>
            </a:r>
            <a:r>
              <a:rPr lang="zh-CN" altLang="en-US" sz="2800"/>
              <a:t>兼容</a:t>
            </a:r>
            <a:endParaRPr lang="en-US" altLang="zh-CN" sz="2800"/>
          </a:p>
          <a:p>
            <a:pPr>
              <a:lnSpc>
                <a:spcPct val="150000"/>
              </a:lnSpc>
              <a:spcBef>
                <a:spcPts val="600"/>
              </a:spcBef>
              <a:spcAft>
                <a:spcPts val="600"/>
              </a:spcAft>
            </a:pPr>
            <a:r>
              <a:rPr lang="zh-CN" altLang="en-US" sz="2800"/>
              <a:t>除了赋值，</a:t>
            </a:r>
            <a:r>
              <a:rPr lang="en-US" altLang="zh-CN" sz="2800"/>
              <a:t>C</a:t>
            </a:r>
            <a:r>
              <a:rPr lang="zh-CN" altLang="en-US" sz="2800"/>
              <a:t>不提供对整个结构的操作</a:t>
            </a:r>
            <a:endParaRPr lang="en-US" altLang="zh-CN" sz="2800"/>
          </a:p>
          <a:p>
            <a:pPr lvl="1">
              <a:lnSpc>
                <a:spcPct val="150000"/>
              </a:lnSpc>
              <a:spcBef>
                <a:spcPts val="600"/>
              </a:spcBef>
              <a:spcAft>
                <a:spcPts val="600"/>
              </a:spcAft>
            </a:pPr>
            <a:r>
              <a:rPr lang="en-US" altLang="zh-CN" sz="2800"/>
              <a:t>==</a:t>
            </a:r>
            <a:r>
              <a:rPr lang="zh-CN" altLang="en-US" sz="2800"/>
              <a:t>和</a:t>
            </a:r>
            <a:r>
              <a:rPr lang="en-US" altLang="zh-CN" sz="2800"/>
              <a:t>!=</a:t>
            </a:r>
            <a:r>
              <a:rPr lang="zh-CN" altLang="en-US" sz="2800"/>
              <a:t>不能用于结构</a:t>
            </a:r>
            <a:r>
              <a:rPr lang="en-US" altLang="zh-CN" sz="28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892426" y="2057400"/>
            <a:ext cx="6480175" cy="41910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结构变量</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002060"/>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结构类型</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嵌套的数组和结构</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联合</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枚举</a:t>
            </a:r>
          </a:p>
        </p:txBody>
      </p:sp>
    </p:spTree>
    <p:extLst>
      <p:ext uri="{BB962C8B-B14F-4D97-AF65-F5344CB8AC3E}">
        <p14:creationId xmlns:p14="http://schemas.microsoft.com/office/powerpoint/2010/main" val="19719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892426" y="2057400"/>
            <a:ext cx="6480175" cy="41910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002060"/>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结构变量</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结构类型</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嵌套的数组和结构</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联合</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枚举</a:t>
            </a:r>
          </a:p>
        </p:txBody>
      </p:sp>
    </p:spTree>
    <p:extLst>
      <p:ext uri="{BB962C8B-B14F-4D97-AF65-F5344CB8AC3E}">
        <p14:creationId xmlns:p14="http://schemas.microsoft.com/office/powerpoint/2010/main" val="19520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zh-CN" altLang="en-US"/>
              <a:t>命名结构类型</a:t>
            </a:r>
            <a:endParaRPr lang="en-US" altLang="zh-CN"/>
          </a:p>
        </p:txBody>
      </p:sp>
      <p:sp>
        <p:nvSpPr>
          <p:cNvPr id="23555" name="Content Placeholder 2"/>
          <p:cNvSpPr>
            <a:spLocks noGrp="1"/>
          </p:cNvSpPr>
          <p:nvPr>
            <p:ph idx="1"/>
          </p:nvPr>
        </p:nvSpPr>
        <p:spPr/>
        <p:txBody>
          <a:bodyPr>
            <a:normAutofit/>
          </a:bodyPr>
          <a:lstStyle/>
          <a:p>
            <a:pPr>
              <a:lnSpc>
                <a:spcPct val="135000"/>
              </a:lnSpc>
              <a:spcBef>
                <a:spcPts val="600"/>
              </a:spcBef>
              <a:spcAft>
                <a:spcPts val="600"/>
              </a:spcAft>
            </a:pPr>
            <a:r>
              <a:rPr lang="zh-CN" altLang="en-US" sz="2800" dirty="0"/>
              <a:t>前面定义结构变量的方法有时不太方便</a:t>
            </a:r>
            <a:endParaRPr lang="en-US" altLang="zh-CN" sz="2800" dirty="0"/>
          </a:p>
          <a:p>
            <a:pPr lvl="1">
              <a:lnSpc>
                <a:spcPct val="135000"/>
              </a:lnSpc>
              <a:spcBef>
                <a:spcPts val="600"/>
              </a:spcBef>
              <a:spcAft>
                <a:spcPts val="600"/>
              </a:spcAft>
            </a:pPr>
            <a:r>
              <a:rPr lang="zh-CN" altLang="en-US" sz="2800" dirty="0"/>
              <a:t>需要声明多个具有相同类型的结构变量</a:t>
            </a:r>
            <a:endParaRPr lang="en-US" altLang="zh-CN" sz="2800" dirty="0"/>
          </a:p>
          <a:p>
            <a:pPr lvl="1">
              <a:lnSpc>
                <a:spcPct val="135000"/>
              </a:lnSpc>
              <a:spcBef>
                <a:spcPts val="600"/>
              </a:spcBef>
              <a:spcAft>
                <a:spcPts val="600"/>
              </a:spcAft>
            </a:pPr>
            <a:r>
              <a:rPr lang="zh-CN" altLang="en-US" sz="2800" dirty="0"/>
              <a:t>在程序不同位置声明</a:t>
            </a:r>
            <a:endParaRPr lang="en-US" altLang="zh-CN" sz="2800" dirty="0"/>
          </a:p>
          <a:p>
            <a:pPr>
              <a:lnSpc>
                <a:spcPct val="135000"/>
              </a:lnSpc>
              <a:spcBef>
                <a:spcPts val="600"/>
              </a:spcBef>
              <a:spcAft>
                <a:spcPts val="600"/>
              </a:spcAft>
            </a:pPr>
            <a:r>
              <a:rPr lang="zh-CN" altLang="en-US" sz="2800" dirty="0"/>
              <a:t>先声明结构类型，再声明结构变量</a:t>
            </a:r>
            <a:endParaRPr lang="en-US" altLang="zh-CN" sz="2800" dirty="0"/>
          </a:p>
          <a:p>
            <a:pPr>
              <a:lnSpc>
                <a:spcPct val="135000"/>
              </a:lnSpc>
              <a:spcBef>
                <a:spcPts val="600"/>
              </a:spcBef>
              <a:spcAft>
                <a:spcPts val="600"/>
              </a:spcAft>
            </a:pPr>
            <a:r>
              <a:rPr lang="zh-CN" altLang="en-US" sz="2800" dirty="0"/>
              <a:t>命名结构类型方法</a:t>
            </a:r>
            <a:endParaRPr lang="en-US" altLang="zh-CN" sz="2800" dirty="0"/>
          </a:p>
          <a:p>
            <a:pPr lvl="1">
              <a:lnSpc>
                <a:spcPct val="135000"/>
              </a:lnSpc>
              <a:spcBef>
                <a:spcPts val="600"/>
              </a:spcBef>
              <a:spcAft>
                <a:spcPts val="600"/>
              </a:spcAft>
            </a:pPr>
            <a:r>
              <a:rPr lang="zh-CN" altLang="en-US" sz="2800" dirty="0"/>
              <a:t>声明结构标记</a:t>
            </a:r>
            <a:endParaRPr lang="en-US" altLang="zh-CN" sz="2800" dirty="0"/>
          </a:p>
          <a:p>
            <a:pPr lvl="1">
              <a:lnSpc>
                <a:spcPct val="135000"/>
              </a:lnSpc>
              <a:spcBef>
                <a:spcPts val="600"/>
              </a:spcBef>
              <a:spcAft>
                <a:spcPts val="600"/>
              </a:spcAft>
            </a:pPr>
            <a:r>
              <a:rPr lang="en-US" altLang="zh-CN" sz="2800" dirty="0" err="1"/>
              <a:t>typedef</a:t>
            </a:r>
            <a:r>
              <a:rPr lang="zh-CN" altLang="en-US" sz="2800" dirty="0"/>
              <a:t>定义结构类型</a:t>
            </a:r>
          </a:p>
        </p:txBody>
      </p:sp>
      <p:sp>
        <p:nvSpPr>
          <p:cNvPr id="4" name="矩形 3"/>
          <p:cNvSpPr/>
          <p:nvPr/>
        </p:nvSpPr>
        <p:spPr bwMode="auto">
          <a:xfrm>
            <a:off x="8420100" y="2152650"/>
            <a:ext cx="3467100" cy="3924300"/>
          </a:xfrm>
          <a:prstGeom prst="rect">
            <a:avLst/>
          </a:prstGeom>
          <a:ln>
            <a:headEnd type="none" w="sm" len="sm"/>
            <a:tailEnd type="none"/>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4800" dirty="0" err="1"/>
              <a:t>struct</a:t>
            </a:r>
            <a:r>
              <a:rPr lang="en-US" altLang="zh-CN" sz="4800" dirty="0"/>
              <a:t> {</a:t>
            </a:r>
          </a:p>
          <a:p>
            <a:r>
              <a:rPr lang="en-US" altLang="zh-CN" sz="4800" dirty="0"/>
              <a:t>            …</a:t>
            </a:r>
          </a:p>
          <a:p>
            <a:r>
              <a:rPr lang="en-US" altLang="zh-CN" sz="4800" dirty="0"/>
              <a:t>		…</a:t>
            </a:r>
          </a:p>
          <a:p>
            <a:r>
              <a:rPr lang="en-US" altLang="zh-CN" sz="4800" dirty="0"/>
              <a:t>}part1, part2,…</a:t>
            </a:r>
            <a:endParaRPr lang="zh-CN" altLang="en-US" sz="4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zh-CN" altLang="en-US"/>
              <a:t>声明结构标记</a:t>
            </a:r>
            <a:endParaRPr lang="en-US" altLang="zh-CN"/>
          </a:p>
        </p:txBody>
      </p:sp>
      <p:sp>
        <p:nvSpPr>
          <p:cNvPr id="27651" name="Content Placeholder 2"/>
          <p:cNvSpPr>
            <a:spLocks noGrp="1"/>
          </p:cNvSpPr>
          <p:nvPr>
            <p:ph sz="half" idx="1"/>
          </p:nvPr>
        </p:nvSpPr>
        <p:spPr/>
        <p:txBody>
          <a:bodyPr>
            <a:normAutofit/>
          </a:bodyPr>
          <a:lstStyle/>
          <a:p>
            <a:pPr>
              <a:lnSpc>
                <a:spcPct val="150000"/>
              </a:lnSpc>
              <a:spcBef>
                <a:spcPts val="600"/>
              </a:spcBef>
              <a:spcAft>
                <a:spcPts val="600"/>
              </a:spcAft>
            </a:pPr>
            <a:r>
              <a:rPr lang="zh-CN" altLang="en-US" sz="2600" dirty="0"/>
              <a:t>声明名为</a:t>
            </a:r>
            <a:r>
              <a:rPr lang="en-US" altLang="zh-CN" sz="2600" dirty="0"/>
              <a:t>part</a:t>
            </a:r>
            <a:r>
              <a:rPr lang="zh-CN" altLang="en-US" sz="2600" dirty="0"/>
              <a:t>的结构标记</a:t>
            </a:r>
            <a:endParaRPr lang="en-US" altLang="zh-CN" sz="2600" dirty="0"/>
          </a:p>
          <a:p>
            <a:pPr marL="342900" lvl="1" indent="0">
              <a:buNone/>
            </a:pPr>
            <a:r>
              <a:rPr lang="en-US" altLang="zh-CN" sz="2600" dirty="0" err="1"/>
              <a:t>struct</a:t>
            </a:r>
            <a:r>
              <a:rPr lang="en-US" altLang="zh-CN" sz="2600" dirty="0"/>
              <a:t> </a:t>
            </a:r>
            <a:r>
              <a:rPr lang="en-US" altLang="zh-CN" sz="2600" dirty="0">
                <a:solidFill>
                  <a:srgbClr val="C00000"/>
                </a:solidFill>
              </a:rPr>
              <a:t>part</a:t>
            </a:r>
            <a:r>
              <a:rPr lang="en-US" altLang="zh-CN" sz="2600" dirty="0"/>
              <a:t>{</a:t>
            </a:r>
          </a:p>
          <a:p>
            <a:pPr marL="342900" lvl="1" indent="0">
              <a:buNone/>
            </a:pPr>
            <a:r>
              <a:rPr lang="en-US" altLang="zh-CN" sz="2600" dirty="0"/>
              <a:t>  </a:t>
            </a:r>
            <a:r>
              <a:rPr lang="en-US" altLang="zh-CN" sz="2600" dirty="0" err="1"/>
              <a:t>int</a:t>
            </a:r>
            <a:r>
              <a:rPr lang="en-US" altLang="zh-CN" sz="2600" dirty="0"/>
              <a:t> number;</a:t>
            </a:r>
          </a:p>
          <a:p>
            <a:pPr marL="342900" lvl="1" indent="0">
              <a:buNone/>
            </a:pPr>
            <a:r>
              <a:rPr lang="en-US" altLang="zh-CN" sz="2600" dirty="0"/>
              <a:t>  char name[NAME_LEN+1];</a:t>
            </a:r>
          </a:p>
          <a:p>
            <a:pPr marL="342900" lvl="1" indent="0">
              <a:buNone/>
            </a:pPr>
            <a:r>
              <a:rPr lang="en-US" altLang="zh-CN" sz="2600" dirty="0"/>
              <a:t>  </a:t>
            </a:r>
            <a:r>
              <a:rPr lang="en-US" altLang="zh-CN" sz="2600" dirty="0" err="1"/>
              <a:t>int</a:t>
            </a:r>
            <a:r>
              <a:rPr lang="en-US" altLang="zh-CN" sz="2600" dirty="0"/>
              <a:t> </a:t>
            </a:r>
            <a:r>
              <a:rPr lang="en-US" altLang="zh-CN" sz="2600" dirty="0" err="1"/>
              <a:t>on_hand</a:t>
            </a:r>
            <a:r>
              <a:rPr lang="en-US" altLang="zh-CN" sz="2600" dirty="0"/>
              <a:t>;</a:t>
            </a:r>
          </a:p>
          <a:p>
            <a:pPr marL="342900" lvl="1" indent="0">
              <a:buNone/>
            </a:pPr>
            <a:r>
              <a:rPr lang="en-US" altLang="zh-CN" sz="2600" dirty="0"/>
              <a:t>};//</a:t>
            </a:r>
            <a:r>
              <a:rPr lang="zh-CN" altLang="en-US" sz="2600" dirty="0"/>
              <a:t>分号不可少</a:t>
            </a:r>
            <a:endParaRPr lang="en-US" altLang="zh-CN" sz="2600" dirty="0"/>
          </a:p>
        </p:txBody>
      </p:sp>
      <p:sp>
        <p:nvSpPr>
          <p:cNvPr id="17" name="内容占位符 16"/>
          <p:cNvSpPr>
            <a:spLocks noGrp="1"/>
          </p:cNvSpPr>
          <p:nvPr>
            <p:ph sz="half" idx="10"/>
          </p:nvPr>
        </p:nvSpPr>
        <p:spPr>
          <a:xfrm>
            <a:off x="5994400" y="1447800"/>
            <a:ext cx="5892800" cy="4876800"/>
          </a:xfrm>
        </p:spPr>
        <p:txBody>
          <a:bodyPr>
            <a:noAutofit/>
          </a:bodyPr>
          <a:lstStyle/>
          <a:p>
            <a:pPr>
              <a:lnSpc>
                <a:spcPct val="130000"/>
              </a:lnSpc>
              <a:spcBef>
                <a:spcPts val="600"/>
              </a:spcBef>
              <a:spcAft>
                <a:spcPts val="600"/>
              </a:spcAft>
            </a:pPr>
            <a:r>
              <a:rPr lang="zh-CN" altLang="en-US" sz="2600" dirty="0"/>
              <a:t>用</a:t>
            </a:r>
            <a:r>
              <a:rPr lang="en-US" altLang="zh-CN" sz="2600" dirty="0"/>
              <a:t>part</a:t>
            </a:r>
            <a:r>
              <a:rPr lang="zh-CN" altLang="en-US" sz="2600" dirty="0"/>
              <a:t>标记声明结构变量</a:t>
            </a:r>
            <a:endParaRPr lang="en-US" altLang="zh-CN" sz="2600" dirty="0"/>
          </a:p>
          <a:p>
            <a:pPr marL="342900" lvl="1" indent="0">
              <a:lnSpc>
                <a:spcPct val="130000"/>
              </a:lnSpc>
              <a:spcBef>
                <a:spcPts val="600"/>
              </a:spcBef>
              <a:spcAft>
                <a:spcPts val="600"/>
              </a:spcAft>
              <a:buNone/>
            </a:pPr>
            <a:r>
              <a:rPr lang="en-US" altLang="zh-CN" sz="2600" dirty="0" err="1">
                <a:solidFill>
                  <a:srgbClr val="C00000"/>
                </a:solidFill>
              </a:rPr>
              <a:t>struct</a:t>
            </a:r>
            <a:r>
              <a:rPr lang="en-US" altLang="zh-CN" sz="2600" dirty="0">
                <a:solidFill>
                  <a:srgbClr val="C00000"/>
                </a:solidFill>
              </a:rPr>
              <a:t> part </a:t>
            </a:r>
            <a:r>
              <a:rPr lang="en-US" altLang="zh-CN" sz="2600" dirty="0"/>
              <a:t>part1, part2;</a:t>
            </a:r>
            <a:endParaRPr lang="zh-CN" altLang="en-US" sz="2600" dirty="0"/>
          </a:p>
          <a:p>
            <a:pPr marL="0" indent="0">
              <a:lnSpc>
                <a:spcPct val="130000"/>
              </a:lnSpc>
              <a:spcBef>
                <a:spcPts val="600"/>
              </a:spcBef>
              <a:spcAft>
                <a:spcPts val="600"/>
              </a:spcAft>
              <a:buNone/>
            </a:pPr>
            <a:r>
              <a:rPr lang="en-US" altLang="zh-CN" sz="2600" dirty="0"/>
              <a:t>    </a:t>
            </a:r>
            <a:r>
              <a:rPr lang="en-US" altLang="zh-CN" sz="2600" dirty="0" err="1">
                <a:solidFill>
                  <a:srgbClr val="FF0000"/>
                </a:solidFill>
              </a:rPr>
              <a:t>struct</a:t>
            </a:r>
            <a:r>
              <a:rPr lang="en-US" altLang="zh-CN" sz="2600" dirty="0">
                <a:solidFill>
                  <a:srgbClr val="FF0000"/>
                </a:solidFill>
              </a:rPr>
              <a:t> part  </a:t>
            </a:r>
            <a:r>
              <a:rPr lang="zh-CN" altLang="en-US" sz="2600" dirty="0">
                <a:solidFill>
                  <a:srgbClr val="CC0099"/>
                </a:solidFill>
              </a:rPr>
              <a:t>结构类型名，</a:t>
            </a:r>
            <a:r>
              <a:rPr lang="en-US" altLang="zh-CN" sz="2600" dirty="0">
                <a:solidFill>
                  <a:srgbClr val="CC0099"/>
                </a:solidFill>
              </a:rPr>
              <a:t>…… ;</a:t>
            </a:r>
          </a:p>
          <a:p>
            <a:pPr>
              <a:lnSpc>
                <a:spcPct val="130000"/>
              </a:lnSpc>
              <a:spcBef>
                <a:spcPts val="600"/>
              </a:spcBef>
              <a:spcAft>
                <a:spcPts val="600"/>
              </a:spcAft>
            </a:pPr>
            <a:r>
              <a:rPr lang="zh-CN" altLang="en-US" sz="2600" dirty="0"/>
              <a:t>我们不能丢掉</a:t>
            </a:r>
            <a:r>
              <a:rPr lang="en-US" altLang="zh-CN" sz="2600" dirty="0" err="1"/>
              <a:t>struct</a:t>
            </a:r>
            <a:r>
              <a:rPr lang="zh-CN" altLang="en-US" sz="2600" dirty="0"/>
              <a:t>关键字：</a:t>
            </a:r>
          </a:p>
          <a:p>
            <a:pPr marL="342900" lvl="1" indent="0">
              <a:lnSpc>
                <a:spcPct val="130000"/>
              </a:lnSpc>
              <a:spcBef>
                <a:spcPts val="600"/>
              </a:spcBef>
              <a:spcAft>
                <a:spcPts val="600"/>
              </a:spcAft>
              <a:buNone/>
            </a:pPr>
            <a:r>
              <a:rPr lang="en-US" altLang="zh-CN" sz="2600" dirty="0">
                <a:solidFill>
                  <a:srgbClr val="002060"/>
                </a:solidFill>
              </a:rPr>
              <a:t>part part1, part2;   /* WRONG */</a:t>
            </a:r>
          </a:p>
          <a:p>
            <a:pPr marL="257175" lvl="1" indent="-257175">
              <a:lnSpc>
                <a:spcPct val="130000"/>
              </a:lnSpc>
              <a:spcBef>
                <a:spcPts val="600"/>
              </a:spcBef>
              <a:spcAft>
                <a:spcPts val="600"/>
              </a:spcAft>
              <a:buFont typeface="Wingdings" panose="05000000000000000000" pitchFamily="2" charset="2"/>
              <a:buChar char="p"/>
            </a:pPr>
            <a:r>
              <a:rPr lang="en-US" altLang="zh-CN" sz="2600" dirty="0">
                <a:cs typeface="+mn-cs"/>
              </a:rPr>
              <a:t>part </a:t>
            </a:r>
            <a:r>
              <a:rPr lang="zh-CN" altLang="en-US" sz="2600" dirty="0">
                <a:cs typeface="+mn-cs"/>
              </a:rPr>
              <a:t>不是类型名，</a:t>
            </a:r>
            <a:r>
              <a:rPr lang="en-US" altLang="zh-CN" sz="2600" dirty="0">
                <a:cs typeface="+mn-cs"/>
              </a:rPr>
              <a:t> </a:t>
            </a:r>
            <a:r>
              <a:rPr lang="zh-CN" altLang="en-US" sz="2600" dirty="0">
                <a:cs typeface="+mn-cs"/>
              </a:rPr>
              <a:t>没有</a:t>
            </a:r>
            <a:r>
              <a:rPr lang="en-US" altLang="zh-CN" sz="2600" dirty="0" err="1">
                <a:cs typeface="+mn-cs"/>
              </a:rPr>
              <a:t>struct</a:t>
            </a:r>
            <a:r>
              <a:rPr lang="en-US" altLang="zh-CN" sz="2600" dirty="0">
                <a:cs typeface="+mn-cs"/>
              </a:rPr>
              <a:t>, </a:t>
            </a:r>
            <a:r>
              <a:rPr lang="zh-CN" altLang="en-US" sz="2600" dirty="0">
                <a:cs typeface="+mn-cs"/>
              </a:rPr>
              <a:t>它没有意义。</a:t>
            </a:r>
            <a:endParaRPr lang="en-US" altLang="zh-CN" sz="2600" dirty="0">
              <a:cs typeface="+mn-cs"/>
            </a:endParaRPr>
          </a:p>
          <a:p>
            <a:pPr marL="342900" lvl="1" indent="0">
              <a:lnSpc>
                <a:spcPct val="130000"/>
              </a:lnSpc>
              <a:spcBef>
                <a:spcPts val="600"/>
              </a:spcBef>
              <a:spcAft>
                <a:spcPts val="600"/>
              </a:spcAft>
              <a:buNone/>
            </a:pPr>
            <a:endParaRPr lang="en-US" altLang="zh-CN" sz="2600" dirty="0">
              <a:solidFill>
                <a:srgbClr val="002060"/>
              </a:solidFill>
            </a:endParaRPr>
          </a:p>
          <a:p>
            <a:pPr>
              <a:lnSpc>
                <a:spcPct val="130000"/>
              </a:lnSpc>
              <a:spcBef>
                <a:spcPts val="600"/>
              </a:spcBef>
              <a:spcAft>
                <a:spcPts val="600"/>
              </a:spcAft>
            </a:pP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声明一个结构标记</a:t>
            </a:r>
            <a:endParaRPr lang="en-US" altLang="zh-CN"/>
          </a:p>
        </p:txBody>
      </p:sp>
      <p:sp>
        <p:nvSpPr>
          <p:cNvPr id="378883" name="Content Placeholder 2"/>
          <p:cNvSpPr>
            <a:spLocks noGrp="1"/>
          </p:cNvSpPr>
          <p:nvPr>
            <p:ph idx="4294967295"/>
          </p:nvPr>
        </p:nvSpPr>
        <p:spPr>
          <a:xfrm>
            <a:off x="228600" y="1295400"/>
            <a:ext cx="11582399" cy="5194301"/>
          </a:xfrm>
        </p:spPr>
        <p:txBody>
          <a:bodyPr vert="horz" wrap="square" lIns="92075" tIns="46038" rIns="92075" bIns="46038" numCol="1" anchor="t" anchorCtr="0" compatLnSpc="1">
            <a:prstTxWarp prst="textNoShape">
              <a:avLst/>
            </a:prstTxWarp>
          </a:bodyPr>
          <a:lstStyle/>
          <a:p>
            <a:pPr>
              <a:spcBef>
                <a:spcPts val="600"/>
              </a:spcBef>
              <a:spcAft>
                <a:spcPts val="0"/>
              </a:spcAft>
            </a:pPr>
            <a:r>
              <a:rPr lang="zh-CN" altLang="en-US" sz="2400" dirty="0"/>
              <a:t>结构标记的声明与结构变量的声明可以合起来</a:t>
            </a:r>
            <a:r>
              <a:rPr lang="zh-CN" altLang="en-US" sz="2400" i="1" dirty="0"/>
              <a:t>：</a:t>
            </a:r>
          </a:p>
          <a:p>
            <a:pPr lvl="1">
              <a:spcBef>
                <a:spcPts val="600"/>
              </a:spcBef>
              <a:spcAft>
                <a:spcPts val="0"/>
              </a:spcAft>
              <a:buFont typeface="Wingdings" panose="05000000000000000000" pitchFamily="2" charset="2"/>
              <a:buNone/>
            </a:pPr>
            <a:r>
              <a:rPr lang="en-US" altLang="zh-CN" sz="2400" dirty="0" err="1">
                <a:latin typeface="Courier New" panose="02070309020205020404" pitchFamily="49" charset="0"/>
                <a:cs typeface="Courier New" panose="02070309020205020404" pitchFamily="49" charset="0"/>
              </a:rPr>
              <a:t>struct</a:t>
            </a:r>
            <a:r>
              <a:rPr lang="en-US" altLang="zh-CN" sz="2400" dirty="0">
                <a:latin typeface="Courier New" panose="02070309020205020404" pitchFamily="49" charset="0"/>
                <a:cs typeface="Courier New" panose="02070309020205020404" pitchFamily="49" charset="0"/>
              </a:rPr>
              <a:t> part {</a:t>
            </a:r>
          </a:p>
          <a:p>
            <a:pPr lvl="1">
              <a:spcBef>
                <a:spcPts val="600"/>
              </a:spcBef>
              <a:spcAft>
                <a:spcPts val="0"/>
              </a:spcAft>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number;</a:t>
            </a:r>
          </a:p>
          <a:p>
            <a:pPr lvl="1">
              <a:spcBef>
                <a:spcPts val="600"/>
              </a:spcBef>
              <a:spcAft>
                <a:spcPts val="0"/>
              </a:spcAft>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char name[NAME_LEN+1];</a:t>
            </a:r>
          </a:p>
          <a:p>
            <a:pPr lvl="1">
              <a:spcBef>
                <a:spcPts val="600"/>
              </a:spcBef>
              <a:spcAft>
                <a:spcPts val="0"/>
              </a:spcAft>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on_hand</a:t>
            </a:r>
            <a:r>
              <a:rPr lang="en-US" altLang="zh-CN" sz="2400" dirty="0">
                <a:latin typeface="Courier New" panose="02070309020205020404" pitchFamily="49" charset="0"/>
                <a:cs typeface="Courier New" panose="02070309020205020404" pitchFamily="49" charset="0"/>
              </a:rPr>
              <a:t>;</a:t>
            </a:r>
          </a:p>
          <a:p>
            <a:pPr lvl="1">
              <a:spcBef>
                <a:spcPts val="600"/>
              </a:spcBef>
              <a:spcAft>
                <a:spcPts val="0"/>
              </a:spcAft>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part1, part2;</a:t>
            </a:r>
          </a:p>
          <a:p>
            <a:pPr>
              <a:spcBef>
                <a:spcPts val="600"/>
              </a:spcBef>
              <a:spcAft>
                <a:spcPts val="0"/>
              </a:spcAft>
            </a:pPr>
            <a:r>
              <a:rPr lang="zh-CN" altLang="en-US" sz="2400" dirty="0"/>
              <a:t>所有的声明为具有</a:t>
            </a:r>
            <a:r>
              <a:rPr lang="en-US" altLang="zh-CN" sz="2400" dirty="0" err="1">
                <a:latin typeface="Courier New" panose="02070309020205020404" pitchFamily="49" charset="0"/>
              </a:rPr>
              <a:t>struct</a:t>
            </a:r>
            <a:r>
              <a:rPr lang="en-US" altLang="zh-CN" sz="2400" dirty="0"/>
              <a:t> </a:t>
            </a:r>
            <a:r>
              <a:rPr lang="en-US" altLang="zh-CN" sz="2400" dirty="0">
                <a:latin typeface="Courier New" panose="02070309020205020404" pitchFamily="49" charset="0"/>
              </a:rPr>
              <a:t>part</a:t>
            </a:r>
            <a:r>
              <a:rPr lang="zh-CN" altLang="en-US" sz="2400" dirty="0">
                <a:latin typeface="Courier New" panose="02070309020205020404" pitchFamily="49" charset="0"/>
              </a:rPr>
              <a:t>类型的结构是兼容的</a:t>
            </a:r>
            <a:r>
              <a:rPr lang="zh-CN" altLang="en-US" sz="2400" dirty="0"/>
              <a:t>：</a:t>
            </a:r>
          </a:p>
          <a:p>
            <a:pPr lvl="1">
              <a:spcBef>
                <a:spcPts val="600"/>
              </a:spcBef>
              <a:spcAft>
                <a:spcPts val="0"/>
              </a:spcAft>
              <a:buFont typeface="Wingdings" panose="05000000000000000000" pitchFamily="2" charset="2"/>
              <a:buNone/>
            </a:pPr>
            <a:r>
              <a:rPr lang="en-US" altLang="zh-CN" sz="2400" dirty="0" err="1">
                <a:latin typeface="Courier New" panose="02070309020205020404" pitchFamily="49" charset="0"/>
              </a:rPr>
              <a:t>struct</a:t>
            </a:r>
            <a:r>
              <a:rPr lang="en-US" altLang="zh-CN" sz="2400" dirty="0">
                <a:latin typeface="Courier New" panose="02070309020205020404" pitchFamily="49" charset="0"/>
              </a:rPr>
              <a:t> part part1 = {528, "Disk drive", 10};</a:t>
            </a:r>
          </a:p>
          <a:p>
            <a:pPr lvl="1">
              <a:spcBef>
                <a:spcPts val="600"/>
              </a:spcBef>
              <a:spcAft>
                <a:spcPts val="0"/>
              </a:spcAft>
              <a:buFont typeface="Wingdings" panose="05000000000000000000" pitchFamily="2" charset="2"/>
              <a:buNone/>
            </a:pPr>
            <a:r>
              <a:rPr lang="en-US" altLang="zh-CN" sz="2400" dirty="0" err="1">
                <a:latin typeface="Courier New" panose="02070309020205020404" pitchFamily="49" charset="0"/>
              </a:rPr>
              <a:t>struct</a:t>
            </a:r>
            <a:r>
              <a:rPr lang="en-US" altLang="zh-CN" sz="2400" dirty="0">
                <a:latin typeface="Courier New" panose="02070309020205020404" pitchFamily="49" charset="0"/>
              </a:rPr>
              <a:t> part part2;</a:t>
            </a:r>
          </a:p>
          <a:p>
            <a:pPr lvl="1">
              <a:spcBef>
                <a:spcPts val="600"/>
              </a:spcBef>
              <a:spcAft>
                <a:spcPts val="0"/>
              </a:spcAft>
              <a:buFont typeface="Wingdings" panose="05000000000000000000" pitchFamily="2" charset="2"/>
              <a:buNone/>
            </a:pPr>
            <a:r>
              <a:rPr lang="en-US" altLang="zh-CN" sz="2400" dirty="0">
                <a:latin typeface="Courier New" panose="02070309020205020404" pitchFamily="49" charset="0"/>
              </a:rPr>
              <a:t>part2 = part1;  /* legal; both parts have the same type */</a:t>
            </a:r>
          </a:p>
          <a:p>
            <a:pPr>
              <a:lnSpc>
                <a:spcPct val="80000"/>
              </a:lnSpc>
              <a:spcBef>
                <a:spcPts val="600"/>
              </a:spcBef>
              <a:spcAft>
                <a:spcPts val="0"/>
              </a:spcAft>
              <a:buNone/>
            </a:pPr>
            <a:endParaRPr lang="en-US" altLang="zh-CN" sz="2400" dirty="0">
              <a:latin typeface="Courier New" panose="02070309020205020404" pitchFamily="49" charset="0"/>
            </a:endParaRPr>
          </a:p>
        </p:txBody>
      </p:sp>
    </p:spTree>
    <p:extLst>
      <p:ext uri="{BB962C8B-B14F-4D97-AF65-F5344CB8AC3E}">
        <p14:creationId xmlns:p14="http://schemas.microsoft.com/office/powerpoint/2010/main" val="90785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zh-CN" altLang="en-US" dirty="0"/>
              <a:t>声明（定义）结构类型</a:t>
            </a:r>
            <a:endParaRPr lang="en-US" altLang="zh-CN" dirty="0"/>
          </a:p>
        </p:txBody>
      </p:sp>
      <p:sp>
        <p:nvSpPr>
          <p:cNvPr id="29699" name="Content Placeholder 2"/>
          <p:cNvSpPr>
            <a:spLocks noGrp="1"/>
          </p:cNvSpPr>
          <p:nvPr>
            <p:ph idx="1"/>
          </p:nvPr>
        </p:nvSpPr>
        <p:spPr/>
        <p:txBody>
          <a:bodyPr>
            <a:normAutofit/>
          </a:bodyPr>
          <a:lstStyle/>
          <a:p>
            <a:pPr>
              <a:defRPr/>
            </a:pPr>
            <a:r>
              <a:rPr lang="en-US" altLang="zh-CN" sz="2800" dirty="0" err="1"/>
              <a:t>typedef</a:t>
            </a:r>
            <a:r>
              <a:rPr lang="zh-CN" altLang="en-US" sz="2800" dirty="0"/>
              <a:t>定义结构类型，如定义名为</a:t>
            </a:r>
            <a:r>
              <a:rPr lang="en-US" altLang="zh-CN" sz="2800" dirty="0"/>
              <a:t>Part</a:t>
            </a:r>
            <a:r>
              <a:rPr lang="zh-CN" altLang="en-US" sz="2800" dirty="0"/>
              <a:t>的结构类型</a:t>
            </a:r>
            <a:endParaRPr lang="en-US" altLang="zh-CN" sz="2800" dirty="0"/>
          </a:p>
          <a:p>
            <a:pPr marL="403225" lvl="1" indent="0">
              <a:buNone/>
              <a:defRPr/>
            </a:pPr>
            <a:r>
              <a:rPr lang="en-US" altLang="zh-CN" sz="2800" dirty="0" err="1"/>
              <a:t>typedef</a:t>
            </a:r>
            <a:r>
              <a:rPr lang="en-US" altLang="zh-CN" sz="2800" dirty="0"/>
              <a:t> </a:t>
            </a:r>
            <a:r>
              <a:rPr lang="en-US" altLang="zh-CN" sz="2800" dirty="0" err="1"/>
              <a:t>struct</a:t>
            </a:r>
            <a:r>
              <a:rPr lang="en-US" altLang="zh-CN" sz="2800" dirty="0"/>
              <a:t>{</a:t>
            </a:r>
          </a:p>
          <a:p>
            <a:pPr marL="403225" lvl="1" indent="0">
              <a:buNone/>
              <a:defRPr/>
            </a:pPr>
            <a:r>
              <a:rPr lang="en-US" altLang="zh-CN" sz="2800" dirty="0"/>
              <a:t>  </a:t>
            </a:r>
            <a:r>
              <a:rPr lang="en-US" altLang="zh-CN" sz="2800" dirty="0" err="1"/>
              <a:t>int</a:t>
            </a:r>
            <a:r>
              <a:rPr lang="en-US" altLang="zh-CN" sz="2800" dirty="0"/>
              <a:t> number;</a:t>
            </a:r>
          </a:p>
          <a:p>
            <a:pPr marL="403225" lvl="1" indent="0">
              <a:buNone/>
              <a:defRPr/>
            </a:pPr>
            <a:r>
              <a:rPr lang="en-US" altLang="zh-CN" sz="2800" dirty="0"/>
              <a:t>  char name[NAME_LEN+1];</a:t>
            </a:r>
          </a:p>
          <a:p>
            <a:pPr marL="403225" lvl="1" indent="0">
              <a:buNone/>
              <a:defRPr/>
            </a:pPr>
            <a:r>
              <a:rPr lang="en-US" altLang="zh-CN" sz="2800" dirty="0"/>
              <a:t>  </a:t>
            </a:r>
            <a:r>
              <a:rPr lang="en-US" altLang="zh-CN" sz="2800" dirty="0" err="1"/>
              <a:t>int</a:t>
            </a:r>
            <a:r>
              <a:rPr lang="en-US" altLang="zh-CN" sz="2800" dirty="0"/>
              <a:t> </a:t>
            </a:r>
            <a:r>
              <a:rPr lang="en-US" altLang="zh-CN" sz="2800" dirty="0" err="1"/>
              <a:t>on_hand</a:t>
            </a:r>
            <a:r>
              <a:rPr lang="en-US" altLang="zh-CN" sz="2800" dirty="0"/>
              <a:t>;</a:t>
            </a:r>
          </a:p>
          <a:p>
            <a:pPr marL="403225" lvl="1" indent="0">
              <a:buNone/>
              <a:defRPr/>
            </a:pPr>
            <a:r>
              <a:rPr lang="en-US" altLang="zh-CN" sz="2800" dirty="0"/>
              <a:t>} Part;</a:t>
            </a:r>
          </a:p>
          <a:p>
            <a:pPr>
              <a:defRPr/>
            </a:pPr>
            <a:r>
              <a:rPr lang="zh-CN" altLang="en-US" sz="2800" dirty="0"/>
              <a:t>定义</a:t>
            </a:r>
            <a:r>
              <a:rPr lang="en-US" altLang="zh-CN" sz="2800" dirty="0"/>
              <a:t>Part</a:t>
            </a:r>
            <a:r>
              <a:rPr lang="zh-CN" altLang="en-US" sz="2800" dirty="0"/>
              <a:t>类型变量：</a:t>
            </a:r>
            <a:r>
              <a:rPr lang="en-US" altLang="zh-CN" sz="2800" dirty="0"/>
              <a:t>Part part1, part2;</a:t>
            </a:r>
          </a:p>
        </p:txBody>
      </p:sp>
      <p:sp>
        <p:nvSpPr>
          <p:cNvPr id="2" name="矩形 1"/>
          <p:cNvSpPr/>
          <p:nvPr/>
        </p:nvSpPr>
        <p:spPr bwMode="auto">
          <a:xfrm>
            <a:off x="4000500" y="2057400"/>
            <a:ext cx="5029200" cy="685800"/>
          </a:xfrm>
          <a:prstGeom prst="rect">
            <a:avLst/>
          </a:prstGeom>
          <a:solidFill>
            <a:srgbClr val="FFFF00"/>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200" b="1" dirty="0" err="1">
                <a:solidFill>
                  <a:srgbClr val="C00000"/>
                </a:solidFill>
                <a:latin typeface="微软雅黑" panose="020B0503020204020204" pitchFamily="34" charset="-122"/>
                <a:ea typeface="微软雅黑" panose="020B0503020204020204" pitchFamily="34" charset="-122"/>
              </a:rPr>
              <a:t>typedef</a:t>
            </a:r>
            <a:r>
              <a:rPr lang="en-US" altLang="zh-CN" sz="3200" b="1" dirty="0">
                <a:solidFill>
                  <a:srgbClr val="C00000"/>
                </a:solidFill>
                <a:latin typeface="微软雅黑" panose="020B0503020204020204" pitchFamily="34" charset="-122"/>
                <a:ea typeface="微软雅黑" panose="020B0503020204020204" pitchFamily="34" charset="-122"/>
              </a:rPr>
              <a:t> </a:t>
            </a:r>
            <a:r>
              <a:rPr lang="zh-CN" altLang="en-US" sz="3200" b="1" dirty="0">
                <a:solidFill>
                  <a:srgbClr val="C00000"/>
                </a:solidFill>
                <a:latin typeface="微软雅黑" panose="020B0503020204020204" pitchFamily="34" charset="-122"/>
                <a:ea typeface="微软雅黑" panose="020B0503020204020204" pitchFamily="34" charset="-122"/>
              </a:rPr>
              <a:t>类型名 别名</a:t>
            </a:r>
            <a:r>
              <a:rPr lang="en-US" altLang="zh-CN" sz="3200" b="1" dirty="0">
                <a:solidFill>
                  <a:srgbClr val="C00000"/>
                </a:solidFill>
                <a:latin typeface="微软雅黑" panose="020B0503020204020204" pitchFamily="34" charset="-122"/>
                <a:ea typeface="微软雅黑" panose="020B0503020204020204" pitchFamily="34" charset="-122"/>
              </a:rPr>
              <a:t>;</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圆角矩形标注 7"/>
          <p:cNvSpPr/>
          <p:nvPr/>
        </p:nvSpPr>
        <p:spPr bwMode="auto">
          <a:xfrm>
            <a:off x="6781800" y="3581400"/>
            <a:ext cx="4495800" cy="1676400"/>
          </a:xfrm>
          <a:prstGeom prst="wedgeRoundRectCallout">
            <a:avLst>
              <a:gd name="adj1" fmla="val -74165"/>
              <a:gd name="adj2" fmla="val -22601"/>
              <a:gd name="adj3" fmla="val 16667"/>
            </a:avLst>
          </a:prstGeom>
          <a:solidFill>
            <a:srgbClr val="CCFFFF"/>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sz="3200" b="1">
                <a:solidFill>
                  <a:srgbClr val="C00000"/>
                </a:solidFill>
                <a:latin typeface="微软雅黑" panose="020B0503020204020204" pitchFamily="34" charset="-122"/>
                <a:ea typeface="微软雅黑" panose="020B0503020204020204" pitchFamily="34" charset="-122"/>
              </a:rPr>
              <a:t>struct</a:t>
            </a:r>
            <a:r>
              <a:rPr lang="zh-CN" altLang="en-US" sz="3200" b="1">
                <a:solidFill>
                  <a:srgbClr val="C00000"/>
                </a:solidFill>
                <a:latin typeface="微软雅黑" panose="020B0503020204020204" pitchFamily="34" charset="-122"/>
                <a:ea typeface="微软雅黑" panose="020B0503020204020204" pitchFamily="34" charset="-122"/>
              </a:rPr>
              <a:t>及大括号包含的全部成员声明就是完整的结构类型</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zh-CN" altLang="en-US"/>
              <a:t>结构作为参数和返回值</a:t>
            </a:r>
            <a:endParaRPr lang="en-US" altLang="zh-CN"/>
          </a:p>
        </p:txBody>
      </p:sp>
      <p:sp>
        <p:nvSpPr>
          <p:cNvPr id="30723" name="Content Placeholder 2"/>
          <p:cNvSpPr>
            <a:spLocks noGrp="1"/>
          </p:cNvSpPr>
          <p:nvPr>
            <p:ph idx="1"/>
          </p:nvPr>
        </p:nvSpPr>
        <p:spPr/>
        <p:txBody>
          <a:bodyPr>
            <a:normAutofit/>
          </a:bodyPr>
          <a:lstStyle/>
          <a:p>
            <a:pPr>
              <a:lnSpc>
                <a:spcPct val="130000"/>
              </a:lnSpc>
              <a:spcBef>
                <a:spcPts val="600"/>
              </a:spcBef>
              <a:spcAft>
                <a:spcPts val="600"/>
              </a:spcAft>
              <a:defRPr/>
            </a:pPr>
            <a:r>
              <a:rPr lang="zh-CN" altLang="en-US" sz="2800" dirty="0"/>
              <a:t>以结构变量作为参数的函数</a:t>
            </a:r>
            <a:r>
              <a:rPr lang="en-US" altLang="zh-CN" sz="2800" dirty="0"/>
              <a:t>:</a:t>
            </a:r>
          </a:p>
          <a:p>
            <a:pPr marL="357188" lvl="1" indent="0">
              <a:lnSpc>
                <a:spcPct val="130000"/>
              </a:lnSpc>
              <a:spcBef>
                <a:spcPts val="600"/>
              </a:spcBef>
              <a:spcAft>
                <a:spcPts val="600"/>
              </a:spcAft>
              <a:buNone/>
              <a:defRPr/>
            </a:pPr>
            <a:r>
              <a:rPr lang="en-US" altLang="zh-CN" sz="2800" dirty="0"/>
              <a:t>void </a:t>
            </a:r>
            <a:r>
              <a:rPr lang="en-US" altLang="zh-CN" sz="2800" dirty="0" err="1"/>
              <a:t>print_part</a:t>
            </a:r>
            <a:r>
              <a:rPr lang="en-US" altLang="zh-CN" sz="2800" dirty="0"/>
              <a:t>(</a:t>
            </a:r>
            <a:r>
              <a:rPr lang="en-US" altLang="zh-CN" sz="2800" dirty="0" err="1">
                <a:solidFill>
                  <a:srgbClr val="C00000"/>
                </a:solidFill>
              </a:rPr>
              <a:t>struct</a:t>
            </a:r>
            <a:r>
              <a:rPr lang="en-US" altLang="zh-CN" sz="2800" dirty="0">
                <a:solidFill>
                  <a:srgbClr val="C00000"/>
                </a:solidFill>
              </a:rPr>
              <a:t> part p</a:t>
            </a:r>
            <a:r>
              <a:rPr lang="en-US" altLang="zh-CN" sz="2800" dirty="0"/>
              <a:t>){</a:t>
            </a:r>
          </a:p>
          <a:p>
            <a:pPr marL="357188" lvl="1" indent="0">
              <a:lnSpc>
                <a:spcPct val="130000"/>
              </a:lnSpc>
              <a:spcBef>
                <a:spcPts val="600"/>
              </a:spcBef>
              <a:spcAft>
                <a:spcPts val="600"/>
              </a:spcAft>
              <a:buNone/>
              <a:defRPr/>
            </a:pPr>
            <a:r>
              <a:rPr lang="en-US" altLang="zh-CN" sz="2800" dirty="0"/>
              <a:t>  </a:t>
            </a:r>
            <a:r>
              <a:rPr lang="en-US" altLang="zh-CN" sz="2800" dirty="0" err="1"/>
              <a:t>printf</a:t>
            </a:r>
            <a:r>
              <a:rPr lang="en-US" altLang="zh-CN" sz="2800" dirty="0"/>
              <a:t>("Part number: %d\n", </a:t>
            </a:r>
            <a:r>
              <a:rPr lang="en-US" altLang="zh-CN" sz="2800" dirty="0" err="1"/>
              <a:t>p.number</a:t>
            </a:r>
            <a:r>
              <a:rPr lang="en-US" altLang="zh-CN" sz="2800" dirty="0"/>
              <a:t>);</a:t>
            </a:r>
          </a:p>
          <a:p>
            <a:pPr marL="357188" lvl="1" indent="0">
              <a:lnSpc>
                <a:spcPct val="130000"/>
              </a:lnSpc>
              <a:spcBef>
                <a:spcPts val="600"/>
              </a:spcBef>
              <a:spcAft>
                <a:spcPts val="600"/>
              </a:spcAft>
              <a:buNone/>
              <a:defRPr/>
            </a:pPr>
            <a:r>
              <a:rPr lang="en-US" altLang="zh-CN" sz="2800" dirty="0"/>
              <a:t>  </a:t>
            </a:r>
            <a:r>
              <a:rPr lang="en-US" altLang="zh-CN" sz="2800" dirty="0" err="1"/>
              <a:t>printf</a:t>
            </a:r>
            <a:r>
              <a:rPr lang="en-US" altLang="zh-CN" sz="2800" dirty="0"/>
              <a:t>("Part name: %s\n", p.name);</a:t>
            </a:r>
          </a:p>
          <a:p>
            <a:pPr marL="357188" lvl="1" indent="0">
              <a:lnSpc>
                <a:spcPct val="130000"/>
              </a:lnSpc>
              <a:spcBef>
                <a:spcPts val="600"/>
              </a:spcBef>
              <a:spcAft>
                <a:spcPts val="600"/>
              </a:spcAft>
              <a:buNone/>
              <a:defRPr/>
            </a:pPr>
            <a:r>
              <a:rPr lang="en-US" altLang="zh-CN" sz="2800" dirty="0"/>
              <a:t>  </a:t>
            </a:r>
            <a:r>
              <a:rPr lang="en-US" altLang="zh-CN" sz="2800" dirty="0" err="1"/>
              <a:t>printf</a:t>
            </a:r>
            <a:r>
              <a:rPr lang="en-US" altLang="zh-CN" sz="2800" dirty="0"/>
              <a:t>("Quantity on hand: %d\n", </a:t>
            </a:r>
            <a:r>
              <a:rPr lang="en-US" altLang="zh-CN" sz="2800" dirty="0" err="1"/>
              <a:t>p.on_hand</a:t>
            </a:r>
            <a:r>
              <a:rPr lang="en-US" altLang="zh-CN" sz="2800" dirty="0"/>
              <a:t>);</a:t>
            </a:r>
          </a:p>
          <a:p>
            <a:pPr marL="357188" lvl="1" indent="0">
              <a:lnSpc>
                <a:spcPct val="130000"/>
              </a:lnSpc>
              <a:spcBef>
                <a:spcPts val="600"/>
              </a:spcBef>
              <a:spcAft>
                <a:spcPts val="600"/>
              </a:spcAft>
              <a:buNone/>
              <a:defRPr/>
            </a:pPr>
            <a:r>
              <a:rPr lang="en-US" altLang="zh-CN" sz="2800" dirty="0"/>
              <a:t>}</a:t>
            </a:r>
          </a:p>
          <a:p>
            <a:pPr>
              <a:lnSpc>
                <a:spcPct val="130000"/>
              </a:lnSpc>
              <a:spcBef>
                <a:spcPts val="600"/>
              </a:spcBef>
              <a:spcAft>
                <a:spcPts val="600"/>
              </a:spcAft>
              <a:defRPr/>
            </a:pPr>
            <a:r>
              <a:rPr lang="zh-CN" altLang="en-US" sz="2800" dirty="0"/>
              <a:t>调用函数：</a:t>
            </a:r>
            <a:r>
              <a:rPr lang="en-US" altLang="zh-CN" sz="2800" dirty="0" err="1"/>
              <a:t>print_part</a:t>
            </a:r>
            <a:r>
              <a:rPr lang="en-US" altLang="zh-CN" sz="2800" dirty="0"/>
              <a:t>(part1);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zh-CN" altLang="en-US"/>
              <a:t>结构作为参数和返回值</a:t>
            </a:r>
            <a:endParaRPr lang="en-US" altLang="zh-CN"/>
          </a:p>
        </p:txBody>
      </p:sp>
      <p:sp>
        <p:nvSpPr>
          <p:cNvPr id="31747" name="Content Placeholder 2"/>
          <p:cNvSpPr>
            <a:spLocks noGrp="1"/>
          </p:cNvSpPr>
          <p:nvPr>
            <p:ph idx="1"/>
          </p:nvPr>
        </p:nvSpPr>
        <p:spPr>
          <a:xfrm>
            <a:off x="304800" y="1295400"/>
            <a:ext cx="11734800" cy="5257800"/>
          </a:xfrm>
        </p:spPr>
        <p:txBody>
          <a:bodyPr>
            <a:noAutofit/>
          </a:bodyPr>
          <a:lstStyle/>
          <a:p>
            <a:pPr>
              <a:spcAft>
                <a:spcPts val="0"/>
              </a:spcAft>
              <a:defRPr/>
            </a:pPr>
            <a:r>
              <a:rPr lang="zh-CN" altLang="en-US" sz="2600" dirty="0"/>
              <a:t>返回</a:t>
            </a:r>
            <a:r>
              <a:rPr lang="en-US" altLang="zh-CN" sz="2600" dirty="0"/>
              <a:t>part</a:t>
            </a:r>
            <a:r>
              <a:rPr lang="zh-CN" altLang="en-US" sz="2600" dirty="0"/>
              <a:t>结构的函数</a:t>
            </a:r>
            <a:r>
              <a:rPr lang="en-US" altLang="zh-CN" sz="2600" dirty="0"/>
              <a:t>:</a:t>
            </a:r>
          </a:p>
          <a:p>
            <a:pPr marL="0" indent="0">
              <a:spcAft>
                <a:spcPts val="0"/>
              </a:spcAft>
              <a:buNone/>
              <a:defRPr/>
            </a:pPr>
            <a:r>
              <a:rPr lang="en-US" altLang="zh-CN" sz="2600" dirty="0" err="1">
                <a:solidFill>
                  <a:srgbClr val="C00000"/>
                </a:solidFill>
              </a:rPr>
              <a:t>struct</a:t>
            </a:r>
            <a:r>
              <a:rPr lang="en-US" altLang="zh-CN" sz="2600" dirty="0">
                <a:solidFill>
                  <a:srgbClr val="C00000"/>
                </a:solidFill>
              </a:rPr>
              <a:t> part</a:t>
            </a:r>
            <a:r>
              <a:rPr lang="en-US" altLang="zh-CN" sz="2600" dirty="0"/>
              <a:t> </a:t>
            </a:r>
            <a:r>
              <a:rPr lang="en-US" altLang="zh-CN" sz="2600" dirty="0" err="1"/>
              <a:t>build_part</a:t>
            </a:r>
            <a:r>
              <a:rPr lang="en-US" altLang="zh-CN" sz="2600" dirty="0"/>
              <a:t>(</a:t>
            </a:r>
            <a:r>
              <a:rPr lang="en-US" altLang="zh-CN" sz="2600" dirty="0" err="1"/>
              <a:t>int</a:t>
            </a:r>
            <a:r>
              <a:rPr lang="en-US" altLang="zh-CN" sz="2600" dirty="0"/>
              <a:t> number, </a:t>
            </a:r>
            <a:r>
              <a:rPr lang="en-US" altLang="zh-CN" sz="2600" dirty="0" err="1"/>
              <a:t>const</a:t>
            </a:r>
            <a:r>
              <a:rPr lang="en-US" altLang="zh-CN" sz="2600" dirty="0"/>
              <a:t> char *name, </a:t>
            </a:r>
            <a:r>
              <a:rPr lang="en-US" altLang="zh-CN" sz="2600" dirty="0" err="1"/>
              <a:t>int</a:t>
            </a:r>
            <a:r>
              <a:rPr lang="en-US" altLang="zh-CN" sz="2600" dirty="0"/>
              <a:t> </a:t>
            </a:r>
            <a:r>
              <a:rPr lang="en-US" altLang="zh-CN" sz="2600" dirty="0" err="1"/>
              <a:t>on_hand</a:t>
            </a:r>
            <a:r>
              <a:rPr lang="en-US" altLang="zh-CN" sz="2600" dirty="0"/>
              <a:t>)</a:t>
            </a:r>
          </a:p>
          <a:p>
            <a:pPr marL="0" indent="0">
              <a:spcAft>
                <a:spcPts val="0"/>
              </a:spcAft>
              <a:buNone/>
              <a:defRPr/>
            </a:pPr>
            <a:r>
              <a:rPr lang="en-US" altLang="zh-CN" sz="2600" dirty="0"/>
              <a:t>{</a:t>
            </a:r>
          </a:p>
          <a:p>
            <a:pPr marL="403225" lvl="1" indent="0">
              <a:spcAft>
                <a:spcPts val="0"/>
              </a:spcAft>
              <a:buNone/>
              <a:defRPr/>
            </a:pPr>
            <a:r>
              <a:rPr lang="en-US" altLang="zh-CN" sz="2600" dirty="0"/>
              <a:t>  </a:t>
            </a:r>
            <a:r>
              <a:rPr lang="en-US" altLang="zh-CN" sz="2600" dirty="0" err="1"/>
              <a:t>struct</a:t>
            </a:r>
            <a:r>
              <a:rPr lang="en-US" altLang="zh-CN" sz="2600" dirty="0"/>
              <a:t> part p;</a:t>
            </a:r>
          </a:p>
          <a:p>
            <a:pPr marL="403225" lvl="1" indent="0">
              <a:spcAft>
                <a:spcPts val="0"/>
              </a:spcAft>
              <a:buNone/>
              <a:defRPr/>
            </a:pPr>
            <a:r>
              <a:rPr lang="en-US" altLang="zh-CN" sz="2600" dirty="0"/>
              <a:t>  </a:t>
            </a:r>
            <a:r>
              <a:rPr lang="en-US" altLang="zh-CN" sz="2600" dirty="0" err="1"/>
              <a:t>p.number</a:t>
            </a:r>
            <a:r>
              <a:rPr lang="en-US" altLang="zh-CN" sz="2600" dirty="0"/>
              <a:t> = number;</a:t>
            </a:r>
          </a:p>
          <a:p>
            <a:pPr marL="403225" lvl="1" indent="0">
              <a:spcAft>
                <a:spcPts val="0"/>
              </a:spcAft>
              <a:buNone/>
              <a:defRPr/>
            </a:pPr>
            <a:r>
              <a:rPr lang="en-US" altLang="zh-CN" sz="2600" dirty="0"/>
              <a:t>  </a:t>
            </a:r>
            <a:r>
              <a:rPr lang="en-US" altLang="zh-CN" sz="2600" dirty="0" err="1"/>
              <a:t>strcpy</a:t>
            </a:r>
            <a:r>
              <a:rPr lang="en-US" altLang="zh-CN" sz="2600" dirty="0"/>
              <a:t>(p.name, name);</a:t>
            </a:r>
          </a:p>
          <a:p>
            <a:pPr marL="403225" lvl="1" indent="0">
              <a:spcAft>
                <a:spcPts val="0"/>
              </a:spcAft>
              <a:buNone/>
              <a:defRPr/>
            </a:pPr>
            <a:r>
              <a:rPr lang="en-US" altLang="zh-CN" sz="2600" dirty="0"/>
              <a:t>  </a:t>
            </a:r>
            <a:r>
              <a:rPr lang="en-US" altLang="zh-CN" sz="2600" dirty="0" err="1"/>
              <a:t>p.on_hand</a:t>
            </a:r>
            <a:r>
              <a:rPr lang="en-US" altLang="zh-CN" sz="2600" dirty="0"/>
              <a:t> = </a:t>
            </a:r>
            <a:r>
              <a:rPr lang="en-US" altLang="zh-CN" sz="2600" dirty="0" err="1"/>
              <a:t>on_hand</a:t>
            </a:r>
            <a:r>
              <a:rPr lang="en-US" altLang="zh-CN" sz="2600" dirty="0"/>
              <a:t>;</a:t>
            </a:r>
          </a:p>
          <a:p>
            <a:pPr marL="403225" lvl="1" indent="0">
              <a:spcAft>
                <a:spcPts val="0"/>
              </a:spcAft>
              <a:buNone/>
              <a:defRPr/>
            </a:pPr>
            <a:r>
              <a:rPr lang="en-US" altLang="zh-CN" sz="2600" dirty="0"/>
              <a:t>  return p; </a:t>
            </a:r>
          </a:p>
          <a:p>
            <a:pPr marL="0" lvl="1" indent="0">
              <a:spcAft>
                <a:spcPts val="0"/>
              </a:spcAft>
              <a:buNone/>
              <a:defRPr/>
            </a:pPr>
            <a:r>
              <a:rPr lang="en-US" altLang="zh-CN" sz="2600" dirty="0">
                <a:cs typeface="+mn-cs"/>
              </a:rPr>
              <a:t>}</a:t>
            </a:r>
          </a:p>
          <a:p>
            <a:pPr>
              <a:spcAft>
                <a:spcPts val="0"/>
              </a:spcAft>
              <a:defRPr/>
            </a:pPr>
            <a:r>
              <a:rPr lang="zh-CN" altLang="en-US" sz="2600" dirty="0"/>
              <a:t>函数调用：</a:t>
            </a:r>
            <a:r>
              <a:rPr lang="en-US" altLang="zh-CN" sz="2600" dirty="0"/>
              <a:t>part1 = </a:t>
            </a:r>
            <a:r>
              <a:rPr lang="en-US" altLang="zh-CN" sz="2600" dirty="0" err="1"/>
              <a:t>build_part</a:t>
            </a:r>
            <a:r>
              <a:rPr lang="en-US" altLang="zh-CN" sz="2600" dirty="0"/>
              <a:t>(528, "Disk drive", 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tle 1"/>
          <p:cNvSpPr>
            <a:spLocks noGrp="1"/>
          </p:cNvSpPr>
          <p:nvPr>
            <p:ph type="title" idx="4294967295"/>
          </p:nvPr>
        </p:nvSpPr>
        <p:spPr>
          <a:xfrm>
            <a:off x="1981200" y="238124"/>
            <a:ext cx="8229600" cy="1514476"/>
          </a:xfrm>
        </p:spPr>
        <p:txBody>
          <a:bodyPr vert="horz" wrap="square" lIns="92075" tIns="46038" rIns="92075" bIns="46038" numCol="1" anchor="ctr" anchorCtr="0" compatLnSpc="1">
            <a:prstTxWarp prst="textNoShape">
              <a:avLst/>
            </a:prstTxWarp>
          </a:bodyPr>
          <a:lstStyle/>
          <a:p>
            <a:r>
              <a:rPr lang="zh-CN" altLang="en-US" dirty="0"/>
              <a:t>结构作为自变量和返回值</a:t>
            </a:r>
            <a:endParaRPr lang="en-US" altLang="zh-CN" dirty="0"/>
          </a:p>
        </p:txBody>
      </p:sp>
      <p:sp>
        <p:nvSpPr>
          <p:cNvPr id="385027" name="Content Placeholder 2"/>
          <p:cNvSpPr>
            <a:spLocks noGrp="1"/>
          </p:cNvSpPr>
          <p:nvPr>
            <p:ph idx="4294967295"/>
          </p:nvPr>
        </p:nvSpPr>
        <p:spPr>
          <a:xfrm>
            <a:off x="685800" y="1752600"/>
            <a:ext cx="11277599" cy="4737101"/>
          </a:xfrm>
        </p:spPr>
        <p:txBody>
          <a:bodyPr vert="horz" wrap="square" lIns="92075" tIns="46038" rIns="92075" bIns="46038" numCol="1" anchor="t" anchorCtr="0" compatLnSpc="1">
            <a:prstTxWarp prst="textNoShape">
              <a:avLst/>
            </a:prstTxWarp>
          </a:bodyPr>
          <a:lstStyle/>
          <a:p>
            <a:pPr>
              <a:lnSpc>
                <a:spcPct val="200000"/>
              </a:lnSpc>
              <a:spcBef>
                <a:spcPts val="1200"/>
              </a:spcBef>
              <a:spcAft>
                <a:spcPts val="600"/>
              </a:spcAft>
            </a:pPr>
            <a:r>
              <a:rPr lang="zh-CN" altLang="en-US" sz="2800" dirty="0"/>
              <a:t>传递一个结构给函数和从函数返回一个结构，都需要</a:t>
            </a:r>
            <a:r>
              <a:rPr lang="zh-CN" altLang="en-US" sz="2800" dirty="0">
                <a:solidFill>
                  <a:srgbClr val="FF0000"/>
                </a:solidFill>
              </a:rPr>
              <a:t>拷贝结构中的所有成员</a:t>
            </a:r>
            <a:r>
              <a:rPr lang="zh-CN" altLang="en-US" sz="2800" dirty="0"/>
              <a:t>。</a:t>
            </a:r>
            <a:endParaRPr lang="en-US" altLang="zh-CN" sz="2800" dirty="0"/>
          </a:p>
          <a:p>
            <a:pPr>
              <a:lnSpc>
                <a:spcPct val="200000"/>
              </a:lnSpc>
              <a:spcBef>
                <a:spcPts val="1200"/>
              </a:spcBef>
              <a:spcAft>
                <a:spcPts val="600"/>
              </a:spcAft>
            </a:pPr>
            <a:r>
              <a:rPr lang="zh-CN" altLang="en-US" sz="2800" dirty="0"/>
              <a:t>为避免这种开销，有时传递和返回结构指针是可取的，第</a:t>
            </a:r>
            <a:r>
              <a:rPr lang="en-US" altLang="zh-CN" sz="2800" dirty="0"/>
              <a:t>17</a:t>
            </a:r>
            <a:r>
              <a:rPr lang="zh-CN" altLang="en-US" sz="2800" dirty="0"/>
              <a:t>章给出结构指针作为自变量和返回值的例子。</a:t>
            </a:r>
            <a:endParaRPr lang="en-US" altLang="zh-CN" sz="2800" dirty="0"/>
          </a:p>
        </p:txBody>
      </p:sp>
    </p:spTree>
    <p:extLst>
      <p:ext uri="{BB962C8B-B14F-4D97-AF65-F5344CB8AC3E}">
        <p14:creationId xmlns:p14="http://schemas.microsoft.com/office/powerpoint/2010/main" val="361636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itle 1"/>
          <p:cNvSpPr>
            <a:spLocks noGrp="1"/>
          </p:cNvSpPr>
          <p:nvPr>
            <p:ph type="title" idx="4294967295"/>
          </p:nvPr>
        </p:nvSpPr>
        <p:spPr>
          <a:xfrm>
            <a:off x="1825625" y="260350"/>
            <a:ext cx="8561388" cy="958850"/>
          </a:xfrm>
        </p:spPr>
        <p:txBody>
          <a:bodyPr vert="horz" wrap="square" lIns="92075" tIns="46038" rIns="92075" bIns="46038" numCol="1" anchor="ctr" anchorCtr="0" compatLnSpc="1">
            <a:prstTxWarp prst="textNoShape">
              <a:avLst/>
            </a:prstTxWarp>
          </a:bodyPr>
          <a:lstStyle/>
          <a:p>
            <a:r>
              <a:rPr lang="zh-CN" altLang="en-US" dirty="0"/>
              <a:t>复合字</a:t>
            </a:r>
            <a:r>
              <a:rPr lang="en-US" altLang="zh-CN" dirty="0"/>
              <a:t> (C99)</a:t>
            </a:r>
          </a:p>
        </p:txBody>
      </p:sp>
      <p:sp>
        <p:nvSpPr>
          <p:cNvPr id="388099" name="Content Placeholder 2"/>
          <p:cNvSpPr>
            <a:spLocks noGrp="1"/>
          </p:cNvSpPr>
          <p:nvPr>
            <p:ph idx="4294967295"/>
          </p:nvPr>
        </p:nvSpPr>
        <p:spPr>
          <a:xfrm>
            <a:off x="358460" y="1219200"/>
            <a:ext cx="11681139" cy="5302250"/>
          </a:xfrm>
        </p:spPr>
        <p:txBody>
          <a:bodyPr vert="horz" wrap="square" lIns="92075" tIns="46038" rIns="92075" bIns="46038" numCol="1" anchor="t" anchorCtr="0" compatLnSpc="1">
            <a:prstTxWarp prst="textNoShape">
              <a:avLst/>
            </a:prstTxWarp>
          </a:bodyPr>
          <a:lstStyle/>
          <a:p>
            <a:r>
              <a:rPr lang="zh-CN" altLang="en-US" sz="2400" dirty="0"/>
              <a:t>第</a:t>
            </a:r>
            <a:r>
              <a:rPr lang="en-US" altLang="zh-CN" sz="2400" dirty="0"/>
              <a:t>9</a:t>
            </a:r>
            <a:r>
              <a:rPr lang="zh-CN" altLang="en-US" sz="2400" dirty="0"/>
              <a:t>章介绍了</a:t>
            </a:r>
            <a:r>
              <a:rPr lang="en-US" altLang="zh-CN" sz="2400" dirty="0"/>
              <a:t>C99</a:t>
            </a:r>
            <a:r>
              <a:rPr lang="zh-CN" altLang="en-US" sz="2400" dirty="0"/>
              <a:t>的复合字（</a:t>
            </a:r>
            <a:r>
              <a:rPr lang="en-US" altLang="zh-CN" sz="2400" i="1" dirty="0"/>
              <a:t>compound literal</a:t>
            </a:r>
            <a:r>
              <a:rPr lang="en-US" altLang="zh-CN" sz="2400" dirty="0"/>
              <a:t>）</a:t>
            </a:r>
            <a:r>
              <a:rPr lang="zh-CN" altLang="en-US" sz="2400" dirty="0"/>
              <a:t>特性，复合字可以用于创建</a:t>
            </a:r>
            <a:r>
              <a:rPr lang="en-US" altLang="zh-CN" sz="2400" dirty="0"/>
              <a:t> “</a:t>
            </a:r>
            <a:r>
              <a:rPr lang="zh-CN" altLang="en-US" sz="2400" dirty="0"/>
              <a:t>实时”结构, 不用事先存储在变量中，这种结构可以作为参数传递</a:t>
            </a:r>
            <a:r>
              <a:rPr lang="en-US" altLang="zh-CN" sz="2400" dirty="0"/>
              <a:t>, </a:t>
            </a:r>
            <a:r>
              <a:rPr lang="zh-CN" altLang="en-US" sz="2400" dirty="0"/>
              <a:t>通过函数返回</a:t>
            </a:r>
            <a:r>
              <a:rPr lang="en-US" altLang="zh-CN" sz="2400" dirty="0"/>
              <a:t>, </a:t>
            </a:r>
            <a:r>
              <a:rPr lang="zh-CN" altLang="en-US" sz="2400" dirty="0"/>
              <a:t>或者为变量赋值。</a:t>
            </a:r>
          </a:p>
          <a:p>
            <a:r>
              <a:rPr lang="zh-CN" altLang="en-US" sz="2400" dirty="0"/>
              <a:t>复合字可以用于创建要传递给函数的结构</a:t>
            </a:r>
            <a:r>
              <a:rPr lang="en-US" altLang="zh-CN" sz="2400" dirty="0"/>
              <a:t>:</a:t>
            </a:r>
          </a:p>
          <a:p>
            <a:pPr lvl="1">
              <a:buFont typeface="Wingdings" panose="05000000000000000000" pitchFamily="2" charset="2"/>
              <a:buNone/>
            </a:pPr>
            <a:r>
              <a:rPr lang="en-US" altLang="zh-CN" sz="2400" dirty="0" err="1">
                <a:latin typeface="Courier New" panose="02070309020205020404" pitchFamily="49" charset="0"/>
                <a:cs typeface="Courier New" panose="02070309020205020404" pitchFamily="49" charset="0"/>
              </a:rPr>
              <a:t>print_part</a:t>
            </a:r>
            <a:r>
              <a:rPr lang="en-US" altLang="zh-CN" sz="2400" dirty="0">
                <a:latin typeface="Courier New" panose="02070309020205020404" pitchFamily="49" charset="0"/>
                <a:cs typeface="Courier New" panose="02070309020205020404" pitchFamily="49" charset="0"/>
              </a:rPr>
              <a:t>(</a:t>
            </a:r>
            <a:r>
              <a:rPr lang="en-US" altLang="zh-CN" sz="2400" dirty="0">
                <a:solidFill>
                  <a:schemeClr val="hlink"/>
                </a:solidFill>
                <a:latin typeface="Courier New" panose="02070309020205020404" pitchFamily="49" charset="0"/>
                <a:cs typeface="Courier New" panose="02070309020205020404" pitchFamily="49" charset="0"/>
              </a:rPr>
              <a:t>(</a:t>
            </a:r>
            <a:r>
              <a:rPr lang="en-US" altLang="zh-CN" sz="2400" dirty="0" err="1">
                <a:solidFill>
                  <a:schemeClr val="hlink"/>
                </a:solidFill>
                <a:latin typeface="Courier New" panose="02070309020205020404" pitchFamily="49" charset="0"/>
                <a:cs typeface="Courier New" panose="02070309020205020404" pitchFamily="49" charset="0"/>
              </a:rPr>
              <a:t>struct</a:t>
            </a:r>
            <a:r>
              <a:rPr lang="en-US" altLang="zh-CN" sz="2400" dirty="0">
                <a:solidFill>
                  <a:schemeClr val="hlink"/>
                </a:solidFill>
                <a:latin typeface="Courier New" panose="02070309020205020404" pitchFamily="49" charset="0"/>
                <a:cs typeface="Courier New" panose="02070309020205020404" pitchFamily="49" charset="0"/>
              </a:rPr>
              <a:t> part) {528, "Disk drive", 10}</a:t>
            </a:r>
            <a:r>
              <a:rPr lang="en-US" altLang="zh-CN" sz="2400" dirty="0">
                <a:latin typeface="Courier New" panose="02070309020205020404" pitchFamily="49" charset="0"/>
                <a:cs typeface="Courier New" panose="02070309020205020404" pitchFamily="49" charset="0"/>
              </a:rPr>
              <a:t>);</a:t>
            </a:r>
            <a:endParaRPr lang="en-US" altLang="zh-CN" sz="2400" dirty="0"/>
          </a:p>
          <a:p>
            <a:r>
              <a:rPr lang="zh-CN" altLang="en-US" sz="2400" dirty="0"/>
              <a:t>复合字可以赋给变量：</a:t>
            </a:r>
          </a:p>
          <a:p>
            <a:pPr lvl="1">
              <a:buFont typeface="Wingdings" panose="05000000000000000000" pitchFamily="2" charset="2"/>
              <a:buNone/>
            </a:pPr>
            <a:r>
              <a:rPr lang="en-US" altLang="zh-CN" sz="2400" dirty="0">
                <a:latin typeface="Courier New" panose="02070309020205020404" pitchFamily="49" charset="0"/>
              </a:rPr>
              <a:t>part1 = (</a:t>
            </a:r>
            <a:r>
              <a:rPr lang="en-US" altLang="zh-CN" sz="2400" dirty="0" err="1">
                <a:latin typeface="Courier New" panose="02070309020205020404" pitchFamily="49" charset="0"/>
              </a:rPr>
              <a:t>struct</a:t>
            </a:r>
            <a:r>
              <a:rPr lang="en-US" altLang="zh-CN" sz="2400" dirty="0">
                <a:latin typeface="Courier New" panose="02070309020205020404" pitchFamily="49" charset="0"/>
              </a:rPr>
              <a:t> part) {528, "Disk drive", 10};</a:t>
            </a:r>
          </a:p>
          <a:p>
            <a:r>
              <a:rPr lang="zh-CN" altLang="en-US" sz="2400" dirty="0"/>
              <a:t>一个复合字由一个类型名（在小括号内）和一组值（在大括号内）组成。</a:t>
            </a:r>
          </a:p>
          <a:p>
            <a:r>
              <a:rPr lang="zh-CN" altLang="en-US" sz="2400" dirty="0"/>
              <a:t>当一个复合字表示一个结构时，类型名可以是带</a:t>
            </a:r>
            <a:r>
              <a:rPr lang="en-US" altLang="zh-CN" sz="2400" dirty="0"/>
              <a:t> </a:t>
            </a:r>
            <a:r>
              <a:rPr lang="en-US" altLang="zh-CN" sz="2400" dirty="0" err="1">
                <a:latin typeface="Courier New" panose="02070309020205020404" pitchFamily="49" charset="0"/>
              </a:rPr>
              <a:t>struct</a:t>
            </a:r>
            <a:r>
              <a:rPr lang="en-US" altLang="zh-CN" sz="2400" dirty="0"/>
              <a:t> </a:t>
            </a:r>
            <a:r>
              <a:rPr lang="zh-CN" altLang="en-US" sz="2400" dirty="0"/>
              <a:t>前缀词的结构标记，或者是</a:t>
            </a:r>
            <a:r>
              <a:rPr lang="en-US" altLang="zh-CN" sz="2400" dirty="0"/>
              <a:t> </a:t>
            </a:r>
            <a:r>
              <a:rPr lang="en-US" altLang="zh-CN" sz="2400" dirty="0" err="1">
                <a:latin typeface="Courier New" panose="02070309020205020404" pitchFamily="49" charset="0"/>
              </a:rPr>
              <a:t>typedef</a:t>
            </a:r>
            <a:r>
              <a:rPr lang="en-US" altLang="zh-CN" sz="2400" dirty="0"/>
              <a:t> </a:t>
            </a:r>
            <a:r>
              <a:rPr lang="zh-CN" altLang="en-US" sz="2400" dirty="0"/>
              <a:t>名字。</a:t>
            </a:r>
            <a:endParaRPr lang="en-US" altLang="zh-CN" sz="2400" dirty="0"/>
          </a:p>
        </p:txBody>
      </p:sp>
    </p:spTree>
    <p:extLst>
      <p:ext uri="{BB962C8B-B14F-4D97-AF65-F5344CB8AC3E}">
        <p14:creationId xmlns:p14="http://schemas.microsoft.com/office/powerpoint/2010/main" val="1402045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Title 1"/>
          <p:cNvSpPr>
            <a:spLocks noGrp="1"/>
          </p:cNvSpPr>
          <p:nvPr>
            <p:ph type="title" idx="4294967295"/>
          </p:nvPr>
        </p:nvSpPr>
        <p:spPr>
          <a:xfrm>
            <a:off x="0" y="533400"/>
            <a:ext cx="10363200" cy="685800"/>
          </a:xfrm>
        </p:spPr>
        <p:txBody>
          <a:bodyPr vert="horz" wrap="square" lIns="92075" tIns="46038" rIns="92075" bIns="46038" numCol="1" anchor="ctr" anchorCtr="0" compatLnSpc="1">
            <a:prstTxWarp prst="textNoShape">
              <a:avLst/>
            </a:prstTxWarp>
          </a:bodyPr>
          <a:lstStyle/>
          <a:p>
            <a:r>
              <a:rPr lang="zh-CN" altLang="en-US"/>
              <a:t>复合字</a:t>
            </a:r>
            <a:r>
              <a:rPr lang="en-US" altLang="zh-CN"/>
              <a:t> (C99)</a:t>
            </a:r>
          </a:p>
        </p:txBody>
      </p:sp>
      <p:sp>
        <p:nvSpPr>
          <p:cNvPr id="390147" name="Content Placeholder 2"/>
          <p:cNvSpPr>
            <a:spLocks noGrp="1"/>
          </p:cNvSpPr>
          <p:nvPr>
            <p:ph idx="4294967295"/>
          </p:nvPr>
        </p:nvSpPr>
        <p:spPr>
          <a:xfrm>
            <a:off x="381000" y="1524000"/>
            <a:ext cx="11430000" cy="4800600"/>
          </a:xfrm>
        </p:spPr>
        <p:txBody>
          <a:bodyPr vert="horz" wrap="square" lIns="92075" tIns="46038" rIns="92075" bIns="46038" numCol="1" anchor="t" anchorCtr="0" compatLnSpc="1">
            <a:prstTxWarp prst="textNoShape">
              <a:avLst/>
            </a:prstTxWarp>
          </a:bodyPr>
          <a:lstStyle/>
          <a:p>
            <a:pPr>
              <a:lnSpc>
                <a:spcPct val="200000"/>
              </a:lnSpc>
              <a:spcAft>
                <a:spcPts val="600"/>
              </a:spcAft>
            </a:pPr>
            <a:r>
              <a:rPr lang="zh-CN" altLang="en-US" sz="2800" dirty="0"/>
              <a:t>复合字可以含有指示符，就像指定初始化一样：</a:t>
            </a:r>
          </a:p>
          <a:p>
            <a:pPr lvl="1">
              <a:lnSpc>
                <a:spcPct val="200000"/>
              </a:lnSpc>
              <a:spcAft>
                <a:spcPts val="600"/>
              </a:spcAft>
              <a:buFont typeface="Wingdings" panose="05000000000000000000" pitchFamily="2" charset="2"/>
              <a:buNone/>
            </a:pPr>
            <a:r>
              <a:rPr lang="en-US" altLang="zh-CN" dirty="0" err="1">
                <a:latin typeface="Courier New" panose="02070309020205020404" pitchFamily="49" charset="0"/>
                <a:cs typeface="Courier New" panose="02070309020205020404" pitchFamily="49" charset="0"/>
              </a:rPr>
              <a:t>print_part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struct</a:t>
            </a:r>
            <a:r>
              <a:rPr lang="en-US" altLang="zh-CN" dirty="0">
                <a:latin typeface="Courier New" panose="02070309020205020404" pitchFamily="49" charset="0"/>
                <a:cs typeface="Courier New" panose="02070309020205020404" pitchFamily="49" charset="0"/>
              </a:rPr>
              <a:t> part) {.</a:t>
            </a:r>
            <a:r>
              <a:rPr lang="en-US" altLang="zh-CN" dirty="0" err="1">
                <a:latin typeface="Courier New" panose="02070309020205020404" pitchFamily="49" charset="0"/>
                <a:cs typeface="Courier New" panose="02070309020205020404" pitchFamily="49" charset="0"/>
              </a:rPr>
              <a:t>on_hand</a:t>
            </a:r>
            <a:r>
              <a:rPr lang="en-US" altLang="zh-CN" dirty="0">
                <a:latin typeface="Courier New" panose="02070309020205020404" pitchFamily="49" charset="0"/>
                <a:cs typeface="Courier New" panose="02070309020205020404" pitchFamily="49" charset="0"/>
              </a:rPr>
              <a:t> = 10,</a:t>
            </a:r>
          </a:p>
          <a:p>
            <a:pPr lvl="1">
              <a:lnSpc>
                <a:spcPct val="200000"/>
              </a:lnSpc>
              <a:spcAft>
                <a:spcPts val="60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.name = "Disk drive", .number = 528});</a:t>
            </a:r>
          </a:p>
          <a:p>
            <a:pPr>
              <a:lnSpc>
                <a:spcPct val="200000"/>
              </a:lnSpc>
              <a:spcAft>
                <a:spcPts val="600"/>
              </a:spcAft>
            </a:pPr>
            <a:r>
              <a:rPr lang="zh-CN" altLang="en-US" sz="2800" dirty="0"/>
              <a:t>复合字可以不提供全部的初始化，在这种情形下，没有被初始化的成员默认为零。</a:t>
            </a:r>
            <a:endParaRPr lang="en-US" altLang="zh-CN" sz="2800" dirty="0"/>
          </a:p>
        </p:txBody>
      </p:sp>
    </p:spTree>
    <p:extLst>
      <p:ext uri="{BB962C8B-B14F-4D97-AF65-F5344CB8AC3E}">
        <p14:creationId xmlns:p14="http://schemas.microsoft.com/office/powerpoint/2010/main" val="15804307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0600" y="381000"/>
            <a:ext cx="9982200" cy="838200"/>
          </a:xfrm>
        </p:spPr>
        <p:txBody>
          <a:bodyPr/>
          <a:lstStyle/>
          <a:p>
            <a:pPr>
              <a:defRPr/>
            </a:pPr>
            <a:r>
              <a:rPr lang="zh-CN" altLang="en-US" dirty="0"/>
              <a:t>指向结构的指针</a:t>
            </a:r>
          </a:p>
        </p:txBody>
      </p:sp>
      <p:sp>
        <p:nvSpPr>
          <p:cNvPr id="3" name="内容占位符 2"/>
          <p:cNvSpPr>
            <a:spLocks noGrp="1"/>
          </p:cNvSpPr>
          <p:nvPr>
            <p:ph sz="half" idx="1"/>
          </p:nvPr>
        </p:nvSpPr>
        <p:spPr>
          <a:xfrm>
            <a:off x="250651" y="2057400"/>
            <a:ext cx="4778549" cy="4114800"/>
          </a:xfrm>
        </p:spPr>
        <p:txBody>
          <a:bodyPr>
            <a:normAutofit/>
          </a:bodyPr>
          <a:lstStyle/>
          <a:p>
            <a:pPr>
              <a:defRPr/>
            </a:pPr>
            <a:r>
              <a:rPr lang="zh-CN" altLang="en-US" sz="2400" dirty="0"/>
              <a:t>声明指向结构的指针</a:t>
            </a:r>
            <a:endParaRPr lang="en-US" altLang="zh-CN" sz="2400" dirty="0"/>
          </a:p>
          <a:p>
            <a:pPr marL="403225" lvl="1" indent="0">
              <a:buNone/>
              <a:defRPr/>
            </a:pPr>
            <a:r>
              <a:rPr lang="en-US" altLang="zh-CN" sz="2400" dirty="0" err="1"/>
              <a:t>struct</a:t>
            </a:r>
            <a:r>
              <a:rPr lang="en-US" altLang="zh-CN" sz="2400" dirty="0"/>
              <a:t> part </a:t>
            </a:r>
            <a:r>
              <a:rPr lang="zh-CN" altLang="en-US" sz="2400" dirty="0"/>
              <a:t>*</a:t>
            </a:r>
            <a:r>
              <a:rPr lang="en-US" altLang="zh-CN" sz="2400" dirty="0"/>
              <a:t>p;</a:t>
            </a:r>
          </a:p>
          <a:p>
            <a:pPr>
              <a:defRPr/>
            </a:pPr>
            <a:r>
              <a:rPr lang="zh-CN" altLang="en-US" sz="2400" dirty="0"/>
              <a:t>指向已经声明的结构变量</a:t>
            </a:r>
            <a:endParaRPr lang="en-US" altLang="zh-CN" sz="2400" dirty="0"/>
          </a:p>
          <a:p>
            <a:pPr marL="403225" lvl="1" indent="0">
              <a:buNone/>
              <a:defRPr/>
            </a:pPr>
            <a:r>
              <a:rPr lang="en-US" altLang="zh-CN" sz="2400" dirty="0"/>
              <a:t>p=&amp;part1;</a:t>
            </a:r>
          </a:p>
          <a:p>
            <a:pPr>
              <a:defRPr/>
            </a:pPr>
            <a:r>
              <a:rPr lang="zh-CN" altLang="en-US" sz="2400" dirty="0"/>
              <a:t>通过指针访问结构变量</a:t>
            </a:r>
            <a:endParaRPr lang="en-US" altLang="zh-CN" sz="2400" dirty="0"/>
          </a:p>
          <a:p>
            <a:pPr marL="403225" lvl="1" indent="0">
              <a:buNone/>
              <a:defRPr/>
            </a:pP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p)</a:t>
            </a:r>
            <a:r>
              <a:rPr lang="en-US" altLang="zh-CN" sz="2400" dirty="0"/>
              <a:t>.number = 202;</a:t>
            </a:r>
            <a:r>
              <a:rPr lang="en-US" altLang="zh-CN" sz="2400" dirty="0">
                <a:solidFill>
                  <a:srgbClr val="800000"/>
                </a:solidFill>
              </a:rPr>
              <a:t>//</a:t>
            </a:r>
            <a:r>
              <a:rPr lang="zh-CN" altLang="en-US" sz="2400" dirty="0">
                <a:solidFill>
                  <a:srgbClr val="800000"/>
                </a:solidFill>
              </a:rPr>
              <a:t>括号</a:t>
            </a:r>
            <a:endParaRPr lang="en-US" altLang="zh-CN" sz="2400" dirty="0">
              <a:solidFill>
                <a:srgbClr val="800000"/>
              </a:solidFill>
            </a:endParaRPr>
          </a:p>
          <a:p>
            <a:pPr marL="403225" lvl="1" indent="0">
              <a:buNone/>
              <a:defRPr/>
            </a:pPr>
            <a:r>
              <a:rPr lang="zh-CN" altLang="en-US" sz="2400" dirty="0"/>
              <a:t>或</a:t>
            </a:r>
            <a:r>
              <a:rPr lang="en-US" altLang="zh-CN" sz="2400" dirty="0">
                <a:solidFill>
                  <a:srgbClr val="FF0000"/>
                </a:solidFill>
              </a:rPr>
              <a:t>p-&gt;</a:t>
            </a:r>
            <a:r>
              <a:rPr lang="en-US" altLang="zh-CN" sz="2400" dirty="0"/>
              <a:t>number = 202</a:t>
            </a:r>
            <a:r>
              <a:rPr lang="en-US" altLang="zh-CN" sz="2400" dirty="0">
                <a:solidFill>
                  <a:srgbClr val="800000"/>
                </a:solidFill>
              </a:rPr>
              <a:t>;//</a:t>
            </a:r>
            <a:r>
              <a:rPr lang="zh-CN" altLang="en-US" sz="2400" dirty="0">
                <a:solidFill>
                  <a:srgbClr val="800000"/>
                </a:solidFill>
              </a:rPr>
              <a:t>常用</a:t>
            </a:r>
            <a:endParaRPr lang="en-US" altLang="zh-CN" sz="2400" dirty="0">
              <a:solidFill>
                <a:srgbClr val="800000"/>
              </a:solidFill>
            </a:endParaRPr>
          </a:p>
        </p:txBody>
      </p:sp>
      <p:sp>
        <p:nvSpPr>
          <p:cNvPr id="8" name="矩形 7"/>
          <p:cNvSpPr/>
          <p:nvPr/>
        </p:nvSpPr>
        <p:spPr>
          <a:xfrm>
            <a:off x="5105400" y="1219200"/>
            <a:ext cx="6096000" cy="5262979"/>
          </a:xfrm>
          <a:prstGeom prst="rect">
            <a:avLst/>
          </a:prstGeom>
        </p:spPr>
        <p:txBody>
          <a:bodyPr>
            <a:spAutoFit/>
          </a:bodyPr>
          <a:lstStyle/>
          <a:p>
            <a:r>
              <a:rPr lang="zh-CN" altLang="en-US" b="1" dirty="0"/>
              <a:t>#include &lt;stdio.h&gt;</a:t>
            </a:r>
          </a:p>
          <a:p>
            <a:r>
              <a:rPr lang="zh-CN" altLang="en-US" b="1" dirty="0"/>
              <a:t>int main(int argc, char *argv[])</a:t>
            </a:r>
          </a:p>
          <a:p>
            <a:r>
              <a:rPr lang="zh-CN" altLang="en-US" b="1" dirty="0"/>
              <a:t>{</a:t>
            </a:r>
          </a:p>
          <a:p>
            <a:r>
              <a:rPr lang="zh-CN" altLang="en-US" b="1" dirty="0"/>
              <a:t>    struct part{</a:t>
            </a:r>
          </a:p>
          <a:p>
            <a:r>
              <a:rPr lang="zh-CN" altLang="en-US" b="1" dirty="0"/>
              <a:t>  	int number;</a:t>
            </a:r>
          </a:p>
          <a:p>
            <a:r>
              <a:rPr lang="zh-CN" altLang="en-US" b="1" dirty="0"/>
              <a:t>  	char name[20];</a:t>
            </a:r>
          </a:p>
          <a:p>
            <a:r>
              <a:rPr lang="zh-CN" altLang="en-US" b="1" dirty="0"/>
              <a:t>  	int on_hand;</a:t>
            </a:r>
          </a:p>
          <a:p>
            <a:r>
              <a:rPr lang="zh-CN" altLang="en-US" b="1" dirty="0"/>
              <a:t>    } part1 = {528, "Disk drive", 10};</a:t>
            </a:r>
          </a:p>
          <a:p>
            <a:r>
              <a:rPr lang="zh-CN" altLang="en-US" b="1" dirty="0"/>
              <a:t>    struct part *p=&amp;part1;</a:t>
            </a:r>
          </a:p>
          <a:p>
            <a:r>
              <a:rPr lang="zh-CN" altLang="en-US" b="1" dirty="0"/>
              <a:t>    printf("%d\n",p-&gt;number);</a:t>
            </a:r>
          </a:p>
          <a:p>
            <a:r>
              <a:rPr lang="zh-CN" altLang="en-US" b="1" dirty="0"/>
              <a:t>    printf("%s\n",p-&gt;name);	</a:t>
            </a:r>
          </a:p>
          <a:p>
            <a:r>
              <a:rPr lang="zh-CN" altLang="en-US" b="1" dirty="0"/>
              <a:t>    printf("%d\n",p-&gt;on_hand);</a:t>
            </a:r>
          </a:p>
          <a:p>
            <a:r>
              <a:rPr lang="zh-CN" altLang="en-US" b="1" dirty="0"/>
              <a:t>    return 0;</a:t>
            </a:r>
          </a:p>
          <a:p>
            <a:r>
              <a:rPr lang="zh-CN" altLang="en-US" b="1" dirty="0"/>
              <a:t>}</a:t>
            </a:r>
          </a:p>
        </p:txBody>
      </p:sp>
      <p:pic>
        <p:nvPicPr>
          <p:cNvPr id="10" name="图片 9"/>
          <p:cNvPicPr>
            <a:picLocks noChangeAspect="1"/>
          </p:cNvPicPr>
          <p:nvPr/>
        </p:nvPicPr>
        <p:blipFill>
          <a:blip r:embed="rId3"/>
          <a:stretch>
            <a:fillRect/>
          </a:stretch>
        </p:blipFill>
        <p:spPr>
          <a:xfrm>
            <a:off x="9390380" y="4572000"/>
            <a:ext cx="2649220" cy="1600200"/>
          </a:xfrm>
          <a:prstGeom prst="rect">
            <a:avLst/>
          </a:prstGeom>
        </p:spPr>
      </p:pic>
    </p:spTree>
    <p:extLst>
      <p:ext uri="{BB962C8B-B14F-4D97-AF65-F5344CB8AC3E}">
        <p14:creationId xmlns:p14="http://schemas.microsoft.com/office/powerpoint/2010/main" val="41547182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数据类型</a:t>
            </a:r>
          </a:p>
        </p:txBody>
      </p:sp>
      <p:sp>
        <p:nvSpPr>
          <p:cNvPr id="3" name="内容占位符 2"/>
          <p:cNvSpPr>
            <a:spLocks noGrp="1"/>
          </p:cNvSpPr>
          <p:nvPr>
            <p:ph idx="1"/>
          </p:nvPr>
        </p:nvSpPr>
        <p:spPr/>
        <p:txBody>
          <a:bodyPr>
            <a:normAutofit/>
          </a:bodyPr>
          <a:lstStyle/>
          <a:p>
            <a:pPr>
              <a:lnSpc>
                <a:spcPct val="200000"/>
              </a:lnSpc>
              <a:spcBef>
                <a:spcPts val="600"/>
              </a:spcBef>
              <a:spcAft>
                <a:spcPts val="600"/>
              </a:spcAft>
            </a:pPr>
            <a:r>
              <a:rPr lang="en-US" altLang="zh-CN" sz="3200" dirty="0"/>
              <a:t>C</a:t>
            </a:r>
            <a:r>
              <a:rPr lang="zh-CN" altLang="en-US" sz="3200" dirty="0"/>
              <a:t>语言主要有两大类数据类型</a:t>
            </a:r>
            <a:endParaRPr lang="en-US" altLang="zh-CN" sz="3200" dirty="0"/>
          </a:p>
          <a:p>
            <a:pPr lvl="1">
              <a:lnSpc>
                <a:spcPct val="200000"/>
              </a:lnSpc>
              <a:spcBef>
                <a:spcPts val="600"/>
              </a:spcBef>
              <a:spcAft>
                <a:spcPts val="600"/>
              </a:spcAft>
            </a:pPr>
            <a:r>
              <a:rPr lang="zh-CN" altLang="en-US" dirty="0"/>
              <a:t>标量类型（</a:t>
            </a:r>
            <a:r>
              <a:rPr lang="en-US" altLang="zh-CN" dirty="0">
                <a:solidFill>
                  <a:srgbClr val="C00000"/>
                </a:solidFill>
                <a:ea typeface="宋体" panose="02010600030101010101" pitchFamily="2" charset="-122"/>
              </a:rPr>
              <a:t> scalar </a:t>
            </a:r>
            <a:r>
              <a:rPr lang="zh-CN" altLang="en-US" dirty="0"/>
              <a:t>）：只含有单个数据项的类型</a:t>
            </a:r>
            <a:endParaRPr lang="en-US" altLang="zh-CN" dirty="0"/>
          </a:p>
          <a:p>
            <a:pPr lvl="1">
              <a:lnSpc>
                <a:spcPct val="200000"/>
              </a:lnSpc>
              <a:spcBef>
                <a:spcPts val="600"/>
              </a:spcBef>
              <a:spcAft>
                <a:spcPts val="600"/>
              </a:spcAft>
            </a:pPr>
            <a:r>
              <a:rPr lang="zh-CN" altLang="en-US" dirty="0"/>
              <a:t>聚合类型（</a:t>
            </a:r>
            <a:r>
              <a:rPr lang="en-US" altLang="zh-CN" dirty="0">
                <a:solidFill>
                  <a:srgbClr val="C00000"/>
                </a:solidFill>
                <a:ea typeface="宋体" panose="02010600030101010101" pitchFamily="2" charset="-122"/>
              </a:rPr>
              <a:t> aggregate </a:t>
            </a:r>
            <a:r>
              <a:rPr lang="zh-CN" altLang="en-US" dirty="0"/>
              <a:t>）：含有多个数据项的类型</a:t>
            </a:r>
            <a:endParaRPr lang="en-US" altLang="zh-CN" dirty="0"/>
          </a:p>
          <a:p>
            <a:pPr>
              <a:lnSpc>
                <a:spcPct val="200000"/>
              </a:lnSpc>
              <a:spcBef>
                <a:spcPts val="600"/>
              </a:spcBef>
              <a:spcAft>
                <a:spcPts val="600"/>
              </a:spcAft>
            </a:pPr>
            <a:r>
              <a:rPr lang="zh-CN" altLang="en-US" sz="3200" dirty="0"/>
              <a:t>聚合类型除了数组，还有结构、联合和枚举等类型。</a:t>
            </a:r>
            <a:endParaRPr lang="en-US" altLang="zh-C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892426" y="2057400"/>
            <a:ext cx="6480175" cy="41910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结构变量</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结构类型</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002060"/>
                </a:solidFill>
                <a:effectLst>
                  <a:outerShdw blurRad="38100" dist="38100" dir="2700000" algn="tl">
                    <a:srgbClr val="C0C0C0"/>
                  </a:outerShdw>
                </a:effectLst>
                <a:latin typeface="方正姚体" panose="02010601030101010101" pitchFamily="2" charset="-122"/>
                <a:ea typeface="方正姚体" panose="02010601030101010101" pitchFamily="2" charset="-122"/>
              </a:rPr>
              <a:t>嵌套的数组和结构</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联合</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枚举</a:t>
            </a:r>
          </a:p>
        </p:txBody>
      </p:sp>
    </p:spTree>
    <p:extLst>
      <p:ext uri="{BB962C8B-B14F-4D97-AF65-F5344CB8AC3E}">
        <p14:creationId xmlns:p14="http://schemas.microsoft.com/office/powerpoint/2010/main" val="3509507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zh-CN" altLang="en-US"/>
              <a:t>嵌套数组和结构</a:t>
            </a:r>
            <a:endParaRPr lang="en-US" altLang="zh-CN"/>
          </a:p>
        </p:txBody>
      </p:sp>
      <p:sp>
        <p:nvSpPr>
          <p:cNvPr id="28675" name="Content Placeholder 2"/>
          <p:cNvSpPr>
            <a:spLocks noGrp="1"/>
          </p:cNvSpPr>
          <p:nvPr>
            <p:ph idx="1"/>
          </p:nvPr>
        </p:nvSpPr>
        <p:spPr/>
        <p:txBody>
          <a:bodyPr>
            <a:normAutofit/>
          </a:bodyPr>
          <a:lstStyle/>
          <a:p>
            <a:r>
              <a:rPr lang="zh-CN" altLang="en-US" sz="2800" dirty="0"/>
              <a:t>结构和数组可以无约束地嵌套</a:t>
            </a:r>
            <a:endParaRPr lang="en-US" altLang="zh-CN" sz="2800" dirty="0"/>
          </a:p>
          <a:p>
            <a:pPr lvl="1"/>
            <a:r>
              <a:rPr lang="zh-CN" altLang="en-US" sz="2800" dirty="0"/>
              <a:t>结构在外层</a:t>
            </a:r>
            <a:endParaRPr lang="en-US" altLang="zh-CN" sz="2800" dirty="0"/>
          </a:p>
          <a:p>
            <a:pPr lvl="2"/>
            <a:r>
              <a:rPr lang="zh-CN" altLang="en-US" dirty="0"/>
              <a:t>以数组为成员</a:t>
            </a:r>
            <a:endParaRPr lang="en-US" altLang="zh-CN" dirty="0"/>
          </a:p>
          <a:p>
            <a:pPr lvl="2"/>
            <a:r>
              <a:rPr lang="zh-CN" altLang="en-US" dirty="0"/>
              <a:t>以结构为成员</a:t>
            </a:r>
            <a:endParaRPr lang="en-US" altLang="zh-CN" dirty="0"/>
          </a:p>
          <a:p>
            <a:pPr lvl="1"/>
            <a:r>
              <a:rPr lang="zh-CN" altLang="en-US" sz="2800" dirty="0"/>
              <a:t>数组在外层</a:t>
            </a:r>
            <a:endParaRPr lang="en-US" altLang="zh-CN" sz="2800" dirty="0"/>
          </a:p>
          <a:p>
            <a:pPr lvl="2"/>
            <a:r>
              <a:rPr lang="zh-CN" altLang="en-US" dirty="0"/>
              <a:t>以数组为元素</a:t>
            </a:r>
            <a:endParaRPr lang="en-US" altLang="zh-CN" dirty="0"/>
          </a:p>
          <a:p>
            <a:pPr lvl="2"/>
            <a:r>
              <a:rPr lang="zh-CN" altLang="en-US" dirty="0"/>
              <a:t>以结构为元素</a:t>
            </a:r>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zh-CN" altLang="en-US"/>
              <a:t>嵌套结构</a:t>
            </a:r>
            <a:endParaRPr lang="en-US" altLang="zh-CN"/>
          </a:p>
        </p:txBody>
      </p:sp>
      <p:sp>
        <p:nvSpPr>
          <p:cNvPr id="2" name="内容占位符 1"/>
          <p:cNvSpPr>
            <a:spLocks noGrp="1"/>
          </p:cNvSpPr>
          <p:nvPr>
            <p:ph sz="half" idx="10"/>
          </p:nvPr>
        </p:nvSpPr>
        <p:spPr>
          <a:xfrm>
            <a:off x="6197600" y="1371600"/>
            <a:ext cx="5689600" cy="3048000"/>
          </a:xfrm>
        </p:spPr>
        <p:txBody>
          <a:bodyPr>
            <a:normAutofit/>
          </a:bodyPr>
          <a:lstStyle/>
          <a:p>
            <a:r>
              <a:rPr lang="en-US" altLang="zh-CN" dirty="0" err="1"/>
              <a:t>person_name</a:t>
            </a:r>
            <a:r>
              <a:rPr lang="zh-CN" altLang="en-US" dirty="0"/>
              <a:t>嵌入</a:t>
            </a:r>
            <a:r>
              <a:rPr lang="en-US" altLang="zh-CN" dirty="0"/>
              <a:t>student:</a:t>
            </a:r>
          </a:p>
          <a:p>
            <a:pPr marL="342900" lvl="1" indent="0">
              <a:buNone/>
            </a:pPr>
            <a:r>
              <a:rPr lang="en-US" altLang="zh-CN" dirty="0" err="1"/>
              <a:t>struct</a:t>
            </a:r>
            <a:r>
              <a:rPr lang="en-US" altLang="zh-CN" dirty="0"/>
              <a:t> student {</a:t>
            </a:r>
          </a:p>
          <a:p>
            <a:pPr marL="342900" lvl="1" indent="0">
              <a:buNone/>
            </a:pPr>
            <a:r>
              <a:rPr lang="en-US" altLang="zh-CN" dirty="0"/>
              <a:t>  </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person_name</a:t>
            </a:r>
            <a:r>
              <a:rPr lang="en-US" altLang="zh-CN" dirty="0"/>
              <a:t> name;</a:t>
            </a:r>
          </a:p>
          <a:p>
            <a:pPr marL="342900" lvl="1" indent="0">
              <a:buNone/>
            </a:pPr>
            <a:r>
              <a:rPr lang="en-US" altLang="zh-CN" dirty="0"/>
              <a:t>  </a:t>
            </a:r>
            <a:r>
              <a:rPr lang="en-US" altLang="zh-CN" dirty="0" err="1"/>
              <a:t>int</a:t>
            </a:r>
            <a:r>
              <a:rPr lang="en-US" altLang="zh-CN" dirty="0"/>
              <a:t> id, age;</a:t>
            </a:r>
          </a:p>
          <a:p>
            <a:pPr marL="342900" lvl="1" indent="0">
              <a:buNone/>
            </a:pPr>
            <a:r>
              <a:rPr lang="en-US" altLang="zh-CN" dirty="0"/>
              <a:t>  char sex;</a:t>
            </a:r>
          </a:p>
          <a:p>
            <a:pPr marL="342900" lvl="1" indent="0">
              <a:buNone/>
            </a:pPr>
            <a:r>
              <a:rPr lang="en-US" altLang="zh-CN" dirty="0"/>
              <a:t>} student1, student2;</a:t>
            </a:r>
            <a:endParaRPr lang="zh-CN" altLang="en-US" dirty="0"/>
          </a:p>
        </p:txBody>
      </p:sp>
      <p:sp>
        <p:nvSpPr>
          <p:cNvPr id="39939" name="Content Placeholder 2"/>
          <p:cNvSpPr>
            <a:spLocks noGrp="1"/>
          </p:cNvSpPr>
          <p:nvPr>
            <p:ph sz="half" idx="1"/>
          </p:nvPr>
        </p:nvSpPr>
        <p:spPr>
          <a:xfrm>
            <a:off x="304800" y="1371600"/>
            <a:ext cx="5689600" cy="3048000"/>
          </a:xfrm>
        </p:spPr>
        <p:txBody>
          <a:bodyPr>
            <a:normAutofit/>
          </a:bodyPr>
          <a:lstStyle/>
          <a:p>
            <a:r>
              <a:rPr lang="zh-CN" altLang="en-US" dirty="0"/>
              <a:t>人名结构</a:t>
            </a:r>
            <a:endParaRPr lang="en-US" altLang="zh-CN" dirty="0"/>
          </a:p>
          <a:p>
            <a:pPr marL="342900" lvl="1" indent="0">
              <a:buNone/>
            </a:pPr>
            <a:r>
              <a:rPr lang="en-US" altLang="zh-CN" dirty="0" err="1"/>
              <a:t>struct</a:t>
            </a:r>
            <a:r>
              <a:rPr lang="en-US" altLang="zh-CN" dirty="0"/>
              <a:t> </a:t>
            </a:r>
            <a:r>
              <a:rPr lang="en-US" altLang="zh-CN" dirty="0" err="1"/>
              <a:t>person_name</a:t>
            </a:r>
            <a:r>
              <a:rPr lang="en-US" altLang="zh-CN" dirty="0"/>
              <a:t> {</a:t>
            </a:r>
          </a:p>
          <a:p>
            <a:pPr marL="342900" lvl="1" indent="0">
              <a:buNone/>
            </a:pPr>
            <a:r>
              <a:rPr lang="en-US" altLang="zh-CN" dirty="0"/>
              <a:t>  char first[FIRST_NAME_LEN+1];</a:t>
            </a:r>
          </a:p>
          <a:p>
            <a:pPr marL="342900" lvl="1" indent="0">
              <a:buNone/>
            </a:pPr>
            <a:r>
              <a:rPr lang="en-US" altLang="zh-CN" dirty="0"/>
              <a:t>  char </a:t>
            </a:r>
            <a:r>
              <a:rPr lang="en-US" altLang="zh-CN" dirty="0" err="1"/>
              <a:t>middle_initial</a:t>
            </a:r>
            <a:r>
              <a:rPr lang="en-US" altLang="zh-CN" dirty="0"/>
              <a:t>;</a:t>
            </a:r>
          </a:p>
          <a:p>
            <a:pPr marL="342900" lvl="1" indent="0">
              <a:buNone/>
            </a:pPr>
            <a:r>
              <a:rPr lang="en-US" altLang="zh-CN" dirty="0"/>
              <a:t>  char last[LAST_NAME_LEN+1];</a:t>
            </a:r>
          </a:p>
          <a:p>
            <a:pPr marL="342900" lvl="1" indent="0">
              <a:buNone/>
            </a:pPr>
            <a:r>
              <a:rPr lang="en-US" altLang="zh-CN" dirty="0"/>
              <a:t>};</a:t>
            </a:r>
          </a:p>
        </p:txBody>
      </p:sp>
      <p:sp>
        <p:nvSpPr>
          <p:cNvPr id="3" name="内容占位符 2"/>
          <p:cNvSpPr>
            <a:spLocks noGrp="1"/>
          </p:cNvSpPr>
          <p:nvPr>
            <p:ph idx="1"/>
          </p:nvPr>
        </p:nvSpPr>
        <p:spPr>
          <a:xfrm>
            <a:off x="304800" y="4648200"/>
            <a:ext cx="11582400" cy="1752600"/>
          </a:xfrm>
        </p:spPr>
        <p:txBody>
          <a:bodyPr>
            <a:noAutofit/>
          </a:bodyPr>
          <a:lstStyle/>
          <a:p>
            <a:pPr>
              <a:lnSpc>
                <a:spcPts val="3500"/>
              </a:lnSpc>
              <a:spcBef>
                <a:spcPts val="600"/>
              </a:spcBef>
              <a:spcAft>
                <a:spcPts val="600"/>
              </a:spcAft>
            </a:pPr>
            <a:r>
              <a:rPr lang="zh-CN" altLang="en-US" dirty="0"/>
              <a:t>嵌套成员访问：逐层访问</a:t>
            </a:r>
          </a:p>
          <a:p>
            <a:pPr lvl="1">
              <a:lnSpc>
                <a:spcPts val="3500"/>
              </a:lnSpc>
              <a:spcBef>
                <a:spcPts val="600"/>
              </a:spcBef>
              <a:spcAft>
                <a:spcPts val="600"/>
              </a:spcAft>
            </a:pPr>
            <a:r>
              <a:rPr lang="zh-CN" altLang="en-US" sz="2400" dirty="0">
                <a:solidFill>
                  <a:srgbClr val="612123"/>
                </a:solidFill>
              </a:rPr>
              <a:t>比如访问</a:t>
            </a:r>
            <a:r>
              <a:rPr lang="en-US" altLang="zh-CN" sz="2400" dirty="0">
                <a:solidFill>
                  <a:srgbClr val="612123"/>
                </a:solidFill>
              </a:rPr>
              <a:t>student1</a:t>
            </a:r>
            <a:r>
              <a:rPr lang="zh-CN" altLang="en-US" sz="2400" dirty="0">
                <a:solidFill>
                  <a:srgbClr val="612123"/>
                </a:solidFill>
              </a:rPr>
              <a:t>的姓：需要使用</a:t>
            </a:r>
            <a:r>
              <a:rPr lang="en-US" altLang="zh-CN" sz="2400" dirty="0">
                <a:solidFill>
                  <a:srgbClr val="612123"/>
                </a:solidFill>
              </a:rPr>
              <a:t>.</a:t>
            </a:r>
            <a:r>
              <a:rPr lang="zh-CN" altLang="en-US" sz="2400" dirty="0">
                <a:solidFill>
                  <a:srgbClr val="612123"/>
                </a:solidFill>
              </a:rPr>
              <a:t>操作符两次</a:t>
            </a:r>
            <a:endParaRPr lang="en-US" altLang="zh-CN" sz="2400" dirty="0">
              <a:solidFill>
                <a:srgbClr val="612123"/>
              </a:solidFill>
            </a:endParaRPr>
          </a:p>
          <a:p>
            <a:pPr lvl="1">
              <a:lnSpc>
                <a:spcPts val="3500"/>
              </a:lnSpc>
              <a:spcBef>
                <a:spcPts val="600"/>
              </a:spcBef>
              <a:spcAft>
                <a:spcPts val="600"/>
              </a:spcAft>
            </a:pPr>
            <a:r>
              <a:rPr lang="en-US" altLang="zh-CN" sz="2400" dirty="0" err="1">
                <a:solidFill>
                  <a:srgbClr val="612123"/>
                </a:solidFill>
              </a:rPr>
              <a:t>strcpy</a:t>
            </a:r>
            <a:r>
              <a:rPr lang="en-US" altLang="zh-CN" sz="2400" dirty="0">
                <a:solidFill>
                  <a:srgbClr val="612123"/>
                </a:solidFill>
              </a:rPr>
              <a:t>(student1.name.last, "Fred");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itle 1"/>
          <p:cNvSpPr>
            <a:spLocks noGrp="1"/>
          </p:cNvSpPr>
          <p:nvPr>
            <p:ph type="title" idx="4294967295"/>
          </p:nvPr>
        </p:nvSpPr>
        <p:spPr>
          <a:xfrm>
            <a:off x="1825626" y="273050"/>
            <a:ext cx="8570913" cy="839788"/>
          </a:xfrm>
        </p:spPr>
        <p:txBody>
          <a:bodyPr vert="horz" wrap="square" lIns="92075" tIns="46038" rIns="92075" bIns="46038" numCol="1" anchor="ctr" anchorCtr="0" compatLnSpc="1">
            <a:prstTxWarp prst="textNoShape">
              <a:avLst/>
            </a:prstTxWarp>
          </a:bodyPr>
          <a:lstStyle/>
          <a:p>
            <a:r>
              <a:rPr lang="zh-CN" altLang="en-US"/>
              <a:t>嵌套的结构</a:t>
            </a:r>
            <a:endParaRPr lang="en-US" altLang="zh-CN"/>
          </a:p>
        </p:txBody>
      </p:sp>
      <p:sp>
        <p:nvSpPr>
          <p:cNvPr id="394243" name="Content Placeholder 2"/>
          <p:cNvSpPr>
            <a:spLocks noGrp="1"/>
          </p:cNvSpPr>
          <p:nvPr>
            <p:ph idx="4294967295"/>
          </p:nvPr>
        </p:nvSpPr>
        <p:spPr>
          <a:xfrm>
            <a:off x="304800" y="1295400"/>
            <a:ext cx="11582399" cy="5194300"/>
          </a:xfrm>
        </p:spPr>
        <p:txBody>
          <a:bodyPr vert="horz" wrap="square" lIns="92075" tIns="46038" rIns="92075" bIns="46038" numCol="1" anchor="t" anchorCtr="0" compatLnSpc="1">
            <a:prstTxWarp prst="textNoShape">
              <a:avLst/>
            </a:prstTxWarp>
          </a:bodyPr>
          <a:lstStyle/>
          <a:p>
            <a:pPr>
              <a:lnSpc>
                <a:spcPct val="150000"/>
              </a:lnSpc>
              <a:spcAft>
                <a:spcPts val="0"/>
              </a:spcAft>
            </a:pPr>
            <a:r>
              <a:rPr lang="zh-CN" altLang="en-US" sz="2500" dirty="0"/>
              <a:t>让</a:t>
            </a:r>
            <a:r>
              <a:rPr lang="en-US" altLang="zh-CN" sz="2500" dirty="0"/>
              <a:t> </a:t>
            </a:r>
            <a:r>
              <a:rPr lang="en-US" altLang="zh-CN" sz="2500" dirty="0">
                <a:latin typeface="Courier New" panose="02070309020205020404" pitchFamily="49" charset="0"/>
                <a:cs typeface="Courier New" panose="02070309020205020404" pitchFamily="49" charset="0"/>
              </a:rPr>
              <a:t>name</a:t>
            </a:r>
            <a:r>
              <a:rPr lang="en-US" altLang="zh-CN" sz="2500" dirty="0"/>
              <a:t> </a:t>
            </a:r>
            <a:r>
              <a:rPr lang="zh-CN" altLang="en-US" sz="2500" dirty="0"/>
              <a:t>作为一个结构使得更容易把姓名当作数据单位。</a:t>
            </a:r>
            <a:endParaRPr lang="en-US" altLang="zh-CN" sz="2500" dirty="0"/>
          </a:p>
          <a:p>
            <a:pPr>
              <a:lnSpc>
                <a:spcPct val="150000"/>
              </a:lnSpc>
              <a:spcAft>
                <a:spcPts val="0"/>
              </a:spcAft>
            </a:pPr>
            <a:r>
              <a:rPr lang="zh-CN" altLang="en-US" sz="2500" dirty="0"/>
              <a:t>一个显示姓名的函数只需传入一个</a:t>
            </a:r>
            <a:r>
              <a:rPr lang="en-US" altLang="zh-CN" sz="2500" dirty="0"/>
              <a:t> </a:t>
            </a:r>
            <a:r>
              <a:rPr lang="en-US" altLang="zh-CN" sz="2500" dirty="0" err="1">
                <a:latin typeface="Courier New" panose="02070309020205020404" pitchFamily="49" charset="0"/>
              </a:rPr>
              <a:t>person_name</a:t>
            </a:r>
            <a:r>
              <a:rPr lang="en-US" altLang="zh-CN" sz="2500" dirty="0"/>
              <a:t> </a:t>
            </a:r>
            <a:r>
              <a:rPr lang="zh-CN" altLang="en-US" sz="2500" dirty="0"/>
              <a:t>自变量, 而不是三个自变量：</a:t>
            </a:r>
          </a:p>
          <a:p>
            <a:pPr lvl="1">
              <a:lnSpc>
                <a:spcPct val="150000"/>
              </a:lnSpc>
              <a:spcAft>
                <a:spcPts val="0"/>
              </a:spcAft>
              <a:buFont typeface="Wingdings" panose="05000000000000000000" pitchFamily="2" charset="2"/>
              <a:buNone/>
            </a:pPr>
            <a:r>
              <a:rPr lang="en-US" altLang="zh-CN" sz="2500" dirty="0" err="1">
                <a:latin typeface="Courier New" panose="02070309020205020404" pitchFamily="49" charset="0"/>
              </a:rPr>
              <a:t>display_name</a:t>
            </a:r>
            <a:r>
              <a:rPr lang="en-US" altLang="zh-CN" sz="2500" dirty="0">
                <a:latin typeface="Courier New" panose="02070309020205020404" pitchFamily="49" charset="0"/>
              </a:rPr>
              <a:t>(student1.name);</a:t>
            </a:r>
          </a:p>
          <a:p>
            <a:pPr>
              <a:lnSpc>
                <a:spcPct val="150000"/>
              </a:lnSpc>
              <a:spcAft>
                <a:spcPts val="0"/>
              </a:spcAft>
            </a:pPr>
            <a:r>
              <a:rPr lang="zh-CN" altLang="en-US" sz="2500" dirty="0"/>
              <a:t>把</a:t>
            </a:r>
            <a:r>
              <a:rPr lang="en-US" altLang="zh-CN" sz="2500" dirty="0"/>
              <a:t> </a:t>
            </a:r>
            <a:r>
              <a:rPr lang="en-US" altLang="zh-CN" sz="2500" dirty="0" err="1">
                <a:latin typeface="Courier New" panose="02070309020205020404" pitchFamily="49" charset="0"/>
              </a:rPr>
              <a:t>person_name</a:t>
            </a:r>
            <a:r>
              <a:rPr lang="zh-CN" altLang="en-US" sz="2500" dirty="0"/>
              <a:t>结构里的信息拷贝到一个学生结构的</a:t>
            </a:r>
            <a:r>
              <a:rPr lang="en-US" altLang="zh-CN" sz="2500" dirty="0"/>
              <a:t> </a:t>
            </a:r>
            <a:r>
              <a:rPr lang="en-US" altLang="zh-CN" sz="2500" dirty="0">
                <a:latin typeface="Courier New" panose="02070309020205020404" pitchFamily="49" charset="0"/>
              </a:rPr>
              <a:t>name</a:t>
            </a:r>
            <a:r>
              <a:rPr lang="zh-CN" altLang="en-US" sz="2500" dirty="0">
                <a:latin typeface="Courier New" panose="02070309020205020404" pitchFamily="49" charset="0"/>
              </a:rPr>
              <a:t>成员只要一次赋值,而不是三次</a:t>
            </a:r>
            <a:r>
              <a:rPr lang="zh-CN" altLang="en-US" sz="2500" dirty="0"/>
              <a:t>：</a:t>
            </a:r>
          </a:p>
          <a:p>
            <a:pPr lvl="1">
              <a:lnSpc>
                <a:spcPct val="150000"/>
              </a:lnSpc>
              <a:spcAft>
                <a:spcPts val="0"/>
              </a:spcAft>
              <a:buFont typeface="Wingdings" panose="05000000000000000000" pitchFamily="2" charset="2"/>
              <a:buNone/>
            </a:pPr>
            <a:r>
              <a:rPr lang="en-US" altLang="zh-CN" sz="2500" dirty="0" err="1">
                <a:latin typeface="Courier New" panose="02070309020205020404" pitchFamily="49" charset="0"/>
              </a:rPr>
              <a:t>struct</a:t>
            </a:r>
            <a:r>
              <a:rPr lang="en-US" altLang="zh-CN" sz="2500" dirty="0">
                <a:latin typeface="Courier New" panose="02070309020205020404" pitchFamily="49" charset="0"/>
              </a:rPr>
              <a:t> </a:t>
            </a:r>
            <a:r>
              <a:rPr lang="en-US" altLang="zh-CN" sz="2500" dirty="0" err="1">
                <a:latin typeface="Courier New" panose="02070309020205020404" pitchFamily="49" charset="0"/>
              </a:rPr>
              <a:t>person_name</a:t>
            </a:r>
            <a:r>
              <a:rPr lang="en-US" altLang="zh-CN" sz="2500" dirty="0">
                <a:latin typeface="Courier New" panose="02070309020205020404" pitchFamily="49" charset="0"/>
              </a:rPr>
              <a:t> </a:t>
            </a:r>
            <a:r>
              <a:rPr lang="en-US" altLang="zh-CN" sz="2500" dirty="0" err="1">
                <a:latin typeface="Courier New" panose="02070309020205020404" pitchFamily="49" charset="0"/>
              </a:rPr>
              <a:t>new_name</a:t>
            </a:r>
            <a:r>
              <a:rPr lang="en-US" altLang="zh-CN" sz="2500" dirty="0">
                <a:latin typeface="Courier New" panose="02070309020205020404" pitchFamily="49" charset="0"/>
              </a:rPr>
              <a:t>;</a:t>
            </a:r>
          </a:p>
          <a:p>
            <a:pPr lvl="1">
              <a:lnSpc>
                <a:spcPct val="150000"/>
              </a:lnSpc>
              <a:spcAft>
                <a:spcPts val="0"/>
              </a:spcAft>
              <a:buFont typeface="Wingdings" panose="05000000000000000000" pitchFamily="2" charset="2"/>
              <a:buNone/>
            </a:pPr>
            <a:r>
              <a:rPr lang="en-US" altLang="zh-CN" sz="2500" dirty="0">
                <a:latin typeface="Courier New" panose="02070309020205020404" pitchFamily="49" charset="0"/>
              </a:rPr>
              <a:t>…</a:t>
            </a:r>
          </a:p>
          <a:p>
            <a:pPr lvl="1">
              <a:lnSpc>
                <a:spcPct val="150000"/>
              </a:lnSpc>
              <a:spcAft>
                <a:spcPts val="0"/>
              </a:spcAft>
              <a:buFont typeface="Wingdings" panose="05000000000000000000" pitchFamily="2" charset="2"/>
              <a:buNone/>
            </a:pPr>
            <a:r>
              <a:rPr lang="en-US" altLang="zh-CN" sz="2500" dirty="0">
                <a:latin typeface="Courier New" panose="02070309020205020404" pitchFamily="49" charset="0"/>
              </a:rPr>
              <a:t>student1.name = </a:t>
            </a:r>
            <a:r>
              <a:rPr lang="en-US" altLang="zh-CN" sz="2500" dirty="0" err="1">
                <a:latin typeface="Courier New" panose="02070309020205020404" pitchFamily="49" charset="0"/>
              </a:rPr>
              <a:t>new_name</a:t>
            </a:r>
            <a:r>
              <a:rPr lang="en-US" altLang="zh-CN" sz="2500" dirty="0">
                <a:latin typeface="Courier New" panose="02070309020205020404" pitchFamily="49" charset="0"/>
              </a:rPr>
              <a:t>;</a:t>
            </a:r>
          </a:p>
        </p:txBody>
      </p:sp>
    </p:spTree>
    <p:extLst>
      <p:ext uri="{BB962C8B-B14F-4D97-AF65-F5344CB8AC3E}">
        <p14:creationId xmlns:p14="http://schemas.microsoft.com/office/powerpoint/2010/main" val="355011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42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4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a:defRPr/>
            </a:pPr>
            <a:r>
              <a:rPr lang="zh-CN" altLang="en-US"/>
              <a:t>结构数组</a:t>
            </a:r>
            <a:endParaRPr lang="en-US" altLang="zh-CN"/>
          </a:p>
        </p:txBody>
      </p:sp>
      <p:sp>
        <p:nvSpPr>
          <p:cNvPr id="30723" name="Content Placeholder 2"/>
          <p:cNvSpPr>
            <a:spLocks noGrp="1"/>
          </p:cNvSpPr>
          <p:nvPr>
            <p:ph idx="1"/>
          </p:nvPr>
        </p:nvSpPr>
        <p:spPr/>
        <p:txBody>
          <a:bodyPr>
            <a:normAutofit/>
          </a:bodyPr>
          <a:lstStyle/>
          <a:p>
            <a:pPr>
              <a:lnSpc>
                <a:spcPct val="150000"/>
              </a:lnSpc>
              <a:spcBef>
                <a:spcPts val="600"/>
              </a:spcBef>
              <a:spcAft>
                <a:spcPts val="600"/>
              </a:spcAft>
            </a:pPr>
            <a:r>
              <a:rPr lang="zh-CN" altLang="en-US" sz="2800" dirty="0"/>
              <a:t>以</a:t>
            </a:r>
            <a:r>
              <a:rPr lang="zh-CN" altLang="en-US" sz="2800" dirty="0">
                <a:solidFill>
                  <a:srgbClr val="FF0000"/>
                </a:solidFill>
              </a:rPr>
              <a:t>结构为元素</a:t>
            </a:r>
            <a:r>
              <a:rPr lang="zh-CN" altLang="en-US" sz="2800" dirty="0"/>
              <a:t>构造数组：数组和结构最常见的组合之一。可以作为简单的数据库。</a:t>
            </a:r>
            <a:endParaRPr lang="en-US" altLang="zh-CN" sz="2800" dirty="0"/>
          </a:p>
          <a:p>
            <a:pPr>
              <a:lnSpc>
                <a:spcPct val="150000"/>
              </a:lnSpc>
              <a:spcBef>
                <a:spcPts val="600"/>
              </a:spcBef>
              <a:spcAft>
                <a:spcPts val="600"/>
              </a:spcAft>
            </a:pPr>
            <a:r>
              <a:rPr lang="zh-CN" altLang="en-US" sz="2800" dirty="0"/>
              <a:t>存储100个</a:t>
            </a:r>
            <a:r>
              <a:rPr lang="en-US" altLang="zh-CN" sz="2800" dirty="0"/>
              <a:t>part</a:t>
            </a:r>
            <a:r>
              <a:rPr lang="zh-CN" altLang="en-US" sz="2800" dirty="0"/>
              <a:t>的结构数组</a:t>
            </a:r>
            <a:r>
              <a:rPr lang="en-US" altLang="zh-CN" sz="2800" dirty="0"/>
              <a:t>:</a:t>
            </a:r>
          </a:p>
          <a:p>
            <a:pPr marL="403225" lvl="1" indent="0">
              <a:lnSpc>
                <a:spcPct val="150000"/>
              </a:lnSpc>
              <a:spcBef>
                <a:spcPts val="600"/>
              </a:spcBef>
              <a:spcAft>
                <a:spcPts val="600"/>
              </a:spcAft>
              <a:buNone/>
            </a:pPr>
            <a:r>
              <a:rPr lang="en-US" altLang="zh-CN" sz="2800" dirty="0" err="1"/>
              <a:t>struct</a:t>
            </a:r>
            <a:r>
              <a:rPr lang="en-US" altLang="zh-CN" sz="2800" dirty="0"/>
              <a:t> part inventory[100];</a:t>
            </a:r>
          </a:p>
          <a:p>
            <a:pPr marL="403225" lvl="1" indent="0">
              <a:lnSpc>
                <a:spcPct val="150000"/>
              </a:lnSpc>
              <a:spcBef>
                <a:spcPts val="600"/>
              </a:spcBef>
              <a:spcAft>
                <a:spcPts val="600"/>
              </a:spcAft>
              <a:buNone/>
            </a:pPr>
            <a:r>
              <a:rPr lang="en-US" altLang="zh-CN" sz="2800" dirty="0" err="1"/>
              <a:t>struct</a:t>
            </a:r>
            <a:r>
              <a:rPr lang="en-US" altLang="zh-CN" sz="2800" dirty="0"/>
              <a:t> student </a:t>
            </a:r>
            <a:r>
              <a:rPr lang="en-US" altLang="zh-CN" sz="2800" dirty="0" err="1"/>
              <a:t>stu_list</a:t>
            </a:r>
            <a:r>
              <a:rPr lang="en-US" altLang="zh-CN" sz="2800" dirty="0"/>
              <a:t>[MAX_STU_NUM];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a:defRPr/>
            </a:pPr>
            <a:r>
              <a:rPr lang="zh-CN" altLang="en-US"/>
              <a:t>结构数组操作</a:t>
            </a:r>
            <a:endParaRPr lang="en-US" altLang="zh-CN"/>
          </a:p>
        </p:txBody>
      </p:sp>
      <p:sp>
        <p:nvSpPr>
          <p:cNvPr id="31747"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p>
            <a:pPr>
              <a:lnSpc>
                <a:spcPct val="150000"/>
              </a:lnSpc>
              <a:spcBef>
                <a:spcPts val="600"/>
              </a:spcBef>
              <a:spcAft>
                <a:spcPts val="600"/>
              </a:spcAft>
            </a:pPr>
            <a:r>
              <a:rPr lang="zh-CN" altLang="en-US" sz="2800" dirty="0"/>
              <a:t>下标访问数组元素（结构）</a:t>
            </a:r>
            <a:r>
              <a:rPr lang="en-US" altLang="zh-CN" sz="2800" dirty="0"/>
              <a:t>:</a:t>
            </a:r>
          </a:p>
          <a:p>
            <a:pPr marL="403225" lvl="1" indent="0">
              <a:lnSpc>
                <a:spcPct val="150000"/>
              </a:lnSpc>
              <a:spcBef>
                <a:spcPts val="600"/>
              </a:spcBef>
              <a:spcAft>
                <a:spcPts val="600"/>
              </a:spcAft>
              <a:buNone/>
            </a:pPr>
            <a:r>
              <a:rPr lang="en-US" altLang="zh-CN" sz="2800" dirty="0" err="1"/>
              <a:t>print_part</a:t>
            </a:r>
            <a:r>
              <a:rPr lang="en-US" altLang="zh-CN" sz="2800" dirty="0"/>
              <a:t>(inventory[</a:t>
            </a:r>
            <a:r>
              <a:rPr lang="en-US" altLang="zh-CN" sz="2800" dirty="0" err="1"/>
              <a:t>i</a:t>
            </a:r>
            <a:r>
              <a:rPr lang="en-US" altLang="zh-CN" sz="2800" dirty="0"/>
              <a:t>]);</a:t>
            </a:r>
          </a:p>
          <a:p>
            <a:pPr>
              <a:lnSpc>
                <a:spcPct val="150000"/>
              </a:lnSpc>
              <a:spcBef>
                <a:spcPts val="600"/>
              </a:spcBef>
              <a:spcAft>
                <a:spcPts val="600"/>
              </a:spcAft>
            </a:pPr>
            <a:r>
              <a:rPr lang="zh-CN" altLang="en-US" sz="2800" dirty="0"/>
              <a:t>访问</a:t>
            </a:r>
            <a:r>
              <a:rPr lang="en-US" altLang="zh-CN" sz="2800" dirty="0"/>
              <a:t>part</a:t>
            </a:r>
            <a:r>
              <a:rPr lang="zh-CN" altLang="en-US" sz="2800" dirty="0"/>
              <a:t>结构成员需联合使用下标和成员选择</a:t>
            </a:r>
            <a:r>
              <a:rPr lang="en-US" altLang="zh-CN" sz="2800" dirty="0"/>
              <a:t>:</a:t>
            </a:r>
          </a:p>
          <a:p>
            <a:pPr marL="403225" lvl="1" indent="0">
              <a:lnSpc>
                <a:spcPct val="150000"/>
              </a:lnSpc>
              <a:spcBef>
                <a:spcPts val="600"/>
              </a:spcBef>
              <a:spcAft>
                <a:spcPts val="600"/>
              </a:spcAft>
              <a:buNone/>
            </a:pPr>
            <a:r>
              <a:rPr lang="en-US" altLang="zh-CN" sz="2800" dirty="0"/>
              <a:t>inventory[</a:t>
            </a:r>
            <a:r>
              <a:rPr lang="en-US" altLang="zh-CN" sz="2800" dirty="0" err="1"/>
              <a:t>i</a:t>
            </a:r>
            <a:r>
              <a:rPr lang="en-US" altLang="zh-CN" sz="2800" dirty="0"/>
              <a:t>].number = 883;</a:t>
            </a:r>
          </a:p>
          <a:p>
            <a:pPr>
              <a:lnSpc>
                <a:spcPct val="150000"/>
              </a:lnSpc>
              <a:spcBef>
                <a:spcPts val="600"/>
              </a:spcBef>
              <a:spcAft>
                <a:spcPts val="600"/>
              </a:spcAft>
            </a:pPr>
            <a:r>
              <a:rPr lang="zh-CN" altLang="en-US" sz="2800" dirty="0"/>
              <a:t>访问</a:t>
            </a:r>
            <a:r>
              <a:rPr lang="en-US" altLang="zh-CN" sz="2800" dirty="0"/>
              <a:t>part</a:t>
            </a:r>
            <a:r>
              <a:rPr lang="zh-CN" altLang="en-US" sz="2800" dirty="0"/>
              <a:t>名里的单个字符需要使用下标、再选择、再下标</a:t>
            </a:r>
            <a:r>
              <a:rPr lang="en-US" altLang="zh-CN" sz="2800" dirty="0"/>
              <a:t>:</a:t>
            </a:r>
          </a:p>
          <a:p>
            <a:pPr marL="403225" lvl="1" indent="0">
              <a:lnSpc>
                <a:spcPct val="150000"/>
              </a:lnSpc>
              <a:spcBef>
                <a:spcPts val="600"/>
              </a:spcBef>
              <a:spcAft>
                <a:spcPts val="600"/>
              </a:spcAft>
              <a:buNone/>
            </a:pPr>
            <a:r>
              <a:rPr lang="en-US" altLang="zh-CN" sz="2800" dirty="0"/>
              <a:t>inventory[</a:t>
            </a:r>
            <a:r>
              <a:rPr lang="en-US" altLang="zh-CN" sz="2800" dirty="0" err="1"/>
              <a:t>i</a:t>
            </a:r>
            <a:r>
              <a:rPr lang="en-US" altLang="zh-CN" sz="2800" dirty="0"/>
              <a:t>].name[0] = '\0';</a:t>
            </a:r>
          </a:p>
        </p:txBody>
      </p:sp>
      <p:sp>
        <p:nvSpPr>
          <p:cNvPr id="4" name="矩形 3"/>
          <p:cNvSpPr/>
          <p:nvPr/>
        </p:nvSpPr>
        <p:spPr>
          <a:xfrm>
            <a:off x="8001000" y="482321"/>
            <a:ext cx="3581400" cy="2246769"/>
          </a:xfrm>
          <a:prstGeom prst="rect">
            <a:avLst/>
          </a:prstGeom>
          <a:solidFill>
            <a:srgbClr val="CCFFFF"/>
          </a:solidFill>
        </p:spPr>
        <p:txBody>
          <a:bodyPr wrap="square">
            <a:spAutoFit/>
          </a:bodyPr>
          <a:lstStyle/>
          <a:p>
            <a:r>
              <a:rPr lang="zh-CN" altLang="en-US" sz="2800" b="1" dirty="0"/>
              <a:t>struct part{</a:t>
            </a:r>
          </a:p>
          <a:p>
            <a:r>
              <a:rPr lang="zh-CN" altLang="en-US" sz="2800" b="1" dirty="0"/>
              <a:t>  	int number;</a:t>
            </a:r>
          </a:p>
          <a:p>
            <a:r>
              <a:rPr lang="zh-CN" altLang="en-US" sz="2800" b="1" dirty="0"/>
              <a:t>  	char name[20];</a:t>
            </a:r>
          </a:p>
          <a:p>
            <a:r>
              <a:rPr lang="zh-CN" altLang="en-US" sz="2800" b="1" dirty="0"/>
              <a:t>  	int on_hand;</a:t>
            </a:r>
          </a:p>
          <a:p>
            <a:r>
              <a:rPr lang="zh-CN" altLang="en-US" sz="2800" b="1" dirty="0"/>
              <a:t>    }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结构数组的初始化</a:t>
            </a:r>
          </a:p>
        </p:txBody>
      </p:sp>
      <p:sp>
        <p:nvSpPr>
          <p:cNvPr id="39731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r>
              <a:rPr lang="zh-CN" altLang="en-US" sz="2400" dirty="0"/>
              <a:t>初始化结构数组采用与初始化多维数组同样的方式。</a:t>
            </a:r>
            <a:endParaRPr lang="en-US" altLang="zh-CN" sz="2400" dirty="0"/>
          </a:p>
          <a:p>
            <a:r>
              <a:rPr lang="zh-CN" altLang="en-US" sz="2400" dirty="0"/>
              <a:t>每个结构有它自己的由大括号括起来初始化设置</a:t>
            </a:r>
            <a:r>
              <a:rPr lang="en-US" altLang="zh-CN" sz="2400" dirty="0"/>
              <a:t>; </a:t>
            </a:r>
            <a:r>
              <a:rPr lang="zh-CN" altLang="en-US" sz="2400" dirty="0"/>
              <a:t>数组初始化是另一个大括号集，每个大括号包裹着一个结构初始化设置。</a:t>
            </a:r>
          </a:p>
          <a:p>
            <a:r>
              <a:rPr lang="zh-CN" altLang="en-US" sz="2400" dirty="0"/>
              <a:t>初始化一个结构数组的原因是它含有程序执行过程中不变的信息。例如</a:t>
            </a:r>
            <a:r>
              <a:rPr lang="en-US" altLang="zh-CN" sz="2400" dirty="0"/>
              <a:t>: </a:t>
            </a:r>
            <a:r>
              <a:rPr lang="zh-CN" altLang="en-US" sz="2400" dirty="0"/>
              <a:t>一个数组含有打国际电话时使用的国家号码。</a:t>
            </a:r>
            <a:endParaRPr lang="en-US" altLang="zh-CN" sz="2400" dirty="0"/>
          </a:p>
          <a:p>
            <a:r>
              <a:rPr lang="zh-CN" altLang="en-US" sz="2400" dirty="0"/>
              <a:t>数组的成分将是存储国家名和号码的结构：</a:t>
            </a:r>
          </a:p>
          <a:p>
            <a:pPr lvl="1">
              <a:buFont typeface="Wingdings" panose="05000000000000000000" pitchFamily="2" charset="2"/>
              <a:buNone/>
            </a:pPr>
            <a:r>
              <a:rPr lang="en-US" altLang="zh-CN" sz="2400" dirty="0" err="1">
                <a:latin typeface="Courier New" panose="02070309020205020404" pitchFamily="49" charset="0"/>
                <a:cs typeface="Courier New" panose="02070309020205020404" pitchFamily="49" charset="0"/>
              </a:rPr>
              <a:t>struct</a:t>
            </a: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dialing_code</a:t>
            </a:r>
            <a:r>
              <a:rPr lang="en-US" altLang="zh-CN" sz="2400" dirty="0">
                <a:latin typeface="Courier New" panose="02070309020205020404" pitchFamily="49" charset="0"/>
                <a:cs typeface="Courier New" panose="02070309020205020404" pitchFamily="49" charset="0"/>
              </a:rPr>
              <a:t> {</a:t>
            </a:r>
          </a:p>
          <a:p>
            <a:pPr lvl="1">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char *country;</a:t>
            </a:r>
          </a:p>
          <a:p>
            <a:pPr lvl="1">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cs typeface="Courier New" panose="02070309020205020404" pitchFamily="49" charset="0"/>
              </a:rPr>
              <a:t> code;</a:t>
            </a:r>
          </a:p>
          <a:p>
            <a:pPr lvl="1">
              <a:buFont typeface="Wingdings" panose="05000000000000000000" pitchFamily="2" charset="2"/>
              <a:buNone/>
            </a:pPr>
            <a:r>
              <a:rPr lang="en-US" altLang="zh-CN" sz="2400" dirty="0">
                <a:latin typeface="Courier New" panose="02070309020205020404" pitchFamily="49" charset="0"/>
                <a:cs typeface="Courier New" panose="02070309020205020404" pitchFamily="49" charset="0"/>
              </a:rPr>
              <a:t>};</a:t>
            </a:r>
            <a:endParaRPr lang="en-US" altLang="zh-CN" sz="2400" dirty="0"/>
          </a:p>
        </p:txBody>
      </p:sp>
    </p:spTree>
    <p:extLst>
      <p:ext uri="{BB962C8B-B14F-4D97-AF65-F5344CB8AC3E}">
        <p14:creationId xmlns:p14="http://schemas.microsoft.com/office/powerpoint/2010/main" val="214383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7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7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731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73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731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731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7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63" name="Content Placeholder 2"/>
          <p:cNvSpPr>
            <a:spLocks noGrp="1"/>
          </p:cNvSpPr>
          <p:nvPr>
            <p:ph idx="4294967295"/>
          </p:nvPr>
        </p:nvSpPr>
        <p:spPr>
          <a:xfrm>
            <a:off x="685800" y="457200"/>
            <a:ext cx="11125200" cy="6096000"/>
          </a:xfrm>
        </p:spPr>
        <p:txBody>
          <a:bodyPr vert="horz" wrap="square" lIns="92075" tIns="46038" rIns="92075" bIns="46038" numCol="1" anchor="t" anchorCtr="0" compatLnSpc="1">
            <a:prstTxWarp prst="textNoShape">
              <a:avLst/>
            </a:prstTxWarp>
          </a:bodyPr>
          <a:lstStyle/>
          <a:p>
            <a:pPr>
              <a:lnSpc>
                <a:spcPct val="80000"/>
              </a:lnSpc>
              <a:spcBef>
                <a:spcPts val="300"/>
              </a:spcBef>
              <a:buNone/>
            </a:pPr>
            <a:r>
              <a:rPr lang="en-US" altLang="zh-CN" sz="1900" dirty="0" err="1">
                <a:latin typeface="Courier New" panose="02070309020205020404" pitchFamily="49" charset="0"/>
                <a:cs typeface="Courier New" panose="02070309020205020404" pitchFamily="49" charset="0"/>
              </a:rPr>
              <a:t>const</a:t>
            </a:r>
            <a:r>
              <a:rPr lang="en-US" altLang="zh-CN" sz="1900" dirty="0">
                <a:latin typeface="Courier New" panose="02070309020205020404" pitchFamily="49" charset="0"/>
                <a:cs typeface="Courier New" panose="02070309020205020404" pitchFamily="49" charset="0"/>
              </a:rPr>
              <a:t> </a:t>
            </a:r>
            <a:r>
              <a:rPr lang="en-US" altLang="zh-CN" sz="1900" dirty="0" err="1">
                <a:latin typeface="Courier New" panose="02070309020205020404" pitchFamily="49" charset="0"/>
                <a:cs typeface="Courier New" panose="02070309020205020404" pitchFamily="49" charset="0"/>
              </a:rPr>
              <a:t>struct</a:t>
            </a:r>
            <a:r>
              <a:rPr lang="en-US" altLang="zh-CN" sz="1900" dirty="0">
                <a:latin typeface="Courier New" panose="02070309020205020404" pitchFamily="49" charset="0"/>
                <a:cs typeface="Courier New" panose="02070309020205020404" pitchFamily="49" charset="0"/>
              </a:rPr>
              <a:t> </a:t>
            </a:r>
            <a:r>
              <a:rPr lang="en-US" altLang="zh-CN" sz="1900" dirty="0" err="1">
                <a:latin typeface="Courier New" panose="02070309020205020404" pitchFamily="49" charset="0"/>
                <a:cs typeface="Courier New" panose="02070309020205020404" pitchFamily="49" charset="0"/>
              </a:rPr>
              <a:t>dialing_code</a:t>
            </a:r>
            <a:r>
              <a:rPr lang="en-US" altLang="zh-CN" sz="1900" dirty="0">
                <a:latin typeface="Courier New" panose="02070309020205020404" pitchFamily="49" charset="0"/>
                <a:cs typeface="Courier New" panose="02070309020205020404" pitchFamily="49" charset="0"/>
              </a:rPr>
              <a:t> </a:t>
            </a:r>
            <a:r>
              <a:rPr lang="en-US" altLang="zh-CN" sz="1900" dirty="0" err="1">
                <a:latin typeface="Courier New" panose="02070309020205020404" pitchFamily="49" charset="0"/>
                <a:cs typeface="Courier New" panose="02070309020205020404" pitchFamily="49" charset="0"/>
              </a:rPr>
              <a:t>country_codes</a:t>
            </a:r>
            <a:r>
              <a:rPr lang="en-US" altLang="zh-CN" sz="1900" dirty="0">
                <a:latin typeface="Courier New" panose="02070309020205020404" pitchFamily="49" charset="0"/>
                <a:cs typeface="Courier New" panose="02070309020205020404" pitchFamily="49" charset="0"/>
              </a:rPr>
              <a:t>[] =</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{{"Argentina",            54}, {"Bangladesh",      880},</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{"Brazil",               55}, {"Burma (Myanmar)",  95},</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{"China",                86}, {"Colombia",         57},</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{"Congo, Dem. Rep. of", 243}, {"Egypt",            20},</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{"Ethiopia",            251}, {"France",           33},</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{"Germany",              49}, {"India",            91},</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{"Indonesia",            62}, {"Iran",             98},</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{"Italy",                39}, {"Japan",            81},</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{"Mexico",               52}, {"Nigeria",         234},</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{"Pakistan",             92}, {"Philippines",      63},</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{"Poland",               48}, {"Russia",            7},</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{"South Africa",         27}, {"South Korea",      82},</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{"Spain",                34}, {"Sudan",           249},</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{"Thailand",             66}, {"Turkey",           90},</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{"Ukraine",             380}, {"United Kingdom",   44},</a:t>
            </a:r>
          </a:p>
          <a:p>
            <a:pPr>
              <a:lnSpc>
                <a:spcPct val="80000"/>
              </a:lnSpc>
              <a:spcBef>
                <a:spcPts val="300"/>
              </a:spcBef>
              <a:buNone/>
            </a:pPr>
            <a:r>
              <a:rPr lang="en-US" altLang="zh-CN" sz="1900" dirty="0">
                <a:latin typeface="Courier New" panose="02070309020205020404" pitchFamily="49" charset="0"/>
                <a:cs typeface="Courier New" panose="02070309020205020404" pitchFamily="49" charset="0"/>
              </a:rPr>
              <a:t>   {"United States",         1}, {"Vietnam",          84}};</a:t>
            </a:r>
          </a:p>
          <a:p>
            <a:r>
              <a:rPr lang="zh-CN" altLang="en-US" sz="1900" dirty="0">
                <a:cs typeface="Courier New" panose="02070309020205020404" pitchFamily="49" charset="0"/>
              </a:rPr>
              <a:t>里层括号是可选的。最好不要省略</a:t>
            </a:r>
          </a:p>
        </p:txBody>
      </p:sp>
    </p:spTree>
    <p:extLst>
      <p:ext uri="{BB962C8B-B14F-4D97-AF65-F5344CB8AC3E}">
        <p14:creationId xmlns:p14="http://schemas.microsoft.com/office/powerpoint/2010/main" val="1773436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结构数组的初始化</a:t>
            </a:r>
            <a:endParaRPr lang="en-US" altLang="zh-CN"/>
          </a:p>
        </p:txBody>
      </p:sp>
      <p:sp>
        <p:nvSpPr>
          <p:cNvPr id="400387"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Aft>
                <a:spcPts val="600"/>
              </a:spcAft>
            </a:pPr>
            <a:r>
              <a:rPr lang="en-US" altLang="zh-CN" sz="2800" dirty="0"/>
              <a:t>C99</a:t>
            </a:r>
            <a:r>
              <a:rPr lang="zh-CN" altLang="en-US" sz="2800" dirty="0"/>
              <a:t>的指派初始化允许每项有多个指示符。</a:t>
            </a:r>
            <a:endParaRPr lang="en-US" altLang="zh-CN" sz="2800" dirty="0"/>
          </a:p>
          <a:p>
            <a:pPr>
              <a:lnSpc>
                <a:spcPct val="150000"/>
              </a:lnSpc>
              <a:spcAft>
                <a:spcPts val="600"/>
              </a:spcAft>
            </a:pPr>
            <a:r>
              <a:rPr lang="en-US" altLang="zh-CN" sz="2800" dirty="0">
                <a:latin typeface="Courier New" panose="02070309020205020404" pitchFamily="49" charset="0"/>
                <a:cs typeface="Courier New" panose="02070309020205020404" pitchFamily="49" charset="0"/>
              </a:rPr>
              <a:t>Inventory</a:t>
            </a:r>
            <a:r>
              <a:rPr lang="zh-CN" altLang="en-US" sz="2800" dirty="0">
                <a:latin typeface="Courier New" panose="02070309020205020404" pitchFamily="49" charset="0"/>
              </a:rPr>
              <a:t>数组的声明使用指派初始化创建一个</a:t>
            </a:r>
            <a:r>
              <a:rPr lang="en-US" altLang="zh-CN" sz="2800" dirty="0"/>
              <a:t> part</a:t>
            </a:r>
            <a:r>
              <a:rPr lang="zh-CN" altLang="en-US" sz="2800" dirty="0"/>
              <a:t>：</a:t>
            </a:r>
          </a:p>
          <a:p>
            <a:pPr lvl="1">
              <a:lnSpc>
                <a:spcPct val="150000"/>
              </a:lnSpc>
              <a:spcAft>
                <a:spcPts val="600"/>
              </a:spcAft>
              <a:buFont typeface="Wingdings" panose="05000000000000000000" pitchFamily="2" charset="2"/>
              <a:buNone/>
            </a:pPr>
            <a:r>
              <a:rPr lang="en-US" altLang="zh-CN" dirty="0" err="1">
                <a:latin typeface="Courier New" panose="02070309020205020404" pitchFamily="49" charset="0"/>
              </a:rPr>
              <a:t>struct</a:t>
            </a:r>
            <a:r>
              <a:rPr lang="en-US" altLang="zh-CN" dirty="0">
                <a:latin typeface="Courier New" panose="02070309020205020404" pitchFamily="49" charset="0"/>
              </a:rPr>
              <a:t> part inventory[100] = {[0].number = 528,</a:t>
            </a:r>
          </a:p>
          <a:p>
            <a:pPr lvl="1">
              <a:lnSpc>
                <a:spcPct val="150000"/>
              </a:lnSpc>
              <a:spcAft>
                <a:spcPts val="600"/>
              </a:spcAft>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rPr>
              <a:t> [0].</a:t>
            </a:r>
            <a:r>
              <a:rPr lang="en-US" altLang="zh-CN" dirty="0" err="1">
                <a:latin typeface="Courier New" panose="02070309020205020404" pitchFamily="49" charset="0"/>
              </a:rPr>
              <a:t>on_hand</a:t>
            </a:r>
            <a:r>
              <a:rPr lang="en-US" altLang="zh-CN" dirty="0">
                <a:latin typeface="Courier New" panose="02070309020205020404" pitchFamily="49" charset="0"/>
              </a:rPr>
              <a:t> = 10,  [0].name[0] = '\0'};</a:t>
            </a:r>
          </a:p>
          <a:p>
            <a:pPr>
              <a:lnSpc>
                <a:spcPct val="150000"/>
              </a:lnSpc>
              <a:spcAft>
                <a:spcPts val="600"/>
              </a:spcAft>
            </a:pPr>
            <a:r>
              <a:rPr lang="zh-CN" altLang="en-US" sz="2800" dirty="0"/>
              <a:t>前两项使用两个指示符</a:t>
            </a:r>
            <a:r>
              <a:rPr lang="en-US" altLang="zh-CN" sz="2800" dirty="0"/>
              <a:t>; </a:t>
            </a:r>
          </a:p>
          <a:p>
            <a:pPr>
              <a:lnSpc>
                <a:spcPct val="150000"/>
              </a:lnSpc>
              <a:spcAft>
                <a:spcPts val="600"/>
              </a:spcAft>
            </a:pPr>
            <a:r>
              <a:rPr lang="zh-CN" altLang="en-US" sz="2800" dirty="0"/>
              <a:t>最后一项用了三个：数组元素、</a:t>
            </a:r>
            <a:r>
              <a:rPr lang="en-US" altLang="zh-CN" sz="2800" dirty="0"/>
              <a:t>name</a:t>
            </a:r>
            <a:r>
              <a:rPr lang="zh-CN" altLang="en-US" sz="2800" dirty="0"/>
              <a:t>成员、</a:t>
            </a:r>
            <a:r>
              <a:rPr lang="en-US" altLang="zh-CN" sz="2800" dirty="0"/>
              <a:t>name</a:t>
            </a:r>
            <a:r>
              <a:rPr lang="zh-CN" altLang="en-US" sz="2800" dirty="0"/>
              <a:t>的元素</a:t>
            </a:r>
            <a:r>
              <a:rPr lang="en-US" altLang="zh-CN" sz="2800" dirty="0"/>
              <a:t>0</a:t>
            </a:r>
          </a:p>
        </p:txBody>
      </p:sp>
    </p:spTree>
    <p:extLst>
      <p:ext uri="{BB962C8B-B14F-4D97-AF65-F5344CB8AC3E}">
        <p14:creationId xmlns:p14="http://schemas.microsoft.com/office/powerpoint/2010/main" val="2841099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zh-CN" altLang="en-US"/>
              <a:t>程序设计</a:t>
            </a:r>
            <a:r>
              <a:rPr lang="en-US" altLang="zh-CN"/>
              <a:t>: </a:t>
            </a:r>
            <a:r>
              <a:rPr lang="zh-CN" altLang="en-US"/>
              <a:t>维护零件数据库</a:t>
            </a:r>
            <a:endParaRPr lang="en-US" altLang="zh-CN"/>
          </a:p>
        </p:txBody>
      </p:sp>
      <p:sp>
        <p:nvSpPr>
          <p:cNvPr id="38915" name="Content Placeholder 2"/>
          <p:cNvSpPr>
            <a:spLocks noGrp="1"/>
          </p:cNvSpPr>
          <p:nvPr>
            <p:ph idx="1"/>
          </p:nvPr>
        </p:nvSpPr>
        <p:spPr/>
        <p:txBody>
          <a:bodyPr>
            <a:normAutofit/>
          </a:bodyPr>
          <a:lstStyle/>
          <a:p>
            <a:r>
              <a:rPr lang="zh-CN" altLang="en-US" sz="2800" dirty="0"/>
              <a:t>程序跟踪、管理存储在仓库中的零件</a:t>
            </a:r>
            <a:endParaRPr lang="en-US" altLang="zh-CN" sz="2800" dirty="0"/>
          </a:p>
          <a:p>
            <a:r>
              <a:rPr lang="zh-CN" altLang="en-US" sz="2800" dirty="0"/>
              <a:t>零件的信息存储在一个结构数组中</a:t>
            </a:r>
            <a:r>
              <a:rPr lang="en-US" altLang="zh-CN" sz="2800" dirty="0"/>
              <a:t>.</a:t>
            </a:r>
          </a:p>
          <a:p>
            <a:r>
              <a:rPr lang="zh-CN" altLang="en-US" sz="2800" dirty="0"/>
              <a:t>每个结构的内容</a:t>
            </a:r>
            <a:r>
              <a:rPr lang="en-US" altLang="zh-CN" sz="2800" dirty="0"/>
              <a:t>:</a:t>
            </a:r>
          </a:p>
          <a:p>
            <a:pPr lvl="1"/>
            <a:r>
              <a:rPr lang="zh-CN" altLang="en-US" sz="2800" dirty="0"/>
              <a:t>零件号</a:t>
            </a:r>
            <a:endParaRPr lang="en-US" altLang="zh-CN" sz="2800" dirty="0"/>
          </a:p>
          <a:p>
            <a:pPr lvl="1"/>
            <a:r>
              <a:rPr lang="zh-CN" altLang="en-US" sz="2800" dirty="0"/>
              <a:t>名称</a:t>
            </a:r>
          </a:p>
          <a:p>
            <a:pPr lvl="1"/>
            <a:r>
              <a:rPr lang="zh-CN" altLang="en-US" sz="2800" dirty="0"/>
              <a:t>数量</a:t>
            </a:r>
          </a:p>
          <a:p>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数组与结构</a:t>
            </a:r>
          </a:p>
        </p:txBody>
      </p:sp>
      <p:sp>
        <p:nvSpPr>
          <p:cNvPr id="14" name="内容占位符 13"/>
          <p:cNvSpPr>
            <a:spLocks noGrp="1"/>
          </p:cNvSpPr>
          <p:nvPr>
            <p:ph sz="half" idx="1"/>
          </p:nvPr>
        </p:nvSpPr>
        <p:spPr>
          <a:xfrm>
            <a:off x="152400" y="1447800"/>
            <a:ext cx="6045200" cy="4876800"/>
          </a:xfrm>
        </p:spPr>
        <p:txBody>
          <a:bodyPr>
            <a:normAutofit/>
          </a:bodyPr>
          <a:lstStyle/>
          <a:p>
            <a:pPr lvl="0">
              <a:lnSpc>
                <a:spcPct val="150000"/>
              </a:lnSpc>
              <a:spcBef>
                <a:spcPts val="600"/>
              </a:spcBef>
              <a:spcAft>
                <a:spcPts val="600"/>
              </a:spcAft>
            </a:pPr>
            <a:r>
              <a:rPr lang="zh-CN" sz="2800" dirty="0"/>
              <a:t>数组：</a:t>
            </a:r>
            <a:r>
              <a:rPr lang="zh-CN" sz="2800" dirty="0">
                <a:solidFill>
                  <a:srgbClr val="C00000"/>
                </a:solidFill>
              </a:rPr>
              <a:t>相同类型</a:t>
            </a:r>
            <a:r>
              <a:rPr lang="zh-CN" sz="2800" dirty="0"/>
              <a:t>数据的有序集合</a:t>
            </a:r>
          </a:p>
          <a:p>
            <a:pPr lvl="1">
              <a:lnSpc>
                <a:spcPct val="150000"/>
              </a:lnSpc>
              <a:spcBef>
                <a:spcPts val="600"/>
              </a:spcBef>
              <a:spcAft>
                <a:spcPts val="600"/>
              </a:spcAft>
            </a:pPr>
            <a:r>
              <a:rPr lang="zh-CN" dirty="0"/>
              <a:t>数据项：元素，类型相同</a:t>
            </a:r>
          </a:p>
          <a:p>
            <a:pPr lvl="1">
              <a:lnSpc>
                <a:spcPct val="150000"/>
              </a:lnSpc>
              <a:spcBef>
                <a:spcPts val="600"/>
              </a:spcBef>
              <a:spcAft>
                <a:spcPts val="600"/>
              </a:spcAft>
            </a:pPr>
            <a:r>
              <a:rPr lang="zh-CN" altLang="en-US" dirty="0"/>
              <a:t>通过</a:t>
            </a:r>
            <a:r>
              <a:rPr lang="zh-CN" dirty="0"/>
              <a:t>下标访问元素</a:t>
            </a:r>
          </a:p>
          <a:p>
            <a:pPr lvl="1">
              <a:lnSpc>
                <a:spcPct val="150000"/>
              </a:lnSpc>
              <a:spcBef>
                <a:spcPts val="600"/>
              </a:spcBef>
              <a:spcAft>
                <a:spcPts val="600"/>
              </a:spcAft>
            </a:pPr>
            <a:r>
              <a:rPr lang="zh-CN" dirty="0"/>
              <a:t>类</a:t>
            </a:r>
            <a:r>
              <a:rPr lang="zh-CN" altLang="en-US" dirty="0"/>
              <a:t>比，</a:t>
            </a:r>
            <a:r>
              <a:rPr lang="zh-CN" dirty="0"/>
              <a:t>宿舍</a:t>
            </a:r>
          </a:p>
          <a:p>
            <a:pPr lvl="1">
              <a:lnSpc>
                <a:spcPct val="150000"/>
              </a:lnSpc>
              <a:spcBef>
                <a:spcPts val="600"/>
              </a:spcBef>
              <a:spcAft>
                <a:spcPts val="600"/>
              </a:spcAft>
            </a:pPr>
            <a:r>
              <a:rPr lang="zh-CN" dirty="0"/>
              <a:t>用途</a:t>
            </a:r>
            <a:r>
              <a:rPr lang="zh-CN" altLang="en-US" dirty="0"/>
              <a:t>：</a:t>
            </a:r>
            <a:r>
              <a:rPr lang="zh-CN" dirty="0"/>
              <a:t>存储一组同类数据，如一个班同学的</a:t>
            </a:r>
            <a:r>
              <a:rPr lang="en-US" dirty="0"/>
              <a:t>C</a:t>
            </a:r>
            <a:r>
              <a:rPr lang="zh-CN" dirty="0"/>
              <a:t>语言成绩</a:t>
            </a:r>
          </a:p>
        </p:txBody>
      </p:sp>
      <p:sp>
        <p:nvSpPr>
          <p:cNvPr id="6" name="内容占位符 5"/>
          <p:cNvSpPr>
            <a:spLocks noGrp="1"/>
          </p:cNvSpPr>
          <p:nvPr>
            <p:ph sz="half" idx="10"/>
          </p:nvPr>
        </p:nvSpPr>
        <p:spPr>
          <a:xfrm>
            <a:off x="6197600" y="1447800"/>
            <a:ext cx="5842000" cy="4876800"/>
          </a:xfrm>
          <a:noFill/>
          <a:ln>
            <a:solidFill>
              <a:srgbClr val="00206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rmAutofit/>
          </a:bodyPr>
          <a:lstStyle/>
          <a:p>
            <a:pPr>
              <a:lnSpc>
                <a:spcPct val="150000"/>
              </a:lnSpc>
              <a:spcBef>
                <a:spcPts val="600"/>
              </a:spcBef>
              <a:spcAft>
                <a:spcPts val="600"/>
              </a:spcAft>
            </a:pPr>
            <a:r>
              <a:rPr lang="zh-CN" altLang="en-US" sz="2800" dirty="0"/>
              <a:t>结构：相关数据的有序集合</a:t>
            </a:r>
            <a:endParaRPr lang="en-US" altLang="zh-CN" sz="2800" dirty="0"/>
          </a:p>
          <a:p>
            <a:pPr lvl="1">
              <a:lnSpc>
                <a:spcPct val="150000"/>
              </a:lnSpc>
              <a:spcBef>
                <a:spcPts val="600"/>
              </a:spcBef>
              <a:spcAft>
                <a:spcPts val="600"/>
              </a:spcAft>
            </a:pPr>
            <a:r>
              <a:rPr lang="zh-CN" altLang="en-US" dirty="0"/>
              <a:t>数据项：成员，类型不尽相同</a:t>
            </a:r>
            <a:endParaRPr lang="en-US" altLang="zh-CN" dirty="0"/>
          </a:p>
          <a:p>
            <a:pPr lvl="1">
              <a:lnSpc>
                <a:spcPct val="150000"/>
              </a:lnSpc>
              <a:spcBef>
                <a:spcPts val="600"/>
              </a:spcBef>
              <a:spcAft>
                <a:spcPts val="600"/>
              </a:spcAft>
            </a:pPr>
            <a:r>
              <a:rPr lang="zh-CN" altLang="en-US" dirty="0"/>
              <a:t>起名字来访问成员</a:t>
            </a:r>
            <a:endParaRPr lang="en-US" altLang="zh-CN" dirty="0"/>
          </a:p>
          <a:p>
            <a:pPr lvl="1">
              <a:lnSpc>
                <a:spcPct val="150000"/>
              </a:lnSpc>
              <a:spcBef>
                <a:spcPts val="600"/>
              </a:spcBef>
              <a:spcAft>
                <a:spcPts val="600"/>
              </a:spcAft>
            </a:pPr>
            <a:r>
              <a:rPr lang="zh-CN" altLang="en-US" dirty="0"/>
              <a:t>类比，家里房间</a:t>
            </a:r>
            <a:endParaRPr lang="en-US" altLang="zh-CN" dirty="0"/>
          </a:p>
          <a:p>
            <a:pPr lvl="1">
              <a:lnSpc>
                <a:spcPct val="150000"/>
              </a:lnSpc>
              <a:spcBef>
                <a:spcPts val="600"/>
              </a:spcBef>
              <a:spcAft>
                <a:spcPts val="600"/>
              </a:spcAft>
            </a:pPr>
            <a:r>
              <a:rPr lang="zh-CN" altLang="en-US" dirty="0"/>
              <a:t>用途：存储一组相关数据，如一个同学的学籍信息</a:t>
            </a:r>
          </a:p>
        </p:txBody>
      </p:sp>
    </p:spTree>
    <p:extLst>
      <p:ext uri="{BB962C8B-B14F-4D97-AF65-F5344CB8AC3E}">
        <p14:creationId xmlns:p14="http://schemas.microsoft.com/office/powerpoint/2010/main" val="670138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zh-CN" altLang="en-US"/>
              <a:t>程序设计</a:t>
            </a:r>
            <a:r>
              <a:rPr lang="en-US" altLang="zh-CN"/>
              <a:t>: </a:t>
            </a:r>
            <a:r>
              <a:rPr lang="zh-CN" altLang="en-US"/>
              <a:t>维护零件数据库</a:t>
            </a:r>
            <a:endParaRPr lang="en-US" altLang="zh-CN"/>
          </a:p>
        </p:txBody>
      </p:sp>
      <p:sp>
        <p:nvSpPr>
          <p:cNvPr id="39939" name="Content Placeholder 2"/>
          <p:cNvSpPr>
            <a:spLocks noGrp="1"/>
          </p:cNvSpPr>
          <p:nvPr>
            <p:ph idx="1"/>
          </p:nvPr>
        </p:nvSpPr>
        <p:spPr/>
        <p:txBody>
          <a:bodyPr>
            <a:normAutofit/>
          </a:bodyPr>
          <a:lstStyle/>
          <a:p>
            <a:r>
              <a:rPr lang="zh-CN" altLang="en-US" sz="2800" dirty="0"/>
              <a:t>程序支持的操作：</a:t>
            </a:r>
            <a:endParaRPr lang="en-US" altLang="zh-CN" sz="2800" dirty="0"/>
          </a:p>
          <a:p>
            <a:pPr lvl="1"/>
            <a:r>
              <a:rPr lang="zh-CN" altLang="en-US" sz="2800" dirty="0"/>
              <a:t>添加新零件：零件号</a:t>
            </a:r>
            <a:r>
              <a:rPr lang="en-US" altLang="zh-CN" sz="2800" dirty="0"/>
              <a:t>, </a:t>
            </a:r>
            <a:r>
              <a:rPr lang="zh-CN" altLang="en-US" sz="2800" dirty="0"/>
              <a:t>零件名</a:t>
            </a:r>
            <a:r>
              <a:rPr lang="en-US" altLang="zh-CN" sz="2800" dirty="0"/>
              <a:t>, </a:t>
            </a:r>
            <a:r>
              <a:rPr lang="zh-CN" altLang="en-US" sz="2800" dirty="0"/>
              <a:t>和数量</a:t>
            </a:r>
            <a:endParaRPr lang="en-US" altLang="zh-CN" sz="2800" dirty="0"/>
          </a:p>
          <a:p>
            <a:pPr lvl="1"/>
            <a:r>
              <a:rPr lang="zh-CN" altLang="en-US" sz="2800" dirty="0"/>
              <a:t>打印零件：给定零件号</a:t>
            </a:r>
            <a:r>
              <a:rPr lang="en-US" altLang="zh-CN" sz="2800" dirty="0"/>
              <a:t>, </a:t>
            </a:r>
            <a:r>
              <a:rPr lang="zh-CN" altLang="en-US" sz="2800" dirty="0"/>
              <a:t>打印出零件名和数量</a:t>
            </a:r>
            <a:endParaRPr lang="en-US" altLang="zh-CN" sz="2800" dirty="0"/>
          </a:p>
          <a:p>
            <a:pPr lvl="1"/>
            <a:r>
              <a:rPr lang="zh-CN" altLang="en-US" sz="2800" dirty="0"/>
              <a:t>修改零件数量：给定零件号</a:t>
            </a:r>
            <a:r>
              <a:rPr lang="en-US" altLang="zh-CN" sz="2800" dirty="0"/>
              <a:t>, </a:t>
            </a:r>
            <a:r>
              <a:rPr lang="zh-CN" altLang="en-US" sz="2800" dirty="0"/>
              <a:t>改变数量</a:t>
            </a:r>
          </a:p>
          <a:p>
            <a:pPr lvl="1"/>
            <a:r>
              <a:rPr lang="zh-CN" altLang="en-US" sz="2800" dirty="0"/>
              <a:t>显示所有零件：显示数据库中的所有信息</a:t>
            </a:r>
            <a:endParaRPr lang="en-US" altLang="zh-CN" sz="2800" dirty="0"/>
          </a:p>
          <a:p>
            <a:pPr lvl="1"/>
            <a:r>
              <a:rPr lang="zh-CN" altLang="en-US" sz="2800" dirty="0"/>
              <a:t>终止程序的执行</a:t>
            </a:r>
            <a:endParaRPr lang="en-US" altLang="zh-CN"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zh-CN" altLang="en-US"/>
              <a:t>程序设计</a:t>
            </a:r>
            <a:r>
              <a:rPr lang="en-US" altLang="zh-CN"/>
              <a:t>: </a:t>
            </a:r>
            <a:r>
              <a:rPr lang="zh-CN" altLang="en-US"/>
              <a:t>维护零件数据库</a:t>
            </a:r>
            <a:endParaRPr lang="en-US" altLang="zh-CN"/>
          </a:p>
        </p:txBody>
      </p:sp>
      <p:sp>
        <p:nvSpPr>
          <p:cNvPr id="43011" name="Content Placeholder 2"/>
          <p:cNvSpPr>
            <a:spLocks noGrp="1"/>
          </p:cNvSpPr>
          <p:nvPr>
            <p:ph sz="half" idx="1"/>
          </p:nvPr>
        </p:nvSpPr>
        <p:spPr/>
        <p:txBody>
          <a:bodyPr>
            <a:normAutofit/>
          </a:bodyPr>
          <a:lstStyle/>
          <a:p>
            <a:r>
              <a:rPr lang="zh-CN" altLang="en-US"/>
              <a:t>操作（代码）：</a:t>
            </a:r>
            <a:endParaRPr lang="en-US" altLang="zh-CN"/>
          </a:p>
          <a:p>
            <a:pPr lvl="1"/>
            <a:r>
              <a:rPr lang="en-US" altLang="zh-CN"/>
              <a:t>i</a:t>
            </a:r>
            <a:r>
              <a:rPr lang="zh-CN" altLang="en-US"/>
              <a:t>：插入</a:t>
            </a:r>
            <a:endParaRPr lang="en-US" altLang="zh-CN"/>
          </a:p>
          <a:p>
            <a:pPr lvl="1"/>
            <a:r>
              <a:rPr lang="en-US" altLang="zh-CN"/>
              <a:t>s</a:t>
            </a:r>
            <a:r>
              <a:rPr lang="zh-CN" altLang="en-US"/>
              <a:t>：查找</a:t>
            </a:r>
            <a:endParaRPr lang="en-US" altLang="zh-CN"/>
          </a:p>
          <a:p>
            <a:pPr lvl="1"/>
            <a:r>
              <a:rPr lang="en-US" altLang="zh-CN"/>
              <a:t>u</a:t>
            </a:r>
            <a:r>
              <a:rPr lang="zh-CN" altLang="en-US"/>
              <a:t>：更新</a:t>
            </a:r>
            <a:endParaRPr lang="en-US" altLang="zh-CN"/>
          </a:p>
          <a:p>
            <a:pPr lvl="1"/>
            <a:r>
              <a:rPr lang="en-US" altLang="zh-CN"/>
              <a:t>p</a:t>
            </a:r>
            <a:r>
              <a:rPr lang="zh-CN" altLang="en-US"/>
              <a:t>：打印</a:t>
            </a:r>
            <a:endParaRPr lang="en-US" altLang="zh-CN"/>
          </a:p>
          <a:p>
            <a:pPr lvl="1"/>
            <a:r>
              <a:rPr lang="en-US" altLang="zh-CN"/>
              <a:t>q</a:t>
            </a:r>
            <a:r>
              <a:rPr lang="zh-CN" altLang="en-US"/>
              <a:t>：退出</a:t>
            </a:r>
            <a:endParaRPr lang="en-US" altLang="zh-CN"/>
          </a:p>
          <a:p>
            <a:r>
              <a:rPr lang="zh-CN" altLang="en-US"/>
              <a:t>与程序的一个会话，如右图</a:t>
            </a:r>
          </a:p>
        </p:txBody>
      </p:sp>
      <p:sp>
        <p:nvSpPr>
          <p:cNvPr id="8" name="内容占位符 7"/>
          <p:cNvSpPr>
            <a:spLocks noGrp="1"/>
          </p:cNvSpPr>
          <p:nvPr>
            <p:ph sz="half" idx="10"/>
          </p:nvPr>
        </p:nvSpPr>
        <p:spPr/>
        <p:txBody>
          <a:bodyPr>
            <a:normAutofit/>
          </a:bodyPr>
          <a:lstStyle/>
          <a:p>
            <a:pPr marL="0" indent="0">
              <a:spcBef>
                <a:spcPts val="0"/>
              </a:spcBef>
              <a:spcAft>
                <a:spcPts val="0"/>
              </a:spcAft>
              <a:buNone/>
            </a:pPr>
            <a:r>
              <a:rPr lang="en-US" altLang="zh-CN" sz="1600"/>
              <a:t>Enter operation code: i</a:t>
            </a:r>
          </a:p>
          <a:p>
            <a:pPr marL="0" indent="0">
              <a:spcBef>
                <a:spcPts val="0"/>
              </a:spcBef>
              <a:spcAft>
                <a:spcPts val="0"/>
              </a:spcAft>
              <a:buNone/>
            </a:pPr>
            <a:r>
              <a:rPr lang="en-US" altLang="zh-CN" sz="1600"/>
              <a:t>Enter part number: 528</a:t>
            </a:r>
          </a:p>
          <a:p>
            <a:pPr marL="0" indent="0">
              <a:spcBef>
                <a:spcPts val="0"/>
              </a:spcBef>
              <a:spcAft>
                <a:spcPts val="0"/>
              </a:spcAft>
              <a:buNone/>
            </a:pPr>
            <a:r>
              <a:rPr lang="en-US" altLang="zh-CN" sz="1600"/>
              <a:t>Enter part name: Disk drive</a:t>
            </a:r>
          </a:p>
          <a:p>
            <a:pPr marL="0" indent="0">
              <a:spcBef>
                <a:spcPts val="0"/>
              </a:spcBef>
              <a:spcAft>
                <a:spcPts val="0"/>
              </a:spcAft>
              <a:buNone/>
            </a:pPr>
            <a:r>
              <a:rPr lang="en-US" altLang="zh-CN" sz="1600"/>
              <a:t>Enter quantity on hand: 10</a:t>
            </a:r>
          </a:p>
          <a:p>
            <a:pPr marL="0" indent="0">
              <a:spcBef>
                <a:spcPts val="0"/>
              </a:spcBef>
              <a:spcAft>
                <a:spcPts val="0"/>
              </a:spcAft>
              <a:buNone/>
            </a:pPr>
            <a:r>
              <a:rPr lang="en-US" altLang="zh-CN" sz="1600"/>
              <a:t>	 </a:t>
            </a:r>
          </a:p>
          <a:p>
            <a:pPr marL="0" indent="0">
              <a:spcBef>
                <a:spcPts val="0"/>
              </a:spcBef>
              <a:spcAft>
                <a:spcPts val="0"/>
              </a:spcAft>
              <a:buNone/>
            </a:pPr>
            <a:r>
              <a:rPr lang="en-US" altLang="zh-CN" sz="1600"/>
              <a:t>Enter operation code: s</a:t>
            </a:r>
          </a:p>
          <a:p>
            <a:pPr marL="0" indent="0">
              <a:spcBef>
                <a:spcPts val="0"/>
              </a:spcBef>
              <a:spcAft>
                <a:spcPts val="0"/>
              </a:spcAft>
              <a:buNone/>
            </a:pPr>
            <a:r>
              <a:rPr lang="en-US" altLang="zh-CN" sz="1600"/>
              <a:t>Enter part number: 528</a:t>
            </a:r>
          </a:p>
          <a:p>
            <a:pPr marL="0" indent="0">
              <a:spcBef>
                <a:spcPts val="0"/>
              </a:spcBef>
              <a:spcAft>
                <a:spcPts val="0"/>
              </a:spcAft>
              <a:buNone/>
            </a:pPr>
            <a:r>
              <a:rPr lang="en-US" altLang="zh-CN" sz="1600"/>
              <a:t>Part name: Disk drive</a:t>
            </a:r>
          </a:p>
          <a:p>
            <a:pPr marL="0" indent="0">
              <a:spcBef>
                <a:spcPts val="0"/>
              </a:spcBef>
              <a:spcAft>
                <a:spcPts val="0"/>
              </a:spcAft>
              <a:buNone/>
            </a:pPr>
            <a:r>
              <a:rPr lang="en-US" altLang="zh-CN" sz="1600"/>
              <a:t>Quantity on hand: 10</a:t>
            </a:r>
          </a:p>
          <a:p>
            <a:pPr marL="0" indent="0">
              <a:spcBef>
                <a:spcPts val="0"/>
              </a:spcBef>
              <a:spcAft>
                <a:spcPts val="0"/>
              </a:spcAft>
              <a:buNone/>
            </a:pPr>
            <a:endParaRPr lang="en-US" altLang="zh-CN" sz="1600"/>
          </a:p>
          <a:p>
            <a:pPr marL="0" indent="0">
              <a:spcBef>
                <a:spcPts val="0"/>
              </a:spcBef>
              <a:spcAft>
                <a:spcPts val="0"/>
              </a:spcAft>
              <a:buNone/>
            </a:pPr>
            <a:r>
              <a:rPr lang="en-US" altLang="zh-CN" sz="1600"/>
              <a:t>Enter operation code: p</a:t>
            </a:r>
          </a:p>
          <a:p>
            <a:pPr marL="0" indent="0">
              <a:spcBef>
                <a:spcPts val="0"/>
              </a:spcBef>
              <a:spcAft>
                <a:spcPts val="0"/>
              </a:spcAft>
              <a:buNone/>
            </a:pPr>
            <a:r>
              <a:rPr lang="en-US" altLang="zh-CN" sz="1600"/>
              <a:t>Part Number   Part Name             Quantity on Hand</a:t>
            </a:r>
          </a:p>
          <a:p>
            <a:pPr marL="0" indent="0">
              <a:spcBef>
                <a:spcPts val="0"/>
              </a:spcBef>
              <a:spcAft>
                <a:spcPts val="0"/>
              </a:spcAft>
              <a:buNone/>
            </a:pPr>
            <a:r>
              <a:rPr lang="en-US" altLang="zh-CN" sz="1600"/>
              <a:t>	    528       Disk drive                    8</a:t>
            </a:r>
          </a:p>
          <a:p>
            <a:pPr marL="0" indent="0">
              <a:spcBef>
                <a:spcPts val="0"/>
              </a:spcBef>
              <a:spcAft>
                <a:spcPts val="0"/>
              </a:spcAft>
              <a:buNone/>
            </a:pPr>
            <a:r>
              <a:rPr lang="en-US" altLang="zh-CN" sz="1600"/>
              <a:t>	    914       Printer cable                5</a:t>
            </a:r>
          </a:p>
          <a:p>
            <a:pPr marL="0" indent="0">
              <a:spcBef>
                <a:spcPts val="0"/>
              </a:spcBef>
              <a:spcAft>
                <a:spcPts val="0"/>
              </a:spcAft>
              <a:buNone/>
            </a:pPr>
            <a:r>
              <a:rPr lang="en-US" altLang="zh-CN" sz="1600"/>
              <a:t>	 </a:t>
            </a:r>
          </a:p>
          <a:p>
            <a:pPr marL="0" indent="0">
              <a:spcBef>
                <a:spcPts val="0"/>
              </a:spcBef>
              <a:spcAft>
                <a:spcPts val="0"/>
              </a:spcAft>
              <a:buNone/>
            </a:pPr>
            <a:r>
              <a:rPr lang="en-US" altLang="zh-CN" sz="1600"/>
              <a:t>Enter operation code: q</a:t>
            </a:r>
            <a:endParaRPr lang="zh-CN" alt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zh-CN" altLang="en-US"/>
              <a:t>程序设计</a:t>
            </a:r>
            <a:r>
              <a:rPr lang="en-US" altLang="zh-CN"/>
              <a:t>: </a:t>
            </a:r>
            <a:r>
              <a:rPr lang="zh-CN" altLang="en-US"/>
              <a:t>维护零件数据库</a:t>
            </a:r>
            <a:endParaRPr lang="en-US" altLang="zh-CN"/>
          </a:p>
        </p:txBody>
      </p:sp>
      <p:sp>
        <p:nvSpPr>
          <p:cNvPr id="41987" name="Content Placeholder 2"/>
          <p:cNvSpPr>
            <a:spLocks noGrp="1"/>
          </p:cNvSpPr>
          <p:nvPr>
            <p:ph idx="1"/>
          </p:nvPr>
        </p:nvSpPr>
        <p:spPr/>
        <p:txBody>
          <a:bodyPr>
            <a:normAutofit/>
          </a:bodyPr>
          <a:lstStyle/>
          <a:p>
            <a:pPr>
              <a:lnSpc>
                <a:spcPct val="150000"/>
              </a:lnSpc>
              <a:spcBef>
                <a:spcPts val="600"/>
              </a:spcBef>
              <a:spcAft>
                <a:spcPts val="600"/>
              </a:spcAft>
            </a:pPr>
            <a:r>
              <a:rPr lang="zh-CN" altLang="en-US" sz="2800" dirty="0"/>
              <a:t>每个零件信息存储在一个</a:t>
            </a:r>
            <a:r>
              <a:rPr lang="en-US" altLang="zh-CN" sz="2800" dirty="0" err="1"/>
              <a:t>struct</a:t>
            </a:r>
            <a:r>
              <a:rPr lang="en-US" altLang="zh-CN" sz="2800" dirty="0"/>
              <a:t> part</a:t>
            </a:r>
            <a:r>
              <a:rPr lang="zh-CN" altLang="en-US" sz="2800" dirty="0"/>
              <a:t>结构里</a:t>
            </a:r>
            <a:r>
              <a:rPr lang="en-US" altLang="zh-CN" sz="2800" dirty="0"/>
              <a:t>.</a:t>
            </a:r>
          </a:p>
          <a:p>
            <a:pPr>
              <a:lnSpc>
                <a:spcPct val="150000"/>
              </a:lnSpc>
              <a:spcBef>
                <a:spcPts val="600"/>
              </a:spcBef>
              <a:spcAft>
                <a:spcPts val="600"/>
              </a:spcAft>
            </a:pPr>
            <a:r>
              <a:rPr lang="zh-CN" altLang="en-US" sz="2800" dirty="0"/>
              <a:t>以</a:t>
            </a:r>
            <a:r>
              <a:rPr lang="en-US" altLang="zh-CN" sz="2800" dirty="0" err="1"/>
              <a:t>struct</a:t>
            </a:r>
            <a:r>
              <a:rPr lang="en-US" altLang="zh-CN" sz="2800" dirty="0"/>
              <a:t> part</a:t>
            </a:r>
            <a:r>
              <a:rPr lang="zh-CN" altLang="en-US" sz="2800" dirty="0"/>
              <a:t>为元素构建</a:t>
            </a:r>
            <a:r>
              <a:rPr lang="en-US" altLang="zh-CN" sz="2800" dirty="0"/>
              <a:t>inventory</a:t>
            </a:r>
            <a:r>
              <a:rPr lang="zh-CN" altLang="en-US" sz="2800" dirty="0"/>
              <a:t>结构数组</a:t>
            </a:r>
            <a:endParaRPr lang="en-US" altLang="zh-CN" sz="2800" dirty="0"/>
          </a:p>
          <a:p>
            <a:pPr marL="342900" lvl="1" indent="0">
              <a:lnSpc>
                <a:spcPct val="150000"/>
              </a:lnSpc>
              <a:spcBef>
                <a:spcPts val="600"/>
              </a:spcBef>
              <a:spcAft>
                <a:spcPts val="600"/>
              </a:spcAft>
              <a:buNone/>
            </a:pPr>
            <a:r>
              <a:rPr lang="en-US" altLang="zh-CN" sz="2800" dirty="0" err="1"/>
              <a:t>struct</a:t>
            </a:r>
            <a:r>
              <a:rPr lang="en-US" altLang="zh-CN" sz="2800" dirty="0"/>
              <a:t> part inventory[MAX_PARTS];</a:t>
            </a:r>
            <a:endParaRPr lang="zh-CN" altLang="en-US" sz="2800" dirty="0"/>
          </a:p>
          <a:p>
            <a:pPr>
              <a:lnSpc>
                <a:spcPct val="150000"/>
              </a:lnSpc>
              <a:spcBef>
                <a:spcPts val="600"/>
              </a:spcBef>
              <a:spcAft>
                <a:spcPts val="600"/>
              </a:spcAft>
            </a:pPr>
            <a:r>
              <a:rPr lang="zh-CN" altLang="en-US" sz="2800" dirty="0"/>
              <a:t>变量</a:t>
            </a:r>
            <a:r>
              <a:rPr lang="en-US" altLang="zh-CN" sz="2800" dirty="0" err="1"/>
              <a:t>num_parts</a:t>
            </a:r>
            <a:r>
              <a:rPr lang="zh-CN" altLang="en-US" sz="2800" dirty="0"/>
              <a:t>跟踪当前零件数量（</a:t>
            </a:r>
            <a:r>
              <a:rPr lang="en-US" altLang="zh-CN" sz="2800" dirty="0"/>
              <a:t>inventory</a:t>
            </a:r>
            <a:r>
              <a:rPr lang="zh-CN" altLang="en-US" sz="2800" dirty="0"/>
              <a:t>长度）</a:t>
            </a:r>
            <a:endParaRPr lang="en-US" altLang="zh-CN" sz="2800" dirty="0"/>
          </a:p>
          <a:p>
            <a:pPr marL="342900" lvl="1" indent="0">
              <a:lnSpc>
                <a:spcPct val="150000"/>
              </a:lnSpc>
              <a:spcBef>
                <a:spcPts val="600"/>
              </a:spcBef>
              <a:spcAft>
                <a:spcPts val="600"/>
              </a:spcAft>
              <a:buNone/>
            </a:pPr>
            <a:r>
              <a:rPr lang="en-US" altLang="zh-CN" sz="2800" dirty="0" err="1"/>
              <a:t>int</a:t>
            </a:r>
            <a:r>
              <a:rPr lang="en-US" altLang="zh-CN" sz="2800" dirty="0"/>
              <a:t> </a:t>
            </a:r>
            <a:r>
              <a:rPr lang="en-US" altLang="zh-CN" sz="2800" dirty="0" err="1"/>
              <a:t>num_parts</a:t>
            </a:r>
            <a:r>
              <a:rPr lang="en-US" altLang="zh-CN" sz="2800" dirty="0"/>
              <a:t> = 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04800" y="457200"/>
            <a:ext cx="11582400" cy="6096000"/>
          </a:xfrm>
        </p:spPr>
        <p:txBody>
          <a:bodyPr>
            <a:noAutofit/>
          </a:bodyPr>
          <a:lstStyle/>
          <a:p>
            <a:pPr>
              <a:lnSpc>
                <a:spcPct val="140000"/>
              </a:lnSpc>
            </a:pPr>
            <a:r>
              <a:rPr lang="zh-CN" altLang="en-US" sz="2200" dirty="0"/>
              <a:t>程序的主循环概要:</a:t>
            </a:r>
          </a:p>
          <a:p>
            <a:pPr marL="342900" lvl="1" indent="0">
              <a:lnSpc>
                <a:spcPct val="140000"/>
              </a:lnSpc>
              <a:spcBef>
                <a:spcPts val="0"/>
              </a:spcBef>
              <a:spcAft>
                <a:spcPts val="0"/>
              </a:spcAft>
              <a:buNone/>
            </a:pPr>
            <a:r>
              <a:rPr lang="en-US" altLang="zh-CN" sz="2200" dirty="0"/>
              <a:t>for (;;) {</a:t>
            </a:r>
          </a:p>
          <a:p>
            <a:pPr marL="342900" lvl="1" indent="0">
              <a:lnSpc>
                <a:spcPct val="140000"/>
              </a:lnSpc>
              <a:spcBef>
                <a:spcPts val="0"/>
              </a:spcBef>
              <a:spcAft>
                <a:spcPts val="0"/>
              </a:spcAft>
              <a:buNone/>
            </a:pPr>
            <a:r>
              <a:rPr lang="en-US" altLang="zh-CN" sz="2200" dirty="0"/>
              <a:t>	  </a:t>
            </a:r>
            <a:r>
              <a:rPr lang="zh-CN" altLang="en-US" sz="2200" dirty="0"/>
              <a:t>提示用户输入操作码</a:t>
            </a:r>
            <a:r>
              <a:rPr lang="en-US" altLang="zh-CN" sz="2200" dirty="0"/>
              <a:t>;</a:t>
            </a:r>
          </a:p>
          <a:p>
            <a:pPr marL="342900" lvl="1" indent="0">
              <a:lnSpc>
                <a:spcPct val="140000"/>
              </a:lnSpc>
              <a:spcBef>
                <a:spcPts val="0"/>
              </a:spcBef>
              <a:spcAft>
                <a:spcPts val="0"/>
              </a:spcAft>
              <a:buNone/>
            </a:pPr>
            <a:r>
              <a:rPr lang="en-US" altLang="zh-CN" sz="2200" dirty="0"/>
              <a:t>	  </a:t>
            </a:r>
            <a:r>
              <a:rPr lang="zh-CN" altLang="en-US" sz="2200" dirty="0"/>
              <a:t>读入操作码</a:t>
            </a:r>
            <a:r>
              <a:rPr lang="en-US" altLang="zh-CN" sz="2200" dirty="0"/>
              <a:t>;</a:t>
            </a:r>
          </a:p>
          <a:p>
            <a:pPr marL="342900" lvl="1" indent="0">
              <a:lnSpc>
                <a:spcPct val="140000"/>
              </a:lnSpc>
              <a:spcBef>
                <a:spcPts val="0"/>
              </a:spcBef>
              <a:spcAft>
                <a:spcPts val="0"/>
              </a:spcAft>
              <a:buNone/>
            </a:pPr>
            <a:r>
              <a:rPr lang="en-US" altLang="zh-CN" sz="2200" dirty="0"/>
              <a:t>	  switch (</a:t>
            </a:r>
            <a:r>
              <a:rPr lang="zh-CN" altLang="en-US" sz="2200" dirty="0"/>
              <a:t>操作码</a:t>
            </a:r>
            <a:r>
              <a:rPr lang="en-US" altLang="zh-CN" sz="2200" dirty="0"/>
              <a:t>) {</a:t>
            </a:r>
          </a:p>
          <a:p>
            <a:pPr marL="342900" lvl="1" indent="0">
              <a:lnSpc>
                <a:spcPct val="140000"/>
              </a:lnSpc>
              <a:spcBef>
                <a:spcPts val="0"/>
              </a:spcBef>
              <a:spcAft>
                <a:spcPts val="0"/>
              </a:spcAft>
              <a:buNone/>
            </a:pPr>
            <a:r>
              <a:rPr lang="en-US" altLang="zh-CN" sz="2200" dirty="0"/>
              <a:t>	    case ‘</a:t>
            </a:r>
            <a:r>
              <a:rPr lang="en-US" altLang="zh-CN" sz="2200" dirty="0" err="1"/>
              <a:t>i</a:t>
            </a:r>
            <a:r>
              <a:rPr lang="en-US" altLang="zh-CN" sz="2200" dirty="0"/>
              <a:t>’: </a:t>
            </a:r>
            <a:r>
              <a:rPr lang="zh-CN" altLang="en-US" sz="2200" dirty="0"/>
              <a:t>执行插入操作</a:t>
            </a:r>
            <a:r>
              <a:rPr lang="en-US" altLang="zh-CN" sz="2200" dirty="0"/>
              <a:t>; break;</a:t>
            </a:r>
          </a:p>
          <a:p>
            <a:pPr marL="342900" lvl="1" indent="0">
              <a:lnSpc>
                <a:spcPct val="140000"/>
              </a:lnSpc>
              <a:spcBef>
                <a:spcPts val="0"/>
              </a:spcBef>
              <a:spcAft>
                <a:spcPts val="0"/>
              </a:spcAft>
              <a:buNone/>
            </a:pPr>
            <a:r>
              <a:rPr lang="en-US" altLang="zh-CN" sz="2200" dirty="0"/>
              <a:t>	    case ‘s’: </a:t>
            </a:r>
            <a:r>
              <a:rPr lang="zh-CN" altLang="en-US" sz="2200" dirty="0"/>
              <a:t>执行查找操作</a:t>
            </a:r>
            <a:r>
              <a:rPr lang="en-US" altLang="zh-CN" sz="2200" dirty="0"/>
              <a:t>; break;</a:t>
            </a:r>
          </a:p>
          <a:p>
            <a:pPr marL="342900" lvl="1" indent="0">
              <a:lnSpc>
                <a:spcPct val="140000"/>
              </a:lnSpc>
              <a:spcBef>
                <a:spcPts val="0"/>
              </a:spcBef>
              <a:spcAft>
                <a:spcPts val="0"/>
              </a:spcAft>
              <a:buNone/>
            </a:pPr>
            <a:r>
              <a:rPr lang="en-US" altLang="zh-CN" sz="2200" dirty="0"/>
              <a:t>	    case ‘u’: </a:t>
            </a:r>
            <a:r>
              <a:rPr lang="zh-CN" altLang="en-US" sz="2200" dirty="0"/>
              <a:t>执行更新操作</a:t>
            </a:r>
            <a:r>
              <a:rPr lang="en-US" altLang="zh-CN" sz="2200" dirty="0"/>
              <a:t>; break;</a:t>
            </a:r>
          </a:p>
          <a:p>
            <a:pPr marL="342900" lvl="1" indent="0">
              <a:lnSpc>
                <a:spcPct val="140000"/>
              </a:lnSpc>
              <a:spcBef>
                <a:spcPts val="0"/>
              </a:spcBef>
              <a:spcAft>
                <a:spcPts val="0"/>
              </a:spcAft>
              <a:buNone/>
            </a:pPr>
            <a:r>
              <a:rPr lang="en-US" altLang="zh-CN" sz="2200" dirty="0"/>
              <a:t>	    case ‘p’: </a:t>
            </a:r>
            <a:r>
              <a:rPr lang="zh-CN" altLang="en-US" sz="2200" dirty="0"/>
              <a:t>执行打印操作</a:t>
            </a:r>
            <a:r>
              <a:rPr lang="en-US" altLang="zh-CN" sz="2200" dirty="0"/>
              <a:t>; break;</a:t>
            </a:r>
          </a:p>
          <a:p>
            <a:pPr marL="342900" lvl="1" indent="0">
              <a:lnSpc>
                <a:spcPct val="140000"/>
              </a:lnSpc>
              <a:spcBef>
                <a:spcPts val="0"/>
              </a:spcBef>
              <a:spcAft>
                <a:spcPts val="0"/>
              </a:spcAft>
              <a:buNone/>
            </a:pPr>
            <a:r>
              <a:rPr lang="en-US" altLang="zh-CN" sz="2200" dirty="0"/>
              <a:t>	    case ‘q’: </a:t>
            </a:r>
            <a:r>
              <a:rPr lang="zh-CN" altLang="en-US" sz="2200" dirty="0"/>
              <a:t>终止程序</a:t>
            </a:r>
            <a:r>
              <a:rPr lang="en-US" altLang="zh-CN" sz="2200" dirty="0"/>
              <a:t>;</a:t>
            </a:r>
          </a:p>
          <a:p>
            <a:pPr marL="342900" lvl="1" indent="0">
              <a:lnSpc>
                <a:spcPct val="140000"/>
              </a:lnSpc>
              <a:spcBef>
                <a:spcPts val="0"/>
              </a:spcBef>
              <a:spcAft>
                <a:spcPts val="0"/>
              </a:spcAft>
              <a:buNone/>
            </a:pPr>
            <a:r>
              <a:rPr lang="en-US" altLang="zh-CN" sz="2200" dirty="0"/>
              <a:t>	    default:  </a:t>
            </a:r>
            <a:r>
              <a:rPr lang="zh-CN" altLang="en-US" sz="2200" dirty="0"/>
              <a:t>打印错误消息</a:t>
            </a:r>
            <a:r>
              <a:rPr lang="en-US" altLang="zh-CN" sz="2200" dirty="0"/>
              <a:t>;</a:t>
            </a:r>
          </a:p>
          <a:p>
            <a:pPr marL="342900" lvl="1" indent="0">
              <a:lnSpc>
                <a:spcPct val="140000"/>
              </a:lnSpc>
              <a:spcBef>
                <a:spcPts val="0"/>
              </a:spcBef>
              <a:spcAft>
                <a:spcPts val="0"/>
              </a:spcAft>
              <a:buNone/>
            </a:pPr>
            <a:r>
              <a:rPr lang="en-US" altLang="zh-CN" sz="2200" dirty="0"/>
              <a:t>	  }</a:t>
            </a:r>
          </a:p>
          <a:p>
            <a:pPr marL="342900" lvl="1" indent="0">
              <a:lnSpc>
                <a:spcPct val="140000"/>
              </a:lnSpc>
              <a:spcBef>
                <a:spcPts val="0"/>
              </a:spcBef>
              <a:spcAft>
                <a:spcPts val="0"/>
              </a:spcAft>
              <a:buNone/>
            </a:pPr>
            <a:r>
              <a:rPr lang="en-US" altLang="zh-CN" sz="220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zh-CN" altLang="en-US"/>
              <a:t>程序设计</a:t>
            </a:r>
            <a:r>
              <a:rPr lang="en-US" altLang="zh-CN"/>
              <a:t>: </a:t>
            </a:r>
            <a:r>
              <a:rPr lang="zh-CN" altLang="en-US"/>
              <a:t>维护零件数据库</a:t>
            </a:r>
            <a:endParaRPr lang="en-US" altLang="zh-CN"/>
          </a:p>
        </p:txBody>
      </p:sp>
      <p:sp>
        <p:nvSpPr>
          <p:cNvPr id="44035" name="Content Placeholder 2"/>
          <p:cNvSpPr>
            <a:spLocks noGrp="1"/>
          </p:cNvSpPr>
          <p:nvPr>
            <p:ph idx="1"/>
          </p:nvPr>
        </p:nvSpPr>
        <p:spPr>
          <a:xfrm>
            <a:off x="685800" y="1905000"/>
            <a:ext cx="11201400" cy="4648200"/>
          </a:xfrm>
        </p:spPr>
        <p:txBody>
          <a:bodyPr>
            <a:normAutofit/>
          </a:bodyPr>
          <a:lstStyle/>
          <a:p>
            <a:pPr>
              <a:lnSpc>
                <a:spcPct val="150000"/>
              </a:lnSpc>
              <a:spcBef>
                <a:spcPts val="600"/>
              </a:spcBef>
              <a:spcAft>
                <a:spcPts val="600"/>
              </a:spcAft>
            </a:pPr>
            <a:r>
              <a:rPr lang="zh-CN" altLang="en-US" sz="2800" dirty="0"/>
              <a:t>插入、查找、更新和打印操作单独函数实现</a:t>
            </a:r>
            <a:endParaRPr lang="en-US" altLang="zh-CN" sz="2800" dirty="0"/>
          </a:p>
          <a:p>
            <a:pPr>
              <a:lnSpc>
                <a:spcPct val="150000"/>
              </a:lnSpc>
              <a:spcBef>
                <a:spcPts val="600"/>
              </a:spcBef>
              <a:spcAft>
                <a:spcPts val="600"/>
              </a:spcAft>
            </a:pPr>
            <a:r>
              <a:rPr lang="en-US" altLang="zh-CN" sz="2800" dirty="0"/>
              <a:t>inventory</a:t>
            </a:r>
            <a:r>
              <a:rPr lang="zh-CN" altLang="en-US" sz="2800" dirty="0"/>
              <a:t>、</a:t>
            </a:r>
            <a:r>
              <a:rPr lang="en-US" altLang="zh-CN" sz="2800" dirty="0" err="1"/>
              <a:t>num_parts</a:t>
            </a:r>
            <a:r>
              <a:rPr lang="zh-CN" altLang="en-US" sz="2800" dirty="0"/>
              <a:t>外部变量</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6800" y="533400"/>
            <a:ext cx="8915400" cy="6015878"/>
          </a:xfrm>
          <a:prstGeom prst="rect">
            <a:avLst/>
          </a:prstGeom>
        </p:spPr>
        <p:txBody>
          <a:bodyPr wrap="square">
            <a:spAutoFit/>
          </a:bodyPr>
          <a:lstStyle/>
          <a:p>
            <a:pPr>
              <a:lnSpc>
                <a:spcPts val="2900"/>
              </a:lnSpc>
            </a:pPr>
            <a:r>
              <a:rPr lang="zh-CN" altLang="en-US" sz="2200" b="1" dirty="0"/>
              <a:t>#include &lt;stdio.h&gt;</a:t>
            </a:r>
          </a:p>
          <a:p>
            <a:pPr>
              <a:lnSpc>
                <a:spcPts val="2900"/>
              </a:lnSpc>
            </a:pPr>
            <a:r>
              <a:rPr lang="zh-CN" altLang="en-US" sz="2200" b="1" dirty="0"/>
              <a:t>#include &lt;ctype.h&gt;</a:t>
            </a:r>
          </a:p>
          <a:p>
            <a:pPr>
              <a:lnSpc>
                <a:spcPts val="2900"/>
              </a:lnSpc>
            </a:pPr>
            <a:r>
              <a:rPr lang="zh-CN" altLang="en-US" sz="2200" b="1" dirty="0"/>
              <a:t>#define NAME_LEN 25</a:t>
            </a:r>
          </a:p>
          <a:p>
            <a:pPr>
              <a:lnSpc>
                <a:spcPts val="2900"/>
              </a:lnSpc>
            </a:pPr>
            <a:r>
              <a:rPr lang="zh-CN" altLang="en-US" sz="2200" b="1" dirty="0"/>
              <a:t>#define MAX_PARTS 100</a:t>
            </a:r>
          </a:p>
          <a:p>
            <a:pPr>
              <a:lnSpc>
                <a:spcPts val="2900"/>
              </a:lnSpc>
            </a:pPr>
            <a:r>
              <a:rPr lang="zh-CN" altLang="en-US" sz="2200" b="1" dirty="0">
                <a:solidFill>
                  <a:srgbClr val="006600"/>
                </a:solidFill>
              </a:rPr>
              <a:t>struct part {</a:t>
            </a:r>
          </a:p>
          <a:p>
            <a:pPr>
              <a:lnSpc>
                <a:spcPts val="2900"/>
              </a:lnSpc>
            </a:pPr>
            <a:r>
              <a:rPr lang="zh-CN" altLang="en-US" sz="2200" b="1" dirty="0">
                <a:solidFill>
                  <a:srgbClr val="006600"/>
                </a:solidFill>
              </a:rPr>
              <a:t>  int number;</a:t>
            </a:r>
          </a:p>
          <a:p>
            <a:pPr>
              <a:lnSpc>
                <a:spcPts val="2900"/>
              </a:lnSpc>
            </a:pPr>
            <a:r>
              <a:rPr lang="zh-CN" altLang="en-US" sz="2200" b="1" dirty="0">
                <a:solidFill>
                  <a:srgbClr val="006600"/>
                </a:solidFill>
              </a:rPr>
              <a:t>  char name[NAME_LEN+1];</a:t>
            </a:r>
          </a:p>
          <a:p>
            <a:pPr>
              <a:lnSpc>
                <a:spcPts val="2900"/>
              </a:lnSpc>
            </a:pPr>
            <a:r>
              <a:rPr lang="zh-CN" altLang="en-US" sz="2200" b="1" dirty="0">
                <a:solidFill>
                  <a:srgbClr val="006600"/>
                </a:solidFill>
              </a:rPr>
              <a:t>  int on_hand;</a:t>
            </a:r>
          </a:p>
          <a:p>
            <a:pPr>
              <a:lnSpc>
                <a:spcPts val="2900"/>
              </a:lnSpc>
            </a:pPr>
            <a:r>
              <a:rPr lang="zh-CN" altLang="en-US" sz="2200" b="1" dirty="0">
                <a:solidFill>
                  <a:srgbClr val="006600"/>
                </a:solidFill>
              </a:rPr>
              <a:t>}</a:t>
            </a:r>
            <a:r>
              <a:rPr lang="zh-CN" altLang="en-US" sz="2200" b="1" dirty="0"/>
              <a:t> </a:t>
            </a:r>
            <a:r>
              <a:rPr lang="zh-CN" altLang="en-US" sz="2200" b="1" dirty="0">
                <a:solidFill>
                  <a:srgbClr val="CC0099"/>
                </a:solidFill>
              </a:rPr>
              <a:t>inventory[MAX_PARTS]</a:t>
            </a:r>
            <a:r>
              <a:rPr lang="zh-CN" altLang="en-US" sz="2200" b="1" dirty="0"/>
              <a:t>;</a:t>
            </a:r>
          </a:p>
          <a:p>
            <a:pPr>
              <a:lnSpc>
                <a:spcPts val="2900"/>
              </a:lnSpc>
            </a:pPr>
            <a:r>
              <a:rPr lang="zh-CN" altLang="en-US" sz="2200" b="1" dirty="0">
                <a:solidFill>
                  <a:srgbClr val="CC0099"/>
                </a:solidFill>
              </a:rPr>
              <a:t>int num_parts</a:t>
            </a:r>
            <a:r>
              <a:rPr lang="zh-CN" altLang="en-US" sz="2200" b="1" dirty="0"/>
              <a:t> = 0;   /* number of parts currently stored */</a:t>
            </a:r>
          </a:p>
          <a:p>
            <a:pPr>
              <a:lnSpc>
                <a:spcPts val="2900"/>
              </a:lnSpc>
            </a:pPr>
            <a:r>
              <a:rPr lang="zh-CN" altLang="en-US" sz="2200" b="1" dirty="0"/>
              <a:t>int find_part(int number);</a:t>
            </a:r>
          </a:p>
          <a:p>
            <a:pPr>
              <a:lnSpc>
                <a:spcPts val="2900"/>
              </a:lnSpc>
            </a:pPr>
            <a:r>
              <a:rPr lang="zh-CN" altLang="en-US" sz="2200" b="1" dirty="0"/>
              <a:t>void insert(void);</a:t>
            </a:r>
          </a:p>
          <a:p>
            <a:pPr>
              <a:lnSpc>
                <a:spcPts val="2900"/>
              </a:lnSpc>
            </a:pPr>
            <a:r>
              <a:rPr lang="zh-CN" altLang="en-US" sz="2200" b="1" dirty="0"/>
              <a:t>void search(void);</a:t>
            </a:r>
          </a:p>
          <a:p>
            <a:pPr>
              <a:lnSpc>
                <a:spcPts val="2900"/>
              </a:lnSpc>
            </a:pPr>
            <a:r>
              <a:rPr lang="zh-CN" altLang="en-US" sz="2200" b="1" dirty="0"/>
              <a:t>void update(void);</a:t>
            </a:r>
          </a:p>
          <a:p>
            <a:pPr>
              <a:lnSpc>
                <a:spcPts val="2900"/>
              </a:lnSpc>
            </a:pPr>
            <a:r>
              <a:rPr lang="zh-CN" altLang="en-US" sz="2200" b="1" dirty="0"/>
              <a:t>void print(void);</a:t>
            </a:r>
          </a:p>
          <a:p>
            <a:pPr>
              <a:lnSpc>
                <a:spcPts val="2900"/>
              </a:lnSpc>
            </a:pPr>
            <a:r>
              <a:rPr lang="zh-CN" altLang="en-US" sz="2200" b="1" dirty="0"/>
              <a:t>int read_line(char str[], int n);</a:t>
            </a:r>
          </a:p>
        </p:txBody>
      </p:sp>
    </p:spTree>
    <p:extLst>
      <p:ext uri="{BB962C8B-B14F-4D97-AF65-F5344CB8AC3E}">
        <p14:creationId xmlns:p14="http://schemas.microsoft.com/office/powerpoint/2010/main" val="3880141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p:cNvSpPr>
            <a:spLocks noGrp="1"/>
          </p:cNvSpPr>
          <p:nvPr>
            <p:ph sz="half" idx="10"/>
          </p:nvPr>
        </p:nvSpPr>
        <p:spPr>
          <a:xfrm>
            <a:off x="1447800" y="533400"/>
            <a:ext cx="10642600" cy="6415219"/>
          </a:xfrm>
          <a:ln>
            <a:solidFill>
              <a:schemeClr val="bg1"/>
            </a:solidFill>
          </a:ln>
        </p:spPr>
        <p:txBody>
          <a:bodyPr wrap="square">
            <a:spAutoFit/>
          </a:bodyPr>
          <a:lstStyle/>
          <a:p>
            <a:pPr marL="0" indent="0" eaLnBrk="0" hangingPunct="0">
              <a:lnSpc>
                <a:spcPts val="2900"/>
              </a:lnSpc>
              <a:spcBef>
                <a:spcPct val="0"/>
              </a:spcBef>
              <a:spcAft>
                <a:spcPct val="0"/>
              </a:spcAft>
              <a:buNone/>
            </a:pPr>
            <a:r>
              <a:rPr lang="en-US" altLang="zh-CN" sz="2200" kern="1200" dirty="0" err="1">
                <a:solidFill>
                  <a:schemeClr val="tx1"/>
                </a:solidFill>
                <a:latin typeface="Times New Roman" panose="02020603050405020304" pitchFamily="18" charset="0"/>
                <a:ea typeface="+mn-ea"/>
              </a:rPr>
              <a:t>int</a:t>
            </a:r>
            <a:r>
              <a:rPr lang="en-US" altLang="zh-CN" sz="2200" kern="1200" dirty="0">
                <a:solidFill>
                  <a:schemeClr val="tx1"/>
                </a:solidFill>
                <a:latin typeface="Times New Roman" panose="02020603050405020304" pitchFamily="18" charset="0"/>
                <a:ea typeface="+mn-ea"/>
              </a:rPr>
              <a:t> main(void)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char code;</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for (;;)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a:t>
            </a:r>
            <a:r>
              <a:rPr lang="en-US" altLang="zh-CN" sz="2200" kern="1200" dirty="0" err="1">
                <a:solidFill>
                  <a:schemeClr val="tx1"/>
                </a:solidFill>
                <a:latin typeface="Times New Roman" panose="02020603050405020304" pitchFamily="18" charset="0"/>
                <a:ea typeface="+mn-ea"/>
              </a:rPr>
              <a:t>printf</a:t>
            </a:r>
            <a:r>
              <a:rPr lang="en-US" altLang="zh-CN" sz="2200" kern="1200" dirty="0">
                <a:solidFill>
                  <a:schemeClr val="tx1"/>
                </a:solidFill>
                <a:latin typeface="Times New Roman" panose="02020603050405020304" pitchFamily="18" charset="0"/>
                <a:ea typeface="+mn-ea"/>
              </a:rPr>
              <a:t>("Enter operation code: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a:t>
            </a:r>
            <a:r>
              <a:rPr lang="en-US" altLang="zh-CN" sz="2200" kern="1200" dirty="0" err="1">
                <a:solidFill>
                  <a:schemeClr val="tx1"/>
                </a:solidFill>
                <a:latin typeface="Times New Roman" panose="02020603050405020304" pitchFamily="18" charset="0"/>
                <a:ea typeface="+mn-ea"/>
              </a:rPr>
              <a:t>scanf</a:t>
            </a:r>
            <a:r>
              <a:rPr lang="en-US" altLang="zh-CN" sz="2200" kern="1200" dirty="0">
                <a:solidFill>
                  <a:schemeClr val="tx1"/>
                </a:solidFill>
                <a:latin typeface="Times New Roman" panose="02020603050405020304" pitchFamily="18" charset="0"/>
                <a:ea typeface="+mn-ea"/>
              </a:rPr>
              <a:t>(" %c", &amp;code);</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while (</a:t>
            </a:r>
            <a:r>
              <a:rPr lang="en-US" altLang="zh-CN" sz="2200" kern="1200" dirty="0" err="1">
                <a:solidFill>
                  <a:schemeClr val="tx1"/>
                </a:solidFill>
                <a:latin typeface="Times New Roman" panose="02020603050405020304" pitchFamily="18" charset="0"/>
                <a:ea typeface="+mn-ea"/>
              </a:rPr>
              <a:t>getchar</a:t>
            </a:r>
            <a:r>
              <a:rPr lang="en-US" altLang="zh-CN" sz="2200" kern="1200" dirty="0">
                <a:solidFill>
                  <a:schemeClr val="tx1"/>
                </a:solidFill>
                <a:latin typeface="Times New Roman" panose="02020603050405020304" pitchFamily="18" charset="0"/>
                <a:ea typeface="+mn-ea"/>
              </a:rPr>
              <a:t>() != '\n')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switch (code)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case '</a:t>
            </a:r>
            <a:r>
              <a:rPr lang="en-US" altLang="zh-CN" sz="2200" kern="1200" dirty="0" err="1">
                <a:solidFill>
                  <a:schemeClr val="tx1"/>
                </a:solidFill>
                <a:latin typeface="Times New Roman" panose="02020603050405020304" pitchFamily="18" charset="0"/>
                <a:ea typeface="+mn-ea"/>
              </a:rPr>
              <a:t>i</a:t>
            </a:r>
            <a:r>
              <a:rPr lang="en-US" altLang="zh-CN" sz="2200" kern="1200" dirty="0">
                <a:solidFill>
                  <a:schemeClr val="tx1"/>
                </a:solidFill>
                <a:latin typeface="Times New Roman" panose="02020603050405020304" pitchFamily="18" charset="0"/>
                <a:ea typeface="+mn-ea"/>
              </a:rPr>
              <a:t>': insert(); break;</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case 's': search(); break;</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case 'u': update(); break;</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case 'p': print(); break;</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case 'q': return 0;</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default:  </a:t>
            </a:r>
            <a:r>
              <a:rPr lang="en-US" altLang="zh-CN" sz="2200" kern="1200" dirty="0" err="1">
                <a:solidFill>
                  <a:schemeClr val="tx1"/>
                </a:solidFill>
                <a:latin typeface="Times New Roman" panose="02020603050405020304" pitchFamily="18" charset="0"/>
                <a:ea typeface="+mn-ea"/>
              </a:rPr>
              <a:t>printf</a:t>
            </a:r>
            <a:r>
              <a:rPr lang="en-US" altLang="zh-CN" sz="2200" kern="1200" dirty="0">
                <a:solidFill>
                  <a:schemeClr val="tx1"/>
                </a:solidFill>
                <a:latin typeface="Times New Roman" panose="02020603050405020304" pitchFamily="18" charset="0"/>
                <a:ea typeface="+mn-ea"/>
              </a:rPr>
              <a:t>("Illegal code\n");</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a:t>
            </a:r>
            <a:r>
              <a:rPr lang="en-US" altLang="zh-CN" sz="2200" kern="1200" dirty="0" err="1">
                <a:solidFill>
                  <a:schemeClr val="tx1"/>
                </a:solidFill>
                <a:latin typeface="Times New Roman" panose="02020603050405020304" pitchFamily="18" charset="0"/>
                <a:ea typeface="+mn-ea"/>
              </a:rPr>
              <a:t>printf</a:t>
            </a:r>
            <a:r>
              <a:rPr lang="en-US" altLang="zh-CN" sz="2200" kern="1200" dirty="0">
                <a:solidFill>
                  <a:schemeClr val="tx1"/>
                </a:solidFill>
                <a:latin typeface="Times New Roman" panose="02020603050405020304" pitchFamily="18" charset="0"/>
                <a:ea typeface="+mn-ea"/>
              </a:rPr>
              <a:t>("\n");</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      }</a:t>
            </a:r>
          </a:p>
          <a:p>
            <a:pPr marL="0" indent="0" eaLnBrk="0" hangingPunct="0">
              <a:lnSpc>
                <a:spcPts val="2900"/>
              </a:lnSpc>
              <a:spcBef>
                <a:spcPct val="0"/>
              </a:spcBef>
              <a:spcAft>
                <a:spcPct val="0"/>
              </a:spcAft>
              <a:buNone/>
            </a:pPr>
            <a:r>
              <a:rPr lang="en-US" altLang="zh-CN" sz="2200" kern="1200" dirty="0">
                <a:solidFill>
                  <a:schemeClr val="tx1"/>
                </a:solidFill>
                <a:latin typeface="Times New Roman" panose="02020603050405020304" pitchFamily="18" charset="0"/>
                <a:ea typeface="+mn-ea"/>
              </a:rPr>
              <a:t>}</a:t>
            </a:r>
            <a:endParaRPr lang="zh-CN" altLang="en-US" sz="2200" kern="1200" dirty="0">
              <a:solidFill>
                <a:schemeClr val="tx1"/>
              </a:solidFill>
              <a:latin typeface="Times New Roman" panose="02020603050405020304" pitchFamily="18" charset="0"/>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762000" y="914400"/>
            <a:ext cx="10591800" cy="4581383"/>
          </a:xfr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spAutoFit/>
          </a:bodyPr>
          <a:lstStyle/>
          <a:p>
            <a:pPr marL="0" indent="0" eaLnBrk="0" hangingPunct="0">
              <a:lnSpc>
                <a:spcPts val="3500"/>
              </a:lnSpc>
              <a:spcBef>
                <a:spcPct val="0"/>
              </a:spcBef>
              <a:spcAft>
                <a:spcPct val="0"/>
              </a:spcAft>
              <a:buNone/>
            </a:pPr>
            <a:r>
              <a:rPr lang="en-US" altLang="zh-CN" sz="2800" kern="1200" dirty="0" err="1">
                <a:solidFill>
                  <a:schemeClr val="tx1"/>
                </a:solidFill>
                <a:latin typeface="Times New Roman" panose="02020603050405020304" pitchFamily="18" charset="0"/>
                <a:ea typeface="+mn-ea"/>
              </a:rPr>
              <a:t>int</a:t>
            </a:r>
            <a:r>
              <a:rPr lang="en-US" altLang="zh-CN" sz="2800" kern="1200" dirty="0">
                <a:solidFill>
                  <a:schemeClr val="tx1"/>
                </a:solidFill>
                <a:latin typeface="Times New Roman" panose="02020603050405020304" pitchFamily="18" charset="0"/>
                <a:ea typeface="+mn-ea"/>
              </a:rPr>
              <a:t> </a:t>
            </a:r>
            <a:r>
              <a:rPr lang="en-US" altLang="zh-CN" sz="2800" kern="1200" dirty="0" err="1">
                <a:solidFill>
                  <a:schemeClr val="tx1"/>
                </a:solidFill>
                <a:latin typeface="Times New Roman" panose="02020603050405020304" pitchFamily="18" charset="0"/>
                <a:ea typeface="+mn-ea"/>
              </a:rPr>
              <a:t>find_part</a:t>
            </a:r>
            <a:r>
              <a:rPr lang="en-US" altLang="zh-CN" sz="2800" kern="1200" dirty="0">
                <a:solidFill>
                  <a:schemeClr val="tx1"/>
                </a:solidFill>
                <a:latin typeface="Times New Roman" panose="02020603050405020304" pitchFamily="18" charset="0"/>
                <a:ea typeface="+mn-ea"/>
              </a:rPr>
              <a:t>(</a:t>
            </a:r>
            <a:r>
              <a:rPr lang="en-US" altLang="zh-CN" sz="2800" kern="1200" dirty="0" err="1">
                <a:solidFill>
                  <a:schemeClr val="tx1"/>
                </a:solidFill>
                <a:latin typeface="Times New Roman" panose="02020603050405020304" pitchFamily="18" charset="0"/>
                <a:ea typeface="+mn-ea"/>
              </a:rPr>
              <a:t>int</a:t>
            </a:r>
            <a:r>
              <a:rPr lang="en-US" altLang="zh-CN" sz="2800" kern="1200" dirty="0">
                <a:solidFill>
                  <a:schemeClr val="tx1"/>
                </a:solidFill>
                <a:latin typeface="Times New Roman" panose="02020603050405020304" pitchFamily="18" charset="0"/>
                <a:ea typeface="+mn-ea"/>
              </a:rPr>
              <a:t> number)</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a:t>
            </a:r>
            <a:r>
              <a:rPr lang="en-US" altLang="zh-CN" sz="2800" kern="1200" dirty="0" err="1">
                <a:solidFill>
                  <a:schemeClr val="tx1"/>
                </a:solidFill>
                <a:latin typeface="Times New Roman" panose="02020603050405020304" pitchFamily="18" charset="0"/>
                <a:ea typeface="+mn-ea"/>
              </a:rPr>
              <a:t>int</a:t>
            </a:r>
            <a:r>
              <a:rPr lang="en-US" altLang="zh-CN" sz="2800" kern="1200" dirty="0">
                <a:solidFill>
                  <a:schemeClr val="tx1"/>
                </a:solidFill>
                <a:latin typeface="Times New Roman" panose="02020603050405020304" pitchFamily="18" charset="0"/>
                <a:ea typeface="+mn-ea"/>
              </a:rPr>
              <a:t> </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for (</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 = 0; </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 &lt; </a:t>
            </a:r>
            <a:r>
              <a:rPr lang="en-US" altLang="zh-CN" sz="2800" kern="1200" dirty="0" err="1">
                <a:solidFill>
                  <a:schemeClr val="tx1"/>
                </a:solidFill>
                <a:latin typeface="Times New Roman" panose="02020603050405020304" pitchFamily="18" charset="0"/>
                <a:ea typeface="+mn-ea"/>
              </a:rPr>
              <a:t>num_parts</a:t>
            </a:r>
            <a:r>
              <a:rPr lang="en-US" altLang="zh-CN" sz="2800" kern="1200" dirty="0">
                <a:solidFill>
                  <a:schemeClr val="tx1"/>
                </a:solidFill>
                <a:latin typeface="Times New Roman" panose="02020603050405020304" pitchFamily="18" charset="0"/>
                <a:ea typeface="+mn-ea"/>
              </a:rPr>
              <a:t>; </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if (</a:t>
            </a:r>
            <a:r>
              <a:rPr lang="en-US" altLang="zh-CN" sz="2800" kern="1200" dirty="0">
                <a:solidFill>
                  <a:srgbClr val="CC0099"/>
                </a:solidFill>
                <a:latin typeface="Times New Roman" panose="02020603050405020304" pitchFamily="18" charset="0"/>
                <a:ea typeface="+mn-ea"/>
              </a:rPr>
              <a:t>inventory</a:t>
            </a:r>
            <a:r>
              <a:rPr lang="en-US" altLang="zh-CN" sz="2800" kern="1200" dirty="0">
                <a:solidFill>
                  <a:schemeClr val="tx1"/>
                </a:solidFill>
                <a:latin typeface="Times New Roman" panose="02020603050405020304" pitchFamily="18" charset="0"/>
                <a:ea typeface="+mn-ea"/>
              </a:rPr>
              <a:t>[</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].number == number)</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return </a:t>
            </a:r>
            <a:r>
              <a:rPr lang="en-US" altLang="zh-CN" sz="2800" kern="1200" dirty="0" err="1">
                <a:solidFill>
                  <a:schemeClr val="tx1"/>
                </a:solidFill>
                <a:latin typeface="Times New Roman" panose="02020603050405020304" pitchFamily="18" charset="0"/>
                <a:ea typeface="+mn-ea"/>
              </a:rPr>
              <a:t>i</a:t>
            </a:r>
            <a:r>
              <a:rPr lang="en-US" altLang="zh-CN" sz="2800" kern="1200" dirty="0">
                <a:solidFill>
                  <a:schemeClr val="tx1"/>
                </a:solidFill>
                <a:latin typeface="Times New Roman" panose="02020603050405020304" pitchFamily="18" charset="0"/>
                <a:ea typeface="+mn-ea"/>
              </a:rPr>
              <a:t>;</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      return -1;</a:t>
            </a:r>
          </a:p>
          <a:p>
            <a:pPr marL="0" indent="0" eaLnBrk="0" hangingPunct="0">
              <a:lnSpc>
                <a:spcPts val="3500"/>
              </a:lnSpc>
              <a:spcBef>
                <a:spcPct val="0"/>
              </a:spcBef>
              <a:spcAft>
                <a:spcPct val="0"/>
              </a:spcAft>
              <a:buNone/>
            </a:pPr>
            <a:r>
              <a:rPr lang="en-US" altLang="zh-CN" sz="2800" kern="1200" dirty="0">
                <a:solidFill>
                  <a:schemeClr val="tx1"/>
                </a:solidFill>
                <a:latin typeface="Times New Roman" panose="02020603050405020304" pitchFamily="18" charset="0"/>
                <a:ea typeface="+mn-ea"/>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sz="half" idx="1"/>
          </p:nvPr>
        </p:nvSpPr>
        <p:spPr>
          <a:xfrm>
            <a:off x="152400" y="685800"/>
            <a:ext cx="6172200" cy="5638800"/>
          </a:xfrm>
        </p:spPr>
        <p:txBody>
          <a:bodyPr>
            <a:noAutofit/>
          </a:bodyPr>
          <a:lstStyle/>
          <a:p>
            <a:pPr>
              <a:lnSpc>
                <a:spcPts val="3300"/>
              </a:lnSpc>
              <a:spcBef>
                <a:spcPts val="0"/>
              </a:spcBef>
              <a:spcAft>
                <a:spcPts val="0"/>
              </a:spcAft>
              <a:buNone/>
            </a:pPr>
            <a:r>
              <a:rPr lang="en-US" altLang="zh-CN" sz="2000" dirty="0">
                <a:latin typeface="+mn-lt"/>
                <a:cs typeface="Courier New" panose="02070309020205020404" pitchFamily="49" charset="0"/>
              </a:rPr>
              <a:t>void insert(void)</a:t>
            </a:r>
          </a:p>
          <a:p>
            <a:pPr>
              <a:lnSpc>
                <a:spcPts val="3300"/>
              </a:lnSpc>
              <a:spcBef>
                <a:spcPts val="0"/>
              </a:spcBef>
              <a:spcAft>
                <a:spcPts val="0"/>
              </a:spcAft>
              <a:buNone/>
            </a:pP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int</a:t>
            </a: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part_number</a:t>
            </a: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  	if (</a:t>
            </a:r>
            <a:r>
              <a:rPr lang="en-US" altLang="zh-CN" sz="2000" dirty="0" err="1">
                <a:solidFill>
                  <a:srgbClr val="FF0000"/>
                </a:solidFill>
                <a:latin typeface="+mn-lt"/>
                <a:cs typeface="Courier New" panose="02070309020205020404" pitchFamily="49" charset="0"/>
              </a:rPr>
              <a:t>num_parts</a:t>
            </a:r>
            <a:r>
              <a:rPr lang="en-US" altLang="zh-CN" sz="2000" dirty="0">
                <a:latin typeface="+mn-lt"/>
                <a:cs typeface="Courier New" panose="02070309020205020404" pitchFamily="49" charset="0"/>
              </a:rPr>
              <a:t> == MAX_PARTS) {</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printf</a:t>
            </a:r>
            <a:r>
              <a:rPr lang="en-US" altLang="zh-CN" sz="2000" dirty="0">
                <a:latin typeface="+mn-lt"/>
                <a:cs typeface="Courier New" panose="02070309020205020404" pitchFamily="49" charset="0"/>
              </a:rPr>
              <a:t>("Database is full; can't add more parts.\n");</a:t>
            </a:r>
          </a:p>
          <a:p>
            <a:pPr>
              <a:lnSpc>
                <a:spcPts val="3300"/>
              </a:lnSpc>
              <a:spcBef>
                <a:spcPts val="0"/>
              </a:spcBef>
              <a:spcAft>
                <a:spcPts val="0"/>
              </a:spcAft>
              <a:buNone/>
            </a:pPr>
            <a:r>
              <a:rPr lang="en-US" altLang="zh-CN" sz="2000" dirty="0">
                <a:latin typeface="+mn-lt"/>
                <a:cs typeface="Courier New" panose="02070309020205020404" pitchFamily="49" charset="0"/>
              </a:rPr>
              <a:t>       return;</a:t>
            </a:r>
          </a:p>
          <a:p>
            <a:pPr>
              <a:lnSpc>
                <a:spcPts val="3300"/>
              </a:lnSpc>
              <a:spcBef>
                <a:spcPts val="0"/>
              </a:spcBef>
              <a:spcAft>
                <a:spcPts val="0"/>
              </a:spcAft>
              <a:buNone/>
            </a:pPr>
            <a:r>
              <a:rPr lang="en-US" altLang="zh-CN" sz="2000" dirty="0">
                <a:latin typeface="+mn-lt"/>
                <a:cs typeface="Courier New" panose="02070309020205020404" pitchFamily="49" charset="0"/>
              </a:rPr>
              <a:t>  	}</a:t>
            </a:r>
          </a:p>
          <a:p>
            <a:pPr>
              <a:lnSpc>
                <a:spcPts val="3300"/>
              </a:lnSpc>
              <a:spcBef>
                <a:spcPts val="0"/>
              </a:spcBef>
              <a:spcAft>
                <a:spcPts val="0"/>
              </a:spcAft>
              <a:buNone/>
            </a:pPr>
            <a:r>
              <a:rPr lang="zh-CN" altLang="en-US" sz="2000" dirty="0">
                <a:latin typeface="+mn-lt"/>
                <a:cs typeface="Courier New" panose="02070309020205020404" pitchFamily="49" charset="0"/>
              </a:rPr>
              <a:t> </a:t>
            </a: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printf</a:t>
            </a:r>
            <a:r>
              <a:rPr lang="en-US" altLang="zh-CN" sz="2000" dirty="0">
                <a:latin typeface="+mn-lt"/>
                <a:cs typeface="Courier New" panose="02070309020205020404" pitchFamily="49" charset="0"/>
              </a:rPr>
              <a:t>("Enter part number: ");</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scanf</a:t>
            </a:r>
            <a:r>
              <a:rPr lang="en-US" altLang="zh-CN" sz="2000" dirty="0">
                <a:latin typeface="+mn-lt"/>
                <a:cs typeface="Courier New" panose="02070309020205020404" pitchFamily="49" charset="0"/>
              </a:rPr>
              <a:t>("%d", &amp;</a:t>
            </a:r>
            <a:r>
              <a:rPr lang="en-US" altLang="zh-CN" sz="2000" dirty="0" err="1">
                <a:latin typeface="+mn-lt"/>
                <a:cs typeface="Courier New" panose="02070309020205020404" pitchFamily="49" charset="0"/>
              </a:rPr>
              <a:t>part_number</a:t>
            </a: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  	if (</a:t>
            </a:r>
            <a:r>
              <a:rPr lang="en-US" altLang="zh-CN" sz="2000" dirty="0" err="1">
                <a:solidFill>
                  <a:srgbClr val="CC0099"/>
                </a:solidFill>
                <a:latin typeface="+mn-lt"/>
                <a:cs typeface="Courier New" panose="02070309020205020404" pitchFamily="49" charset="0"/>
              </a:rPr>
              <a:t>find_part</a:t>
            </a:r>
            <a:r>
              <a:rPr lang="en-US" altLang="zh-CN" sz="2000" dirty="0">
                <a:solidFill>
                  <a:srgbClr val="CC0099"/>
                </a:solidFill>
                <a:latin typeface="+mn-lt"/>
                <a:cs typeface="Courier New" panose="02070309020205020404" pitchFamily="49" charset="0"/>
              </a:rPr>
              <a:t>(</a:t>
            </a:r>
            <a:r>
              <a:rPr lang="en-US" altLang="zh-CN" sz="2000" dirty="0" err="1">
                <a:solidFill>
                  <a:srgbClr val="CC0099"/>
                </a:solidFill>
                <a:latin typeface="+mn-lt"/>
                <a:cs typeface="Courier New" panose="02070309020205020404" pitchFamily="49" charset="0"/>
              </a:rPr>
              <a:t>part_number</a:t>
            </a:r>
            <a:r>
              <a:rPr lang="en-US" altLang="zh-CN" sz="2000" dirty="0">
                <a:solidFill>
                  <a:srgbClr val="CC0099"/>
                </a:solidFill>
                <a:latin typeface="+mn-lt"/>
                <a:cs typeface="Courier New" panose="02070309020205020404" pitchFamily="49" charset="0"/>
              </a:rPr>
              <a:t>)</a:t>
            </a:r>
            <a:r>
              <a:rPr lang="en-US" altLang="zh-CN" sz="2000" dirty="0">
                <a:latin typeface="+mn-lt"/>
                <a:cs typeface="Courier New" panose="02070309020205020404" pitchFamily="49" charset="0"/>
              </a:rPr>
              <a:t> &gt;= 0) {</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printf</a:t>
            </a:r>
            <a:r>
              <a:rPr lang="en-US" altLang="zh-CN" sz="2000" dirty="0">
                <a:latin typeface="+mn-lt"/>
                <a:cs typeface="Courier New" panose="02070309020205020404" pitchFamily="49" charset="0"/>
              </a:rPr>
              <a:t>("Part already exists.\n");</a:t>
            </a:r>
          </a:p>
          <a:p>
            <a:pPr>
              <a:lnSpc>
                <a:spcPts val="3300"/>
              </a:lnSpc>
              <a:spcBef>
                <a:spcPts val="0"/>
              </a:spcBef>
              <a:spcAft>
                <a:spcPts val="0"/>
              </a:spcAft>
              <a:buNone/>
            </a:pPr>
            <a:r>
              <a:rPr lang="en-US" altLang="zh-CN" sz="2000" dirty="0">
                <a:latin typeface="+mn-lt"/>
                <a:cs typeface="Courier New" panose="02070309020205020404" pitchFamily="49" charset="0"/>
              </a:rPr>
              <a:t>        return;</a:t>
            </a:r>
          </a:p>
          <a:p>
            <a:pPr>
              <a:lnSpc>
                <a:spcPts val="3300"/>
              </a:lnSpc>
              <a:spcBef>
                <a:spcPts val="0"/>
              </a:spcBef>
              <a:spcAft>
                <a:spcPts val="0"/>
              </a:spcAft>
              <a:buNone/>
            </a:pPr>
            <a:r>
              <a:rPr lang="en-US" altLang="zh-CN" sz="2000" dirty="0">
                <a:latin typeface="+mn-lt"/>
                <a:cs typeface="Courier New" panose="02070309020205020404" pitchFamily="49" charset="0"/>
              </a:rPr>
              <a:t>  	}</a:t>
            </a:r>
          </a:p>
          <a:p>
            <a:pPr>
              <a:lnSpc>
                <a:spcPts val="3300"/>
              </a:lnSpc>
              <a:spcBef>
                <a:spcPts val="0"/>
              </a:spcBef>
              <a:spcAft>
                <a:spcPts val="0"/>
              </a:spcAft>
              <a:buNone/>
            </a:pPr>
            <a:r>
              <a:rPr lang="en-US" altLang="zh-CN" sz="2000" dirty="0">
                <a:latin typeface="+mn-lt"/>
                <a:cs typeface="Courier New" panose="02070309020205020404" pitchFamily="49" charset="0"/>
              </a:rPr>
              <a:t> </a:t>
            </a:r>
          </a:p>
        </p:txBody>
      </p:sp>
      <p:sp>
        <p:nvSpPr>
          <p:cNvPr id="3" name="内容占位符 2"/>
          <p:cNvSpPr>
            <a:spLocks noGrp="1"/>
          </p:cNvSpPr>
          <p:nvPr>
            <p:ph sz="half" idx="10"/>
          </p:nvPr>
        </p:nvSpPr>
        <p:spPr>
          <a:xfrm>
            <a:off x="6324600" y="1066800"/>
            <a:ext cx="5791200" cy="5257800"/>
          </a:xfrm>
          <a:noFill/>
          <a:ln>
            <a:solidFill>
              <a:srgbClr val="00206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Autofit/>
          </a:bodyPr>
          <a:lstStyle/>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a:solidFill>
                  <a:srgbClr val="FF0000"/>
                </a:solidFill>
                <a:latin typeface="+mn-lt"/>
                <a:cs typeface="Courier New" panose="02070309020205020404" pitchFamily="49" charset="0"/>
              </a:rPr>
              <a:t>inventory[</a:t>
            </a:r>
            <a:r>
              <a:rPr lang="en-US" altLang="zh-CN" sz="2000" dirty="0" err="1">
                <a:solidFill>
                  <a:srgbClr val="FF0000"/>
                </a:solidFill>
                <a:latin typeface="+mn-lt"/>
                <a:cs typeface="Courier New" panose="02070309020205020404" pitchFamily="49" charset="0"/>
              </a:rPr>
              <a:t>num_parts</a:t>
            </a:r>
            <a:r>
              <a:rPr lang="en-US" altLang="zh-CN" sz="2000" dirty="0">
                <a:solidFill>
                  <a:srgbClr val="FF0000"/>
                </a:solidFill>
                <a:latin typeface="+mn-lt"/>
                <a:cs typeface="Courier New" panose="02070309020205020404" pitchFamily="49" charset="0"/>
              </a:rPr>
              <a:t>]</a:t>
            </a:r>
            <a:r>
              <a:rPr lang="en-US" altLang="zh-CN" sz="2000" dirty="0">
                <a:latin typeface="+mn-lt"/>
                <a:cs typeface="Courier New" panose="02070309020205020404" pitchFamily="49" charset="0"/>
              </a:rPr>
              <a:t>.number = </a:t>
            </a:r>
            <a:r>
              <a:rPr lang="en-US" altLang="zh-CN" sz="2000" dirty="0" err="1">
                <a:latin typeface="+mn-lt"/>
                <a:cs typeface="Courier New" panose="02070309020205020404" pitchFamily="49" charset="0"/>
              </a:rPr>
              <a:t>part_number</a:t>
            </a: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printf</a:t>
            </a:r>
            <a:r>
              <a:rPr lang="en-US" altLang="zh-CN" sz="2000" dirty="0">
                <a:latin typeface="+mn-lt"/>
                <a:cs typeface="Courier New" panose="02070309020205020404" pitchFamily="49" charset="0"/>
              </a:rPr>
              <a:t>("Enter part name: ");</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solidFill>
                  <a:srgbClr val="CC0099"/>
                </a:solidFill>
                <a:latin typeface="+mn-lt"/>
                <a:cs typeface="Courier New" panose="02070309020205020404" pitchFamily="49" charset="0"/>
              </a:rPr>
              <a:t>read_line</a:t>
            </a:r>
            <a:r>
              <a:rPr lang="en-US" altLang="zh-CN" sz="2000" dirty="0">
                <a:latin typeface="+mn-lt"/>
                <a:cs typeface="Courier New" panose="02070309020205020404" pitchFamily="49" charset="0"/>
              </a:rPr>
              <a:t>(</a:t>
            </a:r>
            <a:r>
              <a:rPr lang="en-US" altLang="zh-CN" sz="2000" dirty="0">
                <a:solidFill>
                  <a:srgbClr val="FF0000"/>
                </a:solidFill>
                <a:latin typeface="+mn-lt"/>
                <a:cs typeface="Courier New" panose="02070309020205020404" pitchFamily="49" charset="0"/>
              </a:rPr>
              <a:t>inventory[</a:t>
            </a:r>
            <a:r>
              <a:rPr lang="en-US" altLang="zh-CN" sz="2000" dirty="0" err="1">
                <a:solidFill>
                  <a:srgbClr val="FF0000"/>
                </a:solidFill>
                <a:latin typeface="+mn-lt"/>
                <a:cs typeface="Courier New" panose="02070309020205020404" pitchFamily="49" charset="0"/>
              </a:rPr>
              <a:t>num_parts</a:t>
            </a:r>
            <a:r>
              <a:rPr lang="en-US" altLang="zh-CN" sz="2000" dirty="0">
                <a:solidFill>
                  <a:srgbClr val="FF0000"/>
                </a:solidFill>
                <a:latin typeface="+mn-lt"/>
                <a:cs typeface="Courier New" panose="02070309020205020404" pitchFamily="49" charset="0"/>
              </a:rPr>
              <a:t>]</a:t>
            </a:r>
            <a:r>
              <a:rPr lang="en-US" altLang="zh-CN" sz="2000" dirty="0">
                <a:latin typeface="+mn-lt"/>
                <a:cs typeface="Courier New" panose="02070309020205020404" pitchFamily="49" charset="0"/>
              </a:rPr>
              <a:t>.name,     </a:t>
            </a:r>
          </a:p>
          <a:p>
            <a:pPr>
              <a:lnSpc>
                <a:spcPts val="3300"/>
              </a:lnSpc>
              <a:spcBef>
                <a:spcPts val="0"/>
              </a:spcBef>
              <a:spcAft>
                <a:spcPts val="0"/>
              </a:spcAft>
              <a:buNone/>
            </a:pPr>
            <a:r>
              <a:rPr lang="en-US" altLang="zh-CN" sz="2000" dirty="0">
                <a:latin typeface="+mn-lt"/>
                <a:cs typeface="Courier New" panose="02070309020205020404" pitchFamily="49" charset="0"/>
              </a:rPr>
              <a:t>                          NAME_LEN);</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printf</a:t>
            </a:r>
            <a:r>
              <a:rPr lang="en-US" altLang="zh-CN" sz="2000" dirty="0">
                <a:latin typeface="+mn-lt"/>
                <a:cs typeface="Courier New" panose="02070309020205020404" pitchFamily="49" charset="0"/>
              </a:rPr>
              <a:t>("Enter quantity on hand: ");</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scanf</a:t>
            </a:r>
            <a:r>
              <a:rPr lang="en-US" altLang="zh-CN" sz="2000" dirty="0">
                <a:latin typeface="+mn-lt"/>
                <a:cs typeface="Courier New" panose="02070309020205020404" pitchFamily="49" charset="0"/>
              </a:rPr>
              <a:t>("%d", &amp;</a:t>
            </a:r>
            <a:r>
              <a:rPr lang="en-US" altLang="zh-CN" sz="2000" dirty="0">
                <a:solidFill>
                  <a:srgbClr val="FF0000"/>
                </a:solidFill>
                <a:latin typeface="+mn-lt"/>
                <a:cs typeface="Courier New" panose="02070309020205020404" pitchFamily="49" charset="0"/>
              </a:rPr>
              <a:t>inventory[</a:t>
            </a:r>
            <a:r>
              <a:rPr lang="en-US" altLang="zh-CN" sz="2000" dirty="0" err="1">
                <a:solidFill>
                  <a:srgbClr val="FF0000"/>
                </a:solidFill>
                <a:latin typeface="+mn-lt"/>
                <a:cs typeface="Courier New" panose="02070309020205020404" pitchFamily="49" charset="0"/>
              </a:rPr>
              <a:t>num_parts</a:t>
            </a:r>
            <a:r>
              <a:rPr lang="en-US" altLang="zh-CN" sz="2000" dirty="0">
                <a:solidFill>
                  <a:srgbClr val="FF0000"/>
                </a:solidFill>
                <a:latin typeface="+mn-lt"/>
                <a:cs typeface="Courier New" panose="02070309020205020404" pitchFamily="49" charset="0"/>
              </a:rPr>
              <a:t>]</a:t>
            </a:r>
            <a:r>
              <a:rPr lang="en-US" altLang="zh-CN" sz="2000" dirty="0">
                <a:latin typeface="+mn-lt"/>
                <a:cs typeface="Courier New" panose="02070309020205020404" pitchFamily="49" charset="0"/>
              </a:rPr>
              <a:t>.</a:t>
            </a:r>
            <a:r>
              <a:rPr lang="en-US" altLang="zh-CN" sz="2000" dirty="0" err="1">
                <a:latin typeface="+mn-lt"/>
                <a:cs typeface="Courier New" panose="02070309020205020404" pitchFamily="49" charset="0"/>
              </a:rPr>
              <a:t>on_hand</a:t>
            </a: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  	</a:t>
            </a:r>
            <a:r>
              <a:rPr lang="en-US" altLang="zh-CN" sz="2000" dirty="0" err="1">
                <a:latin typeface="+mn-lt"/>
                <a:cs typeface="Courier New" panose="02070309020205020404" pitchFamily="49" charset="0"/>
              </a:rPr>
              <a:t>num_parts</a:t>
            </a:r>
            <a:r>
              <a:rPr lang="en-US" altLang="zh-CN" sz="2000" dirty="0">
                <a:latin typeface="+mn-lt"/>
                <a:cs typeface="Courier New" panose="02070309020205020404" pitchFamily="49" charset="0"/>
              </a:rPr>
              <a:t>++;</a:t>
            </a:r>
          </a:p>
          <a:p>
            <a:pPr>
              <a:lnSpc>
                <a:spcPts val="3300"/>
              </a:lnSpc>
              <a:spcBef>
                <a:spcPts val="0"/>
              </a:spcBef>
              <a:spcAft>
                <a:spcPts val="0"/>
              </a:spcAft>
              <a:buNone/>
            </a:pPr>
            <a:r>
              <a:rPr lang="en-US" altLang="zh-CN" sz="2000" dirty="0">
                <a:latin typeface="+mn-lt"/>
                <a:cs typeface="Courier New" panose="02070309020205020404" pitchFamily="49" charset="0"/>
              </a:rPr>
              <a:t>}</a:t>
            </a:r>
            <a:endParaRPr lang="zh-CN" altLang="en-US" sz="2000" dirty="0">
              <a:latin typeface="+mn-lt"/>
              <a:cs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304800" y="533400"/>
            <a:ext cx="11582400" cy="6019800"/>
          </a:xfrm>
          <a:solidFill>
            <a:schemeClr val="bg1"/>
          </a:solidFill>
          <a:ln>
            <a:solidFill>
              <a:schemeClr val="bg1"/>
            </a:solidFill>
          </a:ln>
        </p:spPr>
        <p:txBody>
          <a:bodyPr vert="horz" wrap="square" lIns="92075" tIns="46038" rIns="92075" bIns="46038" numCol="1" anchor="t" anchorCtr="0" compatLnSpc="1">
            <a:prstTxWarp prst="textNoShape">
              <a:avLst/>
            </a:prstTxWarp>
            <a:noAutofit/>
          </a:bodyPr>
          <a:lstStyle/>
          <a:p>
            <a:pPr>
              <a:lnSpc>
                <a:spcPts val="3900"/>
              </a:lnSpc>
              <a:spcBef>
                <a:spcPts val="0"/>
              </a:spcBef>
              <a:spcAft>
                <a:spcPts val="0"/>
              </a:spcAft>
              <a:buNone/>
            </a:pPr>
            <a:r>
              <a:rPr lang="en-US" altLang="zh-CN" sz="2400" dirty="0">
                <a:latin typeface="+mn-lt"/>
                <a:cs typeface="Courier New" panose="02070309020205020404" pitchFamily="49" charset="0"/>
              </a:rPr>
              <a:t>void search(void)</a:t>
            </a:r>
          </a:p>
          <a:p>
            <a:pPr>
              <a:lnSpc>
                <a:spcPts val="3900"/>
              </a:lnSpc>
              <a:spcBef>
                <a:spcPts val="0"/>
              </a:spcBef>
              <a:spcAft>
                <a:spcPts val="0"/>
              </a:spcAft>
              <a:buNone/>
            </a:pPr>
            <a:r>
              <a:rPr lang="en-US" altLang="zh-CN" sz="2400" dirty="0">
                <a:latin typeface="+mn-lt"/>
                <a:cs typeface="Courier New" panose="02070309020205020404" pitchFamily="49" charset="0"/>
              </a:rPr>
              <a:t>{</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int</a:t>
            </a: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number;</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("Enter part number: ");</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scanf</a:t>
            </a:r>
            <a:r>
              <a:rPr lang="en-US" altLang="zh-CN" sz="2400" dirty="0">
                <a:latin typeface="+mn-lt"/>
                <a:cs typeface="Courier New" panose="02070309020205020404" pitchFamily="49" charset="0"/>
              </a:rPr>
              <a:t>("%d", &amp;number);</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 </a:t>
            </a:r>
            <a:r>
              <a:rPr lang="en-US" altLang="zh-CN" sz="2400" dirty="0" err="1">
                <a:solidFill>
                  <a:srgbClr val="CC0099"/>
                </a:solidFill>
                <a:latin typeface="+mn-lt"/>
                <a:cs typeface="Courier New" panose="02070309020205020404" pitchFamily="49" charset="0"/>
              </a:rPr>
              <a:t>find_part</a:t>
            </a:r>
            <a:r>
              <a:rPr lang="en-US" altLang="zh-CN" sz="2400" dirty="0">
                <a:solidFill>
                  <a:srgbClr val="CC0099"/>
                </a:solidFill>
                <a:latin typeface="+mn-lt"/>
                <a:cs typeface="Courier New" panose="02070309020205020404" pitchFamily="49" charset="0"/>
              </a:rPr>
              <a:t>(number)</a:t>
            </a:r>
            <a:r>
              <a:rPr lang="en-US" altLang="zh-CN" sz="2400" dirty="0">
                <a:latin typeface="+mn-lt"/>
                <a:cs typeface="Courier New" panose="02070309020205020404" pitchFamily="49" charset="0"/>
              </a:rPr>
              <a:t>;</a:t>
            </a:r>
          </a:p>
          <a:p>
            <a:pPr>
              <a:lnSpc>
                <a:spcPts val="3900"/>
              </a:lnSpc>
              <a:spcBef>
                <a:spcPts val="0"/>
              </a:spcBef>
              <a:spcAft>
                <a:spcPts val="0"/>
              </a:spcAft>
              <a:buNone/>
            </a:pPr>
            <a:r>
              <a:rPr lang="en-US" altLang="zh-CN" sz="2400" dirty="0">
                <a:latin typeface="+mn-lt"/>
                <a:cs typeface="Courier New" panose="02070309020205020404" pitchFamily="49" charset="0"/>
              </a:rPr>
              <a:t>  	if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&gt;= 0) {   </a:t>
            </a:r>
            <a:r>
              <a:rPr lang="en-US" altLang="zh-CN" sz="2200" dirty="0">
                <a:solidFill>
                  <a:srgbClr val="CC0099"/>
                </a:solidFill>
                <a:latin typeface="宋体" panose="02010600030101010101" pitchFamily="2" charset="-122"/>
                <a:ea typeface="宋体" panose="02010600030101010101" pitchFamily="2" charset="-122"/>
                <a:cs typeface="Courier New" panose="02070309020205020404" pitchFamily="49" charset="0"/>
              </a:rPr>
              <a:t>//</a:t>
            </a:r>
            <a:r>
              <a:rPr lang="zh-CN" altLang="en-US" sz="2200" dirty="0">
                <a:solidFill>
                  <a:srgbClr val="CC0099"/>
                </a:solidFill>
                <a:latin typeface="宋体" panose="02010600030101010101" pitchFamily="2" charset="-122"/>
                <a:ea typeface="宋体" panose="02010600030101010101" pitchFamily="2" charset="-122"/>
                <a:cs typeface="Courier New" panose="02070309020205020404" pitchFamily="49" charset="0"/>
              </a:rPr>
              <a:t>成功找到</a:t>
            </a:r>
            <a:endParaRPr lang="en-US" altLang="zh-CN" sz="2200" dirty="0">
              <a:solidFill>
                <a:srgbClr val="CC0099"/>
              </a:solidFill>
              <a:latin typeface="宋体" panose="02010600030101010101" pitchFamily="2" charset="-122"/>
              <a:ea typeface="宋体" panose="02010600030101010101" pitchFamily="2" charset="-122"/>
              <a:cs typeface="Courier New" panose="02070309020205020404" pitchFamily="49" charset="0"/>
            </a:endParaRP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("Part name: %s\n",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].name);</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("Quantity on hand: %d\n",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on_hand</a:t>
            </a:r>
            <a:r>
              <a:rPr lang="en-US" altLang="zh-CN" sz="2400" dirty="0">
                <a:latin typeface="+mn-lt"/>
                <a:cs typeface="Courier New" panose="02070309020205020404" pitchFamily="49" charset="0"/>
              </a:rPr>
              <a:t>);</a:t>
            </a:r>
          </a:p>
          <a:p>
            <a:pPr>
              <a:lnSpc>
                <a:spcPts val="3900"/>
              </a:lnSpc>
              <a:spcBef>
                <a:spcPts val="0"/>
              </a:spcBef>
              <a:spcAft>
                <a:spcPts val="0"/>
              </a:spcAft>
              <a:buNone/>
            </a:pPr>
            <a:r>
              <a:rPr lang="en-US" altLang="zh-CN" sz="2400" dirty="0">
                <a:latin typeface="+mn-lt"/>
                <a:cs typeface="Courier New" panose="02070309020205020404" pitchFamily="49" charset="0"/>
              </a:rPr>
              <a:t>  	} else</a:t>
            </a:r>
          </a:p>
          <a:p>
            <a:pPr>
              <a:lnSpc>
                <a:spcPts val="39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("Part not found.\n");</a:t>
            </a:r>
          </a:p>
          <a:p>
            <a:pPr>
              <a:lnSpc>
                <a:spcPts val="3900"/>
              </a:lnSpc>
              <a:spcBef>
                <a:spcPts val="0"/>
              </a:spcBef>
              <a:spcAft>
                <a:spcPts val="0"/>
              </a:spcAft>
              <a:buNone/>
            </a:pPr>
            <a:r>
              <a:rPr lang="en-US" altLang="zh-CN" sz="2400" dirty="0">
                <a:latin typeface="+mn-lt"/>
                <a:cs typeface="Courier New" panose="020703090202050204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zh-CN" altLang="en-US"/>
              <a:t>声明结构变量</a:t>
            </a:r>
          </a:p>
        </p:txBody>
      </p:sp>
      <p:sp>
        <p:nvSpPr>
          <p:cNvPr id="16387" name="Content Placeholder 2"/>
          <p:cNvSpPr>
            <a:spLocks noGrp="1"/>
          </p:cNvSpPr>
          <p:nvPr>
            <p:ph idx="1"/>
          </p:nvPr>
        </p:nvSpPr>
        <p:spPr/>
        <p:txBody>
          <a:bodyPr>
            <a:normAutofit/>
          </a:bodyPr>
          <a:lstStyle/>
          <a:p>
            <a:pPr>
              <a:lnSpc>
                <a:spcPct val="150000"/>
              </a:lnSpc>
              <a:spcBef>
                <a:spcPts val="600"/>
              </a:spcBef>
              <a:spcAft>
                <a:spcPts val="0"/>
              </a:spcAft>
            </a:pPr>
            <a:r>
              <a:rPr lang="zh-CN" altLang="en-US" sz="2800" dirty="0"/>
              <a:t>仓库零件结构：</a:t>
            </a:r>
            <a:endParaRPr lang="en-US" altLang="zh-CN" sz="2800" dirty="0"/>
          </a:p>
          <a:p>
            <a:pPr marL="342900" lvl="1" indent="0">
              <a:lnSpc>
                <a:spcPct val="150000"/>
              </a:lnSpc>
              <a:spcBef>
                <a:spcPts val="600"/>
              </a:spcBef>
              <a:spcAft>
                <a:spcPts val="0"/>
              </a:spcAft>
              <a:buNone/>
            </a:pPr>
            <a:r>
              <a:rPr lang="en-US" altLang="zh-CN" sz="2800" dirty="0" err="1"/>
              <a:t>struct</a:t>
            </a:r>
            <a:r>
              <a:rPr lang="en-US" altLang="zh-CN" sz="2800" dirty="0"/>
              <a:t> {</a:t>
            </a:r>
          </a:p>
          <a:p>
            <a:pPr marL="342900" lvl="1" indent="0">
              <a:lnSpc>
                <a:spcPct val="150000"/>
              </a:lnSpc>
              <a:spcBef>
                <a:spcPts val="600"/>
              </a:spcBef>
              <a:spcAft>
                <a:spcPts val="0"/>
              </a:spcAft>
              <a:buNone/>
            </a:pPr>
            <a:r>
              <a:rPr lang="en-US" altLang="zh-CN" sz="2800" dirty="0"/>
              <a:t>  	</a:t>
            </a:r>
            <a:r>
              <a:rPr lang="en-US" altLang="zh-CN" sz="2800" dirty="0" err="1"/>
              <a:t>int</a:t>
            </a:r>
            <a:r>
              <a:rPr lang="en-US" altLang="zh-CN" sz="2800" dirty="0"/>
              <a:t> number;\\</a:t>
            </a:r>
            <a:r>
              <a:rPr lang="zh-CN" altLang="en-US" sz="2800" dirty="0"/>
              <a:t>编号</a:t>
            </a:r>
            <a:endParaRPr lang="en-US" altLang="zh-CN" sz="2800" dirty="0"/>
          </a:p>
          <a:p>
            <a:pPr marL="342900" lvl="1" indent="0">
              <a:lnSpc>
                <a:spcPct val="150000"/>
              </a:lnSpc>
              <a:spcBef>
                <a:spcPts val="600"/>
              </a:spcBef>
              <a:spcAft>
                <a:spcPts val="0"/>
              </a:spcAft>
              <a:buNone/>
            </a:pPr>
            <a:r>
              <a:rPr lang="en-US" altLang="zh-CN" sz="2800" dirty="0"/>
              <a:t>  	char name[NAME_LEN+1];\\</a:t>
            </a:r>
            <a:r>
              <a:rPr lang="zh-CN" altLang="en-US" sz="2800" dirty="0"/>
              <a:t>名称</a:t>
            </a:r>
            <a:endParaRPr lang="en-US" altLang="zh-CN" sz="2800" dirty="0"/>
          </a:p>
          <a:p>
            <a:pPr marL="342900" lvl="1" indent="0">
              <a:lnSpc>
                <a:spcPct val="150000"/>
              </a:lnSpc>
              <a:spcBef>
                <a:spcPts val="600"/>
              </a:spcBef>
              <a:spcAft>
                <a:spcPts val="0"/>
              </a:spcAft>
              <a:buNone/>
            </a:pPr>
            <a:r>
              <a:rPr lang="en-US" altLang="zh-CN" sz="2800" dirty="0"/>
              <a:t>  	</a:t>
            </a:r>
            <a:r>
              <a:rPr lang="en-US" altLang="zh-CN" sz="2800" dirty="0" err="1"/>
              <a:t>int</a:t>
            </a:r>
            <a:r>
              <a:rPr lang="en-US" altLang="zh-CN" sz="2800" dirty="0"/>
              <a:t> </a:t>
            </a:r>
            <a:r>
              <a:rPr lang="en-US" altLang="zh-CN" sz="2800" dirty="0" err="1"/>
              <a:t>on_hand</a:t>
            </a:r>
            <a:r>
              <a:rPr lang="en-US" altLang="zh-CN" sz="2800" dirty="0"/>
              <a:t>;\\</a:t>
            </a:r>
            <a:r>
              <a:rPr lang="zh-CN" altLang="en-US" sz="2800" dirty="0"/>
              <a:t>数量</a:t>
            </a:r>
            <a:endParaRPr lang="en-US" altLang="zh-CN" sz="2800" dirty="0"/>
          </a:p>
          <a:p>
            <a:pPr marL="342900" lvl="1" indent="0">
              <a:lnSpc>
                <a:spcPct val="150000"/>
              </a:lnSpc>
              <a:spcBef>
                <a:spcPts val="600"/>
              </a:spcBef>
              <a:spcAft>
                <a:spcPts val="0"/>
              </a:spcAft>
              <a:buNone/>
            </a:pPr>
            <a:r>
              <a:rPr lang="en-US" altLang="zh-CN" sz="2800" dirty="0"/>
              <a:t>} part1, part2;</a:t>
            </a:r>
          </a:p>
          <a:p>
            <a:pPr>
              <a:lnSpc>
                <a:spcPct val="150000"/>
              </a:lnSpc>
              <a:spcBef>
                <a:spcPts val="600"/>
              </a:spcBef>
              <a:spcAft>
                <a:spcPts val="0"/>
              </a:spcAft>
            </a:pPr>
            <a:r>
              <a:rPr lang="en-US" altLang="zh-CN" sz="2800" dirty="0" err="1"/>
              <a:t>struct</a:t>
            </a:r>
            <a:r>
              <a:rPr lang="en-US" altLang="zh-CN" sz="2800" dirty="0"/>
              <a:t> {……}</a:t>
            </a:r>
            <a:r>
              <a:rPr lang="zh-CN" altLang="en-US" sz="2800" dirty="0"/>
              <a:t>类型， </a:t>
            </a:r>
            <a:r>
              <a:rPr lang="en-US" altLang="zh-CN" sz="2800" dirty="0"/>
              <a:t>part1,part2</a:t>
            </a:r>
            <a:r>
              <a:rPr lang="zh-CN" altLang="en-US" sz="2800" dirty="0"/>
              <a:t>变量</a:t>
            </a:r>
          </a:p>
        </p:txBody>
      </p:sp>
      <p:sp>
        <p:nvSpPr>
          <p:cNvPr id="8" name="圆角矩形标注 7"/>
          <p:cNvSpPr/>
          <p:nvPr/>
        </p:nvSpPr>
        <p:spPr bwMode="auto">
          <a:xfrm>
            <a:off x="6096000" y="2057400"/>
            <a:ext cx="3733800" cy="1371600"/>
          </a:xfrm>
          <a:prstGeom prst="wedgeRoundRectCallout">
            <a:avLst>
              <a:gd name="adj1" fmla="val -70556"/>
              <a:gd name="adj2" fmla="val 47685"/>
              <a:gd name="adj3" fmla="val 16667"/>
            </a:avLst>
          </a:prstGeom>
          <a:solidFill>
            <a:srgbClr val="CCFFFF"/>
          </a:soli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zh-CN" altLang="en-US" sz="3200" b="1" dirty="0">
                <a:solidFill>
                  <a:srgbClr val="000066"/>
                </a:solidFill>
                <a:latin typeface="微软雅黑" panose="020B0503020204020204" pitchFamily="34" charset="-122"/>
                <a:ea typeface="微软雅黑" panose="020B0503020204020204" pitchFamily="34" charset="-122"/>
              </a:rPr>
              <a:t>成员定义与变量类似，类型、名称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914400" y="457200"/>
            <a:ext cx="10972800" cy="6096000"/>
          </a:xfr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Autofit/>
          </a:bodyPr>
          <a:lstStyle/>
          <a:p>
            <a:pPr>
              <a:lnSpc>
                <a:spcPts val="3600"/>
              </a:lnSpc>
              <a:spcBef>
                <a:spcPts val="0"/>
              </a:spcBef>
              <a:spcAft>
                <a:spcPts val="0"/>
              </a:spcAft>
              <a:buNone/>
            </a:pPr>
            <a:r>
              <a:rPr lang="en-US" altLang="zh-CN" sz="2400" dirty="0">
                <a:latin typeface="+mn-lt"/>
                <a:cs typeface="Courier New" panose="02070309020205020404" pitchFamily="49" charset="0"/>
              </a:rPr>
              <a:t>void update(void)</a:t>
            </a:r>
          </a:p>
          <a:p>
            <a:pPr>
              <a:lnSpc>
                <a:spcPts val="3600"/>
              </a:lnSpc>
              <a:spcBef>
                <a:spcPts val="0"/>
              </a:spcBef>
              <a:spcAft>
                <a:spcPts val="0"/>
              </a:spcAft>
              <a:buNone/>
            </a:pPr>
            <a:r>
              <a:rPr lang="en-US" altLang="zh-CN" sz="2400" dirty="0">
                <a:latin typeface="+mn-lt"/>
                <a:cs typeface="Courier New" panose="02070309020205020404" pitchFamily="49" charset="0"/>
              </a:rPr>
              <a:t>{</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int</a:t>
            </a: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number, change;</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("Enter part number: ");</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scanf</a:t>
            </a:r>
            <a:r>
              <a:rPr lang="en-US" altLang="zh-CN" sz="2400" dirty="0">
                <a:latin typeface="+mn-lt"/>
                <a:cs typeface="Courier New" panose="02070309020205020404" pitchFamily="49" charset="0"/>
              </a:rPr>
              <a:t>("%d", &amp;number);</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 </a:t>
            </a:r>
            <a:r>
              <a:rPr lang="en-US" altLang="zh-CN" sz="2400" dirty="0" err="1">
                <a:solidFill>
                  <a:srgbClr val="CC0099"/>
                </a:solidFill>
                <a:latin typeface="+mn-lt"/>
                <a:cs typeface="Courier New" panose="02070309020205020404" pitchFamily="49" charset="0"/>
              </a:rPr>
              <a:t>find_part</a:t>
            </a:r>
            <a:r>
              <a:rPr lang="en-US" altLang="zh-CN" sz="2400" dirty="0">
                <a:solidFill>
                  <a:srgbClr val="CC0099"/>
                </a:solidFill>
                <a:latin typeface="+mn-lt"/>
                <a:cs typeface="Courier New" panose="02070309020205020404" pitchFamily="49" charset="0"/>
              </a:rPr>
              <a:t>(number)</a:t>
            </a:r>
            <a:r>
              <a:rPr lang="en-US" altLang="zh-CN" sz="2400" dirty="0">
                <a:latin typeface="+mn-lt"/>
                <a:cs typeface="Courier New" panose="02070309020205020404" pitchFamily="49" charset="0"/>
              </a:rPr>
              <a:t>;</a:t>
            </a:r>
          </a:p>
          <a:p>
            <a:pPr>
              <a:lnSpc>
                <a:spcPts val="3600"/>
              </a:lnSpc>
              <a:spcBef>
                <a:spcPts val="0"/>
              </a:spcBef>
              <a:spcAft>
                <a:spcPts val="0"/>
              </a:spcAft>
              <a:buNone/>
            </a:pPr>
            <a:r>
              <a:rPr lang="en-US" altLang="zh-CN" sz="2400" dirty="0">
                <a:latin typeface="+mn-lt"/>
                <a:cs typeface="Courier New" panose="02070309020205020404" pitchFamily="49" charset="0"/>
              </a:rPr>
              <a:t>  	if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&gt;= 0) {</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("Enter change in quantity on hand: ");</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scanf</a:t>
            </a:r>
            <a:r>
              <a:rPr lang="en-US" altLang="zh-CN" sz="2400" dirty="0">
                <a:latin typeface="+mn-lt"/>
                <a:cs typeface="Courier New" panose="02070309020205020404" pitchFamily="49" charset="0"/>
              </a:rPr>
              <a:t>("%d", &amp;change);</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on_hand</a:t>
            </a:r>
            <a:r>
              <a:rPr lang="en-US" altLang="zh-CN" sz="2400" dirty="0">
                <a:latin typeface="+mn-lt"/>
                <a:cs typeface="Courier New" panose="02070309020205020404" pitchFamily="49" charset="0"/>
              </a:rPr>
              <a:t> += change;   </a:t>
            </a:r>
            <a:r>
              <a:rPr lang="en-US" altLang="zh-CN" sz="2200" dirty="0">
                <a:solidFill>
                  <a:srgbClr val="CC0099"/>
                </a:solidFill>
                <a:latin typeface="宋体" panose="02010600030101010101" pitchFamily="2" charset="-122"/>
                <a:ea typeface="宋体" panose="02010600030101010101" pitchFamily="2" charset="-122"/>
                <a:cs typeface="Courier New" panose="02070309020205020404" pitchFamily="49" charset="0"/>
              </a:rPr>
              <a:t>//</a:t>
            </a:r>
            <a:r>
              <a:rPr lang="zh-CN" altLang="en-US" sz="2200" dirty="0">
                <a:solidFill>
                  <a:srgbClr val="CC0099"/>
                </a:solidFill>
                <a:latin typeface="宋体" panose="02010600030101010101" pitchFamily="2" charset="-122"/>
                <a:ea typeface="宋体" panose="02010600030101010101" pitchFamily="2" charset="-122"/>
                <a:cs typeface="Courier New" panose="02070309020205020404" pitchFamily="49" charset="0"/>
              </a:rPr>
              <a:t>增加存量</a:t>
            </a:r>
            <a:endParaRPr lang="en-US" altLang="zh-CN" sz="2200" dirty="0">
              <a:solidFill>
                <a:srgbClr val="CC0099"/>
              </a:solidFill>
              <a:latin typeface="宋体" panose="02010600030101010101" pitchFamily="2" charset="-122"/>
              <a:ea typeface="宋体" panose="02010600030101010101" pitchFamily="2" charset="-122"/>
              <a:cs typeface="Courier New" panose="02070309020205020404" pitchFamily="49" charset="0"/>
            </a:endParaRPr>
          </a:p>
          <a:p>
            <a:pPr>
              <a:lnSpc>
                <a:spcPts val="3600"/>
              </a:lnSpc>
              <a:spcBef>
                <a:spcPts val="0"/>
              </a:spcBef>
              <a:spcAft>
                <a:spcPts val="0"/>
              </a:spcAft>
              <a:buNone/>
            </a:pPr>
            <a:r>
              <a:rPr lang="en-US" altLang="zh-CN" sz="2400" dirty="0">
                <a:latin typeface="+mn-lt"/>
                <a:cs typeface="Courier New" panose="02070309020205020404" pitchFamily="49" charset="0"/>
              </a:rPr>
              <a:t>  	} else</a:t>
            </a:r>
          </a:p>
          <a:p>
            <a:pPr>
              <a:lnSpc>
                <a:spcPts val="36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("Part not found.\n");</a:t>
            </a:r>
          </a:p>
          <a:p>
            <a:pPr>
              <a:lnSpc>
                <a:spcPts val="3600"/>
              </a:lnSpc>
              <a:spcBef>
                <a:spcPts val="0"/>
              </a:spcBef>
              <a:spcAft>
                <a:spcPts val="0"/>
              </a:spcAft>
              <a:buNone/>
            </a:pPr>
            <a:r>
              <a:rPr lang="en-US" altLang="zh-CN" sz="2400" dirty="0">
                <a:latin typeface="+mn-lt"/>
                <a:cs typeface="Courier New" panose="02070309020205020404" pitchFamily="49"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533400" y="609600"/>
            <a:ext cx="11353800" cy="5943600"/>
          </a:xfr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Autofit/>
          </a:bodyPr>
          <a:lstStyle/>
          <a:p>
            <a:pPr>
              <a:lnSpc>
                <a:spcPts val="4200"/>
              </a:lnSpc>
              <a:spcBef>
                <a:spcPts val="0"/>
              </a:spcBef>
              <a:spcAft>
                <a:spcPts val="0"/>
              </a:spcAft>
              <a:buNone/>
            </a:pPr>
            <a:r>
              <a:rPr lang="en-US" altLang="zh-CN" sz="2400" dirty="0">
                <a:latin typeface="+mn-lt"/>
                <a:cs typeface="Courier New" panose="02070309020205020404" pitchFamily="49" charset="0"/>
              </a:rPr>
              <a:t>void print(void)</a:t>
            </a:r>
          </a:p>
          <a:p>
            <a:pPr>
              <a:lnSpc>
                <a:spcPts val="4200"/>
              </a:lnSpc>
              <a:spcBef>
                <a:spcPts val="0"/>
              </a:spcBef>
              <a:spcAft>
                <a:spcPts val="0"/>
              </a:spcAft>
              <a:buNone/>
            </a:pPr>
            <a:r>
              <a:rPr lang="en-US" altLang="zh-CN" sz="2400" dirty="0">
                <a:latin typeface="+mn-lt"/>
                <a:cs typeface="Courier New" panose="02070309020205020404" pitchFamily="49" charset="0"/>
              </a:rPr>
              <a:t>{</a:t>
            </a:r>
          </a:p>
          <a:p>
            <a:pPr>
              <a:lnSpc>
                <a:spcPts val="42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int</a:t>
            </a: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a:t>
            </a:r>
          </a:p>
          <a:p>
            <a:pPr>
              <a:lnSpc>
                <a:spcPts val="4200"/>
              </a:lnSpc>
              <a:spcBef>
                <a:spcPts val="0"/>
              </a:spcBef>
              <a:spcAft>
                <a:spcPts val="0"/>
              </a:spcAft>
              <a:buNone/>
            </a:pPr>
            <a:r>
              <a:rPr lang="en-US" altLang="zh-CN" sz="2400" dirty="0">
                <a:latin typeface="+mn-lt"/>
                <a:cs typeface="Courier New" panose="02070309020205020404" pitchFamily="49" charset="0"/>
              </a:rPr>
              <a:t> </a:t>
            </a:r>
          </a:p>
          <a:p>
            <a:pPr>
              <a:lnSpc>
                <a:spcPts val="42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("Part Number   Part Name                  Quantity on Hand\n");</a:t>
            </a:r>
          </a:p>
          <a:p>
            <a:pPr>
              <a:lnSpc>
                <a:spcPts val="4200"/>
              </a:lnSpc>
              <a:spcBef>
                <a:spcPts val="0"/>
              </a:spcBef>
              <a:spcAft>
                <a:spcPts val="0"/>
              </a:spcAft>
              <a:buNone/>
            </a:pPr>
            <a:r>
              <a:rPr lang="en-US" altLang="zh-CN" sz="2400" dirty="0">
                <a:latin typeface="+mn-lt"/>
                <a:cs typeface="Courier New" panose="02070309020205020404" pitchFamily="49" charset="0"/>
              </a:rPr>
              <a:t>  	for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 0;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 &lt; </a:t>
            </a:r>
            <a:r>
              <a:rPr lang="en-US" altLang="zh-CN" sz="2400" dirty="0" err="1">
                <a:solidFill>
                  <a:srgbClr val="FF0000"/>
                </a:solidFill>
                <a:latin typeface="+mn-lt"/>
                <a:cs typeface="Courier New" panose="02070309020205020404" pitchFamily="49" charset="0"/>
              </a:rPr>
              <a:t>num_parts</a:t>
            </a: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a:t>
            </a:r>
          </a:p>
          <a:p>
            <a:pPr>
              <a:lnSpc>
                <a:spcPts val="4200"/>
              </a:lnSpc>
              <a:spcBef>
                <a:spcPts val="0"/>
              </a:spcBef>
              <a:spcAft>
                <a:spcPts val="0"/>
              </a:spcAft>
              <a:buNone/>
            </a:pPr>
            <a:r>
              <a:rPr lang="en-US" altLang="zh-CN" sz="2400" dirty="0">
                <a:latin typeface="+mn-lt"/>
                <a:cs typeface="Courier New" panose="02070309020205020404" pitchFamily="49" charset="0"/>
              </a:rPr>
              <a:t>    	</a:t>
            </a:r>
            <a:r>
              <a:rPr lang="en-US" altLang="zh-CN" sz="2400" dirty="0" err="1">
                <a:latin typeface="+mn-lt"/>
                <a:cs typeface="Courier New" panose="02070309020205020404" pitchFamily="49" charset="0"/>
              </a:rPr>
              <a:t>printf</a:t>
            </a:r>
            <a:r>
              <a:rPr lang="en-US" altLang="zh-CN" sz="2400" dirty="0">
                <a:latin typeface="+mn-lt"/>
                <a:cs typeface="Courier New" panose="02070309020205020404" pitchFamily="49" charset="0"/>
              </a:rPr>
              <a:t>("%7d       %-25s%11d\n",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].number,</a:t>
            </a:r>
          </a:p>
          <a:p>
            <a:pPr>
              <a:lnSpc>
                <a:spcPts val="4200"/>
              </a:lnSpc>
              <a:spcBef>
                <a:spcPts val="0"/>
              </a:spcBef>
              <a:spcAft>
                <a:spcPts val="0"/>
              </a:spcAft>
              <a:buNone/>
            </a:pPr>
            <a:r>
              <a:rPr lang="en-US" altLang="zh-CN" sz="2400" dirty="0">
                <a:latin typeface="+mn-lt"/>
                <a:cs typeface="Courier New" panose="02070309020205020404" pitchFamily="49" charset="0"/>
              </a:rPr>
              <a:t>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].name, </a:t>
            </a:r>
            <a:r>
              <a:rPr lang="en-US" altLang="zh-CN" sz="2400" dirty="0">
                <a:solidFill>
                  <a:srgbClr val="FF0000"/>
                </a:solidFill>
                <a:latin typeface="+mn-lt"/>
                <a:cs typeface="Courier New" panose="02070309020205020404" pitchFamily="49" charset="0"/>
              </a:rPr>
              <a:t>inventory</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i</a:t>
            </a:r>
            <a:r>
              <a:rPr lang="en-US" altLang="zh-CN" sz="2400" dirty="0">
                <a:latin typeface="+mn-lt"/>
                <a:cs typeface="Courier New" panose="02070309020205020404" pitchFamily="49" charset="0"/>
              </a:rPr>
              <a:t>].</a:t>
            </a:r>
            <a:r>
              <a:rPr lang="en-US" altLang="zh-CN" sz="2400" dirty="0" err="1">
                <a:latin typeface="+mn-lt"/>
                <a:cs typeface="Courier New" panose="02070309020205020404" pitchFamily="49" charset="0"/>
              </a:rPr>
              <a:t>on_hand</a:t>
            </a:r>
            <a:r>
              <a:rPr lang="en-US" altLang="zh-CN" sz="2400" dirty="0">
                <a:latin typeface="+mn-lt"/>
                <a:cs typeface="Courier New" panose="02070309020205020404" pitchFamily="49" charset="0"/>
              </a:rPr>
              <a:t>);</a:t>
            </a:r>
          </a:p>
          <a:p>
            <a:pPr>
              <a:lnSpc>
                <a:spcPts val="4200"/>
              </a:lnSpc>
              <a:spcBef>
                <a:spcPts val="0"/>
              </a:spcBef>
              <a:spcAft>
                <a:spcPts val="0"/>
              </a:spcAft>
              <a:buNone/>
            </a:pPr>
            <a:r>
              <a:rPr lang="en-US" altLang="zh-CN" sz="2400" dirty="0">
                <a:latin typeface="+mn-lt"/>
                <a:cs typeface="Courier New" panose="020703090202050204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95400" y="457200"/>
            <a:ext cx="9525000" cy="637610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spAutoFit/>
          </a:bodyPr>
          <a:lstStyle/>
          <a:p>
            <a:pPr>
              <a:lnSpc>
                <a:spcPts val="3500"/>
              </a:lnSpc>
              <a:buClr>
                <a:srgbClr val="FF0000"/>
              </a:buClr>
              <a:buSzPct val="80000"/>
              <a:buFont typeface="Wingdings" panose="05000000000000000000" pitchFamily="2" charset="2"/>
              <a:buNone/>
            </a:pPr>
            <a:r>
              <a:rPr lang="zh-CN" altLang="en-US" sz="2600" b="1" dirty="0"/>
              <a:t>int read_line(char str[], int n)</a:t>
            </a:r>
          </a:p>
          <a:p>
            <a:pPr>
              <a:lnSpc>
                <a:spcPts val="3500"/>
              </a:lnSpc>
              <a:buClr>
                <a:srgbClr val="FF0000"/>
              </a:buClr>
              <a:buSzPct val="80000"/>
              <a:buFont typeface="Wingdings" panose="05000000000000000000" pitchFamily="2" charset="2"/>
              <a:buNone/>
            </a:pPr>
            <a:r>
              <a:rPr lang="zh-CN" altLang="en-US" sz="2600" b="1" dirty="0"/>
              <a:t>{</a:t>
            </a:r>
          </a:p>
          <a:p>
            <a:pPr>
              <a:lnSpc>
                <a:spcPts val="3500"/>
              </a:lnSpc>
              <a:buClr>
                <a:srgbClr val="FF0000"/>
              </a:buClr>
              <a:buSzPct val="80000"/>
              <a:buFont typeface="Wingdings" panose="05000000000000000000" pitchFamily="2" charset="2"/>
              <a:buNone/>
            </a:pPr>
            <a:r>
              <a:rPr lang="zh-CN" altLang="en-US" sz="2600" b="1" dirty="0"/>
              <a:t>     int ch, i = 0;</a:t>
            </a:r>
          </a:p>
          <a:p>
            <a:pPr>
              <a:lnSpc>
                <a:spcPts val="3500"/>
              </a:lnSpc>
              <a:buClr>
                <a:srgbClr val="FF0000"/>
              </a:buClr>
              <a:buSzPct val="80000"/>
              <a:buFont typeface="Wingdings" panose="05000000000000000000" pitchFamily="2" charset="2"/>
              <a:buNone/>
            </a:pPr>
            <a:endParaRPr lang="zh-CN" altLang="en-US" sz="2600" b="1" dirty="0"/>
          </a:p>
          <a:p>
            <a:pPr>
              <a:lnSpc>
                <a:spcPts val="3500"/>
              </a:lnSpc>
              <a:buClr>
                <a:srgbClr val="FF0000"/>
              </a:buClr>
              <a:buSzPct val="80000"/>
              <a:buFont typeface="Wingdings" panose="05000000000000000000" pitchFamily="2" charset="2"/>
              <a:buNone/>
            </a:pPr>
            <a:r>
              <a:rPr lang="zh-CN" altLang="en-US" sz="2600" b="1" dirty="0"/>
              <a:t>     while (isspace(ch = getchar()))</a:t>
            </a:r>
          </a:p>
          <a:p>
            <a:pPr>
              <a:lnSpc>
                <a:spcPts val="3500"/>
              </a:lnSpc>
              <a:buClr>
                <a:srgbClr val="FF0000"/>
              </a:buClr>
              <a:buSzPct val="80000"/>
              <a:buFont typeface="Wingdings" panose="05000000000000000000" pitchFamily="2" charset="2"/>
              <a:buNone/>
            </a:pPr>
            <a:r>
              <a:rPr lang="zh-CN" altLang="en-US" sz="2600" b="1" dirty="0"/>
              <a:t>     ;</a:t>
            </a:r>
          </a:p>
          <a:p>
            <a:pPr>
              <a:lnSpc>
                <a:spcPts val="3500"/>
              </a:lnSpc>
              <a:buClr>
                <a:srgbClr val="FF0000"/>
              </a:buClr>
              <a:buSzPct val="80000"/>
              <a:buFont typeface="Wingdings" panose="05000000000000000000" pitchFamily="2" charset="2"/>
              <a:buNone/>
            </a:pPr>
            <a:r>
              <a:rPr lang="zh-CN" altLang="en-US" sz="2600" b="1" dirty="0"/>
              <a:t>     while (ch != '\n' &amp;&amp; ch != EOF) {</a:t>
            </a:r>
          </a:p>
          <a:p>
            <a:pPr>
              <a:lnSpc>
                <a:spcPts val="3500"/>
              </a:lnSpc>
              <a:buClr>
                <a:srgbClr val="FF0000"/>
              </a:buClr>
              <a:buSzPct val="80000"/>
              <a:buFont typeface="Wingdings" panose="05000000000000000000" pitchFamily="2" charset="2"/>
              <a:buNone/>
            </a:pPr>
            <a:r>
              <a:rPr lang="zh-CN" altLang="en-US" sz="2600" b="1" dirty="0"/>
              <a:t>         if (i &lt; n)</a:t>
            </a:r>
          </a:p>
          <a:p>
            <a:pPr>
              <a:lnSpc>
                <a:spcPts val="3500"/>
              </a:lnSpc>
              <a:buClr>
                <a:srgbClr val="FF0000"/>
              </a:buClr>
              <a:buSzPct val="80000"/>
              <a:buFont typeface="Wingdings" panose="05000000000000000000" pitchFamily="2" charset="2"/>
              <a:buNone/>
            </a:pPr>
            <a:r>
              <a:rPr lang="zh-CN" altLang="en-US" sz="2600" b="1" dirty="0"/>
              <a:t>              str[i++] = ch;</a:t>
            </a:r>
          </a:p>
          <a:p>
            <a:pPr>
              <a:lnSpc>
                <a:spcPts val="3500"/>
              </a:lnSpc>
              <a:buClr>
                <a:srgbClr val="FF0000"/>
              </a:buClr>
              <a:buSzPct val="80000"/>
              <a:buFont typeface="Wingdings" panose="05000000000000000000" pitchFamily="2" charset="2"/>
              <a:buNone/>
            </a:pPr>
            <a:r>
              <a:rPr lang="zh-CN" altLang="en-US" sz="2600" b="1" dirty="0"/>
              <a:t>         ch = getchar();</a:t>
            </a:r>
          </a:p>
          <a:p>
            <a:pPr>
              <a:lnSpc>
                <a:spcPts val="3500"/>
              </a:lnSpc>
              <a:buClr>
                <a:srgbClr val="FF0000"/>
              </a:buClr>
              <a:buSzPct val="80000"/>
              <a:buFont typeface="Wingdings" panose="05000000000000000000" pitchFamily="2" charset="2"/>
              <a:buNone/>
            </a:pPr>
            <a:r>
              <a:rPr lang="zh-CN" altLang="en-US" sz="2600" b="1" dirty="0"/>
              <a:t>    }</a:t>
            </a:r>
          </a:p>
          <a:p>
            <a:pPr>
              <a:lnSpc>
                <a:spcPts val="3500"/>
              </a:lnSpc>
              <a:buClr>
                <a:srgbClr val="FF0000"/>
              </a:buClr>
              <a:buSzPct val="80000"/>
              <a:buFont typeface="Wingdings" panose="05000000000000000000" pitchFamily="2" charset="2"/>
              <a:buNone/>
            </a:pPr>
            <a:r>
              <a:rPr lang="zh-CN" altLang="en-US" sz="2600" b="1" dirty="0"/>
              <a:t>    str[i] = '\0';</a:t>
            </a:r>
          </a:p>
          <a:p>
            <a:pPr>
              <a:lnSpc>
                <a:spcPts val="3500"/>
              </a:lnSpc>
              <a:buClr>
                <a:srgbClr val="FF0000"/>
              </a:buClr>
              <a:buSzPct val="80000"/>
              <a:buFont typeface="Wingdings" panose="05000000000000000000" pitchFamily="2" charset="2"/>
              <a:buNone/>
            </a:pPr>
            <a:r>
              <a:rPr lang="zh-CN" altLang="en-US" sz="2600" b="1" dirty="0"/>
              <a:t>    return i;</a:t>
            </a:r>
          </a:p>
          <a:p>
            <a:pPr>
              <a:lnSpc>
                <a:spcPts val="3500"/>
              </a:lnSpc>
              <a:buClr>
                <a:srgbClr val="FF0000"/>
              </a:buClr>
              <a:buSzPct val="80000"/>
              <a:buFont typeface="Wingdings" panose="05000000000000000000" pitchFamily="2" charset="2"/>
              <a:buNone/>
            </a:pPr>
            <a:r>
              <a:rPr lang="zh-CN" altLang="en-US" sz="2600" b="1" dirty="0"/>
              <a:t>}</a:t>
            </a:r>
          </a:p>
        </p:txBody>
      </p:sp>
    </p:spTree>
    <p:extLst>
      <p:ext uri="{BB962C8B-B14F-4D97-AF65-F5344CB8AC3E}">
        <p14:creationId xmlns:p14="http://schemas.microsoft.com/office/powerpoint/2010/main" val="15892128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892426" y="2057400"/>
            <a:ext cx="6480175" cy="41910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结构变量</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结构类型</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嵌套的数组和结构</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002060"/>
                </a:solidFill>
                <a:effectLst>
                  <a:outerShdw blurRad="38100" dist="38100" dir="2700000" algn="tl">
                    <a:srgbClr val="C0C0C0"/>
                  </a:outerShdw>
                </a:effectLst>
                <a:latin typeface="方正姚体" panose="02010601030101010101" pitchFamily="2" charset="-122"/>
                <a:ea typeface="方正姚体" panose="02010601030101010101" pitchFamily="2" charset="-122"/>
              </a:rPr>
              <a:t>联合</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枚举</a:t>
            </a:r>
          </a:p>
        </p:txBody>
      </p:sp>
    </p:spTree>
    <p:extLst>
      <p:ext uri="{BB962C8B-B14F-4D97-AF65-F5344CB8AC3E}">
        <p14:creationId xmlns:p14="http://schemas.microsoft.com/office/powerpoint/2010/main" val="2745142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zh-CN" altLang="en-US" sz="4400" dirty="0"/>
              <a:t>联合</a:t>
            </a:r>
          </a:p>
        </p:txBody>
      </p:sp>
      <p:sp>
        <p:nvSpPr>
          <p:cNvPr id="52227" name="Content Placeholder 2"/>
          <p:cNvSpPr>
            <a:spLocks noGrp="1"/>
          </p:cNvSpPr>
          <p:nvPr>
            <p:ph idx="1"/>
          </p:nvPr>
        </p:nvSpPr>
        <p:spPr/>
        <p:txBody>
          <a:bodyPr>
            <a:normAutofit/>
          </a:bodyPr>
          <a:lstStyle/>
          <a:p>
            <a:pPr>
              <a:lnSpc>
                <a:spcPct val="200000"/>
              </a:lnSpc>
              <a:spcBef>
                <a:spcPts val="600"/>
              </a:spcBef>
              <a:spcAft>
                <a:spcPts val="600"/>
              </a:spcAft>
            </a:pPr>
            <a:r>
              <a:rPr lang="zh-CN" altLang="en-US" sz="2800" dirty="0"/>
              <a:t>由一个或多个类型不尽相同，不同时存在的成员组成，类似结构</a:t>
            </a:r>
            <a:endParaRPr lang="en-US" altLang="zh-CN" sz="2800" dirty="0"/>
          </a:p>
          <a:p>
            <a:pPr lvl="1">
              <a:lnSpc>
                <a:spcPct val="200000"/>
              </a:lnSpc>
              <a:spcBef>
                <a:spcPts val="600"/>
              </a:spcBef>
              <a:spcAft>
                <a:spcPts val="600"/>
              </a:spcAft>
            </a:pPr>
            <a:r>
              <a:rPr lang="zh-CN" altLang="en-US" sz="2800" dirty="0"/>
              <a:t>结构：各成员同时存在</a:t>
            </a:r>
            <a:endParaRPr lang="en-US" altLang="zh-CN" sz="2800" dirty="0"/>
          </a:p>
          <a:p>
            <a:pPr lvl="1">
              <a:lnSpc>
                <a:spcPct val="200000"/>
              </a:lnSpc>
              <a:spcBef>
                <a:spcPts val="600"/>
              </a:spcBef>
              <a:spcAft>
                <a:spcPts val="600"/>
              </a:spcAft>
            </a:pPr>
            <a:r>
              <a:rPr lang="zh-CN" altLang="en-US" sz="2800" dirty="0"/>
              <a:t>联合：各成员不同时存在</a:t>
            </a:r>
            <a:endParaRPr lang="en-US" altLang="zh-CN" sz="2800" dirty="0"/>
          </a:p>
          <a:p>
            <a:pPr>
              <a:lnSpc>
                <a:spcPct val="200000"/>
              </a:lnSpc>
              <a:spcBef>
                <a:spcPts val="600"/>
              </a:spcBef>
              <a:spcAft>
                <a:spcPts val="600"/>
              </a:spcAft>
            </a:pPr>
            <a:r>
              <a:rPr lang="zh-CN" altLang="en-US" sz="2800" dirty="0"/>
              <a:t>编译器只为最大的成员分配足够的空间，各个成员共享空间（相互覆盖）</a:t>
            </a:r>
            <a:endParaRPr lang="en-US" altLang="zh-CN" sz="2800" dirty="0"/>
          </a:p>
          <a:p>
            <a:pPr>
              <a:lnSpc>
                <a:spcPct val="200000"/>
              </a:lnSpc>
              <a:spcBef>
                <a:spcPts val="600"/>
              </a:spcBef>
              <a:spcAft>
                <a:spcPts val="600"/>
              </a:spcAft>
            </a:pPr>
            <a:r>
              <a:rPr lang="zh-CN" altLang="en-US" sz="2800" dirty="0"/>
              <a:t>为一个成员赋一个新值会改变其他成员的值</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zh-CN" altLang="en-US"/>
              <a:t>联合与结构示例</a:t>
            </a:r>
            <a:endParaRPr lang="en-US" altLang="zh-CN"/>
          </a:p>
        </p:txBody>
      </p:sp>
      <p:sp>
        <p:nvSpPr>
          <p:cNvPr id="53251" name="Content Placeholder 2"/>
          <p:cNvSpPr>
            <a:spLocks noGrp="1"/>
          </p:cNvSpPr>
          <p:nvPr>
            <p:ph sz="half" idx="1"/>
          </p:nvPr>
        </p:nvSpPr>
        <p:spPr/>
        <p:txBody>
          <a:bodyPr>
            <a:normAutofit/>
          </a:bodyPr>
          <a:lstStyle/>
          <a:p>
            <a:r>
              <a:rPr lang="zh-CN" altLang="en-US"/>
              <a:t>联合示例</a:t>
            </a:r>
            <a:endParaRPr lang="en-US" altLang="zh-CN"/>
          </a:p>
          <a:p>
            <a:pPr marL="342900" lvl="1" indent="0">
              <a:buNone/>
            </a:pPr>
            <a:r>
              <a:rPr lang="en-US" altLang="zh-CN"/>
              <a:t>union {</a:t>
            </a:r>
          </a:p>
          <a:p>
            <a:pPr marL="342900" lvl="1" indent="0">
              <a:buNone/>
            </a:pPr>
            <a:r>
              <a:rPr lang="en-US" altLang="zh-CN"/>
              <a:t>	  int i;</a:t>
            </a:r>
          </a:p>
          <a:p>
            <a:pPr marL="342900" lvl="1" indent="0">
              <a:buNone/>
            </a:pPr>
            <a:r>
              <a:rPr lang="en-US" altLang="zh-CN"/>
              <a:t>	  double d;</a:t>
            </a:r>
          </a:p>
          <a:p>
            <a:pPr marL="342900" lvl="1" indent="0">
              <a:buNone/>
            </a:pPr>
            <a:r>
              <a:rPr lang="en-US" altLang="zh-CN"/>
              <a:t>} u;</a:t>
            </a:r>
          </a:p>
          <a:p>
            <a:endParaRPr lang="en-US" altLang="zh-CN"/>
          </a:p>
          <a:p>
            <a:endParaRPr lang="zh-CN" altLang="en-US"/>
          </a:p>
        </p:txBody>
      </p:sp>
      <p:sp>
        <p:nvSpPr>
          <p:cNvPr id="5" name="内容占位符 4"/>
          <p:cNvSpPr>
            <a:spLocks noGrp="1"/>
          </p:cNvSpPr>
          <p:nvPr>
            <p:ph sz="half" idx="10"/>
          </p:nvPr>
        </p:nvSpPr>
        <p:spPr/>
        <p:txBody>
          <a:bodyPr/>
          <a:lstStyle/>
          <a:p>
            <a:r>
              <a:rPr lang="zh-CN" altLang="en-US"/>
              <a:t>结构示例</a:t>
            </a:r>
            <a:endParaRPr lang="en-US" altLang="zh-CN"/>
          </a:p>
          <a:p>
            <a:pPr marL="342900" lvl="1" indent="0">
              <a:buNone/>
            </a:pPr>
            <a:r>
              <a:rPr lang="en-US" altLang="zh-CN"/>
              <a:t>struct {</a:t>
            </a:r>
          </a:p>
          <a:p>
            <a:pPr marL="342900" lvl="1" indent="0">
              <a:buNone/>
            </a:pPr>
            <a:r>
              <a:rPr lang="en-US" altLang="zh-CN"/>
              <a:t>	  int i;</a:t>
            </a:r>
          </a:p>
          <a:p>
            <a:pPr marL="342900" lvl="1" indent="0">
              <a:buNone/>
            </a:pPr>
            <a:r>
              <a:rPr lang="en-US" altLang="zh-CN"/>
              <a:t>	  double d;</a:t>
            </a:r>
          </a:p>
          <a:p>
            <a:pPr marL="342900" lvl="1" indent="0">
              <a:buNone/>
            </a:pPr>
            <a:r>
              <a:rPr lang="en-US" altLang="zh-CN"/>
              <a:t>} s;</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联合</a:t>
            </a:r>
            <a:endParaRPr lang="en-US" altLang="zh-CN"/>
          </a:p>
        </p:txBody>
      </p:sp>
      <p:sp>
        <p:nvSpPr>
          <p:cNvPr id="54275" name="Content Placeholder 2"/>
          <p:cNvSpPr>
            <a:spLocks noGrp="1"/>
          </p:cNvSpPr>
          <p:nvPr>
            <p:ph sz="half" idx="1"/>
          </p:nvPr>
        </p:nvSpPr>
        <p:spPr>
          <a:xfrm>
            <a:off x="228600" y="1447800"/>
            <a:ext cx="6400800" cy="4876800"/>
          </a:xfrm>
        </p:spPr>
        <p:txBody>
          <a:bodyPr>
            <a:noAutofit/>
          </a:bodyPr>
          <a:lstStyle/>
          <a:p>
            <a:pPr>
              <a:lnSpc>
                <a:spcPct val="150000"/>
              </a:lnSpc>
              <a:spcBef>
                <a:spcPts val="600"/>
              </a:spcBef>
              <a:spcAft>
                <a:spcPts val="600"/>
              </a:spcAft>
            </a:pPr>
            <a:r>
              <a:rPr lang="zh-CN" altLang="en-US" sz="2800"/>
              <a:t>结构</a:t>
            </a:r>
            <a:r>
              <a:rPr lang="en-US" altLang="zh-CN" sz="2800"/>
              <a:t>s</a:t>
            </a:r>
            <a:r>
              <a:rPr lang="zh-CN" altLang="en-US" sz="2800"/>
              <a:t>和联合</a:t>
            </a:r>
            <a:r>
              <a:rPr lang="en-US" altLang="zh-CN" sz="2800"/>
              <a:t>u</a:t>
            </a:r>
            <a:r>
              <a:rPr lang="zh-CN" altLang="en-US" sz="2800"/>
              <a:t>的区别：</a:t>
            </a:r>
            <a:endParaRPr lang="en-US" altLang="zh-CN" sz="2800"/>
          </a:p>
          <a:p>
            <a:pPr lvl="1">
              <a:lnSpc>
                <a:spcPct val="150000"/>
              </a:lnSpc>
              <a:spcBef>
                <a:spcPts val="600"/>
              </a:spcBef>
              <a:spcAft>
                <a:spcPts val="600"/>
              </a:spcAft>
            </a:pPr>
            <a:r>
              <a:rPr lang="en-US" altLang="zh-CN"/>
              <a:t>s</a:t>
            </a:r>
            <a:r>
              <a:rPr lang="zh-CN" altLang="en-US"/>
              <a:t>的成员在内存中有各自的存储空间</a:t>
            </a:r>
            <a:endParaRPr lang="en-US" altLang="zh-CN"/>
          </a:p>
          <a:p>
            <a:pPr lvl="1">
              <a:lnSpc>
                <a:spcPct val="150000"/>
              </a:lnSpc>
              <a:spcBef>
                <a:spcPts val="600"/>
              </a:spcBef>
              <a:spcAft>
                <a:spcPts val="600"/>
              </a:spcAft>
            </a:pPr>
            <a:r>
              <a:rPr lang="en-US" altLang="zh-CN"/>
              <a:t>u</a:t>
            </a:r>
            <a:r>
              <a:rPr lang="zh-CN" altLang="en-US"/>
              <a:t>的成员共享存储空间</a:t>
            </a:r>
            <a:endParaRPr lang="en-US" altLang="zh-CN"/>
          </a:p>
          <a:p>
            <a:pPr>
              <a:lnSpc>
                <a:spcPct val="150000"/>
              </a:lnSpc>
              <a:spcBef>
                <a:spcPts val="600"/>
              </a:spcBef>
              <a:spcAft>
                <a:spcPts val="600"/>
              </a:spcAft>
            </a:pPr>
            <a:r>
              <a:rPr lang="zh-CN" altLang="en-US" sz="2800"/>
              <a:t>在一个时刻联合的成员只有一个有效</a:t>
            </a:r>
            <a:endParaRPr lang="en-US" altLang="zh-CN" sz="2800"/>
          </a:p>
          <a:p>
            <a:pPr lvl="1">
              <a:lnSpc>
                <a:spcPct val="150000"/>
              </a:lnSpc>
              <a:spcBef>
                <a:spcPts val="600"/>
              </a:spcBef>
              <a:spcAft>
                <a:spcPts val="600"/>
              </a:spcAft>
            </a:pPr>
            <a:r>
              <a:rPr lang="zh-CN" altLang="en-US"/>
              <a:t>联合成员</a:t>
            </a:r>
            <a:r>
              <a:rPr lang="en-US" altLang="zh-CN"/>
              <a:t>i</a:t>
            </a:r>
            <a:r>
              <a:rPr lang="zh-CN" altLang="en-US"/>
              <a:t>和</a:t>
            </a:r>
            <a:r>
              <a:rPr lang="en-US" altLang="zh-CN"/>
              <a:t>d</a:t>
            </a:r>
            <a:r>
              <a:rPr lang="zh-CN" altLang="en-US"/>
              <a:t>只有一个有效</a:t>
            </a:r>
            <a:endParaRPr lang="en-US" altLang="zh-CN"/>
          </a:p>
          <a:p>
            <a:pPr lvl="1">
              <a:lnSpc>
                <a:spcPct val="150000"/>
              </a:lnSpc>
              <a:spcBef>
                <a:spcPts val="600"/>
              </a:spcBef>
              <a:spcAft>
                <a:spcPts val="600"/>
              </a:spcAft>
            </a:pPr>
            <a:r>
              <a:rPr lang="zh-CN" altLang="en-US"/>
              <a:t>结构成员</a:t>
            </a:r>
            <a:r>
              <a:rPr lang="en-US" altLang="zh-CN"/>
              <a:t>i</a:t>
            </a:r>
            <a:r>
              <a:rPr lang="zh-CN" altLang="en-US"/>
              <a:t>和</a:t>
            </a:r>
            <a:r>
              <a:rPr lang="en-US" altLang="zh-CN"/>
              <a:t>d</a:t>
            </a:r>
            <a:r>
              <a:rPr lang="zh-CN" altLang="en-US"/>
              <a:t>同时有效</a:t>
            </a:r>
            <a:endParaRPr lang="en-US" altLang="zh-CN"/>
          </a:p>
          <a:p>
            <a:pPr>
              <a:lnSpc>
                <a:spcPct val="150000"/>
              </a:lnSpc>
              <a:spcBef>
                <a:spcPts val="600"/>
              </a:spcBef>
              <a:spcAft>
                <a:spcPts val="600"/>
              </a:spcAft>
            </a:pPr>
            <a:endParaRPr lang="zh-CN" altLang="en-US" sz="2800"/>
          </a:p>
          <a:p>
            <a:pPr>
              <a:lnSpc>
                <a:spcPct val="150000"/>
              </a:lnSpc>
              <a:spcBef>
                <a:spcPts val="600"/>
              </a:spcBef>
              <a:spcAft>
                <a:spcPts val="600"/>
              </a:spcAft>
            </a:pPr>
            <a:endParaRPr lang="en-US" altLang="zh-CN" sz="2800"/>
          </a:p>
        </p:txBody>
      </p:sp>
      <p:pic>
        <p:nvPicPr>
          <p:cNvPr id="542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532805"/>
            <a:ext cx="4594880" cy="62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itle 1"/>
          <p:cNvSpPr>
            <a:spLocks noGrp="1"/>
          </p:cNvSpPr>
          <p:nvPr>
            <p:ph type="title" idx="4294967295"/>
          </p:nvPr>
        </p:nvSpPr>
        <p:spPr>
          <a:xfrm>
            <a:off x="1828800" y="304800"/>
            <a:ext cx="8551863" cy="781050"/>
          </a:xfrm>
        </p:spPr>
        <p:txBody>
          <a:bodyPr vert="horz" wrap="square" lIns="92075" tIns="46038" rIns="92075" bIns="46038" numCol="1" anchor="ctr" anchorCtr="0" compatLnSpc="1">
            <a:prstTxWarp prst="textNoShape">
              <a:avLst/>
            </a:prstTxWarp>
          </a:bodyPr>
          <a:lstStyle/>
          <a:p>
            <a:r>
              <a:rPr lang="zh-CN" altLang="en-US" dirty="0"/>
              <a:t>联合</a:t>
            </a:r>
            <a:endParaRPr lang="en-US" altLang="zh-CN" dirty="0"/>
          </a:p>
        </p:txBody>
      </p:sp>
      <p:sp>
        <p:nvSpPr>
          <p:cNvPr id="425987" name="Content Placeholder 2"/>
          <p:cNvSpPr>
            <a:spLocks noGrp="1"/>
          </p:cNvSpPr>
          <p:nvPr>
            <p:ph idx="4294967295"/>
          </p:nvPr>
        </p:nvSpPr>
        <p:spPr>
          <a:xfrm>
            <a:off x="533400" y="1085850"/>
            <a:ext cx="11048999" cy="5676900"/>
          </a:xfrm>
        </p:spPr>
        <p:txBody>
          <a:bodyPr vert="horz" wrap="square" lIns="92075" tIns="46038" rIns="92075" bIns="46038" numCol="1" anchor="t" anchorCtr="0" compatLnSpc="1">
            <a:prstTxWarp prst="textNoShape">
              <a:avLst/>
            </a:prstTxWarp>
          </a:bodyPr>
          <a:lstStyle/>
          <a:p>
            <a:r>
              <a:rPr lang="zh-CN" altLang="en-US" sz="2600" dirty="0"/>
              <a:t>对联合的成员的访问与结构的成员的访问相同：</a:t>
            </a:r>
          </a:p>
          <a:p>
            <a:pPr lvl="1">
              <a:buFont typeface="Wingdings" panose="05000000000000000000" pitchFamily="2" charset="2"/>
              <a:buNone/>
            </a:pPr>
            <a:r>
              <a:rPr lang="en-US" altLang="zh-CN" sz="2600" dirty="0" err="1">
                <a:latin typeface="Courier New" panose="02070309020205020404" pitchFamily="49" charset="0"/>
                <a:cs typeface="Courier New" panose="02070309020205020404" pitchFamily="49" charset="0"/>
              </a:rPr>
              <a:t>u.i</a:t>
            </a:r>
            <a:r>
              <a:rPr lang="en-US" altLang="zh-CN" sz="2600" dirty="0">
                <a:latin typeface="Courier New" panose="02070309020205020404" pitchFamily="49" charset="0"/>
                <a:cs typeface="Courier New" panose="02070309020205020404" pitchFamily="49" charset="0"/>
              </a:rPr>
              <a:t> = 82;</a:t>
            </a:r>
          </a:p>
          <a:p>
            <a:pPr lvl="1">
              <a:buFont typeface="Wingdings" panose="05000000000000000000" pitchFamily="2" charset="2"/>
              <a:buNone/>
            </a:pPr>
            <a:r>
              <a:rPr lang="en-US" altLang="zh-CN" sz="2600" dirty="0" err="1">
                <a:latin typeface="Courier New" panose="02070309020205020404" pitchFamily="49" charset="0"/>
                <a:cs typeface="Courier New" panose="02070309020205020404" pitchFamily="49" charset="0"/>
              </a:rPr>
              <a:t>u.d</a:t>
            </a:r>
            <a:r>
              <a:rPr lang="en-US" altLang="zh-CN" sz="2600" dirty="0">
                <a:latin typeface="Courier New" panose="02070309020205020404" pitchFamily="49" charset="0"/>
                <a:cs typeface="Courier New" panose="02070309020205020404" pitchFamily="49" charset="0"/>
              </a:rPr>
              <a:t> = 74.8;</a:t>
            </a:r>
          </a:p>
          <a:p>
            <a:r>
              <a:rPr lang="zh-CN" altLang="en-US" sz="2600" dirty="0"/>
              <a:t>联合的一个成员的变化会改变先前存储在任何其他成员中的值：</a:t>
            </a:r>
          </a:p>
          <a:p>
            <a:pPr lvl="1"/>
            <a:r>
              <a:rPr lang="zh-CN" altLang="en-US" sz="2600" dirty="0"/>
              <a:t>在</a:t>
            </a:r>
            <a:r>
              <a:rPr lang="en-US" altLang="zh-CN" sz="2600" dirty="0" err="1">
                <a:latin typeface="Courier New" panose="02070309020205020404" pitchFamily="49" charset="0"/>
              </a:rPr>
              <a:t>u.d</a:t>
            </a:r>
            <a:r>
              <a:rPr lang="zh-CN" altLang="en-US" sz="2600" dirty="0">
                <a:latin typeface="Courier New" panose="02070309020205020404" pitchFamily="49" charset="0"/>
              </a:rPr>
              <a:t>中存入一个值会导致</a:t>
            </a:r>
            <a:r>
              <a:rPr lang="en-US" altLang="zh-CN" sz="2600" dirty="0" err="1">
                <a:latin typeface="Courier New" panose="02070309020205020404" pitchFamily="49" charset="0"/>
              </a:rPr>
              <a:t>u.i</a:t>
            </a:r>
            <a:r>
              <a:rPr lang="zh-CN" altLang="en-US" sz="2600" dirty="0">
                <a:latin typeface="Courier New" panose="02070309020205020404" pitchFamily="49" charset="0"/>
              </a:rPr>
              <a:t>中原来的值丢失</a:t>
            </a:r>
            <a:r>
              <a:rPr lang="zh-CN" altLang="en-US" sz="2600" dirty="0"/>
              <a:t>。</a:t>
            </a:r>
            <a:endParaRPr lang="en-US" altLang="zh-CN" sz="2600" dirty="0"/>
          </a:p>
          <a:p>
            <a:pPr lvl="1"/>
            <a:r>
              <a:rPr lang="zh-CN" altLang="en-US" sz="2600" dirty="0"/>
              <a:t>改变</a:t>
            </a:r>
            <a:r>
              <a:rPr lang="en-US" altLang="zh-CN" sz="2600" dirty="0"/>
              <a:t> </a:t>
            </a:r>
            <a:r>
              <a:rPr lang="en-US" altLang="zh-CN" sz="2600" dirty="0" err="1">
                <a:latin typeface="Courier New" panose="02070309020205020404" pitchFamily="49" charset="0"/>
              </a:rPr>
              <a:t>u.i</a:t>
            </a:r>
            <a:r>
              <a:rPr lang="zh-CN" altLang="en-US" sz="2600" dirty="0">
                <a:latin typeface="Courier New" panose="02070309020205020404" pitchFamily="49" charset="0"/>
              </a:rPr>
              <a:t>会破坏</a:t>
            </a:r>
            <a:r>
              <a:rPr lang="en-US" altLang="zh-CN" sz="2600" dirty="0"/>
              <a:t> </a:t>
            </a:r>
            <a:r>
              <a:rPr lang="en-US" altLang="zh-CN" sz="2600" dirty="0" err="1">
                <a:latin typeface="Courier New" panose="02070309020205020404" pitchFamily="49" charset="0"/>
              </a:rPr>
              <a:t>u.d</a:t>
            </a:r>
            <a:r>
              <a:rPr lang="zh-CN" altLang="en-US" sz="2600" dirty="0"/>
              <a:t>。</a:t>
            </a:r>
            <a:endParaRPr lang="zh-CN" altLang="en-US" sz="2600" dirty="0">
              <a:solidFill>
                <a:srgbClr val="000000"/>
              </a:solidFill>
            </a:endParaRPr>
          </a:p>
          <a:p>
            <a:r>
              <a:rPr lang="zh-CN" altLang="en-US" sz="2600" dirty="0"/>
              <a:t>联合的性质与结构的性质几乎都一样。</a:t>
            </a:r>
            <a:endParaRPr lang="en-US" altLang="zh-CN" sz="2600" dirty="0"/>
          </a:p>
          <a:p>
            <a:r>
              <a:rPr lang="zh-CN" altLang="en-US" sz="2600" dirty="0"/>
              <a:t>我们可以像声明结构标签和类型一样，声明联合标签和联合类型。</a:t>
            </a:r>
            <a:endParaRPr lang="en-US" altLang="zh-CN" sz="2600" dirty="0"/>
          </a:p>
          <a:p>
            <a:r>
              <a:rPr lang="zh-CN" altLang="en-US" sz="2600" dirty="0"/>
              <a:t>像结构一样，联合可以使用</a:t>
            </a:r>
            <a:r>
              <a:rPr lang="en-US" altLang="zh-CN" sz="2600" dirty="0">
                <a:latin typeface="Courier New" panose="02070309020205020404" pitchFamily="49" charset="0"/>
                <a:cs typeface="Courier New" panose="02070309020205020404" pitchFamily="49" charset="0"/>
              </a:rPr>
              <a:t>=</a:t>
            </a:r>
            <a:r>
              <a:rPr lang="zh-CN" altLang="en-US" sz="2600" dirty="0">
                <a:latin typeface="Courier New" panose="02070309020205020404" pitchFamily="49" charset="0"/>
              </a:rPr>
              <a:t>操作符拷贝</a:t>
            </a:r>
            <a:r>
              <a:rPr lang="en-US" altLang="zh-CN" sz="2600" dirty="0"/>
              <a:t>, </a:t>
            </a:r>
            <a:r>
              <a:rPr lang="zh-CN" altLang="en-US" sz="2600" dirty="0"/>
              <a:t>传递给函数和通过函数返回。</a:t>
            </a:r>
            <a:endParaRPr lang="en-US" altLang="zh-CN" sz="2600" dirty="0">
              <a:latin typeface="Courier New" panose="02070309020205020404" pitchFamily="49" charset="0"/>
            </a:endParaRPr>
          </a:p>
        </p:txBody>
      </p:sp>
    </p:spTree>
    <p:extLst>
      <p:ext uri="{BB962C8B-B14F-4D97-AF65-F5344CB8AC3E}">
        <p14:creationId xmlns:p14="http://schemas.microsoft.com/office/powerpoint/2010/main" val="422053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5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598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59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5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59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59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5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zh-CN" altLang="en-US" dirty="0"/>
              <a:t>联合的初始化</a:t>
            </a:r>
            <a:endParaRPr lang="en-US" altLang="zh-CN" dirty="0"/>
          </a:p>
        </p:txBody>
      </p:sp>
      <p:sp>
        <p:nvSpPr>
          <p:cNvPr id="53251" name="Content Placeholder 2"/>
          <p:cNvSpPr>
            <a:spLocks noGrp="1"/>
          </p:cNvSpPr>
          <p:nvPr>
            <p:ph sz="half" idx="1"/>
          </p:nvPr>
        </p:nvSpPr>
        <p:spPr>
          <a:xfrm>
            <a:off x="152400" y="1447800"/>
            <a:ext cx="5715000" cy="4953000"/>
          </a:xfrm>
          <a:noFill/>
          <a:ln>
            <a:solidFill>
              <a:srgbClr val="00206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Autofit/>
          </a:bodyPr>
          <a:lstStyle/>
          <a:p>
            <a:pPr marL="342900" lvl="1" indent="0">
              <a:buNone/>
            </a:pPr>
            <a:endParaRPr lang="en-US" altLang="zh-CN" sz="2400" dirty="0"/>
          </a:p>
          <a:p>
            <a:pPr marL="342900" lvl="1" indent="0">
              <a:buNone/>
            </a:pPr>
            <a:r>
              <a:rPr lang="en-US" altLang="zh-CN" sz="2400" dirty="0"/>
              <a:t>union {</a:t>
            </a:r>
          </a:p>
          <a:p>
            <a:pPr marL="342900" lvl="1" indent="0">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marL="342900" lvl="1" indent="0">
              <a:buNone/>
            </a:pPr>
            <a:r>
              <a:rPr lang="en-US" altLang="zh-CN" sz="2400" dirty="0"/>
              <a:t>	  double d;</a:t>
            </a:r>
          </a:p>
          <a:p>
            <a:pPr marL="342900" lvl="1" indent="0">
              <a:buNone/>
            </a:pPr>
            <a:r>
              <a:rPr lang="en-US" altLang="zh-CN" sz="2400" dirty="0"/>
              <a:t>} u={0};</a:t>
            </a:r>
          </a:p>
          <a:p>
            <a:pPr marL="342900" lvl="1" indent="0">
              <a:buNone/>
            </a:pPr>
            <a:endParaRPr lang="en-US" altLang="zh-CN" sz="2400" dirty="0"/>
          </a:p>
          <a:p>
            <a:pPr marL="342900" lvl="1" indent="0">
              <a:buNone/>
            </a:pPr>
            <a:r>
              <a:rPr lang="en-US" altLang="zh-CN" sz="2400" dirty="0"/>
              <a:t>//</a:t>
            </a:r>
            <a:r>
              <a:rPr lang="zh-CN" altLang="en-US" sz="2400" dirty="0"/>
              <a:t>只有一个成员能被初始化</a:t>
            </a:r>
            <a:endParaRPr lang="en-US" altLang="zh-CN" sz="2400" dirty="0"/>
          </a:p>
          <a:p>
            <a:pPr marL="342900" lvl="1" indent="0">
              <a:buNone/>
            </a:pPr>
            <a:endParaRPr lang="en-US" altLang="zh-CN" sz="2400" dirty="0"/>
          </a:p>
          <a:p>
            <a:endParaRPr lang="en-US" altLang="zh-CN" sz="2400" dirty="0"/>
          </a:p>
          <a:p>
            <a:endParaRPr lang="zh-CN" altLang="en-US" sz="2400" dirty="0"/>
          </a:p>
        </p:txBody>
      </p:sp>
      <p:sp>
        <p:nvSpPr>
          <p:cNvPr id="5" name="内容占位符 4"/>
          <p:cNvSpPr>
            <a:spLocks noGrp="1"/>
          </p:cNvSpPr>
          <p:nvPr>
            <p:ph sz="half" idx="10"/>
          </p:nvPr>
        </p:nvSpPr>
        <p:spPr/>
        <p:txBody>
          <a:bodyPr/>
          <a:lstStyle/>
          <a:p>
            <a:pPr marL="342900" lvl="1" indent="0">
              <a:buNone/>
            </a:pPr>
            <a:endParaRPr lang="en-US" altLang="zh-CN" sz="2400" dirty="0"/>
          </a:p>
          <a:p>
            <a:pPr marL="342900" lvl="1" indent="0">
              <a:buNone/>
            </a:pPr>
            <a:r>
              <a:rPr lang="en-US" altLang="zh-CN" sz="2400" dirty="0"/>
              <a:t>union {</a:t>
            </a:r>
          </a:p>
          <a:p>
            <a:pPr marL="342900" lvl="1" indent="0">
              <a:buNone/>
            </a:pPr>
            <a:r>
              <a:rPr lang="en-US" altLang="zh-CN" sz="2400" dirty="0"/>
              <a:t>	  </a:t>
            </a:r>
            <a:r>
              <a:rPr lang="en-US" altLang="zh-CN" sz="2400" dirty="0" err="1"/>
              <a:t>int</a:t>
            </a:r>
            <a:r>
              <a:rPr lang="en-US" altLang="zh-CN" sz="2400" dirty="0"/>
              <a:t> </a:t>
            </a:r>
            <a:r>
              <a:rPr lang="en-US" altLang="zh-CN" sz="2400" dirty="0" err="1"/>
              <a:t>i</a:t>
            </a:r>
            <a:r>
              <a:rPr lang="en-US" altLang="zh-CN" sz="2400" dirty="0"/>
              <a:t>;</a:t>
            </a:r>
          </a:p>
          <a:p>
            <a:pPr marL="342900" lvl="1" indent="0">
              <a:buNone/>
            </a:pPr>
            <a:r>
              <a:rPr lang="en-US" altLang="zh-CN" sz="2400" dirty="0"/>
              <a:t>	  double d;</a:t>
            </a:r>
          </a:p>
          <a:p>
            <a:pPr marL="342900" lvl="1" indent="0">
              <a:buNone/>
            </a:pPr>
            <a:r>
              <a:rPr lang="en-US" altLang="zh-CN" sz="2400" dirty="0"/>
              <a:t>} u = {.d = 10.0};</a:t>
            </a:r>
          </a:p>
          <a:p>
            <a:pPr marL="342900" lvl="1" indent="0">
              <a:buNone/>
            </a:pPr>
            <a:endParaRPr lang="en-US" altLang="zh-CN" sz="2400" dirty="0"/>
          </a:p>
          <a:p>
            <a:pPr marL="342900" lvl="1" indent="0">
              <a:buNone/>
            </a:pPr>
            <a:r>
              <a:rPr lang="en-US" altLang="zh-CN" sz="2400" dirty="0"/>
              <a:t>//</a:t>
            </a:r>
            <a:r>
              <a:rPr lang="zh-CN" altLang="en-US" sz="2400" dirty="0"/>
              <a:t>指定初始化</a:t>
            </a:r>
            <a:endParaRPr lang="en-US" altLang="zh-CN" sz="2400" dirty="0"/>
          </a:p>
          <a:p>
            <a:pPr marL="0" indent="0">
              <a:buNone/>
            </a:pPr>
            <a:endParaRPr lang="zh-CN" altLang="en-US" dirty="0"/>
          </a:p>
        </p:txBody>
      </p:sp>
    </p:spTree>
    <p:extLst>
      <p:ext uri="{BB962C8B-B14F-4D97-AF65-F5344CB8AC3E}">
        <p14:creationId xmlns:p14="http://schemas.microsoft.com/office/powerpoint/2010/main" val="2184028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a:defRPr/>
            </a:pPr>
            <a:r>
              <a:rPr lang="zh-CN" altLang="en-US" dirty="0"/>
              <a:t>使用联合节省空间</a:t>
            </a:r>
            <a:endParaRPr lang="en-US" altLang="zh-CN" dirty="0"/>
          </a:p>
        </p:txBody>
      </p:sp>
      <p:sp>
        <p:nvSpPr>
          <p:cNvPr id="56323" name="Content Placeholder 2"/>
          <p:cNvSpPr>
            <a:spLocks noGrp="1"/>
          </p:cNvSpPr>
          <p:nvPr>
            <p:ph idx="1"/>
          </p:nvPr>
        </p:nvSpPr>
        <p:spPr>
          <a:xfrm>
            <a:off x="304800" y="1219200"/>
            <a:ext cx="11582400" cy="5334000"/>
          </a:xfrm>
        </p:spPr>
        <p:txBody>
          <a:bodyPr>
            <a:normAutofit lnSpcReduction="10000"/>
          </a:bodyPr>
          <a:lstStyle/>
          <a:p>
            <a:pPr>
              <a:lnSpc>
                <a:spcPct val="150000"/>
              </a:lnSpc>
              <a:spcBef>
                <a:spcPts val="600"/>
              </a:spcBef>
              <a:spcAft>
                <a:spcPts val="600"/>
              </a:spcAft>
            </a:pPr>
            <a:r>
              <a:rPr lang="zh-CN" altLang="en-US" sz="2800" dirty="0"/>
              <a:t>设计礼品目录</a:t>
            </a:r>
            <a:endParaRPr lang="en-US" altLang="zh-CN" sz="2800" dirty="0"/>
          </a:p>
          <a:p>
            <a:pPr>
              <a:lnSpc>
                <a:spcPct val="150000"/>
              </a:lnSpc>
              <a:spcBef>
                <a:spcPts val="600"/>
              </a:spcBef>
              <a:spcAft>
                <a:spcPts val="600"/>
              </a:spcAft>
            </a:pPr>
            <a:r>
              <a:rPr lang="zh-CN" altLang="en-US" sz="2800" dirty="0"/>
              <a:t>每件商品有一个货号和价格</a:t>
            </a:r>
            <a:endParaRPr lang="en-US" altLang="zh-CN" sz="2800" dirty="0"/>
          </a:p>
          <a:p>
            <a:pPr lvl="1">
              <a:lnSpc>
                <a:spcPct val="150000"/>
              </a:lnSpc>
              <a:spcBef>
                <a:spcPts val="600"/>
              </a:spcBef>
              <a:spcAft>
                <a:spcPts val="600"/>
              </a:spcAft>
            </a:pPr>
            <a:r>
              <a:rPr lang="en-US" altLang="zh-CN" sz="2800" dirty="0" err="1"/>
              <a:t>stock_number</a:t>
            </a:r>
            <a:r>
              <a:rPr lang="zh-CN" altLang="en-US" sz="2800" dirty="0"/>
              <a:t>、</a:t>
            </a:r>
            <a:r>
              <a:rPr lang="en-US" altLang="zh-CN" sz="2800" dirty="0"/>
              <a:t> price</a:t>
            </a:r>
          </a:p>
          <a:p>
            <a:pPr>
              <a:lnSpc>
                <a:spcPct val="150000"/>
              </a:lnSpc>
              <a:spcBef>
                <a:spcPts val="600"/>
              </a:spcBef>
              <a:spcAft>
                <a:spcPts val="600"/>
              </a:spcAft>
            </a:pPr>
            <a:r>
              <a:rPr lang="zh-CN" altLang="en-US" sz="2800" dirty="0"/>
              <a:t>以及其他一些依赖于商品类型的信息</a:t>
            </a:r>
            <a:endParaRPr lang="en-US" altLang="zh-CN" sz="2800" dirty="0"/>
          </a:p>
          <a:p>
            <a:pPr lvl="1">
              <a:lnSpc>
                <a:spcPct val="150000"/>
              </a:lnSpc>
              <a:spcBef>
                <a:spcPts val="600"/>
              </a:spcBef>
              <a:spcAft>
                <a:spcPts val="600"/>
              </a:spcAft>
            </a:pPr>
            <a:r>
              <a:rPr lang="en-US" altLang="zh-CN" sz="2800" dirty="0"/>
              <a:t>Books: title</a:t>
            </a:r>
            <a:r>
              <a:rPr lang="zh-CN" altLang="en-US" sz="2800" dirty="0"/>
              <a:t>, </a:t>
            </a:r>
            <a:r>
              <a:rPr lang="en-US" altLang="zh-CN" sz="2800" dirty="0">
                <a:cs typeface="Courier New" panose="02070309020205020404" pitchFamily="49" charset="0"/>
              </a:rPr>
              <a:t>author</a:t>
            </a:r>
            <a:r>
              <a:rPr lang="en-US" altLang="zh-CN" sz="2800" dirty="0"/>
              <a:t>, </a:t>
            </a:r>
            <a:r>
              <a:rPr lang="en-US" altLang="zh-CN" sz="2800" dirty="0" err="1">
                <a:cs typeface="Courier New" panose="02070309020205020404" pitchFamily="49" charset="0"/>
              </a:rPr>
              <a:t>num_pages</a:t>
            </a:r>
            <a:endParaRPr lang="en-US" altLang="zh-CN" sz="2800" dirty="0"/>
          </a:p>
          <a:p>
            <a:pPr lvl="1">
              <a:lnSpc>
                <a:spcPct val="150000"/>
              </a:lnSpc>
              <a:spcBef>
                <a:spcPts val="600"/>
              </a:spcBef>
              <a:spcAft>
                <a:spcPts val="600"/>
              </a:spcAft>
            </a:pPr>
            <a:r>
              <a:rPr lang="en-US" altLang="zh-CN" sz="2800" dirty="0"/>
              <a:t>Mugs: </a:t>
            </a:r>
            <a:r>
              <a:rPr lang="en-US" altLang="zh-CN" sz="2800" dirty="0">
                <a:cs typeface="Courier New" panose="02070309020205020404" pitchFamily="49" charset="0"/>
              </a:rPr>
              <a:t>design(</a:t>
            </a:r>
            <a:r>
              <a:rPr lang="zh-CN" altLang="en-US" sz="2800" dirty="0"/>
              <a:t>图案</a:t>
            </a:r>
            <a:r>
              <a:rPr lang="en-US" altLang="zh-CN" sz="2800" dirty="0"/>
              <a:t>)</a:t>
            </a:r>
          </a:p>
          <a:p>
            <a:pPr lvl="1">
              <a:lnSpc>
                <a:spcPct val="150000"/>
              </a:lnSpc>
              <a:spcBef>
                <a:spcPts val="600"/>
              </a:spcBef>
              <a:spcAft>
                <a:spcPts val="600"/>
              </a:spcAft>
            </a:pPr>
            <a:r>
              <a:rPr lang="en-US" altLang="zh-CN" sz="2800" dirty="0"/>
              <a:t>Shirts: </a:t>
            </a:r>
            <a:r>
              <a:rPr lang="en-US" altLang="zh-CN" sz="2800" dirty="0">
                <a:cs typeface="Courier New" panose="02070309020205020404" pitchFamily="49" charset="0"/>
              </a:rPr>
              <a:t>design</a:t>
            </a:r>
            <a:r>
              <a:rPr lang="en-US" altLang="zh-CN" sz="2800" dirty="0"/>
              <a:t>, </a:t>
            </a:r>
            <a:r>
              <a:rPr lang="en-US" altLang="zh-CN" sz="2800" dirty="0">
                <a:cs typeface="Courier New" panose="02070309020205020404" pitchFamily="49" charset="0"/>
              </a:rPr>
              <a:t>colors</a:t>
            </a:r>
            <a:r>
              <a:rPr lang="zh-CN" altLang="en-US" sz="2800" dirty="0"/>
              <a:t>, </a:t>
            </a:r>
            <a:r>
              <a:rPr lang="en-US" altLang="zh-CN" sz="2800" dirty="0"/>
              <a:t>sizes</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声明结构变量</a:t>
            </a:r>
            <a:endParaRPr lang="en-US" altLang="zh-CN" dirty="0"/>
          </a:p>
        </p:txBody>
      </p:sp>
      <p:sp>
        <p:nvSpPr>
          <p:cNvPr id="360451" name="Content Placeholder 2"/>
          <p:cNvSpPr>
            <a:spLocks noGrp="1"/>
          </p:cNvSpPr>
          <p:nvPr>
            <p:ph idx="4294967295"/>
          </p:nvPr>
        </p:nvSpPr>
        <p:spPr>
          <a:xfrm>
            <a:off x="304800" y="1792287"/>
            <a:ext cx="7696200" cy="6461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eaLnBrk="0" hangingPunct="0">
              <a:spcAft>
                <a:spcPct val="0"/>
              </a:spcAft>
              <a:buClr>
                <a:schemeClr val="hlink"/>
              </a:buClr>
              <a:buSzPct val="70000"/>
              <a:buChar char="v"/>
            </a:pPr>
            <a:r>
              <a:rPr lang="zh-CN" altLang="en-US" sz="2800" kern="1200" dirty="0">
                <a:solidFill>
                  <a:srgbClr val="000099"/>
                </a:solidFill>
                <a:latin typeface="Courier New" panose="02070309020205020404" pitchFamily="49" charset="0"/>
                <a:ea typeface="宋体" panose="02010600030101010101" pitchFamily="2" charset="-122"/>
                <a:cs typeface="Courier New" panose="02070309020205020404" pitchFamily="49" charset="0"/>
              </a:rPr>
              <a:t>结构的成员按声明时的顺序存储在内存中。</a:t>
            </a:r>
          </a:p>
        </p:txBody>
      </p:sp>
      <p:pic>
        <p:nvPicPr>
          <p:cNvPr id="360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1" y="533400"/>
            <a:ext cx="2971799" cy="595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60456" name="Content Placeholder 2"/>
          <p:cNvSpPr>
            <a:spLocks/>
          </p:cNvSpPr>
          <p:nvPr/>
        </p:nvSpPr>
        <p:spPr bwMode="auto">
          <a:xfrm>
            <a:off x="914401" y="3427412"/>
            <a:ext cx="5840414"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r>
              <a:rPr lang="en-US" altLang="zh-CN" sz="2800" dirty="0">
                <a:latin typeface="Courier New" panose="02070309020205020404" pitchFamily="49" charset="0"/>
                <a:cs typeface="Courier New" panose="02070309020205020404" pitchFamily="49" charset="0"/>
              </a:rPr>
              <a:t>part1</a:t>
            </a:r>
            <a:r>
              <a:rPr lang="en-US" altLang="zh-CN" sz="2800" dirty="0"/>
              <a:t> </a:t>
            </a:r>
            <a:r>
              <a:rPr lang="zh-CN" altLang="en-US" sz="2800" dirty="0"/>
              <a:t>的存储地址</a:t>
            </a:r>
            <a:r>
              <a:rPr lang="en-US" altLang="zh-CN" sz="2800" dirty="0"/>
              <a:t>2000</a:t>
            </a:r>
            <a:r>
              <a:rPr lang="zh-CN" altLang="en-US" sz="2800" dirty="0"/>
              <a:t>。</a:t>
            </a:r>
          </a:p>
          <a:p>
            <a:r>
              <a:rPr lang="zh-CN" altLang="en-US" sz="2800" dirty="0"/>
              <a:t>整数占4字节。</a:t>
            </a:r>
          </a:p>
          <a:p>
            <a:r>
              <a:rPr lang="en-US" altLang="zh-CN" sz="2800" dirty="0">
                <a:latin typeface="Courier New" panose="02070309020205020404" pitchFamily="49" charset="0"/>
                <a:cs typeface="Courier New" panose="02070309020205020404" pitchFamily="49" charset="0"/>
              </a:rPr>
              <a:t>NAME_LEN</a:t>
            </a:r>
            <a:r>
              <a:rPr lang="en-US" altLang="zh-CN" sz="2800" dirty="0"/>
              <a:t> </a:t>
            </a:r>
            <a:r>
              <a:rPr lang="zh-CN" altLang="en-US" sz="2800" dirty="0"/>
              <a:t>的值是</a:t>
            </a:r>
            <a:r>
              <a:rPr lang="en-US" altLang="zh-CN" sz="2800" dirty="0"/>
              <a:t>25</a:t>
            </a:r>
          </a:p>
          <a:p>
            <a:r>
              <a:rPr lang="zh-CN" altLang="en-US" sz="2800" dirty="0"/>
              <a:t>成员之间没有空隙。</a:t>
            </a:r>
            <a:endParaRPr lang="en-US" altLang="zh-CN" sz="2800" dirty="0"/>
          </a:p>
        </p:txBody>
      </p:sp>
    </p:spTree>
    <p:extLst>
      <p:ext uri="{BB962C8B-B14F-4D97-AF65-F5344CB8AC3E}">
        <p14:creationId xmlns:p14="http://schemas.microsoft.com/office/powerpoint/2010/main" val="4107726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horizontal)">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60454"/>
                                        </p:tgtEl>
                                        <p:attrNameLst>
                                          <p:attrName>style.visibility</p:attrName>
                                        </p:attrNameLst>
                                      </p:cBhvr>
                                      <p:to>
                                        <p:strVal val="visible"/>
                                      </p:to>
                                    </p:set>
                                    <p:animEffect transition="in" filter="diamond(in)">
                                      <p:cBhvr>
                                        <p:cTn id="12" dur="2000"/>
                                        <p:tgtEl>
                                          <p:spTgt spid="3604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60456"/>
                                        </p:tgtEl>
                                        <p:attrNameLst>
                                          <p:attrName>style.visibility</p:attrName>
                                        </p:attrNameLst>
                                      </p:cBhvr>
                                      <p:to>
                                        <p:strVal val="visible"/>
                                      </p:to>
                                    </p:set>
                                    <p:animEffect transition="in" filter="checkerboard(across)">
                                      <p:cBhvr>
                                        <p:cTn id="17" dur="500"/>
                                        <p:tgtEl>
                                          <p:spTgt spid="360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P spid="3604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a:xfrm>
            <a:off x="152400" y="609600"/>
            <a:ext cx="5181600" cy="5410200"/>
          </a:xfr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noAutofit/>
          </a:bodyPr>
          <a:lstStyle/>
          <a:p>
            <a:pPr marL="0" indent="0">
              <a:lnSpc>
                <a:spcPts val="3600"/>
              </a:lnSpc>
              <a:spcBef>
                <a:spcPts val="0"/>
              </a:spcBef>
              <a:spcAft>
                <a:spcPts val="0"/>
              </a:spcAft>
              <a:buNone/>
            </a:pPr>
            <a:r>
              <a:rPr lang="en-US" altLang="zh-CN" sz="2000" dirty="0" err="1"/>
              <a:t>struct</a:t>
            </a:r>
            <a:r>
              <a:rPr lang="en-US" altLang="zh-CN" sz="2000" dirty="0"/>
              <a:t> </a:t>
            </a:r>
            <a:r>
              <a:rPr lang="en-US" altLang="zh-CN" sz="2000" dirty="0" err="1"/>
              <a:t>catalog_item</a:t>
            </a:r>
            <a:r>
              <a:rPr lang="en-US" altLang="zh-CN" sz="2000" dirty="0"/>
              <a:t> {</a:t>
            </a:r>
          </a:p>
          <a:p>
            <a:pPr marL="0" indent="0">
              <a:lnSpc>
                <a:spcPts val="3600"/>
              </a:lnSpc>
              <a:spcBef>
                <a:spcPts val="0"/>
              </a:spcBef>
              <a:spcAft>
                <a:spcPts val="0"/>
              </a:spcAft>
              <a:buNone/>
            </a:pPr>
            <a:r>
              <a:rPr lang="en-US" altLang="zh-CN" sz="2000" dirty="0"/>
              <a:t>	</a:t>
            </a:r>
            <a:r>
              <a:rPr lang="en-US" altLang="zh-CN" sz="2000" dirty="0" err="1">
                <a:solidFill>
                  <a:srgbClr val="CC0099"/>
                </a:solidFill>
              </a:rPr>
              <a:t>int</a:t>
            </a:r>
            <a:r>
              <a:rPr lang="en-US" altLang="zh-CN" sz="2000" dirty="0">
                <a:solidFill>
                  <a:srgbClr val="CC0099"/>
                </a:solidFill>
              </a:rPr>
              <a:t> </a:t>
            </a:r>
            <a:r>
              <a:rPr lang="en-US" altLang="zh-CN" sz="1800" dirty="0" err="1">
                <a:solidFill>
                  <a:srgbClr val="CC0099"/>
                </a:solidFill>
              </a:rPr>
              <a:t>stock_number</a:t>
            </a:r>
            <a:r>
              <a:rPr lang="en-US" altLang="zh-CN" sz="2000" dirty="0">
                <a:solidFill>
                  <a:srgbClr val="CC0099"/>
                </a:solidFill>
              </a:rPr>
              <a:t>;</a:t>
            </a:r>
          </a:p>
          <a:p>
            <a:pPr marL="0" indent="0">
              <a:lnSpc>
                <a:spcPts val="3600"/>
              </a:lnSpc>
              <a:spcBef>
                <a:spcPts val="0"/>
              </a:spcBef>
              <a:spcAft>
                <a:spcPts val="0"/>
              </a:spcAft>
              <a:buNone/>
            </a:pPr>
            <a:r>
              <a:rPr lang="en-US" altLang="zh-CN" sz="2000" dirty="0"/>
              <a:t>  	</a:t>
            </a:r>
            <a:r>
              <a:rPr lang="en-US" altLang="zh-CN" sz="2000" dirty="0">
                <a:solidFill>
                  <a:srgbClr val="CC0099"/>
                </a:solidFill>
              </a:rPr>
              <a:t>double price;</a:t>
            </a:r>
          </a:p>
          <a:p>
            <a:pPr marL="0" indent="0">
              <a:lnSpc>
                <a:spcPts val="3600"/>
              </a:lnSpc>
              <a:spcBef>
                <a:spcPts val="0"/>
              </a:spcBef>
              <a:spcAft>
                <a:spcPts val="0"/>
              </a:spcAft>
              <a:buNone/>
            </a:pPr>
            <a:r>
              <a:rPr lang="en-US" altLang="zh-CN" sz="2000" dirty="0"/>
              <a:t>	char title[TITLE_LEN+1];</a:t>
            </a:r>
          </a:p>
          <a:p>
            <a:pPr marL="0" indent="0">
              <a:lnSpc>
                <a:spcPts val="3600"/>
              </a:lnSpc>
              <a:spcBef>
                <a:spcPts val="0"/>
              </a:spcBef>
              <a:spcAft>
                <a:spcPts val="0"/>
              </a:spcAft>
              <a:buNone/>
            </a:pPr>
            <a:r>
              <a:rPr lang="en-US" altLang="zh-CN" sz="2000" dirty="0"/>
              <a:t>      	char author[AUTHOR_LEN+1];</a:t>
            </a:r>
          </a:p>
          <a:p>
            <a:pPr marL="0" indent="0">
              <a:lnSpc>
                <a:spcPts val="3600"/>
              </a:lnSpc>
              <a:spcBef>
                <a:spcPts val="0"/>
              </a:spcBef>
              <a:spcAft>
                <a:spcPts val="0"/>
              </a:spcAft>
              <a:buNone/>
            </a:pPr>
            <a:r>
              <a:rPr lang="en-US" altLang="zh-CN" sz="2000" dirty="0"/>
              <a:t>      	</a:t>
            </a:r>
            <a:r>
              <a:rPr lang="en-US" altLang="zh-CN" sz="2000" dirty="0" err="1"/>
              <a:t>int</a:t>
            </a:r>
            <a:r>
              <a:rPr lang="en-US" altLang="zh-CN" sz="2000" dirty="0"/>
              <a:t> </a:t>
            </a:r>
            <a:r>
              <a:rPr lang="en-US" altLang="zh-CN" sz="2000" dirty="0" err="1"/>
              <a:t>num_pages</a:t>
            </a:r>
            <a:r>
              <a:rPr lang="en-US" altLang="zh-CN" sz="2000" dirty="0"/>
              <a:t>;</a:t>
            </a:r>
          </a:p>
          <a:p>
            <a:pPr marL="342900" lvl="1" indent="0">
              <a:lnSpc>
                <a:spcPts val="3600"/>
              </a:lnSpc>
              <a:spcBef>
                <a:spcPts val="0"/>
              </a:spcBef>
              <a:spcAft>
                <a:spcPts val="0"/>
              </a:spcAft>
              <a:buNone/>
            </a:pPr>
            <a:r>
              <a:rPr lang="en-US" altLang="zh-CN" sz="2000" dirty="0"/>
              <a:t>	char design[DESIGN_LEN+1];</a:t>
            </a:r>
          </a:p>
          <a:p>
            <a:pPr marL="0" indent="0">
              <a:lnSpc>
                <a:spcPts val="3600"/>
              </a:lnSpc>
              <a:spcBef>
                <a:spcPts val="0"/>
              </a:spcBef>
              <a:spcAft>
                <a:spcPts val="0"/>
              </a:spcAft>
              <a:buNone/>
            </a:pPr>
            <a:r>
              <a:rPr lang="en-US" altLang="zh-CN" sz="2000" dirty="0"/>
              <a:t>	char design[DESIGN_LEN+1];</a:t>
            </a:r>
          </a:p>
          <a:p>
            <a:pPr marL="0" indent="0">
              <a:lnSpc>
                <a:spcPts val="3600"/>
              </a:lnSpc>
              <a:spcBef>
                <a:spcPts val="0"/>
              </a:spcBef>
              <a:spcAft>
                <a:spcPts val="0"/>
              </a:spcAft>
              <a:buNone/>
            </a:pPr>
            <a:r>
              <a:rPr lang="en-US" altLang="zh-CN" sz="2000" dirty="0"/>
              <a:t>      	</a:t>
            </a:r>
            <a:r>
              <a:rPr lang="en-US" altLang="zh-CN" sz="2000" dirty="0" err="1"/>
              <a:t>int</a:t>
            </a:r>
            <a:r>
              <a:rPr lang="en-US" altLang="zh-CN" sz="2000" dirty="0"/>
              <a:t> colors;</a:t>
            </a:r>
          </a:p>
          <a:p>
            <a:pPr marL="0" indent="0">
              <a:lnSpc>
                <a:spcPts val="3600"/>
              </a:lnSpc>
              <a:spcBef>
                <a:spcPts val="0"/>
              </a:spcBef>
              <a:spcAft>
                <a:spcPts val="0"/>
              </a:spcAft>
              <a:buNone/>
            </a:pPr>
            <a:r>
              <a:rPr lang="en-US" altLang="zh-CN" sz="2000" dirty="0"/>
              <a:t>      	</a:t>
            </a:r>
            <a:r>
              <a:rPr lang="en-US" altLang="zh-CN" sz="2000" dirty="0" err="1"/>
              <a:t>int</a:t>
            </a:r>
            <a:r>
              <a:rPr lang="en-US" altLang="zh-CN" sz="2000" dirty="0"/>
              <a:t> sizes;</a:t>
            </a:r>
          </a:p>
          <a:p>
            <a:pPr marL="0" indent="0">
              <a:lnSpc>
                <a:spcPts val="3600"/>
              </a:lnSpc>
              <a:spcBef>
                <a:spcPts val="0"/>
              </a:spcBef>
              <a:spcAft>
                <a:spcPts val="0"/>
              </a:spcAft>
              <a:buNone/>
            </a:pPr>
            <a:r>
              <a:rPr lang="en-US" altLang="zh-CN" sz="2000" dirty="0"/>
              <a:t>};</a:t>
            </a:r>
          </a:p>
        </p:txBody>
      </p:sp>
      <p:sp>
        <p:nvSpPr>
          <p:cNvPr id="5" name="Content Placeholder 2"/>
          <p:cNvSpPr txBox="1">
            <a:spLocks/>
          </p:cNvSpPr>
          <p:nvPr/>
        </p:nvSpPr>
        <p:spPr bwMode="auto">
          <a:xfrm>
            <a:off x="6172200" y="533400"/>
            <a:ext cx="5562600" cy="6019800"/>
          </a:xfrm>
          <a:prstGeom prst="rect">
            <a:avLst/>
          </a:prstGeom>
          <a:solidFill>
            <a:srgbClr val="FFFFCC"/>
          </a:solidFill>
          <a:ln>
            <a:noFill/>
          </a:ln>
        </p:spPr>
        <p:txBody>
          <a:bodyPr vert="horz" wrap="square" lIns="92075" tIns="46038" rIns="92075" bIns="46038" numCol="1" anchor="t" anchorCtr="0" compatLnSpc="1">
            <a:prstTxWarp prst="textNoShape">
              <a:avLst/>
            </a:prstTxWarp>
            <a:noAutofit/>
          </a:bodyPr>
          <a:lstStyle>
            <a:lvl1pPr marL="257175" indent="-257175" algn="l" rtl="0" eaLnBrk="1" fontAlgn="base" hangingPunct="1">
              <a:lnSpc>
                <a:spcPct val="120000"/>
              </a:lnSpc>
              <a:spcBef>
                <a:spcPts val="450"/>
              </a:spcBef>
              <a:spcAft>
                <a:spcPts val="450"/>
              </a:spcAft>
              <a:buClr>
                <a:srgbClr val="FF0000"/>
              </a:buClr>
              <a:buSzPct val="80000"/>
              <a:buFont typeface="Wingdings" panose="05000000000000000000" pitchFamily="2" charset="2"/>
              <a:buChar char="p"/>
              <a:defRPr lang="en-US" altLang="zh-CN" sz="3600" b="1" baseline="0">
                <a:solidFill>
                  <a:srgbClr val="000066"/>
                </a:solidFill>
                <a:latin typeface="微软雅黑" panose="020B0503020204020204" pitchFamily="34" charset="-122"/>
                <a:ea typeface="微软雅黑" panose="020B0503020204020204" pitchFamily="34" charset="-122"/>
                <a:cs typeface="+mn-cs"/>
              </a:defRPr>
            </a:lvl1pPr>
            <a:lvl2pPr marL="557213" indent="-214313" algn="l" rtl="0" eaLnBrk="1" fontAlgn="base" hangingPunct="1">
              <a:lnSpc>
                <a:spcPct val="120000"/>
              </a:lnSpc>
              <a:spcBef>
                <a:spcPts val="450"/>
              </a:spcBef>
              <a:spcAft>
                <a:spcPts val="450"/>
              </a:spcAft>
              <a:buClr>
                <a:srgbClr val="FF0000"/>
              </a:buClr>
              <a:buSzPct val="80000"/>
              <a:buFont typeface="Wingdings" panose="05000000000000000000" pitchFamily="2" charset="2"/>
              <a:buChar char="u"/>
              <a:defRPr lang="en-US" altLang="zh-CN" sz="3200" b="1">
                <a:solidFill>
                  <a:srgbClr val="000066"/>
                </a:solidFill>
                <a:latin typeface="微软雅黑" panose="020B0503020204020204" pitchFamily="34" charset="-122"/>
                <a:ea typeface="微软雅黑" panose="020B0503020204020204" pitchFamily="34" charset="-122"/>
              </a:defRPr>
            </a:lvl2pPr>
            <a:lvl3pPr marL="814388" indent="-171450" algn="l" rtl="0" eaLnBrk="1" fontAlgn="base" hangingPunct="1">
              <a:lnSpc>
                <a:spcPct val="120000"/>
              </a:lnSpc>
              <a:spcBef>
                <a:spcPts val="450"/>
              </a:spcBef>
              <a:spcAft>
                <a:spcPts val="450"/>
              </a:spcAft>
              <a:buClr>
                <a:srgbClr val="FF0000"/>
              </a:buClr>
              <a:buSzPct val="80000"/>
              <a:buFont typeface="Wingdings" panose="05000000000000000000" pitchFamily="2" charset="2"/>
              <a:buChar char="Ø"/>
              <a:defRPr lang="en-US" altLang="zh-CN" sz="2800" b="1">
                <a:solidFill>
                  <a:srgbClr val="000066"/>
                </a:solidFill>
                <a:latin typeface="微软雅黑" panose="020B0503020204020204" pitchFamily="34" charset="-122"/>
                <a:ea typeface="微软雅黑" panose="020B0503020204020204" pitchFamily="34" charset="-122"/>
              </a:defRPr>
            </a:lvl3pPr>
            <a:lvl4pPr marL="1071563" indent="-171450" algn="l" rtl="0" eaLnBrk="1" fontAlgn="base" hangingPunct="1">
              <a:lnSpc>
                <a:spcPct val="150000"/>
              </a:lnSpc>
              <a:spcBef>
                <a:spcPts val="450"/>
              </a:spcBef>
              <a:spcAft>
                <a:spcPct val="0"/>
              </a:spcAft>
              <a:buChar char="–"/>
              <a:defRPr lang="en-US" altLang="zh-CN" sz="1500" b="1">
                <a:solidFill>
                  <a:schemeClr val="accent6">
                    <a:lumMod val="75000"/>
                  </a:schemeClr>
                </a:solidFill>
                <a:latin typeface="+mn-lt"/>
              </a:defRPr>
            </a:lvl4pPr>
            <a:lvl5pPr marL="1328738" indent="-171450" algn="l" rtl="0" eaLnBrk="1" fontAlgn="base" hangingPunct="1">
              <a:lnSpc>
                <a:spcPct val="150000"/>
              </a:lnSpc>
              <a:spcBef>
                <a:spcPts val="450"/>
              </a:spcBef>
              <a:spcAft>
                <a:spcPct val="0"/>
              </a:spcAft>
              <a:buChar char="•"/>
              <a:defRPr lang="en-US" altLang="zh-CN" sz="1200" b="1">
                <a:solidFill>
                  <a:schemeClr val="accent6">
                    <a:lumMod val="75000"/>
                  </a:schemeClr>
                </a:solidFill>
                <a:latin typeface="+mn-lt"/>
              </a:defRPr>
            </a:lvl5pPr>
            <a:lvl6pPr marL="1671638" indent="-171450" algn="l" rtl="0" eaLnBrk="1" fontAlgn="base" hangingPunct="1">
              <a:spcBef>
                <a:spcPct val="20000"/>
              </a:spcBef>
              <a:spcAft>
                <a:spcPct val="0"/>
              </a:spcAft>
              <a:buChar char="•"/>
              <a:defRPr sz="1200">
                <a:solidFill>
                  <a:schemeClr val="tx1"/>
                </a:solidFill>
                <a:latin typeface="+mn-lt"/>
              </a:defRPr>
            </a:lvl6pPr>
            <a:lvl7pPr marL="2014538" indent="-171450" algn="l" rtl="0" eaLnBrk="1" fontAlgn="base" hangingPunct="1">
              <a:spcBef>
                <a:spcPct val="20000"/>
              </a:spcBef>
              <a:spcAft>
                <a:spcPct val="0"/>
              </a:spcAft>
              <a:buChar char="•"/>
              <a:defRPr sz="1200">
                <a:solidFill>
                  <a:schemeClr val="tx1"/>
                </a:solidFill>
                <a:latin typeface="+mn-lt"/>
              </a:defRPr>
            </a:lvl7pPr>
            <a:lvl8pPr marL="2357438" indent="-171450" algn="l" rtl="0" eaLnBrk="1" fontAlgn="base" hangingPunct="1">
              <a:spcBef>
                <a:spcPct val="20000"/>
              </a:spcBef>
              <a:spcAft>
                <a:spcPct val="0"/>
              </a:spcAft>
              <a:buChar char="•"/>
              <a:defRPr sz="1200">
                <a:solidFill>
                  <a:schemeClr val="tx1"/>
                </a:solidFill>
                <a:latin typeface="+mn-lt"/>
              </a:defRPr>
            </a:lvl8pPr>
            <a:lvl9pPr marL="2700338" indent="-171450" algn="l" rtl="0" eaLnBrk="1" fontAlgn="base" hangingPunct="1">
              <a:spcBef>
                <a:spcPct val="20000"/>
              </a:spcBef>
              <a:spcAft>
                <a:spcPct val="0"/>
              </a:spcAft>
              <a:buChar char="•"/>
              <a:defRPr sz="1200">
                <a:solidFill>
                  <a:schemeClr val="tx1"/>
                </a:solidFill>
                <a:latin typeface="+mn-lt"/>
              </a:defRPr>
            </a:lvl9pPr>
          </a:lstStyle>
          <a:p>
            <a:pPr marL="0" indent="0">
              <a:lnSpc>
                <a:spcPts val="2400"/>
              </a:lnSpc>
              <a:spcBef>
                <a:spcPts val="0"/>
              </a:spcBef>
              <a:spcAft>
                <a:spcPts val="0"/>
              </a:spcAft>
              <a:buFont typeface="Wingdings" panose="05000000000000000000" pitchFamily="2" charset="2"/>
              <a:buNone/>
            </a:pPr>
            <a:r>
              <a:rPr lang="en-US" sz="2000" kern="0" dirty="0" err="1"/>
              <a:t>struct</a:t>
            </a:r>
            <a:r>
              <a:rPr lang="en-US" sz="2000" kern="0" dirty="0"/>
              <a:t> </a:t>
            </a:r>
            <a:r>
              <a:rPr lang="en-US" sz="2000" kern="0" dirty="0" err="1"/>
              <a:t>catalog_item</a:t>
            </a:r>
            <a:r>
              <a:rPr lang="en-US" sz="2000" kern="0" dirty="0"/>
              <a:t> {</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solidFill>
                  <a:srgbClr val="CC0099"/>
                </a:solidFill>
              </a:rPr>
              <a:t>int</a:t>
            </a:r>
            <a:r>
              <a:rPr lang="en-US" sz="2000" kern="0" dirty="0">
                <a:solidFill>
                  <a:srgbClr val="CC0099"/>
                </a:solidFill>
              </a:rPr>
              <a:t> </a:t>
            </a:r>
            <a:r>
              <a:rPr lang="en-US" sz="2000" kern="0" dirty="0" err="1">
                <a:solidFill>
                  <a:srgbClr val="CC0099"/>
                </a:solidFill>
              </a:rPr>
              <a:t>stock_number</a:t>
            </a:r>
            <a:r>
              <a:rPr lang="en-US" sz="2000" kern="0" dirty="0">
                <a:solidFill>
                  <a:srgbClr val="CC0099"/>
                </a:solidFill>
              </a:rPr>
              <a:t>;</a:t>
            </a:r>
          </a:p>
          <a:p>
            <a:pPr marL="0" indent="0">
              <a:lnSpc>
                <a:spcPts val="2400"/>
              </a:lnSpc>
              <a:spcBef>
                <a:spcPts val="0"/>
              </a:spcBef>
              <a:spcAft>
                <a:spcPts val="0"/>
              </a:spcAft>
              <a:buFont typeface="Wingdings" panose="05000000000000000000" pitchFamily="2" charset="2"/>
              <a:buNone/>
            </a:pPr>
            <a:r>
              <a:rPr lang="en-US" sz="2000" kern="0" dirty="0">
                <a:solidFill>
                  <a:srgbClr val="CC0099"/>
                </a:solidFill>
              </a:rPr>
              <a:t>    double price;</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int</a:t>
            </a:r>
            <a:r>
              <a:rPr lang="en-US" sz="2000" kern="0" dirty="0"/>
              <a:t> </a:t>
            </a:r>
            <a:r>
              <a:rPr lang="en-US" sz="2000" kern="0" dirty="0" err="1"/>
              <a:t>item_type</a:t>
            </a:r>
            <a:r>
              <a:rPr lang="en-US" sz="2000" kern="0" dirty="0"/>
              <a:t>;</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a:solidFill>
                  <a:srgbClr val="FF0000"/>
                </a:solidFill>
              </a:rPr>
              <a:t>union</a:t>
            </a:r>
            <a:r>
              <a:rPr lang="en-US" sz="2000" kern="0" dirty="0"/>
              <a:t> </a:t>
            </a:r>
            <a:r>
              <a:rPr lang="en-US" sz="2000" kern="0" dirty="0">
                <a:solidFill>
                  <a:srgbClr val="FF0000"/>
                </a:solidFill>
              </a:rPr>
              <a:t>{</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struct</a:t>
            </a:r>
            <a:r>
              <a:rPr lang="en-US" sz="2000" kern="0" dirty="0"/>
              <a:t> {</a:t>
            </a:r>
          </a:p>
          <a:p>
            <a:pPr marL="0" indent="0">
              <a:lnSpc>
                <a:spcPts val="2400"/>
              </a:lnSpc>
              <a:spcBef>
                <a:spcPts val="0"/>
              </a:spcBef>
              <a:spcAft>
                <a:spcPts val="0"/>
              </a:spcAft>
              <a:buFont typeface="Wingdings" panose="05000000000000000000" pitchFamily="2" charset="2"/>
              <a:buNone/>
            </a:pPr>
            <a:r>
              <a:rPr lang="en-US" sz="2000" kern="0" dirty="0"/>
              <a:t>        	char title[TITLE_LEN+1];</a:t>
            </a:r>
          </a:p>
          <a:p>
            <a:pPr marL="0" indent="0">
              <a:lnSpc>
                <a:spcPts val="2400"/>
              </a:lnSpc>
              <a:spcBef>
                <a:spcPts val="0"/>
              </a:spcBef>
              <a:spcAft>
                <a:spcPts val="0"/>
              </a:spcAft>
              <a:buFont typeface="Wingdings" panose="05000000000000000000" pitchFamily="2" charset="2"/>
              <a:buNone/>
            </a:pPr>
            <a:r>
              <a:rPr lang="en-US" sz="2000" kern="0" dirty="0"/>
              <a:t>     	char author[AUTHOR_LEN+1];</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int</a:t>
            </a:r>
            <a:r>
              <a:rPr lang="en-US" sz="2000" kern="0" dirty="0"/>
              <a:t> </a:t>
            </a:r>
            <a:r>
              <a:rPr lang="en-US" sz="2000" kern="0" dirty="0" err="1"/>
              <a:t>num_pages</a:t>
            </a:r>
            <a:r>
              <a:rPr lang="en-US" sz="2000" kern="0" dirty="0"/>
              <a:t>;</a:t>
            </a:r>
          </a:p>
          <a:p>
            <a:pPr marL="0" indent="0">
              <a:lnSpc>
                <a:spcPts val="2400"/>
              </a:lnSpc>
              <a:spcBef>
                <a:spcPts val="0"/>
              </a:spcBef>
              <a:spcAft>
                <a:spcPts val="0"/>
              </a:spcAft>
              <a:buFont typeface="Wingdings" panose="05000000000000000000" pitchFamily="2" charset="2"/>
              <a:buNone/>
            </a:pPr>
            <a:r>
              <a:rPr lang="en-US" sz="2000" kern="0" dirty="0"/>
              <a:t>        } book;</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struct</a:t>
            </a:r>
            <a:r>
              <a:rPr lang="en-US" sz="2000" kern="0" dirty="0"/>
              <a:t> {</a:t>
            </a:r>
          </a:p>
          <a:p>
            <a:pPr marL="0" indent="0">
              <a:lnSpc>
                <a:spcPts val="2400"/>
              </a:lnSpc>
              <a:spcBef>
                <a:spcPts val="0"/>
              </a:spcBef>
              <a:spcAft>
                <a:spcPts val="0"/>
              </a:spcAft>
              <a:buFont typeface="Wingdings" panose="05000000000000000000" pitchFamily="2" charset="2"/>
              <a:buNone/>
            </a:pPr>
            <a:r>
              <a:rPr lang="en-US" sz="2000" kern="0" dirty="0"/>
              <a:t>        	char design[DESIGN_LEN+1];</a:t>
            </a:r>
          </a:p>
          <a:p>
            <a:pPr marL="0" indent="0">
              <a:lnSpc>
                <a:spcPts val="2400"/>
              </a:lnSpc>
              <a:spcBef>
                <a:spcPts val="0"/>
              </a:spcBef>
              <a:spcAft>
                <a:spcPts val="0"/>
              </a:spcAft>
              <a:buFont typeface="Wingdings" panose="05000000000000000000" pitchFamily="2" charset="2"/>
              <a:buNone/>
            </a:pPr>
            <a:r>
              <a:rPr lang="en-US" sz="2000" kern="0" dirty="0"/>
              <a:t>        } mug;</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struct</a:t>
            </a:r>
            <a:r>
              <a:rPr lang="en-US" sz="2000" kern="0" dirty="0"/>
              <a:t> {</a:t>
            </a:r>
          </a:p>
          <a:p>
            <a:pPr marL="0" indent="0">
              <a:lnSpc>
                <a:spcPts val="2400"/>
              </a:lnSpc>
              <a:spcBef>
                <a:spcPts val="0"/>
              </a:spcBef>
              <a:spcAft>
                <a:spcPts val="0"/>
              </a:spcAft>
              <a:buFont typeface="Wingdings" panose="05000000000000000000" pitchFamily="2" charset="2"/>
              <a:buNone/>
            </a:pPr>
            <a:r>
              <a:rPr lang="en-US" sz="2000" kern="0" dirty="0"/>
              <a:t>      	char design[DESIGN_LEN+1];</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int</a:t>
            </a:r>
            <a:r>
              <a:rPr lang="en-US" sz="2000" kern="0" dirty="0"/>
              <a:t> colors;</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err="1"/>
              <a:t>int</a:t>
            </a:r>
            <a:r>
              <a:rPr lang="en-US" sz="2000" kern="0" dirty="0"/>
              <a:t> sizes;</a:t>
            </a:r>
          </a:p>
          <a:p>
            <a:pPr marL="0" indent="0">
              <a:lnSpc>
                <a:spcPts val="2400"/>
              </a:lnSpc>
              <a:spcBef>
                <a:spcPts val="0"/>
              </a:spcBef>
              <a:spcAft>
                <a:spcPts val="0"/>
              </a:spcAft>
              <a:buFont typeface="Wingdings" panose="05000000000000000000" pitchFamily="2" charset="2"/>
              <a:buNone/>
            </a:pPr>
            <a:r>
              <a:rPr lang="en-US" sz="2000" kern="0" dirty="0"/>
              <a:t>        } shirt;</a:t>
            </a:r>
          </a:p>
          <a:p>
            <a:pPr marL="0" indent="0">
              <a:lnSpc>
                <a:spcPts val="2400"/>
              </a:lnSpc>
              <a:spcBef>
                <a:spcPts val="0"/>
              </a:spcBef>
              <a:spcAft>
                <a:spcPts val="0"/>
              </a:spcAft>
              <a:buFont typeface="Wingdings" panose="05000000000000000000" pitchFamily="2" charset="2"/>
              <a:buNone/>
            </a:pPr>
            <a:r>
              <a:rPr lang="en-US" sz="2000" kern="0" dirty="0"/>
              <a:t>    </a:t>
            </a:r>
            <a:r>
              <a:rPr lang="en-US" sz="2000" kern="0" dirty="0">
                <a:solidFill>
                  <a:srgbClr val="FF0000"/>
                </a:solidFill>
              </a:rPr>
              <a:t>} item;</a:t>
            </a:r>
          </a:p>
          <a:p>
            <a:pPr marL="0" indent="0">
              <a:lnSpc>
                <a:spcPts val="2400"/>
              </a:lnSpc>
              <a:spcBef>
                <a:spcPts val="0"/>
              </a:spcBef>
              <a:spcAft>
                <a:spcPts val="0"/>
              </a:spcAft>
              <a:buFont typeface="Wingdings" panose="05000000000000000000" pitchFamily="2" charset="2"/>
              <a:buNone/>
            </a:pPr>
            <a:r>
              <a:rPr lang="en-US" sz="2000" kern="0" dirty="0"/>
              <a:t>};</a:t>
            </a:r>
          </a:p>
        </p:txBody>
      </p:sp>
    </p:spTree>
    <p:extLst>
      <p:ext uri="{BB962C8B-B14F-4D97-AF65-F5344CB8AC3E}">
        <p14:creationId xmlns:p14="http://schemas.microsoft.com/office/powerpoint/2010/main" val="35602549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itle 1"/>
          <p:cNvSpPr>
            <a:spLocks noGrp="1"/>
          </p:cNvSpPr>
          <p:nvPr>
            <p:ph type="title" idx="4294967295"/>
          </p:nvPr>
        </p:nvSpPr>
        <p:spPr>
          <a:xfrm>
            <a:off x="1828800" y="381000"/>
            <a:ext cx="8582025" cy="539750"/>
          </a:xfrm>
        </p:spPr>
        <p:txBody>
          <a:bodyPr vert="horz" wrap="square" lIns="92075" tIns="46038" rIns="92075" bIns="46038" numCol="1" anchor="ctr" anchorCtr="0" compatLnSpc="1">
            <a:prstTxWarp prst="textNoShape">
              <a:avLst/>
            </a:prstTxWarp>
          </a:bodyPr>
          <a:lstStyle/>
          <a:p>
            <a:r>
              <a:rPr lang="zh-CN" altLang="en-US" sz="3600" dirty="0"/>
              <a:t>使用联合节省空间</a:t>
            </a:r>
            <a:endParaRPr lang="en-US" altLang="zh-CN" sz="3600" dirty="0"/>
          </a:p>
        </p:txBody>
      </p:sp>
      <p:sp>
        <p:nvSpPr>
          <p:cNvPr id="435203" name="Content Placeholder 2"/>
          <p:cNvSpPr>
            <a:spLocks noGrp="1"/>
          </p:cNvSpPr>
          <p:nvPr>
            <p:ph idx="4294967295"/>
          </p:nvPr>
        </p:nvSpPr>
        <p:spPr>
          <a:xfrm>
            <a:off x="304801" y="1066800"/>
            <a:ext cx="11887199" cy="5502275"/>
          </a:xfrm>
        </p:spPr>
        <p:txBody>
          <a:bodyPr vert="horz" wrap="square" lIns="92075" tIns="46038" rIns="92075" bIns="46038" numCol="1" anchor="t" anchorCtr="0" compatLnSpc="1">
            <a:prstTxWarp prst="textNoShape">
              <a:avLst/>
            </a:prstTxWarp>
          </a:bodyPr>
          <a:lstStyle/>
          <a:p>
            <a:pPr>
              <a:lnSpc>
                <a:spcPct val="115000"/>
              </a:lnSpc>
            </a:pPr>
            <a:r>
              <a:rPr lang="zh-CN" altLang="en-US" sz="2000" dirty="0"/>
              <a:t>如果</a:t>
            </a:r>
            <a:r>
              <a:rPr lang="en-US" altLang="zh-CN" sz="2000" dirty="0">
                <a:latin typeface="Courier New" panose="02070309020205020404" pitchFamily="49" charset="0"/>
                <a:cs typeface="Courier New" panose="02070309020205020404" pitchFamily="49" charset="0"/>
              </a:rPr>
              <a:t>c</a:t>
            </a:r>
            <a:r>
              <a:rPr lang="zh-CN" altLang="en-US" sz="2000" dirty="0">
                <a:latin typeface="Courier New" panose="02070309020205020404" pitchFamily="49" charset="0"/>
              </a:rPr>
              <a:t>是一个表示一本书的</a:t>
            </a:r>
            <a:r>
              <a:rPr lang="en-US" altLang="zh-CN" sz="2000" dirty="0" err="1">
                <a:latin typeface="Courier New" panose="02070309020205020404" pitchFamily="49" charset="0"/>
              </a:rPr>
              <a:t>catalog_item</a:t>
            </a:r>
            <a:r>
              <a:rPr lang="en-US" altLang="zh-CN" sz="2000" dirty="0"/>
              <a:t> </a:t>
            </a:r>
            <a:r>
              <a:rPr lang="zh-CN" altLang="en-US" sz="2000" dirty="0"/>
              <a:t>结构</a:t>
            </a:r>
            <a:r>
              <a:rPr lang="en-US" altLang="zh-CN" sz="2000" dirty="0"/>
              <a:t>, </a:t>
            </a:r>
            <a:r>
              <a:rPr lang="zh-CN" altLang="en-US" sz="2000" dirty="0"/>
              <a:t>我们可以通过下面的方式打印书名：</a:t>
            </a:r>
          </a:p>
          <a:p>
            <a:pPr lvl="1">
              <a:lnSpc>
                <a:spcPct val="115000"/>
              </a:lnSpc>
              <a:buFont typeface="Wingdings" panose="05000000000000000000" pitchFamily="2" charset="2"/>
              <a:buNone/>
            </a:pPr>
            <a:r>
              <a:rPr lang="en-US" altLang="zh-CN" sz="2000" dirty="0" err="1">
                <a:latin typeface="Courier New" panose="02070309020205020404" pitchFamily="49" charset="0"/>
              </a:rPr>
              <a:t>printf</a:t>
            </a:r>
            <a:r>
              <a:rPr lang="en-US" altLang="zh-CN" sz="2000" dirty="0">
                <a:latin typeface="Courier New" panose="02070309020205020404" pitchFamily="49" charset="0"/>
              </a:rPr>
              <a:t>("%s", </a:t>
            </a:r>
            <a:r>
              <a:rPr lang="en-US" altLang="zh-CN" sz="2000" dirty="0" err="1">
                <a:latin typeface="Courier New" panose="02070309020205020404" pitchFamily="49" charset="0"/>
              </a:rPr>
              <a:t>c.item.book.title</a:t>
            </a:r>
            <a:r>
              <a:rPr lang="en-US" altLang="zh-CN" sz="2000" dirty="0">
                <a:latin typeface="Courier New" panose="02070309020205020404" pitchFamily="49" charset="0"/>
              </a:rPr>
              <a:t>);</a:t>
            </a:r>
          </a:p>
          <a:p>
            <a:pPr>
              <a:lnSpc>
                <a:spcPct val="115000"/>
              </a:lnSpc>
            </a:pPr>
            <a:r>
              <a:rPr lang="en-US" altLang="zh-CN" sz="2000" dirty="0" err="1">
                <a:latin typeface="Courier New" panose="02070309020205020404" pitchFamily="49" charset="0"/>
                <a:cs typeface="Courier New" panose="02070309020205020404" pitchFamily="49" charset="0"/>
              </a:rPr>
              <a:t>catalog_item</a:t>
            </a:r>
            <a:r>
              <a:rPr lang="en-US" altLang="zh-CN" sz="2000" dirty="0">
                <a:cs typeface="Courier New" panose="02070309020205020404" pitchFamily="49" charset="0"/>
              </a:rPr>
              <a:t> </a:t>
            </a:r>
            <a:r>
              <a:rPr lang="zh-CN" altLang="en-US" sz="2000" dirty="0">
                <a:cs typeface="Courier New" panose="02070309020205020404" pitchFamily="49" charset="0"/>
              </a:rPr>
              <a:t>结构可以用来展示联合的有趣的一面。</a:t>
            </a:r>
            <a:endParaRPr lang="en-US" altLang="zh-CN" sz="2000" dirty="0">
              <a:cs typeface="Courier New" panose="02070309020205020404" pitchFamily="49" charset="0"/>
            </a:endParaRPr>
          </a:p>
          <a:p>
            <a:pPr>
              <a:lnSpc>
                <a:spcPct val="115000"/>
              </a:lnSpc>
            </a:pPr>
            <a:r>
              <a:rPr lang="zh-CN" altLang="en-US" sz="2000" dirty="0">
                <a:cs typeface="Courier New" panose="02070309020205020404" pitchFamily="49" charset="0"/>
              </a:rPr>
              <a:t>通常, 不该把一个值存储在联合的一个成员里然后通过其他成员去访问，然而，有个特殊情况：联合的两个或多个成员是结构</a:t>
            </a:r>
            <a:r>
              <a:rPr lang="en-US" altLang="zh-CN" sz="2000" dirty="0">
                <a:cs typeface="Courier New" panose="02070309020205020404" pitchFamily="49" charset="0"/>
              </a:rPr>
              <a:t>, </a:t>
            </a:r>
            <a:r>
              <a:rPr lang="zh-CN" altLang="en-US" sz="2000" dirty="0">
                <a:cs typeface="Courier New" panose="02070309020205020404" pitchFamily="49" charset="0"/>
              </a:rPr>
              <a:t>并且这些结构以一个或多个相同的成员开始。</a:t>
            </a:r>
            <a:endParaRPr lang="en-US" altLang="zh-CN" sz="2000" dirty="0">
              <a:cs typeface="Courier New" panose="02070309020205020404" pitchFamily="49" charset="0"/>
            </a:endParaRPr>
          </a:p>
          <a:p>
            <a:pPr>
              <a:lnSpc>
                <a:spcPct val="115000"/>
              </a:lnSpc>
            </a:pPr>
            <a:r>
              <a:rPr lang="zh-CN" altLang="en-US" sz="2000" dirty="0">
                <a:cs typeface="Courier New" panose="02070309020205020404" pitchFamily="49" charset="0"/>
              </a:rPr>
              <a:t>如果一个结构当前有效，那么其他结构中的相应成员也是有效的。</a:t>
            </a:r>
          </a:p>
          <a:p>
            <a:pPr>
              <a:lnSpc>
                <a:spcPct val="115000"/>
              </a:lnSpc>
            </a:pPr>
            <a:r>
              <a:rPr lang="zh-CN" altLang="en-US" sz="2000" dirty="0"/>
              <a:t>嵌套在</a:t>
            </a:r>
            <a:r>
              <a:rPr lang="en-US" altLang="zh-CN" sz="2000" dirty="0" err="1">
                <a:latin typeface="Courier New" panose="02070309020205020404" pitchFamily="49" charset="0"/>
                <a:cs typeface="Courier New" panose="02070309020205020404" pitchFamily="49" charset="0"/>
              </a:rPr>
              <a:t>catalog_item</a:t>
            </a:r>
            <a:r>
              <a:rPr lang="en-US" altLang="zh-CN" sz="2000" dirty="0"/>
              <a:t> </a:t>
            </a:r>
            <a:r>
              <a:rPr lang="zh-CN" altLang="en-US" sz="2000" dirty="0"/>
              <a:t>结构里的联合含有三个结构成员，两个</a:t>
            </a:r>
            <a:r>
              <a:rPr lang="en-US" altLang="zh-CN" sz="2000" dirty="0"/>
              <a:t> (</a:t>
            </a:r>
            <a:r>
              <a:rPr lang="en-US" altLang="zh-CN" sz="2000" dirty="0">
                <a:latin typeface="Courier New" panose="02070309020205020404" pitchFamily="49" charset="0"/>
              </a:rPr>
              <a:t>mug</a:t>
            </a:r>
            <a:r>
              <a:rPr lang="en-US" altLang="zh-CN" sz="2000" dirty="0"/>
              <a:t> </a:t>
            </a:r>
            <a:r>
              <a:rPr lang="zh-CN" altLang="en-US" sz="2000" dirty="0"/>
              <a:t>和 </a:t>
            </a:r>
            <a:r>
              <a:rPr lang="en-US" altLang="zh-CN" sz="2000" dirty="0">
                <a:latin typeface="Courier New" panose="02070309020205020404" pitchFamily="49" charset="0"/>
              </a:rPr>
              <a:t>shirt</a:t>
            </a:r>
            <a:r>
              <a:rPr lang="en-US" altLang="zh-CN" sz="2000" dirty="0"/>
              <a:t>) </a:t>
            </a:r>
            <a:r>
              <a:rPr lang="zh-CN" altLang="en-US" sz="2000" dirty="0"/>
              <a:t>从一个相同的成员</a:t>
            </a:r>
            <a:r>
              <a:rPr lang="en-US" altLang="zh-CN" sz="2000" dirty="0"/>
              <a:t> (</a:t>
            </a:r>
            <a:r>
              <a:rPr lang="en-US" altLang="zh-CN" sz="2000" dirty="0">
                <a:latin typeface="Courier New" panose="02070309020205020404" pitchFamily="49" charset="0"/>
              </a:rPr>
              <a:t>design</a:t>
            </a:r>
            <a:r>
              <a:rPr lang="en-US" altLang="zh-CN" sz="2000" dirty="0"/>
              <a:t>)</a:t>
            </a:r>
            <a:r>
              <a:rPr lang="zh-CN" altLang="en-US" sz="2000" dirty="0"/>
              <a:t>开始。</a:t>
            </a:r>
          </a:p>
          <a:p>
            <a:pPr>
              <a:lnSpc>
                <a:spcPct val="115000"/>
              </a:lnSpc>
            </a:pPr>
            <a:r>
              <a:rPr lang="zh-CN" altLang="en-US" sz="2000" dirty="0"/>
              <a:t>现在假设我们赋一个值给一个</a:t>
            </a:r>
            <a:r>
              <a:rPr lang="en-US" altLang="zh-CN" sz="2000" dirty="0">
                <a:latin typeface="Courier New" panose="02070309020205020404" pitchFamily="49" charset="0"/>
              </a:rPr>
              <a:t>design</a:t>
            </a:r>
            <a:r>
              <a:rPr lang="en-US" altLang="zh-CN" sz="2000" dirty="0"/>
              <a:t> </a:t>
            </a:r>
            <a:r>
              <a:rPr lang="zh-CN" altLang="en-US" sz="2000" dirty="0"/>
              <a:t>成员：</a:t>
            </a:r>
          </a:p>
          <a:p>
            <a:pPr lvl="1">
              <a:lnSpc>
                <a:spcPct val="115000"/>
              </a:lnSpc>
              <a:buFont typeface="Wingdings" panose="05000000000000000000" pitchFamily="2" charset="2"/>
              <a:buNone/>
            </a:pPr>
            <a:r>
              <a:rPr lang="en-US" altLang="zh-CN" sz="2000" dirty="0" err="1">
                <a:latin typeface="Courier New" panose="02070309020205020404" pitchFamily="49" charset="0"/>
              </a:rPr>
              <a:t>strcpy</a:t>
            </a:r>
            <a:r>
              <a:rPr lang="en-US" altLang="zh-CN" sz="2000" dirty="0">
                <a:latin typeface="Courier New" panose="02070309020205020404" pitchFamily="49" charset="0"/>
              </a:rPr>
              <a:t>(</a:t>
            </a:r>
            <a:r>
              <a:rPr lang="en-US" altLang="zh-CN" sz="2000" dirty="0" err="1">
                <a:latin typeface="Courier New" panose="02070309020205020404" pitchFamily="49" charset="0"/>
              </a:rPr>
              <a:t>c.item.mug.design</a:t>
            </a:r>
            <a:r>
              <a:rPr lang="en-US" altLang="zh-CN" sz="2000" dirty="0">
                <a:latin typeface="Courier New" panose="02070309020205020404" pitchFamily="49" charset="0"/>
              </a:rPr>
              <a:t>, "Cats");</a:t>
            </a:r>
          </a:p>
          <a:p>
            <a:pPr>
              <a:lnSpc>
                <a:spcPct val="115000"/>
              </a:lnSpc>
            </a:pPr>
            <a:r>
              <a:rPr lang="zh-CN" altLang="en-US" sz="2000" dirty="0"/>
              <a:t>另一个结构中的</a:t>
            </a:r>
            <a:r>
              <a:rPr lang="en-US" altLang="zh-CN" sz="2000" dirty="0"/>
              <a:t> </a:t>
            </a:r>
            <a:r>
              <a:rPr lang="en-US" altLang="zh-CN" sz="2000" dirty="0">
                <a:latin typeface="Courier New" panose="02070309020205020404" pitchFamily="49" charset="0"/>
              </a:rPr>
              <a:t>design</a:t>
            </a:r>
            <a:r>
              <a:rPr lang="en-US" altLang="zh-CN" sz="2000" dirty="0"/>
              <a:t> </a:t>
            </a:r>
            <a:r>
              <a:rPr lang="zh-CN" altLang="en-US" sz="2000" dirty="0"/>
              <a:t>成员将具有同样的值：</a:t>
            </a:r>
          </a:p>
          <a:p>
            <a:pPr lvl="1">
              <a:lnSpc>
                <a:spcPct val="115000"/>
              </a:lnSpc>
              <a:buFont typeface="Wingdings" panose="05000000000000000000" pitchFamily="2" charset="2"/>
              <a:buNone/>
            </a:pPr>
            <a:r>
              <a:rPr lang="en-US" altLang="zh-CN" sz="2000" dirty="0" err="1">
                <a:latin typeface="Courier New" panose="02070309020205020404" pitchFamily="49" charset="0"/>
              </a:rPr>
              <a:t>printf</a:t>
            </a:r>
            <a:r>
              <a:rPr lang="en-US" altLang="zh-CN" sz="2000" dirty="0">
                <a:latin typeface="Courier New" panose="02070309020205020404" pitchFamily="49" charset="0"/>
              </a:rPr>
              <a:t>("%s", </a:t>
            </a:r>
            <a:r>
              <a:rPr lang="en-US" altLang="zh-CN" sz="2000" dirty="0" err="1">
                <a:latin typeface="Courier New" panose="02070309020205020404" pitchFamily="49" charset="0"/>
              </a:rPr>
              <a:t>c.item.shirt.design</a:t>
            </a:r>
            <a:r>
              <a:rPr lang="en-US" altLang="zh-CN" sz="2000" dirty="0">
                <a:latin typeface="Courier New" panose="02070309020205020404" pitchFamily="49" charset="0"/>
              </a:rPr>
              <a:t>);  /* prints "Cats" */</a:t>
            </a:r>
            <a:endParaRPr lang="en-US" altLang="zh-CN" sz="2000" dirty="0"/>
          </a:p>
        </p:txBody>
      </p:sp>
    </p:spTree>
    <p:extLst>
      <p:ext uri="{BB962C8B-B14F-4D97-AF65-F5344CB8AC3E}">
        <p14:creationId xmlns:p14="http://schemas.microsoft.com/office/powerpoint/2010/main" val="86211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520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520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520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520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520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520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5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892426" y="2057400"/>
            <a:ext cx="6480175" cy="41910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结构变量</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结构类型</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嵌套的数组和结构</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990099"/>
                </a:solidFill>
                <a:effectLst>
                  <a:outerShdw blurRad="38100" dist="38100" dir="2700000" algn="tl">
                    <a:srgbClr val="C0C0C0"/>
                  </a:outerShdw>
                </a:effectLst>
                <a:latin typeface="方正姚体" panose="02010601030101010101" pitchFamily="2" charset="-122"/>
                <a:ea typeface="方正姚体" panose="02010601030101010101" pitchFamily="2" charset="-122"/>
              </a:rPr>
              <a:t>联合</a:t>
            </a:r>
          </a:p>
          <a:p>
            <a:pPr marL="1028700" lvl="1" indent="-571500">
              <a:lnSpc>
                <a:spcPct val="120000"/>
              </a:lnSpc>
              <a:spcBef>
                <a:spcPct val="20000"/>
              </a:spcBef>
              <a:buClr>
                <a:srgbClr val="9900CC"/>
              </a:buClr>
              <a:buSzPct val="50000"/>
              <a:buFont typeface="Wingdings" panose="05000000000000000000" pitchFamily="2" charset="2"/>
              <a:buChar char="n"/>
            </a:pPr>
            <a:r>
              <a:rPr kumimoji="1" lang="zh-CN" altLang="en-US" sz="3600" b="1" dirty="0">
                <a:solidFill>
                  <a:srgbClr val="002060"/>
                </a:solidFill>
                <a:effectLst>
                  <a:outerShdw blurRad="38100" dist="38100" dir="2700000" algn="tl">
                    <a:srgbClr val="C0C0C0"/>
                  </a:outerShdw>
                </a:effectLst>
                <a:latin typeface="方正姚体" panose="02010601030101010101" pitchFamily="2" charset="-122"/>
                <a:ea typeface="方正姚体" panose="02010601030101010101" pitchFamily="2" charset="-122"/>
              </a:rPr>
              <a:t>枚举</a:t>
            </a:r>
          </a:p>
        </p:txBody>
      </p:sp>
    </p:spTree>
    <p:extLst>
      <p:ext uri="{BB962C8B-B14F-4D97-AF65-F5344CB8AC3E}">
        <p14:creationId xmlns:p14="http://schemas.microsoft.com/office/powerpoint/2010/main" val="11300556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zh-CN" altLang="en-US"/>
              <a:t>枚举</a:t>
            </a:r>
          </a:p>
        </p:txBody>
      </p:sp>
      <p:sp>
        <p:nvSpPr>
          <p:cNvPr id="43011" name="Content Placeholder 2"/>
          <p:cNvSpPr>
            <a:spLocks noGrp="1"/>
          </p:cNvSpPr>
          <p:nvPr>
            <p:ph idx="1"/>
          </p:nvPr>
        </p:nvSpPr>
        <p:spPr/>
        <p:txBody>
          <a:bodyPr>
            <a:normAutofit fontScale="85000" lnSpcReduction="20000"/>
          </a:bodyPr>
          <a:lstStyle/>
          <a:p>
            <a:r>
              <a:rPr lang="zh-CN" altLang="en-US"/>
              <a:t>很多程序需要取值范围为一个很小集合的变量，比如只有几种可能的取值</a:t>
            </a:r>
            <a:endParaRPr lang="en-US" altLang="zh-CN"/>
          </a:p>
          <a:p>
            <a:pPr lvl="1"/>
            <a:r>
              <a:rPr lang="en-US" altLang="zh-CN"/>
              <a:t>poker</a:t>
            </a:r>
            <a:r>
              <a:rPr lang="zh-CN" altLang="en-US"/>
              <a:t>花色：</a:t>
            </a:r>
            <a:r>
              <a:rPr lang="en-US" altLang="zh-CN"/>
              <a:t>“</a:t>
            </a:r>
            <a:r>
              <a:rPr lang="zh-CN" altLang="en-US"/>
              <a:t>梅花</a:t>
            </a:r>
            <a:r>
              <a:rPr lang="en-US" altLang="zh-CN"/>
              <a:t>”</a:t>
            </a:r>
            <a:r>
              <a:rPr lang="zh-CN" altLang="en-US"/>
              <a:t>，</a:t>
            </a:r>
            <a:r>
              <a:rPr lang="en-US" altLang="zh-CN"/>
              <a:t>“</a:t>
            </a:r>
            <a:r>
              <a:rPr lang="zh-CN" altLang="en-US"/>
              <a:t>方块</a:t>
            </a:r>
            <a:r>
              <a:rPr lang="en-US" altLang="zh-CN"/>
              <a:t>”</a:t>
            </a:r>
            <a:r>
              <a:rPr lang="zh-CN" altLang="en-US"/>
              <a:t>，</a:t>
            </a:r>
            <a:r>
              <a:rPr lang="en-US" altLang="zh-CN"/>
              <a:t>“</a:t>
            </a:r>
            <a:r>
              <a:rPr lang="zh-CN" altLang="en-US"/>
              <a:t>红桃</a:t>
            </a:r>
            <a:r>
              <a:rPr lang="en-US" altLang="zh-CN"/>
              <a:t>”</a:t>
            </a:r>
            <a:r>
              <a:rPr lang="zh-CN" altLang="en-US"/>
              <a:t>和</a:t>
            </a:r>
            <a:r>
              <a:rPr lang="en-US" altLang="zh-CN"/>
              <a:t>“</a:t>
            </a:r>
            <a:r>
              <a:rPr lang="zh-CN" altLang="en-US"/>
              <a:t>黑桃</a:t>
            </a:r>
            <a:r>
              <a:rPr lang="en-US" altLang="zh-CN"/>
              <a:t>”</a:t>
            </a:r>
          </a:p>
          <a:p>
            <a:pPr lvl="2"/>
            <a:r>
              <a:rPr lang="en-US" altLang="zh-CN"/>
              <a:t>{CLUBS, DIAMONDS, HEARTS, SPADES}</a:t>
            </a:r>
          </a:p>
          <a:p>
            <a:pPr lvl="1"/>
            <a:r>
              <a:rPr lang="zh-CN" altLang="en-US"/>
              <a:t>院系：通信、电工、计算机、数学、外语</a:t>
            </a:r>
            <a:r>
              <a:rPr lang="en-US" altLang="zh-CN"/>
              <a:t>……</a:t>
            </a:r>
          </a:p>
          <a:p>
            <a:pPr lvl="2"/>
            <a:r>
              <a:rPr lang="en-US" altLang="zh-CN"/>
              <a:t>{COM,EE,CS,MS,FL……}</a:t>
            </a:r>
          </a:p>
          <a:p>
            <a:r>
              <a:rPr lang="zh-CN" altLang="en-US"/>
              <a:t>用枚举类型表示</a:t>
            </a:r>
            <a:endParaRPr lang="en-US" altLang="zh-CN"/>
          </a:p>
          <a:p>
            <a:pPr lvl="1"/>
            <a:r>
              <a:rPr lang="zh-CN" altLang="en-US"/>
              <a:t>其值由程序员列出来</a:t>
            </a:r>
            <a:r>
              <a:rPr lang="en-US" altLang="zh-CN"/>
              <a:t> (</a:t>
            </a:r>
            <a:r>
              <a:rPr lang="zh-CN" altLang="en-US"/>
              <a:t>“枚举”)，变量值只限于列举出来的值的范围内</a:t>
            </a:r>
            <a:r>
              <a:rPr lang="en-US" altLang="zh-CN"/>
              <a:t>.</a:t>
            </a:r>
          </a:p>
          <a:p>
            <a:r>
              <a:rPr lang="zh-CN" altLang="en-US"/>
              <a:t>每个值必须有个名字</a:t>
            </a:r>
            <a:r>
              <a:rPr lang="en-US" altLang="zh-CN"/>
              <a:t>(</a:t>
            </a:r>
            <a:r>
              <a:rPr lang="zh-CN" altLang="en-US"/>
              <a:t>一个枚举常量</a:t>
            </a:r>
            <a:r>
              <a:rPr lang="en-US" altLang="zh-CN"/>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zh-CN" altLang="en-US"/>
              <a:t>枚举标签和类型名</a:t>
            </a:r>
            <a:endParaRPr lang="en-US" altLang="zh-CN"/>
          </a:p>
        </p:txBody>
      </p:sp>
      <p:sp>
        <p:nvSpPr>
          <p:cNvPr id="59395" name="Content Placeholder 2"/>
          <p:cNvSpPr>
            <a:spLocks noGrp="1"/>
          </p:cNvSpPr>
          <p:nvPr>
            <p:ph idx="1"/>
          </p:nvPr>
        </p:nvSpPr>
        <p:spPr/>
        <p:txBody>
          <a:bodyPr/>
          <a:lstStyle/>
          <a:p>
            <a:r>
              <a:rPr lang="zh-CN" altLang="en-US"/>
              <a:t>声明枚举标记</a:t>
            </a:r>
            <a:endParaRPr lang="en-US" altLang="zh-CN"/>
          </a:p>
          <a:p>
            <a:pPr marL="342900" lvl="1" indent="0">
              <a:buNone/>
            </a:pPr>
            <a:r>
              <a:rPr lang="en-US" altLang="zh-CN"/>
              <a:t>enum suit {CLUBS, DIAMONDS, HEARTS, SPADES};</a:t>
            </a:r>
          </a:p>
          <a:p>
            <a:pPr marL="342900" lvl="1" indent="0">
              <a:buNone/>
            </a:pPr>
            <a:r>
              <a:rPr lang="en-US" altLang="zh-CN"/>
              <a:t>enum suit s1, s2;</a:t>
            </a:r>
          </a:p>
          <a:p>
            <a:r>
              <a:rPr lang="en-US" altLang="zh-CN"/>
              <a:t>typedef</a:t>
            </a:r>
            <a:r>
              <a:rPr lang="zh-CN" altLang="en-US"/>
              <a:t>创建一个</a:t>
            </a:r>
            <a:r>
              <a:rPr lang="en-US" altLang="zh-CN"/>
              <a:t>Suit</a:t>
            </a:r>
            <a:r>
              <a:rPr lang="zh-CN" altLang="en-US"/>
              <a:t>类型名</a:t>
            </a:r>
            <a:endParaRPr lang="en-US" altLang="zh-CN"/>
          </a:p>
          <a:p>
            <a:pPr marL="342900" lvl="1" indent="0">
              <a:buNone/>
            </a:pPr>
            <a:r>
              <a:rPr lang="en-US" altLang="zh-CN"/>
              <a:t>typedef enum {CLUBS, DIAMONDS, HEARTS, SPADES} Suit;</a:t>
            </a:r>
          </a:p>
          <a:p>
            <a:pPr marL="342900" lvl="1" indent="0">
              <a:buNone/>
            </a:pPr>
            <a:r>
              <a:rPr lang="en-US" altLang="zh-CN"/>
              <a:t>Suit s1, s2;</a:t>
            </a:r>
          </a:p>
          <a:p>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zh-CN" altLang="en-US"/>
              <a:t>作为整型的枚举</a:t>
            </a:r>
            <a:endParaRPr lang="en-US" altLang="zh-CN"/>
          </a:p>
        </p:txBody>
      </p:sp>
      <p:sp>
        <p:nvSpPr>
          <p:cNvPr id="60419" name="Content Placeholder 2"/>
          <p:cNvSpPr>
            <a:spLocks noGrp="1"/>
          </p:cNvSpPr>
          <p:nvPr>
            <p:ph idx="1"/>
          </p:nvPr>
        </p:nvSpPr>
        <p:spPr/>
        <p:txBody>
          <a:bodyPr/>
          <a:lstStyle/>
          <a:p>
            <a:r>
              <a:rPr lang="en-US" altLang="zh-CN"/>
              <a:t>C</a:t>
            </a:r>
            <a:r>
              <a:rPr lang="zh-CN" altLang="en-US"/>
              <a:t>把枚举变量和常量当作整型处理</a:t>
            </a:r>
            <a:r>
              <a:rPr lang="en-US" altLang="zh-CN"/>
              <a:t>.</a:t>
            </a:r>
          </a:p>
          <a:p>
            <a:pPr lvl="1"/>
            <a:r>
              <a:rPr lang="zh-CN" altLang="en-US"/>
              <a:t>编译器默认将整数</a:t>
            </a:r>
            <a:r>
              <a:rPr lang="en-US" altLang="zh-CN"/>
              <a:t>0, 1, 2, … </a:t>
            </a:r>
            <a:r>
              <a:rPr lang="zh-CN" altLang="en-US"/>
              <a:t>赋给枚举中的常量</a:t>
            </a:r>
            <a:r>
              <a:rPr lang="en-US" altLang="zh-CN"/>
              <a:t>.</a:t>
            </a:r>
          </a:p>
          <a:p>
            <a:pPr lvl="1"/>
            <a:r>
              <a:rPr lang="zh-CN" altLang="en-US"/>
              <a:t>在</a:t>
            </a:r>
            <a:r>
              <a:rPr lang="en-US" altLang="zh-CN"/>
              <a:t>suit</a:t>
            </a:r>
            <a:r>
              <a:rPr lang="zh-CN" altLang="en-US"/>
              <a:t>枚举中</a:t>
            </a:r>
            <a:r>
              <a:rPr lang="en-US" altLang="zh-CN"/>
              <a:t>, CLUBS, DIAMONDS, HEARTS, </a:t>
            </a:r>
            <a:r>
              <a:rPr lang="zh-CN" altLang="en-US"/>
              <a:t>和</a:t>
            </a:r>
            <a:r>
              <a:rPr lang="en-US" altLang="zh-CN"/>
              <a:t>SPADES </a:t>
            </a:r>
            <a:r>
              <a:rPr lang="zh-CN" altLang="en-US"/>
              <a:t>分别表示</a:t>
            </a:r>
            <a:r>
              <a:rPr lang="en-US" altLang="zh-CN"/>
              <a:t>0, 1, 2 </a:t>
            </a:r>
            <a:r>
              <a:rPr lang="zh-CN" altLang="en-US"/>
              <a:t>和3</a:t>
            </a:r>
            <a:r>
              <a:rPr lang="en-US" altLang="zh-CN"/>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p:txBody>
          <a:bodyPr/>
          <a:lstStyle/>
          <a:p>
            <a:r>
              <a:rPr lang="zh-CN" altLang="en-US"/>
              <a:t>作为整型的枚举</a:t>
            </a:r>
            <a:endParaRPr lang="en-US" altLang="zh-CN"/>
          </a:p>
        </p:txBody>
      </p:sp>
      <p:sp>
        <p:nvSpPr>
          <p:cNvPr id="41987" name="Content Placeholder 2"/>
          <p:cNvSpPr>
            <a:spLocks noGrp="1"/>
          </p:cNvSpPr>
          <p:nvPr>
            <p:ph idx="1"/>
          </p:nvPr>
        </p:nvSpPr>
        <p:spPr/>
        <p:txBody>
          <a:bodyPr/>
          <a:lstStyle/>
          <a:p>
            <a:r>
              <a:rPr lang="zh-CN" altLang="en-US"/>
              <a:t>可以为枚举常量选择不同的值</a:t>
            </a:r>
            <a:r>
              <a:rPr lang="en-US" altLang="zh-CN"/>
              <a:t>:</a:t>
            </a:r>
          </a:p>
          <a:p>
            <a:pPr marL="342900" lvl="1" indent="0">
              <a:buNone/>
            </a:pPr>
            <a:r>
              <a:rPr lang="en-US" altLang="zh-CN"/>
              <a:t>enum suit {CLUBS = 1, DIAMONDS=2, HEARTS = 3, SPADES = 4};</a:t>
            </a:r>
          </a:p>
          <a:p>
            <a:r>
              <a:rPr lang="zh-CN" altLang="en-US"/>
              <a:t>枚举常量的值可以是任意的整数</a:t>
            </a:r>
            <a:r>
              <a:rPr lang="en-US" altLang="zh-CN"/>
              <a:t>, </a:t>
            </a:r>
            <a:r>
              <a:rPr lang="zh-CN" altLang="en-US"/>
              <a:t>没有特别的顺序</a:t>
            </a:r>
            <a:r>
              <a:rPr lang="en-US" altLang="zh-CN"/>
              <a:t>:</a:t>
            </a:r>
          </a:p>
          <a:p>
            <a:pPr marL="342900" lvl="1" indent="0">
              <a:buNone/>
            </a:pPr>
            <a:r>
              <a:rPr lang="en-US" altLang="zh-CN"/>
              <a:t>enum dept {RESEARCH = 20,</a:t>
            </a:r>
          </a:p>
          <a:p>
            <a:pPr marL="342900" lvl="1" indent="0">
              <a:buNone/>
            </a:pPr>
            <a:r>
              <a:rPr lang="en-US" altLang="zh-CN"/>
              <a:t>PRODUCTION = 10, SALES = 25};</a:t>
            </a:r>
          </a:p>
          <a:p>
            <a:r>
              <a:rPr lang="zh-CN" altLang="en-US"/>
              <a:t>两个或多个枚举常量具有相同的值也合法</a:t>
            </a:r>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pPr eaLnBrk="1" hangingPunct="1">
              <a:defRPr/>
            </a:pPr>
            <a:r>
              <a:rPr lang="zh-CN" altLang="en-US"/>
              <a:t>作为整型的枚举</a:t>
            </a:r>
            <a:endParaRPr lang="en-US" altLang="zh-CN"/>
          </a:p>
        </p:txBody>
      </p:sp>
      <p:sp>
        <p:nvSpPr>
          <p:cNvPr id="62467" name="Content Placeholder 2"/>
          <p:cNvSpPr>
            <a:spLocks noGrp="1"/>
          </p:cNvSpPr>
          <p:nvPr>
            <p:ph idx="1"/>
          </p:nvPr>
        </p:nvSpPr>
        <p:spPr/>
        <p:txBody>
          <a:bodyPr>
            <a:normAutofit fontScale="92500" lnSpcReduction="20000"/>
          </a:bodyPr>
          <a:lstStyle/>
          <a:p>
            <a:pPr eaLnBrk="1" hangingPunct="1"/>
            <a:r>
              <a:rPr lang="zh-CN" altLang="en-US"/>
              <a:t>枚举值与普通整数可以混合：</a:t>
            </a:r>
            <a:endParaRPr lang="en-US" altLang="zh-CN"/>
          </a:p>
          <a:p>
            <a:pPr marL="403225" lvl="1" indent="0">
              <a:buNone/>
            </a:pPr>
            <a:r>
              <a:rPr lang="en-US" altLang="zh-CN"/>
              <a:t>int i;</a:t>
            </a:r>
          </a:p>
          <a:p>
            <a:pPr marL="403225" lvl="1" indent="0">
              <a:buNone/>
            </a:pPr>
            <a:r>
              <a:rPr lang="en-US" altLang="zh-CN"/>
              <a:t>enum {CLUBS, DIAMONDS, HEARTS, SPADES} s;</a:t>
            </a:r>
          </a:p>
          <a:p>
            <a:pPr marL="403225" lvl="1" indent="0">
              <a:buNone/>
            </a:pPr>
            <a:r>
              <a:rPr lang="en-US" altLang="zh-CN"/>
              <a:t>i = DIAMONDS;  </a:t>
            </a:r>
          </a:p>
          <a:p>
            <a:pPr eaLnBrk="1" hangingPunct="1"/>
            <a:r>
              <a:rPr lang="en-US" altLang="zh-CN"/>
              <a:t>s</a:t>
            </a:r>
            <a:r>
              <a:rPr lang="zh-CN" altLang="en-US"/>
              <a:t>被当作某种整型变量</a:t>
            </a:r>
            <a:endParaRPr lang="en-US" altLang="zh-CN"/>
          </a:p>
          <a:p>
            <a:pPr marL="403225" lvl="1" indent="0">
              <a:buNone/>
            </a:pPr>
            <a:r>
              <a:rPr lang="en-US" altLang="zh-CN"/>
              <a:t>s = 0; </a:t>
            </a:r>
          </a:p>
          <a:p>
            <a:pPr marL="403225" lvl="1" indent="0">
              <a:buNone/>
            </a:pPr>
            <a:r>
              <a:rPr lang="en-US" altLang="zh-CN"/>
              <a:t>s++;   </a:t>
            </a:r>
          </a:p>
          <a:p>
            <a:pPr marL="403225" lvl="1" indent="0">
              <a:buNone/>
            </a:pPr>
            <a:r>
              <a:rPr lang="en-US" altLang="zh-CN"/>
              <a:t>i = s + 2;</a:t>
            </a:r>
          </a:p>
          <a:p>
            <a:pPr lvl="1"/>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声明结构变量</a:t>
            </a:r>
            <a:endParaRPr lang="en-US" altLang="zh-CN"/>
          </a:p>
        </p:txBody>
      </p:sp>
      <p:sp>
        <p:nvSpPr>
          <p:cNvPr id="361475" name="Content Placeholder 2"/>
          <p:cNvSpPr>
            <a:spLocks noGrp="1"/>
          </p:cNvSpPr>
          <p:nvPr>
            <p:ph idx="4294967295"/>
          </p:nvPr>
        </p:nvSpPr>
        <p:spPr>
          <a:xfrm>
            <a:off x="1828801" y="1700213"/>
            <a:ext cx="8507413" cy="819150"/>
          </a:xfrm>
        </p:spPr>
        <p:txBody>
          <a:bodyPr vert="horz" wrap="square" lIns="92075" tIns="46038" rIns="92075" bIns="46038" numCol="1" anchor="t" anchorCtr="0" compatLnSpc="1">
            <a:prstTxWarp prst="textNoShape">
              <a:avLst/>
            </a:prstTxWarp>
          </a:bodyPr>
          <a:lstStyle/>
          <a:p>
            <a:r>
              <a:rPr lang="zh-CN" altLang="en-US"/>
              <a:t>结构的抽象表示：</a:t>
            </a:r>
            <a:endParaRPr lang="en-US" altLang="zh-CN"/>
          </a:p>
        </p:txBody>
      </p:sp>
      <p:pic>
        <p:nvPicPr>
          <p:cNvPr id="3614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21310"/>
            <a:ext cx="532034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614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243" y="3200400"/>
            <a:ext cx="599455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231084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1478"/>
                                        </p:tgtEl>
                                        <p:attrNameLst>
                                          <p:attrName>style.visibility</p:attrName>
                                        </p:attrNameLst>
                                      </p:cBhvr>
                                      <p:to>
                                        <p:strVal val="visible"/>
                                      </p:to>
                                    </p:set>
                                    <p:animEffect transition="in" filter="blinds(horizontal)">
                                      <p:cBhvr>
                                        <p:cTn id="7" dur="500"/>
                                        <p:tgtEl>
                                          <p:spTgt spid="3614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61479"/>
                                        </p:tgtEl>
                                        <p:attrNameLst>
                                          <p:attrName>style.visibility</p:attrName>
                                        </p:attrNameLst>
                                      </p:cBhvr>
                                      <p:to>
                                        <p:strVal val="visible"/>
                                      </p:to>
                                    </p:set>
                                    <p:animEffect transition="in" filter="box(in)">
                                      <p:cBhvr>
                                        <p:cTn id="12" dur="500"/>
                                        <p:tgtEl>
                                          <p:spTgt spid="361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结构名字空间</a:t>
            </a:r>
          </a:p>
        </p:txBody>
      </p:sp>
      <p:sp>
        <p:nvSpPr>
          <p:cNvPr id="3" name="内容占位符 2"/>
          <p:cNvSpPr>
            <a:spLocks noGrp="1"/>
          </p:cNvSpPr>
          <p:nvPr>
            <p:ph idx="1"/>
          </p:nvPr>
        </p:nvSpPr>
        <p:spPr/>
        <p:txBody>
          <a:bodyPr>
            <a:normAutofit/>
          </a:bodyPr>
          <a:lstStyle/>
          <a:p>
            <a:r>
              <a:rPr lang="zh-CN" altLang="en-US" sz="3200" dirty="0"/>
              <a:t>每个结构代表一个新的作用域，作用域内的标识符与外面的标识符不冲突</a:t>
            </a:r>
          </a:p>
        </p:txBody>
      </p:sp>
      <p:sp>
        <p:nvSpPr>
          <p:cNvPr id="4" name="内容占位符 13"/>
          <p:cNvSpPr txBox="1">
            <a:spLocks/>
          </p:cNvSpPr>
          <p:nvPr/>
        </p:nvSpPr>
        <p:spPr bwMode="auto">
          <a:xfrm>
            <a:off x="304800" y="3276600"/>
            <a:ext cx="5588000" cy="3124200"/>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anchor="t" anchorCtr="0" compatLnSpc="1">
            <a:prstTxWarp prst="textNoShape">
              <a:avLst/>
            </a:prstTxWarp>
            <a:normAutofit fontScale="77500" lnSpcReduction="20000"/>
          </a:bodyPr>
          <a:lstStyle>
            <a:lvl1pPr marL="257175" indent="-257175"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p"/>
              <a:defRPr lang="en-US" altLang="zh-CN" sz="3600" b="1" baseline="0">
                <a:solidFill>
                  <a:srgbClr val="000066"/>
                </a:solidFill>
                <a:latin typeface="微软雅黑" panose="020B0503020204020204" pitchFamily="34" charset="-122"/>
                <a:ea typeface="微软雅黑" panose="020B0503020204020204" pitchFamily="34" charset="-122"/>
                <a:cs typeface="+mn-cs"/>
              </a:defRPr>
            </a:lvl1pPr>
            <a:lvl2pPr marL="557213" indent="-214313"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u"/>
              <a:defRPr lang="en-US" altLang="zh-CN" sz="3200" b="1">
                <a:solidFill>
                  <a:srgbClr val="000066"/>
                </a:solidFill>
                <a:latin typeface="微软雅黑" panose="020B0503020204020204" pitchFamily="34" charset="-122"/>
                <a:ea typeface="微软雅黑" panose="020B0503020204020204" pitchFamily="34" charset="-122"/>
              </a:defRPr>
            </a:lvl2pPr>
            <a:lvl3pPr marL="814388" indent="-171450"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Ø"/>
              <a:defRPr lang="en-US" altLang="zh-CN" sz="2800" b="1">
                <a:solidFill>
                  <a:srgbClr val="000066"/>
                </a:solidFill>
                <a:latin typeface="微软雅黑" panose="020B0503020204020204" pitchFamily="34" charset="-122"/>
                <a:ea typeface="微软雅黑" panose="020B0503020204020204" pitchFamily="34" charset="-122"/>
              </a:defRPr>
            </a:lvl3pPr>
            <a:lvl4pPr marL="1071563" indent="-171450" algn="l" rtl="0" eaLnBrk="1" fontAlgn="base" hangingPunct="1">
              <a:lnSpc>
                <a:spcPct val="150000"/>
              </a:lnSpc>
              <a:spcBef>
                <a:spcPts val="450"/>
              </a:spcBef>
              <a:spcAft>
                <a:spcPct val="0"/>
              </a:spcAft>
              <a:buChar char="–"/>
              <a:defRPr lang="en-US" altLang="zh-CN" sz="1500" b="1">
                <a:solidFill>
                  <a:schemeClr val="accent6">
                    <a:lumMod val="75000"/>
                  </a:schemeClr>
                </a:solidFill>
                <a:latin typeface="+mn-lt"/>
              </a:defRPr>
            </a:lvl4pPr>
            <a:lvl5pPr marL="1328738" indent="-171450" algn="l" rtl="0" eaLnBrk="1" fontAlgn="base" hangingPunct="1">
              <a:lnSpc>
                <a:spcPct val="150000"/>
              </a:lnSpc>
              <a:spcBef>
                <a:spcPts val="450"/>
              </a:spcBef>
              <a:spcAft>
                <a:spcPct val="0"/>
              </a:spcAft>
              <a:buChar char="•"/>
              <a:defRPr lang="en-US" altLang="zh-CN" sz="1200" b="1">
                <a:solidFill>
                  <a:schemeClr val="accent6">
                    <a:lumMod val="75000"/>
                  </a:schemeClr>
                </a:solidFill>
                <a:latin typeface="+mn-lt"/>
              </a:defRPr>
            </a:lvl5pPr>
            <a:lvl6pPr marL="1671638" indent="-171450" algn="l" rtl="0" eaLnBrk="1" fontAlgn="base" hangingPunct="1">
              <a:spcBef>
                <a:spcPct val="20000"/>
              </a:spcBef>
              <a:spcAft>
                <a:spcPct val="0"/>
              </a:spcAft>
              <a:buChar char="•"/>
              <a:defRPr sz="1200">
                <a:solidFill>
                  <a:schemeClr val="tx1"/>
                </a:solidFill>
                <a:latin typeface="+mn-lt"/>
              </a:defRPr>
            </a:lvl6pPr>
            <a:lvl7pPr marL="2014538" indent="-171450" algn="l" rtl="0" eaLnBrk="1" fontAlgn="base" hangingPunct="1">
              <a:spcBef>
                <a:spcPct val="20000"/>
              </a:spcBef>
              <a:spcAft>
                <a:spcPct val="0"/>
              </a:spcAft>
              <a:buChar char="•"/>
              <a:defRPr sz="1200">
                <a:solidFill>
                  <a:schemeClr val="tx1"/>
                </a:solidFill>
                <a:latin typeface="+mn-lt"/>
              </a:defRPr>
            </a:lvl7pPr>
            <a:lvl8pPr marL="2357438" indent="-171450" algn="l" rtl="0" eaLnBrk="1" fontAlgn="base" hangingPunct="1">
              <a:spcBef>
                <a:spcPct val="20000"/>
              </a:spcBef>
              <a:spcAft>
                <a:spcPct val="0"/>
              </a:spcAft>
              <a:buChar char="•"/>
              <a:defRPr sz="1200">
                <a:solidFill>
                  <a:schemeClr val="tx1"/>
                </a:solidFill>
                <a:latin typeface="+mn-lt"/>
              </a:defRPr>
            </a:lvl8pPr>
            <a:lvl9pPr marL="2700338" indent="-171450" algn="l" rtl="0" eaLnBrk="1" fontAlgn="base" hangingPunct="1">
              <a:spcBef>
                <a:spcPct val="20000"/>
              </a:spcBef>
              <a:spcAft>
                <a:spcPct val="0"/>
              </a:spcAft>
              <a:buChar char="•"/>
              <a:defRPr sz="1200">
                <a:solidFill>
                  <a:schemeClr val="tx1"/>
                </a:solidFill>
                <a:latin typeface="+mn-lt"/>
              </a:defRPr>
            </a:lvl9pPr>
          </a:lstStyle>
          <a:p>
            <a:pPr marL="342900" lvl="1" indent="0">
              <a:buNone/>
            </a:pPr>
            <a:r>
              <a:rPr lang="en-US" altLang="zh-CN"/>
              <a:t>struct {</a:t>
            </a:r>
          </a:p>
          <a:p>
            <a:pPr marL="342900" lvl="1" indent="0">
              <a:buNone/>
            </a:pPr>
            <a:r>
              <a:rPr lang="en-US" altLang="zh-CN"/>
              <a:t>  	int number;</a:t>
            </a:r>
          </a:p>
          <a:p>
            <a:pPr marL="342900" lvl="1" indent="0">
              <a:buNone/>
            </a:pPr>
            <a:r>
              <a:rPr lang="en-US" altLang="zh-CN"/>
              <a:t>  	char name[NAME_LEN+1];</a:t>
            </a:r>
          </a:p>
          <a:p>
            <a:pPr marL="342900" lvl="1" indent="0">
              <a:buNone/>
            </a:pPr>
            <a:r>
              <a:rPr lang="en-US" altLang="zh-CN"/>
              <a:t>  	int on_hand;</a:t>
            </a:r>
          </a:p>
          <a:p>
            <a:pPr marL="342900" lvl="1" indent="0">
              <a:buNone/>
            </a:pPr>
            <a:r>
              <a:rPr lang="en-US" altLang="zh-CN"/>
              <a:t>} part1, part2;</a:t>
            </a:r>
          </a:p>
        </p:txBody>
      </p:sp>
      <p:sp>
        <p:nvSpPr>
          <p:cNvPr id="8" name="内容占位符 13"/>
          <p:cNvSpPr txBox="1">
            <a:spLocks/>
          </p:cNvSpPr>
          <p:nvPr/>
        </p:nvSpPr>
        <p:spPr bwMode="auto">
          <a:xfrm>
            <a:off x="6299200" y="3276600"/>
            <a:ext cx="5588000" cy="3124200"/>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2075" tIns="46038" rIns="92075" bIns="46038" numCol="1" anchor="t" anchorCtr="0" compatLnSpc="1">
            <a:prstTxWarp prst="textNoShape">
              <a:avLst/>
            </a:prstTxWarp>
            <a:normAutofit fontScale="77500" lnSpcReduction="20000"/>
          </a:bodyPr>
          <a:lstStyle>
            <a:lvl1pPr marL="257175" indent="-257175"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p"/>
              <a:defRPr lang="en-US" altLang="zh-CN" sz="3600" b="1" baseline="0">
                <a:solidFill>
                  <a:srgbClr val="000066"/>
                </a:solidFill>
                <a:latin typeface="微软雅黑" panose="020B0503020204020204" pitchFamily="34" charset="-122"/>
                <a:ea typeface="微软雅黑" panose="020B0503020204020204" pitchFamily="34" charset="-122"/>
                <a:cs typeface="+mn-cs"/>
              </a:defRPr>
            </a:lvl1pPr>
            <a:lvl2pPr marL="557213" indent="-214313"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u"/>
              <a:defRPr lang="en-US" altLang="zh-CN" sz="3200" b="1">
                <a:solidFill>
                  <a:srgbClr val="000066"/>
                </a:solidFill>
                <a:latin typeface="微软雅黑" panose="020B0503020204020204" pitchFamily="34" charset="-122"/>
                <a:ea typeface="微软雅黑" panose="020B0503020204020204" pitchFamily="34" charset="-122"/>
              </a:defRPr>
            </a:lvl2pPr>
            <a:lvl3pPr marL="814388" indent="-171450" algn="l" rtl="0" eaLnBrk="1" fontAlgn="base" hangingPunct="1">
              <a:lnSpc>
                <a:spcPct val="150000"/>
              </a:lnSpc>
              <a:spcBef>
                <a:spcPts val="450"/>
              </a:spcBef>
              <a:spcAft>
                <a:spcPts val="450"/>
              </a:spcAft>
              <a:buClr>
                <a:srgbClr val="FF0000"/>
              </a:buClr>
              <a:buSzPct val="80000"/>
              <a:buFont typeface="Wingdings" panose="05000000000000000000" pitchFamily="2" charset="2"/>
              <a:buChar char="Ø"/>
              <a:defRPr lang="en-US" altLang="zh-CN" sz="2800" b="1">
                <a:solidFill>
                  <a:srgbClr val="000066"/>
                </a:solidFill>
                <a:latin typeface="微软雅黑" panose="020B0503020204020204" pitchFamily="34" charset="-122"/>
                <a:ea typeface="微软雅黑" panose="020B0503020204020204" pitchFamily="34" charset="-122"/>
              </a:defRPr>
            </a:lvl3pPr>
            <a:lvl4pPr marL="1071563" indent="-171450" algn="l" rtl="0" eaLnBrk="1" fontAlgn="base" hangingPunct="1">
              <a:lnSpc>
                <a:spcPct val="150000"/>
              </a:lnSpc>
              <a:spcBef>
                <a:spcPts val="450"/>
              </a:spcBef>
              <a:spcAft>
                <a:spcPct val="0"/>
              </a:spcAft>
              <a:buChar char="–"/>
              <a:defRPr lang="en-US" altLang="zh-CN" sz="1500" b="1">
                <a:solidFill>
                  <a:schemeClr val="accent6">
                    <a:lumMod val="75000"/>
                  </a:schemeClr>
                </a:solidFill>
                <a:latin typeface="+mn-lt"/>
              </a:defRPr>
            </a:lvl4pPr>
            <a:lvl5pPr marL="1328738" indent="-171450" algn="l" rtl="0" eaLnBrk="1" fontAlgn="base" hangingPunct="1">
              <a:lnSpc>
                <a:spcPct val="150000"/>
              </a:lnSpc>
              <a:spcBef>
                <a:spcPts val="450"/>
              </a:spcBef>
              <a:spcAft>
                <a:spcPct val="0"/>
              </a:spcAft>
              <a:buChar char="•"/>
              <a:defRPr lang="en-US" altLang="zh-CN" sz="1200" b="1">
                <a:solidFill>
                  <a:schemeClr val="accent6">
                    <a:lumMod val="75000"/>
                  </a:schemeClr>
                </a:solidFill>
                <a:latin typeface="+mn-lt"/>
              </a:defRPr>
            </a:lvl5pPr>
            <a:lvl6pPr marL="1671638" indent="-171450" algn="l" rtl="0" eaLnBrk="1" fontAlgn="base" hangingPunct="1">
              <a:spcBef>
                <a:spcPct val="20000"/>
              </a:spcBef>
              <a:spcAft>
                <a:spcPct val="0"/>
              </a:spcAft>
              <a:buChar char="•"/>
              <a:defRPr sz="1200">
                <a:solidFill>
                  <a:schemeClr val="tx1"/>
                </a:solidFill>
                <a:latin typeface="+mn-lt"/>
              </a:defRPr>
            </a:lvl6pPr>
            <a:lvl7pPr marL="2014538" indent="-171450" algn="l" rtl="0" eaLnBrk="1" fontAlgn="base" hangingPunct="1">
              <a:spcBef>
                <a:spcPct val="20000"/>
              </a:spcBef>
              <a:spcAft>
                <a:spcPct val="0"/>
              </a:spcAft>
              <a:buChar char="•"/>
              <a:defRPr sz="1200">
                <a:solidFill>
                  <a:schemeClr val="tx1"/>
                </a:solidFill>
                <a:latin typeface="+mn-lt"/>
              </a:defRPr>
            </a:lvl7pPr>
            <a:lvl8pPr marL="2357438" indent="-171450" algn="l" rtl="0" eaLnBrk="1" fontAlgn="base" hangingPunct="1">
              <a:spcBef>
                <a:spcPct val="20000"/>
              </a:spcBef>
              <a:spcAft>
                <a:spcPct val="0"/>
              </a:spcAft>
              <a:buChar char="•"/>
              <a:defRPr sz="1200">
                <a:solidFill>
                  <a:schemeClr val="tx1"/>
                </a:solidFill>
                <a:latin typeface="+mn-lt"/>
              </a:defRPr>
            </a:lvl8pPr>
            <a:lvl9pPr marL="2700338" indent="-171450" algn="l" rtl="0" eaLnBrk="1" fontAlgn="base" hangingPunct="1">
              <a:spcBef>
                <a:spcPct val="20000"/>
              </a:spcBef>
              <a:spcAft>
                <a:spcPct val="0"/>
              </a:spcAft>
              <a:buChar char="•"/>
              <a:defRPr sz="1200">
                <a:solidFill>
                  <a:schemeClr val="tx1"/>
                </a:solidFill>
                <a:latin typeface="+mn-lt"/>
              </a:defRPr>
            </a:lvl9pPr>
          </a:lstStyle>
          <a:p>
            <a:pPr marL="342900" lvl="1" indent="0">
              <a:buNone/>
            </a:pPr>
            <a:r>
              <a:rPr lang="en-US" altLang="zh-CN"/>
              <a:t>struct {</a:t>
            </a:r>
          </a:p>
          <a:p>
            <a:pPr marL="342900" lvl="1" indent="0">
              <a:buNone/>
            </a:pPr>
            <a:r>
              <a:rPr lang="en-US" altLang="zh-CN"/>
              <a:t>  	int number;</a:t>
            </a:r>
          </a:p>
          <a:p>
            <a:pPr marL="342900" lvl="1" indent="0">
              <a:buNone/>
            </a:pPr>
            <a:r>
              <a:rPr lang="en-US" altLang="zh-CN"/>
              <a:t>  	char name[NAME_LEN+1];</a:t>
            </a:r>
          </a:p>
          <a:p>
            <a:pPr marL="342900" lvl="1" indent="0">
              <a:buNone/>
            </a:pPr>
            <a:r>
              <a:rPr lang="en-US" altLang="zh-CN"/>
              <a:t>  	char sex;</a:t>
            </a:r>
          </a:p>
          <a:p>
            <a:pPr marL="342900" lvl="1" indent="0">
              <a:buNone/>
            </a:pPr>
            <a:r>
              <a:rPr lang="en-US" altLang="zh-CN"/>
              <a:t>} employee1, employee2;</a:t>
            </a:r>
          </a:p>
        </p:txBody>
      </p:sp>
    </p:spTree>
    <p:extLst>
      <p:ext uri="{BB962C8B-B14F-4D97-AF65-F5344CB8AC3E}">
        <p14:creationId xmlns:p14="http://schemas.microsoft.com/office/powerpoint/2010/main" val="332142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zh-CN" altLang="en-US"/>
              <a:t>初始化结构变量</a:t>
            </a:r>
          </a:p>
        </p:txBody>
      </p:sp>
      <p:sp>
        <p:nvSpPr>
          <p:cNvPr id="19459" name="Content Placeholder 2"/>
          <p:cNvSpPr>
            <a:spLocks noGrp="1"/>
          </p:cNvSpPr>
          <p:nvPr>
            <p:ph sz="half" idx="1"/>
          </p:nvPr>
        </p:nvSpPr>
        <p:spPr>
          <a:xfrm>
            <a:off x="304800" y="1447800"/>
            <a:ext cx="6400800" cy="4876800"/>
          </a:xfrm>
        </p:spPr>
        <p:txBody>
          <a:bodyPr>
            <a:normAutofit/>
          </a:bodyPr>
          <a:lstStyle/>
          <a:p>
            <a:r>
              <a:rPr lang="zh-CN" altLang="en-US" sz="2800" dirty="0"/>
              <a:t>零件初始化</a:t>
            </a:r>
            <a:r>
              <a:rPr lang="en-US" altLang="zh-CN" sz="2800" dirty="0"/>
              <a:t>:</a:t>
            </a:r>
          </a:p>
          <a:p>
            <a:pPr marL="342900" lvl="1" indent="0">
              <a:buNone/>
            </a:pPr>
            <a:r>
              <a:rPr lang="en-US" altLang="zh-CN" dirty="0" err="1"/>
              <a:t>struct</a:t>
            </a:r>
            <a:r>
              <a:rPr lang="en-US" altLang="zh-CN" dirty="0"/>
              <a:t> {</a:t>
            </a:r>
          </a:p>
          <a:p>
            <a:pPr marL="342900" lvl="1" indent="0">
              <a:buNone/>
            </a:pPr>
            <a:r>
              <a:rPr lang="en-US" altLang="zh-CN" dirty="0"/>
              <a:t>	  </a:t>
            </a:r>
            <a:r>
              <a:rPr lang="en-US" altLang="zh-CN" dirty="0" err="1"/>
              <a:t>int</a:t>
            </a:r>
            <a:r>
              <a:rPr lang="en-US" altLang="zh-CN" dirty="0"/>
              <a:t> number;</a:t>
            </a:r>
          </a:p>
          <a:p>
            <a:pPr marL="342900" lvl="1" indent="0">
              <a:buNone/>
            </a:pPr>
            <a:r>
              <a:rPr lang="en-US" altLang="zh-CN" dirty="0"/>
              <a:t>	  char name[NAME_LEN+1];</a:t>
            </a:r>
          </a:p>
          <a:p>
            <a:pPr marL="342900" lvl="1" indent="0">
              <a:buNone/>
            </a:pPr>
            <a:r>
              <a:rPr lang="en-US" altLang="zh-CN" dirty="0"/>
              <a:t>	  </a:t>
            </a:r>
            <a:r>
              <a:rPr lang="en-US" altLang="zh-CN" dirty="0" err="1"/>
              <a:t>int</a:t>
            </a:r>
            <a:r>
              <a:rPr lang="en-US" altLang="zh-CN" dirty="0"/>
              <a:t> </a:t>
            </a:r>
            <a:r>
              <a:rPr lang="en-US" altLang="zh-CN" dirty="0" err="1"/>
              <a:t>on_hand</a:t>
            </a:r>
            <a:r>
              <a:rPr lang="en-US" altLang="zh-CN" dirty="0"/>
              <a:t>;</a:t>
            </a:r>
          </a:p>
          <a:p>
            <a:pPr marL="342900" lvl="1" indent="0">
              <a:buNone/>
            </a:pPr>
            <a:r>
              <a:rPr lang="en-US" altLang="zh-CN" dirty="0"/>
              <a:t>} part1 = {528, "Disk drive", 10},</a:t>
            </a:r>
          </a:p>
          <a:p>
            <a:pPr marL="342900" lvl="1" indent="0">
              <a:buNone/>
            </a:pPr>
            <a:r>
              <a:rPr lang="en-US" altLang="zh-CN" dirty="0"/>
              <a:t>  part2 = {914, "Printer cable", 5};</a:t>
            </a:r>
          </a:p>
        </p:txBody>
      </p:sp>
      <p:sp>
        <p:nvSpPr>
          <p:cNvPr id="4" name="内容占位符 3"/>
          <p:cNvSpPr>
            <a:spLocks noGrp="1"/>
          </p:cNvSpPr>
          <p:nvPr>
            <p:ph sz="half" idx="10"/>
          </p:nvPr>
        </p:nvSpPr>
        <p:spPr>
          <a:xfrm>
            <a:off x="7315200" y="1447800"/>
            <a:ext cx="4572000" cy="685800"/>
          </a:xfrm>
          <a:ln>
            <a:solidFill>
              <a:schemeClr val="bg1"/>
            </a:solidFill>
          </a:ln>
        </p:spPr>
        <p:txBody>
          <a:bodyPr/>
          <a:lstStyle/>
          <a:p>
            <a:r>
              <a:rPr lang="zh-CN" altLang="en-US"/>
              <a:t>初始化后的</a:t>
            </a:r>
            <a:r>
              <a:rPr lang="en-US" altLang="zh-CN"/>
              <a:t>part1:</a:t>
            </a:r>
          </a:p>
        </p:txBody>
      </p:sp>
      <p:pic>
        <p:nvPicPr>
          <p:cNvPr id="194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590800"/>
            <a:ext cx="439753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mooc3">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oc3" id="{B6A1A39C-58D0-47B2-A317-D76332CAE14D}" vid="{F0105A77-CF67-4D8B-99C7-CCD551E1A6D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themeOverride>
</file>

<file path=ppt/theme/themeOverride2.xml><?xml version="1.0" encoding="utf-8"?>
<a:themeOverride xmlns:a="http://schemas.openxmlformats.org/drawingml/2006/main">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
  <TotalTime>11712</TotalTime>
  <Words>9342</Words>
  <Application>Microsoft Office PowerPoint</Application>
  <PresentationFormat>宽屏</PresentationFormat>
  <Paragraphs>849</Paragraphs>
  <Slides>67</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方正姚体</vt:lpstr>
      <vt:lpstr>黑体</vt:lpstr>
      <vt:lpstr>宋体</vt:lpstr>
      <vt:lpstr>微软雅黑</vt:lpstr>
      <vt:lpstr>Arial</vt:lpstr>
      <vt:lpstr>Arial Black</vt:lpstr>
      <vt:lpstr>Courier New</vt:lpstr>
      <vt:lpstr>Times New Roman</vt:lpstr>
      <vt:lpstr>Wingdings</vt:lpstr>
      <vt:lpstr>mooc3</vt:lpstr>
      <vt:lpstr>第11章 结构、联合和枚举</vt:lpstr>
      <vt:lpstr>PowerPoint 演示文稿</vt:lpstr>
      <vt:lpstr>数据类型</vt:lpstr>
      <vt:lpstr>数组与结构</vt:lpstr>
      <vt:lpstr>声明结构变量</vt:lpstr>
      <vt:lpstr>声明结构变量</vt:lpstr>
      <vt:lpstr>声明结构变量</vt:lpstr>
      <vt:lpstr>结构名字空间</vt:lpstr>
      <vt:lpstr>初始化结构变量</vt:lpstr>
      <vt:lpstr>初始化结构变量</vt:lpstr>
      <vt:lpstr>PowerPoint 演示文稿</vt:lpstr>
      <vt:lpstr>指定初始化 (C99)</vt:lpstr>
      <vt:lpstr>指定初始化 (C99)</vt:lpstr>
      <vt:lpstr>对结构的操作</vt:lpstr>
      <vt:lpstr>对结构的操作-示例</vt:lpstr>
      <vt:lpstr>对结构的操作-示例</vt:lpstr>
      <vt:lpstr>对结构的操作</vt:lpstr>
      <vt:lpstr>对结构的操作</vt:lpstr>
      <vt:lpstr>PowerPoint 演示文稿</vt:lpstr>
      <vt:lpstr>命名结构类型</vt:lpstr>
      <vt:lpstr>声明结构标记</vt:lpstr>
      <vt:lpstr>声明一个结构标记</vt:lpstr>
      <vt:lpstr>声明（定义）结构类型</vt:lpstr>
      <vt:lpstr>结构作为参数和返回值</vt:lpstr>
      <vt:lpstr>结构作为参数和返回值</vt:lpstr>
      <vt:lpstr>结构作为自变量和返回值</vt:lpstr>
      <vt:lpstr>复合字 (C99)</vt:lpstr>
      <vt:lpstr>复合字 (C99)</vt:lpstr>
      <vt:lpstr>指向结构的指针</vt:lpstr>
      <vt:lpstr>PowerPoint 演示文稿</vt:lpstr>
      <vt:lpstr>嵌套数组和结构</vt:lpstr>
      <vt:lpstr>嵌套结构</vt:lpstr>
      <vt:lpstr>嵌套的结构</vt:lpstr>
      <vt:lpstr>结构数组</vt:lpstr>
      <vt:lpstr>结构数组操作</vt:lpstr>
      <vt:lpstr>结构数组的初始化</vt:lpstr>
      <vt:lpstr>PowerPoint 演示文稿</vt:lpstr>
      <vt:lpstr>结构数组的初始化</vt:lpstr>
      <vt:lpstr>程序设计: 维护零件数据库</vt:lpstr>
      <vt:lpstr>程序设计: 维护零件数据库</vt:lpstr>
      <vt:lpstr>程序设计: 维护零件数据库</vt:lpstr>
      <vt:lpstr>程序设计: 维护零件数据库</vt:lpstr>
      <vt:lpstr>PowerPoint 演示文稿</vt:lpstr>
      <vt:lpstr>程序设计: 维护零件数据库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联合</vt:lpstr>
      <vt:lpstr>联合与结构示例</vt:lpstr>
      <vt:lpstr>联合</vt:lpstr>
      <vt:lpstr>联合</vt:lpstr>
      <vt:lpstr>联合的初始化</vt:lpstr>
      <vt:lpstr>使用联合节省空间</vt:lpstr>
      <vt:lpstr>PowerPoint 演示文稿</vt:lpstr>
      <vt:lpstr>使用联合节省空间</vt:lpstr>
      <vt:lpstr>PowerPoint 演示文稿</vt:lpstr>
      <vt:lpstr>枚举</vt:lpstr>
      <vt:lpstr>枚举标签和类型名</vt:lpstr>
      <vt:lpstr>作为整型的枚举</vt:lpstr>
      <vt:lpstr>作为整型的枚举</vt:lpstr>
      <vt:lpstr>作为整型的枚举</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1264</cp:revision>
  <cp:lastPrinted>2018-07-06T01:05:19Z</cp:lastPrinted>
  <dcterms:created xsi:type="dcterms:W3CDTF">1999-08-24T18:39:05Z</dcterms:created>
  <dcterms:modified xsi:type="dcterms:W3CDTF">2022-10-31T08:09:36Z</dcterms:modified>
</cp:coreProperties>
</file>