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4"/>
  </p:notesMasterIdLst>
  <p:sldIdLst>
    <p:sldId id="457" r:id="rId2"/>
    <p:sldId id="256" r:id="rId3"/>
    <p:sldId id="258" r:id="rId4"/>
    <p:sldId id="259" r:id="rId5"/>
    <p:sldId id="458" r:id="rId6"/>
    <p:sldId id="260" r:id="rId7"/>
    <p:sldId id="459" r:id="rId8"/>
    <p:sldId id="261" r:id="rId9"/>
    <p:sldId id="460" r:id="rId10"/>
    <p:sldId id="262" r:id="rId11"/>
    <p:sldId id="263" r:id="rId12"/>
    <p:sldId id="264" r:id="rId13"/>
    <p:sldId id="461" r:id="rId14"/>
    <p:sldId id="265" r:id="rId15"/>
    <p:sldId id="266" r:id="rId16"/>
    <p:sldId id="267" r:id="rId17"/>
    <p:sldId id="462" r:id="rId18"/>
    <p:sldId id="268" r:id="rId19"/>
    <p:sldId id="269" r:id="rId20"/>
    <p:sldId id="270" r:id="rId21"/>
    <p:sldId id="271" r:id="rId22"/>
    <p:sldId id="272" r:id="rId23"/>
    <p:sldId id="273" r:id="rId24"/>
    <p:sldId id="274" r:id="rId25"/>
    <p:sldId id="275" r:id="rId26"/>
    <p:sldId id="277" r:id="rId27"/>
    <p:sldId id="278" r:id="rId28"/>
    <p:sldId id="463" r:id="rId29"/>
    <p:sldId id="279" r:id="rId30"/>
    <p:sldId id="464" r:id="rId31"/>
    <p:sldId id="280" r:id="rId32"/>
    <p:sldId id="281" r:id="rId33"/>
    <p:sldId id="282" r:id="rId34"/>
    <p:sldId id="465" r:id="rId35"/>
    <p:sldId id="283" r:id="rId36"/>
    <p:sldId id="466" r:id="rId37"/>
    <p:sldId id="284" r:id="rId38"/>
    <p:sldId id="467" r:id="rId39"/>
    <p:sldId id="285" r:id="rId40"/>
    <p:sldId id="468" r:id="rId41"/>
    <p:sldId id="286" r:id="rId42"/>
    <p:sldId id="287" r:id="rId43"/>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6600"/>
    <a:srgbClr val="FFFFCC"/>
    <a:srgbClr val="FFFF00"/>
    <a:srgbClr val="990033"/>
    <a:srgbClr val="FFFFFF"/>
    <a:srgbClr val="99FFCC"/>
    <a:srgbClr val="000066"/>
    <a:srgbClr val="660033"/>
    <a:srgbClr val="C6A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67" d="100"/>
          <a:sy n="67" d="100"/>
        </p:scale>
        <p:origin x="90" y="84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87" d="100"/>
          <a:sy n="87" d="100"/>
        </p:scale>
        <p:origin x="3540" y="78"/>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F0BE59A-B96A-4A25-BF05-FE93D4EDB94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914400" y="3048000"/>
            <a:ext cx="10363200" cy="1470025"/>
          </a:xfrm>
        </p:spPr>
        <p:txBody>
          <a:bodyPr/>
          <a:lstStyle>
            <a:lvl1pPr>
              <a:defRPr sz="4000">
                <a:solidFill>
                  <a:srgbClr val="990033"/>
                </a:solidFill>
              </a:defRPr>
            </a:lvl1pPr>
          </a:lstStyle>
          <a:p>
            <a:r>
              <a:rPr lang="en-US" dirty="0"/>
              <a:t>Click to edit Master title style</a:t>
            </a:r>
          </a:p>
        </p:txBody>
      </p:sp>
    </p:spTree>
    <p:extLst>
      <p:ext uri="{BB962C8B-B14F-4D97-AF65-F5344CB8AC3E}">
        <p14:creationId xmlns:p14="http://schemas.microsoft.com/office/powerpoint/2010/main" val="376546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3FAD4CD-915B-4F3D-BFC3-D42A74108D6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ACFEB-021C-42A1-8120-ABC2E602CF44}"/>
              </a:ext>
            </a:extLst>
          </p:cNvPr>
          <p:cNvSpPr>
            <a:spLocks noGrp="1"/>
          </p:cNvSpPr>
          <p:nvPr>
            <p:ph type="title"/>
          </p:nvPr>
        </p:nvSpPr>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0E77C5B-1716-413D-9C0E-D2813B584C34}"/>
              </a:ext>
            </a:extLst>
          </p:cNvPr>
          <p:cNvSpPr>
            <a:spLocks noGrp="1"/>
          </p:cNvSpPr>
          <p:nvPr>
            <p:ph type="body" idx="1"/>
          </p:nvPr>
        </p:nvSpPr>
        <p:spPr/>
        <p:txBody>
          <a:bodyPr/>
          <a:lstStyle>
            <a:lvl1pPr>
              <a:lnSpc>
                <a:spcPct val="120000"/>
              </a:lnSpc>
              <a:spcBef>
                <a:spcPts val="0"/>
              </a:spcBef>
              <a:defRPr/>
            </a:lvl1pPr>
            <a:lvl2pPr>
              <a:lnSpc>
                <a:spcPct val="120000"/>
              </a:lnSpc>
              <a:spcBef>
                <a:spcPts val="600"/>
              </a:spcBef>
              <a:spcAft>
                <a:spcPts val="0"/>
              </a:spcAft>
              <a:defRPr/>
            </a:lvl2pPr>
            <a:lvl3pPr>
              <a:lnSpc>
                <a:spcPct val="120000"/>
              </a:lnSpc>
              <a:spcBef>
                <a:spcPts val="600"/>
              </a:spcBef>
              <a:spcAft>
                <a:spcPts val="0"/>
              </a:spcAft>
              <a:defRPr/>
            </a:lvl3pPr>
            <a:lvl4pPr>
              <a:lnSpc>
                <a:spcPct val="120000"/>
              </a:lnSpc>
              <a:spcBef>
                <a:spcPts val="600"/>
              </a:spcBef>
              <a:spcAft>
                <a:spcPts val="0"/>
              </a:spcAft>
              <a:defRPr/>
            </a:lvl4pPr>
            <a:lvl5pPr>
              <a:lnSpc>
                <a:spcPct val="120000"/>
              </a:lnSpc>
              <a:spcBef>
                <a:spcPts val="600"/>
              </a:spcBef>
              <a:spcAft>
                <a:spcPts val="0"/>
              </a:spcAft>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D68ECE9-A7E5-4CAD-9568-73FFA1C0A5CA}"/>
              </a:ext>
            </a:extLst>
          </p:cNvPr>
          <p:cNvSpPr>
            <a:spLocks noGrp="1"/>
          </p:cNvSpPr>
          <p:nvPr>
            <p:ph type="dt" sz="half" idx="10"/>
          </p:nvPr>
        </p:nvSpPr>
        <p:spPr/>
        <p:txBody>
          <a:bodyPr/>
          <a:lstStyle/>
          <a:p>
            <a:fld id="{85EB647E-A210-42DE-A90F-BB24C4B72D3F}" type="datetimeFigureOut">
              <a:rPr lang="zh-CN" altLang="en-US" smtClean="0"/>
              <a:t>2022/9/12</a:t>
            </a:fld>
            <a:endParaRPr lang="zh-CN" altLang="en-US"/>
          </a:p>
        </p:txBody>
      </p:sp>
      <p:sp>
        <p:nvSpPr>
          <p:cNvPr id="5" name="页脚占位符 4">
            <a:extLst>
              <a:ext uri="{FF2B5EF4-FFF2-40B4-BE49-F238E27FC236}">
                <a16:creationId xmlns:a16="http://schemas.microsoft.com/office/drawing/2014/main" id="{8B053720-37E5-42DA-A58E-A096D124F1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609067-889B-4FB7-9F7E-964324323B12}"/>
              </a:ext>
            </a:extLst>
          </p:cNvPr>
          <p:cNvSpPr>
            <a:spLocks noGrp="1"/>
          </p:cNvSpPr>
          <p:nvPr>
            <p:ph type="sldNum" sz="quarter" idx="12"/>
          </p:nvPr>
        </p:nvSpPr>
        <p:spPr/>
        <p:txBody>
          <a:bodyPr/>
          <a:lstStyle/>
          <a:p>
            <a:fld id="{A68D41E7-657C-420E-90B6-D84FC09439B2}" type="slidenum">
              <a:rPr lang="zh-CN" altLang="en-US" smtClean="0"/>
              <a:t>‹#›</a:t>
            </a:fld>
            <a:endParaRPr lang="zh-CN" altLang="en-US"/>
          </a:p>
        </p:txBody>
      </p:sp>
    </p:spTree>
    <p:extLst>
      <p:ext uri="{BB962C8B-B14F-4D97-AF65-F5344CB8AC3E}">
        <p14:creationId xmlns:p14="http://schemas.microsoft.com/office/powerpoint/2010/main" val="28760898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F3DBBB-D5C4-4D2C-8FBC-2B22C183DC64}"/>
              </a:ext>
            </a:extLst>
          </p:cNvPr>
          <p:cNvPicPr>
            <a:picLocks noChangeAspect="1"/>
          </p:cNvPicPr>
          <p:nvPr userDrawn="1"/>
        </p:nvPicPr>
        <p:blipFill>
          <a:blip r:embed="rId7"/>
          <a:stretch>
            <a:fillRect/>
          </a:stretch>
        </p:blipFill>
        <p:spPr>
          <a:xfrm>
            <a:off x="0" y="0"/>
            <a:ext cx="12192000" cy="6858000"/>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55" r:id="rId1"/>
    <p:sldLayoutId id="2147484048" r:id="rId2"/>
    <p:sldLayoutId id="2147484050" r:id="rId3"/>
    <p:sldLayoutId id="2147484053" r:id="rId4"/>
    <p:sldLayoutId id="2147484056" r:id="rId5"/>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C5F99-81E8-4F1B-8430-E0FB2C0F0840}"/>
              </a:ext>
            </a:extLst>
          </p:cNvPr>
          <p:cNvSpPr>
            <a:spLocks noGrp="1"/>
          </p:cNvSpPr>
          <p:nvPr>
            <p:ph type="ctrTitle"/>
          </p:nvPr>
        </p:nvSpPr>
        <p:spPr/>
        <p:txBody>
          <a:bodyPr/>
          <a:lstStyle/>
          <a:p>
            <a:r>
              <a:rPr lang="zh-CN" altLang="en-US" dirty="0"/>
              <a:t>第</a:t>
            </a:r>
            <a:r>
              <a:rPr lang="en-US" altLang="zh-CN" dirty="0"/>
              <a:t>12</a:t>
            </a:r>
            <a:r>
              <a:rPr lang="zh-CN" altLang="en-US" dirty="0"/>
              <a:t>章  程序设计项目实践</a:t>
            </a:r>
          </a:p>
        </p:txBody>
      </p:sp>
    </p:spTree>
    <p:extLst>
      <p:ext uri="{BB962C8B-B14F-4D97-AF65-F5344CB8AC3E}">
        <p14:creationId xmlns:p14="http://schemas.microsoft.com/office/powerpoint/2010/main" val="42519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F615C-F30D-4A6D-9AEF-6F77FC761B0D}"/>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12.1.5  malloc()</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函数</a:t>
            </a:r>
          </a:p>
        </p:txBody>
      </p:sp>
      <p:sp>
        <p:nvSpPr>
          <p:cNvPr id="3" name="文本占位符 2">
            <a:extLst>
              <a:ext uri="{FF2B5EF4-FFF2-40B4-BE49-F238E27FC236}">
                <a16:creationId xmlns:a16="http://schemas.microsoft.com/office/drawing/2014/main" id="{7114A4CC-1480-41B6-A46D-675764CE5062}"/>
              </a:ext>
            </a:extLst>
          </p:cNvPr>
          <p:cNvSpPr>
            <a:spLocks noGrp="1"/>
          </p:cNvSpPr>
          <p:nvPr>
            <p:ph type="body" idx="1"/>
          </p:nvPr>
        </p:nvSpPr>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malloc()</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实现的是在内存中为变量分配所需的空间</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函数原型如下所示：</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*malloc(</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size_t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size)</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参数说明：</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size: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变量在内存中所占的字节数</a:t>
            </a: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在创建链表节点的时候，需要为该节点分配空间，例如：</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struct Node *n = (struct Node *)malloc(</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sizeof</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(struct Node));</a:t>
            </a:r>
          </a:p>
          <a:p>
            <a:pPr marL="0" marR="0" lvl="0" indent="0" rtl="0">
              <a:buNone/>
            </a:pP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其中，</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Node</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是节点结构体，其在</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12.2.3</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中有具体定义。</a:t>
            </a:r>
          </a:p>
        </p:txBody>
      </p:sp>
    </p:spTree>
    <p:extLst>
      <p:ext uri="{BB962C8B-B14F-4D97-AF65-F5344CB8AC3E}">
        <p14:creationId xmlns:p14="http://schemas.microsoft.com/office/powerpoint/2010/main" val="98984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85593-BF0C-4234-ADA2-6B22A84C17F3}"/>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12.1.6  free()</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函数</a:t>
            </a:r>
          </a:p>
        </p:txBody>
      </p:sp>
      <p:sp>
        <p:nvSpPr>
          <p:cNvPr id="3" name="文本占位符 2">
            <a:extLst>
              <a:ext uri="{FF2B5EF4-FFF2-40B4-BE49-F238E27FC236}">
                <a16:creationId xmlns:a16="http://schemas.microsoft.com/office/drawing/2014/main" id="{7BAB2463-DC35-424F-9C72-551CAC8B6D73}"/>
              </a:ext>
            </a:extLst>
          </p:cNvPr>
          <p:cNvSpPr>
            <a:spLocks noGrp="1"/>
          </p:cNvSpPr>
          <p:nvPr>
            <p:ph type="body" idx="1"/>
          </p:nvPr>
        </p:nvSpPr>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free()</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实现的功能是释放通过</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malloc</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calloc</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realloc</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函数申请的内存空间</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其原型如下所示：</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free(void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ptr</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有的变量需要临时为其申请空间，使用过后，需要调用</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free</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函数将其在内存中所占的空间释放，例如：</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struct Node *n = (struct Node *)malloc(</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sizeof</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(struct Node));</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free(n);</a:t>
            </a:r>
          </a:p>
        </p:txBody>
      </p:sp>
    </p:spTree>
    <p:extLst>
      <p:ext uri="{BB962C8B-B14F-4D97-AF65-F5344CB8AC3E}">
        <p14:creationId xmlns:p14="http://schemas.microsoft.com/office/powerpoint/2010/main" val="223742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3D00C-3E57-44AD-8A19-B4BE62C69502}"/>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12.1.7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链表的操作</a:t>
            </a:r>
          </a:p>
        </p:txBody>
      </p:sp>
      <p:sp>
        <p:nvSpPr>
          <p:cNvPr id="3" name="文本占位符 2">
            <a:extLst>
              <a:ext uri="{FF2B5EF4-FFF2-40B4-BE49-F238E27FC236}">
                <a16:creationId xmlns:a16="http://schemas.microsoft.com/office/drawing/2014/main" id="{C8CF2B1C-794A-4203-B849-9BE321E65FC0}"/>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链表的相关操作主要包括</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创建链表</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结点插入</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结点删除</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spcBef>
                <a:spcPts val="600"/>
              </a:spcBef>
            </a:pP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其中结点插入主要有三种：</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头部插入</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尾部插入</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中间插入</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370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3D00C-3E57-44AD-8A19-B4BE62C69502}"/>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12.1.7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链表的操作</a:t>
            </a:r>
          </a:p>
        </p:txBody>
      </p:sp>
      <p:sp>
        <p:nvSpPr>
          <p:cNvPr id="3" name="文本占位符 2">
            <a:extLst>
              <a:ext uri="{FF2B5EF4-FFF2-40B4-BE49-F238E27FC236}">
                <a16:creationId xmlns:a16="http://schemas.microsoft.com/office/drawing/2014/main" id="{C8CF2B1C-794A-4203-B849-9BE321E65FC0}"/>
              </a:ext>
            </a:extLst>
          </p:cNvPr>
          <p:cNvSpPr>
            <a:spLocks noGrp="1"/>
          </p:cNvSpPr>
          <p:nvPr>
            <p:ph type="body" idx="1"/>
          </p:nvPr>
        </p:nvSpPr>
        <p:spPr>
          <a:xfrm>
            <a:off x="304800" y="1371600"/>
            <a:ext cx="4495800" cy="5181600"/>
          </a:xfrm>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链表的创建可以通过头部插入法和尾部插入法来完成</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假设结点的结构体名称为</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Node</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，链表的头结点指针是</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head</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。核心代码示例：</a:t>
            </a:r>
          </a:p>
        </p:txBody>
      </p:sp>
      <p:sp>
        <p:nvSpPr>
          <p:cNvPr id="8" name="文本框 7">
            <a:extLst>
              <a:ext uri="{FF2B5EF4-FFF2-40B4-BE49-F238E27FC236}">
                <a16:creationId xmlns:a16="http://schemas.microsoft.com/office/drawing/2014/main" id="{535E1EDE-BA4E-48AE-B7C4-8C821C462AA6}"/>
              </a:ext>
            </a:extLst>
          </p:cNvPr>
          <p:cNvSpPr txBox="1"/>
          <p:nvPr/>
        </p:nvSpPr>
        <p:spPr>
          <a:xfrm>
            <a:off x="5065776" y="1500477"/>
            <a:ext cx="6858000" cy="1277273"/>
          </a:xfrm>
          <a:prstGeom prst="rect">
            <a:avLst/>
          </a:prstGeom>
          <a:noFill/>
          <a:ln>
            <a:solidFill>
              <a:schemeClr val="tx1"/>
            </a:solidFill>
          </a:ln>
        </p:spPr>
        <p:txBody>
          <a:bodyPr wrap="square">
            <a:spAutoFit/>
          </a:bodyPr>
          <a:lstStyle/>
          <a:p>
            <a:pPr algn="just">
              <a:spcAft>
                <a:spcPts val="600"/>
              </a:spcAft>
            </a:pPr>
            <a:r>
              <a:rPr lang="zh-CN"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头插法</a:t>
            </a:r>
            <a:r>
              <a:rPr lang="zh-CN" altLang="en-US"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800" kern="100" dirty="0">
              <a:effectLst/>
              <a:latin typeface="微软雅黑" panose="020B0503020204020204" pitchFamily="34" charset="-122"/>
              <a:ea typeface="微软雅黑" panose="020B0503020204020204" pitchFamily="34" charset="-122"/>
              <a:cs typeface="Times New Roman (正文 CS 字体)"/>
            </a:endParaRP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正文 CS 字体)"/>
              </a:rPr>
              <a:t>struct Node *p = (struct Node *)malloc(</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sizeof</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正文 CS 字体)"/>
              </a:rPr>
              <a:t>(struct Node));</a:t>
            </a:r>
            <a:endParaRPr lang="zh-CN" altLang="zh-CN" sz="1800" kern="100" dirty="0">
              <a:effectLst/>
              <a:latin typeface="微软雅黑" panose="020B0503020204020204" pitchFamily="34" charset="-122"/>
              <a:ea typeface="微软雅黑" panose="020B0503020204020204" pitchFamily="34" charset="-122"/>
              <a:cs typeface="Times New Roman (正文 CS 字体)"/>
            </a:endParaRP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正文 CS 字体)"/>
              </a:rPr>
              <a:t>p-&gt;next = head;</a:t>
            </a:r>
            <a:endParaRPr lang="zh-CN" altLang="zh-CN" sz="1800" kern="100" dirty="0">
              <a:effectLst/>
              <a:latin typeface="微软雅黑" panose="020B0503020204020204" pitchFamily="34" charset="-122"/>
              <a:ea typeface="微软雅黑" panose="020B0503020204020204" pitchFamily="34" charset="-122"/>
              <a:cs typeface="Times New Roman (正文 CS 字体)"/>
            </a:endParaRPr>
          </a:p>
          <a:p>
            <a:r>
              <a:rPr lang="en-US" altLang="zh-CN" sz="1800" dirty="0">
                <a:solidFill>
                  <a:srgbClr val="000000"/>
                </a:solidFill>
                <a:effectLst/>
                <a:latin typeface="微软雅黑" panose="020B0503020204020204" pitchFamily="34" charset="-122"/>
                <a:ea typeface="微软雅黑" panose="020B0503020204020204" pitchFamily="34" charset="-122"/>
              </a:rPr>
              <a:t>head = p;</a:t>
            </a:r>
            <a:endParaRPr lang="zh-CN" altLang="en-US" sz="18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D59322E-ED96-40A1-A3C8-BCE645CED510}"/>
              </a:ext>
            </a:extLst>
          </p:cNvPr>
          <p:cNvSpPr txBox="1"/>
          <p:nvPr/>
        </p:nvSpPr>
        <p:spPr>
          <a:xfrm>
            <a:off x="566930" y="4597331"/>
            <a:ext cx="6858000" cy="2108269"/>
          </a:xfrm>
          <a:prstGeom prst="rect">
            <a:avLst/>
          </a:prstGeom>
          <a:noFill/>
          <a:ln>
            <a:solidFill>
              <a:schemeClr val="tx1"/>
            </a:solidFill>
          </a:ln>
        </p:spPr>
        <p:txBody>
          <a:bodyPr wrap="square">
            <a:spAutoFit/>
          </a:bodyPr>
          <a:lstStyle/>
          <a:p>
            <a:pPr algn="just">
              <a:spcAft>
                <a:spcPts val="600"/>
              </a:spcAft>
            </a:pPr>
            <a:r>
              <a:rPr lang="zh-CN" altLang="en-US"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中间第 </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个位置插入：</a:t>
            </a: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struct Node *p = (struct Node *)malloc(</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sizeof</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(struct Node));</a:t>
            </a: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struct Node *</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head;</a:t>
            </a: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for(int k = 0; k &lt; </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k ++){</a:t>
            </a:r>
          </a:p>
          <a:p>
            <a:pPr algn="just"/>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-&gt;next;</a:t>
            </a: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p-&gt;next = </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-&gt;next;</a:t>
            </a:r>
          </a:p>
          <a:p>
            <a:pPr algn="just"/>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-&gt;next = p;</a:t>
            </a:r>
          </a:p>
        </p:txBody>
      </p:sp>
      <p:sp>
        <p:nvSpPr>
          <p:cNvPr id="9" name="文本框 8">
            <a:extLst>
              <a:ext uri="{FF2B5EF4-FFF2-40B4-BE49-F238E27FC236}">
                <a16:creationId xmlns:a16="http://schemas.microsoft.com/office/drawing/2014/main" id="{AC970E63-133A-44A4-BAC6-5B794D9DC877}"/>
              </a:ext>
            </a:extLst>
          </p:cNvPr>
          <p:cNvSpPr txBox="1"/>
          <p:nvPr/>
        </p:nvSpPr>
        <p:spPr>
          <a:xfrm>
            <a:off x="4724400" y="2844731"/>
            <a:ext cx="6858000" cy="2108269"/>
          </a:xfrm>
          <a:prstGeom prst="rect">
            <a:avLst/>
          </a:prstGeom>
          <a:solidFill>
            <a:schemeClr val="bg1"/>
          </a:solidFill>
          <a:ln>
            <a:solidFill>
              <a:schemeClr val="tx1"/>
            </a:solidFill>
          </a:ln>
        </p:spPr>
        <p:txBody>
          <a:bodyPr wrap="square">
            <a:spAutoFit/>
          </a:bodyPr>
          <a:lstStyle/>
          <a:p>
            <a:pPr algn="just">
              <a:spcAft>
                <a:spcPts val="600"/>
              </a:spcAft>
            </a:pPr>
            <a:r>
              <a:rPr lang="zh-CN" altLang="en-US"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尾插法：</a:t>
            </a: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struct Node *p = (struct Node *)malloc(</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sizeof</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(struct Node));</a:t>
            </a: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struct Node *</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head;</a:t>
            </a: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while(</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-&gt;next)</a:t>
            </a:r>
          </a:p>
          <a:p>
            <a:pPr algn="just"/>
            <a:r>
              <a:rPr lang="en-US" altLang="zh-CN" sz="1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-&gt;next;</a:t>
            </a:r>
          </a:p>
          <a:p>
            <a:pPr algn="just"/>
            <a:r>
              <a:rPr lang="en-US" altLang="zh-CN" sz="18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-&gt;next = p;</a:t>
            </a:r>
          </a:p>
          <a:p>
            <a:pPr algn="just"/>
            <a:r>
              <a:rPr lang="en-US"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p-&gt;next = NULL;</a:t>
            </a:r>
          </a:p>
        </p:txBody>
      </p:sp>
    </p:spTree>
    <p:extLst>
      <p:ext uri="{BB962C8B-B14F-4D97-AF65-F5344CB8AC3E}">
        <p14:creationId xmlns:p14="http://schemas.microsoft.com/office/powerpoint/2010/main" val="375247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DC317-705F-4497-B767-9D8999A449AC}"/>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12.1.7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链表的操作</a:t>
            </a:r>
          </a:p>
        </p:txBody>
      </p:sp>
      <p:sp>
        <p:nvSpPr>
          <p:cNvPr id="3" name="文本占位符 2">
            <a:extLst>
              <a:ext uri="{FF2B5EF4-FFF2-40B4-BE49-F238E27FC236}">
                <a16:creationId xmlns:a16="http://schemas.microsoft.com/office/drawing/2014/main" id="{5063D930-4857-48A9-89E7-596852A4B6E9}"/>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删除一个结点时，通过找到该结点所在位置，将其从链表中去除</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假设指针</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tmp</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指向待删除的结点，指针</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p</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指向该结点的前一个结点，则删除操作如下：</a:t>
            </a:r>
          </a:p>
        </p:txBody>
      </p:sp>
      <p:sp>
        <p:nvSpPr>
          <p:cNvPr id="4" name="文本框 3">
            <a:extLst>
              <a:ext uri="{FF2B5EF4-FFF2-40B4-BE49-F238E27FC236}">
                <a16:creationId xmlns:a16="http://schemas.microsoft.com/office/drawing/2014/main" id="{8C59773A-B856-4658-9B24-E4189340CDAE}"/>
              </a:ext>
            </a:extLst>
          </p:cNvPr>
          <p:cNvSpPr txBox="1"/>
          <p:nvPr/>
        </p:nvSpPr>
        <p:spPr>
          <a:xfrm>
            <a:off x="1320800" y="3384375"/>
            <a:ext cx="9448800" cy="2092881"/>
          </a:xfrm>
          <a:prstGeom prst="rect">
            <a:avLst/>
          </a:prstGeom>
          <a:noFill/>
          <a:ln>
            <a:solidFill>
              <a:schemeClr val="tx1"/>
            </a:solidFill>
          </a:ln>
        </p:spPr>
        <p:txBody>
          <a:bodyPr wrap="square">
            <a:spAutoFit/>
          </a:bodyPr>
          <a:lstStyle/>
          <a:p>
            <a:pPr algn="just">
              <a:spcAft>
                <a:spcPts val="600"/>
              </a:spcAf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struct Node *p = (struct Node)malloc(</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sizeof</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(struct Node));</a:t>
            </a:r>
          </a:p>
          <a:p>
            <a:pPr algn="just">
              <a:spcAft>
                <a:spcPts val="600"/>
              </a:spcAf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struct Node *</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600"/>
              </a:spcAft>
            </a:pP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p-&gt;next;</a:t>
            </a:r>
          </a:p>
          <a:p>
            <a:pPr algn="just">
              <a:spcAft>
                <a:spcPts val="600"/>
              </a:spcAf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p-&gt;next = </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-&gt;next;</a:t>
            </a:r>
          </a:p>
          <a:p>
            <a:pPr algn="just">
              <a:spcAft>
                <a:spcPts val="600"/>
              </a:spcAf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free(</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tmp</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157380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3E47D-C182-47DF-AB56-670728AA3A56}"/>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a:t>
            </a:r>
          </a:p>
        </p:txBody>
      </p:sp>
      <p:sp>
        <p:nvSpPr>
          <p:cNvPr id="3" name="文本占位符 2">
            <a:extLst>
              <a:ext uri="{FF2B5EF4-FFF2-40B4-BE49-F238E27FC236}">
                <a16:creationId xmlns:a16="http://schemas.microsoft.com/office/drawing/2014/main" id="{86AF1B3F-5DEB-4EF7-B3AB-E04F1BFEDFC7}"/>
              </a:ext>
            </a:extLst>
          </p:cNvPr>
          <p:cNvSpPr>
            <a:spLocks noGrp="1"/>
          </p:cNvSpPr>
          <p:nvPr>
            <p:ph type="body" idx="1"/>
          </p:nvPr>
        </p:nvSpPr>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12.2.1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实验目的和要求</a:t>
            </a:r>
          </a:p>
          <a:p>
            <a:pPr marL="457200" marR="0" lvl="1" indent="0" rtl="0">
              <a:buNone/>
            </a:pPr>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本实验要求掌握</a:t>
            </a:r>
            <a:r>
              <a:rPr lang="zh-CN" altLang="en-US" sz="2600" b="0" kern="100" dirty="0">
                <a:solidFill>
                  <a:srgbClr val="000000"/>
                </a:solidFill>
              </a:rPr>
              <a:t>：</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1" rtl="0"/>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单链表的定义和使用方法</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1" rtl="0"/>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单链表的建立、</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1" rtl="0"/>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链表中节点的查找与删除</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1" rtl="0"/>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链表节点的输出方法</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1" rtl="0"/>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链表节点的排序方法</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1" rtl="0"/>
            <a:r>
              <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rPr>
              <a:t>C</a:t>
            </a:r>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语言创建菜单的方法</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1" rtl="0"/>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结构体的定义和使用方法</a:t>
            </a:r>
          </a:p>
        </p:txBody>
      </p:sp>
    </p:spTree>
    <p:extLst>
      <p:ext uri="{BB962C8B-B14F-4D97-AF65-F5344CB8AC3E}">
        <p14:creationId xmlns:p14="http://schemas.microsoft.com/office/powerpoint/2010/main" val="128098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A8881-140C-4527-842E-EEA8DCF77598}"/>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7B6877B0-2824-45F2-9677-316E9D562317}"/>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用</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C</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语言和链表数据结构实现一个小型的超市商品管理系统</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系统需要具有的功能：</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商品信息录入</a:t>
            </a:r>
            <a:endParaRPr lang="en-US" altLang="zh-CN" sz="2600" b="0" kern="100" dirty="0">
              <a:solidFill>
                <a:srgbClr val="000000"/>
              </a:solidFill>
            </a:endParaRPr>
          </a:p>
          <a:p>
            <a:pPr lvl="1"/>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商品信息修改</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商品信息删除</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商品信息查找</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r>
              <a:rPr lang="zh-CN" altLang="en-US" sz="2600" b="0" i="0" u="none" strike="noStrike" kern="100" baseline="0" dirty="0">
                <a:solidFill>
                  <a:srgbClr val="000000"/>
                </a:solidFill>
                <a:latin typeface="微软雅黑" panose="020B0503020204020204" pitchFamily="34" charset="-122"/>
                <a:ea typeface="微软雅黑" panose="020B0503020204020204" pitchFamily="34" charset="-122"/>
              </a:rPr>
              <a:t>商品信息插入</a:t>
            </a:r>
            <a:endParaRPr lang="en-US" altLang="zh-CN" sz="2600"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442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A8881-140C-4527-842E-EEA8DCF77598}"/>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7B6877B0-2824-45F2-9677-316E9D562317}"/>
              </a:ext>
            </a:extLst>
          </p:cNvPr>
          <p:cNvSpPr>
            <a:spLocks noGrp="1"/>
          </p:cNvSpPr>
          <p:nvPr>
            <p:ph type="body" idx="1"/>
          </p:nvPr>
        </p:nvSpPr>
        <p:spPr/>
        <p:txBody>
          <a:bodyPr/>
          <a:lstStyle/>
          <a:p>
            <a:pPr marL="0" marR="0" lvl="0" indent="0" rtl="0">
              <a:buNone/>
            </a:pP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具体实现步骤：</a:t>
            </a:r>
          </a:p>
          <a:p>
            <a:pPr marR="0" lvl="0" rtl="0"/>
            <a:r>
              <a:rPr lang="en-US" altLang="zh-CN" b="0" kern="100" dirty="0">
                <a:solidFill>
                  <a:srgbClr val="000000"/>
                </a:solidFill>
              </a:rPr>
              <a:t>1. </a:t>
            </a:r>
            <a:r>
              <a:rPr lang="zh-CN" altLang="en-US" b="0" kern="100" dirty="0">
                <a:solidFill>
                  <a:srgbClr val="000000"/>
                </a:solidFill>
              </a:rPr>
              <a:t>编写</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软件界面：实现一个数字选项式的启动界面，其中至少包含显示所有商品信息、商品信息插入、商品信息修改、商品信息删除、商品信息查询、商品价格排序、退出系统并保存</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7</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个选项。并且这些功能可以循环调用。</a:t>
            </a:r>
          </a:p>
        </p:txBody>
      </p:sp>
      <p:pic>
        <p:nvPicPr>
          <p:cNvPr id="5" name="图片 4">
            <a:extLst>
              <a:ext uri="{FF2B5EF4-FFF2-40B4-BE49-F238E27FC236}">
                <a16:creationId xmlns:a16="http://schemas.microsoft.com/office/drawing/2014/main" id="{70F8910C-60B1-416B-A16E-4EDF39C09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459480"/>
            <a:ext cx="4862662" cy="3246120"/>
          </a:xfrm>
          <a:prstGeom prst="rect">
            <a:avLst/>
          </a:prstGeom>
        </p:spPr>
      </p:pic>
    </p:spTree>
    <p:extLst>
      <p:ext uri="{BB962C8B-B14F-4D97-AF65-F5344CB8AC3E}">
        <p14:creationId xmlns:p14="http://schemas.microsoft.com/office/powerpoint/2010/main" val="286335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71E1F-1872-4AE9-A70D-21E51662C2B0}"/>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280803F7-09F7-4936-83FB-91F1A8C280C9}"/>
              </a:ext>
            </a:extLst>
          </p:cNvPr>
          <p:cNvSpPr>
            <a:spLocks noGrp="1"/>
          </p:cNvSpPr>
          <p:nvPr>
            <p:ph type="body" idx="1"/>
          </p:nvPr>
        </p:nvSpPr>
        <p:spPr>
          <a:xfrm>
            <a:off x="304800" y="1371600"/>
            <a:ext cx="10972800" cy="5181600"/>
          </a:xfrm>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2.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商品信息的初始化：定义链表并初始化。实现从已有的商品信息文件中读取商品信息，并且分配内存保存至链表中。当首次运行系统的时候，在显示系统界面之前，需要进行该初始化步骤，同时显示以下提示信息：商品的链表文件已建立，有</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n</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个商品记录，其中</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n</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是文件中已有的商品数量。</a:t>
            </a:r>
          </a:p>
        </p:txBody>
      </p:sp>
    </p:spTree>
    <p:extLst>
      <p:ext uri="{BB962C8B-B14F-4D97-AF65-F5344CB8AC3E}">
        <p14:creationId xmlns:p14="http://schemas.microsoft.com/office/powerpoint/2010/main" val="326889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8FD56-4D93-454A-AEDF-476EE9736BEC}"/>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E93CBF13-C67F-44B8-A16B-2A10FABF503F}"/>
              </a:ext>
            </a:extLst>
          </p:cNvPr>
          <p:cNvSpPr>
            <a:spLocks noGrp="1"/>
          </p:cNvSpPr>
          <p:nvPr>
            <p:ph type="body" idx="1"/>
          </p:nvPr>
        </p:nvSpPr>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3.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商品信息的增加：实现一个函数完成单个商品信息的增加，接收用户输入的各项商品信息，然后保存至链表节点。同时实现可以根据用户输入，指定将该节点插入到链表的头部、尾部或中间的第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i</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个位置。商品的输入参考界面如下图所示。</a:t>
            </a:r>
          </a:p>
        </p:txBody>
      </p:sp>
      <p:pic>
        <p:nvPicPr>
          <p:cNvPr id="5" name="图片 4">
            <a:extLst>
              <a:ext uri="{FF2B5EF4-FFF2-40B4-BE49-F238E27FC236}">
                <a16:creationId xmlns:a16="http://schemas.microsoft.com/office/drawing/2014/main" id="{D0FFAFF8-8BE5-433B-A4D2-6E6B6DDA7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24" y="3429000"/>
            <a:ext cx="10534650" cy="2771775"/>
          </a:xfrm>
          <a:prstGeom prst="rect">
            <a:avLst/>
          </a:prstGeom>
        </p:spPr>
      </p:pic>
    </p:spTree>
    <p:extLst>
      <p:ext uri="{BB962C8B-B14F-4D97-AF65-F5344CB8AC3E}">
        <p14:creationId xmlns:p14="http://schemas.microsoft.com/office/powerpoint/2010/main" val="306299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B7D35-BDAE-4F65-BDE7-7FDB08AC75BE}"/>
              </a:ext>
            </a:extLst>
          </p:cNvPr>
          <p:cNvSpPr>
            <a:spLocks noGrp="1"/>
          </p:cNvSpPr>
          <p:nvPr>
            <p:ph type="title"/>
          </p:nvPr>
        </p:nvSpPr>
        <p:spPr/>
        <p:txBody>
          <a:bodyPr/>
          <a:lstStyle/>
          <a:p>
            <a:pPr marR="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程序设计项目实践</a:t>
            </a:r>
          </a:p>
        </p:txBody>
      </p:sp>
      <p:sp>
        <p:nvSpPr>
          <p:cNvPr id="3" name="文本占位符 2">
            <a:extLst>
              <a:ext uri="{FF2B5EF4-FFF2-40B4-BE49-F238E27FC236}">
                <a16:creationId xmlns:a16="http://schemas.microsoft.com/office/drawing/2014/main" id="{E1455958-3503-4C2C-8003-B640E3ECE671}"/>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项目要求</a:t>
            </a:r>
            <a:r>
              <a:rPr lang="zh-CN" altLang="en-US" b="0" kern="100" dirty="0">
                <a:solidFill>
                  <a:srgbClr val="000000"/>
                </a:solidFill>
              </a:rPr>
              <a:t>：</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用链表实现一个超市商品管理系统</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demo</a:t>
            </a: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主要涉及的操作：链表的创建、查找、删除等</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此外，还涉及一些基础操作，如文件读写、内存空间的分配与释放等</a:t>
            </a: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本章的重点是</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C</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语言的综合运用，软件项目开发的完整活动包括了可行性分析、需求分析、系统设计、编码实现等，读者可参考软件工程的相关书籍和资料</a:t>
            </a:r>
          </a:p>
        </p:txBody>
      </p:sp>
    </p:spTree>
    <p:extLst>
      <p:ext uri="{BB962C8B-B14F-4D97-AF65-F5344CB8AC3E}">
        <p14:creationId xmlns:p14="http://schemas.microsoft.com/office/powerpoint/2010/main" val="3044291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54BD7-BA9C-43D8-9297-387DADF4C9BB}"/>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58CFE32A-0E21-4F7A-91BA-DBAD20701452}"/>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4.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修改商品信息：实现一个函数完成商品信息的修改功能，实现可以根据商品的</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ID</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属性修改商品信息，其中用字符串比较的方式查找待修改的商品。如下图所示。</a:t>
            </a:r>
          </a:p>
        </p:txBody>
      </p:sp>
      <p:pic>
        <p:nvPicPr>
          <p:cNvPr id="5" name="图片 4">
            <a:extLst>
              <a:ext uri="{FF2B5EF4-FFF2-40B4-BE49-F238E27FC236}">
                <a16:creationId xmlns:a16="http://schemas.microsoft.com/office/drawing/2014/main" id="{59926A01-4806-4A97-BFC7-D6480E9C2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651810"/>
            <a:ext cx="9144000" cy="4187902"/>
          </a:xfrm>
          <a:prstGeom prst="rect">
            <a:avLst/>
          </a:prstGeom>
        </p:spPr>
      </p:pic>
    </p:spTree>
    <p:extLst>
      <p:ext uri="{BB962C8B-B14F-4D97-AF65-F5344CB8AC3E}">
        <p14:creationId xmlns:p14="http://schemas.microsoft.com/office/powerpoint/2010/main" val="1602509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87C0E-91E8-453E-BFCF-7F02D1FA6694}"/>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FFFC3972-15D2-421F-8105-084615984845}"/>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5.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删除商品信息：实现一个函数，实现根据商品的</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ID</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来删除对应的商品信息的功能，商品查找通过字符串比较的方式，查找成功后释放掉对应指针指向的内存区域，完成删除。如下图所示。</a:t>
            </a:r>
          </a:p>
        </p:txBody>
      </p:sp>
      <p:pic>
        <p:nvPicPr>
          <p:cNvPr id="5" name="图片 4">
            <a:extLst>
              <a:ext uri="{FF2B5EF4-FFF2-40B4-BE49-F238E27FC236}">
                <a16:creationId xmlns:a16="http://schemas.microsoft.com/office/drawing/2014/main" id="{65AC4606-C1F5-4B73-BBF6-442B63FCA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3048000"/>
            <a:ext cx="10534650" cy="2438400"/>
          </a:xfrm>
          <a:prstGeom prst="rect">
            <a:avLst/>
          </a:prstGeom>
        </p:spPr>
      </p:pic>
    </p:spTree>
    <p:extLst>
      <p:ext uri="{BB962C8B-B14F-4D97-AF65-F5344CB8AC3E}">
        <p14:creationId xmlns:p14="http://schemas.microsoft.com/office/powerpoint/2010/main" val="3379294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5DD99-A7EF-4E4E-B9EB-4CD7D9A2D8A2}"/>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8A8CB9D2-22C1-4A71-BCA9-AF0572C22996}"/>
              </a:ext>
            </a:extLst>
          </p:cNvPr>
          <p:cNvSpPr>
            <a:spLocks noGrp="1"/>
          </p:cNvSpPr>
          <p:nvPr>
            <p:ph type="body" idx="1"/>
          </p:nvPr>
        </p:nvSpPr>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6.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查找商品信息：实现一个函数，根据输入的商品</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ID</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来查找对应的商品信息，商品名称的判断使用字符串比较的方式实现，然后调用格式化输出查找到的商品信息。如下图所示。</a:t>
            </a:r>
          </a:p>
        </p:txBody>
      </p:sp>
      <p:pic>
        <p:nvPicPr>
          <p:cNvPr id="5" name="图片 4">
            <a:extLst>
              <a:ext uri="{FF2B5EF4-FFF2-40B4-BE49-F238E27FC236}">
                <a16:creationId xmlns:a16="http://schemas.microsoft.com/office/drawing/2014/main" id="{76EEAF7F-11BD-48AA-955C-B83AEAFD2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12" y="3162300"/>
            <a:ext cx="10544175" cy="1600200"/>
          </a:xfrm>
          <a:prstGeom prst="rect">
            <a:avLst/>
          </a:prstGeom>
        </p:spPr>
      </p:pic>
    </p:spTree>
    <p:extLst>
      <p:ext uri="{BB962C8B-B14F-4D97-AF65-F5344CB8AC3E}">
        <p14:creationId xmlns:p14="http://schemas.microsoft.com/office/powerpoint/2010/main" val="284639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1179F-9757-4FD7-ACB0-EF62B90D2199}"/>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2848253D-3E6B-4B30-AB6A-5857385FABBD}"/>
              </a:ext>
            </a:extLst>
          </p:cNvPr>
          <p:cNvSpPr>
            <a:spLocks noGrp="1"/>
          </p:cNvSpPr>
          <p:nvPr>
            <p:ph type="body" idx="1"/>
          </p:nvPr>
        </p:nvSpPr>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7.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显示所有商品信息：实现一个函数，该函数的功能是将链表中所有的商品信息以格式化方式打印到屏幕上，如下图所示。</a:t>
            </a:r>
          </a:p>
        </p:txBody>
      </p:sp>
      <p:pic>
        <p:nvPicPr>
          <p:cNvPr id="5" name="图片 4">
            <a:extLst>
              <a:ext uri="{FF2B5EF4-FFF2-40B4-BE49-F238E27FC236}">
                <a16:creationId xmlns:a16="http://schemas.microsoft.com/office/drawing/2014/main" id="{9F2EFB8F-8C1F-4E66-AAAE-74650C20A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2590800"/>
            <a:ext cx="10534650" cy="3362325"/>
          </a:xfrm>
          <a:prstGeom prst="rect">
            <a:avLst/>
          </a:prstGeom>
        </p:spPr>
      </p:pic>
    </p:spTree>
    <p:extLst>
      <p:ext uri="{BB962C8B-B14F-4D97-AF65-F5344CB8AC3E}">
        <p14:creationId xmlns:p14="http://schemas.microsoft.com/office/powerpoint/2010/main" val="2172378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34536-81A3-4DDD-B439-AC4048115880}"/>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A0986248-F42A-4F4C-88F1-44EAC6DE59BE}"/>
              </a:ext>
            </a:extLst>
          </p:cNvPr>
          <p:cNvSpPr>
            <a:spLocks noGrp="1"/>
          </p:cNvSpPr>
          <p:nvPr>
            <p:ph type="body" idx="1"/>
          </p:nvPr>
        </p:nvSpPr>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8.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对商品按价格排序：实现一个函数，可以实现根据链表中的商品价格，对商品从低到高进行排序，排序算法采用冒泡排序实现，最后将排序后的链表打印至屏幕。如下图所示。</a:t>
            </a:r>
          </a:p>
        </p:txBody>
      </p:sp>
      <p:pic>
        <p:nvPicPr>
          <p:cNvPr id="5" name="图片 4">
            <a:extLst>
              <a:ext uri="{FF2B5EF4-FFF2-40B4-BE49-F238E27FC236}">
                <a16:creationId xmlns:a16="http://schemas.microsoft.com/office/drawing/2014/main" id="{4F37034E-D06F-4CD0-B004-F94362CFA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62" y="2935986"/>
            <a:ext cx="10582275" cy="3638550"/>
          </a:xfrm>
          <a:prstGeom prst="rect">
            <a:avLst/>
          </a:prstGeom>
        </p:spPr>
      </p:pic>
    </p:spTree>
    <p:extLst>
      <p:ext uri="{BB962C8B-B14F-4D97-AF65-F5344CB8AC3E}">
        <p14:creationId xmlns:p14="http://schemas.microsoft.com/office/powerpoint/2010/main" val="4109136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AA08A-11F2-426A-B4B3-A3964B2F84C0}"/>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12.2.2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实验内容</a:t>
            </a:r>
          </a:p>
        </p:txBody>
      </p:sp>
      <p:sp>
        <p:nvSpPr>
          <p:cNvPr id="3" name="文本占位符 2">
            <a:extLst>
              <a:ext uri="{FF2B5EF4-FFF2-40B4-BE49-F238E27FC236}">
                <a16:creationId xmlns:a16="http://schemas.microsoft.com/office/drawing/2014/main" id="{5DE9E848-F798-491F-BB0B-3E0FE3A59103}"/>
              </a:ext>
            </a:extLst>
          </p:cNvPr>
          <p:cNvSpPr>
            <a:spLocks noGrp="1"/>
          </p:cNvSpPr>
          <p:nvPr>
            <p:ph type="body" idx="1"/>
          </p:nvPr>
        </p:nvSpPr>
        <p:spPr>
          <a:xfrm>
            <a:off x="304800" y="1371600"/>
            <a:ext cx="11277600" cy="5181600"/>
          </a:xfrm>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9.</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退出系统并保存： 实现一个文件写入函数，将所有的商品信息的改动写入到商品信息文件，输入</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0</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退出系统，同时清理系统运行过程中已分配的内存。</a:t>
            </a:r>
          </a:p>
        </p:txBody>
      </p:sp>
    </p:spTree>
    <p:extLst>
      <p:ext uri="{BB962C8B-B14F-4D97-AF65-F5344CB8AC3E}">
        <p14:creationId xmlns:p14="http://schemas.microsoft.com/office/powerpoint/2010/main" val="836125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AE138-6A78-4E0B-92F1-C6B91AF77DC9}"/>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4FE7597C-26EE-4148-B005-0A590063DDF0}"/>
              </a:ext>
            </a:extLst>
          </p:cNvPr>
          <p:cNvSpPr>
            <a:spLocks noGrp="1"/>
          </p:cNvSpPr>
          <p:nvPr>
            <p:ph type="body" idx="1"/>
          </p:nvPr>
        </p:nvSpPr>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1.</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定义商品结构，并且定义结点和链表结构用来组织在商品信息库中的所有商品信息。</a:t>
            </a:r>
          </a:p>
        </p:txBody>
      </p:sp>
      <p:sp>
        <p:nvSpPr>
          <p:cNvPr id="6" name="文本框 5">
            <a:extLst>
              <a:ext uri="{FF2B5EF4-FFF2-40B4-BE49-F238E27FC236}">
                <a16:creationId xmlns:a16="http://schemas.microsoft.com/office/drawing/2014/main" id="{C4DFCA4F-E7FF-F1F7-BAE1-BF83ED4FDA7E}"/>
              </a:ext>
            </a:extLst>
          </p:cNvPr>
          <p:cNvSpPr txBox="1"/>
          <p:nvPr/>
        </p:nvSpPr>
        <p:spPr>
          <a:xfrm>
            <a:off x="533400" y="2590800"/>
            <a:ext cx="3708399" cy="3693319"/>
          </a:xfrm>
          <a:prstGeom prst="rect">
            <a:avLst/>
          </a:prstGeom>
          <a:noFill/>
          <a:ln>
            <a:solidFill>
              <a:schemeClr val="tx1"/>
            </a:solidFill>
          </a:ln>
        </p:spPr>
        <p:txBody>
          <a:bodyPr wrap="square">
            <a:spAutoFit/>
          </a:bodyPr>
          <a:lstStyle/>
          <a:p>
            <a:r>
              <a:rPr lang="zh-CN" altLang="en-US" sz="2600" kern="100" dirty="0">
                <a:solidFill>
                  <a:srgbClr val="000000"/>
                </a:solidFill>
                <a:latin typeface="微软雅黑" panose="020B0503020204020204" pitchFamily="34" charset="-122"/>
                <a:ea typeface="微软雅黑" panose="020B0503020204020204" pitchFamily="34" charset="-122"/>
              </a:rPr>
              <a:t>typedef struct {   </a:t>
            </a:r>
            <a:endParaRPr lang="en-US" altLang="zh-CN" sz="2600" kern="100" dirty="0">
              <a:solidFill>
                <a:srgbClr val="000000"/>
              </a:solidFill>
              <a:latin typeface="微软雅黑" panose="020B0503020204020204" pitchFamily="34" charset="-122"/>
              <a:ea typeface="微软雅黑" panose="020B0503020204020204" pitchFamily="34" charset="-122"/>
            </a:endParaRPr>
          </a:p>
          <a:p>
            <a:r>
              <a:rPr lang="zh-CN" altLang="en-US" sz="2600" kern="100" dirty="0">
                <a:solidFill>
                  <a:srgbClr val="000000"/>
                </a:solidFill>
                <a:latin typeface="微软雅黑" panose="020B0503020204020204" pitchFamily="34" charset="-122"/>
                <a:ea typeface="微软雅黑" panose="020B0503020204020204" pitchFamily="34" charset="-122"/>
              </a:rPr>
              <a:t>    char id[MAX_ID];    </a:t>
            </a:r>
            <a:endParaRPr lang="en-US" altLang="zh-CN" sz="2600" kern="100" dirty="0">
              <a:solidFill>
                <a:srgbClr val="000000"/>
              </a:solidFill>
              <a:latin typeface="微软雅黑" panose="020B0503020204020204" pitchFamily="34" charset="-122"/>
              <a:ea typeface="微软雅黑" panose="020B0503020204020204" pitchFamily="34" charset="-122"/>
            </a:endParaRPr>
          </a:p>
          <a:p>
            <a:r>
              <a:rPr lang="zh-CN" altLang="en-US" sz="2600" kern="100" dirty="0">
                <a:solidFill>
                  <a:srgbClr val="000000"/>
                </a:solidFill>
                <a:latin typeface="微软雅黑" panose="020B0503020204020204" pitchFamily="34" charset="-122"/>
                <a:ea typeface="微软雅黑" panose="020B0503020204020204" pitchFamily="34" charset="-122"/>
              </a:rPr>
              <a:t>    char name[MAX_NAME];   </a:t>
            </a:r>
            <a:endParaRPr lang="en-US" altLang="zh-CN" sz="2600" kern="100" dirty="0">
              <a:solidFill>
                <a:srgbClr val="000000"/>
              </a:solidFill>
              <a:latin typeface="微软雅黑" panose="020B0503020204020204" pitchFamily="34" charset="-122"/>
              <a:ea typeface="微软雅黑" panose="020B0503020204020204" pitchFamily="34" charset="-122"/>
            </a:endParaRPr>
          </a:p>
          <a:p>
            <a:r>
              <a:rPr lang="en-US" altLang="zh-CN" sz="2600" kern="100" dirty="0">
                <a:solidFill>
                  <a:srgbClr val="000000"/>
                </a:solidFill>
                <a:latin typeface="微软雅黑" panose="020B0503020204020204" pitchFamily="34" charset="-122"/>
                <a:ea typeface="微软雅黑" panose="020B0503020204020204" pitchFamily="34" charset="-122"/>
              </a:rPr>
              <a:t>    </a:t>
            </a:r>
            <a:r>
              <a:rPr lang="zh-CN" altLang="en-US" sz="2600" kern="100" dirty="0">
                <a:solidFill>
                  <a:srgbClr val="000000"/>
                </a:solidFill>
                <a:latin typeface="微软雅黑" panose="020B0503020204020204" pitchFamily="34" charset="-122"/>
                <a:ea typeface="微软雅黑" panose="020B0503020204020204" pitchFamily="34" charset="-122"/>
              </a:rPr>
              <a:t>int price;    </a:t>
            </a:r>
            <a:endParaRPr lang="en-US" altLang="zh-CN" sz="2600" kern="100" dirty="0">
              <a:solidFill>
                <a:srgbClr val="000000"/>
              </a:solidFill>
              <a:latin typeface="微软雅黑" panose="020B0503020204020204" pitchFamily="34" charset="-122"/>
              <a:ea typeface="微软雅黑" panose="020B0503020204020204" pitchFamily="34" charset="-122"/>
            </a:endParaRPr>
          </a:p>
          <a:p>
            <a:r>
              <a:rPr lang="en-US" altLang="zh-CN" sz="2600" kern="100" dirty="0">
                <a:solidFill>
                  <a:srgbClr val="000000"/>
                </a:solidFill>
                <a:latin typeface="微软雅黑" panose="020B0503020204020204" pitchFamily="34" charset="-122"/>
                <a:ea typeface="微软雅黑" panose="020B0503020204020204" pitchFamily="34" charset="-122"/>
              </a:rPr>
              <a:t>    </a:t>
            </a:r>
            <a:r>
              <a:rPr lang="zh-CN" altLang="en-US" sz="2600" kern="100" dirty="0">
                <a:solidFill>
                  <a:srgbClr val="000000"/>
                </a:solidFill>
                <a:latin typeface="微软雅黑" panose="020B0503020204020204" pitchFamily="34" charset="-122"/>
                <a:ea typeface="微软雅黑" panose="020B0503020204020204" pitchFamily="34" charset="-122"/>
              </a:rPr>
              <a:t>double discount;</a:t>
            </a:r>
            <a:endParaRPr lang="en-US" altLang="zh-CN" sz="2600" kern="100" dirty="0">
              <a:solidFill>
                <a:srgbClr val="000000"/>
              </a:solidFill>
              <a:latin typeface="微软雅黑" panose="020B0503020204020204" pitchFamily="34" charset="-122"/>
              <a:ea typeface="微软雅黑" panose="020B0503020204020204" pitchFamily="34" charset="-122"/>
            </a:endParaRPr>
          </a:p>
          <a:p>
            <a:r>
              <a:rPr lang="zh-CN" altLang="en-US" sz="2600" kern="100" dirty="0">
                <a:solidFill>
                  <a:srgbClr val="000000"/>
                </a:solidFill>
                <a:latin typeface="微软雅黑" panose="020B0503020204020204" pitchFamily="34" charset="-122"/>
                <a:ea typeface="微软雅黑" panose="020B0503020204020204" pitchFamily="34" charset="-122"/>
              </a:rPr>
              <a:t>    int amount;</a:t>
            </a:r>
            <a:endParaRPr lang="en-US" altLang="zh-CN" sz="2600" kern="100" dirty="0">
              <a:solidFill>
                <a:srgbClr val="000000"/>
              </a:solidFill>
              <a:latin typeface="微软雅黑" panose="020B0503020204020204" pitchFamily="34" charset="-122"/>
              <a:ea typeface="微软雅黑" panose="020B0503020204020204" pitchFamily="34" charset="-122"/>
            </a:endParaRPr>
          </a:p>
          <a:p>
            <a:r>
              <a:rPr lang="zh-CN" altLang="en-US" sz="2600" kern="100" dirty="0">
                <a:solidFill>
                  <a:srgbClr val="000000"/>
                </a:solidFill>
                <a:latin typeface="微软雅黑" panose="020B0503020204020204" pitchFamily="34" charset="-122"/>
                <a:ea typeface="微软雅黑" panose="020B0503020204020204" pitchFamily="34" charset="-122"/>
              </a:rPr>
              <a:t>    int remain;</a:t>
            </a:r>
            <a:endParaRPr lang="en-US" altLang="zh-CN" sz="2600" kern="100" dirty="0">
              <a:solidFill>
                <a:srgbClr val="000000"/>
              </a:solidFill>
              <a:latin typeface="微软雅黑" panose="020B0503020204020204" pitchFamily="34" charset="-122"/>
              <a:ea typeface="微软雅黑" panose="020B0503020204020204" pitchFamily="34" charset="-122"/>
            </a:endParaRPr>
          </a:p>
          <a:p>
            <a:r>
              <a:rPr lang="zh-CN" altLang="en-US" sz="2600" kern="100" dirty="0">
                <a:solidFill>
                  <a:srgbClr val="000000"/>
                </a:solidFill>
                <a:latin typeface="微软雅黑" panose="020B0503020204020204" pitchFamily="34" charset="-122"/>
                <a:ea typeface="微软雅黑" panose="020B0503020204020204" pitchFamily="34" charset="-122"/>
              </a:rPr>
              <a:t>}Goods;</a:t>
            </a:r>
          </a:p>
        </p:txBody>
      </p:sp>
      <p:sp>
        <p:nvSpPr>
          <p:cNvPr id="8" name="文本框 7">
            <a:extLst>
              <a:ext uri="{FF2B5EF4-FFF2-40B4-BE49-F238E27FC236}">
                <a16:creationId xmlns:a16="http://schemas.microsoft.com/office/drawing/2014/main" id="{0113DC25-E289-A30F-AC79-17376C4B900E}"/>
              </a:ext>
            </a:extLst>
          </p:cNvPr>
          <p:cNvSpPr txBox="1"/>
          <p:nvPr/>
        </p:nvSpPr>
        <p:spPr>
          <a:xfrm>
            <a:off x="4652169" y="2600206"/>
            <a:ext cx="3519487" cy="1692771"/>
          </a:xfrm>
          <a:prstGeom prst="rect">
            <a:avLst/>
          </a:prstGeom>
          <a:noFill/>
          <a:ln>
            <a:solidFill>
              <a:schemeClr val="tx1"/>
            </a:solidFill>
          </a:ln>
        </p:spPr>
        <p:txBody>
          <a:bodyPr wrap="square">
            <a:spAutoFit/>
          </a:bodyPr>
          <a:lstStyle>
            <a:defPPr>
              <a:defRPr lang="en-US"/>
            </a:defPPr>
            <a:lvl1pPr>
              <a:defRPr sz="2600" kern="100">
                <a:solidFill>
                  <a:srgbClr val="000000"/>
                </a:solidFill>
                <a:latin typeface="微软雅黑" panose="020B0503020204020204" pitchFamily="34" charset="-122"/>
                <a:ea typeface="微软雅黑" panose="020B0503020204020204" pitchFamily="34" charset="-122"/>
              </a:defRPr>
            </a:lvl1pPr>
          </a:lstStyle>
          <a:p>
            <a:r>
              <a:rPr lang="en-US" altLang="zh-CN" dirty="0"/>
              <a:t>typedef struct node{    </a:t>
            </a:r>
          </a:p>
          <a:p>
            <a:r>
              <a:rPr lang="en-US" altLang="zh-CN" dirty="0"/>
              <a:t>    Goods </a:t>
            </a:r>
            <a:r>
              <a:rPr lang="en-US" altLang="zh-CN" dirty="0" err="1"/>
              <a:t>goods</a:t>
            </a:r>
            <a:r>
              <a:rPr lang="en-US" altLang="zh-CN" dirty="0"/>
              <a:t>; </a:t>
            </a:r>
          </a:p>
          <a:p>
            <a:r>
              <a:rPr lang="en-US" altLang="zh-CN" dirty="0"/>
              <a:t>    struct node *next;</a:t>
            </a:r>
          </a:p>
          <a:p>
            <a:r>
              <a:rPr lang="en-US" altLang="zh-CN" dirty="0"/>
              <a:t>}Node;</a:t>
            </a:r>
            <a:endParaRPr lang="zh-CN" altLang="en-US" dirty="0"/>
          </a:p>
        </p:txBody>
      </p:sp>
      <p:sp>
        <p:nvSpPr>
          <p:cNvPr id="10" name="文本框 9">
            <a:extLst>
              <a:ext uri="{FF2B5EF4-FFF2-40B4-BE49-F238E27FC236}">
                <a16:creationId xmlns:a16="http://schemas.microsoft.com/office/drawing/2014/main" id="{0558A810-2B59-782C-89F9-191C7EC26803}"/>
              </a:ext>
            </a:extLst>
          </p:cNvPr>
          <p:cNvSpPr txBox="1"/>
          <p:nvPr/>
        </p:nvSpPr>
        <p:spPr>
          <a:xfrm>
            <a:off x="8582026" y="2600206"/>
            <a:ext cx="3203574" cy="1692771"/>
          </a:xfrm>
          <a:prstGeom prst="rect">
            <a:avLst/>
          </a:prstGeom>
          <a:noFill/>
          <a:ln>
            <a:solidFill>
              <a:schemeClr val="tx1"/>
            </a:solidFill>
          </a:ln>
        </p:spPr>
        <p:txBody>
          <a:bodyPr wrap="square">
            <a:spAutoFit/>
          </a:bodyPr>
          <a:lstStyle>
            <a:defPPr>
              <a:defRPr lang="en-US"/>
            </a:defPPr>
            <a:lvl1pPr>
              <a:defRPr sz="2600" kern="100">
                <a:solidFill>
                  <a:srgbClr val="000000"/>
                </a:solidFill>
                <a:latin typeface="微软雅黑" panose="020B0503020204020204" pitchFamily="34" charset="-122"/>
                <a:ea typeface="微软雅黑" panose="020B0503020204020204" pitchFamily="34" charset="-122"/>
              </a:defRPr>
            </a:lvl1pPr>
          </a:lstStyle>
          <a:p>
            <a:r>
              <a:rPr lang="zh-CN" altLang="en-US" dirty="0"/>
              <a:t>typedef struct{</a:t>
            </a:r>
            <a:endParaRPr lang="en-US" altLang="zh-CN" dirty="0"/>
          </a:p>
          <a:p>
            <a:r>
              <a:rPr lang="zh-CN" altLang="en-US" dirty="0"/>
              <a:t>    Node *head;</a:t>
            </a:r>
            <a:endParaRPr lang="en-US" altLang="zh-CN" dirty="0"/>
          </a:p>
          <a:p>
            <a:r>
              <a:rPr lang="zh-CN" altLang="en-US" dirty="0"/>
              <a:t>    int current_num;</a:t>
            </a:r>
            <a:endParaRPr lang="en-US" altLang="zh-CN" dirty="0"/>
          </a:p>
          <a:p>
            <a:r>
              <a:rPr lang="zh-CN" altLang="en-US" dirty="0"/>
              <a:t>}Linkedlist;</a:t>
            </a:r>
          </a:p>
        </p:txBody>
      </p:sp>
    </p:spTree>
    <p:extLst>
      <p:ext uri="{BB962C8B-B14F-4D97-AF65-F5344CB8AC3E}">
        <p14:creationId xmlns:p14="http://schemas.microsoft.com/office/powerpoint/2010/main" val="175144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C55D1-63CC-4E7E-95B5-BA4D1E79C2D1}"/>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7CD7207F-6089-4CA5-AC3E-7B3E49755D32}"/>
              </a:ext>
            </a:extLst>
          </p:cNvPr>
          <p:cNvSpPr>
            <a:spLocks noGrp="1"/>
          </p:cNvSpPr>
          <p:nvPr>
            <p:ph type="body" idx="1"/>
          </p:nvPr>
        </p:nvSpPr>
        <p:spPr/>
        <p:txBody>
          <a:bodyPr/>
          <a:lstStyle/>
          <a:p>
            <a:pPr lv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2.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info_init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kern="100" dirty="0">
                <a:solidFill>
                  <a:srgbClr val="000000"/>
                </a:solidFill>
              </a:rPr>
              <a:t>，初始化链表</a:t>
            </a:r>
            <a:endParaRPr lang="zh-CN" altLang="en-US" b="0" i="0" u="none" strike="noStrike" kern="100" baseline="0" dirty="0">
              <a:solidFill>
                <a:srgbClr val="00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6CF7105-898D-8D3B-5C79-082CF9EBFC32}"/>
              </a:ext>
            </a:extLst>
          </p:cNvPr>
          <p:cNvSpPr txBox="1"/>
          <p:nvPr/>
        </p:nvSpPr>
        <p:spPr>
          <a:xfrm>
            <a:off x="823912" y="2059662"/>
            <a:ext cx="9448800" cy="4493538"/>
          </a:xfrm>
          <a:prstGeom prst="rect">
            <a:avLst/>
          </a:prstGeom>
          <a:noFill/>
          <a:ln>
            <a:solidFill>
              <a:schemeClr val="tx1"/>
            </a:solidFill>
          </a:ln>
        </p:spPr>
        <p:txBody>
          <a:bodyPr wrap="square">
            <a:spAutoFit/>
          </a:bodyPr>
          <a:lstStyle/>
          <a:p>
            <a:pPr algn="just"/>
            <a:r>
              <a:rPr lang="en-US" altLang="zh-CN" sz="2600" kern="100" dirty="0">
                <a:solidFill>
                  <a:srgbClr val="000000"/>
                </a:solidFill>
                <a:latin typeface="微软雅黑" panose="020B0503020204020204" pitchFamily="34" charset="-122"/>
                <a:ea typeface="微软雅黑" panose="020B0503020204020204" pitchFamily="34" charset="-122"/>
              </a:rPr>
              <a:t>void </a:t>
            </a:r>
            <a:r>
              <a:rPr lang="en-US" altLang="zh-CN" sz="2600" kern="100" dirty="0" err="1">
                <a:solidFill>
                  <a:srgbClr val="000000"/>
                </a:solidFill>
                <a:latin typeface="微软雅黑" panose="020B0503020204020204" pitchFamily="34" charset="-122"/>
                <a:ea typeface="微软雅黑" panose="020B0503020204020204" pitchFamily="34" charset="-122"/>
              </a:rPr>
              <a:t>info_init</a:t>
            </a:r>
            <a:r>
              <a:rPr lang="en-US" altLang="zh-CN" sz="2600" kern="100" dirty="0">
                <a:solidFill>
                  <a:srgbClr val="000000"/>
                </a:solidFill>
                <a:latin typeface="微软雅黑" panose="020B0503020204020204" pitchFamily="34" charset="-122"/>
                <a:ea typeface="微软雅黑" panose="020B0503020204020204" pitchFamily="34" charset="-122"/>
              </a:rPr>
              <a:t>(</a:t>
            </a:r>
            <a:r>
              <a:rPr lang="en-US" altLang="zh-CN" sz="2600" kern="100" dirty="0" err="1">
                <a:solidFill>
                  <a:srgbClr val="000000"/>
                </a:solidFill>
                <a:latin typeface="微软雅黑" panose="020B0503020204020204" pitchFamily="34" charset="-122"/>
                <a:ea typeface="微软雅黑" panose="020B0503020204020204" pitchFamily="34" charset="-122"/>
              </a:rPr>
              <a:t>Linkedlist</a:t>
            </a:r>
            <a:r>
              <a:rPr lang="en-US" altLang="zh-CN" sz="2600" kern="100" dirty="0">
                <a:solidFill>
                  <a:srgbClr val="000000"/>
                </a:solidFill>
                <a:latin typeface="微软雅黑" panose="020B0503020204020204" pitchFamily="34" charset="-122"/>
                <a:ea typeface="微软雅黑" panose="020B0503020204020204" pitchFamily="34" charset="-122"/>
              </a:rPr>
              <a:t> *h){</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FILE *</a:t>
            </a:r>
            <a:r>
              <a:rPr lang="en-US" altLang="zh-CN" sz="2600" kern="100" dirty="0" err="1">
                <a:solidFill>
                  <a:srgbClr val="000000"/>
                </a:solidFill>
                <a:latin typeface="微软雅黑" panose="020B0503020204020204" pitchFamily="34" charset="-122"/>
                <a:ea typeface="微软雅黑" panose="020B0503020204020204" pitchFamily="34" charset="-122"/>
              </a:rPr>
              <a:t>fp</a:t>
            </a:r>
            <a:r>
              <a:rPr lang="en-US" altLang="zh-CN" sz="2600" kern="100" dirty="0">
                <a:solidFill>
                  <a:srgbClr val="000000"/>
                </a:solidFill>
                <a:latin typeface="微软雅黑" panose="020B0503020204020204" pitchFamily="34" charset="-122"/>
                <a:ea typeface="微软雅黑" panose="020B0503020204020204" pitchFamily="34" charset="-122"/>
              </a:rPr>
              <a:t>;</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if((</a:t>
            </a:r>
            <a:r>
              <a:rPr lang="en-US" altLang="zh-CN" sz="2600" kern="100" dirty="0" err="1">
                <a:solidFill>
                  <a:srgbClr val="000000"/>
                </a:solidFill>
                <a:latin typeface="微软雅黑" panose="020B0503020204020204" pitchFamily="34" charset="-122"/>
                <a:ea typeface="微软雅黑" panose="020B0503020204020204" pitchFamily="34" charset="-122"/>
              </a:rPr>
              <a:t>fp</a:t>
            </a:r>
            <a:r>
              <a:rPr lang="en-US" altLang="zh-CN" sz="2600" kern="100" dirty="0">
                <a:solidFill>
                  <a:srgbClr val="000000"/>
                </a:solidFill>
                <a:latin typeface="微软雅黑" panose="020B0503020204020204" pitchFamily="34" charset="-122"/>
                <a:ea typeface="微软雅黑" panose="020B0503020204020204" pitchFamily="34" charset="-122"/>
              </a:rPr>
              <a:t> = </a:t>
            </a:r>
            <a:r>
              <a:rPr lang="en-US" altLang="zh-CN" sz="2600" kern="100" dirty="0" err="1">
                <a:solidFill>
                  <a:srgbClr val="000000"/>
                </a:solidFill>
                <a:latin typeface="微软雅黑" panose="020B0503020204020204" pitchFamily="34" charset="-122"/>
                <a:ea typeface="微软雅黑" panose="020B0503020204020204" pitchFamily="34" charset="-122"/>
              </a:rPr>
              <a:t>fopen</a:t>
            </a:r>
            <a:r>
              <a:rPr lang="en-US" altLang="zh-CN" sz="2600" kern="100" dirty="0">
                <a:solidFill>
                  <a:srgbClr val="000000"/>
                </a:solidFill>
                <a:latin typeface="微软雅黑" panose="020B0503020204020204" pitchFamily="34" charset="-122"/>
                <a:ea typeface="微软雅黑" panose="020B0503020204020204" pitchFamily="34" charset="-122"/>
              </a:rPr>
              <a:t>("GoodsInfo.txt", "r")) == NULL){</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if((</a:t>
            </a:r>
            <a:r>
              <a:rPr lang="en-US" altLang="zh-CN" sz="2600" kern="100" dirty="0" err="1">
                <a:solidFill>
                  <a:srgbClr val="000000"/>
                </a:solidFill>
                <a:latin typeface="微软雅黑" panose="020B0503020204020204" pitchFamily="34" charset="-122"/>
                <a:ea typeface="微软雅黑" panose="020B0503020204020204" pitchFamily="34" charset="-122"/>
              </a:rPr>
              <a:t>fp</a:t>
            </a:r>
            <a:r>
              <a:rPr lang="en-US" altLang="zh-CN" sz="2600" kern="100" dirty="0">
                <a:solidFill>
                  <a:srgbClr val="000000"/>
                </a:solidFill>
                <a:latin typeface="微软雅黑" panose="020B0503020204020204" pitchFamily="34" charset="-122"/>
                <a:ea typeface="微软雅黑" panose="020B0503020204020204" pitchFamily="34" charset="-122"/>
              </a:rPr>
              <a:t> = </a:t>
            </a:r>
            <a:r>
              <a:rPr lang="en-US" altLang="zh-CN" sz="2600" kern="100" dirty="0" err="1">
                <a:solidFill>
                  <a:srgbClr val="000000"/>
                </a:solidFill>
                <a:latin typeface="微软雅黑" panose="020B0503020204020204" pitchFamily="34" charset="-122"/>
                <a:ea typeface="微软雅黑" panose="020B0503020204020204" pitchFamily="34" charset="-122"/>
              </a:rPr>
              <a:t>fopen</a:t>
            </a:r>
            <a:r>
              <a:rPr lang="en-US" altLang="zh-CN" sz="2600" kern="100" dirty="0">
                <a:solidFill>
                  <a:srgbClr val="000000"/>
                </a:solidFill>
                <a:latin typeface="微软雅黑" panose="020B0503020204020204" pitchFamily="34" charset="-122"/>
                <a:ea typeface="微软雅黑" panose="020B0503020204020204" pitchFamily="34" charset="-122"/>
              </a:rPr>
              <a:t>("GoodsInfo.txt", "w")) == NULL)</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a:t>
            </a:r>
            <a:r>
              <a:rPr lang="en-US" altLang="zh-CN" sz="2600" kern="100" dirty="0" err="1">
                <a:solidFill>
                  <a:srgbClr val="000000"/>
                </a:solidFill>
                <a:latin typeface="微软雅黑" panose="020B0503020204020204" pitchFamily="34" charset="-122"/>
                <a:ea typeface="微软雅黑" panose="020B0503020204020204" pitchFamily="34" charset="-122"/>
              </a:rPr>
              <a:t>printf</a:t>
            </a:r>
            <a:r>
              <a:rPr lang="en-US" altLang="zh-CN" sz="2600" kern="100" dirty="0">
                <a:solidFill>
                  <a:srgbClr val="000000"/>
                </a:solidFill>
                <a:latin typeface="微软雅黑" panose="020B0503020204020204" pitchFamily="34" charset="-122"/>
                <a:ea typeface="微软雅黑" panose="020B0503020204020204" pitchFamily="34" charset="-122"/>
              </a:rPr>
              <a:t>("create goods information file failed ! \n");</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else{</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Goods </a:t>
            </a:r>
            <a:r>
              <a:rPr lang="en-US" altLang="zh-CN" sz="2600" kern="100" dirty="0" err="1">
                <a:solidFill>
                  <a:srgbClr val="000000"/>
                </a:solidFill>
                <a:latin typeface="微软雅黑" panose="020B0503020204020204" pitchFamily="34" charset="-122"/>
                <a:ea typeface="微软雅黑" panose="020B0503020204020204" pitchFamily="34" charset="-122"/>
              </a:rPr>
              <a:t>goods</a:t>
            </a:r>
            <a:r>
              <a:rPr lang="en-US" altLang="zh-CN" sz="2600" kern="100" dirty="0">
                <a:solidFill>
                  <a:srgbClr val="000000"/>
                </a:solidFill>
                <a:latin typeface="微软雅黑" panose="020B0503020204020204" pitchFamily="34" charset="-122"/>
                <a:ea typeface="微软雅黑" panose="020B0503020204020204" pitchFamily="34" charset="-122"/>
              </a:rPr>
              <a:t>;</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Node *node;</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h-&gt;head = NULL;</a:t>
            </a:r>
            <a:endParaRPr lang="zh-CN" altLang="zh-CN" sz="2600" kern="100" dirty="0">
              <a:solidFill>
                <a:srgbClr val="000000"/>
              </a:solidFill>
              <a:latin typeface="微软雅黑" panose="020B0503020204020204" pitchFamily="34" charset="-122"/>
              <a:ea typeface="微软雅黑" panose="020B0503020204020204" pitchFamily="34" charset="-122"/>
            </a:endParaRPr>
          </a:p>
          <a:p>
            <a:pPr algn="just"/>
            <a:r>
              <a:rPr lang="en-US" altLang="zh-CN" sz="2600" kern="100" dirty="0">
                <a:solidFill>
                  <a:srgbClr val="000000"/>
                </a:solidFill>
                <a:latin typeface="微软雅黑" panose="020B0503020204020204" pitchFamily="34" charset="-122"/>
                <a:ea typeface="微软雅黑" panose="020B0503020204020204" pitchFamily="34" charset="-122"/>
              </a:rPr>
              <a:t>        h-&gt;</a:t>
            </a:r>
            <a:r>
              <a:rPr lang="en-US" altLang="zh-CN" sz="2600" kern="100" dirty="0" err="1">
                <a:solidFill>
                  <a:srgbClr val="000000"/>
                </a:solidFill>
                <a:latin typeface="微软雅黑" panose="020B0503020204020204" pitchFamily="34" charset="-122"/>
                <a:ea typeface="微软雅黑" panose="020B0503020204020204" pitchFamily="34" charset="-122"/>
              </a:rPr>
              <a:t>current_num</a:t>
            </a:r>
            <a:r>
              <a:rPr lang="en-US" altLang="zh-CN" sz="2600" kern="100" dirty="0">
                <a:solidFill>
                  <a:srgbClr val="000000"/>
                </a:solidFill>
                <a:latin typeface="微软雅黑" panose="020B0503020204020204" pitchFamily="34" charset="-122"/>
                <a:ea typeface="微软雅黑" panose="020B0503020204020204" pitchFamily="34" charset="-122"/>
              </a:rPr>
              <a:t> = 0;</a:t>
            </a:r>
            <a:endParaRPr lang="zh-CN" altLang="zh-CN" sz="2600" kern="1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61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C55D1-63CC-4E7E-95B5-BA4D1E79C2D1}"/>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7CD7207F-6089-4CA5-AC3E-7B3E49755D32}"/>
              </a:ext>
            </a:extLst>
          </p:cNvPr>
          <p:cNvSpPr>
            <a:spLocks noGrp="1"/>
          </p:cNvSpPr>
          <p:nvPr>
            <p:ph type="body" idx="1"/>
          </p:nvPr>
        </p:nvSpPr>
        <p:spPr/>
        <p:txBody>
          <a:bodyPr/>
          <a:lstStyle/>
          <a:p>
            <a:pPr lv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2.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info_init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kern="100" dirty="0">
                <a:solidFill>
                  <a:srgbClr val="000000"/>
                </a:solidFill>
              </a:rPr>
              <a:t>，初始化链表（续）</a:t>
            </a:r>
            <a:endParaRPr lang="zh-CN" altLang="en-US" b="0" i="0" u="none" strike="noStrike" kern="100" baseline="0" dirty="0">
              <a:solidFill>
                <a:srgbClr val="00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DD87693-D1AB-F63C-124E-209CF1ABA325}"/>
              </a:ext>
            </a:extLst>
          </p:cNvPr>
          <p:cNvSpPr txBox="1"/>
          <p:nvPr/>
        </p:nvSpPr>
        <p:spPr>
          <a:xfrm>
            <a:off x="271462" y="1902083"/>
            <a:ext cx="6670675" cy="4832092"/>
          </a:xfrm>
          <a:prstGeom prst="rect">
            <a:avLst/>
          </a:prstGeom>
          <a:noFill/>
          <a:ln>
            <a:solidFill>
              <a:schemeClr val="tx1"/>
            </a:solidFill>
          </a:ln>
        </p:spPr>
        <p:txBody>
          <a:bodyPr wrap="square">
            <a:spAutoFit/>
          </a:bodyPr>
          <a:lstStyle/>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while(!</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feof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fscanf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"%s", goods.id);</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fscanf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t%s</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goods.name);</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fscanf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t%d</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&amp;</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goods.price</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fscanf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t%lf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&amp;</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goods.discount</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fscanf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t%d</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&amp;</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goods.amount</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fscanf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t%d</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\n", &amp;</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goods.remain</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node = (Node *)malloc(</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sizeof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(Node));</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node-&gt;goods = goods;</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node-&gt;next = h-&gt;head;</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h-&gt;head = node;</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h-&gt;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current_num</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 1;</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407C4B7-4579-1F94-20A9-00088A03AC0E}"/>
              </a:ext>
            </a:extLst>
          </p:cNvPr>
          <p:cNvSpPr txBox="1"/>
          <p:nvPr/>
        </p:nvSpPr>
        <p:spPr>
          <a:xfrm>
            <a:off x="5831682" y="4706541"/>
            <a:ext cx="6093618" cy="1846659"/>
          </a:xfrm>
          <a:prstGeom prst="rect">
            <a:avLst/>
          </a:prstGeom>
          <a:solidFill>
            <a:schemeClr val="bg1"/>
          </a:solidFill>
          <a:ln>
            <a:solidFill>
              <a:schemeClr val="tx1"/>
            </a:solidFill>
          </a:ln>
        </p:spPr>
        <p:txBody>
          <a:bodyPr wrap="square">
            <a:spAutoFit/>
          </a:bodyPr>
          <a:lstStyle>
            <a:defPPr>
              <a:defRPr lang="en-US"/>
            </a:defPPr>
            <a:lvl1pPr algn="just">
              <a:defRPr sz="2200"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dirty="0"/>
              <a:t> </a:t>
            </a:r>
            <a:r>
              <a:rPr lang="en-US" altLang="zh-CN" dirty="0" err="1"/>
              <a:t>fclose</a:t>
            </a:r>
            <a:r>
              <a:rPr lang="en-US" altLang="zh-CN" dirty="0"/>
              <a:t>(</a:t>
            </a:r>
            <a:r>
              <a:rPr lang="en-US" altLang="zh-CN" dirty="0" err="1"/>
              <a:t>fp</a:t>
            </a:r>
            <a:r>
              <a:rPr lang="en-US" altLang="zh-CN" dirty="0"/>
              <a:t>);</a:t>
            </a:r>
            <a:endParaRPr lang="zh-CN" altLang="zh-CN" dirty="0"/>
          </a:p>
          <a:p>
            <a:r>
              <a:rPr lang="en-US" altLang="zh-CN" dirty="0"/>
              <a:t>    </a:t>
            </a:r>
            <a:r>
              <a:rPr lang="en-US" altLang="zh-CN" dirty="0" err="1"/>
              <a:t>printf</a:t>
            </a:r>
            <a:r>
              <a:rPr lang="en-US" altLang="zh-CN" dirty="0"/>
              <a:t>("building goods information </a:t>
            </a:r>
            <a:r>
              <a:rPr lang="en-US" altLang="zh-CN" dirty="0" err="1"/>
              <a:t>linkedlist</a:t>
            </a:r>
            <a:r>
              <a:rPr lang="en-US" altLang="zh-CN" dirty="0"/>
              <a:t> finished ! \</a:t>
            </a:r>
            <a:r>
              <a:rPr lang="en-US" altLang="zh-CN" dirty="0" err="1"/>
              <a:t>ntotal</a:t>
            </a:r>
            <a:r>
              <a:rPr lang="en-US" altLang="zh-CN" dirty="0"/>
              <a:t> goods num: %d \n", h-&gt;</a:t>
            </a:r>
            <a:r>
              <a:rPr lang="en-US" altLang="zh-CN" dirty="0" err="1"/>
              <a:t>current_num</a:t>
            </a:r>
            <a:r>
              <a:rPr lang="en-US" altLang="zh-CN" dirty="0"/>
              <a:t>);</a:t>
            </a:r>
            <a:endParaRPr lang="zh-CN" altLang="zh-CN" dirty="0"/>
          </a:p>
          <a:p>
            <a:r>
              <a:rPr lang="en-US" altLang="zh-CN" dirty="0"/>
              <a:t>}</a:t>
            </a:r>
            <a:endParaRPr lang="zh-CN" altLang="en-US" dirty="0"/>
          </a:p>
        </p:txBody>
      </p:sp>
    </p:spTree>
    <p:extLst>
      <p:ext uri="{BB962C8B-B14F-4D97-AF65-F5344CB8AC3E}">
        <p14:creationId xmlns:p14="http://schemas.microsoft.com/office/powerpoint/2010/main" val="2296860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39700-2347-4EFB-8FB5-57A1C673BC58}"/>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008FF89D-3A75-49C5-9A55-7BA05EC8A43A}"/>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3.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flush(</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，将系统运行期间改动过的商品信息写入商品信息文件中，然后销毁链表</a:t>
            </a:r>
          </a:p>
        </p:txBody>
      </p:sp>
      <p:sp>
        <p:nvSpPr>
          <p:cNvPr id="6" name="文本框 5">
            <a:extLst>
              <a:ext uri="{FF2B5EF4-FFF2-40B4-BE49-F238E27FC236}">
                <a16:creationId xmlns:a16="http://schemas.microsoft.com/office/drawing/2014/main" id="{072E2BB2-5263-C77A-553C-5E3BF05A20A2}"/>
              </a:ext>
            </a:extLst>
          </p:cNvPr>
          <p:cNvSpPr txBox="1"/>
          <p:nvPr/>
        </p:nvSpPr>
        <p:spPr>
          <a:xfrm>
            <a:off x="881062" y="2590800"/>
            <a:ext cx="8991600" cy="3293209"/>
          </a:xfrm>
          <a:prstGeom prst="rect">
            <a:avLst/>
          </a:prstGeom>
          <a:noFill/>
          <a:ln>
            <a:solidFill>
              <a:schemeClr val="tx1"/>
            </a:solidFill>
          </a:ln>
        </p:spPr>
        <p:txBody>
          <a:bodyPr wrap="square">
            <a:spAutoFit/>
          </a:bodyPr>
          <a:lstStyle/>
          <a:p>
            <a:pPr algn="just"/>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void flush(</a:t>
            </a:r>
            <a:r>
              <a:rPr lang="en-US" altLang="zh-CN" sz="2600" kern="100" dirty="0" err="1">
                <a:effectLst/>
                <a:latin typeface="微软雅黑" panose="020B0503020204020204" pitchFamily="34" charset="-122"/>
                <a:ea typeface="微软雅黑" panose="020B0503020204020204" pitchFamily="34" charset="-122"/>
                <a:cs typeface="Times New Roman" panose="02020603050405020304" pitchFamily="18" charset="0"/>
              </a:rPr>
              <a:t>Linkedlist</a:t>
            </a:r>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 *h){</a:t>
            </a:r>
          </a:p>
          <a:p>
            <a:pPr algn="just"/>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    FILE *</a:t>
            </a:r>
            <a:r>
              <a:rPr lang="en-US" altLang="zh-CN" sz="26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    Node *p = h-&gt;head;</a:t>
            </a:r>
          </a:p>
          <a:p>
            <a:pPr algn="just"/>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    int count = 0;</a:t>
            </a:r>
          </a:p>
          <a:p>
            <a:pPr algn="just"/>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    if((</a:t>
            </a:r>
            <a:r>
              <a:rPr lang="en-US" altLang="zh-CN" sz="26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600" kern="100" dirty="0" err="1">
                <a:effectLst/>
                <a:latin typeface="微软雅黑" panose="020B0503020204020204" pitchFamily="34" charset="-122"/>
                <a:ea typeface="微软雅黑" panose="020B0503020204020204" pitchFamily="34" charset="-122"/>
                <a:cs typeface="Times New Roman" panose="02020603050405020304" pitchFamily="18" charset="0"/>
              </a:rPr>
              <a:t>fopen</a:t>
            </a:r>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("GoodsInfo.txt", "w")) == NULL){</a:t>
            </a:r>
          </a:p>
          <a:p>
            <a:pPr algn="just"/>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6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("failed to open file \n");</a:t>
            </a:r>
          </a:p>
          <a:p>
            <a:pPr algn="just"/>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        return;</a:t>
            </a:r>
          </a:p>
          <a:p>
            <a:pPr algn="just"/>
            <a:r>
              <a:rPr lang="en-US" altLang="zh-CN" sz="2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25595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409FF-FF8F-4D8C-82C9-0E4DF0EAF9E6}"/>
              </a:ext>
            </a:extLst>
          </p:cNvPr>
          <p:cNvSpPr>
            <a:spLocks noGrp="1"/>
          </p:cNvSpPr>
          <p:nvPr>
            <p:ph type="title"/>
          </p:nvPr>
        </p:nvSpPr>
        <p:spPr/>
        <p:txBody>
          <a:bodyPr/>
          <a:lstStyle/>
          <a:p>
            <a:pPr marR="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12.1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文件及链表操作</a:t>
            </a:r>
          </a:p>
        </p:txBody>
      </p:sp>
      <p:sp>
        <p:nvSpPr>
          <p:cNvPr id="3" name="文本占位符 2">
            <a:extLst>
              <a:ext uri="{FF2B5EF4-FFF2-40B4-BE49-F238E27FC236}">
                <a16:creationId xmlns:a16="http://schemas.microsoft.com/office/drawing/2014/main" id="{7F4DFC11-7202-4105-A059-B1C72400FEAC}"/>
              </a:ext>
            </a:extLst>
          </p:cNvPr>
          <p:cNvSpPr>
            <a:spLocks noGrp="1"/>
          </p:cNvSpPr>
          <p:nvPr>
            <p:ph type="body" idx="1"/>
          </p:nvPr>
        </p:nvSpPr>
        <p:spPr>
          <a:xfrm>
            <a:off x="304800" y="1371600"/>
            <a:ext cx="8153400" cy="5181600"/>
          </a:xfrm>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12.1.1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fopen</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函数</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spcBef>
                <a:spcPts val="0"/>
              </a:spcBef>
            </a:pP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实现的功能是打开文件，并返回指向该文件的指针</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lvl="1">
              <a:spcBef>
                <a:spcPts val="0"/>
              </a:spcBef>
            </a:pP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其函数原型如下所示：</a:t>
            </a:r>
          </a:p>
          <a:p>
            <a:pPr marL="457200" lvl="1" indent="0">
              <a:spcBef>
                <a:spcPts val="0"/>
              </a:spcBef>
              <a:buNone/>
            </a:pPr>
            <a:r>
              <a:rPr lang="fr-FR" altLang="zh-CN" b="0" kern="100" dirty="0">
                <a:solidFill>
                  <a:srgbClr val="000000"/>
                </a:solidFill>
              </a:rPr>
              <a:t>fopen</a:t>
            </a:r>
            <a:r>
              <a:rPr lang="fr-FR" altLang="zh-CN" b="0" i="0" u="none" strike="noStrike" kern="100" baseline="0" dirty="0">
                <a:solidFill>
                  <a:srgbClr val="000000"/>
                </a:solidFill>
                <a:latin typeface="微软雅黑" panose="020B0503020204020204" pitchFamily="34" charset="-122"/>
                <a:ea typeface="微软雅黑" panose="020B0503020204020204" pitchFamily="34" charset="-122"/>
              </a:rPr>
              <a:t>(const char *filename,  const char *mode);</a:t>
            </a:r>
          </a:p>
          <a:p>
            <a:pPr lvl="1">
              <a:spcBef>
                <a:spcPts val="0"/>
              </a:spcBef>
            </a:pP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参数说明：</a:t>
            </a:r>
          </a:p>
          <a:p>
            <a:pPr marL="800100" lvl="2" indent="0">
              <a:spcBef>
                <a:spcPts val="0"/>
              </a:spcBef>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filename: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待打开的文件名字符串。</a:t>
            </a:r>
          </a:p>
          <a:p>
            <a:pPr marL="800100" lvl="2" indent="0">
              <a:spcBef>
                <a:spcPts val="0"/>
              </a:spcBef>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mode: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打开文件的模式。主要有</a:t>
            </a:r>
            <a:r>
              <a:rPr lang="zh-CN" altLang="en-US" b="0" kern="100" dirty="0">
                <a:solidFill>
                  <a:srgbClr val="000000"/>
                </a:solidFill>
              </a:rPr>
              <a:t>表中所示</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几种：</a:t>
            </a:r>
          </a:p>
        </p:txBody>
      </p:sp>
      <p:sp>
        <p:nvSpPr>
          <p:cNvPr id="5" name="文本框 4">
            <a:extLst>
              <a:ext uri="{FF2B5EF4-FFF2-40B4-BE49-F238E27FC236}">
                <a16:creationId xmlns:a16="http://schemas.microsoft.com/office/drawing/2014/main" id="{EDFA53F8-6D6C-45D7-9407-DF5BE405C4EC}"/>
              </a:ext>
            </a:extLst>
          </p:cNvPr>
          <p:cNvSpPr txBox="1"/>
          <p:nvPr/>
        </p:nvSpPr>
        <p:spPr>
          <a:xfrm>
            <a:off x="8689848" y="1905000"/>
            <a:ext cx="3200400" cy="2270558"/>
          </a:xfrm>
          <a:prstGeom prst="rect">
            <a:avLst/>
          </a:prstGeom>
          <a:noFill/>
        </p:spPr>
        <p:txBody>
          <a:bodyPr wrap="square">
            <a:spAutoFit/>
          </a:bodyPr>
          <a:lstStyle/>
          <a:p>
            <a:pPr>
              <a:lnSpc>
                <a:spcPct val="120000"/>
              </a:lnSpc>
            </a:pP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成功打开文件后，将返回一个指向该文件的指针，若文件打开或创建失败，则返回一个空指针</a:t>
            </a:r>
            <a:r>
              <a:rPr lang="zh-CN" altLang="en-US" kern="100" dirty="0">
                <a:solidFill>
                  <a:srgbClr val="000000"/>
                </a:solidFill>
                <a:latin typeface="微软雅黑" panose="020B0503020204020204" pitchFamily="34" charset="-122"/>
                <a:ea typeface="微软雅黑" panose="020B0503020204020204" pitchFamily="34" charset="-122"/>
              </a:rPr>
              <a:t>。</a:t>
            </a:r>
            <a:endParaRPr lang="zh-CN" altLang="en-US" dirty="0"/>
          </a:p>
        </p:txBody>
      </p:sp>
      <p:pic>
        <p:nvPicPr>
          <p:cNvPr id="6" name="图片 5">
            <a:extLst>
              <a:ext uri="{FF2B5EF4-FFF2-40B4-BE49-F238E27FC236}">
                <a16:creationId xmlns:a16="http://schemas.microsoft.com/office/drawing/2014/main" id="{DBC23662-C825-8598-701B-C590825D460A}"/>
              </a:ext>
            </a:extLst>
          </p:cNvPr>
          <p:cNvPicPr>
            <a:picLocks noChangeAspect="1"/>
          </p:cNvPicPr>
          <p:nvPr/>
        </p:nvPicPr>
        <p:blipFill>
          <a:blip r:embed="rId2"/>
          <a:stretch>
            <a:fillRect/>
          </a:stretch>
        </p:blipFill>
        <p:spPr>
          <a:xfrm>
            <a:off x="1524000" y="4572000"/>
            <a:ext cx="8621742" cy="2133600"/>
          </a:xfrm>
          <a:prstGeom prst="rect">
            <a:avLst/>
          </a:prstGeom>
        </p:spPr>
      </p:pic>
    </p:spTree>
    <p:extLst>
      <p:ext uri="{BB962C8B-B14F-4D97-AF65-F5344CB8AC3E}">
        <p14:creationId xmlns:p14="http://schemas.microsoft.com/office/powerpoint/2010/main" val="72526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39700-2347-4EFB-8FB5-57A1C673BC58}"/>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008FF89D-3A75-49C5-9A55-7BA05EC8A43A}"/>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3.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flush(</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，将系统运行期间改动过的商品信息写入商品信息文件中，然后销毁链表 （续）</a:t>
            </a:r>
          </a:p>
        </p:txBody>
      </p:sp>
      <p:sp>
        <p:nvSpPr>
          <p:cNvPr id="8" name="文本框 7">
            <a:extLst>
              <a:ext uri="{FF2B5EF4-FFF2-40B4-BE49-F238E27FC236}">
                <a16:creationId xmlns:a16="http://schemas.microsoft.com/office/drawing/2014/main" id="{E3866225-E03B-2085-33EC-7DD5C5D3BFBD}"/>
              </a:ext>
            </a:extLst>
          </p:cNvPr>
          <p:cNvSpPr txBox="1"/>
          <p:nvPr/>
        </p:nvSpPr>
        <p:spPr>
          <a:xfrm>
            <a:off x="304800" y="2514600"/>
            <a:ext cx="7239000" cy="3477875"/>
          </a:xfrm>
          <a:prstGeom prst="rect">
            <a:avLst/>
          </a:prstGeom>
          <a:noFill/>
          <a:ln>
            <a:solidFill>
              <a:schemeClr val="tx1"/>
            </a:solidFill>
          </a:ln>
        </p:spPr>
        <p:txBody>
          <a:bodyPr wrap="square">
            <a:spAutoFit/>
          </a:bodyPr>
          <a:lstStyle/>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while(p){</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"%s \t", p-&gt;goods.id);</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"%s \t", p-&gt;goods.name);</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"%d \t", p-&gt;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goods.price</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lf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\t", p-&gt;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goods.discount</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"%d \t", p-&gt;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goods.amount</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"%d \n", p-&gt;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goods.remain</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p = p-&gt;next;</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count ++;</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10" name="文本框 9">
            <a:extLst>
              <a:ext uri="{FF2B5EF4-FFF2-40B4-BE49-F238E27FC236}">
                <a16:creationId xmlns:a16="http://schemas.microsoft.com/office/drawing/2014/main" id="{820FEA1B-47FD-41FF-6B4B-429B568E10C6}"/>
              </a:ext>
            </a:extLst>
          </p:cNvPr>
          <p:cNvSpPr txBox="1"/>
          <p:nvPr/>
        </p:nvSpPr>
        <p:spPr>
          <a:xfrm>
            <a:off x="6248400" y="3566279"/>
            <a:ext cx="5829301" cy="3139321"/>
          </a:xfrm>
          <a:prstGeom prst="rect">
            <a:avLst/>
          </a:prstGeom>
          <a:solidFill>
            <a:schemeClr val="bg1"/>
          </a:solidFill>
          <a:ln>
            <a:solidFill>
              <a:schemeClr val="tx1"/>
            </a:solidFill>
          </a:ln>
        </p:spPr>
        <p:txBody>
          <a:bodyPr wrap="square">
            <a:spAutoFit/>
          </a:bodyPr>
          <a:lstStyle/>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fclose</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fp</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destroy(h);</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if(count &gt;0)</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("write %d goods information into the file \n", count);</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else</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("no data to write \n");</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p>
          <a:p>
            <a:pPr algn="just"/>
            <a:r>
              <a:rPr lang="en-US" altLang="zh-CN" sz="22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90805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4FA70-7A59-468A-B9F1-DD695863B0D1}"/>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E52D169E-9B89-4DCA-BF2E-CC15480738A8}"/>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4.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print_goods</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，以格式化的方式完成将商品库中的所有商品打印到标准输出屏幕上。</a:t>
            </a:r>
          </a:p>
        </p:txBody>
      </p:sp>
      <p:sp>
        <p:nvSpPr>
          <p:cNvPr id="6" name="文本框 5">
            <a:extLst>
              <a:ext uri="{FF2B5EF4-FFF2-40B4-BE49-F238E27FC236}">
                <a16:creationId xmlns:a16="http://schemas.microsoft.com/office/drawing/2014/main" id="{E4B3B332-A315-16E8-7D4A-7F04BD5C204F}"/>
              </a:ext>
            </a:extLst>
          </p:cNvPr>
          <p:cNvSpPr txBox="1"/>
          <p:nvPr/>
        </p:nvSpPr>
        <p:spPr>
          <a:xfrm>
            <a:off x="990600" y="2514600"/>
            <a:ext cx="10058400" cy="4093428"/>
          </a:xfrm>
          <a:prstGeom prst="rect">
            <a:avLst/>
          </a:prstGeom>
          <a:noFill/>
          <a:ln>
            <a:solidFill>
              <a:schemeClr val="tx1"/>
            </a:solidFill>
          </a:ln>
        </p:spPr>
        <p:txBody>
          <a:bodyPr wrap="square">
            <a:spAutoFit/>
          </a:bodyPr>
          <a:lstStyle/>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void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print_goods</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Linkedlist</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*h){</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if(h-&gt;</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current_num</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&lt;=0)</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("the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linkedlist</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is empty ! \n");</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Node * p = h-&gt;head;</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while (p) {</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("ID: %s \t", p-&gt;goods.id);</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名称</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%s \t", p-&gt;goods.name);</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价格</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%d \t", p-&gt;</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goods.price</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折扣</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lf</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\t", p-&gt;</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goods.discount</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数量</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%d \t", p-&gt;</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goods.amount</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剩余</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%d\n", p-&gt;</a:t>
            </a:r>
            <a:r>
              <a:rPr lang="en-US" altLang="zh-CN" sz="2000" kern="100" dirty="0" err="1">
                <a:effectLst/>
                <a:latin typeface="微软雅黑" panose="020B0503020204020204" pitchFamily="34" charset="-122"/>
                <a:ea typeface="微软雅黑" panose="020B0503020204020204" pitchFamily="34" charset="-122"/>
                <a:cs typeface="Times New Roman" panose="02020603050405020304" pitchFamily="18" charset="0"/>
              </a:rPr>
              <a:t>goods.remain</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p = p-&gt;next;</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        }    }</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1823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DD7F5-436C-43A3-AFDB-7B2D608E8372}"/>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CBD21094-6C19-43C0-AA09-253803903F46}"/>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5.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print_one</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(Node *node)</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，格式化输出某商品所有信息</a:t>
            </a:r>
          </a:p>
        </p:txBody>
      </p:sp>
      <p:sp>
        <p:nvSpPr>
          <p:cNvPr id="6" name="文本框 5">
            <a:extLst>
              <a:ext uri="{FF2B5EF4-FFF2-40B4-BE49-F238E27FC236}">
                <a16:creationId xmlns:a16="http://schemas.microsoft.com/office/drawing/2014/main" id="{E0512806-CB88-8155-94A9-330D83349E83}"/>
              </a:ext>
            </a:extLst>
          </p:cNvPr>
          <p:cNvSpPr txBox="1"/>
          <p:nvPr/>
        </p:nvSpPr>
        <p:spPr>
          <a:xfrm>
            <a:off x="762000" y="2743200"/>
            <a:ext cx="10363200" cy="3477875"/>
          </a:xfrm>
          <a:prstGeom prst="rect">
            <a:avLst/>
          </a:prstGeom>
          <a:noFill/>
          <a:ln>
            <a:solidFill>
              <a:schemeClr val="tx1"/>
            </a:solidFill>
          </a:ln>
        </p:spPr>
        <p:txBody>
          <a:bodyPr wrap="square">
            <a:spAutoFit/>
          </a:bodyPr>
          <a:lstStyle>
            <a:defPPr>
              <a:defRPr lang="en-US"/>
            </a:defPPr>
            <a:lvl1pPr algn="just">
              <a:defRPr sz="2000"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200" dirty="0"/>
              <a:t>void </a:t>
            </a:r>
            <a:r>
              <a:rPr lang="en-US" altLang="zh-CN" sz="2200" dirty="0" err="1"/>
              <a:t>print_one</a:t>
            </a:r>
            <a:r>
              <a:rPr lang="en-US" altLang="zh-CN" sz="2200" dirty="0"/>
              <a:t>(Node *p){</a:t>
            </a:r>
            <a:endParaRPr lang="zh-CN" altLang="zh-CN" sz="2200" dirty="0"/>
          </a:p>
          <a:p>
            <a:r>
              <a:rPr lang="en-US" altLang="zh-CN" sz="2200" dirty="0" err="1"/>
              <a:t>printf</a:t>
            </a:r>
            <a:r>
              <a:rPr lang="en-US" altLang="zh-CN" sz="2200" dirty="0"/>
              <a:t>("=========================================\n");</a:t>
            </a:r>
            <a:endParaRPr lang="zh-CN" altLang="zh-CN" sz="2200" dirty="0"/>
          </a:p>
          <a:p>
            <a:r>
              <a:rPr lang="en-US" altLang="zh-CN" sz="2200" dirty="0"/>
              <a:t>    </a:t>
            </a:r>
            <a:r>
              <a:rPr lang="en-US" altLang="zh-CN" sz="2200" dirty="0" err="1"/>
              <a:t>printf</a:t>
            </a:r>
            <a:r>
              <a:rPr lang="en-US" altLang="zh-CN" sz="2200" dirty="0"/>
              <a:t>("ID: %s \t", p-&gt;goods.id);</a:t>
            </a:r>
            <a:endParaRPr lang="zh-CN" altLang="zh-CN" sz="2200" dirty="0"/>
          </a:p>
          <a:p>
            <a:r>
              <a:rPr lang="en-US" altLang="zh-CN" sz="2200" dirty="0"/>
              <a:t>    </a:t>
            </a:r>
            <a:r>
              <a:rPr lang="en-US" altLang="zh-CN" sz="2200" dirty="0" err="1"/>
              <a:t>printf</a:t>
            </a:r>
            <a:r>
              <a:rPr lang="en-US" altLang="zh-CN" sz="2200" dirty="0"/>
              <a:t>("</a:t>
            </a:r>
            <a:r>
              <a:rPr lang="zh-CN" altLang="zh-CN" sz="2200" dirty="0"/>
              <a:t>名称</a:t>
            </a:r>
            <a:r>
              <a:rPr lang="en-US" altLang="zh-CN" sz="2200" dirty="0"/>
              <a:t>: %s \t", p-&gt;goods.name);</a:t>
            </a:r>
            <a:endParaRPr lang="zh-CN" altLang="zh-CN" sz="2200" dirty="0"/>
          </a:p>
          <a:p>
            <a:r>
              <a:rPr lang="en-US" altLang="zh-CN" sz="2200" dirty="0"/>
              <a:t>    </a:t>
            </a:r>
            <a:r>
              <a:rPr lang="en-US" altLang="zh-CN" sz="2200" dirty="0" err="1"/>
              <a:t>printf</a:t>
            </a:r>
            <a:r>
              <a:rPr lang="en-US" altLang="zh-CN" sz="2200" dirty="0"/>
              <a:t>("</a:t>
            </a:r>
            <a:r>
              <a:rPr lang="zh-CN" altLang="zh-CN" sz="2200" dirty="0"/>
              <a:t>价格</a:t>
            </a:r>
            <a:r>
              <a:rPr lang="en-US" altLang="zh-CN" sz="2200" dirty="0"/>
              <a:t>: %d \t", p-&gt;</a:t>
            </a:r>
            <a:r>
              <a:rPr lang="en-US" altLang="zh-CN" sz="2200" dirty="0" err="1"/>
              <a:t>goods.price</a:t>
            </a:r>
            <a:r>
              <a:rPr lang="en-US" altLang="zh-CN" sz="2200" dirty="0"/>
              <a:t>);</a:t>
            </a:r>
            <a:endParaRPr lang="zh-CN" altLang="zh-CN" sz="2200" dirty="0"/>
          </a:p>
          <a:p>
            <a:r>
              <a:rPr lang="en-US" altLang="zh-CN" sz="2200" dirty="0"/>
              <a:t>    </a:t>
            </a:r>
            <a:r>
              <a:rPr lang="en-US" altLang="zh-CN" sz="2200" dirty="0" err="1"/>
              <a:t>printf</a:t>
            </a:r>
            <a:r>
              <a:rPr lang="en-US" altLang="zh-CN" sz="2200" dirty="0"/>
              <a:t>("</a:t>
            </a:r>
            <a:r>
              <a:rPr lang="zh-CN" altLang="zh-CN" sz="2200" dirty="0"/>
              <a:t>折扣</a:t>
            </a:r>
            <a:r>
              <a:rPr lang="en-US" altLang="zh-CN" sz="2200" dirty="0"/>
              <a:t>: %</a:t>
            </a:r>
            <a:r>
              <a:rPr lang="en-US" altLang="zh-CN" sz="2200" dirty="0" err="1"/>
              <a:t>lf</a:t>
            </a:r>
            <a:r>
              <a:rPr lang="en-US" altLang="zh-CN" sz="2200" dirty="0"/>
              <a:t> \t", p-&gt;</a:t>
            </a:r>
            <a:r>
              <a:rPr lang="en-US" altLang="zh-CN" sz="2200" dirty="0" err="1"/>
              <a:t>goods.discount</a:t>
            </a:r>
            <a:r>
              <a:rPr lang="en-US" altLang="zh-CN" sz="2200" dirty="0"/>
              <a:t>);</a:t>
            </a:r>
            <a:endParaRPr lang="zh-CN" altLang="zh-CN" sz="2200" dirty="0"/>
          </a:p>
          <a:p>
            <a:r>
              <a:rPr lang="en-US" altLang="zh-CN" sz="2200" dirty="0"/>
              <a:t>    </a:t>
            </a:r>
            <a:r>
              <a:rPr lang="en-US" altLang="zh-CN" sz="2200" dirty="0" err="1"/>
              <a:t>printf</a:t>
            </a:r>
            <a:r>
              <a:rPr lang="en-US" altLang="zh-CN" sz="2200" dirty="0"/>
              <a:t>("</a:t>
            </a:r>
            <a:r>
              <a:rPr lang="zh-CN" altLang="zh-CN" sz="2200" dirty="0"/>
              <a:t>数量</a:t>
            </a:r>
            <a:r>
              <a:rPr lang="en-US" altLang="zh-CN" sz="2200" dirty="0"/>
              <a:t>: %d \t", p-&gt;</a:t>
            </a:r>
            <a:r>
              <a:rPr lang="en-US" altLang="zh-CN" sz="2200" dirty="0" err="1"/>
              <a:t>goods.amount</a:t>
            </a:r>
            <a:r>
              <a:rPr lang="en-US" altLang="zh-CN" sz="2200" dirty="0"/>
              <a:t>);</a:t>
            </a:r>
            <a:endParaRPr lang="zh-CN" altLang="zh-CN" sz="2200" dirty="0"/>
          </a:p>
          <a:p>
            <a:r>
              <a:rPr lang="en-US" altLang="zh-CN" sz="2200" dirty="0"/>
              <a:t>    </a:t>
            </a:r>
            <a:r>
              <a:rPr lang="en-US" altLang="zh-CN" sz="2200" dirty="0" err="1"/>
              <a:t>printf</a:t>
            </a:r>
            <a:r>
              <a:rPr lang="en-US" altLang="zh-CN" sz="2200" dirty="0"/>
              <a:t>("</a:t>
            </a:r>
            <a:r>
              <a:rPr lang="zh-CN" altLang="zh-CN" sz="2200" dirty="0"/>
              <a:t>剩余</a:t>
            </a:r>
            <a:r>
              <a:rPr lang="en-US" altLang="zh-CN" sz="2200" dirty="0"/>
              <a:t>: %d\n", p-&gt;</a:t>
            </a:r>
            <a:r>
              <a:rPr lang="en-US" altLang="zh-CN" sz="2200" dirty="0" err="1"/>
              <a:t>goods.remain</a:t>
            </a:r>
            <a:r>
              <a:rPr lang="en-US" altLang="zh-CN" sz="2200" dirty="0"/>
              <a:t>);</a:t>
            </a:r>
            <a:endParaRPr lang="zh-CN" altLang="zh-CN" sz="2200" dirty="0"/>
          </a:p>
          <a:p>
            <a:r>
              <a:rPr lang="en-US" altLang="zh-CN" sz="2200" dirty="0"/>
              <a:t>    </a:t>
            </a:r>
            <a:r>
              <a:rPr lang="en-US" altLang="zh-CN" sz="2200" dirty="0" err="1"/>
              <a:t>printf</a:t>
            </a:r>
            <a:r>
              <a:rPr lang="en-US" altLang="zh-CN" sz="2200" dirty="0"/>
              <a:t>("=======================================\n");</a:t>
            </a:r>
            <a:endParaRPr lang="zh-CN" altLang="zh-CN" sz="2200" dirty="0"/>
          </a:p>
          <a:p>
            <a:r>
              <a:rPr lang="en-US" altLang="zh-CN" sz="2200" dirty="0"/>
              <a:t>}</a:t>
            </a:r>
            <a:endParaRPr lang="zh-CN" altLang="zh-CN" sz="2200" dirty="0"/>
          </a:p>
        </p:txBody>
      </p:sp>
    </p:spTree>
    <p:extLst>
      <p:ext uri="{BB962C8B-B14F-4D97-AF65-F5344CB8AC3E}">
        <p14:creationId xmlns:p14="http://schemas.microsoft.com/office/powerpoint/2010/main" val="3211428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41A53-8C45-4E1A-9758-A2ADBC41B496}"/>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72B08672-9040-421C-BA1C-3894EBB02E81}"/>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6.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update(</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，该函数完成商品信息的修改功能，其中要求用户输入需要修改的某项商品</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ID</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，然后对此</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ID</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进行查找</a:t>
            </a:r>
          </a:p>
        </p:txBody>
      </p:sp>
      <p:sp>
        <p:nvSpPr>
          <p:cNvPr id="6" name="文本框 5">
            <a:extLst>
              <a:ext uri="{FF2B5EF4-FFF2-40B4-BE49-F238E27FC236}">
                <a16:creationId xmlns:a16="http://schemas.microsoft.com/office/drawing/2014/main" id="{2A4B0D62-C8A8-1498-3490-B9153C247006}"/>
              </a:ext>
            </a:extLst>
          </p:cNvPr>
          <p:cNvSpPr txBox="1"/>
          <p:nvPr/>
        </p:nvSpPr>
        <p:spPr>
          <a:xfrm>
            <a:off x="2082205" y="2590800"/>
            <a:ext cx="7925990" cy="3816429"/>
          </a:xfrm>
          <a:prstGeom prst="rect">
            <a:avLst/>
          </a:prstGeom>
          <a:noFill/>
          <a:ln>
            <a:solidFill>
              <a:schemeClr val="tx1"/>
            </a:solidFill>
          </a:ln>
        </p:spPr>
        <p:txBody>
          <a:bodyPr wrap="square">
            <a:spAutoFit/>
          </a:bodyPr>
          <a:lstStyle>
            <a:defPPr>
              <a:defRPr lang="en-US"/>
            </a:defPPr>
            <a:lvl1pPr algn="just">
              <a:defRPr sz="2200"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dirty="0"/>
              <a:t>void update(</a:t>
            </a:r>
            <a:r>
              <a:rPr lang="en-US" altLang="zh-CN" dirty="0" err="1"/>
              <a:t>Linkedlist</a:t>
            </a:r>
            <a:r>
              <a:rPr lang="en-US" altLang="zh-CN" dirty="0"/>
              <a:t> *h){</a:t>
            </a:r>
            <a:endParaRPr lang="zh-CN" altLang="zh-CN" dirty="0"/>
          </a:p>
          <a:p>
            <a:r>
              <a:rPr lang="en-US" altLang="zh-CN" dirty="0"/>
              <a:t>    </a:t>
            </a:r>
            <a:r>
              <a:rPr lang="en-US" altLang="zh-CN" dirty="0" err="1"/>
              <a:t>printf</a:t>
            </a:r>
            <a:r>
              <a:rPr lang="en-US" altLang="zh-CN" dirty="0"/>
              <a:t>("input the goods ID to be updated(-1: quit): \n");</a:t>
            </a:r>
            <a:endParaRPr lang="zh-CN" altLang="zh-CN" dirty="0"/>
          </a:p>
          <a:p>
            <a:r>
              <a:rPr lang="en-US" altLang="zh-CN" dirty="0"/>
              <a:t>    char id[MAX_ID];</a:t>
            </a:r>
            <a:endParaRPr lang="zh-CN" altLang="zh-CN" dirty="0"/>
          </a:p>
          <a:p>
            <a:r>
              <a:rPr lang="en-US" altLang="zh-CN" dirty="0"/>
              <a:t>    </a:t>
            </a:r>
            <a:r>
              <a:rPr lang="en-US" altLang="zh-CN" dirty="0" err="1"/>
              <a:t>scanf</a:t>
            </a:r>
            <a:r>
              <a:rPr lang="en-US" altLang="zh-CN" dirty="0"/>
              <a:t>("%s", id);</a:t>
            </a:r>
            <a:endParaRPr lang="zh-CN" altLang="zh-CN" dirty="0"/>
          </a:p>
          <a:p>
            <a:r>
              <a:rPr lang="en-US" altLang="zh-CN" dirty="0"/>
              <a:t>    if(!</a:t>
            </a:r>
            <a:r>
              <a:rPr lang="en-US" altLang="zh-CN" dirty="0" err="1"/>
              <a:t>strcmp</a:t>
            </a:r>
            <a:r>
              <a:rPr lang="en-US" altLang="zh-CN" dirty="0"/>
              <a:t>(id, "-1"))</a:t>
            </a:r>
            <a:endParaRPr lang="zh-CN" altLang="zh-CN" dirty="0"/>
          </a:p>
          <a:p>
            <a:r>
              <a:rPr lang="en-US" altLang="zh-CN" dirty="0"/>
              <a:t>        return;</a:t>
            </a:r>
            <a:endParaRPr lang="zh-CN" altLang="zh-CN" dirty="0"/>
          </a:p>
          <a:p>
            <a:r>
              <a:rPr lang="en-US" altLang="zh-CN" dirty="0"/>
              <a:t>    Node *p = h-&gt;head;</a:t>
            </a:r>
            <a:endParaRPr lang="zh-CN" altLang="zh-CN" dirty="0"/>
          </a:p>
          <a:p>
            <a:r>
              <a:rPr lang="en-US" altLang="zh-CN" dirty="0"/>
              <a:t>    while(p != NULL &amp;&amp; (</a:t>
            </a:r>
            <a:r>
              <a:rPr lang="en-US" altLang="zh-CN" dirty="0" err="1"/>
              <a:t>strcmp</a:t>
            </a:r>
            <a:r>
              <a:rPr lang="en-US" altLang="zh-CN" dirty="0"/>
              <a:t>(p-&gt;goods.id, id)))</a:t>
            </a:r>
            <a:endParaRPr lang="zh-CN" altLang="zh-CN" dirty="0"/>
          </a:p>
          <a:p>
            <a:r>
              <a:rPr lang="en-US" altLang="zh-CN" dirty="0"/>
              <a:t>        p = p-&gt;next;</a:t>
            </a:r>
            <a:endParaRPr lang="zh-CN" altLang="zh-CN" dirty="0"/>
          </a:p>
          <a:p>
            <a:r>
              <a:rPr lang="en-US" altLang="zh-CN" dirty="0"/>
              <a:t>    if(p == NULL)</a:t>
            </a:r>
            <a:endParaRPr lang="zh-CN" altLang="zh-CN" dirty="0"/>
          </a:p>
          <a:p>
            <a:r>
              <a:rPr lang="en-US" altLang="zh-CN" dirty="0"/>
              <a:t>        </a:t>
            </a:r>
            <a:r>
              <a:rPr lang="en-US" altLang="zh-CN" dirty="0" err="1"/>
              <a:t>printf</a:t>
            </a:r>
            <a:r>
              <a:rPr lang="en-US" altLang="zh-CN" dirty="0"/>
              <a:t>("the goods not exist \n");</a:t>
            </a:r>
            <a:endParaRPr lang="zh-CN" altLang="zh-CN" dirty="0"/>
          </a:p>
        </p:txBody>
      </p:sp>
    </p:spTree>
    <p:extLst>
      <p:ext uri="{BB962C8B-B14F-4D97-AF65-F5344CB8AC3E}">
        <p14:creationId xmlns:p14="http://schemas.microsoft.com/office/powerpoint/2010/main" val="2048434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41A53-8C45-4E1A-9758-A2ADBC41B496}"/>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72B08672-9040-421C-BA1C-3894EBB02E81}"/>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6.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update(</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，该函数完成商品信息的修改功能，其中要求用户输入需要修改的某项商品</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ID</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，然后对此</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ID</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进行查找（续）</a:t>
            </a:r>
          </a:p>
        </p:txBody>
      </p:sp>
      <p:sp>
        <p:nvSpPr>
          <p:cNvPr id="6" name="文本框 5">
            <a:extLst>
              <a:ext uri="{FF2B5EF4-FFF2-40B4-BE49-F238E27FC236}">
                <a16:creationId xmlns:a16="http://schemas.microsoft.com/office/drawing/2014/main" id="{9DAFCD0C-0D66-6FD0-07B7-B3EC9D831273}"/>
              </a:ext>
            </a:extLst>
          </p:cNvPr>
          <p:cNvSpPr txBox="1"/>
          <p:nvPr/>
        </p:nvSpPr>
        <p:spPr>
          <a:xfrm>
            <a:off x="271462" y="2841604"/>
            <a:ext cx="8661996" cy="3416320"/>
          </a:xfrm>
          <a:prstGeom prst="rect">
            <a:avLst/>
          </a:prstGeom>
          <a:noFill/>
          <a:ln>
            <a:solidFill>
              <a:schemeClr val="tx1"/>
            </a:solidFill>
          </a:ln>
        </p:spPr>
        <p:txBody>
          <a:bodyPr wrap="square">
            <a:spAutoFit/>
          </a:bodyPr>
          <a:lstStyle>
            <a:defPPr>
              <a:defRPr lang="en-US"/>
            </a:defPPr>
            <a:lvl1pPr algn="just">
              <a:defRPr sz="2200"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400" dirty="0"/>
              <a:t> else{</a:t>
            </a:r>
          </a:p>
          <a:p>
            <a:r>
              <a:rPr lang="en-US" altLang="zh-CN" sz="2400" dirty="0"/>
              <a:t>        </a:t>
            </a:r>
            <a:r>
              <a:rPr lang="en-US" altLang="zh-CN" sz="2400" dirty="0" err="1"/>
              <a:t>printf</a:t>
            </a:r>
            <a:r>
              <a:rPr lang="en-US" altLang="zh-CN" sz="2400" dirty="0"/>
              <a:t>("input new goods information \n");</a:t>
            </a:r>
          </a:p>
          <a:p>
            <a:r>
              <a:rPr lang="en-US" altLang="zh-CN" sz="2400" dirty="0"/>
              <a:t>        </a:t>
            </a:r>
            <a:r>
              <a:rPr lang="en-US" altLang="zh-CN" sz="2400" dirty="0" err="1"/>
              <a:t>printf</a:t>
            </a:r>
            <a:r>
              <a:rPr lang="en-US" altLang="zh-CN" sz="2400" dirty="0"/>
              <a:t>("input id: \n");</a:t>
            </a:r>
          </a:p>
          <a:p>
            <a:r>
              <a:rPr lang="en-US" altLang="zh-CN" sz="2400" dirty="0"/>
              <a:t>        </a:t>
            </a:r>
            <a:r>
              <a:rPr lang="en-US" altLang="zh-CN" sz="2400" dirty="0" err="1"/>
              <a:t>scanf</a:t>
            </a:r>
            <a:r>
              <a:rPr lang="en-US" altLang="zh-CN" sz="2400" dirty="0"/>
              <a:t>("%s", p-&gt;goods.id);</a:t>
            </a:r>
          </a:p>
          <a:p>
            <a:r>
              <a:rPr lang="en-US" altLang="zh-CN" sz="2400" dirty="0"/>
              <a:t>        </a:t>
            </a:r>
            <a:r>
              <a:rPr lang="en-US" altLang="zh-CN" sz="2400" dirty="0" err="1"/>
              <a:t>printf</a:t>
            </a:r>
            <a:r>
              <a:rPr lang="en-US" altLang="zh-CN" sz="2400" dirty="0"/>
              <a:t>("input name: \n");</a:t>
            </a:r>
          </a:p>
          <a:p>
            <a:r>
              <a:rPr lang="en-US" altLang="zh-CN" sz="2400" dirty="0"/>
              <a:t>        </a:t>
            </a:r>
            <a:r>
              <a:rPr lang="en-US" altLang="zh-CN" sz="2400" dirty="0" err="1"/>
              <a:t>scanf</a:t>
            </a:r>
            <a:r>
              <a:rPr lang="en-US" altLang="zh-CN" sz="2400" dirty="0"/>
              <a:t>("%s", p-&gt;goods.name);</a:t>
            </a:r>
          </a:p>
          <a:p>
            <a:r>
              <a:rPr lang="en-US" altLang="zh-CN" sz="2400" dirty="0"/>
              <a:t>        </a:t>
            </a:r>
            <a:r>
              <a:rPr lang="en-US" altLang="zh-CN" sz="2400" dirty="0" err="1"/>
              <a:t>printf</a:t>
            </a:r>
            <a:r>
              <a:rPr lang="en-US" altLang="zh-CN" sz="2400" dirty="0"/>
              <a:t>("input price: \n");</a:t>
            </a:r>
          </a:p>
          <a:p>
            <a:r>
              <a:rPr lang="en-US" altLang="zh-CN" sz="2400" dirty="0"/>
              <a:t>        </a:t>
            </a:r>
            <a:r>
              <a:rPr lang="en-US" altLang="zh-CN" sz="2400" dirty="0" err="1"/>
              <a:t>scanf</a:t>
            </a:r>
            <a:r>
              <a:rPr lang="en-US" altLang="zh-CN" sz="2400" dirty="0"/>
              <a:t>("%d", &amp;p-&gt;</a:t>
            </a:r>
            <a:r>
              <a:rPr lang="en-US" altLang="zh-CN" sz="2400" dirty="0" err="1"/>
              <a:t>goods.price</a:t>
            </a:r>
            <a:r>
              <a:rPr lang="en-US" altLang="zh-CN" sz="2400" dirty="0"/>
              <a:t>);</a:t>
            </a:r>
          </a:p>
          <a:p>
            <a:r>
              <a:rPr lang="en-US" altLang="zh-CN" sz="2400" dirty="0"/>
              <a:t>        </a:t>
            </a:r>
            <a:r>
              <a:rPr lang="en-US" altLang="zh-CN" sz="2400" dirty="0" err="1"/>
              <a:t>printf</a:t>
            </a:r>
            <a:r>
              <a:rPr lang="en-US" altLang="zh-CN" sz="2400" dirty="0"/>
              <a:t>("input discount: \n");</a:t>
            </a:r>
          </a:p>
        </p:txBody>
      </p:sp>
      <p:sp>
        <p:nvSpPr>
          <p:cNvPr id="8" name="文本框 7">
            <a:extLst>
              <a:ext uri="{FF2B5EF4-FFF2-40B4-BE49-F238E27FC236}">
                <a16:creationId xmlns:a16="http://schemas.microsoft.com/office/drawing/2014/main" id="{14EFE562-528D-C8EC-DB0B-9F1736009831}"/>
              </a:ext>
            </a:extLst>
          </p:cNvPr>
          <p:cNvSpPr txBox="1"/>
          <p:nvPr/>
        </p:nvSpPr>
        <p:spPr>
          <a:xfrm>
            <a:off x="3783410" y="3284518"/>
            <a:ext cx="8002190" cy="3416320"/>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dirty="0"/>
              <a:t> </a:t>
            </a:r>
            <a:r>
              <a:rPr lang="en-US" altLang="zh-CN" dirty="0" err="1"/>
              <a:t>scanf</a:t>
            </a:r>
            <a:r>
              <a:rPr lang="en-US" altLang="zh-CN" dirty="0"/>
              <a:t>("%</a:t>
            </a:r>
            <a:r>
              <a:rPr lang="en-US" altLang="zh-CN" dirty="0" err="1"/>
              <a:t>lf</a:t>
            </a:r>
            <a:r>
              <a:rPr lang="en-US" altLang="zh-CN" dirty="0"/>
              <a:t>", &amp;p-&gt;</a:t>
            </a:r>
            <a:r>
              <a:rPr lang="en-US" altLang="zh-CN" dirty="0" err="1"/>
              <a:t>goods.discount</a:t>
            </a:r>
            <a:r>
              <a:rPr lang="en-US" altLang="zh-CN" dirty="0"/>
              <a:t>);</a:t>
            </a:r>
          </a:p>
          <a:p>
            <a:r>
              <a:rPr lang="en-US" altLang="zh-CN" dirty="0"/>
              <a:t>        </a:t>
            </a:r>
            <a:r>
              <a:rPr lang="en-US" altLang="zh-CN" dirty="0" err="1"/>
              <a:t>printf</a:t>
            </a:r>
            <a:r>
              <a:rPr lang="en-US" altLang="zh-CN" dirty="0"/>
              <a:t>("input amount: \n");</a:t>
            </a:r>
          </a:p>
          <a:p>
            <a:r>
              <a:rPr lang="en-US" altLang="zh-CN" dirty="0"/>
              <a:t>        </a:t>
            </a:r>
            <a:r>
              <a:rPr lang="en-US" altLang="zh-CN" dirty="0" err="1"/>
              <a:t>scanf</a:t>
            </a:r>
            <a:r>
              <a:rPr lang="en-US" altLang="zh-CN" dirty="0"/>
              <a:t>("%d", &amp;p-&gt;</a:t>
            </a:r>
            <a:r>
              <a:rPr lang="en-US" altLang="zh-CN" dirty="0" err="1"/>
              <a:t>goods.amount</a:t>
            </a:r>
            <a:r>
              <a:rPr lang="en-US" altLang="zh-CN" dirty="0"/>
              <a:t>);</a:t>
            </a:r>
          </a:p>
          <a:p>
            <a:r>
              <a:rPr lang="en-US" altLang="zh-CN" dirty="0"/>
              <a:t>        </a:t>
            </a:r>
            <a:r>
              <a:rPr lang="en-US" altLang="zh-CN" dirty="0" err="1"/>
              <a:t>printf</a:t>
            </a:r>
            <a:r>
              <a:rPr lang="en-US" altLang="zh-CN" dirty="0"/>
              <a:t>("input remain: \n");</a:t>
            </a:r>
          </a:p>
          <a:p>
            <a:r>
              <a:rPr lang="en-US" altLang="zh-CN" dirty="0"/>
              <a:t>        </a:t>
            </a:r>
            <a:r>
              <a:rPr lang="en-US" altLang="zh-CN" dirty="0" err="1"/>
              <a:t>scanf</a:t>
            </a:r>
            <a:r>
              <a:rPr lang="en-US" altLang="zh-CN" dirty="0"/>
              <a:t>("%d", &amp;p-&gt;</a:t>
            </a:r>
            <a:r>
              <a:rPr lang="en-US" altLang="zh-CN" dirty="0" err="1"/>
              <a:t>goods.remain</a:t>
            </a:r>
            <a:r>
              <a:rPr lang="en-US" altLang="zh-CN" dirty="0"/>
              <a:t>);</a:t>
            </a:r>
          </a:p>
          <a:p>
            <a:r>
              <a:rPr lang="en-US" altLang="zh-CN" dirty="0"/>
              <a:t>        </a:t>
            </a:r>
            <a:r>
              <a:rPr lang="en-US" altLang="zh-CN" dirty="0" err="1"/>
              <a:t>printf</a:t>
            </a:r>
            <a:r>
              <a:rPr lang="en-US" altLang="zh-CN" dirty="0"/>
              <a:t>("update the goods </a:t>
            </a:r>
            <a:r>
              <a:rPr lang="en-US" altLang="zh-CN" dirty="0" err="1"/>
              <a:t>successuflly</a:t>
            </a:r>
            <a:r>
              <a:rPr lang="en-US" altLang="zh-CN" dirty="0"/>
              <a:t> \n");</a:t>
            </a:r>
          </a:p>
          <a:p>
            <a:r>
              <a:rPr lang="en-US" altLang="zh-CN" dirty="0"/>
              <a:t>        </a:t>
            </a:r>
            <a:r>
              <a:rPr lang="en-US" altLang="zh-CN" dirty="0" err="1"/>
              <a:t>print_one</a:t>
            </a:r>
            <a:r>
              <a:rPr lang="en-US" altLang="zh-CN" dirty="0"/>
              <a:t>(p);</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18819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4CF15-370E-4D12-9283-7A6104A4C73A}"/>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2231112C-175B-4A63-BE50-6EE1669E22CB}"/>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7.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delete(</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，该函数完成删除商品信息库中的某条商品的功能</a:t>
            </a:r>
          </a:p>
        </p:txBody>
      </p:sp>
      <p:sp>
        <p:nvSpPr>
          <p:cNvPr id="4" name="文本框 3">
            <a:extLst>
              <a:ext uri="{FF2B5EF4-FFF2-40B4-BE49-F238E27FC236}">
                <a16:creationId xmlns:a16="http://schemas.microsoft.com/office/drawing/2014/main" id="{0981B078-1AF6-AFD0-47FE-C3D408974A0C}"/>
              </a:ext>
            </a:extLst>
          </p:cNvPr>
          <p:cNvSpPr txBox="1"/>
          <p:nvPr/>
        </p:nvSpPr>
        <p:spPr>
          <a:xfrm>
            <a:off x="1150143" y="2380595"/>
            <a:ext cx="9790113" cy="4401205"/>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000" dirty="0"/>
              <a:t>void delete(</a:t>
            </a:r>
            <a:r>
              <a:rPr lang="en-US" altLang="zh-CN" sz="2000" dirty="0" err="1"/>
              <a:t>Linkedlist</a:t>
            </a:r>
            <a:r>
              <a:rPr lang="en-US" altLang="zh-CN" sz="2000" dirty="0"/>
              <a:t> *h){</a:t>
            </a:r>
            <a:endParaRPr lang="zh-CN" altLang="zh-CN" sz="2000" dirty="0"/>
          </a:p>
          <a:p>
            <a:r>
              <a:rPr lang="en-US" altLang="zh-CN" sz="2000" dirty="0"/>
              <a:t>    if(h-&gt;</a:t>
            </a:r>
            <a:r>
              <a:rPr lang="en-US" altLang="zh-CN" sz="2000" dirty="0" err="1"/>
              <a:t>current_num</a:t>
            </a:r>
            <a:r>
              <a:rPr lang="en-US" altLang="zh-CN" sz="2000" dirty="0"/>
              <a:t> &lt;=0){</a:t>
            </a:r>
            <a:endParaRPr lang="zh-CN" altLang="zh-CN" sz="2000" dirty="0"/>
          </a:p>
          <a:p>
            <a:r>
              <a:rPr lang="en-US" altLang="zh-CN" sz="2000" dirty="0"/>
              <a:t>        </a:t>
            </a:r>
            <a:r>
              <a:rPr lang="en-US" altLang="zh-CN" sz="2000" dirty="0" err="1"/>
              <a:t>printf</a:t>
            </a:r>
            <a:r>
              <a:rPr lang="en-US" altLang="zh-CN" sz="2000" dirty="0"/>
              <a:t>("the goods information </a:t>
            </a:r>
            <a:r>
              <a:rPr lang="en-US" altLang="zh-CN" sz="2000" dirty="0" err="1"/>
              <a:t>linkedlist</a:t>
            </a:r>
            <a:r>
              <a:rPr lang="en-US" altLang="zh-CN" sz="2000" dirty="0"/>
              <a:t> is empty ! \n");</a:t>
            </a:r>
            <a:endParaRPr lang="zh-CN" altLang="zh-CN" sz="2000" dirty="0"/>
          </a:p>
          <a:p>
            <a:r>
              <a:rPr lang="en-US" altLang="zh-CN" sz="2000" dirty="0"/>
              <a:t>        return;    }</a:t>
            </a:r>
            <a:endParaRPr lang="zh-CN" altLang="zh-CN" sz="2000" dirty="0"/>
          </a:p>
          <a:p>
            <a:r>
              <a:rPr lang="en-US" altLang="zh-CN" sz="2000" dirty="0"/>
              <a:t>    </a:t>
            </a:r>
            <a:r>
              <a:rPr lang="en-US" altLang="zh-CN" sz="2000" dirty="0" err="1"/>
              <a:t>printf</a:t>
            </a:r>
            <a:r>
              <a:rPr lang="en-US" altLang="zh-CN" sz="2000" dirty="0"/>
              <a:t>("input the goods ID to be deleted(-1: quit): \n");</a:t>
            </a:r>
            <a:endParaRPr lang="zh-CN" altLang="zh-CN" sz="2000" dirty="0"/>
          </a:p>
          <a:p>
            <a:r>
              <a:rPr lang="en-US" altLang="zh-CN" sz="2000" dirty="0"/>
              <a:t>    char id[MAX_ID];</a:t>
            </a:r>
            <a:endParaRPr lang="zh-CN" altLang="zh-CN" sz="2000" dirty="0"/>
          </a:p>
          <a:p>
            <a:r>
              <a:rPr lang="en-US" altLang="zh-CN" sz="2000" dirty="0"/>
              <a:t>    </a:t>
            </a:r>
            <a:r>
              <a:rPr lang="en-US" altLang="zh-CN" sz="2000" dirty="0" err="1"/>
              <a:t>scanf</a:t>
            </a:r>
            <a:r>
              <a:rPr lang="en-US" altLang="zh-CN" sz="2000" dirty="0"/>
              <a:t>("%s", id);</a:t>
            </a:r>
            <a:endParaRPr lang="zh-CN" altLang="zh-CN" sz="2000" dirty="0"/>
          </a:p>
          <a:p>
            <a:r>
              <a:rPr lang="en-US" altLang="zh-CN" sz="2000" dirty="0"/>
              <a:t>    if(!</a:t>
            </a:r>
            <a:r>
              <a:rPr lang="en-US" altLang="zh-CN" sz="2000" dirty="0" err="1"/>
              <a:t>strcmp</a:t>
            </a:r>
            <a:r>
              <a:rPr lang="en-US" altLang="zh-CN" sz="2000" dirty="0"/>
              <a:t>(id, "-1"))</a:t>
            </a:r>
            <a:endParaRPr lang="zh-CN" altLang="zh-CN" sz="2000" dirty="0"/>
          </a:p>
          <a:p>
            <a:r>
              <a:rPr lang="en-US" altLang="zh-CN" sz="2000" dirty="0"/>
              <a:t>        return;</a:t>
            </a:r>
            <a:endParaRPr lang="zh-CN" altLang="zh-CN" sz="2000" dirty="0"/>
          </a:p>
          <a:p>
            <a:r>
              <a:rPr lang="en-US" altLang="zh-CN" sz="2000" dirty="0"/>
              <a:t>    Node *p = h-&gt;head;</a:t>
            </a:r>
            <a:endParaRPr lang="zh-CN" altLang="zh-CN" sz="2000" dirty="0"/>
          </a:p>
          <a:p>
            <a:r>
              <a:rPr lang="en-US" altLang="zh-CN" sz="2000" dirty="0"/>
              <a:t>    if(!</a:t>
            </a:r>
            <a:r>
              <a:rPr lang="en-US" altLang="zh-CN" sz="2000" dirty="0" err="1"/>
              <a:t>strcmp</a:t>
            </a:r>
            <a:r>
              <a:rPr lang="en-US" altLang="zh-CN" sz="2000" dirty="0"/>
              <a:t>(p-&gt;goods.id, id)){</a:t>
            </a:r>
            <a:endParaRPr lang="zh-CN" altLang="zh-CN" sz="2000" dirty="0"/>
          </a:p>
          <a:p>
            <a:r>
              <a:rPr lang="en-US" altLang="zh-CN" sz="2000" dirty="0"/>
              <a:t>        h-&gt;head = p-&gt;next;</a:t>
            </a:r>
            <a:endParaRPr lang="zh-CN" altLang="zh-CN" sz="2000" dirty="0"/>
          </a:p>
          <a:p>
            <a:r>
              <a:rPr lang="en-US" altLang="zh-CN" sz="2000" dirty="0"/>
              <a:t>        free(p);</a:t>
            </a:r>
            <a:endParaRPr lang="zh-CN" altLang="zh-CN" sz="2000" dirty="0"/>
          </a:p>
          <a:p>
            <a:r>
              <a:rPr lang="en-US" altLang="zh-CN" sz="2000" dirty="0"/>
              <a:t>        return;    }</a:t>
            </a:r>
            <a:endParaRPr lang="zh-CN" altLang="zh-CN" sz="2000" dirty="0"/>
          </a:p>
        </p:txBody>
      </p:sp>
    </p:spTree>
    <p:extLst>
      <p:ext uri="{BB962C8B-B14F-4D97-AF65-F5344CB8AC3E}">
        <p14:creationId xmlns:p14="http://schemas.microsoft.com/office/powerpoint/2010/main" val="363878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4CF15-370E-4D12-9283-7A6104A4C73A}"/>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2231112C-175B-4A63-BE50-6EE1669E22CB}"/>
              </a:ext>
            </a:extLst>
          </p:cNvPr>
          <p:cNvSpPr>
            <a:spLocks noGrp="1"/>
          </p:cNvSpPr>
          <p:nvPr>
            <p:ph type="body" idx="1"/>
          </p:nvPr>
        </p:nvSpPr>
        <p:spPr/>
        <p:txBody>
          <a:bodyPr/>
          <a:lstStyle/>
          <a:p>
            <a:pPr marR="0" lvl="0" rtl="0"/>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7.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delete(</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，该函数完成删除商品信息库中的某条商品的功能（续）</a:t>
            </a:r>
          </a:p>
        </p:txBody>
      </p:sp>
      <p:sp>
        <p:nvSpPr>
          <p:cNvPr id="4" name="文本框 3">
            <a:extLst>
              <a:ext uri="{FF2B5EF4-FFF2-40B4-BE49-F238E27FC236}">
                <a16:creationId xmlns:a16="http://schemas.microsoft.com/office/drawing/2014/main" id="{A5176FFF-229D-F539-BD74-FA2E968BCE5B}"/>
              </a:ext>
            </a:extLst>
          </p:cNvPr>
          <p:cNvSpPr txBox="1"/>
          <p:nvPr/>
        </p:nvSpPr>
        <p:spPr>
          <a:xfrm>
            <a:off x="406401" y="2531239"/>
            <a:ext cx="7823200" cy="2862322"/>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000" dirty="0"/>
              <a:t> while(p-&gt;next != NULL &amp;&amp; (</a:t>
            </a:r>
            <a:r>
              <a:rPr lang="en-US" altLang="zh-CN" sz="2000" dirty="0" err="1"/>
              <a:t>strcmp</a:t>
            </a:r>
            <a:r>
              <a:rPr lang="en-US" altLang="zh-CN" sz="2000" dirty="0"/>
              <a:t>(p-&gt;next-&gt;goods.id, id)))</a:t>
            </a:r>
          </a:p>
          <a:p>
            <a:r>
              <a:rPr lang="en-US" altLang="zh-CN" sz="2000" dirty="0"/>
              <a:t>        p = p-&gt;next;</a:t>
            </a:r>
          </a:p>
          <a:p>
            <a:r>
              <a:rPr lang="en-US" altLang="zh-CN" sz="2000" dirty="0"/>
              <a:t>    if(p-&gt;next == NULL)</a:t>
            </a:r>
          </a:p>
          <a:p>
            <a:r>
              <a:rPr lang="en-US" altLang="zh-CN" sz="2000" dirty="0"/>
              <a:t>        </a:t>
            </a:r>
            <a:r>
              <a:rPr lang="en-US" altLang="zh-CN" sz="2000" dirty="0" err="1"/>
              <a:t>printf</a:t>
            </a:r>
            <a:r>
              <a:rPr lang="en-US" altLang="zh-CN" sz="2000" dirty="0"/>
              <a:t>("the goods not exist \n");</a:t>
            </a:r>
          </a:p>
          <a:p>
            <a:r>
              <a:rPr lang="en-US" altLang="zh-CN" sz="2000" dirty="0"/>
              <a:t>    else{</a:t>
            </a:r>
          </a:p>
          <a:p>
            <a:r>
              <a:rPr lang="en-US" altLang="zh-CN" sz="2000" dirty="0"/>
              <a:t>        </a:t>
            </a:r>
            <a:r>
              <a:rPr lang="en-US" altLang="zh-CN" sz="2000" dirty="0" err="1"/>
              <a:t>print_one</a:t>
            </a:r>
            <a:r>
              <a:rPr lang="en-US" altLang="zh-CN" sz="2000" dirty="0"/>
              <a:t>(p-&gt;next);</a:t>
            </a:r>
          </a:p>
          <a:p>
            <a:r>
              <a:rPr lang="en-US" altLang="zh-CN" sz="2000" dirty="0"/>
              <a:t>        </a:t>
            </a:r>
            <a:r>
              <a:rPr lang="en-US" altLang="zh-CN" sz="2000" dirty="0" err="1"/>
              <a:t>printf</a:t>
            </a:r>
            <a:r>
              <a:rPr lang="en-US" altLang="zh-CN" sz="2000" dirty="0"/>
              <a:t>("delete the goods ? ( Y / N ) \n");</a:t>
            </a:r>
          </a:p>
          <a:p>
            <a:r>
              <a:rPr lang="en-US" altLang="zh-CN" sz="2000" dirty="0"/>
              <a:t>        char answer;</a:t>
            </a:r>
          </a:p>
          <a:p>
            <a:r>
              <a:rPr lang="en-US" altLang="zh-CN" sz="2000" dirty="0"/>
              <a:t>        </a:t>
            </a:r>
            <a:r>
              <a:rPr lang="en-US" altLang="zh-CN" sz="2000" dirty="0" err="1"/>
              <a:t>scanf</a:t>
            </a:r>
            <a:r>
              <a:rPr lang="en-US" altLang="zh-CN" sz="2000" dirty="0"/>
              <a:t>("%c", &amp;answer);</a:t>
            </a:r>
          </a:p>
        </p:txBody>
      </p:sp>
      <p:sp>
        <p:nvSpPr>
          <p:cNvPr id="5" name="文本框 4">
            <a:extLst>
              <a:ext uri="{FF2B5EF4-FFF2-40B4-BE49-F238E27FC236}">
                <a16:creationId xmlns:a16="http://schemas.microsoft.com/office/drawing/2014/main" id="{ACAFC05F-7BA4-6D4D-1DD6-7E6388464512}"/>
              </a:ext>
            </a:extLst>
          </p:cNvPr>
          <p:cNvSpPr txBox="1"/>
          <p:nvPr/>
        </p:nvSpPr>
        <p:spPr>
          <a:xfrm>
            <a:off x="5867400" y="3459301"/>
            <a:ext cx="6172200" cy="3170099"/>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000" dirty="0"/>
              <a:t>if(answer == 'Y' || answer == 'y'){</a:t>
            </a:r>
          </a:p>
          <a:p>
            <a:r>
              <a:rPr lang="en-US" altLang="zh-CN" sz="2000" dirty="0"/>
              <a:t>            Node *</a:t>
            </a:r>
            <a:r>
              <a:rPr lang="en-US" altLang="zh-CN" sz="2000" dirty="0" err="1"/>
              <a:t>tmp</a:t>
            </a:r>
            <a:r>
              <a:rPr lang="en-US" altLang="zh-CN" sz="2000" dirty="0"/>
              <a:t>;</a:t>
            </a:r>
          </a:p>
          <a:p>
            <a:r>
              <a:rPr lang="en-US" altLang="zh-CN" sz="2000" dirty="0"/>
              <a:t>            </a:t>
            </a:r>
            <a:r>
              <a:rPr lang="en-US" altLang="zh-CN" sz="2000" dirty="0" err="1"/>
              <a:t>tmp</a:t>
            </a:r>
            <a:r>
              <a:rPr lang="en-US" altLang="zh-CN" sz="2000" dirty="0"/>
              <a:t> = p-&gt;next;</a:t>
            </a:r>
          </a:p>
          <a:p>
            <a:r>
              <a:rPr lang="en-US" altLang="zh-CN" sz="2000" dirty="0"/>
              <a:t>            p-&gt;next = </a:t>
            </a:r>
            <a:r>
              <a:rPr lang="en-US" altLang="zh-CN" sz="2000" dirty="0" err="1"/>
              <a:t>tmp</a:t>
            </a:r>
            <a:r>
              <a:rPr lang="en-US" altLang="zh-CN" sz="2000" dirty="0"/>
              <a:t>-&gt;next;</a:t>
            </a:r>
          </a:p>
          <a:p>
            <a:r>
              <a:rPr lang="en-US" altLang="zh-CN" sz="2000" dirty="0"/>
              <a:t>            free(</a:t>
            </a:r>
            <a:r>
              <a:rPr lang="en-US" altLang="zh-CN" sz="2000" dirty="0" err="1"/>
              <a:t>tmp</a:t>
            </a:r>
            <a:r>
              <a:rPr lang="en-US" altLang="zh-CN" sz="2000" dirty="0"/>
              <a:t>);</a:t>
            </a:r>
          </a:p>
          <a:p>
            <a:r>
              <a:rPr lang="en-US" altLang="zh-CN" sz="2000" dirty="0"/>
              <a:t>            h-&gt;</a:t>
            </a:r>
            <a:r>
              <a:rPr lang="en-US" altLang="zh-CN" sz="2000" dirty="0" err="1"/>
              <a:t>current_num</a:t>
            </a:r>
            <a:r>
              <a:rPr lang="en-US" altLang="zh-CN" sz="2000" dirty="0"/>
              <a:t> -= 1;</a:t>
            </a:r>
          </a:p>
          <a:p>
            <a:r>
              <a:rPr lang="en-US" altLang="zh-CN" sz="2000" dirty="0"/>
              <a:t>        }</a:t>
            </a:r>
          </a:p>
          <a:p>
            <a:r>
              <a:rPr lang="en-US" altLang="zh-CN" sz="2000" dirty="0"/>
              <a:t>        else</a:t>
            </a:r>
          </a:p>
          <a:p>
            <a:r>
              <a:rPr lang="en-US" altLang="zh-CN" sz="2000" dirty="0"/>
              <a:t>            return;</a:t>
            </a:r>
          </a:p>
          <a:p>
            <a:r>
              <a:rPr lang="en-US" altLang="zh-CN" sz="2000" dirty="0"/>
              <a:t>    } }</a:t>
            </a:r>
            <a:endParaRPr lang="zh-CN" altLang="zh-CN" sz="2000" dirty="0"/>
          </a:p>
        </p:txBody>
      </p:sp>
    </p:spTree>
    <p:extLst>
      <p:ext uri="{BB962C8B-B14F-4D97-AF65-F5344CB8AC3E}">
        <p14:creationId xmlns:p14="http://schemas.microsoft.com/office/powerpoint/2010/main" val="311891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62825-43C8-4C52-832C-B74809473E0B}"/>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2BCD46D7-7171-4C0C-95E1-D9F6CA3EEF28}"/>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8.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search(</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，该函数完成商品信息的查找功能</a:t>
            </a:r>
          </a:p>
        </p:txBody>
      </p:sp>
      <p:sp>
        <p:nvSpPr>
          <p:cNvPr id="4" name="文本框 3">
            <a:extLst>
              <a:ext uri="{FF2B5EF4-FFF2-40B4-BE49-F238E27FC236}">
                <a16:creationId xmlns:a16="http://schemas.microsoft.com/office/drawing/2014/main" id="{97F02633-5016-A208-1743-1A9354471537}"/>
              </a:ext>
            </a:extLst>
          </p:cNvPr>
          <p:cNvSpPr txBox="1"/>
          <p:nvPr/>
        </p:nvSpPr>
        <p:spPr>
          <a:xfrm>
            <a:off x="2006600" y="2304395"/>
            <a:ext cx="8077200" cy="4401205"/>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000" dirty="0"/>
              <a:t>void search(</a:t>
            </a:r>
            <a:r>
              <a:rPr lang="en-US" altLang="zh-CN" sz="2000" dirty="0" err="1"/>
              <a:t>Linkedlist</a:t>
            </a:r>
            <a:r>
              <a:rPr lang="en-US" altLang="zh-CN" sz="2000" dirty="0"/>
              <a:t> *h){</a:t>
            </a:r>
          </a:p>
          <a:p>
            <a:r>
              <a:rPr lang="en-US" altLang="zh-CN" sz="2000" dirty="0"/>
              <a:t>    </a:t>
            </a:r>
            <a:r>
              <a:rPr lang="en-US" altLang="zh-CN" sz="2000" dirty="0" err="1"/>
              <a:t>printf</a:t>
            </a:r>
            <a:r>
              <a:rPr lang="en-US" altLang="zh-CN" sz="2000" dirty="0"/>
              <a:t>("input the goods ID you are searching(-1: quit): \n");</a:t>
            </a:r>
          </a:p>
          <a:p>
            <a:r>
              <a:rPr lang="en-US" altLang="zh-CN" sz="2000" dirty="0"/>
              <a:t>    char id[MAX_ID];</a:t>
            </a:r>
          </a:p>
          <a:p>
            <a:r>
              <a:rPr lang="en-US" altLang="zh-CN" sz="2000" dirty="0"/>
              <a:t>    </a:t>
            </a:r>
            <a:r>
              <a:rPr lang="en-US" altLang="zh-CN" sz="2000" dirty="0" err="1"/>
              <a:t>scanf</a:t>
            </a:r>
            <a:r>
              <a:rPr lang="en-US" altLang="zh-CN" sz="2000" dirty="0"/>
              <a:t>("%s", id);</a:t>
            </a:r>
          </a:p>
          <a:p>
            <a:r>
              <a:rPr lang="en-US" altLang="zh-CN" sz="2000" dirty="0"/>
              <a:t>    if(!</a:t>
            </a:r>
            <a:r>
              <a:rPr lang="en-US" altLang="zh-CN" sz="2000" dirty="0" err="1"/>
              <a:t>strcmp</a:t>
            </a:r>
            <a:r>
              <a:rPr lang="en-US" altLang="zh-CN" sz="2000" dirty="0"/>
              <a:t>(id, "-1"))</a:t>
            </a:r>
          </a:p>
          <a:p>
            <a:r>
              <a:rPr lang="en-US" altLang="zh-CN" sz="2000" dirty="0"/>
              <a:t>        return;</a:t>
            </a:r>
          </a:p>
          <a:p>
            <a:r>
              <a:rPr lang="en-US" altLang="zh-CN" sz="2000" dirty="0"/>
              <a:t>    Node *p = h-&gt;head;</a:t>
            </a:r>
          </a:p>
          <a:p>
            <a:r>
              <a:rPr lang="en-US" altLang="zh-CN" sz="2000" dirty="0"/>
              <a:t>    while(p != NULL &amp;&amp; (</a:t>
            </a:r>
            <a:r>
              <a:rPr lang="en-US" altLang="zh-CN" sz="2000" dirty="0" err="1"/>
              <a:t>strcmp</a:t>
            </a:r>
            <a:r>
              <a:rPr lang="en-US" altLang="zh-CN" sz="2000" dirty="0"/>
              <a:t>(p-&gt;goods.id, id)))</a:t>
            </a:r>
          </a:p>
          <a:p>
            <a:r>
              <a:rPr lang="en-US" altLang="zh-CN" sz="2000" dirty="0"/>
              <a:t>        p = p-&gt;next;</a:t>
            </a:r>
          </a:p>
          <a:p>
            <a:r>
              <a:rPr lang="en-US" altLang="zh-CN" sz="2000" dirty="0"/>
              <a:t>    if(p == NULL)</a:t>
            </a:r>
          </a:p>
          <a:p>
            <a:r>
              <a:rPr lang="en-US" altLang="zh-CN" sz="2000" dirty="0"/>
              <a:t>        </a:t>
            </a:r>
            <a:r>
              <a:rPr lang="en-US" altLang="zh-CN" sz="2000" dirty="0" err="1"/>
              <a:t>printf</a:t>
            </a:r>
            <a:r>
              <a:rPr lang="en-US" altLang="zh-CN" sz="2000" dirty="0"/>
              <a:t>("the goods not exist \n");</a:t>
            </a:r>
          </a:p>
          <a:p>
            <a:r>
              <a:rPr lang="en-US" altLang="zh-CN" sz="2000" dirty="0"/>
              <a:t>    else{</a:t>
            </a:r>
          </a:p>
          <a:p>
            <a:r>
              <a:rPr lang="en-US" altLang="zh-CN" sz="2000" dirty="0"/>
              <a:t>        </a:t>
            </a:r>
            <a:r>
              <a:rPr lang="en-US" altLang="zh-CN" sz="2000" dirty="0" err="1"/>
              <a:t>print_one</a:t>
            </a:r>
            <a:r>
              <a:rPr lang="en-US" altLang="zh-CN" sz="2000" dirty="0"/>
              <a:t>(p);</a:t>
            </a:r>
          </a:p>
          <a:p>
            <a:r>
              <a:rPr lang="en-US" altLang="zh-CN" sz="2000" dirty="0"/>
              <a:t>    } }</a:t>
            </a:r>
          </a:p>
        </p:txBody>
      </p:sp>
    </p:spTree>
    <p:extLst>
      <p:ext uri="{BB962C8B-B14F-4D97-AF65-F5344CB8AC3E}">
        <p14:creationId xmlns:p14="http://schemas.microsoft.com/office/powerpoint/2010/main" val="155100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82C4D-03A5-41CE-9AAF-7D594A354ACF}"/>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7E832DFB-011A-4128-AA6A-16EB801C1E4C}"/>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9.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add(</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，完成商品信息的插入</a:t>
            </a:r>
          </a:p>
        </p:txBody>
      </p:sp>
      <p:sp>
        <p:nvSpPr>
          <p:cNvPr id="4" name="文本框 3">
            <a:extLst>
              <a:ext uri="{FF2B5EF4-FFF2-40B4-BE49-F238E27FC236}">
                <a16:creationId xmlns:a16="http://schemas.microsoft.com/office/drawing/2014/main" id="{1D6C31A6-1A6A-F9A7-8885-ED2ED2F48C68}"/>
              </a:ext>
            </a:extLst>
          </p:cNvPr>
          <p:cNvSpPr txBox="1"/>
          <p:nvPr/>
        </p:nvSpPr>
        <p:spPr>
          <a:xfrm>
            <a:off x="152400" y="2135862"/>
            <a:ext cx="11785600" cy="4493538"/>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200" dirty="0"/>
              <a:t>void add(</a:t>
            </a:r>
            <a:r>
              <a:rPr lang="en-US" altLang="zh-CN" sz="2200" dirty="0" err="1"/>
              <a:t>Linkedlist</a:t>
            </a:r>
            <a:r>
              <a:rPr lang="en-US" altLang="zh-CN" sz="2200" dirty="0"/>
              <a:t> *h){</a:t>
            </a:r>
          </a:p>
          <a:p>
            <a:r>
              <a:rPr lang="en-US" altLang="zh-CN" sz="2200" dirty="0"/>
              <a:t>    if(h-&gt;</a:t>
            </a:r>
            <a:r>
              <a:rPr lang="en-US" altLang="zh-CN" sz="2200" dirty="0" err="1"/>
              <a:t>current_num</a:t>
            </a:r>
            <a:r>
              <a:rPr lang="en-US" altLang="zh-CN" sz="2200" dirty="0"/>
              <a:t> &gt;= MAX_GOODS){</a:t>
            </a:r>
          </a:p>
          <a:p>
            <a:r>
              <a:rPr lang="en-US" altLang="zh-CN" sz="2200" dirty="0"/>
              <a:t>        </a:t>
            </a:r>
            <a:r>
              <a:rPr lang="en-US" altLang="zh-CN" sz="2200" dirty="0" err="1"/>
              <a:t>printf</a:t>
            </a:r>
            <a:r>
              <a:rPr lang="en-US" altLang="zh-CN" sz="2200" dirty="0"/>
              <a:t>("the goods information </a:t>
            </a:r>
            <a:r>
              <a:rPr lang="en-US" altLang="zh-CN" sz="2200" dirty="0" err="1"/>
              <a:t>linkedlist</a:t>
            </a:r>
            <a:r>
              <a:rPr lang="en-US" altLang="zh-CN" sz="2200" dirty="0"/>
              <a:t> is full, please delete some goods first \n");</a:t>
            </a:r>
          </a:p>
          <a:p>
            <a:r>
              <a:rPr lang="en-US" altLang="zh-CN" sz="2200" dirty="0"/>
              <a:t>        return;    }</a:t>
            </a:r>
          </a:p>
          <a:p>
            <a:r>
              <a:rPr lang="en-US" altLang="zh-CN" sz="2200" dirty="0"/>
              <a:t>    Node *p = (Node *)malloc(</a:t>
            </a:r>
            <a:r>
              <a:rPr lang="en-US" altLang="zh-CN" sz="2200" dirty="0" err="1"/>
              <a:t>sizeof</a:t>
            </a:r>
            <a:r>
              <a:rPr lang="en-US" altLang="zh-CN" sz="2200" dirty="0"/>
              <a:t>(Node)), *</a:t>
            </a:r>
            <a:r>
              <a:rPr lang="en-US" altLang="zh-CN" sz="2200" dirty="0" err="1"/>
              <a:t>tmp</a:t>
            </a:r>
            <a:r>
              <a:rPr lang="en-US" altLang="zh-CN" sz="2200" dirty="0"/>
              <a:t>;</a:t>
            </a:r>
          </a:p>
          <a:p>
            <a:r>
              <a:rPr lang="en-US" altLang="zh-CN" sz="2200" dirty="0"/>
              <a:t>    Goods </a:t>
            </a:r>
            <a:r>
              <a:rPr lang="en-US" altLang="zh-CN" sz="2200" dirty="0" err="1"/>
              <a:t>goods</a:t>
            </a:r>
            <a:r>
              <a:rPr lang="en-US" altLang="zh-CN" sz="2200" dirty="0"/>
              <a:t>;</a:t>
            </a:r>
          </a:p>
          <a:p>
            <a:r>
              <a:rPr lang="en-US" altLang="zh-CN" sz="2200" dirty="0"/>
              <a:t>    </a:t>
            </a:r>
            <a:r>
              <a:rPr lang="en-US" altLang="zh-CN" sz="2200" dirty="0" err="1"/>
              <a:t>printf</a:t>
            </a:r>
            <a:r>
              <a:rPr lang="en-US" altLang="zh-CN" sz="2200" dirty="0"/>
              <a:t>("the goods information is below\n");</a:t>
            </a:r>
          </a:p>
          <a:p>
            <a:r>
              <a:rPr lang="en-US" altLang="zh-CN" sz="2200" dirty="0"/>
              <a:t>    </a:t>
            </a:r>
            <a:r>
              <a:rPr lang="en-US" altLang="zh-CN" sz="2200" dirty="0" err="1"/>
              <a:t>printf</a:t>
            </a:r>
            <a:r>
              <a:rPr lang="en-US" altLang="zh-CN" sz="2200" dirty="0"/>
              <a:t>("input id: \n");</a:t>
            </a:r>
          </a:p>
          <a:p>
            <a:r>
              <a:rPr lang="en-US" altLang="zh-CN" sz="2200" dirty="0"/>
              <a:t>    </a:t>
            </a:r>
            <a:r>
              <a:rPr lang="en-US" altLang="zh-CN" sz="2200" dirty="0" err="1"/>
              <a:t>scanf</a:t>
            </a:r>
            <a:r>
              <a:rPr lang="en-US" altLang="zh-CN" sz="2200" dirty="0"/>
              <a:t>("%s", goods.id);</a:t>
            </a:r>
          </a:p>
          <a:p>
            <a:r>
              <a:rPr lang="en-US" altLang="zh-CN" sz="2200" dirty="0"/>
              <a:t>    </a:t>
            </a:r>
            <a:r>
              <a:rPr lang="en-US" altLang="zh-CN" sz="2200" dirty="0" err="1"/>
              <a:t>printf</a:t>
            </a:r>
            <a:r>
              <a:rPr lang="en-US" altLang="zh-CN" sz="2200" dirty="0"/>
              <a:t>("input name: \n");</a:t>
            </a:r>
          </a:p>
          <a:p>
            <a:r>
              <a:rPr lang="en-US" altLang="zh-CN" sz="2200" dirty="0"/>
              <a:t>    </a:t>
            </a:r>
            <a:r>
              <a:rPr lang="en-US" altLang="zh-CN" sz="2200" dirty="0" err="1"/>
              <a:t>scanf</a:t>
            </a:r>
            <a:r>
              <a:rPr lang="en-US" altLang="zh-CN" sz="2200" dirty="0"/>
              <a:t>("%s", goods.name);</a:t>
            </a:r>
          </a:p>
          <a:p>
            <a:r>
              <a:rPr lang="en-US" altLang="zh-CN" sz="2200" dirty="0"/>
              <a:t>    </a:t>
            </a:r>
            <a:r>
              <a:rPr lang="en-US" altLang="zh-CN" sz="2200" dirty="0" err="1"/>
              <a:t>printf</a:t>
            </a:r>
            <a:r>
              <a:rPr lang="en-US" altLang="zh-CN" sz="2200" dirty="0"/>
              <a:t>("input price: \n");</a:t>
            </a:r>
          </a:p>
          <a:p>
            <a:r>
              <a:rPr lang="en-US" altLang="zh-CN" sz="2200" dirty="0"/>
              <a:t>    </a:t>
            </a:r>
            <a:r>
              <a:rPr lang="en-US" altLang="zh-CN" sz="2200" dirty="0" err="1"/>
              <a:t>scanf</a:t>
            </a:r>
            <a:r>
              <a:rPr lang="en-US" altLang="zh-CN" sz="2200" dirty="0"/>
              <a:t>("%d", &amp;</a:t>
            </a:r>
            <a:r>
              <a:rPr lang="en-US" altLang="zh-CN" sz="2200" dirty="0" err="1"/>
              <a:t>goods.price</a:t>
            </a:r>
            <a:r>
              <a:rPr lang="en-US" altLang="zh-CN" sz="2200" dirty="0"/>
              <a:t>);</a:t>
            </a:r>
          </a:p>
        </p:txBody>
      </p:sp>
    </p:spTree>
    <p:extLst>
      <p:ext uri="{BB962C8B-B14F-4D97-AF65-F5344CB8AC3E}">
        <p14:creationId xmlns:p14="http://schemas.microsoft.com/office/powerpoint/2010/main" val="5368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82C4D-03A5-41CE-9AAF-7D594A354ACF}"/>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7E832DFB-011A-4128-AA6A-16EB801C1E4C}"/>
              </a:ext>
            </a:extLst>
          </p:cNvPr>
          <p:cNvSpPr>
            <a:spLocks noGrp="1"/>
          </p:cNvSpPr>
          <p:nvPr>
            <p:ph type="body" idx="1"/>
          </p:nvPr>
        </p:nvSpPr>
        <p:spPr>
          <a:xfrm>
            <a:off x="304800" y="1371600"/>
            <a:ext cx="11887200" cy="5181600"/>
          </a:xfrm>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9.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add(</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完成商品信息的插入</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续）</a:t>
            </a:r>
          </a:p>
        </p:txBody>
      </p:sp>
      <p:sp>
        <p:nvSpPr>
          <p:cNvPr id="4" name="文本框 3">
            <a:extLst>
              <a:ext uri="{FF2B5EF4-FFF2-40B4-BE49-F238E27FC236}">
                <a16:creationId xmlns:a16="http://schemas.microsoft.com/office/drawing/2014/main" id="{F998C9AD-62BB-EE53-9E74-E05F5FFA805E}"/>
              </a:ext>
            </a:extLst>
          </p:cNvPr>
          <p:cNvSpPr txBox="1"/>
          <p:nvPr/>
        </p:nvSpPr>
        <p:spPr>
          <a:xfrm>
            <a:off x="609600" y="2209800"/>
            <a:ext cx="11277600" cy="3816429"/>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200" dirty="0" err="1"/>
              <a:t>printf</a:t>
            </a:r>
            <a:r>
              <a:rPr lang="en-US" altLang="zh-CN" sz="2200" dirty="0"/>
              <a:t>("input discount: \n");</a:t>
            </a:r>
          </a:p>
          <a:p>
            <a:r>
              <a:rPr lang="en-US" altLang="zh-CN" sz="2200" dirty="0"/>
              <a:t>    </a:t>
            </a:r>
            <a:r>
              <a:rPr lang="en-US" altLang="zh-CN" sz="2200" dirty="0" err="1"/>
              <a:t>scanf</a:t>
            </a:r>
            <a:r>
              <a:rPr lang="en-US" altLang="zh-CN" sz="2200" dirty="0"/>
              <a:t>("%</a:t>
            </a:r>
            <a:r>
              <a:rPr lang="en-US" altLang="zh-CN" sz="2200" dirty="0" err="1"/>
              <a:t>lf</a:t>
            </a:r>
            <a:r>
              <a:rPr lang="en-US" altLang="zh-CN" sz="2200" dirty="0"/>
              <a:t>", &amp;</a:t>
            </a:r>
            <a:r>
              <a:rPr lang="en-US" altLang="zh-CN" sz="2200" dirty="0" err="1"/>
              <a:t>goods.discount</a:t>
            </a:r>
            <a:r>
              <a:rPr lang="en-US" altLang="zh-CN" sz="2200" dirty="0"/>
              <a:t>);</a:t>
            </a:r>
          </a:p>
          <a:p>
            <a:r>
              <a:rPr lang="en-US" altLang="zh-CN" sz="2200" dirty="0"/>
              <a:t>    </a:t>
            </a:r>
            <a:r>
              <a:rPr lang="en-US" altLang="zh-CN" sz="2200" dirty="0" err="1"/>
              <a:t>printf</a:t>
            </a:r>
            <a:r>
              <a:rPr lang="en-US" altLang="zh-CN" sz="2200" dirty="0"/>
              <a:t>("input amount: \n");</a:t>
            </a:r>
          </a:p>
          <a:p>
            <a:r>
              <a:rPr lang="en-US" altLang="zh-CN" sz="2200" dirty="0"/>
              <a:t>    </a:t>
            </a:r>
            <a:r>
              <a:rPr lang="en-US" altLang="zh-CN" sz="2200" dirty="0" err="1"/>
              <a:t>scanf</a:t>
            </a:r>
            <a:r>
              <a:rPr lang="en-US" altLang="zh-CN" sz="2200" dirty="0"/>
              <a:t>("%d", &amp;</a:t>
            </a:r>
            <a:r>
              <a:rPr lang="en-US" altLang="zh-CN" sz="2200" dirty="0" err="1"/>
              <a:t>goods.amount</a:t>
            </a:r>
            <a:r>
              <a:rPr lang="en-US" altLang="zh-CN" sz="2200" dirty="0"/>
              <a:t>);</a:t>
            </a:r>
          </a:p>
          <a:p>
            <a:r>
              <a:rPr lang="en-US" altLang="zh-CN" sz="2200" dirty="0"/>
              <a:t>    </a:t>
            </a:r>
            <a:r>
              <a:rPr lang="en-US" altLang="zh-CN" sz="2200" dirty="0" err="1"/>
              <a:t>printf</a:t>
            </a:r>
            <a:r>
              <a:rPr lang="en-US" altLang="zh-CN" sz="2200" dirty="0"/>
              <a:t>("input remain: \n");</a:t>
            </a:r>
          </a:p>
          <a:p>
            <a:r>
              <a:rPr lang="en-US" altLang="zh-CN" sz="2200" dirty="0"/>
              <a:t>    </a:t>
            </a:r>
            <a:r>
              <a:rPr lang="en-US" altLang="zh-CN" sz="2200" dirty="0" err="1"/>
              <a:t>scanf</a:t>
            </a:r>
            <a:r>
              <a:rPr lang="en-US" altLang="zh-CN" sz="2200" dirty="0"/>
              <a:t>("%d", &amp;</a:t>
            </a:r>
            <a:r>
              <a:rPr lang="en-US" altLang="zh-CN" sz="2200" dirty="0" err="1"/>
              <a:t>goods.remain</a:t>
            </a:r>
            <a:r>
              <a:rPr lang="en-US" altLang="zh-CN" sz="2200" dirty="0"/>
              <a:t>);</a:t>
            </a:r>
          </a:p>
          <a:p>
            <a:r>
              <a:rPr lang="en-US" altLang="zh-CN" sz="2200" dirty="0"/>
              <a:t>    p-&gt;goods = goods;</a:t>
            </a:r>
          </a:p>
          <a:p>
            <a:r>
              <a:rPr lang="en-US" altLang="zh-CN" sz="2200" dirty="0"/>
              <a:t>    </a:t>
            </a:r>
          </a:p>
          <a:p>
            <a:r>
              <a:rPr lang="en-US" altLang="zh-CN" sz="2200" dirty="0"/>
              <a:t>    </a:t>
            </a:r>
            <a:r>
              <a:rPr lang="en-US" altLang="zh-CN" sz="2200" dirty="0" err="1"/>
              <a:t>printf</a:t>
            </a:r>
            <a:r>
              <a:rPr lang="en-US" altLang="zh-CN" sz="2200" dirty="0"/>
              <a:t>("please input the number which indicate the location you'd like to insert.\n \</a:t>
            </a:r>
          </a:p>
          <a:p>
            <a:r>
              <a:rPr lang="en-US" altLang="zh-CN" sz="2200" dirty="0"/>
              <a:t>0: the head; 1: the tail; </a:t>
            </a:r>
            <a:r>
              <a:rPr lang="en-US" altLang="zh-CN" sz="2200" dirty="0" err="1"/>
              <a:t>i</a:t>
            </a:r>
            <a:r>
              <a:rPr lang="en-US" altLang="zh-CN" sz="2200" dirty="0"/>
              <a:t> : the </a:t>
            </a:r>
            <a:r>
              <a:rPr lang="en-US" altLang="zh-CN" sz="2200" dirty="0" err="1"/>
              <a:t>i-th</a:t>
            </a:r>
            <a:r>
              <a:rPr lang="en-US" altLang="zh-CN" sz="2200" dirty="0"/>
              <a:t> place \n");</a:t>
            </a:r>
          </a:p>
        </p:txBody>
      </p:sp>
    </p:spTree>
    <p:extLst>
      <p:ext uri="{BB962C8B-B14F-4D97-AF65-F5344CB8AC3E}">
        <p14:creationId xmlns:p14="http://schemas.microsoft.com/office/powerpoint/2010/main" val="351264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C8EA0-E893-494F-8E31-F6F2535924F1}"/>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12.1.2  feof()</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函数</a:t>
            </a:r>
          </a:p>
        </p:txBody>
      </p:sp>
      <p:sp>
        <p:nvSpPr>
          <p:cNvPr id="3" name="文本占位符 2">
            <a:extLst>
              <a:ext uri="{FF2B5EF4-FFF2-40B4-BE49-F238E27FC236}">
                <a16:creationId xmlns:a16="http://schemas.microsoft.com/office/drawing/2014/main" id="{1716B791-B3A0-4EDB-B9F6-FAD093720BD9}"/>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用来检查给定文件的结尾</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函数原型如下：</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int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feof</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(FILE *stream)</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参数说明：</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stream: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指向文件的指针。</a:t>
            </a: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返回参数： 当读取到文件的末尾时，返回一个非零值，否则返回</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0</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10801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82C4D-03A5-41CE-9AAF-7D594A354ACF}"/>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7E832DFB-011A-4128-AA6A-16EB801C1E4C}"/>
              </a:ext>
            </a:extLst>
          </p:cNvPr>
          <p:cNvSpPr>
            <a:spLocks noGrp="1"/>
          </p:cNvSpPr>
          <p:nvPr>
            <p:ph type="body" idx="1"/>
          </p:nvPr>
        </p:nvSpPr>
        <p:spPr>
          <a:xfrm>
            <a:off x="304800" y="1219200"/>
            <a:ext cx="11429999" cy="5181600"/>
          </a:xfrm>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9.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add(</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，完成商品信息的插入</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续）</a:t>
            </a:r>
          </a:p>
        </p:txBody>
      </p:sp>
      <p:sp>
        <p:nvSpPr>
          <p:cNvPr id="4" name="文本框 3">
            <a:extLst>
              <a:ext uri="{FF2B5EF4-FFF2-40B4-BE49-F238E27FC236}">
                <a16:creationId xmlns:a16="http://schemas.microsoft.com/office/drawing/2014/main" id="{9BED97C7-81F8-1CE3-A58F-66A9903C6AC5}"/>
              </a:ext>
            </a:extLst>
          </p:cNvPr>
          <p:cNvSpPr txBox="1"/>
          <p:nvPr/>
        </p:nvSpPr>
        <p:spPr>
          <a:xfrm>
            <a:off x="771525" y="1846420"/>
            <a:ext cx="5029199" cy="5016758"/>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000" dirty="0"/>
              <a:t>int index;</a:t>
            </a:r>
            <a:endParaRPr lang="zh-CN" altLang="zh-CN" sz="2000" dirty="0"/>
          </a:p>
          <a:p>
            <a:r>
              <a:rPr lang="en-US" altLang="zh-CN" sz="2000" dirty="0"/>
              <a:t>    </a:t>
            </a:r>
            <a:r>
              <a:rPr lang="en-US" altLang="zh-CN" sz="2000" dirty="0" err="1"/>
              <a:t>scanf</a:t>
            </a:r>
            <a:r>
              <a:rPr lang="en-US" altLang="zh-CN" sz="2000" dirty="0"/>
              <a:t>("%d", &amp;index);</a:t>
            </a:r>
            <a:endParaRPr lang="zh-CN" altLang="zh-CN" sz="2000" dirty="0"/>
          </a:p>
          <a:p>
            <a:r>
              <a:rPr lang="en-US" altLang="zh-CN" sz="2000" dirty="0"/>
              <a:t>    switch (index) {</a:t>
            </a:r>
            <a:endParaRPr lang="zh-CN" altLang="zh-CN" sz="2000" dirty="0"/>
          </a:p>
          <a:p>
            <a:r>
              <a:rPr lang="en-US" altLang="zh-CN" sz="2000" dirty="0"/>
              <a:t>        case 0:</a:t>
            </a:r>
            <a:endParaRPr lang="zh-CN" altLang="zh-CN" sz="2000" dirty="0"/>
          </a:p>
          <a:p>
            <a:r>
              <a:rPr lang="en-US" altLang="zh-CN" sz="2000" dirty="0"/>
              <a:t>            p-&gt;next = h-&gt;head;</a:t>
            </a:r>
            <a:endParaRPr lang="zh-CN" altLang="zh-CN" sz="2000" dirty="0"/>
          </a:p>
          <a:p>
            <a:r>
              <a:rPr lang="en-US" altLang="zh-CN" sz="2000" dirty="0"/>
              <a:t>            h-&gt;head = p;</a:t>
            </a:r>
            <a:endParaRPr lang="zh-CN" altLang="zh-CN" sz="2000" dirty="0"/>
          </a:p>
          <a:p>
            <a:r>
              <a:rPr lang="en-US" altLang="zh-CN" sz="2000" dirty="0"/>
              <a:t>            h-&gt;</a:t>
            </a:r>
            <a:r>
              <a:rPr lang="en-US" altLang="zh-CN" sz="2000" dirty="0" err="1"/>
              <a:t>current_num</a:t>
            </a:r>
            <a:r>
              <a:rPr lang="en-US" altLang="zh-CN" sz="2000" dirty="0"/>
              <a:t> += 1;</a:t>
            </a:r>
            <a:endParaRPr lang="zh-CN" altLang="zh-CN" sz="2000" dirty="0"/>
          </a:p>
          <a:p>
            <a:r>
              <a:rPr lang="en-US" altLang="zh-CN" sz="2000" dirty="0"/>
              <a:t>            break;</a:t>
            </a:r>
            <a:endParaRPr lang="zh-CN" altLang="zh-CN" sz="2000" dirty="0"/>
          </a:p>
          <a:p>
            <a:r>
              <a:rPr lang="en-US" altLang="zh-CN" sz="2000" dirty="0"/>
              <a:t>        case 1:</a:t>
            </a:r>
            <a:endParaRPr lang="zh-CN" altLang="zh-CN" sz="2000" dirty="0"/>
          </a:p>
          <a:p>
            <a:r>
              <a:rPr lang="en-US" altLang="zh-CN" sz="2000" dirty="0"/>
              <a:t>            </a:t>
            </a:r>
            <a:r>
              <a:rPr lang="en-US" altLang="zh-CN" sz="2000" dirty="0" err="1"/>
              <a:t>tmp</a:t>
            </a:r>
            <a:r>
              <a:rPr lang="en-US" altLang="zh-CN" sz="2000" dirty="0"/>
              <a:t> = h-&gt;head;</a:t>
            </a:r>
            <a:endParaRPr lang="zh-CN" altLang="zh-CN" sz="2000" dirty="0"/>
          </a:p>
          <a:p>
            <a:r>
              <a:rPr lang="en-US" altLang="zh-CN" sz="2000" dirty="0"/>
              <a:t>            while(</a:t>
            </a:r>
            <a:r>
              <a:rPr lang="en-US" altLang="zh-CN" sz="2000" dirty="0" err="1"/>
              <a:t>tmp</a:t>
            </a:r>
            <a:r>
              <a:rPr lang="en-US" altLang="zh-CN" sz="2000" dirty="0"/>
              <a:t>-&gt;next)</a:t>
            </a:r>
            <a:endParaRPr lang="zh-CN" altLang="zh-CN" sz="2000" dirty="0"/>
          </a:p>
          <a:p>
            <a:r>
              <a:rPr lang="en-US" altLang="zh-CN" sz="2000" dirty="0"/>
              <a:t>                </a:t>
            </a:r>
            <a:r>
              <a:rPr lang="en-US" altLang="zh-CN" sz="2000" dirty="0" err="1"/>
              <a:t>tmp</a:t>
            </a:r>
            <a:r>
              <a:rPr lang="en-US" altLang="zh-CN" sz="2000" dirty="0"/>
              <a:t> = </a:t>
            </a:r>
            <a:r>
              <a:rPr lang="en-US" altLang="zh-CN" sz="2000" dirty="0" err="1"/>
              <a:t>tmp</a:t>
            </a:r>
            <a:r>
              <a:rPr lang="en-US" altLang="zh-CN" sz="2000" dirty="0"/>
              <a:t>-&gt;next;</a:t>
            </a:r>
            <a:endParaRPr lang="zh-CN" altLang="zh-CN" sz="2000" dirty="0"/>
          </a:p>
          <a:p>
            <a:r>
              <a:rPr lang="en-US" altLang="zh-CN" sz="2000" dirty="0"/>
              <a:t>            </a:t>
            </a:r>
            <a:r>
              <a:rPr lang="en-US" altLang="zh-CN" sz="2000" dirty="0" err="1"/>
              <a:t>tmp</a:t>
            </a:r>
            <a:r>
              <a:rPr lang="en-US" altLang="zh-CN" sz="2000" dirty="0"/>
              <a:t>-&gt;next = p;</a:t>
            </a:r>
            <a:endParaRPr lang="zh-CN" altLang="zh-CN" sz="2000" dirty="0"/>
          </a:p>
          <a:p>
            <a:r>
              <a:rPr lang="en-US" altLang="zh-CN" sz="2000" dirty="0"/>
              <a:t>            p-&gt;next = NULL;</a:t>
            </a:r>
            <a:endParaRPr lang="zh-CN" altLang="zh-CN" sz="2000" dirty="0"/>
          </a:p>
          <a:p>
            <a:r>
              <a:rPr lang="en-US" altLang="zh-CN" sz="2000" dirty="0"/>
              <a:t>            h-&gt;</a:t>
            </a:r>
            <a:r>
              <a:rPr lang="en-US" altLang="zh-CN" sz="2000" dirty="0" err="1"/>
              <a:t>current_num</a:t>
            </a:r>
            <a:r>
              <a:rPr lang="en-US" altLang="zh-CN" sz="2000" dirty="0"/>
              <a:t> += 1;</a:t>
            </a:r>
            <a:endParaRPr lang="zh-CN" altLang="zh-CN" sz="2000" dirty="0"/>
          </a:p>
          <a:p>
            <a:r>
              <a:rPr lang="en-US" altLang="zh-CN" sz="2000" dirty="0"/>
              <a:t>            break;</a:t>
            </a:r>
            <a:endParaRPr lang="zh-CN" altLang="zh-CN" sz="2000" dirty="0"/>
          </a:p>
        </p:txBody>
      </p:sp>
      <p:sp>
        <p:nvSpPr>
          <p:cNvPr id="6" name="文本框 5">
            <a:extLst>
              <a:ext uri="{FF2B5EF4-FFF2-40B4-BE49-F238E27FC236}">
                <a16:creationId xmlns:a16="http://schemas.microsoft.com/office/drawing/2014/main" id="{7978B29C-40BF-94F7-D100-F3AB0F2DA031}"/>
              </a:ext>
            </a:extLst>
          </p:cNvPr>
          <p:cNvSpPr txBox="1"/>
          <p:nvPr/>
        </p:nvSpPr>
        <p:spPr>
          <a:xfrm>
            <a:off x="6400802" y="1846420"/>
            <a:ext cx="5486398" cy="5016758"/>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2000" dirty="0"/>
              <a:t> default:</a:t>
            </a:r>
          </a:p>
          <a:p>
            <a:r>
              <a:rPr lang="en-US" altLang="zh-CN" sz="2000" dirty="0"/>
              <a:t>            if(index &lt;= MAX_GOODS){</a:t>
            </a:r>
          </a:p>
          <a:p>
            <a:r>
              <a:rPr lang="en-US" altLang="zh-CN" sz="2000" dirty="0"/>
              <a:t>                </a:t>
            </a:r>
            <a:r>
              <a:rPr lang="en-US" altLang="zh-CN" sz="2000" dirty="0" err="1"/>
              <a:t>tmp</a:t>
            </a:r>
            <a:r>
              <a:rPr lang="en-US" altLang="zh-CN" sz="2000" dirty="0"/>
              <a:t> = h-&gt;head;</a:t>
            </a:r>
          </a:p>
          <a:p>
            <a:r>
              <a:rPr lang="en-US" altLang="zh-CN" sz="2000" dirty="0"/>
              <a:t>                for(int </a:t>
            </a:r>
            <a:r>
              <a:rPr lang="en-US" altLang="zh-CN" sz="2000" dirty="0" err="1"/>
              <a:t>i</a:t>
            </a:r>
            <a:r>
              <a:rPr lang="en-US" altLang="zh-CN" sz="2000" dirty="0"/>
              <a:t> = 0; </a:t>
            </a:r>
            <a:r>
              <a:rPr lang="en-US" altLang="zh-CN" sz="2000" dirty="0" err="1"/>
              <a:t>i</a:t>
            </a:r>
            <a:r>
              <a:rPr lang="en-US" altLang="zh-CN" sz="2000" dirty="0"/>
              <a:t> &lt; index; </a:t>
            </a:r>
            <a:r>
              <a:rPr lang="en-US" altLang="zh-CN" sz="2000" dirty="0" err="1"/>
              <a:t>i</a:t>
            </a:r>
            <a:r>
              <a:rPr lang="en-US" altLang="zh-CN" sz="2000" dirty="0"/>
              <a:t> ++)</a:t>
            </a:r>
          </a:p>
          <a:p>
            <a:r>
              <a:rPr lang="en-US" altLang="zh-CN" sz="2000" dirty="0"/>
              <a:t>                    </a:t>
            </a:r>
            <a:r>
              <a:rPr lang="en-US" altLang="zh-CN" sz="2000" dirty="0" err="1"/>
              <a:t>tmp</a:t>
            </a:r>
            <a:r>
              <a:rPr lang="en-US" altLang="zh-CN" sz="2000" dirty="0"/>
              <a:t> = </a:t>
            </a:r>
            <a:r>
              <a:rPr lang="en-US" altLang="zh-CN" sz="2000" dirty="0" err="1"/>
              <a:t>tmp</a:t>
            </a:r>
            <a:r>
              <a:rPr lang="en-US" altLang="zh-CN" sz="2000" dirty="0"/>
              <a:t>-&gt;next;</a:t>
            </a:r>
          </a:p>
          <a:p>
            <a:r>
              <a:rPr lang="en-US" altLang="zh-CN" sz="2000" dirty="0"/>
              <a:t>                p-&gt;next = </a:t>
            </a:r>
            <a:r>
              <a:rPr lang="en-US" altLang="zh-CN" sz="2000" dirty="0" err="1"/>
              <a:t>tmp</a:t>
            </a:r>
            <a:r>
              <a:rPr lang="en-US" altLang="zh-CN" sz="2000" dirty="0"/>
              <a:t>-&gt;next;</a:t>
            </a:r>
          </a:p>
          <a:p>
            <a:r>
              <a:rPr lang="en-US" altLang="zh-CN" sz="2000" dirty="0"/>
              <a:t>                </a:t>
            </a:r>
            <a:r>
              <a:rPr lang="en-US" altLang="zh-CN" sz="2000" dirty="0" err="1"/>
              <a:t>tmp</a:t>
            </a:r>
            <a:r>
              <a:rPr lang="en-US" altLang="zh-CN" sz="2000" dirty="0"/>
              <a:t>-&gt;next = p;</a:t>
            </a:r>
          </a:p>
          <a:p>
            <a:r>
              <a:rPr lang="en-US" altLang="zh-CN" sz="2000" dirty="0"/>
              <a:t>                h-&gt;</a:t>
            </a:r>
            <a:r>
              <a:rPr lang="en-US" altLang="zh-CN" sz="2000" dirty="0" err="1"/>
              <a:t>current_num</a:t>
            </a:r>
            <a:r>
              <a:rPr lang="en-US" altLang="zh-CN" sz="2000" dirty="0"/>
              <a:t> += 1;</a:t>
            </a:r>
          </a:p>
          <a:p>
            <a:r>
              <a:rPr lang="en-US" altLang="zh-CN" sz="2000" dirty="0"/>
              <a:t>            }</a:t>
            </a:r>
          </a:p>
          <a:p>
            <a:r>
              <a:rPr lang="en-US" altLang="zh-CN" sz="2000" dirty="0"/>
              <a:t>            else</a:t>
            </a:r>
          </a:p>
          <a:p>
            <a:r>
              <a:rPr lang="en-US" altLang="zh-CN" sz="2000" dirty="0"/>
              <a:t>                </a:t>
            </a:r>
            <a:r>
              <a:rPr lang="en-US" altLang="zh-CN" sz="2000" dirty="0" err="1"/>
              <a:t>printf</a:t>
            </a:r>
            <a:r>
              <a:rPr lang="en-US" altLang="zh-CN" sz="2000" dirty="0"/>
              <a:t>("the index out of goods index \n");</a:t>
            </a:r>
          </a:p>
          <a:p>
            <a:r>
              <a:rPr lang="en-US" altLang="zh-CN" sz="2000" dirty="0"/>
              <a:t>            break;</a:t>
            </a:r>
          </a:p>
          <a:p>
            <a:r>
              <a:rPr lang="en-US" altLang="zh-CN" sz="2000" dirty="0"/>
              <a:t>    }</a:t>
            </a:r>
          </a:p>
          <a:p>
            <a:r>
              <a:rPr lang="en-US" altLang="zh-CN" sz="2000" dirty="0"/>
              <a:t>    </a:t>
            </a:r>
            <a:r>
              <a:rPr lang="en-US" altLang="zh-CN" sz="2000" dirty="0" err="1"/>
              <a:t>printf</a:t>
            </a:r>
            <a:r>
              <a:rPr lang="en-US" altLang="zh-CN" sz="2000" dirty="0"/>
              <a:t>("insert successfully \n");</a:t>
            </a:r>
          </a:p>
          <a:p>
            <a:r>
              <a:rPr lang="en-US" altLang="zh-CN" sz="2000" dirty="0"/>
              <a:t> }</a:t>
            </a:r>
            <a:endParaRPr lang="zh-CN" altLang="zh-CN" sz="2000" dirty="0"/>
          </a:p>
        </p:txBody>
      </p:sp>
    </p:spTree>
    <p:extLst>
      <p:ext uri="{BB962C8B-B14F-4D97-AF65-F5344CB8AC3E}">
        <p14:creationId xmlns:p14="http://schemas.microsoft.com/office/powerpoint/2010/main" val="324283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D548A-4DD8-4631-8ADE-E321FAC6254C}"/>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9FEE22D2-5376-4BC2-B1DD-42B3D3879D62}"/>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10.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定义并实现函数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void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bubble_sort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Linkedlist</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*h)</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，该函数实现将链表中的商品按照商品价格从低到高的顺序排序</a:t>
            </a:r>
          </a:p>
        </p:txBody>
      </p:sp>
      <p:sp>
        <p:nvSpPr>
          <p:cNvPr id="4" name="文本框 3">
            <a:extLst>
              <a:ext uri="{FF2B5EF4-FFF2-40B4-BE49-F238E27FC236}">
                <a16:creationId xmlns:a16="http://schemas.microsoft.com/office/drawing/2014/main" id="{9FC01FFA-BAE9-FEDD-F752-997B84EA738B}"/>
              </a:ext>
            </a:extLst>
          </p:cNvPr>
          <p:cNvSpPr txBox="1"/>
          <p:nvPr/>
        </p:nvSpPr>
        <p:spPr>
          <a:xfrm>
            <a:off x="609600" y="2333685"/>
            <a:ext cx="11277600" cy="4524315"/>
          </a:xfrm>
          <a:prstGeom prst="rect">
            <a:avLst/>
          </a:prstGeom>
          <a:solidFill>
            <a:schemeClr val="bg1"/>
          </a:solidFill>
          <a:ln>
            <a:solidFill>
              <a:schemeClr val="tx1"/>
            </a:solidFill>
          </a:ln>
        </p:spPr>
        <p:txBody>
          <a:bodyPr wrap="square">
            <a:spAutoFit/>
          </a:bodyPr>
          <a:lstStyle>
            <a:defPPr>
              <a:defRPr lang="en-US"/>
            </a:defPPr>
            <a:lvl1pPr algn="just">
              <a:defRPr kern="100">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dirty="0"/>
              <a:t>void </a:t>
            </a:r>
            <a:r>
              <a:rPr lang="en-US" altLang="zh-CN" dirty="0" err="1"/>
              <a:t>bubble_sort</a:t>
            </a:r>
            <a:r>
              <a:rPr lang="en-US" altLang="zh-CN" dirty="0"/>
              <a:t>(</a:t>
            </a:r>
            <a:r>
              <a:rPr lang="en-US" altLang="zh-CN" dirty="0" err="1"/>
              <a:t>Linkedlist</a:t>
            </a:r>
            <a:r>
              <a:rPr lang="en-US" altLang="zh-CN" dirty="0"/>
              <a:t> *h){</a:t>
            </a:r>
            <a:endParaRPr lang="zh-CN" altLang="zh-CN" dirty="0"/>
          </a:p>
          <a:p>
            <a:r>
              <a:rPr lang="en-US" altLang="zh-CN" dirty="0"/>
              <a:t>    Node *q;</a:t>
            </a:r>
            <a:endParaRPr lang="zh-CN" altLang="zh-CN" dirty="0"/>
          </a:p>
          <a:p>
            <a:r>
              <a:rPr lang="en-US" altLang="zh-CN" dirty="0"/>
              <a:t>    Goods </a:t>
            </a:r>
            <a:r>
              <a:rPr lang="en-US" altLang="zh-CN" dirty="0" err="1"/>
              <a:t>goods</a:t>
            </a:r>
            <a:r>
              <a:rPr lang="en-US" altLang="zh-CN" dirty="0"/>
              <a:t>;</a:t>
            </a:r>
            <a:endParaRPr lang="zh-CN" altLang="zh-CN" dirty="0"/>
          </a:p>
          <a:p>
            <a:r>
              <a:rPr lang="en-US" altLang="zh-CN" dirty="0"/>
              <a:t>    for(int </a:t>
            </a:r>
            <a:r>
              <a:rPr lang="en-US" altLang="zh-CN" dirty="0" err="1"/>
              <a:t>i</a:t>
            </a:r>
            <a:r>
              <a:rPr lang="en-US" altLang="zh-CN" dirty="0"/>
              <a:t> = 0; </a:t>
            </a:r>
            <a:r>
              <a:rPr lang="en-US" altLang="zh-CN" dirty="0" err="1"/>
              <a:t>i</a:t>
            </a:r>
            <a:r>
              <a:rPr lang="en-US" altLang="zh-CN" dirty="0"/>
              <a:t> &lt; h-&gt;</a:t>
            </a:r>
            <a:r>
              <a:rPr lang="en-US" altLang="zh-CN" dirty="0" err="1"/>
              <a:t>current_num</a:t>
            </a:r>
            <a:r>
              <a:rPr lang="en-US" altLang="zh-CN" dirty="0"/>
              <a:t>; </a:t>
            </a:r>
            <a:r>
              <a:rPr lang="en-US" altLang="zh-CN" dirty="0" err="1"/>
              <a:t>i</a:t>
            </a:r>
            <a:r>
              <a:rPr lang="en-US" altLang="zh-CN" dirty="0"/>
              <a:t> ++){</a:t>
            </a:r>
            <a:endParaRPr lang="zh-CN" altLang="zh-CN" dirty="0"/>
          </a:p>
          <a:p>
            <a:r>
              <a:rPr lang="en-US" altLang="zh-CN" dirty="0"/>
              <a:t>        q = h-&gt;head;</a:t>
            </a:r>
            <a:endParaRPr lang="zh-CN" altLang="zh-CN" dirty="0"/>
          </a:p>
          <a:p>
            <a:r>
              <a:rPr lang="en-US" altLang="zh-CN" dirty="0"/>
              <a:t>        for(int j = 0; j &lt; h-&gt;</a:t>
            </a:r>
            <a:r>
              <a:rPr lang="en-US" altLang="zh-CN" dirty="0" err="1"/>
              <a:t>current_num</a:t>
            </a:r>
            <a:r>
              <a:rPr lang="en-US" altLang="zh-CN" dirty="0"/>
              <a:t> - </a:t>
            </a:r>
            <a:r>
              <a:rPr lang="en-US" altLang="zh-CN" dirty="0" err="1"/>
              <a:t>i</a:t>
            </a:r>
            <a:r>
              <a:rPr lang="en-US" altLang="zh-CN" dirty="0"/>
              <a:t> -1; j ++, q = q-&gt;next){</a:t>
            </a:r>
            <a:endParaRPr lang="zh-CN" altLang="zh-CN" dirty="0"/>
          </a:p>
          <a:p>
            <a:r>
              <a:rPr lang="en-US" altLang="zh-CN" dirty="0"/>
              <a:t>            if(q-&gt;</a:t>
            </a:r>
            <a:r>
              <a:rPr lang="en-US" altLang="zh-CN" dirty="0" err="1"/>
              <a:t>goods.price</a:t>
            </a:r>
            <a:r>
              <a:rPr lang="en-US" altLang="zh-CN" dirty="0"/>
              <a:t> &gt; q-&gt;next-&gt;</a:t>
            </a:r>
            <a:r>
              <a:rPr lang="en-US" altLang="zh-CN" dirty="0" err="1"/>
              <a:t>goods.price</a:t>
            </a:r>
            <a:r>
              <a:rPr lang="en-US" altLang="zh-CN" dirty="0"/>
              <a:t>){</a:t>
            </a:r>
            <a:endParaRPr lang="zh-CN" altLang="zh-CN" dirty="0"/>
          </a:p>
          <a:p>
            <a:r>
              <a:rPr lang="en-US" altLang="zh-CN" dirty="0"/>
              <a:t>                goods = q-&gt;goods;</a:t>
            </a:r>
            <a:endParaRPr lang="zh-CN" altLang="zh-CN" dirty="0"/>
          </a:p>
          <a:p>
            <a:r>
              <a:rPr lang="en-US" altLang="zh-CN" dirty="0"/>
              <a:t>                q-&gt;goods = q-&gt;next-&gt;goods;</a:t>
            </a:r>
            <a:endParaRPr lang="zh-CN" altLang="zh-CN" dirty="0"/>
          </a:p>
          <a:p>
            <a:r>
              <a:rPr lang="en-US" altLang="zh-CN" dirty="0"/>
              <a:t>                q-&gt;next-&gt;goods = goods;</a:t>
            </a:r>
            <a:endParaRPr lang="zh-CN" altLang="zh-CN" dirty="0"/>
          </a:p>
          <a:p>
            <a:r>
              <a:rPr lang="en-US" altLang="zh-CN" dirty="0"/>
              <a:t>            }  }   }</a:t>
            </a:r>
            <a:endParaRPr lang="zh-CN" altLang="zh-CN" dirty="0"/>
          </a:p>
          <a:p>
            <a:r>
              <a:rPr lang="en-US" altLang="zh-CN" dirty="0"/>
              <a:t>    </a:t>
            </a:r>
            <a:r>
              <a:rPr lang="en-US" altLang="zh-CN" dirty="0" err="1"/>
              <a:t>print_goods</a:t>
            </a:r>
            <a:r>
              <a:rPr lang="en-US" altLang="zh-CN" dirty="0"/>
              <a:t>(h); }</a:t>
            </a:r>
            <a:endParaRPr lang="zh-CN" altLang="zh-CN" dirty="0"/>
          </a:p>
        </p:txBody>
      </p:sp>
    </p:spTree>
    <p:extLst>
      <p:ext uri="{BB962C8B-B14F-4D97-AF65-F5344CB8AC3E}">
        <p14:creationId xmlns:p14="http://schemas.microsoft.com/office/powerpoint/2010/main" val="4379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79784-0386-4C54-ADB8-C359372D75D5}"/>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12.2.3  </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实验步骤</a:t>
            </a:r>
          </a:p>
        </p:txBody>
      </p:sp>
      <p:sp>
        <p:nvSpPr>
          <p:cNvPr id="3" name="文本占位符 2">
            <a:extLst>
              <a:ext uri="{FF2B5EF4-FFF2-40B4-BE49-F238E27FC236}">
                <a16:creationId xmlns:a16="http://schemas.microsoft.com/office/drawing/2014/main" id="{89DB173D-00EA-49DF-BD65-8C0BFC3164DD}"/>
              </a:ext>
            </a:extLst>
          </p:cNvPr>
          <p:cNvSpPr>
            <a:spLocks noGrp="1"/>
          </p:cNvSpPr>
          <p:nvPr>
            <p:ph type="body" idx="1"/>
          </p:nvPr>
        </p:nvSpPr>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11.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实现程序的入口函数：</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main</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函数，然后通过一个条件为</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true</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的</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while</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循环完成以上功能的循环调用，直至选择正常退出。</a:t>
            </a: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12.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编译、调试程序直至达到实验的要求。</a:t>
            </a:r>
          </a:p>
        </p:txBody>
      </p:sp>
      <p:pic>
        <p:nvPicPr>
          <p:cNvPr id="7" name="图片 6">
            <a:extLst>
              <a:ext uri="{FF2B5EF4-FFF2-40B4-BE49-F238E27FC236}">
                <a16:creationId xmlns:a16="http://schemas.microsoft.com/office/drawing/2014/main" id="{8BA0FBE0-1666-9166-CE02-F1FA39DFB9F7}"/>
              </a:ext>
            </a:extLst>
          </p:cNvPr>
          <p:cNvPicPr>
            <a:picLocks noChangeAspect="1"/>
          </p:cNvPicPr>
          <p:nvPr/>
        </p:nvPicPr>
        <p:blipFill>
          <a:blip r:embed="rId2"/>
          <a:stretch>
            <a:fillRect/>
          </a:stretch>
        </p:blipFill>
        <p:spPr>
          <a:xfrm>
            <a:off x="3053143" y="2938910"/>
            <a:ext cx="6085714" cy="3580952"/>
          </a:xfrm>
          <a:prstGeom prst="rect">
            <a:avLst/>
          </a:prstGeom>
        </p:spPr>
      </p:pic>
    </p:spTree>
    <p:extLst>
      <p:ext uri="{BB962C8B-B14F-4D97-AF65-F5344CB8AC3E}">
        <p14:creationId xmlns:p14="http://schemas.microsoft.com/office/powerpoint/2010/main" val="377614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C8EA0-E893-494F-8E31-F6F2535924F1}"/>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12.1.2  feof()</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函数</a:t>
            </a:r>
          </a:p>
        </p:txBody>
      </p:sp>
      <p:sp>
        <p:nvSpPr>
          <p:cNvPr id="3" name="文本占位符 2">
            <a:extLst>
              <a:ext uri="{FF2B5EF4-FFF2-40B4-BE49-F238E27FC236}">
                <a16:creationId xmlns:a16="http://schemas.microsoft.com/office/drawing/2014/main" id="{1716B791-B3A0-4EDB-B9F6-FAD093720BD9}"/>
              </a:ext>
            </a:extLst>
          </p:cNvPr>
          <p:cNvSpPr>
            <a:spLocks noGrp="1"/>
          </p:cNvSpPr>
          <p:nvPr>
            <p:ph type="body" idx="1"/>
          </p:nvPr>
        </p:nvSpPr>
        <p:spPr>
          <a:xfrm>
            <a:off x="304800" y="1219200"/>
            <a:ext cx="11480800" cy="5181600"/>
          </a:xfrm>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下面的例子说明了该函数的用法：</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L="0" marR="0" lvl="0" indent="0" rtl="0">
              <a:buNone/>
            </a:pPr>
            <a:endParaRPr lang="zh-CN" altLang="en-US" b="0" i="0" u="none" strike="noStrike" kern="100" baseline="0" dirty="0">
              <a:solidFill>
                <a:srgbClr val="0000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8AEACA3-F1B4-4101-82F8-706D3463D4F1}"/>
              </a:ext>
            </a:extLst>
          </p:cNvPr>
          <p:cNvSpPr txBox="1"/>
          <p:nvPr/>
        </p:nvSpPr>
        <p:spPr>
          <a:xfrm>
            <a:off x="685800" y="1703487"/>
            <a:ext cx="10058400" cy="4801314"/>
          </a:xfrm>
          <a:prstGeom prst="rect">
            <a:avLst/>
          </a:prstGeom>
          <a:noFill/>
          <a:ln>
            <a:solidFill>
              <a:schemeClr val="tx1"/>
            </a:solidFill>
          </a:ln>
        </p:spPr>
        <p:txBody>
          <a:bodyPr wrap="square">
            <a:spAutoFit/>
          </a:bodyPr>
          <a:lstStyle/>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#include &lt;</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stdio.h</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&gt;</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int main () {</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FILE *</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fp</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int c;</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fp</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 </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fopen</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 D:\\testfile\GoodsInfo.txt","r");</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if(</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fp</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 NULL) {</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perror</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("Error in opening file");</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return(-1);</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while(1) {</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c = </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fgetc</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fp</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if( </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feof</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fp</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 {</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break ;}</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printf</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("%c", c);</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fclose</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a:t>
            </a:r>
            <a:r>
              <a:rPr lang="en-US" altLang="zh-CN" sz="1800" b="0" i="0" u="none" strike="noStrike" kern="100" baseline="0" dirty="0" err="1">
                <a:solidFill>
                  <a:srgbClr val="000000"/>
                </a:solidFill>
                <a:latin typeface="微软雅黑" panose="020B0503020204020204" pitchFamily="34" charset="-122"/>
                <a:ea typeface="微软雅黑" panose="020B0503020204020204" pitchFamily="34" charset="-122"/>
              </a:rPr>
              <a:t>fp</a:t>
            </a: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a:t>
            </a:r>
          </a:p>
          <a:p>
            <a:pPr marL="742950" lvl="2" indent="0">
              <a:lnSpc>
                <a:spcPct val="100000"/>
              </a:lnSpc>
              <a:spcBef>
                <a:spcPts val="0"/>
              </a:spcBef>
              <a:buNone/>
            </a:pPr>
            <a:r>
              <a:rPr lang="en-US" altLang="zh-CN" sz="1800" b="0" i="0" u="none" strike="noStrike" kern="100" baseline="0" dirty="0">
                <a:solidFill>
                  <a:srgbClr val="000000"/>
                </a:solidFill>
                <a:latin typeface="微软雅黑" panose="020B0503020204020204" pitchFamily="34" charset="-122"/>
                <a:ea typeface="微软雅黑" panose="020B0503020204020204" pitchFamily="34" charset="-122"/>
              </a:rPr>
              <a:t>    return 0;   }</a:t>
            </a:r>
          </a:p>
        </p:txBody>
      </p:sp>
    </p:spTree>
    <p:extLst>
      <p:ext uri="{BB962C8B-B14F-4D97-AF65-F5344CB8AC3E}">
        <p14:creationId xmlns:p14="http://schemas.microsoft.com/office/powerpoint/2010/main" val="404462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C2D18-CFE0-42BE-B80F-3BD51870266B}"/>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12.1.3  fscanf()</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函数</a:t>
            </a:r>
          </a:p>
        </p:txBody>
      </p:sp>
      <p:sp>
        <p:nvSpPr>
          <p:cNvPr id="3" name="文本占位符 2">
            <a:extLst>
              <a:ext uri="{FF2B5EF4-FFF2-40B4-BE49-F238E27FC236}">
                <a16:creationId xmlns:a16="http://schemas.microsoft.com/office/drawing/2014/main" id="{0BAA843D-C17B-4FC7-BBDA-EE43E9154FF7}"/>
              </a:ext>
            </a:extLst>
          </p:cNvPr>
          <p:cNvSpPr>
            <a:spLocks noGrp="1"/>
          </p:cNvSpPr>
          <p:nvPr>
            <p:ph type="body" idx="1"/>
          </p:nvPr>
        </p:nvSpPr>
        <p:spPr>
          <a:xfrm>
            <a:off x="355600" y="1371600"/>
            <a:ext cx="11480800" cy="5181600"/>
          </a:xfrm>
        </p:spPr>
        <p:txBody>
          <a:bodyPr/>
          <a:lstStyle/>
          <a:p>
            <a:pPr marR="0" lvl="0" rtl="0"/>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fscanf</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实现的功能是从流中读取格式化输入数据</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函数原型如下所示：</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int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fscnaf</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(FILE *stream,  const char *format,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参数说明：</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stream: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指向文件的指针。</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format</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：格式化的输入数据</a:t>
            </a:r>
          </a:p>
        </p:txBody>
      </p:sp>
    </p:spTree>
    <p:extLst>
      <p:ext uri="{BB962C8B-B14F-4D97-AF65-F5344CB8AC3E}">
        <p14:creationId xmlns:p14="http://schemas.microsoft.com/office/powerpoint/2010/main" val="15133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C2D18-CFE0-42BE-B80F-3BD51870266B}"/>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12.1.3  fscanf()</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函数</a:t>
            </a:r>
          </a:p>
        </p:txBody>
      </p:sp>
      <p:sp>
        <p:nvSpPr>
          <p:cNvPr id="3" name="文本占位符 2">
            <a:extLst>
              <a:ext uri="{FF2B5EF4-FFF2-40B4-BE49-F238E27FC236}">
                <a16:creationId xmlns:a16="http://schemas.microsoft.com/office/drawing/2014/main" id="{0BAA843D-C17B-4FC7-BBDA-EE43E9154FF7}"/>
              </a:ext>
            </a:extLst>
          </p:cNvPr>
          <p:cNvSpPr>
            <a:spLocks noGrp="1"/>
          </p:cNvSpPr>
          <p:nvPr>
            <p:ph type="body" idx="1"/>
          </p:nvPr>
        </p:nvSpPr>
        <p:spPr>
          <a:xfrm>
            <a:off x="355600" y="1371600"/>
            <a:ext cx="11480800" cy="5181600"/>
          </a:xfrm>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下面的例子说明了该函数的用法：</a:t>
            </a:r>
          </a:p>
        </p:txBody>
      </p:sp>
      <p:sp>
        <p:nvSpPr>
          <p:cNvPr id="5" name="文本框 4">
            <a:extLst>
              <a:ext uri="{FF2B5EF4-FFF2-40B4-BE49-F238E27FC236}">
                <a16:creationId xmlns:a16="http://schemas.microsoft.com/office/drawing/2014/main" id="{EEBC64F8-576F-4381-8DD5-F5374B89691E}"/>
              </a:ext>
            </a:extLst>
          </p:cNvPr>
          <p:cNvSpPr txBox="1"/>
          <p:nvPr/>
        </p:nvSpPr>
        <p:spPr>
          <a:xfrm>
            <a:off x="533400" y="2069574"/>
            <a:ext cx="10439400" cy="4401205"/>
          </a:xfrm>
          <a:prstGeom prst="rect">
            <a:avLst/>
          </a:prstGeom>
          <a:noFill/>
          <a:ln>
            <a:solidFill>
              <a:schemeClr val="tx1"/>
            </a:solidFill>
          </a:ln>
        </p:spPr>
        <p:txBody>
          <a:bodyPr wrap="square">
            <a:spAutoFit/>
          </a:bodyPr>
          <a:lstStyle/>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#include&lt;stdio.h&gt;</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int main(){</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char str1[10],str2[10],str3[10];</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int year;</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FILE *</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fopen</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(“C:\\Users\\Teacher\\Desktop\\</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GoodsInfo.txt”,”r</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fscanf</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,”%s %s %s %d”, str1, str2, str3, &amp;year);</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printf</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(“String1: %s\n”,str1);</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printf</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(“String2: %s\n”,str2);</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printf</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(“String3: %s\n”,str3);</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printf</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(“Integer: %d\</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n”,year</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fclose</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r>
              <a:rPr lang="en-US" altLang="zh-CN" sz="20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a:t>
            </a: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return(0);</a:t>
            </a:r>
          </a:p>
          <a:p>
            <a:pPr>
              <a:tabLst>
                <a:tab pos="344805" algn="l"/>
              </a:tabLst>
            </a:pPr>
            <a:r>
              <a:rPr lang="en-US" altLang="zh-CN" sz="20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p>
        </p:txBody>
      </p:sp>
    </p:spTree>
    <p:extLst>
      <p:ext uri="{BB962C8B-B14F-4D97-AF65-F5344CB8AC3E}">
        <p14:creationId xmlns:p14="http://schemas.microsoft.com/office/powerpoint/2010/main" val="384893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FC309-5097-42F7-8C56-0D919AF8729E}"/>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12.1.4  fprintf()</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函数</a:t>
            </a:r>
          </a:p>
        </p:txBody>
      </p:sp>
      <p:sp>
        <p:nvSpPr>
          <p:cNvPr id="3" name="文本占位符 2">
            <a:extLst>
              <a:ext uri="{FF2B5EF4-FFF2-40B4-BE49-F238E27FC236}">
                <a16:creationId xmlns:a16="http://schemas.microsoft.com/office/drawing/2014/main" id="{1AA708DA-71A2-4233-ACB7-4521389D9159}"/>
              </a:ext>
            </a:extLst>
          </p:cNvPr>
          <p:cNvSpPr>
            <a:spLocks noGrp="1"/>
          </p:cNvSpPr>
          <p:nvPr>
            <p:ph type="body" idx="1"/>
          </p:nvPr>
        </p:nvSpPr>
        <p:spPr/>
        <p:txBody>
          <a:bodyPr/>
          <a:lstStyle/>
          <a:p>
            <a:pPr marR="0" lvl="0" rtl="0"/>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fprintf</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实现的是文件的写入功能，将数据写入到文件中</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函数的原型如下所示：</a:t>
            </a:r>
          </a:p>
          <a:p>
            <a:pPr marL="0" marR="0" lvl="0" indent="0" rtl="0">
              <a:buNone/>
            </a:pP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	int </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fprintf</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(FILE *stream, const char *format, …)</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a:t>
            </a:r>
            <a:endParaRPr lang="en-US" altLang="zh-CN" b="0" i="0" u="none" strike="noStrike" kern="100" baseline="0" dirty="0">
              <a:solidFill>
                <a:srgbClr val="000000"/>
              </a:solidFill>
              <a:latin typeface="微软雅黑" panose="020B0503020204020204" pitchFamily="34" charset="-122"/>
              <a:ea typeface="微软雅黑" panose="020B0503020204020204" pitchFamily="34" charset="-122"/>
            </a:endParaRP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该函数的参数与</a:t>
            </a:r>
            <a:r>
              <a:rPr lang="en-US" altLang="zh-CN" b="0" i="0" u="none" strike="noStrike" kern="100" baseline="0" dirty="0" err="1">
                <a:solidFill>
                  <a:srgbClr val="000000"/>
                </a:solidFill>
                <a:latin typeface="微软雅黑" panose="020B0503020204020204" pitchFamily="34" charset="-122"/>
                <a:ea typeface="微软雅黑" panose="020B0503020204020204" pitchFamily="34" charset="-122"/>
              </a:rPr>
              <a:t>fscnaf</a:t>
            </a:r>
            <a:r>
              <a:rPr lang="en-US" altLang="zh-CN" b="0" i="0" u="none" strike="noStrike" kern="100"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函数相同</a:t>
            </a:r>
          </a:p>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下面介绍该函数的用法：</a:t>
            </a:r>
          </a:p>
        </p:txBody>
      </p:sp>
    </p:spTree>
    <p:extLst>
      <p:ext uri="{BB962C8B-B14F-4D97-AF65-F5344CB8AC3E}">
        <p14:creationId xmlns:p14="http://schemas.microsoft.com/office/powerpoint/2010/main" val="229354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FC309-5097-42F7-8C56-0D919AF8729E}"/>
              </a:ext>
            </a:extLst>
          </p:cNvPr>
          <p:cNvSpPr>
            <a:spLocks noGrp="1"/>
          </p:cNvSpPr>
          <p:nvPr>
            <p:ph type="title"/>
          </p:nvPr>
        </p:nvSpPr>
        <p:spPr/>
        <p:txBody>
          <a:bodyPr/>
          <a:lstStyle/>
          <a:p>
            <a:pPr marR="0" rtl="0"/>
            <a:r>
              <a:rPr lang="en-US" altLang="zh-CN" b="0" i="0" u="none" strike="noStrike" kern="100" baseline="0">
                <a:solidFill>
                  <a:srgbClr val="000000"/>
                </a:solidFill>
                <a:latin typeface="微软雅黑" panose="020B0503020204020204" pitchFamily="34" charset="-122"/>
                <a:ea typeface="微软雅黑" panose="020B0503020204020204" pitchFamily="34" charset="-122"/>
              </a:rPr>
              <a:t>12.1.4  fprintf()</a:t>
            </a:r>
            <a:r>
              <a:rPr lang="zh-CN" altLang="en-US" b="0" i="0" u="none" strike="noStrike" kern="100" baseline="0">
                <a:solidFill>
                  <a:srgbClr val="000000"/>
                </a:solidFill>
                <a:latin typeface="微软雅黑" panose="020B0503020204020204" pitchFamily="34" charset="-122"/>
                <a:ea typeface="微软雅黑" panose="020B0503020204020204" pitchFamily="34" charset="-122"/>
              </a:rPr>
              <a:t>函数</a:t>
            </a:r>
          </a:p>
        </p:txBody>
      </p:sp>
      <p:sp>
        <p:nvSpPr>
          <p:cNvPr id="3" name="文本占位符 2">
            <a:extLst>
              <a:ext uri="{FF2B5EF4-FFF2-40B4-BE49-F238E27FC236}">
                <a16:creationId xmlns:a16="http://schemas.microsoft.com/office/drawing/2014/main" id="{1AA708DA-71A2-4233-ACB7-4521389D9159}"/>
              </a:ext>
            </a:extLst>
          </p:cNvPr>
          <p:cNvSpPr>
            <a:spLocks noGrp="1"/>
          </p:cNvSpPr>
          <p:nvPr>
            <p:ph type="body" idx="1"/>
          </p:nvPr>
        </p:nvSpPr>
        <p:spPr>
          <a:xfrm>
            <a:off x="304800" y="1371600"/>
            <a:ext cx="11480800" cy="1066800"/>
          </a:xfrm>
        </p:spPr>
        <p:txBody>
          <a:bodyPr/>
          <a:lstStyle/>
          <a:p>
            <a:pPr marR="0" lvl="0" rtl="0"/>
            <a:r>
              <a:rPr lang="zh-CN" altLang="en-US" b="0" i="0" u="none" strike="noStrike" kern="100" baseline="0" dirty="0">
                <a:solidFill>
                  <a:srgbClr val="000000"/>
                </a:solidFill>
                <a:latin typeface="微软雅黑" panose="020B0503020204020204" pitchFamily="34" charset="-122"/>
                <a:ea typeface="微软雅黑" panose="020B0503020204020204" pitchFamily="34" charset="-122"/>
              </a:rPr>
              <a:t>下面的例子说明了该函数的用法：</a:t>
            </a:r>
          </a:p>
        </p:txBody>
      </p:sp>
      <p:sp>
        <p:nvSpPr>
          <p:cNvPr id="5" name="文本框 4">
            <a:extLst>
              <a:ext uri="{FF2B5EF4-FFF2-40B4-BE49-F238E27FC236}">
                <a16:creationId xmlns:a16="http://schemas.microsoft.com/office/drawing/2014/main" id="{4A5A87E7-8257-4955-B9A6-56490EA025D3}"/>
              </a:ext>
            </a:extLst>
          </p:cNvPr>
          <p:cNvSpPr txBox="1"/>
          <p:nvPr/>
        </p:nvSpPr>
        <p:spPr>
          <a:xfrm>
            <a:off x="381000" y="2169616"/>
            <a:ext cx="11480800" cy="4154984"/>
          </a:xfrm>
          <a:prstGeom prst="rect">
            <a:avLst/>
          </a:prstGeom>
          <a:noFill/>
          <a:ln>
            <a:solidFill>
              <a:schemeClr val="tx1"/>
            </a:solidFill>
          </a:ln>
        </p:spPr>
        <p:txBody>
          <a:bodyPr wrap="square">
            <a:spAutoFit/>
          </a:bodyPr>
          <a:lstStyle/>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#include &lt;</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stdio.h</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&gt;</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int main () {</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FILE *</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 </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fopen</a:t>
            </a:r>
            <a:r>
              <a:rPr lang="en-US" altLang="zh-CN" sz="24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(“C:\\Users\\Teacher\\Desktop\\GoodsInfo.txt </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","w");</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if(</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 NULL) {</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perror</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("Error in opening file");</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return(-1);</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fprintf</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"%s %s %s %d", "we", "are", "in", 2019);</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fclose</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r>
              <a:rPr lang="en-US" altLang="zh-CN" sz="2200" kern="100" dirty="0" err="1">
                <a:solidFill>
                  <a:srgbClr val="000000"/>
                </a:solidFill>
                <a:effectLst/>
                <a:latin typeface="微软雅黑" panose="020B0503020204020204" pitchFamily="34" charset="-122"/>
                <a:ea typeface="微软雅黑" panose="020B0503020204020204" pitchFamily="34" charset="-122"/>
                <a:cs typeface="Times New Roman (正文 CS 字体)"/>
              </a:rPr>
              <a:t>fp</a:t>
            </a: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pPr>
              <a:tabLst>
                <a:tab pos="344805" algn="l"/>
              </a:tabLst>
            </a:pPr>
            <a:r>
              <a:rPr lang="en-US" altLang="zh-CN" sz="2200" kern="100" dirty="0">
                <a:solidFill>
                  <a:srgbClr val="000000"/>
                </a:solidFill>
                <a:effectLst/>
                <a:latin typeface="微软雅黑" panose="020B0503020204020204" pitchFamily="34" charset="-122"/>
                <a:ea typeface="微软雅黑" panose="020B0503020204020204" pitchFamily="34" charset="-122"/>
                <a:cs typeface="Times New Roman (正文 CS 字体)"/>
              </a:rPr>
              <a:t>    return(0);</a:t>
            </a:r>
            <a:endParaRPr lang="zh-CN" altLang="zh-CN" sz="2200" kern="100" dirty="0">
              <a:effectLst/>
              <a:latin typeface="微软雅黑" panose="020B0503020204020204" pitchFamily="34" charset="-122"/>
              <a:ea typeface="微软雅黑" panose="020B0503020204020204" pitchFamily="34" charset="-122"/>
              <a:cs typeface="Times New Roman (正文 CS 字体)"/>
            </a:endParaRPr>
          </a:p>
          <a:p>
            <a:r>
              <a:rPr lang="en-US" altLang="zh-CN" sz="2200" dirty="0">
                <a:solidFill>
                  <a:srgbClr val="000000"/>
                </a:solidFill>
                <a:effectLst/>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9569340"/>
      </p:ext>
    </p:extLst>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5795</TotalTime>
  <Words>4408</Words>
  <Application>Microsoft Office PowerPoint</Application>
  <PresentationFormat>宽屏</PresentationFormat>
  <Paragraphs>445</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微软雅黑</vt:lpstr>
      <vt:lpstr>Arial</vt:lpstr>
      <vt:lpstr>Times New Roman</vt:lpstr>
      <vt:lpstr>Wingdings</vt:lpstr>
      <vt:lpstr>tm2</vt:lpstr>
      <vt:lpstr>第12章  程序设计项目实践</vt:lpstr>
      <vt:lpstr>程序设计项目实践</vt:lpstr>
      <vt:lpstr>12.1  文件及链表操作</vt:lpstr>
      <vt:lpstr>12.1.2  feof()函数</vt:lpstr>
      <vt:lpstr>12.1.2  feof()函数</vt:lpstr>
      <vt:lpstr>12.1.3  fscanf()函数</vt:lpstr>
      <vt:lpstr>12.1.3  fscanf()函数</vt:lpstr>
      <vt:lpstr>12.1.4  fprintf()函数</vt:lpstr>
      <vt:lpstr>12.1.4  fprintf()函数</vt:lpstr>
      <vt:lpstr>12.1.5  malloc()函数</vt:lpstr>
      <vt:lpstr>12.1.6  free()函数</vt:lpstr>
      <vt:lpstr>12.1.7  链表的操作</vt:lpstr>
      <vt:lpstr>12.1.7  链表的操作</vt:lpstr>
      <vt:lpstr>12.1.7  链表的操作</vt:lpstr>
      <vt:lpstr>12.2  实验</vt:lpstr>
      <vt:lpstr>12.2.2  实验内容</vt:lpstr>
      <vt:lpstr>12.2.2  实验内容</vt:lpstr>
      <vt:lpstr>12.2.2  实验内容</vt:lpstr>
      <vt:lpstr>12.2.2  实验内容</vt:lpstr>
      <vt:lpstr>12.2.2  实验内容</vt:lpstr>
      <vt:lpstr>12.2.2  实验内容</vt:lpstr>
      <vt:lpstr>12.2.2  实验内容</vt:lpstr>
      <vt:lpstr>12.2.2  实验内容</vt:lpstr>
      <vt:lpstr>12.2.2  实验内容</vt:lpstr>
      <vt:lpstr>12.2.2  实验内容</vt:lpstr>
      <vt:lpstr>12.2.3  实验步骤</vt:lpstr>
      <vt:lpstr>12.2.3  实验步骤</vt:lpstr>
      <vt:lpstr>12.2.3  实验步骤</vt:lpstr>
      <vt:lpstr>12.2.3  实验步骤</vt:lpstr>
      <vt:lpstr>12.2.3  实验步骤</vt:lpstr>
      <vt:lpstr>12.2.3  实验步骤</vt:lpstr>
      <vt:lpstr>12.2.3  实验步骤</vt:lpstr>
      <vt:lpstr>12.2.3  实验步骤</vt:lpstr>
      <vt:lpstr>12.2.3  实验步骤</vt:lpstr>
      <vt:lpstr>12.2.3  实验步骤</vt:lpstr>
      <vt:lpstr>12.2.3  实验步骤</vt:lpstr>
      <vt:lpstr>12.2.3  实验步骤</vt:lpstr>
      <vt:lpstr>12.2.3  实验步骤</vt:lpstr>
      <vt:lpstr>12.2.3  实验步骤</vt:lpstr>
      <vt:lpstr>12.2.3  实验步骤</vt:lpstr>
      <vt:lpstr>12.2.3  实验步骤</vt:lpstr>
      <vt:lpstr>12.2.3  实验步骤</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ni ni</cp:lastModifiedBy>
  <cp:revision>1338</cp:revision>
  <cp:lastPrinted>1999-11-08T20:52:53Z</cp:lastPrinted>
  <dcterms:created xsi:type="dcterms:W3CDTF">1999-08-24T18:39:05Z</dcterms:created>
  <dcterms:modified xsi:type="dcterms:W3CDTF">2022-09-12T05:36:10Z</dcterms:modified>
</cp:coreProperties>
</file>