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73"/>
  </p:notesMasterIdLst>
  <p:sldIdLst>
    <p:sldId id="256" r:id="rId2"/>
    <p:sldId id="301" r:id="rId3"/>
    <p:sldId id="302" r:id="rId4"/>
    <p:sldId id="307" r:id="rId5"/>
    <p:sldId id="308" r:id="rId6"/>
    <p:sldId id="309" r:id="rId7"/>
    <p:sldId id="311" r:id="rId8"/>
    <p:sldId id="310" r:id="rId9"/>
    <p:sldId id="313" r:id="rId10"/>
    <p:sldId id="312" r:id="rId11"/>
    <p:sldId id="265" r:id="rId12"/>
    <p:sldId id="314" r:id="rId13"/>
    <p:sldId id="315" r:id="rId14"/>
    <p:sldId id="316" r:id="rId15"/>
    <p:sldId id="317" r:id="rId16"/>
    <p:sldId id="371" r:id="rId17"/>
    <p:sldId id="372" r:id="rId18"/>
    <p:sldId id="318" r:id="rId19"/>
    <p:sldId id="319" r:id="rId20"/>
    <p:sldId id="271" r:id="rId21"/>
    <p:sldId id="320" r:id="rId22"/>
    <p:sldId id="373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6" r:id="rId62"/>
    <p:sldId id="367" r:id="rId63"/>
    <p:sldId id="365" r:id="rId64"/>
    <p:sldId id="364" r:id="rId65"/>
    <p:sldId id="370" r:id="rId66"/>
    <p:sldId id="369" r:id="rId67"/>
    <p:sldId id="374" r:id="rId68"/>
    <p:sldId id="375" r:id="rId69"/>
    <p:sldId id="376" r:id="rId70"/>
    <p:sldId id="377" r:id="rId71"/>
    <p:sldId id="378" r:id="rId72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66"/>
    <a:srgbClr val="CC0099"/>
    <a:srgbClr val="6DBFAB"/>
    <a:srgbClr val="FF7706"/>
    <a:srgbClr val="990033"/>
    <a:srgbClr val="99FFCC"/>
    <a:srgbClr val="660033"/>
    <a:srgbClr val="C6A02E"/>
    <a:srgbClr val="B82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>
      <p:cViewPr varScale="1">
        <p:scale>
          <a:sx n="67" d="100"/>
          <a:sy n="67" d="100"/>
        </p:scale>
        <p:origin x="60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语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06401" y="1592796"/>
            <a:ext cx="11383433" cy="489690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02167" y="260350"/>
            <a:ext cx="11387667" cy="93640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112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019800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9C6DA-EE94-4610-BDBD-F3D3F6441D9A}" type="datetimeFigureOut">
              <a:rPr lang="zh-CN" altLang="en-US"/>
              <a:pPr>
                <a:defRPr/>
              </a:pPr>
              <a:t>2022/9/6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019800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019800"/>
            <a:ext cx="3052233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0751B-22EF-4539-83FA-531A89DCDD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51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02167" y="26035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06401" y="1700214"/>
            <a:ext cx="11383433" cy="4789487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816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60" r:id="rId6"/>
    <p:sldLayoutId id="2147484061" r:id="rId7"/>
    <p:sldLayoutId id="2147484062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72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</a:rPr>
              <a:t>第二章 </a:t>
            </a:r>
            <a:r>
              <a:rPr lang="en-US" altLang="zh-CN" sz="72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</a:rPr>
              <a:t>C</a:t>
            </a:r>
            <a:r>
              <a:rPr lang="zh-CN" altLang="en-US" sz="72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</a:rPr>
              <a:t>语言简介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授课教师：饶云波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1600"/>
            <a:ext cx="11125200" cy="4876800"/>
          </a:xfrm>
        </p:spPr>
        <p:txBody>
          <a:bodyPr/>
          <a:lstStyle/>
          <a:p>
            <a:r>
              <a:rPr lang="en-US" altLang="zh-CN" sz="2800" dirty="0"/>
              <a:t>Dennis Ritchie</a:t>
            </a:r>
            <a:r>
              <a:rPr lang="zh-CN" altLang="en-US" sz="2800" dirty="0"/>
              <a:t>加入后，在新机器</a:t>
            </a:r>
            <a:r>
              <a:rPr lang="en-US" altLang="zh-CN" sz="2800" dirty="0">
                <a:solidFill>
                  <a:srgbClr val="CC0099"/>
                </a:solidFill>
              </a:rPr>
              <a:t>PDP-11</a:t>
            </a:r>
            <a:r>
              <a:rPr lang="zh-CN" altLang="en-US" sz="2800" dirty="0"/>
              <a:t>上开发</a:t>
            </a:r>
            <a:r>
              <a:rPr lang="en-US" altLang="zh-CN" sz="2800" dirty="0"/>
              <a:t>UNIX</a:t>
            </a:r>
            <a:r>
              <a:rPr lang="zh-CN" altLang="en-US" sz="2800" dirty="0"/>
              <a:t>，觉得</a:t>
            </a:r>
            <a:r>
              <a:rPr lang="en-US" altLang="zh-CN" sz="2800" dirty="0"/>
              <a:t>B</a:t>
            </a:r>
            <a:r>
              <a:rPr lang="zh-CN" altLang="en-US" sz="2800" dirty="0"/>
              <a:t>语言还是不能满足要求。</a:t>
            </a:r>
            <a:endParaRPr lang="en-US" altLang="zh-CN" sz="2800" dirty="0"/>
          </a:p>
          <a:p>
            <a:pPr lvl="1"/>
            <a:r>
              <a:rPr lang="zh-CN" altLang="en-US" sz="2600" dirty="0"/>
              <a:t>优点：精练，接近硬件</a:t>
            </a:r>
            <a:endParaRPr lang="en-US" altLang="zh-CN" sz="2600" dirty="0"/>
          </a:p>
          <a:p>
            <a:pPr lvl="1"/>
            <a:r>
              <a:rPr lang="zh-CN" altLang="en-US" sz="2600" dirty="0"/>
              <a:t>缺点：过于简单，数据无类型。</a:t>
            </a:r>
          </a:p>
          <a:p>
            <a:r>
              <a:rPr lang="en-US" altLang="zh-CN" sz="2800" dirty="0"/>
              <a:t>1971</a:t>
            </a:r>
            <a:r>
              <a:rPr lang="zh-CN" altLang="en-US" sz="2800" dirty="0"/>
              <a:t>年贝尔实验室的</a:t>
            </a:r>
            <a:r>
              <a:rPr lang="en-US" altLang="zh-CN" sz="2800" dirty="0"/>
              <a:t>Dennis Ritchie</a:t>
            </a:r>
            <a:r>
              <a:rPr lang="zh-CN" altLang="en-US" sz="2800" dirty="0"/>
              <a:t>开始改良</a:t>
            </a:r>
            <a:r>
              <a:rPr lang="en-US" altLang="zh-CN" sz="2800" dirty="0"/>
              <a:t>B</a:t>
            </a:r>
            <a:r>
              <a:rPr lang="zh-CN" altLang="en-US" sz="2800" dirty="0"/>
              <a:t>语言，新开发的语言一开始叫</a:t>
            </a:r>
            <a:r>
              <a:rPr lang="en-US" altLang="zh-CN" sz="2800" dirty="0">
                <a:solidFill>
                  <a:srgbClr val="CC0099"/>
                </a:solidFill>
              </a:rPr>
              <a:t>NB</a:t>
            </a:r>
            <a:r>
              <a:rPr lang="zh-CN" altLang="en-US" sz="2800" dirty="0">
                <a:solidFill>
                  <a:srgbClr val="CC0099"/>
                </a:solidFill>
              </a:rPr>
              <a:t>（</a:t>
            </a:r>
            <a:r>
              <a:rPr lang="en-US" altLang="zh-CN" sz="2800" dirty="0">
                <a:solidFill>
                  <a:srgbClr val="CC0099"/>
                </a:solidFill>
              </a:rPr>
              <a:t>New B</a:t>
            </a:r>
            <a:r>
              <a:rPr lang="zh-CN" altLang="en-US" sz="2800" dirty="0">
                <a:solidFill>
                  <a:srgbClr val="CC0099"/>
                </a:solidFill>
              </a:rPr>
              <a:t>）</a:t>
            </a:r>
            <a:r>
              <a:rPr lang="zh-CN" altLang="en-US" sz="2800" dirty="0"/>
              <a:t>，但后来越来越偏离</a:t>
            </a:r>
            <a:r>
              <a:rPr lang="en-US" altLang="zh-CN" sz="2800" dirty="0"/>
              <a:t>B</a:t>
            </a:r>
            <a:r>
              <a:rPr lang="zh-CN" altLang="en-US" sz="2800" dirty="0"/>
              <a:t>语言，因此改名为</a:t>
            </a:r>
            <a:r>
              <a:rPr lang="en-US" altLang="zh-CN" sz="2800" dirty="0">
                <a:solidFill>
                  <a:srgbClr val="CC0099"/>
                </a:solidFill>
              </a:rPr>
              <a:t>C</a:t>
            </a:r>
            <a:r>
              <a:rPr lang="zh-CN" altLang="en-US" sz="2800" dirty="0">
                <a:solidFill>
                  <a:srgbClr val="CC0099"/>
                </a:solidFill>
              </a:rPr>
              <a:t>语言</a:t>
            </a:r>
            <a:r>
              <a:rPr lang="zh-CN" altLang="en-US" sz="2800" dirty="0"/>
              <a:t>，成就了今天大名鼎鼎的</a:t>
            </a:r>
            <a:r>
              <a:rPr lang="en-US" altLang="zh-CN" sz="2800" dirty="0">
                <a:solidFill>
                  <a:srgbClr val="C00000"/>
                </a:solidFill>
              </a:rPr>
              <a:t>C</a:t>
            </a:r>
            <a:r>
              <a:rPr lang="zh-CN" altLang="en-US" sz="2800" dirty="0">
                <a:solidFill>
                  <a:srgbClr val="C00000"/>
                </a:solidFill>
              </a:rPr>
              <a:t>语言</a:t>
            </a:r>
            <a:r>
              <a:rPr lang="zh-CN" altLang="en-US" sz="2800" dirty="0"/>
              <a:t>。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92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400" y="1927225"/>
            <a:ext cx="6663429" cy="9683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400" dirty="0">
                <a:solidFill>
                  <a:srgbClr val="800000"/>
                </a:solidFill>
              </a:rPr>
              <a:t>Kenneth </a:t>
            </a:r>
            <a:r>
              <a:rPr kumimoji="1" lang="en-US" altLang="zh-CN" sz="2400" dirty="0" err="1">
                <a:solidFill>
                  <a:srgbClr val="800000"/>
                </a:solidFill>
              </a:rPr>
              <a:t>L.Thompson</a:t>
            </a:r>
            <a:r>
              <a:rPr kumimoji="1" lang="en-US" altLang="zh-CN" sz="2400" dirty="0"/>
              <a:t>     </a:t>
            </a:r>
            <a:r>
              <a:rPr kumimoji="1" lang="en-US" altLang="zh-CN" sz="2400" dirty="0">
                <a:solidFill>
                  <a:srgbClr val="800000"/>
                </a:solidFill>
              </a:rPr>
              <a:t>Dennis </a:t>
            </a:r>
            <a:r>
              <a:rPr kumimoji="1" lang="en-US" altLang="zh-CN" sz="2400" dirty="0" err="1">
                <a:solidFill>
                  <a:srgbClr val="800000"/>
                </a:solidFill>
              </a:rPr>
              <a:t>M.Ritchie</a:t>
            </a:r>
            <a:r>
              <a:rPr kumimoji="1" lang="zh-CN" altLang="en-US" sz="2400" dirty="0">
                <a:solidFill>
                  <a:srgbClr val="800000"/>
                </a:solidFill>
              </a:rPr>
              <a:t> </a:t>
            </a:r>
            <a:br>
              <a:rPr kumimoji="1" lang="zh-CN" altLang="en-US" sz="2400" dirty="0">
                <a:solidFill>
                  <a:srgbClr val="800000"/>
                </a:solidFill>
              </a:rPr>
            </a:br>
            <a:r>
              <a:rPr kumimoji="1" lang="zh-CN" altLang="en-US" sz="2400" dirty="0">
                <a:solidFill>
                  <a:srgbClr val="800000"/>
                </a:solidFill>
              </a:rPr>
              <a:t>   </a:t>
            </a:r>
            <a:r>
              <a:rPr kumimoji="1" lang="en-US" altLang="zh-CN" sz="2400" dirty="0">
                <a:solidFill>
                  <a:srgbClr val="800000"/>
                </a:solidFill>
              </a:rPr>
              <a:t>UNIX</a:t>
            </a:r>
            <a:r>
              <a:rPr kumimoji="1" lang="zh-CN" altLang="en-US" sz="2400" dirty="0">
                <a:solidFill>
                  <a:srgbClr val="800000"/>
                </a:solidFill>
              </a:rPr>
              <a:t>之父                         </a:t>
            </a:r>
            <a:r>
              <a:rPr kumimoji="1" lang="en-US" altLang="zh-CN" sz="2400" dirty="0">
                <a:solidFill>
                  <a:srgbClr val="800000"/>
                </a:solidFill>
              </a:rPr>
              <a:t>C</a:t>
            </a:r>
            <a:r>
              <a:rPr kumimoji="1" lang="zh-CN" altLang="en-US" sz="2400" dirty="0">
                <a:solidFill>
                  <a:srgbClr val="800000"/>
                </a:solidFill>
              </a:rPr>
              <a:t>语言之父</a:t>
            </a:r>
          </a:p>
        </p:txBody>
      </p:sp>
      <p:pic>
        <p:nvPicPr>
          <p:cNvPr id="22531" name="Picture 4" descr="201208~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2" y="3062117"/>
            <a:ext cx="2887765" cy="341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062117"/>
            <a:ext cx="2446458" cy="341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 descr="C_KT_D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419629"/>
            <a:ext cx="4707142" cy="305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AutoShape 3"/>
          <p:cNvSpPr>
            <a:spLocks noChangeArrowheads="1"/>
          </p:cNvSpPr>
          <p:nvPr/>
        </p:nvSpPr>
        <p:spPr bwMode="auto">
          <a:xfrm>
            <a:off x="6726442" y="670641"/>
            <a:ext cx="5105400" cy="1223963"/>
          </a:xfrm>
          <a:prstGeom prst="cloudCallout">
            <a:avLst>
              <a:gd name="adj1" fmla="val -8076"/>
              <a:gd name="adj2" fmla="val 157806"/>
            </a:avLst>
          </a:prstGeom>
          <a:gradFill flip="none" rotWithShape="1">
            <a:gsLst>
              <a:gs pos="0">
                <a:srgbClr val="F961A9"/>
              </a:gs>
              <a:gs pos="100000">
                <a:srgbClr val="FBEAC7"/>
              </a:gs>
            </a:gsLst>
            <a:lin ang="16200000" scaled="1"/>
            <a:tileRect/>
          </a:gradFill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是我们的杰作，呵呵 ！</a:t>
            </a:r>
          </a:p>
        </p:txBody>
      </p:sp>
    </p:spTree>
    <p:extLst>
      <p:ext uri="{BB962C8B-B14F-4D97-AF65-F5344CB8AC3E}">
        <p14:creationId xmlns:p14="http://schemas.microsoft.com/office/powerpoint/2010/main" val="296912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Ｃ语言出现的历史背景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10200"/>
          </a:xfrm>
        </p:spPr>
        <p:txBody>
          <a:bodyPr/>
          <a:lstStyle/>
          <a:p>
            <a:r>
              <a:rPr lang="en-US" altLang="zh-CN" dirty="0"/>
              <a:t>Kenneth Thompson </a:t>
            </a:r>
            <a:r>
              <a:rPr lang="zh-CN" altLang="en-US" dirty="0"/>
              <a:t>与</a:t>
            </a:r>
            <a:r>
              <a:rPr lang="en-US" altLang="zh-CN" dirty="0"/>
              <a:t>Dennis Ritchie</a:t>
            </a:r>
            <a:r>
              <a:rPr lang="zh-CN" altLang="en-US" dirty="0"/>
              <a:t>成功地用</a:t>
            </a:r>
            <a:r>
              <a:rPr lang="en-US" altLang="zh-CN" dirty="0"/>
              <a:t>C</a:t>
            </a:r>
            <a:r>
              <a:rPr lang="zh-CN" altLang="en-US" dirty="0"/>
              <a:t>语言重写了</a:t>
            </a:r>
            <a:r>
              <a:rPr lang="en-US" altLang="zh-CN" dirty="0"/>
              <a:t>UNIX</a:t>
            </a:r>
            <a:r>
              <a:rPr lang="zh-CN" altLang="en-US" dirty="0"/>
              <a:t>的第三版内核。</a:t>
            </a:r>
          </a:p>
          <a:p>
            <a:r>
              <a:rPr lang="zh-CN" altLang="en-US" dirty="0"/>
              <a:t>至此，</a:t>
            </a:r>
            <a:r>
              <a:rPr lang="en-US" altLang="zh-CN" dirty="0"/>
              <a:t>UNIX</a:t>
            </a:r>
            <a:r>
              <a:rPr lang="zh-CN" altLang="en-US" dirty="0"/>
              <a:t>操作系统的修改、移植都相当便利，为</a:t>
            </a:r>
            <a:r>
              <a:rPr lang="en-US" altLang="zh-CN" dirty="0"/>
              <a:t>UNIX</a:t>
            </a:r>
            <a:r>
              <a:rPr lang="zh-CN" altLang="en-US" dirty="0"/>
              <a:t>日后的普及打下了坚实的基础。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UNIX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的完美结合，使之很快成为了世界的主导。</a:t>
            </a:r>
            <a:endParaRPr lang="en-US" altLang="zh-CN" dirty="0"/>
          </a:p>
          <a:p>
            <a:r>
              <a:rPr lang="en-US" altLang="zh-CN" dirty="0"/>
              <a:t>1975</a:t>
            </a:r>
            <a:r>
              <a:rPr lang="zh-CN" altLang="en-US" dirty="0"/>
              <a:t>年</a:t>
            </a:r>
            <a:r>
              <a:rPr lang="en-US" altLang="zh-CN" dirty="0"/>
              <a:t>UNIX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版发布，</a:t>
            </a:r>
            <a:r>
              <a:rPr lang="en-US" altLang="zh-CN" dirty="0"/>
              <a:t>C</a:t>
            </a:r>
            <a:r>
              <a:rPr lang="zh-CN" altLang="en-US" dirty="0"/>
              <a:t>的优点引起了广泛的关注。</a:t>
            </a:r>
            <a:endParaRPr lang="en-US" altLang="zh-CN" dirty="0"/>
          </a:p>
          <a:p>
            <a:r>
              <a:rPr lang="zh-CN" altLang="en-US" dirty="0"/>
              <a:t>之后，</a:t>
            </a:r>
            <a:r>
              <a:rPr lang="en-US" altLang="zh-CN" dirty="0"/>
              <a:t>C</a:t>
            </a:r>
            <a:r>
              <a:rPr lang="zh-CN" altLang="en-US" dirty="0"/>
              <a:t>语言先后移植到大、中、小、微型计算机上，独立于</a:t>
            </a:r>
            <a:r>
              <a:rPr lang="en-US" altLang="zh-CN" dirty="0"/>
              <a:t>UNIX</a:t>
            </a:r>
            <a:r>
              <a:rPr lang="zh-CN" altLang="en-US" dirty="0"/>
              <a:t>和</a:t>
            </a:r>
            <a:r>
              <a:rPr lang="en-US" altLang="zh-CN" dirty="0"/>
              <a:t>PDP</a:t>
            </a:r>
            <a:r>
              <a:rPr lang="zh-CN" altLang="en-US" dirty="0"/>
              <a:t>，风靡世界，成为应用最广泛的几种计算机语言之一。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96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Ｃ语言出现的历史背景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5410200" cy="5105400"/>
          </a:xfrm>
        </p:spPr>
        <p:txBody>
          <a:bodyPr/>
          <a:lstStyle/>
          <a:p>
            <a:r>
              <a:rPr lang="en-US" altLang="zh-CN" dirty="0"/>
              <a:t>1978</a:t>
            </a:r>
            <a:r>
              <a:rPr lang="zh-CN" altLang="en-US" dirty="0"/>
              <a:t>年</a:t>
            </a:r>
            <a:r>
              <a:rPr lang="en-US" altLang="zh-CN" dirty="0"/>
              <a:t>Brian Kernighan</a:t>
            </a:r>
            <a:r>
              <a:rPr lang="zh-CN" altLang="en-US" dirty="0"/>
              <a:t>和</a:t>
            </a:r>
            <a:r>
              <a:rPr lang="en-US" altLang="zh-CN" dirty="0"/>
              <a:t>Dennis Ritchie</a:t>
            </a:r>
            <a:r>
              <a:rPr lang="zh-CN" altLang="en-US" dirty="0"/>
              <a:t>合著了影响深远的名著</a:t>
            </a:r>
            <a:r>
              <a:rPr lang="en-US" altLang="zh-CN" dirty="0"/>
              <a:t>《The C Programming Language》</a:t>
            </a:r>
            <a:r>
              <a:rPr lang="zh-CN" altLang="en-US" dirty="0"/>
              <a:t>，被称为</a:t>
            </a:r>
            <a:r>
              <a:rPr lang="en-US" altLang="zh-CN" dirty="0"/>
              <a:t>C</a:t>
            </a:r>
            <a:r>
              <a:rPr lang="zh-CN" altLang="en-US" dirty="0"/>
              <a:t>语言圣经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5907536" cy="3895682"/>
          </a:xfrm>
          <a:prstGeom prst="rect">
            <a:avLst/>
          </a:prstGeom>
        </p:spPr>
      </p:pic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457200" y="3886200"/>
            <a:ext cx="5105400" cy="2438400"/>
          </a:xfrm>
          <a:prstGeom prst="cloudCallout">
            <a:avLst>
              <a:gd name="adj1" fmla="val 65179"/>
              <a:gd name="adj2" fmla="val -62280"/>
            </a:avLst>
          </a:prstGeom>
          <a:gradFill flip="none" rotWithShape="1">
            <a:gsLst>
              <a:gs pos="0">
                <a:srgbClr val="F961A9"/>
              </a:gs>
              <a:gs pos="100000">
                <a:srgbClr val="FBEAC7"/>
              </a:gs>
            </a:gsLst>
            <a:lin ang="16200000" scaled="1"/>
            <a:tileRect/>
          </a:gradFill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我参加了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语言开发，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还写书，厉害吧，呵呵！</a:t>
            </a:r>
          </a:p>
        </p:txBody>
      </p:sp>
    </p:spTree>
    <p:extLst>
      <p:ext uri="{BB962C8B-B14F-4D97-AF65-F5344CB8AC3E}">
        <p14:creationId xmlns:p14="http://schemas.microsoft.com/office/powerpoint/2010/main" val="317035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>
              <a:lnSpc>
                <a:spcPts val="3900"/>
              </a:lnSpc>
            </a:pPr>
            <a:r>
              <a:rPr lang="zh-CN" altLang="en-US" dirty="0">
                <a:solidFill>
                  <a:srgbClr val="C00000"/>
                </a:solidFill>
              </a:rPr>
              <a:t>“</a:t>
            </a:r>
            <a:r>
              <a:rPr lang="en-US" altLang="zh-CN" dirty="0">
                <a:solidFill>
                  <a:srgbClr val="C00000"/>
                </a:solidFill>
              </a:rPr>
              <a:t>K&amp;R C”</a:t>
            </a:r>
            <a:r>
              <a:rPr lang="zh-CN" altLang="en-US" dirty="0"/>
              <a:t>：</a:t>
            </a:r>
            <a:r>
              <a:rPr lang="en-US" altLang="zh-CN" dirty="0"/>
              <a:t>Dennis Ritchie</a:t>
            </a:r>
            <a:r>
              <a:rPr lang="zh-CN" altLang="en-US" dirty="0"/>
              <a:t>和</a:t>
            </a:r>
            <a:r>
              <a:rPr lang="en-US" altLang="zh-CN" dirty="0"/>
              <a:t>Brian Kernighan</a:t>
            </a:r>
            <a:r>
              <a:rPr lang="zh-CN" altLang="en-US" dirty="0"/>
              <a:t>的</a:t>
            </a:r>
            <a:r>
              <a:rPr lang="en-US" altLang="zh-CN" dirty="0"/>
              <a:t>《The C Programming Language》</a:t>
            </a:r>
            <a:r>
              <a:rPr lang="zh-CN" altLang="en-US" dirty="0"/>
              <a:t>被称为“</a:t>
            </a:r>
            <a:r>
              <a:rPr lang="en-US" altLang="zh-CN" dirty="0"/>
              <a:t>K&amp;R”</a:t>
            </a:r>
            <a:r>
              <a:rPr lang="zh-CN" altLang="en-US" dirty="0"/>
              <a:t>，标准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900"/>
              </a:lnSpc>
            </a:pPr>
            <a:r>
              <a:rPr lang="en-US" altLang="zh-CN" dirty="0">
                <a:solidFill>
                  <a:srgbClr val="C00000"/>
                </a:solidFill>
              </a:rPr>
              <a:t>ANSI C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C89</a:t>
            </a:r>
            <a:r>
              <a:rPr lang="zh-CN" altLang="en-US" dirty="0">
                <a:solidFill>
                  <a:srgbClr val="C00000"/>
                </a:solidFill>
              </a:rPr>
              <a:t>）、</a:t>
            </a:r>
            <a:r>
              <a:rPr lang="en-US" altLang="zh-CN" dirty="0">
                <a:solidFill>
                  <a:srgbClr val="C00000"/>
                </a:solidFill>
              </a:rPr>
              <a:t>ISO C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C90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：内容一致，几乎所有的开发工具都支持 </a:t>
            </a:r>
            <a:r>
              <a:rPr lang="en-US" altLang="zh-CN" dirty="0"/>
              <a:t>ANSI / ISO C </a:t>
            </a:r>
            <a:r>
              <a:rPr lang="zh-CN" altLang="en-US" dirty="0"/>
              <a:t>标准，是</a:t>
            </a:r>
            <a:r>
              <a:rPr lang="en-US" altLang="zh-CN" dirty="0"/>
              <a:t>C</a:t>
            </a:r>
            <a:r>
              <a:rPr lang="zh-CN" altLang="en-US" dirty="0"/>
              <a:t>语言用得最广泛的一个标准版本。</a:t>
            </a:r>
            <a:endParaRPr lang="en-US" altLang="zh-CN" dirty="0"/>
          </a:p>
          <a:p>
            <a:pPr>
              <a:lnSpc>
                <a:spcPts val="3900"/>
              </a:lnSpc>
            </a:pPr>
            <a:r>
              <a:rPr lang="en-US" altLang="zh-CN" dirty="0">
                <a:solidFill>
                  <a:srgbClr val="C00000"/>
                </a:solidFill>
              </a:rPr>
              <a:t>C99</a:t>
            </a:r>
            <a:r>
              <a:rPr lang="zh-CN" altLang="en-US" dirty="0"/>
              <a:t>：</a:t>
            </a:r>
            <a:r>
              <a:rPr lang="en-US" altLang="zh-CN" dirty="0"/>
              <a:t>1995</a:t>
            </a:r>
            <a:r>
              <a:rPr lang="zh-CN" altLang="en-US" dirty="0"/>
              <a:t>年，</a:t>
            </a:r>
            <a:r>
              <a:rPr lang="en-US" altLang="zh-CN" dirty="0"/>
              <a:t>C</a:t>
            </a:r>
            <a:r>
              <a:rPr lang="zh-CN" altLang="en-US" dirty="0"/>
              <a:t>程序设计语言工作组对 </a:t>
            </a:r>
            <a:r>
              <a:rPr lang="en-US" altLang="zh-CN" dirty="0"/>
              <a:t>C</a:t>
            </a:r>
            <a:r>
              <a:rPr lang="zh-CN" altLang="en-US" dirty="0"/>
              <a:t>语言进行了一些修改，成为后来的</a:t>
            </a:r>
            <a:r>
              <a:rPr lang="en-US" altLang="zh-CN" dirty="0"/>
              <a:t>1999</a:t>
            </a:r>
            <a:r>
              <a:rPr lang="zh-CN" altLang="en-US" dirty="0"/>
              <a:t>年发布的 </a:t>
            </a:r>
            <a:r>
              <a:rPr lang="en-US" altLang="zh-CN" dirty="0"/>
              <a:t>ISO/IEC 9899:1999</a:t>
            </a:r>
            <a:r>
              <a:rPr lang="zh-CN" altLang="en-US" dirty="0"/>
              <a:t>标准，通常被成为</a:t>
            </a:r>
            <a:r>
              <a:rPr lang="en-US" altLang="zh-CN" dirty="0"/>
              <a:t>C99</a:t>
            </a:r>
            <a:r>
              <a:rPr lang="zh-CN" altLang="en-US" dirty="0"/>
              <a:t>。但是不是所有商业编译器都支持</a:t>
            </a:r>
            <a:r>
              <a:rPr lang="en-US" altLang="zh-CN" dirty="0"/>
              <a:t>C99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3900"/>
              </a:lnSpc>
            </a:pPr>
            <a:r>
              <a:rPr lang="en-US" altLang="zh-CN" dirty="0">
                <a:solidFill>
                  <a:srgbClr val="C00000"/>
                </a:solidFill>
              </a:rPr>
              <a:t>C11</a:t>
            </a:r>
            <a:r>
              <a:rPr lang="zh-CN" altLang="en-US" dirty="0"/>
              <a:t>：</a:t>
            </a:r>
            <a:r>
              <a:rPr lang="en-US" altLang="zh-CN" dirty="0"/>
              <a:t>2011</a:t>
            </a:r>
            <a:r>
              <a:rPr lang="zh-CN" altLang="en-US" dirty="0"/>
              <a:t>年，</a:t>
            </a:r>
            <a:r>
              <a:rPr lang="en-US" altLang="zh-CN" dirty="0"/>
              <a:t>ISO</a:t>
            </a:r>
            <a:r>
              <a:rPr lang="zh-CN" altLang="en-US" dirty="0"/>
              <a:t>正式发布了</a:t>
            </a:r>
            <a:r>
              <a:rPr lang="en-US" altLang="zh-CN" dirty="0"/>
              <a:t>C</a:t>
            </a:r>
            <a:r>
              <a:rPr lang="zh-CN" altLang="en-US" dirty="0"/>
              <a:t>语言的新标准</a:t>
            </a:r>
            <a:r>
              <a:rPr lang="en-US" altLang="zh-CN" dirty="0"/>
              <a:t>C11</a:t>
            </a:r>
            <a:r>
              <a:rPr lang="zh-CN" altLang="en-US" dirty="0"/>
              <a:t>，官方名称为</a:t>
            </a:r>
            <a:r>
              <a:rPr lang="en-US" altLang="zh-CN" dirty="0"/>
              <a:t>ISO/IEC 9899:2011</a:t>
            </a:r>
            <a:r>
              <a:rPr lang="zh-CN" altLang="en-US" dirty="0"/>
              <a:t>。支持的编译器更少一些。</a:t>
            </a:r>
          </a:p>
          <a:p>
            <a:pPr>
              <a:lnSpc>
                <a:spcPts val="3900"/>
              </a:lnSpc>
            </a:pPr>
            <a:endParaRPr lang="en-US" altLang="zh-CN" dirty="0"/>
          </a:p>
          <a:p>
            <a:pPr>
              <a:lnSpc>
                <a:spcPts val="39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51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685800"/>
          </a:xfrm>
        </p:spPr>
        <p:txBody>
          <a:bodyPr/>
          <a:lstStyle/>
          <a:p>
            <a:r>
              <a:rPr lang="en-US" altLang="zh-CN" sz="4400" dirty="0"/>
              <a:t>1.2 </a:t>
            </a:r>
            <a:r>
              <a:rPr lang="zh-CN" altLang="en-US" sz="4400" dirty="0"/>
              <a:t>Ｃ语言的特点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00200"/>
            <a:ext cx="11201400" cy="4953000"/>
          </a:xfrm>
        </p:spPr>
        <p:txBody>
          <a:bodyPr/>
          <a:lstStyle/>
          <a:p>
            <a:r>
              <a:rPr lang="zh-CN" altLang="en-US" sz="2800" dirty="0"/>
              <a:t>语言简洁、紧凑，使用方便、灵活。</a:t>
            </a:r>
            <a:endParaRPr lang="en-US" altLang="zh-CN" sz="2800" dirty="0"/>
          </a:p>
          <a:p>
            <a:r>
              <a:rPr lang="zh-CN" altLang="en-US" sz="2800" dirty="0"/>
              <a:t>只有</a:t>
            </a:r>
            <a:r>
              <a:rPr lang="en-US" altLang="zh-CN" sz="2800" dirty="0">
                <a:solidFill>
                  <a:srgbClr val="FF0000"/>
                </a:solidFill>
              </a:rPr>
              <a:t>32</a:t>
            </a:r>
            <a:r>
              <a:rPr lang="zh-CN" altLang="en-US" sz="2800" dirty="0">
                <a:solidFill>
                  <a:srgbClr val="FF0000"/>
                </a:solidFill>
              </a:rPr>
              <a:t>个关键字</a:t>
            </a:r>
            <a:r>
              <a:rPr lang="zh-CN" altLang="en-US" sz="2800" dirty="0"/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r>
              <a:rPr lang="zh-CN" altLang="en-US" sz="2800" dirty="0">
                <a:solidFill>
                  <a:srgbClr val="FF0000"/>
                </a:solidFill>
              </a:rPr>
              <a:t>种控制语句</a:t>
            </a:r>
            <a:r>
              <a:rPr lang="zh-CN" altLang="en-US" sz="2800" dirty="0"/>
              <a:t>、程序形式自由。</a:t>
            </a:r>
          </a:p>
          <a:p>
            <a:r>
              <a:rPr lang="zh-CN" altLang="en-US" sz="2800" dirty="0"/>
              <a:t>运算符丰富，</a:t>
            </a:r>
            <a:r>
              <a:rPr lang="en-US" altLang="zh-CN" sz="2800" dirty="0">
                <a:solidFill>
                  <a:srgbClr val="FF0000"/>
                </a:solidFill>
              </a:rPr>
              <a:t>34</a:t>
            </a:r>
            <a:r>
              <a:rPr lang="zh-CN" altLang="en-US" sz="2800" dirty="0">
                <a:solidFill>
                  <a:srgbClr val="FF0000"/>
                </a:solidFill>
              </a:rPr>
              <a:t>种运算符。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数据类型</a:t>
            </a:r>
            <a:r>
              <a:rPr lang="zh-CN" altLang="en-US" sz="2800" dirty="0"/>
              <a:t>丰富，具有现代语言的各种</a:t>
            </a:r>
            <a:r>
              <a:rPr lang="zh-CN" altLang="en-US" sz="2800" dirty="0">
                <a:solidFill>
                  <a:srgbClr val="FF0000"/>
                </a:solidFill>
              </a:rPr>
              <a:t>数据结构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具有结构化的控制语句，是完全模块化和结构化的语言。 </a:t>
            </a:r>
          </a:p>
          <a:p>
            <a:r>
              <a:rPr lang="zh-CN" altLang="en-US" sz="2800" dirty="0"/>
              <a:t>语法限制不太严格，程序设计自由度大。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582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685800"/>
          </a:xfrm>
        </p:spPr>
        <p:txBody>
          <a:bodyPr/>
          <a:lstStyle/>
          <a:p>
            <a:r>
              <a:rPr lang="en-US" altLang="zh-CN" sz="4400" dirty="0"/>
              <a:t>1.2 </a:t>
            </a:r>
            <a:r>
              <a:rPr lang="zh-CN" altLang="en-US" sz="4400" dirty="0"/>
              <a:t>Ｃ语言的特点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85BBC-70F1-1601-BD10-1665C17B385E}"/>
              </a:ext>
            </a:extLst>
          </p:cNvPr>
          <p:cNvSpPr txBox="1"/>
          <p:nvPr/>
        </p:nvSpPr>
        <p:spPr>
          <a:xfrm>
            <a:off x="266700" y="1295400"/>
            <a:ext cx="117729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C语言32个关键字 C89(C90) 的所有关键字进行一下分类，方便大家理解。</a:t>
            </a:r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数据类型关键字(12个)：char、short、int、long、signed、unsigned、float、double、struct、union、enum、void  </a:t>
            </a:r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控制语句关键字 (12 个)： </a:t>
            </a:r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1、循环控制（5个）for、do、while、break、continue </a:t>
            </a:r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2、条件语句（3个）if、else、goto </a:t>
            </a:r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3、开关语句（3个）switch、case、default </a:t>
            </a:r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4、返回语句（1个）return  </a:t>
            </a:r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存储类型关键字（ 5 个）auto、extern、register、static、typedef  </a:t>
            </a:r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其他关键字（ 3 个）const、sizeof、volatile</a:t>
            </a:r>
          </a:p>
        </p:txBody>
      </p:sp>
    </p:spTree>
    <p:extLst>
      <p:ext uri="{BB962C8B-B14F-4D97-AF65-F5344CB8AC3E}">
        <p14:creationId xmlns:p14="http://schemas.microsoft.com/office/powerpoint/2010/main" val="337383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685800"/>
          </a:xfrm>
        </p:spPr>
        <p:txBody>
          <a:bodyPr/>
          <a:lstStyle/>
          <a:p>
            <a:r>
              <a:rPr lang="en-US" altLang="zh-CN" sz="4400" dirty="0"/>
              <a:t>1.2 </a:t>
            </a:r>
            <a:r>
              <a:rPr lang="zh-CN" altLang="en-US" sz="4400" dirty="0"/>
              <a:t>Ｃ语言的特点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85BBC-70F1-1601-BD10-1665C17B385E}"/>
              </a:ext>
            </a:extLst>
          </p:cNvPr>
          <p:cNvSpPr txBox="1"/>
          <p:nvPr/>
        </p:nvSpPr>
        <p:spPr>
          <a:xfrm>
            <a:off x="685800" y="1295400"/>
            <a:ext cx="1112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语言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9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种控制语句</a:t>
            </a:r>
            <a:endParaRPr lang="en-US" altLang="zh-CN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pPr algn="l"/>
            <a:endParaRPr lang="zh-CN" altLang="en-US" sz="2800" b="1" dirty="0">
              <a:solidFill>
                <a:srgbClr val="000066"/>
              </a:solidFill>
              <a:latin typeface="+mn-lt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①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if( )~else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条件语句</a:t>
            </a:r>
          </a:p>
          <a:p>
            <a:pPr algn="l"/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②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for( )~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循环语句</a:t>
            </a:r>
          </a:p>
          <a:p>
            <a:pPr algn="l"/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③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while( )~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循环语句</a:t>
            </a:r>
          </a:p>
          <a:p>
            <a:pPr algn="l"/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④</a:t>
            </a:r>
            <a:r>
              <a:rPr lang="en-US" altLang="zh-CN" sz="2800" b="1" dirty="0" err="1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do~while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( )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循环语句</a:t>
            </a:r>
          </a:p>
          <a:p>
            <a:pPr algn="l"/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⑤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continue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结束本次循环语句</a:t>
            </a:r>
          </a:p>
          <a:p>
            <a:pPr algn="l"/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⑥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break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中止执行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switch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或循环语句</a:t>
            </a:r>
          </a:p>
          <a:p>
            <a:pPr algn="l"/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⑦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switch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多分支选择语句</a:t>
            </a:r>
          </a:p>
          <a:p>
            <a:pPr algn="l"/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⑧</a:t>
            </a:r>
            <a:r>
              <a:rPr lang="en-US" altLang="zh-CN" sz="2800" b="1" dirty="0" err="1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goto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转向语句</a:t>
            </a:r>
          </a:p>
          <a:p>
            <a:pPr algn="l"/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⑨</a:t>
            </a:r>
            <a:r>
              <a:rPr lang="en-US" altLang="zh-CN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return </a:t>
            </a:r>
            <a:r>
              <a:rPr lang="zh-CN" altLang="en-US" sz="2800" b="1" dirty="0">
                <a:solidFill>
                  <a:srgbClr val="000066"/>
                </a:solidFill>
                <a:latin typeface="+mn-lt"/>
                <a:ea typeface="微软雅黑" panose="020B0503020204020204" pitchFamily="34" charset="-122"/>
              </a:rPr>
              <a:t>从函数返回语句</a:t>
            </a:r>
          </a:p>
        </p:txBody>
      </p:sp>
    </p:spTree>
    <p:extLst>
      <p:ext uri="{BB962C8B-B14F-4D97-AF65-F5344CB8AC3E}">
        <p14:creationId xmlns:p14="http://schemas.microsoft.com/office/powerpoint/2010/main" val="2168213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838200"/>
          </a:xfrm>
        </p:spPr>
        <p:txBody>
          <a:bodyPr/>
          <a:lstStyle/>
          <a:p>
            <a:r>
              <a:rPr lang="en-US" altLang="zh-CN" sz="4000" dirty="0"/>
              <a:t>1.2 </a:t>
            </a:r>
            <a:r>
              <a:rPr lang="zh-CN" altLang="en-US" sz="4000" dirty="0"/>
              <a:t>Ｃ语言的特点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24000"/>
            <a:ext cx="11582400" cy="5029200"/>
          </a:xfrm>
        </p:spPr>
        <p:txBody>
          <a:bodyPr/>
          <a:lstStyle/>
          <a:p>
            <a:r>
              <a:rPr lang="zh-CN" altLang="en-US" sz="2800" dirty="0"/>
              <a:t>允许直接访问物理地址，能</a:t>
            </a:r>
            <a:r>
              <a:rPr lang="zh-CN" altLang="en-US" sz="2800" dirty="0">
                <a:solidFill>
                  <a:srgbClr val="FF0000"/>
                </a:solidFill>
              </a:rPr>
              <a:t>进行位</a:t>
            </a:r>
            <a:r>
              <a:rPr lang="zh-CN" altLang="en-US" sz="2800" dirty="0"/>
              <a:t>操作，能实现</a:t>
            </a:r>
            <a:r>
              <a:rPr lang="zh-CN" altLang="en-US" sz="2800" dirty="0">
                <a:solidFill>
                  <a:srgbClr val="FF0000"/>
                </a:solidFill>
              </a:rPr>
              <a:t>汇编语言</a:t>
            </a:r>
            <a:r>
              <a:rPr lang="zh-CN" altLang="en-US" sz="2800" dirty="0"/>
              <a:t>的大部分功能，可直接对硬件进行操作。</a:t>
            </a:r>
            <a:endParaRPr lang="en-US" altLang="zh-CN" sz="2800" dirty="0"/>
          </a:p>
          <a:p>
            <a:r>
              <a:rPr lang="zh-CN" altLang="en-US" sz="2800" dirty="0"/>
              <a:t>兼有</a:t>
            </a:r>
            <a:r>
              <a:rPr lang="zh-CN" altLang="en-US" sz="2800" dirty="0">
                <a:solidFill>
                  <a:srgbClr val="C00000"/>
                </a:solidFill>
              </a:rPr>
              <a:t>高级语言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C00000"/>
                </a:solidFill>
              </a:rPr>
              <a:t>低级语言</a:t>
            </a:r>
            <a:r>
              <a:rPr lang="zh-CN" altLang="en-US" sz="2800" dirty="0"/>
              <a:t>的特点 ，适合写操作系统。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目标代码质量高</a:t>
            </a:r>
            <a:r>
              <a:rPr lang="zh-CN" altLang="en-US" sz="2800" dirty="0"/>
              <a:t>，程序执行效率高。只比汇编程序生成的目标代码效率低</a:t>
            </a:r>
            <a:r>
              <a:rPr lang="en-US" altLang="zh-CN" sz="2800" dirty="0"/>
              <a:t>10</a:t>
            </a:r>
            <a:r>
              <a:rPr lang="zh-CN" altLang="en-US" sz="2800" dirty="0"/>
              <a:t>％</a:t>
            </a:r>
            <a:r>
              <a:rPr lang="en-US" altLang="zh-CN" sz="2800" dirty="0"/>
              <a:t>-20%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程序可移植性好（与汇编语言比）。很少修改就能用于不同型号的计算机和操作系统。 </a:t>
            </a:r>
          </a:p>
        </p:txBody>
      </p:sp>
    </p:spTree>
    <p:extLst>
      <p:ext uri="{BB962C8B-B14F-4D97-AF65-F5344CB8AC3E}">
        <p14:creationId xmlns:p14="http://schemas.microsoft.com/office/powerpoint/2010/main" val="37629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C</a:t>
            </a:r>
            <a:r>
              <a:rPr lang="zh-CN" altLang="en-US" sz="4400" dirty="0"/>
              <a:t>语言的缺点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876800"/>
          </a:xfrm>
        </p:spPr>
        <p:txBody>
          <a:bodyPr/>
          <a:lstStyle/>
          <a:p>
            <a:r>
              <a:rPr lang="en-US" altLang="zh-CN" sz="2800" dirty="0"/>
              <a:t>C</a:t>
            </a:r>
            <a:r>
              <a:rPr lang="zh-CN" altLang="en-US" sz="2800" dirty="0"/>
              <a:t>程序更</a:t>
            </a:r>
            <a:r>
              <a:rPr lang="zh-CN" altLang="en-US" sz="2800" dirty="0">
                <a:solidFill>
                  <a:srgbClr val="FF0000"/>
                </a:solidFill>
              </a:rPr>
              <a:t>容易隐藏</a:t>
            </a:r>
            <a:r>
              <a:rPr lang="zh-CN" altLang="en-US" sz="2800" dirty="0"/>
              <a:t>错误。与汇编语言相似，很多错误要运行时才能检测出来。</a:t>
            </a:r>
          </a:p>
          <a:p>
            <a:r>
              <a:rPr lang="en-US" altLang="zh-CN" sz="2800" dirty="0"/>
              <a:t>C</a:t>
            </a:r>
            <a:r>
              <a:rPr lang="zh-CN" altLang="en-US" sz="2800" dirty="0"/>
              <a:t>程序可能会</a:t>
            </a:r>
            <a:r>
              <a:rPr lang="zh-CN" altLang="en-US" sz="2800" dirty="0">
                <a:solidFill>
                  <a:srgbClr val="FF0000"/>
                </a:solidFill>
              </a:rPr>
              <a:t>难于理解</a:t>
            </a:r>
            <a:r>
              <a:rPr lang="zh-CN" altLang="en-US" sz="2800" dirty="0"/>
              <a:t>，是其灵活性带来的副作用。如：指针</a:t>
            </a:r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C</a:t>
            </a:r>
            <a:r>
              <a:rPr lang="zh-CN" altLang="en-US" sz="2800" dirty="0"/>
              <a:t>语言编写大型程序会难于修改，它缺乏现代编程语言提供的</a:t>
            </a:r>
            <a:r>
              <a:rPr lang="zh-CN" altLang="en-US" sz="2800" dirty="0">
                <a:solidFill>
                  <a:srgbClr val="FF0000"/>
                </a:solidFill>
              </a:rPr>
              <a:t>“类”和“包”</a:t>
            </a:r>
            <a:r>
              <a:rPr lang="zh-CN" altLang="en-US" sz="2800" dirty="0"/>
              <a:t>之类的，把大型程序分解成模块的机制。</a:t>
            </a:r>
          </a:p>
        </p:txBody>
      </p:sp>
    </p:spTree>
    <p:extLst>
      <p:ext uri="{BB962C8B-B14F-4D97-AF65-F5344CB8AC3E}">
        <p14:creationId xmlns:p14="http://schemas.microsoft.com/office/powerpoint/2010/main" val="24623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4" name="Rectangle 4"/>
          <p:cNvSpPr>
            <a:spLocks noChangeArrowheads="1"/>
          </p:cNvSpPr>
          <p:nvPr/>
        </p:nvSpPr>
        <p:spPr bwMode="auto">
          <a:xfrm>
            <a:off x="762000" y="2667000"/>
            <a:ext cx="236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defTabSz="762000">
              <a:buSzPct val="60000"/>
              <a:defRPr/>
            </a:pPr>
            <a:r>
              <a:rPr kumimoji="1" lang="zh-CN" altLang="en-US" sz="4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本章要点</a:t>
            </a:r>
            <a:endParaRPr kumimoji="1" lang="zh-CN" altLang="en-US" sz="8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3810000" y="990600"/>
            <a:ext cx="7088187" cy="53340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742950" lvl="1" indent="-285750" defTabSz="762000">
              <a:lnSpc>
                <a:spcPts val="4800"/>
              </a:lnSpc>
              <a:spcBef>
                <a:spcPts val="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语言的起源</a:t>
            </a:r>
            <a:endParaRPr kumimoji="1" lang="en-US" altLang="zh-CN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762000">
              <a:lnSpc>
                <a:spcPts val="4800"/>
              </a:lnSpc>
              <a:spcBef>
                <a:spcPts val="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  <a:endParaRPr kumimoji="1" lang="en-US" altLang="zh-CN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762000">
              <a:lnSpc>
                <a:spcPts val="4800"/>
              </a:lnSpc>
              <a:spcBef>
                <a:spcPts val="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程序的基本结构与开发环境</a:t>
            </a:r>
            <a:endParaRPr kumimoji="1" lang="en-US" altLang="zh-CN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762000">
              <a:lnSpc>
                <a:spcPts val="4800"/>
              </a:lnSpc>
              <a:spcBef>
                <a:spcPts val="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</a:p>
          <a:p>
            <a:pPr marL="742950" lvl="1" indent="-285750" defTabSz="762000">
              <a:lnSpc>
                <a:spcPts val="4800"/>
              </a:lnSpc>
              <a:spcBef>
                <a:spcPts val="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程序的输出</a:t>
            </a:r>
            <a:endParaRPr kumimoji="1" lang="en-US" altLang="zh-CN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762000">
              <a:lnSpc>
                <a:spcPts val="4800"/>
              </a:lnSpc>
              <a:spcBef>
                <a:spcPts val="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程序的输入</a:t>
            </a:r>
            <a:endParaRPr kumimoji="1" lang="en-US" altLang="zh-CN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762000">
              <a:lnSpc>
                <a:spcPts val="4800"/>
              </a:lnSpc>
              <a:spcBef>
                <a:spcPts val="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结构化程序设计初探</a:t>
            </a:r>
            <a:endParaRPr kumimoji="1" lang="en-US" altLang="zh-CN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762000">
              <a:lnSpc>
                <a:spcPts val="4800"/>
              </a:lnSpc>
              <a:spcBef>
                <a:spcPts val="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28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程序调试初探</a:t>
            </a:r>
          </a:p>
          <a:p>
            <a:pPr marL="742950" lvl="1" indent="-285750" defTabSz="762000">
              <a:lnSpc>
                <a:spcPts val="4800"/>
              </a:lnSpc>
              <a:spcBef>
                <a:spcPts val="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endParaRPr kumimoji="1" lang="en-US" altLang="zh-CN" sz="28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762000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SzPct val="50000"/>
              <a:buFont typeface="Wingdings" pitchFamily="2" charset="2"/>
              <a:buChar char="n"/>
              <a:defRPr/>
            </a:pPr>
            <a:endParaRPr kumimoji="1" lang="zh-CN" altLang="en-US" sz="2800" dirty="0">
              <a:solidFill>
                <a:srgbClr val="99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25625" y="361951"/>
            <a:ext cx="854075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基于Ｃ的语言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 bwMode="auto">
          <a:xfrm>
            <a:off x="609600" y="1700214"/>
            <a:ext cx="11658600" cy="424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：包含了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的所有特性，增加了类和其他特性支持面向对象编程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，但抛弃了其复杂和奇异性，增加了接口技术，纯面向对象编程语言。</a:t>
            </a:r>
            <a:endParaRPr lang="en-US" altLang="zh-CN" sz="2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发展起来的新语言。</a:t>
            </a:r>
            <a:endParaRPr lang="en-US" altLang="zh-CN" sz="28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：脚本语言，采用了</a:t>
            </a: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的许多特性，具有了</a:t>
            </a: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的强大能力和灵活性。</a:t>
            </a:r>
            <a:endParaRPr lang="en-US" altLang="zh-CN" sz="2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18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：官方版本使用</a:t>
            </a: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语言实现的，不少语法类似</a:t>
            </a:r>
            <a:r>
              <a:rPr lang="en-US" altLang="zh-CN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语言的语法。</a:t>
            </a:r>
            <a:endParaRPr lang="en-US" altLang="zh-CN" sz="28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91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0550" y="584200"/>
            <a:ext cx="8540750" cy="55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2.3 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程序的基本结构和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IDE</a:t>
            </a:r>
            <a:endParaRPr lang="zh-CN" altLang="en-US" dirty="0"/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>
          <a:xfrm>
            <a:off x="5486400" y="1484311"/>
            <a:ext cx="6400800" cy="500060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400" dirty="0">
                <a:cs typeface="Times New Roman" panose="02020603050405020304" pitchFamily="18" charset="0"/>
              </a:rPr>
              <a:t>以</a:t>
            </a:r>
            <a:r>
              <a:rPr kumimoji="1" lang="en-US" altLang="zh-CN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#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开头的是</a:t>
            </a:r>
            <a:r>
              <a:rPr kumimoji="1" lang="zh-CN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指令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#include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，导入标准输入输出库</a:t>
            </a:r>
            <a:r>
              <a:rPr kumimoji="1" lang="en-US" altLang="zh-CN" sz="2400" dirty="0" err="1">
                <a:cs typeface="Times New Roman" panose="02020603050405020304" pitchFamily="18" charset="0"/>
              </a:rPr>
              <a:t>stdio.h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 </a:t>
            </a:r>
            <a:r>
              <a:rPr kumimoji="1" lang="zh-CN" altLang="zh-CN" sz="2400" dirty="0">
                <a:solidFill>
                  <a:srgbClr val="CC0099"/>
                </a:solidFill>
                <a:cs typeface="Times New Roman" panose="02020603050405020304" pitchFamily="18" charset="0"/>
              </a:rPr>
              <a:t>printf</a:t>
            </a:r>
            <a:r>
              <a:rPr kumimoji="1" lang="zh-CN" altLang="zh-CN" sz="2400" dirty="0"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函数来自于该库。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400" dirty="0">
                <a:cs typeface="Times New Roman" panose="02020603050405020304" pitchFamily="18" charset="0"/>
              </a:rPr>
              <a:t>每个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C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程序必须有一个</a:t>
            </a:r>
            <a:r>
              <a:rPr kumimoji="1" lang="zh-CN" altLang="zh-CN" sz="2400" dirty="0">
                <a:cs typeface="Times New Roman" panose="02020603050405020304" pitchFamily="18" charset="0"/>
              </a:rPr>
              <a:t>主函数</a:t>
            </a:r>
            <a:r>
              <a:rPr kumimoji="1" lang="en-US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main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 err="1">
                <a:cs typeface="Times New Roman" panose="02020603050405020304" pitchFamily="18" charset="0"/>
              </a:rPr>
              <a:t>int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是函数的返回类型。</a:t>
            </a:r>
            <a:endParaRPr kumimoji="1"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zh-CN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{ }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是函数开始和结束的标志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,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不可省略。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400" dirty="0">
                <a:cs typeface="Times New Roman" panose="02020603050405020304" pitchFamily="18" charset="0"/>
              </a:rPr>
              <a:t>每个</a:t>
            </a:r>
            <a:r>
              <a:rPr kumimoji="1" lang="en-US" altLang="zh-CN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C</a:t>
            </a:r>
            <a:r>
              <a:rPr kumimoji="1" lang="zh-CN" alt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语句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以分号结束。</a:t>
            </a:r>
            <a:endParaRPr kumimoji="1"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return 0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：表示程序结束时向操作系统返回值</a:t>
            </a:r>
            <a:r>
              <a:rPr kumimoji="1" lang="en-US" altLang="zh-CN" sz="2400" dirty="0">
                <a:cs typeface="Times New Roman" panose="02020603050405020304" pitchFamily="18" charset="0"/>
              </a:rPr>
              <a:t>0 </a:t>
            </a:r>
            <a:r>
              <a:rPr kumimoji="1" lang="zh-CN" altLang="en-US" sz="2400" dirty="0"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28600" y="2514600"/>
            <a:ext cx="5105399" cy="3970318"/>
          </a:xfrm>
          <a:prstGeom prst="rect">
            <a:avLst/>
          </a:prstGeom>
          <a:noFill/>
          <a:ln w="15875">
            <a:solidFill>
              <a:srgbClr val="FF770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800" b="1" dirty="0">
                <a:solidFill>
                  <a:schemeClr val="accent4"/>
                </a:solidFill>
                <a:latin typeface="Arial" charset="0"/>
              </a:rPr>
              <a:t>/* </a:t>
            </a:r>
            <a:r>
              <a:rPr lang="en-US" altLang="zh-CN" sz="2800" b="1" dirty="0" err="1">
                <a:solidFill>
                  <a:schemeClr val="accent4"/>
                </a:solidFill>
                <a:latin typeface="Arial" charset="0"/>
              </a:rPr>
              <a:t>hello.c</a:t>
            </a:r>
            <a:r>
              <a:rPr lang="en-US" altLang="zh-CN" sz="2800" b="1" dirty="0">
                <a:solidFill>
                  <a:schemeClr val="accent4"/>
                </a:solidFill>
                <a:latin typeface="Arial" charset="0"/>
              </a:rPr>
              <a:t> */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#include &lt;</a:t>
            </a:r>
            <a:r>
              <a:rPr kumimoji="1"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stdio.h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main(){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kumimoji="1"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printf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("hello, word. \n");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return 0;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kumimoji="1"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000" y="1497245"/>
            <a:ext cx="47244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/*……*/ </a:t>
            </a:r>
            <a:r>
              <a:rPr kumimoji="1"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表示注释，注释只是给人看的，对编译和运行不起作用</a:t>
            </a:r>
            <a:endParaRPr kumimoji="1"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 bldLvl="2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0550" y="584200"/>
            <a:ext cx="8540750" cy="558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2.3 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程序的基本结构和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IDE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4350" y="1143000"/>
            <a:ext cx="9391650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/*……*/ </a:t>
            </a:r>
            <a:r>
              <a:rPr kumimoji="1"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表示注释，注释只是给人看的，对编译和运行不起作用。</a:t>
            </a:r>
            <a:endParaRPr kumimoji="1"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81554E-B6D7-CA89-243B-FBAF570D9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701800"/>
            <a:ext cx="11430000" cy="470898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C语言中有两种注释方式：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一种是以/*开始、以*/结束的</a:t>
            </a:r>
            <a:r>
              <a:rPr kumimoji="1"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块注释</a:t>
            </a: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（block comment）；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另一种是以//开始、以换行符结束的</a:t>
            </a:r>
            <a:r>
              <a:rPr kumimoji="1"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单行注释</a:t>
            </a: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（line comment）。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可以使用/*和*/分隔符来标注一行内的注释，也可以标注多行的注释。</a:t>
            </a:r>
            <a:endParaRPr kumimoji="1"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例如，在下列的函数原型中，省略号的意思是 open() 函数有第三个参数，它是可选参数。注释解释了这个可选参数的用法：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open( const char *name, int mode, … /* int permissions */ );</a:t>
            </a:r>
            <a:endParaRPr kumimoji="1"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zh-CN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可以使用//插入整行的注释，或者将源代码写成两列分栏的格式，程序在左列，注释在右列：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 double pi = 3.1415926536; // pi是—个常量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终止 7"/>
          <p:cNvSpPr/>
          <p:nvPr/>
        </p:nvSpPr>
        <p:spPr bwMode="auto">
          <a:xfrm>
            <a:off x="7105651" y="533400"/>
            <a:ext cx="1803401" cy="381000"/>
          </a:xfrm>
          <a:prstGeom prst="flowChartTerminato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20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200" dirty="0">
              <a:solidFill>
                <a:srgbClr val="000000"/>
              </a:solidFill>
            </a:endParaRPr>
          </a:p>
        </p:txBody>
      </p:sp>
      <p:cxnSp>
        <p:nvCxnSpPr>
          <p:cNvPr id="17" name="直接箭头连接符 16"/>
          <p:cNvCxnSpPr>
            <a:stCxn id="8" idx="2"/>
            <a:endCxn id="10" idx="0"/>
          </p:cNvCxnSpPr>
          <p:nvPr/>
        </p:nvCxnSpPr>
        <p:spPr bwMode="auto">
          <a:xfrm>
            <a:off x="8007352" y="914400"/>
            <a:ext cx="0" cy="3374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84" name="组合 83"/>
          <p:cNvGrpSpPr/>
          <p:nvPr/>
        </p:nvGrpSpPr>
        <p:grpSpPr>
          <a:xfrm>
            <a:off x="6553200" y="1970314"/>
            <a:ext cx="2908302" cy="1404257"/>
            <a:chOff x="6553200" y="1970314"/>
            <a:chExt cx="2908302" cy="1404257"/>
          </a:xfrm>
        </p:grpSpPr>
        <p:sp>
          <p:nvSpPr>
            <p:cNvPr id="11" name="流程图: 过程 10"/>
            <p:cNvSpPr/>
            <p:nvPr/>
          </p:nvSpPr>
          <p:spPr bwMode="auto">
            <a:xfrm>
              <a:off x="7105651" y="1970314"/>
              <a:ext cx="1803401" cy="381000"/>
            </a:xfrm>
            <a:prstGeom prst="flowChartProcess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200" dirty="0">
                  <a:ln>
                    <a:solidFill>
                      <a:schemeClr val="tx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</a:t>
              </a:r>
            </a:p>
          </p:txBody>
        </p:sp>
        <p:sp>
          <p:nvSpPr>
            <p:cNvPr id="15" name="流程图: 决策 14"/>
            <p:cNvSpPr/>
            <p:nvPr/>
          </p:nvSpPr>
          <p:spPr bwMode="auto">
            <a:xfrm>
              <a:off x="6553200" y="2688771"/>
              <a:ext cx="2908302" cy="685800"/>
            </a:xfrm>
            <a:prstGeom prst="flowChartDecision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200" dirty="0">
                  <a:ln>
                    <a:solidFill>
                      <a:schemeClr val="tx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有错</a:t>
              </a:r>
            </a:p>
          </p:txBody>
        </p:sp>
        <p:cxnSp>
          <p:nvCxnSpPr>
            <p:cNvPr id="21" name="直接箭头连接符 20"/>
            <p:cNvCxnSpPr>
              <a:stCxn id="11" idx="2"/>
              <a:endCxn id="15" idx="0"/>
            </p:cNvCxnSpPr>
            <p:nvPr/>
          </p:nvCxnSpPr>
          <p:spPr bwMode="auto">
            <a:xfrm flipH="1">
              <a:off x="8007351" y="2351314"/>
              <a:ext cx="1" cy="337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43400" y="723900"/>
            <a:ext cx="2762251" cy="2339524"/>
            <a:chOff x="4343400" y="723900"/>
            <a:chExt cx="2762251" cy="2339524"/>
          </a:xfrm>
        </p:grpSpPr>
        <p:cxnSp>
          <p:nvCxnSpPr>
            <p:cNvPr id="38" name="直接箭头连接符 37"/>
            <p:cNvCxnSpPr>
              <a:stCxn id="15" idx="1"/>
            </p:cNvCxnSpPr>
            <p:nvPr/>
          </p:nvCxnSpPr>
          <p:spPr bwMode="auto">
            <a:xfrm flipH="1">
              <a:off x="4343400" y="3031671"/>
              <a:ext cx="2209800" cy="1632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4343400" y="723900"/>
              <a:ext cx="0" cy="23395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cxnSp>
          <p:nvCxnSpPr>
            <p:cNvPr id="42" name="直接箭头连接符 41"/>
            <p:cNvCxnSpPr>
              <a:endCxn id="8" idx="1"/>
            </p:cNvCxnSpPr>
            <p:nvPr/>
          </p:nvCxnSpPr>
          <p:spPr bwMode="auto">
            <a:xfrm>
              <a:off x="4343400" y="723900"/>
              <a:ext cx="2762251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6" name="文本框 45"/>
            <p:cNvSpPr txBox="1"/>
            <p:nvPr/>
          </p:nvSpPr>
          <p:spPr>
            <a:xfrm>
              <a:off x="5237251" y="2617626"/>
              <a:ext cx="441146" cy="430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25000"/>
                </a:spcBef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343400" y="3031672"/>
            <a:ext cx="5118102" cy="2803070"/>
            <a:chOff x="4343400" y="3031672"/>
            <a:chExt cx="5118102" cy="2803070"/>
          </a:xfrm>
        </p:grpSpPr>
        <p:sp>
          <p:nvSpPr>
            <p:cNvPr id="14" name="流程图: 决策 13"/>
            <p:cNvSpPr/>
            <p:nvPr/>
          </p:nvSpPr>
          <p:spPr bwMode="auto">
            <a:xfrm>
              <a:off x="6553200" y="5148942"/>
              <a:ext cx="2908302" cy="685800"/>
            </a:xfrm>
            <a:prstGeom prst="flowChartDecision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200" dirty="0">
                  <a:ln>
                    <a:solidFill>
                      <a:schemeClr val="tx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结果正确</a:t>
              </a: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4343400" y="3031672"/>
              <a:ext cx="2209800" cy="2460577"/>
              <a:chOff x="4343400" y="3031672"/>
              <a:chExt cx="2209800" cy="2460577"/>
            </a:xfrm>
          </p:grpSpPr>
          <p:cxnSp>
            <p:nvCxnSpPr>
              <p:cNvPr id="51" name="直接箭头连接符 50"/>
              <p:cNvCxnSpPr>
                <a:stCxn id="14" idx="1"/>
              </p:cNvCxnSpPr>
              <p:nvPr/>
            </p:nvCxnSpPr>
            <p:spPr bwMode="auto">
              <a:xfrm flipH="1" flipV="1">
                <a:off x="4343400" y="5486400"/>
                <a:ext cx="2209800" cy="544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 flipV="1">
                <a:off x="4343400" y="3031672"/>
                <a:ext cx="0" cy="245472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sm" len="sm"/>
                <a:tailEnd type="none"/>
              </a:ln>
              <a:effectLst/>
            </p:spPr>
          </p:cxnSp>
          <p:sp>
            <p:nvSpPr>
              <p:cNvPr id="56" name="文本框 55"/>
              <p:cNvSpPr txBox="1"/>
              <p:nvPr/>
            </p:nvSpPr>
            <p:spPr>
              <a:xfrm>
                <a:off x="4952171" y="5061875"/>
                <a:ext cx="1011306" cy="43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25000"/>
                  </a:spcBef>
                </a:pPr>
                <a:r>
                  <a:rPr kumimoji="1" lang="zh-CN" altLang="en-US" sz="2000" b="1" dirty="0">
                    <a:solidFill>
                      <a:srgbClr val="00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不正确</a:t>
                </a: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7105651" y="3314700"/>
            <a:ext cx="4792729" cy="1562100"/>
            <a:chOff x="7105651" y="3314700"/>
            <a:chExt cx="4792729" cy="1562100"/>
          </a:xfrm>
        </p:grpSpPr>
        <p:sp>
          <p:nvSpPr>
            <p:cNvPr id="12" name="流程图: 过程 11"/>
            <p:cNvSpPr/>
            <p:nvPr/>
          </p:nvSpPr>
          <p:spPr bwMode="auto">
            <a:xfrm>
              <a:off x="7105651" y="3712028"/>
              <a:ext cx="1803401" cy="381000"/>
            </a:xfrm>
            <a:prstGeom prst="flowChartProcess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200" dirty="0">
                  <a:ln>
                    <a:solidFill>
                      <a:schemeClr val="tx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</a:p>
          </p:txBody>
        </p:sp>
        <p:sp>
          <p:nvSpPr>
            <p:cNvPr id="35" name="流程图: 可选过程 34"/>
            <p:cNvSpPr/>
            <p:nvPr/>
          </p:nvSpPr>
          <p:spPr bwMode="auto">
            <a:xfrm>
              <a:off x="9974332" y="4170354"/>
              <a:ext cx="1924048" cy="706446"/>
            </a:xfrm>
            <a:prstGeom prst="flowChartAlternateProcess">
              <a:avLst/>
            </a:prstGeom>
            <a:noFill/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ln>
                    <a:solidFill>
                      <a:srgbClr val="CC0099"/>
                    </a:solidFill>
                  </a:ln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库函数和其他目标程序</a:t>
              </a:r>
            </a:p>
          </p:txBody>
        </p:sp>
        <p:cxnSp>
          <p:nvCxnSpPr>
            <p:cNvPr id="66" name="直接箭头连接符 65"/>
            <p:cNvCxnSpPr>
              <a:stCxn id="34" idx="1"/>
              <a:endCxn id="12" idx="3"/>
            </p:cNvCxnSpPr>
            <p:nvPr/>
          </p:nvCxnSpPr>
          <p:spPr bwMode="auto">
            <a:xfrm flipH="1">
              <a:off x="8909052" y="3314700"/>
              <a:ext cx="950980" cy="58782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68" name="直接箭头连接符 67"/>
            <p:cNvCxnSpPr>
              <a:stCxn id="35" idx="1"/>
              <a:endCxn id="12" idx="3"/>
            </p:cNvCxnSpPr>
            <p:nvPr/>
          </p:nvCxnSpPr>
          <p:spPr bwMode="auto">
            <a:xfrm flipH="1" flipV="1">
              <a:off x="8909052" y="3902528"/>
              <a:ext cx="1065280" cy="62104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91" name="组合 90"/>
          <p:cNvGrpSpPr/>
          <p:nvPr/>
        </p:nvGrpSpPr>
        <p:grpSpPr>
          <a:xfrm>
            <a:off x="4495800" y="3865554"/>
            <a:ext cx="3511552" cy="706446"/>
            <a:chOff x="4495800" y="3865554"/>
            <a:chExt cx="3511552" cy="706446"/>
          </a:xfrm>
        </p:grpSpPr>
        <p:cxnSp>
          <p:nvCxnSpPr>
            <p:cNvPr id="25" name="直接箭头连接符 24"/>
            <p:cNvCxnSpPr>
              <a:stCxn id="12" idx="2"/>
              <a:endCxn id="13" idx="0"/>
            </p:cNvCxnSpPr>
            <p:nvPr/>
          </p:nvCxnSpPr>
          <p:spPr bwMode="auto">
            <a:xfrm>
              <a:off x="8007352" y="4093028"/>
              <a:ext cx="0" cy="337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6" name="流程图: 可选过程 35"/>
            <p:cNvSpPr/>
            <p:nvPr/>
          </p:nvSpPr>
          <p:spPr bwMode="auto">
            <a:xfrm>
              <a:off x="4495800" y="3865554"/>
              <a:ext cx="1924048" cy="706446"/>
            </a:xfrm>
            <a:prstGeom prst="flowChartAlternateProcess">
              <a:avLst/>
            </a:prstGeom>
            <a:noFill/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ln>
                    <a:solidFill>
                      <a:srgbClr val="CC0099"/>
                    </a:solidFill>
                  </a:ln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  <a:r>
                <a:rPr lang="en-US" altLang="zh-CN" sz="2000" dirty="0">
                  <a:ln>
                    <a:solidFill>
                      <a:srgbClr val="CC0099"/>
                    </a:solidFill>
                  </a:ln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hello.exe</a:t>
              </a:r>
              <a:endParaRPr lang="zh-CN" altLang="en-US" sz="2000" dirty="0">
                <a:ln>
                  <a:solidFill>
                    <a:srgbClr val="CC0099"/>
                  </a:solidFill>
                </a:ln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0" name="直接箭头连接符 69"/>
            <p:cNvCxnSpPr>
              <a:stCxn id="12" idx="1"/>
              <a:endCxn id="36" idx="3"/>
            </p:cNvCxnSpPr>
            <p:nvPr/>
          </p:nvCxnSpPr>
          <p:spPr bwMode="auto">
            <a:xfrm flipH="1">
              <a:off x="6419848" y="3902528"/>
              <a:ext cx="685803" cy="31624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92" name="组合 91"/>
          <p:cNvGrpSpPr/>
          <p:nvPr/>
        </p:nvGrpSpPr>
        <p:grpSpPr>
          <a:xfrm>
            <a:off x="6419848" y="4218777"/>
            <a:ext cx="2489204" cy="930165"/>
            <a:chOff x="6419848" y="4218777"/>
            <a:chExt cx="2489204" cy="930165"/>
          </a:xfrm>
        </p:grpSpPr>
        <p:sp>
          <p:nvSpPr>
            <p:cNvPr id="13" name="流程图: 过程 12"/>
            <p:cNvSpPr/>
            <p:nvPr/>
          </p:nvSpPr>
          <p:spPr bwMode="auto">
            <a:xfrm>
              <a:off x="7105651" y="4430485"/>
              <a:ext cx="1803401" cy="381000"/>
            </a:xfrm>
            <a:prstGeom prst="flowChartProcess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200" dirty="0">
                  <a:ln>
                    <a:solidFill>
                      <a:schemeClr val="tx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</a:p>
          </p:txBody>
        </p:sp>
        <p:cxnSp>
          <p:nvCxnSpPr>
            <p:cNvPr id="28" name="直接箭头连接符 27"/>
            <p:cNvCxnSpPr>
              <a:stCxn id="13" idx="2"/>
              <a:endCxn id="14" idx="0"/>
            </p:cNvCxnSpPr>
            <p:nvPr/>
          </p:nvCxnSpPr>
          <p:spPr bwMode="auto">
            <a:xfrm flipH="1">
              <a:off x="8007351" y="4811485"/>
              <a:ext cx="1" cy="337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72" name="直接箭头连接符 71"/>
            <p:cNvCxnSpPr>
              <a:stCxn id="36" idx="3"/>
              <a:endCxn id="13" idx="1"/>
            </p:cNvCxnSpPr>
            <p:nvPr/>
          </p:nvCxnSpPr>
          <p:spPr bwMode="auto">
            <a:xfrm>
              <a:off x="6419848" y="4218777"/>
              <a:ext cx="685803" cy="40220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>
            <a:off x="7105651" y="1249017"/>
            <a:ext cx="4907029" cy="721297"/>
            <a:chOff x="7105651" y="1249017"/>
            <a:chExt cx="4907029" cy="721297"/>
          </a:xfrm>
        </p:grpSpPr>
        <p:sp>
          <p:nvSpPr>
            <p:cNvPr id="10" name="流程图: 过程 9"/>
            <p:cNvSpPr/>
            <p:nvPr/>
          </p:nvSpPr>
          <p:spPr bwMode="auto">
            <a:xfrm>
              <a:off x="7105651" y="1251857"/>
              <a:ext cx="1803401" cy="381000"/>
            </a:xfrm>
            <a:prstGeom prst="flowChartProcess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200" dirty="0">
                  <a:ln>
                    <a:solidFill>
                      <a:schemeClr val="tx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</a:t>
              </a:r>
            </a:p>
          </p:txBody>
        </p:sp>
        <p:cxnSp>
          <p:nvCxnSpPr>
            <p:cNvPr id="19" name="直接箭头连接符 18"/>
            <p:cNvCxnSpPr>
              <a:stCxn id="10" idx="2"/>
              <a:endCxn id="11" idx="0"/>
            </p:cNvCxnSpPr>
            <p:nvPr/>
          </p:nvCxnSpPr>
          <p:spPr bwMode="auto">
            <a:xfrm>
              <a:off x="8007352" y="1632857"/>
              <a:ext cx="0" cy="337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3" name="流程图: 可选过程 32"/>
            <p:cNvSpPr/>
            <p:nvPr/>
          </p:nvSpPr>
          <p:spPr bwMode="auto">
            <a:xfrm>
              <a:off x="9860032" y="1249017"/>
              <a:ext cx="2152648" cy="381000"/>
            </a:xfrm>
            <a:prstGeom prst="flowChartAlternateProcess">
              <a:avLst/>
            </a:prstGeom>
            <a:noFill/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ln>
                    <a:solidFill>
                      <a:srgbClr val="CC0099"/>
                    </a:solidFill>
                  </a:ln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r>
                <a:rPr lang="en-US" altLang="zh-CN" sz="2000" dirty="0" err="1">
                  <a:ln>
                    <a:solidFill>
                      <a:srgbClr val="CC0099"/>
                    </a:solidFill>
                  </a:ln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hello.c</a:t>
              </a:r>
              <a:endParaRPr lang="zh-CN" altLang="en-US" sz="2000" dirty="0">
                <a:ln>
                  <a:solidFill>
                    <a:srgbClr val="CC0099"/>
                  </a:solidFill>
                </a:ln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7" name="直接箭头连接符 76"/>
            <p:cNvCxnSpPr>
              <a:stCxn id="10" idx="3"/>
              <a:endCxn id="33" idx="1"/>
            </p:cNvCxnSpPr>
            <p:nvPr/>
          </p:nvCxnSpPr>
          <p:spPr bwMode="auto">
            <a:xfrm flipV="1">
              <a:off x="8909052" y="1439517"/>
              <a:ext cx="950980" cy="28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>
            <a:off x="361794" y="1076502"/>
            <a:ext cx="11650886" cy="1421928"/>
            <a:chOff x="361794" y="1076502"/>
            <a:chExt cx="11650886" cy="1421928"/>
          </a:xfrm>
        </p:grpSpPr>
        <p:sp>
          <p:nvSpPr>
            <p:cNvPr id="32" name="文本框 31"/>
            <p:cNvSpPr txBox="1"/>
            <p:nvPr/>
          </p:nvSpPr>
          <p:spPr>
            <a:xfrm>
              <a:off x="361794" y="1076502"/>
              <a:ext cx="3676806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25000"/>
                </a:spcBef>
              </a:pPr>
              <a:r>
                <a:rPr kumimoji="1"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预处理器</a:t>
              </a:r>
              <a:r>
                <a:rPr kumimoji="1" lang="zh-CN" altLang="en-US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执行以</a:t>
              </a:r>
              <a:r>
                <a:rPr kumimoji="1"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kumimoji="1" lang="zh-CN" altLang="en-US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开头的指令，添加和修改源程序，生成</a:t>
              </a:r>
              <a:r>
                <a:rPr kumimoji="1" lang="en-US" altLang="zh-CN" b="1" dirty="0" err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hello.i</a:t>
              </a:r>
              <a:r>
                <a:rPr kumimoji="1" lang="zh-CN" altLang="en-US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kumimoji="1"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流程图: 可选过程 73"/>
            <p:cNvSpPr/>
            <p:nvPr/>
          </p:nvSpPr>
          <p:spPr bwMode="auto">
            <a:xfrm>
              <a:off x="9860032" y="1970314"/>
              <a:ext cx="2152648" cy="381000"/>
            </a:xfrm>
            <a:prstGeom prst="flowChartAlternateProcess">
              <a:avLst/>
            </a:prstGeom>
            <a:noFill/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ln>
                    <a:solidFill>
                      <a:srgbClr val="CC0099"/>
                    </a:solidFill>
                  </a:ln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r>
                <a:rPr lang="en-US" altLang="zh-CN" sz="2000" dirty="0" err="1">
                  <a:ln>
                    <a:solidFill>
                      <a:srgbClr val="CC0099"/>
                    </a:solidFill>
                  </a:ln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hello.i</a:t>
              </a:r>
              <a:endParaRPr lang="zh-CN" altLang="en-US" sz="2000" dirty="0">
                <a:ln>
                  <a:solidFill>
                    <a:srgbClr val="CC0099"/>
                  </a:solidFill>
                </a:ln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>
              <a:off x="10936356" y="1630017"/>
              <a:ext cx="0" cy="3402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74" idx="1"/>
              <a:endCxn id="11" idx="3"/>
            </p:cNvCxnSpPr>
            <p:nvPr/>
          </p:nvCxnSpPr>
          <p:spPr bwMode="auto">
            <a:xfrm flipH="1">
              <a:off x="8909052" y="2160814"/>
              <a:ext cx="95098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88" name="组合 87"/>
          <p:cNvGrpSpPr/>
          <p:nvPr/>
        </p:nvGrpSpPr>
        <p:grpSpPr>
          <a:xfrm>
            <a:off x="8007351" y="2160814"/>
            <a:ext cx="4005329" cy="1577451"/>
            <a:chOff x="8007351" y="2160814"/>
            <a:chExt cx="4005329" cy="1577451"/>
          </a:xfrm>
        </p:grpSpPr>
        <p:cxnSp>
          <p:nvCxnSpPr>
            <p:cNvPr id="23" name="直接箭头连接符 22"/>
            <p:cNvCxnSpPr>
              <a:stCxn id="15" idx="2"/>
              <a:endCxn id="12" idx="0"/>
            </p:cNvCxnSpPr>
            <p:nvPr/>
          </p:nvCxnSpPr>
          <p:spPr bwMode="auto">
            <a:xfrm>
              <a:off x="8007351" y="3374571"/>
              <a:ext cx="1" cy="3374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34" name="流程图: 可选过程 33"/>
            <p:cNvSpPr/>
            <p:nvPr/>
          </p:nvSpPr>
          <p:spPr bwMode="auto">
            <a:xfrm>
              <a:off x="9860032" y="3124200"/>
              <a:ext cx="2152648" cy="381000"/>
            </a:xfrm>
            <a:prstGeom prst="flowChartAlternateProcess">
              <a:avLst/>
            </a:prstGeom>
            <a:noFill/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ln>
                    <a:solidFill>
                      <a:srgbClr val="CC0099"/>
                    </a:solidFill>
                  </a:ln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目标程序</a:t>
              </a:r>
              <a:r>
                <a:rPr lang="en-US" altLang="zh-CN" sz="2000" dirty="0" err="1">
                  <a:ln>
                    <a:solidFill>
                      <a:srgbClr val="CC0099"/>
                    </a:solidFill>
                  </a:ln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hello.o</a:t>
              </a:r>
              <a:endParaRPr lang="zh-CN" altLang="en-US" sz="2000" dirty="0">
                <a:ln>
                  <a:solidFill>
                    <a:srgbClr val="CC0099"/>
                  </a:solidFill>
                </a:ln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103691" y="3276600"/>
              <a:ext cx="430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25000"/>
                </a:spcBef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</a:t>
              </a:r>
            </a:p>
          </p:txBody>
        </p:sp>
        <p:cxnSp>
          <p:nvCxnSpPr>
            <p:cNvPr id="86" name="直接箭头连接符 85"/>
            <p:cNvCxnSpPr>
              <a:stCxn id="11" idx="3"/>
              <a:endCxn id="34" idx="1"/>
            </p:cNvCxnSpPr>
            <p:nvPr/>
          </p:nvCxnSpPr>
          <p:spPr bwMode="auto">
            <a:xfrm>
              <a:off x="8909052" y="2160814"/>
              <a:ext cx="950980" cy="11538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7706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pSp>
        <p:nvGrpSpPr>
          <p:cNvPr id="96" name="组合 95"/>
          <p:cNvGrpSpPr/>
          <p:nvPr/>
        </p:nvGrpSpPr>
        <p:grpSpPr>
          <a:xfrm>
            <a:off x="497716" y="4775042"/>
            <a:ext cx="8411336" cy="1778158"/>
            <a:chOff x="497716" y="4775042"/>
            <a:chExt cx="8411336" cy="1778158"/>
          </a:xfrm>
        </p:grpSpPr>
        <p:sp>
          <p:nvSpPr>
            <p:cNvPr id="9" name="流程图: 终止 8"/>
            <p:cNvSpPr/>
            <p:nvPr/>
          </p:nvSpPr>
          <p:spPr bwMode="auto">
            <a:xfrm>
              <a:off x="7105651" y="6172200"/>
              <a:ext cx="1803401" cy="381000"/>
            </a:xfrm>
            <a:prstGeom prst="flowChartTerminato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kumimoji="0" lang="zh-CN" altLang="en-US" sz="2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</a:p>
          </p:txBody>
        </p:sp>
        <p:cxnSp>
          <p:nvCxnSpPr>
            <p:cNvPr id="30" name="直接箭头连接符 29"/>
            <p:cNvCxnSpPr>
              <a:stCxn id="14" idx="2"/>
              <a:endCxn id="9" idx="0"/>
            </p:cNvCxnSpPr>
            <p:nvPr/>
          </p:nvCxnSpPr>
          <p:spPr bwMode="auto">
            <a:xfrm>
              <a:off x="8007351" y="5834742"/>
              <a:ext cx="1" cy="33745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49" name="文本框 48"/>
            <p:cNvSpPr txBox="1"/>
            <p:nvPr/>
          </p:nvSpPr>
          <p:spPr>
            <a:xfrm>
              <a:off x="8067342" y="5772639"/>
              <a:ext cx="695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25000"/>
                </a:spcBef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正确</a:t>
              </a:r>
            </a:p>
          </p:txBody>
        </p:sp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716" y="4775042"/>
              <a:ext cx="3219450" cy="128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3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程序的开发与运行环境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752600"/>
            <a:ext cx="11480800" cy="4800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sz="2800" dirty="0"/>
              <a:t>可使用集成开发环境（</a:t>
            </a:r>
            <a:r>
              <a:rPr lang="en-US" altLang="zh-CN" sz="2800" dirty="0">
                <a:solidFill>
                  <a:srgbClr val="B82F25"/>
                </a:solidFill>
              </a:rPr>
              <a:t>IDE</a:t>
            </a:r>
            <a:r>
              <a:rPr lang="zh-CN" altLang="en-US" sz="2800" dirty="0"/>
              <a:t>，</a:t>
            </a:r>
            <a:r>
              <a:rPr lang="en-US" altLang="zh-CN" sz="2800" dirty="0"/>
              <a:t>Integrated Development Environment </a:t>
            </a:r>
            <a:r>
              <a:rPr lang="zh-CN" altLang="en-US" sz="2800" dirty="0"/>
              <a:t>）对</a:t>
            </a:r>
            <a:r>
              <a:rPr lang="en-US" altLang="zh-CN" sz="2800" dirty="0"/>
              <a:t>C</a:t>
            </a:r>
            <a:r>
              <a:rPr lang="zh-CN" altLang="en-US" sz="2800" dirty="0"/>
              <a:t>程序进行编辑、编译、链接、执行和调试。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sz="2800" dirty="0"/>
              <a:t>微软的</a:t>
            </a:r>
            <a:r>
              <a:rPr lang="en-US" altLang="zh-CN" sz="2800" dirty="0"/>
              <a:t>Visual Studio </a:t>
            </a:r>
            <a:r>
              <a:rPr lang="zh-CN" altLang="en-US" sz="2800" dirty="0"/>
              <a:t>，是个重量级的集成开发环境。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zh-CN" altLang="en-US" sz="2800" dirty="0"/>
              <a:t>轻量级的</a:t>
            </a:r>
            <a:r>
              <a:rPr lang="en-US" altLang="zh-CN" sz="2800" dirty="0"/>
              <a:t>IED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C-Free</a:t>
            </a:r>
            <a:r>
              <a:rPr lang="zh-CN" altLang="en-US" sz="2800" dirty="0"/>
              <a:t>。适合初学者。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GCC</a:t>
            </a:r>
            <a:r>
              <a:rPr lang="zh-CN" altLang="en-US" sz="2800" dirty="0"/>
              <a:t>（</a:t>
            </a:r>
            <a:r>
              <a:rPr lang="en-US" altLang="zh-CN" sz="2800" dirty="0"/>
              <a:t>GNU Compiler Collection</a:t>
            </a:r>
            <a:r>
              <a:rPr lang="zh-CN" altLang="en-US" sz="2800" dirty="0"/>
              <a:t>）是最流行的编译器。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Eclipse </a:t>
            </a:r>
            <a:r>
              <a:rPr lang="en-US" altLang="zh-CN" sz="2800" dirty="0"/>
              <a:t>IDE for C/C++ Developers</a:t>
            </a:r>
            <a:r>
              <a:rPr lang="zh-CN" altLang="en-US" sz="2800" dirty="0"/>
              <a:t>，是开源的</a:t>
            </a:r>
            <a:r>
              <a:rPr lang="en-US" altLang="zh-CN" sz="2800" dirty="0"/>
              <a:t>IDE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271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602" y="533400"/>
            <a:ext cx="11387667" cy="1143000"/>
          </a:xfrm>
        </p:spPr>
        <p:txBody>
          <a:bodyPr/>
          <a:lstStyle/>
          <a:p>
            <a:r>
              <a:rPr lang="zh-CN" altLang="en-US" sz="5400" dirty="0"/>
              <a:t>文件命名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02167" y="1905000"/>
          <a:ext cx="11485034" cy="434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文件扩展名</a:t>
                      </a:r>
                      <a:endParaRPr 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文件类型</a:t>
                      </a:r>
                      <a:endParaRPr 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例子</a:t>
                      </a:r>
                      <a:endParaRPr lang="en-US" sz="28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source file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hello</a:t>
                      </a:r>
                      <a:r>
                        <a:rPr lang="en-US" sz="2800" dirty="0" err="1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</a:t>
                      </a:r>
                      <a:endParaRPr lang="en-US" sz="2800" dirty="0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2800" dirty="0" err="1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cpp</a:t>
                      </a:r>
                      <a:endParaRPr lang="en-US" sz="2800" dirty="0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 source file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hello</a:t>
                      </a:r>
                      <a:r>
                        <a:rPr lang="en-US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.cpp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.o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C/C++ object file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hello</a:t>
                      </a:r>
                      <a:r>
                        <a:rPr lang="en-US" sz="2800" dirty="0" err="1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.o</a:t>
                      </a:r>
                      <a:endParaRPr lang="en-US" sz="2800" dirty="0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.h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C/C++ header file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stdio.h</a:t>
                      </a:r>
                      <a:endParaRPr lang="en-US" sz="2800" dirty="0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.exe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Microsoft Windows executable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hello</a:t>
                      </a:r>
                      <a:r>
                        <a:rPr lang="en-US" sz="2800" dirty="0">
                          <a:ln>
                            <a:solidFill>
                              <a:schemeClr val="tx1"/>
                            </a:solidFill>
                          </a:ln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.exe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61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457200"/>
            <a:ext cx="11387667" cy="946150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程序：计算箱子的空间重量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1" y="1403350"/>
            <a:ext cx="11383433" cy="5086351"/>
          </a:xfrm>
        </p:spPr>
        <p:txBody>
          <a:bodyPr/>
          <a:lstStyle/>
          <a:p>
            <a:r>
              <a:rPr lang="zh-CN" altLang="en-US" dirty="0"/>
              <a:t>编写程序的目的是为了解决最终用户的实际问题，下面为运输公司解决计算箱子的空间重量的问题。</a:t>
            </a:r>
            <a:endParaRPr lang="en-US" altLang="zh-CN" dirty="0"/>
          </a:p>
          <a:p>
            <a:r>
              <a:rPr lang="zh-CN" altLang="en-US" dirty="0"/>
              <a:t>运输公司特别不喜欢又大又轻的箱子，因为箱子在</a:t>
            </a:r>
            <a:r>
              <a:rPr lang="zh-CN" altLang="en-US" dirty="0">
                <a:solidFill>
                  <a:srgbClr val="FF0000"/>
                </a:solidFill>
              </a:rPr>
              <a:t>卡车、火车或飞机</a:t>
            </a:r>
            <a:r>
              <a:rPr lang="zh-CN" altLang="en-US" dirty="0"/>
              <a:t>上运输时要占据宝贵的空间。</a:t>
            </a:r>
          </a:p>
          <a:p>
            <a:r>
              <a:rPr lang="zh-CN" altLang="en-US" dirty="0"/>
              <a:t>对于这类箱子，公司常常要求按照箱子的</a:t>
            </a:r>
            <a:r>
              <a:rPr lang="zh-CN" altLang="en-US" dirty="0">
                <a:solidFill>
                  <a:srgbClr val="CC0099"/>
                </a:solidFill>
              </a:rPr>
              <a:t>体积</a:t>
            </a:r>
            <a:r>
              <a:rPr lang="zh-CN" altLang="en-US" dirty="0"/>
              <a:t>而不是</a:t>
            </a:r>
            <a:r>
              <a:rPr lang="zh-CN" altLang="en-US" dirty="0">
                <a:solidFill>
                  <a:srgbClr val="CC0099"/>
                </a:solidFill>
              </a:rPr>
              <a:t>重量</a:t>
            </a:r>
            <a:r>
              <a:rPr lang="zh-CN" altLang="en-US" dirty="0"/>
              <a:t>来支付额外的费用，在美国，通常的做法是把体积除以</a:t>
            </a:r>
            <a:r>
              <a:rPr lang="en-US" altLang="zh-CN" dirty="0"/>
              <a:t>166</a:t>
            </a:r>
            <a:r>
              <a:rPr lang="zh-CN" altLang="en-US" dirty="0"/>
              <a:t>（这是每磅允许的立方英寸数），如果除得的商（也就是箱子的“空间”重量或“体积”重量）大于箱子的实际重量，那么运费就按照</a:t>
            </a:r>
            <a:r>
              <a:rPr lang="zh-CN" altLang="en-US" dirty="0">
                <a:solidFill>
                  <a:srgbClr val="B82F25"/>
                </a:solidFill>
              </a:rPr>
              <a:t>空间重量</a:t>
            </a:r>
            <a:r>
              <a:rPr lang="zh-CN" altLang="en-US" dirty="0"/>
              <a:t>来计算。</a:t>
            </a:r>
          </a:p>
          <a:p>
            <a:r>
              <a:rPr lang="zh-CN" altLang="en-US" dirty="0"/>
              <a:t>假设运输公司让你来编写一个计算箱子空间重量的程序，因为刚刚开始学习</a:t>
            </a:r>
            <a:r>
              <a:rPr lang="en-US" altLang="zh-CN" dirty="0"/>
              <a:t>C</a:t>
            </a:r>
            <a:r>
              <a:rPr lang="zh-CN" altLang="en-US" dirty="0"/>
              <a:t>语言，所以你决定先编写一个计算特定箱子的空间重量的程序来试试身手，其中箱子的长、宽、高分别是</a:t>
            </a:r>
            <a:r>
              <a:rPr lang="en-US" altLang="zh-CN" dirty="0">
                <a:solidFill>
                  <a:srgbClr val="FF0000"/>
                </a:solidFill>
              </a:rPr>
              <a:t>12</a:t>
            </a:r>
            <a:r>
              <a:rPr lang="zh-CN" altLang="en-US" dirty="0">
                <a:solidFill>
                  <a:srgbClr val="FF0000"/>
                </a:solidFill>
              </a:rPr>
              <a:t>英寸、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英寸和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英寸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9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dweight.c</a:t>
            </a:r>
            <a:r>
              <a:rPr lang="zh-CN" altLang="en-US" dirty="0"/>
              <a:t>：计算箱子的空间重量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447800"/>
            <a:ext cx="11582400" cy="49514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语言中除法运算用符号“／”表示，计算箱子空间重量的公式如下：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/>
              <a:t>weight = volume / 166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但是这个公式并不是公司所需要的。在</a:t>
            </a:r>
            <a:r>
              <a:rPr lang="en-US" altLang="zh-CN" dirty="0"/>
              <a:t>C</a:t>
            </a:r>
            <a:r>
              <a:rPr lang="zh-CN" altLang="en-US" dirty="0"/>
              <a:t>语言中，如果两个整数相除，那么结果会被整除，小数点后的所有数字都会丢失。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例如：</a:t>
            </a:r>
            <a:r>
              <a:rPr lang="en-US" altLang="zh-CN" dirty="0"/>
              <a:t>12</a:t>
            </a:r>
            <a:r>
              <a:rPr lang="zh-CN" altLang="en-US" dirty="0"/>
              <a:t>英寸</a:t>
            </a:r>
            <a:r>
              <a:rPr lang="en-US" altLang="zh-CN" dirty="0"/>
              <a:t>× 10</a:t>
            </a:r>
            <a:r>
              <a:rPr lang="zh-CN" altLang="en-US" dirty="0"/>
              <a:t>英寸</a:t>
            </a:r>
            <a:r>
              <a:rPr lang="en-US" altLang="zh-CN" dirty="0"/>
              <a:t>× 8</a:t>
            </a:r>
            <a:r>
              <a:rPr lang="zh-CN" altLang="en-US" dirty="0"/>
              <a:t>英寸的箱子体积是</a:t>
            </a:r>
            <a:r>
              <a:rPr lang="en-US" altLang="zh-CN" dirty="0"/>
              <a:t>960</a:t>
            </a:r>
            <a:r>
              <a:rPr lang="zh-CN" altLang="en-US" dirty="0"/>
              <a:t>立方英寸， </a:t>
            </a:r>
            <a:r>
              <a:rPr lang="en-US" altLang="zh-CN" dirty="0"/>
              <a:t>960</a:t>
            </a:r>
            <a:r>
              <a:rPr lang="zh-CN" altLang="en-US" dirty="0"/>
              <a:t>除以</a:t>
            </a:r>
            <a:r>
              <a:rPr lang="en-US" altLang="zh-CN" dirty="0"/>
              <a:t>166</a:t>
            </a:r>
            <a:r>
              <a:rPr lang="zh-CN" altLang="en-US" dirty="0"/>
              <a:t>的结果是</a:t>
            </a:r>
            <a:r>
              <a:rPr lang="en-US" altLang="zh-CN" dirty="0"/>
              <a:t>5</a:t>
            </a:r>
            <a:r>
              <a:rPr lang="zh-CN" altLang="en-US" dirty="0"/>
              <a:t>而不是</a:t>
            </a:r>
            <a:r>
              <a:rPr lang="en-US" altLang="zh-CN" dirty="0"/>
              <a:t>5.783 </a:t>
            </a:r>
            <a:r>
              <a:rPr lang="zh-CN" altLang="en-US" dirty="0"/>
              <a:t>，这样使得重量向下取整，而运输公司则希望结果向上取整。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一种解决方案是在除以</a:t>
            </a:r>
            <a:r>
              <a:rPr lang="en-US" altLang="zh-CN" dirty="0"/>
              <a:t>166</a:t>
            </a:r>
            <a:r>
              <a:rPr lang="zh-CN" altLang="en-US" dirty="0"/>
              <a:t>之前把体积数加上</a:t>
            </a:r>
            <a:r>
              <a:rPr lang="en-US" altLang="zh-CN" dirty="0"/>
              <a:t>165</a:t>
            </a:r>
            <a:r>
              <a:rPr lang="zh-CN" altLang="en-US" dirty="0"/>
              <a:t>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en-US" sz="2600" dirty="0"/>
              <a:t>weight = (volume + 165) / 166</a:t>
            </a:r>
            <a:endParaRPr lang="zh-CN" altLang="en-US" sz="2600" dirty="0"/>
          </a:p>
        </p:txBody>
      </p:sp>
      <p:sp>
        <p:nvSpPr>
          <p:cNvPr id="2" name="矩形标注 1"/>
          <p:cNvSpPr/>
          <p:nvPr/>
        </p:nvSpPr>
        <p:spPr bwMode="auto">
          <a:xfrm>
            <a:off x="8305800" y="4267200"/>
            <a:ext cx="3200400" cy="1600200"/>
          </a:xfrm>
          <a:prstGeom prst="wedgeRectCallout">
            <a:avLst>
              <a:gd name="adj1" fmla="val -58546"/>
              <a:gd name="adj2" fmla="val 77034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>
                <a:ln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这其实就是一个非常简单的算法</a:t>
            </a:r>
          </a:p>
        </p:txBody>
      </p:sp>
    </p:spTree>
    <p:extLst>
      <p:ext uri="{BB962C8B-B14F-4D97-AF65-F5344CB8AC3E}">
        <p14:creationId xmlns:p14="http://schemas.microsoft.com/office/powerpoint/2010/main" val="301320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0225"/>
            <a:ext cx="11201400" cy="6022975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stdio.h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&gt;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main(){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height, length, width, volume, weight; 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height = 8;  length = 12;  width = 10;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volume = height * length * width;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weight = (volume + 165) / 166;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("Dimensions: %d x %d x %d\n", length, width, height);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("Volume (cubic inches): %d\n", volume);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("Dimensional weight (pounds): %d\n", weight);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return 0;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371600" y="633248"/>
            <a:ext cx="10095186" cy="1576552"/>
            <a:chOff x="1371600" y="633248"/>
            <a:chExt cx="10095186" cy="1576552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1371600" y="1600200"/>
              <a:ext cx="6705600" cy="609600"/>
            </a:xfrm>
            <a:prstGeom prst="roundRect">
              <a:avLst/>
            </a:prstGeom>
            <a:noFill/>
            <a:ln w="28575" cap="flat" cmpd="sng" algn="ctr">
              <a:solidFill>
                <a:srgbClr val="CC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200" dirty="0">
                <a:ln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标注 4"/>
            <p:cNvSpPr/>
            <p:nvPr/>
          </p:nvSpPr>
          <p:spPr bwMode="auto">
            <a:xfrm>
              <a:off x="8418786" y="633248"/>
              <a:ext cx="3048000" cy="990600"/>
            </a:xfrm>
            <a:prstGeom prst="wedgeRectCallout">
              <a:avLst>
                <a:gd name="adj1" fmla="val -58019"/>
                <a:gd name="adj2" fmla="val 54542"/>
              </a:avLst>
            </a:prstGeom>
            <a:noFill/>
            <a:ln w="28575" cap="flat" cmpd="sng" algn="ctr">
              <a:solidFill>
                <a:srgbClr val="CC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声明变量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declare variables</a:t>
              </a:r>
              <a:endParaRPr lang="zh-CN" altLang="en-US" b="1" dirty="0">
                <a:ln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标注 6"/>
          <p:cNvSpPr/>
          <p:nvPr/>
        </p:nvSpPr>
        <p:spPr bwMode="auto">
          <a:xfrm>
            <a:off x="8229600" y="2133600"/>
            <a:ext cx="3237186" cy="533400"/>
          </a:xfrm>
          <a:prstGeom prst="wedgeRectCallout">
            <a:avLst>
              <a:gd name="adj1" fmla="val -78300"/>
              <a:gd name="adj2" fmla="val 17180"/>
            </a:avLst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zh-CN" altLang="en-US" sz="220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初始化变量</a:t>
            </a:r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71600" y="2743200"/>
            <a:ext cx="10095186" cy="1066800"/>
            <a:chOff x="1371600" y="2743200"/>
            <a:chExt cx="10095186" cy="1066800"/>
          </a:xfrm>
        </p:grpSpPr>
        <p:sp>
          <p:nvSpPr>
            <p:cNvPr id="9" name="矩形标注 8"/>
            <p:cNvSpPr/>
            <p:nvPr/>
          </p:nvSpPr>
          <p:spPr bwMode="auto">
            <a:xfrm>
              <a:off x="8229600" y="2919248"/>
              <a:ext cx="3237186" cy="533400"/>
            </a:xfrm>
            <a:prstGeom prst="wedgeRectCallout">
              <a:avLst>
                <a:gd name="adj1" fmla="val -89664"/>
                <a:gd name="adj2" fmla="val 21121"/>
              </a:avLst>
            </a:prstGeom>
            <a:noFill/>
            <a:ln w="28575" cap="flat" cmpd="sng" algn="ctr">
              <a:solidFill>
                <a:srgbClr val="CC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200" dirty="0">
                  <a:ln>
                    <a:solidFill>
                      <a:schemeClr val="tx1"/>
                    </a:solidFill>
                  </a:ln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计算箱子的空间重量</a:t>
              </a: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1371600" y="2743200"/>
              <a:ext cx="5486400" cy="1066800"/>
            </a:xfrm>
            <a:prstGeom prst="roundRect">
              <a:avLst/>
            </a:prstGeom>
            <a:noFill/>
            <a:ln w="28575" cap="flat" cmpd="sng" algn="ctr">
              <a:solidFill>
                <a:srgbClr val="CC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200" dirty="0">
                <a:ln>
                  <a:solidFill>
                    <a:schemeClr val="tx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896680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0225"/>
            <a:ext cx="11201400" cy="6022975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stdio.h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&gt;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main(void){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height, length, width, volume, weight;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height = 8;  length = 12;  width = 10;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volume = height * length * width;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weight = (volume + 165) / 166;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("Dimensions: %d x %d x %d\n", length, width, height);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("Volume (cubic inches): %d\n", volume);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("Dimensional weight (pounds): %d\n", weight);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return 0;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82071"/>
            <a:ext cx="5972175" cy="2284095"/>
          </a:xfrm>
          <a:prstGeom prst="rect">
            <a:avLst/>
          </a:prstGeom>
        </p:spPr>
      </p:pic>
      <p:sp>
        <p:nvSpPr>
          <p:cNvPr id="10" name="下弧形箭头 9"/>
          <p:cNvSpPr/>
          <p:nvPr/>
        </p:nvSpPr>
        <p:spPr bwMode="auto">
          <a:xfrm>
            <a:off x="6515100" y="4800600"/>
            <a:ext cx="1447800" cy="304800"/>
          </a:xfrm>
          <a:prstGeom prst="curvedUpArrow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200" dirty="0">
              <a:ln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上弧形箭头 12"/>
          <p:cNvSpPr/>
          <p:nvPr/>
        </p:nvSpPr>
        <p:spPr bwMode="auto">
          <a:xfrm>
            <a:off x="6770202" y="3303104"/>
            <a:ext cx="3429000" cy="609600"/>
          </a:xfrm>
          <a:prstGeom prst="curvedDownArrow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200" dirty="0">
              <a:ln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上弧形箭头 14"/>
          <p:cNvSpPr/>
          <p:nvPr/>
        </p:nvSpPr>
        <p:spPr bwMode="auto">
          <a:xfrm>
            <a:off x="4876800" y="3352800"/>
            <a:ext cx="3276600" cy="582212"/>
          </a:xfrm>
          <a:prstGeom prst="curvedDownArrow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stealth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200" dirty="0">
              <a:ln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上弧形箭头 15"/>
          <p:cNvSpPr/>
          <p:nvPr/>
        </p:nvSpPr>
        <p:spPr bwMode="auto">
          <a:xfrm>
            <a:off x="5867400" y="3276600"/>
            <a:ext cx="3429000" cy="609600"/>
          </a:xfrm>
          <a:prstGeom prst="curvedDownArrow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200" dirty="0">
              <a:ln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下弧形箭头 13"/>
          <p:cNvSpPr/>
          <p:nvPr/>
        </p:nvSpPr>
        <p:spPr bwMode="auto">
          <a:xfrm>
            <a:off x="7620000" y="5334000"/>
            <a:ext cx="1676400" cy="762000"/>
          </a:xfrm>
          <a:prstGeom prst="curvedUpArrow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200" dirty="0">
              <a:ln>
                <a:solidFill>
                  <a:schemeClr val="tx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330233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555625"/>
            <a:ext cx="9144000" cy="739775"/>
          </a:xfr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2.1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Ｃ语言的起源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457200" y="1533526"/>
            <a:ext cx="11429999" cy="479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zh-CN" altLang="zh-CN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C语言是国际上广泛流行的高级</a:t>
            </a:r>
            <a:r>
              <a:rPr kumimoji="1"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kumimoji="1" lang="zh-CN" altLang="zh-CN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语言。</a:t>
            </a:r>
            <a:endParaRPr kumimoji="1" lang="en-US" altLang="zh-CN" sz="28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zh-CN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C语言是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 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操作系统的副产品。</a:t>
            </a:r>
          </a:p>
          <a:p>
            <a:pPr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zh-CN" altLang="en-US" sz="2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贝尔实验室</a:t>
            </a:r>
            <a:r>
              <a:rPr kumimoji="1"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Bell Labs</a:t>
            </a:r>
            <a:r>
              <a:rPr kumimoji="1"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）加入一项与通用电气（</a:t>
            </a:r>
            <a:r>
              <a:rPr kumimoji="1" lang="en-US" altLang="zh-CN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 Electric</a:t>
            </a:r>
            <a:r>
              <a:rPr kumimoji="1"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）和麻省理工学院（</a:t>
            </a:r>
            <a:r>
              <a:rPr kumimoji="1" lang="en-US" altLang="zh-CN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</a:t>
            </a:r>
            <a:r>
              <a:rPr kumimoji="1"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）合作的计划；</a:t>
            </a:r>
            <a:endParaRPr kumimoji="1" lang="en-US" altLang="zh-CN" sz="28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Char char="•"/>
            </a:pP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该计划要建立一套多用户（</a:t>
            </a:r>
            <a:r>
              <a:rPr kumimoji="1"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kumimoji="1"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、多任务（</a:t>
            </a:r>
            <a:r>
              <a:rPr kumimoji="1"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kumimoji="1"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processor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、多层次（</a:t>
            </a:r>
            <a:r>
              <a:rPr kumimoji="1"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kumimoji="1"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 </a:t>
            </a:r>
            <a:r>
              <a:rPr kumimoji="1" lang="en-US" altLang="zh-CN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MULTICS </a:t>
            </a:r>
            <a:r>
              <a:rPr kumimoji="1" lang="zh-CN" altLang="en-US" sz="2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操作系统。</a:t>
            </a:r>
          </a:p>
        </p:txBody>
      </p:sp>
    </p:spTree>
    <p:extLst>
      <p:ext uri="{BB962C8B-B14F-4D97-AF65-F5344CB8AC3E}">
        <p14:creationId xmlns:p14="http://schemas.microsoft.com/office/powerpoint/2010/main" val="873254293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2.5 </a:t>
            </a:r>
            <a:r>
              <a:rPr lang="zh-CN" altLang="en-US" sz="4400" dirty="0"/>
              <a:t>标识符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68414"/>
            <a:ext cx="11353800" cy="52212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>
                <a:cs typeface="Arial Unicode MS" panose="020B0604020202020204" pitchFamily="34" charset="-122"/>
              </a:rPr>
              <a:t>在编写程序时，需要对变量、函数、宏和其他实体进行命名。这些名字称为</a:t>
            </a:r>
            <a:r>
              <a:rPr lang="zh-CN" altLang="en-US" dirty="0">
                <a:solidFill>
                  <a:schemeClr val="hlink"/>
                </a:solidFill>
                <a:cs typeface="Arial Unicode MS" panose="020B0604020202020204" pitchFamily="34" charset="-122"/>
              </a:rPr>
              <a:t>标识符（</a:t>
            </a:r>
            <a:r>
              <a:rPr lang="en-US" altLang="zh-CN" dirty="0">
                <a:solidFill>
                  <a:schemeClr val="hlink"/>
                </a:solidFill>
                <a:cs typeface="Arial Unicode MS" panose="020B0604020202020204" pitchFamily="34" charset="-122"/>
              </a:rPr>
              <a:t> identifier </a:t>
            </a:r>
            <a:r>
              <a:rPr lang="zh-CN" altLang="en-US" dirty="0">
                <a:solidFill>
                  <a:schemeClr val="hlink"/>
                </a:solidFill>
                <a:cs typeface="Arial Unicode MS" panose="020B0604020202020204" pitchFamily="34" charset="-122"/>
              </a:rPr>
              <a:t>）。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>
                <a:cs typeface="Arial Unicode MS" panose="020B0604020202020204" pitchFamily="34" charset="-122"/>
              </a:rPr>
              <a:t>在</a:t>
            </a:r>
            <a:r>
              <a:rPr lang="en-US" altLang="zh-CN" dirty="0">
                <a:cs typeface="Arial Unicode MS" panose="020B0604020202020204" pitchFamily="34" charset="-122"/>
              </a:rPr>
              <a:t>C</a:t>
            </a:r>
            <a:r>
              <a:rPr lang="zh-CN" altLang="en-US" dirty="0">
                <a:cs typeface="Arial Unicode MS" panose="020B0604020202020204" pitchFamily="34" charset="-122"/>
              </a:rPr>
              <a:t>语言中，标识符可以含有</a:t>
            </a:r>
            <a:r>
              <a:rPr lang="zh-CN" altLang="en-US" dirty="0">
                <a:solidFill>
                  <a:srgbClr val="C00000"/>
                </a:solidFill>
                <a:cs typeface="Arial Unicode MS" panose="020B0604020202020204" pitchFamily="34" charset="-122"/>
              </a:rPr>
              <a:t>字母</a:t>
            </a:r>
            <a:r>
              <a:rPr lang="zh-CN" altLang="en-US" dirty="0">
                <a:cs typeface="Arial Unicode MS" panose="020B0604020202020204" pitchFamily="34" charset="-122"/>
              </a:rPr>
              <a:t>、数字和下划线， 但是必须以字母或者下划线开头。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>
                <a:cs typeface="Arial Unicode MS" panose="020B0604020202020204" pitchFamily="34" charset="-122"/>
              </a:rPr>
              <a:t>下面是合法标识符的一些示例：</a:t>
            </a:r>
          </a:p>
          <a:p>
            <a:pPr marL="457200" lvl="1" indent="0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2600" dirty="0">
                <a:cs typeface="Arial Unicode MS" panose="020B0604020202020204" pitchFamily="34" charset="-122"/>
              </a:rPr>
              <a:t>times10 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get_next_char</a:t>
            </a:r>
            <a:r>
              <a:rPr lang="en-US" altLang="zh-CN" sz="2600" dirty="0">
                <a:cs typeface="Arial Unicode MS" panose="020B0604020202020204" pitchFamily="34" charset="-122"/>
              </a:rPr>
              <a:t>    _done</a:t>
            </a: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>
                <a:cs typeface="Arial Unicode MS" panose="020B0604020202020204" pitchFamily="34" charset="-122"/>
              </a:rPr>
              <a:t>接下来这些则是不合法的标识符：</a:t>
            </a:r>
          </a:p>
          <a:p>
            <a:pPr marL="457200" lvl="1" indent="0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2600" dirty="0">
                <a:cs typeface="Arial Unicode MS" panose="020B0604020202020204" pitchFamily="34" charset="-122"/>
              </a:rPr>
              <a:t>10times   get-next-char</a:t>
            </a:r>
            <a:endParaRPr lang="zh-CN" altLang="en-US" sz="2600" dirty="0"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0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400" dirty="0"/>
              <a:t>标识符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47800"/>
            <a:ext cx="11353800" cy="50419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en-US" altLang="zh-CN" dirty="0">
                <a:cs typeface="Arial Unicode MS" panose="020B0604020202020204" pitchFamily="34" charset="-122"/>
              </a:rPr>
              <a:t>C</a:t>
            </a:r>
            <a:r>
              <a:rPr lang="zh-CN" altLang="en-US" dirty="0">
                <a:cs typeface="Arial Unicode MS" panose="020B0604020202020204" pitchFamily="34" charset="-122"/>
              </a:rPr>
              <a:t>语言是区分大小写的，例如，下列标识符全是不同的：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600" dirty="0">
                <a:cs typeface="Arial Unicode MS" panose="020B0604020202020204" pitchFamily="34" charset="-122"/>
              </a:rPr>
              <a:t>job 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joB</a:t>
            </a:r>
            <a:r>
              <a:rPr lang="en-US" altLang="zh-CN" sz="2600" dirty="0">
                <a:cs typeface="Arial Unicode MS" panose="020B0604020202020204" pitchFamily="34" charset="-122"/>
              </a:rPr>
              <a:t> 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jOb</a:t>
            </a:r>
            <a:r>
              <a:rPr lang="en-US" altLang="zh-CN" sz="2600" dirty="0">
                <a:cs typeface="Arial Unicode MS" panose="020B0604020202020204" pitchFamily="34" charset="-122"/>
              </a:rPr>
              <a:t> 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jOB</a:t>
            </a:r>
            <a:r>
              <a:rPr lang="en-US" altLang="zh-CN" sz="2600" dirty="0">
                <a:cs typeface="Arial Unicode MS" panose="020B0604020202020204" pitchFamily="34" charset="-122"/>
              </a:rPr>
              <a:t>  Job 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JoB</a:t>
            </a:r>
            <a:r>
              <a:rPr lang="en-US" altLang="zh-CN" sz="2600" dirty="0">
                <a:cs typeface="Arial Unicode MS" panose="020B0604020202020204" pitchFamily="34" charset="-122"/>
              </a:rPr>
              <a:t>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JOb</a:t>
            </a:r>
            <a:r>
              <a:rPr lang="en-US" altLang="zh-CN" sz="2600" dirty="0">
                <a:cs typeface="Arial Unicode MS" panose="020B0604020202020204" pitchFamily="34" charset="-122"/>
              </a:rPr>
              <a:t>  JOB</a:t>
            </a:r>
            <a:endParaRPr lang="zh-CN" altLang="en-US" sz="2600" dirty="0"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>
                <a:cs typeface="Arial Unicode MS" panose="020B0604020202020204" pitchFamily="34" charset="-122"/>
              </a:rPr>
              <a:t>因为</a:t>
            </a:r>
            <a:r>
              <a:rPr lang="en-US" altLang="zh-CN" dirty="0">
                <a:cs typeface="Arial Unicode MS" panose="020B0604020202020204" pitchFamily="34" charset="-122"/>
              </a:rPr>
              <a:t>C</a:t>
            </a:r>
            <a:r>
              <a:rPr lang="zh-CN" altLang="en-US" dirty="0">
                <a:cs typeface="Arial Unicode MS" panose="020B0604020202020204" pitchFamily="34" charset="-122"/>
              </a:rPr>
              <a:t>语言是区分大小写的， 许多程序员都会遵循在标识符中只使用小写字母的规范（宏命名除外）。为了使名字清晰，必要时还会插入下划线：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600" dirty="0" err="1">
                <a:cs typeface="Arial Unicode MS" panose="020B0604020202020204" pitchFamily="34" charset="-122"/>
              </a:rPr>
              <a:t>Symbol_table</a:t>
            </a:r>
            <a:r>
              <a:rPr lang="en-US" altLang="zh-CN" sz="2600" dirty="0">
                <a:cs typeface="Arial Unicode MS" panose="020B0604020202020204" pitchFamily="34" charset="-122"/>
              </a:rPr>
              <a:t>  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current_page</a:t>
            </a:r>
            <a:r>
              <a:rPr lang="en-US" altLang="zh-CN" sz="2600" dirty="0">
                <a:cs typeface="Arial Unicode MS" panose="020B0604020202020204" pitchFamily="34" charset="-122"/>
              </a:rPr>
              <a:t>  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name_and_address</a:t>
            </a:r>
            <a:endParaRPr lang="en-US" altLang="zh-CN" sz="2600" dirty="0">
              <a:cs typeface="Arial Unicode MS" panose="020B0604020202020204" pitchFamily="34" charset="-122"/>
            </a:endParaRPr>
          </a:p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>
                <a:cs typeface="Arial Unicode MS" panose="020B0604020202020204" pitchFamily="34" charset="-122"/>
              </a:rPr>
              <a:t>而另外一些程序员则避免使用下划线，他们的方法是把标识符中的每个单词用大写字母开头：</a:t>
            </a:r>
          </a:p>
          <a:p>
            <a:pPr lvl="1">
              <a:lnSpc>
                <a:spcPct val="125000"/>
              </a:lnSpc>
              <a:spcBef>
                <a:spcPct val="30000"/>
              </a:spcBef>
            </a:pPr>
            <a:r>
              <a:rPr lang="en-US" altLang="zh-CN" sz="2600" dirty="0" err="1">
                <a:cs typeface="Arial Unicode MS" panose="020B0604020202020204" pitchFamily="34" charset="-122"/>
              </a:rPr>
              <a:t>symbolTable</a:t>
            </a:r>
            <a:r>
              <a:rPr lang="en-US" altLang="zh-CN" sz="2600" dirty="0">
                <a:cs typeface="Arial Unicode MS" panose="020B0604020202020204" pitchFamily="34" charset="-122"/>
              </a:rPr>
              <a:t>   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currentPage</a:t>
            </a:r>
            <a:r>
              <a:rPr lang="en-US" altLang="zh-CN" sz="2600" dirty="0">
                <a:cs typeface="Arial Unicode MS" panose="020B0604020202020204" pitchFamily="34" charset="-122"/>
              </a:rPr>
              <a:t>    </a:t>
            </a:r>
            <a:r>
              <a:rPr lang="en-US" altLang="zh-CN" sz="2600" dirty="0" err="1">
                <a:cs typeface="Arial Unicode MS" panose="020B0604020202020204" pitchFamily="34" charset="-122"/>
              </a:rPr>
              <a:t>narneAndAddress</a:t>
            </a:r>
            <a:endParaRPr lang="en-US" altLang="zh-CN" sz="2600" dirty="0"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6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533400"/>
            <a:ext cx="10363200" cy="1295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sz="4400" dirty="0"/>
              <a:t>标识符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905000"/>
            <a:ext cx="11277600" cy="45847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200000"/>
              </a:lnSpc>
              <a:spcBef>
                <a:spcPts val="1800"/>
              </a:spcBef>
            </a:pPr>
            <a:r>
              <a:rPr lang="en-US" altLang="zh-CN" dirty="0" err="1">
                <a:solidFill>
                  <a:srgbClr val="C00000"/>
                </a:solidFill>
                <a:cs typeface="Arial Unicode MS" panose="020B0604020202020204" pitchFamily="34" charset="-122"/>
              </a:rPr>
              <a:t>Symbol_table</a:t>
            </a:r>
            <a:r>
              <a:rPr lang="en-US" altLang="zh-CN" dirty="0">
                <a:cs typeface="Arial Unicode MS" panose="020B0604020202020204" pitchFamily="34" charset="-122"/>
              </a:rPr>
              <a:t> </a:t>
            </a:r>
            <a:r>
              <a:rPr lang="zh-CN" altLang="en-US" dirty="0">
                <a:cs typeface="Arial Unicode MS" panose="020B0604020202020204" pitchFamily="34" charset="-122"/>
              </a:rPr>
              <a:t>风格在传统</a:t>
            </a:r>
            <a:r>
              <a:rPr lang="en-US" altLang="zh-CN" dirty="0">
                <a:cs typeface="Arial Unicode MS" panose="020B0604020202020204" pitchFamily="34" charset="-122"/>
              </a:rPr>
              <a:t>C</a:t>
            </a:r>
            <a:r>
              <a:rPr lang="zh-CN" altLang="en-US" dirty="0">
                <a:cs typeface="Arial Unicode MS" panose="020B0604020202020204" pitchFamily="34" charset="-122"/>
              </a:rPr>
              <a:t>中很常见，但现在 </a:t>
            </a:r>
            <a:r>
              <a:rPr lang="en-US" altLang="zh-CN" dirty="0" err="1">
                <a:solidFill>
                  <a:srgbClr val="C00000"/>
                </a:solidFill>
                <a:cs typeface="Arial Unicode MS" panose="020B0604020202020204" pitchFamily="34" charset="-122"/>
              </a:rPr>
              <a:t>symbolTable</a:t>
            </a:r>
            <a:r>
              <a:rPr lang="en-US" altLang="zh-CN" dirty="0">
                <a:cs typeface="Arial Unicode MS" panose="020B0604020202020204" pitchFamily="34" charset="-122"/>
              </a:rPr>
              <a:t> </a:t>
            </a:r>
            <a:r>
              <a:rPr lang="zh-CN" altLang="en-US" dirty="0">
                <a:cs typeface="Arial Unicode MS" panose="020B0604020202020204" pitchFamily="34" charset="-122"/>
              </a:rPr>
              <a:t>的风格更流行一些，这主要归功于它在</a:t>
            </a:r>
            <a:r>
              <a:rPr lang="en-US" altLang="zh-CN" dirty="0">
                <a:cs typeface="Arial Unicode MS" panose="020B0604020202020204" pitchFamily="34" charset="-122"/>
              </a:rPr>
              <a:t>Java</a:t>
            </a:r>
            <a:r>
              <a:rPr lang="zh-CN" altLang="en-US" dirty="0">
                <a:cs typeface="Arial Unicode MS" panose="020B0604020202020204" pitchFamily="34" charset="-122"/>
              </a:rPr>
              <a:t>和</a:t>
            </a:r>
            <a:r>
              <a:rPr lang="en-US" altLang="zh-CN" dirty="0">
                <a:cs typeface="Arial Unicode MS" panose="020B0604020202020204" pitchFamily="34" charset="-122"/>
              </a:rPr>
              <a:t>C# </a:t>
            </a:r>
            <a:r>
              <a:rPr lang="zh-CN" altLang="en-US" dirty="0">
                <a:cs typeface="Arial Unicode MS" panose="020B0604020202020204" pitchFamily="34" charset="-122"/>
              </a:rPr>
              <a:t>以及</a:t>
            </a:r>
            <a:r>
              <a:rPr lang="en-US" altLang="zh-CN" dirty="0">
                <a:cs typeface="Arial Unicode MS" panose="020B0604020202020204" pitchFamily="34" charset="-122"/>
              </a:rPr>
              <a:t>C</a:t>
            </a:r>
            <a:r>
              <a:rPr lang="zh-CN" altLang="en-US" dirty="0">
                <a:cs typeface="Arial Unicode MS" panose="020B0604020202020204" pitchFamily="34" charset="-122"/>
              </a:rPr>
              <a:t>＋＋中的广泛使用。</a:t>
            </a:r>
          </a:p>
          <a:p>
            <a:pPr>
              <a:lnSpc>
                <a:spcPct val="200000"/>
              </a:lnSpc>
              <a:spcBef>
                <a:spcPts val="1800"/>
              </a:spcBef>
            </a:pPr>
            <a:r>
              <a:rPr lang="en-US" altLang="zh-CN" dirty="0">
                <a:cs typeface="Arial Unicode MS" panose="020B0604020202020204" pitchFamily="34" charset="-122"/>
              </a:rPr>
              <a:t>C</a:t>
            </a:r>
            <a:r>
              <a:rPr lang="zh-CN" altLang="en-US" dirty="0">
                <a:cs typeface="Arial Unicode MS" panose="020B0604020202020204" pitchFamily="34" charset="-122"/>
              </a:rPr>
              <a:t>对标识符的</a:t>
            </a:r>
            <a:r>
              <a:rPr lang="zh-CN" altLang="en-US" dirty="0">
                <a:solidFill>
                  <a:srgbClr val="FF0000"/>
                </a:solidFill>
                <a:cs typeface="Arial Unicode MS" panose="020B0604020202020204" pitchFamily="34" charset="-122"/>
              </a:rPr>
              <a:t>最大长度没有限制</a:t>
            </a:r>
            <a:r>
              <a:rPr lang="zh-CN" altLang="en-US" dirty="0">
                <a:cs typeface="Arial Unicode MS" panose="020B0604020202020204" pitchFamily="34" charset="-122"/>
              </a:rPr>
              <a:t>，所以不用担心使用较长的描述性名字。诸如</a:t>
            </a:r>
            <a:r>
              <a:rPr lang="en-US" altLang="zh-CN" dirty="0" err="1">
                <a:cs typeface="Arial Unicode MS" panose="020B0604020202020204" pitchFamily="34" charset="-122"/>
              </a:rPr>
              <a:t>current_page</a:t>
            </a:r>
            <a:r>
              <a:rPr lang="zh-CN" altLang="en-US" dirty="0">
                <a:cs typeface="Arial Unicode MS" panose="020B0604020202020204" pitchFamily="34" charset="-122"/>
              </a:rPr>
              <a:t>这样的名字比</a:t>
            </a:r>
            <a:r>
              <a:rPr lang="en-US" altLang="zh-CN" dirty="0" err="1">
                <a:cs typeface="Arial Unicode MS" panose="020B0604020202020204" pitchFamily="34" charset="-122"/>
              </a:rPr>
              <a:t>cp</a:t>
            </a:r>
            <a:r>
              <a:rPr lang="zh-CN" altLang="en-US" dirty="0">
                <a:cs typeface="Arial Unicode MS" panose="020B0604020202020204" pitchFamily="34" charset="-122"/>
              </a:rPr>
              <a:t>之类的名字更容易理解。</a:t>
            </a:r>
          </a:p>
        </p:txBody>
      </p:sp>
    </p:spTree>
    <p:extLst>
      <p:ext uri="{BB962C8B-B14F-4D97-AF65-F5344CB8AC3E}">
        <p14:creationId xmlns:p14="http://schemas.microsoft.com/office/powerpoint/2010/main" val="147855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3265" y="990600"/>
            <a:ext cx="10363200" cy="685800"/>
          </a:xfrm>
        </p:spPr>
        <p:txBody>
          <a:bodyPr/>
          <a:lstStyle/>
          <a:p>
            <a:r>
              <a:rPr lang="zh-CN" altLang="en-US" sz="5400" dirty="0">
                <a:ea typeface="宋体" panose="02010600030101010101" pitchFamily="2" charset="-122"/>
              </a:rPr>
              <a:t>关键字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62203" y="2209800"/>
          <a:ext cx="11677397" cy="3048000"/>
        </p:xfrm>
        <a:graphic>
          <a:graphicData uri="http://schemas.openxmlformats.org/drawingml/2006/table">
            <a:tbl>
              <a:tblPr/>
              <a:tblGrid>
                <a:gridCol w="119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auto</a:t>
                      </a:r>
                      <a:endParaRPr lang="en-US" sz="24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endParaRPr lang="en-US" sz="2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lang="en-US" sz="24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endParaRPr lang="en-US" sz="2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24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struct</a:t>
                      </a:r>
                      <a:endParaRPr lang="en-US" sz="2400" b="1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endParaRPr lang="en-US" sz="2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</a:p>
                  </a:txBody>
                  <a:tcPr marL="95250" marR="95250" marT="19050" marB="19050" anchor="ctr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093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小试身手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0" y="1828800"/>
            <a:ext cx="5181600" cy="327660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zh-CN" dirty="0"/>
              <a:t>编写一个程序，输出如下所示：</a:t>
            </a: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*       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*     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*   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* 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*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614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格式化输入输出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953000"/>
          </a:xfrm>
        </p:spPr>
        <p:txBody>
          <a:bodyPr/>
          <a:lstStyle/>
          <a:p>
            <a:r>
              <a:rPr lang="en-US" altLang="zh-CN" sz="2800" dirty="0"/>
              <a:t>C</a:t>
            </a:r>
            <a:r>
              <a:rPr lang="zh-CN" altLang="en-US" sz="2800" dirty="0"/>
              <a:t>语言本身</a:t>
            </a:r>
            <a:r>
              <a:rPr lang="zh-CN" altLang="en-US" sz="2800" dirty="0">
                <a:solidFill>
                  <a:srgbClr val="FF0000"/>
                </a:solidFill>
              </a:rPr>
              <a:t>没有输入输出</a:t>
            </a:r>
            <a:r>
              <a:rPr lang="zh-CN" altLang="en-US" sz="2800" dirty="0"/>
              <a:t>语句。</a:t>
            </a:r>
            <a:endParaRPr lang="en-US" altLang="zh-CN" sz="2800" dirty="0"/>
          </a:p>
          <a:p>
            <a:r>
              <a:rPr lang="zh-CN" altLang="en-US" sz="2800" dirty="0"/>
              <a:t>输入和输出的操作是由</a:t>
            </a:r>
            <a:r>
              <a:rPr lang="zh-CN" altLang="en-US" sz="2800" dirty="0">
                <a:solidFill>
                  <a:srgbClr val="FF0000"/>
                </a:solidFill>
              </a:rPr>
              <a:t>库函数</a:t>
            </a:r>
            <a:r>
              <a:rPr lang="en-US" altLang="zh-CN" sz="2800" dirty="0" err="1">
                <a:solidFill>
                  <a:srgbClr val="FF0000"/>
                </a:solidFill>
              </a:rPr>
              <a:t>scanf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</a:rPr>
              <a:t>printf</a:t>
            </a:r>
            <a:r>
              <a:rPr lang="zh-CN" altLang="en-US" sz="2800" dirty="0"/>
              <a:t>等函数来完成的。</a:t>
            </a:r>
            <a:endParaRPr lang="en-US" altLang="zh-CN" sz="2800" dirty="0"/>
          </a:p>
          <a:p>
            <a:r>
              <a:rPr lang="en-US" altLang="zh-CN" sz="2800" dirty="0"/>
              <a:t>C</a:t>
            </a:r>
            <a:r>
              <a:rPr lang="zh-CN" altLang="en-US" sz="2800" dirty="0"/>
              <a:t>对输入输出实行“函数化”。</a:t>
            </a:r>
            <a:endParaRPr lang="en-US" altLang="zh-CN" sz="2800" dirty="0"/>
          </a:p>
          <a:p>
            <a:r>
              <a:rPr lang="zh-CN" altLang="en-US" sz="2800" dirty="0"/>
              <a:t>前面的例子我们使用了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函数，现在讲解格式化输出的方法。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08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标准格式输出函数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函数用来显示</a:t>
            </a:r>
            <a:r>
              <a:rPr lang="zh-CN" altLang="en-US" dirty="0">
                <a:solidFill>
                  <a:srgbClr val="990033"/>
                </a:solidFill>
              </a:rPr>
              <a:t>格式化字符串（</a:t>
            </a:r>
            <a:r>
              <a:rPr lang="en-US" altLang="zh-CN" dirty="0">
                <a:solidFill>
                  <a:srgbClr val="990033"/>
                </a:solidFill>
              </a:rPr>
              <a:t>format String</a:t>
            </a:r>
            <a:r>
              <a:rPr lang="zh-CN" altLang="en-US" dirty="0">
                <a:solidFill>
                  <a:srgbClr val="990033"/>
                </a:solidFill>
              </a:rPr>
              <a:t>）</a:t>
            </a:r>
            <a:r>
              <a:rPr lang="zh-CN" altLang="en-US" dirty="0"/>
              <a:t>的内容。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( </a:t>
            </a:r>
            <a:r>
              <a:rPr lang="zh-CN" altLang="en-US" dirty="0"/>
              <a:t>格式化字符串</a:t>
            </a:r>
            <a:r>
              <a:rPr lang="en-US" altLang="zh-CN" dirty="0"/>
              <a:t>, </a:t>
            </a:r>
            <a:r>
              <a:rPr lang="zh-CN" altLang="en-US" dirty="0"/>
              <a:t>表达式</a:t>
            </a:r>
            <a:r>
              <a:rPr lang="en-US" altLang="zh-CN" dirty="0"/>
              <a:t>1, </a:t>
            </a:r>
            <a:r>
              <a:rPr lang="zh-CN" altLang="en-US" dirty="0"/>
              <a:t>表达式</a:t>
            </a:r>
            <a:r>
              <a:rPr lang="en-US" altLang="zh-CN" dirty="0"/>
              <a:t>2,…);</a:t>
            </a:r>
          </a:p>
          <a:p>
            <a:pPr lvl="1"/>
            <a:r>
              <a:rPr lang="zh-CN" altLang="en-US" dirty="0"/>
              <a:t>显示的值可以是</a:t>
            </a:r>
            <a:r>
              <a:rPr lang="zh-CN" altLang="en-US" dirty="0">
                <a:solidFill>
                  <a:srgbClr val="FF0000"/>
                </a:solidFill>
              </a:rPr>
              <a:t>常量、变量或者表达式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格式化字符串（简称：</a:t>
            </a:r>
            <a:r>
              <a:rPr lang="zh-CN" altLang="en-US" dirty="0">
                <a:solidFill>
                  <a:srgbClr val="990033"/>
                </a:solidFill>
              </a:rPr>
              <a:t>格式串</a:t>
            </a:r>
            <a:r>
              <a:rPr lang="zh-CN" altLang="en-US" dirty="0"/>
              <a:t>）包含普通字符和转换说明（</a:t>
            </a:r>
            <a:r>
              <a:rPr lang="en-US" altLang="zh-CN" dirty="0"/>
              <a:t>conversion specification</a:t>
            </a:r>
            <a:r>
              <a:rPr lang="zh-CN" altLang="en-US" dirty="0"/>
              <a:t>），转换说明以</a:t>
            </a:r>
            <a:r>
              <a:rPr lang="en-US" altLang="zh-CN" dirty="0">
                <a:solidFill>
                  <a:srgbClr val="990033"/>
                </a:solidFill>
              </a:rPr>
              <a:t>%</a:t>
            </a:r>
            <a:r>
              <a:rPr lang="zh-CN" altLang="en-US" dirty="0"/>
              <a:t>开头。</a:t>
            </a:r>
          </a:p>
          <a:p>
            <a:r>
              <a:rPr lang="en-US" altLang="zh-CN" dirty="0">
                <a:solidFill>
                  <a:srgbClr val="990033"/>
                </a:solidFill>
              </a:rPr>
              <a:t>%d </a:t>
            </a:r>
            <a:r>
              <a:rPr lang="zh-CN" altLang="en-US" dirty="0"/>
              <a:t>表示把</a:t>
            </a:r>
            <a:r>
              <a:rPr lang="en-US" altLang="zh-CN" dirty="0" err="1"/>
              <a:t>int</a:t>
            </a:r>
            <a:r>
              <a:rPr lang="zh-CN" altLang="en-US" dirty="0"/>
              <a:t>型数值从二进制转换成十进制数字组成的字符串。</a:t>
            </a:r>
          </a:p>
          <a:p>
            <a:r>
              <a:rPr lang="en-US" altLang="zh-CN" dirty="0">
                <a:solidFill>
                  <a:srgbClr val="990033"/>
                </a:solidFill>
              </a:rPr>
              <a:t>%f </a:t>
            </a:r>
            <a:r>
              <a:rPr lang="zh-CN" altLang="en-US" dirty="0"/>
              <a:t>表示对</a:t>
            </a:r>
            <a:r>
              <a:rPr lang="en-US" altLang="zh-CN" dirty="0"/>
              <a:t>float</a:t>
            </a:r>
            <a:r>
              <a:rPr lang="zh-CN" altLang="en-US" dirty="0"/>
              <a:t>型的转换。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62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68299"/>
            <a:ext cx="11430000" cy="656590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, j;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float x, y;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 = 10;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j = 20;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x = 43.2892f;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y = 5527.0f;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cs typeface="Times New Roman" panose="02020603050405020304" pitchFamily="18" charset="0"/>
              </a:rPr>
              <a:t>("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 = %d, j = %d, x = %f, y = %f\n", 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, j, x, y);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return 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10244" name="内容占位符 2"/>
          <p:cNvSpPr>
            <a:spLocks/>
          </p:cNvSpPr>
          <p:nvPr/>
        </p:nvSpPr>
        <p:spPr bwMode="auto">
          <a:xfrm>
            <a:off x="1828801" y="3933826"/>
            <a:ext cx="85375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24000"/>
            <a:ext cx="8362950" cy="146685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76600" y="4724400"/>
            <a:ext cx="5715000" cy="1689101"/>
            <a:chOff x="3276600" y="4724400"/>
            <a:chExt cx="5715000" cy="1689101"/>
          </a:xfrm>
        </p:grpSpPr>
        <p:sp>
          <p:nvSpPr>
            <p:cNvPr id="2" name="下弧形箭头 1"/>
            <p:cNvSpPr/>
            <p:nvPr/>
          </p:nvSpPr>
          <p:spPr bwMode="auto">
            <a:xfrm>
              <a:off x="3276600" y="5791200"/>
              <a:ext cx="5410200" cy="622301"/>
            </a:xfrm>
            <a:prstGeom prst="curvedUpArrow">
              <a:avLst/>
            </a:prstGeom>
            <a:noFill/>
            <a:ln w="28575" cap="flat" cmpd="sng" algn="ctr">
              <a:solidFill>
                <a:srgbClr val="CC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2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上弧形箭头 5"/>
            <p:cNvSpPr/>
            <p:nvPr/>
          </p:nvSpPr>
          <p:spPr bwMode="auto">
            <a:xfrm>
              <a:off x="4648200" y="4724400"/>
              <a:ext cx="4343400" cy="685800"/>
            </a:xfrm>
            <a:prstGeom prst="curvedDownArrow">
              <a:avLst/>
            </a:prstGeom>
            <a:noFill/>
            <a:ln w="28575" cap="flat" cmpd="sng" algn="ctr">
              <a:solidFill>
                <a:srgbClr val="CC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2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96000" y="4724400"/>
            <a:ext cx="3581400" cy="1828800"/>
            <a:chOff x="6096000" y="4724400"/>
            <a:chExt cx="3581400" cy="1828800"/>
          </a:xfrm>
        </p:grpSpPr>
        <p:sp>
          <p:nvSpPr>
            <p:cNvPr id="8" name="下弧形箭头 7"/>
            <p:cNvSpPr/>
            <p:nvPr/>
          </p:nvSpPr>
          <p:spPr bwMode="auto">
            <a:xfrm>
              <a:off x="6096000" y="5791200"/>
              <a:ext cx="3276600" cy="762000"/>
            </a:xfrm>
            <a:prstGeom prst="curvedUpArrow">
              <a:avLst/>
            </a:prstGeom>
            <a:noFill/>
            <a:ln w="28575" cap="flat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2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上弧形箭头 8"/>
            <p:cNvSpPr/>
            <p:nvPr/>
          </p:nvSpPr>
          <p:spPr bwMode="auto">
            <a:xfrm>
              <a:off x="7467600" y="4724400"/>
              <a:ext cx="2209800" cy="685800"/>
            </a:xfrm>
            <a:prstGeom prst="curvedDownArrow">
              <a:avLst/>
            </a:prstGeom>
            <a:noFill/>
            <a:ln w="28575" cap="flat" cmpd="sng" algn="ctr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2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70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10363200" cy="685800"/>
          </a:xfrm>
        </p:spPr>
        <p:txBody>
          <a:bodyPr/>
          <a:lstStyle/>
          <a:p>
            <a:r>
              <a:rPr lang="zh-CN" altLang="en-US" sz="4400" dirty="0"/>
              <a:t>注意 ！！！！！！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905000"/>
            <a:ext cx="11480800" cy="4648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en-US" altLang="zh-CN" sz="2800" dirty="0"/>
              <a:t>C</a:t>
            </a:r>
            <a:r>
              <a:rPr lang="zh-CN" altLang="en-US" sz="2800" dirty="0"/>
              <a:t>的编译器</a:t>
            </a:r>
            <a:r>
              <a:rPr lang="zh-CN" altLang="en-US" sz="2800" dirty="0">
                <a:solidFill>
                  <a:srgbClr val="FF0000"/>
                </a:solidFill>
              </a:rPr>
              <a:t>不会检测</a:t>
            </a:r>
            <a:r>
              <a:rPr lang="zh-CN" altLang="en-US" sz="2800" dirty="0"/>
              <a:t>格式串中转换说明的</a:t>
            </a:r>
            <a:r>
              <a:rPr lang="zh-CN" altLang="en-US" sz="2800" dirty="0">
                <a:solidFill>
                  <a:srgbClr val="990033"/>
                </a:solidFill>
              </a:rPr>
              <a:t>数量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990033"/>
                </a:solidFill>
              </a:rPr>
              <a:t>类型</a:t>
            </a:r>
            <a:r>
              <a:rPr lang="zh-CN" altLang="en-US" sz="2800" dirty="0"/>
              <a:t>是否和后面的变量一致。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z="2800" dirty="0"/>
              <a:t>转换说明与</a:t>
            </a:r>
            <a:r>
              <a:rPr lang="zh-CN" altLang="en-US" sz="2800" dirty="0">
                <a:solidFill>
                  <a:srgbClr val="FF0000"/>
                </a:solidFill>
              </a:rPr>
              <a:t>实际数据类型不一致</a:t>
            </a:r>
            <a:r>
              <a:rPr lang="zh-CN" altLang="en-US" sz="2800" dirty="0"/>
              <a:t>，产生无意义值。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z="2800" dirty="0"/>
              <a:t>转换说明的个数</a:t>
            </a:r>
            <a:r>
              <a:rPr lang="zh-CN" altLang="en-US" sz="2800" dirty="0">
                <a:solidFill>
                  <a:srgbClr val="FF0000"/>
                </a:solidFill>
              </a:rPr>
              <a:t>多于变量数</a:t>
            </a:r>
            <a:r>
              <a:rPr lang="zh-CN" altLang="en-US" sz="2800" dirty="0"/>
              <a:t>，没变量的产生无意义值。</a:t>
            </a:r>
          </a:p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zh-CN" altLang="en-US" sz="2800" dirty="0"/>
              <a:t>转换说明的个数</a:t>
            </a:r>
            <a:r>
              <a:rPr lang="zh-CN" altLang="en-US" sz="2800" dirty="0">
                <a:solidFill>
                  <a:srgbClr val="FF0000"/>
                </a:solidFill>
              </a:rPr>
              <a:t>少于变量数</a:t>
            </a:r>
            <a:r>
              <a:rPr lang="zh-CN" altLang="en-US" sz="2800" dirty="0"/>
              <a:t>，多的变量显示不出来。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676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09600"/>
            <a:ext cx="11258550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, j;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float x, y;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 = 10;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j = 20;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x = 43.2892f;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y = 5527.0f;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cs typeface="Times New Roman" panose="02020603050405020304" pitchFamily="18" charset="0"/>
              </a:rPr>
              <a:t>("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 = %d, j = </a:t>
            </a:r>
            <a:r>
              <a:rPr lang="en-US" altLang="zh-CN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%f</a:t>
            </a:r>
            <a:r>
              <a:rPr lang="en-US" altLang="zh-CN" sz="2800" dirty="0">
                <a:cs typeface="Times New Roman" panose="02020603050405020304" pitchFamily="18" charset="0"/>
              </a:rPr>
              <a:t>, x = </a:t>
            </a:r>
            <a:r>
              <a:rPr lang="en-US" altLang="zh-CN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%d</a:t>
            </a:r>
            <a:r>
              <a:rPr lang="en-US" altLang="zh-CN" sz="2800" dirty="0">
                <a:cs typeface="Times New Roman" panose="02020603050405020304" pitchFamily="18" charset="0"/>
              </a:rPr>
              <a:t>, y = %f\n", 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, j, x, y);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244" name="内容占位符 2"/>
          <p:cNvSpPr>
            <a:spLocks/>
          </p:cNvSpPr>
          <p:nvPr/>
        </p:nvSpPr>
        <p:spPr bwMode="auto">
          <a:xfrm>
            <a:off x="1828801" y="3933826"/>
            <a:ext cx="85375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下弧形箭头 1"/>
          <p:cNvSpPr/>
          <p:nvPr/>
        </p:nvSpPr>
        <p:spPr bwMode="auto">
          <a:xfrm>
            <a:off x="3276600" y="5791200"/>
            <a:ext cx="5410200" cy="622301"/>
          </a:xfrm>
          <a:prstGeom prst="curvedUpArrow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上弧形箭头 5"/>
          <p:cNvSpPr/>
          <p:nvPr/>
        </p:nvSpPr>
        <p:spPr bwMode="auto">
          <a:xfrm>
            <a:off x="4648200" y="4724400"/>
            <a:ext cx="4343400" cy="685800"/>
          </a:xfrm>
          <a:prstGeom prst="curvedDownArrow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弧形箭头 7"/>
          <p:cNvSpPr/>
          <p:nvPr/>
        </p:nvSpPr>
        <p:spPr bwMode="auto">
          <a:xfrm>
            <a:off x="6096000" y="5791200"/>
            <a:ext cx="3276600" cy="762000"/>
          </a:xfrm>
          <a:prstGeom prst="curvedUpArrow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上弧形箭头 8"/>
          <p:cNvSpPr/>
          <p:nvPr/>
        </p:nvSpPr>
        <p:spPr bwMode="auto">
          <a:xfrm>
            <a:off x="7467600" y="4724400"/>
            <a:ext cx="2209800" cy="685800"/>
          </a:xfrm>
          <a:prstGeom prst="curvedDownArrow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>
            <a:spLocks/>
          </p:cNvSpPr>
          <p:nvPr/>
        </p:nvSpPr>
        <p:spPr bwMode="auto">
          <a:xfrm>
            <a:off x="3416713" y="1143000"/>
            <a:ext cx="8461376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转换说明与实际数据类型不一致</a:t>
            </a:r>
            <a:endParaRPr lang="en-US" altLang="zh-CN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r>
              <a:rPr lang="en-US" altLang="zh-CN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%f</a:t>
            </a: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不一致</a:t>
            </a:r>
            <a:r>
              <a:rPr lang="en-US" altLang="zh-CN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%d</a:t>
            </a: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不一致</a:t>
            </a:r>
            <a:endParaRPr lang="en-US" altLang="zh-CN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产生无意义值。</a:t>
            </a:r>
            <a:endParaRPr lang="en-US" altLang="zh-CN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endParaRPr lang="zh-CN" altLang="en-US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086100"/>
            <a:ext cx="8305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7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贝尔实验室：重大发明诞生地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78000"/>
              </p:ext>
            </p:extLst>
          </p:nvPr>
        </p:nvGraphicFramePr>
        <p:xfrm>
          <a:off x="228600" y="1234440"/>
          <a:ext cx="11658600" cy="516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u="none" strike="noStrike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0" u="none" strike="noStrike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主要研究成果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1940</a:t>
                      </a:r>
                      <a:r>
                        <a:rPr lang="zh-CN" altLang="en-US" sz="2400" b="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数据型网络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1947</a:t>
                      </a:r>
                      <a:r>
                        <a:rPr lang="zh-CN" altLang="en-US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0" u="none" strike="noStrike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晶体管</a:t>
                      </a:r>
                      <a:r>
                        <a:rPr lang="zh-CN" altLang="en-US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、移动电话技术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1954</a:t>
                      </a:r>
                      <a:r>
                        <a:rPr lang="zh-CN" altLang="en-US" sz="2400" b="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太阳能电池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1958</a:t>
                      </a:r>
                      <a:r>
                        <a:rPr lang="zh-CN" altLang="en-US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激光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1960</a:t>
                      </a:r>
                      <a:r>
                        <a:rPr lang="zh-CN" altLang="en-US" sz="2400" b="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金氧半场效应晶体管</a:t>
                      </a:r>
                      <a:r>
                        <a:rPr lang="en-US" altLang="zh-CN" sz="2400" b="0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(MOSFET)</a:t>
                      </a:r>
                      <a:r>
                        <a:rPr lang="zh-CN" altLang="en-US" sz="2400" b="0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（用于大规模集成电路的逻辑单元</a:t>
                      </a:r>
                      <a:r>
                        <a:rPr lang="en-US" altLang="zh-CN" sz="2400" b="0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CMOS</a:t>
                      </a:r>
                      <a:r>
                        <a:rPr lang="zh-CN" altLang="en-US" sz="2400" b="0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1962</a:t>
                      </a:r>
                      <a:r>
                        <a:rPr lang="zh-CN" altLang="en-US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语音信号数字传输、通信卫星：</a:t>
                      </a:r>
                      <a:r>
                        <a:rPr lang="en-US" altLang="zh-CN" sz="2400" b="0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Telstar1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1963</a:t>
                      </a:r>
                      <a:r>
                        <a:rPr lang="zh-CN" altLang="en-US" sz="2400" b="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3333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无线电天文学（太空望远镜、电波望远镜）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1969</a:t>
                      </a:r>
                      <a:r>
                        <a:rPr lang="zh-CN" altLang="en-US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UNIX</a:t>
                      </a:r>
                      <a:r>
                        <a:rPr lang="zh-CN" altLang="en-US" sz="2800" b="1" kern="1200" dirty="0"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操作系统</a:t>
                      </a:r>
                      <a:r>
                        <a:rPr lang="zh-CN" altLang="en-US" sz="2400" b="0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、电荷耦合组件（</a:t>
                      </a:r>
                      <a:r>
                        <a:rPr lang="en-US" altLang="zh-CN" sz="2400" b="0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CCD</a:t>
                      </a:r>
                      <a:r>
                        <a:rPr lang="zh-CN" altLang="en-US" sz="2400" b="0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，用于条码读取器、摄影机、扫描仪、复印机）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1972</a:t>
                      </a:r>
                      <a:r>
                        <a:rPr lang="zh-CN" altLang="en-US" sz="24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800" b="1" kern="1200" dirty="0">
                          <a:solidFill>
                            <a:srgbClr val="00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1979</a:t>
                      </a:r>
                      <a:r>
                        <a:rPr lang="zh-CN" altLang="en-US" sz="2400" b="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</a:p>
                  </a:txBody>
                  <a:tcPr marL="76200" marR="76200" marT="15240" marB="1524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b="0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系统单芯片型的数字信号处理器</a:t>
                      </a:r>
                      <a:r>
                        <a:rPr lang="en-US" altLang="zh-CN" sz="2400" b="0" kern="1200" dirty="0" err="1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SoCDSP</a:t>
                      </a:r>
                      <a:r>
                        <a:rPr lang="zh-CN" altLang="en-US" sz="2400" b="0" kern="1200" dirty="0">
                          <a:solidFill>
                            <a:srgbClr val="990033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，用于调制解调器、无线电话等</a:t>
                      </a:r>
                    </a:p>
                  </a:txBody>
                  <a:tcPr marL="76200" marR="76200" marT="15240" marB="1524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40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18" y="2667000"/>
            <a:ext cx="8591550" cy="12573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09600"/>
            <a:ext cx="11258550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, j;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float x, y;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 = 10;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j = 20;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x = 43.2892f;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y = 5527.0f;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cs typeface="Times New Roman" panose="02020603050405020304" pitchFamily="18" charset="0"/>
              </a:rPr>
              <a:t>("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 = %d, j = %d, x = %f, y = %f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%d</a:t>
            </a:r>
            <a:r>
              <a:rPr lang="en-US" altLang="zh-CN" sz="2800" dirty="0">
                <a:cs typeface="Times New Roman" panose="02020603050405020304" pitchFamily="18" charset="0"/>
              </a:rPr>
              <a:t>\n", 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, j, x, y);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244" name="内容占位符 2"/>
          <p:cNvSpPr>
            <a:spLocks/>
          </p:cNvSpPr>
          <p:nvPr/>
        </p:nvSpPr>
        <p:spPr bwMode="auto">
          <a:xfrm>
            <a:off x="1828801" y="3933826"/>
            <a:ext cx="85375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下弧形箭头 1"/>
          <p:cNvSpPr/>
          <p:nvPr/>
        </p:nvSpPr>
        <p:spPr bwMode="auto">
          <a:xfrm>
            <a:off x="3276600" y="5791200"/>
            <a:ext cx="6096000" cy="622301"/>
          </a:xfrm>
          <a:prstGeom prst="curvedUpArrow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上弧形箭头 5"/>
          <p:cNvSpPr/>
          <p:nvPr/>
        </p:nvSpPr>
        <p:spPr bwMode="auto">
          <a:xfrm>
            <a:off x="4648200" y="4724400"/>
            <a:ext cx="5029200" cy="685800"/>
          </a:xfrm>
          <a:prstGeom prst="curvedDownArrow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弧形箭头 7"/>
          <p:cNvSpPr/>
          <p:nvPr/>
        </p:nvSpPr>
        <p:spPr bwMode="auto">
          <a:xfrm>
            <a:off x="6096000" y="5791200"/>
            <a:ext cx="3973749" cy="762000"/>
          </a:xfrm>
          <a:prstGeom prst="curvedUpArrow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上弧形箭头 8"/>
          <p:cNvSpPr/>
          <p:nvPr/>
        </p:nvSpPr>
        <p:spPr bwMode="auto">
          <a:xfrm>
            <a:off x="7391400" y="4724400"/>
            <a:ext cx="3048000" cy="685800"/>
          </a:xfrm>
          <a:prstGeom prst="curvedDownArrow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>
            <a:spLocks/>
          </p:cNvSpPr>
          <p:nvPr/>
        </p:nvSpPr>
        <p:spPr bwMode="auto">
          <a:xfrm>
            <a:off x="4876800" y="609601"/>
            <a:ext cx="684888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转换说明的个数多于变量数</a:t>
            </a:r>
            <a:endParaRPr lang="en-US" altLang="zh-CN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多了一个</a:t>
            </a:r>
            <a:r>
              <a:rPr lang="en-US" altLang="zh-CN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，没有对应的变量</a:t>
            </a:r>
            <a:endParaRPr lang="en-US" altLang="zh-CN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产生无意义值</a:t>
            </a:r>
            <a:endParaRPr lang="en-US" altLang="zh-CN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endParaRPr lang="zh-CN" altLang="en-US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8077200" y="3657600"/>
            <a:ext cx="3352800" cy="1752600"/>
          </a:xfrm>
          <a:prstGeom prst="straightConnector1">
            <a:avLst/>
          </a:prstGeom>
          <a:solidFill>
            <a:schemeClr val="accent1"/>
          </a:solidFill>
          <a:ln w="149225" cap="flat" cmpd="sng" algn="ctr">
            <a:solidFill>
              <a:srgbClr val="FF7706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55461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09600"/>
            <a:ext cx="11258550" cy="5867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main() {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, j;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float x, y;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 = 10;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j = 20;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x = 43.2892f;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y = 5527.0f;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	</a:t>
            </a:r>
            <a:r>
              <a:rPr lang="en-US" altLang="zh-CN" sz="2800" dirty="0" err="1"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cs typeface="Times New Roman" panose="02020603050405020304" pitchFamily="18" charset="0"/>
              </a:rPr>
              <a:t>(“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 = %d, j = %f, x = %d, y = %f\n”, </a:t>
            </a:r>
            <a:r>
              <a:rPr lang="en-US" altLang="zh-CN" sz="2800" dirty="0" err="1"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, j, x, y, </a:t>
            </a:r>
            <a:r>
              <a:rPr lang="en-US" altLang="zh-CN" sz="28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244" name="内容占位符 2"/>
          <p:cNvSpPr>
            <a:spLocks/>
          </p:cNvSpPr>
          <p:nvPr/>
        </p:nvSpPr>
        <p:spPr bwMode="auto">
          <a:xfrm>
            <a:off x="1828801" y="3933826"/>
            <a:ext cx="85375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endParaRPr lang="zh-CN" altLang="en-US" sz="1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下弧形箭头 1"/>
          <p:cNvSpPr/>
          <p:nvPr/>
        </p:nvSpPr>
        <p:spPr bwMode="auto">
          <a:xfrm>
            <a:off x="3276600" y="5791200"/>
            <a:ext cx="5715000" cy="622301"/>
          </a:xfrm>
          <a:prstGeom prst="curvedUpArrow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上弧形箭头 5"/>
          <p:cNvSpPr/>
          <p:nvPr/>
        </p:nvSpPr>
        <p:spPr bwMode="auto">
          <a:xfrm>
            <a:off x="4648200" y="4724400"/>
            <a:ext cx="5029200" cy="685800"/>
          </a:xfrm>
          <a:prstGeom prst="curvedDownArrow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弧形箭头 7"/>
          <p:cNvSpPr/>
          <p:nvPr/>
        </p:nvSpPr>
        <p:spPr bwMode="auto">
          <a:xfrm>
            <a:off x="6096000" y="5791200"/>
            <a:ext cx="3276600" cy="762000"/>
          </a:xfrm>
          <a:prstGeom prst="curvedUpArrow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上弧形箭头 8"/>
          <p:cNvSpPr/>
          <p:nvPr/>
        </p:nvSpPr>
        <p:spPr bwMode="auto">
          <a:xfrm>
            <a:off x="7467600" y="4724400"/>
            <a:ext cx="2590800" cy="685800"/>
          </a:xfrm>
          <a:prstGeom prst="curvedDownArrow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>
            <a:spLocks/>
          </p:cNvSpPr>
          <p:nvPr/>
        </p:nvSpPr>
        <p:spPr bwMode="auto">
          <a:xfrm>
            <a:off x="3416713" y="1143000"/>
            <a:ext cx="846137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转换说明的个数少于变量数</a:t>
            </a:r>
            <a:endParaRPr lang="en-US" altLang="zh-CN" sz="280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25000"/>
              </a:spcBef>
              <a:buClr>
                <a:srgbClr val="CC00CC"/>
              </a:buClr>
            </a:pPr>
            <a:r>
              <a:rPr lang="zh-CN" altLang="en-US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多的变量显示不出来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956" y="2586037"/>
            <a:ext cx="83629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3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11506200" cy="51054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hlink"/>
                </a:solidFill>
              </a:rPr>
              <a:t>标志</a:t>
            </a:r>
            <a:r>
              <a:rPr lang="zh-CN" altLang="en-US" sz="2400" dirty="0"/>
              <a:t>：</a:t>
            </a:r>
          </a:p>
          <a:p>
            <a:pPr lvl="1">
              <a:lnSpc>
                <a:spcPct val="1150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990033"/>
                </a:solidFill>
              </a:rPr>
              <a:t>-</a:t>
            </a:r>
            <a:r>
              <a:rPr lang="zh-CN" altLang="zh-CN" dirty="0"/>
              <a:t>：有</a:t>
            </a:r>
            <a:r>
              <a:rPr lang="en-US" altLang="zh-CN" dirty="0"/>
              <a:t> - </a:t>
            </a:r>
            <a:r>
              <a:rPr lang="zh-CN" altLang="zh-CN" dirty="0"/>
              <a:t>表示</a:t>
            </a:r>
            <a:r>
              <a:rPr lang="zh-CN" altLang="zh-CN" dirty="0">
                <a:solidFill>
                  <a:srgbClr val="990033"/>
                </a:solidFill>
              </a:rPr>
              <a:t>左对齐</a:t>
            </a:r>
            <a:r>
              <a:rPr lang="zh-CN" altLang="zh-CN" dirty="0"/>
              <a:t>输出，如省略表示</a:t>
            </a:r>
            <a:r>
              <a:rPr lang="zh-CN" altLang="zh-CN" dirty="0">
                <a:solidFill>
                  <a:srgbClr val="990033"/>
                </a:solidFill>
              </a:rPr>
              <a:t>右对齐</a:t>
            </a:r>
            <a:r>
              <a:rPr lang="zh-CN" altLang="zh-CN" dirty="0"/>
              <a:t>输出。</a:t>
            </a:r>
            <a:endParaRPr lang="zh-CN" altLang="en-US" dirty="0"/>
          </a:p>
          <a:p>
            <a:pPr lvl="1">
              <a:lnSpc>
                <a:spcPct val="115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990033"/>
                </a:solidFill>
              </a:rPr>
              <a:t>0</a:t>
            </a:r>
            <a:r>
              <a:rPr lang="zh-CN" altLang="zh-CN" dirty="0"/>
              <a:t>：有</a:t>
            </a:r>
            <a:r>
              <a:rPr lang="en-US" altLang="zh-CN" dirty="0"/>
              <a:t> 0 </a:t>
            </a:r>
            <a:r>
              <a:rPr lang="zh-CN" altLang="zh-CN" dirty="0"/>
              <a:t>表示指定空位</a:t>
            </a:r>
            <a:r>
              <a:rPr lang="zh-CN" altLang="zh-CN" dirty="0">
                <a:solidFill>
                  <a:srgbClr val="990033"/>
                </a:solidFill>
              </a:rPr>
              <a:t>填</a:t>
            </a:r>
            <a:r>
              <a:rPr lang="en-US" altLang="zh-CN" dirty="0">
                <a:solidFill>
                  <a:srgbClr val="990033"/>
                </a:solidFill>
              </a:rPr>
              <a:t>0</a:t>
            </a:r>
            <a:r>
              <a:rPr lang="zh-CN" altLang="en-US" dirty="0"/>
              <a:t>，</a:t>
            </a:r>
            <a:r>
              <a:rPr lang="zh-CN" altLang="zh-CN" dirty="0"/>
              <a:t>如省略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空格</a:t>
            </a:r>
            <a:r>
              <a:rPr lang="zh-CN" altLang="en-US" dirty="0"/>
              <a:t>填充</a:t>
            </a:r>
            <a:r>
              <a:rPr lang="zh-CN" altLang="zh-CN" dirty="0"/>
              <a:t>。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hlink"/>
                </a:solidFill>
              </a:rPr>
              <a:t>m</a:t>
            </a:r>
            <a:r>
              <a:rPr lang="zh-CN" altLang="zh-CN" sz="2400" dirty="0"/>
              <a:t>：指域宽，即对应的输出项在输出设备上所占的</a:t>
            </a:r>
            <a:r>
              <a:rPr lang="zh-CN" altLang="en-US" sz="2400" dirty="0"/>
              <a:t>最小</a:t>
            </a:r>
            <a:r>
              <a:rPr lang="zh-CN" altLang="zh-CN" sz="2400" dirty="0"/>
              <a:t>字符数。</a:t>
            </a:r>
            <a:endParaRPr lang="zh-CN" altLang="en-US" sz="2400" dirty="0"/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hlink"/>
                </a:solidFill>
              </a:rPr>
              <a:t>.n</a:t>
            </a:r>
            <a:r>
              <a:rPr lang="zh-CN" altLang="en-US" sz="2400" dirty="0"/>
              <a:t>：</a:t>
            </a:r>
            <a:r>
              <a:rPr lang="zh-CN" altLang="zh-CN" sz="2400" dirty="0"/>
              <a:t>指精度</a:t>
            </a:r>
            <a:r>
              <a:rPr lang="zh-CN" altLang="en-US" sz="2400" dirty="0"/>
              <a:t>，</a:t>
            </a:r>
            <a:r>
              <a:rPr lang="zh-CN" altLang="zh-CN" sz="2400" dirty="0"/>
              <a:t>用于说明输出的实数的小数位数</a:t>
            </a:r>
            <a:r>
              <a:rPr lang="zh-CN" altLang="en-US" sz="2400" dirty="0"/>
              <a:t>，缺省情况下 </a:t>
            </a:r>
            <a:r>
              <a:rPr lang="en-US" altLang="zh-CN" sz="2400" dirty="0">
                <a:solidFill>
                  <a:srgbClr val="990033"/>
                </a:solidFill>
              </a:rPr>
              <a:t>n=6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chemeClr val="hlink"/>
                </a:solidFill>
              </a:rPr>
              <a:t>f</a:t>
            </a:r>
            <a:r>
              <a:rPr lang="zh-CN" altLang="zh-CN" sz="2400" dirty="0">
                <a:solidFill>
                  <a:schemeClr val="hlink"/>
                </a:solidFill>
              </a:rPr>
              <a:t>格式</a:t>
            </a:r>
            <a:r>
              <a:rPr lang="zh-CN" altLang="zh-CN" sz="2400" dirty="0"/>
              <a:t>：用来输出实数（包括单精度、双精度），以小数形式输出。</a:t>
            </a:r>
            <a:endParaRPr lang="zh-CN" altLang="en-US" sz="2400" dirty="0"/>
          </a:p>
          <a:p>
            <a:pPr lvl="1">
              <a:lnSpc>
                <a:spcPct val="115000"/>
              </a:lnSpc>
              <a:spcBef>
                <a:spcPts val="600"/>
              </a:spcBef>
            </a:pPr>
            <a:r>
              <a:rPr lang="en-US" altLang="zh-CN" dirty="0"/>
              <a:t>%f</a:t>
            </a:r>
            <a:r>
              <a:rPr lang="zh-CN" altLang="zh-CN" dirty="0"/>
              <a:t>：不指定宽度，整数部分全部输出并输出</a:t>
            </a:r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zh-CN" dirty="0">
                <a:solidFill>
                  <a:srgbClr val="C00000"/>
                </a:solidFill>
              </a:rPr>
              <a:t>位小数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>
              <a:lnSpc>
                <a:spcPct val="115000"/>
              </a:lnSpc>
              <a:spcBef>
                <a:spcPts val="600"/>
              </a:spcBef>
            </a:pPr>
            <a:r>
              <a:rPr lang="en-US" altLang="zh-CN" dirty="0"/>
              <a:t>%-m.nf</a:t>
            </a:r>
            <a:r>
              <a:rPr lang="zh-CN" altLang="zh-CN" dirty="0"/>
              <a:t>：输出共占</a:t>
            </a:r>
            <a:r>
              <a:rPr lang="en-US" altLang="zh-CN" dirty="0"/>
              <a:t>m</a:t>
            </a:r>
            <a:r>
              <a:rPr lang="zh-CN" altLang="zh-CN" dirty="0"/>
              <a:t>列，其中有</a:t>
            </a:r>
            <a:r>
              <a:rPr lang="en-US" altLang="zh-CN" dirty="0"/>
              <a:t>n</a:t>
            </a:r>
            <a:r>
              <a:rPr lang="zh-CN" altLang="zh-CN" dirty="0"/>
              <a:t>位小数，如数值宽度小于</a:t>
            </a:r>
            <a:r>
              <a:rPr lang="en-US" altLang="zh-CN" dirty="0"/>
              <a:t>m</a:t>
            </a:r>
            <a:r>
              <a:rPr lang="zh-CN" altLang="zh-CN" dirty="0"/>
              <a:t>右端补空格。</a:t>
            </a:r>
          </a:p>
          <a:p>
            <a:pPr lvl="1">
              <a:lnSpc>
                <a:spcPct val="115000"/>
              </a:lnSpc>
              <a:spcBef>
                <a:spcPts val="600"/>
              </a:spcBef>
            </a:pPr>
            <a:r>
              <a:rPr lang="en-US" altLang="zh-CN" dirty="0"/>
              <a:t>%m.nf</a:t>
            </a:r>
            <a:r>
              <a:rPr lang="zh-CN" altLang="zh-CN" dirty="0"/>
              <a:t>：输出共占</a:t>
            </a:r>
            <a:r>
              <a:rPr lang="en-US" altLang="zh-CN" dirty="0"/>
              <a:t>m</a:t>
            </a:r>
            <a:r>
              <a:rPr lang="zh-CN" altLang="zh-CN" dirty="0"/>
              <a:t>列，其中有</a:t>
            </a:r>
            <a:r>
              <a:rPr lang="en-US" altLang="zh-CN" dirty="0"/>
              <a:t>n</a:t>
            </a:r>
            <a:r>
              <a:rPr lang="zh-CN" altLang="zh-CN" dirty="0"/>
              <a:t>位小数，如数值宽度小于</a:t>
            </a:r>
            <a:r>
              <a:rPr lang="en-US" altLang="zh-CN" dirty="0"/>
              <a:t>m</a:t>
            </a:r>
            <a:r>
              <a:rPr lang="zh-CN" altLang="zh-CN" dirty="0"/>
              <a:t>左端补空格。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11318" name="Group 54"/>
          <p:cNvGraphicFramePr>
            <a:graphicFrameLocks noGrp="1"/>
          </p:cNvGraphicFramePr>
          <p:nvPr/>
        </p:nvGraphicFramePr>
        <p:xfrm>
          <a:off x="685800" y="609600"/>
          <a:ext cx="10972799" cy="685800"/>
        </p:xfrm>
        <a:graphic>
          <a:graphicData uri="http://schemas.openxmlformats.org/drawingml/2006/table">
            <a:tbl>
              <a:tblPr/>
              <a:tblGrid>
                <a:gridCol w="62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2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9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标志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（最小字段宽度）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（精度）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长度修饰符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转换说明符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8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81000" y="1524000"/>
            <a:ext cx="11506199" cy="4965701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zh-CN" dirty="0">
                <a:solidFill>
                  <a:schemeClr val="hlink"/>
                </a:solidFill>
              </a:rPr>
              <a:t>e</a:t>
            </a:r>
            <a:r>
              <a:rPr lang="zh-CN" altLang="zh-CN" dirty="0">
                <a:solidFill>
                  <a:schemeClr val="hlink"/>
                </a:solidFill>
              </a:rPr>
              <a:t>格式</a:t>
            </a:r>
            <a:r>
              <a:rPr lang="zh-CN" altLang="zh-CN" dirty="0"/>
              <a:t>：以</a:t>
            </a:r>
            <a:r>
              <a:rPr lang="zh-CN" altLang="zh-CN" dirty="0">
                <a:solidFill>
                  <a:srgbClr val="990033"/>
                </a:solidFill>
              </a:rPr>
              <a:t>指数形式</a:t>
            </a:r>
            <a:r>
              <a:rPr lang="zh-CN" altLang="zh-CN" dirty="0"/>
              <a:t>输出实数。可用以下形式：</a:t>
            </a:r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CN" sz="2600" dirty="0"/>
              <a:t>%e</a:t>
            </a:r>
            <a:r>
              <a:rPr lang="zh-CN" altLang="zh-CN" sz="2600" dirty="0"/>
              <a:t>：数字部分（又称尾数）输出</a:t>
            </a:r>
            <a:r>
              <a:rPr lang="en-US" altLang="zh-CN" sz="2600" dirty="0">
                <a:solidFill>
                  <a:srgbClr val="990033"/>
                </a:solidFill>
              </a:rPr>
              <a:t>6</a:t>
            </a:r>
            <a:r>
              <a:rPr lang="zh-CN" altLang="zh-CN" sz="2600" dirty="0">
                <a:solidFill>
                  <a:srgbClr val="990033"/>
                </a:solidFill>
              </a:rPr>
              <a:t>位小数</a:t>
            </a:r>
            <a:r>
              <a:rPr lang="zh-CN" altLang="en-US" sz="2600" dirty="0"/>
              <a:t>。</a:t>
            </a:r>
            <a:endParaRPr lang="zh-CN" altLang="zh-CN" sz="2600" dirty="0"/>
          </a:p>
          <a:p>
            <a:pPr lvl="1">
              <a:lnSpc>
                <a:spcPct val="130000"/>
              </a:lnSpc>
              <a:spcBef>
                <a:spcPct val="30000"/>
              </a:spcBef>
            </a:pPr>
            <a:r>
              <a:rPr lang="en-US" altLang="zh-CN" sz="2600" dirty="0"/>
              <a:t>%m.ne</a:t>
            </a:r>
            <a:r>
              <a:rPr lang="zh-CN" altLang="zh-CN" sz="2600" dirty="0"/>
              <a:t>和</a:t>
            </a:r>
            <a:r>
              <a:rPr lang="en-US" altLang="zh-CN" sz="2600" dirty="0"/>
              <a:t>%-m.ne</a:t>
            </a:r>
            <a:r>
              <a:rPr lang="zh-CN" altLang="zh-CN" sz="2600" dirty="0"/>
              <a:t>：</a:t>
            </a:r>
            <a:r>
              <a:rPr lang="en-US" altLang="zh-CN" sz="2600" dirty="0">
                <a:solidFill>
                  <a:srgbClr val="990033"/>
                </a:solidFill>
              </a:rPr>
              <a:t>m</a:t>
            </a:r>
            <a:r>
              <a:rPr lang="zh-CN" altLang="zh-CN" sz="2600" dirty="0"/>
              <a:t>、</a:t>
            </a:r>
            <a:r>
              <a:rPr lang="en-US" altLang="zh-CN" sz="2600" dirty="0">
                <a:solidFill>
                  <a:srgbClr val="990033"/>
                </a:solidFill>
              </a:rPr>
              <a:t>n</a:t>
            </a:r>
            <a:r>
              <a:rPr lang="zh-CN" altLang="zh-CN" sz="2600" dirty="0"/>
              <a:t>和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990033"/>
                </a:solidFill>
              </a:rPr>
              <a:t>-</a:t>
            </a:r>
            <a:r>
              <a:rPr lang="en-US" altLang="zh-CN" sz="2600" dirty="0"/>
              <a:t> </a:t>
            </a:r>
            <a:r>
              <a:rPr lang="zh-CN" altLang="zh-CN" sz="2600" dirty="0"/>
              <a:t>字符含义与前相同。此处</a:t>
            </a:r>
            <a:r>
              <a:rPr lang="en-US" altLang="zh-CN" sz="2600" dirty="0"/>
              <a:t>n</a:t>
            </a:r>
            <a:r>
              <a:rPr lang="zh-CN" altLang="zh-CN" sz="2600" dirty="0"/>
              <a:t>指数据的数字部分的小数位数，</a:t>
            </a:r>
            <a:r>
              <a:rPr lang="en-US" altLang="zh-CN" sz="2600" dirty="0"/>
              <a:t>m</a:t>
            </a:r>
            <a:r>
              <a:rPr lang="zh-CN" altLang="zh-CN" sz="2600" dirty="0"/>
              <a:t>表示整个输出数据所占的宽度。</a:t>
            </a:r>
            <a:endParaRPr lang="en-US" altLang="zh-CN" sz="2600" dirty="0"/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en-US" altLang="zh-CN" dirty="0">
                <a:solidFill>
                  <a:schemeClr val="hlink"/>
                </a:solidFill>
              </a:rPr>
              <a:t>g</a:t>
            </a:r>
            <a:r>
              <a:rPr lang="zh-CN" altLang="zh-CN" dirty="0">
                <a:solidFill>
                  <a:schemeClr val="hlink"/>
                </a:solidFill>
              </a:rPr>
              <a:t>格式</a:t>
            </a:r>
            <a:r>
              <a:rPr lang="zh-CN" altLang="zh-CN" dirty="0"/>
              <a:t>：自动选</a:t>
            </a:r>
            <a:r>
              <a:rPr lang="en-US" altLang="zh-CN" dirty="0"/>
              <a:t>f</a:t>
            </a:r>
            <a:r>
              <a:rPr lang="zh-CN" altLang="zh-CN" dirty="0"/>
              <a:t>格式或</a:t>
            </a:r>
            <a:r>
              <a:rPr lang="en-US" altLang="zh-CN" dirty="0"/>
              <a:t>e</a:t>
            </a:r>
            <a:r>
              <a:rPr lang="zh-CN" altLang="zh-CN" dirty="0"/>
              <a:t>格式中较短的一种输出，且不输出无意义的零。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o</a:t>
            </a:r>
            <a:r>
              <a:rPr lang="zh-CN" altLang="zh-CN" dirty="0">
                <a:solidFill>
                  <a:schemeClr val="hlink"/>
                </a:solidFill>
              </a:rPr>
              <a:t>格式</a:t>
            </a:r>
            <a:r>
              <a:rPr lang="zh-CN" altLang="zh-CN" dirty="0"/>
              <a:t>：</a:t>
            </a:r>
            <a:r>
              <a:rPr lang="zh-CN" altLang="en-US" dirty="0"/>
              <a:t>把无符号数转换为</a:t>
            </a:r>
            <a:r>
              <a:rPr lang="zh-CN" altLang="en-US" dirty="0">
                <a:solidFill>
                  <a:srgbClr val="990033"/>
                </a:solidFill>
              </a:rPr>
              <a:t>八进制数</a:t>
            </a:r>
            <a:r>
              <a:rPr lang="zh-CN" altLang="en-US" dirty="0"/>
              <a:t>（</a:t>
            </a:r>
            <a:r>
              <a:rPr lang="en-US" altLang="zh-CN" dirty="0"/>
              <a:t>o</a:t>
            </a:r>
            <a:r>
              <a:rPr lang="zh-CN" altLang="en-US" dirty="0"/>
              <a:t>）</a:t>
            </a:r>
            <a:r>
              <a:rPr lang="zh-CN" altLang="zh-CN" dirty="0"/>
              <a:t>。</a:t>
            </a:r>
            <a:endParaRPr lang="zh-CN" altLang="en-US" dirty="0"/>
          </a:p>
          <a:p>
            <a:pPr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>
                <a:solidFill>
                  <a:schemeClr val="hlink"/>
                </a:solidFill>
              </a:rPr>
              <a:t>x</a:t>
            </a:r>
            <a:r>
              <a:rPr lang="zh-CN" altLang="zh-CN" dirty="0">
                <a:solidFill>
                  <a:schemeClr val="hlink"/>
                </a:solidFill>
              </a:rPr>
              <a:t>格式</a:t>
            </a:r>
            <a:r>
              <a:rPr lang="zh-CN" altLang="zh-CN" dirty="0"/>
              <a:t>：</a:t>
            </a:r>
            <a:r>
              <a:rPr lang="zh-CN" altLang="en-US" dirty="0"/>
              <a:t>把无符号数转换为</a:t>
            </a:r>
            <a:r>
              <a:rPr lang="zh-CN" altLang="en-US" dirty="0">
                <a:solidFill>
                  <a:srgbClr val="990033"/>
                </a:solidFill>
              </a:rPr>
              <a:t>十六进制数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graphicFrame>
        <p:nvGraphicFramePr>
          <p:cNvPr id="6" name="Group 54"/>
          <p:cNvGraphicFramePr>
            <a:graphicFrameLocks noGrp="1"/>
          </p:cNvGraphicFramePr>
          <p:nvPr/>
        </p:nvGraphicFramePr>
        <p:xfrm>
          <a:off x="685800" y="609600"/>
          <a:ext cx="10972799" cy="685800"/>
        </p:xfrm>
        <a:graphic>
          <a:graphicData uri="http://schemas.openxmlformats.org/drawingml/2006/table">
            <a:tbl>
              <a:tblPr/>
              <a:tblGrid>
                <a:gridCol w="62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25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9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标志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（最小字段宽度）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（精度）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长度修饰符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sz="1400" b="1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转换说明符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FFCC"/>
                        </a:gs>
                        <a:gs pos="100000">
                          <a:srgbClr val="FFCC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55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457200"/>
            <a:ext cx="5848350" cy="1905000"/>
          </a:xfrm>
          <a:prstGeom prst="rect">
            <a:avLst/>
          </a:prstGeom>
        </p:spPr>
      </p:pic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304800" y="512764"/>
            <a:ext cx="9775826" cy="6192837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//</a:t>
            </a:r>
            <a:r>
              <a:rPr lang="en-US" altLang="zh-CN" sz="2400" dirty="0" err="1"/>
              <a:t>tprintf.c</a:t>
            </a:r>
            <a:endParaRPr lang="en-US" altLang="zh-CN" sz="2400" dirty="0"/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main(){</a:t>
            </a:r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float x;</a:t>
            </a:r>
            <a:endParaRPr lang="zh-CN" altLang="en-US" sz="2400" dirty="0"/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	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43;</a:t>
            </a:r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	x = 839.21f;</a:t>
            </a:r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nn-NO" altLang="zh-CN" sz="2400" dirty="0"/>
              <a:t>	printf("|%d|%5d|%-5d|%5.3d|\n", i, i, i, i);</a:t>
            </a:r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pt-BR" altLang="zh-CN" sz="2400" dirty="0"/>
              <a:t>	printf("|%11.3f|%11.3e|%-11g|\n", x, x, x);</a:t>
            </a:r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nn-NO" altLang="zh-CN" sz="2400" dirty="0"/>
              <a:t>	printf("|%o|%5x|%-5o|\n", i, i, i);</a:t>
            </a:r>
            <a:endParaRPr lang="pt-BR" altLang="zh-CN" sz="2400" dirty="0"/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	return 0;</a:t>
            </a:r>
          </a:p>
          <a:p>
            <a:pPr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" name="矩形标注 1"/>
          <p:cNvSpPr/>
          <p:nvPr/>
        </p:nvSpPr>
        <p:spPr bwMode="auto">
          <a:xfrm>
            <a:off x="2743200" y="2286000"/>
            <a:ext cx="9144000" cy="1502685"/>
          </a:xfrm>
          <a:prstGeom prst="wedgeRectCallout">
            <a:avLst>
              <a:gd name="adj1" fmla="val -44632"/>
              <a:gd name="adj2" fmla="val 6617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：最小的空间显示  </a:t>
            </a:r>
            <a:endParaRPr lang="en-US" altLang="zh-CN" sz="2000" dirty="0">
              <a:ln>
                <a:solidFill>
                  <a:srgbClr val="000000"/>
                </a:solidFill>
              </a:ln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%5d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：右对齐，占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个字符空间，空格填充</a:t>
            </a:r>
            <a:endParaRPr lang="en-US" altLang="zh-CN" sz="2000" dirty="0">
              <a:ln>
                <a:solidFill>
                  <a:srgbClr val="000000"/>
                </a:solidFill>
              </a:ln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%-5d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：左对齐，占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个字符空间，空格填充</a:t>
            </a:r>
            <a:endParaRPr lang="en-US" altLang="zh-CN" sz="2000" dirty="0">
              <a:ln>
                <a:solidFill>
                  <a:srgbClr val="000000"/>
                </a:solidFill>
              </a:ln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%5.3d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：右对齐，占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个字符空间，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个有效数字，不足填零，空格填充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7333456" y="3810000"/>
            <a:ext cx="4553744" cy="1873027"/>
          </a:xfrm>
          <a:prstGeom prst="wedgeRectCallout">
            <a:avLst>
              <a:gd name="adj1" fmla="val -58671"/>
              <a:gd name="adj2" fmla="val -237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%11.3f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：占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个字符空间，小数点后保留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位数字</a:t>
            </a:r>
            <a:endParaRPr lang="en-US" altLang="zh-CN" sz="2000" dirty="0">
              <a:ln>
                <a:solidFill>
                  <a:srgbClr val="000000"/>
                </a:solidFill>
              </a:ln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%11.3e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：指数形式显示，占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个字符空间，小数点后保留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位数字</a:t>
            </a:r>
            <a:endParaRPr lang="en-US" altLang="zh-CN" sz="2000" dirty="0">
              <a:ln>
                <a:solidFill>
                  <a:srgbClr val="000000"/>
                </a:solidFill>
              </a:ln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-11.3g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：左对齐，选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形式中所占空间小的方式显示 </a:t>
            </a:r>
          </a:p>
        </p:txBody>
      </p:sp>
      <p:sp>
        <p:nvSpPr>
          <p:cNvPr id="7" name="矩形标注 6"/>
          <p:cNvSpPr/>
          <p:nvPr/>
        </p:nvSpPr>
        <p:spPr bwMode="auto">
          <a:xfrm>
            <a:off x="2362200" y="5562600"/>
            <a:ext cx="9525000" cy="1133169"/>
          </a:xfrm>
          <a:prstGeom prst="wedgeRectCallout">
            <a:avLst>
              <a:gd name="adj1" fmla="val -53311"/>
              <a:gd name="adj2" fmla="val -478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%o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数显示十进制数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baseline="30000" dirty="0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+3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000" baseline="30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=43</a:t>
            </a:r>
            <a:endParaRPr lang="en-US" altLang="zh-CN" sz="2000" dirty="0">
              <a:ln>
                <a:solidFill>
                  <a:srgbClr val="000000"/>
                </a:solidFill>
              </a:ln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%5x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数显示十进制数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43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，占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个字符空间，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2000" baseline="30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+11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sz="2000" baseline="30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=43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%-5o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：左对齐，占</a:t>
            </a:r>
            <a:r>
              <a:rPr lang="en-US" altLang="zh-CN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个字符空间，用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</a:t>
            </a:r>
            <a:r>
              <a:rPr lang="zh-CN" altLang="en-US" sz="2000" dirty="0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数显示</a:t>
            </a:r>
            <a:endParaRPr lang="en-US" altLang="zh-CN" sz="2000" dirty="0">
              <a:ln>
                <a:solidFill>
                  <a:srgbClr val="000000"/>
                </a:solidFill>
              </a:ln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2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14400" y="533400"/>
            <a:ext cx="10363200" cy="990600"/>
          </a:xfrm>
        </p:spPr>
        <p:txBody>
          <a:bodyPr/>
          <a:lstStyle/>
          <a:p>
            <a:r>
              <a:rPr lang="zh-CN" altLang="en-US" dirty="0"/>
              <a:t>转义序列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45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格式串中常用的“</a:t>
            </a:r>
            <a:r>
              <a:rPr lang="en-US" altLang="zh-CN" sz="2800" dirty="0">
                <a:solidFill>
                  <a:srgbClr val="990033"/>
                </a:solidFill>
                <a:latin typeface="Times New Roman" panose="02020603050405020304" pitchFamily="18" charset="0"/>
              </a:rPr>
              <a:t>\n</a:t>
            </a:r>
            <a:r>
              <a:rPr lang="en-US" altLang="zh-CN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</a:rPr>
              <a:t>，被称为</a:t>
            </a:r>
            <a:r>
              <a:rPr lang="zh-CN" altLang="en-US" sz="2800" dirty="0">
                <a:solidFill>
                  <a:schemeClr val="hlink"/>
                </a:solidFill>
              </a:rPr>
              <a:t>转义序列（</a:t>
            </a:r>
            <a:r>
              <a:rPr lang="en-US" altLang="zh-CN" sz="2800" dirty="0">
                <a:solidFill>
                  <a:schemeClr val="hlink"/>
                </a:solidFill>
              </a:rPr>
              <a:t>Escape Sequence</a:t>
            </a:r>
            <a:r>
              <a:rPr lang="zh-CN" altLang="en-US" sz="2800" dirty="0">
                <a:solidFill>
                  <a:schemeClr val="hlink"/>
                </a:solidFill>
              </a:rPr>
              <a:t>）</a:t>
            </a:r>
            <a:endParaRPr lang="en-US" altLang="zh-CN" sz="2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45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常用的：</a:t>
            </a:r>
          </a:p>
          <a:p>
            <a:pPr lvl="1">
              <a:lnSpc>
                <a:spcPct val="130000"/>
              </a:lnSpc>
              <a:spcBef>
                <a:spcPct val="45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警报（响铃）符：</a:t>
            </a:r>
            <a:r>
              <a:rPr lang="en-US" altLang="zh-CN" sz="2600" dirty="0">
                <a:solidFill>
                  <a:srgbClr val="990033"/>
                </a:solidFill>
                <a:latin typeface="Times New Roman" panose="02020603050405020304" pitchFamily="18" charset="0"/>
              </a:rPr>
              <a:t>\a</a:t>
            </a:r>
          </a:p>
          <a:p>
            <a:pPr lvl="1">
              <a:lnSpc>
                <a:spcPct val="130000"/>
              </a:lnSpc>
              <a:spcBef>
                <a:spcPct val="45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回退符：</a:t>
            </a:r>
            <a:r>
              <a:rPr lang="en-US" altLang="zh-CN" sz="2600" dirty="0">
                <a:solidFill>
                  <a:srgbClr val="990033"/>
                </a:solidFill>
                <a:latin typeface="Times New Roman" panose="02020603050405020304" pitchFamily="18" charset="0"/>
              </a:rPr>
              <a:t>\b</a:t>
            </a:r>
          </a:p>
          <a:p>
            <a:pPr lvl="1">
              <a:lnSpc>
                <a:spcPct val="130000"/>
              </a:lnSpc>
              <a:spcBef>
                <a:spcPct val="45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换行符：</a:t>
            </a:r>
            <a:r>
              <a:rPr lang="en-US" altLang="zh-CN" sz="2600" dirty="0">
                <a:solidFill>
                  <a:srgbClr val="990033"/>
                </a:solidFill>
                <a:latin typeface="Times New Roman" panose="02020603050405020304" pitchFamily="18" charset="0"/>
              </a:rPr>
              <a:t>\n</a:t>
            </a:r>
          </a:p>
          <a:p>
            <a:pPr lvl="1">
              <a:lnSpc>
                <a:spcPct val="130000"/>
              </a:lnSpc>
              <a:spcBef>
                <a:spcPct val="45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水平制表符：</a:t>
            </a:r>
            <a:r>
              <a:rPr lang="en-US" altLang="zh-CN" sz="2600" dirty="0">
                <a:solidFill>
                  <a:srgbClr val="990033"/>
                </a:solidFill>
                <a:latin typeface="Times New Roman" panose="02020603050405020304" pitchFamily="18" charset="0"/>
              </a:rPr>
              <a:t>\t</a:t>
            </a:r>
            <a:endParaRPr lang="zh-CN" altLang="en-US" sz="2600" dirty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0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38200" y="762000"/>
            <a:ext cx="10134600" cy="558165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main(void)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{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("Item</a:t>
            </a:r>
            <a:r>
              <a:rPr lang="en-US" altLang="zh-CN" sz="2800" dirty="0">
                <a:solidFill>
                  <a:srgbClr val="990033"/>
                </a:solidFill>
              </a:rPr>
              <a:t>\</a:t>
            </a:r>
            <a:r>
              <a:rPr lang="en-US" altLang="zh-CN" sz="2800" dirty="0" err="1">
                <a:solidFill>
                  <a:srgbClr val="990033"/>
                </a:solidFill>
              </a:rPr>
              <a:t>t</a:t>
            </a:r>
            <a:r>
              <a:rPr lang="en-US" altLang="zh-CN" sz="2800" dirty="0" err="1"/>
              <a:t>Unit</a:t>
            </a:r>
            <a:r>
              <a:rPr lang="en-US" altLang="zh-CN" sz="2800" dirty="0">
                <a:solidFill>
                  <a:srgbClr val="990033"/>
                </a:solidFill>
              </a:rPr>
              <a:t>\</a:t>
            </a:r>
            <a:r>
              <a:rPr lang="en-US" altLang="zh-CN" sz="2800" dirty="0" err="1">
                <a:solidFill>
                  <a:srgbClr val="990033"/>
                </a:solidFill>
              </a:rPr>
              <a:t>t</a:t>
            </a:r>
            <a:r>
              <a:rPr lang="en-US" altLang="zh-CN" sz="2800" dirty="0" err="1"/>
              <a:t>Purchase</a:t>
            </a:r>
            <a:r>
              <a:rPr lang="en-US" altLang="zh-CN" sz="2800" dirty="0">
                <a:solidFill>
                  <a:srgbClr val="990033"/>
                </a:solidFill>
              </a:rPr>
              <a:t>\n\</a:t>
            </a:r>
            <a:r>
              <a:rPr lang="en-US" altLang="zh-CN" sz="2800" dirty="0" err="1">
                <a:solidFill>
                  <a:srgbClr val="990033"/>
                </a:solidFill>
              </a:rPr>
              <a:t>t</a:t>
            </a:r>
            <a:r>
              <a:rPr lang="en-US" altLang="zh-CN" sz="2800" dirty="0" err="1"/>
              <a:t>Price</a:t>
            </a:r>
            <a:r>
              <a:rPr lang="en-US" altLang="zh-CN" sz="2800" dirty="0">
                <a:solidFill>
                  <a:srgbClr val="990033"/>
                </a:solidFill>
              </a:rPr>
              <a:t>\</a:t>
            </a:r>
            <a:r>
              <a:rPr lang="en-US" altLang="zh-CN" sz="2800" dirty="0" err="1">
                <a:solidFill>
                  <a:srgbClr val="990033"/>
                </a:solidFill>
              </a:rPr>
              <a:t>t</a:t>
            </a:r>
            <a:r>
              <a:rPr lang="en-US" altLang="zh-CN" sz="2800" dirty="0" err="1"/>
              <a:t>Date</a:t>
            </a:r>
            <a:r>
              <a:rPr lang="en-US" altLang="zh-CN" sz="2800" dirty="0">
                <a:solidFill>
                  <a:srgbClr val="990033"/>
                </a:solidFill>
              </a:rPr>
              <a:t>\n</a:t>
            </a:r>
            <a:r>
              <a:rPr lang="en-US" altLang="zh-CN" sz="2800" dirty="0"/>
              <a:t>");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	return 0;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247" y="3809996"/>
            <a:ext cx="6520582" cy="2125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604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转义序列   </a:t>
            </a:r>
            <a:r>
              <a:rPr lang="en-US" altLang="zh-CN" dirty="0"/>
              <a:t>\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800" dirty="0"/>
              <a:t>可以去掉后面字符的特殊含义，让我们能显示特殊字符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main(void){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</a:t>
            </a:r>
            <a:r>
              <a:rPr lang="en-US" altLang="zh-CN" sz="2800" dirty="0">
                <a:solidFill>
                  <a:srgbClr val="C00000"/>
                </a:solidFill>
              </a:rPr>
              <a:t>\"</a:t>
            </a:r>
            <a:r>
              <a:rPr lang="en-US" altLang="zh-CN" sz="2800" dirty="0"/>
              <a:t>Hello</a:t>
            </a:r>
            <a:r>
              <a:rPr lang="en-US" altLang="zh-CN" sz="2800" dirty="0">
                <a:solidFill>
                  <a:srgbClr val="C00000"/>
                </a:solidFill>
              </a:rPr>
              <a:t>\"</a:t>
            </a:r>
            <a:r>
              <a:rPr lang="en-US" altLang="zh-CN" sz="2800" dirty="0"/>
              <a:t>\n");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	return 0;</a:t>
            </a:r>
          </a:p>
          <a:p>
            <a:pPr>
              <a:lnSpc>
                <a:spcPct val="11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05" y="4343398"/>
            <a:ext cx="6663476" cy="171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237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2351089" y="2667000"/>
            <a:ext cx="7177087" cy="14478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742950" lvl="1" indent="-285750" defTabSz="762000">
              <a:lnSpc>
                <a:spcPct val="150000"/>
              </a:lnSpc>
              <a:spcBef>
                <a:spcPts val="1800"/>
              </a:spcBef>
              <a:buClr>
                <a:srgbClr val="0000FF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en-US" altLang="zh-CN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2.6 C</a:t>
            </a: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程序的输入</a:t>
            </a:r>
            <a:r>
              <a:rPr kumimoji="1" lang="zh-CN" altLang="zh-CN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scanf()</a:t>
            </a:r>
            <a:r>
              <a:rPr kumimoji="1" lang="zh-CN" altLang="en-US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kumimoji="1" lang="en-US" altLang="zh-CN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762000">
              <a:lnSpc>
                <a:spcPct val="150000"/>
              </a:lnSpc>
              <a:spcBef>
                <a:spcPts val="1800"/>
              </a:spcBef>
              <a:buClr>
                <a:srgbClr val="990099"/>
              </a:buClr>
              <a:buSzPct val="50000"/>
              <a:buFont typeface="Wingdings" pitchFamily="2" charset="2"/>
              <a:buChar char="n"/>
              <a:defRPr/>
            </a:pPr>
            <a:endParaRPr kumimoji="1" lang="zh-CN" altLang="en-US" sz="3600" b="1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0024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0225"/>
            <a:ext cx="11201400" cy="6022975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stdio.h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&gt;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main(void){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height, length, width, volume, weight;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height = 8;  length = 12;  width = 10;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volume = height * length * width;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weight = (volume + 165) / 166;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("Dimensions: %d x %d x %d\n", length, width, height);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("Volume (cubic inches): %d\n", volume);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("Dimensional weight (pounds): %d\n", weight);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	return 0;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1219200" y="2209800"/>
            <a:ext cx="5943600" cy="533400"/>
          </a:xfrm>
          <a:prstGeom prst="roundRect">
            <a:avLst/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200" dirty="0">
              <a:ln>
                <a:solidFill>
                  <a:srgbClr val="000000"/>
                </a:solidFill>
              </a:ln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6553200" y="2822575"/>
            <a:ext cx="5334000" cy="1371600"/>
          </a:xfrm>
          <a:prstGeom prst="wedgeRectCallout">
            <a:avLst>
              <a:gd name="adj1" fmla="val -37809"/>
              <a:gd name="adj2" fmla="val -80519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dweight.c</a:t>
            </a:r>
            <a:r>
              <a:rPr lang="en-US" altLang="zh-CN" sz="28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只能计算特定尺寸箱子的空间重量。</a:t>
            </a:r>
          </a:p>
        </p:txBody>
      </p:sp>
      <p:sp>
        <p:nvSpPr>
          <p:cNvPr id="12" name="矩形标注 11"/>
          <p:cNvSpPr/>
          <p:nvPr/>
        </p:nvSpPr>
        <p:spPr bwMode="auto">
          <a:xfrm>
            <a:off x="457200" y="4422775"/>
            <a:ext cx="10515600" cy="1444625"/>
          </a:xfrm>
          <a:prstGeom prst="wedgeRectCallout">
            <a:avLst>
              <a:gd name="adj1" fmla="val -24940"/>
              <a:gd name="adj2" fmla="val -163291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如果要计算其他尺寸箱子的空间重量，必须要修改这行源</a:t>
            </a:r>
            <a:r>
              <a:rPr lang="zh-CN" altLang="en-US" sz="28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en-US" altLang="zh-CN" sz="2800" b="1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你让用户修改源码，肯定不是一个好主意。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3AB1B-7A52-2DA2-740F-68792CC8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85800"/>
            <a:ext cx="4200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256488"/>
            <a:ext cx="6048375" cy="51352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4953000" cy="2438400"/>
          </a:xfrm>
        </p:spPr>
        <p:txBody>
          <a:bodyPr/>
          <a:lstStyle/>
          <a:p>
            <a:r>
              <a:rPr lang="en-US" altLang="zh-CN" sz="2800" dirty="0"/>
              <a:t>1969</a:t>
            </a:r>
            <a:r>
              <a:rPr lang="zh-CN" altLang="en-US" sz="2800" dirty="0"/>
              <a:t>年，贝尔实验室的</a:t>
            </a:r>
            <a:r>
              <a:rPr lang="en-US" altLang="zh-CN" sz="2800" dirty="0" err="1">
                <a:solidFill>
                  <a:srgbClr val="990033"/>
                </a:solidFill>
              </a:rPr>
              <a:t>Ken.Thompson</a:t>
            </a:r>
            <a:r>
              <a:rPr lang="en-US" altLang="zh-CN" sz="2800" dirty="0"/>
              <a:t> </a:t>
            </a:r>
            <a:r>
              <a:rPr lang="zh-CN" altLang="en-US" sz="2800" dirty="0"/>
              <a:t>在 </a:t>
            </a:r>
            <a:r>
              <a:rPr lang="en-US" altLang="zh-CN" sz="2800" dirty="0"/>
              <a:t>PDP-7</a:t>
            </a:r>
            <a:r>
              <a:rPr lang="zh-CN" altLang="en-US" sz="2800" dirty="0"/>
              <a:t>计算机上用</a:t>
            </a:r>
            <a:r>
              <a:rPr lang="zh-CN" altLang="en-US" sz="2800" dirty="0">
                <a:solidFill>
                  <a:srgbClr val="990033"/>
                </a:solidFill>
              </a:rPr>
              <a:t>汇编语言</a:t>
            </a:r>
            <a:r>
              <a:rPr lang="zh-CN" altLang="en-US" sz="2800" dirty="0"/>
              <a:t>编写了</a:t>
            </a:r>
            <a:r>
              <a:rPr lang="en-US" altLang="zh-CN" sz="2800" dirty="0"/>
              <a:t>UNIX</a:t>
            </a:r>
            <a:r>
              <a:rPr lang="zh-CN" altLang="en-US" sz="2800" dirty="0"/>
              <a:t>的最初版本。</a:t>
            </a:r>
          </a:p>
        </p:txBody>
      </p:sp>
      <p:sp>
        <p:nvSpPr>
          <p:cNvPr id="9" name="爆炸形 2 8"/>
          <p:cNvSpPr/>
          <p:nvPr/>
        </p:nvSpPr>
        <p:spPr bwMode="auto">
          <a:xfrm>
            <a:off x="381000" y="4114800"/>
            <a:ext cx="6172200" cy="2057400"/>
          </a:xfrm>
          <a:prstGeom prst="irregularSeal2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53975" cap="flat" cmpd="sng" algn="ctr">
            <a:solidFill>
              <a:srgbClr val="FF7706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36000" rIns="91440" bIns="3600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b="1" kern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sz="3200" b="1" kern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  <a:r>
              <a:rPr lang="zh-CN" altLang="en-US" sz="3200" b="1" kern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CC009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90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dweight2.c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371600"/>
            <a:ext cx="11353800" cy="51181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改进</a:t>
            </a:r>
            <a:r>
              <a:rPr lang="en-US" altLang="zh-CN" dirty="0" err="1"/>
              <a:t>dweight</a:t>
            </a:r>
            <a:r>
              <a:rPr lang="zh-CN" altLang="en-US" dirty="0"/>
              <a:t>程序，使用户可以自行录入箱子尺寸。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为了获取输入，需要用到</a:t>
            </a:r>
            <a:r>
              <a:rPr lang="en-US" altLang="zh-CN" dirty="0" err="1">
                <a:solidFill>
                  <a:srgbClr val="990033"/>
                </a:solidFill>
              </a:rPr>
              <a:t>scanf</a:t>
            </a:r>
            <a:r>
              <a:rPr lang="zh-CN" altLang="en-US" dirty="0">
                <a:solidFill>
                  <a:srgbClr val="990033"/>
                </a:solidFill>
              </a:rPr>
              <a:t>函数</a:t>
            </a:r>
            <a:r>
              <a:rPr lang="zh-CN" altLang="en-US" dirty="0"/>
              <a:t>，和</a:t>
            </a:r>
            <a:r>
              <a:rPr lang="en-US" altLang="zh-CN" dirty="0" err="1"/>
              <a:t>printf</a:t>
            </a:r>
            <a:r>
              <a:rPr lang="zh-CN" altLang="en-US" dirty="0"/>
              <a:t>中的</a:t>
            </a:r>
            <a:r>
              <a:rPr lang="en-US" altLang="zh-CN" dirty="0"/>
              <a:t>f</a:t>
            </a:r>
            <a:r>
              <a:rPr lang="zh-CN" altLang="en-US" dirty="0"/>
              <a:t>含义相同，表示</a:t>
            </a:r>
            <a:r>
              <a:rPr lang="en-US" altLang="zh-CN" dirty="0"/>
              <a:t>format</a:t>
            </a:r>
            <a:r>
              <a:rPr lang="zh-CN" altLang="en-US" dirty="0"/>
              <a:t>格式化的意思。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("%d", &amp;height);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>
                <a:solidFill>
                  <a:srgbClr val="990033"/>
                </a:solidFill>
              </a:rPr>
              <a:t>%d</a:t>
            </a:r>
            <a:r>
              <a:rPr lang="zh-CN" altLang="en-US" sz="2600" dirty="0"/>
              <a:t>表明读入一个</a:t>
            </a:r>
            <a:r>
              <a:rPr lang="en-US" altLang="zh-CN" sz="2600" dirty="0" err="1"/>
              <a:t>int</a:t>
            </a:r>
            <a:r>
              <a:rPr lang="zh-CN" altLang="en-US" sz="2600" dirty="0"/>
              <a:t>型（整数）的值，放到变量</a:t>
            </a:r>
            <a:r>
              <a:rPr lang="en-US" altLang="zh-CN" sz="2600" dirty="0"/>
              <a:t>height</a:t>
            </a:r>
            <a:r>
              <a:rPr lang="zh-CN" altLang="en-US" sz="2600" dirty="0"/>
              <a:t>中去。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/>
              <a:t>&amp;</a:t>
            </a:r>
            <a:r>
              <a:rPr lang="zh-CN" altLang="en-US" sz="2600" dirty="0"/>
              <a:t>运算符是取地址的意思，我们后面的课程会介绍它的具体用法。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("%f", &amp;x);</a:t>
            </a:r>
          </a:p>
          <a:p>
            <a:pPr lvl="1">
              <a:lnSpc>
                <a:spcPct val="120000"/>
              </a:lnSpc>
            </a:pPr>
            <a:r>
              <a:rPr lang="en-US" altLang="zh-CN" sz="2600" dirty="0">
                <a:solidFill>
                  <a:srgbClr val="990033"/>
                </a:solidFill>
              </a:rPr>
              <a:t>%f</a:t>
            </a:r>
            <a:r>
              <a:rPr lang="zh-CN" altLang="en-US" sz="2600" dirty="0"/>
              <a:t>表明读入一个</a:t>
            </a:r>
            <a:r>
              <a:rPr lang="en-US" altLang="zh-CN" sz="2600" dirty="0"/>
              <a:t>float</a:t>
            </a:r>
            <a:r>
              <a:rPr lang="zh-CN" altLang="en-US" sz="2600" dirty="0"/>
              <a:t>型（浮点数）的值，放到变量</a:t>
            </a:r>
            <a:r>
              <a:rPr lang="en-US" altLang="zh-CN" sz="2600" dirty="0"/>
              <a:t>x</a:t>
            </a:r>
            <a:r>
              <a:rPr lang="zh-CN" altLang="en-US" sz="2600" dirty="0"/>
              <a:t>中去。</a:t>
            </a:r>
          </a:p>
        </p:txBody>
      </p:sp>
    </p:spTree>
    <p:extLst>
      <p:ext uri="{BB962C8B-B14F-4D97-AF65-F5344CB8AC3E}">
        <p14:creationId xmlns:p14="http://schemas.microsoft.com/office/powerpoint/2010/main" val="4070543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1"/>
            <a:ext cx="7920037" cy="60197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/* weight2.c */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#include &lt;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stdio.h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&gt;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main(void){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height, length, width, volume, weight;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("Enter height of box: ");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("%d", &amp;height);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("Enter length of box: ");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("%d", &amp;length);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("Enter width of box: ");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000066"/>
                </a:solidFill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("%d", &amp;width);</a:t>
            </a:r>
            <a:b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66"/>
                </a:solidFill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09600" y="762001"/>
            <a:ext cx="10739437" cy="5562599"/>
            <a:chOff x="609600" y="762001"/>
            <a:chExt cx="10739437" cy="5562599"/>
          </a:xfrm>
        </p:grpSpPr>
        <p:sp>
          <p:nvSpPr>
            <p:cNvPr id="2" name="矩形 1"/>
            <p:cNvSpPr/>
            <p:nvPr/>
          </p:nvSpPr>
          <p:spPr>
            <a:xfrm>
              <a:off x="5253037" y="762001"/>
              <a:ext cx="6096000" cy="1200329"/>
            </a:xfrm>
            <a:prstGeom prst="rect">
              <a:avLst/>
            </a:prstGeom>
            <a:gradFill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</a:gradFill>
            <a:ln w="38100">
              <a:solidFill>
                <a:srgbClr val="FF7706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/* </a:t>
              </a:r>
              <a:r>
                <a:rPr lang="en-US" altLang="zh-CN" b="1" dirty="0" err="1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weight.c</a:t>
              </a:r>
              <a:r>
                <a:rPr lang="en-US" altLang="zh-CN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*/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height = 8;  length = 12;  width = 10;</a:t>
              </a:r>
              <a:endPara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609600" y="3048000"/>
              <a:ext cx="5029200" cy="3276600"/>
            </a:xfrm>
            <a:prstGeom prst="rect">
              <a:avLst/>
            </a:prstGeom>
            <a:noFill/>
            <a:ln w="28575" cap="flat" cmpd="sng" algn="ctr">
              <a:solidFill>
                <a:srgbClr val="CC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200" dirty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1659EC5-AE28-C2BD-ECF6-DCE3DAE73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2984278"/>
            <a:ext cx="4754205" cy="7876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C0BD65-10D8-9339-47F0-181064AD4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4041628"/>
            <a:ext cx="4859652" cy="10226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3FE3F9-AD48-CBD6-9283-C29B4BB45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57" y="5181668"/>
            <a:ext cx="4876397" cy="110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97958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 txBox="1">
            <a:spLocks noChangeArrowheads="1"/>
          </p:cNvSpPr>
          <p:nvPr/>
        </p:nvSpPr>
        <p:spPr bwMode="auto">
          <a:xfrm>
            <a:off x="304800" y="1142999"/>
            <a:ext cx="8991600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   volume = height * length * width;</a:t>
            </a:r>
            <a:b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   weight = (volume + 165) / 166;</a:t>
            </a:r>
            <a:b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kern="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("Volume (cubic inches): %d\n", volume);</a:t>
            </a:r>
            <a:b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2400" kern="0" dirty="0" err="1">
                <a:solidFill>
                  <a:srgbClr val="000066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("Dimensional weight (pounds): %d\n", weight);</a:t>
            </a:r>
            <a:b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   return 0;</a:t>
            </a:r>
            <a:b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</a:br>
            <a:r>
              <a:rPr lang="en-US" altLang="zh-CN" sz="2400" kern="0" dirty="0">
                <a:solidFill>
                  <a:srgbClr val="000066"/>
                </a:solidFill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6B92AF-F400-C0FE-017A-A35CEE7B4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727383"/>
            <a:ext cx="7311512" cy="20638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F33715-120D-4E26-6562-A0F9983FD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318" y="1066800"/>
            <a:ext cx="4230457" cy="12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36441"/>
      </p:ext>
    </p:extLst>
  </p:cSld>
  <p:clrMapOvr>
    <a:masterClrMapping/>
  </p:clrMapOvr>
  <p:transition advClick="0">
    <p:strips dir="r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/>
              <a:t>输入函数scanf()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57200" y="1196975"/>
            <a:ext cx="10820400" cy="17272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zh-CN" altLang="en-US" dirty="0"/>
              <a:t>按指定的格式从标准输入设备</a:t>
            </a:r>
            <a:r>
              <a:rPr lang="en-US" altLang="zh-CN" dirty="0" err="1"/>
              <a:t>stdin</a:t>
            </a:r>
            <a:r>
              <a:rPr lang="zh-CN" altLang="en-US" dirty="0"/>
              <a:t>（键盘）读取输入的数据。</a:t>
            </a:r>
          </a:p>
          <a:p>
            <a:pPr marL="0" indent="0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scanf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b="0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格式控制串</a:t>
            </a:r>
            <a:r>
              <a:rPr lang="en-US" altLang="zh-CN" b="0" dirty="0">
                <a:solidFill>
                  <a:srgbClr val="FF0000"/>
                </a:solidFill>
              </a:rPr>
              <a:t>”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地址列表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4800" y="2590800"/>
            <a:ext cx="80518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float x, 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请输入两个整数，两个浮点数：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\n");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("%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d%d%f%f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 &amp;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&amp;j, &amp;x, &amp;y);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("%d %d %f %f\n", </a:t>
            </a:r>
            <a:r>
              <a:rPr lang="en-US" altLang="zh-CN" sz="26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j, x, y);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65965"/>
            <a:ext cx="5600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25625" y="533400"/>
            <a:ext cx="8540750" cy="792162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函数的工作方法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1000" y="1295400"/>
            <a:ext cx="11582400" cy="533400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 err="1"/>
              <a:t>scanf</a:t>
            </a:r>
            <a:r>
              <a:rPr lang="zh-CN" altLang="en-US" dirty="0"/>
              <a:t>函数是由</a:t>
            </a:r>
            <a:r>
              <a:rPr lang="zh-CN" altLang="en-US" dirty="0">
                <a:solidFill>
                  <a:srgbClr val="990033"/>
                </a:solidFill>
              </a:rPr>
              <a:t>格式串</a:t>
            </a:r>
            <a:r>
              <a:rPr lang="zh-CN" altLang="en-US" dirty="0"/>
              <a:t>控制的，调用时，</a:t>
            </a:r>
            <a:r>
              <a:rPr lang="en-US" altLang="zh-CN" dirty="0" err="1"/>
              <a:t>scanf</a:t>
            </a:r>
            <a:r>
              <a:rPr lang="zh-CN" altLang="en-US" dirty="0"/>
              <a:t>函数从</a:t>
            </a:r>
            <a:r>
              <a:rPr lang="zh-CN" altLang="en-US" dirty="0">
                <a:solidFill>
                  <a:srgbClr val="FF0000"/>
                </a:solidFill>
              </a:rPr>
              <a:t>左边开始</a:t>
            </a:r>
            <a:r>
              <a:rPr lang="zh-CN" altLang="en-US" dirty="0"/>
              <a:t>处理字符串中的信息。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/>
              <a:t>对于格式串中的每一个转换说明，</a:t>
            </a:r>
            <a:r>
              <a:rPr lang="en-US" altLang="zh-CN" dirty="0" err="1"/>
              <a:t>scanf</a:t>
            </a:r>
            <a:r>
              <a:rPr lang="zh-CN" altLang="en-US" dirty="0"/>
              <a:t>函数从输入的数据中定位适当类型的项，并在必要时</a:t>
            </a:r>
            <a:r>
              <a:rPr lang="zh-CN" altLang="en-US" dirty="0">
                <a:solidFill>
                  <a:srgbClr val="990033"/>
                </a:solidFill>
              </a:rPr>
              <a:t>跳过空格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dirty="0" err="1"/>
              <a:t>scanf</a:t>
            </a:r>
            <a:r>
              <a:rPr lang="zh-CN" altLang="en-US" dirty="0"/>
              <a:t>函数读入数据项，并在遇到不可能属于此项的</a:t>
            </a:r>
            <a:r>
              <a:rPr lang="zh-CN" altLang="en-US" dirty="0">
                <a:solidFill>
                  <a:srgbClr val="FF0000"/>
                </a:solidFill>
              </a:rPr>
              <a:t>字符时停止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/>
              <a:t>如果读入数据项成功，那么</a:t>
            </a:r>
            <a:r>
              <a:rPr lang="en-US" altLang="zh-CN" dirty="0" err="1"/>
              <a:t>scanf</a:t>
            </a:r>
            <a:r>
              <a:rPr lang="zh-CN" altLang="en-US" dirty="0"/>
              <a:t>函数会继续处理格式串中</a:t>
            </a:r>
            <a:r>
              <a:rPr lang="zh-CN" altLang="en-US" dirty="0">
                <a:solidFill>
                  <a:srgbClr val="FF0000"/>
                </a:solidFill>
              </a:rPr>
              <a:t>剩余部分</a:t>
            </a:r>
            <a:r>
              <a:rPr lang="zh-CN" altLang="en-US" dirty="0"/>
              <a:t>；如果某一项不能成功读入，</a:t>
            </a:r>
            <a:r>
              <a:rPr lang="en-US" altLang="zh-CN" dirty="0" err="1"/>
              <a:t>scanf</a:t>
            </a:r>
            <a:r>
              <a:rPr lang="zh-CN" altLang="en-US" dirty="0"/>
              <a:t>函数将不再查看格式串的</a:t>
            </a:r>
            <a:r>
              <a:rPr lang="zh-CN" altLang="en-US" dirty="0">
                <a:solidFill>
                  <a:srgbClr val="FF0000"/>
                </a:solidFill>
              </a:rPr>
              <a:t>剩余部分</a:t>
            </a:r>
            <a:r>
              <a:rPr lang="zh-CN" altLang="en-US" dirty="0"/>
              <a:t>（或者余下的输入数据）而立即返回。</a:t>
            </a: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/>
              <a:t>在寻找数的起始位置时，</a:t>
            </a:r>
            <a:r>
              <a:rPr lang="en-US" altLang="zh-CN" dirty="0" err="1"/>
              <a:t>scanf</a:t>
            </a:r>
            <a:r>
              <a:rPr lang="zh-CN" altLang="en-US" dirty="0"/>
              <a:t>函数会忽略空白字符，包括空格符、水平和垂直制表符、换页符和换行符。</a:t>
            </a:r>
          </a:p>
        </p:txBody>
      </p:sp>
    </p:spTree>
    <p:extLst>
      <p:ext uri="{BB962C8B-B14F-4D97-AF65-F5344CB8AC3E}">
        <p14:creationId xmlns:p14="http://schemas.microsoft.com/office/powerpoint/2010/main" val="310153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74" y="1524000"/>
            <a:ext cx="5058046" cy="21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381000" y="838200"/>
            <a:ext cx="8299450" cy="560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marL="341313" indent="-341313" defTabSz="9128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				      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num1,num2;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%d%d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,&amp;num1,&amp;num2);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%d\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t%d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,num1,num2);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142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435" y="4114800"/>
            <a:ext cx="4588565" cy="223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 bwMode="auto">
          <a:xfrm flipV="1">
            <a:off x="6477000" y="2133600"/>
            <a:ext cx="425374" cy="914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6629400" y="2438400"/>
            <a:ext cx="272974" cy="12954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6629400" y="3733800"/>
            <a:ext cx="533400" cy="15240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6477000" y="3048000"/>
            <a:ext cx="745435" cy="1752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6477000" y="3048000"/>
            <a:ext cx="745435" cy="1981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66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938827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cs typeface="Times New Roman" panose="02020603050405020304" pitchFamily="18" charset="0"/>
              </a:rPr>
              <a:t>scanf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函数遵循什么规则识别整数或浮点数</a:t>
            </a:r>
          </a:p>
        </p:txBody>
      </p:sp>
      <p:sp>
        <p:nvSpPr>
          <p:cNvPr id="20483" name="内容占位符 4"/>
          <p:cNvSpPr>
            <a:spLocks noGrp="1"/>
          </p:cNvSpPr>
          <p:nvPr>
            <p:ph idx="1"/>
          </p:nvPr>
        </p:nvSpPr>
        <p:spPr>
          <a:xfrm>
            <a:off x="457200" y="1520826"/>
            <a:ext cx="11277599" cy="4968875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>
                <a:cs typeface="Times New Roman" panose="02020603050405020304" pitchFamily="18" charset="0"/>
              </a:rPr>
              <a:t>在要求读入</a:t>
            </a:r>
            <a:r>
              <a:rPr lang="zh-CN" altLang="en-US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整数</a:t>
            </a:r>
            <a:r>
              <a:rPr lang="zh-CN" altLang="en-US" sz="2800" dirty="0">
                <a:cs typeface="Times New Roman" panose="02020603050405020304" pitchFamily="18" charset="0"/>
              </a:rPr>
              <a:t>时， </a:t>
            </a:r>
            <a:r>
              <a:rPr lang="en-US" altLang="zh-CN" sz="2800" dirty="0" err="1">
                <a:cs typeface="Times New Roman" panose="02020603050405020304" pitchFamily="18" charset="0"/>
              </a:rPr>
              <a:t>scanf</a:t>
            </a:r>
            <a:r>
              <a:rPr lang="zh-CN" altLang="en-US" sz="2800" dirty="0">
                <a:cs typeface="Times New Roman" panose="02020603050405020304" pitchFamily="18" charset="0"/>
              </a:rPr>
              <a:t>函数首先寻找</a:t>
            </a:r>
            <a:r>
              <a:rPr lang="zh-CN" altLang="en-US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正号或负号</a:t>
            </a:r>
            <a:r>
              <a:rPr lang="zh-CN" altLang="en-US" sz="2800" dirty="0">
                <a:cs typeface="Times New Roman" panose="02020603050405020304" pitchFamily="18" charset="0"/>
              </a:rPr>
              <a:t>，然后读取数字直到读到一个非数字时才停止。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>
                <a:cs typeface="Times New Roman" panose="02020603050405020304" pitchFamily="18" charset="0"/>
              </a:rPr>
              <a:t>当要求读入</a:t>
            </a:r>
            <a:r>
              <a:rPr lang="zh-CN" altLang="en-US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浮点数</a:t>
            </a:r>
            <a:r>
              <a:rPr lang="zh-CN" altLang="en-US" sz="2800" dirty="0">
                <a:cs typeface="Times New Roman" panose="02020603050405020304" pitchFamily="18" charset="0"/>
              </a:rPr>
              <a:t>时，</a:t>
            </a:r>
            <a:r>
              <a:rPr lang="en-US" altLang="zh-CN" sz="2800" dirty="0" err="1">
                <a:cs typeface="Times New Roman" panose="02020603050405020304" pitchFamily="18" charset="0"/>
              </a:rPr>
              <a:t>scanf</a:t>
            </a:r>
            <a:r>
              <a:rPr lang="zh-CN" altLang="en-US" sz="2800" dirty="0">
                <a:cs typeface="Times New Roman" panose="02020603050405020304" pitchFamily="18" charset="0"/>
              </a:rPr>
              <a:t>函数会寻找一个</a:t>
            </a:r>
            <a:r>
              <a:rPr lang="zh-CN" altLang="en-US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正号或负号</a:t>
            </a:r>
            <a:r>
              <a:rPr lang="zh-CN" altLang="en-US" sz="2800" dirty="0">
                <a:cs typeface="Times New Roman" panose="02020603050405020304" pitchFamily="18" charset="0"/>
              </a:rPr>
              <a:t>（可选），随后是一串数字（可能含有小数点），再后是一个</a:t>
            </a:r>
            <a:r>
              <a:rPr lang="zh-CN" altLang="en-US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指数</a:t>
            </a:r>
            <a:r>
              <a:rPr lang="zh-CN" altLang="en-US" sz="2800" dirty="0">
                <a:cs typeface="Times New Roman" panose="02020603050405020304" pitchFamily="18" charset="0"/>
              </a:rPr>
              <a:t>（可选）。指数字母</a:t>
            </a:r>
            <a:r>
              <a:rPr lang="en-US" altLang="zh-CN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E</a:t>
            </a:r>
            <a:r>
              <a:rPr lang="zh-CN" altLang="en-US" sz="2800" dirty="0">
                <a:solidFill>
                  <a:srgbClr val="990033"/>
                </a:solidFill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cs typeface="Times New Roman" panose="02020603050405020304" pitchFamily="18" charset="0"/>
              </a:rPr>
              <a:t>，可选的符号和一个或多个数字构成。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800" dirty="0">
                <a:cs typeface="Times New Roman" panose="02020603050405020304" pitchFamily="18" charset="0"/>
              </a:rPr>
              <a:t>当</a:t>
            </a:r>
            <a:r>
              <a:rPr lang="en-US" altLang="zh-CN" sz="2800" dirty="0" err="1">
                <a:cs typeface="Times New Roman" panose="02020603050405020304" pitchFamily="18" charset="0"/>
              </a:rPr>
              <a:t>scanf</a:t>
            </a:r>
            <a:r>
              <a:rPr lang="zh-CN" altLang="en-US" sz="2800" dirty="0">
                <a:cs typeface="Times New Roman" panose="02020603050405020304" pitchFamily="18" charset="0"/>
              </a:rPr>
              <a:t>函数遇到一个不可能属于当前项的字符时，会把此字符“</a:t>
            </a:r>
            <a:r>
              <a:rPr lang="zh-CN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放回原处</a:t>
            </a:r>
            <a:r>
              <a:rPr lang="zh-CN" altLang="en-US" sz="2800" dirty="0">
                <a:cs typeface="Times New Roman" panose="02020603050405020304" pitchFamily="18" charset="0"/>
              </a:rPr>
              <a:t>”，以便在扫描下一个输入项，或下一次调用</a:t>
            </a:r>
            <a:r>
              <a:rPr lang="en-US" altLang="zh-CN" sz="2800" dirty="0" err="1">
                <a:cs typeface="Times New Roman" panose="02020603050405020304" pitchFamily="18" charset="0"/>
              </a:rPr>
              <a:t>scanf</a:t>
            </a:r>
            <a:r>
              <a:rPr lang="zh-CN" altLang="en-US" sz="2800" dirty="0">
                <a:cs typeface="Times New Roman" panose="02020603050405020304" pitchFamily="18" charset="0"/>
              </a:rPr>
              <a:t>函数时再次读入。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5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cs typeface="Times New Roman" panose="02020603050405020304" pitchFamily="18" charset="0"/>
              </a:rPr>
              <a:t>例子</a:t>
            </a:r>
          </a:p>
        </p:txBody>
      </p:sp>
      <p:sp>
        <p:nvSpPr>
          <p:cNvPr id="21507" name="内容占位符 4"/>
          <p:cNvSpPr>
            <a:spLocks noGrp="1"/>
          </p:cNvSpPr>
          <p:nvPr>
            <p:ph idx="1"/>
          </p:nvPr>
        </p:nvSpPr>
        <p:spPr>
          <a:xfrm>
            <a:off x="304800" y="1143000"/>
            <a:ext cx="11658600" cy="53292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3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/>
              <a:t>1-20.3-4.0e3■</a:t>
            </a: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(“%</a:t>
            </a:r>
            <a:r>
              <a:rPr lang="en-US" altLang="zh-CN" sz="2400" dirty="0" err="1"/>
              <a:t>d%d%f%f</a:t>
            </a:r>
            <a:r>
              <a:rPr lang="en-US" altLang="zh-CN" sz="2400" dirty="0"/>
              <a:t>”, &amp;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&amp;j, &amp;x, &amp;y);</a:t>
            </a: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转换说明</a:t>
            </a:r>
            <a:r>
              <a:rPr lang="en-US" altLang="zh-CN" sz="2400" dirty="0"/>
              <a:t>%d</a:t>
            </a:r>
            <a:r>
              <a:rPr lang="zh-CN" altLang="en-US" sz="2400" dirty="0"/>
              <a:t>：第一个非空的输入字符是</a:t>
            </a:r>
            <a:r>
              <a:rPr lang="en-US" altLang="zh-CN" sz="2400" dirty="0"/>
              <a:t>1</a:t>
            </a:r>
            <a:r>
              <a:rPr lang="zh-CN" altLang="en-US" sz="2400" dirty="0"/>
              <a:t>，因为整数可以以</a:t>
            </a:r>
            <a:r>
              <a:rPr lang="en-US" altLang="zh-CN" sz="2400" dirty="0"/>
              <a:t>1</a:t>
            </a:r>
            <a:r>
              <a:rPr lang="zh-CN" altLang="en-US" sz="2400" dirty="0"/>
              <a:t>开始，所以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函数接着读取下一个字符</a:t>
            </a:r>
            <a:r>
              <a:rPr lang="en-US" altLang="zh-CN" sz="2400" dirty="0"/>
              <a:t>-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函数识别出字符</a:t>
            </a:r>
            <a:r>
              <a:rPr lang="en-US" altLang="zh-CN" sz="2400" dirty="0"/>
              <a:t>-</a:t>
            </a:r>
            <a:r>
              <a:rPr lang="zh-CN" altLang="en-US" sz="2400" dirty="0"/>
              <a:t>不能出现在整数内，所以把</a:t>
            </a:r>
            <a:r>
              <a:rPr lang="en-US" altLang="zh-CN" sz="2400" dirty="0"/>
              <a:t>1</a:t>
            </a:r>
            <a:r>
              <a:rPr lang="zh-CN" altLang="en-US" sz="2400" dirty="0"/>
              <a:t>存入变量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中，而把字符</a:t>
            </a:r>
            <a:r>
              <a:rPr lang="en-US" altLang="zh-CN" sz="2400" dirty="0"/>
              <a:t>-</a:t>
            </a:r>
            <a:r>
              <a:rPr lang="zh-CN" altLang="en-US" sz="2400" dirty="0"/>
              <a:t>，放回原处。</a:t>
            </a: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转换说明创</a:t>
            </a:r>
            <a:r>
              <a:rPr lang="en-US" altLang="zh-CN" sz="2400" dirty="0"/>
              <a:t>%d</a:t>
            </a:r>
            <a:r>
              <a:rPr lang="zh-CN" altLang="en-US" sz="2400" dirty="0"/>
              <a:t>：随后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函数读取字符</a:t>
            </a:r>
            <a:r>
              <a:rPr lang="en-US" altLang="zh-CN" sz="2400" dirty="0"/>
              <a:t>-</a:t>
            </a:r>
            <a:r>
              <a:rPr lang="zh-CN" altLang="en-US" sz="2400" dirty="0"/>
              <a:t>、</a:t>
            </a:r>
            <a:r>
              <a:rPr lang="en-US" altLang="zh-CN" sz="2400" dirty="0"/>
              <a:t>2 </a:t>
            </a:r>
            <a:r>
              <a:rPr lang="zh-CN" altLang="en-US" sz="2400" dirty="0"/>
              <a:t>、</a:t>
            </a:r>
            <a:r>
              <a:rPr lang="en-US" altLang="zh-CN" sz="2400" dirty="0"/>
              <a:t>0</a:t>
            </a:r>
            <a:r>
              <a:rPr lang="zh-CN" altLang="en-US" sz="2400" dirty="0"/>
              <a:t>和．。因为整数不能包含小数点，所以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</a:t>
            </a:r>
            <a:r>
              <a:rPr lang="zh-CN" altLang="en-US" sz="2400" dirty="0"/>
              <a:t>函数把</a:t>
            </a:r>
            <a:r>
              <a:rPr lang="en-US" altLang="zh-CN" sz="2400" dirty="0"/>
              <a:t>-20</a:t>
            </a:r>
            <a:r>
              <a:rPr lang="zh-CN" altLang="en-US" sz="2400" dirty="0"/>
              <a:t>存入变量</a:t>
            </a:r>
            <a:r>
              <a:rPr lang="en-US" altLang="zh-CN" sz="2400" dirty="0"/>
              <a:t>j </a:t>
            </a:r>
            <a:r>
              <a:rPr lang="zh-CN" altLang="en-US" sz="2400" dirty="0"/>
              <a:t>中，而把字符．放回原处。</a:t>
            </a: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转换说明</a:t>
            </a:r>
            <a:r>
              <a:rPr lang="en-US" altLang="zh-CN" sz="2400" dirty="0"/>
              <a:t>% f</a:t>
            </a:r>
            <a:r>
              <a:rPr lang="zh-CN" altLang="en-US" sz="2400" dirty="0"/>
              <a:t>：接着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函数该取字符． 、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-</a:t>
            </a:r>
            <a:r>
              <a:rPr lang="zh-CN" altLang="en-US" sz="2400" dirty="0"/>
              <a:t>。因为浮点数不能在数字后边有负号，所以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函数把</a:t>
            </a:r>
            <a:r>
              <a:rPr lang="en-US" altLang="zh-CN" sz="2400" dirty="0"/>
              <a:t>0.3</a:t>
            </a:r>
            <a:r>
              <a:rPr lang="zh-CN" altLang="en-US" sz="2400" dirty="0"/>
              <a:t>存入变量</a:t>
            </a:r>
            <a:r>
              <a:rPr lang="en-US" altLang="zh-CN" sz="2400" dirty="0"/>
              <a:t>x</a:t>
            </a:r>
            <a:r>
              <a:rPr lang="zh-CN" altLang="en-US" sz="2400" dirty="0"/>
              <a:t>中，而将字符</a:t>
            </a:r>
            <a:r>
              <a:rPr lang="en-US" altLang="zh-CN" sz="2400" dirty="0"/>
              <a:t>-</a:t>
            </a:r>
            <a:r>
              <a:rPr lang="zh-CN" altLang="en-US" sz="2400" dirty="0"/>
              <a:t>放回原处。</a:t>
            </a:r>
          </a:p>
          <a:p>
            <a:pPr>
              <a:lnSpc>
                <a:spcPts val="33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转换说明</a:t>
            </a:r>
            <a:r>
              <a:rPr lang="en-US" altLang="zh-CN" sz="2400" dirty="0"/>
              <a:t>% f</a:t>
            </a:r>
            <a:r>
              <a:rPr lang="zh-CN" altLang="en-US" sz="2400" dirty="0"/>
              <a:t>：最后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函数读取字符</a:t>
            </a:r>
            <a:r>
              <a:rPr lang="en-US" altLang="zh-CN" sz="2400" dirty="0"/>
              <a:t>-</a:t>
            </a:r>
            <a:r>
              <a:rPr lang="zh-CN" altLang="en-US" sz="2400" dirty="0"/>
              <a:t>、</a:t>
            </a:r>
            <a:r>
              <a:rPr lang="en-US" altLang="zh-CN" sz="2400" dirty="0"/>
              <a:t>4 </a:t>
            </a:r>
            <a:r>
              <a:rPr lang="zh-CN" altLang="en-US" sz="2400" dirty="0"/>
              <a:t>、．、</a:t>
            </a:r>
            <a:r>
              <a:rPr lang="en-US" altLang="zh-CN" sz="2400" dirty="0"/>
              <a:t>0 </a:t>
            </a:r>
            <a:r>
              <a:rPr lang="zh-CN" altLang="en-US" sz="2400" dirty="0"/>
              <a:t>、</a:t>
            </a:r>
            <a:r>
              <a:rPr lang="en-US" altLang="zh-CN" sz="2400" dirty="0"/>
              <a:t>e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和</a:t>
            </a:r>
            <a:r>
              <a:rPr lang="en-US" altLang="zh-CN" sz="2400" dirty="0"/>
              <a:t>■ </a:t>
            </a:r>
            <a:r>
              <a:rPr lang="zh-CN" altLang="en-US" sz="2400" dirty="0"/>
              <a:t>（换行符），浮点数不能包含换行符， 所以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函数把</a:t>
            </a:r>
            <a:r>
              <a:rPr lang="en-US" altLang="zh-CN" sz="2400" dirty="0"/>
              <a:t>-</a:t>
            </a:r>
            <a:r>
              <a:rPr lang="zh-CN" altLang="en-US" sz="2400" dirty="0"/>
              <a:t> </a:t>
            </a:r>
            <a:r>
              <a:rPr lang="en-US" altLang="zh-CN" sz="2400" dirty="0"/>
              <a:t>4.0×103</a:t>
            </a:r>
            <a:r>
              <a:rPr lang="zh-CN" altLang="en-US" sz="2400" dirty="0"/>
              <a:t>存入变量</a:t>
            </a:r>
            <a:r>
              <a:rPr lang="en-US" altLang="zh-CN" sz="2400" dirty="0"/>
              <a:t>y </a:t>
            </a:r>
            <a:r>
              <a:rPr lang="zh-CN" altLang="en-US" sz="2400" dirty="0"/>
              <a:t>中，而把换行符放回原处。</a:t>
            </a:r>
          </a:p>
        </p:txBody>
      </p:sp>
    </p:spTree>
    <p:extLst>
      <p:ext uri="{BB962C8B-B14F-4D97-AF65-F5344CB8AC3E}">
        <p14:creationId xmlns:p14="http://schemas.microsoft.com/office/powerpoint/2010/main" val="2142883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03760"/>
            <a:ext cx="5214285" cy="192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 bwMode="auto">
          <a:xfrm>
            <a:off x="7239000" y="838200"/>
            <a:ext cx="4419600" cy="2057400"/>
          </a:xfrm>
          <a:prstGeom prst="wedgeRectCallout">
            <a:avLst>
              <a:gd name="adj1" fmla="val -63785"/>
              <a:gd name="adj2" fmla="val 46664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z="2800" b="1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zh-CN" altLang="en-US" sz="2800" b="1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的格式串用</a:t>
            </a:r>
            <a:r>
              <a:rPr lang="zh-CN" altLang="en-US" sz="2800" b="1">
                <a:ln>
                  <a:solidFill>
                    <a:srgbClr val="000000"/>
                  </a:solidFill>
                </a:ln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逗号，</a:t>
            </a:r>
            <a:r>
              <a:rPr lang="zh-CN" altLang="en-US" sz="2800" b="1">
                <a:ln>
                  <a:solidFill>
                    <a:srgbClr val="000000"/>
                  </a:solidFill>
                </a:ln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分割两个数据，所以输入必须用逗号分隔，否则就会读入错误数据</a:t>
            </a:r>
            <a:endParaRPr lang="zh-CN" altLang="en-US" sz="2800" b="1" dirty="0">
              <a:ln>
                <a:solidFill>
                  <a:srgbClr val="000000"/>
                </a:solidFill>
              </a:ln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0" name="Rectangle 7"/>
          <p:cNvSpPr>
            <a:spLocks noChangeArrowheads="1"/>
          </p:cNvSpPr>
          <p:nvPr/>
        </p:nvSpPr>
        <p:spPr bwMode="auto">
          <a:xfrm>
            <a:off x="228600" y="549275"/>
            <a:ext cx="103632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>
            <a:lvl1pPr marL="341313" indent="-341313" defTabSz="912813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 main()	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num1,num2;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%d</a:t>
            </a:r>
            <a:r>
              <a:rPr lang="en-US" altLang="zh-CN" sz="280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%d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,&amp;num1,&amp;num2); 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%d\</a:t>
            </a:r>
            <a:r>
              <a:rPr lang="en-US" altLang="zh-CN" sz="2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t%d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\n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,num1,num2);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程序输出结果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61998" y="4038600"/>
            <a:ext cx="4758402" cy="2514600"/>
            <a:chOff x="5680998" y="4114800"/>
            <a:chExt cx="4758402" cy="2514600"/>
          </a:xfrm>
        </p:grpSpPr>
        <p:pic>
          <p:nvPicPr>
            <p:cNvPr id="143369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0998" y="4700319"/>
              <a:ext cx="4758402" cy="1929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5717262" y="4114800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1" hangingPunct="1"/>
              <a:r>
                <a:rPr lang="zh-CN" altLang="en-US" sz="2800" b="1" dirty="0">
                  <a:solidFill>
                    <a:srgbClr val="9900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注意输入时避免如下错误：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94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609600"/>
            <a:ext cx="11277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addfrac.c */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&lt;stdio.h&gt;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num1, denom1, num2, denom2, result_num, result_denom;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printf("Enter first fraction: ");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scanf("%d</a:t>
            </a:r>
            <a:r>
              <a:rPr lang="zh-CN" altLang="en-US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%d", &amp;num1, &amp;denom1);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printf("Enter second fraction: ");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scanf("%d</a:t>
            </a:r>
            <a:r>
              <a:rPr lang="zh-CN" altLang="en-US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%d", &amp;num2, &amp;denom2);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result_num = num1 * denom2 + num2 * denom1;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result_denom = denom1 * denom2;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printf("The sum is %d/%d\n", result_num, result_denom);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609600"/>
            <a:ext cx="4438650" cy="1238250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 bwMode="auto">
          <a:xfrm>
            <a:off x="6781800" y="2667000"/>
            <a:ext cx="4724400" cy="1219200"/>
          </a:xfrm>
          <a:prstGeom prst="wedgeRectCallout">
            <a:avLst>
              <a:gd name="adj1" fmla="val -61088"/>
              <a:gd name="adj2" fmla="val -15761"/>
            </a:avLst>
          </a:prstGeom>
          <a:noFill/>
          <a:ln w="28575" cap="flat" cmpd="sng" algn="ctr">
            <a:solidFill>
              <a:srgbClr val="CC0099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这个程序利用</a:t>
            </a:r>
            <a:r>
              <a:rPr lang="zh-CN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除号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分隔符，完成了分数加法的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结果没有化为最简分数</a:t>
            </a:r>
            <a:r>
              <a: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n>
                <a:solidFill>
                  <a:srgbClr val="000000"/>
                </a:solidFill>
              </a:ln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70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2"/>
          <p:cNvSpPr>
            <a:spLocks noGrp="1"/>
          </p:cNvSpPr>
          <p:nvPr>
            <p:ph type="title"/>
          </p:nvPr>
        </p:nvSpPr>
        <p:spPr>
          <a:xfrm>
            <a:off x="402167" y="457200"/>
            <a:ext cx="11387667" cy="792386"/>
          </a:xfrm>
        </p:spPr>
        <p:txBody>
          <a:bodyPr/>
          <a:lstStyle/>
          <a:p>
            <a:r>
              <a:rPr lang="zh-CN" altLang="en-US" dirty="0"/>
              <a:t>计算机存储计量单位 </a:t>
            </a:r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04801" y="1219201"/>
            <a:ext cx="11485034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计算机最小存储计量单位是：</a:t>
            </a:r>
            <a:r>
              <a:rPr lang="en-US" altLang="zh-CN" sz="2400" dirty="0">
                <a:cs typeface="Times New Roman" panose="02020603050405020304" pitchFamily="18" charset="0"/>
              </a:rPr>
              <a:t>bit</a:t>
            </a:r>
            <a:r>
              <a:rPr lang="zh-CN" altLang="en-US" sz="2400" dirty="0">
                <a:cs typeface="Times New Roman" panose="02020603050405020304" pitchFamily="18" charset="0"/>
              </a:rPr>
              <a:t>（位） </a:t>
            </a:r>
            <a:r>
              <a:rPr lang="en-US" altLang="zh-CN" sz="2400" dirty="0">
                <a:cs typeface="Times New Roman" panose="02020603050405020304" pitchFamily="18" charset="0"/>
              </a:rPr>
              <a:t>1b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计算机最基本存储计量单位是：</a:t>
            </a:r>
            <a:r>
              <a:rPr lang="en-US" altLang="zh-CN" sz="2400" dirty="0">
                <a:cs typeface="Times New Roman" panose="02020603050405020304" pitchFamily="18" charset="0"/>
              </a:rPr>
              <a:t>Bytes(</a:t>
            </a:r>
            <a:r>
              <a:rPr lang="zh-CN" altLang="en-US" sz="2400" dirty="0">
                <a:cs typeface="Times New Roman" panose="02020603050405020304" pitchFamily="18" charset="0"/>
              </a:rPr>
              <a:t>字节</a:t>
            </a:r>
            <a:r>
              <a:rPr lang="en-US" altLang="zh-CN" sz="2400" dirty="0">
                <a:cs typeface="Times New Roman" panose="02020603050405020304" pitchFamily="18" charset="0"/>
              </a:rPr>
              <a:t>) 1B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常用计量单位</a:t>
            </a:r>
            <a:r>
              <a:rPr lang="en-US" altLang="zh-CN" sz="2400" dirty="0">
                <a:cs typeface="Times New Roman" panose="02020603050405020304" pitchFamily="18" charset="0"/>
              </a:rPr>
              <a:t>:</a:t>
            </a:r>
            <a:endParaRPr lang="en-US" altLang="zh-CN" baseline="30000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endParaRPr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31909"/>
              </p:ext>
            </p:extLst>
          </p:nvPr>
        </p:nvGraphicFramePr>
        <p:xfrm>
          <a:off x="152399" y="2895600"/>
          <a:ext cx="11811002" cy="3528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4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1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4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8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计量单位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换算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相应的二进制级别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相应的十进制级别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1K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Kilobyte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1024B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千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1M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Megabyte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）兆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1024K</a:t>
                      </a:r>
                      <a:endParaRPr lang="zh-CN" sz="2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百万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1G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Gigabyte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）吉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1024M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200" b="1" kern="100" baseline="30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sz="2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十亿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1T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Terabyte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）太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1024G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200" b="1" kern="100" baseline="30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sz="2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万亿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1P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Petabyte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）拍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1024T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200" b="1" kern="100" baseline="30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千万亿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1E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Exabyte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）艾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1024P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sz="2200" b="1" kern="100" baseline="30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  <a:endParaRPr lang="zh-CN" sz="2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百亿亿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1Z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Zettabyte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）泽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1024EB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sz="2200" b="1" kern="100" baseline="30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zh-CN" sz="2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十万亿亿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0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1Y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Yottabyte</a:t>
                      </a:r>
                      <a:r>
                        <a:rPr lang="zh-CN" sz="22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）尧</a:t>
                      </a:r>
                      <a:endParaRPr lang="zh-CN" sz="22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1024 ZB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2200" b="1" kern="10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sz="22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r>
                        <a:rPr lang="en-US" sz="2200" b="1" kern="100" baseline="30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  <a:endParaRPr lang="zh-CN" sz="2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2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一亿亿亿</a:t>
                      </a:r>
                      <a:endParaRPr lang="zh-CN" sz="22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12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结构化程序设计初探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结构化程序设计（</a:t>
            </a:r>
            <a:r>
              <a:rPr lang="en-US" altLang="zh-CN" dirty="0">
                <a:solidFill>
                  <a:srgbClr val="C00000"/>
                </a:solidFill>
              </a:rPr>
              <a:t>Structured Programming</a:t>
            </a:r>
            <a:r>
              <a:rPr lang="zh-CN" altLang="en-US" dirty="0"/>
              <a:t>）思想是将软件系统划分为若干功能模块，各模块按要求单独编程，再由各模块连接、组合构成相应的软件系统。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该方法强调程序的结构性，可以做到易读、易懂。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该方法思路清晰，做法规范，深受设计者青睐。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解决实际工程问题的时候，可以自定义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，将较大的问题分解成较小的单元。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787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结构化程序设计初探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11480800" cy="4953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把大问题分解成容易管理的小问题的过程，称为</a:t>
            </a:r>
            <a:r>
              <a:rPr lang="zh-CN" altLang="en-US" dirty="0">
                <a:solidFill>
                  <a:srgbClr val="C00000"/>
                </a:solidFill>
              </a:rPr>
              <a:t>分解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分解是编程的一个基本策略，好的分解能使每个单元都具有概念上的整体性，但分解不当，会适得其反。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当需要编写一个程序时，通常从</a:t>
            </a:r>
            <a:r>
              <a:rPr lang="zh-CN" altLang="en-US" dirty="0">
                <a:solidFill>
                  <a:srgbClr val="C00000"/>
                </a:solidFill>
              </a:rPr>
              <a:t>主函数</a:t>
            </a:r>
            <a:r>
              <a:rPr lang="zh-CN" altLang="en-US" dirty="0"/>
              <a:t>开始。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在主函数中，可以完整地考虑整个问题，勾画出程序需要的主要功能模块，并定义独立的函数实现它们。</a:t>
            </a:r>
          </a:p>
        </p:txBody>
      </p:sp>
    </p:spTree>
    <p:extLst>
      <p:ext uri="{BB962C8B-B14F-4D97-AF65-F5344CB8AC3E}">
        <p14:creationId xmlns:p14="http://schemas.microsoft.com/office/powerpoint/2010/main" val="24131454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5800" y="381000"/>
            <a:ext cx="10591800" cy="6484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+mn-lt"/>
              </a:rPr>
              <a:t>/* power.c */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#include &lt;stdio.h&gt;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int power(int y,int m);      </a:t>
            </a:r>
            <a:r>
              <a:rPr lang="zh-CN" altLang="en-US" sz="2000" b="1" dirty="0">
                <a:solidFill>
                  <a:srgbClr val="006600"/>
                </a:solidFill>
                <a:latin typeface="+mn-lt"/>
              </a:rPr>
              <a:t>//Function prototype.Calculating the y power of m. </a:t>
            </a:r>
          </a:p>
          <a:p>
            <a:pPr>
              <a:lnSpc>
                <a:spcPts val="2500"/>
              </a:lnSpc>
            </a:pPr>
            <a:endParaRPr lang="en-US" altLang="zh-CN" sz="2000" b="1" dirty="0">
              <a:latin typeface="+mn-lt"/>
            </a:endParaRP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int main() {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int x=6,n=3;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printf("%d power of %d equals: %d\n",x,n,power(x,n));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printf("2 power of 8 equals: %d\n",power(2,8));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printf("3 power of 4 equals: %d\n",power(3,4));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return 0;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}</a:t>
            </a:r>
          </a:p>
          <a:p>
            <a:pPr>
              <a:lnSpc>
                <a:spcPts val="2500"/>
              </a:lnSpc>
            </a:pPr>
            <a:endParaRPr lang="zh-CN" altLang="en-US" sz="2000" b="1" dirty="0">
              <a:latin typeface="+mn-lt"/>
            </a:endParaRP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int power(int y,int m){</a:t>
            </a:r>
          </a:p>
          <a:p>
            <a:pPr>
              <a:lnSpc>
                <a:spcPts val="2500"/>
              </a:lnSpc>
            </a:pPr>
            <a:r>
              <a:rPr lang="en-US" altLang="zh-CN" sz="2000" b="1" dirty="0">
                <a:latin typeface="+mn-lt"/>
              </a:rPr>
              <a:t>	</a:t>
            </a:r>
            <a:r>
              <a:rPr lang="zh-CN" altLang="en-US" sz="2000" b="1" dirty="0">
                <a:latin typeface="+mn-lt"/>
              </a:rPr>
              <a:t>int result=1;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while(m&gt;0){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	result = result * y; 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	m = m - 1; 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}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	return result;</a:t>
            </a:r>
          </a:p>
          <a:p>
            <a:pPr>
              <a:lnSpc>
                <a:spcPts val="2500"/>
              </a:lnSpc>
            </a:pPr>
            <a:r>
              <a:rPr lang="zh-CN" altLang="en-US" sz="2000" b="1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6569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程序调试初探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00200"/>
            <a:ext cx="11480800" cy="4953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如果这些函数仍然复杂，可以再次分解，直到每个模块都足够简单、清晰，这是一个</a:t>
            </a:r>
            <a:r>
              <a:rPr lang="zh-CN" altLang="en-US" dirty="0">
                <a:solidFill>
                  <a:srgbClr val="C00000"/>
                </a:solidFill>
              </a:rPr>
              <a:t>逐步求精</a:t>
            </a:r>
            <a:r>
              <a:rPr lang="zh-CN" altLang="en-US" dirty="0"/>
              <a:t>的过程，在解决较为大型、复杂的问题时非常实用。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/>
              <a:t>为了便于初学者理解，下面的简单例子可以让大家初步体会函数在问题分解中的用处。</a:t>
            </a:r>
          </a:p>
        </p:txBody>
      </p:sp>
    </p:spTree>
    <p:extLst>
      <p:ext uri="{BB962C8B-B14F-4D97-AF65-F5344CB8AC3E}">
        <p14:creationId xmlns:p14="http://schemas.microsoft.com/office/powerpoint/2010/main" val="25209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程序调试初探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dirty="0"/>
              <a:t>出现语法错误会令人沮丧，初学者更容易犯此类错误，因此需要上机编写和调试程序，在实践中熟悉语法规则。</a:t>
            </a:r>
            <a:endParaRPr lang="en-US" altLang="zh-CN" dirty="0"/>
          </a:p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dirty="0"/>
              <a:t>然而</a:t>
            </a:r>
            <a:r>
              <a:rPr lang="zh-CN" altLang="en-US" dirty="0">
                <a:solidFill>
                  <a:srgbClr val="FF0000"/>
                </a:solidFill>
              </a:rPr>
              <a:t>语法错误</a:t>
            </a:r>
            <a:r>
              <a:rPr lang="zh-CN" altLang="en-US" dirty="0"/>
              <a:t>还不是最令人沮丧的，很多程序运行失败不是因为语法错误，而是符合语法规则的程序给出了</a:t>
            </a:r>
            <a:r>
              <a:rPr lang="zh-CN" altLang="en-US" dirty="0">
                <a:solidFill>
                  <a:srgbClr val="FF0000"/>
                </a:solidFill>
              </a:rPr>
              <a:t>不正确的结果或根本给不出结果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dirty="0"/>
              <a:t>检查程序会发现程序中有逻辑上的错误，这种错误被称为</a:t>
            </a:r>
            <a:r>
              <a:rPr lang="zh-CN" altLang="en-US" dirty="0">
                <a:solidFill>
                  <a:srgbClr val="FF0000"/>
                </a:solidFill>
              </a:rPr>
              <a:t>逻辑错误</a:t>
            </a:r>
            <a:r>
              <a:rPr lang="zh-CN" altLang="en-US" dirty="0"/>
              <a:t>（</a:t>
            </a:r>
            <a:r>
              <a:rPr lang="en-US" altLang="zh-CN" dirty="0"/>
              <a:t>bug</a:t>
            </a:r>
            <a:r>
              <a:rPr lang="zh-CN" altLang="en-US" dirty="0"/>
              <a:t>）。找到并修改这种逻辑错误的过程称为</a:t>
            </a:r>
            <a:r>
              <a:rPr lang="zh-CN" altLang="en-US" dirty="0">
                <a:solidFill>
                  <a:srgbClr val="FF0000"/>
                </a:solidFill>
              </a:rPr>
              <a:t>调试</a:t>
            </a:r>
            <a:r>
              <a:rPr lang="zh-CN" altLang="en-US" dirty="0"/>
              <a:t>（</a:t>
            </a:r>
            <a:r>
              <a:rPr lang="en-US" altLang="zh-CN" dirty="0"/>
              <a:t>debug</a:t>
            </a:r>
            <a:r>
              <a:rPr lang="zh-CN" altLang="en-US" dirty="0"/>
              <a:t>），它是程序设计中至关重要的一环。</a:t>
            </a:r>
          </a:p>
        </p:txBody>
      </p:sp>
    </p:spTree>
    <p:extLst>
      <p:ext uri="{BB962C8B-B14F-4D97-AF65-F5344CB8AC3E}">
        <p14:creationId xmlns:p14="http://schemas.microsoft.com/office/powerpoint/2010/main" val="517273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程序调试初探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6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调试</a:t>
            </a:r>
            <a:r>
              <a:rPr lang="zh-CN" altLang="en-US" sz="2400" dirty="0"/>
              <a:t>就是指跟踪程序的运行过程，从而发现程序的逻辑错误（思路错误）或者隐藏的缺陷。</a:t>
            </a:r>
            <a:endParaRPr lang="en-US" altLang="zh-CN" sz="2400" dirty="0"/>
          </a:p>
          <a:p>
            <a:pPr>
              <a:lnSpc>
                <a:spcPts val="4600"/>
              </a:lnSpc>
              <a:spcBef>
                <a:spcPts val="600"/>
              </a:spcBef>
            </a:pPr>
            <a:r>
              <a:rPr lang="zh-CN" altLang="en-US" sz="2400" dirty="0"/>
              <a:t>在调试的过程中，我们可以监控程序的每一个细节，包括变量的值、函数的调用过程、内存中数据和线程的调度等，从而发现隐藏的逻辑错误或者低效的代码。</a:t>
            </a:r>
          </a:p>
          <a:p>
            <a:pPr>
              <a:lnSpc>
                <a:spcPts val="4600"/>
              </a:lnSpc>
              <a:spcBef>
                <a:spcPts val="600"/>
              </a:spcBef>
            </a:pPr>
            <a:r>
              <a:rPr lang="zh-CN" altLang="en-US" sz="2400" dirty="0"/>
              <a:t>逻辑错误对初学者而言可能会非常难以觉察，自己确信程序正确，但随后又发现不能正确处理以前忽略的一些情况；或者在某个地方的假设被自己遗忘了。</a:t>
            </a:r>
            <a:endParaRPr lang="en-US" altLang="zh-CN" sz="2400" dirty="0"/>
          </a:p>
          <a:p>
            <a:pPr>
              <a:lnSpc>
                <a:spcPts val="4600"/>
              </a:lnSpc>
              <a:spcBef>
                <a:spcPts val="600"/>
              </a:spcBef>
            </a:pPr>
            <a:r>
              <a:rPr lang="zh-CN" altLang="en-US" sz="2400" dirty="0"/>
              <a:t>不用紧张，许多人都和你一样，哪怕最优秀的程序员也会经历这个阶段，发现并改正自己犯的逻辑错误是通往成功之路的铺垫。</a:t>
            </a:r>
          </a:p>
        </p:txBody>
      </p:sp>
    </p:spTree>
    <p:extLst>
      <p:ext uri="{BB962C8B-B14F-4D97-AF65-F5344CB8AC3E}">
        <p14:creationId xmlns:p14="http://schemas.microsoft.com/office/powerpoint/2010/main" val="3717262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2.8 </a:t>
            </a:r>
            <a:r>
              <a:rPr lang="zh-CN" altLang="en-US" dirty="0"/>
              <a:t>程序调试初探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en-US" altLang="zh-CN" dirty="0"/>
              <a:t>IED</a:t>
            </a:r>
            <a:r>
              <a:rPr lang="zh-CN" altLang="en-US" dirty="0"/>
              <a:t>调试方法实际演示操作</a:t>
            </a:r>
          </a:p>
        </p:txBody>
      </p:sp>
    </p:spTree>
    <p:extLst>
      <p:ext uri="{BB962C8B-B14F-4D97-AF65-F5344CB8AC3E}">
        <p14:creationId xmlns:p14="http://schemas.microsoft.com/office/powerpoint/2010/main" val="704891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10363200" cy="685800"/>
          </a:xfrm>
        </p:spPr>
        <p:txBody>
          <a:bodyPr/>
          <a:lstStyle/>
          <a:p>
            <a:r>
              <a:rPr lang="zh-CN" altLang="en-US" dirty="0"/>
              <a:t>编程题共</a:t>
            </a:r>
            <a:r>
              <a:rPr lang="en-US" altLang="zh-CN" dirty="0"/>
              <a:t>5</a:t>
            </a:r>
            <a:r>
              <a:rPr lang="zh-CN" altLang="en-US" dirty="0"/>
              <a:t>题（</a:t>
            </a:r>
            <a:r>
              <a:rPr lang="en-US" altLang="zh-CN" dirty="0" err="1"/>
              <a:t>icoding</a:t>
            </a:r>
            <a:r>
              <a:rPr lang="zh-CN" altLang="en-US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504825" y="1600200"/>
            <a:ext cx="1074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：计算税金（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Tax)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编写⼀个程序，要求⽤户输⼊⼀个美元数量，然后显示出增加 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 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税率后的相应⾦额。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an amount: </a:t>
            </a:r>
            <a:r>
              <a:rPr lang="en-US" altLang="zh-CN" sz="2800" u="sng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100.00</a:t>
            </a:r>
            <a:b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tax added: $105.00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输⼊的⾦额为⼤于 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的两位数浮点数。</a:t>
            </a:r>
            <a:endParaRPr lang="zh-CN" altLang="en-US" sz="2800" b="0" i="0" dirty="0">
              <a:solidFill>
                <a:srgbClr val="3A3B4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457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685800"/>
            <a:ext cx="11201400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：计算账单（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Bills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编写⼀个程序，要求⽤户输出⼀个美元数量，然后显示出如何⽤最少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美元、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美元、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美元和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美元来付款。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a dollar amount: </a:t>
            </a:r>
            <a:r>
              <a:rPr lang="en-US" altLang="zh-CN" sz="2800" u="sng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</a:t>
            </a:r>
            <a:b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$20 bills: 4</a:t>
            </a:r>
            <a:b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$10 bills: 1</a:t>
            </a:r>
            <a:b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$5 bills: 0</a:t>
            </a:r>
            <a:b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 bills: 3</a:t>
            </a:r>
          </a:p>
        </p:txBody>
      </p:sp>
    </p:spTree>
    <p:extLst>
      <p:ext uri="{BB962C8B-B14F-4D97-AF65-F5344CB8AC3E}">
        <p14:creationId xmlns:p14="http://schemas.microsoft.com/office/powerpoint/2010/main" val="8665866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609600"/>
            <a:ext cx="11430000" cy="533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：还贷计算（Loan Balance）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编程计算第⼀、第⼆、第三个⽉还贷后剩余的贷款⾦额。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amout of loan: </a:t>
            </a:r>
            <a:r>
              <a:rPr lang="zh-CN" altLang="zh-CN" sz="2000" u="sng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20000.00</a:t>
            </a:r>
            <a:b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interest rate: </a:t>
            </a:r>
            <a:r>
              <a:rPr lang="zh-CN" altLang="zh-CN" sz="2000" u="sng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6.0</a:t>
            </a:r>
            <a:b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monthly payment: </a:t>
            </a:r>
            <a:r>
              <a:rPr lang="zh-CN" altLang="zh-CN" sz="2000" u="sng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386.66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 remaining after first payment: $19713.34</a:t>
            </a:r>
            <a:b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 remaining after second payment: $19425.25</a:t>
            </a:r>
            <a:b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Balance remaining after third payment: $19135.71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sz="20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提示：每个月的贷款余额减去还款金额后，还需要加上贷款余额与月利率的乘积。月利率的计算方法是把用户输入的利率转换成百分数再除以12。</a:t>
            </a:r>
          </a:p>
        </p:txBody>
      </p:sp>
    </p:spTree>
    <p:extLst>
      <p:ext uri="{BB962C8B-B14F-4D97-AF65-F5344CB8AC3E}">
        <p14:creationId xmlns:p14="http://schemas.microsoft.com/office/powerpoint/2010/main" val="3610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24000"/>
            <a:ext cx="10820400" cy="4419600"/>
          </a:xfrm>
        </p:spPr>
        <p:txBody>
          <a:bodyPr/>
          <a:lstStyle/>
          <a:p>
            <a:r>
              <a:rPr lang="zh-CN" altLang="en-US" sz="2800" dirty="0"/>
              <a:t>汇编语言是直接面向机器的程序设计语言，属于低级语言。</a:t>
            </a:r>
            <a:endParaRPr lang="en-US" altLang="zh-CN" sz="2800" dirty="0"/>
          </a:p>
          <a:p>
            <a:r>
              <a:rPr lang="zh-CN" altLang="en-US" sz="2800" dirty="0"/>
              <a:t>不同的处理器的汇编语言语法不同，编译的程序无法跨处理器执行，缺乏可移植性。</a:t>
            </a:r>
            <a:endParaRPr lang="en-US" altLang="zh-CN" sz="2800" dirty="0"/>
          </a:p>
          <a:p>
            <a:r>
              <a:rPr lang="zh-CN" altLang="en-US" sz="2800" dirty="0"/>
              <a:t>汇编语言编写的程序难以调试和改进，需要高级语言完成</a:t>
            </a:r>
            <a:r>
              <a:rPr lang="en-US" altLang="zh-CN" sz="2800" dirty="0"/>
              <a:t>UNIX</a:t>
            </a:r>
            <a:r>
              <a:rPr lang="zh-CN" altLang="en-US" sz="2800" dirty="0"/>
              <a:t>以后的开发。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979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609600"/>
            <a:ext cx="114300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：⽇期格式转化（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Format Convention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编写⼀个程序，以月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年（即 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mm/</a:t>
            </a:r>
            <a:r>
              <a:rPr lang="en-US" altLang="zh-CN" sz="2800" dirty="0" err="1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）的格式接受用户录入的日期信息，并以年月日（即 </a:t>
            </a:r>
            <a:r>
              <a:rPr lang="en-US" altLang="zh-CN" sz="2800" dirty="0" err="1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yyyymmdd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）的格式将其显示出来。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a date (mm/</a:t>
            </a:r>
            <a:r>
              <a:rPr lang="en-US" altLang="zh-CN" sz="2800" dirty="0" err="1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yyyy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</a:t>
            </a:r>
            <a:r>
              <a:rPr lang="en-US" altLang="zh-CN" sz="2800" u="sng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2/17/2011</a:t>
            </a:r>
            <a:b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entered the date 20110217</a:t>
            </a:r>
          </a:p>
        </p:txBody>
      </p:sp>
    </p:spTree>
    <p:extLst>
      <p:ext uri="{BB962C8B-B14F-4D97-AF65-F5344CB8AC3E}">
        <p14:creationId xmlns:p14="http://schemas.microsoft.com/office/powerpoint/2010/main" val="40569269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7200" y="609600"/>
            <a:ext cx="10820400" cy="442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：分数加法（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Fraction Addition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修改如下程序（ 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2.6.3 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节的 </a:t>
            </a:r>
            <a:r>
              <a:rPr lang="en-US" altLang="zh-CN" sz="2800" dirty="0" err="1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addfrac.c</a:t>
            </a: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），使⽤户可以同时输⼊两个分数，中间⽤加号隔开：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two fractions separated by a plus sign: </a:t>
            </a:r>
            <a:r>
              <a:rPr lang="en-US" altLang="zh-CN" sz="2800" u="sng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5/6+3/4</a:t>
            </a:r>
            <a:b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rgbClr val="3A3B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sum is 38/24</a:t>
            </a:r>
          </a:p>
        </p:txBody>
      </p:sp>
    </p:spTree>
    <p:extLst>
      <p:ext uri="{BB962C8B-B14F-4D97-AF65-F5344CB8AC3E}">
        <p14:creationId xmlns:p14="http://schemas.microsoft.com/office/powerpoint/2010/main" val="293683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71600"/>
            <a:ext cx="11811000" cy="2514600"/>
          </a:xfrm>
          <a:ln w="38100">
            <a:solidFill>
              <a:srgbClr val="FF7706"/>
            </a:solidFill>
          </a:ln>
        </p:spPr>
        <p:txBody>
          <a:bodyPr/>
          <a:lstStyle/>
          <a:p>
            <a:pPr marL="0" indent="0" defTabSz="762000">
              <a:lnSpc>
                <a:spcPct val="114000"/>
              </a:lnSpc>
              <a:buNone/>
              <a:defRPr/>
            </a:pP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红色</a:t>
            </a:r>
            <a:r>
              <a:rPr lang="zh-CN" altLang="en-US" dirty="0">
                <a:cs typeface="Times New Roman" pitchFamily="18" charset="0"/>
              </a:rPr>
              <a:t>的</a:t>
            </a:r>
            <a:r>
              <a:rPr lang="en-US" altLang="zh-CN" dirty="0">
                <a:cs typeface="Times New Roman" pitchFamily="18" charset="0"/>
              </a:rPr>
              <a:t>16</a:t>
            </a:r>
            <a:r>
              <a:rPr lang="zh-CN" altLang="en-US" dirty="0">
                <a:cs typeface="Times New Roman" pitchFamily="18" charset="0"/>
              </a:rPr>
              <a:t>进制数字就是存放在内存中的</a:t>
            </a:r>
            <a:r>
              <a:rPr lang="en-US" altLang="zh-CN" dirty="0">
                <a:cs typeface="Times New Roman" pitchFamily="18" charset="0"/>
              </a:rPr>
              <a:t>8086</a:t>
            </a:r>
            <a:r>
              <a:rPr lang="zh-CN" altLang="en-US" dirty="0">
                <a:solidFill>
                  <a:srgbClr val="336600"/>
                </a:solidFill>
                <a:cs typeface="Times New Roman" pitchFamily="18" charset="0"/>
              </a:rPr>
              <a:t>指令数据</a:t>
            </a:r>
            <a:endParaRPr lang="en-US" altLang="zh-CN" dirty="0">
              <a:solidFill>
                <a:srgbClr val="336600"/>
              </a:solidFill>
              <a:cs typeface="Times New Roman" pitchFamily="18" charset="0"/>
            </a:endParaRPr>
          </a:p>
          <a:p>
            <a:pPr marL="0" indent="0" defTabSz="762000">
              <a:lnSpc>
                <a:spcPct val="114000"/>
              </a:lnSpc>
              <a:buNone/>
              <a:defRPr/>
            </a:pPr>
            <a:r>
              <a:rPr lang="zh-CN" altLang="en-US" dirty="0">
                <a:solidFill>
                  <a:srgbClr val="CC0099"/>
                </a:solidFill>
                <a:cs typeface="Times New Roman" pitchFamily="18" charset="0"/>
              </a:rPr>
              <a:t>紫色</a:t>
            </a:r>
            <a:r>
              <a:rPr lang="zh-CN" altLang="en-US" dirty="0">
                <a:cs typeface="Times New Roman" pitchFamily="18" charset="0"/>
              </a:rPr>
              <a:t>数字是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红色</a:t>
            </a:r>
            <a:r>
              <a:rPr lang="zh-CN" altLang="en-US" dirty="0">
                <a:cs typeface="Times New Roman" pitchFamily="18" charset="0"/>
              </a:rPr>
              <a:t>数字对应的二进制机器码：</a:t>
            </a:r>
            <a:endParaRPr lang="en-US" altLang="zh-CN" dirty="0">
              <a:cs typeface="Times New Roman" pitchFamily="18" charset="0"/>
            </a:endParaRPr>
          </a:p>
          <a:p>
            <a:pPr marL="0" indent="0" defTabSz="762000">
              <a:lnSpc>
                <a:spcPct val="114000"/>
              </a:lnSpc>
              <a:buNone/>
              <a:defRPr/>
            </a:pP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      B8             3F            00             01             C3             01            C1</a:t>
            </a:r>
          </a:p>
          <a:p>
            <a:pPr marL="0" indent="0" defTabSz="762000">
              <a:lnSpc>
                <a:spcPct val="114000"/>
              </a:lnSpc>
              <a:spcBef>
                <a:spcPts val="1800"/>
              </a:spcBef>
              <a:buNone/>
              <a:defRPr/>
            </a:pPr>
            <a:r>
              <a:rPr lang="en-US" altLang="zh-CN" dirty="0">
                <a:solidFill>
                  <a:srgbClr val="CC0099"/>
                </a:solidFill>
                <a:latin typeface="Arial" charset="0"/>
              </a:rPr>
              <a:t>1011 1000 0011 1111 0000 0000  0000 0001 1100 0011 0000 0001 1100 0001</a:t>
            </a:r>
            <a:endParaRPr lang="zh-CN" altLang="en-US" dirty="0">
              <a:solidFill>
                <a:srgbClr val="CC0099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685800" y="2971800"/>
            <a:ext cx="304800" cy="45720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1219200" y="2971800"/>
            <a:ext cx="304800" cy="457200"/>
          </a:xfrm>
          <a:prstGeom prst="straightConnector1">
            <a:avLst/>
          </a:prstGeom>
          <a:solidFill>
            <a:schemeClr val="accent1"/>
          </a:solidFill>
          <a:ln w="666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7315200" y="2971800"/>
            <a:ext cx="3581400" cy="457200"/>
            <a:chOff x="7315200" y="2971800"/>
            <a:chExt cx="3581400" cy="457200"/>
          </a:xfrm>
        </p:grpSpPr>
        <p:cxnSp>
          <p:nvCxnSpPr>
            <p:cNvPr id="10" name="直接箭头连接符 9"/>
            <p:cNvCxnSpPr/>
            <p:nvPr/>
          </p:nvCxnSpPr>
          <p:spPr bwMode="auto">
            <a:xfrm flipH="1">
              <a:off x="7315200" y="2971800"/>
              <a:ext cx="304800" cy="457200"/>
            </a:xfrm>
            <a:prstGeom prst="straightConnector1">
              <a:avLst/>
            </a:prstGeom>
            <a:solidFill>
              <a:schemeClr val="accent1"/>
            </a:solidFill>
            <a:ln w="666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H="1">
              <a:off x="10591800" y="2971800"/>
              <a:ext cx="304800" cy="457200"/>
            </a:xfrm>
            <a:prstGeom prst="straightConnector1">
              <a:avLst/>
            </a:prstGeom>
            <a:solidFill>
              <a:schemeClr val="accent1"/>
            </a:solidFill>
            <a:ln w="66675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52601"/>
              </p:ext>
            </p:extLst>
          </p:nvPr>
        </p:nvGraphicFramePr>
        <p:xfrm>
          <a:off x="243190" y="4297680"/>
          <a:ext cx="11796409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830">
                <a:tc>
                  <a:txBody>
                    <a:bodyPr/>
                    <a:lstStyle/>
                    <a:p>
                      <a:r>
                        <a:rPr lang="zh-CN" altLang="en-US" sz="2600" b="1" kern="0" dirty="0">
                          <a:solidFill>
                            <a:srgbClr val="3366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汇编语言语句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600" b="1" kern="0" dirty="0">
                          <a:solidFill>
                            <a:srgbClr val="3366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指令的含义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r>
                        <a:rPr lang="en-US" altLang="zh-CN" sz="2600" b="1" kern="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mov</a:t>
                      </a:r>
                      <a:r>
                        <a:rPr lang="zh-CN" altLang="en-US" sz="26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6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ax,3FH</a:t>
                      </a:r>
                      <a:endParaRPr lang="zh-CN" altLang="en-US" sz="2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将立即数</a:t>
                      </a:r>
                      <a:r>
                        <a:rPr lang="en-US" altLang="zh-CN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003FH</a:t>
                      </a:r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传送到寄存器</a:t>
                      </a:r>
                      <a:r>
                        <a:rPr lang="en-US" altLang="zh-CN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AX</a:t>
                      </a:r>
                      <a:endParaRPr lang="zh-CN" altLang="en-US" sz="2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r>
                        <a:rPr lang="en-US" altLang="zh-CN" sz="26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add </a:t>
                      </a:r>
                      <a:r>
                        <a:rPr lang="en-US" altLang="zh-CN" sz="2600" b="1" kern="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bx,ax</a:t>
                      </a:r>
                      <a:endParaRPr lang="zh-CN" altLang="en-US" sz="2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将寄存器</a:t>
                      </a:r>
                      <a:r>
                        <a:rPr lang="en-US" altLang="zh-CN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BX</a:t>
                      </a:r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的内容和寄存器</a:t>
                      </a:r>
                      <a:r>
                        <a:rPr lang="en-US" altLang="zh-CN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AX</a:t>
                      </a:r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的内容相加，结果存在</a:t>
                      </a:r>
                      <a:r>
                        <a:rPr lang="en-US" altLang="zh-CN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BX</a:t>
                      </a:r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中</a:t>
                      </a:r>
                      <a:endParaRPr lang="zh-CN" altLang="en-US" sz="2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r>
                        <a:rPr lang="en-US" altLang="zh-CN" sz="2600" b="1" kern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add </a:t>
                      </a:r>
                      <a:r>
                        <a:rPr lang="en-US" altLang="zh-CN" sz="2600" b="1" kern="0" dirty="0" err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cx,ax</a:t>
                      </a:r>
                      <a:endParaRPr lang="zh-CN" altLang="en-US" sz="2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将寄存器</a:t>
                      </a:r>
                      <a:r>
                        <a:rPr lang="en-US" altLang="zh-CN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CX</a:t>
                      </a:r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的内容和寄存器</a:t>
                      </a:r>
                      <a:r>
                        <a:rPr lang="en-US" altLang="zh-CN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AX</a:t>
                      </a:r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的内容相加</a:t>
                      </a:r>
                      <a:r>
                        <a:rPr lang="zh-CN" altLang="en-US" sz="2600" b="1" ker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，结果存在</a:t>
                      </a:r>
                      <a:r>
                        <a:rPr lang="en-US" altLang="zh-CN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CX</a:t>
                      </a:r>
                      <a:r>
                        <a:rPr lang="zh-CN" altLang="en-US" sz="2600" b="1" kern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itchFamily="18" charset="0"/>
                        </a:rPr>
                        <a:t>中</a:t>
                      </a:r>
                      <a:endParaRPr lang="zh-CN" altLang="en-US" sz="2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304800" y="2590800"/>
            <a:ext cx="4953000" cy="1219200"/>
          </a:xfrm>
          <a:prstGeom prst="roundRect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5334000" y="2590800"/>
            <a:ext cx="3276600" cy="1219200"/>
          </a:xfrm>
          <a:prstGeom prst="roundRect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圆角矩形 13"/>
          <p:cNvSpPr/>
          <p:nvPr/>
        </p:nvSpPr>
        <p:spPr bwMode="auto">
          <a:xfrm>
            <a:off x="8683487" y="2590800"/>
            <a:ext cx="3276600" cy="1219200"/>
          </a:xfrm>
          <a:prstGeom prst="roundRect">
            <a:avLst/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语言的起源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24000"/>
            <a:ext cx="10820400" cy="4419600"/>
          </a:xfrm>
        </p:spPr>
        <p:txBody>
          <a:bodyPr/>
          <a:lstStyle/>
          <a:p>
            <a:r>
              <a:rPr lang="zh-CN" altLang="en-US" sz="2800" dirty="0"/>
              <a:t>汇编语言编写的程序难以调试和改进，需要高级语言完成</a:t>
            </a:r>
            <a:r>
              <a:rPr lang="en-US" altLang="zh-CN" sz="2800" dirty="0"/>
              <a:t>UNIX</a:t>
            </a:r>
            <a:r>
              <a:rPr lang="zh-CN" altLang="en-US" sz="2800" dirty="0"/>
              <a:t>以后的开发。</a:t>
            </a:r>
            <a:endParaRPr lang="en-US" altLang="zh-CN" sz="2800" dirty="0"/>
          </a:p>
          <a:p>
            <a:r>
              <a:rPr lang="en-US" altLang="zh-CN" sz="2800" dirty="0"/>
              <a:t>Thompson</a:t>
            </a:r>
            <a:r>
              <a:rPr lang="zh-CN" altLang="en-US" sz="2800" dirty="0"/>
              <a:t>以</a:t>
            </a:r>
            <a:r>
              <a:rPr lang="en-US" altLang="zh-CN" sz="2800" dirty="0"/>
              <a:t>BCPL</a:t>
            </a:r>
            <a:r>
              <a:rPr lang="zh-CN" altLang="en-US" sz="2800" dirty="0"/>
              <a:t>语言（</a:t>
            </a:r>
            <a:r>
              <a:rPr lang="en-US" altLang="zh-CN" sz="2800" dirty="0"/>
              <a:t>Basic Combined Programming Language</a:t>
            </a:r>
            <a:r>
              <a:rPr lang="zh-CN" altLang="en-US" sz="2800" dirty="0"/>
              <a:t>）为基础，又作了进一步简化，它使得</a:t>
            </a:r>
            <a:r>
              <a:rPr lang="en-US" altLang="zh-CN" sz="2800" dirty="0"/>
              <a:t>BCPL</a:t>
            </a:r>
            <a:r>
              <a:rPr lang="zh-CN" altLang="en-US" sz="2800" dirty="0"/>
              <a:t>能挤压在</a:t>
            </a:r>
            <a:r>
              <a:rPr lang="en-US" altLang="zh-CN" sz="2800" dirty="0">
                <a:solidFill>
                  <a:srgbClr val="C00000"/>
                </a:solidFill>
              </a:rPr>
              <a:t>8K</a:t>
            </a:r>
            <a:r>
              <a:rPr lang="zh-CN" altLang="en-US" sz="2800" dirty="0"/>
              <a:t>内存中运行，这个很简单的而且很接近硬件的语言就是</a:t>
            </a:r>
            <a:r>
              <a:rPr lang="en-US" altLang="zh-CN" sz="2800" dirty="0"/>
              <a:t>B</a:t>
            </a:r>
            <a:r>
              <a:rPr lang="zh-CN" altLang="en-US" sz="2800" dirty="0"/>
              <a:t>语言（取</a:t>
            </a:r>
            <a:r>
              <a:rPr lang="en-US" altLang="zh-CN" sz="2800" dirty="0"/>
              <a:t>BCPL</a:t>
            </a:r>
            <a:r>
              <a:rPr lang="zh-CN" altLang="en-US" sz="2800" dirty="0"/>
              <a:t>的第一个字母</a:t>
            </a:r>
            <a:r>
              <a:rPr lang="en-US" altLang="zh-CN" sz="2800" dirty="0"/>
              <a:t>)</a:t>
            </a:r>
            <a:r>
              <a:rPr lang="zh-CN" altLang="en-US" sz="2800" dirty="0"/>
              <a:t>，并用它完成了第一个</a:t>
            </a:r>
            <a:r>
              <a:rPr lang="en-US" altLang="zh-CN" sz="2800" dirty="0"/>
              <a:t>UNIX</a:t>
            </a:r>
            <a:r>
              <a:rPr lang="zh-CN" altLang="en-US" sz="2800" dirty="0"/>
              <a:t>操作系统。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420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6667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triangl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4030</TotalTime>
  <Words>6701</Words>
  <Application>Microsoft Office PowerPoint</Application>
  <PresentationFormat>宽屏</PresentationFormat>
  <Paragraphs>597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楷体_GB2312</vt:lpstr>
      <vt:lpstr>微软雅黑</vt:lpstr>
      <vt:lpstr>Arial</vt:lpstr>
      <vt:lpstr>Times New Roman</vt:lpstr>
      <vt:lpstr>Wingdings</vt:lpstr>
      <vt:lpstr>tm2</vt:lpstr>
      <vt:lpstr>第二章 C语言简介</vt:lpstr>
      <vt:lpstr>PowerPoint 演示文稿</vt:lpstr>
      <vt:lpstr> 2.1 Ｃ语言的起源</vt:lpstr>
      <vt:lpstr>贝尔实验室：重大发明诞生地</vt:lpstr>
      <vt:lpstr>C语言的起源</vt:lpstr>
      <vt:lpstr>计算机存储计量单位 </vt:lpstr>
      <vt:lpstr>C语言的起源</vt:lpstr>
      <vt:lpstr>C语言的起源</vt:lpstr>
      <vt:lpstr>C语言的起源</vt:lpstr>
      <vt:lpstr>C语言的起源</vt:lpstr>
      <vt:lpstr>Kenneth L.Thompson     Dennis M.Ritchie     UNIX之父                         C语言之父</vt:lpstr>
      <vt:lpstr>Ｃ语言出现的历史背景</vt:lpstr>
      <vt:lpstr>Ｃ语言出现的历史背景</vt:lpstr>
      <vt:lpstr>C语言的版本</vt:lpstr>
      <vt:lpstr>1.2 Ｃ语言的特点</vt:lpstr>
      <vt:lpstr>1.2 Ｃ语言的特点</vt:lpstr>
      <vt:lpstr>1.2 Ｃ语言的特点</vt:lpstr>
      <vt:lpstr>1.2 Ｃ语言的特点</vt:lpstr>
      <vt:lpstr>C语言的缺点</vt:lpstr>
      <vt:lpstr>PowerPoint 演示文稿</vt:lpstr>
      <vt:lpstr>2.3 C程序的基本结构和IDE</vt:lpstr>
      <vt:lpstr>2.3 C程序的基本结构和IDE</vt:lpstr>
      <vt:lpstr>PowerPoint 演示文稿</vt:lpstr>
      <vt:lpstr>C程序的开发与运行环境</vt:lpstr>
      <vt:lpstr>文件命名</vt:lpstr>
      <vt:lpstr>编写C程序：计算箱子的空间重量</vt:lpstr>
      <vt:lpstr>dweight.c：计算箱子的空间重量</vt:lpstr>
      <vt:lpstr>#include &lt;stdio.h&gt; int main(){  int height, length, width, volume, weight;   height = 8;  length = 12;  width = 10;  volume = height * length * width;  weight = (volume + 165) / 166;  printf("Dimensions: %d x %d x %d\n", length, width, height);  printf("Volume (cubic inches): %d\n", volume);  printf("Dimensional weight (pounds): %d\n", weight);  return 0; }</vt:lpstr>
      <vt:lpstr>#include &lt;stdio.h&gt; int main(void){  int height, length, width, volume, weight;  height = 8;  length = 12;  width = 10;  volume = height * length * width;  weight = (volume + 165) / 166;  printf("Dimensions: %d x %d x %d\n", length, width, height);  printf("Volume (cubic inches): %d\n", volume);  printf("Dimensional weight (pounds): %d\n", weight);  return 0; }</vt:lpstr>
      <vt:lpstr>2.5 标识符</vt:lpstr>
      <vt:lpstr>标识符</vt:lpstr>
      <vt:lpstr>标识符</vt:lpstr>
      <vt:lpstr>关键字</vt:lpstr>
      <vt:lpstr>小试身手</vt:lpstr>
      <vt:lpstr>格式化输入输出</vt:lpstr>
      <vt:lpstr>2.6 标准格式输出函数printf()</vt:lpstr>
      <vt:lpstr>PowerPoint 演示文稿</vt:lpstr>
      <vt:lpstr>注意 ！！！！！！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转义序列</vt:lpstr>
      <vt:lpstr>PowerPoint 演示文稿</vt:lpstr>
      <vt:lpstr>转义序列   \</vt:lpstr>
      <vt:lpstr>PowerPoint 演示文稿</vt:lpstr>
      <vt:lpstr>#include &lt;stdio.h&gt; int main(void){  int height, length, width, volume, weight;  height = 8;  length = 12;  width = 10;  volume = height * length * width;  weight = (volume + 165) / 166;  printf("Dimensions: %d x %d x %d\n", length, width, height);  printf("Volume (cubic inches): %d\n", volume);  printf("Dimensional weight (pounds): %d\n", weight);  return 0; }</vt:lpstr>
      <vt:lpstr>dweight2.c</vt:lpstr>
      <vt:lpstr>/* weight2.c */ #include &lt;stdio.h&gt; int main(void){    int height, length, width, volume, weight;    printf("Enter height of box: ");    scanf("%d", &amp;height);    printf("Enter length of box: ");    scanf("%d", &amp;length);    printf("Enter width of box: ");    scanf("%d", &amp;width);   </vt:lpstr>
      <vt:lpstr>PowerPoint 演示文稿</vt:lpstr>
      <vt:lpstr>输入函数scanf()</vt:lpstr>
      <vt:lpstr>scanf 函数的工作方法</vt:lpstr>
      <vt:lpstr>PowerPoint 演示文稿</vt:lpstr>
      <vt:lpstr>scanf 函数遵循什么规则识别整数或浮点数</vt:lpstr>
      <vt:lpstr>例子</vt:lpstr>
      <vt:lpstr>PowerPoint 演示文稿</vt:lpstr>
      <vt:lpstr>PowerPoint 演示文稿</vt:lpstr>
      <vt:lpstr>2.7 结构化程序设计初探</vt:lpstr>
      <vt:lpstr>2.7 结构化程序设计初探</vt:lpstr>
      <vt:lpstr>PowerPoint 演示文稿</vt:lpstr>
      <vt:lpstr>2.8 程序调试初探</vt:lpstr>
      <vt:lpstr>2.8 程序调试初探</vt:lpstr>
      <vt:lpstr>2.8 程序调试初探</vt:lpstr>
      <vt:lpstr>2.8 程序调试初探</vt:lpstr>
      <vt:lpstr>编程题共5题（icoding）</vt:lpstr>
      <vt:lpstr>PowerPoint 演示文稿</vt:lpstr>
      <vt:lpstr>PowerPoint 演示文稿</vt:lpstr>
      <vt:lpstr>PowerPoint 演示文稿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417091293@qq.com</cp:lastModifiedBy>
  <cp:revision>955</cp:revision>
  <cp:lastPrinted>1999-11-08T20:52:53Z</cp:lastPrinted>
  <dcterms:created xsi:type="dcterms:W3CDTF">1999-08-24T18:39:05Z</dcterms:created>
  <dcterms:modified xsi:type="dcterms:W3CDTF">2022-09-06T05:36:00Z</dcterms:modified>
</cp:coreProperties>
</file>