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137"/>
  </p:notesMasterIdLst>
  <p:sldIdLst>
    <p:sldId id="550" r:id="rId2"/>
    <p:sldId id="439" r:id="rId3"/>
    <p:sldId id="676" r:id="rId4"/>
    <p:sldId id="698" r:id="rId5"/>
    <p:sldId id="660" r:id="rId6"/>
    <p:sldId id="664" r:id="rId7"/>
    <p:sldId id="663" r:id="rId8"/>
    <p:sldId id="662" r:id="rId9"/>
    <p:sldId id="675" r:id="rId10"/>
    <p:sldId id="674" r:id="rId11"/>
    <p:sldId id="679" r:id="rId12"/>
    <p:sldId id="683" r:id="rId13"/>
    <p:sldId id="682" r:id="rId14"/>
    <p:sldId id="699" r:id="rId15"/>
    <p:sldId id="684" r:id="rId16"/>
    <p:sldId id="678" r:id="rId17"/>
    <p:sldId id="685" r:id="rId18"/>
    <p:sldId id="688" r:id="rId19"/>
    <p:sldId id="689" r:id="rId20"/>
    <p:sldId id="677" r:id="rId21"/>
    <p:sldId id="687" r:id="rId22"/>
    <p:sldId id="690" r:id="rId23"/>
    <p:sldId id="691" r:id="rId24"/>
    <p:sldId id="692" r:id="rId25"/>
    <p:sldId id="686" r:id="rId26"/>
    <p:sldId id="672" r:id="rId27"/>
    <p:sldId id="671" r:id="rId28"/>
    <p:sldId id="695" r:id="rId29"/>
    <p:sldId id="696" r:id="rId30"/>
    <p:sldId id="697" r:id="rId31"/>
    <p:sldId id="670" r:id="rId32"/>
    <p:sldId id="681" r:id="rId33"/>
    <p:sldId id="669" r:id="rId34"/>
    <p:sldId id="414" r:id="rId35"/>
    <p:sldId id="409" r:id="rId36"/>
    <p:sldId id="548" r:id="rId37"/>
    <p:sldId id="627" r:id="rId38"/>
    <p:sldId id="549" r:id="rId39"/>
    <p:sldId id="628" r:id="rId40"/>
    <p:sldId id="637" r:id="rId41"/>
    <p:sldId id="638" r:id="rId42"/>
    <p:sldId id="639" r:id="rId43"/>
    <p:sldId id="408" r:id="rId44"/>
    <p:sldId id="625" r:id="rId45"/>
    <p:sldId id="626" r:id="rId46"/>
    <p:sldId id="640" r:id="rId47"/>
    <p:sldId id="470" r:id="rId48"/>
    <p:sldId id="641" r:id="rId49"/>
    <p:sldId id="642" r:id="rId50"/>
    <p:sldId id="643" r:id="rId51"/>
    <p:sldId id="644" r:id="rId52"/>
    <p:sldId id="645" r:id="rId53"/>
    <p:sldId id="646" r:id="rId54"/>
    <p:sldId id="647" r:id="rId55"/>
    <p:sldId id="648" r:id="rId56"/>
    <p:sldId id="649" r:id="rId57"/>
    <p:sldId id="650" r:id="rId58"/>
    <p:sldId id="651" r:id="rId59"/>
    <p:sldId id="652" r:id="rId60"/>
    <p:sldId id="433" r:id="rId61"/>
    <p:sldId id="437" r:id="rId62"/>
    <p:sldId id="421" r:id="rId63"/>
    <p:sldId id="653" r:id="rId64"/>
    <p:sldId id="473" r:id="rId65"/>
    <p:sldId id="556" r:id="rId66"/>
    <p:sldId id="557" r:id="rId67"/>
    <p:sldId id="558" r:id="rId68"/>
    <p:sldId id="559" r:id="rId69"/>
    <p:sldId id="655" r:id="rId70"/>
    <p:sldId id="656" r:id="rId71"/>
    <p:sldId id="654" r:id="rId72"/>
    <p:sldId id="561" r:id="rId73"/>
    <p:sldId id="562" r:id="rId74"/>
    <p:sldId id="563" r:id="rId75"/>
    <p:sldId id="564" r:id="rId76"/>
    <p:sldId id="565" r:id="rId77"/>
    <p:sldId id="566" r:id="rId78"/>
    <p:sldId id="567" r:id="rId79"/>
    <p:sldId id="657" r:id="rId80"/>
    <p:sldId id="568" r:id="rId81"/>
    <p:sldId id="569" r:id="rId82"/>
    <p:sldId id="570" r:id="rId83"/>
    <p:sldId id="571" r:id="rId84"/>
    <p:sldId id="572" r:id="rId85"/>
    <p:sldId id="573" r:id="rId86"/>
    <p:sldId id="574" r:id="rId87"/>
    <p:sldId id="575" r:id="rId88"/>
    <p:sldId id="576" r:id="rId89"/>
    <p:sldId id="577" r:id="rId90"/>
    <p:sldId id="578" r:id="rId91"/>
    <p:sldId id="579" r:id="rId92"/>
    <p:sldId id="580" r:id="rId93"/>
    <p:sldId id="581" r:id="rId94"/>
    <p:sldId id="582" r:id="rId95"/>
    <p:sldId id="583" r:id="rId96"/>
    <p:sldId id="584" r:id="rId97"/>
    <p:sldId id="585" r:id="rId98"/>
    <p:sldId id="586" r:id="rId99"/>
    <p:sldId id="587" r:id="rId100"/>
    <p:sldId id="588" r:id="rId101"/>
    <p:sldId id="589" r:id="rId102"/>
    <p:sldId id="590" r:id="rId103"/>
    <p:sldId id="591" r:id="rId104"/>
    <p:sldId id="592" r:id="rId105"/>
    <p:sldId id="593" r:id="rId106"/>
    <p:sldId id="658" r:id="rId107"/>
    <p:sldId id="595" r:id="rId108"/>
    <p:sldId id="596" r:id="rId109"/>
    <p:sldId id="597" r:id="rId110"/>
    <p:sldId id="598" r:id="rId111"/>
    <p:sldId id="599" r:id="rId112"/>
    <p:sldId id="600" r:id="rId113"/>
    <p:sldId id="601" r:id="rId114"/>
    <p:sldId id="602" r:id="rId115"/>
    <p:sldId id="603" r:id="rId116"/>
    <p:sldId id="604" r:id="rId117"/>
    <p:sldId id="605" r:id="rId118"/>
    <p:sldId id="606" r:id="rId119"/>
    <p:sldId id="607" r:id="rId120"/>
    <p:sldId id="608" r:id="rId121"/>
    <p:sldId id="609" r:id="rId122"/>
    <p:sldId id="610" r:id="rId123"/>
    <p:sldId id="611" r:id="rId124"/>
    <p:sldId id="612" r:id="rId125"/>
    <p:sldId id="613" r:id="rId126"/>
    <p:sldId id="614" r:id="rId127"/>
    <p:sldId id="615" r:id="rId128"/>
    <p:sldId id="616" r:id="rId129"/>
    <p:sldId id="617" r:id="rId130"/>
    <p:sldId id="618" r:id="rId131"/>
    <p:sldId id="619" r:id="rId132"/>
    <p:sldId id="620" r:id="rId133"/>
    <p:sldId id="622" r:id="rId134"/>
    <p:sldId id="623" r:id="rId135"/>
    <p:sldId id="624" r:id="rId136"/>
  </p:sldIdLst>
  <p:sldSz cx="9144000" cy="5143500" type="screen16x9"/>
  <p:notesSz cx="6646863" cy="97774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FF"/>
    <a:srgbClr val="CC00CC"/>
    <a:srgbClr val="660066"/>
    <a:srgbClr val="CCFFCC"/>
    <a:srgbClr val="00FF99"/>
    <a:srgbClr val="CCECFF"/>
    <a:srgbClr val="CCFF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71" autoAdjust="0"/>
  </p:normalViewPr>
  <p:slideViewPr>
    <p:cSldViewPr>
      <p:cViewPr varScale="1">
        <p:scale>
          <a:sx n="83" d="100"/>
          <a:sy n="83" d="100"/>
        </p:scale>
        <p:origin x="800" y="6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880307" cy="4888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24579" name="Rectangle 3"/>
          <p:cNvSpPr>
            <a:spLocks noGrp="1" noChangeArrowheads="1"/>
          </p:cNvSpPr>
          <p:nvPr>
            <p:ph type="dt" idx="1"/>
          </p:nvPr>
        </p:nvSpPr>
        <p:spPr bwMode="auto">
          <a:xfrm>
            <a:off x="3765018" y="0"/>
            <a:ext cx="2880307" cy="4888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24580" name="Rectangle 4"/>
          <p:cNvSpPr>
            <a:spLocks noGrp="1" noRot="1" noChangeAspect="1" noChangeArrowheads="1" noTextEdit="1"/>
          </p:cNvSpPr>
          <p:nvPr>
            <p:ph type="sldImg" idx="2"/>
          </p:nvPr>
        </p:nvSpPr>
        <p:spPr bwMode="auto">
          <a:xfrm>
            <a:off x="65088" y="733425"/>
            <a:ext cx="6516687" cy="3667125"/>
          </a:xfrm>
          <a:prstGeom prst="rect">
            <a:avLst/>
          </a:prstGeom>
          <a:noFill/>
          <a:ln w="9525">
            <a:solidFill>
              <a:srgbClr val="000000"/>
            </a:solidFill>
            <a:miter lim="800000"/>
            <a:headEnd/>
            <a:tailEnd/>
          </a:ln>
          <a:effectLst/>
        </p:spPr>
      </p:sp>
      <p:sp>
        <p:nvSpPr>
          <p:cNvPr id="24581" name="Rectangle 5"/>
          <p:cNvSpPr>
            <a:spLocks noGrp="1" noChangeArrowheads="1"/>
          </p:cNvSpPr>
          <p:nvPr>
            <p:ph type="body" sz="quarter" idx="3"/>
          </p:nvPr>
        </p:nvSpPr>
        <p:spPr bwMode="auto">
          <a:xfrm>
            <a:off x="664687" y="4644271"/>
            <a:ext cx="5317490" cy="43998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4582" name="Rectangle 6"/>
          <p:cNvSpPr>
            <a:spLocks noGrp="1" noChangeArrowheads="1"/>
          </p:cNvSpPr>
          <p:nvPr>
            <p:ph type="ftr" sz="quarter" idx="4"/>
          </p:nvPr>
        </p:nvSpPr>
        <p:spPr bwMode="auto">
          <a:xfrm>
            <a:off x="0" y="9286845"/>
            <a:ext cx="2880307" cy="48887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24583" name="Rectangle 7"/>
          <p:cNvSpPr>
            <a:spLocks noGrp="1" noChangeArrowheads="1"/>
          </p:cNvSpPr>
          <p:nvPr>
            <p:ph type="sldNum" sz="quarter" idx="5"/>
          </p:nvPr>
        </p:nvSpPr>
        <p:spPr bwMode="auto">
          <a:xfrm>
            <a:off x="3765018" y="9286845"/>
            <a:ext cx="2880307" cy="48887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070DF08-8B49-43C4-A2B2-1BC96EF4B867}" type="slidenum">
              <a:rPr lang="en-US" altLang="zh-CN"/>
              <a:pPr/>
              <a:t>‹#›</a:t>
            </a:fld>
            <a:endParaRPr lang="en-US" altLang="zh-CN"/>
          </a:p>
        </p:txBody>
      </p:sp>
    </p:spTree>
    <p:extLst>
      <p:ext uri="{BB962C8B-B14F-4D97-AF65-F5344CB8AC3E}">
        <p14:creationId xmlns:p14="http://schemas.microsoft.com/office/powerpoint/2010/main" val="6372972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0D6BE3-42E0-4DA5-B156-66EF77FDC710}" type="slidenum">
              <a:rPr lang="zh-CN" altLang="en-US" smtClean="0"/>
              <a:pPr/>
              <a:t>1</a:t>
            </a:fld>
            <a:endParaRPr lang="en-US" altLang="zh-CN"/>
          </a:p>
        </p:txBody>
      </p:sp>
    </p:spTree>
    <p:extLst>
      <p:ext uri="{BB962C8B-B14F-4D97-AF65-F5344CB8AC3E}">
        <p14:creationId xmlns:p14="http://schemas.microsoft.com/office/powerpoint/2010/main" val="2507225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62</a:t>
            </a:fld>
            <a:endParaRPr lang="en-US" altLang="zh-CN"/>
          </a:p>
        </p:txBody>
      </p:sp>
    </p:spTree>
    <p:extLst>
      <p:ext uri="{BB962C8B-B14F-4D97-AF65-F5344CB8AC3E}">
        <p14:creationId xmlns:p14="http://schemas.microsoft.com/office/powerpoint/2010/main" val="3356921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64</a:t>
            </a:fld>
            <a:endParaRPr lang="en-US" altLang="zh-CN"/>
          </a:p>
        </p:txBody>
      </p:sp>
    </p:spTree>
    <p:extLst>
      <p:ext uri="{BB962C8B-B14F-4D97-AF65-F5344CB8AC3E}">
        <p14:creationId xmlns:p14="http://schemas.microsoft.com/office/powerpoint/2010/main" val="744223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960376-7748-467D-AE87-26BE7D90172E}" type="slidenum">
              <a:rPr lang="en-US" altLang="zh-CN"/>
              <a:pPr/>
              <a:t>65</a:t>
            </a:fld>
            <a:endParaRPr lang="en-US" altLang="zh-CN"/>
          </a:p>
        </p:txBody>
      </p:sp>
      <p:sp>
        <p:nvSpPr>
          <p:cNvPr id="25602" name="Rectangle 2"/>
          <p:cNvSpPr>
            <a:spLocks noGrp="1" noRot="1" noChangeAspect="1" noChangeArrowheads="1" noTextEdit="1"/>
          </p:cNvSpPr>
          <p:nvPr>
            <p:ph type="sldImg"/>
          </p:nvPr>
        </p:nvSpPr>
        <p:spPr>
          <a:xfrm>
            <a:off x="65088" y="733425"/>
            <a:ext cx="6516687" cy="3667125"/>
          </a:xfrm>
          <a:ln/>
        </p:spPr>
      </p:sp>
      <p:sp>
        <p:nvSpPr>
          <p:cNvPr id="2560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855713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66</a:t>
            </a:fld>
            <a:endParaRPr lang="en-US" altLang="zh-CN"/>
          </a:p>
        </p:txBody>
      </p:sp>
    </p:spTree>
    <p:extLst>
      <p:ext uri="{BB962C8B-B14F-4D97-AF65-F5344CB8AC3E}">
        <p14:creationId xmlns:p14="http://schemas.microsoft.com/office/powerpoint/2010/main" val="515899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67</a:t>
            </a:fld>
            <a:endParaRPr lang="en-US" altLang="zh-CN"/>
          </a:p>
        </p:txBody>
      </p:sp>
    </p:spTree>
    <p:extLst>
      <p:ext uri="{BB962C8B-B14F-4D97-AF65-F5344CB8AC3E}">
        <p14:creationId xmlns:p14="http://schemas.microsoft.com/office/powerpoint/2010/main" val="3586281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68</a:t>
            </a:fld>
            <a:endParaRPr lang="en-US" altLang="zh-CN"/>
          </a:p>
        </p:txBody>
      </p:sp>
    </p:spTree>
    <p:extLst>
      <p:ext uri="{BB962C8B-B14F-4D97-AF65-F5344CB8AC3E}">
        <p14:creationId xmlns:p14="http://schemas.microsoft.com/office/powerpoint/2010/main" val="2061811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69</a:t>
            </a:fld>
            <a:endParaRPr lang="en-US" altLang="zh-CN"/>
          </a:p>
        </p:txBody>
      </p:sp>
    </p:spTree>
    <p:extLst>
      <p:ext uri="{BB962C8B-B14F-4D97-AF65-F5344CB8AC3E}">
        <p14:creationId xmlns:p14="http://schemas.microsoft.com/office/powerpoint/2010/main" val="215482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72</a:t>
            </a:fld>
            <a:endParaRPr lang="en-US" altLang="zh-CN"/>
          </a:p>
        </p:txBody>
      </p:sp>
    </p:spTree>
    <p:extLst>
      <p:ext uri="{BB962C8B-B14F-4D97-AF65-F5344CB8AC3E}">
        <p14:creationId xmlns:p14="http://schemas.microsoft.com/office/powerpoint/2010/main" val="19761411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73</a:t>
            </a:fld>
            <a:endParaRPr lang="en-US" altLang="zh-CN"/>
          </a:p>
        </p:txBody>
      </p:sp>
    </p:spTree>
    <p:extLst>
      <p:ext uri="{BB962C8B-B14F-4D97-AF65-F5344CB8AC3E}">
        <p14:creationId xmlns:p14="http://schemas.microsoft.com/office/powerpoint/2010/main" val="953541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74</a:t>
            </a:fld>
            <a:endParaRPr lang="en-US" altLang="zh-CN"/>
          </a:p>
        </p:txBody>
      </p:sp>
    </p:spTree>
    <p:extLst>
      <p:ext uri="{BB962C8B-B14F-4D97-AF65-F5344CB8AC3E}">
        <p14:creationId xmlns:p14="http://schemas.microsoft.com/office/powerpoint/2010/main" val="874912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2</a:t>
            </a:fld>
            <a:endParaRPr lang="en-US" altLang="zh-CN"/>
          </a:p>
        </p:txBody>
      </p:sp>
    </p:spTree>
    <p:extLst>
      <p:ext uri="{BB962C8B-B14F-4D97-AF65-F5344CB8AC3E}">
        <p14:creationId xmlns:p14="http://schemas.microsoft.com/office/powerpoint/2010/main" val="2898066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75</a:t>
            </a:fld>
            <a:endParaRPr lang="en-US" altLang="zh-CN"/>
          </a:p>
        </p:txBody>
      </p:sp>
    </p:spTree>
    <p:extLst>
      <p:ext uri="{BB962C8B-B14F-4D97-AF65-F5344CB8AC3E}">
        <p14:creationId xmlns:p14="http://schemas.microsoft.com/office/powerpoint/2010/main" val="36189463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76</a:t>
            </a:fld>
            <a:endParaRPr lang="en-US" altLang="zh-CN"/>
          </a:p>
        </p:txBody>
      </p:sp>
    </p:spTree>
    <p:extLst>
      <p:ext uri="{BB962C8B-B14F-4D97-AF65-F5344CB8AC3E}">
        <p14:creationId xmlns:p14="http://schemas.microsoft.com/office/powerpoint/2010/main" val="3858525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77</a:t>
            </a:fld>
            <a:endParaRPr lang="en-US" altLang="zh-CN"/>
          </a:p>
        </p:txBody>
      </p:sp>
    </p:spTree>
    <p:extLst>
      <p:ext uri="{BB962C8B-B14F-4D97-AF65-F5344CB8AC3E}">
        <p14:creationId xmlns:p14="http://schemas.microsoft.com/office/powerpoint/2010/main" val="1487978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78</a:t>
            </a:fld>
            <a:endParaRPr lang="en-US" altLang="zh-CN"/>
          </a:p>
        </p:txBody>
      </p:sp>
    </p:spTree>
    <p:extLst>
      <p:ext uri="{BB962C8B-B14F-4D97-AF65-F5344CB8AC3E}">
        <p14:creationId xmlns:p14="http://schemas.microsoft.com/office/powerpoint/2010/main" val="1288082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80</a:t>
            </a:fld>
            <a:endParaRPr lang="en-US" altLang="zh-CN"/>
          </a:p>
        </p:txBody>
      </p:sp>
    </p:spTree>
    <p:extLst>
      <p:ext uri="{BB962C8B-B14F-4D97-AF65-F5344CB8AC3E}">
        <p14:creationId xmlns:p14="http://schemas.microsoft.com/office/powerpoint/2010/main" val="4021357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81</a:t>
            </a:fld>
            <a:endParaRPr lang="en-US" altLang="zh-CN"/>
          </a:p>
        </p:txBody>
      </p:sp>
    </p:spTree>
    <p:extLst>
      <p:ext uri="{BB962C8B-B14F-4D97-AF65-F5344CB8AC3E}">
        <p14:creationId xmlns:p14="http://schemas.microsoft.com/office/powerpoint/2010/main" val="42220661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82</a:t>
            </a:fld>
            <a:endParaRPr lang="en-US" altLang="zh-CN"/>
          </a:p>
        </p:txBody>
      </p:sp>
    </p:spTree>
    <p:extLst>
      <p:ext uri="{BB962C8B-B14F-4D97-AF65-F5344CB8AC3E}">
        <p14:creationId xmlns:p14="http://schemas.microsoft.com/office/powerpoint/2010/main" val="2297923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83</a:t>
            </a:fld>
            <a:endParaRPr lang="en-US" altLang="zh-CN"/>
          </a:p>
        </p:txBody>
      </p:sp>
    </p:spTree>
    <p:extLst>
      <p:ext uri="{BB962C8B-B14F-4D97-AF65-F5344CB8AC3E}">
        <p14:creationId xmlns:p14="http://schemas.microsoft.com/office/powerpoint/2010/main" val="15001230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84</a:t>
            </a:fld>
            <a:endParaRPr lang="en-US" altLang="zh-CN"/>
          </a:p>
        </p:txBody>
      </p:sp>
    </p:spTree>
    <p:extLst>
      <p:ext uri="{BB962C8B-B14F-4D97-AF65-F5344CB8AC3E}">
        <p14:creationId xmlns:p14="http://schemas.microsoft.com/office/powerpoint/2010/main" val="2406774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85</a:t>
            </a:fld>
            <a:endParaRPr lang="en-US" altLang="zh-CN"/>
          </a:p>
        </p:txBody>
      </p:sp>
    </p:spTree>
    <p:extLst>
      <p:ext uri="{BB962C8B-B14F-4D97-AF65-F5344CB8AC3E}">
        <p14:creationId xmlns:p14="http://schemas.microsoft.com/office/powerpoint/2010/main" val="2831978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3</a:t>
            </a:fld>
            <a:endParaRPr lang="en-US" altLang="zh-CN"/>
          </a:p>
        </p:txBody>
      </p:sp>
    </p:spTree>
    <p:extLst>
      <p:ext uri="{BB962C8B-B14F-4D97-AF65-F5344CB8AC3E}">
        <p14:creationId xmlns:p14="http://schemas.microsoft.com/office/powerpoint/2010/main" val="1137791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86</a:t>
            </a:fld>
            <a:endParaRPr lang="en-US" altLang="zh-CN"/>
          </a:p>
        </p:txBody>
      </p:sp>
    </p:spTree>
    <p:extLst>
      <p:ext uri="{BB962C8B-B14F-4D97-AF65-F5344CB8AC3E}">
        <p14:creationId xmlns:p14="http://schemas.microsoft.com/office/powerpoint/2010/main" val="2867547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6687" cy="366712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87</a:t>
            </a:fld>
            <a:endParaRPr lang="en-US" altLang="zh-CN"/>
          </a:p>
        </p:txBody>
      </p:sp>
    </p:spTree>
    <p:extLst>
      <p:ext uri="{BB962C8B-B14F-4D97-AF65-F5344CB8AC3E}">
        <p14:creationId xmlns:p14="http://schemas.microsoft.com/office/powerpoint/2010/main" val="10525054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6687" cy="366712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88</a:t>
            </a:fld>
            <a:endParaRPr lang="en-US" altLang="zh-CN"/>
          </a:p>
        </p:txBody>
      </p:sp>
    </p:spTree>
    <p:extLst>
      <p:ext uri="{BB962C8B-B14F-4D97-AF65-F5344CB8AC3E}">
        <p14:creationId xmlns:p14="http://schemas.microsoft.com/office/powerpoint/2010/main" val="12982211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6687" cy="366712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89</a:t>
            </a:fld>
            <a:endParaRPr lang="en-US" altLang="zh-CN"/>
          </a:p>
        </p:txBody>
      </p:sp>
    </p:spTree>
    <p:extLst>
      <p:ext uri="{BB962C8B-B14F-4D97-AF65-F5344CB8AC3E}">
        <p14:creationId xmlns:p14="http://schemas.microsoft.com/office/powerpoint/2010/main" val="34526247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6687" cy="366712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90</a:t>
            </a:fld>
            <a:endParaRPr lang="en-US" altLang="zh-CN"/>
          </a:p>
        </p:txBody>
      </p:sp>
    </p:spTree>
    <p:extLst>
      <p:ext uri="{BB962C8B-B14F-4D97-AF65-F5344CB8AC3E}">
        <p14:creationId xmlns:p14="http://schemas.microsoft.com/office/powerpoint/2010/main" val="2947559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91</a:t>
            </a:fld>
            <a:endParaRPr lang="en-US" altLang="zh-CN"/>
          </a:p>
        </p:txBody>
      </p:sp>
    </p:spTree>
    <p:extLst>
      <p:ext uri="{BB962C8B-B14F-4D97-AF65-F5344CB8AC3E}">
        <p14:creationId xmlns:p14="http://schemas.microsoft.com/office/powerpoint/2010/main" val="18688865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92</a:t>
            </a:fld>
            <a:endParaRPr lang="en-US" altLang="zh-CN"/>
          </a:p>
        </p:txBody>
      </p:sp>
    </p:spTree>
    <p:extLst>
      <p:ext uri="{BB962C8B-B14F-4D97-AF65-F5344CB8AC3E}">
        <p14:creationId xmlns:p14="http://schemas.microsoft.com/office/powerpoint/2010/main" val="1412210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93</a:t>
            </a:fld>
            <a:endParaRPr lang="en-US" altLang="zh-CN"/>
          </a:p>
        </p:txBody>
      </p:sp>
    </p:spTree>
    <p:extLst>
      <p:ext uri="{BB962C8B-B14F-4D97-AF65-F5344CB8AC3E}">
        <p14:creationId xmlns:p14="http://schemas.microsoft.com/office/powerpoint/2010/main" val="8030739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50000"/>
              </a:lnSpc>
            </a:pPr>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94</a:t>
            </a:fld>
            <a:endParaRPr lang="en-US" altLang="zh-CN"/>
          </a:p>
        </p:txBody>
      </p:sp>
    </p:spTree>
    <p:extLst>
      <p:ext uri="{BB962C8B-B14F-4D97-AF65-F5344CB8AC3E}">
        <p14:creationId xmlns:p14="http://schemas.microsoft.com/office/powerpoint/2010/main" val="9867807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95</a:t>
            </a:fld>
            <a:endParaRPr lang="en-US" altLang="zh-CN"/>
          </a:p>
        </p:txBody>
      </p:sp>
    </p:spTree>
    <p:extLst>
      <p:ext uri="{BB962C8B-B14F-4D97-AF65-F5344CB8AC3E}">
        <p14:creationId xmlns:p14="http://schemas.microsoft.com/office/powerpoint/2010/main" val="3984839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4</a:t>
            </a:fld>
            <a:endParaRPr lang="en-US" altLang="zh-CN"/>
          </a:p>
        </p:txBody>
      </p:sp>
    </p:spTree>
    <p:extLst>
      <p:ext uri="{BB962C8B-B14F-4D97-AF65-F5344CB8AC3E}">
        <p14:creationId xmlns:p14="http://schemas.microsoft.com/office/powerpoint/2010/main" val="35202133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6687" cy="366712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96</a:t>
            </a:fld>
            <a:endParaRPr lang="en-US" altLang="zh-CN"/>
          </a:p>
        </p:txBody>
      </p:sp>
    </p:spTree>
    <p:extLst>
      <p:ext uri="{BB962C8B-B14F-4D97-AF65-F5344CB8AC3E}">
        <p14:creationId xmlns:p14="http://schemas.microsoft.com/office/powerpoint/2010/main" val="812823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6687" cy="366712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97</a:t>
            </a:fld>
            <a:endParaRPr lang="en-US" altLang="zh-CN"/>
          </a:p>
        </p:txBody>
      </p:sp>
    </p:spTree>
    <p:extLst>
      <p:ext uri="{BB962C8B-B14F-4D97-AF65-F5344CB8AC3E}">
        <p14:creationId xmlns:p14="http://schemas.microsoft.com/office/powerpoint/2010/main" val="7160613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latin typeface="Consolas" pitchFamily="49" charset="0"/>
            </a:endParaRPr>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98</a:t>
            </a:fld>
            <a:endParaRPr lang="en-US" altLang="zh-CN"/>
          </a:p>
        </p:txBody>
      </p:sp>
    </p:spTree>
    <p:extLst>
      <p:ext uri="{BB962C8B-B14F-4D97-AF65-F5344CB8AC3E}">
        <p14:creationId xmlns:p14="http://schemas.microsoft.com/office/powerpoint/2010/main" val="36887420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99</a:t>
            </a:fld>
            <a:endParaRPr lang="en-US" altLang="zh-CN"/>
          </a:p>
        </p:txBody>
      </p:sp>
    </p:spTree>
    <p:extLst>
      <p:ext uri="{BB962C8B-B14F-4D97-AF65-F5344CB8AC3E}">
        <p14:creationId xmlns:p14="http://schemas.microsoft.com/office/powerpoint/2010/main" val="26654094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102</a:t>
            </a:fld>
            <a:endParaRPr lang="en-US" altLang="zh-CN"/>
          </a:p>
        </p:txBody>
      </p:sp>
    </p:spTree>
    <p:extLst>
      <p:ext uri="{BB962C8B-B14F-4D97-AF65-F5344CB8AC3E}">
        <p14:creationId xmlns:p14="http://schemas.microsoft.com/office/powerpoint/2010/main" val="39196670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103</a:t>
            </a:fld>
            <a:endParaRPr lang="en-US" altLang="zh-CN"/>
          </a:p>
        </p:txBody>
      </p:sp>
    </p:spTree>
    <p:extLst>
      <p:ext uri="{BB962C8B-B14F-4D97-AF65-F5344CB8AC3E}">
        <p14:creationId xmlns:p14="http://schemas.microsoft.com/office/powerpoint/2010/main" val="20934957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6687" cy="366712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104</a:t>
            </a:fld>
            <a:endParaRPr lang="en-US" altLang="zh-CN"/>
          </a:p>
        </p:txBody>
      </p:sp>
    </p:spTree>
    <p:extLst>
      <p:ext uri="{BB962C8B-B14F-4D97-AF65-F5344CB8AC3E}">
        <p14:creationId xmlns:p14="http://schemas.microsoft.com/office/powerpoint/2010/main" val="14607977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107</a:t>
            </a:fld>
            <a:endParaRPr lang="en-US" altLang="zh-CN"/>
          </a:p>
        </p:txBody>
      </p:sp>
    </p:spTree>
    <p:extLst>
      <p:ext uri="{BB962C8B-B14F-4D97-AF65-F5344CB8AC3E}">
        <p14:creationId xmlns:p14="http://schemas.microsoft.com/office/powerpoint/2010/main" val="14054747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108</a:t>
            </a:fld>
            <a:endParaRPr lang="en-US" altLang="zh-CN"/>
          </a:p>
        </p:txBody>
      </p:sp>
    </p:spTree>
    <p:extLst>
      <p:ext uri="{BB962C8B-B14F-4D97-AF65-F5344CB8AC3E}">
        <p14:creationId xmlns:p14="http://schemas.microsoft.com/office/powerpoint/2010/main" val="26910067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109</a:t>
            </a:fld>
            <a:endParaRPr lang="en-US" altLang="zh-CN"/>
          </a:p>
        </p:txBody>
      </p:sp>
    </p:spTree>
    <p:extLst>
      <p:ext uri="{BB962C8B-B14F-4D97-AF65-F5344CB8AC3E}">
        <p14:creationId xmlns:p14="http://schemas.microsoft.com/office/powerpoint/2010/main" val="2135054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6687" cy="366712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34</a:t>
            </a:fld>
            <a:endParaRPr lang="en-US" altLang="zh-CN"/>
          </a:p>
        </p:txBody>
      </p:sp>
    </p:spTree>
    <p:extLst>
      <p:ext uri="{BB962C8B-B14F-4D97-AF65-F5344CB8AC3E}">
        <p14:creationId xmlns:p14="http://schemas.microsoft.com/office/powerpoint/2010/main" val="27998291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6687" cy="366712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120</a:t>
            </a:fld>
            <a:endParaRPr lang="en-US" altLang="zh-CN"/>
          </a:p>
        </p:txBody>
      </p:sp>
    </p:spTree>
    <p:extLst>
      <p:ext uri="{BB962C8B-B14F-4D97-AF65-F5344CB8AC3E}">
        <p14:creationId xmlns:p14="http://schemas.microsoft.com/office/powerpoint/2010/main" val="24278904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6687" cy="366712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122</a:t>
            </a:fld>
            <a:endParaRPr lang="en-US" altLang="zh-CN"/>
          </a:p>
        </p:txBody>
      </p:sp>
    </p:spTree>
    <p:extLst>
      <p:ext uri="{BB962C8B-B14F-4D97-AF65-F5344CB8AC3E}">
        <p14:creationId xmlns:p14="http://schemas.microsoft.com/office/powerpoint/2010/main" val="38963779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6687" cy="366712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123</a:t>
            </a:fld>
            <a:endParaRPr lang="en-US" altLang="zh-CN"/>
          </a:p>
        </p:txBody>
      </p:sp>
    </p:spTree>
    <p:extLst>
      <p:ext uri="{BB962C8B-B14F-4D97-AF65-F5344CB8AC3E}">
        <p14:creationId xmlns:p14="http://schemas.microsoft.com/office/powerpoint/2010/main" val="26341088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6687" cy="366712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124</a:t>
            </a:fld>
            <a:endParaRPr lang="en-US" altLang="zh-CN"/>
          </a:p>
        </p:txBody>
      </p:sp>
    </p:spTree>
    <p:extLst>
      <p:ext uri="{BB962C8B-B14F-4D97-AF65-F5344CB8AC3E}">
        <p14:creationId xmlns:p14="http://schemas.microsoft.com/office/powerpoint/2010/main" val="9202698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6687" cy="366712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125</a:t>
            </a:fld>
            <a:endParaRPr lang="en-US" altLang="zh-CN"/>
          </a:p>
        </p:txBody>
      </p:sp>
    </p:spTree>
    <p:extLst>
      <p:ext uri="{BB962C8B-B14F-4D97-AF65-F5344CB8AC3E}">
        <p14:creationId xmlns:p14="http://schemas.microsoft.com/office/powerpoint/2010/main" val="39673532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6687" cy="366712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126</a:t>
            </a:fld>
            <a:endParaRPr lang="en-US" altLang="zh-CN"/>
          </a:p>
        </p:txBody>
      </p:sp>
    </p:spTree>
    <p:extLst>
      <p:ext uri="{BB962C8B-B14F-4D97-AF65-F5344CB8AC3E}">
        <p14:creationId xmlns:p14="http://schemas.microsoft.com/office/powerpoint/2010/main" val="30393248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127</a:t>
            </a:fld>
            <a:endParaRPr lang="en-US" altLang="zh-CN"/>
          </a:p>
        </p:txBody>
      </p:sp>
    </p:spTree>
    <p:extLst>
      <p:ext uri="{BB962C8B-B14F-4D97-AF65-F5344CB8AC3E}">
        <p14:creationId xmlns:p14="http://schemas.microsoft.com/office/powerpoint/2010/main" val="6636640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128</a:t>
            </a:fld>
            <a:endParaRPr lang="en-US" altLang="zh-CN"/>
          </a:p>
        </p:txBody>
      </p:sp>
    </p:spTree>
    <p:extLst>
      <p:ext uri="{BB962C8B-B14F-4D97-AF65-F5344CB8AC3E}">
        <p14:creationId xmlns:p14="http://schemas.microsoft.com/office/powerpoint/2010/main" val="5792175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129</a:t>
            </a:fld>
            <a:endParaRPr lang="en-US" altLang="zh-CN"/>
          </a:p>
        </p:txBody>
      </p:sp>
    </p:spTree>
    <p:extLst>
      <p:ext uri="{BB962C8B-B14F-4D97-AF65-F5344CB8AC3E}">
        <p14:creationId xmlns:p14="http://schemas.microsoft.com/office/powerpoint/2010/main" val="9424508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6687" cy="3667125"/>
          </a:xfrm>
        </p:spPr>
      </p:sp>
      <p:sp>
        <p:nvSpPr>
          <p:cNvPr id="3" name="备注占位符 2"/>
          <p:cNvSpPr>
            <a:spLocks noGrp="1"/>
          </p:cNvSpPr>
          <p:nvPr>
            <p:ph type="body" idx="1"/>
          </p:nvPr>
        </p:nvSpPr>
        <p:spPr/>
        <p:txBody>
          <a:bodyPr>
            <a:normAutofit/>
          </a:bodyPr>
          <a:lstStyle/>
          <a:p>
            <a:pPr marL="0" marR="0" lvl="1" indent="0" algn="l" defTabSz="914400" rtl="0" eaLnBrk="1" fontAlgn="base" latinLnBrk="0" hangingPunct="1">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130</a:t>
            </a:fld>
            <a:endParaRPr lang="en-US" altLang="zh-CN"/>
          </a:p>
        </p:txBody>
      </p:sp>
    </p:spTree>
    <p:extLst>
      <p:ext uri="{BB962C8B-B14F-4D97-AF65-F5344CB8AC3E}">
        <p14:creationId xmlns:p14="http://schemas.microsoft.com/office/powerpoint/2010/main" val="320156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35</a:t>
            </a:fld>
            <a:endParaRPr lang="en-US" altLang="zh-CN"/>
          </a:p>
        </p:txBody>
      </p:sp>
    </p:spTree>
    <p:extLst>
      <p:ext uri="{BB962C8B-B14F-4D97-AF65-F5344CB8AC3E}">
        <p14:creationId xmlns:p14="http://schemas.microsoft.com/office/powerpoint/2010/main" val="15795473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131</a:t>
            </a:fld>
            <a:endParaRPr lang="en-US" altLang="zh-CN"/>
          </a:p>
        </p:txBody>
      </p:sp>
    </p:spTree>
    <p:extLst>
      <p:ext uri="{BB962C8B-B14F-4D97-AF65-F5344CB8AC3E}">
        <p14:creationId xmlns:p14="http://schemas.microsoft.com/office/powerpoint/2010/main" val="16570218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132</a:t>
            </a:fld>
            <a:endParaRPr lang="en-US" altLang="zh-CN"/>
          </a:p>
        </p:txBody>
      </p:sp>
    </p:spTree>
    <p:extLst>
      <p:ext uri="{BB962C8B-B14F-4D97-AF65-F5344CB8AC3E}">
        <p14:creationId xmlns:p14="http://schemas.microsoft.com/office/powerpoint/2010/main" val="36129537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133</a:t>
            </a:fld>
            <a:endParaRPr lang="en-US" altLang="zh-CN"/>
          </a:p>
        </p:txBody>
      </p:sp>
    </p:spTree>
    <p:extLst>
      <p:ext uri="{BB962C8B-B14F-4D97-AF65-F5344CB8AC3E}">
        <p14:creationId xmlns:p14="http://schemas.microsoft.com/office/powerpoint/2010/main" val="30898152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134</a:t>
            </a:fld>
            <a:endParaRPr lang="en-US" altLang="zh-CN"/>
          </a:p>
        </p:txBody>
      </p:sp>
    </p:spTree>
    <p:extLst>
      <p:ext uri="{BB962C8B-B14F-4D97-AF65-F5344CB8AC3E}">
        <p14:creationId xmlns:p14="http://schemas.microsoft.com/office/powerpoint/2010/main" val="29927182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135</a:t>
            </a:fld>
            <a:endParaRPr lang="en-US" altLang="zh-CN"/>
          </a:p>
        </p:txBody>
      </p:sp>
    </p:spTree>
    <p:extLst>
      <p:ext uri="{BB962C8B-B14F-4D97-AF65-F5344CB8AC3E}">
        <p14:creationId xmlns:p14="http://schemas.microsoft.com/office/powerpoint/2010/main" val="341654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43</a:t>
            </a:fld>
            <a:endParaRPr lang="en-US" altLang="zh-CN"/>
          </a:p>
        </p:txBody>
      </p:sp>
    </p:spTree>
    <p:extLst>
      <p:ext uri="{BB962C8B-B14F-4D97-AF65-F5344CB8AC3E}">
        <p14:creationId xmlns:p14="http://schemas.microsoft.com/office/powerpoint/2010/main" val="431615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47</a:t>
            </a:fld>
            <a:endParaRPr lang="en-US" altLang="zh-CN"/>
          </a:p>
        </p:txBody>
      </p:sp>
    </p:spTree>
    <p:extLst>
      <p:ext uri="{BB962C8B-B14F-4D97-AF65-F5344CB8AC3E}">
        <p14:creationId xmlns:p14="http://schemas.microsoft.com/office/powerpoint/2010/main" val="3291268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5088" y="733425"/>
            <a:ext cx="6516687" cy="366712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070DF08-8B49-43C4-A2B2-1BC96EF4B867}" type="slidenum">
              <a:rPr lang="en-US" altLang="zh-CN" smtClean="0"/>
              <a:pPr/>
              <a:t>61</a:t>
            </a:fld>
            <a:endParaRPr lang="en-US" altLang="zh-CN"/>
          </a:p>
        </p:txBody>
      </p:sp>
    </p:spTree>
    <p:extLst>
      <p:ext uri="{BB962C8B-B14F-4D97-AF65-F5344CB8AC3E}">
        <p14:creationId xmlns:p14="http://schemas.microsoft.com/office/powerpoint/2010/main" val="33131020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0817" cy="5143500"/>
          </a:xfrm>
          <a:prstGeom prst="rect">
            <a:avLst/>
          </a:prstGeom>
        </p:spPr>
      </p:pic>
      <p:sp>
        <p:nvSpPr>
          <p:cNvPr id="2" name="Title 1"/>
          <p:cNvSpPr>
            <a:spLocks noGrp="1"/>
          </p:cNvSpPr>
          <p:nvPr>
            <p:ph type="ctrTitle"/>
          </p:nvPr>
        </p:nvSpPr>
        <p:spPr>
          <a:xfrm>
            <a:off x="685800" y="1597820"/>
            <a:ext cx="7772400" cy="1102519"/>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rgbClr val="000066"/>
                </a:solidFill>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a:t>Click to edit Master subtitle style</a:t>
            </a:r>
          </a:p>
        </p:txBody>
      </p:sp>
    </p:spTree>
    <p:extLst>
      <p:ext uri="{BB962C8B-B14F-4D97-AF65-F5344CB8AC3E}">
        <p14:creationId xmlns:p14="http://schemas.microsoft.com/office/powerpoint/2010/main" val="73769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b="1"/>
            </a:lvl1pPr>
          </a:lstStyle>
          <a:p>
            <a:r>
              <a:rPr lang="zh-CN" altLang="en-US" dirty="0"/>
              <a:t>单击此处编辑母版标题样式</a:t>
            </a:r>
          </a:p>
        </p:txBody>
      </p:sp>
      <p:sp>
        <p:nvSpPr>
          <p:cNvPr id="6" name="文本占位符 3"/>
          <p:cNvSpPr>
            <a:spLocks noGrp="1"/>
          </p:cNvSpPr>
          <p:nvPr>
            <p:ph type="body" sz="half" idx="2" hasCustomPrompt="1"/>
          </p:nvPr>
        </p:nvSpPr>
        <p:spPr>
          <a:xfrm>
            <a:off x="575556" y="1275606"/>
            <a:ext cx="8136904" cy="3564396"/>
          </a:xfrm>
        </p:spPr>
        <p:txBody>
          <a:bodyPr/>
          <a:lstStyle>
            <a:lvl1pPr>
              <a:lnSpc>
                <a:spcPts val="3500"/>
              </a:lnSpc>
              <a:spcBef>
                <a:spcPts val="1200"/>
              </a:spcBef>
              <a:spcAft>
                <a:spcPts val="0"/>
              </a:spcAft>
              <a:defRPr sz="2400" b="1"/>
            </a:lvl1pPr>
            <a:lvl2pPr>
              <a:lnSpc>
                <a:spcPts val="3500"/>
              </a:lnSpc>
              <a:spcBef>
                <a:spcPts val="1200"/>
              </a:spcBef>
              <a:spcAft>
                <a:spcPts val="0"/>
              </a:spcAft>
              <a:defRPr sz="2000" b="1"/>
            </a:lvl2pPr>
            <a:lvl3pPr>
              <a:defRPr b="1"/>
            </a:lvl3pPr>
            <a:lvl4pPr>
              <a:defRPr b="1"/>
            </a:lvl4pPr>
            <a:lvl5pPr>
              <a:defRPr b="1"/>
            </a:lvl5pPr>
          </a:lstStyle>
          <a:p>
            <a:pPr lvl="0"/>
            <a:r>
              <a:rPr lang="zh-CN" altLang="en-US" dirty="0"/>
              <a:t>单击此处编辑母版文本样式</a:t>
            </a:r>
          </a:p>
          <a:p>
            <a:pPr lvl="1"/>
            <a:r>
              <a:rPr lang="zh-CN" altLang="en-US" dirty="0"/>
              <a:t>第二级</a:t>
            </a:r>
          </a:p>
        </p:txBody>
      </p:sp>
    </p:spTree>
    <p:extLst>
      <p:ext uri="{BB962C8B-B14F-4D97-AF65-F5344CB8AC3E}">
        <p14:creationId xmlns:p14="http://schemas.microsoft.com/office/powerpoint/2010/main" val="987511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lang="zh-CN" altLang="en-US"/>
              <a:t>单击此处编辑母版标题样式</a:t>
            </a:r>
          </a:p>
        </p:txBody>
      </p:sp>
      <p:sp>
        <p:nvSpPr>
          <p:cNvPr id="3" name="日期占位符 2"/>
          <p:cNvSpPr>
            <a:spLocks noGrp="1"/>
          </p:cNvSpPr>
          <p:nvPr>
            <p:ph type="dt" sz="half" idx="10"/>
          </p:nvPr>
        </p:nvSpPr>
        <p:spPr/>
        <p:txBody>
          <a:bodyPr/>
          <a:lstStyle/>
          <a:p>
            <a:fld id="{70AC3DE3-ACB4-456B-B6BB-979719259461}" type="datetimeFigureOut">
              <a:rPr lang="zh-CN" altLang="en-US" smtClean="0"/>
              <a:pPr/>
              <a:t>2022/9/8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07FCDF-2FBC-454F-98D8-8AD7966C4E94}" type="slidenum">
              <a:rPr lang="zh-CN" altLang="en-US" smtClean="0"/>
              <a:pPr/>
              <a:t>‹#›</a:t>
            </a:fld>
            <a:endParaRPr lang="zh-CN" altLang="en-US"/>
          </a:p>
        </p:txBody>
      </p:sp>
      <p:sp>
        <p:nvSpPr>
          <p:cNvPr id="6" name="内容占位符 2"/>
          <p:cNvSpPr>
            <a:spLocks noGrp="1"/>
          </p:cNvSpPr>
          <p:nvPr>
            <p:ph idx="1" hasCustomPrompt="1"/>
          </p:nvPr>
        </p:nvSpPr>
        <p:spPr>
          <a:xfrm>
            <a:off x="266700" y="1059582"/>
            <a:ext cx="8610600" cy="3886200"/>
          </a:xfrm>
        </p:spPr>
        <p:txBody>
          <a:bodyPr/>
          <a:lstStyle>
            <a:lvl1pPr>
              <a:lnSpc>
                <a:spcPts val="3300"/>
              </a:lnSpc>
              <a:spcBef>
                <a:spcPts val="600"/>
              </a:spcBef>
              <a:spcAft>
                <a:spcPts val="0"/>
              </a:spcAft>
              <a:defRPr sz="2400"/>
            </a:lvl1pPr>
            <a:lvl2pPr>
              <a:lnSpc>
                <a:spcPts val="3300"/>
              </a:lnSpc>
              <a:spcBef>
                <a:spcPts val="600"/>
              </a:spcBef>
              <a:spcAft>
                <a:spcPts val="0"/>
              </a:spcAft>
              <a:defRPr sz="2000"/>
            </a:lvl2pPr>
          </a:lstStyle>
          <a:p>
            <a:pPr lvl="0"/>
            <a:r>
              <a:rPr lang="zh-CN" altLang="en-US" dirty="0"/>
              <a:t>单击此处编辑母版文本样式</a:t>
            </a:r>
          </a:p>
          <a:p>
            <a:pPr lvl="1"/>
            <a:r>
              <a:rPr lang="zh-CN" altLang="en-US" dirty="0"/>
              <a:t>第二级</a:t>
            </a:r>
          </a:p>
        </p:txBody>
      </p:sp>
    </p:spTree>
    <p:extLst>
      <p:ext uri="{BB962C8B-B14F-4D97-AF65-F5344CB8AC3E}">
        <p14:creationId xmlns:p14="http://schemas.microsoft.com/office/powerpoint/2010/main" val="95608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vl1pPr>
          </a:lstStyle>
          <a:p>
            <a:r>
              <a:rPr lang="zh-CN" altLang="en-US" dirty="0"/>
              <a:t>单击此处编辑母版标题样式</a:t>
            </a:r>
          </a:p>
        </p:txBody>
      </p:sp>
      <p:sp>
        <p:nvSpPr>
          <p:cNvPr id="3" name="内容占位符 2"/>
          <p:cNvSpPr>
            <a:spLocks noGrp="1"/>
          </p:cNvSpPr>
          <p:nvPr>
            <p:ph idx="1" hasCustomPrompt="1"/>
          </p:nvPr>
        </p:nvSpPr>
        <p:spPr>
          <a:xfrm>
            <a:off x="266700" y="1059582"/>
            <a:ext cx="8610600" cy="3886200"/>
          </a:xfrm>
        </p:spPr>
        <p:txBody>
          <a:bodyPr/>
          <a:lstStyle>
            <a:lvl1pPr>
              <a:lnSpc>
                <a:spcPts val="3300"/>
              </a:lnSpc>
              <a:spcBef>
                <a:spcPts val="600"/>
              </a:spcBef>
              <a:spcAft>
                <a:spcPts val="0"/>
              </a:spcAft>
              <a:defRPr sz="2400"/>
            </a:lvl1pPr>
            <a:lvl2pPr>
              <a:lnSpc>
                <a:spcPts val="3300"/>
              </a:lnSpc>
              <a:spcBef>
                <a:spcPts val="600"/>
              </a:spcBef>
              <a:spcAft>
                <a:spcPts val="0"/>
              </a:spcAft>
              <a:defRPr sz="2000"/>
            </a:lvl2pPr>
          </a:lstStyle>
          <a:p>
            <a:pPr lvl="0"/>
            <a:r>
              <a:rPr lang="zh-CN" altLang="en-US" dirty="0"/>
              <a:t>单击此处编辑母版文本样式</a:t>
            </a:r>
          </a:p>
          <a:p>
            <a:pPr lvl="1"/>
            <a:r>
              <a:rPr lang="zh-CN" altLang="en-US" dirty="0"/>
              <a:t>第二级</a:t>
            </a:r>
          </a:p>
        </p:txBody>
      </p:sp>
    </p:spTree>
    <p:extLst>
      <p:ext uri="{BB962C8B-B14F-4D97-AF65-F5344CB8AC3E}">
        <p14:creationId xmlns:p14="http://schemas.microsoft.com/office/powerpoint/2010/main" val="831911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5291"/>
          </a:xfrm>
          <a:prstGeom prst="rect">
            <a:avLst/>
          </a:prstGeom>
        </p:spPr>
      </p:pic>
      <p:sp>
        <p:nvSpPr>
          <p:cNvPr id="2" name="Title 1"/>
          <p:cNvSpPr>
            <a:spLocks noGrp="1"/>
          </p:cNvSpPr>
          <p:nvPr>
            <p:ph type="title"/>
          </p:nvPr>
        </p:nvSpPr>
        <p:spPr/>
        <p:txBody>
          <a:bodyPr/>
          <a:lstStyle>
            <a:lvl1pPr>
              <a:defRPr sz="32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228600" y="1028700"/>
            <a:ext cx="8686800" cy="3886200"/>
          </a:xfrm>
        </p:spPr>
        <p:txBody>
          <a:bodyPr/>
          <a:lstStyle>
            <a:lvl1pPr>
              <a:lnSpc>
                <a:spcPct val="150000"/>
              </a:lnSpc>
              <a:spcBef>
                <a:spcPts val="450"/>
              </a:spcBef>
              <a:defRPr sz="2400" b="1">
                <a:solidFill>
                  <a:srgbClr val="000066"/>
                </a:solidFill>
              </a:defRPr>
            </a:lvl1pPr>
            <a:lvl2pPr>
              <a:lnSpc>
                <a:spcPct val="150000"/>
              </a:lnSpc>
              <a:spcBef>
                <a:spcPts val="450"/>
              </a:spcBef>
              <a:defRPr sz="2000" b="1">
                <a:solidFill>
                  <a:srgbClr val="000066"/>
                </a:solidFill>
              </a:defRPr>
            </a:lvl2pPr>
            <a:lvl3pPr>
              <a:lnSpc>
                <a:spcPct val="150000"/>
              </a:lnSpc>
              <a:spcBef>
                <a:spcPts val="450"/>
              </a:spcBef>
              <a:defRPr b="1">
                <a:solidFill>
                  <a:srgbClr val="000066"/>
                </a:solidFill>
              </a:defRPr>
            </a:lvl3pPr>
            <a:lvl4pPr>
              <a:lnSpc>
                <a:spcPct val="150000"/>
              </a:lnSpc>
              <a:spcBef>
                <a:spcPts val="450"/>
              </a:spcBef>
              <a:defRPr b="1">
                <a:solidFill>
                  <a:schemeClr val="accent6">
                    <a:lumMod val="75000"/>
                  </a:schemeClr>
                </a:solidFill>
              </a:defRPr>
            </a:lvl4pPr>
            <a:lvl5pPr>
              <a:lnSpc>
                <a:spcPct val="150000"/>
              </a:lnSpc>
              <a:spcBef>
                <a:spcPts val="450"/>
              </a:spcBef>
              <a:defRPr b="1">
                <a:solidFill>
                  <a:schemeClr val="accent6">
                    <a:lumMod val="75000"/>
                  </a:schemeClr>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6643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228600" y="1143000"/>
            <a:ext cx="4267200" cy="3600450"/>
          </a:xfrm>
        </p:spPr>
        <p:txBody>
          <a:bodyPr/>
          <a:lstStyle>
            <a:lvl1pPr>
              <a:lnSpc>
                <a:spcPct val="150000"/>
              </a:lnSpc>
              <a:spcBef>
                <a:spcPts val="450"/>
              </a:spcBef>
              <a:defRPr sz="1950" b="1">
                <a:solidFill>
                  <a:srgbClr val="000066"/>
                </a:solidFill>
              </a:defRPr>
            </a:lvl1pPr>
            <a:lvl2pPr>
              <a:lnSpc>
                <a:spcPct val="150000"/>
              </a:lnSpc>
              <a:spcBef>
                <a:spcPts val="450"/>
              </a:spcBef>
              <a:defRPr sz="1800" b="1">
                <a:solidFill>
                  <a:srgbClr val="000066"/>
                </a:solidFill>
              </a:defRPr>
            </a:lvl2pPr>
            <a:lvl3pPr>
              <a:lnSpc>
                <a:spcPct val="150000"/>
              </a:lnSpc>
              <a:spcBef>
                <a:spcPts val="450"/>
              </a:spcBef>
              <a:defRPr sz="1650" b="1">
                <a:solidFill>
                  <a:srgbClr val="000066"/>
                </a:solidFill>
              </a:defRPr>
            </a:lvl3pPr>
            <a:lvl4pPr>
              <a:lnSpc>
                <a:spcPct val="150000"/>
              </a:lnSpc>
              <a:spcBef>
                <a:spcPts val="450"/>
              </a:spcBef>
              <a:defRPr sz="1350" b="1">
                <a:solidFill>
                  <a:schemeClr val="accent6">
                    <a:lumMod val="75000"/>
                  </a:schemeClr>
                </a:solidFill>
              </a:defRPr>
            </a:lvl4pPr>
            <a:lvl5pPr>
              <a:lnSpc>
                <a:spcPct val="150000"/>
              </a:lnSpc>
              <a:spcBef>
                <a:spcPts val="450"/>
              </a:spcBef>
              <a:defRPr sz="1350" b="1">
                <a:solidFill>
                  <a:schemeClr val="accent6">
                    <a:lumMod val="75000"/>
                  </a:schemeClr>
                </a:solidFill>
              </a:defRPr>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648200" y="1143000"/>
            <a:ext cx="4267200" cy="36004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350" b="1" smtClean="0">
                <a:solidFill>
                  <a:schemeClr val="accent6">
                    <a:lumMod val="75000"/>
                  </a:schemeClr>
                </a:solidFill>
              </a:defRPr>
            </a:lvl4pPr>
            <a:lvl5pPr>
              <a:defRPr lang="en-US" sz="1350" b="1">
                <a:solidFill>
                  <a:schemeClr val="accent6">
                    <a:lumMod val="75000"/>
                  </a:schemeClr>
                </a:solidFill>
              </a:defRPr>
            </a:lvl5pPr>
          </a:lstStyle>
          <a:p>
            <a:pPr lvl="0">
              <a:lnSpc>
                <a:spcPct val="150000"/>
              </a:lnSpc>
              <a:spcBef>
                <a:spcPts val="450"/>
              </a:spcBef>
            </a:pPr>
            <a:r>
              <a:rPr lang="en-US" dirty="0"/>
              <a:t>Click to edit Master text styles</a:t>
            </a:r>
          </a:p>
          <a:p>
            <a:pPr lvl="1">
              <a:lnSpc>
                <a:spcPct val="150000"/>
              </a:lnSpc>
              <a:spcBef>
                <a:spcPts val="450"/>
              </a:spcBef>
            </a:pPr>
            <a:r>
              <a:rPr lang="en-US" dirty="0"/>
              <a:t>Second level</a:t>
            </a:r>
          </a:p>
          <a:p>
            <a:pPr lvl="2">
              <a:lnSpc>
                <a:spcPct val="150000"/>
              </a:lnSpc>
              <a:spcBef>
                <a:spcPts val="450"/>
              </a:spcBef>
            </a:pPr>
            <a:r>
              <a:rPr lang="en-US" dirty="0"/>
              <a:t>Third level</a:t>
            </a:r>
          </a:p>
        </p:txBody>
      </p:sp>
    </p:spTree>
    <p:extLst>
      <p:ext uri="{BB962C8B-B14F-4D97-AF65-F5344CB8AC3E}">
        <p14:creationId xmlns:p14="http://schemas.microsoft.com/office/powerpoint/2010/main" val="185982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2">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494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50179" cy="5148767"/>
          </a:xfrm>
          <a:prstGeom prst="rect">
            <a:avLst/>
          </a:prstGeom>
        </p:spPr>
      </p:pic>
      <p:sp>
        <p:nvSpPr>
          <p:cNvPr id="1028" name="Rectangle 2"/>
          <p:cNvSpPr>
            <a:spLocks noGrp="1" noChangeArrowheads="1"/>
          </p:cNvSpPr>
          <p:nvPr userDrawn="1">
            <p:ph type="title"/>
          </p:nvPr>
        </p:nvSpPr>
        <p:spPr bwMode="auto">
          <a:xfrm>
            <a:off x="685800" y="400050"/>
            <a:ext cx="77724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228600" y="1028700"/>
            <a:ext cx="8610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450"/>
              </a:spcBef>
            </a:pPr>
            <a:r>
              <a:rPr lang="en-US" altLang="zh-CN" dirty="0"/>
              <a:t> Click to edit Master text styles</a:t>
            </a:r>
          </a:p>
          <a:p>
            <a:pPr lvl="1">
              <a:lnSpc>
                <a:spcPct val="150000"/>
              </a:lnSpc>
              <a:spcBef>
                <a:spcPts val="450"/>
              </a:spcBef>
            </a:pPr>
            <a:r>
              <a:rPr lang="en-US" altLang="zh-CN" dirty="0"/>
              <a:t>Second level</a:t>
            </a:r>
          </a:p>
          <a:p>
            <a:pPr lvl="2">
              <a:lnSpc>
                <a:spcPct val="150000"/>
              </a:lnSpc>
              <a:spcBef>
                <a:spcPts val="450"/>
              </a:spcBef>
            </a:pPr>
            <a:r>
              <a:rPr lang="en-US" altLang="zh-CN" dirty="0"/>
              <a:t>Third level</a:t>
            </a:r>
          </a:p>
        </p:txBody>
      </p:sp>
    </p:spTree>
    <p:extLst>
      <p:ext uri="{BB962C8B-B14F-4D97-AF65-F5344CB8AC3E}">
        <p14:creationId xmlns:p14="http://schemas.microsoft.com/office/powerpoint/2010/main" val="2030902929"/>
      </p:ext>
    </p:extLst>
  </p:cSld>
  <p:clrMap bg1="lt1" tx1="dk1" bg2="lt2" tx2="dk2" accent1="accent1" accent2="accent2" accent3="accent3" accent4="accent4" accent5="accent5" accent6="accent6" hlink="hlink" folHlink="folHlink"/>
  <p:sldLayoutIdLst>
    <p:sldLayoutId id="2147483783" r:id="rId1"/>
    <p:sldLayoutId id="2147483795" r:id="rId2"/>
    <p:sldLayoutId id="2147483794" r:id="rId3"/>
    <p:sldLayoutId id="2147483789" r:id="rId4"/>
    <p:sldLayoutId id="2147483784" r:id="rId5"/>
    <p:sldLayoutId id="2147483785" r:id="rId6"/>
    <p:sldLayoutId id="2147483786" r:id="rId7"/>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build="p" bldLvl="2">
        <p:tmplLst>
          <p:tmpl lvl="1">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29"/>
                        </p:tgtEl>
                        <p:attrNameLst>
                          <p:attrName>style.visibility</p:attrName>
                        </p:attrNameLst>
                      </p:cBhvr>
                      <p:to>
                        <p:strVal val="visible"/>
                      </p:to>
                    </p:set>
                  </p:childTnLst>
                </p:cTn>
              </p:par>
            </p:tnLst>
          </p:tmpl>
        </p:tmplLst>
      </p:bldP>
    </p:bldLst>
  </p:timing>
  <p:hf hdr="0" dt="0"/>
  <p:txStyles>
    <p:titleStyle>
      <a:lvl1pPr algn="ctr" rtl="0" eaLnBrk="0" fontAlgn="base" hangingPunct="0">
        <a:spcBef>
          <a:spcPct val="0"/>
        </a:spcBef>
        <a:spcAft>
          <a:spcPct val="0"/>
        </a:spcAft>
        <a:defRPr sz="27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2400">
          <a:solidFill>
            <a:srgbClr val="B82F25"/>
          </a:solidFill>
          <a:latin typeface="Arial" charset="0"/>
        </a:defRPr>
      </a:lvl2pPr>
      <a:lvl3pPr algn="ctr" rtl="0" eaLnBrk="0" fontAlgn="base" hangingPunct="0">
        <a:spcBef>
          <a:spcPct val="0"/>
        </a:spcBef>
        <a:spcAft>
          <a:spcPct val="0"/>
        </a:spcAft>
        <a:defRPr sz="2400">
          <a:solidFill>
            <a:srgbClr val="B82F25"/>
          </a:solidFill>
          <a:latin typeface="Arial" charset="0"/>
        </a:defRPr>
      </a:lvl3pPr>
      <a:lvl4pPr algn="ctr" rtl="0" eaLnBrk="0" fontAlgn="base" hangingPunct="0">
        <a:spcBef>
          <a:spcPct val="0"/>
        </a:spcBef>
        <a:spcAft>
          <a:spcPct val="0"/>
        </a:spcAft>
        <a:defRPr sz="2400">
          <a:solidFill>
            <a:srgbClr val="B82F25"/>
          </a:solidFill>
          <a:latin typeface="Arial" charset="0"/>
        </a:defRPr>
      </a:lvl4pPr>
      <a:lvl5pPr algn="ctr" rtl="0" eaLnBrk="0" fontAlgn="base" hangingPunct="0">
        <a:spcBef>
          <a:spcPct val="0"/>
        </a:spcBef>
        <a:spcAft>
          <a:spcPct val="0"/>
        </a:spcAft>
        <a:defRPr sz="2400">
          <a:solidFill>
            <a:srgbClr val="B82F25"/>
          </a:solidFill>
          <a:latin typeface="Arial" charset="0"/>
        </a:defRPr>
      </a:lvl5pPr>
      <a:lvl6pPr marL="342900" algn="ctr" rtl="0" eaLnBrk="0" fontAlgn="base" hangingPunct="0">
        <a:spcBef>
          <a:spcPct val="0"/>
        </a:spcBef>
        <a:spcAft>
          <a:spcPct val="0"/>
        </a:spcAft>
        <a:defRPr sz="2400">
          <a:solidFill>
            <a:srgbClr val="FF7706"/>
          </a:solidFill>
          <a:latin typeface="Arial" charset="0"/>
        </a:defRPr>
      </a:lvl6pPr>
      <a:lvl7pPr marL="685800" algn="ctr" rtl="0" eaLnBrk="0" fontAlgn="base" hangingPunct="0">
        <a:spcBef>
          <a:spcPct val="0"/>
        </a:spcBef>
        <a:spcAft>
          <a:spcPct val="0"/>
        </a:spcAft>
        <a:defRPr sz="2400">
          <a:solidFill>
            <a:srgbClr val="FF7706"/>
          </a:solidFill>
          <a:latin typeface="Arial" charset="0"/>
        </a:defRPr>
      </a:lvl7pPr>
      <a:lvl8pPr marL="1028700" algn="ctr" rtl="0" eaLnBrk="0" fontAlgn="base" hangingPunct="0">
        <a:spcBef>
          <a:spcPct val="0"/>
        </a:spcBef>
        <a:spcAft>
          <a:spcPct val="0"/>
        </a:spcAft>
        <a:defRPr sz="2400">
          <a:solidFill>
            <a:srgbClr val="FF7706"/>
          </a:solidFill>
          <a:latin typeface="Arial" charset="0"/>
        </a:defRPr>
      </a:lvl8pPr>
      <a:lvl9pPr marL="1371600" algn="ctr" rtl="0" eaLnBrk="0" fontAlgn="base" hangingPunct="0">
        <a:spcBef>
          <a:spcPct val="0"/>
        </a:spcBef>
        <a:spcAft>
          <a:spcPct val="0"/>
        </a:spcAft>
        <a:defRPr sz="2400">
          <a:solidFill>
            <a:srgbClr val="FF7706"/>
          </a:solidFill>
          <a:latin typeface="Arial" charset="0"/>
        </a:defRPr>
      </a:lvl9pPr>
    </p:titleStyle>
    <p:bodyStyle>
      <a:lvl1pPr marL="257175" indent="-257175" algn="l" rtl="0" eaLnBrk="0" fontAlgn="base" hangingPunct="0">
        <a:spcBef>
          <a:spcPct val="20000"/>
        </a:spcBef>
        <a:spcAft>
          <a:spcPts val="450"/>
        </a:spcAft>
        <a:buClr>
          <a:srgbClr val="FF0000"/>
        </a:buClr>
        <a:buSzPct val="80000"/>
        <a:buFont typeface="Times New Roman" panose="02020603050405020304" pitchFamily="18" charset="0"/>
        <a:buChar char="☺"/>
        <a:defRPr lang="en-US" altLang="zh-CN" sz="1950" b="1" baseline="0" dirty="0" smtClean="0">
          <a:solidFill>
            <a:srgbClr val="000066"/>
          </a:solidFill>
          <a:latin typeface="微软雅黑" panose="020B0503020204020204" pitchFamily="34" charset="-122"/>
          <a:ea typeface="微软雅黑" panose="020B0503020204020204" pitchFamily="34" charset="-122"/>
          <a:cs typeface="+mn-cs"/>
        </a:defRPr>
      </a:lvl1pPr>
      <a:lvl2pPr marL="557213" indent="-214313" algn="l" rtl="0" eaLnBrk="0" fontAlgn="base" hangingPunct="0">
        <a:spcBef>
          <a:spcPct val="20000"/>
        </a:spcBef>
        <a:spcAft>
          <a:spcPts val="450"/>
        </a:spcAft>
        <a:buClr>
          <a:srgbClr val="FF0000"/>
        </a:buClr>
        <a:buSzPct val="80000"/>
        <a:buFont typeface="Times New Roman" panose="02020603050405020304" pitchFamily="18" charset="0"/>
        <a:buChar char="♫"/>
        <a:defRPr lang="en-US" altLang="zh-CN" sz="1800" b="1" dirty="0" smtClean="0">
          <a:solidFill>
            <a:srgbClr val="000066"/>
          </a:solidFill>
          <a:latin typeface="微软雅黑" panose="020B0503020204020204" pitchFamily="34" charset="-122"/>
          <a:ea typeface="微软雅黑" panose="020B0503020204020204" pitchFamily="34" charset="-122"/>
        </a:defRPr>
      </a:lvl2pPr>
      <a:lvl3pPr marL="814388" indent="-171450" algn="l" rtl="0" eaLnBrk="0" fontAlgn="base" hangingPunct="0">
        <a:spcBef>
          <a:spcPct val="20000"/>
        </a:spcBef>
        <a:spcAft>
          <a:spcPts val="450"/>
        </a:spcAft>
        <a:buClr>
          <a:srgbClr val="FF0000"/>
        </a:buClr>
        <a:buSzPct val="80000"/>
        <a:buFont typeface="Wingdings" panose="05000000000000000000" pitchFamily="2" charset="2"/>
        <a:buChar char="Ø"/>
        <a:defRPr lang="en-US" altLang="zh-CN" sz="1650" b="1" dirty="0" smtClean="0">
          <a:solidFill>
            <a:srgbClr val="000066"/>
          </a:solidFill>
          <a:latin typeface="微软雅黑" panose="020B0503020204020204" pitchFamily="34" charset="-122"/>
          <a:ea typeface="微软雅黑" panose="020B0503020204020204" pitchFamily="34" charset="-122"/>
        </a:defRPr>
      </a:lvl3pPr>
      <a:lvl4pPr marL="1071563" indent="-171450" algn="l" rtl="0" eaLnBrk="0" fontAlgn="base" hangingPunct="0">
        <a:spcBef>
          <a:spcPct val="20000"/>
        </a:spcBef>
        <a:spcAft>
          <a:spcPct val="0"/>
        </a:spcAft>
        <a:buChar char="–"/>
        <a:defRPr lang="en-US" altLang="zh-CN" sz="1500" b="1" dirty="0" smtClean="0">
          <a:solidFill>
            <a:schemeClr val="accent6">
              <a:lumMod val="75000"/>
            </a:schemeClr>
          </a:solidFill>
          <a:latin typeface="+mn-lt"/>
        </a:defRPr>
      </a:lvl4pPr>
      <a:lvl5pPr marL="1328738" indent="-171450" algn="l" rtl="0" eaLnBrk="0" fontAlgn="base" hangingPunct="0">
        <a:spcBef>
          <a:spcPct val="20000"/>
        </a:spcBef>
        <a:spcAft>
          <a:spcPct val="0"/>
        </a:spcAft>
        <a:buChar char="•"/>
        <a:defRPr lang="en-US" altLang="zh-CN" sz="1200" b="1" dirty="0" smtClean="0">
          <a:solidFill>
            <a:schemeClr val="accent6">
              <a:lumMod val="75000"/>
            </a:schemeClr>
          </a:solidFill>
          <a:latin typeface="+mn-lt"/>
        </a:defRPr>
      </a:lvl5pPr>
      <a:lvl6pPr marL="1671638" indent="-171450" algn="l" rtl="0" eaLnBrk="0" fontAlgn="base" hangingPunct="0">
        <a:spcBef>
          <a:spcPct val="20000"/>
        </a:spcBef>
        <a:spcAft>
          <a:spcPct val="0"/>
        </a:spcAft>
        <a:buChar char="•"/>
        <a:defRPr sz="1200">
          <a:solidFill>
            <a:schemeClr val="tx1"/>
          </a:solidFill>
          <a:latin typeface="+mn-lt"/>
        </a:defRPr>
      </a:lvl6pPr>
      <a:lvl7pPr marL="2014538" indent="-171450" algn="l" rtl="0" eaLnBrk="0" fontAlgn="base" hangingPunct="0">
        <a:spcBef>
          <a:spcPct val="20000"/>
        </a:spcBef>
        <a:spcAft>
          <a:spcPct val="0"/>
        </a:spcAft>
        <a:buChar char="•"/>
        <a:defRPr sz="1200">
          <a:solidFill>
            <a:schemeClr val="tx1"/>
          </a:solidFill>
          <a:latin typeface="+mn-lt"/>
        </a:defRPr>
      </a:lvl7pPr>
      <a:lvl8pPr marL="2357438" indent="-171450" algn="l" rtl="0" eaLnBrk="0" fontAlgn="base" hangingPunct="0">
        <a:spcBef>
          <a:spcPct val="20000"/>
        </a:spcBef>
        <a:spcAft>
          <a:spcPct val="0"/>
        </a:spcAft>
        <a:buChar char="•"/>
        <a:defRPr sz="1200">
          <a:solidFill>
            <a:schemeClr val="tx1"/>
          </a:solidFill>
          <a:latin typeface="+mn-lt"/>
        </a:defRPr>
      </a:lvl8pPr>
      <a:lvl9pPr marL="2700338" indent="-171450" algn="l" rtl="0" eaLnBrk="0" fontAlgn="base" hangingPunct="0">
        <a:spcBef>
          <a:spcPct val="20000"/>
        </a:spcBef>
        <a:spcAft>
          <a:spcPct val="0"/>
        </a:spcAft>
        <a:buChar char="•"/>
        <a:defRPr sz="12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blog.csdn.net/qq_51163115/article/details/123643258"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image" Target="../media/image15.wmf"/></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zh-CN" altLang="en-US" sz="6000" b="1" kern="10" dirty="0">
                <a:ln w="19050">
                  <a:solidFill>
                    <a:srgbClr val="99CCFF"/>
                  </a:solidFill>
                  <a:round/>
                  <a:headEnd/>
                  <a:tailEnd/>
                </a:ln>
                <a:effectLst>
                  <a:outerShdw dist="35921" dir="2700000" algn="ctr" rotWithShape="0">
                    <a:srgbClr val="990000"/>
                  </a:outerShdw>
                </a:effectLst>
              </a:rPr>
              <a:t>第三章  数据类型</a:t>
            </a:r>
          </a:p>
        </p:txBody>
      </p:sp>
      <p:sp>
        <p:nvSpPr>
          <p:cNvPr id="5" name="副标题 2"/>
          <p:cNvSpPr>
            <a:spLocks noGrp="1"/>
          </p:cNvSpPr>
          <p:nvPr>
            <p:ph type="subTitle" idx="1"/>
          </p:nvPr>
        </p:nvSpPr>
        <p:spPr>
          <a:xfrm>
            <a:off x="1371600" y="3429000"/>
            <a:ext cx="6400800" cy="628650"/>
          </a:xfrm>
        </p:spPr>
        <p:txBody>
          <a:bodyPr/>
          <a:lstStyle/>
          <a:p>
            <a:r>
              <a:rPr lang="zh-CN" altLang="en-US" sz="3000" b="1" dirty="0">
                <a:solidFill>
                  <a:schemeClr val="accent6">
                    <a:lumMod val="75000"/>
                  </a:schemeClr>
                </a:solidFill>
              </a:rPr>
              <a:t>授课教师：饶云波</a:t>
            </a:r>
          </a:p>
        </p:txBody>
      </p:sp>
    </p:spTree>
    <p:extLst>
      <p:ext uri="{BB962C8B-B14F-4D97-AF65-F5344CB8AC3E}">
        <p14:creationId xmlns:p14="http://schemas.microsoft.com/office/powerpoint/2010/main" val="15557672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554831"/>
          </a:xfrm>
        </p:spPr>
        <p:txBody>
          <a:bodyPr vert="horz" wrap="square" lIns="69056" tIns="34529" rIns="69056" bIns="34529" numCol="1" anchor="ctr" anchorCtr="0" compatLnSpc="1">
            <a:prstTxWarp prst="textNoShape">
              <a:avLst/>
            </a:prstTxWarp>
          </a:bodyPr>
          <a:lstStyle/>
          <a:p>
            <a:pPr eaLnBrk="1" hangingPunct="1">
              <a:defRPr/>
            </a:pPr>
            <a:r>
              <a:rPr lang="zh-CN" altLang="en-US" sz="3200" dirty="0">
                <a:effectLst>
                  <a:outerShdw blurRad="38100" dist="38100" dir="2700000" algn="tl">
                    <a:srgbClr val="C0C0C0"/>
                  </a:outerShdw>
                </a:effectLst>
              </a:rPr>
              <a:t>堆区</a:t>
            </a:r>
          </a:p>
        </p:txBody>
      </p:sp>
      <p:sp>
        <p:nvSpPr>
          <p:cNvPr id="614403" name="Rectangle 3"/>
          <p:cNvSpPr>
            <a:spLocks noChangeArrowheads="1"/>
          </p:cNvSpPr>
          <p:nvPr/>
        </p:nvSpPr>
        <p:spPr bwMode="auto">
          <a:xfrm>
            <a:off x="342901" y="1150144"/>
            <a:ext cx="8572499" cy="359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ct val="150000"/>
              </a:lnSpc>
              <a:spcBef>
                <a:spcPts val="9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堆区是由操作系统负责维护的大片内存池，需要在程序中</a:t>
            </a:r>
            <a:r>
              <a:rPr kumimoji="1" lang="zh-CN" altLang="en-US" sz="2100" dirty="0">
                <a:solidFill>
                  <a:srgbClr val="FF0000"/>
                </a:solidFill>
                <a:latin typeface="微软雅黑" panose="020B0503020204020204" pitchFamily="34" charset="-122"/>
                <a:ea typeface="微软雅黑" panose="020B0503020204020204" pitchFamily="34" charset="-122"/>
              </a:rPr>
              <a:t>调用</a:t>
            </a:r>
            <a:r>
              <a:rPr kumimoji="1" lang="en-US" altLang="zh-CN" sz="2100" dirty="0" err="1">
                <a:solidFill>
                  <a:srgbClr val="FF0000"/>
                </a:solidFill>
                <a:latin typeface="微软雅黑" panose="020B0503020204020204" pitchFamily="34" charset="-122"/>
                <a:ea typeface="微软雅黑" panose="020B0503020204020204" pitchFamily="34" charset="-122"/>
              </a:rPr>
              <a:t>malloc</a:t>
            </a:r>
            <a:r>
              <a:rPr kumimoji="1" lang="en-US" altLang="zh-CN" sz="2100" dirty="0">
                <a:solidFill>
                  <a:srgbClr val="FF0000"/>
                </a:solidFill>
                <a:latin typeface="微软雅黑" panose="020B0503020204020204" pitchFamily="34" charset="-122"/>
                <a:ea typeface="微软雅黑" panose="020B0503020204020204" pitchFamily="34" charset="-122"/>
              </a:rPr>
              <a:t> </a:t>
            </a:r>
            <a:r>
              <a:rPr kumimoji="1" lang="zh-CN" altLang="en-US" sz="2100" dirty="0">
                <a:solidFill>
                  <a:srgbClr val="FF0000"/>
                </a:solidFill>
                <a:latin typeface="微软雅黑" panose="020B0503020204020204" pitchFamily="34" charset="-122"/>
                <a:ea typeface="微软雅黑" panose="020B0503020204020204" pitchFamily="34" charset="-122"/>
              </a:rPr>
              <a:t>函数</a:t>
            </a:r>
            <a:r>
              <a:rPr kumimoji="1" lang="zh-CN" altLang="en-US" sz="2100" dirty="0">
                <a:solidFill>
                  <a:srgbClr val="000066"/>
                </a:solidFill>
                <a:latin typeface="微软雅黑" panose="020B0503020204020204" pitchFamily="34" charset="-122"/>
                <a:ea typeface="微软雅黑" panose="020B0503020204020204" pitchFamily="34" charset="-122"/>
              </a:rPr>
              <a:t>手动申请（将在第</a:t>
            </a:r>
            <a:r>
              <a:rPr kumimoji="1" lang="en-US" altLang="zh-CN" sz="2100" dirty="0">
                <a:solidFill>
                  <a:srgbClr val="000066"/>
                </a:solidFill>
                <a:latin typeface="微软雅黑" panose="020B0503020204020204" pitchFamily="34" charset="-122"/>
                <a:ea typeface="微软雅黑" panose="020B0503020204020204" pitchFamily="34" charset="-122"/>
              </a:rPr>
              <a:t>12 </a:t>
            </a:r>
            <a:r>
              <a:rPr kumimoji="1" lang="zh-CN" altLang="en-US" sz="2100" dirty="0">
                <a:solidFill>
                  <a:srgbClr val="000066"/>
                </a:solidFill>
                <a:latin typeface="微软雅黑" panose="020B0503020204020204" pitchFamily="34" charset="-122"/>
                <a:ea typeface="微软雅黑" panose="020B0503020204020204" pitchFamily="34" charset="-122"/>
              </a:rPr>
              <a:t>章详细介绍）。</a:t>
            </a:r>
            <a:endParaRPr kumimoji="1" lang="en-US" altLang="zh-CN" sz="21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ct val="150000"/>
              </a:lnSpc>
              <a:spcBef>
                <a:spcPts val="9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使用完毕后，还必须用</a:t>
            </a:r>
            <a:r>
              <a:rPr kumimoji="1" lang="en-US" altLang="zh-CN" sz="2100" dirty="0">
                <a:solidFill>
                  <a:srgbClr val="000066"/>
                </a:solidFill>
                <a:latin typeface="微软雅黑" panose="020B0503020204020204" pitchFamily="34" charset="-122"/>
                <a:ea typeface="微软雅黑" panose="020B0503020204020204" pitchFamily="34" charset="-122"/>
              </a:rPr>
              <a:t>free </a:t>
            </a:r>
            <a:r>
              <a:rPr kumimoji="1" lang="zh-CN" altLang="en-US" sz="2100" dirty="0">
                <a:solidFill>
                  <a:srgbClr val="000066"/>
                </a:solidFill>
                <a:latin typeface="微软雅黑" panose="020B0503020204020204" pitchFamily="34" charset="-122"/>
                <a:ea typeface="微软雅黑" panose="020B0503020204020204" pitchFamily="34" charset="-122"/>
              </a:rPr>
              <a:t>之类的函数手动释放，否则会造成严重的</a:t>
            </a:r>
            <a:r>
              <a:rPr kumimoji="1" lang="zh-CN" altLang="en-US" sz="2100" dirty="0">
                <a:solidFill>
                  <a:srgbClr val="FF0000"/>
                </a:solidFill>
                <a:latin typeface="微软雅黑" panose="020B0503020204020204" pitchFamily="34" charset="-122"/>
                <a:ea typeface="微软雅黑" panose="020B0503020204020204" pitchFamily="34" charset="-122"/>
              </a:rPr>
              <a:t>内存泄漏</a:t>
            </a:r>
            <a:r>
              <a:rPr kumimoji="1" lang="zh-CN" altLang="en-US" sz="2100" dirty="0">
                <a:solidFill>
                  <a:srgbClr val="000066"/>
                </a:solidFill>
                <a:latin typeface="微软雅黑" panose="020B0503020204020204" pitchFamily="34" charset="-122"/>
                <a:ea typeface="微软雅黑" panose="020B0503020204020204" pitchFamily="34" charset="-122"/>
              </a:rPr>
              <a:t>，如果内存被消耗完，可能会导致程序无法继续运行甚至死机。</a:t>
            </a:r>
            <a:endParaRPr kumimoji="1" lang="en-US" altLang="zh-CN" sz="21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704234"/>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读</a:t>
            </a:r>
            <a:r>
              <a:rPr lang="en-US" altLang="zh-CN" dirty="0"/>
              <a:t>/</a:t>
            </a:r>
            <a:r>
              <a:rPr lang="zh-CN" altLang="en-US" dirty="0"/>
              <a:t>写字符</a:t>
            </a:r>
          </a:p>
        </p:txBody>
      </p:sp>
      <p:sp>
        <p:nvSpPr>
          <p:cNvPr id="3" name="内容占位符 2"/>
          <p:cNvSpPr>
            <a:spLocks noGrp="1"/>
          </p:cNvSpPr>
          <p:nvPr>
            <p:ph idx="1"/>
          </p:nvPr>
        </p:nvSpPr>
        <p:spPr/>
        <p:txBody>
          <a:bodyPr>
            <a:normAutofit fontScale="85000" lnSpcReduction="10000"/>
          </a:bodyPr>
          <a:lstStyle/>
          <a:p>
            <a:pPr>
              <a:lnSpc>
                <a:spcPct val="150000"/>
              </a:lnSpc>
            </a:pPr>
            <a:r>
              <a:rPr lang="zh-CN" altLang="en-US" dirty="0">
                <a:latin typeface="Consolas" pitchFamily="49" charset="0"/>
              </a:rPr>
              <a:t>精简循环，允许把</a:t>
            </a:r>
            <a:r>
              <a:rPr lang="en-US" altLang="zh-CN" dirty="0" err="1">
                <a:latin typeface="Consolas" pitchFamily="49" charset="0"/>
              </a:rPr>
              <a:t>getchar</a:t>
            </a:r>
            <a:r>
              <a:rPr lang="zh-CN" altLang="en-US" dirty="0">
                <a:latin typeface="Consolas" pitchFamily="49" charset="0"/>
              </a:rPr>
              <a:t>函数的调用放入到循环的控制表达式中：</a:t>
            </a:r>
          </a:p>
          <a:p>
            <a:pPr lvl="1">
              <a:buNone/>
            </a:pPr>
            <a:r>
              <a:rPr lang="zh-CN" altLang="en-US" dirty="0"/>
              <a:t>	</a:t>
            </a:r>
            <a:r>
              <a:rPr lang="en-US" altLang="zh-CN" dirty="0">
                <a:latin typeface="Consolas" pitchFamily="49" charset="0"/>
              </a:rPr>
              <a:t>while ((</a:t>
            </a:r>
            <a:r>
              <a:rPr lang="en-US" altLang="zh-CN" dirty="0" err="1">
                <a:latin typeface="Consolas" pitchFamily="49" charset="0"/>
              </a:rPr>
              <a:t>ch</a:t>
            </a:r>
            <a:r>
              <a:rPr lang="en-US" altLang="zh-CN" dirty="0">
                <a:latin typeface="Consolas" pitchFamily="49" charset="0"/>
              </a:rPr>
              <a:t> = </a:t>
            </a:r>
            <a:r>
              <a:rPr lang="en-US" altLang="zh-CN" dirty="0" err="1">
                <a:latin typeface="Consolas" pitchFamily="49" charset="0"/>
              </a:rPr>
              <a:t>getchar</a:t>
            </a:r>
            <a:r>
              <a:rPr lang="en-US" altLang="zh-CN" dirty="0">
                <a:latin typeface="Consolas" pitchFamily="49" charset="0"/>
              </a:rPr>
              <a:t>()) != '\n')</a:t>
            </a:r>
          </a:p>
          <a:p>
            <a:pPr lvl="1">
              <a:buNone/>
            </a:pPr>
            <a:r>
              <a:rPr lang="en-US" altLang="zh-CN" dirty="0">
                <a:latin typeface="Consolas" pitchFamily="49" charset="0"/>
              </a:rPr>
              <a:t>	  ;</a:t>
            </a:r>
          </a:p>
          <a:p>
            <a:pPr>
              <a:lnSpc>
                <a:spcPct val="150000"/>
              </a:lnSpc>
            </a:pPr>
            <a:r>
              <a:rPr lang="zh-CN" altLang="en-US" dirty="0">
                <a:latin typeface="Consolas" pitchFamily="49" charset="0"/>
              </a:rPr>
              <a:t>甚至变量</a:t>
            </a:r>
            <a:r>
              <a:rPr lang="en-US" altLang="zh-CN" dirty="0" err="1">
                <a:latin typeface="Consolas" pitchFamily="49" charset="0"/>
              </a:rPr>
              <a:t>ch</a:t>
            </a:r>
            <a:r>
              <a:rPr lang="zh-CN" altLang="en-US" dirty="0">
                <a:latin typeface="Consolas" pitchFamily="49" charset="0"/>
              </a:rPr>
              <a:t>都可以不需要，直接把</a:t>
            </a:r>
            <a:r>
              <a:rPr lang="en-US" altLang="zh-CN" dirty="0" err="1">
                <a:latin typeface="Consolas" pitchFamily="49" charset="0"/>
              </a:rPr>
              <a:t>getchar</a:t>
            </a:r>
            <a:r>
              <a:rPr lang="zh-CN" altLang="en-US" dirty="0">
                <a:latin typeface="Consolas" pitchFamily="49" charset="0"/>
              </a:rPr>
              <a:t>函数的返回值与换行符进行比较：</a:t>
            </a:r>
          </a:p>
          <a:p>
            <a:pPr lvl="1">
              <a:buNone/>
            </a:pPr>
            <a:r>
              <a:rPr lang="zh-CN" altLang="en-US" dirty="0">
                <a:latin typeface="Consolas" pitchFamily="49" charset="0"/>
              </a:rPr>
              <a:t>	</a:t>
            </a:r>
            <a:r>
              <a:rPr lang="en-US" altLang="zh-CN" dirty="0">
                <a:latin typeface="Consolas" pitchFamily="49" charset="0"/>
              </a:rPr>
              <a:t>while (</a:t>
            </a:r>
            <a:r>
              <a:rPr lang="en-US" altLang="zh-CN" dirty="0" err="1">
                <a:latin typeface="Consolas" pitchFamily="49" charset="0"/>
              </a:rPr>
              <a:t>getchar</a:t>
            </a:r>
            <a:r>
              <a:rPr lang="en-US" altLang="zh-CN" dirty="0">
                <a:latin typeface="Consolas" pitchFamily="49" charset="0"/>
              </a:rPr>
              <a:t>() != '\n')</a:t>
            </a:r>
          </a:p>
          <a:p>
            <a:pPr lvl="1">
              <a:buNone/>
            </a:pPr>
            <a:r>
              <a:rPr lang="en-US" altLang="zh-CN" dirty="0">
                <a:latin typeface="Consolas" pitchFamily="49" charset="0"/>
              </a:rPr>
              <a:t>	  ;</a:t>
            </a:r>
          </a:p>
          <a:p>
            <a:endParaRPr lang="zh-CN" altLang="en-US" dirty="0"/>
          </a:p>
        </p:txBody>
      </p:sp>
    </p:spTree>
    <p:extLst>
      <p:ext uri="{BB962C8B-B14F-4D97-AF65-F5344CB8AC3E}">
        <p14:creationId xmlns:p14="http://schemas.microsoft.com/office/powerpoint/2010/main" val="176440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读</a:t>
            </a:r>
            <a:r>
              <a:rPr lang="en-US" altLang="zh-CN" dirty="0"/>
              <a:t>/</a:t>
            </a:r>
            <a:r>
              <a:rPr lang="zh-CN" altLang="en-US" dirty="0"/>
              <a:t>写字符</a:t>
            </a:r>
          </a:p>
        </p:txBody>
      </p:sp>
      <p:sp>
        <p:nvSpPr>
          <p:cNvPr id="3" name="内容占位符 2"/>
          <p:cNvSpPr>
            <a:spLocks noGrp="1"/>
          </p:cNvSpPr>
          <p:nvPr>
            <p:ph idx="1"/>
          </p:nvPr>
        </p:nvSpPr>
        <p:spPr>
          <a:xfrm>
            <a:off x="395537" y="920954"/>
            <a:ext cx="8496943" cy="4027060"/>
          </a:xfrm>
        </p:spPr>
        <p:txBody>
          <a:bodyPr>
            <a:normAutofit lnSpcReduction="10000"/>
          </a:bodyPr>
          <a:lstStyle/>
          <a:p>
            <a:pPr>
              <a:lnSpc>
                <a:spcPct val="150000"/>
              </a:lnSpc>
            </a:pPr>
            <a:r>
              <a:rPr lang="en-US" altLang="zh-CN" dirty="0" err="1"/>
              <a:t>getchar</a:t>
            </a:r>
            <a:r>
              <a:rPr lang="zh-CN" altLang="en-US" dirty="0"/>
              <a:t>函数可用于循环中搜寻字符，也可用于跳过不确定数量的相同字符（如空格）</a:t>
            </a:r>
          </a:p>
          <a:p>
            <a:pPr>
              <a:lnSpc>
                <a:spcPct val="150000"/>
              </a:lnSpc>
            </a:pPr>
            <a:r>
              <a:rPr lang="zh-CN" altLang="en-US" dirty="0"/>
              <a:t>利用</a:t>
            </a:r>
            <a:r>
              <a:rPr lang="en-US" altLang="zh-CN" dirty="0" err="1"/>
              <a:t>getchar</a:t>
            </a:r>
            <a:r>
              <a:rPr lang="zh-CN" altLang="en-US" dirty="0"/>
              <a:t>函数跳过不确定数量的空格字符：</a:t>
            </a:r>
          </a:p>
          <a:p>
            <a:pPr lvl="1">
              <a:lnSpc>
                <a:spcPct val="150000"/>
              </a:lnSpc>
              <a:buNone/>
            </a:pPr>
            <a:r>
              <a:rPr lang="zh-CN" altLang="en-US" sz="2400" dirty="0"/>
              <a:t>	</a:t>
            </a:r>
            <a:r>
              <a:rPr lang="en-US" altLang="zh-CN" dirty="0">
                <a:latin typeface="Consolas" pitchFamily="49" charset="0"/>
              </a:rPr>
              <a:t>while ((</a:t>
            </a:r>
            <a:r>
              <a:rPr lang="en-US" altLang="zh-CN" dirty="0" err="1">
                <a:latin typeface="Consolas" pitchFamily="49" charset="0"/>
              </a:rPr>
              <a:t>ch</a:t>
            </a:r>
            <a:r>
              <a:rPr lang="en-US" altLang="zh-CN" dirty="0">
                <a:latin typeface="Consolas" pitchFamily="49" charset="0"/>
              </a:rPr>
              <a:t> = </a:t>
            </a:r>
            <a:r>
              <a:rPr lang="en-US" altLang="zh-CN" dirty="0" err="1">
                <a:latin typeface="Consolas" pitchFamily="49" charset="0"/>
              </a:rPr>
              <a:t>getchar</a:t>
            </a:r>
            <a:r>
              <a:rPr lang="en-US" altLang="zh-CN" dirty="0">
                <a:latin typeface="Consolas" pitchFamily="49" charset="0"/>
              </a:rPr>
              <a:t>()) == ' ')</a:t>
            </a:r>
          </a:p>
          <a:p>
            <a:pPr lvl="1">
              <a:lnSpc>
                <a:spcPct val="150000"/>
              </a:lnSpc>
              <a:buNone/>
            </a:pPr>
            <a:r>
              <a:rPr lang="en-US" altLang="zh-CN" dirty="0">
                <a:latin typeface="Consolas" pitchFamily="49" charset="0"/>
              </a:rPr>
              <a:t>	  ;</a:t>
            </a:r>
          </a:p>
          <a:p>
            <a:pPr>
              <a:lnSpc>
                <a:spcPct val="150000"/>
              </a:lnSpc>
            </a:pPr>
            <a:r>
              <a:rPr lang="zh-CN" altLang="en-US" dirty="0"/>
              <a:t>当循环终止时，变量</a:t>
            </a:r>
            <a:r>
              <a:rPr lang="en-US" altLang="zh-CN" dirty="0" err="1"/>
              <a:t>ch</a:t>
            </a:r>
            <a:r>
              <a:rPr lang="zh-CN" altLang="en-US" dirty="0"/>
              <a:t>将包含</a:t>
            </a:r>
            <a:r>
              <a:rPr lang="en-US" altLang="zh-CN" dirty="0" err="1"/>
              <a:t>getchar</a:t>
            </a:r>
            <a:r>
              <a:rPr lang="zh-CN" altLang="en-US" dirty="0"/>
              <a:t>函数遇到的第一个非空字符</a:t>
            </a:r>
          </a:p>
          <a:p>
            <a:endParaRPr lang="zh-CN" altLang="en-US" dirty="0"/>
          </a:p>
        </p:txBody>
      </p:sp>
      <p:cxnSp>
        <p:nvCxnSpPr>
          <p:cNvPr id="8" name="直接连接符 7"/>
          <p:cNvCxnSpPr/>
          <p:nvPr/>
        </p:nvCxnSpPr>
        <p:spPr>
          <a:xfrm>
            <a:off x="2267744" y="3291830"/>
            <a:ext cx="30963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45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zh-CN" altLang="en-US" sz="2400" dirty="0"/>
              <a:t>过滤一行字符串中的数字并输出结果</a:t>
            </a:r>
          </a:p>
        </p:txBody>
      </p:sp>
      <p:sp>
        <p:nvSpPr>
          <p:cNvPr id="6" name="TextBox 5"/>
          <p:cNvSpPr txBox="1"/>
          <p:nvPr/>
        </p:nvSpPr>
        <p:spPr>
          <a:xfrm>
            <a:off x="251520" y="735546"/>
            <a:ext cx="8568952" cy="4108817"/>
          </a:xfrm>
          <a:prstGeom prst="rect">
            <a:avLst/>
          </a:prstGeom>
          <a:noFill/>
        </p:spPr>
        <p:txBody>
          <a:bodyPr wrap="square" rtlCol="0">
            <a:spAutoFit/>
          </a:bodyPr>
          <a:lstStyle/>
          <a:p>
            <a:r>
              <a:rPr lang="en-US" altLang="zh-CN" dirty="0">
                <a:latin typeface="Consolas" pitchFamily="49" charset="0"/>
                <a:cs typeface="Consolas" pitchFamily="49" charset="0"/>
              </a:rPr>
              <a:t>#include &lt;</a:t>
            </a:r>
            <a:r>
              <a:rPr lang="en-US" altLang="zh-CN" dirty="0" err="1">
                <a:latin typeface="Consolas" pitchFamily="49" charset="0"/>
                <a:cs typeface="Consolas" pitchFamily="49" charset="0"/>
              </a:rPr>
              <a:t>stdio.h</a:t>
            </a:r>
            <a:r>
              <a:rPr lang="en-US" altLang="zh-CN" dirty="0">
                <a:latin typeface="Consolas" pitchFamily="49" charset="0"/>
                <a:cs typeface="Consolas" pitchFamily="49" charset="0"/>
              </a:rPr>
              <a:t>&gt;</a:t>
            </a:r>
            <a:endParaRPr lang="zh-CN" altLang="en-US" dirty="0">
              <a:latin typeface="Consolas" pitchFamily="49" charset="0"/>
              <a:cs typeface="Consolas" pitchFamily="49" charset="0"/>
            </a:endParaRPr>
          </a:p>
          <a:p>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main(void)</a:t>
            </a:r>
          </a:p>
          <a:p>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char </a:t>
            </a:r>
            <a:r>
              <a:rPr lang="en-US" altLang="zh-CN" dirty="0" err="1">
                <a:latin typeface="Consolas" pitchFamily="49" charset="0"/>
                <a:cs typeface="Consolas" pitchFamily="49" charset="0"/>
              </a:rPr>
              <a:t>ch</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printf</a:t>
            </a:r>
            <a:r>
              <a:rPr lang="en-US" altLang="zh-CN" dirty="0">
                <a:latin typeface="Consolas" pitchFamily="49" charset="0"/>
                <a:cs typeface="Consolas" pitchFamily="49" charset="0"/>
              </a:rPr>
              <a:t>("Please input a line of string:");</a:t>
            </a:r>
          </a:p>
          <a:p>
            <a:r>
              <a:rPr lang="en-US" altLang="zh-CN" dirty="0">
                <a:latin typeface="Consolas" pitchFamily="49" charset="0"/>
                <a:cs typeface="Consolas" pitchFamily="49" charset="0"/>
              </a:rPr>
              <a:t>  while((</a:t>
            </a:r>
            <a:r>
              <a:rPr lang="en-US" altLang="zh-CN" dirty="0" err="1">
                <a:latin typeface="Consolas" pitchFamily="49" charset="0"/>
                <a:cs typeface="Consolas" pitchFamily="49" charset="0"/>
              </a:rPr>
              <a:t>ch</a:t>
            </a:r>
            <a:r>
              <a:rPr lang="en-US" altLang="zh-CN" dirty="0">
                <a:latin typeface="Consolas" pitchFamily="49" charset="0"/>
                <a:cs typeface="Consolas" pitchFamily="49" charset="0"/>
              </a:rPr>
              <a:t>=</a:t>
            </a:r>
            <a:r>
              <a:rPr lang="en-US" altLang="zh-CN" dirty="0" err="1">
                <a:latin typeface="Consolas" pitchFamily="49" charset="0"/>
                <a:cs typeface="Consolas" pitchFamily="49" charset="0"/>
              </a:rPr>
              <a:t>getchar</a:t>
            </a:r>
            <a:r>
              <a:rPr lang="en-US" altLang="zh-CN" dirty="0">
                <a:latin typeface="Consolas" pitchFamily="49" charset="0"/>
                <a:cs typeface="Consolas" pitchFamily="49" charset="0"/>
              </a:rPr>
              <a:t>())!='\n')</a:t>
            </a:r>
          </a:p>
          <a:p>
            <a:r>
              <a:rPr lang="en-US" altLang="zh-CN" dirty="0">
                <a:latin typeface="Consolas" pitchFamily="49" charset="0"/>
                <a:cs typeface="Consolas" pitchFamily="49" charset="0"/>
              </a:rPr>
              <a:t>  {</a:t>
            </a:r>
          </a:p>
          <a:p>
            <a:pPr>
              <a:lnSpc>
                <a:spcPct val="150000"/>
              </a:lnSpc>
            </a:pPr>
            <a:r>
              <a:rPr lang="en-US" altLang="zh-CN" dirty="0">
                <a:latin typeface="Consolas" pitchFamily="49" charset="0"/>
                <a:cs typeface="Consolas" pitchFamily="49" charset="0"/>
              </a:rPr>
              <a:t>    if(        ???????          )</a:t>
            </a:r>
          </a:p>
          <a:p>
            <a:pPr>
              <a:lnSpc>
                <a:spcPct val="150000"/>
              </a:lnSpc>
            </a:pPr>
            <a:r>
              <a:rPr lang="en-US" altLang="zh-CN" dirty="0">
                <a:latin typeface="Consolas" pitchFamily="49" charset="0"/>
                <a:cs typeface="Consolas" pitchFamily="49" charset="0"/>
              </a:rPr>
              <a:t>         ????    ; </a:t>
            </a:r>
          </a:p>
          <a:p>
            <a:pPr>
              <a:lnSpc>
                <a:spcPct val="150000"/>
              </a:lnSpc>
            </a:pP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putchar</a:t>
            </a:r>
            <a:r>
              <a:rPr lang="en-US" altLang="zh-CN" dirty="0">
                <a:latin typeface="Consolas" pitchFamily="49" charset="0"/>
                <a:cs typeface="Consolas" pitchFamily="49" charset="0"/>
              </a:rPr>
              <a:t>(</a:t>
            </a:r>
            <a:r>
              <a:rPr lang="en-US" altLang="zh-CN" dirty="0" err="1">
                <a:latin typeface="Consolas" pitchFamily="49" charset="0"/>
                <a:cs typeface="Consolas" pitchFamily="49" charset="0"/>
              </a:rPr>
              <a:t>ch</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endParaRPr lang="zh-CN" altLang="en-US" dirty="0">
              <a:latin typeface="Consolas" pitchFamily="49" charset="0"/>
              <a:cs typeface="Consolas" pitchFamily="49" charset="0"/>
            </a:endParaRPr>
          </a:p>
          <a:p>
            <a:r>
              <a:rPr lang="en-US" altLang="zh-CN" dirty="0">
                <a:latin typeface="Consolas" pitchFamily="49" charset="0"/>
                <a:cs typeface="Consolas" pitchFamily="49" charset="0"/>
              </a:rPr>
              <a:t>  return 0;</a:t>
            </a:r>
          </a:p>
          <a:p>
            <a:r>
              <a:rPr lang="en-US" altLang="zh-CN" dirty="0">
                <a:latin typeface="Consolas" pitchFamily="49" charset="0"/>
                <a:cs typeface="Consolas" pitchFamily="49" charset="0"/>
              </a:rPr>
              <a:t>}</a:t>
            </a:r>
            <a:endParaRPr lang="zh-CN" altLang="en-US" dirty="0">
              <a:latin typeface="Consolas" pitchFamily="49" charset="0"/>
              <a:cs typeface="Consolas" pitchFamily="49" charset="0"/>
            </a:endParaRPr>
          </a:p>
        </p:txBody>
      </p:sp>
      <p:cxnSp>
        <p:nvCxnSpPr>
          <p:cNvPr id="9" name="直接连接符 8"/>
          <p:cNvCxnSpPr/>
          <p:nvPr/>
        </p:nvCxnSpPr>
        <p:spPr>
          <a:xfrm>
            <a:off x="1452506" y="2462459"/>
            <a:ext cx="237626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圆角矩形 7"/>
          <p:cNvSpPr/>
          <p:nvPr/>
        </p:nvSpPr>
        <p:spPr>
          <a:xfrm>
            <a:off x="1187624" y="3219822"/>
            <a:ext cx="1296144" cy="324036"/>
          </a:xfrm>
          <a:prstGeom prst="round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latin typeface="Consolas" pitchFamily="49" charset="0"/>
                <a:cs typeface="Consolas" pitchFamily="49" charset="0"/>
              </a:rPr>
              <a:t>continue</a:t>
            </a:r>
            <a:endParaRPr lang="zh-CN" altLang="en-US" dirty="0">
              <a:solidFill>
                <a:srgbClr val="FFFFFF"/>
              </a:solidFill>
            </a:endParaRPr>
          </a:p>
        </p:txBody>
      </p:sp>
      <p:sp>
        <p:nvSpPr>
          <p:cNvPr id="10" name="圆角矩形 9"/>
          <p:cNvSpPr/>
          <p:nvPr/>
        </p:nvSpPr>
        <p:spPr>
          <a:xfrm>
            <a:off x="1331640" y="2787774"/>
            <a:ext cx="3024336" cy="324036"/>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a:solidFill>
                  <a:srgbClr val="FFFFFF"/>
                </a:solidFill>
                <a:latin typeface="Consolas" pitchFamily="49" charset="0"/>
                <a:cs typeface="Consolas" pitchFamily="49" charset="0"/>
              </a:rPr>
              <a:t>ch &gt;= '0' &amp;&amp; ch &lt;= '9'</a:t>
            </a:r>
            <a:endParaRPr lang="zh-CN" altLang="en-US" dirty="0">
              <a:solidFill>
                <a:srgbClr val="FFFFFF"/>
              </a:solidFill>
            </a:endParaRPr>
          </a:p>
        </p:txBody>
      </p:sp>
    </p:spTree>
    <p:extLst>
      <p:ext uri="{BB962C8B-B14F-4D97-AF65-F5344CB8AC3E}">
        <p14:creationId xmlns:p14="http://schemas.microsoft.com/office/powerpoint/2010/main" val="156221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115616" y="4083918"/>
            <a:ext cx="3096344" cy="36004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fontScale="90000"/>
          </a:bodyPr>
          <a:lstStyle/>
          <a:p>
            <a:r>
              <a:rPr lang="zh-CN" altLang="en-US" dirty="0"/>
              <a:t>读</a:t>
            </a:r>
            <a:r>
              <a:rPr lang="en-US" altLang="zh-CN" dirty="0"/>
              <a:t>/</a:t>
            </a:r>
            <a:r>
              <a:rPr lang="zh-CN" altLang="en-US" dirty="0"/>
              <a:t>写字符</a:t>
            </a:r>
          </a:p>
        </p:txBody>
      </p:sp>
      <p:sp>
        <p:nvSpPr>
          <p:cNvPr id="3" name="内容占位符 2"/>
          <p:cNvSpPr>
            <a:spLocks noGrp="1"/>
          </p:cNvSpPr>
          <p:nvPr>
            <p:ph idx="1"/>
          </p:nvPr>
        </p:nvSpPr>
        <p:spPr>
          <a:xfrm>
            <a:off x="395537" y="967254"/>
            <a:ext cx="8496943" cy="3836744"/>
          </a:xfrm>
        </p:spPr>
        <p:txBody>
          <a:bodyPr>
            <a:normAutofit/>
          </a:bodyPr>
          <a:lstStyle/>
          <a:p>
            <a:pPr>
              <a:lnSpc>
                <a:spcPct val="150000"/>
              </a:lnSpc>
            </a:pPr>
            <a:r>
              <a:rPr lang="zh-CN" altLang="en-US" dirty="0"/>
              <a:t>当混用</a:t>
            </a:r>
            <a:r>
              <a:rPr lang="en-US" altLang="zh-CN" dirty="0" err="1"/>
              <a:t>getchar</a:t>
            </a:r>
            <a:r>
              <a:rPr lang="zh-CN" altLang="en-US" dirty="0"/>
              <a:t>函数和</a:t>
            </a:r>
            <a:r>
              <a:rPr lang="en-US" altLang="zh-CN" dirty="0" err="1"/>
              <a:t>scanf</a:t>
            </a:r>
            <a:r>
              <a:rPr lang="zh-CN" altLang="en-US" dirty="0"/>
              <a:t>函数时要小心。</a:t>
            </a:r>
            <a:r>
              <a:rPr lang="en-US" altLang="zh-CN" dirty="0" err="1"/>
              <a:t>scanf</a:t>
            </a:r>
            <a:r>
              <a:rPr lang="zh-CN" altLang="en-US" dirty="0"/>
              <a:t>函数仅消耗掉匹配的输入数据，其余部分仍然留在缓冲区（包括换行符）：</a:t>
            </a:r>
          </a:p>
          <a:p>
            <a:pPr lvl="1">
              <a:buNone/>
            </a:pPr>
            <a:r>
              <a:rPr lang="zh-CN" altLang="en-US" dirty="0"/>
              <a:t>	</a:t>
            </a:r>
            <a:r>
              <a:rPr lang="en-US" altLang="zh-CN" dirty="0" err="1">
                <a:latin typeface="Consolas" pitchFamily="49" charset="0"/>
              </a:rPr>
              <a:t>printf</a:t>
            </a:r>
            <a:r>
              <a:rPr lang="en-US" altLang="zh-CN" dirty="0">
                <a:latin typeface="Consolas" pitchFamily="49" charset="0"/>
              </a:rPr>
              <a:t>("Enter an integer: ");</a:t>
            </a:r>
          </a:p>
          <a:p>
            <a:pPr lvl="1">
              <a:lnSpc>
                <a:spcPct val="150000"/>
              </a:lnSpc>
              <a:buNone/>
            </a:pPr>
            <a:r>
              <a:rPr lang="en-US" altLang="zh-CN" dirty="0">
                <a:latin typeface="Consolas" pitchFamily="49" charset="0"/>
              </a:rPr>
              <a:t>	</a:t>
            </a:r>
            <a:r>
              <a:rPr lang="en-US" altLang="zh-CN" dirty="0" err="1">
                <a:latin typeface="Consolas" pitchFamily="49" charset="0"/>
              </a:rPr>
              <a:t>scanf</a:t>
            </a:r>
            <a:r>
              <a:rPr lang="en-US" altLang="zh-CN" dirty="0">
                <a:latin typeface="Consolas" pitchFamily="49" charset="0"/>
              </a:rPr>
              <a:t>("%d", &amp;</a:t>
            </a:r>
            <a:r>
              <a:rPr lang="en-US" altLang="zh-CN" dirty="0" err="1">
                <a:latin typeface="Consolas" pitchFamily="49" charset="0"/>
              </a:rPr>
              <a:t>i</a:t>
            </a:r>
            <a:r>
              <a:rPr lang="en-US" altLang="zh-CN" dirty="0">
                <a:latin typeface="Consolas" pitchFamily="49" charset="0"/>
              </a:rPr>
              <a:t>);</a:t>
            </a:r>
          </a:p>
          <a:p>
            <a:pPr lvl="1">
              <a:buNone/>
            </a:pPr>
            <a:r>
              <a:rPr lang="en-US" altLang="zh-CN" dirty="0">
                <a:latin typeface="Consolas" pitchFamily="49" charset="0"/>
              </a:rPr>
              <a:t>	</a:t>
            </a:r>
            <a:r>
              <a:rPr lang="en-US" altLang="zh-CN" dirty="0" err="1">
                <a:latin typeface="Consolas" pitchFamily="49" charset="0"/>
              </a:rPr>
              <a:t>printf</a:t>
            </a:r>
            <a:r>
              <a:rPr lang="en-US" altLang="zh-CN" dirty="0">
                <a:latin typeface="Consolas" pitchFamily="49" charset="0"/>
              </a:rPr>
              <a:t>("Enter a command: ");</a:t>
            </a:r>
          </a:p>
          <a:p>
            <a:pPr lvl="1">
              <a:lnSpc>
                <a:spcPct val="150000"/>
              </a:lnSpc>
              <a:buNone/>
            </a:pPr>
            <a:r>
              <a:rPr lang="en-US" altLang="zh-CN" dirty="0">
                <a:latin typeface="Consolas" pitchFamily="49" charset="0"/>
              </a:rPr>
              <a:t>	command = </a:t>
            </a:r>
            <a:r>
              <a:rPr lang="en-US" altLang="zh-CN" dirty="0" err="1">
                <a:latin typeface="Consolas" pitchFamily="49" charset="0"/>
              </a:rPr>
              <a:t>getchar</a:t>
            </a:r>
            <a:r>
              <a:rPr lang="en-US" altLang="zh-CN" dirty="0">
                <a:latin typeface="Consolas" pitchFamily="49" charset="0"/>
              </a:rPr>
              <a:t>();</a:t>
            </a:r>
          </a:p>
          <a:p>
            <a:pPr>
              <a:buNone/>
            </a:pPr>
            <a:endParaRPr lang="zh-CN" altLang="en-US" dirty="0"/>
          </a:p>
        </p:txBody>
      </p:sp>
      <p:sp>
        <p:nvSpPr>
          <p:cNvPr id="4" name="TextBox 3"/>
          <p:cNvSpPr txBox="1"/>
          <p:nvPr/>
        </p:nvSpPr>
        <p:spPr>
          <a:xfrm>
            <a:off x="3312741" y="4506674"/>
            <a:ext cx="5219699" cy="369332"/>
          </a:xfrm>
          <a:prstGeom prst="rect">
            <a:avLst/>
          </a:prstGeom>
          <a:solidFill>
            <a:schemeClr val="tx1"/>
          </a:solidFill>
        </p:spPr>
        <p:txBody>
          <a:bodyPr wrap="none" rtlCol="0">
            <a:spAutoFit/>
          </a:bodyPr>
          <a:lstStyle/>
          <a:p>
            <a:r>
              <a:rPr lang="en-US" altLang="zh-CN" dirty="0" err="1">
                <a:solidFill>
                  <a:schemeClr val="bg1"/>
                </a:solidFill>
                <a:latin typeface="Consolas" pitchFamily="49" charset="0"/>
                <a:ea typeface="微软雅黑" pitchFamily="34" charset="-122"/>
                <a:cs typeface="Consolas" pitchFamily="49" charset="0"/>
              </a:rPr>
              <a:t>scanf</a:t>
            </a:r>
            <a:r>
              <a:rPr lang="en-US" altLang="zh-CN" dirty="0">
                <a:solidFill>
                  <a:schemeClr val="bg1"/>
                </a:solidFill>
                <a:latin typeface="Consolas" pitchFamily="49" charset="0"/>
                <a:ea typeface="微软雅黑" pitchFamily="34" charset="-122"/>
                <a:cs typeface="Consolas" pitchFamily="49" charset="0"/>
              </a:rPr>
              <a:t>(</a:t>
            </a:r>
            <a:r>
              <a:rPr lang="en-US" altLang="zh-CN" dirty="0">
                <a:solidFill>
                  <a:schemeClr val="bg1"/>
                </a:solidFill>
                <a:latin typeface="Consolas" pitchFamily="49" charset="0"/>
              </a:rPr>
              <a:t>" %c"</a:t>
            </a:r>
            <a:r>
              <a:rPr lang="en-US" altLang="zh-CN" dirty="0">
                <a:solidFill>
                  <a:schemeClr val="bg1"/>
                </a:solidFill>
                <a:latin typeface="Consolas" pitchFamily="49" charset="0"/>
                <a:ea typeface="微软雅黑" pitchFamily="34" charset="-122"/>
                <a:cs typeface="Consolas" pitchFamily="49" charset="0"/>
              </a:rPr>
              <a:t>, &amp;command);//</a:t>
            </a:r>
            <a:r>
              <a:rPr lang="zh-CN" altLang="en-US" dirty="0">
                <a:solidFill>
                  <a:schemeClr val="bg1"/>
                </a:solidFill>
                <a:latin typeface="Consolas" pitchFamily="49" charset="0"/>
                <a:ea typeface="微软雅黑" pitchFamily="34" charset="-122"/>
                <a:cs typeface="Consolas" pitchFamily="49" charset="0"/>
              </a:rPr>
              <a:t>注意</a:t>
            </a:r>
            <a:r>
              <a:rPr lang="en-US" altLang="zh-CN" dirty="0">
                <a:solidFill>
                  <a:schemeClr val="bg1"/>
                </a:solidFill>
                <a:latin typeface="Consolas" pitchFamily="49" charset="0"/>
                <a:ea typeface="微软雅黑" pitchFamily="34" charset="-122"/>
                <a:cs typeface="Consolas" pitchFamily="49" charset="0"/>
              </a:rPr>
              <a:t>%c</a:t>
            </a:r>
            <a:r>
              <a:rPr lang="zh-CN" altLang="en-US" dirty="0">
                <a:solidFill>
                  <a:schemeClr val="bg1"/>
                </a:solidFill>
                <a:latin typeface="Consolas" pitchFamily="49" charset="0"/>
                <a:ea typeface="微软雅黑" pitchFamily="34" charset="-122"/>
                <a:cs typeface="Consolas" pitchFamily="49" charset="0"/>
              </a:rPr>
              <a:t>前面的空格</a:t>
            </a:r>
          </a:p>
        </p:txBody>
      </p:sp>
    </p:spTree>
    <p:extLst>
      <p:ext uri="{BB962C8B-B14F-4D97-AF65-F5344CB8AC3E}">
        <p14:creationId xmlns:p14="http://schemas.microsoft.com/office/powerpoint/2010/main" val="13311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程序：确定消息的长度</a:t>
            </a:r>
          </a:p>
        </p:txBody>
      </p:sp>
      <p:sp>
        <p:nvSpPr>
          <p:cNvPr id="3" name="TextBox 2"/>
          <p:cNvSpPr txBox="1"/>
          <p:nvPr/>
        </p:nvSpPr>
        <p:spPr>
          <a:xfrm>
            <a:off x="202662" y="1060459"/>
            <a:ext cx="8712968" cy="2862322"/>
          </a:xfrm>
          <a:prstGeom prst="rect">
            <a:avLst/>
          </a:prstGeom>
          <a:noFill/>
        </p:spPr>
        <p:txBody>
          <a:bodyPr wrap="square" rtlCol="0">
            <a:spAutoFit/>
          </a:bodyPr>
          <a:lstStyle/>
          <a:p>
            <a:pPr>
              <a:lnSpc>
                <a:spcPct val="150000"/>
              </a:lnSpc>
            </a:pPr>
            <a:r>
              <a:rPr lang="zh-CN" altLang="en-US" sz="2000" dirty="0">
                <a:latin typeface="Consolas" pitchFamily="49" charset="0"/>
                <a:ea typeface="微软雅黑" pitchFamily="34" charset="-122"/>
              </a:rPr>
              <a:t>程序</a:t>
            </a:r>
            <a:r>
              <a:rPr lang="en-US" altLang="zh-CN" sz="2000" dirty="0" err="1">
                <a:latin typeface="Consolas" pitchFamily="49" charset="0"/>
                <a:ea typeface="微软雅黑" pitchFamily="34" charset="-122"/>
              </a:rPr>
              <a:t>length.c</a:t>
            </a:r>
            <a:r>
              <a:rPr lang="zh-CN" altLang="en-US" sz="2000" dirty="0">
                <a:latin typeface="Consolas" pitchFamily="49" charset="0"/>
                <a:ea typeface="微软雅黑" pitchFamily="34" charset="-122"/>
              </a:rPr>
              <a:t>显示用户输入消息的长度：</a:t>
            </a:r>
          </a:p>
          <a:p>
            <a:pPr>
              <a:lnSpc>
                <a:spcPct val="150000"/>
              </a:lnSpc>
            </a:pPr>
            <a:r>
              <a:rPr lang="en-US" altLang="zh-CN" sz="2000" dirty="0">
                <a:latin typeface="Consolas" pitchFamily="49" charset="0"/>
                <a:ea typeface="微软雅黑" pitchFamily="34" charset="-122"/>
              </a:rPr>
              <a:t>Enter a message: </a:t>
            </a:r>
            <a:r>
              <a:rPr lang="en-US" altLang="zh-CN" sz="2000" u="sng" dirty="0">
                <a:solidFill>
                  <a:srgbClr val="0000FF"/>
                </a:solidFill>
                <a:latin typeface="Consolas" pitchFamily="49" charset="0"/>
                <a:ea typeface="微软雅黑" pitchFamily="34" charset="-122"/>
              </a:rPr>
              <a:t>Brevity is the soul of wit.</a:t>
            </a:r>
          </a:p>
          <a:p>
            <a:pPr>
              <a:lnSpc>
                <a:spcPct val="150000"/>
              </a:lnSpc>
            </a:pPr>
            <a:r>
              <a:rPr lang="en-US" altLang="zh-CN" sz="2000" dirty="0">
                <a:latin typeface="Consolas" pitchFamily="49" charset="0"/>
                <a:ea typeface="微软雅黑" pitchFamily="34" charset="-122"/>
              </a:rPr>
              <a:t>Your message was 27 character(s) long.</a:t>
            </a:r>
          </a:p>
          <a:p>
            <a:pPr>
              <a:lnSpc>
                <a:spcPct val="150000"/>
              </a:lnSpc>
            </a:pPr>
            <a:r>
              <a:rPr lang="zh-CN" altLang="en-US" sz="2000" dirty="0">
                <a:latin typeface="Consolas" pitchFamily="49" charset="0"/>
                <a:ea typeface="微软雅黑" pitchFamily="34" charset="-122"/>
              </a:rPr>
              <a:t>消息的长度包括空格和标点符号，但是不包含消息结尾处的换行符。</a:t>
            </a:r>
            <a:endParaRPr lang="en-US" altLang="zh-CN" sz="2000" dirty="0">
              <a:latin typeface="Consolas" pitchFamily="49" charset="0"/>
              <a:ea typeface="微软雅黑" pitchFamily="34" charset="-122"/>
            </a:endParaRPr>
          </a:p>
          <a:p>
            <a:pPr>
              <a:lnSpc>
                <a:spcPct val="150000"/>
              </a:lnSpc>
            </a:pPr>
            <a:endParaRPr lang="zh-CN" altLang="en-US" sz="2000" dirty="0">
              <a:latin typeface="Consolas" pitchFamily="49" charset="0"/>
              <a:ea typeface="微软雅黑" pitchFamily="34" charset="-122"/>
            </a:endParaRPr>
          </a:p>
          <a:p>
            <a:pPr>
              <a:lnSpc>
                <a:spcPct val="150000"/>
              </a:lnSpc>
            </a:pPr>
            <a:r>
              <a:rPr lang="zh-CN" altLang="en-US" sz="2000" dirty="0">
                <a:latin typeface="Consolas" pitchFamily="49" charset="0"/>
                <a:ea typeface="微软雅黑" pitchFamily="34" charset="-122"/>
              </a:rPr>
              <a:t>可以采用</a:t>
            </a:r>
            <a:r>
              <a:rPr lang="en-US" altLang="zh-CN" sz="2000" dirty="0" err="1">
                <a:latin typeface="Consolas" pitchFamily="49" charset="0"/>
                <a:ea typeface="微软雅黑" pitchFamily="34" charset="-122"/>
              </a:rPr>
              <a:t>scanf</a:t>
            </a:r>
            <a:r>
              <a:rPr lang="zh-CN" altLang="en-US" sz="2000" dirty="0">
                <a:latin typeface="Consolas" pitchFamily="49" charset="0"/>
                <a:ea typeface="微软雅黑" pitchFamily="34" charset="-122"/>
              </a:rPr>
              <a:t>函数或者</a:t>
            </a:r>
            <a:r>
              <a:rPr lang="en-US" altLang="zh-CN" sz="2000" dirty="0" err="1">
                <a:latin typeface="Consolas" pitchFamily="49" charset="0"/>
                <a:ea typeface="微软雅黑" pitchFamily="34" charset="-122"/>
              </a:rPr>
              <a:t>getchar</a:t>
            </a:r>
            <a:r>
              <a:rPr lang="zh-CN" altLang="en-US" sz="2000" dirty="0">
                <a:latin typeface="Consolas" pitchFamily="49" charset="0"/>
                <a:ea typeface="微软雅黑" pitchFamily="34" charset="-122"/>
              </a:rPr>
              <a:t>函数读取字符</a:t>
            </a:r>
          </a:p>
        </p:txBody>
      </p:sp>
    </p:spTree>
    <p:extLst>
      <p:ext uri="{BB962C8B-B14F-4D97-AF65-F5344CB8AC3E}">
        <p14:creationId xmlns:p14="http://schemas.microsoft.com/office/powerpoint/2010/main" val="21462551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err="1"/>
              <a:t>length.c</a:t>
            </a:r>
            <a:endParaRPr lang="zh-CN" altLang="en-US" sz="2800" dirty="0"/>
          </a:p>
        </p:txBody>
      </p:sp>
      <p:sp>
        <p:nvSpPr>
          <p:cNvPr id="3" name="TextBox 2"/>
          <p:cNvSpPr txBox="1"/>
          <p:nvPr/>
        </p:nvSpPr>
        <p:spPr>
          <a:xfrm>
            <a:off x="251520" y="681540"/>
            <a:ext cx="8712968" cy="4247317"/>
          </a:xfrm>
          <a:prstGeom prst="rect">
            <a:avLst/>
          </a:prstGeom>
          <a:noFill/>
        </p:spPr>
        <p:txBody>
          <a:bodyPr wrap="square" rtlCol="0">
            <a:spAutoFit/>
          </a:bodyPr>
          <a:lstStyle/>
          <a:p>
            <a:r>
              <a:rPr lang="en-US" altLang="zh-CN" dirty="0">
                <a:latin typeface="Consolas" pitchFamily="49" charset="0"/>
                <a:cs typeface="Consolas" pitchFamily="49" charset="0"/>
              </a:rPr>
              <a:t>#include &lt;</a:t>
            </a:r>
            <a:r>
              <a:rPr lang="en-US" altLang="zh-CN" dirty="0" err="1">
                <a:latin typeface="Consolas" pitchFamily="49" charset="0"/>
                <a:cs typeface="Consolas" pitchFamily="49" charset="0"/>
              </a:rPr>
              <a:t>stdio.h</a:t>
            </a:r>
            <a:r>
              <a:rPr lang="en-US" altLang="zh-CN" dirty="0">
                <a:latin typeface="Consolas" pitchFamily="49" charset="0"/>
                <a:cs typeface="Consolas" pitchFamily="49" charset="0"/>
              </a:rPr>
              <a:t>&gt;</a:t>
            </a:r>
          </a:p>
          <a:p>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main(void)</a:t>
            </a:r>
          </a:p>
          <a:p>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char </a:t>
            </a:r>
            <a:r>
              <a:rPr lang="en-US" altLang="zh-CN" dirty="0" err="1">
                <a:latin typeface="Consolas" pitchFamily="49" charset="0"/>
                <a:cs typeface="Consolas" pitchFamily="49" charset="0"/>
              </a:rPr>
              <a:t>ch</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len</a:t>
            </a:r>
            <a:r>
              <a:rPr lang="en-US" altLang="zh-CN" dirty="0">
                <a:latin typeface="Consolas" pitchFamily="49" charset="0"/>
                <a:cs typeface="Consolas" pitchFamily="49" charset="0"/>
              </a:rPr>
              <a:t> = 0;</a:t>
            </a: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printf</a:t>
            </a:r>
            <a:r>
              <a:rPr lang="en-US" altLang="zh-CN" dirty="0">
                <a:latin typeface="Consolas" pitchFamily="49" charset="0"/>
                <a:cs typeface="Consolas" pitchFamily="49" charset="0"/>
              </a:rPr>
              <a:t>("Enter a message: ");</a:t>
            </a: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ch</a:t>
            </a:r>
            <a:r>
              <a:rPr lang="en-US" altLang="zh-CN" dirty="0">
                <a:latin typeface="Consolas" pitchFamily="49" charset="0"/>
                <a:cs typeface="Consolas" pitchFamily="49" charset="0"/>
              </a:rPr>
              <a:t> = </a:t>
            </a:r>
            <a:r>
              <a:rPr lang="en-US" altLang="zh-CN" dirty="0" err="1">
                <a:latin typeface="Consolas" pitchFamily="49" charset="0"/>
                <a:cs typeface="Consolas" pitchFamily="49" charset="0"/>
              </a:rPr>
              <a:t>getchar</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while (</a:t>
            </a:r>
            <a:r>
              <a:rPr lang="en-US" altLang="zh-CN" dirty="0" err="1">
                <a:latin typeface="Consolas" pitchFamily="49" charset="0"/>
                <a:cs typeface="Consolas" pitchFamily="49" charset="0"/>
              </a:rPr>
              <a:t>ch</a:t>
            </a:r>
            <a:r>
              <a:rPr lang="en-US" altLang="zh-CN" dirty="0">
                <a:latin typeface="Consolas" pitchFamily="49" charset="0"/>
                <a:cs typeface="Consolas" pitchFamily="49" charset="0"/>
              </a:rPr>
              <a:t> != '\n') </a:t>
            </a:r>
          </a:p>
          <a:p>
            <a:r>
              <a:rPr lang="en-US" altLang="zh-CN" dirty="0">
                <a:latin typeface="Consolas" pitchFamily="49" charset="0"/>
                <a:cs typeface="Consolas" pitchFamily="49" charset="0"/>
              </a:rPr>
              <a:t>    {</a:t>
            </a: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len</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ch</a:t>
            </a:r>
            <a:r>
              <a:rPr lang="en-US" altLang="zh-CN" dirty="0">
                <a:latin typeface="Consolas" pitchFamily="49" charset="0"/>
                <a:cs typeface="Consolas" pitchFamily="49" charset="0"/>
              </a:rPr>
              <a:t> = </a:t>
            </a:r>
            <a:r>
              <a:rPr lang="en-US" altLang="zh-CN" dirty="0" err="1">
                <a:latin typeface="Consolas" pitchFamily="49" charset="0"/>
                <a:cs typeface="Consolas" pitchFamily="49" charset="0"/>
              </a:rPr>
              <a:t>getchar</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a:t>
            </a: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printf</a:t>
            </a:r>
            <a:r>
              <a:rPr lang="en-US" altLang="zh-CN" dirty="0">
                <a:latin typeface="Consolas" pitchFamily="49" charset="0"/>
                <a:cs typeface="Consolas" pitchFamily="49" charset="0"/>
              </a:rPr>
              <a:t>("Your message was %d character(s) long.\n", </a:t>
            </a:r>
            <a:r>
              <a:rPr lang="en-US" altLang="zh-CN" dirty="0" err="1">
                <a:latin typeface="Consolas" pitchFamily="49" charset="0"/>
                <a:cs typeface="Consolas" pitchFamily="49" charset="0"/>
              </a:rPr>
              <a:t>len</a:t>
            </a:r>
            <a:r>
              <a:rPr lang="en-US" altLang="zh-CN" dirty="0">
                <a:latin typeface="Consolas" pitchFamily="49" charset="0"/>
                <a:cs typeface="Consolas" pitchFamily="49" charset="0"/>
              </a:rPr>
              <a:t>);</a:t>
            </a:r>
          </a:p>
          <a:p>
            <a:r>
              <a:rPr lang="en-US" altLang="zh-CN" dirty="0">
                <a:latin typeface="Consolas" pitchFamily="49" charset="0"/>
                <a:cs typeface="Consolas" pitchFamily="49" charset="0"/>
              </a:rPr>
              <a:t>    return 0;</a:t>
            </a:r>
          </a:p>
          <a:p>
            <a:r>
              <a:rPr lang="en-US" altLang="zh-CN" dirty="0">
                <a:latin typeface="Consolas" pitchFamily="49" charset="0"/>
                <a:cs typeface="Consolas" pitchFamily="49" charset="0"/>
              </a:rPr>
              <a:t>}</a:t>
            </a:r>
          </a:p>
        </p:txBody>
      </p:sp>
      <p:sp>
        <p:nvSpPr>
          <p:cNvPr id="5" name="圆角矩形 4"/>
          <p:cNvSpPr/>
          <p:nvPr/>
        </p:nvSpPr>
        <p:spPr>
          <a:xfrm>
            <a:off x="683568" y="2666908"/>
            <a:ext cx="2520280" cy="13681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标注 5"/>
          <p:cNvSpPr/>
          <p:nvPr/>
        </p:nvSpPr>
        <p:spPr>
          <a:xfrm>
            <a:off x="6660232" y="789552"/>
            <a:ext cx="1440160" cy="414046"/>
          </a:xfrm>
          <a:prstGeom prst="wedgeRoundRectCallout">
            <a:avLst>
              <a:gd name="adj1" fmla="val -54498"/>
              <a:gd name="adj2" fmla="val 135176"/>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a:solidFill>
                  <a:srgbClr val="FFFFFF"/>
                </a:solidFill>
                <a:latin typeface="微软雅黑" pitchFamily="34" charset="-122"/>
                <a:ea typeface="微软雅黑" pitchFamily="34" charset="-122"/>
              </a:rPr>
              <a:t>能否更精简？</a:t>
            </a:r>
            <a:endParaRPr lang="zh-CN" altLang="en-US" dirty="0">
              <a:solidFill>
                <a:srgbClr val="FFFFFF"/>
              </a:solidFill>
              <a:latin typeface="微软雅黑" pitchFamily="34" charset="-122"/>
              <a:ea typeface="微软雅黑" pitchFamily="34" charset="-122"/>
            </a:endParaRPr>
          </a:p>
        </p:txBody>
      </p:sp>
      <p:sp>
        <p:nvSpPr>
          <p:cNvPr id="7" name="TextBox 6"/>
          <p:cNvSpPr txBox="1"/>
          <p:nvPr/>
        </p:nvSpPr>
        <p:spPr>
          <a:xfrm>
            <a:off x="4027166" y="3008097"/>
            <a:ext cx="3223959" cy="646331"/>
          </a:xfrm>
          <a:prstGeom prst="rect">
            <a:avLst/>
          </a:prstGeom>
          <a:solidFill>
            <a:srgbClr val="CCFFFF"/>
          </a:solidFill>
          <a:effectLst>
            <a:outerShdw blurRad="50800" dist="38100" dir="2700000" algn="tl" rotWithShape="0">
              <a:prstClr val="black">
                <a:alpha val="40000"/>
              </a:prstClr>
            </a:outerShdw>
          </a:effectLst>
        </p:spPr>
        <p:txBody>
          <a:bodyPr wrap="none" rtlCol="0">
            <a:spAutoFit/>
          </a:bodyPr>
          <a:lstStyle/>
          <a:p>
            <a:r>
              <a:rPr lang="en-US" altLang="zh-CN" dirty="0">
                <a:latin typeface="Consolas" pitchFamily="49" charset="0"/>
                <a:cs typeface="Consolas" pitchFamily="49" charset="0"/>
              </a:rPr>
              <a:t>while(</a:t>
            </a:r>
            <a:r>
              <a:rPr lang="en-US" altLang="zh-CN" dirty="0" err="1">
                <a:latin typeface="Consolas" pitchFamily="49" charset="0"/>
                <a:cs typeface="Consolas" pitchFamily="49" charset="0"/>
              </a:rPr>
              <a:t>getchar</a:t>
            </a:r>
            <a:r>
              <a:rPr lang="en-US" altLang="zh-CN" dirty="0">
                <a:latin typeface="Consolas" pitchFamily="49" charset="0"/>
                <a:cs typeface="Consolas" pitchFamily="49" charset="0"/>
              </a:rPr>
              <a:t>() != '\n')</a:t>
            </a:r>
          </a:p>
          <a:p>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len</a:t>
            </a:r>
            <a:r>
              <a:rPr lang="en-US" altLang="zh-CN" dirty="0">
                <a:latin typeface="Consolas" pitchFamily="49" charset="0"/>
                <a:cs typeface="Consolas" pitchFamily="49" charset="0"/>
              </a:rPr>
              <a:t>++;</a:t>
            </a:r>
          </a:p>
        </p:txBody>
      </p:sp>
      <p:sp>
        <p:nvSpPr>
          <p:cNvPr id="8" name="右箭头 7"/>
          <p:cNvSpPr/>
          <p:nvPr/>
        </p:nvSpPr>
        <p:spPr>
          <a:xfrm>
            <a:off x="3347864" y="3183818"/>
            <a:ext cx="576064" cy="324036"/>
          </a:xfrm>
          <a:prstGeom prst="rightArrow">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046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a:xfrm>
            <a:off x="1475656" y="366291"/>
            <a:ext cx="6405562" cy="549275"/>
          </a:xfrm>
        </p:spPr>
        <p:txBody>
          <a:bodyPr vert="horz" wrap="square" lIns="69056" tIns="34529" rIns="69056" bIns="34529" numCol="1" anchor="ctr" anchorCtr="0" compatLnSpc="1">
            <a:prstTxWarp prst="textNoShape">
              <a:avLst/>
            </a:prstTxWarp>
            <a:normAutofit/>
          </a:bodyPr>
          <a:lstStyle/>
          <a:p>
            <a:r>
              <a:rPr lang="zh-CN" altLang="en-US" dirty="0">
                <a:solidFill>
                  <a:srgbClr val="FF0000"/>
                </a:solidFill>
              </a:rPr>
              <a:t>类型转换</a:t>
            </a:r>
            <a:endParaRPr lang="en-US" altLang="zh-CN" dirty="0">
              <a:solidFill>
                <a:srgbClr val="FF0000"/>
              </a:solidFill>
            </a:endParaRPr>
          </a:p>
        </p:txBody>
      </p:sp>
      <p:sp>
        <p:nvSpPr>
          <p:cNvPr id="63491" name="Content Placeholder 2"/>
          <p:cNvSpPr>
            <a:spLocks noGrp="1"/>
          </p:cNvSpPr>
          <p:nvPr>
            <p:ph idx="4294967295"/>
          </p:nvPr>
        </p:nvSpPr>
        <p:spPr>
          <a:xfrm>
            <a:off x="323528" y="915566"/>
            <a:ext cx="8569325" cy="4022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Autofit/>
          </a:bodyPr>
          <a:lstStyle/>
          <a:p>
            <a:pPr>
              <a:lnSpc>
                <a:spcPct val="150000"/>
              </a:lnSpc>
              <a:spcBef>
                <a:spcPts val="600"/>
              </a:spcBef>
              <a:spcAft>
                <a:spcPts val="0"/>
              </a:spcAft>
            </a:pPr>
            <a:r>
              <a:rPr lang="zh-CN" altLang="en-US" sz="1800" dirty="0">
                <a:latin typeface="+mn-lt"/>
              </a:rPr>
              <a:t>为了让计算机执行算术运算，通常要求操作数具有相同大小（即具有相同的位数），并且要求存储的方式也相同。</a:t>
            </a:r>
          </a:p>
          <a:p>
            <a:pPr>
              <a:lnSpc>
                <a:spcPct val="150000"/>
              </a:lnSpc>
              <a:spcBef>
                <a:spcPts val="600"/>
              </a:spcBef>
              <a:spcAft>
                <a:spcPts val="0"/>
              </a:spcAft>
            </a:pPr>
            <a:r>
              <a:rPr lang="zh-CN" altLang="en-US" sz="1800" dirty="0">
                <a:latin typeface="+mn-lt"/>
              </a:rPr>
              <a:t>当不同类型的操作数混合在同一表达式中时，</a:t>
            </a:r>
            <a:r>
              <a:rPr lang="en-US" altLang="zh-CN" sz="1800" dirty="0">
                <a:latin typeface="+mn-lt"/>
              </a:rPr>
              <a:t>C</a:t>
            </a:r>
            <a:r>
              <a:rPr lang="zh-CN" altLang="en-US" sz="1800" dirty="0">
                <a:latin typeface="+mn-lt"/>
              </a:rPr>
              <a:t>编译器可能需要生成一些指令将某些操作数转化类型，使得硬件可以对表达式进行计算。</a:t>
            </a:r>
          </a:p>
          <a:p>
            <a:pPr lvl="1">
              <a:lnSpc>
                <a:spcPts val="3300"/>
              </a:lnSpc>
              <a:spcBef>
                <a:spcPts val="600"/>
              </a:spcBef>
              <a:spcAft>
                <a:spcPts val="0"/>
              </a:spcAft>
              <a:buNone/>
            </a:pPr>
            <a:r>
              <a:rPr lang="zh-CN" altLang="en-US" dirty="0">
                <a:latin typeface="+mn-lt"/>
              </a:rPr>
              <a:t>如果对</a:t>
            </a:r>
            <a:r>
              <a:rPr lang="en-US" altLang="zh-CN" dirty="0">
                <a:latin typeface="+mn-lt"/>
              </a:rPr>
              <a:t>32</a:t>
            </a:r>
            <a:r>
              <a:rPr lang="zh-CN" altLang="en-US" dirty="0">
                <a:latin typeface="+mn-lt"/>
              </a:rPr>
              <a:t>位</a:t>
            </a:r>
            <a:r>
              <a:rPr lang="en-US" altLang="zh-CN" dirty="0" err="1">
                <a:latin typeface="+mn-lt"/>
              </a:rPr>
              <a:t>int</a:t>
            </a:r>
            <a:r>
              <a:rPr lang="zh-CN" altLang="en-US" dirty="0">
                <a:latin typeface="+mn-lt"/>
              </a:rPr>
              <a:t>型数和</a:t>
            </a:r>
            <a:r>
              <a:rPr lang="en-US" altLang="zh-CN" dirty="0">
                <a:latin typeface="+mn-lt"/>
              </a:rPr>
              <a:t>64</a:t>
            </a:r>
            <a:r>
              <a:rPr lang="zh-CN" altLang="en-US" dirty="0">
                <a:latin typeface="+mn-lt"/>
              </a:rPr>
              <a:t>位</a:t>
            </a:r>
            <a:r>
              <a:rPr lang="en-US" altLang="zh-CN" dirty="0">
                <a:latin typeface="+mn-lt"/>
              </a:rPr>
              <a:t>long </a:t>
            </a:r>
            <a:r>
              <a:rPr lang="en-US" altLang="zh-CN" dirty="0" err="1">
                <a:latin typeface="+mn-lt"/>
              </a:rPr>
              <a:t>int</a:t>
            </a:r>
            <a:r>
              <a:rPr lang="zh-CN" altLang="en-US" dirty="0">
                <a:latin typeface="+mn-lt"/>
              </a:rPr>
              <a:t>型数进行加法操作，编译器将把</a:t>
            </a:r>
            <a:r>
              <a:rPr lang="en-US" altLang="zh-CN" dirty="0">
                <a:latin typeface="+mn-lt"/>
              </a:rPr>
              <a:t>32</a:t>
            </a:r>
            <a:r>
              <a:rPr lang="zh-CN" altLang="en-US" dirty="0">
                <a:latin typeface="+mn-lt"/>
              </a:rPr>
              <a:t>位</a:t>
            </a:r>
            <a:r>
              <a:rPr lang="en-US" altLang="zh-CN" dirty="0" err="1">
                <a:latin typeface="+mn-lt"/>
              </a:rPr>
              <a:t>int</a:t>
            </a:r>
            <a:r>
              <a:rPr lang="zh-CN" altLang="en-US" dirty="0">
                <a:latin typeface="+mn-lt"/>
              </a:rPr>
              <a:t>型操作数转化成</a:t>
            </a:r>
            <a:r>
              <a:rPr lang="en-US" altLang="zh-CN" dirty="0">
                <a:latin typeface="+mn-lt"/>
              </a:rPr>
              <a:t>64</a:t>
            </a:r>
            <a:r>
              <a:rPr lang="zh-CN" altLang="en-US" dirty="0">
                <a:latin typeface="+mn-lt"/>
              </a:rPr>
              <a:t>位。</a:t>
            </a:r>
            <a:endParaRPr lang="en-US" altLang="zh-CN" dirty="0">
              <a:latin typeface="+mn-lt"/>
            </a:endParaRPr>
          </a:p>
          <a:p>
            <a:pPr lvl="1">
              <a:lnSpc>
                <a:spcPts val="3300"/>
              </a:lnSpc>
              <a:spcBef>
                <a:spcPts val="600"/>
              </a:spcBef>
              <a:spcAft>
                <a:spcPts val="0"/>
              </a:spcAft>
              <a:buNone/>
            </a:pPr>
            <a:r>
              <a:rPr lang="zh-CN" altLang="en-US" dirty="0">
                <a:latin typeface="+mn-lt"/>
              </a:rPr>
              <a:t>如果</a:t>
            </a:r>
            <a:r>
              <a:rPr lang="en-US" altLang="zh-CN" dirty="0" err="1">
                <a:latin typeface="+mn-lt"/>
              </a:rPr>
              <a:t>int</a:t>
            </a:r>
            <a:r>
              <a:rPr lang="zh-CN" altLang="en-US" dirty="0">
                <a:latin typeface="+mn-lt"/>
              </a:rPr>
              <a:t>型数和</a:t>
            </a:r>
            <a:r>
              <a:rPr lang="en-US" altLang="zh-CN" dirty="0">
                <a:latin typeface="+mn-lt"/>
              </a:rPr>
              <a:t>float</a:t>
            </a:r>
            <a:r>
              <a:rPr lang="zh-CN" altLang="en-US" dirty="0">
                <a:latin typeface="+mn-lt"/>
              </a:rPr>
              <a:t>型数相加，编译器会将</a:t>
            </a:r>
            <a:r>
              <a:rPr lang="en-US" altLang="zh-CN" dirty="0" err="1">
                <a:latin typeface="+mn-lt"/>
              </a:rPr>
              <a:t>int</a:t>
            </a:r>
            <a:r>
              <a:rPr lang="zh-CN" altLang="en-US" dirty="0">
                <a:latin typeface="+mn-lt"/>
              </a:rPr>
              <a:t>型数转换为</a:t>
            </a:r>
            <a:r>
              <a:rPr lang="en-US" altLang="zh-CN" dirty="0">
                <a:latin typeface="+mn-lt"/>
              </a:rPr>
              <a:t>float</a:t>
            </a:r>
            <a:r>
              <a:rPr lang="zh-CN" altLang="en-US" dirty="0">
                <a:latin typeface="+mn-lt"/>
              </a:rPr>
              <a:t>格式。</a:t>
            </a:r>
          </a:p>
          <a:p>
            <a:pPr>
              <a:lnSpc>
                <a:spcPct val="150000"/>
              </a:lnSpc>
              <a:spcBef>
                <a:spcPts val="600"/>
              </a:spcBef>
              <a:spcAft>
                <a:spcPts val="0"/>
              </a:spcAft>
            </a:pPr>
            <a:r>
              <a:rPr lang="zh-CN" altLang="en-US" sz="1800" dirty="0">
                <a:latin typeface="+mn-lt"/>
              </a:rPr>
              <a:t>因为编译器可以自动处理这些转换而无需程序员介入，所以这类转换称为隐式转换。</a:t>
            </a:r>
          </a:p>
        </p:txBody>
      </p:sp>
    </p:spTree>
    <p:extLst>
      <p:ext uri="{BB962C8B-B14F-4D97-AF65-F5344CB8AC3E}">
        <p14:creationId xmlns:p14="http://schemas.microsoft.com/office/powerpoint/2010/main" val="2682539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box(in)">
                                      <p:cBhvr>
                                        <p:cTn id="7" dur="500"/>
                                        <p:tgtEl>
                                          <p:spTgt spid="634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box(in)">
                                      <p:cBhvr>
                                        <p:cTn id="12" dur="500"/>
                                        <p:tgtEl>
                                          <p:spTgt spid="634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box(in)">
                                      <p:cBhvr>
                                        <p:cTn id="17" dur="500"/>
                                        <p:tgtEl>
                                          <p:spTgt spid="634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box(in)">
                                      <p:cBhvr>
                                        <p:cTn id="22" dur="500"/>
                                        <p:tgtEl>
                                          <p:spTgt spid="634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3491">
                                            <p:txEl>
                                              <p:pRg st="4" end="4"/>
                                            </p:txEl>
                                          </p:spTgt>
                                        </p:tgtEl>
                                        <p:attrNameLst>
                                          <p:attrName>style.visibility</p:attrName>
                                        </p:attrNameLst>
                                      </p:cBhvr>
                                      <p:to>
                                        <p:strVal val="visible"/>
                                      </p:to>
                                    </p:set>
                                    <p:animEffect transition="in" filter="box(in)">
                                      <p:cBhvr>
                                        <p:cTn id="27" dur="500"/>
                                        <p:tgtEl>
                                          <p:spTgt spid="63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bldLvl="2"/>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类型转换</a:t>
            </a:r>
          </a:p>
        </p:txBody>
      </p:sp>
      <p:sp>
        <p:nvSpPr>
          <p:cNvPr id="3" name="内容占位符 2"/>
          <p:cNvSpPr>
            <a:spLocks noGrp="1"/>
          </p:cNvSpPr>
          <p:nvPr>
            <p:ph idx="1"/>
          </p:nvPr>
        </p:nvSpPr>
        <p:spPr/>
        <p:txBody>
          <a:bodyPr>
            <a:normAutofit/>
          </a:bodyPr>
          <a:lstStyle/>
          <a:p>
            <a:pPr>
              <a:lnSpc>
                <a:spcPct val="150000"/>
              </a:lnSpc>
            </a:pPr>
            <a:r>
              <a:rPr lang="zh-CN" altLang="en-US" sz="2400" dirty="0"/>
              <a:t>隐式转换（</a:t>
            </a:r>
            <a:r>
              <a:rPr lang="en-US" altLang="zh-CN" sz="2400" dirty="0"/>
              <a:t>implicit</a:t>
            </a:r>
            <a:r>
              <a:rPr lang="zh-CN" altLang="en-US" sz="2400" dirty="0"/>
              <a:t>）：编译器自动处理这些转换而无需程序员介入</a:t>
            </a:r>
          </a:p>
          <a:p>
            <a:pPr>
              <a:lnSpc>
                <a:spcPct val="150000"/>
              </a:lnSpc>
            </a:pPr>
            <a:r>
              <a:rPr lang="zh-CN" altLang="en-US" sz="2400" dirty="0"/>
              <a:t>显式转换（</a:t>
            </a:r>
            <a:r>
              <a:rPr lang="en-US" altLang="zh-CN" sz="2400" dirty="0"/>
              <a:t>explicit</a:t>
            </a:r>
            <a:r>
              <a:rPr lang="zh-CN" altLang="en-US" sz="2400" dirty="0"/>
              <a:t>）：</a:t>
            </a:r>
            <a:r>
              <a:rPr lang="en-US" altLang="zh-CN" sz="2400" dirty="0"/>
              <a:t> </a:t>
            </a:r>
            <a:r>
              <a:rPr lang="zh-CN" altLang="en-US" sz="2400" dirty="0"/>
              <a:t>由程序员通过使用强制类型转换运算符执行</a:t>
            </a:r>
          </a:p>
          <a:p>
            <a:pPr>
              <a:lnSpc>
                <a:spcPct val="150000"/>
              </a:lnSpc>
            </a:pPr>
            <a:r>
              <a:rPr lang="zh-CN" altLang="en-US" sz="2400" dirty="0"/>
              <a:t>因为</a:t>
            </a:r>
            <a:r>
              <a:rPr lang="en-US" altLang="zh-CN" sz="2400" dirty="0"/>
              <a:t>C</a:t>
            </a:r>
            <a:r>
              <a:rPr lang="zh-CN" altLang="en-US" sz="2400" dirty="0"/>
              <a:t>语言有大量不同的基本数据类型</a:t>
            </a:r>
            <a:r>
              <a:rPr lang="zh-CN" altLang="en-US" dirty="0"/>
              <a:t>，执行隐式转换的规则比较复杂</a:t>
            </a:r>
            <a:endParaRPr lang="zh-CN" altLang="en-US" sz="2400" dirty="0"/>
          </a:p>
          <a:p>
            <a:endParaRPr lang="zh-CN" altLang="en-US" dirty="0"/>
          </a:p>
        </p:txBody>
      </p:sp>
    </p:spTree>
    <p:extLst>
      <p:ext uri="{BB962C8B-B14F-4D97-AF65-F5344CB8AC3E}">
        <p14:creationId xmlns:p14="http://schemas.microsoft.com/office/powerpoint/2010/main" val="224678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normAutofit fontScale="90000"/>
          </a:bodyPr>
          <a:lstStyle/>
          <a:p>
            <a:r>
              <a:rPr lang="zh-CN" altLang="en-US" dirty="0"/>
              <a:t>隐式类型转换</a:t>
            </a:r>
            <a:r>
              <a:rPr lang="en-US" altLang="zh-CN" dirty="0"/>
              <a:t>—</a:t>
            </a:r>
            <a:r>
              <a:rPr lang="zh-CN" altLang="en-US" dirty="0"/>
              <a:t>场景</a:t>
            </a:r>
          </a:p>
        </p:txBody>
      </p:sp>
      <p:sp>
        <p:nvSpPr>
          <p:cNvPr id="114691" name="Rectangle 3"/>
          <p:cNvSpPr>
            <a:spLocks noGrp="1" noChangeArrowheads="1"/>
          </p:cNvSpPr>
          <p:nvPr>
            <p:ph idx="1"/>
          </p:nvPr>
        </p:nvSpPr>
        <p:spPr>
          <a:xfrm>
            <a:off x="395537" y="967254"/>
            <a:ext cx="8496943" cy="2036544"/>
          </a:xfrm>
          <a:noFill/>
          <a:ln w="57150">
            <a:noFill/>
          </a:ln>
        </p:spPr>
        <p:txBody>
          <a:bodyPr>
            <a:normAutofit lnSpcReduction="10000"/>
          </a:bodyPr>
          <a:lstStyle/>
          <a:p>
            <a:pPr marL="514350" indent="-514350">
              <a:lnSpc>
                <a:spcPct val="150000"/>
              </a:lnSpc>
              <a:buFont typeface="+mj-ea"/>
              <a:buAutoNum type="circleNumDbPlain"/>
            </a:pPr>
            <a:r>
              <a:rPr lang="zh-CN" altLang="en-US" dirty="0">
                <a:latin typeface="微软雅黑" pitchFamily="34" charset="-122"/>
                <a:ea typeface="微软雅黑" pitchFamily="34" charset="-122"/>
              </a:rPr>
              <a:t>当算术表达式或逻辑表达式中操作数的类型不同时（常用算术转换）</a:t>
            </a:r>
          </a:p>
          <a:p>
            <a:pPr marL="514350" indent="-514350">
              <a:buFont typeface="+mj-ea"/>
              <a:buAutoNum type="circleNumDbPlain"/>
            </a:pPr>
            <a:r>
              <a:rPr lang="zh-CN" altLang="en-US" dirty="0">
                <a:latin typeface="微软雅黑" pitchFamily="34" charset="-122"/>
                <a:ea typeface="微软雅黑" pitchFamily="34" charset="-122"/>
              </a:rPr>
              <a:t>当赋值运算符右侧表达式的类型和左侧变量的类型不匹配时</a:t>
            </a:r>
          </a:p>
        </p:txBody>
      </p:sp>
      <p:sp>
        <p:nvSpPr>
          <p:cNvPr id="114695" name="Rectangle 7"/>
          <p:cNvSpPr>
            <a:spLocks noChangeArrowheads="1"/>
          </p:cNvSpPr>
          <p:nvPr/>
        </p:nvSpPr>
        <p:spPr bwMode="auto">
          <a:xfrm>
            <a:off x="323528" y="3003798"/>
            <a:ext cx="8568952" cy="1656184"/>
          </a:xfrm>
          <a:prstGeom prst="rect">
            <a:avLst/>
          </a:prstGeom>
          <a:solidFill>
            <a:srgbClr val="CCFFFF"/>
          </a:solidFill>
          <a:ln w="57150">
            <a:noFill/>
            <a:miter lim="800000"/>
            <a:headEnd/>
            <a:tailEnd/>
          </a:ln>
          <a:effectLst>
            <a:outerShdw blurRad="50800" dist="38100" dir="5400000" algn="t" rotWithShape="0">
              <a:prstClr val="black">
                <a:alpha val="40000"/>
              </a:prstClr>
            </a:outerShdw>
          </a:effectLst>
        </p:spPr>
        <p:txBody>
          <a:bodyPr/>
          <a:lstStyle/>
          <a:p>
            <a:pPr marL="514350" indent="-514350">
              <a:lnSpc>
                <a:spcPct val="150000"/>
              </a:lnSpc>
              <a:spcBef>
                <a:spcPct val="20000"/>
              </a:spcBef>
              <a:buFont typeface="+mj-ea"/>
              <a:buAutoNum type="circleNumDbPlain"/>
            </a:pPr>
            <a:r>
              <a:rPr lang="zh-CN" altLang="en-US" sz="2300" dirty="0">
                <a:solidFill>
                  <a:srgbClr val="C00000"/>
                </a:solidFill>
                <a:latin typeface="微软雅黑" pitchFamily="34" charset="-122"/>
                <a:ea typeface="微软雅黑" pitchFamily="34" charset="-122"/>
                <a:cs typeface="宋体" pitchFamily="2" charset="-122"/>
              </a:rPr>
              <a:t>函数调用中使用的实际参数类型和其对应的形式参数的类型不匹配时</a:t>
            </a:r>
          </a:p>
          <a:p>
            <a:pPr marL="514350" indent="-514350">
              <a:lnSpc>
                <a:spcPct val="150000"/>
              </a:lnSpc>
              <a:spcBef>
                <a:spcPct val="20000"/>
              </a:spcBef>
              <a:buFont typeface="+mj-ea"/>
              <a:buAutoNum type="circleNumDbPlain"/>
            </a:pPr>
            <a:r>
              <a:rPr lang="zh-CN" altLang="en-US" sz="2300" dirty="0">
                <a:solidFill>
                  <a:srgbClr val="C00000"/>
                </a:solidFill>
                <a:latin typeface="微软雅黑" pitchFamily="34" charset="-122"/>
                <a:ea typeface="微软雅黑" pitchFamily="34" charset="-122"/>
                <a:cs typeface="宋体" pitchFamily="2" charset="-122"/>
              </a:rPr>
              <a:t>当</a:t>
            </a:r>
            <a:r>
              <a:rPr lang="en-US" altLang="zh-CN" sz="2300" dirty="0">
                <a:solidFill>
                  <a:srgbClr val="C00000"/>
                </a:solidFill>
                <a:latin typeface="微软雅黑" pitchFamily="34" charset="-122"/>
                <a:ea typeface="微软雅黑" pitchFamily="34" charset="-122"/>
                <a:cs typeface="宋体" pitchFamily="2" charset="-122"/>
              </a:rPr>
              <a:t>return</a:t>
            </a:r>
            <a:r>
              <a:rPr lang="zh-CN" altLang="en-US" sz="2300" dirty="0">
                <a:solidFill>
                  <a:srgbClr val="C00000"/>
                </a:solidFill>
                <a:latin typeface="微软雅黑" pitchFamily="34" charset="-122"/>
                <a:ea typeface="微软雅黑" pitchFamily="34" charset="-122"/>
                <a:cs typeface="宋体" pitchFamily="2" charset="-122"/>
              </a:rPr>
              <a:t>语句中表达式的类型和函数返回值的类型不匹配时</a:t>
            </a:r>
          </a:p>
        </p:txBody>
      </p:sp>
    </p:spTree>
    <p:extLst>
      <p:ext uri="{BB962C8B-B14F-4D97-AF65-F5344CB8AC3E}">
        <p14:creationId xmlns:p14="http://schemas.microsoft.com/office/powerpoint/2010/main" val="365614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Effect transition="in" filter="fade">
                                      <p:cBhvr>
                                        <p:cTn id="7" dur="2000"/>
                                        <p:tgtEl>
                                          <p:spTgt spid="1146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4691">
                                            <p:txEl>
                                              <p:pRg st="1" end="1"/>
                                            </p:txEl>
                                          </p:spTgt>
                                        </p:tgtEl>
                                        <p:attrNameLst>
                                          <p:attrName>style.visibility</p:attrName>
                                        </p:attrNameLst>
                                      </p:cBhvr>
                                      <p:to>
                                        <p:strVal val="visible"/>
                                      </p:to>
                                    </p:set>
                                    <p:animEffect transition="in" filter="fade">
                                      <p:cBhvr>
                                        <p:cTn id="12" dur="2000"/>
                                        <p:tgtEl>
                                          <p:spTgt spid="1146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4695"/>
                                        </p:tgtEl>
                                        <p:attrNameLst>
                                          <p:attrName>style.visibility</p:attrName>
                                        </p:attrNameLst>
                                      </p:cBhvr>
                                      <p:to>
                                        <p:strVal val="visible"/>
                                      </p:to>
                                    </p:set>
                                    <p:animEffect transition="in" filter="fade">
                                      <p:cBhvr>
                                        <p:cTn id="17" dur="2000"/>
                                        <p:tgtEl>
                                          <p:spTgt spid="114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P spid="114695"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常用算术转换</a:t>
            </a:r>
          </a:p>
        </p:txBody>
      </p:sp>
      <p:sp>
        <p:nvSpPr>
          <p:cNvPr id="3" name="内容占位符 2"/>
          <p:cNvSpPr>
            <a:spLocks noGrp="1"/>
          </p:cNvSpPr>
          <p:nvPr>
            <p:ph idx="1"/>
          </p:nvPr>
        </p:nvSpPr>
        <p:spPr>
          <a:xfrm>
            <a:off x="323528" y="843558"/>
            <a:ext cx="8640960" cy="4032448"/>
          </a:xfrm>
        </p:spPr>
        <p:txBody>
          <a:bodyPr>
            <a:normAutofit lnSpcReduction="10000"/>
          </a:bodyPr>
          <a:lstStyle/>
          <a:p>
            <a:pPr>
              <a:lnSpc>
                <a:spcPct val="150000"/>
              </a:lnSpc>
            </a:pPr>
            <a:r>
              <a:rPr lang="zh-CN" altLang="en-US" sz="2000" dirty="0"/>
              <a:t>常用算术转换多用于二元运算符的操作数上</a:t>
            </a:r>
          </a:p>
          <a:p>
            <a:pPr algn="just">
              <a:lnSpc>
                <a:spcPct val="150000"/>
              </a:lnSpc>
            </a:pPr>
            <a:r>
              <a:rPr lang="zh-CN" altLang="en-US" sz="2000" dirty="0">
                <a:latin typeface="Consolas" pitchFamily="49" charset="0"/>
              </a:rPr>
              <a:t>如果变量</a:t>
            </a:r>
            <a:r>
              <a:rPr lang="en-US" altLang="zh-CN" sz="2000" dirty="0">
                <a:latin typeface="Consolas" pitchFamily="49" charset="0"/>
              </a:rPr>
              <a:t>x</a:t>
            </a:r>
            <a:r>
              <a:rPr lang="zh-CN" altLang="en-US" sz="2000" dirty="0">
                <a:latin typeface="Consolas" pitchFamily="49" charset="0"/>
              </a:rPr>
              <a:t>是</a:t>
            </a:r>
            <a:r>
              <a:rPr lang="en-US" altLang="zh-CN" sz="2000" dirty="0">
                <a:latin typeface="Consolas" pitchFamily="49" charset="0"/>
              </a:rPr>
              <a:t>float</a:t>
            </a:r>
            <a:r>
              <a:rPr lang="zh-CN" altLang="en-US" sz="2000" dirty="0">
                <a:latin typeface="Consolas" pitchFamily="49" charset="0"/>
              </a:rPr>
              <a:t>型的，变量</a:t>
            </a:r>
            <a:r>
              <a:rPr lang="en-US" altLang="zh-CN" sz="2000" dirty="0" err="1">
                <a:latin typeface="Consolas" pitchFamily="49" charset="0"/>
              </a:rPr>
              <a:t>i</a:t>
            </a:r>
            <a:r>
              <a:rPr lang="zh-CN" altLang="en-US" sz="2000" dirty="0">
                <a:latin typeface="Consolas" pitchFamily="49" charset="0"/>
              </a:rPr>
              <a:t>是</a:t>
            </a:r>
            <a:r>
              <a:rPr lang="en-US" altLang="zh-CN" sz="2000" dirty="0" err="1">
                <a:latin typeface="Consolas" pitchFamily="49" charset="0"/>
              </a:rPr>
              <a:t>int</a:t>
            </a:r>
            <a:r>
              <a:rPr lang="zh-CN" altLang="en-US" sz="2000" dirty="0">
                <a:latin typeface="Consolas" pitchFamily="49" charset="0"/>
              </a:rPr>
              <a:t>型的，常用算术转换将会应用在表达式</a:t>
            </a:r>
            <a:r>
              <a:rPr lang="en-US" altLang="zh-CN" sz="2000" dirty="0">
                <a:latin typeface="Consolas" pitchFamily="49" charset="0"/>
              </a:rPr>
              <a:t>x + </a:t>
            </a:r>
            <a:r>
              <a:rPr lang="en-US" altLang="zh-CN" sz="2000" dirty="0" err="1">
                <a:latin typeface="Consolas" pitchFamily="49" charset="0"/>
              </a:rPr>
              <a:t>i</a:t>
            </a:r>
            <a:r>
              <a:rPr lang="zh-CN" altLang="en-US" sz="2000" dirty="0">
                <a:latin typeface="Consolas" pitchFamily="49" charset="0"/>
              </a:rPr>
              <a:t>。显然把变量</a:t>
            </a:r>
            <a:r>
              <a:rPr lang="en-US" altLang="zh-CN" sz="2000" dirty="0" err="1">
                <a:latin typeface="Consolas" pitchFamily="49" charset="0"/>
              </a:rPr>
              <a:t>i</a:t>
            </a:r>
            <a:r>
              <a:rPr lang="zh-CN" altLang="en-US" sz="2000" dirty="0">
                <a:latin typeface="Consolas" pitchFamily="49" charset="0"/>
              </a:rPr>
              <a:t>转换成</a:t>
            </a:r>
            <a:r>
              <a:rPr lang="en-US" altLang="zh-CN" sz="2000" dirty="0">
                <a:latin typeface="Consolas" pitchFamily="49" charset="0"/>
              </a:rPr>
              <a:t>float</a:t>
            </a:r>
            <a:r>
              <a:rPr lang="zh-CN" altLang="en-US" sz="2000" dirty="0">
                <a:latin typeface="Consolas" pitchFamily="49" charset="0"/>
              </a:rPr>
              <a:t>型（匹配变量</a:t>
            </a:r>
            <a:r>
              <a:rPr lang="en-US" altLang="zh-CN" sz="2000" dirty="0">
                <a:latin typeface="Consolas" pitchFamily="49" charset="0"/>
              </a:rPr>
              <a:t>x</a:t>
            </a:r>
            <a:r>
              <a:rPr lang="zh-CN" altLang="en-US" sz="2000" dirty="0">
                <a:latin typeface="Consolas" pitchFamily="49" charset="0"/>
              </a:rPr>
              <a:t>的类型）比把变量</a:t>
            </a:r>
            <a:r>
              <a:rPr lang="en-US" altLang="zh-CN" sz="2000" dirty="0">
                <a:latin typeface="Consolas" pitchFamily="49" charset="0"/>
              </a:rPr>
              <a:t>x</a:t>
            </a:r>
            <a:r>
              <a:rPr lang="zh-CN" altLang="en-US" sz="2000" dirty="0">
                <a:latin typeface="Consolas" pitchFamily="49" charset="0"/>
              </a:rPr>
              <a:t>转换成</a:t>
            </a:r>
            <a:r>
              <a:rPr lang="en-US" altLang="zh-CN" sz="2000" dirty="0" err="1">
                <a:latin typeface="Consolas" pitchFamily="49" charset="0"/>
              </a:rPr>
              <a:t>int</a:t>
            </a:r>
            <a:r>
              <a:rPr lang="zh-CN" altLang="en-US" sz="2000" dirty="0">
                <a:latin typeface="Consolas" pitchFamily="49" charset="0"/>
              </a:rPr>
              <a:t>型（匹配变量</a:t>
            </a:r>
            <a:r>
              <a:rPr lang="en-US" altLang="zh-CN" sz="2000" dirty="0" err="1">
                <a:latin typeface="Consolas" pitchFamily="49" charset="0"/>
              </a:rPr>
              <a:t>i</a:t>
            </a:r>
            <a:r>
              <a:rPr lang="zh-CN" altLang="en-US" sz="2000" dirty="0">
                <a:latin typeface="Consolas" pitchFamily="49" charset="0"/>
              </a:rPr>
              <a:t>的类型）更安全。</a:t>
            </a:r>
          </a:p>
          <a:p>
            <a:pPr lvl="1">
              <a:lnSpc>
                <a:spcPct val="150000"/>
              </a:lnSpc>
            </a:pPr>
            <a:r>
              <a:rPr lang="zh-CN" altLang="en-US" sz="1800" dirty="0"/>
              <a:t>当一个整数被转换成</a:t>
            </a:r>
            <a:r>
              <a:rPr lang="en-US" altLang="zh-CN" sz="1800" dirty="0"/>
              <a:t>float</a:t>
            </a:r>
            <a:r>
              <a:rPr lang="zh-CN" altLang="en-US" sz="1800" dirty="0"/>
              <a:t>类型，可能会发生的最糟糕的事是精度会有少量的损失</a:t>
            </a:r>
          </a:p>
          <a:p>
            <a:pPr lvl="1">
              <a:lnSpc>
                <a:spcPct val="150000"/>
              </a:lnSpc>
            </a:pPr>
            <a:r>
              <a:rPr lang="zh-CN" altLang="en-US" sz="1800" dirty="0"/>
              <a:t>相反，把浮点数转化成</a:t>
            </a:r>
            <a:r>
              <a:rPr lang="en-US" altLang="zh-CN" sz="1800" dirty="0" err="1"/>
              <a:t>int</a:t>
            </a:r>
            <a:r>
              <a:rPr lang="zh-CN" altLang="en-US" sz="1800" dirty="0"/>
              <a:t>类型，将有小数部分的损失；更糟糕的是，如果原始数大于最大可能的整数或者小于最小的整数，那么将会得到一个完全没有意义的结果</a:t>
            </a:r>
          </a:p>
        </p:txBody>
      </p:sp>
    </p:spTree>
    <p:extLst>
      <p:ext uri="{BB962C8B-B14F-4D97-AF65-F5344CB8AC3E}">
        <p14:creationId xmlns:p14="http://schemas.microsoft.com/office/powerpoint/2010/main" val="211396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554831"/>
          </a:xfrm>
        </p:spPr>
        <p:txBody>
          <a:bodyPr vert="horz" wrap="square" lIns="69056" tIns="34529" rIns="69056" bIns="34529" numCol="1" anchor="ctr" anchorCtr="0" compatLnSpc="1">
            <a:prstTxWarp prst="textNoShape">
              <a:avLst/>
            </a:prstTxWarp>
          </a:bodyPr>
          <a:lstStyle/>
          <a:p>
            <a:pPr eaLnBrk="1" hangingPunct="1">
              <a:defRPr/>
            </a:pPr>
            <a:r>
              <a:rPr lang="en-US" altLang="zh-CN" sz="3200" dirty="0">
                <a:effectLst>
                  <a:outerShdw blurRad="38100" dist="38100" dir="2700000" algn="tl">
                    <a:srgbClr val="C0C0C0"/>
                  </a:outerShdw>
                </a:effectLst>
              </a:rPr>
              <a:t> 3.2 </a:t>
            </a:r>
            <a:r>
              <a:rPr lang="zh-CN" altLang="en-US" sz="3200" dirty="0">
                <a:effectLst>
                  <a:outerShdw blurRad="38100" dist="38100" dir="2700000" algn="tl">
                    <a:srgbClr val="C0C0C0"/>
                  </a:outerShdw>
                </a:effectLst>
              </a:rPr>
              <a:t>常量</a:t>
            </a:r>
          </a:p>
        </p:txBody>
      </p:sp>
      <p:sp>
        <p:nvSpPr>
          <p:cNvPr id="614403" name="Rectangle 3"/>
          <p:cNvSpPr>
            <a:spLocks noChangeArrowheads="1"/>
          </p:cNvSpPr>
          <p:nvPr/>
        </p:nvSpPr>
        <p:spPr bwMode="auto">
          <a:xfrm>
            <a:off x="342901" y="915566"/>
            <a:ext cx="8572499" cy="382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ct val="150000"/>
              </a:lnSpc>
              <a:spcBef>
                <a:spcPts val="9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常量是指在程序运行过程中值</a:t>
            </a:r>
            <a:r>
              <a:rPr kumimoji="1" lang="zh-CN" altLang="en-US" sz="2200" dirty="0">
                <a:solidFill>
                  <a:srgbClr val="FF0000"/>
                </a:solidFill>
                <a:latin typeface="微软雅黑" panose="020B0503020204020204" pitchFamily="34" charset="-122"/>
                <a:ea typeface="微软雅黑" panose="020B0503020204020204" pitchFamily="34" charset="-122"/>
              </a:rPr>
              <a:t>不能被修改的量</a:t>
            </a:r>
            <a:r>
              <a:rPr kumimoji="1" lang="zh-CN" altLang="en-US" sz="2200" dirty="0">
                <a:solidFill>
                  <a:srgbClr val="000066"/>
                </a:solidFill>
                <a:latin typeface="微软雅黑" panose="020B0503020204020204" pitchFamily="34" charset="-122"/>
                <a:ea typeface="微软雅黑" panose="020B0503020204020204" pitchFamily="34" charset="-122"/>
              </a:rPr>
              <a:t>。“值不变”是区别常量与变量的本质。</a:t>
            </a:r>
            <a:endParaRPr kumimoji="1" lang="en-US" altLang="zh-CN" sz="22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ct val="150000"/>
              </a:lnSpc>
              <a:spcBef>
                <a:spcPts val="900"/>
              </a:spcBef>
              <a:buClrTx/>
              <a:buSzTx/>
              <a:buFontTx/>
              <a:buChar char="•"/>
            </a:pPr>
            <a:r>
              <a:rPr kumimoji="1" lang="en-US" altLang="zh-CN" sz="2200" dirty="0">
                <a:solidFill>
                  <a:srgbClr val="000066"/>
                </a:solidFill>
                <a:latin typeface="微软雅黑" panose="020B0503020204020204" pitchFamily="34" charset="-122"/>
                <a:ea typeface="微软雅黑" panose="020B0503020204020204" pitchFamily="34" charset="-122"/>
              </a:rPr>
              <a:t>C </a:t>
            </a:r>
            <a:r>
              <a:rPr kumimoji="1" lang="zh-CN" altLang="en-US" sz="2200" dirty="0">
                <a:solidFill>
                  <a:srgbClr val="000066"/>
                </a:solidFill>
                <a:latin typeface="微软雅黑" panose="020B0503020204020204" pitchFamily="34" charset="-122"/>
                <a:ea typeface="微软雅黑" panose="020B0503020204020204" pitchFamily="34" charset="-122"/>
              </a:rPr>
              <a:t>语言中的常量与数学上的常量类似，但</a:t>
            </a:r>
            <a:r>
              <a:rPr kumimoji="1" lang="en-US" altLang="zh-CN" sz="2200" dirty="0">
                <a:solidFill>
                  <a:srgbClr val="000066"/>
                </a:solidFill>
                <a:latin typeface="微软雅黑" panose="020B0503020204020204" pitchFamily="34" charset="-122"/>
                <a:ea typeface="微软雅黑" panose="020B0503020204020204" pitchFamily="34" charset="-122"/>
              </a:rPr>
              <a:t>C </a:t>
            </a:r>
            <a:r>
              <a:rPr kumimoji="1" lang="zh-CN" altLang="en-US" sz="2200" dirty="0">
                <a:solidFill>
                  <a:srgbClr val="000066"/>
                </a:solidFill>
                <a:latin typeface="微软雅黑" panose="020B0503020204020204" pitchFamily="34" charset="-122"/>
                <a:ea typeface="微软雅黑" panose="020B0503020204020204" pitchFamily="34" charset="-122"/>
              </a:rPr>
              <a:t>语言中的常量按照表示形式分为</a:t>
            </a:r>
            <a:r>
              <a:rPr kumimoji="1" lang="zh-CN" altLang="en-US" sz="2200" dirty="0">
                <a:solidFill>
                  <a:srgbClr val="FF0000"/>
                </a:solidFill>
                <a:latin typeface="微软雅黑" panose="020B0503020204020204" pitchFamily="34" charset="-122"/>
                <a:ea typeface="微软雅黑" panose="020B0503020204020204" pitchFamily="34" charset="-122"/>
              </a:rPr>
              <a:t>直接常量和符号常量</a:t>
            </a:r>
            <a:r>
              <a:rPr kumimoji="1" lang="zh-CN" altLang="en-US" sz="2200" dirty="0">
                <a:solidFill>
                  <a:srgbClr val="000066"/>
                </a:solidFill>
                <a:latin typeface="微软雅黑" panose="020B0503020204020204" pitchFamily="34" charset="-122"/>
                <a:ea typeface="微软雅黑" panose="020B0503020204020204" pitchFamily="34" charset="-122"/>
              </a:rPr>
              <a:t>。</a:t>
            </a:r>
            <a:endParaRPr kumimoji="1" lang="en-US" altLang="zh-CN" sz="22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ct val="150000"/>
              </a:lnSpc>
              <a:spcBef>
                <a:spcPts val="9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直接常量的表示方法与数学中常量的表示方法一致，容易理解。</a:t>
            </a:r>
            <a:endParaRPr kumimoji="1" lang="en-US" altLang="zh-CN" sz="22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ct val="150000"/>
              </a:lnSpc>
              <a:spcBef>
                <a:spcPts val="9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符号常量需要先定义（声明），再使用，通常采用</a:t>
            </a:r>
            <a:r>
              <a:rPr kumimoji="1" lang="zh-CN" altLang="en-US" sz="2200" dirty="0">
                <a:solidFill>
                  <a:srgbClr val="FF0000"/>
                </a:solidFill>
                <a:latin typeface="微软雅黑" panose="020B0503020204020204" pitchFamily="34" charset="-122"/>
                <a:ea typeface="微软雅黑" panose="020B0503020204020204" pitchFamily="34" charset="-122"/>
              </a:rPr>
              <a:t>宏</a:t>
            </a:r>
            <a:r>
              <a:rPr kumimoji="1" lang="zh-CN" altLang="en-US" sz="2200" dirty="0">
                <a:solidFill>
                  <a:srgbClr val="000066"/>
                </a:solidFill>
                <a:latin typeface="微软雅黑" panose="020B0503020204020204" pitchFamily="34" charset="-122"/>
                <a:ea typeface="微软雅黑" panose="020B0503020204020204" pitchFamily="34" charset="-122"/>
              </a:rPr>
              <a:t>或</a:t>
            </a:r>
            <a:r>
              <a:rPr kumimoji="1" lang="en-US" altLang="zh-CN" sz="2200" dirty="0" err="1">
                <a:solidFill>
                  <a:srgbClr val="FF0000"/>
                </a:solidFill>
                <a:latin typeface="微软雅黑" panose="020B0503020204020204" pitchFamily="34" charset="-122"/>
                <a:ea typeface="微软雅黑" panose="020B0503020204020204" pitchFamily="34" charset="-122"/>
              </a:rPr>
              <a:t>const</a:t>
            </a:r>
            <a:r>
              <a:rPr kumimoji="1" lang="en-US" altLang="zh-CN" sz="2200" dirty="0">
                <a:solidFill>
                  <a:srgbClr val="FF0000"/>
                </a:solidFill>
                <a:latin typeface="微软雅黑" panose="020B0503020204020204" pitchFamily="34" charset="-122"/>
                <a:ea typeface="微软雅黑" panose="020B0503020204020204" pitchFamily="34" charset="-122"/>
              </a:rPr>
              <a:t> </a:t>
            </a:r>
            <a:r>
              <a:rPr kumimoji="1" lang="zh-CN" altLang="en-US" sz="2200" dirty="0">
                <a:solidFill>
                  <a:srgbClr val="000066"/>
                </a:solidFill>
                <a:latin typeface="微软雅黑" panose="020B0503020204020204" pitchFamily="34" charset="-122"/>
                <a:ea typeface="微软雅黑" panose="020B0503020204020204" pitchFamily="34" charset="-122"/>
              </a:rPr>
              <a:t>关键字定义，相当于给常量取了一个别名。</a:t>
            </a:r>
          </a:p>
          <a:p>
            <a:pPr marL="257175" indent="-257175" defTabSz="571500" eaLnBrk="0" hangingPunct="0">
              <a:lnSpc>
                <a:spcPct val="150000"/>
              </a:lnSpc>
              <a:spcBef>
                <a:spcPts val="900"/>
              </a:spcBef>
              <a:buClrTx/>
              <a:buSzTx/>
              <a:buFontTx/>
              <a:buChar char="•"/>
            </a:pPr>
            <a:endParaRPr kumimoji="1" lang="zh-CN" altLang="en-US" sz="22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030029"/>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03">
                                            <p:txEl>
                                              <p:pRg st="2" end="2"/>
                                            </p:txEl>
                                          </p:spTgt>
                                        </p:tgtEl>
                                        <p:attrNameLst>
                                          <p:attrName>style.visibility</p:attrName>
                                        </p:attrNameLst>
                                      </p:cBhvr>
                                      <p:to>
                                        <p:strVal val="visible"/>
                                      </p:to>
                                    </p:set>
                                    <p:animEffect transition="in" filter="wipe(left)">
                                      <p:cBhvr>
                                        <p:cTn id="17" dur="1000"/>
                                        <p:tgtEl>
                                          <p:spTgt spid="614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03">
                                            <p:txEl>
                                              <p:pRg st="3" end="3"/>
                                            </p:txEl>
                                          </p:spTgt>
                                        </p:tgtEl>
                                        <p:attrNameLst>
                                          <p:attrName>style.visibility</p:attrName>
                                        </p:attrNameLst>
                                      </p:cBhvr>
                                      <p:to>
                                        <p:strVal val="visible"/>
                                      </p:to>
                                    </p:set>
                                    <p:animEffect transition="in" filter="wipe(left)">
                                      <p:cBhvr>
                                        <p:cTn id="22" dur="1000"/>
                                        <p:tgtEl>
                                          <p:spTgt spid="614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常用算术转换</a:t>
            </a:r>
          </a:p>
        </p:txBody>
      </p:sp>
      <p:sp>
        <p:nvSpPr>
          <p:cNvPr id="3" name="内容占位符 2"/>
          <p:cNvSpPr>
            <a:spLocks noGrp="1"/>
          </p:cNvSpPr>
          <p:nvPr>
            <p:ph idx="1"/>
          </p:nvPr>
        </p:nvSpPr>
        <p:spPr/>
        <p:txBody>
          <a:bodyPr>
            <a:normAutofit/>
          </a:bodyPr>
          <a:lstStyle/>
          <a:p>
            <a:pPr>
              <a:lnSpc>
                <a:spcPct val="150000"/>
              </a:lnSpc>
            </a:pPr>
            <a:r>
              <a:rPr lang="zh-CN" altLang="en-US" dirty="0"/>
              <a:t>常用算术转换的策略是把操作数转换成可以安全的适用于两个数值的“最狭小的”数据类型</a:t>
            </a:r>
          </a:p>
          <a:p>
            <a:pPr>
              <a:lnSpc>
                <a:spcPct val="150000"/>
              </a:lnSpc>
            </a:pPr>
            <a:r>
              <a:rPr lang="zh-CN" altLang="en-US" dirty="0"/>
              <a:t>为了统一操作数的类型，通常可以将相对较狭小类型的操作数转换成另一个操作数的类型来实现（即所谓的提升）</a:t>
            </a:r>
          </a:p>
          <a:p>
            <a:pPr>
              <a:lnSpc>
                <a:spcPct val="150000"/>
              </a:lnSpc>
            </a:pPr>
            <a:r>
              <a:rPr lang="zh-CN" altLang="en-US" dirty="0"/>
              <a:t>最常用的提升是整型提升，它把字符或短整型转换成</a:t>
            </a:r>
            <a:r>
              <a:rPr lang="en-US" altLang="zh-CN" dirty="0" err="1"/>
              <a:t>int</a:t>
            </a:r>
            <a:r>
              <a:rPr lang="zh-CN" altLang="en-US" dirty="0"/>
              <a:t>类型</a:t>
            </a:r>
          </a:p>
          <a:p>
            <a:endParaRPr lang="zh-CN" altLang="en-US" dirty="0"/>
          </a:p>
        </p:txBody>
      </p:sp>
    </p:spTree>
    <p:extLst>
      <p:ext uri="{BB962C8B-B14F-4D97-AF65-F5344CB8AC3E}">
        <p14:creationId xmlns:p14="http://schemas.microsoft.com/office/powerpoint/2010/main" val="41529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normAutofit fontScale="90000"/>
          </a:bodyPr>
          <a:lstStyle/>
          <a:p>
            <a:r>
              <a:rPr lang="zh-CN" altLang="en-US" dirty="0"/>
              <a:t>隐式类型转换</a:t>
            </a:r>
            <a:r>
              <a:rPr lang="en-US" altLang="zh-CN" dirty="0"/>
              <a:t>--</a:t>
            </a:r>
            <a:r>
              <a:rPr lang="zh-CN" altLang="en-US" dirty="0"/>
              <a:t>规则</a:t>
            </a:r>
          </a:p>
        </p:txBody>
      </p:sp>
      <p:sp>
        <p:nvSpPr>
          <p:cNvPr id="247811" name="Rectangle 3"/>
          <p:cNvSpPr>
            <a:spLocks noGrp="1" noChangeArrowheads="1"/>
          </p:cNvSpPr>
          <p:nvPr>
            <p:ph idx="1"/>
          </p:nvPr>
        </p:nvSpPr>
        <p:spPr/>
        <p:txBody>
          <a:bodyPr>
            <a:normAutofit/>
          </a:bodyPr>
          <a:lstStyle/>
          <a:p>
            <a:pPr>
              <a:lnSpc>
                <a:spcPct val="150000"/>
              </a:lnSpc>
            </a:pPr>
            <a:r>
              <a:rPr lang="zh-CN" altLang="en-US" dirty="0"/>
              <a:t>规则：“较低级”→“较高级” </a:t>
            </a:r>
            <a:r>
              <a:rPr lang="en-US" altLang="zh-CN" dirty="0"/>
              <a:t>(</a:t>
            </a:r>
            <a:r>
              <a:rPr lang="zh-CN" altLang="en-US" dirty="0"/>
              <a:t>按存储长度</a:t>
            </a:r>
            <a:r>
              <a:rPr lang="en-US" altLang="zh-CN" dirty="0"/>
              <a:t>)</a:t>
            </a:r>
            <a:r>
              <a:rPr lang="zh-CN" altLang="en-US" dirty="0"/>
              <a:t>，即所谓的提升</a:t>
            </a:r>
          </a:p>
          <a:p>
            <a:pPr>
              <a:lnSpc>
                <a:spcPct val="150000"/>
              </a:lnSpc>
            </a:pPr>
            <a:endParaRPr lang="zh-CN" altLang="en-US" dirty="0"/>
          </a:p>
          <a:p>
            <a:pPr>
              <a:lnSpc>
                <a:spcPct val="150000"/>
              </a:lnSpc>
            </a:pPr>
            <a:r>
              <a:rPr lang="zh-CN" altLang="en-US" dirty="0"/>
              <a:t>划分为两种情况</a:t>
            </a:r>
          </a:p>
          <a:p>
            <a:pPr marL="971550" lvl="1" indent="-514350">
              <a:lnSpc>
                <a:spcPct val="150000"/>
              </a:lnSpc>
              <a:buFont typeface="+mj-ea"/>
              <a:buAutoNum type="circleNumDbPlain"/>
            </a:pPr>
            <a:r>
              <a:rPr lang="zh-CN" altLang="en-US" dirty="0"/>
              <a:t>任一操作数为浮点数</a:t>
            </a:r>
          </a:p>
          <a:p>
            <a:pPr marL="971550" lvl="1" indent="-514350">
              <a:lnSpc>
                <a:spcPct val="150000"/>
              </a:lnSpc>
              <a:buFont typeface="+mj-ea"/>
              <a:buAutoNum type="circleNumDbPlain"/>
            </a:pPr>
            <a:r>
              <a:rPr lang="zh-CN" altLang="en-US" dirty="0"/>
              <a:t>两个操作数均不是浮点数</a:t>
            </a:r>
          </a:p>
          <a:p>
            <a:endParaRPr lang="zh-CN" altLang="en-US" dirty="0"/>
          </a:p>
        </p:txBody>
      </p:sp>
    </p:spTree>
    <p:extLst>
      <p:ext uri="{BB962C8B-B14F-4D97-AF65-F5344CB8AC3E}">
        <p14:creationId xmlns:p14="http://schemas.microsoft.com/office/powerpoint/2010/main" val="220654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78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78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78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normAutofit fontScale="90000"/>
          </a:bodyPr>
          <a:lstStyle/>
          <a:p>
            <a:r>
              <a:rPr lang="zh-CN" altLang="en-US"/>
              <a:t>任一操作数的类型是浮点型</a:t>
            </a:r>
          </a:p>
        </p:txBody>
      </p:sp>
      <p:sp>
        <p:nvSpPr>
          <p:cNvPr id="239620" name="Text Box 4"/>
          <p:cNvSpPr txBox="1">
            <a:spLocks noChangeArrowheads="1"/>
          </p:cNvSpPr>
          <p:nvPr/>
        </p:nvSpPr>
        <p:spPr bwMode="auto">
          <a:xfrm>
            <a:off x="683568" y="3813573"/>
            <a:ext cx="2304256" cy="40011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spcBef>
                <a:spcPct val="50000"/>
              </a:spcBef>
            </a:pPr>
            <a:r>
              <a:rPr lang="en-US" altLang="zh-CN" sz="2000" dirty="0">
                <a:solidFill>
                  <a:schemeClr val="bg1"/>
                </a:solidFill>
              </a:rPr>
              <a:t>float</a:t>
            </a:r>
          </a:p>
        </p:txBody>
      </p:sp>
      <p:sp>
        <p:nvSpPr>
          <p:cNvPr id="239621" name="Text Box 5"/>
          <p:cNvSpPr txBox="1">
            <a:spLocks noChangeArrowheads="1"/>
          </p:cNvSpPr>
          <p:nvPr/>
        </p:nvSpPr>
        <p:spPr bwMode="auto">
          <a:xfrm>
            <a:off x="683568" y="2680098"/>
            <a:ext cx="2304256" cy="40011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spcBef>
                <a:spcPct val="50000"/>
              </a:spcBef>
            </a:pPr>
            <a:r>
              <a:rPr lang="en-US" altLang="zh-CN" sz="2000" dirty="0">
                <a:solidFill>
                  <a:schemeClr val="bg1"/>
                </a:solidFill>
              </a:rPr>
              <a:t>double</a:t>
            </a:r>
          </a:p>
        </p:txBody>
      </p:sp>
      <p:sp>
        <p:nvSpPr>
          <p:cNvPr id="239622" name="Text Box 6"/>
          <p:cNvSpPr txBox="1">
            <a:spLocks noChangeArrowheads="1"/>
          </p:cNvSpPr>
          <p:nvPr/>
        </p:nvSpPr>
        <p:spPr bwMode="auto">
          <a:xfrm>
            <a:off x="683644" y="1491854"/>
            <a:ext cx="2304181" cy="40011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spcBef>
                <a:spcPct val="50000"/>
              </a:spcBef>
            </a:pPr>
            <a:r>
              <a:rPr lang="en-US" altLang="zh-CN" sz="2000" dirty="0">
                <a:solidFill>
                  <a:schemeClr val="bg1"/>
                </a:solidFill>
              </a:rPr>
              <a:t>long double</a:t>
            </a:r>
          </a:p>
        </p:txBody>
      </p:sp>
      <p:sp>
        <p:nvSpPr>
          <p:cNvPr id="239623" name="Line 7"/>
          <p:cNvSpPr>
            <a:spLocks noChangeShapeType="1"/>
          </p:cNvSpPr>
          <p:nvPr/>
        </p:nvSpPr>
        <p:spPr bwMode="auto">
          <a:xfrm flipV="1">
            <a:off x="1836167" y="3112294"/>
            <a:ext cx="0" cy="701279"/>
          </a:xfrm>
          <a:prstGeom prst="line">
            <a:avLst/>
          </a:prstGeom>
          <a:noFill/>
          <a:ln w="38100">
            <a:solidFill>
              <a:srgbClr val="663300"/>
            </a:solidFill>
            <a:round/>
            <a:headEnd/>
            <a:tailEnd type="arrow" w="med" len="med"/>
          </a:ln>
          <a:effectLst/>
        </p:spPr>
        <p:txBody>
          <a:bodyPr/>
          <a:lstStyle/>
          <a:p>
            <a:endParaRPr lang="zh-CN" altLang="en-US" sz="2000"/>
          </a:p>
        </p:txBody>
      </p:sp>
      <p:sp>
        <p:nvSpPr>
          <p:cNvPr id="239624" name="Line 8"/>
          <p:cNvSpPr>
            <a:spLocks noChangeShapeType="1"/>
          </p:cNvSpPr>
          <p:nvPr/>
        </p:nvSpPr>
        <p:spPr bwMode="auto">
          <a:xfrm flipV="1">
            <a:off x="1823467" y="1959769"/>
            <a:ext cx="0" cy="701279"/>
          </a:xfrm>
          <a:prstGeom prst="line">
            <a:avLst/>
          </a:prstGeom>
          <a:noFill/>
          <a:ln w="38100">
            <a:solidFill>
              <a:srgbClr val="663300"/>
            </a:solidFill>
            <a:round/>
            <a:headEnd/>
            <a:tailEnd type="arrow" w="med" len="med"/>
          </a:ln>
          <a:effectLst/>
        </p:spPr>
        <p:txBody>
          <a:bodyPr/>
          <a:lstStyle/>
          <a:p>
            <a:endParaRPr lang="zh-CN" altLang="en-US" sz="2000"/>
          </a:p>
        </p:txBody>
      </p:sp>
      <p:sp>
        <p:nvSpPr>
          <p:cNvPr id="239625" name="Text Box 9"/>
          <p:cNvSpPr txBox="1">
            <a:spLocks noChangeArrowheads="1"/>
          </p:cNvSpPr>
          <p:nvPr/>
        </p:nvSpPr>
        <p:spPr bwMode="auto">
          <a:xfrm>
            <a:off x="3491881" y="1027640"/>
            <a:ext cx="5328791" cy="1292662"/>
          </a:xfrm>
          <a:prstGeom prst="rect">
            <a:avLst/>
          </a:prstGeom>
          <a:solidFill>
            <a:srgbClr val="CCFFFF"/>
          </a:solidFill>
          <a:ln w="28575">
            <a:noFill/>
            <a:prstDash val="dash"/>
            <a:miter lim="800000"/>
            <a:headEnd/>
            <a:tailEnd/>
          </a:ln>
          <a:effectLst>
            <a:outerShdw blurRad="50800" dist="38100" dir="5400000" algn="t" rotWithShape="0">
              <a:prstClr val="black">
                <a:alpha val="40000"/>
              </a:prstClr>
            </a:outerShdw>
          </a:effectLst>
        </p:spPr>
        <p:txBody>
          <a:bodyPr wrap="square">
            <a:spAutoFit/>
          </a:bodyPr>
          <a:lstStyle/>
          <a:p>
            <a:pPr>
              <a:spcBef>
                <a:spcPct val="50000"/>
              </a:spcBef>
            </a:pPr>
            <a:r>
              <a:rPr lang="zh-CN" altLang="en-US" sz="2000" dirty="0">
                <a:latin typeface="微软雅黑" pitchFamily="34" charset="-122"/>
                <a:ea typeface="微软雅黑" pitchFamily="34" charset="-122"/>
              </a:rPr>
              <a:t>规则：</a:t>
            </a:r>
          </a:p>
          <a:p>
            <a:pPr algn="just">
              <a:spcBef>
                <a:spcPct val="50000"/>
              </a:spcBef>
            </a:pPr>
            <a:r>
              <a:rPr lang="zh-CN" altLang="en-US" sz="2000" dirty="0">
                <a:latin typeface="微软雅黑" pitchFamily="34" charset="-122"/>
                <a:ea typeface="微软雅黑" pitchFamily="34" charset="-122"/>
              </a:rPr>
              <a:t>把整值操作数往浮点型转换，而浮点型往精度更高的浮点型转换</a:t>
            </a:r>
            <a:r>
              <a:rPr lang="zh-CN" altLang="en-US" sz="2800" dirty="0">
                <a:solidFill>
                  <a:schemeClr val="bg1"/>
                </a:solidFill>
                <a:latin typeface="微软雅黑" pitchFamily="34" charset="-122"/>
                <a:ea typeface="微软雅黑" pitchFamily="34" charset="-122"/>
              </a:rPr>
              <a:t>。</a:t>
            </a:r>
          </a:p>
        </p:txBody>
      </p:sp>
      <p:sp>
        <p:nvSpPr>
          <p:cNvPr id="239626" name="Text Box 10"/>
          <p:cNvSpPr txBox="1">
            <a:spLocks noChangeArrowheads="1"/>
          </p:cNvSpPr>
          <p:nvPr/>
        </p:nvSpPr>
        <p:spPr bwMode="auto">
          <a:xfrm>
            <a:off x="3491880" y="2576974"/>
            <a:ext cx="5348908" cy="1938992"/>
          </a:xfrm>
          <a:prstGeom prst="rect">
            <a:avLst/>
          </a:prstGeom>
          <a:solidFill>
            <a:srgbClr val="CCECFF"/>
          </a:solidFill>
          <a:ln w="38100">
            <a:noFill/>
            <a:prstDash val="dash"/>
            <a:miter lim="800000"/>
            <a:headEnd/>
            <a:tailEnd/>
          </a:ln>
          <a:effectLst>
            <a:outerShdw blurRad="50800" dist="38100" dir="5400000" algn="t" rotWithShape="0">
              <a:prstClr val="black">
                <a:alpha val="40000"/>
              </a:prstClr>
            </a:outerShdw>
          </a:effectLst>
        </p:spPr>
        <p:txBody>
          <a:bodyPr wrap="square">
            <a:spAutoFit/>
          </a:bodyPr>
          <a:lstStyle/>
          <a:p>
            <a:pPr algn="just"/>
            <a:r>
              <a:rPr lang="zh-CN" altLang="en-US" sz="2000" dirty="0">
                <a:latin typeface="微软雅黑" pitchFamily="34" charset="-122"/>
                <a:ea typeface="微软雅黑" pitchFamily="34" charset="-122"/>
              </a:rPr>
              <a:t>如果一个操作数的类型为</a:t>
            </a:r>
            <a:r>
              <a:rPr lang="en-US" altLang="zh-CN" sz="2000" dirty="0">
                <a:latin typeface="微软雅黑" pitchFamily="34" charset="-122"/>
                <a:ea typeface="微软雅黑" pitchFamily="34" charset="-122"/>
              </a:rPr>
              <a:t>long double</a:t>
            </a:r>
            <a:r>
              <a:rPr lang="zh-CN" altLang="en-US" sz="2000" dirty="0">
                <a:latin typeface="微软雅黑" pitchFamily="34" charset="-122"/>
                <a:ea typeface="微软雅黑" pitchFamily="34" charset="-122"/>
              </a:rPr>
              <a:t>，则把另一个操作数的类型转换为</a:t>
            </a:r>
            <a:r>
              <a:rPr lang="en-US" altLang="zh-CN" sz="2000" dirty="0">
                <a:latin typeface="微软雅黑" pitchFamily="34" charset="-122"/>
                <a:ea typeface="微软雅黑" pitchFamily="34" charset="-122"/>
              </a:rPr>
              <a:t>long double</a:t>
            </a:r>
            <a:r>
              <a:rPr lang="zh-CN" altLang="en-US" sz="2000" dirty="0">
                <a:latin typeface="微软雅黑" pitchFamily="34" charset="-122"/>
                <a:ea typeface="微软雅黑" pitchFamily="34" charset="-122"/>
              </a:rPr>
              <a:t>型；否则，如果一个操作数为</a:t>
            </a:r>
            <a:r>
              <a:rPr lang="en-US" altLang="zh-CN" sz="2000" dirty="0">
                <a:latin typeface="微软雅黑" pitchFamily="34" charset="-122"/>
                <a:ea typeface="微软雅黑" pitchFamily="34" charset="-122"/>
              </a:rPr>
              <a:t>double</a:t>
            </a:r>
            <a:r>
              <a:rPr lang="zh-CN" altLang="en-US" sz="2000" dirty="0">
                <a:latin typeface="微软雅黑" pitchFamily="34" charset="-122"/>
                <a:ea typeface="微软雅黑" pitchFamily="34" charset="-122"/>
              </a:rPr>
              <a:t>型，则把另一个操作数转换为</a:t>
            </a:r>
            <a:r>
              <a:rPr lang="en-US" altLang="zh-CN" sz="2000" dirty="0">
                <a:latin typeface="微软雅黑" pitchFamily="34" charset="-122"/>
                <a:ea typeface="微软雅黑" pitchFamily="34" charset="-122"/>
              </a:rPr>
              <a:t>double</a:t>
            </a:r>
            <a:r>
              <a:rPr lang="zh-CN" altLang="en-US" sz="2000" dirty="0">
                <a:latin typeface="微软雅黑" pitchFamily="34" charset="-122"/>
                <a:ea typeface="微软雅黑" pitchFamily="34" charset="-122"/>
              </a:rPr>
              <a:t>型；如果操作数的类型为</a:t>
            </a:r>
            <a:r>
              <a:rPr lang="en-US" altLang="zh-CN" sz="2000" dirty="0">
                <a:latin typeface="微软雅黑" pitchFamily="34" charset="-122"/>
                <a:ea typeface="微软雅黑" pitchFamily="34" charset="-122"/>
              </a:rPr>
              <a:t>float</a:t>
            </a:r>
            <a:r>
              <a:rPr lang="zh-CN" altLang="en-US" sz="2000" dirty="0">
                <a:latin typeface="微软雅黑" pitchFamily="34" charset="-122"/>
                <a:ea typeface="微软雅黑" pitchFamily="34" charset="-122"/>
              </a:rPr>
              <a:t>型，则把另一个操作数转换为</a:t>
            </a:r>
            <a:r>
              <a:rPr lang="en-US" altLang="zh-CN" sz="2000" dirty="0">
                <a:latin typeface="微软雅黑" pitchFamily="34" charset="-122"/>
                <a:ea typeface="微软雅黑" pitchFamily="34" charset="-122"/>
              </a:rPr>
              <a:t>float</a:t>
            </a:r>
            <a:r>
              <a:rPr lang="zh-CN" altLang="en-US" sz="2000" dirty="0">
                <a:latin typeface="微软雅黑" pitchFamily="34" charset="-122"/>
                <a:ea typeface="微软雅黑" pitchFamily="34" charset="-122"/>
              </a:rPr>
              <a:t>型</a:t>
            </a:r>
            <a:r>
              <a:rPr lang="zh-CN" altLang="en-US" sz="2000" dirty="0"/>
              <a:t>。</a:t>
            </a:r>
          </a:p>
        </p:txBody>
      </p:sp>
    </p:spTree>
    <p:extLst>
      <p:ext uri="{BB962C8B-B14F-4D97-AF65-F5344CB8AC3E}">
        <p14:creationId xmlns:p14="http://schemas.microsoft.com/office/powerpoint/2010/main" val="310444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96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96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96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96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96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96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0" grpId="0" animBg="1"/>
      <p:bldP spid="239621" grpId="0" animBg="1"/>
      <p:bldP spid="239622" grpId="0" animBg="1"/>
      <p:bldP spid="239623" grpId="0" animBg="1"/>
      <p:bldP spid="239624" grpId="0" animBg="1"/>
      <p:bldP spid="239625" grpId="0" animBg="1"/>
      <p:bldP spid="23962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rmAutofit fontScale="90000"/>
          </a:bodyPr>
          <a:lstStyle/>
          <a:p>
            <a:r>
              <a:rPr lang="zh-CN" altLang="en-US" dirty="0"/>
              <a:t>两个操作数均不是浮点数</a:t>
            </a:r>
          </a:p>
        </p:txBody>
      </p:sp>
      <p:sp>
        <p:nvSpPr>
          <p:cNvPr id="240644" name="Text Box 4"/>
          <p:cNvSpPr txBox="1">
            <a:spLocks noChangeArrowheads="1"/>
          </p:cNvSpPr>
          <p:nvPr/>
        </p:nvSpPr>
        <p:spPr bwMode="auto">
          <a:xfrm>
            <a:off x="755501" y="2589342"/>
            <a:ext cx="3312368" cy="40011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spcBef>
                <a:spcPct val="50000"/>
              </a:spcBef>
            </a:pPr>
            <a:r>
              <a:rPr lang="en-US" altLang="zh-CN" sz="2000" dirty="0">
                <a:solidFill>
                  <a:schemeClr val="bg1"/>
                </a:solidFill>
                <a:latin typeface="Consolas" pitchFamily="49" charset="0"/>
                <a:cs typeface="Consolas" pitchFamily="49" charset="0"/>
              </a:rPr>
              <a:t>unsigned </a:t>
            </a:r>
            <a:r>
              <a:rPr lang="en-US" altLang="zh-CN" sz="2000" dirty="0" err="1">
                <a:solidFill>
                  <a:schemeClr val="bg1"/>
                </a:solidFill>
                <a:latin typeface="Consolas" pitchFamily="49" charset="0"/>
                <a:cs typeface="Consolas" pitchFamily="49" charset="0"/>
              </a:rPr>
              <a:t>int</a:t>
            </a:r>
            <a:endParaRPr lang="en-US" altLang="zh-CN" sz="2000" dirty="0">
              <a:solidFill>
                <a:schemeClr val="bg1"/>
              </a:solidFill>
              <a:latin typeface="Consolas" pitchFamily="49" charset="0"/>
              <a:cs typeface="Consolas" pitchFamily="49" charset="0"/>
            </a:endParaRPr>
          </a:p>
        </p:txBody>
      </p:sp>
      <p:sp>
        <p:nvSpPr>
          <p:cNvPr id="240645" name="Text Box 5"/>
          <p:cNvSpPr txBox="1">
            <a:spLocks noChangeArrowheads="1"/>
          </p:cNvSpPr>
          <p:nvPr/>
        </p:nvSpPr>
        <p:spPr bwMode="auto">
          <a:xfrm>
            <a:off x="756147" y="1778768"/>
            <a:ext cx="3311723" cy="40011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spcBef>
                <a:spcPct val="50000"/>
              </a:spcBef>
            </a:pPr>
            <a:r>
              <a:rPr lang="en-US" altLang="zh-CN" sz="2000">
                <a:solidFill>
                  <a:schemeClr val="bg1"/>
                </a:solidFill>
                <a:latin typeface="Consolas" pitchFamily="49" charset="0"/>
                <a:cs typeface="Consolas" pitchFamily="49" charset="0"/>
              </a:rPr>
              <a:t>long int</a:t>
            </a:r>
          </a:p>
        </p:txBody>
      </p:sp>
      <p:sp>
        <p:nvSpPr>
          <p:cNvPr id="240646" name="Text Box 6"/>
          <p:cNvSpPr txBox="1">
            <a:spLocks noChangeArrowheads="1"/>
          </p:cNvSpPr>
          <p:nvPr/>
        </p:nvSpPr>
        <p:spPr bwMode="auto">
          <a:xfrm>
            <a:off x="722239" y="915566"/>
            <a:ext cx="3383731" cy="40011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spcBef>
                <a:spcPct val="50000"/>
              </a:spcBef>
            </a:pPr>
            <a:r>
              <a:rPr lang="en-US" altLang="zh-CN" sz="2000" dirty="0">
                <a:solidFill>
                  <a:schemeClr val="bg1"/>
                </a:solidFill>
                <a:latin typeface="Consolas" pitchFamily="49" charset="0"/>
                <a:cs typeface="Consolas" pitchFamily="49" charset="0"/>
              </a:rPr>
              <a:t>unsigned long </a:t>
            </a:r>
            <a:r>
              <a:rPr lang="en-US" altLang="zh-CN" sz="2000" dirty="0" err="1">
                <a:solidFill>
                  <a:schemeClr val="bg1"/>
                </a:solidFill>
                <a:latin typeface="Consolas" pitchFamily="49" charset="0"/>
                <a:cs typeface="Consolas" pitchFamily="49" charset="0"/>
              </a:rPr>
              <a:t>int</a:t>
            </a:r>
            <a:endParaRPr lang="en-US" altLang="zh-CN" sz="2000" dirty="0">
              <a:solidFill>
                <a:schemeClr val="bg1"/>
              </a:solidFill>
              <a:latin typeface="Consolas" pitchFamily="49" charset="0"/>
              <a:cs typeface="Consolas" pitchFamily="49" charset="0"/>
            </a:endParaRPr>
          </a:p>
        </p:txBody>
      </p:sp>
      <p:sp>
        <p:nvSpPr>
          <p:cNvPr id="240647" name="Line 7"/>
          <p:cNvSpPr>
            <a:spLocks noChangeShapeType="1"/>
          </p:cNvSpPr>
          <p:nvPr/>
        </p:nvSpPr>
        <p:spPr bwMode="auto">
          <a:xfrm flipV="1">
            <a:off x="2412355" y="2264544"/>
            <a:ext cx="0" cy="270272"/>
          </a:xfrm>
          <a:prstGeom prst="line">
            <a:avLst/>
          </a:prstGeom>
          <a:noFill/>
          <a:ln w="38100">
            <a:solidFill>
              <a:srgbClr val="663300"/>
            </a:solidFill>
            <a:round/>
            <a:headEnd/>
            <a:tailEnd type="arrow" w="med" len="med"/>
          </a:ln>
          <a:effectLst/>
        </p:spPr>
        <p:txBody>
          <a:bodyPr/>
          <a:lstStyle/>
          <a:p>
            <a:endParaRPr lang="zh-CN" altLang="en-US" sz="2000">
              <a:latin typeface="Consolas" pitchFamily="49" charset="0"/>
              <a:cs typeface="Consolas" pitchFamily="49" charset="0"/>
            </a:endParaRPr>
          </a:p>
        </p:txBody>
      </p:sp>
      <p:sp>
        <p:nvSpPr>
          <p:cNvPr id="240648" name="Line 8"/>
          <p:cNvSpPr>
            <a:spLocks noChangeShapeType="1"/>
          </p:cNvSpPr>
          <p:nvPr/>
        </p:nvSpPr>
        <p:spPr bwMode="auto">
          <a:xfrm flipV="1">
            <a:off x="2412355" y="1401341"/>
            <a:ext cx="0" cy="323850"/>
          </a:xfrm>
          <a:prstGeom prst="line">
            <a:avLst/>
          </a:prstGeom>
          <a:noFill/>
          <a:ln w="38100">
            <a:solidFill>
              <a:srgbClr val="663300"/>
            </a:solidFill>
            <a:round/>
            <a:headEnd/>
            <a:tailEnd type="arrow" w="med" len="med"/>
          </a:ln>
          <a:effectLst/>
        </p:spPr>
        <p:txBody>
          <a:bodyPr/>
          <a:lstStyle/>
          <a:p>
            <a:endParaRPr lang="zh-CN" altLang="en-US" sz="2000">
              <a:latin typeface="Consolas" pitchFamily="49" charset="0"/>
              <a:cs typeface="Consolas" pitchFamily="49" charset="0"/>
            </a:endParaRPr>
          </a:p>
        </p:txBody>
      </p:sp>
      <p:sp>
        <p:nvSpPr>
          <p:cNvPr id="240649" name="Text Box 9"/>
          <p:cNvSpPr txBox="1">
            <a:spLocks noChangeArrowheads="1"/>
          </p:cNvSpPr>
          <p:nvPr/>
        </p:nvSpPr>
        <p:spPr bwMode="auto">
          <a:xfrm>
            <a:off x="730747" y="3345630"/>
            <a:ext cx="3383731" cy="40011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spcBef>
                <a:spcPct val="50000"/>
              </a:spcBef>
            </a:pPr>
            <a:r>
              <a:rPr lang="en-US" altLang="zh-CN" sz="2000">
                <a:solidFill>
                  <a:schemeClr val="bg1"/>
                </a:solidFill>
                <a:latin typeface="Consolas" pitchFamily="49" charset="0"/>
                <a:cs typeface="Consolas" pitchFamily="49" charset="0"/>
              </a:rPr>
              <a:t>int</a:t>
            </a:r>
          </a:p>
        </p:txBody>
      </p:sp>
      <p:sp>
        <p:nvSpPr>
          <p:cNvPr id="240650" name="Line 10"/>
          <p:cNvSpPr>
            <a:spLocks noChangeShapeType="1"/>
          </p:cNvSpPr>
          <p:nvPr/>
        </p:nvSpPr>
        <p:spPr bwMode="auto">
          <a:xfrm flipV="1">
            <a:off x="2412355" y="3021781"/>
            <a:ext cx="0" cy="270272"/>
          </a:xfrm>
          <a:prstGeom prst="line">
            <a:avLst/>
          </a:prstGeom>
          <a:noFill/>
          <a:ln w="38100">
            <a:solidFill>
              <a:srgbClr val="663300"/>
            </a:solidFill>
            <a:round/>
            <a:headEnd/>
            <a:tailEnd type="arrow" w="med" len="med"/>
          </a:ln>
          <a:effectLst/>
        </p:spPr>
        <p:txBody>
          <a:bodyPr/>
          <a:lstStyle/>
          <a:p>
            <a:endParaRPr lang="zh-CN" altLang="en-US" sz="2000">
              <a:latin typeface="Consolas" pitchFamily="49" charset="0"/>
              <a:cs typeface="Consolas" pitchFamily="49" charset="0"/>
            </a:endParaRPr>
          </a:p>
        </p:txBody>
      </p:sp>
      <p:sp>
        <p:nvSpPr>
          <p:cNvPr id="240652" name="Text Box 12"/>
          <p:cNvSpPr txBox="1">
            <a:spLocks noChangeArrowheads="1"/>
          </p:cNvSpPr>
          <p:nvPr/>
        </p:nvSpPr>
        <p:spPr bwMode="auto">
          <a:xfrm>
            <a:off x="683568" y="4210024"/>
            <a:ext cx="1368425" cy="40011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spcBef>
                <a:spcPct val="50000"/>
              </a:spcBef>
            </a:pPr>
            <a:r>
              <a:rPr lang="en-US" altLang="zh-CN" sz="2000">
                <a:solidFill>
                  <a:schemeClr val="bg1"/>
                </a:solidFill>
                <a:latin typeface="Consolas" pitchFamily="49" charset="0"/>
                <a:cs typeface="Consolas" pitchFamily="49" charset="0"/>
              </a:rPr>
              <a:t>char</a:t>
            </a:r>
          </a:p>
        </p:txBody>
      </p:sp>
      <p:sp>
        <p:nvSpPr>
          <p:cNvPr id="240653" name="Text Box 13"/>
          <p:cNvSpPr txBox="1">
            <a:spLocks noChangeArrowheads="1"/>
          </p:cNvSpPr>
          <p:nvPr/>
        </p:nvSpPr>
        <p:spPr bwMode="auto">
          <a:xfrm>
            <a:off x="2987031" y="4210024"/>
            <a:ext cx="1368425" cy="400110"/>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spcBef>
                <a:spcPct val="50000"/>
              </a:spcBef>
            </a:pPr>
            <a:r>
              <a:rPr lang="en-US" altLang="zh-CN" sz="2000">
                <a:solidFill>
                  <a:schemeClr val="bg1"/>
                </a:solidFill>
                <a:latin typeface="Consolas" pitchFamily="49" charset="0"/>
                <a:cs typeface="Consolas" pitchFamily="49" charset="0"/>
              </a:rPr>
              <a:t>short</a:t>
            </a:r>
          </a:p>
        </p:txBody>
      </p:sp>
      <p:sp>
        <p:nvSpPr>
          <p:cNvPr id="240654" name="Line 14"/>
          <p:cNvSpPr>
            <a:spLocks noChangeShapeType="1"/>
          </p:cNvSpPr>
          <p:nvPr/>
        </p:nvSpPr>
        <p:spPr bwMode="auto">
          <a:xfrm flipV="1">
            <a:off x="1331268" y="3777828"/>
            <a:ext cx="792163" cy="432197"/>
          </a:xfrm>
          <a:prstGeom prst="line">
            <a:avLst/>
          </a:prstGeom>
          <a:noFill/>
          <a:ln w="38100">
            <a:solidFill>
              <a:schemeClr val="tx1"/>
            </a:solidFill>
            <a:round/>
            <a:headEnd/>
            <a:tailEnd type="triangle" w="med" len="med"/>
          </a:ln>
          <a:effectLst/>
        </p:spPr>
        <p:txBody>
          <a:bodyPr/>
          <a:lstStyle/>
          <a:p>
            <a:endParaRPr lang="zh-CN" altLang="en-US" sz="2000">
              <a:latin typeface="Consolas" pitchFamily="49" charset="0"/>
              <a:cs typeface="Consolas" pitchFamily="49" charset="0"/>
            </a:endParaRPr>
          </a:p>
        </p:txBody>
      </p:sp>
      <p:sp>
        <p:nvSpPr>
          <p:cNvPr id="240655" name="Line 15"/>
          <p:cNvSpPr>
            <a:spLocks noChangeShapeType="1"/>
          </p:cNvSpPr>
          <p:nvPr/>
        </p:nvSpPr>
        <p:spPr bwMode="auto">
          <a:xfrm flipH="1" flipV="1">
            <a:off x="2699693" y="3777828"/>
            <a:ext cx="1008063" cy="432197"/>
          </a:xfrm>
          <a:prstGeom prst="line">
            <a:avLst/>
          </a:prstGeom>
          <a:noFill/>
          <a:ln w="38100">
            <a:solidFill>
              <a:schemeClr val="tx1"/>
            </a:solidFill>
            <a:round/>
            <a:headEnd/>
            <a:tailEnd type="triangle" w="med" len="med"/>
          </a:ln>
          <a:effectLst/>
        </p:spPr>
        <p:txBody>
          <a:bodyPr/>
          <a:lstStyle/>
          <a:p>
            <a:endParaRPr lang="zh-CN" altLang="en-US" sz="2000">
              <a:latin typeface="Consolas" pitchFamily="49" charset="0"/>
              <a:cs typeface="Consolas" pitchFamily="49" charset="0"/>
            </a:endParaRPr>
          </a:p>
        </p:txBody>
      </p:sp>
      <p:sp>
        <p:nvSpPr>
          <p:cNvPr id="240656" name="Text Box 16"/>
          <p:cNvSpPr txBox="1">
            <a:spLocks noChangeArrowheads="1"/>
          </p:cNvSpPr>
          <p:nvPr/>
        </p:nvSpPr>
        <p:spPr bwMode="auto">
          <a:xfrm>
            <a:off x="4716463" y="930662"/>
            <a:ext cx="4032250" cy="1785104"/>
          </a:xfrm>
          <a:prstGeom prst="rect">
            <a:avLst/>
          </a:prstGeom>
          <a:solidFill>
            <a:schemeClr val="bg1"/>
          </a:solidFill>
          <a:ln w="28575">
            <a:solidFill>
              <a:srgbClr val="800000"/>
            </a:solidFill>
            <a:prstDash val="solid"/>
            <a:miter lim="800000"/>
            <a:headEnd/>
            <a:tailEnd/>
          </a:ln>
          <a:effectLst/>
        </p:spPr>
        <p:txBody>
          <a:bodyPr>
            <a:spAutoFit/>
          </a:bodyPr>
          <a:lstStyle/>
          <a:p>
            <a:pPr>
              <a:spcBef>
                <a:spcPct val="50000"/>
              </a:spcBef>
            </a:pPr>
            <a:r>
              <a:rPr lang="zh-CN" altLang="en-US" sz="2000" dirty="0">
                <a:latin typeface="微软雅黑" pitchFamily="34" charset="-122"/>
                <a:ea typeface="微软雅黑" pitchFamily="34" charset="-122"/>
              </a:rPr>
              <a:t>规则：</a:t>
            </a:r>
          </a:p>
          <a:p>
            <a:pPr algn="just">
              <a:spcBef>
                <a:spcPct val="50000"/>
              </a:spcBef>
            </a:pPr>
            <a:r>
              <a:rPr lang="zh-CN" altLang="en-US" sz="2000" dirty="0">
                <a:latin typeface="微软雅黑" pitchFamily="34" charset="-122"/>
                <a:ea typeface="微软雅黑" pitchFamily="34" charset="-122"/>
              </a:rPr>
              <a:t>如果有</a:t>
            </a:r>
            <a:r>
              <a:rPr lang="en-US" altLang="zh-CN" sz="2000" dirty="0">
                <a:latin typeface="微软雅黑" pitchFamily="34" charset="-122"/>
                <a:ea typeface="微软雅黑" pitchFamily="34" charset="-122"/>
              </a:rPr>
              <a:t>char</a:t>
            </a:r>
            <a:r>
              <a:rPr lang="zh-CN" altLang="en-US" sz="2000" dirty="0">
                <a:latin typeface="微软雅黑" pitchFamily="34" charset="-122"/>
                <a:ea typeface="微软雅黑" pitchFamily="34" charset="-122"/>
              </a:rPr>
              <a:t>类型或者</a:t>
            </a:r>
            <a:r>
              <a:rPr lang="en-US" altLang="zh-CN" sz="2000" dirty="0">
                <a:latin typeface="微软雅黑" pitchFamily="34" charset="-122"/>
                <a:ea typeface="微软雅黑" pitchFamily="34" charset="-122"/>
              </a:rPr>
              <a:t>short </a:t>
            </a:r>
            <a:r>
              <a:rPr lang="en-US" altLang="zh-CN" sz="2000" dirty="0" err="1">
                <a:latin typeface="微软雅黑" pitchFamily="34" charset="-122"/>
                <a:ea typeface="微软雅黑" pitchFamily="34" charset="-122"/>
              </a:rPr>
              <a:t>int</a:t>
            </a:r>
            <a:r>
              <a:rPr lang="zh-CN" altLang="en-US" sz="2000" dirty="0">
                <a:latin typeface="微软雅黑" pitchFamily="34" charset="-122"/>
                <a:ea typeface="微软雅黑" pitchFamily="34" charset="-122"/>
              </a:rPr>
              <a:t>类型，首先对两个操作数进行整型提升，即转换为整型。其它情况则向“更宽”的数据类型转换。</a:t>
            </a:r>
          </a:p>
        </p:txBody>
      </p:sp>
      <p:sp>
        <p:nvSpPr>
          <p:cNvPr id="16" name="Text Box 16"/>
          <p:cNvSpPr txBox="1">
            <a:spLocks noChangeArrowheads="1"/>
          </p:cNvSpPr>
          <p:nvPr/>
        </p:nvSpPr>
        <p:spPr bwMode="auto">
          <a:xfrm>
            <a:off x="4716016" y="2787774"/>
            <a:ext cx="4032250" cy="2092881"/>
          </a:xfrm>
          <a:prstGeom prst="rect">
            <a:avLst/>
          </a:prstGeom>
          <a:solidFill>
            <a:schemeClr val="bg1"/>
          </a:solidFill>
          <a:ln w="28575">
            <a:solidFill>
              <a:srgbClr val="800000"/>
            </a:solidFill>
            <a:prstDash val="dash"/>
            <a:miter lim="800000"/>
            <a:headEnd/>
            <a:tailEnd/>
          </a:ln>
          <a:effectLst/>
        </p:spPr>
        <p:txBody>
          <a:bodyPr>
            <a:spAutoFit/>
          </a:bodyPr>
          <a:lstStyle/>
          <a:p>
            <a:pPr>
              <a:spcBef>
                <a:spcPct val="50000"/>
              </a:spcBef>
            </a:pPr>
            <a:r>
              <a:rPr lang="zh-CN" altLang="en-US" sz="2000" dirty="0">
                <a:latin typeface="微软雅黑" pitchFamily="34" charset="-122"/>
                <a:ea typeface="微软雅黑" pitchFamily="34" charset="-122"/>
              </a:rPr>
              <a:t>特例：</a:t>
            </a:r>
          </a:p>
          <a:p>
            <a:pPr algn="just">
              <a:spcBef>
                <a:spcPct val="50000"/>
              </a:spcBef>
            </a:pPr>
            <a:r>
              <a:rPr lang="en-US" altLang="zh-CN" sz="2000" dirty="0">
                <a:latin typeface="微软雅黑" pitchFamily="34" charset="-122"/>
                <a:ea typeface="微软雅黑" pitchFamily="34" charset="-122"/>
              </a:rPr>
              <a:t>long </a:t>
            </a:r>
            <a:r>
              <a:rPr lang="en-US" altLang="zh-CN" sz="2000" dirty="0" err="1">
                <a:latin typeface="微软雅黑" pitchFamily="34" charset="-122"/>
                <a:ea typeface="微软雅黑" pitchFamily="34" charset="-122"/>
              </a:rPr>
              <a:t>int</a:t>
            </a:r>
            <a:r>
              <a:rPr lang="zh-CN" altLang="en-US" sz="2000" dirty="0">
                <a:latin typeface="微软雅黑" pitchFamily="34" charset="-122"/>
                <a:ea typeface="微软雅黑" pitchFamily="34" charset="-122"/>
              </a:rPr>
              <a:t>和</a:t>
            </a:r>
            <a:r>
              <a:rPr lang="en-US" altLang="zh-CN" sz="2000" dirty="0">
                <a:latin typeface="微软雅黑" pitchFamily="34" charset="-122"/>
                <a:ea typeface="微软雅黑" pitchFamily="34" charset="-122"/>
              </a:rPr>
              <a:t>unsigned </a:t>
            </a:r>
            <a:r>
              <a:rPr lang="en-US" altLang="zh-CN" sz="2000" dirty="0" err="1">
                <a:latin typeface="微软雅黑" pitchFamily="34" charset="-122"/>
                <a:ea typeface="微软雅黑" pitchFamily="34" charset="-122"/>
              </a:rPr>
              <a:t>int</a:t>
            </a:r>
            <a:r>
              <a:rPr lang="zh-CN" altLang="en-US" sz="2000" dirty="0">
                <a:latin typeface="微软雅黑" pitchFamily="34" charset="-122"/>
                <a:ea typeface="微软雅黑" pitchFamily="34" charset="-122"/>
              </a:rPr>
              <a:t>数据类型长度相同时</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如</a:t>
            </a:r>
            <a:r>
              <a:rPr lang="en-US" altLang="zh-CN" sz="2000" dirty="0">
                <a:latin typeface="微软雅黑" pitchFamily="34" charset="-122"/>
                <a:ea typeface="微软雅黑" pitchFamily="34" charset="-122"/>
              </a:rPr>
              <a:t>32</a:t>
            </a:r>
            <a:r>
              <a:rPr lang="zh-CN" altLang="en-US" sz="2000" dirty="0">
                <a:latin typeface="微软雅黑" pitchFamily="34" charset="-122"/>
                <a:ea typeface="微软雅黑" pitchFamily="34" charset="-122"/>
              </a:rPr>
              <a:t>位</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，如果一个操作数为</a:t>
            </a:r>
            <a:r>
              <a:rPr lang="en-US" altLang="zh-CN" sz="2000" dirty="0">
                <a:latin typeface="微软雅黑" pitchFamily="34" charset="-122"/>
                <a:ea typeface="微软雅黑" pitchFamily="34" charset="-122"/>
              </a:rPr>
              <a:t>long </a:t>
            </a:r>
            <a:r>
              <a:rPr lang="en-US" altLang="zh-CN" sz="2000" dirty="0" err="1">
                <a:latin typeface="微软雅黑" pitchFamily="34" charset="-122"/>
                <a:ea typeface="微软雅黑" pitchFamily="34" charset="-122"/>
              </a:rPr>
              <a:t>int</a:t>
            </a:r>
            <a:r>
              <a:rPr lang="zh-CN" altLang="en-US" sz="2000" dirty="0">
                <a:latin typeface="微软雅黑" pitchFamily="34" charset="-122"/>
                <a:ea typeface="微软雅黑" pitchFamily="34" charset="-122"/>
              </a:rPr>
              <a:t>，另一个为</a:t>
            </a:r>
            <a:r>
              <a:rPr lang="en-US" altLang="zh-CN" sz="2000" dirty="0">
                <a:latin typeface="微软雅黑" pitchFamily="34" charset="-122"/>
                <a:ea typeface="微软雅黑" pitchFamily="34" charset="-122"/>
              </a:rPr>
              <a:t>unsigned </a:t>
            </a:r>
            <a:r>
              <a:rPr lang="en-US" altLang="zh-CN" sz="2000" dirty="0" err="1">
                <a:latin typeface="微软雅黑" pitchFamily="34" charset="-122"/>
                <a:ea typeface="微软雅黑" pitchFamily="34" charset="-122"/>
              </a:rPr>
              <a:t>int</a:t>
            </a:r>
            <a:r>
              <a:rPr lang="zh-CN" altLang="en-US" sz="2000" dirty="0">
                <a:latin typeface="微软雅黑" pitchFamily="34" charset="-122"/>
                <a:ea typeface="微软雅黑" pitchFamily="34" charset="-122"/>
              </a:rPr>
              <a:t>，则两个操作数均转换为</a:t>
            </a:r>
            <a:r>
              <a:rPr lang="en-US" altLang="zh-CN" sz="2000" dirty="0">
                <a:latin typeface="微软雅黑" pitchFamily="34" charset="-122"/>
                <a:ea typeface="微软雅黑" pitchFamily="34" charset="-122"/>
              </a:rPr>
              <a:t>unsigned long</a:t>
            </a:r>
            <a:r>
              <a:rPr lang="zh-CN" altLang="en-US" sz="2000" dirty="0">
                <a:latin typeface="微软雅黑" pitchFamily="34" charset="-122"/>
                <a:ea typeface="微软雅黑" pitchFamily="34" charset="-122"/>
              </a:rPr>
              <a:t>。</a:t>
            </a:r>
          </a:p>
        </p:txBody>
      </p:sp>
    </p:spTree>
    <p:extLst>
      <p:ext uri="{BB962C8B-B14F-4D97-AF65-F5344CB8AC3E}">
        <p14:creationId xmlns:p14="http://schemas.microsoft.com/office/powerpoint/2010/main" val="333313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06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06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06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06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06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06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06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06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06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06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0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4" grpId="0" animBg="1"/>
      <p:bldP spid="240645" grpId="0" animBg="1"/>
      <p:bldP spid="240646" grpId="0" animBg="1"/>
      <p:bldP spid="240647" grpId="0" animBg="1"/>
      <p:bldP spid="240648" grpId="0" animBg="1"/>
      <p:bldP spid="240649" grpId="0" animBg="1"/>
      <p:bldP spid="240650" grpId="0" animBg="1"/>
      <p:bldP spid="240652" grpId="0" animBg="1"/>
      <p:bldP spid="240653" grpId="0" animBg="1"/>
      <p:bldP spid="240654" grpId="0" animBg="1"/>
      <p:bldP spid="240655" grpId="0" animBg="1"/>
      <p:bldP spid="240656" grpId="0" animBg="1"/>
      <p:bldP spid="16"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normAutofit fontScale="90000"/>
          </a:bodyPr>
          <a:lstStyle/>
          <a:p>
            <a:r>
              <a:rPr lang="zh-CN" altLang="en-US" dirty="0"/>
              <a:t>隐式类型转换</a:t>
            </a:r>
            <a:r>
              <a:rPr lang="en-US" altLang="zh-CN" dirty="0"/>
              <a:t>—</a:t>
            </a:r>
            <a:r>
              <a:rPr lang="zh-CN" altLang="en-US" dirty="0"/>
              <a:t>例</a:t>
            </a:r>
          </a:p>
        </p:txBody>
      </p:sp>
      <p:sp>
        <p:nvSpPr>
          <p:cNvPr id="116740" name="Text Box 4"/>
          <p:cNvSpPr txBox="1">
            <a:spLocks noChangeArrowheads="1"/>
          </p:cNvSpPr>
          <p:nvPr/>
        </p:nvSpPr>
        <p:spPr bwMode="auto">
          <a:xfrm>
            <a:off x="395536" y="998602"/>
            <a:ext cx="3960440" cy="3816429"/>
          </a:xfrm>
          <a:prstGeom prst="rect">
            <a:avLst/>
          </a:prstGeom>
          <a:solidFill>
            <a:schemeClr val="accent6">
              <a:lumMod val="20000"/>
              <a:lumOff val="80000"/>
            </a:schemeClr>
          </a:solidFill>
          <a:ln w="19050">
            <a:noFill/>
            <a:prstDash val="dash"/>
            <a:miter lim="800000"/>
            <a:headEnd/>
            <a:tailEnd/>
          </a:ln>
          <a:effectLst>
            <a:outerShdw blurRad="50800" dist="38100" dir="5400000" algn="t" rotWithShape="0">
              <a:prstClr val="black">
                <a:alpha val="40000"/>
              </a:prstClr>
            </a:outerShdw>
          </a:effectLst>
        </p:spPr>
        <p:txBody>
          <a:bodyPr wrap="square">
            <a:spAutoFit/>
          </a:bodyPr>
          <a:lstStyle/>
          <a:p>
            <a:pPr>
              <a:spcBef>
                <a:spcPts val="1200"/>
              </a:spcBef>
            </a:pPr>
            <a:r>
              <a:rPr lang="en-US" altLang="zh-CN" dirty="0">
                <a:latin typeface="Consolas" pitchFamily="49" charset="0"/>
                <a:cs typeface="Consolas" pitchFamily="49" charset="0"/>
              </a:rPr>
              <a:t>char c;</a:t>
            </a:r>
          </a:p>
          <a:p>
            <a:pPr>
              <a:spcBef>
                <a:spcPts val="1200"/>
              </a:spcBef>
            </a:pPr>
            <a:r>
              <a:rPr lang="en-US" altLang="zh-CN" dirty="0">
                <a:latin typeface="Consolas" pitchFamily="49" charset="0"/>
                <a:cs typeface="Consolas" pitchFamily="49" charset="0"/>
              </a:rPr>
              <a:t>short </a:t>
            </a:r>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s;</a:t>
            </a:r>
          </a:p>
          <a:p>
            <a:pPr>
              <a:spcBef>
                <a:spcPts val="1200"/>
              </a:spcBef>
            </a:pPr>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i</a:t>
            </a:r>
            <a:r>
              <a:rPr lang="en-US" altLang="zh-CN" dirty="0">
                <a:latin typeface="Consolas" pitchFamily="49" charset="0"/>
                <a:cs typeface="Consolas" pitchFamily="49" charset="0"/>
              </a:rPr>
              <a:t>;</a:t>
            </a:r>
          </a:p>
          <a:p>
            <a:pPr>
              <a:spcBef>
                <a:spcPts val="1200"/>
              </a:spcBef>
            </a:pPr>
            <a:r>
              <a:rPr lang="en-US" altLang="zh-CN" dirty="0">
                <a:latin typeface="Consolas" pitchFamily="49" charset="0"/>
                <a:cs typeface="Consolas" pitchFamily="49" charset="0"/>
              </a:rPr>
              <a:t>unsigned </a:t>
            </a:r>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u;</a:t>
            </a:r>
          </a:p>
          <a:p>
            <a:pPr>
              <a:spcBef>
                <a:spcPts val="1200"/>
              </a:spcBef>
            </a:pPr>
            <a:r>
              <a:rPr lang="en-US" altLang="zh-CN" dirty="0">
                <a:latin typeface="Consolas" pitchFamily="49" charset="0"/>
                <a:cs typeface="Consolas" pitchFamily="49" charset="0"/>
              </a:rPr>
              <a:t>long </a:t>
            </a:r>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l;</a:t>
            </a:r>
          </a:p>
          <a:p>
            <a:pPr>
              <a:spcBef>
                <a:spcPts val="1200"/>
              </a:spcBef>
            </a:pPr>
            <a:r>
              <a:rPr lang="en-US" altLang="zh-CN" dirty="0">
                <a:latin typeface="Consolas" pitchFamily="49" charset="0"/>
                <a:cs typeface="Consolas" pitchFamily="49" charset="0"/>
              </a:rPr>
              <a:t>unsigned long </a:t>
            </a:r>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ul</a:t>
            </a:r>
            <a:r>
              <a:rPr lang="en-US" altLang="zh-CN" dirty="0">
                <a:latin typeface="Consolas" pitchFamily="49" charset="0"/>
                <a:cs typeface="Consolas" pitchFamily="49" charset="0"/>
              </a:rPr>
              <a:t>;</a:t>
            </a:r>
          </a:p>
          <a:p>
            <a:pPr>
              <a:spcBef>
                <a:spcPts val="1200"/>
              </a:spcBef>
            </a:pPr>
            <a:r>
              <a:rPr lang="en-US" altLang="zh-CN" dirty="0">
                <a:latin typeface="Consolas" pitchFamily="49" charset="0"/>
                <a:cs typeface="Consolas" pitchFamily="49" charset="0"/>
              </a:rPr>
              <a:t>float f;</a:t>
            </a:r>
          </a:p>
          <a:p>
            <a:pPr>
              <a:spcBef>
                <a:spcPts val="1200"/>
              </a:spcBef>
            </a:pPr>
            <a:r>
              <a:rPr lang="en-US" altLang="zh-CN" dirty="0">
                <a:latin typeface="Consolas" pitchFamily="49" charset="0"/>
                <a:cs typeface="Consolas" pitchFamily="49" charset="0"/>
              </a:rPr>
              <a:t>double d</a:t>
            </a:r>
          </a:p>
          <a:p>
            <a:pPr>
              <a:spcBef>
                <a:spcPts val="1200"/>
              </a:spcBef>
            </a:pPr>
            <a:r>
              <a:rPr lang="en-US" altLang="zh-CN" dirty="0">
                <a:latin typeface="Consolas" pitchFamily="49" charset="0"/>
                <a:cs typeface="Consolas" pitchFamily="49" charset="0"/>
              </a:rPr>
              <a:t>long double ld;</a:t>
            </a:r>
          </a:p>
        </p:txBody>
      </p:sp>
      <p:sp>
        <p:nvSpPr>
          <p:cNvPr id="116741" name="Text Box 5"/>
          <p:cNvSpPr txBox="1">
            <a:spLocks noChangeArrowheads="1"/>
          </p:cNvSpPr>
          <p:nvPr/>
        </p:nvSpPr>
        <p:spPr bwMode="auto">
          <a:xfrm>
            <a:off x="4860032" y="988378"/>
            <a:ext cx="4033144" cy="3831818"/>
          </a:xfrm>
          <a:prstGeom prst="rect">
            <a:avLst/>
          </a:prstGeom>
          <a:solidFill>
            <a:schemeClr val="accent5"/>
          </a:solidFill>
          <a:ln w="19050">
            <a:noFill/>
            <a:prstDash val="dash"/>
            <a:miter lim="800000"/>
            <a:headEnd/>
            <a:tailEnd/>
          </a:ln>
          <a:effectLst>
            <a:outerShdw blurRad="50800" dist="38100" dir="5400000" algn="t" rotWithShape="0">
              <a:prstClr val="black">
                <a:alpha val="40000"/>
              </a:prstClr>
            </a:outerShdw>
          </a:effectLst>
        </p:spPr>
        <p:txBody>
          <a:bodyPr wrap="square">
            <a:spAutoFit/>
          </a:bodyPr>
          <a:lstStyle/>
          <a:p>
            <a:pPr>
              <a:lnSpc>
                <a:spcPct val="150000"/>
              </a:lnSpc>
            </a:pPr>
            <a:r>
              <a:rPr lang="pl-PL" altLang="zh-CN" dirty="0">
                <a:latin typeface="Calibri" pitchFamily="34" charset="0"/>
              </a:rPr>
              <a:t>i = i+c;</a:t>
            </a:r>
            <a:r>
              <a:rPr lang="en-US" altLang="zh-CN" dirty="0">
                <a:latin typeface="Calibri" pitchFamily="34" charset="0"/>
              </a:rPr>
              <a:t>       /*    </a:t>
            </a:r>
            <a:r>
              <a:rPr lang="en-US" altLang="zh-CN" dirty="0" err="1">
                <a:latin typeface="Calibri" pitchFamily="34" charset="0"/>
              </a:rPr>
              <a:t>c</a:t>
            </a:r>
            <a:r>
              <a:rPr lang="en-US" altLang="zh-CN" dirty="0" err="1">
                <a:latin typeface="Calibri" pitchFamily="34" charset="0"/>
                <a:sym typeface="Wingdings" pitchFamily="2" charset="2"/>
              </a:rPr>
              <a:t>int</a:t>
            </a:r>
            <a:r>
              <a:rPr lang="en-US" altLang="zh-CN" dirty="0">
                <a:latin typeface="Calibri" pitchFamily="34" charset="0"/>
                <a:sym typeface="Wingdings" pitchFamily="2" charset="2"/>
              </a:rPr>
              <a:t>   </a:t>
            </a:r>
            <a:r>
              <a:rPr lang="en-US" altLang="zh-CN" dirty="0">
                <a:latin typeface="Calibri" pitchFamily="34" charset="0"/>
              </a:rPr>
              <a:t>*/</a:t>
            </a:r>
            <a:endParaRPr lang="pl-PL" altLang="zh-CN" dirty="0">
              <a:latin typeface="Calibri" pitchFamily="34" charset="0"/>
            </a:endParaRPr>
          </a:p>
          <a:p>
            <a:pPr>
              <a:lnSpc>
                <a:spcPct val="150000"/>
              </a:lnSpc>
            </a:pPr>
            <a:r>
              <a:rPr lang="pl-PL" altLang="zh-CN" dirty="0">
                <a:latin typeface="Calibri" pitchFamily="34" charset="0"/>
              </a:rPr>
              <a:t>i = i+s; </a:t>
            </a:r>
            <a:r>
              <a:rPr lang="en-US" altLang="zh-CN" dirty="0">
                <a:latin typeface="Calibri" pitchFamily="34" charset="0"/>
              </a:rPr>
              <a:t>      /*    </a:t>
            </a:r>
            <a:r>
              <a:rPr lang="en-US" altLang="zh-CN" dirty="0" err="1">
                <a:latin typeface="Calibri" pitchFamily="34" charset="0"/>
              </a:rPr>
              <a:t>s</a:t>
            </a:r>
            <a:r>
              <a:rPr lang="en-US" altLang="zh-CN" dirty="0" err="1">
                <a:latin typeface="Calibri" pitchFamily="34" charset="0"/>
                <a:sym typeface="Wingdings" pitchFamily="2" charset="2"/>
              </a:rPr>
              <a:t>int</a:t>
            </a:r>
            <a:r>
              <a:rPr lang="en-US" altLang="zh-CN" dirty="0">
                <a:latin typeface="Calibri" pitchFamily="34" charset="0"/>
                <a:sym typeface="Wingdings" pitchFamily="2" charset="2"/>
              </a:rPr>
              <a:t>   </a:t>
            </a:r>
            <a:r>
              <a:rPr lang="en-US" altLang="zh-CN" dirty="0">
                <a:latin typeface="Calibri" pitchFamily="34" charset="0"/>
              </a:rPr>
              <a:t>*/</a:t>
            </a:r>
            <a:endParaRPr lang="pl-PL" altLang="zh-CN" dirty="0">
              <a:latin typeface="Calibri" pitchFamily="34" charset="0"/>
            </a:endParaRPr>
          </a:p>
          <a:p>
            <a:pPr>
              <a:lnSpc>
                <a:spcPct val="150000"/>
              </a:lnSpc>
            </a:pPr>
            <a:r>
              <a:rPr lang="pl-PL" altLang="zh-CN" dirty="0">
                <a:latin typeface="Calibri" pitchFamily="34" charset="0"/>
              </a:rPr>
              <a:t>u = u+i ; </a:t>
            </a:r>
            <a:r>
              <a:rPr lang="en-US" altLang="zh-CN" dirty="0">
                <a:latin typeface="Calibri" pitchFamily="34" charset="0"/>
              </a:rPr>
              <a:t>  /*</a:t>
            </a:r>
            <a:r>
              <a:rPr lang="en-US" altLang="zh-CN" dirty="0" err="1">
                <a:latin typeface="Calibri" pitchFamily="34" charset="0"/>
              </a:rPr>
              <a:t>i</a:t>
            </a:r>
            <a:r>
              <a:rPr lang="en-US" altLang="zh-CN" dirty="0" err="1">
                <a:latin typeface="Calibri" pitchFamily="34" charset="0"/>
                <a:sym typeface="Wingdings" pitchFamily="2" charset="2"/>
              </a:rPr>
              <a:t>unsigned</a:t>
            </a:r>
            <a:r>
              <a:rPr lang="en-US" altLang="zh-CN" dirty="0">
                <a:latin typeface="Calibri" pitchFamily="34" charset="0"/>
                <a:sym typeface="Wingdings" pitchFamily="2" charset="2"/>
              </a:rPr>
              <a:t> </a:t>
            </a:r>
            <a:r>
              <a:rPr lang="en-US" altLang="zh-CN" dirty="0" err="1">
                <a:latin typeface="Calibri" pitchFamily="34" charset="0"/>
                <a:sym typeface="Wingdings" pitchFamily="2" charset="2"/>
              </a:rPr>
              <a:t>int</a:t>
            </a:r>
            <a:r>
              <a:rPr lang="en-US" altLang="zh-CN" dirty="0">
                <a:latin typeface="Calibri" pitchFamily="34" charset="0"/>
                <a:sym typeface="Wingdings" pitchFamily="2" charset="2"/>
              </a:rPr>
              <a:t> *</a:t>
            </a:r>
            <a:r>
              <a:rPr lang="en-US" altLang="zh-CN" dirty="0">
                <a:latin typeface="Calibri" pitchFamily="34" charset="0"/>
              </a:rPr>
              <a:t>/</a:t>
            </a:r>
            <a:endParaRPr lang="pl-PL" altLang="zh-CN" dirty="0">
              <a:latin typeface="Calibri" pitchFamily="34" charset="0"/>
            </a:endParaRPr>
          </a:p>
          <a:p>
            <a:pPr>
              <a:lnSpc>
                <a:spcPct val="150000"/>
              </a:lnSpc>
            </a:pPr>
            <a:r>
              <a:rPr lang="pl-PL" altLang="zh-CN" dirty="0">
                <a:latin typeface="Calibri" pitchFamily="34" charset="0"/>
              </a:rPr>
              <a:t>l = l+u;</a:t>
            </a:r>
            <a:r>
              <a:rPr lang="en-US" altLang="zh-CN" dirty="0">
                <a:latin typeface="Calibri" pitchFamily="34" charset="0"/>
              </a:rPr>
              <a:t>       /*u</a:t>
            </a:r>
            <a:r>
              <a:rPr lang="en-US" altLang="zh-CN" dirty="0">
                <a:latin typeface="Calibri" pitchFamily="34" charset="0"/>
                <a:sym typeface="Wingdings" pitchFamily="2" charset="2"/>
              </a:rPr>
              <a:t> long </a:t>
            </a:r>
            <a:r>
              <a:rPr lang="en-US" altLang="zh-CN" dirty="0" err="1">
                <a:latin typeface="Calibri" pitchFamily="34" charset="0"/>
                <a:sym typeface="Wingdings" pitchFamily="2" charset="2"/>
              </a:rPr>
              <a:t>int</a:t>
            </a:r>
            <a:r>
              <a:rPr lang="en-US" altLang="zh-CN" dirty="0">
                <a:latin typeface="Calibri" pitchFamily="34" charset="0"/>
              </a:rPr>
              <a:t>*/</a:t>
            </a:r>
            <a:endParaRPr lang="pl-PL" altLang="zh-CN" dirty="0">
              <a:latin typeface="Calibri" pitchFamily="34" charset="0"/>
            </a:endParaRPr>
          </a:p>
          <a:p>
            <a:pPr>
              <a:lnSpc>
                <a:spcPct val="150000"/>
              </a:lnSpc>
            </a:pPr>
            <a:r>
              <a:rPr lang="pl-PL" altLang="zh-CN" dirty="0">
                <a:latin typeface="Calibri" pitchFamily="34" charset="0"/>
              </a:rPr>
              <a:t>ul = ul+l;</a:t>
            </a:r>
            <a:r>
              <a:rPr lang="en-US" altLang="zh-CN" dirty="0">
                <a:latin typeface="Calibri" pitchFamily="34" charset="0"/>
              </a:rPr>
              <a:t>/*l</a:t>
            </a:r>
            <a:r>
              <a:rPr lang="en-US" altLang="zh-CN" dirty="0">
                <a:latin typeface="Calibri" pitchFamily="34" charset="0"/>
                <a:sym typeface="Wingdings" pitchFamily="2" charset="2"/>
              </a:rPr>
              <a:t> unsigned long*/</a:t>
            </a:r>
            <a:endParaRPr lang="pl-PL" altLang="zh-CN" dirty="0">
              <a:latin typeface="Calibri" pitchFamily="34" charset="0"/>
            </a:endParaRPr>
          </a:p>
          <a:p>
            <a:pPr>
              <a:lnSpc>
                <a:spcPct val="150000"/>
              </a:lnSpc>
            </a:pPr>
            <a:r>
              <a:rPr lang="pl-PL" altLang="zh-CN" dirty="0">
                <a:latin typeface="Calibri" pitchFamily="34" charset="0"/>
              </a:rPr>
              <a:t>f = f+ul;</a:t>
            </a:r>
            <a:r>
              <a:rPr lang="en-US" altLang="zh-CN" dirty="0">
                <a:latin typeface="Calibri" pitchFamily="34" charset="0"/>
              </a:rPr>
              <a:t>      /*</a:t>
            </a:r>
            <a:r>
              <a:rPr lang="en-US" altLang="zh-CN" dirty="0" err="1">
                <a:latin typeface="Calibri" pitchFamily="34" charset="0"/>
              </a:rPr>
              <a:t>ul</a:t>
            </a:r>
            <a:r>
              <a:rPr lang="en-US" altLang="zh-CN" dirty="0" err="1">
                <a:latin typeface="Calibri" pitchFamily="34" charset="0"/>
                <a:sym typeface="Wingdings" pitchFamily="2" charset="2"/>
              </a:rPr>
              <a:t>float</a:t>
            </a:r>
            <a:r>
              <a:rPr lang="en-US" altLang="zh-CN" dirty="0">
                <a:latin typeface="Calibri" pitchFamily="34" charset="0"/>
                <a:sym typeface="Wingdings" pitchFamily="2" charset="2"/>
              </a:rPr>
              <a:t>*/</a:t>
            </a:r>
            <a:endParaRPr lang="pl-PL" altLang="zh-CN" dirty="0">
              <a:latin typeface="Calibri" pitchFamily="34" charset="0"/>
            </a:endParaRPr>
          </a:p>
          <a:p>
            <a:pPr>
              <a:lnSpc>
                <a:spcPct val="150000"/>
              </a:lnSpc>
            </a:pPr>
            <a:r>
              <a:rPr lang="pl-PL" altLang="zh-CN" dirty="0">
                <a:latin typeface="Calibri" pitchFamily="34" charset="0"/>
              </a:rPr>
              <a:t>d = d+f;</a:t>
            </a:r>
            <a:r>
              <a:rPr lang="en-US" altLang="zh-CN" dirty="0">
                <a:latin typeface="Calibri" pitchFamily="34" charset="0"/>
              </a:rPr>
              <a:t>      /*</a:t>
            </a:r>
            <a:r>
              <a:rPr lang="en-US" altLang="zh-CN" dirty="0" err="1">
                <a:latin typeface="Calibri" pitchFamily="34" charset="0"/>
              </a:rPr>
              <a:t>f</a:t>
            </a:r>
            <a:r>
              <a:rPr lang="en-US" altLang="zh-CN" dirty="0" err="1">
                <a:latin typeface="Calibri" pitchFamily="34" charset="0"/>
                <a:sym typeface="Wingdings" pitchFamily="2" charset="2"/>
              </a:rPr>
              <a:t>double</a:t>
            </a:r>
            <a:r>
              <a:rPr lang="en-US" altLang="zh-CN" dirty="0">
                <a:latin typeface="Calibri" pitchFamily="34" charset="0"/>
              </a:rPr>
              <a:t>*/</a:t>
            </a:r>
            <a:endParaRPr lang="zh-CN" altLang="pl-PL" dirty="0">
              <a:latin typeface="Calibri" pitchFamily="34" charset="0"/>
            </a:endParaRPr>
          </a:p>
          <a:p>
            <a:pPr>
              <a:lnSpc>
                <a:spcPct val="150000"/>
              </a:lnSpc>
            </a:pPr>
            <a:r>
              <a:rPr lang="pl-PL" altLang="zh-CN" dirty="0">
                <a:latin typeface="Calibri" pitchFamily="34" charset="0"/>
              </a:rPr>
              <a:t>ld = ld +d;</a:t>
            </a:r>
            <a:r>
              <a:rPr lang="en-US" altLang="zh-CN" dirty="0">
                <a:latin typeface="Calibri" pitchFamily="34" charset="0"/>
              </a:rPr>
              <a:t>  /*d</a:t>
            </a:r>
            <a:r>
              <a:rPr lang="en-US" altLang="zh-CN" dirty="0">
                <a:latin typeface="Calibri" pitchFamily="34" charset="0"/>
                <a:sym typeface="Wingdings" pitchFamily="2" charset="2"/>
              </a:rPr>
              <a:t> long double</a:t>
            </a:r>
            <a:r>
              <a:rPr lang="en-US" altLang="zh-CN" dirty="0">
                <a:latin typeface="Calibri" pitchFamily="34" charset="0"/>
              </a:rPr>
              <a:t>*/</a:t>
            </a:r>
          </a:p>
          <a:p>
            <a:pPr>
              <a:lnSpc>
                <a:spcPct val="150000"/>
              </a:lnSpc>
            </a:pPr>
            <a:endParaRPr lang="zh-CN" altLang="en-US" dirty="0">
              <a:latin typeface="Calibri" pitchFamily="34" charset="0"/>
            </a:endParaRPr>
          </a:p>
        </p:txBody>
      </p:sp>
    </p:spTree>
    <p:extLst>
      <p:ext uri="{BB962C8B-B14F-4D97-AF65-F5344CB8AC3E}">
        <p14:creationId xmlns:p14="http://schemas.microsoft.com/office/powerpoint/2010/main" val="154438676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fontScale="90000"/>
          </a:bodyPr>
          <a:lstStyle/>
          <a:p>
            <a:r>
              <a:rPr lang="zh-CN" altLang="en-US" dirty="0"/>
              <a:t>赋值中的类型转换</a:t>
            </a:r>
          </a:p>
        </p:txBody>
      </p:sp>
      <p:sp>
        <p:nvSpPr>
          <p:cNvPr id="243716" name="Text Box 4"/>
          <p:cNvSpPr txBox="1">
            <a:spLocks noChangeArrowheads="1"/>
          </p:cNvSpPr>
          <p:nvPr/>
        </p:nvSpPr>
        <p:spPr bwMode="auto">
          <a:xfrm>
            <a:off x="467544" y="951570"/>
            <a:ext cx="8430016" cy="1384995"/>
          </a:xfrm>
          <a:prstGeom prst="rect">
            <a:avLst/>
          </a:prstGeom>
          <a:solidFill>
            <a:schemeClr val="bg1"/>
          </a:solidFill>
          <a:ln w="38100">
            <a:solidFill>
              <a:srgbClr val="0070C0"/>
            </a:solidFill>
            <a:miter lim="800000"/>
            <a:headEnd/>
            <a:tailEnd/>
          </a:ln>
          <a:effectLst/>
        </p:spPr>
        <p:txBody>
          <a:bodyPr wrap="square">
            <a:spAutoFit/>
          </a:bodyPr>
          <a:lstStyle/>
          <a:p>
            <a:pPr>
              <a:lnSpc>
                <a:spcPct val="150000"/>
              </a:lnSpc>
              <a:spcBef>
                <a:spcPct val="50000"/>
              </a:spcBef>
            </a:pPr>
            <a:r>
              <a:rPr lang="zh-CN" altLang="en-US" sz="2400" dirty="0">
                <a:latin typeface="微软雅黑" pitchFamily="34" charset="-122"/>
                <a:ea typeface="微软雅黑" pitchFamily="34" charset="-122"/>
              </a:rPr>
              <a:t>规则：</a:t>
            </a:r>
          </a:p>
          <a:p>
            <a:pPr>
              <a:lnSpc>
                <a:spcPct val="150000"/>
              </a:lnSpc>
              <a:spcBef>
                <a:spcPct val="50000"/>
              </a:spcBef>
            </a:pPr>
            <a:r>
              <a:rPr lang="zh-CN" altLang="en-US" sz="2400" dirty="0">
                <a:latin typeface="微软雅黑" pitchFamily="34" charset="-122"/>
                <a:ea typeface="微软雅黑" pitchFamily="34" charset="-122"/>
              </a:rPr>
              <a:t>把赋值运算符右侧表达式的值转换为左侧变量的类型</a:t>
            </a:r>
          </a:p>
        </p:txBody>
      </p:sp>
      <p:sp>
        <p:nvSpPr>
          <p:cNvPr id="243717" name="Text Box 5"/>
          <p:cNvSpPr txBox="1">
            <a:spLocks noChangeArrowheads="1"/>
          </p:cNvSpPr>
          <p:nvPr/>
        </p:nvSpPr>
        <p:spPr bwMode="auto">
          <a:xfrm>
            <a:off x="496688" y="2571750"/>
            <a:ext cx="8352928" cy="2243050"/>
          </a:xfrm>
          <a:prstGeom prst="rect">
            <a:avLst/>
          </a:prstGeom>
          <a:solidFill>
            <a:schemeClr val="bg1"/>
          </a:solidFill>
          <a:ln w="38100">
            <a:solidFill>
              <a:srgbClr val="00FF00"/>
            </a:solidFill>
            <a:miter lim="800000"/>
            <a:headEnd/>
            <a:tailEnd/>
          </a:ln>
          <a:effectLst>
            <a:glow rad="101600">
              <a:schemeClr val="accent2">
                <a:satMod val="175000"/>
                <a:alpha val="40000"/>
              </a:schemeClr>
            </a:glow>
          </a:effectLst>
        </p:spPr>
        <p:txBody>
          <a:bodyPr wrap="square">
            <a:spAutoFit/>
          </a:bodyPr>
          <a:lstStyle/>
          <a:p>
            <a:pPr marL="342900" indent="-342900">
              <a:lnSpc>
                <a:spcPct val="150000"/>
              </a:lnSpc>
            </a:pPr>
            <a:r>
              <a:rPr lang="zh-CN" altLang="en-US" sz="2400" dirty="0">
                <a:latin typeface="微软雅黑" pitchFamily="34" charset="-122"/>
                <a:ea typeface="微软雅黑" pitchFamily="34" charset="-122"/>
              </a:rPr>
              <a:t>注意：</a:t>
            </a:r>
          </a:p>
          <a:p>
            <a:pPr marL="342900" indent="-342900">
              <a:lnSpc>
                <a:spcPct val="150000"/>
              </a:lnSpc>
              <a:buFontTx/>
              <a:buAutoNum type="circleNumDbPlain"/>
            </a:pPr>
            <a:r>
              <a:rPr lang="zh-CN" altLang="en-US" sz="2400" dirty="0">
                <a:latin typeface="微软雅黑" pitchFamily="34" charset="-122"/>
                <a:ea typeface="微软雅黑" pitchFamily="34" charset="-122"/>
              </a:rPr>
              <a:t>浮点数赋值给整型变量会去掉该数的小数部分</a:t>
            </a:r>
          </a:p>
          <a:p>
            <a:pPr marL="342900" indent="-342900">
              <a:lnSpc>
                <a:spcPct val="150000"/>
              </a:lnSpc>
              <a:buFontTx/>
              <a:buAutoNum type="circleNumDbPlain"/>
            </a:pPr>
            <a:r>
              <a:rPr lang="zh-CN" altLang="en-US" sz="2400" dirty="0">
                <a:latin typeface="微软雅黑" pitchFamily="34" charset="-122"/>
                <a:ea typeface="微软雅黑" pitchFamily="34" charset="-122"/>
              </a:rPr>
              <a:t>如果表达式的值超出了变量类型的范围，则会得到预期之外的结果</a:t>
            </a:r>
          </a:p>
        </p:txBody>
      </p:sp>
    </p:spTree>
    <p:extLst>
      <p:ext uri="{BB962C8B-B14F-4D97-AF65-F5344CB8AC3E}">
        <p14:creationId xmlns:p14="http://schemas.microsoft.com/office/powerpoint/2010/main" val="170430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3716"/>
                                        </p:tgtEl>
                                        <p:attrNameLst>
                                          <p:attrName>style.visibility</p:attrName>
                                        </p:attrNameLst>
                                      </p:cBhvr>
                                      <p:to>
                                        <p:strVal val="visible"/>
                                      </p:to>
                                    </p:set>
                                    <p:animEffect transition="in" filter="fade">
                                      <p:cBhvr>
                                        <p:cTn id="7" dur="2000"/>
                                        <p:tgtEl>
                                          <p:spTgt spid="2437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3717"/>
                                        </p:tgtEl>
                                        <p:attrNameLst>
                                          <p:attrName>style.visibility</p:attrName>
                                        </p:attrNameLst>
                                      </p:cBhvr>
                                      <p:to>
                                        <p:strVal val="visible"/>
                                      </p:to>
                                    </p:set>
                                    <p:animEffect transition="in" filter="fade">
                                      <p:cBhvr>
                                        <p:cTn id="12" dur="2000"/>
                                        <p:tgtEl>
                                          <p:spTgt spid="243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animBg="1"/>
      <p:bldP spid="24371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normAutofit fontScale="90000"/>
          </a:bodyPr>
          <a:lstStyle/>
          <a:p>
            <a:r>
              <a:rPr lang="zh-CN" altLang="en-US" dirty="0"/>
              <a:t>赋值中的类型转换</a:t>
            </a:r>
            <a:r>
              <a:rPr lang="en-US" altLang="zh-CN" dirty="0"/>
              <a:t>—</a:t>
            </a:r>
            <a:r>
              <a:rPr lang="zh-CN" altLang="en-US" dirty="0"/>
              <a:t>例</a:t>
            </a:r>
          </a:p>
        </p:txBody>
      </p:sp>
      <p:sp>
        <p:nvSpPr>
          <p:cNvPr id="245766" name="Text Box 6"/>
          <p:cNvSpPr txBox="1">
            <a:spLocks noChangeArrowheads="1"/>
          </p:cNvSpPr>
          <p:nvPr/>
        </p:nvSpPr>
        <p:spPr bwMode="auto">
          <a:xfrm>
            <a:off x="539552" y="924792"/>
            <a:ext cx="8280920" cy="3735190"/>
          </a:xfrm>
          <a:prstGeom prst="rect">
            <a:avLst/>
          </a:prstGeom>
          <a:solidFill>
            <a:schemeClr val="bg1"/>
          </a:solidFill>
          <a:ln w="19050">
            <a:solidFill>
              <a:schemeClr val="bg1"/>
            </a:solidFill>
            <a:prstDash val="dash"/>
            <a:miter lim="800000"/>
            <a:headEnd/>
            <a:tailEnd/>
          </a:ln>
          <a:effectLst/>
        </p:spPr>
        <p:txBody>
          <a:bodyPr wrap="square">
            <a:spAutoFit/>
          </a:bodyPr>
          <a:lstStyle/>
          <a:p>
            <a:pPr>
              <a:lnSpc>
                <a:spcPct val="150000"/>
              </a:lnSpc>
            </a:pPr>
            <a:r>
              <a:rPr lang="en-US" altLang="zh-CN" sz="2000" dirty="0">
                <a:latin typeface="Consolas" pitchFamily="49" charset="0"/>
              </a:rPr>
              <a:t>char c; </a:t>
            </a:r>
          </a:p>
          <a:p>
            <a:pPr>
              <a:lnSpc>
                <a:spcPct val="150000"/>
              </a:lnSpc>
            </a:pPr>
            <a:r>
              <a:rPr lang="en-US" altLang="zh-CN" sz="2000" dirty="0" err="1">
                <a:latin typeface="Consolas" pitchFamily="49" charset="0"/>
              </a:rPr>
              <a:t>int</a:t>
            </a:r>
            <a:r>
              <a:rPr lang="en-US" altLang="zh-CN" sz="2000" dirty="0">
                <a:latin typeface="Consolas" pitchFamily="49" charset="0"/>
              </a:rPr>
              <a:t> </a:t>
            </a:r>
            <a:r>
              <a:rPr lang="en-US" altLang="zh-CN" sz="2000" dirty="0" err="1">
                <a:latin typeface="Consolas" pitchFamily="49" charset="0"/>
              </a:rPr>
              <a:t>i</a:t>
            </a:r>
            <a:r>
              <a:rPr lang="en-US" altLang="zh-CN" sz="2000" dirty="0">
                <a:latin typeface="Consolas" pitchFamily="49" charset="0"/>
              </a:rPr>
              <a:t>; </a:t>
            </a:r>
          </a:p>
          <a:p>
            <a:pPr>
              <a:lnSpc>
                <a:spcPct val="150000"/>
              </a:lnSpc>
            </a:pPr>
            <a:r>
              <a:rPr lang="en-US" altLang="zh-CN" sz="2000" dirty="0">
                <a:latin typeface="Consolas" pitchFamily="49" charset="0"/>
              </a:rPr>
              <a:t>float f; </a:t>
            </a:r>
          </a:p>
          <a:p>
            <a:pPr>
              <a:lnSpc>
                <a:spcPct val="150000"/>
              </a:lnSpc>
            </a:pPr>
            <a:r>
              <a:rPr lang="en-US" altLang="zh-CN" sz="2000" dirty="0">
                <a:latin typeface="Consolas" pitchFamily="49" charset="0"/>
              </a:rPr>
              <a:t>double d;</a:t>
            </a:r>
          </a:p>
          <a:p>
            <a:pPr>
              <a:lnSpc>
                <a:spcPct val="150000"/>
              </a:lnSpc>
            </a:pPr>
            <a:endParaRPr lang="en-US" altLang="zh-CN" sz="2000" dirty="0">
              <a:latin typeface="Consolas" pitchFamily="49" charset="0"/>
            </a:endParaRPr>
          </a:p>
          <a:p>
            <a:pPr>
              <a:lnSpc>
                <a:spcPct val="150000"/>
              </a:lnSpc>
            </a:pPr>
            <a:r>
              <a:rPr lang="en-US" altLang="zh-CN" sz="2000" dirty="0" err="1">
                <a:latin typeface="Consolas" pitchFamily="49" charset="0"/>
              </a:rPr>
              <a:t>i</a:t>
            </a:r>
            <a:r>
              <a:rPr lang="en-US" altLang="zh-CN" sz="2000" dirty="0">
                <a:latin typeface="Consolas" pitchFamily="49" charset="0"/>
              </a:rPr>
              <a:t> = c;</a:t>
            </a:r>
          </a:p>
          <a:p>
            <a:pPr>
              <a:lnSpc>
                <a:spcPct val="150000"/>
              </a:lnSpc>
            </a:pPr>
            <a:r>
              <a:rPr lang="en-US" altLang="zh-CN" sz="2000" dirty="0">
                <a:latin typeface="Consolas" pitchFamily="49" charset="0"/>
              </a:rPr>
              <a:t>f = </a:t>
            </a:r>
            <a:r>
              <a:rPr lang="en-US" altLang="zh-CN" sz="2000" dirty="0" err="1">
                <a:latin typeface="Consolas" pitchFamily="49" charset="0"/>
              </a:rPr>
              <a:t>i</a:t>
            </a:r>
            <a:r>
              <a:rPr lang="en-US" altLang="zh-CN" sz="2000" dirty="0">
                <a:latin typeface="Consolas" pitchFamily="49" charset="0"/>
              </a:rPr>
              <a:t>;</a:t>
            </a:r>
          </a:p>
          <a:p>
            <a:pPr>
              <a:lnSpc>
                <a:spcPct val="150000"/>
              </a:lnSpc>
            </a:pPr>
            <a:r>
              <a:rPr lang="en-US" altLang="zh-CN" sz="2000" dirty="0">
                <a:latin typeface="Consolas" pitchFamily="49" charset="0"/>
              </a:rPr>
              <a:t>d = f;</a:t>
            </a:r>
          </a:p>
        </p:txBody>
      </p:sp>
      <p:sp>
        <p:nvSpPr>
          <p:cNvPr id="245767" name="Text Box 7"/>
          <p:cNvSpPr txBox="1">
            <a:spLocks noChangeArrowheads="1"/>
          </p:cNvSpPr>
          <p:nvPr/>
        </p:nvSpPr>
        <p:spPr bwMode="auto">
          <a:xfrm>
            <a:off x="1619672" y="3323768"/>
            <a:ext cx="5112568" cy="400110"/>
          </a:xfrm>
          <a:prstGeom prst="rect">
            <a:avLst/>
          </a:prstGeom>
          <a:noFill/>
          <a:ln w="28575">
            <a:solidFill>
              <a:schemeClr val="bg1"/>
            </a:solidFill>
            <a:miter lim="800000"/>
            <a:headEnd/>
            <a:tailEnd/>
          </a:ln>
          <a:effectLst/>
        </p:spPr>
        <p:txBody>
          <a:bodyPr wrap="square">
            <a:spAutoFit/>
          </a:bodyPr>
          <a:lstStyle/>
          <a:p>
            <a:pPr>
              <a:spcBef>
                <a:spcPct val="50000"/>
              </a:spcBef>
            </a:pP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将</a:t>
            </a:r>
            <a:r>
              <a:rPr lang="en-US" altLang="zh-CN" sz="2000" dirty="0">
                <a:latin typeface="微软雅黑" pitchFamily="34" charset="-122"/>
                <a:ea typeface="微软雅黑" pitchFamily="34" charset="-122"/>
              </a:rPr>
              <a:t>c</a:t>
            </a:r>
            <a:r>
              <a:rPr lang="zh-CN" altLang="en-US" sz="2000" dirty="0">
                <a:latin typeface="微软雅黑" pitchFamily="34" charset="-122"/>
                <a:ea typeface="微软雅黑" pitchFamily="34" charset="-122"/>
              </a:rPr>
              <a:t>的值转换为</a:t>
            </a:r>
            <a:r>
              <a:rPr lang="en-US" altLang="zh-CN" sz="2000" dirty="0" err="1">
                <a:latin typeface="微软雅黑" pitchFamily="34" charset="-122"/>
                <a:ea typeface="微软雅黑" pitchFamily="34" charset="-122"/>
              </a:rPr>
              <a:t>int</a:t>
            </a:r>
            <a:r>
              <a:rPr lang="zh-CN" altLang="en-US" sz="2000" dirty="0">
                <a:latin typeface="微软雅黑" pitchFamily="34" charset="-122"/>
                <a:ea typeface="微软雅黑" pitchFamily="34" charset="-122"/>
              </a:rPr>
              <a:t>型，并赋给</a:t>
            </a:r>
            <a:r>
              <a:rPr lang="en-US" altLang="zh-CN" sz="2000" dirty="0" err="1">
                <a:latin typeface="微软雅黑" pitchFamily="34" charset="-122"/>
                <a:ea typeface="微软雅黑" pitchFamily="34" charset="-122"/>
              </a:rPr>
              <a:t>i</a:t>
            </a:r>
            <a:r>
              <a:rPr lang="en-US" altLang="zh-CN" sz="2000" dirty="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spTree>
    <p:extLst>
      <p:ext uri="{BB962C8B-B14F-4D97-AF65-F5344CB8AC3E}">
        <p14:creationId xmlns:p14="http://schemas.microsoft.com/office/powerpoint/2010/main" val="37126503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赋值中的类型转换</a:t>
            </a:r>
          </a:p>
        </p:txBody>
      </p:sp>
      <p:sp>
        <p:nvSpPr>
          <p:cNvPr id="3" name="内容占位符 2"/>
          <p:cNvSpPr>
            <a:spLocks noGrp="1"/>
          </p:cNvSpPr>
          <p:nvPr>
            <p:ph idx="1"/>
          </p:nvPr>
        </p:nvSpPr>
        <p:spPr>
          <a:xfrm>
            <a:off x="266700" y="914400"/>
            <a:ext cx="8610600" cy="4017126"/>
          </a:xfrm>
          <a:solidFill>
            <a:schemeClr val="bg1"/>
          </a:solidFill>
          <a:ln w="19050">
            <a:solidFill>
              <a:schemeClr val="bg1"/>
            </a:solidFill>
            <a:prstDash val="dash"/>
            <a:miter lim="800000"/>
            <a:headEnd/>
            <a:tailEnd/>
          </a:ln>
          <a:effectLst/>
        </p:spPr>
        <p:txBody>
          <a:bodyPr wrap="square">
            <a:spAutoFit/>
          </a:bodyPr>
          <a:lstStyle/>
          <a:p>
            <a:pPr>
              <a:lnSpc>
                <a:spcPct val="150000"/>
              </a:lnSpc>
              <a:spcBef>
                <a:spcPct val="0"/>
              </a:spcBef>
              <a:spcAft>
                <a:spcPct val="0"/>
              </a:spcAft>
            </a:pPr>
            <a:r>
              <a:rPr lang="zh-CN" altLang="en-US" sz="2000" kern="1200" dirty="0">
                <a:solidFill>
                  <a:schemeClr val="tx1"/>
                </a:solidFill>
                <a:latin typeface="Consolas" pitchFamily="49" charset="0"/>
                <a:ea typeface="宋体" pitchFamily="2" charset="-122"/>
              </a:rPr>
              <a:t>把浮点数赋值给整型变量会去掉该数的小数部分</a:t>
            </a:r>
          </a:p>
          <a:p>
            <a:pPr marL="457200" lvl="1">
              <a:spcBef>
                <a:spcPct val="0"/>
              </a:spcBef>
              <a:spcAft>
                <a:spcPct val="0"/>
              </a:spcAft>
            </a:pPr>
            <a:r>
              <a:rPr lang="zh-CN" altLang="en-US" kern="1200" dirty="0">
                <a:solidFill>
                  <a:schemeClr val="tx1"/>
                </a:solidFill>
                <a:latin typeface="Arial" pitchFamily="34" charset="0"/>
                <a:ea typeface="宋体" pitchFamily="2" charset="-122"/>
                <a:cs typeface="+mn-cs"/>
              </a:rPr>
              <a:t>	</a:t>
            </a:r>
            <a:r>
              <a:rPr lang="en-US" altLang="zh-CN" kern="1200" dirty="0" err="1">
                <a:solidFill>
                  <a:schemeClr val="tx1"/>
                </a:solidFill>
                <a:latin typeface="Arial" pitchFamily="34" charset="0"/>
                <a:ea typeface="宋体" pitchFamily="2" charset="-122"/>
                <a:cs typeface="+mn-cs"/>
              </a:rPr>
              <a:t>int</a:t>
            </a:r>
            <a:r>
              <a:rPr lang="en-US" altLang="zh-CN" kern="1200" dirty="0">
                <a:solidFill>
                  <a:schemeClr val="tx1"/>
                </a:solidFill>
                <a:latin typeface="Arial" pitchFamily="34" charset="0"/>
                <a:ea typeface="宋体" pitchFamily="2" charset="-122"/>
                <a:cs typeface="+mn-cs"/>
              </a:rPr>
              <a:t> </a:t>
            </a:r>
            <a:r>
              <a:rPr lang="en-US" altLang="zh-CN" kern="1200" dirty="0" err="1">
                <a:solidFill>
                  <a:schemeClr val="tx1"/>
                </a:solidFill>
                <a:latin typeface="Arial" pitchFamily="34" charset="0"/>
                <a:ea typeface="宋体" pitchFamily="2" charset="-122"/>
                <a:cs typeface="+mn-cs"/>
              </a:rPr>
              <a:t>i</a:t>
            </a:r>
            <a:r>
              <a:rPr lang="en-US" altLang="zh-CN" kern="1200" dirty="0">
                <a:solidFill>
                  <a:schemeClr val="tx1"/>
                </a:solidFill>
                <a:latin typeface="Arial" pitchFamily="34" charset="0"/>
                <a:ea typeface="宋体" pitchFamily="2" charset="-122"/>
                <a:cs typeface="+mn-cs"/>
              </a:rPr>
              <a:t>;	 </a:t>
            </a:r>
          </a:p>
          <a:p>
            <a:pPr marL="457200" lvl="1">
              <a:spcBef>
                <a:spcPct val="0"/>
              </a:spcBef>
              <a:spcAft>
                <a:spcPct val="0"/>
              </a:spcAft>
            </a:pPr>
            <a:r>
              <a:rPr lang="en-US" altLang="zh-CN" kern="1200" dirty="0">
                <a:solidFill>
                  <a:schemeClr val="tx1"/>
                </a:solidFill>
                <a:latin typeface="Arial" pitchFamily="34" charset="0"/>
                <a:ea typeface="宋体" pitchFamily="2" charset="-122"/>
                <a:cs typeface="+mn-cs"/>
              </a:rPr>
              <a:t>	</a:t>
            </a:r>
            <a:r>
              <a:rPr lang="en-US" altLang="zh-CN" kern="1200" dirty="0" err="1">
                <a:solidFill>
                  <a:schemeClr val="tx1"/>
                </a:solidFill>
                <a:latin typeface="Arial" pitchFamily="34" charset="0"/>
                <a:ea typeface="宋体" pitchFamily="2" charset="-122"/>
                <a:cs typeface="+mn-cs"/>
              </a:rPr>
              <a:t>i</a:t>
            </a:r>
            <a:r>
              <a:rPr lang="en-US" altLang="zh-CN" kern="1200" dirty="0">
                <a:solidFill>
                  <a:schemeClr val="tx1"/>
                </a:solidFill>
                <a:latin typeface="Arial" pitchFamily="34" charset="0"/>
                <a:ea typeface="宋体" pitchFamily="2" charset="-122"/>
                <a:cs typeface="+mn-cs"/>
              </a:rPr>
              <a:t> = 842.97;    /* </a:t>
            </a:r>
            <a:r>
              <a:rPr lang="en-US" altLang="zh-CN" kern="1200" dirty="0" err="1">
                <a:solidFill>
                  <a:schemeClr val="tx1"/>
                </a:solidFill>
                <a:latin typeface="Arial" pitchFamily="34" charset="0"/>
                <a:ea typeface="宋体" pitchFamily="2" charset="-122"/>
                <a:cs typeface="+mn-cs"/>
              </a:rPr>
              <a:t>i</a:t>
            </a:r>
            <a:r>
              <a:rPr lang="en-US" altLang="zh-CN" kern="1200" dirty="0">
                <a:solidFill>
                  <a:schemeClr val="tx1"/>
                </a:solidFill>
                <a:latin typeface="Arial" pitchFamily="34" charset="0"/>
                <a:ea typeface="宋体" pitchFamily="2" charset="-122"/>
                <a:cs typeface="+mn-cs"/>
              </a:rPr>
              <a:t> is now 842 */</a:t>
            </a:r>
          </a:p>
          <a:p>
            <a:pPr marL="457200" lvl="1">
              <a:spcBef>
                <a:spcPct val="0"/>
              </a:spcBef>
              <a:spcAft>
                <a:spcPct val="0"/>
              </a:spcAft>
            </a:pPr>
            <a:r>
              <a:rPr lang="en-US" altLang="zh-CN" kern="1200" dirty="0">
                <a:solidFill>
                  <a:schemeClr val="tx1"/>
                </a:solidFill>
                <a:latin typeface="Arial" pitchFamily="34" charset="0"/>
                <a:ea typeface="宋体" pitchFamily="2" charset="-122"/>
                <a:cs typeface="+mn-cs"/>
              </a:rPr>
              <a:t>	</a:t>
            </a:r>
            <a:r>
              <a:rPr lang="en-US" altLang="zh-CN" kern="1200" dirty="0" err="1">
                <a:solidFill>
                  <a:schemeClr val="tx1"/>
                </a:solidFill>
                <a:latin typeface="Arial" pitchFamily="34" charset="0"/>
                <a:ea typeface="宋体" pitchFamily="2" charset="-122"/>
                <a:cs typeface="+mn-cs"/>
              </a:rPr>
              <a:t>i</a:t>
            </a:r>
            <a:r>
              <a:rPr lang="en-US" altLang="zh-CN" kern="1200" dirty="0">
                <a:solidFill>
                  <a:schemeClr val="tx1"/>
                </a:solidFill>
                <a:latin typeface="Arial" pitchFamily="34" charset="0"/>
                <a:ea typeface="宋体" pitchFamily="2" charset="-122"/>
                <a:cs typeface="+mn-cs"/>
              </a:rPr>
              <a:t> = -842.97;   /* </a:t>
            </a:r>
            <a:r>
              <a:rPr lang="en-US" altLang="zh-CN" kern="1200" dirty="0" err="1">
                <a:solidFill>
                  <a:schemeClr val="tx1"/>
                </a:solidFill>
                <a:latin typeface="Arial" pitchFamily="34" charset="0"/>
                <a:ea typeface="宋体" pitchFamily="2" charset="-122"/>
                <a:cs typeface="+mn-cs"/>
              </a:rPr>
              <a:t>i</a:t>
            </a:r>
            <a:r>
              <a:rPr lang="en-US" altLang="zh-CN" kern="1200" dirty="0">
                <a:solidFill>
                  <a:schemeClr val="tx1"/>
                </a:solidFill>
                <a:latin typeface="Arial" pitchFamily="34" charset="0"/>
                <a:ea typeface="宋体" pitchFamily="2" charset="-122"/>
                <a:cs typeface="+mn-cs"/>
              </a:rPr>
              <a:t> is now -842 */</a:t>
            </a:r>
          </a:p>
          <a:p>
            <a:pPr>
              <a:lnSpc>
                <a:spcPct val="150000"/>
              </a:lnSpc>
              <a:spcBef>
                <a:spcPct val="0"/>
              </a:spcBef>
              <a:spcAft>
                <a:spcPct val="0"/>
              </a:spcAft>
            </a:pPr>
            <a:r>
              <a:rPr lang="zh-CN" altLang="en-US" sz="2000" kern="1200" dirty="0">
                <a:solidFill>
                  <a:schemeClr val="tx1"/>
                </a:solidFill>
                <a:latin typeface="Consolas" pitchFamily="49" charset="0"/>
                <a:ea typeface="宋体" pitchFamily="2" charset="-122"/>
              </a:rPr>
              <a:t>如果右侧表达式的取值在变量类型范围之外，那么把值赋给一个较狭小类型的变量将会得到无意义的结果（甚至更糟）：</a:t>
            </a:r>
          </a:p>
          <a:p>
            <a:pPr marL="457200" lvl="1">
              <a:spcBef>
                <a:spcPct val="0"/>
              </a:spcBef>
              <a:spcAft>
                <a:spcPct val="0"/>
              </a:spcAft>
            </a:pPr>
            <a:r>
              <a:rPr lang="zh-CN" altLang="en-US" kern="1200" dirty="0">
                <a:solidFill>
                  <a:schemeClr val="tx1"/>
                </a:solidFill>
                <a:latin typeface="Arial" pitchFamily="34" charset="0"/>
                <a:ea typeface="宋体" pitchFamily="2" charset="-122"/>
                <a:cs typeface="+mn-cs"/>
              </a:rPr>
              <a:t>	</a:t>
            </a:r>
            <a:r>
              <a:rPr lang="en-US" altLang="zh-CN" kern="1200" dirty="0">
                <a:solidFill>
                  <a:schemeClr val="tx1"/>
                </a:solidFill>
                <a:latin typeface="Arial" pitchFamily="34" charset="0"/>
                <a:ea typeface="宋体" pitchFamily="2" charset="-122"/>
                <a:cs typeface="+mn-cs"/>
              </a:rPr>
              <a:t>c = 10000;    /*** WRONG ***/</a:t>
            </a:r>
          </a:p>
          <a:p>
            <a:pPr marL="457200" lvl="1">
              <a:spcBef>
                <a:spcPct val="0"/>
              </a:spcBef>
              <a:spcAft>
                <a:spcPct val="0"/>
              </a:spcAft>
            </a:pPr>
            <a:r>
              <a:rPr lang="en-US" altLang="zh-CN" kern="1200" dirty="0">
                <a:solidFill>
                  <a:schemeClr val="tx1"/>
                </a:solidFill>
                <a:latin typeface="Arial" pitchFamily="34" charset="0"/>
                <a:ea typeface="宋体" pitchFamily="2" charset="-122"/>
                <a:cs typeface="+mn-cs"/>
              </a:rPr>
              <a:t>	</a:t>
            </a:r>
            <a:r>
              <a:rPr lang="en-US" altLang="zh-CN" kern="1200" dirty="0" err="1">
                <a:solidFill>
                  <a:schemeClr val="tx1"/>
                </a:solidFill>
                <a:latin typeface="Arial" pitchFamily="34" charset="0"/>
                <a:ea typeface="宋体" pitchFamily="2" charset="-122"/>
                <a:cs typeface="+mn-cs"/>
              </a:rPr>
              <a:t>i</a:t>
            </a:r>
            <a:r>
              <a:rPr lang="en-US" altLang="zh-CN" kern="1200" dirty="0">
                <a:solidFill>
                  <a:schemeClr val="tx1"/>
                </a:solidFill>
                <a:latin typeface="Arial" pitchFamily="34" charset="0"/>
                <a:ea typeface="宋体" pitchFamily="2" charset="-122"/>
                <a:cs typeface="+mn-cs"/>
              </a:rPr>
              <a:t> = 1.0e20;   /*** WRONG ***/</a:t>
            </a:r>
          </a:p>
          <a:p>
            <a:pPr marL="457200" lvl="1">
              <a:spcBef>
                <a:spcPct val="0"/>
              </a:spcBef>
              <a:spcAft>
                <a:spcPct val="0"/>
              </a:spcAft>
            </a:pPr>
            <a:r>
              <a:rPr lang="en-US" altLang="zh-CN" kern="1200" dirty="0">
                <a:solidFill>
                  <a:schemeClr val="tx1"/>
                </a:solidFill>
                <a:latin typeface="Arial" pitchFamily="34" charset="0"/>
                <a:ea typeface="宋体" pitchFamily="2" charset="-122"/>
                <a:cs typeface="+mn-cs"/>
              </a:rPr>
              <a:t>	f = 1.0e100;  /*** WRONG ***/</a:t>
            </a:r>
            <a:endParaRPr lang="zh-CN" altLang="en-US" kern="1200" dirty="0">
              <a:solidFill>
                <a:schemeClr val="tx1"/>
              </a:solidFill>
              <a:latin typeface="Arial" pitchFamily="34" charset="0"/>
              <a:ea typeface="宋体" pitchFamily="2" charset="-122"/>
              <a:cs typeface="+mn-cs"/>
            </a:endParaRPr>
          </a:p>
        </p:txBody>
      </p:sp>
    </p:spTree>
    <p:extLst>
      <p:ext uri="{BB962C8B-B14F-4D97-AF65-F5344CB8AC3E}">
        <p14:creationId xmlns:p14="http://schemas.microsoft.com/office/powerpoint/2010/main" val="424476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赋值中的类型转换</a:t>
            </a:r>
          </a:p>
        </p:txBody>
      </p:sp>
      <p:sp>
        <p:nvSpPr>
          <p:cNvPr id="3" name="内容占位符 2"/>
          <p:cNvSpPr>
            <a:spLocks noGrp="1"/>
          </p:cNvSpPr>
          <p:nvPr>
            <p:ph idx="1"/>
          </p:nvPr>
        </p:nvSpPr>
        <p:spPr/>
        <p:txBody>
          <a:bodyPr>
            <a:normAutofit/>
          </a:bodyPr>
          <a:lstStyle/>
          <a:p>
            <a:pPr>
              <a:lnSpc>
                <a:spcPct val="150000"/>
              </a:lnSpc>
            </a:pPr>
            <a:r>
              <a:rPr lang="zh-CN" altLang="en-US" dirty="0"/>
              <a:t>如果将一个浮点常量赋值给一个</a:t>
            </a:r>
            <a:r>
              <a:rPr lang="en-US" altLang="zh-CN" dirty="0"/>
              <a:t>float</a:t>
            </a:r>
            <a:r>
              <a:rPr lang="zh-CN" altLang="en-US" dirty="0"/>
              <a:t>变量，最好在该常量后附加一个后缀</a:t>
            </a:r>
            <a:r>
              <a:rPr lang="en-US" altLang="zh-CN" dirty="0"/>
              <a:t>f</a:t>
            </a:r>
            <a:r>
              <a:rPr lang="zh-CN" altLang="en-US" dirty="0"/>
              <a:t>：</a:t>
            </a:r>
          </a:p>
          <a:p>
            <a:pPr lvl="1">
              <a:lnSpc>
                <a:spcPct val="150000"/>
              </a:lnSpc>
              <a:buNone/>
            </a:pPr>
            <a:r>
              <a:rPr lang="zh-CN" altLang="en-US" dirty="0"/>
              <a:t>	</a:t>
            </a:r>
            <a:r>
              <a:rPr lang="en-US" altLang="zh-CN" dirty="0"/>
              <a:t>f = 3.14159f;</a:t>
            </a:r>
          </a:p>
          <a:p>
            <a:pPr>
              <a:lnSpc>
                <a:spcPct val="150000"/>
              </a:lnSpc>
            </a:pPr>
            <a:r>
              <a:rPr lang="zh-CN" altLang="en-US" dirty="0"/>
              <a:t>缺省情况下，浮点常量</a:t>
            </a:r>
            <a:r>
              <a:rPr lang="en-US" altLang="zh-CN" dirty="0"/>
              <a:t>3.14159</a:t>
            </a:r>
            <a:r>
              <a:rPr lang="zh-CN" altLang="en-US" dirty="0"/>
              <a:t>为</a:t>
            </a:r>
            <a:r>
              <a:rPr lang="en-US" altLang="zh-CN" dirty="0"/>
              <a:t>double</a:t>
            </a:r>
            <a:r>
              <a:rPr lang="zh-CN" altLang="en-US" dirty="0"/>
              <a:t>类型，可能会引起警告信息</a:t>
            </a:r>
          </a:p>
        </p:txBody>
      </p:sp>
    </p:spTree>
    <p:extLst>
      <p:ext uri="{BB962C8B-B14F-4D97-AF65-F5344CB8AC3E}">
        <p14:creationId xmlns:p14="http://schemas.microsoft.com/office/powerpoint/2010/main" val="288089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normAutofit fontScale="90000"/>
          </a:bodyPr>
          <a:lstStyle/>
          <a:p>
            <a:r>
              <a:rPr lang="zh-CN" altLang="en-US"/>
              <a:t>强制类型转换</a:t>
            </a:r>
          </a:p>
        </p:txBody>
      </p:sp>
      <p:sp>
        <p:nvSpPr>
          <p:cNvPr id="117763" name="Rectangle 3"/>
          <p:cNvSpPr>
            <a:spLocks noGrp="1" noChangeArrowheads="1"/>
          </p:cNvSpPr>
          <p:nvPr>
            <p:ph idx="1"/>
          </p:nvPr>
        </p:nvSpPr>
        <p:spPr/>
        <p:txBody>
          <a:bodyPr>
            <a:normAutofit/>
          </a:bodyPr>
          <a:lstStyle/>
          <a:p>
            <a:pPr algn="just">
              <a:lnSpc>
                <a:spcPct val="170000"/>
              </a:lnSpc>
            </a:pPr>
            <a:r>
              <a:rPr lang="zh-CN" altLang="en-US" dirty="0"/>
              <a:t>虽然</a:t>
            </a:r>
            <a:r>
              <a:rPr lang="en-US" altLang="zh-CN" dirty="0"/>
              <a:t>C</a:t>
            </a:r>
            <a:r>
              <a:rPr lang="zh-CN" altLang="en-US" dirty="0"/>
              <a:t>语言的隐式转换使用起来非常方便，但是有些时候会需要显式的类型转换。基于这种原因，</a:t>
            </a:r>
            <a:r>
              <a:rPr lang="en-US" altLang="zh-CN" dirty="0"/>
              <a:t>C</a:t>
            </a:r>
            <a:r>
              <a:rPr lang="zh-CN" altLang="en-US" dirty="0"/>
              <a:t>语言提供了强制类型转换。</a:t>
            </a:r>
          </a:p>
          <a:p>
            <a:pPr lvl="1">
              <a:buFont typeface="Wingdings" pitchFamily="2" charset="2"/>
              <a:buNone/>
            </a:pPr>
            <a:endParaRPr lang="zh-CN" altLang="en-US" sz="2600" dirty="0"/>
          </a:p>
        </p:txBody>
      </p:sp>
    </p:spTree>
    <p:extLst>
      <p:ext uri="{BB962C8B-B14F-4D97-AF65-F5344CB8AC3E}">
        <p14:creationId xmlns:p14="http://schemas.microsoft.com/office/powerpoint/2010/main" val="89479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554831"/>
          </a:xfrm>
        </p:spPr>
        <p:txBody>
          <a:bodyPr vert="horz" wrap="square" lIns="69056" tIns="34529" rIns="69056" bIns="34529" numCol="1" anchor="ctr" anchorCtr="0" compatLnSpc="1">
            <a:prstTxWarp prst="textNoShape">
              <a:avLst/>
            </a:prstTxWarp>
          </a:bodyPr>
          <a:lstStyle/>
          <a:p>
            <a:pPr eaLnBrk="1" hangingPunct="1">
              <a:defRPr/>
            </a:pPr>
            <a:r>
              <a:rPr lang="zh-CN" altLang="en-US" sz="3200" dirty="0">
                <a:effectLst>
                  <a:outerShdw blurRad="38100" dist="38100" dir="2700000" algn="tl">
                    <a:srgbClr val="C0C0C0"/>
                  </a:outerShdw>
                </a:effectLst>
              </a:rPr>
              <a:t>直接常量</a:t>
            </a:r>
          </a:p>
        </p:txBody>
      </p:sp>
      <p:sp>
        <p:nvSpPr>
          <p:cNvPr id="614403" name="Rectangle 3"/>
          <p:cNvSpPr>
            <a:spLocks noChangeArrowheads="1"/>
          </p:cNvSpPr>
          <p:nvPr/>
        </p:nvSpPr>
        <p:spPr bwMode="auto">
          <a:xfrm>
            <a:off x="342901" y="971550"/>
            <a:ext cx="8572499" cy="39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ts val="3200"/>
              </a:lnSpc>
              <a:spcBef>
                <a:spcPts val="6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根据数据类型的不同，直接常量分为</a:t>
            </a:r>
            <a:r>
              <a:rPr kumimoji="1" lang="zh-CN" altLang="en-US" sz="2200" dirty="0">
                <a:solidFill>
                  <a:srgbClr val="FF0000"/>
                </a:solidFill>
                <a:latin typeface="微软雅黑" panose="020B0503020204020204" pitchFamily="34" charset="-122"/>
                <a:ea typeface="微软雅黑" panose="020B0503020204020204" pitchFamily="34" charset="-122"/>
              </a:rPr>
              <a:t>整型常量、浮点型常量、字符型常量、字符串字面量</a:t>
            </a:r>
            <a:r>
              <a:rPr kumimoji="1" lang="zh-CN" altLang="en-US" sz="2200" dirty="0">
                <a:solidFill>
                  <a:srgbClr val="000066"/>
                </a:solidFill>
                <a:latin typeface="微软雅黑" panose="020B0503020204020204" pitchFamily="34" charset="-122"/>
                <a:ea typeface="微软雅黑" panose="020B0503020204020204" pitchFamily="34" charset="-122"/>
              </a:rPr>
              <a:t>等。</a:t>
            </a:r>
            <a:endParaRPr kumimoji="1" lang="en-US" altLang="zh-CN" sz="22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ts val="3200"/>
              </a:lnSpc>
              <a:spcBef>
                <a:spcPts val="6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例如</a:t>
            </a:r>
            <a:r>
              <a:rPr kumimoji="1" lang="en-US" altLang="zh-CN" sz="2200" dirty="0">
                <a:solidFill>
                  <a:srgbClr val="000066"/>
                </a:solidFill>
                <a:latin typeface="微软雅黑" panose="020B0503020204020204" pitchFamily="34" charset="-122"/>
                <a:ea typeface="微软雅黑" panose="020B0503020204020204" pitchFamily="34" charset="-122"/>
              </a:rPr>
              <a:t>0</a:t>
            </a:r>
            <a:r>
              <a:rPr kumimoji="1" lang="zh-CN" altLang="en-US" sz="2200" dirty="0">
                <a:solidFill>
                  <a:srgbClr val="000066"/>
                </a:solidFill>
                <a:latin typeface="微软雅黑" panose="020B0503020204020204" pitchFamily="34" charset="-122"/>
                <a:ea typeface="微软雅黑" panose="020B0503020204020204" pitchFamily="34" charset="-122"/>
              </a:rPr>
              <a:t>、−</a:t>
            </a:r>
            <a:r>
              <a:rPr kumimoji="1" lang="en-US" altLang="zh-CN" sz="2200" dirty="0">
                <a:solidFill>
                  <a:srgbClr val="000066"/>
                </a:solidFill>
                <a:latin typeface="微软雅黑" panose="020B0503020204020204" pitchFamily="34" charset="-122"/>
                <a:ea typeface="微软雅黑" panose="020B0503020204020204" pitchFamily="34" charset="-122"/>
              </a:rPr>
              <a:t>1</a:t>
            </a:r>
            <a:r>
              <a:rPr kumimoji="1" lang="zh-CN" altLang="en-US" sz="2200" dirty="0">
                <a:solidFill>
                  <a:srgbClr val="000066"/>
                </a:solidFill>
                <a:latin typeface="微软雅黑" panose="020B0503020204020204" pitchFamily="34" charset="-122"/>
                <a:ea typeface="微软雅黑" panose="020B0503020204020204" pitchFamily="34" charset="-122"/>
              </a:rPr>
              <a:t>、</a:t>
            </a:r>
            <a:r>
              <a:rPr kumimoji="1" lang="en-US" altLang="zh-CN" sz="2200" dirty="0">
                <a:solidFill>
                  <a:srgbClr val="000066"/>
                </a:solidFill>
                <a:latin typeface="微软雅黑" panose="020B0503020204020204" pitchFamily="34" charset="-122"/>
                <a:ea typeface="微软雅黑" panose="020B0503020204020204" pitchFamily="34" charset="-122"/>
              </a:rPr>
              <a:t>5000</a:t>
            </a:r>
            <a:r>
              <a:rPr kumimoji="1" lang="zh-CN" altLang="en-US" sz="2200" dirty="0">
                <a:solidFill>
                  <a:srgbClr val="000066"/>
                </a:solidFill>
                <a:latin typeface="微软雅黑" panose="020B0503020204020204" pitchFamily="34" charset="-122"/>
                <a:ea typeface="微软雅黑" panose="020B0503020204020204" pitchFamily="34" charset="-122"/>
              </a:rPr>
              <a:t>、</a:t>
            </a:r>
            <a:r>
              <a:rPr kumimoji="1" lang="en-US" altLang="zh-CN" sz="2200" dirty="0">
                <a:solidFill>
                  <a:srgbClr val="000066"/>
                </a:solidFill>
                <a:latin typeface="微软雅黑" panose="020B0503020204020204" pitchFamily="34" charset="-122"/>
                <a:ea typeface="微软雅黑" panose="020B0503020204020204" pitchFamily="34" charset="-122"/>
              </a:rPr>
              <a:t>3.1415926</a:t>
            </a:r>
            <a:r>
              <a:rPr kumimoji="1" lang="zh-CN" altLang="en-US" sz="2200" dirty="0">
                <a:solidFill>
                  <a:srgbClr val="000066"/>
                </a:solidFill>
                <a:latin typeface="微软雅黑" panose="020B0503020204020204" pitchFamily="34" charset="-122"/>
                <a:ea typeface="微软雅黑" panose="020B0503020204020204" pitchFamily="34" charset="-122"/>
              </a:rPr>
              <a:t>、</a:t>
            </a:r>
            <a:r>
              <a:rPr kumimoji="1" lang="en-US" altLang="zh-CN" sz="2200" dirty="0">
                <a:solidFill>
                  <a:srgbClr val="000066"/>
                </a:solidFill>
                <a:latin typeface="微软雅黑" panose="020B0503020204020204" pitchFamily="34" charset="-122"/>
                <a:ea typeface="微软雅黑" panose="020B0503020204020204" pitchFamily="34" charset="-122"/>
              </a:rPr>
              <a:t>'a'</a:t>
            </a:r>
            <a:r>
              <a:rPr kumimoji="1" lang="zh-CN" altLang="en-US" sz="2200" dirty="0">
                <a:solidFill>
                  <a:srgbClr val="000066"/>
                </a:solidFill>
                <a:latin typeface="微软雅黑" panose="020B0503020204020204" pitchFamily="34" charset="-122"/>
                <a:ea typeface="微软雅黑" panose="020B0503020204020204" pitchFamily="34" charset="-122"/>
              </a:rPr>
              <a:t>、</a:t>
            </a:r>
            <a:r>
              <a:rPr kumimoji="1" lang="en-US" altLang="zh-CN" sz="2200" dirty="0">
                <a:solidFill>
                  <a:srgbClr val="000066"/>
                </a:solidFill>
                <a:latin typeface="微软雅黑" panose="020B0503020204020204" pitchFamily="34" charset="-122"/>
                <a:ea typeface="微软雅黑" panose="020B0503020204020204" pitchFamily="34" charset="-122"/>
              </a:rPr>
              <a:t>'M'</a:t>
            </a:r>
            <a:r>
              <a:rPr kumimoji="1" lang="zh-CN" altLang="en-US" sz="2200" dirty="0">
                <a:solidFill>
                  <a:srgbClr val="000066"/>
                </a:solidFill>
                <a:latin typeface="微软雅黑" panose="020B0503020204020204" pitchFamily="34" charset="-122"/>
                <a:ea typeface="微软雅黑" panose="020B0503020204020204" pitchFamily="34" charset="-122"/>
              </a:rPr>
              <a:t>、</a:t>
            </a:r>
            <a:r>
              <a:rPr kumimoji="1" lang="en-US" altLang="zh-CN" sz="2200" dirty="0">
                <a:solidFill>
                  <a:srgbClr val="000066"/>
                </a:solidFill>
                <a:latin typeface="微软雅黑" panose="020B0503020204020204" pitchFamily="34" charset="-122"/>
                <a:ea typeface="微软雅黑" panose="020B0503020204020204" pitchFamily="34" charset="-122"/>
              </a:rPr>
              <a:t>"hello, world"</a:t>
            </a:r>
            <a:r>
              <a:rPr kumimoji="1" lang="zh-CN" altLang="en-US" sz="2200" dirty="0">
                <a:solidFill>
                  <a:srgbClr val="000066"/>
                </a:solidFill>
                <a:latin typeface="微软雅黑" panose="020B0503020204020204" pitchFamily="34" charset="-122"/>
                <a:ea typeface="微软雅黑" panose="020B0503020204020204" pitchFamily="34" charset="-122"/>
              </a:rPr>
              <a:t>等都是直接常量。</a:t>
            </a:r>
            <a:endParaRPr kumimoji="1" lang="en-US" altLang="zh-CN" sz="22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ts val="3200"/>
              </a:lnSpc>
              <a:spcBef>
                <a:spcPts val="6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编译器认为普通的整型、浮点型或字符型常量在使用的时候是可以通过</a:t>
            </a:r>
            <a:r>
              <a:rPr kumimoji="1" lang="zh-CN" altLang="en-US" sz="2200" dirty="0">
                <a:solidFill>
                  <a:srgbClr val="FF0000"/>
                </a:solidFill>
                <a:latin typeface="微软雅黑" panose="020B0503020204020204" pitchFamily="34" charset="-122"/>
                <a:ea typeface="微软雅黑" panose="020B0503020204020204" pitchFamily="34" charset="-122"/>
              </a:rPr>
              <a:t>立即数</a:t>
            </a:r>
            <a:r>
              <a:rPr kumimoji="1" lang="zh-CN" altLang="en-US" sz="2200" dirty="0">
                <a:solidFill>
                  <a:srgbClr val="000066"/>
                </a:solidFill>
                <a:latin typeface="微软雅黑" panose="020B0503020204020204" pitchFamily="34" charset="-122"/>
                <a:ea typeface="微软雅黑" panose="020B0503020204020204" pitchFamily="34" charset="-122"/>
              </a:rPr>
              <a:t>来实现的，没有必要将其额外存储到数据区，因而不占用额外的存储空间。</a:t>
            </a:r>
            <a:endParaRPr kumimoji="1" lang="en-US" altLang="zh-CN" sz="22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ts val="3200"/>
              </a:lnSpc>
              <a:spcBef>
                <a:spcPts val="6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但是，编译器在处理</a:t>
            </a:r>
            <a:r>
              <a:rPr kumimoji="1" lang="zh-CN" altLang="en-US" sz="2200" dirty="0">
                <a:solidFill>
                  <a:srgbClr val="FF0000"/>
                </a:solidFill>
                <a:latin typeface="微软雅黑" panose="020B0503020204020204" pitchFamily="34" charset="-122"/>
                <a:ea typeface="微软雅黑" panose="020B0503020204020204" pitchFamily="34" charset="-122"/>
              </a:rPr>
              <a:t>字符串类型</a:t>
            </a:r>
            <a:r>
              <a:rPr kumimoji="1" lang="zh-CN" altLang="en-US" sz="2200" dirty="0">
                <a:solidFill>
                  <a:srgbClr val="000066"/>
                </a:solidFill>
                <a:latin typeface="微软雅黑" panose="020B0503020204020204" pitchFamily="34" charset="-122"/>
                <a:ea typeface="微软雅黑" panose="020B0503020204020204" pitchFamily="34" charset="-122"/>
              </a:rPr>
              <a:t>的直接常量时需要为其分配内存空间，用于存储该数据。</a:t>
            </a:r>
            <a:endParaRPr kumimoji="1" lang="en-US" altLang="zh-CN" sz="22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6436935"/>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03">
                                            <p:txEl>
                                              <p:pRg st="2" end="2"/>
                                            </p:txEl>
                                          </p:spTgt>
                                        </p:tgtEl>
                                        <p:attrNameLst>
                                          <p:attrName>style.visibility</p:attrName>
                                        </p:attrNameLst>
                                      </p:cBhvr>
                                      <p:to>
                                        <p:strVal val="visible"/>
                                      </p:to>
                                    </p:set>
                                    <p:animEffect transition="in" filter="wipe(left)">
                                      <p:cBhvr>
                                        <p:cTn id="17" dur="1000"/>
                                        <p:tgtEl>
                                          <p:spTgt spid="614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03">
                                            <p:txEl>
                                              <p:pRg st="3" end="3"/>
                                            </p:txEl>
                                          </p:spTgt>
                                        </p:tgtEl>
                                        <p:attrNameLst>
                                          <p:attrName>style.visibility</p:attrName>
                                        </p:attrNameLst>
                                      </p:cBhvr>
                                      <p:to>
                                        <p:strVal val="visible"/>
                                      </p:to>
                                    </p:set>
                                    <p:animEffect transition="in" filter="wipe(left)">
                                      <p:cBhvr>
                                        <p:cTn id="22" dur="1000"/>
                                        <p:tgtEl>
                                          <p:spTgt spid="614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normAutofit fontScale="90000"/>
          </a:bodyPr>
          <a:lstStyle/>
          <a:p>
            <a:r>
              <a:rPr lang="zh-CN" altLang="en-US"/>
              <a:t>强制类型转换</a:t>
            </a:r>
          </a:p>
        </p:txBody>
      </p:sp>
      <p:sp>
        <p:nvSpPr>
          <p:cNvPr id="117764" name="Text Box 4"/>
          <p:cNvSpPr txBox="1">
            <a:spLocks noChangeArrowheads="1"/>
          </p:cNvSpPr>
          <p:nvPr/>
        </p:nvSpPr>
        <p:spPr bwMode="auto">
          <a:xfrm>
            <a:off x="323528" y="3500303"/>
            <a:ext cx="8352928" cy="1015663"/>
          </a:xfrm>
          <a:prstGeom prst="rect">
            <a:avLst/>
          </a:prstGeom>
          <a:solidFill>
            <a:schemeClr val="bg1"/>
          </a:solidFill>
          <a:ln w="28575">
            <a:solidFill>
              <a:srgbClr val="800000"/>
            </a:solidFill>
            <a:prstDash val="dash"/>
            <a:miter lim="800000"/>
            <a:headEnd/>
            <a:tailEnd/>
          </a:ln>
          <a:effectLst/>
        </p:spPr>
        <p:txBody>
          <a:bodyPr wrap="square">
            <a:spAutoFit/>
          </a:bodyPr>
          <a:lstStyle/>
          <a:p>
            <a:pPr>
              <a:lnSpc>
                <a:spcPct val="150000"/>
              </a:lnSpc>
            </a:pPr>
            <a:r>
              <a:rPr lang="zh-CN" altLang="en-US" sz="2000" dirty="0">
                <a:latin typeface="微软雅黑" pitchFamily="34" charset="-122"/>
                <a:ea typeface="微软雅黑" pitchFamily="34" charset="-122"/>
              </a:rPr>
              <a:t>注意</a:t>
            </a:r>
            <a:r>
              <a:rPr lang="en-US" altLang="zh-CN" sz="2000" dirty="0">
                <a:latin typeface="微软雅黑" pitchFamily="34" charset="-122"/>
                <a:ea typeface="微软雅黑" pitchFamily="34" charset="-122"/>
              </a:rPr>
              <a:t>:</a:t>
            </a:r>
          </a:p>
          <a:p>
            <a:pPr>
              <a:lnSpc>
                <a:spcPct val="150000"/>
              </a:lnSpc>
            </a:pPr>
            <a:r>
              <a:rPr lang="zh-CN" altLang="en-US" sz="2000" dirty="0">
                <a:latin typeface="微软雅黑" pitchFamily="34" charset="-122"/>
                <a:ea typeface="微软雅黑" pitchFamily="34" charset="-122"/>
              </a:rPr>
              <a:t>这是在使用点暂时性的转换</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一次有效</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不会改变变量定义时的数据类型。</a:t>
            </a:r>
          </a:p>
        </p:txBody>
      </p:sp>
      <p:sp>
        <p:nvSpPr>
          <p:cNvPr id="6" name="Rectangle 3"/>
          <p:cNvSpPr txBox="1">
            <a:spLocks noChangeArrowheads="1"/>
          </p:cNvSpPr>
          <p:nvPr/>
        </p:nvSpPr>
        <p:spPr bwMode="auto">
          <a:xfrm>
            <a:off x="395538" y="789552"/>
            <a:ext cx="8496943" cy="22862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a:ln>
                  <a:noFill/>
                </a:ln>
                <a:solidFill>
                  <a:srgbClr val="0D36CD"/>
                </a:solidFill>
                <a:effectLst/>
                <a:uLnTx/>
                <a:uFillTx/>
                <a:latin typeface="微软雅黑" pitchFamily="34" charset="-122"/>
                <a:ea typeface="微软雅黑" pitchFamily="34" charset="-122"/>
                <a:cs typeface="+mn-cs"/>
              </a:rPr>
              <a:t>表示形式：</a:t>
            </a:r>
          </a:p>
          <a:p>
            <a:pPr marL="742950" marR="0" lvl="1" indent="-285750" algn="l" defTabSz="914400" rtl="0" eaLnBrk="1" fontAlgn="base" latinLnBrk="0" hangingPunct="1">
              <a:lnSpc>
                <a:spcPct val="100000"/>
              </a:lnSpc>
              <a:spcBef>
                <a:spcPct val="20000"/>
              </a:spcBef>
              <a:spcAft>
                <a:spcPct val="0"/>
              </a:spcAft>
              <a:buClrTx/>
              <a:buSzTx/>
              <a:tabLst/>
              <a:defRPr/>
            </a:pPr>
            <a:r>
              <a:rPr kumimoji="0" lang="en-US" altLang="zh-CN" sz="2400" b="0" i="0" u="none" strike="noStrike" kern="0" cap="none" spc="0" normalizeH="0" baseline="0" noProof="0" dirty="0">
                <a:ln>
                  <a:noFill/>
                </a:ln>
                <a:solidFill>
                  <a:srgbClr val="000066"/>
                </a:solidFill>
                <a:effectLst/>
                <a:uLnTx/>
                <a:uFillTx/>
                <a:latin typeface="+mn-lt"/>
                <a:ea typeface="隶书" pitchFamily="49" charset="-122"/>
                <a:cs typeface="+mn-cs"/>
              </a:rPr>
              <a:t>(</a:t>
            </a:r>
            <a:r>
              <a:rPr kumimoji="0" lang="zh-CN" altLang="en-US" sz="2400" b="0" i="0" u="none" strike="noStrike" kern="0" cap="none" spc="0" normalizeH="0" baseline="0" noProof="0" dirty="0">
                <a:ln>
                  <a:noFill/>
                </a:ln>
                <a:solidFill>
                  <a:srgbClr val="000066"/>
                </a:solidFill>
                <a:effectLst/>
                <a:uLnTx/>
                <a:uFillTx/>
                <a:latin typeface="+mn-lt"/>
                <a:ea typeface="隶书" pitchFamily="49" charset="-122"/>
                <a:cs typeface="+mn-cs"/>
              </a:rPr>
              <a:t>类型</a:t>
            </a:r>
            <a:r>
              <a:rPr kumimoji="0" lang="en-US" altLang="zh-CN" sz="2400" b="0" i="0" u="none" strike="noStrike" kern="0" cap="none" spc="0" normalizeH="0" baseline="0" noProof="0" dirty="0">
                <a:ln>
                  <a:noFill/>
                </a:ln>
                <a:solidFill>
                  <a:srgbClr val="000066"/>
                </a:solidFill>
                <a:effectLst/>
                <a:uLnTx/>
                <a:uFillTx/>
                <a:latin typeface="+mn-lt"/>
                <a:ea typeface="隶书" pitchFamily="49" charset="-122"/>
                <a:cs typeface="+mn-cs"/>
              </a:rPr>
              <a:t>)</a:t>
            </a:r>
            <a:r>
              <a:rPr kumimoji="0" lang="zh-CN" altLang="en-US" sz="2400" b="0" i="0" u="none" strike="noStrike" kern="0" cap="none" spc="0" normalizeH="0" baseline="0" noProof="0" dirty="0">
                <a:ln>
                  <a:noFill/>
                </a:ln>
                <a:solidFill>
                  <a:srgbClr val="000066"/>
                </a:solidFill>
                <a:effectLst/>
                <a:uLnTx/>
                <a:uFillTx/>
                <a:latin typeface="+mn-lt"/>
                <a:ea typeface="隶书" pitchFamily="49" charset="-122"/>
                <a:cs typeface="+mn-cs"/>
              </a:rPr>
              <a:t>变量</a:t>
            </a:r>
          </a:p>
          <a:p>
            <a:pPr marL="742950" marR="0" lvl="1" indent="-285750" algn="l" defTabSz="914400" rtl="0" eaLnBrk="1" fontAlgn="base" latinLnBrk="0" hangingPunct="1">
              <a:lnSpc>
                <a:spcPct val="100000"/>
              </a:lnSpc>
              <a:spcBef>
                <a:spcPct val="20000"/>
              </a:spcBef>
              <a:spcAft>
                <a:spcPct val="0"/>
              </a:spcAft>
              <a:buClrTx/>
              <a:buSzTx/>
              <a:tabLst/>
              <a:defRPr/>
            </a:pPr>
            <a:r>
              <a:rPr kumimoji="0" lang="en-US" altLang="zh-CN" sz="2400" b="0" i="0" u="none" strike="noStrike" kern="0" cap="none" spc="0" normalizeH="0" baseline="0" noProof="0" dirty="0">
                <a:ln>
                  <a:noFill/>
                </a:ln>
                <a:solidFill>
                  <a:srgbClr val="000066"/>
                </a:solidFill>
                <a:effectLst/>
                <a:uLnTx/>
                <a:uFillTx/>
                <a:latin typeface="+mn-lt"/>
                <a:ea typeface="隶书" pitchFamily="49" charset="-122"/>
                <a:cs typeface="+mn-cs"/>
              </a:rPr>
              <a:t>(</a:t>
            </a:r>
            <a:r>
              <a:rPr kumimoji="0" lang="zh-CN" altLang="en-US" sz="2400" b="0" i="0" u="none" strike="noStrike" kern="0" cap="none" spc="0" normalizeH="0" baseline="0" noProof="0" dirty="0">
                <a:ln>
                  <a:noFill/>
                </a:ln>
                <a:solidFill>
                  <a:srgbClr val="000066"/>
                </a:solidFill>
                <a:effectLst/>
                <a:uLnTx/>
                <a:uFillTx/>
                <a:latin typeface="+mn-lt"/>
                <a:ea typeface="隶书" pitchFamily="49" charset="-122"/>
                <a:cs typeface="+mn-cs"/>
              </a:rPr>
              <a:t>类型</a:t>
            </a:r>
            <a:r>
              <a:rPr kumimoji="0" lang="en-US" altLang="zh-CN" sz="2400" b="0" i="0" u="none" strike="noStrike" kern="0" cap="none" spc="0" normalizeH="0" baseline="0" noProof="0" dirty="0">
                <a:ln>
                  <a:noFill/>
                </a:ln>
                <a:solidFill>
                  <a:srgbClr val="000066"/>
                </a:solidFill>
                <a:effectLst/>
                <a:uLnTx/>
                <a:uFillTx/>
                <a:latin typeface="+mn-lt"/>
                <a:ea typeface="隶书" pitchFamily="49" charset="-122"/>
                <a:cs typeface="+mn-cs"/>
              </a:rPr>
              <a:t>)(</a:t>
            </a:r>
            <a:r>
              <a:rPr kumimoji="0" lang="zh-CN" altLang="en-US" sz="2400" b="0" i="0" u="none" strike="noStrike" kern="0" cap="none" spc="0" normalizeH="0" baseline="0" noProof="0" dirty="0">
                <a:ln>
                  <a:noFill/>
                </a:ln>
                <a:solidFill>
                  <a:srgbClr val="000066"/>
                </a:solidFill>
                <a:effectLst/>
                <a:uLnTx/>
                <a:uFillTx/>
                <a:latin typeface="+mn-lt"/>
                <a:ea typeface="隶书" pitchFamily="49" charset="-122"/>
                <a:cs typeface="+mn-cs"/>
              </a:rPr>
              <a:t>表达式</a:t>
            </a:r>
            <a:r>
              <a:rPr kumimoji="0" lang="en-US" altLang="zh-CN" sz="2400" b="0" i="0" u="none" strike="noStrike" kern="0" cap="none" spc="0" normalizeH="0" baseline="0" noProof="0" dirty="0">
                <a:ln>
                  <a:noFill/>
                </a:ln>
                <a:solidFill>
                  <a:srgbClr val="000066"/>
                </a:solidFill>
                <a:effectLst/>
                <a:uLnTx/>
                <a:uFillTx/>
                <a:latin typeface="+mn-lt"/>
                <a:ea typeface="隶书" pitchFamily="49" charset="-122"/>
                <a:cs typeface="+mn-cs"/>
              </a:rPr>
              <a:t>)</a:t>
            </a:r>
          </a:p>
          <a:p>
            <a:pPr marL="742950" marR="0" lvl="1" indent="-285750" algn="l" defTabSz="914400" rtl="0" eaLnBrk="1" fontAlgn="base" latinLnBrk="0" hangingPunct="1">
              <a:lnSpc>
                <a:spcPct val="100000"/>
              </a:lnSpc>
              <a:spcBef>
                <a:spcPct val="20000"/>
              </a:spcBef>
              <a:spcAft>
                <a:spcPct val="0"/>
              </a:spcAft>
              <a:buClrTx/>
              <a:buSzTx/>
              <a:tabLst/>
              <a:defRPr/>
            </a:pPr>
            <a:r>
              <a:rPr kumimoji="0" lang="zh-CN" altLang="en-US" sz="2400" b="0" i="0" u="none" strike="noStrike" kern="0" cap="none" spc="0" normalizeH="0" baseline="0" noProof="0" dirty="0">
                <a:ln>
                  <a:noFill/>
                </a:ln>
                <a:solidFill>
                  <a:srgbClr val="000066"/>
                </a:solidFill>
                <a:effectLst/>
                <a:uLnTx/>
                <a:uFillTx/>
                <a:latin typeface="+mn-lt"/>
                <a:ea typeface="隶书" pitchFamily="49" charset="-122"/>
                <a:cs typeface="+mn-cs"/>
              </a:rPr>
              <a:t>例如：</a:t>
            </a:r>
            <a:r>
              <a:rPr kumimoji="0" lang="en-US" altLang="zh-CN" sz="2400" b="0" i="0" u="none" strike="noStrike" kern="0" cap="none" spc="0" normalizeH="0" baseline="0" noProof="0" dirty="0" err="1">
                <a:ln>
                  <a:noFill/>
                </a:ln>
                <a:solidFill>
                  <a:srgbClr val="000066"/>
                </a:solidFill>
                <a:effectLst/>
                <a:uLnTx/>
                <a:uFillTx/>
                <a:latin typeface="Consolas" pitchFamily="49" charset="0"/>
                <a:ea typeface="隶书" pitchFamily="49" charset="-122"/>
                <a:cs typeface="Consolas" pitchFamily="49" charset="0"/>
              </a:rPr>
              <a:t>int</a:t>
            </a:r>
            <a:r>
              <a:rPr kumimoji="0" lang="en-US" altLang="zh-CN" sz="2400" b="0" i="0" u="none" strike="noStrike" kern="0" cap="none" spc="0" normalizeH="0" baseline="0" noProof="0" dirty="0">
                <a:ln>
                  <a:noFill/>
                </a:ln>
                <a:solidFill>
                  <a:srgbClr val="000066"/>
                </a:solidFill>
                <a:effectLst/>
                <a:uLnTx/>
                <a:uFillTx/>
                <a:latin typeface="Consolas" pitchFamily="49" charset="0"/>
                <a:ea typeface="隶书" pitchFamily="49" charset="-122"/>
                <a:cs typeface="Consolas" pitchFamily="49" charset="0"/>
              </a:rPr>
              <a:t> </a:t>
            </a:r>
            <a:r>
              <a:rPr kumimoji="0" lang="en-US" altLang="zh-CN" sz="2400" b="0" i="0" u="none" strike="noStrike" kern="0" cap="none" spc="0" normalizeH="0" baseline="0" noProof="0" dirty="0" err="1">
                <a:ln>
                  <a:noFill/>
                </a:ln>
                <a:solidFill>
                  <a:srgbClr val="000066"/>
                </a:solidFill>
                <a:effectLst/>
                <a:uLnTx/>
                <a:uFillTx/>
                <a:latin typeface="Consolas" pitchFamily="49" charset="0"/>
                <a:ea typeface="隶书" pitchFamily="49" charset="-122"/>
                <a:cs typeface="Consolas" pitchFamily="49" charset="0"/>
              </a:rPr>
              <a:t>i,a,b</a:t>
            </a:r>
            <a:r>
              <a:rPr kumimoji="0" lang="en-US" altLang="zh-CN" sz="2400" b="0" i="0" u="none" strike="noStrike" kern="0" cap="none" spc="0" normalizeH="0" baseline="0" noProof="0" dirty="0">
                <a:ln>
                  <a:noFill/>
                </a:ln>
                <a:solidFill>
                  <a:srgbClr val="000066"/>
                </a:solidFill>
                <a:effectLst/>
                <a:uLnTx/>
                <a:uFillTx/>
                <a:latin typeface="Consolas" pitchFamily="49" charset="0"/>
                <a:ea typeface="隶书" pitchFamily="49" charset="-122"/>
                <a:cs typeface="Consolas" pitchFamily="49" charset="0"/>
              </a:rPr>
              <a:t>;</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altLang="zh-CN" sz="2800" b="0" i="0" u="none" strike="noStrike" kern="0" cap="none" spc="0" normalizeH="0" baseline="0" noProof="0" dirty="0">
                <a:ln>
                  <a:noFill/>
                </a:ln>
                <a:solidFill>
                  <a:srgbClr val="000066"/>
                </a:solidFill>
                <a:effectLst/>
                <a:uLnTx/>
                <a:uFillTx/>
                <a:latin typeface="+mn-lt"/>
                <a:ea typeface="隶书" pitchFamily="49" charset="-122"/>
                <a:cs typeface="+mn-cs"/>
              </a:rPr>
              <a:t>  </a:t>
            </a:r>
            <a:r>
              <a:rPr kumimoji="0" lang="en-US" altLang="zh-CN" sz="2000" b="0" i="0" u="none" strike="noStrike" kern="0" cap="none" spc="0" normalizeH="0" baseline="0" noProof="0" dirty="0">
                <a:ln>
                  <a:noFill/>
                </a:ln>
                <a:solidFill>
                  <a:srgbClr val="000066"/>
                </a:solidFill>
                <a:effectLst/>
                <a:uLnTx/>
                <a:uFillTx/>
                <a:latin typeface="+mn-lt"/>
                <a:ea typeface="隶书" pitchFamily="49" charset="-122"/>
                <a:cs typeface="+mn-cs"/>
              </a:rPr>
              <a:t>(char)</a:t>
            </a:r>
            <a:r>
              <a:rPr kumimoji="0" lang="en-US" altLang="zh-CN" sz="2000" b="0" i="0" u="none" strike="noStrike" kern="0" cap="none" spc="0" normalizeH="0" baseline="0" noProof="0" dirty="0" err="1">
                <a:ln>
                  <a:noFill/>
                </a:ln>
                <a:solidFill>
                  <a:srgbClr val="000066"/>
                </a:solidFill>
                <a:effectLst/>
                <a:uLnTx/>
                <a:uFillTx/>
                <a:latin typeface="+mn-lt"/>
                <a:ea typeface="隶书" pitchFamily="49" charset="-122"/>
                <a:cs typeface="+mn-cs"/>
              </a:rPr>
              <a:t>i</a:t>
            </a:r>
            <a:r>
              <a:rPr kumimoji="0" lang="en-US" altLang="zh-CN" sz="2000" b="0" i="0" u="none" strike="noStrike" kern="0" cap="none" spc="0" normalizeH="0" baseline="0" noProof="0" dirty="0">
                <a:ln>
                  <a:noFill/>
                </a:ln>
                <a:solidFill>
                  <a:srgbClr val="000066"/>
                </a:solidFill>
                <a:effectLst/>
                <a:uLnTx/>
                <a:uFillTx/>
                <a:latin typeface="+mn-lt"/>
                <a:ea typeface="隶书" pitchFamily="49" charset="-122"/>
                <a:cs typeface="+mn-cs"/>
              </a:rPr>
              <a:t>  ;   (float)(25%3);  (</a:t>
            </a:r>
            <a:r>
              <a:rPr kumimoji="0" lang="en-US" altLang="zh-CN" sz="2000" b="0" i="0" u="none" strike="noStrike" kern="0" cap="none" spc="0" normalizeH="0" baseline="0" noProof="0" dirty="0" err="1">
                <a:ln>
                  <a:noFill/>
                </a:ln>
                <a:solidFill>
                  <a:srgbClr val="000066"/>
                </a:solidFill>
                <a:effectLst/>
                <a:uLnTx/>
                <a:uFillTx/>
                <a:latin typeface="+mn-lt"/>
                <a:ea typeface="隶书" pitchFamily="49" charset="-122"/>
                <a:cs typeface="+mn-cs"/>
              </a:rPr>
              <a:t>int</a:t>
            </a:r>
            <a:r>
              <a:rPr kumimoji="0" lang="en-US" altLang="zh-CN" sz="2000" b="0" i="0" u="none" strike="noStrike" kern="0" cap="none" spc="0" normalizeH="0" baseline="0" noProof="0" dirty="0">
                <a:ln>
                  <a:noFill/>
                </a:ln>
                <a:solidFill>
                  <a:srgbClr val="000066"/>
                </a:solidFill>
                <a:effectLst/>
                <a:uLnTx/>
                <a:uFillTx/>
                <a:latin typeface="+mn-lt"/>
                <a:ea typeface="隶书" pitchFamily="49" charset="-122"/>
                <a:cs typeface="+mn-cs"/>
              </a:rPr>
              <a:t>)(4.5*</a:t>
            </a:r>
            <a:r>
              <a:rPr kumimoji="0" lang="en-US" altLang="zh-CN" sz="2000" b="0" i="0" u="none" strike="noStrike" kern="0" cap="none" spc="0" normalizeH="0" baseline="0" noProof="0" dirty="0" err="1">
                <a:ln>
                  <a:noFill/>
                </a:ln>
                <a:solidFill>
                  <a:srgbClr val="000066"/>
                </a:solidFill>
                <a:effectLst/>
                <a:uLnTx/>
                <a:uFillTx/>
                <a:latin typeface="+mn-lt"/>
                <a:ea typeface="隶书" pitchFamily="49" charset="-122"/>
                <a:cs typeface="+mn-cs"/>
              </a:rPr>
              <a:t>a+b</a:t>
            </a:r>
            <a:r>
              <a:rPr kumimoji="0" lang="en-US" altLang="zh-CN" sz="2000" b="0" i="0" u="none" strike="noStrike" kern="0" cap="none" spc="0" normalizeH="0" baseline="0" noProof="0" dirty="0">
                <a:ln>
                  <a:noFill/>
                </a:ln>
                <a:solidFill>
                  <a:srgbClr val="000066"/>
                </a:solidFill>
                <a:effectLst/>
                <a:uLnTx/>
                <a:uFillTx/>
                <a:latin typeface="+mn-lt"/>
                <a:ea typeface="隶书" pitchFamily="49" charset="-122"/>
                <a:cs typeface="+mn-cs"/>
              </a:rPr>
              <a:t>/3.14)</a:t>
            </a:r>
            <a:endParaRPr kumimoji="0" lang="zh-CN" altLang="en-US" sz="2000" b="0" i="0" u="none" strike="noStrike" kern="0" cap="none" spc="0" normalizeH="0" baseline="0" noProof="0" dirty="0">
              <a:ln>
                <a:noFill/>
              </a:ln>
              <a:solidFill>
                <a:srgbClr val="000066"/>
              </a:solidFill>
              <a:effectLst/>
              <a:uLnTx/>
              <a:uFillTx/>
              <a:latin typeface="+mn-lt"/>
              <a:ea typeface="隶书" pitchFamily="49" charset="-122"/>
              <a:cs typeface="+mn-cs"/>
            </a:endParaRPr>
          </a:p>
        </p:txBody>
      </p:sp>
    </p:spTree>
    <p:extLst>
      <p:ext uri="{BB962C8B-B14F-4D97-AF65-F5344CB8AC3E}">
        <p14:creationId xmlns:p14="http://schemas.microsoft.com/office/powerpoint/2010/main" val="375845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7764"/>
                                        </p:tgtEl>
                                        <p:attrNameLst>
                                          <p:attrName>style.visibility</p:attrName>
                                        </p:attrNameLst>
                                      </p:cBhvr>
                                      <p:to>
                                        <p:strVal val="visible"/>
                                      </p:to>
                                    </p:set>
                                    <p:anim calcmode="lin" valueType="num">
                                      <p:cBhvr additive="base">
                                        <p:cTn id="25" dur="500" fill="hold"/>
                                        <p:tgtEl>
                                          <p:spTgt spid="117764"/>
                                        </p:tgtEl>
                                        <p:attrNameLst>
                                          <p:attrName>ppt_x</p:attrName>
                                        </p:attrNameLst>
                                      </p:cBhvr>
                                      <p:tavLst>
                                        <p:tav tm="0">
                                          <p:val>
                                            <p:strVal val="#ppt_x"/>
                                          </p:val>
                                        </p:tav>
                                        <p:tav tm="100000">
                                          <p:val>
                                            <p:strVal val="#ppt_x"/>
                                          </p:val>
                                        </p:tav>
                                      </p:tavLst>
                                    </p:anim>
                                    <p:anim calcmode="lin" valueType="num">
                                      <p:cBhvr additive="base">
                                        <p:cTn id="26" dur="500" fill="hold"/>
                                        <p:tgtEl>
                                          <p:spTgt spid="1177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animBg="1"/>
      <p:bldP spid="6" grpId="0" build="allAtOnce"/>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强制类型转换</a:t>
            </a:r>
            <a:r>
              <a:rPr lang="en-US" altLang="zh-CN" dirty="0"/>
              <a:t>——</a:t>
            </a:r>
            <a:r>
              <a:rPr lang="zh-CN" altLang="en-US" dirty="0"/>
              <a:t>例</a:t>
            </a:r>
          </a:p>
        </p:txBody>
      </p:sp>
      <p:sp>
        <p:nvSpPr>
          <p:cNvPr id="4" name="内容占位符 3"/>
          <p:cNvSpPr>
            <a:spLocks noGrp="1"/>
          </p:cNvSpPr>
          <p:nvPr>
            <p:ph idx="1"/>
          </p:nvPr>
        </p:nvSpPr>
        <p:spPr/>
        <p:txBody>
          <a:bodyPr>
            <a:normAutofit/>
          </a:bodyPr>
          <a:lstStyle/>
          <a:p>
            <a:pPr>
              <a:lnSpc>
                <a:spcPct val="200000"/>
              </a:lnSpc>
            </a:pPr>
            <a:r>
              <a:rPr lang="zh-CN" altLang="en-US" dirty="0"/>
              <a:t>如何计算</a:t>
            </a:r>
            <a:r>
              <a:rPr lang="en-US" altLang="zh-CN" dirty="0"/>
              <a:t>float</a:t>
            </a:r>
            <a:r>
              <a:rPr lang="zh-CN" altLang="en-US" dirty="0"/>
              <a:t>型值的小数部分？</a:t>
            </a:r>
          </a:p>
          <a:p>
            <a:pPr lvl="1">
              <a:buNone/>
            </a:pPr>
            <a:r>
              <a:rPr lang="zh-CN" altLang="en-US" dirty="0"/>
              <a:t>	</a:t>
            </a:r>
            <a:endParaRPr lang="en-US" altLang="zh-CN" dirty="0"/>
          </a:p>
          <a:p>
            <a:endParaRPr lang="en-US" altLang="zh-CN" dirty="0"/>
          </a:p>
          <a:p>
            <a:endParaRPr lang="en-US" altLang="zh-CN" dirty="0"/>
          </a:p>
          <a:p>
            <a:endParaRPr lang="en-US" altLang="zh-CN" dirty="0"/>
          </a:p>
          <a:p>
            <a:pPr>
              <a:lnSpc>
                <a:spcPct val="150000"/>
              </a:lnSpc>
            </a:pPr>
            <a:r>
              <a:rPr lang="en-US" altLang="zh-CN" dirty="0">
                <a:solidFill>
                  <a:srgbClr val="C00000"/>
                </a:solidFill>
                <a:latin typeface="Consolas" pitchFamily="49" charset="0"/>
              </a:rPr>
              <a:t>(</a:t>
            </a:r>
            <a:r>
              <a:rPr lang="en-US" altLang="zh-CN" dirty="0" err="1">
                <a:solidFill>
                  <a:srgbClr val="C00000"/>
                </a:solidFill>
                <a:latin typeface="Consolas" pitchFamily="49" charset="0"/>
              </a:rPr>
              <a:t>int</a:t>
            </a:r>
            <a:r>
              <a:rPr lang="en-US" altLang="zh-CN" dirty="0">
                <a:solidFill>
                  <a:srgbClr val="C00000"/>
                </a:solidFill>
                <a:latin typeface="Consolas" pitchFamily="49" charset="0"/>
              </a:rPr>
              <a:t>)f </a:t>
            </a:r>
            <a:r>
              <a:rPr lang="en-US" altLang="zh-CN" dirty="0">
                <a:solidFill>
                  <a:srgbClr val="C00000"/>
                </a:solidFill>
              </a:rPr>
              <a:t>  </a:t>
            </a:r>
            <a:r>
              <a:rPr lang="zh-CN" altLang="en-US" dirty="0"/>
              <a:t>通过强制类型转换将</a:t>
            </a:r>
            <a:r>
              <a:rPr lang="en-US" altLang="zh-CN" dirty="0"/>
              <a:t>f</a:t>
            </a:r>
            <a:r>
              <a:rPr lang="zh-CN" altLang="en-US" dirty="0"/>
              <a:t>的小数部分丢弃</a:t>
            </a:r>
          </a:p>
        </p:txBody>
      </p:sp>
      <p:sp>
        <p:nvSpPr>
          <p:cNvPr id="6" name="TextBox 5"/>
          <p:cNvSpPr txBox="1"/>
          <p:nvPr/>
        </p:nvSpPr>
        <p:spPr>
          <a:xfrm>
            <a:off x="395536" y="2031690"/>
            <a:ext cx="7032694" cy="1015663"/>
          </a:xfrm>
          <a:prstGeom prst="rect">
            <a:avLst/>
          </a:prstGeom>
          <a:noFill/>
        </p:spPr>
        <p:txBody>
          <a:bodyPr wrap="square" rtlCol="0">
            <a:spAutoFit/>
          </a:bodyPr>
          <a:lstStyle/>
          <a:p>
            <a:pPr lvl="1">
              <a:buNone/>
            </a:pPr>
            <a:r>
              <a:rPr lang="en-US" altLang="zh-CN" sz="2000" dirty="0">
                <a:latin typeface="Consolas" pitchFamily="49" charset="0"/>
                <a:cs typeface="Consolas" pitchFamily="49" charset="0"/>
              </a:rPr>
              <a:t>float f, </a:t>
            </a:r>
            <a:r>
              <a:rPr lang="en-US" altLang="zh-CN" sz="2000" dirty="0" err="1">
                <a:latin typeface="Consolas" pitchFamily="49" charset="0"/>
                <a:cs typeface="Consolas" pitchFamily="49" charset="0"/>
              </a:rPr>
              <a:t>frac_part</a:t>
            </a:r>
            <a:r>
              <a:rPr lang="en-US" altLang="zh-CN" sz="2000" dirty="0">
                <a:latin typeface="Consolas" pitchFamily="49" charset="0"/>
                <a:cs typeface="Consolas" pitchFamily="49" charset="0"/>
              </a:rPr>
              <a:t>;</a:t>
            </a:r>
          </a:p>
          <a:p>
            <a:pPr lvl="1">
              <a:buNone/>
            </a:pPr>
            <a:r>
              <a:rPr lang="en-US" altLang="zh-CN" sz="2000" dirty="0">
                <a:latin typeface="Consolas" pitchFamily="49" charset="0"/>
                <a:cs typeface="Consolas" pitchFamily="49" charset="0"/>
              </a:rPr>
              <a:t>	 </a:t>
            </a:r>
          </a:p>
          <a:p>
            <a:pPr lvl="1">
              <a:buNone/>
            </a:pPr>
            <a:r>
              <a:rPr lang="en-US" altLang="zh-CN" sz="2000" dirty="0" err="1">
                <a:latin typeface="Consolas" pitchFamily="49" charset="0"/>
                <a:cs typeface="Consolas" pitchFamily="49" charset="0"/>
              </a:rPr>
              <a:t>frac_part</a:t>
            </a:r>
            <a:r>
              <a:rPr lang="en-US" altLang="zh-CN" sz="2000" dirty="0">
                <a:latin typeface="Consolas" pitchFamily="49" charset="0"/>
                <a:cs typeface="Consolas" pitchFamily="49" charset="0"/>
              </a:rPr>
              <a:t> = f - (</a:t>
            </a:r>
            <a:r>
              <a:rPr lang="en-US" altLang="zh-CN" sz="2000" dirty="0" err="1">
                <a:latin typeface="Consolas" pitchFamily="49" charset="0"/>
                <a:cs typeface="Consolas" pitchFamily="49" charset="0"/>
              </a:rPr>
              <a:t>int</a:t>
            </a:r>
            <a:r>
              <a:rPr lang="en-US" altLang="zh-CN" sz="2000" dirty="0">
                <a:latin typeface="Consolas" pitchFamily="49" charset="0"/>
                <a:cs typeface="Consolas" pitchFamily="49" charset="0"/>
              </a:rPr>
              <a:t>) f;</a:t>
            </a:r>
            <a:endParaRPr lang="zh-CN" altLang="en-US" sz="2000" dirty="0">
              <a:latin typeface="Consolas" pitchFamily="49" charset="0"/>
              <a:cs typeface="Consolas" pitchFamily="49" charset="0"/>
            </a:endParaRPr>
          </a:p>
        </p:txBody>
      </p:sp>
    </p:spTree>
    <p:extLst>
      <p:ext uri="{BB962C8B-B14F-4D97-AF65-F5344CB8AC3E}">
        <p14:creationId xmlns:p14="http://schemas.microsoft.com/office/powerpoint/2010/main" val="274021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强制类型转换</a:t>
            </a:r>
          </a:p>
        </p:txBody>
      </p:sp>
      <p:sp>
        <p:nvSpPr>
          <p:cNvPr id="3" name="内容占位符 2"/>
          <p:cNvSpPr>
            <a:spLocks noGrp="1"/>
          </p:cNvSpPr>
          <p:nvPr>
            <p:ph idx="1"/>
          </p:nvPr>
        </p:nvSpPr>
        <p:spPr/>
        <p:txBody>
          <a:bodyPr>
            <a:normAutofit fontScale="92500"/>
          </a:bodyPr>
          <a:lstStyle/>
          <a:p>
            <a:pPr>
              <a:lnSpc>
                <a:spcPct val="150000"/>
              </a:lnSpc>
            </a:pPr>
            <a:r>
              <a:rPr lang="zh-CN" altLang="en-US" dirty="0"/>
              <a:t>强制类型转换也可以用来控制编译器，强制其执行转换，例：</a:t>
            </a:r>
          </a:p>
          <a:p>
            <a:pPr lvl="1">
              <a:buNone/>
            </a:pPr>
            <a:r>
              <a:rPr lang="zh-CN" altLang="en-US" dirty="0"/>
              <a:t>	</a:t>
            </a:r>
            <a:r>
              <a:rPr lang="en-US" altLang="zh-CN" dirty="0">
                <a:latin typeface="Consolas" pitchFamily="49" charset="0"/>
              </a:rPr>
              <a:t>float quotient;</a:t>
            </a:r>
          </a:p>
          <a:p>
            <a:pPr lvl="1">
              <a:buNone/>
            </a:pPr>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dividend, divisor;</a:t>
            </a:r>
          </a:p>
          <a:p>
            <a:pPr lvl="1">
              <a:buNone/>
            </a:pPr>
            <a:r>
              <a:rPr lang="en-US" altLang="zh-CN" dirty="0">
                <a:latin typeface="Consolas" pitchFamily="49" charset="0"/>
              </a:rPr>
              <a:t>	quotient = dividend / divisor; </a:t>
            </a:r>
          </a:p>
          <a:p>
            <a:pPr>
              <a:lnSpc>
                <a:spcPct val="150000"/>
              </a:lnSpc>
            </a:pPr>
            <a:r>
              <a:rPr lang="zh-CN" altLang="en-US" dirty="0"/>
              <a:t>为了避免在除法运算产生截断小数部分，需要强制转换其中一个操作数：</a:t>
            </a:r>
          </a:p>
          <a:p>
            <a:pPr lvl="1">
              <a:lnSpc>
                <a:spcPct val="150000"/>
              </a:lnSpc>
              <a:buNone/>
            </a:pPr>
            <a:r>
              <a:rPr lang="zh-CN" altLang="en-US" dirty="0"/>
              <a:t>	</a:t>
            </a:r>
            <a:r>
              <a:rPr lang="en-US" altLang="zh-CN" dirty="0">
                <a:latin typeface="Consolas" pitchFamily="49" charset="0"/>
              </a:rPr>
              <a:t>quotient = (float) dividend / divisor;</a:t>
            </a:r>
          </a:p>
        </p:txBody>
      </p:sp>
      <p:sp>
        <p:nvSpPr>
          <p:cNvPr id="5" name="爆炸形 1 4"/>
          <p:cNvSpPr/>
          <p:nvPr/>
        </p:nvSpPr>
        <p:spPr>
          <a:xfrm>
            <a:off x="6300192" y="1545636"/>
            <a:ext cx="2160240" cy="1080120"/>
          </a:xfrm>
          <a:prstGeom prst="irregularSeal1">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a:solidFill>
                  <a:srgbClr val="FFFFFF"/>
                </a:solidFill>
                <a:latin typeface="微软雅黑" pitchFamily="34" charset="-122"/>
                <a:ea typeface="微软雅黑" pitchFamily="34" charset="-122"/>
              </a:rPr>
              <a:t>丢失小数部分</a:t>
            </a:r>
            <a:endParaRPr lang="zh-CN" altLang="en-US" sz="20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3337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强制类型转换</a:t>
            </a:r>
          </a:p>
        </p:txBody>
      </p:sp>
      <p:sp>
        <p:nvSpPr>
          <p:cNvPr id="3" name="内容占位符 2"/>
          <p:cNvSpPr>
            <a:spLocks noGrp="1"/>
          </p:cNvSpPr>
          <p:nvPr>
            <p:ph idx="1"/>
          </p:nvPr>
        </p:nvSpPr>
        <p:spPr/>
        <p:txBody>
          <a:bodyPr>
            <a:normAutofit fontScale="85000" lnSpcReduction="10000"/>
          </a:bodyPr>
          <a:lstStyle/>
          <a:p>
            <a:pPr>
              <a:lnSpc>
                <a:spcPct val="150000"/>
              </a:lnSpc>
            </a:pPr>
            <a:r>
              <a:rPr lang="en-US" altLang="zh-CN" dirty="0"/>
              <a:t>C</a:t>
            </a:r>
            <a:r>
              <a:rPr lang="zh-CN" altLang="en-US" dirty="0"/>
              <a:t>语言把 </a:t>
            </a:r>
            <a:r>
              <a:rPr lang="en-US" altLang="zh-CN" dirty="0"/>
              <a:t>( </a:t>
            </a:r>
            <a:r>
              <a:rPr lang="zh-CN" altLang="en-US" dirty="0"/>
              <a:t>类型名 </a:t>
            </a:r>
            <a:r>
              <a:rPr lang="en-US" altLang="zh-CN" dirty="0"/>
              <a:t>)</a:t>
            </a:r>
            <a:r>
              <a:rPr lang="zh-CN" altLang="en-US" dirty="0"/>
              <a:t>视为一元运算符，一元运算符的优先级高于二元运算符，所以编译器会把表达式</a:t>
            </a:r>
          </a:p>
          <a:p>
            <a:pPr lvl="1">
              <a:buNone/>
            </a:pPr>
            <a:r>
              <a:rPr lang="zh-CN" altLang="en-US" dirty="0"/>
              <a:t>	</a:t>
            </a:r>
            <a:r>
              <a:rPr lang="en-US" altLang="zh-CN" dirty="0">
                <a:latin typeface="Consolas" pitchFamily="49" charset="0"/>
              </a:rPr>
              <a:t>(float) dividend / divisor</a:t>
            </a:r>
          </a:p>
          <a:p>
            <a:pPr lvl="1">
              <a:buNone/>
            </a:pPr>
            <a:r>
              <a:rPr lang="en-US" altLang="zh-CN" dirty="0">
                <a:latin typeface="Consolas" pitchFamily="49" charset="0"/>
              </a:rPr>
              <a:t>	</a:t>
            </a:r>
            <a:r>
              <a:rPr lang="zh-CN" altLang="en-US" dirty="0">
                <a:latin typeface="Consolas" pitchFamily="49" charset="0"/>
              </a:rPr>
              <a:t>解释为</a:t>
            </a:r>
          </a:p>
          <a:p>
            <a:pPr lvl="1">
              <a:buNone/>
            </a:pPr>
            <a:r>
              <a:rPr lang="zh-CN" altLang="en-US" dirty="0">
                <a:latin typeface="Consolas" pitchFamily="49" charset="0"/>
              </a:rPr>
              <a:t>	</a:t>
            </a:r>
            <a:r>
              <a:rPr lang="en-US" altLang="zh-CN" dirty="0">
                <a:latin typeface="Consolas" pitchFamily="49" charset="0"/>
              </a:rPr>
              <a:t>((float) dividend) / divisor</a:t>
            </a:r>
          </a:p>
          <a:p>
            <a:pPr>
              <a:lnSpc>
                <a:spcPct val="150000"/>
              </a:lnSpc>
            </a:pPr>
            <a:r>
              <a:rPr lang="zh-CN" altLang="en-US" dirty="0"/>
              <a:t>其他方法也可实现同样的效果：</a:t>
            </a:r>
          </a:p>
          <a:p>
            <a:pPr lvl="1">
              <a:buNone/>
            </a:pPr>
            <a:r>
              <a:rPr lang="en-US" altLang="zh-CN" dirty="0">
                <a:latin typeface="Consolas" pitchFamily="49" charset="0"/>
                <a:cs typeface="Consolas" pitchFamily="49" charset="0"/>
              </a:rPr>
              <a:t>quotient = dividend / (float) divisor;</a:t>
            </a:r>
          </a:p>
          <a:p>
            <a:pPr lvl="1">
              <a:buNone/>
            </a:pPr>
            <a:r>
              <a:rPr lang="en-US" altLang="zh-CN" dirty="0">
                <a:latin typeface="Consolas" pitchFamily="49" charset="0"/>
                <a:cs typeface="Consolas" pitchFamily="49" charset="0"/>
              </a:rPr>
              <a:t>quotient = (float) dividend / (float) divisor;</a:t>
            </a:r>
            <a:endParaRPr lang="zh-CN" altLang="en-US" dirty="0">
              <a:latin typeface="Consolas" pitchFamily="49" charset="0"/>
              <a:cs typeface="Consolas" pitchFamily="49" charset="0"/>
            </a:endParaRPr>
          </a:p>
        </p:txBody>
      </p:sp>
    </p:spTree>
    <p:extLst>
      <p:ext uri="{BB962C8B-B14F-4D97-AF65-F5344CB8AC3E}">
        <p14:creationId xmlns:p14="http://schemas.microsoft.com/office/powerpoint/2010/main" val="215865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强制类型转换</a:t>
            </a:r>
          </a:p>
        </p:txBody>
      </p:sp>
      <p:sp>
        <p:nvSpPr>
          <p:cNvPr id="3" name="内容占位符 2"/>
          <p:cNvSpPr>
            <a:spLocks noGrp="1"/>
          </p:cNvSpPr>
          <p:nvPr>
            <p:ph idx="1"/>
          </p:nvPr>
        </p:nvSpPr>
        <p:spPr/>
        <p:txBody>
          <a:bodyPr>
            <a:noAutofit/>
          </a:bodyPr>
          <a:lstStyle/>
          <a:p>
            <a:r>
              <a:rPr lang="zh-CN" altLang="en-US" sz="2000" dirty="0">
                <a:latin typeface="+mn-ea"/>
                <a:ea typeface="+mn-ea"/>
              </a:rPr>
              <a:t>有时，需要使用强制类型转换来避免溢出：</a:t>
            </a:r>
          </a:p>
          <a:p>
            <a:pPr lvl="1">
              <a:buNone/>
            </a:pPr>
            <a:r>
              <a:rPr lang="zh-CN" altLang="en-US" dirty="0">
                <a:latin typeface="+mn-ea"/>
                <a:ea typeface="+mn-ea"/>
              </a:rPr>
              <a:t>	</a:t>
            </a:r>
            <a:r>
              <a:rPr lang="en-US" altLang="zh-CN" dirty="0">
                <a:latin typeface="+mn-ea"/>
                <a:ea typeface="+mn-ea"/>
              </a:rPr>
              <a:t>long </a:t>
            </a:r>
            <a:r>
              <a:rPr lang="en-US" altLang="zh-CN" dirty="0" err="1">
                <a:latin typeface="+mn-ea"/>
                <a:ea typeface="+mn-ea"/>
              </a:rPr>
              <a:t>i</a:t>
            </a:r>
            <a:r>
              <a:rPr lang="en-US" altLang="zh-CN" dirty="0">
                <a:latin typeface="+mn-ea"/>
                <a:ea typeface="+mn-ea"/>
              </a:rPr>
              <a:t>;</a:t>
            </a:r>
          </a:p>
          <a:p>
            <a:pPr lvl="1">
              <a:buNone/>
            </a:pPr>
            <a:r>
              <a:rPr lang="en-US" altLang="zh-CN" dirty="0">
                <a:latin typeface="+mn-ea"/>
                <a:ea typeface="+mn-ea"/>
              </a:rPr>
              <a:t>	</a:t>
            </a:r>
            <a:r>
              <a:rPr lang="en-US" altLang="zh-CN" dirty="0" err="1">
                <a:latin typeface="+mn-ea"/>
                <a:ea typeface="+mn-ea"/>
              </a:rPr>
              <a:t>int</a:t>
            </a:r>
            <a:r>
              <a:rPr lang="en-US" altLang="zh-CN" dirty="0">
                <a:latin typeface="+mn-ea"/>
                <a:ea typeface="+mn-ea"/>
              </a:rPr>
              <a:t> j = 1000;	 </a:t>
            </a:r>
          </a:p>
          <a:p>
            <a:pPr lvl="1">
              <a:buNone/>
            </a:pPr>
            <a:r>
              <a:rPr lang="en-US" altLang="zh-CN" dirty="0">
                <a:latin typeface="+mn-ea"/>
                <a:ea typeface="+mn-ea"/>
              </a:rPr>
              <a:t>	</a:t>
            </a:r>
            <a:r>
              <a:rPr lang="en-US" altLang="zh-CN" dirty="0" err="1">
                <a:latin typeface="+mn-ea"/>
                <a:ea typeface="+mn-ea"/>
              </a:rPr>
              <a:t>i</a:t>
            </a:r>
            <a:r>
              <a:rPr lang="en-US" altLang="zh-CN" dirty="0">
                <a:latin typeface="+mn-ea"/>
                <a:ea typeface="+mn-ea"/>
              </a:rPr>
              <a:t> = j * j;   /* overflow may occur */</a:t>
            </a:r>
          </a:p>
          <a:p>
            <a:r>
              <a:rPr lang="zh-CN" altLang="en-US" sz="2000" dirty="0">
                <a:latin typeface="+mn-ea"/>
                <a:ea typeface="+mn-ea"/>
              </a:rPr>
              <a:t>用强制类型转换来避免这个问题：</a:t>
            </a:r>
          </a:p>
          <a:p>
            <a:pPr lvl="1">
              <a:buNone/>
            </a:pPr>
            <a:r>
              <a:rPr lang="zh-CN" altLang="en-US" dirty="0">
                <a:latin typeface="+mn-ea"/>
                <a:ea typeface="+mn-ea"/>
              </a:rPr>
              <a:t>	</a:t>
            </a:r>
            <a:r>
              <a:rPr lang="en-US" altLang="zh-CN" dirty="0" err="1">
                <a:latin typeface="+mn-ea"/>
                <a:ea typeface="+mn-ea"/>
              </a:rPr>
              <a:t>i</a:t>
            </a:r>
            <a:r>
              <a:rPr lang="en-US" altLang="zh-CN" dirty="0">
                <a:latin typeface="+mn-ea"/>
                <a:ea typeface="+mn-ea"/>
              </a:rPr>
              <a:t> = (long) j * j;</a:t>
            </a:r>
          </a:p>
          <a:p>
            <a:r>
              <a:rPr lang="zh-CN" altLang="en-US" sz="2000" dirty="0">
                <a:latin typeface="+mn-ea"/>
                <a:ea typeface="+mn-ea"/>
              </a:rPr>
              <a:t>下面语句正确吗？</a:t>
            </a:r>
          </a:p>
          <a:p>
            <a:pPr lvl="1">
              <a:buNone/>
            </a:pPr>
            <a:r>
              <a:rPr lang="zh-CN" altLang="en-US" dirty="0">
                <a:latin typeface="+mn-ea"/>
                <a:ea typeface="+mn-ea"/>
              </a:rPr>
              <a:t>	</a:t>
            </a:r>
            <a:r>
              <a:rPr lang="en-US" altLang="zh-CN" dirty="0" err="1">
                <a:latin typeface="+mn-ea"/>
                <a:ea typeface="+mn-ea"/>
              </a:rPr>
              <a:t>i</a:t>
            </a:r>
            <a:r>
              <a:rPr lang="en-US" altLang="zh-CN" dirty="0">
                <a:latin typeface="+mn-ea"/>
                <a:ea typeface="+mn-ea"/>
              </a:rPr>
              <a:t> = (long) (j * j); </a:t>
            </a:r>
          </a:p>
          <a:p>
            <a:pPr>
              <a:buNone/>
            </a:pPr>
            <a:r>
              <a:rPr lang="en-US" altLang="zh-CN" sz="2000" dirty="0">
                <a:latin typeface="+mn-ea"/>
                <a:ea typeface="+mn-ea"/>
              </a:rPr>
              <a:t>	</a:t>
            </a:r>
            <a:endParaRPr lang="zh-CN" altLang="en-US" sz="2000" dirty="0">
              <a:latin typeface="+mn-ea"/>
              <a:ea typeface="+mn-ea"/>
            </a:endParaRPr>
          </a:p>
        </p:txBody>
      </p:sp>
      <p:sp>
        <p:nvSpPr>
          <p:cNvPr id="6" name="圆角矩形 5"/>
          <p:cNvSpPr/>
          <p:nvPr/>
        </p:nvSpPr>
        <p:spPr>
          <a:xfrm>
            <a:off x="1835696" y="1563638"/>
            <a:ext cx="7128792" cy="432048"/>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400">
                <a:solidFill>
                  <a:srgbClr val="FFFFFF"/>
                </a:solidFill>
                <a:latin typeface="微软雅黑" pitchFamily="34" charset="-122"/>
                <a:ea typeface="微软雅黑" pitchFamily="34" charset="-122"/>
              </a:rPr>
              <a:t>错误，因为溢出在强制类型转换之前就已经发生了</a:t>
            </a:r>
            <a:endParaRPr lang="zh-CN" altLang="en-US" sz="2400"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34064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类型定义</a:t>
            </a:r>
            <a:r>
              <a:rPr lang="en-US" altLang="zh-CN" dirty="0"/>
              <a:t>——</a:t>
            </a:r>
            <a:r>
              <a:rPr lang="zh-CN" altLang="en-US" dirty="0"/>
              <a:t>定义新的类型</a:t>
            </a:r>
          </a:p>
        </p:txBody>
      </p:sp>
      <p:sp>
        <p:nvSpPr>
          <p:cNvPr id="3" name="内容占位符 2"/>
          <p:cNvSpPr>
            <a:spLocks noGrp="1"/>
          </p:cNvSpPr>
          <p:nvPr>
            <p:ph idx="1"/>
          </p:nvPr>
        </p:nvSpPr>
        <p:spPr>
          <a:xfrm>
            <a:off x="395537" y="967254"/>
            <a:ext cx="8496943" cy="524376"/>
          </a:xfrm>
        </p:spPr>
        <p:txBody>
          <a:bodyPr>
            <a:normAutofit/>
          </a:bodyPr>
          <a:lstStyle/>
          <a:p>
            <a:pPr>
              <a:buNone/>
            </a:pPr>
            <a:r>
              <a:rPr lang="zh-CN" altLang="en-US" dirty="0"/>
              <a:t>类型定义用于对一个数据类型创建一个别名</a:t>
            </a:r>
            <a:endParaRPr lang="en-US" altLang="zh-CN" dirty="0">
              <a:latin typeface="Consolas" pitchFamily="49" charset="0"/>
              <a:cs typeface="Consolas" pitchFamily="49" charset="0"/>
            </a:endParaRPr>
          </a:p>
          <a:p>
            <a:pPr lvl="1">
              <a:buNone/>
            </a:pPr>
            <a:endParaRPr lang="en-US" altLang="zh-CN" dirty="0"/>
          </a:p>
        </p:txBody>
      </p:sp>
      <p:sp>
        <p:nvSpPr>
          <p:cNvPr id="4" name="内容占位符 2"/>
          <p:cNvSpPr txBox="1">
            <a:spLocks/>
          </p:cNvSpPr>
          <p:nvPr/>
        </p:nvSpPr>
        <p:spPr bwMode="auto">
          <a:xfrm>
            <a:off x="467544" y="1491630"/>
            <a:ext cx="8496943" cy="1872208"/>
          </a:xfrm>
          <a:prstGeom prst="rect">
            <a:avLst/>
          </a:prstGeom>
          <a:solidFill>
            <a:srgbClr val="CCECFF"/>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zh-CN" altLang="en-US" sz="2400" kern="0" dirty="0">
                <a:solidFill>
                  <a:srgbClr val="002060"/>
                </a:solidFill>
                <a:latin typeface="Consolas" pitchFamily="49" charset="0"/>
                <a:ea typeface="微软雅黑" pitchFamily="34" charset="-122"/>
              </a:rPr>
              <a:t>语法规则：</a:t>
            </a:r>
            <a:endParaRPr lang="en-US" altLang="zh-CN" sz="2400" kern="0" dirty="0">
              <a:solidFill>
                <a:srgbClr val="002060"/>
              </a:solidFill>
              <a:latin typeface="Consolas" pitchFamily="49" charset="0"/>
              <a:ea typeface="微软雅黑" pitchFamily="34" charset="-122"/>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en-US" altLang="zh-CN" sz="2400" kern="0" dirty="0" err="1">
                <a:solidFill>
                  <a:srgbClr val="002060"/>
                </a:solidFill>
                <a:latin typeface="Consolas" pitchFamily="49" charset="0"/>
                <a:ea typeface="微软雅黑" pitchFamily="34" charset="-122"/>
              </a:rPr>
              <a:t>typedef</a:t>
            </a:r>
            <a:r>
              <a:rPr lang="en-US" altLang="zh-CN" sz="2400" kern="0" dirty="0">
                <a:solidFill>
                  <a:srgbClr val="002060"/>
                </a:solidFill>
                <a:latin typeface="Consolas" pitchFamily="49" charset="0"/>
                <a:ea typeface="微软雅黑" pitchFamily="34" charset="-122"/>
              </a:rPr>
              <a:t> type declaration;</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lang="zh-CN" altLang="en-US" sz="2400" kern="0" dirty="0">
                <a:solidFill>
                  <a:srgbClr val="002060"/>
                </a:solidFill>
                <a:latin typeface="Consolas" pitchFamily="49" charset="0"/>
                <a:ea typeface="微软雅黑" pitchFamily="34" charset="-122"/>
                <a:cs typeface="Consolas" pitchFamily="49" charset="0"/>
              </a:rPr>
              <a:t>例如：</a:t>
            </a:r>
            <a:endParaRPr lang="en-US" altLang="zh-CN" sz="2400" kern="0" dirty="0">
              <a:solidFill>
                <a:srgbClr val="002060"/>
              </a:solidFill>
              <a:latin typeface="Consolas" pitchFamily="49" charset="0"/>
              <a:ea typeface="微软雅黑" pitchFamily="34" charset="-122"/>
              <a:cs typeface="Consolas" pitchFamily="49" charset="0"/>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err="1">
                <a:ln>
                  <a:noFill/>
                </a:ln>
                <a:solidFill>
                  <a:srgbClr val="002060"/>
                </a:solidFill>
                <a:effectLst/>
                <a:uLnTx/>
                <a:uFillTx/>
                <a:latin typeface="Consolas" pitchFamily="49" charset="0"/>
                <a:ea typeface="微软雅黑" pitchFamily="34" charset="-122"/>
                <a:cs typeface="Consolas" pitchFamily="49" charset="0"/>
              </a:rPr>
              <a:t>typedef</a:t>
            </a:r>
            <a:r>
              <a:rPr kumimoji="0" lang="en-US" altLang="zh-CN" sz="2400" b="0" i="0" u="none" strike="noStrike" kern="0" cap="none" spc="0" normalizeH="0" baseline="0" noProof="0" dirty="0">
                <a:ln>
                  <a:noFill/>
                </a:ln>
                <a:solidFill>
                  <a:srgbClr val="002060"/>
                </a:solidFill>
                <a:effectLst/>
                <a:uLnTx/>
                <a:uFillTx/>
                <a:latin typeface="Consolas" pitchFamily="49" charset="0"/>
                <a:ea typeface="微软雅黑" pitchFamily="34" charset="-122"/>
                <a:cs typeface="Consolas" pitchFamily="49" charset="0"/>
              </a:rPr>
              <a:t> </a:t>
            </a:r>
            <a:r>
              <a:rPr kumimoji="0" lang="en-US" altLang="zh-CN" sz="2400" b="0" i="0" u="none" strike="noStrike" kern="0" cap="none" spc="0" normalizeH="0" baseline="0" noProof="0" dirty="0" err="1">
                <a:ln>
                  <a:noFill/>
                </a:ln>
                <a:solidFill>
                  <a:srgbClr val="002060"/>
                </a:solidFill>
                <a:effectLst/>
                <a:uLnTx/>
                <a:uFillTx/>
                <a:latin typeface="Consolas" pitchFamily="49" charset="0"/>
                <a:ea typeface="微软雅黑" pitchFamily="34" charset="-122"/>
                <a:cs typeface="Consolas" pitchFamily="49" charset="0"/>
              </a:rPr>
              <a:t>int</a:t>
            </a:r>
            <a:r>
              <a:rPr kumimoji="0" lang="en-US" altLang="zh-CN" sz="2400" b="0" i="0" u="none" strike="noStrike" kern="0" cap="none" spc="0" normalizeH="0" baseline="0" noProof="0" dirty="0">
                <a:ln>
                  <a:noFill/>
                </a:ln>
                <a:solidFill>
                  <a:srgbClr val="002060"/>
                </a:solidFill>
                <a:effectLst/>
                <a:uLnTx/>
                <a:uFillTx/>
                <a:latin typeface="Consolas" pitchFamily="49" charset="0"/>
                <a:ea typeface="微软雅黑" pitchFamily="34" charset="-122"/>
                <a:cs typeface="Consolas" pitchFamily="49" charset="0"/>
              </a:rPr>
              <a:t> length</a:t>
            </a:r>
            <a:r>
              <a:rPr kumimoji="0" lang="zh-CN" altLang="en-US" sz="2400" b="0" i="0" u="none" strike="noStrike" kern="0" cap="none" spc="0" normalizeH="0" baseline="0" noProof="0" dirty="0">
                <a:ln>
                  <a:noFill/>
                </a:ln>
                <a:solidFill>
                  <a:srgbClr val="002060"/>
                </a:solidFill>
                <a:effectLst/>
                <a:uLnTx/>
                <a:uFillTx/>
                <a:latin typeface="Consolas" pitchFamily="49" charset="0"/>
                <a:ea typeface="微软雅黑" pitchFamily="34" charset="-122"/>
                <a:cs typeface="Consolas" pitchFamily="49" charset="0"/>
              </a:rPr>
              <a:t>；</a:t>
            </a:r>
            <a:endParaRPr kumimoji="0" lang="en-US" altLang="zh-CN" sz="2400" b="0" i="0" u="none" strike="noStrike" kern="0" cap="none" spc="0" normalizeH="0" baseline="0" noProof="0" dirty="0">
              <a:ln>
                <a:noFill/>
              </a:ln>
              <a:solidFill>
                <a:srgbClr val="002060"/>
              </a:solidFill>
              <a:effectLst/>
              <a:uLnTx/>
              <a:uFillTx/>
              <a:latin typeface="Consolas" pitchFamily="49" charset="0"/>
              <a:ea typeface="微软雅黑" pitchFamily="34" charset="-122"/>
              <a:cs typeface="Consolas" pitchFamily="49" charset="0"/>
            </a:endParaRPr>
          </a:p>
          <a:p>
            <a:pPr marL="742950" marR="0" lvl="1" indent="-285750" algn="l" defTabSz="914400" rtl="0" eaLnBrk="1" fontAlgn="base" latinLnBrk="0" hangingPunct="1">
              <a:lnSpc>
                <a:spcPct val="100000"/>
              </a:lnSpc>
              <a:spcBef>
                <a:spcPct val="20000"/>
              </a:spcBef>
              <a:spcAft>
                <a:spcPct val="0"/>
              </a:spcAft>
              <a:buClrTx/>
              <a:buSzTx/>
              <a:buFontTx/>
              <a:buNone/>
              <a:tabLst/>
              <a:defRPr/>
            </a:pPr>
            <a:endParaRPr kumimoji="0" lang="en-US" altLang="zh-CN" sz="2000" b="0" i="0" u="none" strike="noStrike" kern="0" cap="none" spc="0" normalizeH="0" baseline="0" noProof="0" dirty="0">
              <a:ln>
                <a:noFill/>
              </a:ln>
              <a:solidFill>
                <a:srgbClr val="008000"/>
              </a:solidFill>
              <a:effectLst/>
              <a:uLnTx/>
              <a:uFillTx/>
              <a:latin typeface="+mn-lt"/>
              <a:ea typeface="隶书" pitchFamily="49" charset="-122"/>
              <a:cs typeface="+mn-cs"/>
            </a:endParaRPr>
          </a:p>
        </p:txBody>
      </p:sp>
      <p:sp>
        <p:nvSpPr>
          <p:cNvPr id="5" name="内容占位符 2"/>
          <p:cNvSpPr txBox="1">
            <a:spLocks/>
          </p:cNvSpPr>
          <p:nvPr/>
        </p:nvSpPr>
        <p:spPr bwMode="auto">
          <a:xfrm>
            <a:off x="467545" y="3507854"/>
            <a:ext cx="8496943" cy="1152128"/>
          </a:xfrm>
          <a:prstGeom prst="rect">
            <a:avLst/>
          </a:prstGeom>
          <a:solidFill>
            <a:schemeClr val="bg2">
              <a:lumMod val="20000"/>
              <a:lumOff val="80000"/>
            </a:schemeClr>
          </a:solidFill>
          <a:ln w="9525">
            <a:no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lvl="0">
              <a:lnSpc>
                <a:spcPct val="150000"/>
              </a:lnSpc>
              <a:spcBef>
                <a:spcPct val="20000"/>
              </a:spcBef>
            </a:pPr>
            <a:r>
              <a:rPr lang="zh-CN" altLang="en-US" sz="2400" kern="0" dirty="0">
                <a:solidFill>
                  <a:srgbClr val="008000"/>
                </a:solidFill>
                <a:latin typeface="微软雅黑" pitchFamily="34" charset="-122"/>
                <a:ea typeface="微软雅黑" pitchFamily="34" charset="-122"/>
              </a:rPr>
              <a:t>一个类型定义声明并没有创建一个新的类型，仅仅是对某个已有的类型增加一个新名称而已。</a:t>
            </a:r>
            <a:endParaRPr kumimoji="0" lang="en-US" altLang="zh-CN" sz="2000" b="0" i="0" u="none" strike="noStrike" kern="0" cap="none" spc="0" normalizeH="0" baseline="0" noProof="0" dirty="0">
              <a:ln>
                <a:noFill/>
              </a:ln>
              <a:solidFill>
                <a:srgbClr val="008000"/>
              </a:solidFill>
              <a:effectLst/>
              <a:uLnTx/>
              <a:uFillTx/>
              <a:latin typeface="+mn-lt"/>
              <a:ea typeface="隶书" pitchFamily="49" charset="-122"/>
              <a:cs typeface="+mn-cs"/>
            </a:endParaRPr>
          </a:p>
        </p:txBody>
      </p:sp>
    </p:spTree>
    <p:extLst>
      <p:ext uri="{BB962C8B-B14F-4D97-AF65-F5344CB8AC3E}">
        <p14:creationId xmlns:p14="http://schemas.microsoft.com/office/powerpoint/2010/main" val="36193537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类型定义</a:t>
            </a:r>
            <a:r>
              <a:rPr lang="en-US" altLang="zh-CN" dirty="0"/>
              <a:t>——</a:t>
            </a:r>
            <a:r>
              <a:rPr lang="zh-CN" altLang="en-US" dirty="0"/>
              <a:t>定义新的类型</a:t>
            </a:r>
          </a:p>
        </p:txBody>
      </p:sp>
      <p:sp>
        <p:nvSpPr>
          <p:cNvPr id="3" name="内容占位符 2"/>
          <p:cNvSpPr>
            <a:spLocks noGrp="1"/>
          </p:cNvSpPr>
          <p:nvPr>
            <p:ph idx="1"/>
          </p:nvPr>
        </p:nvSpPr>
        <p:spPr/>
        <p:txBody>
          <a:bodyPr>
            <a:noAutofit/>
          </a:bodyPr>
          <a:lstStyle/>
          <a:p>
            <a:pPr>
              <a:lnSpc>
                <a:spcPct val="150000"/>
              </a:lnSpc>
              <a:spcAft>
                <a:spcPts val="600"/>
              </a:spcAft>
            </a:pPr>
            <a:r>
              <a:rPr lang="zh-CN" altLang="en-US" sz="2000" dirty="0">
                <a:latin typeface="+mn-ea"/>
                <a:ea typeface="+mn-ea"/>
              </a:rPr>
              <a:t>使用类型定义设置布尔型：</a:t>
            </a:r>
          </a:p>
          <a:p>
            <a:pPr lvl="1">
              <a:lnSpc>
                <a:spcPct val="150000"/>
              </a:lnSpc>
              <a:spcAft>
                <a:spcPts val="600"/>
              </a:spcAft>
              <a:buNone/>
            </a:pPr>
            <a:r>
              <a:rPr lang="en-US" altLang="zh-CN" dirty="0" err="1">
                <a:latin typeface="+mn-ea"/>
                <a:ea typeface="+mn-ea"/>
                <a:cs typeface="Consolas" pitchFamily="49" charset="0"/>
              </a:rPr>
              <a:t>typedef</a:t>
            </a:r>
            <a:r>
              <a:rPr lang="en-US" altLang="zh-CN" dirty="0">
                <a:latin typeface="+mn-ea"/>
                <a:ea typeface="+mn-ea"/>
                <a:cs typeface="Consolas" pitchFamily="49" charset="0"/>
              </a:rPr>
              <a:t> </a:t>
            </a:r>
            <a:r>
              <a:rPr lang="en-US" altLang="zh-CN" dirty="0" err="1">
                <a:latin typeface="+mn-ea"/>
                <a:ea typeface="+mn-ea"/>
                <a:cs typeface="Consolas" pitchFamily="49" charset="0"/>
              </a:rPr>
              <a:t>int</a:t>
            </a:r>
            <a:r>
              <a:rPr lang="en-US" altLang="zh-CN" dirty="0">
                <a:latin typeface="+mn-ea"/>
                <a:ea typeface="+mn-ea"/>
                <a:cs typeface="Consolas" pitchFamily="49" charset="0"/>
              </a:rPr>
              <a:t> Bool;</a:t>
            </a:r>
          </a:p>
          <a:p>
            <a:pPr>
              <a:lnSpc>
                <a:spcPct val="150000"/>
              </a:lnSpc>
              <a:spcAft>
                <a:spcPts val="600"/>
              </a:spcAft>
            </a:pPr>
            <a:r>
              <a:rPr lang="en-US" altLang="zh-CN" sz="2000" dirty="0">
                <a:latin typeface="+mn-ea"/>
                <a:ea typeface="+mn-ea"/>
              </a:rPr>
              <a:t>Bool</a:t>
            </a:r>
            <a:r>
              <a:rPr lang="zh-CN" altLang="en-US" sz="2000" dirty="0">
                <a:latin typeface="+mn-ea"/>
                <a:ea typeface="+mn-ea"/>
              </a:rPr>
              <a:t>类型现在可以和内置的类型名一样用于变量声明： </a:t>
            </a:r>
          </a:p>
          <a:p>
            <a:pPr lvl="1">
              <a:lnSpc>
                <a:spcPct val="150000"/>
              </a:lnSpc>
              <a:spcAft>
                <a:spcPts val="600"/>
              </a:spcAft>
              <a:buNone/>
            </a:pPr>
            <a:r>
              <a:rPr lang="zh-CN" altLang="en-US" dirty="0">
                <a:latin typeface="+mn-ea"/>
                <a:ea typeface="+mn-ea"/>
              </a:rPr>
              <a:t>例如</a:t>
            </a:r>
            <a:r>
              <a:rPr lang="en-US" altLang="zh-CN" dirty="0">
                <a:latin typeface="+mn-ea"/>
                <a:ea typeface="+mn-ea"/>
              </a:rPr>
              <a:t>:</a:t>
            </a:r>
          </a:p>
          <a:p>
            <a:pPr lvl="1">
              <a:lnSpc>
                <a:spcPct val="150000"/>
              </a:lnSpc>
              <a:spcAft>
                <a:spcPts val="600"/>
              </a:spcAft>
              <a:buNone/>
            </a:pPr>
            <a:r>
              <a:rPr lang="en-US" altLang="zh-CN" dirty="0" err="1">
                <a:latin typeface="+mn-ea"/>
                <a:ea typeface="+mn-ea"/>
              </a:rPr>
              <a:t>Bool</a:t>
            </a:r>
            <a:r>
              <a:rPr lang="en-US" altLang="zh-CN" dirty="0">
                <a:latin typeface="+mn-ea"/>
                <a:ea typeface="+mn-ea"/>
              </a:rPr>
              <a:t> flag;   /* same as </a:t>
            </a:r>
            <a:r>
              <a:rPr lang="en-US" altLang="zh-CN" dirty="0" err="1">
                <a:latin typeface="+mn-ea"/>
                <a:ea typeface="+mn-ea"/>
              </a:rPr>
              <a:t>int</a:t>
            </a:r>
            <a:r>
              <a:rPr lang="en-US" altLang="zh-CN" dirty="0">
                <a:latin typeface="+mn-ea"/>
                <a:ea typeface="+mn-ea"/>
              </a:rPr>
              <a:t> flag; */</a:t>
            </a:r>
            <a:endParaRPr lang="zh-CN" altLang="en-US" dirty="0">
              <a:latin typeface="+mn-ea"/>
              <a:ea typeface="+mn-ea"/>
            </a:endParaRPr>
          </a:p>
        </p:txBody>
      </p:sp>
    </p:spTree>
    <p:extLst>
      <p:ext uri="{BB962C8B-B14F-4D97-AF65-F5344CB8AC3E}">
        <p14:creationId xmlns:p14="http://schemas.microsoft.com/office/powerpoint/2010/main" val="4294648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类型定义的优点</a:t>
            </a:r>
          </a:p>
        </p:txBody>
      </p:sp>
      <p:sp>
        <p:nvSpPr>
          <p:cNvPr id="3" name="内容占位符 2"/>
          <p:cNvSpPr>
            <a:spLocks noGrp="1"/>
          </p:cNvSpPr>
          <p:nvPr>
            <p:ph idx="1"/>
          </p:nvPr>
        </p:nvSpPr>
        <p:spPr/>
        <p:txBody>
          <a:bodyPr>
            <a:normAutofit fontScale="85000" lnSpcReduction="10000"/>
          </a:bodyPr>
          <a:lstStyle/>
          <a:p>
            <a:pPr>
              <a:lnSpc>
                <a:spcPct val="150000"/>
              </a:lnSpc>
            </a:pPr>
            <a:r>
              <a:rPr lang="zh-CN" altLang="en-US" dirty="0">
                <a:latin typeface="Consolas" pitchFamily="49" charset="0"/>
              </a:rPr>
              <a:t>类型定义使得</a:t>
            </a:r>
            <a:r>
              <a:rPr lang="zh-CN" altLang="en-US" b="1" dirty="0">
                <a:solidFill>
                  <a:srgbClr val="FF0000"/>
                </a:solidFill>
                <a:latin typeface="Consolas" pitchFamily="49" charset="0"/>
              </a:rPr>
              <a:t>程序更加易于理解</a:t>
            </a:r>
            <a:r>
              <a:rPr lang="en-US" altLang="zh-CN" b="1" dirty="0">
                <a:solidFill>
                  <a:srgbClr val="FF0000"/>
                </a:solidFill>
                <a:latin typeface="Consolas" pitchFamily="49" charset="0"/>
              </a:rPr>
              <a:t>(</a:t>
            </a:r>
            <a:r>
              <a:rPr lang="zh-CN" altLang="en-US" b="1" dirty="0">
                <a:solidFill>
                  <a:srgbClr val="FF0000"/>
                </a:solidFill>
                <a:latin typeface="Consolas" pitchFamily="49" charset="0"/>
              </a:rPr>
              <a:t>可读性</a:t>
            </a:r>
            <a:r>
              <a:rPr lang="en-US" altLang="zh-CN" b="1" dirty="0">
                <a:solidFill>
                  <a:srgbClr val="FF0000"/>
                </a:solidFill>
                <a:latin typeface="Consolas" pitchFamily="49" charset="0"/>
              </a:rPr>
              <a:t>)</a:t>
            </a:r>
            <a:endParaRPr lang="zh-CN" altLang="en-US" b="1" dirty="0">
              <a:solidFill>
                <a:srgbClr val="FF0000"/>
              </a:solidFill>
              <a:latin typeface="Consolas" pitchFamily="49" charset="0"/>
            </a:endParaRPr>
          </a:p>
          <a:p>
            <a:pPr>
              <a:lnSpc>
                <a:spcPct val="150000"/>
              </a:lnSpc>
            </a:pPr>
            <a:r>
              <a:rPr lang="zh-CN" altLang="en-US" dirty="0">
                <a:latin typeface="Consolas" pitchFamily="49" charset="0"/>
              </a:rPr>
              <a:t>假设变量</a:t>
            </a:r>
            <a:r>
              <a:rPr lang="en-US" altLang="zh-CN" dirty="0" err="1">
                <a:latin typeface="Consolas" pitchFamily="49" charset="0"/>
              </a:rPr>
              <a:t>cash_in</a:t>
            </a:r>
            <a:r>
              <a:rPr lang="zh-CN" altLang="en-US" dirty="0">
                <a:latin typeface="Consolas" pitchFamily="49" charset="0"/>
              </a:rPr>
              <a:t>和变量</a:t>
            </a:r>
            <a:r>
              <a:rPr lang="en-US" altLang="zh-CN" dirty="0" err="1">
                <a:latin typeface="Consolas" pitchFamily="49" charset="0"/>
              </a:rPr>
              <a:t>cash_out</a:t>
            </a:r>
            <a:r>
              <a:rPr lang="zh-CN" altLang="en-US" dirty="0">
                <a:latin typeface="Consolas" pitchFamily="49" charset="0"/>
              </a:rPr>
              <a:t>将用于存储美元数量。把</a:t>
            </a:r>
            <a:r>
              <a:rPr lang="en-US" altLang="zh-CN" dirty="0">
                <a:latin typeface="Consolas" pitchFamily="49" charset="0"/>
              </a:rPr>
              <a:t>Dollars</a:t>
            </a:r>
            <a:r>
              <a:rPr lang="zh-CN" altLang="en-US" dirty="0">
                <a:latin typeface="Consolas" pitchFamily="49" charset="0"/>
              </a:rPr>
              <a:t>声明成</a:t>
            </a:r>
          </a:p>
          <a:p>
            <a:pPr lvl="1">
              <a:buNone/>
            </a:pPr>
            <a:r>
              <a:rPr lang="zh-CN" altLang="en-US" dirty="0">
                <a:latin typeface="Consolas" pitchFamily="49" charset="0"/>
              </a:rPr>
              <a:t>	</a:t>
            </a:r>
            <a:r>
              <a:rPr lang="en-US" altLang="zh-CN" dirty="0" err="1">
                <a:latin typeface="Consolas" pitchFamily="49" charset="0"/>
              </a:rPr>
              <a:t>typedef</a:t>
            </a:r>
            <a:r>
              <a:rPr lang="en-US" altLang="zh-CN" dirty="0">
                <a:latin typeface="Consolas" pitchFamily="49" charset="0"/>
              </a:rPr>
              <a:t> float Dollars;</a:t>
            </a:r>
          </a:p>
          <a:p>
            <a:pPr lvl="1">
              <a:buNone/>
            </a:pPr>
            <a:r>
              <a:rPr lang="en-US" altLang="zh-CN" dirty="0">
                <a:latin typeface="Consolas" pitchFamily="49" charset="0"/>
              </a:rPr>
              <a:t>	</a:t>
            </a:r>
            <a:r>
              <a:rPr lang="zh-CN" altLang="en-US" dirty="0">
                <a:latin typeface="Consolas" pitchFamily="49" charset="0"/>
              </a:rPr>
              <a:t>随后写出</a:t>
            </a:r>
          </a:p>
          <a:p>
            <a:pPr lvl="1">
              <a:buNone/>
            </a:pPr>
            <a:r>
              <a:rPr lang="zh-CN" altLang="en-US" dirty="0">
                <a:latin typeface="Consolas" pitchFamily="49" charset="0"/>
              </a:rPr>
              <a:t>	</a:t>
            </a:r>
            <a:r>
              <a:rPr lang="en-US" altLang="zh-CN" dirty="0">
                <a:latin typeface="Consolas" pitchFamily="49" charset="0"/>
              </a:rPr>
              <a:t>Dollars </a:t>
            </a:r>
            <a:r>
              <a:rPr lang="en-US" altLang="zh-CN" dirty="0" err="1">
                <a:latin typeface="Consolas" pitchFamily="49" charset="0"/>
              </a:rPr>
              <a:t>cash_in</a:t>
            </a:r>
            <a:r>
              <a:rPr lang="en-US" altLang="zh-CN" dirty="0">
                <a:latin typeface="Consolas" pitchFamily="49" charset="0"/>
              </a:rPr>
              <a:t>, </a:t>
            </a:r>
            <a:r>
              <a:rPr lang="en-US" altLang="zh-CN" dirty="0" err="1">
                <a:latin typeface="Consolas" pitchFamily="49" charset="0"/>
              </a:rPr>
              <a:t>cash_out</a:t>
            </a:r>
            <a:r>
              <a:rPr lang="en-US" altLang="zh-CN" dirty="0">
                <a:latin typeface="Consolas" pitchFamily="49" charset="0"/>
              </a:rPr>
              <a:t>;</a:t>
            </a:r>
          </a:p>
          <a:p>
            <a:pPr lvl="1">
              <a:buNone/>
            </a:pPr>
            <a:r>
              <a:rPr lang="en-US" altLang="zh-CN" dirty="0">
                <a:latin typeface="Consolas" pitchFamily="49" charset="0"/>
              </a:rPr>
              <a:t>	</a:t>
            </a:r>
            <a:r>
              <a:rPr lang="zh-CN" altLang="en-US" dirty="0">
                <a:latin typeface="Consolas" pitchFamily="49" charset="0"/>
              </a:rPr>
              <a:t>这样的写法比下面的写法可读性更好：</a:t>
            </a:r>
          </a:p>
          <a:p>
            <a:pPr lvl="1">
              <a:buNone/>
            </a:pPr>
            <a:r>
              <a:rPr lang="zh-CN" altLang="en-US" dirty="0">
                <a:latin typeface="Consolas" pitchFamily="49" charset="0"/>
              </a:rPr>
              <a:t>	</a:t>
            </a:r>
            <a:r>
              <a:rPr lang="en-US" altLang="zh-CN" dirty="0">
                <a:latin typeface="Consolas" pitchFamily="49" charset="0"/>
              </a:rPr>
              <a:t>float </a:t>
            </a:r>
            <a:r>
              <a:rPr lang="en-US" altLang="zh-CN" dirty="0" err="1">
                <a:latin typeface="Consolas" pitchFamily="49" charset="0"/>
              </a:rPr>
              <a:t>cash_in</a:t>
            </a:r>
            <a:r>
              <a:rPr lang="en-US" altLang="zh-CN" dirty="0">
                <a:latin typeface="Consolas" pitchFamily="49" charset="0"/>
              </a:rPr>
              <a:t>, </a:t>
            </a:r>
            <a:r>
              <a:rPr lang="en-US" altLang="zh-CN" dirty="0" err="1">
                <a:latin typeface="Consolas" pitchFamily="49" charset="0"/>
              </a:rPr>
              <a:t>cash_out</a:t>
            </a:r>
            <a:r>
              <a:rPr lang="en-US" altLang="zh-CN" dirty="0">
                <a:latin typeface="Consolas" pitchFamily="49" charset="0"/>
              </a:rPr>
              <a:t>;</a:t>
            </a:r>
            <a:endParaRPr lang="zh-CN" altLang="en-US" dirty="0">
              <a:latin typeface="Consolas" pitchFamily="49" charset="0"/>
            </a:endParaRPr>
          </a:p>
        </p:txBody>
      </p:sp>
    </p:spTree>
    <p:extLst>
      <p:ext uri="{BB962C8B-B14F-4D97-AF65-F5344CB8AC3E}">
        <p14:creationId xmlns:p14="http://schemas.microsoft.com/office/powerpoint/2010/main" val="67860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类型定义的优点</a:t>
            </a:r>
          </a:p>
        </p:txBody>
      </p:sp>
      <p:sp>
        <p:nvSpPr>
          <p:cNvPr id="3" name="内容占位符 2"/>
          <p:cNvSpPr>
            <a:spLocks noGrp="1"/>
          </p:cNvSpPr>
          <p:nvPr>
            <p:ph idx="1"/>
          </p:nvPr>
        </p:nvSpPr>
        <p:spPr/>
        <p:txBody>
          <a:bodyPr>
            <a:normAutofit/>
          </a:bodyPr>
          <a:lstStyle/>
          <a:p>
            <a:pPr>
              <a:lnSpc>
                <a:spcPct val="150000"/>
              </a:lnSpc>
            </a:pPr>
            <a:r>
              <a:rPr lang="zh-CN" altLang="en-US" dirty="0"/>
              <a:t>类型定义还可以</a:t>
            </a:r>
            <a:r>
              <a:rPr lang="zh-CN" altLang="en-US" b="1" dirty="0">
                <a:solidFill>
                  <a:srgbClr val="FF0000"/>
                </a:solidFill>
              </a:rPr>
              <a:t>使程序更容易修改 </a:t>
            </a:r>
          </a:p>
          <a:p>
            <a:pPr>
              <a:lnSpc>
                <a:spcPct val="150000"/>
              </a:lnSpc>
            </a:pPr>
            <a:r>
              <a:rPr lang="zh-CN" altLang="en-US" dirty="0"/>
              <a:t>为了重新定义</a:t>
            </a:r>
            <a:r>
              <a:rPr lang="en-US" altLang="zh-CN" dirty="0"/>
              <a:t>Dollars</a:t>
            </a:r>
            <a:r>
              <a:rPr lang="zh-CN" altLang="en-US" dirty="0"/>
              <a:t>为</a:t>
            </a:r>
            <a:r>
              <a:rPr lang="en-US" altLang="zh-CN" dirty="0"/>
              <a:t>double</a:t>
            </a:r>
            <a:r>
              <a:rPr lang="zh-CN" altLang="en-US" dirty="0"/>
              <a:t>类型，只需改变类型定义就可以了：</a:t>
            </a:r>
          </a:p>
          <a:p>
            <a:pPr lvl="1">
              <a:lnSpc>
                <a:spcPct val="200000"/>
              </a:lnSpc>
              <a:buNone/>
            </a:pPr>
            <a:r>
              <a:rPr lang="zh-CN" altLang="en-US" dirty="0"/>
              <a:t>	</a:t>
            </a:r>
            <a:r>
              <a:rPr lang="en-US" altLang="zh-CN" dirty="0" err="1">
                <a:latin typeface="Consolas" pitchFamily="49" charset="0"/>
              </a:rPr>
              <a:t>typedef</a:t>
            </a:r>
            <a:r>
              <a:rPr lang="en-US" altLang="zh-CN" dirty="0">
                <a:latin typeface="Consolas" pitchFamily="49" charset="0"/>
              </a:rPr>
              <a:t> double Dollars;</a:t>
            </a:r>
          </a:p>
          <a:p>
            <a:pPr>
              <a:lnSpc>
                <a:spcPct val="150000"/>
              </a:lnSpc>
            </a:pPr>
            <a:r>
              <a:rPr lang="zh-CN" altLang="en-US" dirty="0"/>
              <a:t>如果不使用类型定义，则需要找到所有用于存储美元数量的</a:t>
            </a:r>
            <a:r>
              <a:rPr lang="en-US" altLang="zh-CN" dirty="0"/>
              <a:t>float</a:t>
            </a:r>
            <a:r>
              <a:rPr lang="zh-CN" altLang="en-US" dirty="0"/>
              <a:t>型变量并改变它们的声明</a:t>
            </a:r>
          </a:p>
        </p:txBody>
      </p:sp>
    </p:spTree>
    <p:extLst>
      <p:ext uri="{BB962C8B-B14F-4D97-AF65-F5344CB8AC3E}">
        <p14:creationId xmlns:p14="http://schemas.microsoft.com/office/powerpoint/2010/main" val="57149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类型定义和移植性</a:t>
            </a:r>
          </a:p>
        </p:txBody>
      </p:sp>
      <p:sp>
        <p:nvSpPr>
          <p:cNvPr id="3" name="内容占位符 2"/>
          <p:cNvSpPr>
            <a:spLocks noGrp="1"/>
          </p:cNvSpPr>
          <p:nvPr>
            <p:ph idx="1"/>
          </p:nvPr>
        </p:nvSpPr>
        <p:spPr/>
        <p:txBody>
          <a:bodyPr>
            <a:normAutofit fontScale="92500"/>
          </a:bodyPr>
          <a:lstStyle/>
          <a:p>
            <a:pPr>
              <a:lnSpc>
                <a:spcPct val="150000"/>
              </a:lnSpc>
            </a:pPr>
            <a:r>
              <a:rPr lang="zh-CN" altLang="en-US" dirty="0"/>
              <a:t>类型定义是编写可移植程序的一种重要工具</a:t>
            </a:r>
          </a:p>
          <a:p>
            <a:pPr>
              <a:lnSpc>
                <a:spcPct val="150000"/>
              </a:lnSpc>
            </a:pPr>
            <a:r>
              <a:rPr lang="zh-CN" altLang="en-US" dirty="0"/>
              <a:t>程序从一种类型的计算机移植到另一种类型的计算机可能引发的问题之一就是不同计算机上的相同类型取值范围可能不同</a:t>
            </a:r>
          </a:p>
          <a:p>
            <a:pPr>
              <a:lnSpc>
                <a:spcPct val="150000"/>
              </a:lnSpc>
            </a:pPr>
            <a:r>
              <a:rPr lang="zh-CN" altLang="en-US" dirty="0"/>
              <a:t>如果</a:t>
            </a:r>
            <a:r>
              <a:rPr lang="en-US" altLang="zh-CN" dirty="0" err="1"/>
              <a:t>i</a:t>
            </a:r>
            <a:r>
              <a:rPr lang="zh-CN" altLang="en-US" dirty="0"/>
              <a:t>是</a:t>
            </a:r>
            <a:r>
              <a:rPr lang="en-US" altLang="zh-CN" dirty="0" err="1"/>
              <a:t>int</a:t>
            </a:r>
            <a:r>
              <a:rPr lang="zh-CN" altLang="en-US" dirty="0"/>
              <a:t>型的变量，那么赋值语句：</a:t>
            </a:r>
          </a:p>
          <a:p>
            <a:pPr lvl="1">
              <a:buNone/>
            </a:pPr>
            <a:r>
              <a:rPr lang="zh-CN" altLang="en-US" dirty="0"/>
              <a:t>	</a:t>
            </a:r>
            <a:r>
              <a:rPr lang="en-US" altLang="zh-CN" dirty="0" err="1"/>
              <a:t>i</a:t>
            </a:r>
            <a:r>
              <a:rPr lang="en-US" altLang="zh-CN" dirty="0"/>
              <a:t> = 100000;</a:t>
            </a:r>
          </a:p>
          <a:p>
            <a:pPr lvl="1">
              <a:buNone/>
            </a:pPr>
            <a:r>
              <a:rPr lang="en-US" altLang="zh-CN" dirty="0"/>
              <a:t>	</a:t>
            </a:r>
            <a:r>
              <a:rPr lang="zh-CN" altLang="en-US" dirty="0"/>
              <a:t>在使用</a:t>
            </a:r>
            <a:r>
              <a:rPr lang="en-US" altLang="zh-CN" dirty="0"/>
              <a:t>32</a:t>
            </a:r>
            <a:r>
              <a:rPr lang="zh-CN" altLang="en-US" dirty="0"/>
              <a:t>位整数的机器上是没有问题的，但是在</a:t>
            </a:r>
            <a:r>
              <a:rPr lang="en-US" altLang="zh-CN" dirty="0"/>
              <a:t>16</a:t>
            </a:r>
            <a:r>
              <a:rPr lang="zh-CN" altLang="en-US" dirty="0"/>
              <a:t>整数的机器上就会出错。</a:t>
            </a:r>
          </a:p>
        </p:txBody>
      </p:sp>
    </p:spTree>
    <p:extLst>
      <p:ext uri="{BB962C8B-B14F-4D97-AF65-F5344CB8AC3E}">
        <p14:creationId xmlns:p14="http://schemas.microsoft.com/office/powerpoint/2010/main" val="272853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411510"/>
            <a:ext cx="8568952" cy="4465325"/>
          </a:xfrm>
          <a:prstGeom prst="rect">
            <a:avLst/>
          </a:prstGeom>
        </p:spPr>
        <p:txBody>
          <a:bodyPr wrap="square">
            <a:spAutoFit/>
          </a:bodyPr>
          <a:lstStyle/>
          <a:p>
            <a:pPr>
              <a:lnSpc>
                <a:spcPts val="3100"/>
              </a:lnSpc>
            </a:pPr>
            <a:r>
              <a:rPr lang="zh-CN" altLang="en-US" b="1" dirty="0">
                <a:latin typeface="+mn-ea"/>
                <a:ea typeface="+mn-ea"/>
              </a:rPr>
              <a:t>/* volume.c */</a:t>
            </a:r>
          </a:p>
          <a:p>
            <a:pPr>
              <a:lnSpc>
                <a:spcPts val="3100"/>
              </a:lnSpc>
            </a:pPr>
            <a:r>
              <a:rPr lang="zh-CN" altLang="en-US" b="1" dirty="0">
                <a:latin typeface="+mn-ea"/>
                <a:ea typeface="+mn-ea"/>
              </a:rPr>
              <a:t>#include &lt;stdio.h&gt;</a:t>
            </a:r>
          </a:p>
          <a:p>
            <a:pPr>
              <a:lnSpc>
                <a:spcPts val="3100"/>
              </a:lnSpc>
            </a:pPr>
            <a:r>
              <a:rPr lang="zh-CN" altLang="en-US" b="1" dirty="0">
                <a:latin typeface="+mn-ea"/>
                <a:ea typeface="+mn-ea"/>
              </a:rPr>
              <a:t>int main(void)</a:t>
            </a:r>
            <a:endParaRPr lang="en-US" altLang="zh-CN" b="1" dirty="0">
              <a:latin typeface="+mn-ea"/>
              <a:ea typeface="+mn-ea"/>
            </a:endParaRPr>
          </a:p>
          <a:p>
            <a:pPr>
              <a:lnSpc>
                <a:spcPts val="3100"/>
              </a:lnSpc>
            </a:pPr>
            <a:r>
              <a:rPr lang="zh-CN" altLang="en-US" b="1" dirty="0">
                <a:latin typeface="+mn-ea"/>
                <a:ea typeface="+mn-ea"/>
              </a:rPr>
              <a:t>{</a:t>
            </a:r>
          </a:p>
          <a:p>
            <a:pPr>
              <a:lnSpc>
                <a:spcPts val="3100"/>
              </a:lnSpc>
            </a:pPr>
            <a:r>
              <a:rPr lang="zh-CN" altLang="en-US" b="1" dirty="0">
                <a:latin typeface="+mn-ea"/>
                <a:ea typeface="+mn-ea"/>
              </a:rPr>
              <a:t>    int length, volume;   		 // Variables declarations.</a:t>
            </a:r>
          </a:p>
          <a:p>
            <a:pPr>
              <a:lnSpc>
                <a:spcPts val="3100"/>
              </a:lnSpc>
            </a:pPr>
            <a:r>
              <a:rPr lang="zh-CN" altLang="en-US" b="1" dirty="0">
                <a:latin typeface="+mn-ea"/>
                <a:ea typeface="+mn-ea"/>
              </a:rPr>
              <a:t>    length = </a:t>
            </a:r>
            <a:r>
              <a:rPr lang="zh-CN" altLang="en-US" sz="2400" b="1" dirty="0">
                <a:solidFill>
                  <a:srgbClr val="FF0000"/>
                </a:solidFill>
                <a:latin typeface="+mn-ea"/>
                <a:ea typeface="+mn-ea"/>
              </a:rPr>
              <a:t>9</a:t>
            </a:r>
            <a:r>
              <a:rPr lang="zh-CN" altLang="en-US" b="1" dirty="0">
                <a:latin typeface="+mn-ea"/>
                <a:ea typeface="+mn-ea"/>
              </a:rPr>
              <a:t>;			 </a:t>
            </a:r>
            <a:r>
              <a:rPr lang="zh-CN" altLang="en-US" b="1" dirty="0">
                <a:solidFill>
                  <a:srgbClr val="FF0000"/>
                </a:solidFill>
                <a:latin typeface="+mn-ea"/>
                <a:ea typeface="+mn-ea"/>
              </a:rPr>
              <a:t>//立即数</a:t>
            </a:r>
          </a:p>
          <a:p>
            <a:pPr>
              <a:lnSpc>
                <a:spcPts val="3100"/>
              </a:lnSpc>
            </a:pPr>
            <a:r>
              <a:rPr lang="zh-CN" altLang="en-US" b="1" dirty="0">
                <a:latin typeface="+mn-ea"/>
                <a:ea typeface="+mn-ea"/>
              </a:rPr>
              <a:t>    volume = length * length * length;	 //Computing</a:t>
            </a:r>
          </a:p>
          <a:p>
            <a:pPr>
              <a:lnSpc>
                <a:spcPts val="3100"/>
              </a:lnSpc>
            </a:pPr>
            <a:r>
              <a:rPr lang="zh-CN" altLang="en-US" b="1" dirty="0">
                <a:latin typeface="+mn-ea"/>
                <a:ea typeface="+mn-ea"/>
              </a:rPr>
              <a:t>    printf(“The length of one side of the cube: %d\n”, length);       //Output</a:t>
            </a:r>
          </a:p>
          <a:p>
            <a:pPr>
              <a:lnSpc>
                <a:spcPts val="3100"/>
              </a:lnSpc>
            </a:pPr>
            <a:r>
              <a:rPr lang="zh-CN" altLang="en-US" b="1" dirty="0">
                <a:latin typeface="+mn-ea"/>
                <a:ea typeface="+mn-ea"/>
              </a:rPr>
              <a:t>    printf(“The volume of the cube: %d\n”, volume);	            //Output</a:t>
            </a:r>
          </a:p>
          <a:p>
            <a:pPr>
              <a:lnSpc>
                <a:spcPts val="3100"/>
              </a:lnSpc>
            </a:pPr>
            <a:r>
              <a:rPr lang="zh-CN" altLang="en-US" b="1" dirty="0">
                <a:latin typeface="+mn-ea"/>
                <a:ea typeface="+mn-ea"/>
              </a:rPr>
              <a:t>    return 0;</a:t>
            </a:r>
          </a:p>
          <a:p>
            <a:pPr>
              <a:lnSpc>
                <a:spcPts val="3100"/>
              </a:lnSpc>
            </a:pPr>
            <a:r>
              <a:rPr lang="zh-CN" altLang="en-US" b="1" dirty="0">
                <a:latin typeface="+mn-ea"/>
                <a:ea typeface="+mn-ea"/>
              </a:rPr>
              <a:t>}</a:t>
            </a:r>
          </a:p>
        </p:txBody>
      </p:sp>
    </p:spTree>
    <p:extLst>
      <p:ext uri="{BB962C8B-B14F-4D97-AF65-F5344CB8AC3E}">
        <p14:creationId xmlns:p14="http://schemas.microsoft.com/office/powerpoint/2010/main" val="40744690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类型定义和移植性</a:t>
            </a:r>
          </a:p>
        </p:txBody>
      </p:sp>
      <p:sp>
        <p:nvSpPr>
          <p:cNvPr id="3" name="内容占位符 2"/>
          <p:cNvSpPr>
            <a:spLocks noGrp="1"/>
          </p:cNvSpPr>
          <p:nvPr>
            <p:ph idx="1"/>
          </p:nvPr>
        </p:nvSpPr>
        <p:spPr/>
        <p:txBody>
          <a:bodyPr>
            <a:normAutofit fontScale="92500" lnSpcReduction="20000"/>
          </a:bodyPr>
          <a:lstStyle/>
          <a:p>
            <a:pPr>
              <a:lnSpc>
                <a:spcPct val="150000"/>
              </a:lnSpc>
            </a:pPr>
            <a:r>
              <a:rPr lang="zh-CN" altLang="en-US" dirty="0"/>
              <a:t>可以定义自己的“</a:t>
            </a:r>
            <a:r>
              <a:rPr lang="en-US" altLang="zh-CN" dirty="0"/>
              <a:t>Quantity</a:t>
            </a:r>
            <a:r>
              <a:rPr lang="zh-CN" altLang="en-US" dirty="0"/>
              <a:t>”类型，而避免直接使用</a:t>
            </a:r>
            <a:r>
              <a:rPr lang="en-US" altLang="zh-CN" dirty="0" err="1"/>
              <a:t>int</a:t>
            </a:r>
            <a:r>
              <a:rPr lang="zh-CN" altLang="en-US" dirty="0"/>
              <a:t>类型声明数量变量：</a:t>
            </a:r>
          </a:p>
          <a:p>
            <a:pPr lvl="1">
              <a:buNone/>
            </a:pPr>
            <a:r>
              <a:rPr lang="zh-CN" altLang="en-US" dirty="0"/>
              <a:t>	</a:t>
            </a:r>
            <a:r>
              <a:rPr lang="en-US" altLang="zh-CN" dirty="0" err="1">
                <a:latin typeface="Consolas" pitchFamily="49" charset="0"/>
                <a:cs typeface="Consolas" pitchFamily="49" charset="0"/>
              </a:rPr>
              <a:t>typedef</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Quantity;</a:t>
            </a:r>
          </a:p>
          <a:p>
            <a:pPr lvl="1">
              <a:buNone/>
            </a:pPr>
            <a:r>
              <a:rPr lang="en-US" altLang="zh-CN" dirty="0"/>
              <a:t>	</a:t>
            </a:r>
            <a:r>
              <a:rPr lang="zh-CN" altLang="en-US" dirty="0"/>
              <a:t>并且使用这种类型来声明变量：</a:t>
            </a:r>
          </a:p>
          <a:p>
            <a:pPr lvl="1">
              <a:buNone/>
            </a:pPr>
            <a:r>
              <a:rPr lang="zh-CN" altLang="en-US" dirty="0"/>
              <a:t>	</a:t>
            </a:r>
            <a:r>
              <a:rPr lang="en-US" altLang="zh-CN" dirty="0">
                <a:latin typeface="Consolas" pitchFamily="49" charset="0"/>
                <a:cs typeface="Consolas" pitchFamily="49" charset="0"/>
              </a:rPr>
              <a:t>Quantity q;</a:t>
            </a:r>
          </a:p>
          <a:p>
            <a:pPr>
              <a:lnSpc>
                <a:spcPct val="150000"/>
              </a:lnSpc>
            </a:pPr>
            <a:r>
              <a:rPr lang="zh-CN" altLang="en-US" dirty="0"/>
              <a:t>当把程序移植使用小值整数的机器上时，需要改变</a:t>
            </a:r>
            <a:r>
              <a:rPr lang="en-US" altLang="zh-CN" dirty="0"/>
              <a:t>Quantity</a:t>
            </a:r>
            <a:r>
              <a:rPr lang="zh-CN" altLang="en-US" dirty="0"/>
              <a:t>的定义：</a:t>
            </a:r>
          </a:p>
          <a:p>
            <a:pPr lvl="1">
              <a:buNone/>
            </a:pPr>
            <a:r>
              <a:rPr lang="zh-CN" altLang="en-US" dirty="0">
                <a:latin typeface="Consolas" pitchFamily="49" charset="0"/>
                <a:cs typeface="Consolas" pitchFamily="49" charset="0"/>
              </a:rPr>
              <a:t>	</a:t>
            </a:r>
            <a:r>
              <a:rPr lang="en-US" altLang="zh-CN" dirty="0" err="1">
                <a:latin typeface="Consolas" pitchFamily="49" charset="0"/>
                <a:cs typeface="Consolas" pitchFamily="49" charset="0"/>
              </a:rPr>
              <a:t>typedef</a:t>
            </a:r>
            <a:r>
              <a:rPr lang="en-US" altLang="zh-CN" dirty="0">
                <a:latin typeface="Consolas" pitchFamily="49" charset="0"/>
                <a:cs typeface="Consolas" pitchFamily="49" charset="0"/>
              </a:rPr>
              <a:t> long Quantity;</a:t>
            </a:r>
          </a:p>
        </p:txBody>
      </p:sp>
    </p:spTree>
    <p:extLst>
      <p:ext uri="{BB962C8B-B14F-4D97-AF65-F5344CB8AC3E}">
        <p14:creationId xmlns:p14="http://schemas.microsoft.com/office/powerpoint/2010/main" val="248547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类型定义和移植性</a:t>
            </a:r>
          </a:p>
        </p:txBody>
      </p:sp>
      <p:sp>
        <p:nvSpPr>
          <p:cNvPr id="3" name="内容占位符 2"/>
          <p:cNvSpPr>
            <a:spLocks noGrp="1"/>
          </p:cNvSpPr>
          <p:nvPr>
            <p:ph idx="1"/>
          </p:nvPr>
        </p:nvSpPr>
        <p:spPr/>
        <p:txBody>
          <a:bodyPr>
            <a:normAutofit/>
          </a:bodyPr>
          <a:lstStyle/>
          <a:p>
            <a:pPr>
              <a:lnSpc>
                <a:spcPct val="150000"/>
              </a:lnSpc>
            </a:pPr>
            <a:r>
              <a:rPr lang="en-US" altLang="zh-CN" dirty="0"/>
              <a:t>C</a:t>
            </a:r>
            <a:r>
              <a:rPr lang="zh-CN" altLang="en-US" dirty="0"/>
              <a:t>语言库自身使用</a:t>
            </a:r>
            <a:r>
              <a:rPr lang="en-US" altLang="zh-CN" dirty="0" err="1"/>
              <a:t>typedef</a:t>
            </a:r>
            <a:r>
              <a:rPr lang="zh-CN" altLang="en-US" dirty="0"/>
              <a:t>为那些可能依据</a:t>
            </a:r>
            <a:r>
              <a:rPr lang="en-US" altLang="zh-CN" dirty="0"/>
              <a:t>C</a:t>
            </a:r>
            <a:r>
              <a:rPr lang="zh-CN" altLang="en-US" dirty="0"/>
              <a:t>语言实现的不同而不同的类型创建类型名；这些类型的名字经常以 </a:t>
            </a:r>
            <a:r>
              <a:rPr lang="en-US" altLang="zh-CN" dirty="0"/>
              <a:t>_t</a:t>
            </a:r>
            <a:r>
              <a:rPr lang="zh-CN" altLang="en-US" dirty="0"/>
              <a:t>结尾</a:t>
            </a:r>
          </a:p>
          <a:p>
            <a:pPr>
              <a:lnSpc>
                <a:spcPct val="150000"/>
              </a:lnSpc>
            </a:pPr>
            <a:r>
              <a:rPr lang="zh-CN" altLang="en-US" dirty="0"/>
              <a:t>典型的这类定义如下：</a:t>
            </a:r>
          </a:p>
          <a:p>
            <a:pPr lvl="1">
              <a:lnSpc>
                <a:spcPct val="150000"/>
              </a:lnSpc>
              <a:buNone/>
            </a:pPr>
            <a:r>
              <a:rPr lang="zh-CN" altLang="en-US" dirty="0"/>
              <a:t>	</a:t>
            </a:r>
            <a:r>
              <a:rPr lang="en-US" altLang="zh-CN" dirty="0" err="1">
                <a:latin typeface="Consolas" pitchFamily="49" charset="0"/>
              </a:rPr>
              <a:t>typedef</a:t>
            </a:r>
            <a:r>
              <a:rPr lang="en-US" altLang="zh-CN" dirty="0">
                <a:latin typeface="Consolas" pitchFamily="49" charset="0"/>
              </a:rPr>
              <a:t> long </a:t>
            </a:r>
            <a:r>
              <a:rPr lang="en-US" altLang="zh-CN" dirty="0" err="1">
                <a:latin typeface="Consolas" pitchFamily="49" charset="0"/>
              </a:rPr>
              <a:t>int</a:t>
            </a:r>
            <a:r>
              <a:rPr lang="en-US" altLang="zh-CN" dirty="0">
                <a:latin typeface="Consolas" pitchFamily="49" charset="0"/>
              </a:rPr>
              <a:t> </a:t>
            </a:r>
            <a:r>
              <a:rPr lang="en-US" altLang="zh-CN" dirty="0" err="1">
                <a:latin typeface="Consolas" pitchFamily="49" charset="0"/>
              </a:rPr>
              <a:t>ptrdiff_t</a:t>
            </a:r>
            <a:r>
              <a:rPr lang="en-US" altLang="zh-CN" dirty="0">
                <a:latin typeface="Consolas" pitchFamily="49" charset="0"/>
              </a:rPr>
              <a:t>;</a:t>
            </a:r>
          </a:p>
          <a:p>
            <a:pPr lvl="1">
              <a:lnSpc>
                <a:spcPct val="150000"/>
              </a:lnSpc>
              <a:buNone/>
            </a:pPr>
            <a:r>
              <a:rPr lang="en-US" altLang="zh-CN" dirty="0">
                <a:latin typeface="Consolas" pitchFamily="49" charset="0"/>
              </a:rPr>
              <a:t>	</a:t>
            </a:r>
            <a:r>
              <a:rPr lang="en-US" altLang="zh-CN" dirty="0" err="1">
                <a:latin typeface="Consolas" pitchFamily="49" charset="0"/>
              </a:rPr>
              <a:t>typedef</a:t>
            </a:r>
            <a:r>
              <a:rPr lang="en-US" altLang="zh-CN" dirty="0">
                <a:latin typeface="Consolas" pitchFamily="49" charset="0"/>
              </a:rPr>
              <a:t> unsigned long </a:t>
            </a:r>
            <a:r>
              <a:rPr lang="en-US" altLang="zh-CN" dirty="0" err="1">
                <a:latin typeface="Consolas" pitchFamily="49" charset="0"/>
              </a:rPr>
              <a:t>int</a:t>
            </a:r>
            <a:r>
              <a:rPr lang="en-US" altLang="zh-CN" dirty="0">
                <a:latin typeface="Consolas" pitchFamily="49" charset="0"/>
              </a:rPr>
              <a:t> </a:t>
            </a:r>
            <a:r>
              <a:rPr lang="en-US" altLang="zh-CN" dirty="0" err="1">
                <a:latin typeface="Consolas" pitchFamily="49" charset="0"/>
              </a:rPr>
              <a:t>size_t</a:t>
            </a:r>
            <a:r>
              <a:rPr lang="en-US" altLang="zh-CN" dirty="0">
                <a:latin typeface="Consolas" pitchFamily="49" charset="0"/>
              </a:rPr>
              <a:t>;</a:t>
            </a:r>
          </a:p>
          <a:p>
            <a:pPr lvl="1">
              <a:lnSpc>
                <a:spcPct val="150000"/>
              </a:lnSpc>
              <a:buNone/>
            </a:pPr>
            <a:r>
              <a:rPr lang="en-US" altLang="zh-CN" dirty="0">
                <a:latin typeface="Consolas" pitchFamily="49" charset="0"/>
              </a:rPr>
              <a:t>	</a:t>
            </a:r>
            <a:r>
              <a:rPr lang="en-US" altLang="zh-CN" dirty="0" err="1">
                <a:latin typeface="Consolas" pitchFamily="49" charset="0"/>
              </a:rPr>
              <a:t>typedef</a:t>
            </a:r>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a:t>
            </a:r>
            <a:r>
              <a:rPr lang="en-US" altLang="zh-CN" dirty="0" err="1">
                <a:latin typeface="Consolas" pitchFamily="49" charset="0"/>
              </a:rPr>
              <a:t>wchar_t</a:t>
            </a:r>
            <a:r>
              <a:rPr lang="en-US" altLang="zh-CN" dirty="0">
                <a:latin typeface="Consolas" pitchFamily="49" charset="0"/>
              </a:rPr>
              <a:t>;</a:t>
            </a:r>
          </a:p>
        </p:txBody>
      </p:sp>
    </p:spTree>
    <p:extLst>
      <p:ext uri="{BB962C8B-B14F-4D97-AF65-F5344CB8AC3E}">
        <p14:creationId xmlns:p14="http://schemas.microsoft.com/office/powerpoint/2010/main" val="230999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47664" y="1347614"/>
            <a:ext cx="5256584" cy="2052228"/>
            <a:chOff x="971600" y="980728"/>
            <a:chExt cx="7560840" cy="3960440"/>
          </a:xfrm>
        </p:grpSpPr>
        <p:sp>
          <p:nvSpPr>
            <p:cNvPr id="2" name="云形标注 1"/>
            <p:cNvSpPr/>
            <p:nvPr/>
          </p:nvSpPr>
          <p:spPr>
            <a:xfrm>
              <a:off x="971600" y="980728"/>
              <a:ext cx="7560840" cy="3960440"/>
            </a:xfrm>
            <a:prstGeom prst="cloudCallout">
              <a:avLst>
                <a:gd name="adj1" fmla="val -56992"/>
                <a:gd name="adj2" fmla="val 70418"/>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979711" y="1700808"/>
              <a:ext cx="5688632" cy="1489041"/>
            </a:xfrm>
            <a:prstGeom prst="rect">
              <a:avLst/>
            </a:prstGeom>
            <a:ln w="19050">
              <a:noFill/>
            </a:ln>
          </p:spPr>
          <p:txBody>
            <a:bodyPr wrap="square">
              <a:spAutoFit/>
            </a:bodyPr>
            <a:lstStyle/>
            <a:p>
              <a:pPr algn="ctr">
                <a:lnSpc>
                  <a:spcPct val="200000"/>
                </a:lnSpc>
              </a:pPr>
              <a:r>
                <a:rPr lang="zh-CN" altLang="en-US" dirty="0">
                  <a:solidFill>
                    <a:srgbClr val="008000"/>
                  </a:solidFill>
                  <a:latin typeface="微软雅黑" pitchFamily="34" charset="-122"/>
                  <a:ea typeface="微软雅黑" pitchFamily="34" charset="-122"/>
                </a:rPr>
                <a:t>上述优点，宏定义也可以实现。</a:t>
              </a:r>
              <a:endParaRPr lang="en-US" altLang="zh-CN" dirty="0">
                <a:solidFill>
                  <a:srgbClr val="008000"/>
                </a:solidFill>
                <a:latin typeface="微软雅黑" pitchFamily="34" charset="-122"/>
                <a:ea typeface="微软雅黑" pitchFamily="34" charset="-122"/>
              </a:endParaRPr>
            </a:p>
            <a:p>
              <a:pPr algn="ctr">
                <a:lnSpc>
                  <a:spcPct val="200000"/>
                </a:lnSpc>
              </a:pPr>
              <a:r>
                <a:rPr lang="zh-CN" altLang="en-US" dirty="0">
                  <a:solidFill>
                    <a:srgbClr val="008000"/>
                  </a:solidFill>
                  <a:latin typeface="微软雅黑" pitchFamily="34" charset="-122"/>
                  <a:ea typeface="微软雅黑" pitchFamily="34" charset="-122"/>
                </a:rPr>
                <a:t>宏定义和类型定义的区别是什么呢？</a:t>
              </a:r>
            </a:p>
          </p:txBody>
        </p:sp>
      </p:grpSp>
    </p:spTree>
    <p:extLst>
      <p:ext uri="{BB962C8B-B14F-4D97-AF65-F5344CB8AC3E}">
        <p14:creationId xmlns:p14="http://schemas.microsoft.com/office/powerpoint/2010/main" val="66363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zh-CN" altLang="en-US" sz="2800" dirty="0"/>
              <a:t>长度运算符</a:t>
            </a:r>
            <a:r>
              <a:rPr lang="en-US" altLang="zh-CN" sz="2800" dirty="0"/>
              <a:t>—</a:t>
            </a:r>
            <a:r>
              <a:rPr lang="en-US" altLang="zh-CN" sz="2800" dirty="0" err="1"/>
              <a:t>sizeof</a:t>
            </a:r>
            <a:endParaRPr lang="zh-CN" altLang="en-US" sz="2800" dirty="0"/>
          </a:p>
        </p:txBody>
      </p:sp>
      <p:sp>
        <p:nvSpPr>
          <p:cNvPr id="27651" name="Rectangle 3"/>
          <p:cNvSpPr>
            <a:spLocks noGrp="1" noChangeArrowheads="1"/>
          </p:cNvSpPr>
          <p:nvPr>
            <p:ph idx="1"/>
          </p:nvPr>
        </p:nvSpPr>
        <p:spPr>
          <a:xfrm>
            <a:off x="395536" y="964456"/>
            <a:ext cx="8229600" cy="1607294"/>
          </a:xfrm>
          <a:solidFill>
            <a:srgbClr val="D1F3F9"/>
          </a:solidFill>
          <a:effectLst>
            <a:outerShdw blurRad="50800" dist="38100" dir="2700000" algn="tl" rotWithShape="0">
              <a:prstClr val="black">
                <a:alpha val="40000"/>
              </a:prstClr>
            </a:outerShdw>
          </a:effectLst>
        </p:spPr>
        <p:txBody>
          <a:bodyPr>
            <a:normAutofit/>
          </a:bodyPr>
          <a:lstStyle/>
          <a:p>
            <a:pPr marL="0" indent="0">
              <a:lnSpc>
                <a:spcPct val="200000"/>
              </a:lnSpc>
              <a:buNone/>
            </a:pPr>
            <a:r>
              <a:rPr lang="en-US" altLang="zh-CN" dirty="0" err="1">
                <a:solidFill>
                  <a:schemeClr val="tx1"/>
                </a:solidFill>
                <a:latin typeface="Consolas" pitchFamily="49" charset="0"/>
              </a:rPr>
              <a:t>sizeof</a:t>
            </a:r>
            <a:r>
              <a:rPr lang="zh-CN" altLang="en-US" dirty="0">
                <a:solidFill>
                  <a:schemeClr val="tx1"/>
                </a:solidFill>
                <a:latin typeface="Consolas" pitchFamily="49" charset="0"/>
              </a:rPr>
              <a:t>是取数据类型、常量、变量或者表达式值的存储长度的运算符</a:t>
            </a:r>
            <a:r>
              <a:rPr lang="en-US" altLang="zh-CN" dirty="0">
                <a:solidFill>
                  <a:schemeClr val="tx1"/>
                </a:solidFill>
                <a:latin typeface="Consolas" pitchFamily="49" charset="0"/>
              </a:rPr>
              <a:t>(</a:t>
            </a:r>
            <a:r>
              <a:rPr lang="zh-CN" altLang="en-US" dirty="0">
                <a:solidFill>
                  <a:schemeClr val="tx1"/>
                </a:solidFill>
                <a:latin typeface="Consolas" pitchFamily="49" charset="0"/>
              </a:rPr>
              <a:t>以字节为单位</a:t>
            </a:r>
            <a:r>
              <a:rPr lang="en-US" altLang="zh-CN" dirty="0">
                <a:solidFill>
                  <a:schemeClr val="tx1"/>
                </a:solidFill>
                <a:latin typeface="Consolas" pitchFamily="49" charset="0"/>
              </a:rPr>
              <a:t>)</a:t>
            </a:r>
            <a:r>
              <a:rPr lang="zh-CN" altLang="en-US" dirty="0">
                <a:solidFill>
                  <a:schemeClr val="tx1"/>
                </a:solidFill>
                <a:latin typeface="Consolas" pitchFamily="49" charset="0"/>
              </a:rPr>
              <a:t>。</a:t>
            </a:r>
          </a:p>
        </p:txBody>
      </p:sp>
      <p:sp>
        <p:nvSpPr>
          <p:cNvPr id="27652" name="Text Box 4"/>
          <p:cNvSpPr txBox="1">
            <a:spLocks noChangeArrowheads="1"/>
          </p:cNvSpPr>
          <p:nvPr/>
        </p:nvSpPr>
        <p:spPr bwMode="auto">
          <a:xfrm>
            <a:off x="418686" y="2931790"/>
            <a:ext cx="8185762" cy="1569660"/>
          </a:xfrm>
          <a:prstGeom prst="rect">
            <a:avLst/>
          </a:prstGeom>
          <a:solidFill>
            <a:schemeClr val="accent3">
              <a:lumMod val="95000"/>
            </a:schemeClr>
          </a:solidFill>
          <a:ln w="57150">
            <a:noFill/>
            <a:prstDash val="solid"/>
            <a:miter lim="800000"/>
            <a:headEnd/>
            <a:tailEnd/>
          </a:ln>
          <a:effectLst>
            <a:glow rad="101600">
              <a:schemeClr val="accent1">
                <a:satMod val="175000"/>
                <a:alpha val="40000"/>
              </a:schemeClr>
            </a:glow>
            <a:outerShdw blurRad="50800" dist="38100" dir="5400000" algn="t" rotWithShape="0">
              <a:prstClr val="black">
                <a:alpha val="40000"/>
              </a:prstClr>
            </a:outerShdw>
          </a:effectLst>
        </p:spPr>
        <p:txBody>
          <a:bodyPr wrap="square">
            <a:spAutoFit/>
          </a:bodyPr>
          <a:lstStyle/>
          <a:p>
            <a:pPr>
              <a:lnSpc>
                <a:spcPct val="200000"/>
              </a:lnSpc>
            </a:pPr>
            <a:r>
              <a:rPr lang="zh-CN" altLang="en-US" sz="2400" dirty="0">
                <a:latin typeface="Consolas" pitchFamily="49" charset="0"/>
                <a:ea typeface="微软雅黑" pitchFamily="34" charset="-122"/>
              </a:rPr>
              <a:t>语法规则：</a:t>
            </a:r>
          </a:p>
          <a:p>
            <a:pPr>
              <a:lnSpc>
                <a:spcPct val="200000"/>
              </a:lnSpc>
            </a:pPr>
            <a:r>
              <a:rPr lang="en-US" altLang="zh-CN" sz="2400" dirty="0" err="1">
                <a:latin typeface="Consolas" pitchFamily="49" charset="0"/>
                <a:ea typeface="微软雅黑" pitchFamily="34" charset="-122"/>
              </a:rPr>
              <a:t>sizeof</a:t>
            </a:r>
            <a:r>
              <a:rPr lang="en-US" altLang="zh-CN" sz="2400" dirty="0">
                <a:latin typeface="Consolas" pitchFamily="49" charset="0"/>
                <a:ea typeface="微软雅黑" pitchFamily="34" charset="-122"/>
              </a:rPr>
              <a:t>(</a:t>
            </a:r>
            <a:r>
              <a:rPr lang="zh-CN" altLang="en-US" sz="2400" dirty="0">
                <a:latin typeface="Consolas" pitchFamily="49" charset="0"/>
                <a:ea typeface="微软雅黑" pitchFamily="34" charset="-122"/>
              </a:rPr>
              <a:t>数据类型说明符</a:t>
            </a:r>
            <a:r>
              <a:rPr lang="en-US" altLang="zh-CN" sz="2400" dirty="0">
                <a:latin typeface="Consolas" pitchFamily="49" charset="0"/>
                <a:ea typeface="微软雅黑" pitchFamily="34" charset="-122"/>
              </a:rPr>
              <a:t>/</a:t>
            </a:r>
            <a:r>
              <a:rPr lang="zh-CN" altLang="en-US" sz="2400" dirty="0">
                <a:latin typeface="Consolas" pitchFamily="49" charset="0"/>
                <a:ea typeface="微软雅黑" pitchFamily="34" charset="-122"/>
              </a:rPr>
              <a:t>表达式</a:t>
            </a:r>
            <a:r>
              <a:rPr lang="en-US" altLang="zh-CN" sz="2400" dirty="0">
                <a:latin typeface="Consolas" pitchFamily="49" charset="0"/>
                <a:ea typeface="微软雅黑" pitchFamily="34" charset="-122"/>
              </a:rPr>
              <a:t>)</a:t>
            </a:r>
          </a:p>
        </p:txBody>
      </p:sp>
      <p:cxnSp>
        <p:nvCxnSpPr>
          <p:cNvPr id="8" name="直接连接符 7"/>
          <p:cNvCxnSpPr/>
          <p:nvPr/>
        </p:nvCxnSpPr>
        <p:spPr>
          <a:xfrm>
            <a:off x="1835696" y="2355726"/>
            <a:ext cx="187220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47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2"/>
                                        </p:tgtEl>
                                        <p:attrNameLst>
                                          <p:attrName>style.visibility</p:attrName>
                                        </p:attrNameLst>
                                      </p:cBhvr>
                                      <p:to>
                                        <p:strVal val="visible"/>
                                      </p:to>
                                    </p:set>
                                    <p:anim calcmode="lin" valueType="num">
                                      <p:cBhvr additive="base">
                                        <p:cTn id="19" dur="500" fill="hold"/>
                                        <p:tgtEl>
                                          <p:spTgt spid="27652"/>
                                        </p:tgtEl>
                                        <p:attrNameLst>
                                          <p:attrName>ppt_x</p:attrName>
                                        </p:attrNameLst>
                                      </p:cBhvr>
                                      <p:tavLst>
                                        <p:tav tm="0">
                                          <p:val>
                                            <p:strVal val="#ppt_x"/>
                                          </p:val>
                                        </p:tav>
                                        <p:tav tm="100000">
                                          <p:val>
                                            <p:strVal val="#ppt_x"/>
                                          </p:val>
                                        </p:tav>
                                      </p:tavLst>
                                    </p:anim>
                                    <p:anim calcmode="lin" valueType="num">
                                      <p:cBhvr additive="base">
                                        <p:cTn id="20" dur="500" fill="hold"/>
                                        <p:tgtEl>
                                          <p:spTgt spid="27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nimBg="1"/>
      <p:bldP spid="27652"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zh-CN" altLang="en-US" dirty="0"/>
              <a:t>基本数据类型的长度</a:t>
            </a:r>
            <a:r>
              <a:rPr lang="en-US" altLang="zh-CN" dirty="0"/>
              <a:t>--</a:t>
            </a:r>
            <a:r>
              <a:rPr lang="en-US" altLang="zh-CN" dirty="0" err="1"/>
              <a:t>sizeof</a:t>
            </a:r>
            <a:r>
              <a:rPr lang="en-US" altLang="zh-CN" dirty="0"/>
              <a:t>()</a:t>
            </a:r>
          </a:p>
        </p:txBody>
      </p:sp>
      <p:sp>
        <p:nvSpPr>
          <p:cNvPr id="7" name="内容占位符 6"/>
          <p:cNvSpPr>
            <a:spLocks noGrp="1"/>
          </p:cNvSpPr>
          <p:nvPr>
            <p:ph idx="1"/>
          </p:nvPr>
        </p:nvSpPr>
        <p:spPr/>
        <p:txBody>
          <a:bodyPr/>
          <a:lstStyle/>
          <a:p>
            <a:endParaRPr lang="zh-CN" altLang="en-US"/>
          </a:p>
        </p:txBody>
      </p:sp>
      <p:sp>
        <p:nvSpPr>
          <p:cNvPr id="28675" name="Text Box 3"/>
          <p:cNvSpPr txBox="1">
            <a:spLocks noChangeArrowheads="1"/>
          </p:cNvSpPr>
          <p:nvPr/>
        </p:nvSpPr>
        <p:spPr bwMode="auto">
          <a:xfrm>
            <a:off x="84710" y="839197"/>
            <a:ext cx="8964487" cy="4108817"/>
          </a:xfrm>
          <a:prstGeom prst="rect">
            <a:avLst/>
          </a:prstGeom>
          <a:solidFill>
            <a:schemeClr val="bg1"/>
          </a:solidFill>
          <a:ln w="9525">
            <a:noFill/>
            <a:miter lim="800000"/>
            <a:headEnd/>
            <a:tailEnd/>
          </a:ln>
          <a:effectLst/>
        </p:spPr>
        <p:txBody>
          <a:bodyPr wrap="square">
            <a:spAutoFit/>
          </a:bodyPr>
          <a:lstStyle/>
          <a:p>
            <a:pPr>
              <a:spcBef>
                <a:spcPts val="600"/>
              </a:spcBef>
            </a:pPr>
            <a:r>
              <a:rPr lang="en-US" altLang="zh-CN" sz="1400" dirty="0">
                <a:latin typeface="Consolas" pitchFamily="49" charset="0"/>
                <a:cs typeface="Arial" pitchFamily="34" charset="0"/>
              </a:rPr>
              <a:t>#include  &lt;</a:t>
            </a:r>
            <a:r>
              <a:rPr lang="en-US" altLang="zh-CN" sz="1400" dirty="0" err="1">
                <a:latin typeface="Consolas" pitchFamily="49" charset="0"/>
                <a:cs typeface="Arial" pitchFamily="34" charset="0"/>
              </a:rPr>
              <a:t>stdio.h</a:t>
            </a:r>
            <a:r>
              <a:rPr lang="en-US" altLang="zh-CN" sz="1400" dirty="0">
                <a:latin typeface="Consolas" pitchFamily="49" charset="0"/>
                <a:cs typeface="Arial" pitchFamily="34" charset="0"/>
              </a:rPr>
              <a:t>&gt;</a:t>
            </a:r>
          </a:p>
          <a:p>
            <a:pPr>
              <a:spcBef>
                <a:spcPts val="600"/>
              </a:spcBef>
            </a:pPr>
            <a:r>
              <a:rPr lang="en-US" altLang="zh-CN" sz="1400" dirty="0" err="1">
                <a:latin typeface="Consolas" pitchFamily="49" charset="0"/>
                <a:cs typeface="Arial" pitchFamily="34" charset="0"/>
              </a:rPr>
              <a:t>int</a:t>
            </a:r>
            <a:r>
              <a:rPr lang="en-US" altLang="zh-CN" sz="1400" dirty="0">
                <a:latin typeface="Consolas" pitchFamily="49" charset="0"/>
                <a:cs typeface="Arial" pitchFamily="34" charset="0"/>
              </a:rPr>
              <a:t> main(void)</a:t>
            </a:r>
          </a:p>
          <a:p>
            <a:pPr>
              <a:spcBef>
                <a:spcPts val="600"/>
              </a:spcBef>
            </a:pPr>
            <a:r>
              <a:rPr lang="en-US" altLang="zh-CN" sz="1400" dirty="0">
                <a:latin typeface="Consolas" pitchFamily="49" charset="0"/>
                <a:cs typeface="Arial" pitchFamily="34" charset="0"/>
              </a:rPr>
              <a:t>{</a:t>
            </a:r>
          </a:p>
          <a:p>
            <a:pPr>
              <a:spcBef>
                <a:spcPts val="600"/>
              </a:spcBef>
            </a:pPr>
            <a:r>
              <a:rPr lang="en-US" altLang="zh-CN" sz="1400" dirty="0">
                <a:latin typeface="Consolas" pitchFamily="49" charset="0"/>
                <a:cs typeface="Arial" pitchFamily="34" charset="0"/>
              </a:rPr>
              <a:t>	</a:t>
            </a:r>
            <a:r>
              <a:rPr lang="en-US" altLang="zh-CN" sz="1400" dirty="0" err="1">
                <a:latin typeface="Consolas" pitchFamily="49" charset="0"/>
                <a:cs typeface="Arial" pitchFamily="34" charset="0"/>
              </a:rPr>
              <a:t>printf</a:t>
            </a:r>
            <a:r>
              <a:rPr lang="en-US" altLang="zh-CN" sz="1400" dirty="0">
                <a:latin typeface="Consolas" pitchFamily="49" charset="0"/>
                <a:cs typeface="Arial" pitchFamily="34" charset="0"/>
              </a:rPr>
              <a:t>("Data type\</a:t>
            </a:r>
            <a:r>
              <a:rPr lang="en-US" altLang="zh-CN" sz="1400" dirty="0" err="1">
                <a:latin typeface="Consolas" pitchFamily="49" charset="0"/>
                <a:cs typeface="Arial" pitchFamily="34" charset="0"/>
              </a:rPr>
              <a:t>tNumber</a:t>
            </a:r>
            <a:r>
              <a:rPr lang="en-US" altLang="zh-CN" sz="1400" dirty="0">
                <a:latin typeface="Consolas" pitchFamily="49" charset="0"/>
                <a:cs typeface="Arial" pitchFamily="34" charset="0"/>
              </a:rPr>
              <a:t> of bytes\n");</a:t>
            </a:r>
          </a:p>
          <a:p>
            <a:pPr>
              <a:spcBef>
                <a:spcPts val="600"/>
              </a:spcBef>
            </a:pPr>
            <a:r>
              <a:rPr lang="en-US" altLang="zh-CN" sz="1400" dirty="0">
                <a:latin typeface="Consolas" pitchFamily="49" charset="0"/>
                <a:cs typeface="Arial" pitchFamily="34" charset="0"/>
              </a:rPr>
              <a:t>	</a:t>
            </a:r>
            <a:r>
              <a:rPr lang="en-US" altLang="zh-CN" sz="1400" dirty="0" err="1">
                <a:latin typeface="Consolas" pitchFamily="49" charset="0"/>
                <a:cs typeface="Arial" pitchFamily="34" charset="0"/>
              </a:rPr>
              <a:t>printf</a:t>
            </a:r>
            <a:r>
              <a:rPr lang="en-US" altLang="zh-CN" sz="1400" dirty="0">
                <a:latin typeface="Consolas" pitchFamily="49" charset="0"/>
                <a:cs typeface="Arial" pitchFamily="34" charset="0"/>
              </a:rPr>
              <a:t>("------------\t-------------\n");</a:t>
            </a:r>
          </a:p>
          <a:p>
            <a:pPr>
              <a:spcBef>
                <a:spcPts val="600"/>
              </a:spcBef>
            </a:pPr>
            <a:r>
              <a:rPr lang="en-US" altLang="zh-CN" sz="1400" dirty="0">
                <a:latin typeface="Consolas" pitchFamily="49" charset="0"/>
                <a:cs typeface="Arial" pitchFamily="34" charset="0"/>
              </a:rPr>
              <a:t>	</a:t>
            </a:r>
            <a:r>
              <a:rPr lang="en-US" altLang="zh-CN" sz="1400" dirty="0" err="1">
                <a:latin typeface="Consolas" pitchFamily="49" charset="0"/>
                <a:cs typeface="Arial" pitchFamily="34" charset="0"/>
              </a:rPr>
              <a:t>printf</a:t>
            </a:r>
            <a:r>
              <a:rPr lang="en-US" altLang="zh-CN" sz="1400" dirty="0">
                <a:latin typeface="Consolas" pitchFamily="49" charset="0"/>
                <a:cs typeface="Arial" pitchFamily="34" charset="0"/>
              </a:rPr>
              <a:t>("char\t\</a:t>
            </a:r>
            <a:r>
              <a:rPr lang="en-US" altLang="zh-CN" sz="1400" dirty="0" err="1">
                <a:latin typeface="Consolas" pitchFamily="49" charset="0"/>
                <a:cs typeface="Arial" pitchFamily="34" charset="0"/>
              </a:rPr>
              <a:t>t%d</a:t>
            </a:r>
            <a:r>
              <a:rPr lang="en-US" altLang="zh-CN" sz="1400" dirty="0">
                <a:latin typeface="Consolas" pitchFamily="49" charset="0"/>
                <a:cs typeface="Arial" pitchFamily="34" charset="0"/>
              </a:rPr>
              <a:t>\n", </a:t>
            </a:r>
            <a:r>
              <a:rPr lang="en-US" altLang="zh-CN" sz="1400" dirty="0" err="1">
                <a:latin typeface="Consolas" pitchFamily="49" charset="0"/>
                <a:cs typeface="Arial" pitchFamily="34" charset="0"/>
              </a:rPr>
              <a:t>sizeof</a:t>
            </a:r>
            <a:r>
              <a:rPr lang="en-US" altLang="zh-CN" sz="1400" dirty="0">
                <a:latin typeface="Consolas" pitchFamily="49" charset="0"/>
                <a:cs typeface="Arial" pitchFamily="34" charset="0"/>
              </a:rPr>
              <a:t>(char));</a:t>
            </a:r>
          </a:p>
          <a:p>
            <a:pPr>
              <a:spcBef>
                <a:spcPts val="600"/>
              </a:spcBef>
            </a:pPr>
            <a:r>
              <a:rPr lang="en-US" altLang="zh-CN" sz="1400" dirty="0">
                <a:latin typeface="Consolas" pitchFamily="49" charset="0"/>
                <a:cs typeface="Arial" pitchFamily="34" charset="0"/>
              </a:rPr>
              <a:t>	</a:t>
            </a:r>
            <a:r>
              <a:rPr lang="en-US" altLang="zh-CN" sz="1400" dirty="0" err="1">
                <a:latin typeface="Consolas" pitchFamily="49" charset="0"/>
                <a:cs typeface="Arial" pitchFamily="34" charset="0"/>
              </a:rPr>
              <a:t>printf</a:t>
            </a:r>
            <a:r>
              <a:rPr lang="en-US" altLang="zh-CN" sz="1400" dirty="0">
                <a:latin typeface="Consolas" pitchFamily="49" charset="0"/>
                <a:cs typeface="Arial" pitchFamily="34" charset="0"/>
              </a:rPr>
              <a:t>("short </a:t>
            </a:r>
            <a:r>
              <a:rPr lang="en-US" altLang="zh-CN" sz="1400" dirty="0" err="1">
                <a:latin typeface="Consolas" pitchFamily="49" charset="0"/>
                <a:cs typeface="Arial" pitchFamily="34" charset="0"/>
              </a:rPr>
              <a:t>int</a:t>
            </a:r>
            <a:r>
              <a:rPr lang="en-US" altLang="zh-CN" sz="1400" dirty="0">
                <a:latin typeface="Consolas" pitchFamily="49" charset="0"/>
                <a:cs typeface="Arial" pitchFamily="34" charset="0"/>
              </a:rPr>
              <a:t>\</a:t>
            </a:r>
            <a:r>
              <a:rPr lang="en-US" altLang="zh-CN" sz="1400" dirty="0" err="1">
                <a:latin typeface="Consolas" pitchFamily="49" charset="0"/>
                <a:cs typeface="Arial" pitchFamily="34" charset="0"/>
              </a:rPr>
              <a:t>t%d</a:t>
            </a:r>
            <a:r>
              <a:rPr lang="en-US" altLang="zh-CN" sz="1400" dirty="0">
                <a:latin typeface="Consolas" pitchFamily="49" charset="0"/>
                <a:cs typeface="Arial" pitchFamily="34" charset="0"/>
              </a:rPr>
              <a:t>\n", </a:t>
            </a:r>
            <a:r>
              <a:rPr lang="en-US" altLang="zh-CN" sz="1400" dirty="0" err="1">
                <a:latin typeface="Consolas" pitchFamily="49" charset="0"/>
                <a:cs typeface="Arial" pitchFamily="34" charset="0"/>
              </a:rPr>
              <a:t>sizeof</a:t>
            </a:r>
            <a:r>
              <a:rPr lang="en-US" altLang="zh-CN" sz="1400" dirty="0">
                <a:latin typeface="Consolas" pitchFamily="49" charset="0"/>
                <a:cs typeface="Arial" pitchFamily="34" charset="0"/>
              </a:rPr>
              <a:t>(short));</a:t>
            </a:r>
          </a:p>
          <a:p>
            <a:pPr>
              <a:spcBef>
                <a:spcPts val="600"/>
              </a:spcBef>
            </a:pPr>
            <a:r>
              <a:rPr lang="en-US" altLang="zh-CN" sz="1400" dirty="0">
                <a:latin typeface="Consolas" pitchFamily="49" charset="0"/>
                <a:cs typeface="Arial" pitchFamily="34" charset="0"/>
              </a:rPr>
              <a:t>	</a:t>
            </a:r>
            <a:r>
              <a:rPr lang="en-US" altLang="zh-CN" sz="1400" dirty="0" err="1">
                <a:latin typeface="Consolas" pitchFamily="49" charset="0"/>
                <a:cs typeface="Arial" pitchFamily="34" charset="0"/>
              </a:rPr>
              <a:t>printf</a:t>
            </a:r>
            <a:r>
              <a:rPr lang="en-US" altLang="zh-CN" sz="1400" dirty="0">
                <a:latin typeface="Consolas" pitchFamily="49" charset="0"/>
                <a:cs typeface="Arial" pitchFamily="34" charset="0"/>
              </a:rPr>
              <a:t>("</a:t>
            </a:r>
            <a:r>
              <a:rPr lang="en-US" altLang="zh-CN" sz="1400" dirty="0" err="1">
                <a:latin typeface="Consolas" pitchFamily="49" charset="0"/>
                <a:cs typeface="Arial" pitchFamily="34" charset="0"/>
              </a:rPr>
              <a:t>int</a:t>
            </a:r>
            <a:r>
              <a:rPr lang="en-US" altLang="zh-CN" sz="1400" dirty="0">
                <a:latin typeface="Consolas" pitchFamily="49" charset="0"/>
                <a:cs typeface="Arial" pitchFamily="34" charset="0"/>
              </a:rPr>
              <a:t>\t\</a:t>
            </a:r>
            <a:r>
              <a:rPr lang="en-US" altLang="zh-CN" sz="1400" dirty="0" err="1">
                <a:latin typeface="Consolas" pitchFamily="49" charset="0"/>
                <a:cs typeface="Arial" pitchFamily="34" charset="0"/>
              </a:rPr>
              <a:t>t%d</a:t>
            </a:r>
            <a:r>
              <a:rPr lang="en-US" altLang="zh-CN" sz="1400" dirty="0">
                <a:latin typeface="Consolas" pitchFamily="49" charset="0"/>
                <a:cs typeface="Arial" pitchFamily="34" charset="0"/>
              </a:rPr>
              <a:t>\n", </a:t>
            </a:r>
            <a:r>
              <a:rPr lang="en-US" altLang="zh-CN" sz="1400" dirty="0" err="1">
                <a:latin typeface="Consolas" pitchFamily="49" charset="0"/>
                <a:cs typeface="Arial" pitchFamily="34" charset="0"/>
              </a:rPr>
              <a:t>sizeof</a:t>
            </a:r>
            <a:r>
              <a:rPr lang="en-US" altLang="zh-CN" sz="1400" dirty="0">
                <a:latin typeface="Consolas" pitchFamily="49" charset="0"/>
                <a:cs typeface="Arial" pitchFamily="34" charset="0"/>
              </a:rPr>
              <a:t>(</a:t>
            </a:r>
            <a:r>
              <a:rPr lang="en-US" altLang="zh-CN" sz="1400" dirty="0" err="1">
                <a:latin typeface="Consolas" pitchFamily="49" charset="0"/>
                <a:cs typeface="Arial" pitchFamily="34" charset="0"/>
              </a:rPr>
              <a:t>int</a:t>
            </a:r>
            <a:r>
              <a:rPr lang="en-US" altLang="zh-CN" sz="1400" dirty="0">
                <a:latin typeface="Consolas" pitchFamily="49" charset="0"/>
                <a:cs typeface="Arial" pitchFamily="34" charset="0"/>
              </a:rPr>
              <a:t>));	</a:t>
            </a:r>
          </a:p>
          <a:p>
            <a:pPr>
              <a:spcBef>
                <a:spcPts val="600"/>
              </a:spcBef>
            </a:pPr>
            <a:r>
              <a:rPr lang="en-US" altLang="zh-CN" sz="1400" dirty="0">
                <a:latin typeface="Consolas" pitchFamily="49" charset="0"/>
                <a:cs typeface="Arial" pitchFamily="34" charset="0"/>
              </a:rPr>
              <a:t>	</a:t>
            </a:r>
            <a:r>
              <a:rPr lang="en-US" altLang="zh-CN" sz="1400" dirty="0" err="1">
                <a:latin typeface="Consolas" pitchFamily="49" charset="0"/>
                <a:cs typeface="Arial" pitchFamily="34" charset="0"/>
              </a:rPr>
              <a:t>printf</a:t>
            </a:r>
            <a:r>
              <a:rPr lang="en-US" altLang="zh-CN" sz="1400" dirty="0">
                <a:latin typeface="Consolas" pitchFamily="49" charset="0"/>
                <a:cs typeface="Arial" pitchFamily="34" charset="0"/>
              </a:rPr>
              <a:t>("long </a:t>
            </a:r>
            <a:r>
              <a:rPr lang="en-US" altLang="zh-CN" sz="1400" dirty="0" err="1">
                <a:latin typeface="Consolas" pitchFamily="49" charset="0"/>
                <a:cs typeface="Arial" pitchFamily="34" charset="0"/>
              </a:rPr>
              <a:t>int</a:t>
            </a:r>
            <a:r>
              <a:rPr lang="en-US" altLang="zh-CN" sz="1400" dirty="0">
                <a:latin typeface="Consolas" pitchFamily="49" charset="0"/>
                <a:cs typeface="Arial" pitchFamily="34" charset="0"/>
              </a:rPr>
              <a:t>\</a:t>
            </a:r>
            <a:r>
              <a:rPr lang="en-US" altLang="zh-CN" sz="1400" dirty="0" err="1">
                <a:latin typeface="Consolas" pitchFamily="49" charset="0"/>
                <a:cs typeface="Arial" pitchFamily="34" charset="0"/>
              </a:rPr>
              <a:t>t%d</a:t>
            </a:r>
            <a:r>
              <a:rPr lang="en-US" altLang="zh-CN" sz="1400" dirty="0">
                <a:latin typeface="Consolas" pitchFamily="49" charset="0"/>
                <a:cs typeface="Arial" pitchFamily="34" charset="0"/>
              </a:rPr>
              <a:t>\n", </a:t>
            </a:r>
            <a:r>
              <a:rPr lang="en-US" altLang="zh-CN" sz="1400" dirty="0" err="1">
                <a:latin typeface="Consolas" pitchFamily="49" charset="0"/>
                <a:cs typeface="Arial" pitchFamily="34" charset="0"/>
              </a:rPr>
              <a:t>sizeof</a:t>
            </a:r>
            <a:r>
              <a:rPr lang="en-US" altLang="zh-CN" sz="1400" dirty="0">
                <a:latin typeface="Consolas" pitchFamily="49" charset="0"/>
                <a:cs typeface="Arial" pitchFamily="34" charset="0"/>
              </a:rPr>
              <a:t>(long));</a:t>
            </a:r>
          </a:p>
          <a:p>
            <a:pPr>
              <a:spcBef>
                <a:spcPts val="600"/>
              </a:spcBef>
            </a:pPr>
            <a:r>
              <a:rPr lang="en-US" altLang="zh-CN" sz="1400" dirty="0">
                <a:latin typeface="Consolas" pitchFamily="49" charset="0"/>
                <a:cs typeface="Arial" pitchFamily="34" charset="0"/>
              </a:rPr>
              <a:t>	</a:t>
            </a:r>
            <a:r>
              <a:rPr lang="en-US" altLang="zh-CN" sz="1400" dirty="0" err="1">
                <a:latin typeface="Consolas" pitchFamily="49" charset="0"/>
                <a:cs typeface="Arial" pitchFamily="34" charset="0"/>
              </a:rPr>
              <a:t>printf</a:t>
            </a:r>
            <a:r>
              <a:rPr lang="en-US" altLang="zh-CN" sz="1400" dirty="0">
                <a:latin typeface="Consolas" pitchFamily="49" charset="0"/>
                <a:cs typeface="Arial" pitchFamily="34" charset="0"/>
              </a:rPr>
              <a:t>("float\t\</a:t>
            </a:r>
            <a:r>
              <a:rPr lang="en-US" altLang="zh-CN" sz="1400" dirty="0" err="1">
                <a:latin typeface="Consolas" pitchFamily="49" charset="0"/>
                <a:cs typeface="Arial" pitchFamily="34" charset="0"/>
              </a:rPr>
              <a:t>t%d</a:t>
            </a:r>
            <a:r>
              <a:rPr lang="en-US" altLang="zh-CN" sz="1400" dirty="0">
                <a:latin typeface="Consolas" pitchFamily="49" charset="0"/>
                <a:cs typeface="Arial" pitchFamily="34" charset="0"/>
              </a:rPr>
              <a:t>\n", </a:t>
            </a:r>
            <a:r>
              <a:rPr lang="en-US" altLang="zh-CN" sz="1400" dirty="0" err="1">
                <a:latin typeface="Consolas" pitchFamily="49" charset="0"/>
                <a:cs typeface="Arial" pitchFamily="34" charset="0"/>
              </a:rPr>
              <a:t>sizeof</a:t>
            </a:r>
            <a:r>
              <a:rPr lang="en-US" altLang="zh-CN" sz="1400" dirty="0">
                <a:latin typeface="Consolas" pitchFamily="49" charset="0"/>
                <a:cs typeface="Arial" pitchFamily="34" charset="0"/>
              </a:rPr>
              <a:t>(float));</a:t>
            </a:r>
          </a:p>
          <a:p>
            <a:pPr>
              <a:spcBef>
                <a:spcPts val="600"/>
              </a:spcBef>
            </a:pPr>
            <a:r>
              <a:rPr lang="en-US" altLang="zh-CN" sz="1400" dirty="0">
                <a:latin typeface="Consolas" pitchFamily="49" charset="0"/>
                <a:cs typeface="Arial" pitchFamily="34" charset="0"/>
              </a:rPr>
              <a:t>	</a:t>
            </a:r>
            <a:r>
              <a:rPr lang="en-US" altLang="zh-CN" sz="1400" dirty="0" err="1">
                <a:latin typeface="Consolas" pitchFamily="49" charset="0"/>
                <a:cs typeface="Arial" pitchFamily="34" charset="0"/>
              </a:rPr>
              <a:t>printf</a:t>
            </a:r>
            <a:r>
              <a:rPr lang="en-US" altLang="zh-CN" sz="1400" dirty="0">
                <a:latin typeface="Consolas" pitchFamily="49" charset="0"/>
                <a:cs typeface="Arial" pitchFamily="34" charset="0"/>
              </a:rPr>
              <a:t>("double\t\</a:t>
            </a:r>
            <a:r>
              <a:rPr lang="en-US" altLang="zh-CN" sz="1400" dirty="0" err="1">
                <a:latin typeface="Consolas" pitchFamily="49" charset="0"/>
                <a:cs typeface="Arial" pitchFamily="34" charset="0"/>
              </a:rPr>
              <a:t>t%d</a:t>
            </a:r>
            <a:r>
              <a:rPr lang="en-US" altLang="zh-CN" sz="1400" dirty="0">
                <a:latin typeface="Consolas" pitchFamily="49" charset="0"/>
                <a:cs typeface="Arial" pitchFamily="34" charset="0"/>
              </a:rPr>
              <a:t>\n", </a:t>
            </a:r>
            <a:r>
              <a:rPr lang="en-US" altLang="zh-CN" sz="1400" dirty="0" err="1">
                <a:latin typeface="Consolas" pitchFamily="49" charset="0"/>
                <a:cs typeface="Arial" pitchFamily="34" charset="0"/>
              </a:rPr>
              <a:t>sizeof</a:t>
            </a:r>
            <a:r>
              <a:rPr lang="en-US" altLang="zh-CN" sz="1400" dirty="0">
                <a:latin typeface="Consolas" pitchFamily="49" charset="0"/>
                <a:cs typeface="Arial" pitchFamily="34" charset="0"/>
              </a:rPr>
              <a:t>(double));</a:t>
            </a:r>
          </a:p>
          <a:p>
            <a:pPr>
              <a:spcBef>
                <a:spcPts val="600"/>
              </a:spcBef>
            </a:pPr>
            <a:r>
              <a:rPr lang="en-US" altLang="zh-CN" sz="1400" dirty="0">
                <a:latin typeface="Consolas" pitchFamily="49" charset="0"/>
                <a:cs typeface="Arial" pitchFamily="34" charset="0"/>
              </a:rPr>
              <a:t>	</a:t>
            </a:r>
            <a:r>
              <a:rPr lang="en-US" altLang="zh-CN" sz="1400" dirty="0" err="1">
                <a:latin typeface="Consolas" pitchFamily="49" charset="0"/>
                <a:cs typeface="Arial" pitchFamily="34" charset="0"/>
              </a:rPr>
              <a:t>printf</a:t>
            </a:r>
            <a:r>
              <a:rPr lang="en-US" altLang="zh-CN" sz="1400" dirty="0">
                <a:latin typeface="Consolas" pitchFamily="49" charset="0"/>
                <a:cs typeface="Arial" pitchFamily="34" charset="0"/>
              </a:rPr>
              <a:t>("long double\</a:t>
            </a:r>
            <a:r>
              <a:rPr lang="en-US" altLang="zh-CN" sz="1400" dirty="0" err="1">
                <a:latin typeface="Consolas" pitchFamily="49" charset="0"/>
                <a:cs typeface="Arial" pitchFamily="34" charset="0"/>
              </a:rPr>
              <a:t>t%d</a:t>
            </a:r>
            <a:r>
              <a:rPr lang="en-US" altLang="zh-CN" sz="1400" dirty="0">
                <a:latin typeface="Consolas" pitchFamily="49" charset="0"/>
                <a:cs typeface="Arial" pitchFamily="34" charset="0"/>
              </a:rPr>
              <a:t>\n", </a:t>
            </a:r>
            <a:r>
              <a:rPr lang="en-US" altLang="zh-CN" sz="1400" dirty="0" err="1">
                <a:latin typeface="Consolas" pitchFamily="49" charset="0"/>
                <a:cs typeface="Arial" pitchFamily="34" charset="0"/>
              </a:rPr>
              <a:t>sizeof</a:t>
            </a:r>
            <a:r>
              <a:rPr lang="en-US" altLang="zh-CN" sz="1400" dirty="0">
                <a:latin typeface="Consolas" pitchFamily="49" charset="0"/>
                <a:cs typeface="Arial" pitchFamily="34" charset="0"/>
              </a:rPr>
              <a:t>(long double));</a:t>
            </a:r>
          </a:p>
          <a:p>
            <a:pPr>
              <a:spcBef>
                <a:spcPts val="600"/>
              </a:spcBef>
            </a:pPr>
            <a:r>
              <a:rPr lang="en-US" altLang="zh-CN" sz="1400" dirty="0">
                <a:latin typeface="Consolas" pitchFamily="49" charset="0"/>
                <a:cs typeface="Arial" pitchFamily="34" charset="0"/>
              </a:rPr>
              <a:t>	return 0;</a:t>
            </a:r>
          </a:p>
          <a:p>
            <a:pPr>
              <a:spcBef>
                <a:spcPts val="600"/>
              </a:spcBef>
            </a:pPr>
            <a:r>
              <a:rPr lang="en-US" altLang="zh-CN" sz="1400" dirty="0">
                <a:latin typeface="Consolas" pitchFamily="49" charset="0"/>
                <a:cs typeface="Arial" pitchFamily="34" charset="0"/>
              </a:rPr>
              <a:t>}</a:t>
            </a:r>
          </a:p>
        </p:txBody>
      </p:sp>
      <p:pic>
        <p:nvPicPr>
          <p:cNvPr id="41985" name="Picture 1"/>
          <p:cNvPicPr>
            <a:picLocks noChangeAspect="1" noChangeArrowheads="1"/>
          </p:cNvPicPr>
          <p:nvPr/>
        </p:nvPicPr>
        <p:blipFill>
          <a:blip r:embed="rId3" cstate="print"/>
          <a:srcRect/>
          <a:stretch>
            <a:fillRect/>
          </a:stretch>
        </p:blipFill>
        <p:spPr bwMode="auto">
          <a:xfrm>
            <a:off x="5724128" y="1275606"/>
            <a:ext cx="3038475" cy="1285875"/>
          </a:xfrm>
          <a:prstGeom prst="rect">
            <a:avLst/>
          </a:prstGeom>
          <a:noFill/>
          <a:ln w="38100">
            <a:solidFill>
              <a:srgbClr val="FFFF00"/>
            </a:solidFill>
            <a:miter lim="800000"/>
            <a:headEnd/>
            <a:tailEnd/>
          </a:ln>
        </p:spPr>
      </p:pic>
    </p:spTree>
    <p:extLst>
      <p:ext uri="{BB962C8B-B14F-4D97-AF65-F5344CB8AC3E}">
        <p14:creationId xmlns:p14="http://schemas.microsoft.com/office/powerpoint/2010/main" val="19654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err="1"/>
              <a:t>sizeof</a:t>
            </a:r>
            <a:r>
              <a:rPr lang="zh-CN" altLang="en-US" sz="2800" dirty="0"/>
              <a:t>运算符</a:t>
            </a:r>
            <a:r>
              <a:rPr lang="en-US" altLang="zh-CN" sz="2800" dirty="0"/>
              <a:t>——</a:t>
            </a:r>
            <a:r>
              <a:rPr lang="zh-CN" altLang="en-US" sz="2800" dirty="0"/>
              <a:t>用于表达式</a:t>
            </a:r>
          </a:p>
        </p:txBody>
      </p:sp>
      <p:sp>
        <p:nvSpPr>
          <p:cNvPr id="3" name="内容占位符 2"/>
          <p:cNvSpPr>
            <a:spLocks noGrp="1"/>
          </p:cNvSpPr>
          <p:nvPr>
            <p:ph idx="1"/>
          </p:nvPr>
        </p:nvSpPr>
        <p:spPr/>
        <p:txBody>
          <a:bodyPr>
            <a:normAutofit fontScale="77500" lnSpcReduction="20000"/>
          </a:bodyPr>
          <a:lstStyle/>
          <a:p>
            <a:r>
              <a:rPr lang="zh-CN" altLang="en-US" dirty="0">
                <a:latin typeface="Consolas" pitchFamily="49" charset="0"/>
              </a:rPr>
              <a:t>用于类型名时，形式为：</a:t>
            </a:r>
            <a:endParaRPr lang="en-US" altLang="zh-CN" dirty="0">
              <a:latin typeface="Consolas" pitchFamily="49" charset="0"/>
            </a:endParaRPr>
          </a:p>
          <a:p>
            <a:pPr lvl="1"/>
            <a:r>
              <a:rPr lang="en-US" altLang="zh-CN" dirty="0" err="1">
                <a:latin typeface="Consolas" pitchFamily="49" charset="0"/>
              </a:rPr>
              <a:t>sizeof</a:t>
            </a:r>
            <a:r>
              <a:rPr lang="en-US" altLang="zh-CN" dirty="0">
                <a:latin typeface="Consolas" pitchFamily="49" charset="0"/>
              </a:rPr>
              <a:t>(</a:t>
            </a:r>
            <a:r>
              <a:rPr lang="zh-CN" altLang="en-US" dirty="0">
                <a:latin typeface="Consolas" pitchFamily="49" charset="0"/>
              </a:rPr>
              <a:t>类型名</a:t>
            </a:r>
            <a:r>
              <a:rPr lang="en-US" altLang="zh-CN" dirty="0">
                <a:latin typeface="Consolas" pitchFamily="49" charset="0"/>
              </a:rPr>
              <a:t>)</a:t>
            </a:r>
          </a:p>
          <a:p>
            <a:pPr lvl="1"/>
            <a:r>
              <a:rPr lang="zh-CN" altLang="en-US" dirty="0">
                <a:latin typeface="Consolas" pitchFamily="49" charset="0"/>
              </a:rPr>
              <a:t>如：</a:t>
            </a:r>
            <a:r>
              <a:rPr lang="en-US" altLang="zh-CN" dirty="0" err="1">
                <a:latin typeface="Consolas" pitchFamily="49" charset="0"/>
              </a:rPr>
              <a:t>sizeof</a:t>
            </a:r>
            <a:r>
              <a:rPr lang="en-US" altLang="zh-CN" dirty="0">
                <a:latin typeface="Consolas" pitchFamily="49" charset="0"/>
              </a:rPr>
              <a:t>(</a:t>
            </a:r>
            <a:r>
              <a:rPr lang="en-US" altLang="zh-CN" dirty="0" err="1">
                <a:latin typeface="Consolas" pitchFamily="49" charset="0"/>
              </a:rPr>
              <a:t>int</a:t>
            </a:r>
            <a:r>
              <a:rPr lang="en-US" altLang="zh-CN" dirty="0">
                <a:latin typeface="Consolas" pitchFamily="49" charset="0"/>
              </a:rPr>
              <a:t>)</a:t>
            </a:r>
          </a:p>
          <a:p>
            <a:pPr>
              <a:lnSpc>
                <a:spcPct val="150000"/>
              </a:lnSpc>
            </a:pPr>
            <a:r>
              <a:rPr lang="zh-CN" altLang="en-US" dirty="0">
                <a:latin typeface="Consolas" pitchFamily="49" charset="0"/>
              </a:rPr>
              <a:t>用于表达式时，括号可以省略，形式为：</a:t>
            </a:r>
            <a:endParaRPr lang="en-US" altLang="zh-CN" dirty="0">
              <a:latin typeface="Consolas" pitchFamily="49" charset="0"/>
            </a:endParaRPr>
          </a:p>
          <a:p>
            <a:pPr lvl="1"/>
            <a:r>
              <a:rPr lang="en-US" altLang="zh-CN" dirty="0" err="1">
                <a:latin typeface="Consolas" pitchFamily="49" charset="0"/>
              </a:rPr>
              <a:t>sizeof</a:t>
            </a:r>
            <a:r>
              <a:rPr lang="en-US" altLang="zh-CN" dirty="0">
                <a:latin typeface="Consolas" pitchFamily="49" charset="0"/>
              </a:rPr>
              <a:t> </a:t>
            </a:r>
            <a:r>
              <a:rPr lang="zh-CN" altLang="en-US" dirty="0">
                <a:latin typeface="Consolas" pitchFamily="49" charset="0"/>
              </a:rPr>
              <a:t>表达式</a:t>
            </a:r>
            <a:endParaRPr lang="en-US" altLang="zh-CN" dirty="0">
              <a:latin typeface="Consolas" pitchFamily="49" charset="0"/>
            </a:endParaRPr>
          </a:p>
          <a:p>
            <a:pPr lvl="1"/>
            <a:r>
              <a:rPr lang="zh-CN" altLang="en-US" dirty="0">
                <a:latin typeface="Consolas" pitchFamily="49" charset="0"/>
              </a:rPr>
              <a:t>如：</a:t>
            </a:r>
            <a:r>
              <a:rPr lang="en-US" altLang="zh-CN" dirty="0" err="1">
                <a:latin typeface="Consolas" pitchFamily="49" charset="0"/>
              </a:rPr>
              <a:t>sizeof</a:t>
            </a:r>
            <a:r>
              <a:rPr lang="en-US" altLang="zh-CN" dirty="0">
                <a:latin typeface="Consolas" pitchFamily="49" charset="0"/>
              </a:rPr>
              <a:t> </a:t>
            </a:r>
            <a:r>
              <a:rPr lang="en-US" altLang="zh-CN" dirty="0" err="1">
                <a:latin typeface="Consolas" pitchFamily="49" charset="0"/>
              </a:rPr>
              <a:t>i</a:t>
            </a:r>
            <a:endParaRPr lang="en-US" altLang="zh-CN" dirty="0">
              <a:latin typeface="Consolas" pitchFamily="49" charset="0"/>
            </a:endParaRPr>
          </a:p>
          <a:p>
            <a:pPr>
              <a:lnSpc>
                <a:spcPct val="150000"/>
              </a:lnSpc>
            </a:pPr>
            <a:r>
              <a:rPr lang="en-US" altLang="zh-CN" dirty="0" err="1">
                <a:latin typeface="Consolas" pitchFamily="49" charset="0"/>
              </a:rPr>
              <a:t>sizeof</a:t>
            </a:r>
            <a:r>
              <a:rPr lang="zh-CN" altLang="en-US" dirty="0">
                <a:latin typeface="Consolas" pitchFamily="49" charset="0"/>
              </a:rPr>
              <a:t>是一元运算符，优先级较高，为了防止出错，建议把表达式括起来：</a:t>
            </a:r>
            <a:endParaRPr lang="en-US" altLang="zh-CN" dirty="0">
              <a:latin typeface="Consolas" pitchFamily="49" charset="0"/>
            </a:endParaRPr>
          </a:p>
          <a:p>
            <a:pPr lvl="1"/>
            <a:r>
              <a:rPr lang="zh-CN" altLang="en-US" dirty="0">
                <a:latin typeface="Consolas" pitchFamily="49" charset="0"/>
              </a:rPr>
              <a:t>如：</a:t>
            </a:r>
            <a:r>
              <a:rPr lang="en-US" altLang="zh-CN" dirty="0" err="1">
                <a:latin typeface="Consolas" pitchFamily="49" charset="0"/>
                <a:cs typeface="Consolas" pitchFamily="49" charset="0"/>
              </a:rPr>
              <a:t>sizeof</a:t>
            </a:r>
            <a:r>
              <a:rPr lang="en-US" altLang="zh-CN" dirty="0">
                <a:latin typeface="Consolas" pitchFamily="49" charset="0"/>
                <a:cs typeface="Consolas" pitchFamily="49" charset="0"/>
              </a:rPr>
              <a:t>(</a:t>
            </a:r>
            <a:r>
              <a:rPr lang="en-US" altLang="zh-CN" dirty="0" err="1">
                <a:latin typeface="Consolas" pitchFamily="49" charset="0"/>
                <a:cs typeface="Consolas" pitchFamily="49" charset="0"/>
              </a:rPr>
              <a:t>i+j</a:t>
            </a:r>
            <a:r>
              <a:rPr lang="en-US" altLang="zh-CN" dirty="0">
                <a:latin typeface="Consolas" pitchFamily="49" charset="0"/>
                <a:cs typeface="Consolas" pitchFamily="49" charset="0"/>
              </a:rPr>
              <a:t>)</a:t>
            </a:r>
            <a:endParaRPr lang="zh-CN" altLang="en-US" dirty="0">
              <a:latin typeface="Consolas" pitchFamily="49" charset="0"/>
              <a:cs typeface="Consolas" pitchFamily="49" charset="0"/>
            </a:endParaRPr>
          </a:p>
        </p:txBody>
      </p:sp>
    </p:spTree>
    <p:extLst>
      <p:ext uri="{BB962C8B-B14F-4D97-AF65-F5344CB8AC3E}">
        <p14:creationId xmlns:p14="http://schemas.microsoft.com/office/powerpoint/2010/main" val="359585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1D4174-211C-4183-FC84-76A4299684D5}"/>
              </a:ext>
            </a:extLst>
          </p:cNvPr>
          <p:cNvSpPr txBox="1"/>
          <p:nvPr/>
        </p:nvSpPr>
        <p:spPr>
          <a:xfrm>
            <a:off x="323528" y="483518"/>
            <a:ext cx="8568952" cy="3416320"/>
          </a:xfrm>
          <a:prstGeom prst="rect">
            <a:avLst/>
          </a:prstGeom>
          <a:noFill/>
        </p:spPr>
        <p:txBody>
          <a:bodyPr wrap="square">
            <a:spAutoFit/>
          </a:bodyPr>
          <a:lstStyle/>
          <a:p>
            <a:pPr algn="l"/>
            <a:endParaRPr lang="en-US" altLang="zh-CN" b="1" dirty="0">
              <a:latin typeface="+mn-ea"/>
              <a:ea typeface="+mn-ea"/>
            </a:endParaRPr>
          </a:p>
          <a:p>
            <a:pPr algn="l"/>
            <a:r>
              <a:rPr kumimoji="1" lang="zh-CN" altLang="en-US" sz="2200" b="1" dirty="0">
                <a:solidFill>
                  <a:srgbClr val="FF0000"/>
                </a:solidFill>
                <a:latin typeface="微软雅黑" panose="020B0503020204020204" pitchFamily="34" charset="-122"/>
                <a:ea typeface="微软雅黑" panose="020B0503020204020204" pitchFamily="34" charset="-122"/>
              </a:rPr>
              <a:t>立即数</a:t>
            </a:r>
            <a:r>
              <a:rPr kumimoji="1" lang="zh-CN" altLang="en-US" sz="2200" b="1" dirty="0">
                <a:solidFill>
                  <a:srgbClr val="000066"/>
                </a:solidFill>
                <a:latin typeface="微软雅黑" panose="020B0503020204020204" pitchFamily="34" charset="-122"/>
                <a:ea typeface="微软雅黑" panose="020B0503020204020204" pitchFamily="34" charset="-122"/>
              </a:rPr>
              <a:t>在内存里，立即数在可执行文件里，立即数在数据段，立即数在代码段，这些都是正确的答案。这样的答案对你有用么？</a:t>
            </a:r>
            <a:endParaRPr kumimoji="1" lang="en-US" altLang="zh-CN" sz="2200" b="1" dirty="0">
              <a:solidFill>
                <a:srgbClr val="000066"/>
              </a:solidFill>
              <a:latin typeface="微软雅黑" panose="020B0503020204020204" pitchFamily="34" charset="-122"/>
              <a:ea typeface="微软雅黑" panose="020B0503020204020204" pitchFamily="34" charset="-122"/>
            </a:endParaRPr>
          </a:p>
          <a:p>
            <a:pPr algn="l"/>
            <a:endParaRPr kumimoji="1" lang="en-US" altLang="zh-CN" sz="2200" b="1" dirty="0">
              <a:solidFill>
                <a:srgbClr val="000066"/>
              </a:solidFill>
              <a:latin typeface="微软雅黑" panose="020B0503020204020204" pitchFamily="34" charset="-122"/>
              <a:ea typeface="微软雅黑" panose="020B0503020204020204" pitchFamily="34" charset="-122"/>
            </a:endParaRPr>
          </a:p>
          <a:p>
            <a:pPr algn="l"/>
            <a:r>
              <a:rPr kumimoji="1" lang="zh-CN" altLang="en-US" sz="2200" b="1" dirty="0">
                <a:solidFill>
                  <a:srgbClr val="FF0000"/>
                </a:solidFill>
                <a:latin typeface="微软雅黑" panose="020B0503020204020204" pitchFamily="34" charset="-122"/>
                <a:ea typeface="微软雅黑" panose="020B0503020204020204" pitchFamily="34" charset="-122"/>
              </a:rPr>
              <a:t>立即数</a:t>
            </a:r>
            <a:r>
              <a:rPr kumimoji="1" lang="zh-CN" altLang="en-US" sz="2200" b="1" dirty="0">
                <a:solidFill>
                  <a:srgbClr val="000066"/>
                </a:solidFill>
                <a:latin typeface="微软雅黑" panose="020B0503020204020204" pitchFamily="34" charset="-122"/>
                <a:ea typeface="微软雅黑" panose="020B0503020204020204" pitchFamily="34" charset="-122"/>
              </a:rPr>
              <a:t>是个汇编级别的概念。</a:t>
            </a:r>
            <a:endParaRPr kumimoji="1" lang="en-US" altLang="zh-CN" sz="2200" b="1" dirty="0">
              <a:solidFill>
                <a:srgbClr val="000066"/>
              </a:solidFill>
              <a:latin typeface="微软雅黑" panose="020B0503020204020204" pitchFamily="34" charset="-122"/>
              <a:ea typeface="微软雅黑" panose="020B0503020204020204" pitchFamily="34" charset="-122"/>
            </a:endParaRPr>
          </a:p>
          <a:p>
            <a:pPr algn="l"/>
            <a:endParaRPr kumimoji="1" lang="zh-CN" altLang="en-US" sz="2200" b="1" dirty="0">
              <a:solidFill>
                <a:srgbClr val="000066"/>
              </a:solidFill>
              <a:latin typeface="微软雅黑" panose="020B0503020204020204" pitchFamily="34" charset="-122"/>
              <a:ea typeface="微软雅黑" panose="020B0503020204020204" pitchFamily="34" charset="-122"/>
            </a:endParaRPr>
          </a:p>
          <a:p>
            <a:pPr algn="l"/>
            <a:r>
              <a:rPr kumimoji="1" lang="zh-CN" altLang="en-US" sz="2200" b="1" dirty="0">
                <a:solidFill>
                  <a:srgbClr val="000066"/>
                </a:solidFill>
                <a:latin typeface="微软雅黑" panose="020B0503020204020204" pitchFamily="34" charset="-122"/>
                <a:ea typeface="微软雅黑" panose="020B0503020204020204" pitchFamily="34" charset="-122"/>
              </a:rPr>
              <a:t>对于</a:t>
            </a:r>
            <a:r>
              <a:rPr kumimoji="1" lang="en-US" altLang="zh-CN" sz="2200" b="1" dirty="0" err="1">
                <a:solidFill>
                  <a:srgbClr val="000066"/>
                </a:solidFill>
                <a:latin typeface="微软雅黑" panose="020B0503020204020204" pitchFamily="34" charset="-122"/>
                <a:ea typeface="微软雅黑" panose="020B0503020204020204" pitchFamily="34" charset="-122"/>
              </a:rPr>
              <a:t>c,c</a:t>
            </a:r>
            <a:r>
              <a:rPr kumimoji="1" lang="en-US" altLang="zh-CN" sz="2200" b="1" dirty="0">
                <a:solidFill>
                  <a:srgbClr val="000066"/>
                </a:solidFill>
                <a:latin typeface="微软雅黑" panose="020B0503020204020204" pitchFamily="34" charset="-122"/>
                <a:ea typeface="微软雅黑" panose="020B0503020204020204" pitchFamily="34" charset="-122"/>
              </a:rPr>
              <a:t>++</a:t>
            </a:r>
            <a:r>
              <a:rPr kumimoji="1" lang="zh-CN" altLang="en-US" sz="2200" b="1" dirty="0">
                <a:solidFill>
                  <a:srgbClr val="000066"/>
                </a:solidFill>
                <a:latin typeface="微软雅黑" panose="020B0503020204020204" pitchFamily="34" charset="-122"/>
                <a:ea typeface="微软雅黑" panose="020B0503020204020204" pitchFamily="34" charset="-122"/>
              </a:rPr>
              <a:t>这样的语言 ， </a:t>
            </a:r>
            <a:r>
              <a:rPr kumimoji="1" lang="en-US" altLang="zh-CN" sz="2200" b="1" dirty="0">
                <a:solidFill>
                  <a:srgbClr val="000066"/>
                </a:solidFill>
                <a:latin typeface="微软雅黑" panose="020B0503020204020204" pitchFamily="34" charset="-122"/>
                <a:ea typeface="微软雅黑" panose="020B0503020204020204" pitchFamily="34" charset="-122"/>
              </a:rPr>
              <a:t>int </a:t>
            </a:r>
            <a:r>
              <a:rPr kumimoji="1" lang="en-US" altLang="zh-CN" sz="2200" b="1" dirty="0" err="1">
                <a:solidFill>
                  <a:srgbClr val="000066"/>
                </a:solidFill>
                <a:latin typeface="微软雅黑" panose="020B0503020204020204" pitchFamily="34" charset="-122"/>
                <a:ea typeface="微软雅黑" panose="020B0503020204020204" pitchFamily="34" charset="-122"/>
              </a:rPr>
              <a:t>i</a:t>
            </a:r>
            <a:r>
              <a:rPr kumimoji="1" lang="en-US" altLang="zh-CN" sz="2200" b="1" dirty="0">
                <a:solidFill>
                  <a:srgbClr val="000066"/>
                </a:solidFill>
                <a:latin typeface="微软雅黑" panose="020B0503020204020204" pitchFamily="34" charset="-122"/>
                <a:ea typeface="微软雅黑" panose="020B0503020204020204" pitchFamily="34" charset="-122"/>
              </a:rPr>
              <a:t> = 10; </a:t>
            </a:r>
            <a:r>
              <a:rPr kumimoji="1" lang="en-US" altLang="zh-CN" sz="2200" b="1" dirty="0" err="1">
                <a:solidFill>
                  <a:srgbClr val="000066"/>
                </a:solidFill>
                <a:latin typeface="微软雅黑" panose="020B0503020204020204" pitchFamily="34" charset="-122"/>
                <a:ea typeface="微软雅黑" panose="020B0503020204020204" pitchFamily="34" charset="-122"/>
              </a:rPr>
              <a:t>printf</a:t>
            </a:r>
            <a:r>
              <a:rPr kumimoji="1" lang="en-US" altLang="zh-CN" sz="2200" b="1" dirty="0">
                <a:solidFill>
                  <a:srgbClr val="000066"/>
                </a:solidFill>
                <a:latin typeface="微软雅黑" panose="020B0503020204020204" pitchFamily="34" charset="-122"/>
                <a:ea typeface="微软雅黑" panose="020B0503020204020204" pitchFamily="34" charset="-122"/>
              </a:rPr>
              <a:t>("%d\n", i+5);</a:t>
            </a:r>
          </a:p>
          <a:p>
            <a:pPr algn="l"/>
            <a:endParaRPr kumimoji="1" lang="en-US" altLang="zh-CN" sz="2200" b="1" dirty="0">
              <a:solidFill>
                <a:srgbClr val="000066"/>
              </a:solidFill>
              <a:latin typeface="微软雅黑" panose="020B0503020204020204" pitchFamily="34" charset="-122"/>
              <a:ea typeface="微软雅黑" panose="020B0503020204020204" pitchFamily="34" charset="-122"/>
            </a:endParaRPr>
          </a:p>
          <a:p>
            <a:pPr algn="l"/>
            <a:r>
              <a:rPr kumimoji="1" lang="en-US" altLang="zh-CN" sz="2200" b="1" dirty="0">
                <a:solidFill>
                  <a:srgbClr val="000066"/>
                </a:solidFill>
                <a:latin typeface="微软雅黑" panose="020B0503020204020204" pitchFamily="34" charset="-122"/>
                <a:ea typeface="微软雅黑" panose="020B0503020204020204" pitchFamily="34" charset="-122"/>
              </a:rPr>
              <a:t> </a:t>
            </a:r>
            <a:r>
              <a:rPr kumimoji="1" lang="zh-CN" altLang="en-US" sz="2200" b="1" dirty="0">
                <a:solidFill>
                  <a:srgbClr val="000066"/>
                </a:solidFill>
                <a:latin typeface="微软雅黑" panose="020B0503020204020204" pitchFamily="34" charset="-122"/>
                <a:ea typeface="微软雅黑" panose="020B0503020204020204" pitchFamily="34" charset="-122"/>
              </a:rPr>
              <a:t>然后</a:t>
            </a:r>
            <a:r>
              <a:rPr kumimoji="1" lang="en-US" altLang="zh-CN" sz="2200" b="1" dirty="0">
                <a:solidFill>
                  <a:srgbClr val="000066"/>
                </a:solidFill>
                <a:latin typeface="微软雅黑" panose="020B0503020204020204" pitchFamily="34" charset="-122"/>
                <a:ea typeface="微软雅黑" panose="020B0503020204020204" pitchFamily="34" charset="-122"/>
              </a:rPr>
              <a:t>O2</a:t>
            </a:r>
            <a:r>
              <a:rPr kumimoji="1" lang="zh-CN" altLang="en-US" sz="2200" b="1" dirty="0">
                <a:solidFill>
                  <a:srgbClr val="000066"/>
                </a:solidFill>
                <a:latin typeface="微软雅黑" panose="020B0503020204020204" pitchFamily="34" charset="-122"/>
                <a:ea typeface="微软雅黑" panose="020B0503020204020204" pitchFamily="34" charset="-122"/>
              </a:rPr>
              <a:t>级别优化编译的话， 这个</a:t>
            </a:r>
            <a:r>
              <a:rPr kumimoji="1" lang="en-US" altLang="zh-CN" sz="2200" b="1" dirty="0">
                <a:solidFill>
                  <a:srgbClr val="000066"/>
                </a:solidFill>
                <a:latin typeface="微软雅黑" panose="020B0503020204020204" pitchFamily="34" charset="-122"/>
                <a:ea typeface="微软雅黑" panose="020B0503020204020204" pitchFamily="34" charset="-122"/>
              </a:rPr>
              <a:t>10 </a:t>
            </a:r>
            <a:r>
              <a:rPr kumimoji="1" lang="zh-CN" altLang="en-US" sz="2200" b="1" dirty="0">
                <a:solidFill>
                  <a:srgbClr val="000066"/>
                </a:solidFill>
                <a:latin typeface="微软雅黑" panose="020B0503020204020204" pitchFamily="34" charset="-122"/>
                <a:ea typeface="微软雅黑" panose="020B0503020204020204" pitchFamily="34" charset="-122"/>
              </a:rPr>
              <a:t>可能根本就不会出现了，而是只有</a:t>
            </a:r>
            <a:r>
              <a:rPr kumimoji="1" lang="en-US" altLang="zh-CN" sz="2200" b="1" dirty="0">
                <a:solidFill>
                  <a:srgbClr val="000066"/>
                </a:solidFill>
                <a:latin typeface="微软雅黑" panose="020B0503020204020204" pitchFamily="34" charset="-122"/>
                <a:ea typeface="微软雅黑" panose="020B0503020204020204" pitchFamily="34" charset="-122"/>
              </a:rPr>
              <a:t>15</a:t>
            </a:r>
            <a:r>
              <a:rPr kumimoji="1" lang="zh-CN" altLang="en-US" sz="2200" b="1" dirty="0">
                <a:solidFill>
                  <a:srgbClr val="000066"/>
                </a:solidFill>
                <a:latin typeface="微软雅黑" panose="020B0503020204020204" pitchFamily="34" charset="-122"/>
                <a:ea typeface="微软雅黑" panose="020B0503020204020204" pitchFamily="34" charset="-122"/>
              </a:rPr>
              <a:t>出现在你的二进制文件里了。</a:t>
            </a:r>
          </a:p>
        </p:txBody>
      </p:sp>
    </p:spTree>
    <p:extLst>
      <p:ext uri="{BB962C8B-B14F-4D97-AF65-F5344CB8AC3E}">
        <p14:creationId xmlns:p14="http://schemas.microsoft.com/office/powerpoint/2010/main" val="22553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339502"/>
            <a:ext cx="6858000" cy="554831"/>
          </a:xfrm>
        </p:spPr>
        <p:txBody>
          <a:bodyPr vert="horz" wrap="square" lIns="69056" tIns="34529" rIns="69056" bIns="34529" numCol="1" anchor="ctr" anchorCtr="0" compatLnSpc="1">
            <a:prstTxWarp prst="textNoShape">
              <a:avLst/>
            </a:prstTxWarp>
          </a:bodyPr>
          <a:lstStyle/>
          <a:p>
            <a:pPr eaLnBrk="1" hangingPunct="1">
              <a:defRPr/>
            </a:pPr>
            <a:r>
              <a:rPr lang="zh-CN" altLang="en-US" sz="3200" dirty="0">
                <a:effectLst>
                  <a:outerShdw blurRad="38100" dist="38100" dir="2700000" algn="tl">
                    <a:srgbClr val="C0C0C0"/>
                  </a:outerShdw>
                </a:effectLst>
              </a:rPr>
              <a:t>宏常量</a:t>
            </a:r>
          </a:p>
        </p:txBody>
      </p:sp>
      <p:sp>
        <p:nvSpPr>
          <p:cNvPr id="614403" name="Rectangle 3"/>
          <p:cNvSpPr>
            <a:spLocks noChangeArrowheads="1"/>
          </p:cNvSpPr>
          <p:nvPr/>
        </p:nvSpPr>
        <p:spPr bwMode="auto">
          <a:xfrm>
            <a:off x="342901" y="987574"/>
            <a:ext cx="8572499" cy="3755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ct val="150000"/>
              </a:lnSpc>
              <a:spcBef>
                <a:spcPts val="9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通过宏定义方式声明的符号常量为宏常量。简单的宏定义语法格式如下：</a:t>
            </a:r>
          </a:p>
          <a:p>
            <a:pPr marL="400050" lvl="1" indent="0" defTabSz="571500" eaLnBrk="0" hangingPunct="0">
              <a:lnSpc>
                <a:spcPct val="150000"/>
              </a:lnSpc>
              <a:spcBef>
                <a:spcPts val="900"/>
              </a:spcBef>
              <a:buClrTx/>
              <a:buSzTx/>
              <a:buNone/>
            </a:pPr>
            <a:r>
              <a:rPr kumimoji="1" lang="en-US" altLang="zh-CN" sz="2400" dirty="0">
                <a:solidFill>
                  <a:srgbClr val="FF0000"/>
                </a:solidFill>
                <a:latin typeface="微软雅黑" panose="020B0503020204020204" pitchFamily="34" charset="-122"/>
                <a:ea typeface="微软雅黑" panose="020B0503020204020204" pitchFamily="34" charset="-122"/>
              </a:rPr>
              <a:t>#define </a:t>
            </a:r>
            <a:r>
              <a:rPr kumimoji="1" lang="zh-CN" altLang="en-US" sz="2400" dirty="0">
                <a:solidFill>
                  <a:srgbClr val="FF0000"/>
                </a:solidFill>
                <a:latin typeface="微软雅黑" panose="020B0503020204020204" pitchFamily="34" charset="-122"/>
                <a:ea typeface="微软雅黑" panose="020B0503020204020204" pitchFamily="34" charset="-122"/>
              </a:rPr>
              <a:t>标识符 替换列表</a:t>
            </a:r>
          </a:p>
          <a:p>
            <a:pPr marL="257175" indent="-257175" defTabSz="571500" eaLnBrk="0" hangingPunct="0">
              <a:lnSpc>
                <a:spcPct val="150000"/>
              </a:lnSpc>
              <a:spcBef>
                <a:spcPts val="9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其中，标识符是这个宏定义的名字；替换列表是</a:t>
            </a:r>
            <a:r>
              <a:rPr kumimoji="1" lang="zh-CN" altLang="en-US" sz="2200" dirty="0">
                <a:solidFill>
                  <a:srgbClr val="FF0000"/>
                </a:solidFill>
                <a:latin typeface="微软雅黑" panose="020B0503020204020204" pitchFamily="34" charset="-122"/>
                <a:ea typeface="微软雅黑" panose="020B0503020204020204" pitchFamily="34" charset="-122"/>
              </a:rPr>
              <a:t>预处理器</a:t>
            </a:r>
            <a:r>
              <a:rPr kumimoji="1" lang="zh-CN" altLang="en-US" sz="2200" dirty="0">
                <a:solidFill>
                  <a:srgbClr val="000066"/>
                </a:solidFill>
                <a:latin typeface="微软雅黑" panose="020B0503020204020204" pitchFamily="34" charset="-122"/>
                <a:ea typeface="微软雅黑" panose="020B0503020204020204" pitchFamily="34" charset="-122"/>
              </a:rPr>
              <a:t>在预编译阶段用来替换该标识符的内容，可以是</a:t>
            </a:r>
            <a:r>
              <a:rPr kumimoji="1" lang="zh-CN" altLang="en-US" sz="2200" dirty="0">
                <a:solidFill>
                  <a:srgbClr val="FF0000"/>
                </a:solidFill>
                <a:latin typeface="微软雅黑" panose="020B0503020204020204" pitchFamily="34" charset="-122"/>
                <a:ea typeface="微软雅黑" panose="020B0503020204020204" pitchFamily="34" charset="-122"/>
              </a:rPr>
              <a:t>数字、字符常量、字符串字面量、运算符、标点符号</a:t>
            </a:r>
            <a:r>
              <a:rPr kumimoji="1" lang="zh-CN" altLang="en-US" sz="2200" dirty="0">
                <a:solidFill>
                  <a:srgbClr val="000066"/>
                </a:solidFill>
                <a:latin typeface="微软雅黑" panose="020B0503020204020204" pitchFamily="34" charset="-122"/>
                <a:ea typeface="微软雅黑" panose="020B0503020204020204" pitchFamily="34" charset="-122"/>
              </a:rPr>
              <a:t>等。</a:t>
            </a:r>
            <a:endParaRPr kumimoji="1" lang="en-US" altLang="zh-CN" sz="22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2145353"/>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14403">
                                            <p:txEl>
                                              <p:pRg st="1" end="1"/>
                                            </p:txEl>
                                          </p:spTgt>
                                        </p:tgtEl>
                                        <p:attrNameLst>
                                          <p:attrName>style.visibility</p:attrName>
                                        </p:attrNameLst>
                                      </p:cBhvr>
                                      <p:to>
                                        <p:strVal val="visible"/>
                                      </p:to>
                                    </p:set>
                                    <p:animEffect transition="in" filter="wipe(left)">
                                      <p:cBhvr>
                                        <p:cTn id="10" dur="1000"/>
                                        <p:tgtEl>
                                          <p:spTgt spid="6144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4403">
                                            <p:txEl>
                                              <p:pRg st="2" end="2"/>
                                            </p:txEl>
                                          </p:spTgt>
                                        </p:tgtEl>
                                        <p:attrNameLst>
                                          <p:attrName>style.visibility</p:attrName>
                                        </p:attrNameLst>
                                      </p:cBhvr>
                                      <p:to>
                                        <p:strVal val="visible"/>
                                      </p:to>
                                    </p:set>
                                    <p:animEffect transition="in" filter="wipe(left)">
                                      <p:cBhvr>
                                        <p:cTn id="15" dur="1000"/>
                                        <p:tgtEl>
                                          <p:spTgt spid="6144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339502"/>
            <a:ext cx="6858000" cy="554831"/>
          </a:xfrm>
        </p:spPr>
        <p:txBody>
          <a:bodyPr vert="horz" wrap="square" lIns="69056" tIns="34529" rIns="69056" bIns="34529" numCol="1" anchor="ctr" anchorCtr="0" compatLnSpc="1">
            <a:prstTxWarp prst="textNoShape">
              <a:avLst/>
            </a:prstTxWarp>
          </a:bodyPr>
          <a:lstStyle/>
          <a:p>
            <a:pPr eaLnBrk="1" hangingPunct="1">
              <a:defRPr/>
            </a:pPr>
            <a:r>
              <a:rPr lang="zh-CN" altLang="en-US" sz="3200" dirty="0">
                <a:effectLst>
                  <a:outerShdw blurRad="38100" dist="38100" dir="2700000" algn="tl">
                    <a:srgbClr val="C0C0C0"/>
                  </a:outerShdw>
                </a:effectLst>
              </a:rPr>
              <a:t>宏常量</a:t>
            </a:r>
          </a:p>
        </p:txBody>
      </p:sp>
      <p:sp>
        <p:nvSpPr>
          <p:cNvPr id="614403" name="Rectangle 3"/>
          <p:cNvSpPr>
            <a:spLocks noChangeArrowheads="1"/>
          </p:cNvSpPr>
          <p:nvPr/>
        </p:nvSpPr>
        <p:spPr bwMode="auto">
          <a:xfrm>
            <a:off x="342901" y="987574"/>
            <a:ext cx="8572499" cy="3755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ts val="3100"/>
              </a:lnSpc>
              <a:spcBef>
                <a:spcPts val="12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当替换列表是一个具体数据时，这个宏定义中的标识符就是一个宏常量。</a:t>
            </a:r>
            <a:endParaRPr kumimoji="1" lang="en-US" altLang="zh-CN" sz="22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ts val="3100"/>
              </a:lnSpc>
              <a:spcBef>
                <a:spcPts val="12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在定义宏常量时，一种常见做法是使用大写字母作为标识符。</a:t>
            </a:r>
            <a:endParaRPr kumimoji="1" lang="en-US" altLang="zh-CN" sz="22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ts val="3100"/>
              </a:lnSpc>
              <a:spcBef>
                <a:spcPts val="12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示例如下：</a:t>
            </a:r>
          </a:p>
          <a:p>
            <a:pPr marL="400050" lvl="1" indent="0" defTabSz="571500" eaLnBrk="0" hangingPunct="0">
              <a:lnSpc>
                <a:spcPts val="3100"/>
              </a:lnSpc>
              <a:spcBef>
                <a:spcPts val="1200"/>
              </a:spcBef>
              <a:buClrTx/>
              <a:buSzTx/>
              <a:buNone/>
            </a:pPr>
            <a:r>
              <a:rPr kumimoji="1" lang="en-US" altLang="zh-CN" sz="2200" dirty="0">
                <a:solidFill>
                  <a:srgbClr val="FF0000"/>
                </a:solidFill>
                <a:latin typeface="微软雅黑" panose="020B0503020204020204" pitchFamily="34" charset="-122"/>
                <a:ea typeface="微软雅黑" panose="020B0503020204020204" pitchFamily="34" charset="-122"/>
              </a:rPr>
              <a:t>#define PI 3.1415926   </a:t>
            </a:r>
            <a:r>
              <a:rPr kumimoji="1" lang="en-US" altLang="zh-CN" sz="2200" dirty="0">
                <a:solidFill>
                  <a:schemeClr val="accent6"/>
                </a:solidFill>
                <a:latin typeface="微软雅黑" panose="020B0503020204020204" pitchFamily="34" charset="-122"/>
                <a:ea typeface="微软雅黑" panose="020B0503020204020204" pitchFamily="34" charset="-122"/>
              </a:rPr>
              <a:t>/* </a:t>
            </a:r>
            <a:r>
              <a:rPr kumimoji="1" lang="zh-CN" altLang="en-US" sz="2200" dirty="0">
                <a:solidFill>
                  <a:schemeClr val="accent6"/>
                </a:solidFill>
                <a:latin typeface="微软雅黑" panose="020B0503020204020204" pitchFamily="34" charset="-122"/>
                <a:ea typeface="微软雅黑" panose="020B0503020204020204" pitchFamily="34" charset="-122"/>
              </a:rPr>
              <a:t>宏常量</a:t>
            </a:r>
            <a:r>
              <a:rPr kumimoji="1" lang="en-US" altLang="zh-CN" sz="2200" dirty="0">
                <a:solidFill>
                  <a:schemeClr val="accent6"/>
                </a:solidFill>
                <a:latin typeface="微软雅黑" panose="020B0503020204020204" pitchFamily="34" charset="-122"/>
                <a:ea typeface="微软雅黑" panose="020B0503020204020204" pitchFamily="34" charset="-122"/>
              </a:rPr>
              <a:t>PI </a:t>
            </a:r>
            <a:r>
              <a:rPr kumimoji="1" lang="zh-CN" altLang="en-US" sz="2200" dirty="0">
                <a:solidFill>
                  <a:schemeClr val="accent6"/>
                </a:solidFill>
                <a:latin typeface="微软雅黑" panose="020B0503020204020204" pitchFamily="34" charset="-122"/>
                <a:ea typeface="微软雅黑" panose="020B0503020204020204" pitchFamily="34" charset="-122"/>
              </a:rPr>
              <a:t>代表数值</a:t>
            </a:r>
            <a:r>
              <a:rPr kumimoji="1" lang="en-US" altLang="zh-CN" sz="2200" dirty="0">
                <a:solidFill>
                  <a:schemeClr val="accent6"/>
                </a:solidFill>
                <a:latin typeface="微软雅黑" panose="020B0503020204020204" pitchFamily="34" charset="-122"/>
                <a:ea typeface="微软雅黑" panose="020B0503020204020204" pitchFamily="34" charset="-122"/>
              </a:rPr>
              <a:t>3.1415926 */</a:t>
            </a:r>
          </a:p>
          <a:p>
            <a:pPr marL="400050" lvl="1" indent="0" defTabSz="571500" eaLnBrk="0" hangingPunct="0">
              <a:lnSpc>
                <a:spcPts val="3100"/>
              </a:lnSpc>
              <a:spcBef>
                <a:spcPts val="1200"/>
              </a:spcBef>
              <a:buClrTx/>
              <a:buSzTx/>
              <a:buNone/>
            </a:pPr>
            <a:r>
              <a:rPr kumimoji="1" lang="en-US" altLang="zh-CN" sz="2200" dirty="0">
                <a:solidFill>
                  <a:srgbClr val="FF0000"/>
                </a:solidFill>
                <a:latin typeface="微软雅黑" panose="020B0503020204020204" pitchFamily="34" charset="-122"/>
                <a:ea typeface="微软雅黑" panose="020B0503020204020204" pitchFamily="34" charset="-122"/>
              </a:rPr>
              <a:t>#define NUM 1000       </a:t>
            </a:r>
            <a:r>
              <a:rPr kumimoji="1" lang="en-US" altLang="zh-CN" sz="2200" dirty="0">
                <a:solidFill>
                  <a:schemeClr val="accent6"/>
                </a:solidFill>
                <a:latin typeface="微软雅黑" panose="020B0503020204020204" pitchFamily="34" charset="-122"/>
                <a:ea typeface="微软雅黑" panose="020B0503020204020204" pitchFamily="34" charset="-122"/>
              </a:rPr>
              <a:t>/* </a:t>
            </a:r>
            <a:r>
              <a:rPr kumimoji="1" lang="zh-CN" altLang="en-US" sz="2200" dirty="0">
                <a:solidFill>
                  <a:schemeClr val="accent6"/>
                </a:solidFill>
                <a:latin typeface="微软雅黑" panose="020B0503020204020204" pitchFamily="34" charset="-122"/>
                <a:ea typeface="微软雅黑" panose="020B0503020204020204" pitchFamily="34" charset="-122"/>
              </a:rPr>
              <a:t>宏常量</a:t>
            </a:r>
            <a:r>
              <a:rPr kumimoji="1" lang="en-US" altLang="zh-CN" sz="2200" dirty="0">
                <a:solidFill>
                  <a:schemeClr val="accent6"/>
                </a:solidFill>
                <a:latin typeface="微软雅黑" panose="020B0503020204020204" pitchFamily="34" charset="-122"/>
                <a:ea typeface="微软雅黑" panose="020B0503020204020204" pitchFamily="34" charset="-122"/>
              </a:rPr>
              <a:t>NUM </a:t>
            </a:r>
            <a:r>
              <a:rPr kumimoji="1" lang="zh-CN" altLang="en-US" sz="2200" dirty="0">
                <a:solidFill>
                  <a:schemeClr val="accent6"/>
                </a:solidFill>
                <a:latin typeface="微软雅黑" panose="020B0503020204020204" pitchFamily="34" charset="-122"/>
                <a:ea typeface="微软雅黑" panose="020B0503020204020204" pitchFamily="34" charset="-122"/>
              </a:rPr>
              <a:t>代表数值</a:t>
            </a:r>
            <a:r>
              <a:rPr kumimoji="1" lang="en-US" altLang="zh-CN" sz="2200" dirty="0">
                <a:solidFill>
                  <a:schemeClr val="accent6"/>
                </a:solidFill>
                <a:latin typeface="微软雅黑" panose="020B0503020204020204" pitchFamily="34" charset="-122"/>
                <a:ea typeface="微软雅黑" panose="020B0503020204020204" pitchFamily="34" charset="-122"/>
              </a:rPr>
              <a:t>1000 */</a:t>
            </a:r>
          </a:p>
          <a:p>
            <a:pPr marL="400050" lvl="1" indent="0" defTabSz="571500" eaLnBrk="0" hangingPunct="0">
              <a:lnSpc>
                <a:spcPts val="3100"/>
              </a:lnSpc>
              <a:spcBef>
                <a:spcPts val="1200"/>
              </a:spcBef>
              <a:buClrTx/>
              <a:buSzTx/>
              <a:buNone/>
            </a:pPr>
            <a:r>
              <a:rPr kumimoji="1" lang="pt-BR" altLang="zh-CN" sz="2200" dirty="0">
                <a:solidFill>
                  <a:srgbClr val="FF0000"/>
                </a:solidFill>
                <a:latin typeface="微软雅黑" panose="020B0503020204020204" pitchFamily="34" charset="-122"/>
                <a:ea typeface="微软雅黑" panose="020B0503020204020204" pitchFamily="34" charset="-122"/>
              </a:rPr>
              <a:t>#define CR '\r'               </a:t>
            </a:r>
            <a:r>
              <a:rPr kumimoji="1" lang="pt-BR" altLang="zh-CN" sz="2200" dirty="0">
                <a:solidFill>
                  <a:schemeClr val="accent6"/>
                </a:solidFill>
                <a:latin typeface="微软雅黑" panose="020B0503020204020204" pitchFamily="34" charset="-122"/>
                <a:ea typeface="微软雅黑" panose="020B0503020204020204" pitchFamily="34" charset="-122"/>
              </a:rPr>
              <a:t>/* </a:t>
            </a:r>
            <a:r>
              <a:rPr kumimoji="1" lang="zh-CN" altLang="pt-BR" sz="2200" dirty="0">
                <a:solidFill>
                  <a:schemeClr val="accent6"/>
                </a:solidFill>
                <a:latin typeface="微软雅黑" panose="020B0503020204020204" pitchFamily="34" charset="-122"/>
                <a:ea typeface="微软雅黑" panose="020B0503020204020204" pitchFamily="34" charset="-122"/>
              </a:rPr>
              <a:t>宏常量</a:t>
            </a:r>
            <a:r>
              <a:rPr kumimoji="1" lang="pt-BR" altLang="zh-CN" sz="2200" dirty="0">
                <a:solidFill>
                  <a:schemeClr val="accent6"/>
                </a:solidFill>
                <a:latin typeface="微软雅黑" panose="020B0503020204020204" pitchFamily="34" charset="-122"/>
                <a:ea typeface="微软雅黑" panose="020B0503020204020204" pitchFamily="34" charset="-122"/>
              </a:rPr>
              <a:t>CR </a:t>
            </a:r>
            <a:r>
              <a:rPr kumimoji="1" lang="zh-CN" altLang="pt-BR" sz="2200" dirty="0">
                <a:solidFill>
                  <a:schemeClr val="accent6"/>
                </a:solidFill>
                <a:latin typeface="微软雅黑" panose="020B0503020204020204" pitchFamily="34" charset="-122"/>
                <a:ea typeface="微软雅黑" panose="020B0503020204020204" pitchFamily="34" charset="-122"/>
              </a:rPr>
              <a:t>代表字符</a:t>
            </a:r>
            <a:r>
              <a:rPr kumimoji="1" lang="pt-BR" altLang="zh-CN" sz="2200" dirty="0">
                <a:solidFill>
                  <a:schemeClr val="accent6"/>
                </a:solidFill>
                <a:latin typeface="微软雅黑" panose="020B0503020204020204" pitchFamily="34" charset="-122"/>
                <a:ea typeface="微软雅黑" panose="020B0503020204020204" pitchFamily="34" charset="-122"/>
              </a:rPr>
              <a:t>'\r' */</a:t>
            </a:r>
            <a:endParaRPr kumimoji="1" lang="en-US" altLang="zh-CN" sz="2200"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8367289"/>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03">
                                            <p:txEl>
                                              <p:pRg st="2" end="2"/>
                                            </p:txEl>
                                          </p:spTgt>
                                        </p:tgtEl>
                                        <p:attrNameLst>
                                          <p:attrName>style.visibility</p:attrName>
                                        </p:attrNameLst>
                                      </p:cBhvr>
                                      <p:to>
                                        <p:strVal val="visible"/>
                                      </p:to>
                                    </p:set>
                                    <p:animEffect transition="in" filter="wipe(left)">
                                      <p:cBhvr>
                                        <p:cTn id="17" dur="1000"/>
                                        <p:tgtEl>
                                          <p:spTgt spid="61440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14403">
                                            <p:txEl>
                                              <p:pRg st="3" end="3"/>
                                            </p:txEl>
                                          </p:spTgt>
                                        </p:tgtEl>
                                        <p:attrNameLst>
                                          <p:attrName>style.visibility</p:attrName>
                                        </p:attrNameLst>
                                      </p:cBhvr>
                                      <p:to>
                                        <p:strVal val="visible"/>
                                      </p:to>
                                    </p:set>
                                    <p:animEffect transition="in" filter="wipe(left)">
                                      <p:cBhvr>
                                        <p:cTn id="20" dur="1000"/>
                                        <p:tgtEl>
                                          <p:spTgt spid="61440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14403">
                                            <p:txEl>
                                              <p:pRg st="4" end="4"/>
                                            </p:txEl>
                                          </p:spTgt>
                                        </p:tgtEl>
                                        <p:attrNameLst>
                                          <p:attrName>style.visibility</p:attrName>
                                        </p:attrNameLst>
                                      </p:cBhvr>
                                      <p:to>
                                        <p:strVal val="visible"/>
                                      </p:to>
                                    </p:set>
                                    <p:animEffect transition="in" filter="wipe(left)">
                                      <p:cBhvr>
                                        <p:cTn id="23" dur="1000"/>
                                        <p:tgtEl>
                                          <p:spTgt spid="61440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14403">
                                            <p:txEl>
                                              <p:pRg st="5" end="5"/>
                                            </p:txEl>
                                          </p:spTgt>
                                        </p:tgtEl>
                                        <p:attrNameLst>
                                          <p:attrName>style.visibility</p:attrName>
                                        </p:attrNameLst>
                                      </p:cBhvr>
                                      <p:to>
                                        <p:strVal val="visible"/>
                                      </p:to>
                                    </p:set>
                                    <p:animEffect transition="in" filter="wipe(left)">
                                      <p:cBhvr>
                                        <p:cTn id="26" dur="1000"/>
                                        <p:tgtEl>
                                          <p:spTgt spid="614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339502"/>
            <a:ext cx="6858000" cy="554831"/>
          </a:xfrm>
        </p:spPr>
        <p:txBody>
          <a:bodyPr vert="horz" wrap="square" lIns="69056" tIns="34529" rIns="69056" bIns="34529" numCol="1" anchor="ctr" anchorCtr="0" compatLnSpc="1">
            <a:prstTxWarp prst="textNoShape">
              <a:avLst/>
            </a:prstTxWarp>
          </a:bodyPr>
          <a:lstStyle/>
          <a:p>
            <a:pPr eaLnBrk="1" hangingPunct="1">
              <a:defRPr/>
            </a:pPr>
            <a:r>
              <a:rPr lang="zh-CN" altLang="en-US" sz="3200" dirty="0">
                <a:effectLst>
                  <a:outerShdw blurRad="38100" dist="38100" dir="2700000" algn="tl">
                    <a:srgbClr val="C0C0C0"/>
                  </a:outerShdw>
                </a:effectLst>
              </a:rPr>
              <a:t>宏常量</a:t>
            </a:r>
          </a:p>
        </p:txBody>
      </p:sp>
      <p:sp>
        <p:nvSpPr>
          <p:cNvPr id="614403" name="Rectangle 3"/>
          <p:cNvSpPr>
            <a:spLocks noChangeArrowheads="1"/>
          </p:cNvSpPr>
          <p:nvPr/>
        </p:nvSpPr>
        <p:spPr bwMode="auto">
          <a:xfrm>
            <a:off x="342901" y="987574"/>
            <a:ext cx="8572499" cy="3755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ts val="3100"/>
              </a:lnSpc>
              <a:spcBef>
                <a:spcPts val="12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宏的替换列表可以包含对另一个宏的调用：</a:t>
            </a:r>
          </a:p>
          <a:p>
            <a:pPr marL="400050" lvl="1" indent="0" defTabSz="571500" eaLnBrk="0" hangingPunct="0">
              <a:lnSpc>
                <a:spcPts val="3100"/>
              </a:lnSpc>
              <a:spcBef>
                <a:spcPts val="1200"/>
              </a:spcBef>
              <a:buClrTx/>
              <a:buSzTx/>
              <a:buNone/>
            </a:pPr>
            <a:r>
              <a:rPr kumimoji="1" lang="en-US" altLang="zh-CN" sz="2200" dirty="0">
                <a:solidFill>
                  <a:srgbClr val="FF0000"/>
                </a:solidFill>
                <a:latin typeface="微软雅黑" panose="020B0503020204020204" pitchFamily="34" charset="-122"/>
                <a:ea typeface="微软雅黑" panose="020B0503020204020204" pitchFamily="34" charset="-122"/>
              </a:rPr>
              <a:t>#define TWO_PI   (2*PI)</a:t>
            </a:r>
          </a:p>
          <a:p>
            <a:pPr marL="257175" indent="-257175" defTabSz="571500" eaLnBrk="0" hangingPunct="0">
              <a:lnSpc>
                <a:spcPts val="3100"/>
              </a:lnSpc>
              <a:spcBef>
                <a:spcPts val="12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为什么要使用宏常量呢？</a:t>
            </a:r>
            <a:endParaRPr kumimoji="1" lang="en-US" altLang="zh-CN" sz="2200" dirty="0">
              <a:solidFill>
                <a:srgbClr val="000066"/>
              </a:solidFill>
              <a:latin typeface="微软雅黑" panose="020B0503020204020204" pitchFamily="34" charset="-122"/>
              <a:ea typeface="微软雅黑" panose="020B0503020204020204" pitchFamily="34" charset="-122"/>
            </a:endParaRPr>
          </a:p>
          <a:p>
            <a:pPr marL="685800" lvl="1" defTabSz="571500" eaLnBrk="0" hangingPunct="0">
              <a:lnSpc>
                <a:spcPts val="3100"/>
              </a:lnSpc>
              <a:spcBef>
                <a:spcPts val="1200"/>
              </a:spcBef>
              <a:buClrTx/>
              <a:buSzTx/>
              <a:buFont typeface="Wingdings" panose="05000000000000000000" pitchFamily="2" charset="2"/>
              <a:buChar char="Ø"/>
            </a:pPr>
            <a:r>
              <a:rPr kumimoji="1" lang="zh-CN" altLang="en-US" sz="1800" dirty="0">
                <a:solidFill>
                  <a:schemeClr val="accent6"/>
                </a:solidFill>
                <a:latin typeface="微软雅黑" panose="020B0503020204020204" pitchFamily="34" charset="-122"/>
                <a:ea typeface="微软雅黑" panose="020B0503020204020204" pitchFamily="34" charset="-122"/>
              </a:rPr>
              <a:t>增加程序可读性</a:t>
            </a:r>
            <a:endParaRPr kumimoji="1" lang="en-US" altLang="zh-CN" sz="1800" dirty="0">
              <a:solidFill>
                <a:schemeClr val="accent6"/>
              </a:solidFill>
              <a:latin typeface="微软雅黑" panose="020B0503020204020204" pitchFamily="34" charset="-122"/>
              <a:ea typeface="微软雅黑" panose="020B0503020204020204" pitchFamily="34" charset="-122"/>
            </a:endParaRPr>
          </a:p>
          <a:p>
            <a:pPr marL="685800" lvl="1" defTabSz="571500" eaLnBrk="0" hangingPunct="0">
              <a:lnSpc>
                <a:spcPts val="3100"/>
              </a:lnSpc>
              <a:spcBef>
                <a:spcPts val="1200"/>
              </a:spcBef>
              <a:buClrTx/>
              <a:buSzTx/>
              <a:buFont typeface="Wingdings" panose="05000000000000000000" pitchFamily="2" charset="2"/>
              <a:buChar char="Ø"/>
            </a:pPr>
            <a:r>
              <a:rPr kumimoji="1" lang="zh-CN" altLang="en-US" sz="1800" dirty="0">
                <a:solidFill>
                  <a:schemeClr val="accent6"/>
                </a:solidFill>
                <a:latin typeface="微软雅黑" panose="020B0503020204020204" pitchFamily="34" charset="-122"/>
                <a:ea typeface="微软雅黑" panose="020B0503020204020204" pitchFamily="34" charset="-122"/>
              </a:rPr>
              <a:t>程序更易于修改</a:t>
            </a:r>
            <a:endParaRPr kumimoji="1" lang="en-US" altLang="zh-CN" sz="1800" dirty="0">
              <a:solidFill>
                <a:schemeClr val="accent6"/>
              </a:solidFill>
              <a:latin typeface="微软雅黑" panose="020B0503020204020204" pitchFamily="34" charset="-122"/>
              <a:ea typeface="微软雅黑" panose="020B0503020204020204" pitchFamily="34" charset="-122"/>
            </a:endParaRPr>
          </a:p>
          <a:p>
            <a:pPr marL="685800" lvl="1" defTabSz="571500" eaLnBrk="0" hangingPunct="0">
              <a:lnSpc>
                <a:spcPts val="3100"/>
              </a:lnSpc>
              <a:spcBef>
                <a:spcPts val="1200"/>
              </a:spcBef>
              <a:buClrTx/>
              <a:buSzTx/>
              <a:buFont typeface="Wingdings" panose="05000000000000000000" pitchFamily="2" charset="2"/>
              <a:buChar char="Ø"/>
            </a:pPr>
            <a:r>
              <a:rPr kumimoji="1" lang="zh-CN" altLang="en-US" sz="1800" dirty="0">
                <a:solidFill>
                  <a:schemeClr val="accent6"/>
                </a:solidFill>
                <a:latin typeface="微软雅黑" panose="020B0503020204020204" pitchFamily="34" charset="-122"/>
                <a:ea typeface="微软雅黑" panose="020B0503020204020204" pitchFamily="34" charset="-122"/>
              </a:rPr>
              <a:t>降低书写错误的可能性</a:t>
            </a:r>
            <a:endParaRPr kumimoji="1" lang="en-US" altLang="zh-CN" sz="1800" dirty="0">
              <a:solidFill>
                <a:schemeClr val="accent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2161845"/>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14403">
                                            <p:txEl>
                                              <p:pRg st="1" end="1"/>
                                            </p:txEl>
                                          </p:spTgt>
                                        </p:tgtEl>
                                        <p:attrNameLst>
                                          <p:attrName>style.visibility</p:attrName>
                                        </p:attrNameLst>
                                      </p:cBhvr>
                                      <p:to>
                                        <p:strVal val="visible"/>
                                      </p:to>
                                    </p:set>
                                    <p:animEffect transition="in" filter="wipe(left)">
                                      <p:cBhvr>
                                        <p:cTn id="10" dur="1000"/>
                                        <p:tgtEl>
                                          <p:spTgt spid="6144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4403">
                                            <p:txEl>
                                              <p:pRg st="2" end="2"/>
                                            </p:txEl>
                                          </p:spTgt>
                                        </p:tgtEl>
                                        <p:attrNameLst>
                                          <p:attrName>style.visibility</p:attrName>
                                        </p:attrNameLst>
                                      </p:cBhvr>
                                      <p:to>
                                        <p:strVal val="visible"/>
                                      </p:to>
                                    </p:set>
                                    <p:animEffect transition="in" filter="wipe(left)">
                                      <p:cBhvr>
                                        <p:cTn id="15" dur="1000"/>
                                        <p:tgtEl>
                                          <p:spTgt spid="61440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14403">
                                            <p:txEl>
                                              <p:pRg st="3" end="3"/>
                                            </p:txEl>
                                          </p:spTgt>
                                        </p:tgtEl>
                                        <p:attrNameLst>
                                          <p:attrName>style.visibility</p:attrName>
                                        </p:attrNameLst>
                                      </p:cBhvr>
                                      <p:to>
                                        <p:strVal val="visible"/>
                                      </p:to>
                                    </p:set>
                                    <p:animEffect transition="in" filter="wipe(left)">
                                      <p:cBhvr>
                                        <p:cTn id="18" dur="1000"/>
                                        <p:tgtEl>
                                          <p:spTgt spid="61440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14403">
                                            <p:txEl>
                                              <p:pRg st="4" end="4"/>
                                            </p:txEl>
                                          </p:spTgt>
                                        </p:tgtEl>
                                        <p:attrNameLst>
                                          <p:attrName>style.visibility</p:attrName>
                                        </p:attrNameLst>
                                      </p:cBhvr>
                                      <p:to>
                                        <p:strVal val="visible"/>
                                      </p:to>
                                    </p:set>
                                    <p:animEffect transition="in" filter="wipe(left)">
                                      <p:cBhvr>
                                        <p:cTn id="21" dur="1000"/>
                                        <p:tgtEl>
                                          <p:spTgt spid="61440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14403">
                                            <p:txEl>
                                              <p:pRg st="5" end="5"/>
                                            </p:txEl>
                                          </p:spTgt>
                                        </p:tgtEl>
                                        <p:attrNameLst>
                                          <p:attrName>style.visibility</p:attrName>
                                        </p:attrNameLst>
                                      </p:cBhvr>
                                      <p:to>
                                        <p:strVal val="visible"/>
                                      </p:to>
                                    </p:set>
                                    <p:animEffect transition="in" filter="wipe(left)">
                                      <p:cBhvr>
                                        <p:cTn id="24" dur="1000"/>
                                        <p:tgtEl>
                                          <p:spTgt spid="6144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554831"/>
          </a:xfrm>
        </p:spPr>
        <p:txBody>
          <a:bodyPr vert="horz" wrap="square" lIns="69056" tIns="34529" rIns="69056" bIns="34529" numCol="1" anchor="ctr" anchorCtr="0" compatLnSpc="1">
            <a:prstTxWarp prst="textNoShape">
              <a:avLst/>
            </a:prstTxWarp>
          </a:bodyPr>
          <a:lstStyle/>
          <a:p>
            <a:pPr eaLnBrk="1" hangingPunct="1">
              <a:defRPr/>
            </a:pPr>
            <a:r>
              <a:rPr lang="zh-CN" altLang="en-US" sz="3200" dirty="0">
                <a:effectLst>
                  <a:outerShdw blurRad="38100" dist="38100" dir="2700000" algn="tl">
                    <a:srgbClr val="C0C0C0"/>
                  </a:outerShdw>
                </a:effectLst>
              </a:rPr>
              <a:t>初学者易犯的错</a:t>
            </a:r>
          </a:p>
        </p:txBody>
      </p:sp>
      <p:sp>
        <p:nvSpPr>
          <p:cNvPr id="614403" name="Rectangle 3"/>
          <p:cNvSpPr>
            <a:spLocks noChangeArrowheads="1"/>
          </p:cNvSpPr>
          <p:nvPr/>
        </p:nvSpPr>
        <p:spPr bwMode="auto">
          <a:xfrm>
            <a:off x="323528" y="915566"/>
            <a:ext cx="8572499" cy="38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ct val="150000"/>
              </a:lnSpc>
              <a:spcBef>
                <a:spcPts val="9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在宏定义的标识符后面使用赋值符，示例如下：</a:t>
            </a:r>
          </a:p>
          <a:p>
            <a:pPr marL="400050" lvl="1" indent="0" defTabSz="571500" eaLnBrk="0" hangingPunct="0">
              <a:lnSpc>
                <a:spcPct val="150000"/>
              </a:lnSpc>
              <a:spcBef>
                <a:spcPts val="900"/>
              </a:spcBef>
              <a:buClrTx/>
              <a:buSzTx/>
              <a:buNone/>
            </a:pPr>
            <a:r>
              <a:rPr kumimoji="1" lang="en-US" altLang="zh-CN" sz="2100" dirty="0">
                <a:solidFill>
                  <a:srgbClr val="FF0000"/>
                </a:solidFill>
                <a:latin typeface="微软雅黑" panose="020B0503020204020204" pitchFamily="34" charset="-122"/>
                <a:ea typeface="微软雅黑" panose="020B0503020204020204" pitchFamily="34" charset="-122"/>
              </a:rPr>
              <a:t>#define NUM = 1000          </a:t>
            </a:r>
            <a:r>
              <a:rPr kumimoji="1" lang="en-US" altLang="zh-CN" sz="2100" dirty="0">
                <a:latin typeface="微软雅黑" panose="020B0503020204020204" pitchFamily="34" charset="-122"/>
                <a:ea typeface="微软雅黑" panose="020B0503020204020204" pitchFamily="34" charset="-122"/>
              </a:rPr>
              <a:t>/* </a:t>
            </a:r>
            <a:r>
              <a:rPr kumimoji="1" lang="zh-CN" altLang="en-US" sz="2100" dirty="0">
                <a:latin typeface="微软雅黑" panose="020B0503020204020204" pitchFamily="34" charset="-122"/>
                <a:ea typeface="微软雅黑" panose="020B0503020204020204" pitchFamily="34" charset="-122"/>
              </a:rPr>
              <a:t>错误写法 *</a:t>
            </a:r>
            <a:r>
              <a:rPr kumimoji="1" lang="en-US" altLang="zh-CN" sz="2100" dirty="0">
                <a:latin typeface="微软雅黑" panose="020B0503020204020204" pitchFamily="34" charset="-122"/>
                <a:ea typeface="微软雅黑" panose="020B0503020204020204" pitchFamily="34" charset="-122"/>
              </a:rPr>
              <a:t>/</a:t>
            </a:r>
          </a:p>
          <a:p>
            <a:pPr marL="257175" indent="-257175" defTabSz="571500" eaLnBrk="0" hangingPunct="0">
              <a:lnSpc>
                <a:spcPct val="150000"/>
              </a:lnSpc>
              <a:spcBef>
                <a:spcPts val="9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按照这个宏定义的写法，预处理器会用“</a:t>
            </a:r>
            <a:r>
              <a:rPr kumimoji="1" lang="en-US" altLang="zh-CN" sz="2100" dirty="0">
                <a:solidFill>
                  <a:srgbClr val="000066"/>
                </a:solidFill>
                <a:latin typeface="微软雅黑" panose="020B0503020204020204" pitchFamily="34" charset="-122"/>
                <a:ea typeface="微软雅黑" panose="020B0503020204020204" pitchFamily="34" charset="-122"/>
              </a:rPr>
              <a:t>=1000”</a:t>
            </a:r>
            <a:r>
              <a:rPr kumimoji="1" lang="zh-CN" altLang="en-US" sz="2100" dirty="0">
                <a:solidFill>
                  <a:srgbClr val="000066"/>
                </a:solidFill>
                <a:latin typeface="微软雅黑" panose="020B0503020204020204" pitchFamily="34" charset="-122"/>
                <a:ea typeface="微软雅黑" panose="020B0503020204020204" pitchFamily="34" charset="-122"/>
              </a:rPr>
              <a:t>替换遇到的宏</a:t>
            </a:r>
            <a:r>
              <a:rPr kumimoji="1" lang="en-US" altLang="zh-CN" sz="2100" dirty="0">
                <a:solidFill>
                  <a:srgbClr val="000066"/>
                </a:solidFill>
                <a:latin typeface="微软雅黑" panose="020B0503020204020204" pitchFamily="34" charset="-122"/>
                <a:ea typeface="微软雅黑" panose="020B0503020204020204" pitchFamily="34" charset="-122"/>
              </a:rPr>
              <a:t>NUM</a:t>
            </a:r>
            <a:r>
              <a:rPr kumimoji="1" lang="zh-CN" altLang="en-US" sz="2100" dirty="0">
                <a:solidFill>
                  <a:srgbClr val="000066"/>
                </a:solidFill>
                <a:latin typeface="微软雅黑" panose="020B0503020204020204" pitchFamily="34" charset="-122"/>
                <a:ea typeface="微软雅黑" panose="020B0503020204020204" pitchFamily="34" charset="-122"/>
              </a:rPr>
              <a:t>，而不是用</a:t>
            </a:r>
            <a:r>
              <a:rPr kumimoji="1" lang="en-US" altLang="zh-CN" sz="2100" dirty="0">
                <a:solidFill>
                  <a:srgbClr val="000066"/>
                </a:solidFill>
                <a:latin typeface="微软雅黑" panose="020B0503020204020204" pitchFamily="34" charset="-122"/>
                <a:ea typeface="微软雅黑" panose="020B0503020204020204" pitchFamily="34" charset="-122"/>
              </a:rPr>
              <a:t>1000</a:t>
            </a:r>
            <a:r>
              <a:rPr kumimoji="1" lang="zh-CN" altLang="en-US" sz="2100" dirty="0">
                <a:solidFill>
                  <a:srgbClr val="000066"/>
                </a:solidFill>
                <a:latin typeface="微软雅黑" panose="020B0503020204020204" pitchFamily="34" charset="-122"/>
                <a:ea typeface="微软雅黑" panose="020B0503020204020204" pitchFamily="34" charset="-122"/>
              </a:rPr>
              <a:t>替换宏</a:t>
            </a:r>
            <a:r>
              <a:rPr kumimoji="1" lang="en-US" altLang="zh-CN" sz="2100" dirty="0">
                <a:solidFill>
                  <a:srgbClr val="000066"/>
                </a:solidFill>
                <a:latin typeface="微软雅黑" panose="020B0503020204020204" pitchFamily="34" charset="-122"/>
                <a:ea typeface="微软雅黑" panose="020B0503020204020204" pitchFamily="34" charset="-122"/>
              </a:rPr>
              <a:t>NUM</a:t>
            </a:r>
            <a:r>
              <a:rPr kumimoji="1" lang="zh-CN" altLang="en-US" sz="2100" dirty="0">
                <a:solidFill>
                  <a:srgbClr val="000066"/>
                </a:solidFill>
                <a:latin typeface="微软雅黑" panose="020B0503020204020204" pitchFamily="34" charset="-122"/>
                <a:ea typeface="微软雅黑" panose="020B0503020204020204" pitchFamily="34" charset="-122"/>
              </a:rPr>
              <a:t>。</a:t>
            </a:r>
            <a:endParaRPr kumimoji="1" lang="en-US" altLang="zh-CN" sz="21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ct val="150000"/>
              </a:lnSpc>
              <a:spcBef>
                <a:spcPts val="9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在程序中，所有原本应该用具体数值替换</a:t>
            </a:r>
            <a:r>
              <a:rPr kumimoji="1" lang="en-US" altLang="zh-CN" sz="2100" dirty="0">
                <a:solidFill>
                  <a:srgbClr val="000066"/>
                </a:solidFill>
                <a:latin typeface="微软雅黑" panose="020B0503020204020204" pitchFamily="34" charset="-122"/>
                <a:ea typeface="微软雅黑" panose="020B0503020204020204" pitchFamily="34" charset="-122"/>
              </a:rPr>
              <a:t>NUM </a:t>
            </a:r>
            <a:r>
              <a:rPr kumimoji="1" lang="zh-CN" altLang="en-US" sz="2100" dirty="0">
                <a:solidFill>
                  <a:srgbClr val="000066"/>
                </a:solidFill>
                <a:latin typeface="微软雅黑" panose="020B0503020204020204" pitchFamily="34" charset="-122"/>
                <a:ea typeface="微软雅黑" panose="020B0503020204020204" pitchFamily="34" charset="-122"/>
              </a:rPr>
              <a:t>的地方，都变成了“</a:t>
            </a:r>
            <a:r>
              <a:rPr kumimoji="1" lang="en-US" altLang="zh-CN" sz="2100" dirty="0">
                <a:solidFill>
                  <a:srgbClr val="000066"/>
                </a:solidFill>
                <a:latin typeface="微软雅黑" panose="020B0503020204020204" pitchFamily="34" charset="-122"/>
                <a:ea typeface="微软雅黑" panose="020B0503020204020204" pitchFamily="34" charset="-122"/>
              </a:rPr>
              <a:t>= 1000”</a:t>
            </a:r>
            <a:r>
              <a:rPr kumimoji="1" lang="zh-CN" altLang="en-US" sz="2100" dirty="0">
                <a:solidFill>
                  <a:srgbClr val="000066"/>
                </a:solidFill>
                <a:latin typeface="微软雅黑" panose="020B0503020204020204" pitchFamily="34" charset="-122"/>
                <a:ea typeface="微软雅黑" panose="020B0503020204020204" pitchFamily="34" charset="-122"/>
              </a:rPr>
              <a:t>，从而导致编译报错。</a:t>
            </a:r>
            <a:endParaRPr kumimoji="1" lang="en-US" altLang="zh-CN" sz="21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ct val="150000"/>
              </a:lnSpc>
              <a:spcBef>
                <a:spcPts val="9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宏定义是在</a:t>
            </a:r>
            <a:r>
              <a:rPr kumimoji="1" lang="zh-CN" altLang="en-US" sz="2100" dirty="0">
                <a:solidFill>
                  <a:srgbClr val="FF0000"/>
                </a:solidFill>
                <a:latin typeface="微软雅黑" panose="020B0503020204020204" pitchFamily="34" charset="-122"/>
                <a:ea typeface="微软雅黑" panose="020B0503020204020204" pitchFamily="34" charset="-122"/>
              </a:rPr>
              <a:t>预处理的时候</a:t>
            </a:r>
            <a:r>
              <a:rPr kumimoji="1" lang="zh-CN" altLang="en-US" sz="2100" dirty="0">
                <a:solidFill>
                  <a:srgbClr val="000066"/>
                </a:solidFill>
                <a:latin typeface="微软雅黑" panose="020B0503020204020204" pitchFamily="34" charset="-122"/>
                <a:ea typeface="微软雅黑" panose="020B0503020204020204" pitchFamily="34" charset="-122"/>
              </a:rPr>
              <a:t>被替换的，因此不能直接找到错误的根源。</a:t>
            </a:r>
          </a:p>
        </p:txBody>
      </p:sp>
    </p:spTree>
    <p:extLst>
      <p:ext uri="{BB962C8B-B14F-4D97-AF65-F5344CB8AC3E}">
        <p14:creationId xmlns:p14="http://schemas.microsoft.com/office/powerpoint/2010/main" val="27187235"/>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14403">
                                            <p:txEl>
                                              <p:pRg st="1" end="1"/>
                                            </p:txEl>
                                          </p:spTgt>
                                        </p:tgtEl>
                                        <p:attrNameLst>
                                          <p:attrName>style.visibility</p:attrName>
                                        </p:attrNameLst>
                                      </p:cBhvr>
                                      <p:to>
                                        <p:strVal val="visible"/>
                                      </p:to>
                                    </p:set>
                                    <p:animEffect transition="in" filter="wipe(left)">
                                      <p:cBhvr>
                                        <p:cTn id="10" dur="1000"/>
                                        <p:tgtEl>
                                          <p:spTgt spid="6144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14403">
                                            <p:txEl>
                                              <p:pRg st="2" end="2"/>
                                            </p:txEl>
                                          </p:spTgt>
                                        </p:tgtEl>
                                        <p:attrNameLst>
                                          <p:attrName>style.visibility</p:attrName>
                                        </p:attrNameLst>
                                      </p:cBhvr>
                                      <p:to>
                                        <p:strVal val="visible"/>
                                      </p:to>
                                    </p:set>
                                    <p:animEffect transition="in" filter="wipe(left)">
                                      <p:cBhvr>
                                        <p:cTn id="15" dur="1000"/>
                                        <p:tgtEl>
                                          <p:spTgt spid="61440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14403">
                                            <p:txEl>
                                              <p:pRg st="3" end="3"/>
                                            </p:txEl>
                                          </p:spTgt>
                                        </p:tgtEl>
                                        <p:attrNameLst>
                                          <p:attrName>style.visibility</p:attrName>
                                        </p:attrNameLst>
                                      </p:cBhvr>
                                      <p:to>
                                        <p:strVal val="visible"/>
                                      </p:to>
                                    </p:set>
                                    <p:animEffect transition="in" filter="wipe(left)">
                                      <p:cBhvr>
                                        <p:cTn id="20" dur="1000"/>
                                        <p:tgtEl>
                                          <p:spTgt spid="61440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14403">
                                            <p:txEl>
                                              <p:pRg st="4" end="4"/>
                                            </p:txEl>
                                          </p:spTgt>
                                        </p:tgtEl>
                                        <p:attrNameLst>
                                          <p:attrName>style.visibility</p:attrName>
                                        </p:attrNameLst>
                                      </p:cBhvr>
                                      <p:to>
                                        <p:strVal val="visible"/>
                                      </p:to>
                                    </p:set>
                                    <p:animEffect transition="in" filter="wipe(left)">
                                      <p:cBhvr>
                                        <p:cTn id="25" dur="1000"/>
                                        <p:tgtEl>
                                          <p:spTgt spid="614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554831"/>
          </a:xfrm>
        </p:spPr>
        <p:txBody>
          <a:bodyPr vert="horz" wrap="square" lIns="69056" tIns="34529" rIns="69056" bIns="34529" numCol="1" anchor="ctr" anchorCtr="0" compatLnSpc="1">
            <a:prstTxWarp prst="textNoShape">
              <a:avLst/>
            </a:prstTxWarp>
          </a:bodyPr>
          <a:lstStyle/>
          <a:p>
            <a:pPr eaLnBrk="1" hangingPunct="1">
              <a:defRPr/>
            </a:pPr>
            <a:r>
              <a:rPr lang="en-US" altLang="zh-CN" sz="3200" dirty="0" err="1">
                <a:effectLst>
                  <a:outerShdw blurRad="38100" dist="38100" dir="2700000" algn="tl">
                    <a:srgbClr val="C0C0C0"/>
                  </a:outerShdw>
                </a:effectLst>
              </a:rPr>
              <a:t>const</a:t>
            </a:r>
            <a:r>
              <a:rPr lang="en-US" altLang="zh-CN" sz="3200" dirty="0">
                <a:effectLst>
                  <a:outerShdw blurRad="38100" dist="38100" dir="2700000" algn="tl">
                    <a:srgbClr val="C0C0C0"/>
                  </a:outerShdw>
                </a:effectLst>
              </a:rPr>
              <a:t> </a:t>
            </a:r>
            <a:r>
              <a:rPr lang="zh-CN" altLang="en-US" sz="3200" dirty="0">
                <a:effectLst>
                  <a:outerShdw blurRad="38100" dist="38100" dir="2700000" algn="tl">
                    <a:srgbClr val="C0C0C0"/>
                  </a:outerShdw>
                </a:effectLst>
              </a:rPr>
              <a:t>关键字</a:t>
            </a:r>
          </a:p>
        </p:txBody>
      </p:sp>
      <p:sp>
        <p:nvSpPr>
          <p:cNvPr id="614403" name="Rectangle 3"/>
          <p:cNvSpPr>
            <a:spLocks noChangeArrowheads="1"/>
          </p:cNvSpPr>
          <p:nvPr/>
        </p:nvSpPr>
        <p:spPr bwMode="auto">
          <a:xfrm>
            <a:off x="342901" y="1150144"/>
            <a:ext cx="8572499" cy="3653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ct val="150000"/>
              </a:lnSpc>
              <a:spcBef>
                <a:spcPts val="900"/>
              </a:spcBef>
              <a:buClrTx/>
              <a:buSzTx/>
              <a:buFontTx/>
              <a:buChar char="•"/>
            </a:pPr>
            <a:r>
              <a:rPr kumimoji="1" lang="en-US" altLang="zh-CN" sz="2100" dirty="0">
                <a:solidFill>
                  <a:srgbClr val="000066"/>
                </a:solidFill>
                <a:latin typeface="微软雅黑" panose="020B0503020204020204" pitchFamily="34" charset="-122"/>
                <a:ea typeface="微软雅黑" panose="020B0503020204020204" pitchFamily="34" charset="-122"/>
              </a:rPr>
              <a:t>C </a:t>
            </a:r>
            <a:r>
              <a:rPr kumimoji="1" lang="zh-CN" altLang="en-US" sz="2100" dirty="0">
                <a:solidFill>
                  <a:srgbClr val="000066"/>
                </a:solidFill>
                <a:latin typeface="微软雅黑" panose="020B0503020204020204" pitchFamily="34" charset="-122"/>
                <a:ea typeface="微软雅黑" panose="020B0503020204020204" pitchFamily="34" charset="-122"/>
              </a:rPr>
              <a:t>语言可以声明常量，</a:t>
            </a:r>
            <a:r>
              <a:rPr kumimoji="1" lang="en-US" altLang="zh-CN" sz="2100" dirty="0" err="1">
                <a:solidFill>
                  <a:srgbClr val="000066"/>
                </a:solidFill>
                <a:latin typeface="微软雅黑" panose="020B0503020204020204" pitchFamily="34" charset="-122"/>
                <a:ea typeface="微软雅黑" panose="020B0503020204020204" pitchFamily="34" charset="-122"/>
              </a:rPr>
              <a:t>const</a:t>
            </a:r>
            <a:r>
              <a:rPr kumimoji="1" lang="en-US" altLang="zh-CN" sz="2100" dirty="0">
                <a:solidFill>
                  <a:srgbClr val="000066"/>
                </a:solidFill>
                <a:latin typeface="微软雅黑" panose="020B0503020204020204" pitchFamily="34" charset="-122"/>
                <a:ea typeface="微软雅黑" panose="020B0503020204020204" pitchFamily="34" charset="-122"/>
              </a:rPr>
              <a:t> </a:t>
            </a:r>
            <a:r>
              <a:rPr kumimoji="1" lang="zh-CN" altLang="en-US" sz="2100" dirty="0">
                <a:solidFill>
                  <a:srgbClr val="000066"/>
                </a:solidFill>
                <a:latin typeface="微软雅黑" panose="020B0503020204020204" pitchFamily="34" charset="-122"/>
                <a:ea typeface="微软雅黑" panose="020B0503020204020204" pitchFamily="34" charset="-122"/>
              </a:rPr>
              <a:t>关键字可以和任何声明变量的类型一起使用，以实现符号常量。</a:t>
            </a:r>
            <a:endParaRPr kumimoji="1" lang="en-US" altLang="zh-CN" sz="21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ct val="150000"/>
              </a:lnSpc>
              <a:spcBef>
                <a:spcPts val="9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由于常量一旦被创建，其值就不能改变，因此符号常量必须在声明的同时赋值（初始化），后面任何的赋值行为都将引发错误。示例如下</a:t>
            </a:r>
            <a:endParaRPr kumimoji="1" lang="en-US" altLang="zh-CN" sz="2100" dirty="0">
              <a:solidFill>
                <a:srgbClr val="000066"/>
              </a:solidFill>
              <a:latin typeface="微软雅黑" panose="020B0503020204020204" pitchFamily="34" charset="-122"/>
              <a:ea typeface="微软雅黑" panose="020B0503020204020204" pitchFamily="34" charset="-122"/>
            </a:endParaRPr>
          </a:p>
          <a:p>
            <a:pPr marL="400050" lvl="1" indent="0" defTabSz="571500" eaLnBrk="0" hangingPunct="0">
              <a:lnSpc>
                <a:spcPct val="150000"/>
              </a:lnSpc>
              <a:spcBef>
                <a:spcPts val="900"/>
              </a:spcBef>
              <a:buClrTx/>
              <a:buSzTx/>
              <a:buNone/>
            </a:pPr>
            <a:r>
              <a:rPr kumimoji="1" lang="en-US" altLang="zh-CN" sz="2000" dirty="0" err="1">
                <a:solidFill>
                  <a:srgbClr val="FF0000"/>
                </a:solidFill>
                <a:latin typeface="微软雅黑" panose="020B0503020204020204" pitchFamily="34" charset="-122"/>
                <a:ea typeface="微软雅黑" panose="020B0503020204020204" pitchFamily="34" charset="-122"/>
              </a:rPr>
              <a:t>const</a:t>
            </a:r>
            <a:r>
              <a:rPr kumimoji="1" lang="en-US" altLang="zh-CN" sz="2000" dirty="0">
                <a:solidFill>
                  <a:srgbClr val="FF0000"/>
                </a:solidFill>
                <a:latin typeface="微软雅黑" panose="020B0503020204020204" pitchFamily="34" charset="-122"/>
                <a:ea typeface="微软雅黑" panose="020B0503020204020204" pitchFamily="34" charset="-122"/>
              </a:rPr>
              <a:t> float PI=3.14;</a:t>
            </a:r>
          </a:p>
          <a:p>
            <a:pPr marL="400050" lvl="1" indent="0" defTabSz="571500" eaLnBrk="0" hangingPunct="0">
              <a:lnSpc>
                <a:spcPct val="150000"/>
              </a:lnSpc>
              <a:spcBef>
                <a:spcPts val="900"/>
              </a:spcBef>
              <a:buClrTx/>
              <a:buSzTx/>
              <a:buNone/>
            </a:pPr>
            <a:r>
              <a:rPr kumimoji="1" lang="en-US" altLang="zh-CN" sz="2000" dirty="0" err="1">
                <a:solidFill>
                  <a:srgbClr val="FF0000"/>
                </a:solidFill>
                <a:latin typeface="微软雅黑" panose="020B0503020204020204" pitchFamily="34" charset="-122"/>
                <a:ea typeface="微软雅黑" panose="020B0503020204020204" pitchFamily="34" charset="-122"/>
              </a:rPr>
              <a:t>const</a:t>
            </a:r>
            <a:r>
              <a:rPr kumimoji="1" lang="en-US" altLang="zh-CN" sz="2000" dirty="0">
                <a:solidFill>
                  <a:srgbClr val="FF0000"/>
                </a:solidFill>
                <a:latin typeface="微软雅黑" panose="020B0503020204020204" pitchFamily="34" charset="-122"/>
                <a:ea typeface="微软雅黑" panose="020B0503020204020204" pitchFamily="34" charset="-122"/>
              </a:rPr>
              <a:t> </a:t>
            </a:r>
            <a:r>
              <a:rPr kumimoji="1" lang="en-US" altLang="zh-CN" sz="2000" dirty="0" err="1">
                <a:solidFill>
                  <a:srgbClr val="FF0000"/>
                </a:solidFill>
                <a:latin typeface="微软雅黑" panose="020B0503020204020204" pitchFamily="34" charset="-122"/>
                <a:ea typeface="微软雅黑" panose="020B0503020204020204" pitchFamily="34" charset="-122"/>
              </a:rPr>
              <a:t>int</a:t>
            </a:r>
            <a:r>
              <a:rPr kumimoji="1" lang="en-US" altLang="zh-CN" sz="2000" dirty="0">
                <a:solidFill>
                  <a:srgbClr val="FF0000"/>
                </a:solidFill>
                <a:latin typeface="微软雅黑" panose="020B0503020204020204" pitchFamily="34" charset="-122"/>
                <a:ea typeface="微软雅黑" panose="020B0503020204020204" pitchFamily="34" charset="-122"/>
              </a:rPr>
              <a:t> TRUE=1;</a:t>
            </a:r>
          </a:p>
          <a:p>
            <a:pPr marL="400050" lvl="1" indent="0" defTabSz="571500" eaLnBrk="0" hangingPunct="0">
              <a:lnSpc>
                <a:spcPct val="150000"/>
              </a:lnSpc>
              <a:spcBef>
                <a:spcPts val="900"/>
              </a:spcBef>
              <a:buClrTx/>
              <a:buSzTx/>
              <a:buNone/>
            </a:pPr>
            <a:r>
              <a:rPr kumimoji="1" lang="en-US" altLang="zh-CN" sz="2000" dirty="0" err="1">
                <a:solidFill>
                  <a:srgbClr val="FF0000"/>
                </a:solidFill>
                <a:latin typeface="微软雅黑" panose="020B0503020204020204" pitchFamily="34" charset="-122"/>
                <a:ea typeface="微软雅黑" panose="020B0503020204020204" pitchFamily="34" charset="-122"/>
              </a:rPr>
              <a:t>const</a:t>
            </a:r>
            <a:r>
              <a:rPr kumimoji="1" lang="en-US" altLang="zh-CN" sz="2000" dirty="0">
                <a:solidFill>
                  <a:srgbClr val="FF0000"/>
                </a:solidFill>
                <a:latin typeface="微软雅黑" panose="020B0503020204020204" pitchFamily="34" charset="-122"/>
                <a:ea typeface="微软雅黑" panose="020B0503020204020204" pitchFamily="34" charset="-122"/>
              </a:rPr>
              <a:t> </a:t>
            </a:r>
            <a:r>
              <a:rPr kumimoji="1" lang="en-US" altLang="zh-CN" sz="2000" dirty="0" err="1">
                <a:solidFill>
                  <a:srgbClr val="FF0000"/>
                </a:solidFill>
                <a:latin typeface="微软雅黑" panose="020B0503020204020204" pitchFamily="34" charset="-122"/>
                <a:ea typeface="微软雅黑" panose="020B0503020204020204" pitchFamily="34" charset="-122"/>
              </a:rPr>
              <a:t>int</a:t>
            </a:r>
            <a:r>
              <a:rPr kumimoji="1" lang="en-US" altLang="zh-CN" sz="2000" dirty="0">
                <a:solidFill>
                  <a:srgbClr val="FF0000"/>
                </a:solidFill>
                <a:latin typeface="微软雅黑" panose="020B0503020204020204" pitchFamily="34" charset="-122"/>
                <a:ea typeface="微软雅黑" panose="020B0503020204020204" pitchFamily="34" charset="-122"/>
              </a:rPr>
              <a:t> FALSE=0 ;</a:t>
            </a:r>
          </a:p>
        </p:txBody>
      </p:sp>
    </p:spTree>
    <p:extLst>
      <p:ext uri="{BB962C8B-B14F-4D97-AF65-F5344CB8AC3E}">
        <p14:creationId xmlns:p14="http://schemas.microsoft.com/office/powerpoint/2010/main" val="673130693"/>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14403">
                                            <p:txEl>
                                              <p:pRg st="2" end="2"/>
                                            </p:txEl>
                                          </p:spTgt>
                                        </p:tgtEl>
                                        <p:attrNameLst>
                                          <p:attrName>style.visibility</p:attrName>
                                        </p:attrNameLst>
                                      </p:cBhvr>
                                      <p:to>
                                        <p:strVal val="visible"/>
                                      </p:to>
                                    </p:set>
                                    <p:animEffect transition="in" filter="wipe(left)">
                                      <p:cBhvr>
                                        <p:cTn id="15" dur="1000"/>
                                        <p:tgtEl>
                                          <p:spTgt spid="61440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14403">
                                            <p:txEl>
                                              <p:pRg st="3" end="3"/>
                                            </p:txEl>
                                          </p:spTgt>
                                        </p:tgtEl>
                                        <p:attrNameLst>
                                          <p:attrName>style.visibility</p:attrName>
                                        </p:attrNameLst>
                                      </p:cBhvr>
                                      <p:to>
                                        <p:strVal val="visible"/>
                                      </p:to>
                                    </p:set>
                                    <p:animEffect transition="in" filter="wipe(left)">
                                      <p:cBhvr>
                                        <p:cTn id="18" dur="1000"/>
                                        <p:tgtEl>
                                          <p:spTgt spid="61440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14403">
                                            <p:txEl>
                                              <p:pRg st="4" end="4"/>
                                            </p:txEl>
                                          </p:spTgt>
                                        </p:tgtEl>
                                        <p:attrNameLst>
                                          <p:attrName>style.visibility</p:attrName>
                                        </p:attrNameLst>
                                      </p:cBhvr>
                                      <p:to>
                                        <p:strVal val="visible"/>
                                      </p:to>
                                    </p:set>
                                    <p:animEffect transition="in" filter="wipe(left)">
                                      <p:cBhvr>
                                        <p:cTn id="21" dur="1000"/>
                                        <p:tgtEl>
                                          <p:spTgt spid="614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3059832" y="843558"/>
            <a:ext cx="4320480" cy="3888432"/>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spcBef>
                <a:spcPts val="1200"/>
              </a:spcBef>
              <a:spcAft>
                <a:spcPts val="600"/>
              </a:spcAft>
              <a:buClr>
                <a:srgbClr val="C00000"/>
              </a:buClr>
              <a:buSzPct val="50000"/>
              <a:buFont typeface="Wingdings" pitchFamily="2" charset="2"/>
              <a:buChar char="n"/>
              <a:defRPr/>
            </a:pPr>
            <a:r>
              <a:rPr kumimoji="1" lang="zh-CN" altLang="en-US" sz="2400" b="1" dirty="0">
                <a:solidFill>
                  <a:srgbClr val="CC00CC"/>
                </a:solidFill>
                <a:latin typeface="微软雅黑" panose="020B0503020204020204" pitchFamily="34" charset="-122"/>
                <a:ea typeface="微软雅黑" panose="020B0503020204020204" pitchFamily="34" charset="-122"/>
              </a:rPr>
              <a:t>数据存储初探</a:t>
            </a:r>
            <a:endParaRPr kumimoji="1" lang="en-US" altLang="zh-CN" sz="2400" b="1" dirty="0">
              <a:solidFill>
                <a:srgbClr val="CC00CC"/>
              </a:solidFill>
              <a:latin typeface="微软雅黑" panose="020B0503020204020204" pitchFamily="34" charset="-122"/>
              <a:ea typeface="微软雅黑" panose="020B0503020204020204" pitchFamily="34" charset="-122"/>
            </a:endParaRPr>
          </a:p>
          <a:p>
            <a:pPr marL="742950" lvl="1" indent="-285750" defTabSz="762000">
              <a:spcBef>
                <a:spcPts val="1200"/>
              </a:spcBef>
              <a:spcAft>
                <a:spcPts val="600"/>
              </a:spcAft>
              <a:buClr>
                <a:srgbClr val="C00000"/>
              </a:buClr>
              <a:buSzPct val="50000"/>
              <a:buFont typeface="Wingdings" pitchFamily="2" charset="2"/>
              <a:buChar char="n"/>
              <a:defRPr/>
            </a:pPr>
            <a:r>
              <a:rPr kumimoji="1" lang="zh-CN" altLang="en-US" sz="2400" b="1" dirty="0">
                <a:solidFill>
                  <a:srgbClr val="CC00CC"/>
                </a:solidFill>
                <a:latin typeface="微软雅黑" panose="020B0503020204020204" pitchFamily="34" charset="-122"/>
                <a:ea typeface="微软雅黑" panose="020B0503020204020204" pitchFamily="34" charset="-122"/>
              </a:rPr>
              <a:t>常量</a:t>
            </a:r>
            <a:endParaRPr kumimoji="1" lang="en-US" altLang="zh-CN" sz="2400" b="1" dirty="0">
              <a:solidFill>
                <a:srgbClr val="CC00CC"/>
              </a:solidFill>
              <a:latin typeface="微软雅黑" panose="020B0503020204020204" pitchFamily="34" charset="-122"/>
              <a:ea typeface="微软雅黑" panose="020B0503020204020204" pitchFamily="34" charset="-122"/>
            </a:endParaRPr>
          </a:p>
          <a:p>
            <a:pPr marL="742950" lvl="1" indent="-285750" defTabSz="762000">
              <a:spcBef>
                <a:spcPts val="1200"/>
              </a:spcBef>
              <a:spcAft>
                <a:spcPts val="600"/>
              </a:spcAft>
              <a:buClr>
                <a:srgbClr val="C00000"/>
              </a:buClr>
              <a:buSzPct val="50000"/>
              <a:buFont typeface="Wingdings" pitchFamily="2" charset="2"/>
              <a:buChar char="n"/>
              <a:defRPr/>
            </a:pPr>
            <a:r>
              <a:rPr kumimoji="1" lang="zh-CN" altLang="en-US" sz="2400" b="1" dirty="0">
                <a:solidFill>
                  <a:srgbClr val="CC00CC"/>
                </a:solidFill>
                <a:latin typeface="微软雅黑" panose="020B0503020204020204" pitchFamily="34" charset="-122"/>
                <a:ea typeface="微软雅黑" panose="020B0503020204020204" pitchFamily="34" charset="-122"/>
              </a:rPr>
              <a:t>变量</a:t>
            </a:r>
            <a:endParaRPr kumimoji="1" lang="en-US" altLang="zh-CN" sz="2400" b="1" dirty="0">
              <a:solidFill>
                <a:srgbClr val="CC00CC"/>
              </a:solidFill>
              <a:latin typeface="微软雅黑" panose="020B0503020204020204" pitchFamily="34" charset="-122"/>
              <a:ea typeface="微软雅黑" panose="020B0503020204020204" pitchFamily="34" charset="-122"/>
            </a:endParaRPr>
          </a:p>
          <a:p>
            <a:pPr marL="742950" lvl="1" indent="-285750" defTabSz="762000">
              <a:spcBef>
                <a:spcPts val="1200"/>
              </a:spcBef>
              <a:spcAft>
                <a:spcPts val="600"/>
              </a:spcAft>
              <a:buClr>
                <a:srgbClr val="C00000"/>
              </a:buClr>
              <a:buSzPct val="50000"/>
              <a:buFont typeface="Wingdings" pitchFamily="2" charset="2"/>
              <a:buChar char="n"/>
              <a:defRPr/>
            </a:pPr>
            <a:r>
              <a:rPr kumimoji="1" lang="zh-CN" altLang="en-US" sz="2400" b="1" dirty="0">
                <a:solidFill>
                  <a:srgbClr val="CC00CC"/>
                </a:solidFill>
                <a:latin typeface="微软雅黑" panose="020B0503020204020204" pitchFamily="34" charset="-122"/>
                <a:ea typeface="微软雅黑" panose="020B0503020204020204" pitchFamily="34" charset="-122"/>
              </a:rPr>
              <a:t>整型</a:t>
            </a:r>
          </a:p>
          <a:p>
            <a:pPr marL="742950" lvl="1" indent="-285750" defTabSz="762000">
              <a:spcBef>
                <a:spcPts val="1200"/>
              </a:spcBef>
              <a:spcAft>
                <a:spcPts val="600"/>
              </a:spcAft>
              <a:buClr>
                <a:srgbClr val="C00000"/>
              </a:buClr>
              <a:buSzPct val="50000"/>
              <a:buFont typeface="Wingdings" pitchFamily="2" charset="2"/>
              <a:buChar char="n"/>
              <a:defRPr/>
            </a:pPr>
            <a:r>
              <a:rPr kumimoji="1" lang="zh-CN" altLang="en-US" sz="2400" b="1" dirty="0">
                <a:solidFill>
                  <a:srgbClr val="CC00CC"/>
                </a:solidFill>
                <a:latin typeface="微软雅黑" panose="020B0503020204020204" pitchFamily="34" charset="-122"/>
                <a:ea typeface="微软雅黑" panose="020B0503020204020204" pitchFamily="34" charset="-122"/>
              </a:rPr>
              <a:t>浮点型</a:t>
            </a:r>
          </a:p>
          <a:p>
            <a:pPr marL="742950" lvl="1" indent="-285750" defTabSz="762000">
              <a:spcBef>
                <a:spcPts val="1200"/>
              </a:spcBef>
              <a:spcAft>
                <a:spcPts val="600"/>
              </a:spcAft>
              <a:buClr>
                <a:srgbClr val="C00000"/>
              </a:buClr>
              <a:buSzPct val="50000"/>
              <a:buFont typeface="Wingdings" pitchFamily="2" charset="2"/>
              <a:buChar char="n"/>
              <a:defRPr/>
            </a:pPr>
            <a:r>
              <a:rPr kumimoji="1" lang="zh-CN" altLang="en-US" sz="2400" b="1" dirty="0">
                <a:solidFill>
                  <a:srgbClr val="CC00CC"/>
                </a:solidFill>
                <a:latin typeface="微软雅黑" panose="020B0503020204020204" pitchFamily="34" charset="-122"/>
                <a:ea typeface="微软雅黑" panose="020B0503020204020204" pitchFamily="34" charset="-122"/>
              </a:rPr>
              <a:t>字符型</a:t>
            </a:r>
            <a:endParaRPr kumimoji="1" lang="zh-CN" altLang="en-US" sz="2800" b="1" dirty="0">
              <a:solidFill>
                <a:srgbClr val="000066"/>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4" name="Rectangle 4"/>
          <p:cNvSpPr>
            <a:spLocks noChangeArrowheads="1"/>
          </p:cNvSpPr>
          <p:nvPr/>
        </p:nvSpPr>
        <p:spPr bwMode="auto">
          <a:xfrm>
            <a:off x="107504" y="2092289"/>
            <a:ext cx="2362200" cy="838200"/>
          </a:xfrm>
          <a:prstGeom prst="rect">
            <a:avLst/>
          </a:prstGeom>
          <a:noFill/>
          <a:ln w="9525">
            <a:noFill/>
            <a:miter lim="800000"/>
            <a:headEnd/>
            <a:tailEnd/>
          </a:ln>
          <a:effectLst/>
        </p:spPr>
        <p:txBody>
          <a:bodyPr lIns="92075" tIns="46038" rIns="92075" bIns="46038" anchor="ctr"/>
          <a:lstStyle/>
          <a:p>
            <a:pPr defTabSz="762000">
              <a:buSzPct val="60000"/>
              <a:defRPr/>
            </a:pPr>
            <a:r>
              <a:rPr kumimoji="1" lang="zh-CN" altLang="en-US" sz="3600" b="1" dirty="0">
                <a:solidFill>
                  <a:schemeClr val="accent6"/>
                </a:solidFill>
                <a:latin typeface="微软雅黑" panose="020B0503020204020204" pitchFamily="34" charset="-122"/>
                <a:ea typeface="微软雅黑" panose="020B0503020204020204" pitchFamily="34" charset="-122"/>
              </a:rPr>
              <a:t>本章要点</a:t>
            </a:r>
            <a:endParaRPr kumimoji="1" lang="zh-CN" altLang="en-US" sz="8000" b="1" dirty="0">
              <a:solidFill>
                <a:schemeClr val="accent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554831"/>
          </a:xfrm>
        </p:spPr>
        <p:txBody>
          <a:bodyPr vert="horz" wrap="square" lIns="69056" tIns="34529" rIns="69056" bIns="34529" numCol="1" anchor="ctr" anchorCtr="0" compatLnSpc="1">
            <a:prstTxWarp prst="textNoShape">
              <a:avLst/>
            </a:prstTxWarp>
          </a:bodyPr>
          <a:lstStyle/>
          <a:p>
            <a:pPr eaLnBrk="1" hangingPunct="1">
              <a:defRPr/>
            </a:pPr>
            <a:r>
              <a:rPr lang="en-US" altLang="zh-CN" sz="3200" dirty="0" err="1">
                <a:effectLst>
                  <a:outerShdw blurRad="38100" dist="38100" dir="2700000" algn="tl">
                    <a:srgbClr val="C0C0C0"/>
                  </a:outerShdw>
                </a:effectLst>
              </a:rPr>
              <a:t>const</a:t>
            </a:r>
            <a:r>
              <a:rPr lang="en-US" altLang="zh-CN" sz="3200" dirty="0">
                <a:effectLst>
                  <a:outerShdw blurRad="38100" dist="38100" dir="2700000" algn="tl">
                    <a:srgbClr val="C0C0C0"/>
                  </a:outerShdw>
                </a:effectLst>
              </a:rPr>
              <a:t> </a:t>
            </a:r>
            <a:r>
              <a:rPr lang="zh-CN" altLang="en-US" sz="3200" dirty="0">
                <a:effectLst>
                  <a:outerShdw blurRad="38100" dist="38100" dir="2700000" algn="tl">
                    <a:srgbClr val="C0C0C0"/>
                  </a:outerShdw>
                </a:effectLst>
              </a:rPr>
              <a:t>关键字</a:t>
            </a:r>
          </a:p>
        </p:txBody>
      </p:sp>
      <p:sp>
        <p:nvSpPr>
          <p:cNvPr id="614403" name="Rectangle 3"/>
          <p:cNvSpPr>
            <a:spLocks noChangeArrowheads="1"/>
          </p:cNvSpPr>
          <p:nvPr/>
        </p:nvSpPr>
        <p:spPr bwMode="auto">
          <a:xfrm>
            <a:off x="342901" y="1150144"/>
            <a:ext cx="8572499" cy="3653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ct val="150000"/>
              </a:lnSpc>
              <a:spcBef>
                <a:spcPts val="9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在上述声明之后，</a:t>
            </a:r>
            <a:r>
              <a:rPr kumimoji="1" lang="en-US" altLang="zh-CN" sz="2100" dirty="0">
                <a:solidFill>
                  <a:srgbClr val="000066"/>
                </a:solidFill>
                <a:latin typeface="微软雅黑" panose="020B0503020204020204" pitchFamily="34" charset="-122"/>
                <a:ea typeface="微软雅黑" panose="020B0503020204020204" pitchFamily="34" charset="-122"/>
              </a:rPr>
              <a:t>PI</a:t>
            </a:r>
            <a:r>
              <a:rPr kumimoji="1" lang="zh-CN" altLang="en-US" sz="2100" dirty="0">
                <a:solidFill>
                  <a:srgbClr val="000066"/>
                </a:solidFill>
                <a:latin typeface="微软雅黑" panose="020B0503020204020204" pitchFamily="34" charset="-122"/>
                <a:ea typeface="微软雅黑" panose="020B0503020204020204" pitchFamily="34" charset="-122"/>
              </a:rPr>
              <a:t>、</a:t>
            </a:r>
            <a:r>
              <a:rPr kumimoji="1" lang="en-US" altLang="zh-CN" sz="2100" dirty="0">
                <a:solidFill>
                  <a:srgbClr val="000066"/>
                </a:solidFill>
                <a:latin typeface="微软雅黑" panose="020B0503020204020204" pitchFamily="34" charset="-122"/>
                <a:ea typeface="微软雅黑" panose="020B0503020204020204" pitchFamily="34" charset="-122"/>
              </a:rPr>
              <a:t>TRUE</a:t>
            </a:r>
            <a:r>
              <a:rPr kumimoji="1" lang="zh-CN" altLang="en-US" sz="2100" dirty="0">
                <a:solidFill>
                  <a:srgbClr val="000066"/>
                </a:solidFill>
                <a:latin typeface="微软雅黑" panose="020B0503020204020204" pitchFamily="34" charset="-122"/>
                <a:ea typeface="微软雅黑" panose="020B0503020204020204" pitchFamily="34" charset="-122"/>
              </a:rPr>
              <a:t>、</a:t>
            </a:r>
            <a:r>
              <a:rPr kumimoji="1" lang="en-US" altLang="zh-CN" sz="2100" dirty="0">
                <a:solidFill>
                  <a:srgbClr val="000066"/>
                </a:solidFill>
                <a:latin typeface="微软雅黑" panose="020B0503020204020204" pitchFamily="34" charset="-122"/>
                <a:ea typeface="微软雅黑" panose="020B0503020204020204" pitchFamily="34" charset="-122"/>
              </a:rPr>
              <a:t>FALSE </a:t>
            </a:r>
            <a:r>
              <a:rPr kumimoji="1" lang="zh-CN" altLang="en-US" sz="2100" dirty="0">
                <a:solidFill>
                  <a:srgbClr val="000066"/>
                </a:solidFill>
                <a:latin typeface="微软雅黑" panose="020B0503020204020204" pitchFamily="34" charset="-122"/>
                <a:ea typeface="微软雅黑" panose="020B0503020204020204" pitchFamily="34" charset="-122"/>
              </a:rPr>
              <a:t>为符号常量，程序中不能对</a:t>
            </a:r>
            <a:r>
              <a:rPr kumimoji="1" lang="en-US" altLang="zh-CN" sz="2100" dirty="0">
                <a:solidFill>
                  <a:srgbClr val="000066"/>
                </a:solidFill>
                <a:latin typeface="微软雅黑" panose="020B0503020204020204" pitchFamily="34" charset="-122"/>
                <a:ea typeface="微软雅黑" panose="020B0503020204020204" pitchFamily="34" charset="-122"/>
              </a:rPr>
              <a:t>PI</a:t>
            </a:r>
            <a:r>
              <a:rPr kumimoji="1" lang="zh-CN" altLang="en-US" sz="2100" dirty="0">
                <a:solidFill>
                  <a:srgbClr val="000066"/>
                </a:solidFill>
                <a:latin typeface="微软雅黑" panose="020B0503020204020204" pitchFamily="34" charset="-122"/>
                <a:ea typeface="微软雅黑" panose="020B0503020204020204" pitchFamily="34" charset="-122"/>
              </a:rPr>
              <a:t>、</a:t>
            </a:r>
            <a:r>
              <a:rPr kumimoji="1" lang="en-US" altLang="zh-CN" sz="2100" dirty="0">
                <a:solidFill>
                  <a:srgbClr val="000066"/>
                </a:solidFill>
                <a:latin typeface="微软雅黑" panose="020B0503020204020204" pitchFamily="34" charset="-122"/>
                <a:ea typeface="微软雅黑" panose="020B0503020204020204" pitchFamily="34" charset="-122"/>
              </a:rPr>
              <a:t>TRUE</a:t>
            </a:r>
            <a:r>
              <a:rPr kumimoji="1" lang="zh-CN" altLang="en-US" sz="2100" dirty="0">
                <a:solidFill>
                  <a:srgbClr val="000066"/>
                </a:solidFill>
                <a:latin typeface="微软雅黑" panose="020B0503020204020204" pitchFamily="34" charset="-122"/>
                <a:ea typeface="微软雅黑" panose="020B0503020204020204" pitchFamily="34" charset="-122"/>
              </a:rPr>
              <a:t>、</a:t>
            </a:r>
            <a:r>
              <a:rPr kumimoji="1" lang="en-US" altLang="zh-CN" sz="2100" dirty="0">
                <a:solidFill>
                  <a:srgbClr val="000066"/>
                </a:solidFill>
                <a:latin typeface="微软雅黑" panose="020B0503020204020204" pitchFamily="34" charset="-122"/>
                <a:ea typeface="微软雅黑" panose="020B0503020204020204" pitchFamily="34" charset="-122"/>
              </a:rPr>
              <a:t>FALSE</a:t>
            </a:r>
            <a:r>
              <a:rPr kumimoji="1" lang="zh-CN" altLang="en-US" sz="2100" dirty="0">
                <a:solidFill>
                  <a:srgbClr val="000066"/>
                </a:solidFill>
                <a:latin typeface="微软雅黑" panose="020B0503020204020204" pitchFamily="34" charset="-122"/>
                <a:ea typeface="微软雅黑" panose="020B0503020204020204" pitchFamily="34" charset="-122"/>
              </a:rPr>
              <a:t>的值进行修改，执行以下操作都会引发错误：</a:t>
            </a:r>
          </a:p>
          <a:p>
            <a:pPr marL="0" indent="0" defTabSz="571500" eaLnBrk="0" hangingPunct="0">
              <a:lnSpc>
                <a:spcPct val="150000"/>
              </a:lnSpc>
              <a:spcBef>
                <a:spcPts val="900"/>
              </a:spcBef>
              <a:buClrTx/>
              <a:buSzTx/>
              <a:buNone/>
            </a:pPr>
            <a:r>
              <a:rPr kumimoji="1" lang="en-US" altLang="zh-CN" sz="2100" dirty="0">
                <a:solidFill>
                  <a:srgbClr val="000066"/>
                </a:solidFill>
                <a:latin typeface="微软雅黑" panose="020B0503020204020204" pitchFamily="34" charset="-122"/>
                <a:ea typeface="微软雅黑" panose="020B0503020204020204" pitchFamily="34" charset="-122"/>
              </a:rPr>
              <a:t>	</a:t>
            </a:r>
            <a:r>
              <a:rPr kumimoji="1" lang="en-US" altLang="zh-CN" sz="2100" dirty="0">
                <a:solidFill>
                  <a:srgbClr val="FF0000"/>
                </a:solidFill>
                <a:latin typeface="微软雅黑" panose="020B0503020204020204" pitchFamily="34" charset="-122"/>
                <a:ea typeface="微软雅黑" panose="020B0503020204020204" pitchFamily="34" charset="-122"/>
              </a:rPr>
              <a:t>PI=3.14159;</a:t>
            </a:r>
          </a:p>
          <a:p>
            <a:pPr marL="0" indent="0" defTabSz="571500" eaLnBrk="0" hangingPunct="0">
              <a:lnSpc>
                <a:spcPct val="150000"/>
              </a:lnSpc>
              <a:spcBef>
                <a:spcPts val="900"/>
              </a:spcBef>
              <a:buClrTx/>
              <a:buSzTx/>
              <a:buNone/>
            </a:pPr>
            <a:r>
              <a:rPr kumimoji="1" lang="en-US" altLang="zh-CN" sz="2100" dirty="0">
                <a:solidFill>
                  <a:srgbClr val="FF0000"/>
                </a:solidFill>
                <a:latin typeface="微软雅黑" panose="020B0503020204020204" pitchFamily="34" charset="-122"/>
                <a:ea typeface="微软雅黑" panose="020B0503020204020204" pitchFamily="34" charset="-122"/>
              </a:rPr>
              <a:t>	TRUE=0;</a:t>
            </a:r>
          </a:p>
          <a:p>
            <a:pPr marL="0" indent="0" defTabSz="571500" eaLnBrk="0" hangingPunct="0">
              <a:lnSpc>
                <a:spcPct val="150000"/>
              </a:lnSpc>
              <a:spcBef>
                <a:spcPts val="900"/>
              </a:spcBef>
              <a:buClrTx/>
              <a:buSzTx/>
              <a:buNone/>
            </a:pPr>
            <a:r>
              <a:rPr kumimoji="1" lang="en-US" altLang="zh-CN" sz="2100" dirty="0">
                <a:solidFill>
                  <a:srgbClr val="FF0000"/>
                </a:solidFill>
                <a:latin typeface="微软雅黑" panose="020B0503020204020204" pitchFamily="34" charset="-122"/>
                <a:ea typeface="微软雅黑" panose="020B0503020204020204" pitchFamily="34" charset="-122"/>
              </a:rPr>
              <a:t>	FALSE=1;</a:t>
            </a:r>
          </a:p>
          <a:p>
            <a:pPr marL="257175" indent="-257175" defTabSz="571500" eaLnBrk="0" hangingPunct="0">
              <a:lnSpc>
                <a:spcPct val="150000"/>
              </a:lnSpc>
              <a:spcBef>
                <a:spcPts val="9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需要说明的是，</a:t>
            </a:r>
            <a:r>
              <a:rPr kumimoji="1" lang="en-US" altLang="zh-CN" sz="2100" dirty="0" err="1">
                <a:solidFill>
                  <a:srgbClr val="000066"/>
                </a:solidFill>
                <a:latin typeface="微软雅黑" panose="020B0503020204020204" pitchFamily="34" charset="-122"/>
                <a:ea typeface="微软雅黑" panose="020B0503020204020204" pitchFamily="34" charset="-122"/>
              </a:rPr>
              <a:t>const</a:t>
            </a:r>
            <a:r>
              <a:rPr kumimoji="1" lang="en-US" altLang="zh-CN" sz="2100" dirty="0">
                <a:solidFill>
                  <a:srgbClr val="000066"/>
                </a:solidFill>
                <a:latin typeface="微软雅黑" panose="020B0503020204020204" pitchFamily="34" charset="-122"/>
                <a:ea typeface="微软雅黑" panose="020B0503020204020204" pitchFamily="34" charset="-122"/>
              </a:rPr>
              <a:t> </a:t>
            </a:r>
            <a:r>
              <a:rPr kumimoji="1" lang="zh-CN" altLang="en-US" sz="2100" dirty="0">
                <a:solidFill>
                  <a:srgbClr val="000066"/>
                </a:solidFill>
                <a:latin typeface="微软雅黑" panose="020B0503020204020204" pitchFamily="34" charset="-122"/>
                <a:ea typeface="微软雅黑" panose="020B0503020204020204" pitchFamily="34" charset="-122"/>
              </a:rPr>
              <a:t>在声明常量数组时非常有用。</a:t>
            </a:r>
            <a:endParaRPr kumimoji="1" lang="en-US" altLang="zh-CN" sz="21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9628756"/>
      </p:ext>
    </p:extLst>
  </p:cSld>
  <p:clrMapOvr>
    <a:masterClrMapping/>
  </p:clrMapOvr>
  <p:transition advClick="0">
    <p:strips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267495"/>
            <a:ext cx="6858000" cy="704056"/>
          </a:xfrm>
        </p:spPr>
        <p:txBody>
          <a:bodyPr vert="horz" wrap="square" lIns="69056" tIns="34529" rIns="69056" bIns="34529" numCol="1" anchor="ctr" anchorCtr="0" compatLnSpc="1">
            <a:prstTxWarp prst="textNoShape">
              <a:avLst/>
            </a:prstTxWarp>
          </a:bodyPr>
          <a:lstStyle/>
          <a:p>
            <a:pPr eaLnBrk="1" hangingPunct="1">
              <a:defRPr/>
            </a:pPr>
            <a:r>
              <a:rPr lang="en-US" altLang="zh-CN" sz="3200" dirty="0">
                <a:effectLst>
                  <a:outerShdw blurRad="38100" dist="38100" dir="2700000" algn="tl">
                    <a:srgbClr val="C0C0C0"/>
                  </a:outerShdw>
                </a:effectLst>
              </a:rPr>
              <a:t>3.3 </a:t>
            </a:r>
            <a:r>
              <a:rPr lang="zh-CN" altLang="en-US" sz="3200" dirty="0">
                <a:effectLst>
                  <a:outerShdw blurRad="38100" dist="38100" dir="2700000" algn="tl">
                    <a:srgbClr val="C0C0C0"/>
                  </a:outerShdw>
                </a:effectLst>
              </a:rPr>
              <a:t>变量</a:t>
            </a:r>
          </a:p>
        </p:txBody>
      </p:sp>
      <p:sp>
        <p:nvSpPr>
          <p:cNvPr id="614403" name="Rectangle 3"/>
          <p:cNvSpPr>
            <a:spLocks noChangeArrowheads="1"/>
          </p:cNvSpPr>
          <p:nvPr/>
        </p:nvSpPr>
        <p:spPr bwMode="auto">
          <a:xfrm>
            <a:off x="342901" y="915566"/>
            <a:ext cx="8572499" cy="397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ts val="3500"/>
              </a:lnSpc>
              <a:spcBef>
                <a:spcPts val="600"/>
              </a:spcBef>
              <a:buClrTx/>
              <a:buSzTx/>
              <a:buFontTx/>
              <a:buChar char="•"/>
            </a:pPr>
            <a:r>
              <a:rPr kumimoji="1" lang="en-US" altLang="zh-CN" sz="2200" dirty="0">
                <a:solidFill>
                  <a:srgbClr val="000066"/>
                </a:solidFill>
                <a:latin typeface="微软雅黑" panose="020B0503020204020204" pitchFamily="34" charset="-122"/>
                <a:ea typeface="微软雅黑" panose="020B0503020204020204" pitchFamily="34" charset="-122"/>
              </a:rPr>
              <a:t>C </a:t>
            </a:r>
            <a:r>
              <a:rPr kumimoji="1" lang="zh-CN" altLang="en-US" sz="2200" dirty="0">
                <a:solidFill>
                  <a:srgbClr val="000066"/>
                </a:solidFill>
                <a:latin typeface="微软雅黑" panose="020B0503020204020204" pitchFamily="34" charset="-122"/>
                <a:ea typeface="微软雅黑" panose="020B0503020204020204" pitchFamily="34" charset="-122"/>
              </a:rPr>
              <a:t>语言中，变量需要先声明再使用。</a:t>
            </a:r>
            <a:endParaRPr kumimoji="1" lang="en-US" altLang="zh-CN" sz="22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ts val="3500"/>
              </a:lnSpc>
              <a:spcBef>
                <a:spcPts val="6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声明为编译器提供了相关标识符的类型信息，例如：</a:t>
            </a:r>
            <a:endParaRPr kumimoji="1" lang="en-US" altLang="zh-CN" sz="2200" dirty="0">
              <a:solidFill>
                <a:srgbClr val="000066"/>
              </a:solidFill>
              <a:latin typeface="微软雅黑" panose="020B0503020204020204" pitchFamily="34" charset="-122"/>
              <a:ea typeface="微软雅黑" panose="020B0503020204020204" pitchFamily="34" charset="-122"/>
            </a:endParaRPr>
          </a:p>
          <a:p>
            <a:pPr marL="400050" lvl="1" indent="0" defTabSz="571500" eaLnBrk="0" hangingPunct="0">
              <a:lnSpc>
                <a:spcPts val="3500"/>
              </a:lnSpc>
              <a:spcBef>
                <a:spcPts val="600"/>
              </a:spcBef>
              <a:buClrTx/>
              <a:buSzTx/>
              <a:buNone/>
            </a:pPr>
            <a:r>
              <a:rPr kumimoji="1" lang="en-US" altLang="zh-CN" sz="2200" dirty="0" err="1">
                <a:solidFill>
                  <a:srgbClr val="FF0000"/>
                </a:solidFill>
                <a:latin typeface="微软雅黑" panose="020B0503020204020204" pitchFamily="34" charset="-122"/>
                <a:ea typeface="微软雅黑" panose="020B0503020204020204" pitchFamily="34" charset="-122"/>
              </a:rPr>
              <a:t>int</a:t>
            </a:r>
            <a:r>
              <a:rPr kumimoji="1" lang="en-US" altLang="zh-CN" sz="2200" dirty="0">
                <a:solidFill>
                  <a:srgbClr val="FF0000"/>
                </a:solidFill>
                <a:latin typeface="微软雅黑" panose="020B0503020204020204" pitchFamily="34" charset="-122"/>
                <a:ea typeface="微软雅黑" panose="020B0503020204020204" pitchFamily="34" charset="-122"/>
              </a:rPr>
              <a:t> </a:t>
            </a:r>
            <a:r>
              <a:rPr kumimoji="1" lang="en-US" altLang="zh-CN" sz="2200" dirty="0" err="1">
                <a:solidFill>
                  <a:srgbClr val="FF0000"/>
                </a:solidFill>
                <a:latin typeface="微软雅黑" panose="020B0503020204020204" pitchFamily="34" charset="-122"/>
                <a:ea typeface="微软雅黑" panose="020B0503020204020204" pitchFamily="34" charset="-122"/>
              </a:rPr>
              <a:t>i</a:t>
            </a:r>
            <a:r>
              <a:rPr kumimoji="1" lang="en-US" altLang="zh-CN" sz="2200" dirty="0">
                <a:solidFill>
                  <a:srgbClr val="FF0000"/>
                </a:solidFill>
                <a:latin typeface="微软雅黑" panose="020B0503020204020204" pitchFamily="34" charset="-122"/>
                <a:ea typeface="微软雅黑" panose="020B0503020204020204" pitchFamily="34" charset="-122"/>
              </a:rPr>
              <a:t>;</a:t>
            </a:r>
          </a:p>
          <a:p>
            <a:pPr marL="257175" indent="-257175" defTabSz="571500" eaLnBrk="0" hangingPunct="0">
              <a:lnSpc>
                <a:spcPts val="3500"/>
              </a:lnSpc>
              <a:spcBef>
                <a:spcPts val="6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如果没有事先声明就使用变量，程序编译的时候会报错，提示该变量没有被定义。</a:t>
            </a:r>
          </a:p>
          <a:p>
            <a:pPr marL="257175" indent="-257175" defTabSz="571500" eaLnBrk="0" hangingPunct="0">
              <a:lnSpc>
                <a:spcPts val="3500"/>
              </a:lnSpc>
              <a:spcBef>
                <a:spcPts val="600"/>
              </a:spcBef>
              <a:buClrTx/>
              <a:buSzTx/>
              <a:buFontTx/>
              <a:buChar char="•"/>
            </a:pPr>
            <a:r>
              <a:rPr kumimoji="1" lang="zh-CN" altLang="en-US" sz="2200" dirty="0">
                <a:solidFill>
                  <a:srgbClr val="000066"/>
                </a:solidFill>
                <a:latin typeface="微软雅黑" panose="020B0503020204020204" pitchFamily="34" charset="-122"/>
                <a:ea typeface="微软雅黑" panose="020B0503020204020204" pitchFamily="34" charset="-122"/>
              </a:rPr>
              <a:t>变量声明的语法格式如下。</a:t>
            </a:r>
          </a:p>
          <a:p>
            <a:pPr marL="400050" lvl="1" indent="0" defTabSz="571500" eaLnBrk="0" hangingPunct="0">
              <a:lnSpc>
                <a:spcPts val="3500"/>
              </a:lnSpc>
              <a:spcBef>
                <a:spcPts val="600"/>
              </a:spcBef>
              <a:buClrTx/>
              <a:buSzTx/>
              <a:buNone/>
            </a:pPr>
            <a:r>
              <a:rPr kumimoji="1" lang="en-US" altLang="zh-CN" sz="2200" dirty="0">
                <a:solidFill>
                  <a:srgbClr val="FF0000"/>
                </a:solidFill>
                <a:latin typeface="微软雅黑" panose="020B0503020204020204" pitchFamily="34" charset="-122"/>
                <a:ea typeface="微软雅黑" panose="020B0503020204020204" pitchFamily="34" charset="-122"/>
              </a:rPr>
              <a:t>[</a:t>
            </a:r>
            <a:r>
              <a:rPr kumimoji="1" lang="zh-CN" altLang="en-US" sz="2200" dirty="0">
                <a:solidFill>
                  <a:srgbClr val="FF0000"/>
                </a:solidFill>
                <a:latin typeface="微软雅黑" panose="020B0503020204020204" pitchFamily="34" charset="-122"/>
                <a:ea typeface="微软雅黑" panose="020B0503020204020204" pitchFamily="34" charset="-122"/>
              </a:rPr>
              <a:t>存储类型</a:t>
            </a:r>
            <a:r>
              <a:rPr kumimoji="1" lang="en-US" altLang="zh-CN" sz="2200" dirty="0">
                <a:solidFill>
                  <a:srgbClr val="FF0000"/>
                </a:solidFill>
                <a:latin typeface="微软雅黑" panose="020B0503020204020204" pitchFamily="34" charset="-122"/>
                <a:ea typeface="微软雅黑" panose="020B0503020204020204" pitchFamily="34" charset="-122"/>
              </a:rPr>
              <a:t>] </a:t>
            </a:r>
            <a:r>
              <a:rPr kumimoji="1" lang="zh-CN" altLang="en-US" sz="2200" dirty="0">
                <a:solidFill>
                  <a:srgbClr val="FF0000"/>
                </a:solidFill>
                <a:latin typeface="微软雅黑" panose="020B0503020204020204" pitchFamily="34" charset="-122"/>
                <a:ea typeface="微软雅黑" panose="020B0503020204020204" pitchFamily="34" charset="-122"/>
              </a:rPr>
              <a:t>数据类型 变量名</a:t>
            </a:r>
            <a:r>
              <a:rPr kumimoji="1" lang="en-US" altLang="zh-CN" sz="2200" dirty="0">
                <a:solidFill>
                  <a:srgbClr val="FF0000"/>
                </a:solidFill>
                <a:latin typeface="微软雅黑" panose="020B0503020204020204" pitchFamily="34" charset="-122"/>
                <a:ea typeface="微软雅黑" panose="020B0503020204020204" pitchFamily="34" charset="-122"/>
              </a:rPr>
              <a:t>1[,</a:t>
            </a:r>
            <a:r>
              <a:rPr kumimoji="1" lang="zh-CN" altLang="en-US" sz="2200" dirty="0">
                <a:solidFill>
                  <a:srgbClr val="FF0000"/>
                </a:solidFill>
                <a:latin typeface="微软雅黑" panose="020B0503020204020204" pitchFamily="34" charset="-122"/>
                <a:ea typeface="微软雅黑" panose="020B0503020204020204" pitchFamily="34" charset="-122"/>
              </a:rPr>
              <a:t>变量名</a:t>
            </a:r>
            <a:r>
              <a:rPr kumimoji="1" lang="en-US" altLang="zh-CN" sz="2200" dirty="0">
                <a:solidFill>
                  <a:srgbClr val="FF0000"/>
                </a:solidFill>
                <a:latin typeface="微软雅黑" panose="020B0503020204020204" pitchFamily="34" charset="-122"/>
                <a:ea typeface="微软雅黑" panose="020B0503020204020204" pitchFamily="34" charset="-122"/>
              </a:rPr>
              <a:t>2,…,</a:t>
            </a:r>
            <a:r>
              <a:rPr kumimoji="1" lang="zh-CN" altLang="en-US" sz="2200" dirty="0">
                <a:solidFill>
                  <a:srgbClr val="FF0000"/>
                </a:solidFill>
                <a:latin typeface="微软雅黑" panose="020B0503020204020204" pitchFamily="34" charset="-122"/>
                <a:ea typeface="微软雅黑" panose="020B0503020204020204" pitchFamily="34" charset="-122"/>
              </a:rPr>
              <a:t>变量名</a:t>
            </a:r>
            <a:r>
              <a:rPr kumimoji="1" lang="en-US" altLang="zh-CN" sz="2200" dirty="0">
                <a:solidFill>
                  <a:srgbClr val="FF0000"/>
                </a:solidFill>
                <a:latin typeface="微软雅黑" panose="020B0503020204020204" pitchFamily="34" charset="-122"/>
                <a:ea typeface="微软雅黑" panose="020B0503020204020204" pitchFamily="34" charset="-122"/>
              </a:rPr>
              <a:t>n];</a:t>
            </a:r>
          </a:p>
          <a:p>
            <a:pPr marL="400050" lvl="1" indent="0" defTabSz="571500" eaLnBrk="0" hangingPunct="0">
              <a:lnSpc>
                <a:spcPts val="3500"/>
              </a:lnSpc>
              <a:spcBef>
                <a:spcPts val="600"/>
              </a:spcBef>
              <a:buClrTx/>
              <a:buSzTx/>
              <a:buNone/>
            </a:pPr>
            <a:r>
              <a:rPr kumimoji="1" lang="zh-CN" altLang="en-US" sz="2200" dirty="0">
                <a:solidFill>
                  <a:srgbClr val="000066"/>
                </a:solidFill>
                <a:latin typeface="微软雅黑" panose="020B0503020204020204" pitchFamily="34" charset="-122"/>
                <a:ea typeface="微软雅黑" panose="020B0503020204020204" pitchFamily="34" charset="-122"/>
              </a:rPr>
              <a:t>其中，方括号里的内容为可选项</a:t>
            </a:r>
            <a:r>
              <a:rPr kumimoji="1" lang="zh-CN" altLang="zh-CN" sz="2200" dirty="0">
                <a:solidFill>
                  <a:srgbClr val="000066"/>
                </a:solidFill>
                <a:latin typeface="微软雅黑" panose="020B0503020204020204" pitchFamily="34" charset="-122"/>
                <a:ea typeface="微软雅黑" panose="020B0503020204020204" pitchFamily="34" charset="-122"/>
              </a:rPr>
              <a:t>。</a:t>
            </a:r>
            <a:endParaRPr kumimoji="1" lang="en-US" altLang="zh-CN" sz="22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2287918"/>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14403">
                                            <p:txEl>
                                              <p:pRg st="2" end="2"/>
                                            </p:txEl>
                                          </p:spTgt>
                                        </p:tgtEl>
                                        <p:attrNameLst>
                                          <p:attrName>style.visibility</p:attrName>
                                        </p:attrNameLst>
                                      </p:cBhvr>
                                      <p:to>
                                        <p:strVal val="visible"/>
                                      </p:to>
                                    </p:set>
                                    <p:animEffect transition="in" filter="wipe(left)">
                                      <p:cBhvr>
                                        <p:cTn id="15" dur="1000"/>
                                        <p:tgtEl>
                                          <p:spTgt spid="61440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14403">
                                            <p:txEl>
                                              <p:pRg st="3" end="3"/>
                                            </p:txEl>
                                          </p:spTgt>
                                        </p:tgtEl>
                                        <p:attrNameLst>
                                          <p:attrName>style.visibility</p:attrName>
                                        </p:attrNameLst>
                                      </p:cBhvr>
                                      <p:to>
                                        <p:strVal val="visible"/>
                                      </p:to>
                                    </p:set>
                                    <p:animEffect transition="in" filter="wipe(left)">
                                      <p:cBhvr>
                                        <p:cTn id="20" dur="1000"/>
                                        <p:tgtEl>
                                          <p:spTgt spid="61440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14403">
                                            <p:txEl>
                                              <p:pRg st="4" end="4"/>
                                            </p:txEl>
                                          </p:spTgt>
                                        </p:tgtEl>
                                        <p:attrNameLst>
                                          <p:attrName>style.visibility</p:attrName>
                                        </p:attrNameLst>
                                      </p:cBhvr>
                                      <p:to>
                                        <p:strVal val="visible"/>
                                      </p:to>
                                    </p:set>
                                    <p:animEffect transition="in" filter="wipe(left)">
                                      <p:cBhvr>
                                        <p:cTn id="25" dur="1000"/>
                                        <p:tgtEl>
                                          <p:spTgt spid="61440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614403">
                                            <p:txEl>
                                              <p:pRg st="5" end="5"/>
                                            </p:txEl>
                                          </p:spTgt>
                                        </p:tgtEl>
                                        <p:attrNameLst>
                                          <p:attrName>style.visibility</p:attrName>
                                        </p:attrNameLst>
                                      </p:cBhvr>
                                      <p:to>
                                        <p:strVal val="visible"/>
                                      </p:to>
                                    </p:set>
                                    <p:animEffect transition="in" filter="wipe(left)">
                                      <p:cBhvr>
                                        <p:cTn id="28" dur="1000"/>
                                        <p:tgtEl>
                                          <p:spTgt spid="61440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14403">
                                            <p:txEl>
                                              <p:pRg st="6" end="6"/>
                                            </p:txEl>
                                          </p:spTgt>
                                        </p:tgtEl>
                                        <p:attrNameLst>
                                          <p:attrName>style.visibility</p:attrName>
                                        </p:attrNameLst>
                                      </p:cBhvr>
                                      <p:to>
                                        <p:strVal val="visible"/>
                                      </p:to>
                                    </p:set>
                                    <p:animEffect transition="in" filter="wipe(left)">
                                      <p:cBhvr>
                                        <p:cTn id="31" dur="1000"/>
                                        <p:tgtEl>
                                          <p:spTgt spid="6144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267494"/>
            <a:ext cx="6858000" cy="1008111"/>
          </a:xfrm>
        </p:spPr>
        <p:txBody>
          <a:bodyPr vert="horz" wrap="square" lIns="69056" tIns="34529" rIns="69056" bIns="34529" numCol="1" anchor="ctr" anchorCtr="0" compatLnSpc="1">
            <a:prstTxWarp prst="textNoShape">
              <a:avLst/>
            </a:prstTxWarp>
          </a:bodyPr>
          <a:lstStyle/>
          <a:p>
            <a:pPr eaLnBrk="1" hangingPunct="1">
              <a:defRPr/>
            </a:pPr>
            <a:r>
              <a:rPr lang="en-US" altLang="zh-CN" sz="3200" dirty="0">
                <a:effectLst>
                  <a:outerShdw blurRad="38100" dist="38100" dir="2700000" algn="tl">
                    <a:srgbClr val="C0C0C0"/>
                  </a:outerShdw>
                </a:effectLst>
              </a:rPr>
              <a:t>3.3 </a:t>
            </a:r>
            <a:r>
              <a:rPr lang="zh-CN" altLang="en-US" sz="3200" dirty="0">
                <a:effectLst>
                  <a:outerShdw blurRad="38100" dist="38100" dir="2700000" algn="tl">
                    <a:srgbClr val="C0C0C0"/>
                  </a:outerShdw>
                </a:effectLst>
              </a:rPr>
              <a:t>变量</a:t>
            </a:r>
          </a:p>
        </p:txBody>
      </p:sp>
      <p:sp>
        <p:nvSpPr>
          <p:cNvPr id="614403" name="Rectangle 3"/>
          <p:cNvSpPr>
            <a:spLocks noChangeArrowheads="1"/>
          </p:cNvSpPr>
          <p:nvPr/>
        </p:nvSpPr>
        <p:spPr bwMode="auto">
          <a:xfrm>
            <a:off x="342901" y="1347614"/>
            <a:ext cx="8572499" cy="35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ct val="150000"/>
              </a:lnSpc>
              <a:spcBef>
                <a:spcPts val="600"/>
              </a:spcBef>
              <a:buClrTx/>
              <a:buSzTx/>
              <a:buFontTx/>
              <a:buChar char="•"/>
            </a:pPr>
            <a:r>
              <a:rPr kumimoji="1" lang="en-US" altLang="zh-CN" sz="2400" dirty="0">
                <a:solidFill>
                  <a:srgbClr val="000066"/>
                </a:solidFill>
                <a:latin typeface="微软雅黑" panose="020B0503020204020204" pitchFamily="34" charset="-122"/>
                <a:ea typeface="微软雅黑" panose="020B0503020204020204" pitchFamily="34" charset="-122"/>
              </a:rPr>
              <a:t>C </a:t>
            </a:r>
            <a:r>
              <a:rPr kumimoji="1" lang="zh-CN" altLang="en-US" sz="2400" dirty="0">
                <a:solidFill>
                  <a:srgbClr val="000066"/>
                </a:solidFill>
                <a:latin typeface="微软雅黑" panose="020B0503020204020204" pitchFamily="34" charset="-122"/>
                <a:ea typeface="微软雅黑" panose="020B0503020204020204" pitchFamily="34" charset="-122"/>
              </a:rPr>
              <a:t>语言允许在声明变量的同时对变量进行赋值，例如：</a:t>
            </a:r>
            <a:endParaRPr kumimoji="1" lang="en-US" altLang="zh-CN" sz="2400" dirty="0">
              <a:solidFill>
                <a:srgbClr val="000066"/>
              </a:solidFill>
              <a:latin typeface="微软雅黑" panose="020B0503020204020204" pitchFamily="34" charset="-122"/>
              <a:ea typeface="微软雅黑" panose="020B0503020204020204" pitchFamily="34" charset="-122"/>
            </a:endParaRPr>
          </a:p>
          <a:p>
            <a:pPr marL="400050" lvl="1" indent="0" defTabSz="571500" eaLnBrk="0" hangingPunct="0">
              <a:lnSpc>
                <a:spcPct val="150000"/>
              </a:lnSpc>
              <a:spcBef>
                <a:spcPts val="600"/>
              </a:spcBef>
              <a:buClrTx/>
              <a:buSzTx/>
              <a:buNone/>
            </a:pPr>
            <a:r>
              <a:rPr kumimoji="1" lang="en-US" altLang="zh-CN" sz="2400" dirty="0" err="1">
                <a:solidFill>
                  <a:srgbClr val="FF0000"/>
                </a:solidFill>
                <a:latin typeface="微软雅黑" panose="020B0503020204020204" pitchFamily="34" charset="-122"/>
                <a:ea typeface="微软雅黑" panose="020B0503020204020204" pitchFamily="34" charset="-122"/>
              </a:rPr>
              <a:t>int</a:t>
            </a:r>
            <a:r>
              <a:rPr kumimoji="1" lang="en-US" altLang="zh-CN" sz="2400" dirty="0">
                <a:solidFill>
                  <a:srgbClr val="FF0000"/>
                </a:solidFill>
                <a:latin typeface="微软雅黑" panose="020B0503020204020204" pitchFamily="34" charset="-122"/>
                <a:ea typeface="微软雅黑" panose="020B0503020204020204" pitchFamily="34" charset="-122"/>
              </a:rPr>
              <a:t> </a:t>
            </a:r>
            <a:r>
              <a:rPr kumimoji="1" lang="en-US" altLang="zh-CN" sz="2400" dirty="0" err="1">
                <a:solidFill>
                  <a:srgbClr val="FF0000"/>
                </a:solidFill>
                <a:latin typeface="微软雅黑" panose="020B0503020204020204" pitchFamily="34" charset="-122"/>
                <a:ea typeface="微软雅黑" panose="020B0503020204020204" pitchFamily="34" charset="-122"/>
              </a:rPr>
              <a:t>i</a:t>
            </a:r>
            <a:r>
              <a:rPr kumimoji="1" lang="en-US" altLang="zh-CN" sz="2400" dirty="0">
                <a:solidFill>
                  <a:srgbClr val="FF0000"/>
                </a:solidFill>
                <a:latin typeface="微软雅黑" panose="020B0503020204020204" pitchFamily="34" charset="-122"/>
                <a:ea typeface="微软雅黑" panose="020B0503020204020204" pitchFamily="34" charset="-122"/>
              </a:rPr>
              <a:t>, sum=0, count;</a:t>
            </a:r>
          </a:p>
        </p:txBody>
      </p:sp>
    </p:spTree>
    <p:extLst>
      <p:ext uri="{BB962C8B-B14F-4D97-AF65-F5344CB8AC3E}">
        <p14:creationId xmlns:p14="http://schemas.microsoft.com/office/powerpoint/2010/main" val="65114484"/>
      </p:ext>
    </p:extLst>
  </p:cSld>
  <p:clrMapOvr>
    <a:masterClrMapping/>
  </p:clrMapOvr>
  <p:transition advClick="0">
    <p:strips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554831"/>
          </a:xfrm>
        </p:spPr>
        <p:txBody>
          <a:bodyPr vert="horz" wrap="square" lIns="69056" tIns="34529" rIns="69056" bIns="34529" numCol="1" anchor="ctr" anchorCtr="0" compatLnSpc="1">
            <a:prstTxWarp prst="textNoShape">
              <a:avLst/>
            </a:prstTxWarp>
          </a:bodyPr>
          <a:lstStyle/>
          <a:p>
            <a:pPr eaLnBrk="1" hangingPunct="1">
              <a:defRPr/>
            </a:pPr>
            <a:r>
              <a:rPr lang="zh-CN" altLang="en-US" sz="3200" dirty="0">
                <a:effectLst>
                  <a:outerShdw blurRad="38100" dist="38100" dir="2700000" algn="tl">
                    <a:srgbClr val="C0C0C0"/>
                  </a:outerShdw>
                </a:effectLst>
              </a:rPr>
              <a:t>变量的空间维度和时间维度</a:t>
            </a:r>
          </a:p>
        </p:txBody>
      </p:sp>
      <p:sp>
        <p:nvSpPr>
          <p:cNvPr id="614403" name="Rectangle 3"/>
          <p:cNvSpPr>
            <a:spLocks noChangeArrowheads="1"/>
          </p:cNvSpPr>
          <p:nvPr/>
        </p:nvSpPr>
        <p:spPr bwMode="auto">
          <a:xfrm>
            <a:off x="342901" y="1059582"/>
            <a:ext cx="8572499"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ts val="3300"/>
              </a:lnSpc>
              <a:spcBef>
                <a:spcPts val="12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变量具有空间维度和时间维度。</a:t>
            </a:r>
            <a:endParaRPr kumimoji="1" lang="en-US" altLang="zh-CN" sz="21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ts val="3300"/>
              </a:lnSpc>
              <a:spcBef>
                <a:spcPts val="12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在</a:t>
            </a:r>
            <a:r>
              <a:rPr kumimoji="1" lang="zh-CN" altLang="en-US" sz="2100" dirty="0">
                <a:solidFill>
                  <a:srgbClr val="FF0000"/>
                </a:solidFill>
                <a:latin typeface="微软雅黑" panose="020B0503020204020204" pitchFamily="34" charset="-122"/>
                <a:ea typeface="微软雅黑" panose="020B0503020204020204" pitchFamily="34" charset="-122"/>
              </a:rPr>
              <a:t>空间维度</a:t>
            </a:r>
            <a:r>
              <a:rPr kumimoji="1" lang="zh-CN" altLang="en-US" sz="2100" dirty="0">
                <a:solidFill>
                  <a:srgbClr val="000066"/>
                </a:solidFill>
                <a:latin typeface="微软雅黑" panose="020B0503020204020204" pitchFamily="34" charset="-122"/>
                <a:ea typeface="微软雅黑" panose="020B0503020204020204" pitchFamily="34" charset="-122"/>
              </a:rPr>
              <a:t>上，当变量在程序的某个部分被声明时，它只能在程序的一定区域才能被访问，这个可访问区域由变量的</a:t>
            </a:r>
            <a:r>
              <a:rPr kumimoji="1" lang="zh-CN" altLang="en-US" sz="2100" dirty="0">
                <a:solidFill>
                  <a:srgbClr val="FF0000"/>
                </a:solidFill>
                <a:latin typeface="微软雅黑" panose="020B0503020204020204" pitchFamily="34" charset="-122"/>
                <a:ea typeface="微软雅黑" panose="020B0503020204020204" pitchFamily="34" charset="-122"/>
              </a:rPr>
              <a:t>作用域</a:t>
            </a:r>
            <a:r>
              <a:rPr kumimoji="1" lang="zh-CN" altLang="en-US" sz="2100" dirty="0">
                <a:solidFill>
                  <a:srgbClr val="000066"/>
                </a:solidFill>
                <a:latin typeface="微软雅黑" panose="020B0503020204020204" pitchFamily="34" charset="-122"/>
                <a:ea typeface="微软雅黑" panose="020B0503020204020204" pitchFamily="34" charset="-122"/>
              </a:rPr>
              <a:t>（</a:t>
            </a:r>
            <a:r>
              <a:rPr kumimoji="1" lang="en-US" altLang="zh-CN" sz="2100" dirty="0">
                <a:solidFill>
                  <a:srgbClr val="000066"/>
                </a:solidFill>
                <a:latin typeface="微软雅黑" panose="020B0503020204020204" pitchFamily="34" charset="-122"/>
                <a:ea typeface="微软雅黑" panose="020B0503020204020204" pitchFamily="34" charset="-122"/>
              </a:rPr>
              <a:t>scope</a:t>
            </a:r>
            <a:r>
              <a:rPr kumimoji="1" lang="zh-CN" altLang="en-US" sz="2100" dirty="0">
                <a:solidFill>
                  <a:srgbClr val="000066"/>
                </a:solidFill>
                <a:latin typeface="微软雅黑" panose="020B0503020204020204" pitchFamily="34" charset="-122"/>
                <a:ea typeface="微软雅黑" panose="020B0503020204020204" pitchFamily="34" charset="-122"/>
              </a:rPr>
              <a:t>）决定。</a:t>
            </a:r>
            <a:endParaRPr kumimoji="1" lang="en-US" altLang="zh-CN" sz="21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ts val="3300"/>
              </a:lnSpc>
              <a:spcBef>
                <a:spcPts val="12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常见的变量作用域有</a:t>
            </a:r>
            <a:r>
              <a:rPr kumimoji="1" lang="zh-CN" altLang="en-US" sz="2100" dirty="0">
                <a:solidFill>
                  <a:srgbClr val="FF0000"/>
                </a:solidFill>
                <a:latin typeface="微软雅黑" panose="020B0503020204020204" pitchFamily="34" charset="-122"/>
                <a:ea typeface="微软雅黑" panose="020B0503020204020204" pitchFamily="34" charset="-122"/>
              </a:rPr>
              <a:t>文件作用域</a:t>
            </a:r>
            <a:r>
              <a:rPr kumimoji="1" lang="zh-CN" altLang="en-US" sz="2100" dirty="0">
                <a:solidFill>
                  <a:srgbClr val="000066"/>
                </a:solidFill>
                <a:latin typeface="微软雅黑" panose="020B0503020204020204" pitchFamily="34" charset="-122"/>
                <a:ea typeface="微软雅黑" panose="020B0503020204020204" pitchFamily="34" charset="-122"/>
              </a:rPr>
              <a:t>、</a:t>
            </a:r>
            <a:r>
              <a:rPr kumimoji="1" lang="zh-CN" altLang="en-US" sz="2100" dirty="0">
                <a:solidFill>
                  <a:srgbClr val="FF0000"/>
                </a:solidFill>
                <a:latin typeface="微软雅黑" panose="020B0503020204020204" pitchFamily="34" charset="-122"/>
                <a:ea typeface="微软雅黑" panose="020B0503020204020204" pitchFamily="34" charset="-122"/>
              </a:rPr>
              <a:t>函数作用域</a:t>
            </a:r>
            <a:r>
              <a:rPr kumimoji="1" lang="zh-CN" altLang="en-US" sz="2100" dirty="0">
                <a:solidFill>
                  <a:srgbClr val="000066"/>
                </a:solidFill>
                <a:latin typeface="微软雅黑" panose="020B0503020204020204" pitchFamily="34" charset="-122"/>
                <a:ea typeface="微软雅黑" panose="020B0503020204020204" pitchFamily="34" charset="-122"/>
              </a:rPr>
              <a:t>、</a:t>
            </a:r>
            <a:r>
              <a:rPr kumimoji="1" lang="zh-CN" altLang="en-US" sz="2100" dirty="0">
                <a:solidFill>
                  <a:srgbClr val="FF0000"/>
                </a:solidFill>
                <a:latin typeface="微软雅黑" panose="020B0503020204020204" pitchFamily="34" charset="-122"/>
                <a:ea typeface="微软雅黑" panose="020B0503020204020204" pitchFamily="34" charset="-122"/>
              </a:rPr>
              <a:t>代码块作用域</a:t>
            </a:r>
            <a:r>
              <a:rPr kumimoji="1" lang="zh-CN" altLang="en-US" sz="2100" dirty="0">
                <a:solidFill>
                  <a:srgbClr val="000066"/>
                </a:solidFill>
                <a:latin typeface="微软雅黑" panose="020B0503020204020204" pitchFamily="34" charset="-122"/>
                <a:ea typeface="微软雅黑" panose="020B0503020204020204" pitchFamily="34" charset="-122"/>
              </a:rPr>
              <a:t>。</a:t>
            </a:r>
            <a:endParaRPr kumimoji="1" lang="en-US" altLang="zh-CN" sz="21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ts val="3300"/>
              </a:lnSpc>
              <a:spcBef>
                <a:spcPts val="12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块（</a:t>
            </a:r>
            <a:r>
              <a:rPr kumimoji="1" lang="en-US" altLang="zh-CN" sz="2100" dirty="0">
                <a:solidFill>
                  <a:srgbClr val="000066"/>
                </a:solidFill>
                <a:latin typeface="微软雅黑" panose="020B0503020204020204" pitchFamily="34" charset="-122"/>
                <a:ea typeface="微软雅黑" panose="020B0503020204020204" pitchFamily="34" charset="-122"/>
              </a:rPr>
              <a:t>block</a:t>
            </a:r>
            <a:r>
              <a:rPr kumimoji="1" lang="zh-CN" altLang="en-US" sz="2100" dirty="0">
                <a:solidFill>
                  <a:srgbClr val="000066"/>
                </a:solidFill>
                <a:latin typeface="微软雅黑" panose="020B0503020204020204" pitchFamily="34" charset="-122"/>
                <a:ea typeface="微软雅黑" panose="020B0503020204020204" pitchFamily="34" charset="-122"/>
              </a:rPr>
              <a:t>）表示</a:t>
            </a:r>
            <a:r>
              <a:rPr kumimoji="1" lang="zh-CN" altLang="en-US" sz="2100" dirty="0">
                <a:solidFill>
                  <a:srgbClr val="FF0000"/>
                </a:solidFill>
                <a:latin typeface="微软雅黑" panose="020B0503020204020204" pitchFamily="34" charset="-122"/>
                <a:ea typeface="微软雅黑" panose="020B0503020204020204" pitchFamily="34" charset="-122"/>
              </a:rPr>
              <a:t>函数体</a:t>
            </a:r>
            <a:r>
              <a:rPr kumimoji="1" lang="zh-CN" altLang="en-US" sz="2100" dirty="0">
                <a:solidFill>
                  <a:srgbClr val="000066"/>
                </a:solidFill>
                <a:latin typeface="微软雅黑" panose="020B0503020204020204" pitchFamily="34" charset="-122"/>
                <a:ea typeface="微软雅黑" panose="020B0503020204020204" pitchFamily="34" charset="-122"/>
              </a:rPr>
              <a:t>（花括号包含的部分）或者</a:t>
            </a:r>
            <a:r>
              <a:rPr kumimoji="1" lang="zh-CN" altLang="en-US" sz="2100" dirty="0">
                <a:solidFill>
                  <a:srgbClr val="FF0000"/>
                </a:solidFill>
                <a:latin typeface="微软雅黑" panose="020B0503020204020204" pitchFamily="34" charset="-122"/>
                <a:ea typeface="微软雅黑" panose="020B0503020204020204" pitchFamily="34" charset="-122"/>
              </a:rPr>
              <a:t>复合语句</a:t>
            </a:r>
            <a:r>
              <a:rPr kumimoji="1" lang="zh-CN" altLang="en-US" sz="2100" dirty="0">
                <a:solidFill>
                  <a:srgbClr val="000066"/>
                </a:solidFill>
                <a:latin typeface="微软雅黑" panose="020B0503020204020204" pitchFamily="34" charset="-122"/>
                <a:ea typeface="微软雅黑" panose="020B0503020204020204" pitchFamily="34" charset="-122"/>
              </a:rPr>
              <a:t>（把多个语句用花括号括起来组成的一个代码块称为复合语句），复合语句的用法将在第</a:t>
            </a:r>
            <a:r>
              <a:rPr kumimoji="1" lang="en-US" altLang="zh-CN" sz="2100" dirty="0">
                <a:solidFill>
                  <a:srgbClr val="000066"/>
                </a:solidFill>
                <a:latin typeface="微软雅黑" panose="020B0503020204020204" pitchFamily="34" charset="-122"/>
                <a:ea typeface="微软雅黑" panose="020B0503020204020204" pitchFamily="34" charset="-122"/>
              </a:rPr>
              <a:t>5 </a:t>
            </a:r>
            <a:r>
              <a:rPr kumimoji="1" lang="zh-CN" altLang="en-US" sz="2100" dirty="0">
                <a:solidFill>
                  <a:srgbClr val="000066"/>
                </a:solidFill>
                <a:latin typeface="微软雅黑" panose="020B0503020204020204" pitchFamily="34" charset="-122"/>
                <a:ea typeface="微软雅黑" panose="020B0503020204020204" pitchFamily="34" charset="-122"/>
              </a:rPr>
              <a:t>章和第</a:t>
            </a:r>
            <a:r>
              <a:rPr kumimoji="1" lang="en-US" altLang="zh-CN" sz="2100" dirty="0">
                <a:solidFill>
                  <a:srgbClr val="000066"/>
                </a:solidFill>
                <a:latin typeface="微软雅黑" panose="020B0503020204020204" pitchFamily="34" charset="-122"/>
                <a:ea typeface="微软雅黑" panose="020B0503020204020204" pitchFamily="34" charset="-122"/>
              </a:rPr>
              <a:t>6 </a:t>
            </a:r>
            <a:r>
              <a:rPr kumimoji="1" lang="zh-CN" altLang="en-US" sz="2100" dirty="0">
                <a:solidFill>
                  <a:srgbClr val="000066"/>
                </a:solidFill>
                <a:latin typeface="微软雅黑" panose="020B0503020204020204" pitchFamily="34" charset="-122"/>
                <a:ea typeface="微软雅黑" panose="020B0503020204020204" pitchFamily="34" charset="-122"/>
              </a:rPr>
              <a:t>章详细说明。</a:t>
            </a:r>
            <a:endParaRPr kumimoji="1" lang="en-US" altLang="zh-CN" sz="21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364400"/>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03">
                                            <p:txEl>
                                              <p:pRg st="2" end="2"/>
                                            </p:txEl>
                                          </p:spTgt>
                                        </p:tgtEl>
                                        <p:attrNameLst>
                                          <p:attrName>style.visibility</p:attrName>
                                        </p:attrNameLst>
                                      </p:cBhvr>
                                      <p:to>
                                        <p:strVal val="visible"/>
                                      </p:to>
                                    </p:set>
                                    <p:animEffect transition="in" filter="wipe(left)">
                                      <p:cBhvr>
                                        <p:cTn id="17" dur="1000"/>
                                        <p:tgtEl>
                                          <p:spTgt spid="614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03">
                                            <p:txEl>
                                              <p:pRg st="3" end="3"/>
                                            </p:txEl>
                                          </p:spTgt>
                                        </p:tgtEl>
                                        <p:attrNameLst>
                                          <p:attrName>style.visibility</p:attrName>
                                        </p:attrNameLst>
                                      </p:cBhvr>
                                      <p:to>
                                        <p:strVal val="visible"/>
                                      </p:to>
                                    </p:set>
                                    <p:animEffect transition="in" filter="wipe(left)">
                                      <p:cBhvr>
                                        <p:cTn id="22" dur="1000"/>
                                        <p:tgtEl>
                                          <p:spTgt spid="614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554831"/>
          </a:xfrm>
        </p:spPr>
        <p:txBody>
          <a:bodyPr vert="horz" wrap="square" lIns="69056" tIns="34529" rIns="69056" bIns="34529" numCol="1" anchor="ctr" anchorCtr="0" compatLnSpc="1">
            <a:prstTxWarp prst="textNoShape">
              <a:avLst/>
            </a:prstTxWarp>
          </a:bodyPr>
          <a:lstStyle/>
          <a:p>
            <a:pPr eaLnBrk="1" hangingPunct="1">
              <a:defRPr/>
            </a:pPr>
            <a:r>
              <a:rPr lang="zh-CN" altLang="en-US" sz="3200" dirty="0">
                <a:effectLst>
                  <a:outerShdw blurRad="38100" dist="38100" dir="2700000" algn="tl">
                    <a:srgbClr val="C0C0C0"/>
                  </a:outerShdw>
                </a:effectLst>
              </a:rPr>
              <a:t>变量的空间维度和时间维度</a:t>
            </a:r>
          </a:p>
        </p:txBody>
      </p:sp>
      <p:sp>
        <p:nvSpPr>
          <p:cNvPr id="614403" name="Rectangle 3"/>
          <p:cNvSpPr>
            <a:spLocks noChangeArrowheads="1"/>
          </p:cNvSpPr>
          <p:nvPr/>
        </p:nvSpPr>
        <p:spPr bwMode="auto">
          <a:xfrm>
            <a:off x="342901" y="1150144"/>
            <a:ext cx="8572499" cy="359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7175" indent="-257175" defTabSz="571500" eaLnBrk="0" hangingPunct="0">
              <a:lnSpc>
                <a:spcPts val="3500"/>
              </a:lnSpc>
              <a:spcBef>
                <a:spcPts val="1200"/>
              </a:spcBef>
              <a:buFontTx/>
              <a:buChar char="•"/>
            </a:pPr>
            <a:r>
              <a:rPr kumimoji="1" lang="zh-CN" altLang="en-US" sz="2200" b="1" dirty="0">
                <a:solidFill>
                  <a:srgbClr val="000066"/>
                </a:solidFill>
                <a:latin typeface="微软雅黑" panose="020B0503020204020204" pitchFamily="34" charset="-122"/>
                <a:ea typeface="微软雅黑" panose="020B0503020204020204" pitchFamily="34" charset="-122"/>
              </a:rPr>
              <a:t>在</a:t>
            </a:r>
            <a:r>
              <a:rPr kumimoji="1" lang="zh-CN" altLang="en-US" sz="2200" b="1" dirty="0">
                <a:solidFill>
                  <a:srgbClr val="FF0000"/>
                </a:solidFill>
                <a:latin typeface="微软雅黑" panose="020B0503020204020204" pitchFamily="34" charset="-122"/>
                <a:ea typeface="微软雅黑" panose="020B0503020204020204" pitchFamily="34" charset="-122"/>
              </a:rPr>
              <a:t>时间维度</a:t>
            </a:r>
            <a:r>
              <a:rPr kumimoji="1" lang="zh-CN" altLang="en-US" sz="2200" b="1" dirty="0">
                <a:solidFill>
                  <a:srgbClr val="000066"/>
                </a:solidFill>
                <a:latin typeface="微软雅黑" panose="020B0503020204020204" pitchFamily="34" charset="-122"/>
                <a:ea typeface="微软雅黑" panose="020B0503020204020204" pitchFamily="34" charset="-122"/>
              </a:rPr>
              <a:t>上，变量的存储期限决定了为</a:t>
            </a:r>
            <a:r>
              <a:rPr kumimoji="1" lang="zh-CN" altLang="en-US" sz="2200" b="1" dirty="0">
                <a:solidFill>
                  <a:srgbClr val="FF0000"/>
                </a:solidFill>
                <a:latin typeface="微软雅黑" panose="020B0503020204020204" pitchFamily="34" charset="-122"/>
                <a:ea typeface="微软雅黑" panose="020B0503020204020204" pitchFamily="34" charset="-122"/>
              </a:rPr>
              <a:t>变量预留和释放内存</a:t>
            </a:r>
            <a:r>
              <a:rPr kumimoji="1" lang="zh-CN" altLang="en-US" sz="2200" b="1" dirty="0">
                <a:solidFill>
                  <a:srgbClr val="000066"/>
                </a:solidFill>
                <a:latin typeface="微软雅黑" panose="020B0503020204020204" pitchFamily="34" charset="-122"/>
                <a:ea typeface="微软雅黑" panose="020B0503020204020204" pitchFamily="34" charset="-122"/>
              </a:rPr>
              <a:t>的时间区间。</a:t>
            </a:r>
            <a:endParaRPr kumimoji="1" lang="en-US" altLang="zh-CN" sz="2200" b="1"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ts val="3500"/>
              </a:lnSpc>
              <a:spcBef>
                <a:spcPts val="1200"/>
              </a:spcBef>
              <a:buFontTx/>
              <a:buChar char="•"/>
            </a:pPr>
            <a:r>
              <a:rPr kumimoji="1" lang="zh-CN" altLang="en-US" sz="2200" b="1" dirty="0">
                <a:solidFill>
                  <a:srgbClr val="000066"/>
                </a:solidFill>
                <a:latin typeface="微软雅黑" panose="020B0503020204020204" pitchFamily="34" charset="-122"/>
                <a:ea typeface="微软雅黑" panose="020B0503020204020204" pitchFamily="34" charset="-122"/>
              </a:rPr>
              <a:t>具有</a:t>
            </a:r>
            <a:r>
              <a:rPr kumimoji="1" lang="zh-CN" altLang="en-US" sz="2200" b="1" dirty="0">
                <a:solidFill>
                  <a:srgbClr val="FF0000"/>
                </a:solidFill>
                <a:latin typeface="微软雅黑" panose="020B0503020204020204" pitchFamily="34" charset="-122"/>
                <a:ea typeface="微软雅黑" panose="020B0503020204020204" pitchFamily="34" charset="-122"/>
              </a:rPr>
              <a:t>自动存储期限</a:t>
            </a:r>
            <a:r>
              <a:rPr kumimoji="1" lang="zh-CN" altLang="en-US" sz="2200" b="1" dirty="0">
                <a:solidFill>
                  <a:srgbClr val="000066"/>
                </a:solidFill>
                <a:latin typeface="微软雅黑" panose="020B0503020204020204" pitchFamily="34" charset="-122"/>
                <a:ea typeface="微软雅黑" panose="020B0503020204020204" pitchFamily="34" charset="-122"/>
              </a:rPr>
              <a:t>的变量（也称为自动变量），在所属块被执行时才被创建并获得内存单元，当执行完该代码块时，这些自动变量被自动销毁。</a:t>
            </a:r>
            <a:endParaRPr kumimoji="1" lang="en-US" altLang="zh-CN" sz="2200" b="1"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ts val="3500"/>
              </a:lnSpc>
              <a:spcBef>
                <a:spcPts val="1200"/>
              </a:spcBef>
              <a:buFontTx/>
              <a:buChar char="•"/>
            </a:pPr>
            <a:r>
              <a:rPr kumimoji="1" lang="zh-CN" altLang="en-US" sz="2200" b="1" dirty="0">
                <a:solidFill>
                  <a:srgbClr val="000066"/>
                </a:solidFill>
                <a:latin typeface="微软雅黑" panose="020B0503020204020204" pitchFamily="34" charset="-122"/>
                <a:ea typeface="微软雅黑" panose="020B0503020204020204" pitchFamily="34" charset="-122"/>
              </a:rPr>
              <a:t>如果该代码块被多次执行，例如一个函数被反复调用，这些自动变量</a:t>
            </a:r>
            <a:r>
              <a:rPr kumimoji="1" lang="zh-CN" altLang="en-US" sz="2200" b="1" dirty="0">
                <a:solidFill>
                  <a:srgbClr val="FF0000"/>
                </a:solidFill>
                <a:latin typeface="微软雅黑" panose="020B0503020204020204" pitchFamily="34" charset="-122"/>
                <a:ea typeface="微软雅黑" panose="020B0503020204020204" pitchFamily="34" charset="-122"/>
              </a:rPr>
              <a:t>每次都被重新创建</a:t>
            </a:r>
            <a:r>
              <a:rPr kumimoji="1" lang="zh-CN" altLang="en-US" sz="2200" b="1" dirty="0">
                <a:solidFill>
                  <a:srgbClr val="000066"/>
                </a:solidFill>
                <a:latin typeface="微软雅黑" panose="020B0503020204020204" pitchFamily="34" charset="-122"/>
                <a:ea typeface="微软雅黑" panose="020B0503020204020204" pitchFamily="34" charset="-122"/>
              </a:rPr>
              <a:t>，并且在代码块终止时自动释放内存单元。</a:t>
            </a:r>
            <a:endParaRPr kumimoji="1" lang="en-US" altLang="zh-CN" sz="2200" b="1"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7924689"/>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03">
                                            <p:txEl>
                                              <p:pRg st="2" end="2"/>
                                            </p:txEl>
                                          </p:spTgt>
                                        </p:tgtEl>
                                        <p:attrNameLst>
                                          <p:attrName>style.visibility</p:attrName>
                                        </p:attrNameLst>
                                      </p:cBhvr>
                                      <p:to>
                                        <p:strVal val="visible"/>
                                      </p:to>
                                    </p:set>
                                    <p:animEffect transition="in" filter="wipe(left)">
                                      <p:cBhvr>
                                        <p:cTn id="17" dur="1000"/>
                                        <p:tgtEl>
                                          <p:spTgt spid="6144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554831"/>
          </a:xfrm>
        </p:spPr>
        <p:txBody>
          <a:bodyPr vert="horz" wrap="square" lIns="69056" tIns="34529" rIns="69056" bIns="34529" numCol="1" anchor="ctr" anchorCtr="0" compatLnSpc="1">
            <a:prstTxWarp prst="textNoShape">
              <a:avLst/>
            </a:prstTxWarp>
          </a:bodyPr>
          <a:lstStyle/>
          <a:p>
            <a:pPr eaLnBrk="1" hangingPunct="1">
              <a:defRPr/>
            </a:pPr>
            <a:r>
              <a:rPr lang="zh-CN" altLang="en-US" sz="3200" dirty="0">
                <a:effectLst>
                  <a:outerShdw blurRad="38100" dist="38100" dir="2700000" algn="tl">
                    <a:srgbClr val="C0C0C0"/>
                  </a:outerShdw>
                </a:effectLst>
              </a:rPr>
              <a:t>变量的空间维度和时间维度</a:t>
            </a:r>
          </a:p>
        </p:txBody>
      </p:sp>
      <p:sp>
        <p:nvSpPr>
          <p:cNvPr id="614403" name="Rectangle 3"/>
          <p:cNvSpPr>
            <a:spLocks noChangeArrowheads="1"/>
          </p:cNvSpPr>
          <p:nvPr/>
        </p:nvSpPr>
        <p:spPr bwMode="auto">
          <a:xfrm>
            <a:off x="342901" y="1347614"/>
            <a:ext cx="8572499" cy="3395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57175" indent="-257175" defTabSz="571500" eaLnBrk="0" hangingPunct="0">
              <a:lnSpc>
                <a:spcPct val="150000"/>
              </a:lnSpc>
              <a:spcBef>
                <a:spcPts val="600"/>
              </a:spcBef>
              <a:buFontTx/>
              <a:buChar char="•"/>
            </a:pPr>
            <a:r>
              <a:rPr kumimoji="1" lang="zh-CN" altLang="en-US" sz="2400" b="1" dirty="0">
                <a:solidFill>
                  <a:srgbClr val="FF0000"/>
                </a:solidFill>
                <a:latin typeface="微软雅黑" panose="020B0503020204020204" pitchFamily="34" charset="-122"/>
                <a:ea typeface="微软雅黑" panose="020B0503020204020204" pitchFamily="34" charset="-122"/>
              </a:rPr>
              <a:t>自动变量</a:t>
            </a:r>
            <a:r>
              <a:rPr kumimoji="1" lang="zh-CN" altLang="en-US" sz="2400" b="1" dirty="0">
                <a:solidFill>
                  <a:srgbClr val="000066"/>
                </a:solidFill>
                <a:latin typeface="微软雅黑" panose="020B0503020204020204" pitchFamily="34" charset="-122"/>
                <a:ea typeface="微软雅黑" panose="020B0503020204020204" pitchFamily="34" charset="-122"/>
              </a:rPr>
              <a:t>在代码块执行完毕后就失效了，再次执行该代码块，它的值也和上次执行无关。</a:t>
            </a:r>
          </a:p>
          <a:p>
            <a:pPr marL="257175" indent="-257175" defTabSz="571500" eaLnBrk="0" hangingPunct="0">
              <a:lnSpc>
                <a:spcPct val="150000"/>
              </a:lnSpc>
              <a:spcBef>
                <a:spcPts val="600"/>
              </a:spcBef>
              <a:buFontTx/>
              <a:buChar char="•"/>
            </a:pPr>
            <a:r>
              <a:rPr kumimoji="1" lang="zh-CN" altLang="en-US" sz="2400" b="1" dirty="0">
                <a:solidFill>
                  <a:srgbClr val="000066"/>
                </a:solidFill>
                <a:latin typeface="微软雅黑" panose="020B0503020204020204" pitchFamily="34" charset="-122"/>
                <a:ea typeface="微软雅黑" panose="020B0503020204020204" pitchFamily="34" charset="-122"/>
              </a:rPr>
              <a:t>而具有</a:t>
            </a:r>
            <a:r>
              <a:rPr kumimoji="1" lang="zh-CN" altLang="en-US" sz="2400" b="1" dirty="0">
                <a:solidFill>
                  <a:srgbClr val="FF0000"/>
                </a:solidFill>
                <a:latin typeface="微软雅黑" panose="020B0503020204020204" pitchFamily="34" charset="-122"/>
                <a:ea typeface="微软雅黑" panose="020B0503020204020204" pitchFamily="34" charset="-122"/>
              </a:rPr>
              <a:t>静态存储</a:t>
            </a:r>
            <a:r>
              <a:rPr kumimoji="1" lang="zh-CN" altLang="en-US" sz="2400" b="1" dirty="0">
                <a:solidFill>
                  <a:srgbClr val="000066"/>
                </a:solidFill>
                <a:latin typeface="微软雅黑" panose="020B0503020204020204" pitchFamily="34" charset="-122"/>
                <a:ea typeface="微软雅黑" panose="020B0503020204020204" pitchFamily="34" charset="-122"/>
              </a:rPr>
              <a:t>期限的变量在程序运行期间占有同一个存储单元，系统允许该变量一直保留它的空间。</a:t>
            </a:r>
            <a:endParaRPr kumimoji="1" lang="en-US" altLang="zh-CN" sz="2400" b="1"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7207545"/>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786879"/>
          </a:xfrm>
        </p:spPr>
        <p:txBody>
          <a:bodyPr vert="horz" wrap="square" lIns="69056" tIns="34529" rIns="69056" bIns="34529" numCol="1" anchor="ctr" anchorCtr="0" compatLnSpc="1">
            <a:prstTxWarp prst="textNoShape">
              <a:avLst/>
            </a:prstTxWarp>
          </a:bodyPr>
          <a:lstStyle/>
          <a:p>
            <a:pPr eaLnBrk="1" hangingPunct="1">
              <a:defRPr/>
            </a:pPr>
            <a:r>
              <a:rPr lang="zh-CN" altLang="en-US" sz="3600" dirty="0">
                <a:effectLst>
                  <a:outerShdw blurRad="38100" dist="38100" dir="2700000" algn="tl">
                    <a:srgbClr val="C0C0C0"/>
                  </a:outerShdw>
                </a:effectLst>
              </a:rPr>
              <a:t>全局变量</a:t>
            </a:r>
          </a:p>
        </p:txBody>
      </p:sp>
      <p:sp>
        <p:nvSpPr>
          <p:cNvPr id="614403" name="Rectangle 3"/>
          <p:cNvSpPr>
            <a:spLocks noChangeArrowheads="1"/>
          </p:cNvSpPr>
          <p:nvPr/>
        </p:nvSpPr>
        <p:spPr bwMode="auto">
          <a:xfrm>
            <a:off x="342901" y="1563638"/>
            <a:ext cx="8572499" cy="31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ct val="150000"/>
              </a:lnSpc>
              <a:spcBef>
                <a:spcPts val="600"/>
              </a:spcBef>
              <a:buClrTx/>
              <a:buSzTx/>
              <a:buFontTx/>
              <a:buChar char="•"/>
            </a:pPr>
            <a:r>
              <a:rPr kumimoji="1" lang="zh-CN" altLang="en-US" sz="2400" dirty="0">
                <a:solidFill>
                  <a:srgbClr val="000066"/>
                </a:solidFill>
                <a:latin typeface="微软雅黑" panose="020B0503020204020204" pitchFamily="34" charset="-122"/>
                <a:ea typeface="微软雅黑" panose="020B0503020204020204" pitchFamily="34" charset="-122"/>
              </a:rPr>
              <a:t>在空间维度上，根据变量的作用范围，变量分为</a:t>
            </a:r>
            <a:r>
              <a:rPr kumimoji="1" lang="zh-CN" altLang="en-US" sz="2400" dirty="0">
                <a:solidFill>
                  <a:srgbClr val="FF0000"/>
                </a:solidFill>
                <a:latin typeface="微软雅黑" panose="020B0503020204020204" pitchFamily="34" charset="-122"/>
                <a:ea typeface="微软雅黑" panose="020B0503020204020204" pitchFamily="34" charset="-122"/>
              </a:rPr>
              <a:t>全局变量和局部变量</a:t>
            </a:r>
            <a:r>
              <a:rPr kumimoji="1" lang="zh-CN" altLang="en-US" sz="2400" dirty="0">
                <a:solidFill>
                  <a:srgbClr val="000066"/>
                </a:solidFill>
                <a:latin typeface="微软雅黑" panose="020B0503020204020204" pitchFamily="34" charset="-122"/>
                <a:ea typeface="微软雅黑" panose="020B0503020204020204" pitchFamily="34" charset="-122"/>
              </a:rPr>
              <a:t>。</a:t>
            </a:r>
          </a:p>
          <a:p>
            <a:pPr marL="257175" indent="-257175" defTabSz="571500" eaLnBrk="0" hangingPunct="0">
              <a:lnSpc>
                <a:spcPct val="150000"/>
              </a:lnSpc>
              <a:spcBef>
                <a:spcPts val="600"/>
              </a:spcBef>
              <a:buClrTx/>
              <a:buSzTx/>
              <a:buFontTx/>
              <a:buChar char="•"/>
            </a:pPr>
            <a:r>
              <a:rPr kumimoji="1" lang="zh-CN" altLang="en-US" sz="2400" dirty="0">
                <a:solidFill>
                  <a:srgbClr val="000066"/>
                </a:solidFill>
                <a:latin typeface="微软雅黑" panose="020B0503020204020204" pitchFamily="34" charset="-122"/>
                <a:ea typeface="微软雅黑" panose="020B0503020204020204" pitchFamily="34" charset="-122"/>
              </a:rPr>
              <a:t>在函数外定义的变量称为</a:t>
            </a:r>
            <a:r>
              <a:rPr kumimoji="1" lang="zh-CN" altLang="en-US" sz="2400" dirty="0">
                <a:solidFill>
                  <a:srgbClr val="FF0000"/>
                </a:solidFill>
                <a:latin typeface="微软雅黑" panose="020B0503020204020204" pitchFamily="34" charset="-122"/>
                <a:ea typeface="微软雅黑" panose="020B0503020204020204" pitchFamily="34" charset="-122"/>
              </a:rPr>
              <a:t>全局变量</a:t>
            </a:r>
            <a:r>
              <a:rPr kumimoji="1" lang="zh-CN" altLang="en-US" sz="2400" dirty="0">
                <a:solidFill>
                  <a:srgbClr val="000066"/>
                </a:solidFill>
                <a:latin typeface="微软雅黑" panose="020B0503020204020204" pitchFamily="34" charset="-122"/>
                <a:ea typeface="微软雅黑" panose="020B0503020204020204" pitchFamily="34" charset="-122"/>
              </a:rPr>
              <a:t>。全局变量对于本文件中所有函数都可见，可以被所有函数共用。</a:t>
            </a:r>
            <a:endParaRPr kumimoji="1" lang="en-US" altLang="zh-CN" sz="24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4630363"/>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411510"/>
            <a:ext cx="7560840" cy="4760278"/>
          </a:xfrm>
          <a:prstGeom prst="rect">
            <a:avLst/>
          </a:prstGeom>
        </p:spPr>
        <p:txBody>
          <a:bodyPr wrap="square">
            <a:spAutoFit/>
          </a:bodyPr>
          <a:lstStyle/>
          <a:p>
            <a:pPr>
              <a:lnSpc>
                <a:spcPts val="2600"/>
              </a:lnSpc>
            </a:pP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globle.c</a:t>
            </a:r>
            <a:r>
              <a:rPr lang="en-US" altLang="zh-CN" b="1" dirty="0">
                <a:latin typeface="微软雅黑" panose="020B0503020204020204" pitchFamily="34" charset="-122"/>
                <a:ea typeface="微软雅黑" panose="020B0503020204020204" pitchFamily="34" charset="-122"/>
              </a:rPr>
              <a:t> */</a:t>
            </a:r>
          </a:p>
          <a:p>
            <a:pPr>
              <a:lnSpc>
                <a:spcPts val="2600"/>
              </a:lnSpc>
            </a:pPr>
            <a:r>
              <a:rPr lang="en-US" altLang="zh-CN" b="1" dirty="0">
                <a:latin typeface="微软雅黑" panose="020B0503020204020204" pitchFamily="34" charset="-122"/>
                <a:ea typeface="微软雅黑" panose="020B0503020204020204" pitchFamily="34" charset="-122"/>
              </a:rPr>
              <a:t>#include&lt;</a:t>
            </a:r>
            <a:r>
              <a:rPr lang="en-US" altLang="zh-CN" b="1" dirty="0" err="1">
                <a:latin typeface="微软雅黑" panose="020B0503020204020204" pitchFamily="34" charset="-122"/>
                <a:ea typeface="微软雅黑" panose="020B0503020204020204" pitchFamily="34" charset="-122"/>
              </a:rPr>
              <a:t>stdio.h</a:t>
            </a:r>
            <a:r>
              <a:rPr lang="en-US" altLang="zh-CN" b="1" dirty="0">
                <a:latin typeface="微软雅黑" panose="020B0503020204020204" pitchFamily="34" charset="-122"/>
                <a:ea typeface="微软雅黑" panose="020B0503020204020204" pitchFamily="34" charset="-122"/>
              </a:rPr>
              <a:t>&gt;</a:t>
            </a:r>
          </a:p>
          <a:p>
            <a:pPr>
              <a:lnSpc>
                <a:spcPts val="2600"/>
              </a:lnSpc>
            </a:pPr>
            <a:endParaRPr lang="en-US" altLang="zh-CN" b="1" dirty="0">
              <a:latin typeface="微软雅黑" panose="020B0503020204020204" pitchFamily="34" charset="-122"/>
              <a:ea typeface="微软雅黑" panose="020B0503020204020204" pitchFamily="34" charset="-122"/>
            </a:endParaRPr>
          </a:p>
          <a:p>
            <a:pPr>
              <a:lnSpc>
                <a:spcPts val="2600"/>
              </a:lnSpc>
            </a:pP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=1; /* </a:t>
            </a:r>
            <a:r>
              <a:rPr lang="zh-CN" altLang="en-US" b="1" dirty="0">
                <a:latin typeface="微软雅黑" panose="020B0503020204020204" pitchFamily="34" charset="-122"/>
                <a:ea typeface="微软雅黑" panose="020B0503020204020204" pitchFamily="34" charset="-122"/>
              </a:rPr>
              <a:t>全局变量 *</a:t>
            </a:r>
            <a:r>
              <a:rPr lang="en-US" altLang="zh-CN" b="1" dirty="0">
                <a:latin typeface="微软雅黑" panose="020B0503020204020204" pitchFamily="34" charset="-122"/>
                <a:ea typeface="微软雅黑" panose="020B0503020204020204" pitchFamily="34" charset="-122"/>
              </a:rPr>
              <a:t>/</a:t>
            </a:r>
          </a:p>
          <a:p>
            <a:pPr>
              <a:lnSpc>
                <a:spcPts val="2600"/>
              </a:lnSpc>
            </a:pPr>
            <a:r>
              <a:rPr lang="en-US" altLang="zh-CN" b="1" dirty="0">
                <a:latin typeface="微软雅黑" panose="020B0503020204020204" pitchFamily="34" charset="-122"/>
                <a:ea typeface="微软雅黑" panose="020B0503020204020204" pitchFamily="34" charset="-122"/>
              </a:rPr>
              <a:t>void fun() {</a:t>
            </a:r>
          </a:p>
          <a:p>
            <a:pPr lvl="1">
              <a:lnSpc>
                <a:spcPts val="2600"/>
              </a:lnSpc>
            </a:pP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=i+2;</a:t>
            </a:r>
          </a:p>
          <a:p>
            <a:pPr>
              <a:lnSpc>
                <a:spcPts val="2600"/>
              </a:lnSpc>
            </a:pPr>
            <a:r>
              <a:rPr lang="en-US" altLang="zh-CN" b="1" dirty="0">
                <a:latin typeface="微软雅黑" panose="020B0503020204020204" pitchFamily="34" charset="-122"/>
                <a:ea typeface="微软雅黑" panose="020B0503020204020204" pitchFamily="34" charset="-122"/>
              </a:rPr>
              <a:t>}</a:t>
            </a:r>
          </a:p>
          <a:p>
            <a:pPr>
              <a:lnSpc>
                <a:spcPts val="2600"/>
              </a:lnSpc>
            </a:pPr>
            <a:endParaRPr lang="en-US" altLang="zh-CN" b="1" dirty="0">
              <a:latin typeface="微软雅黑" panose="020B0503020204020204" pitchFamily="34" charset="-122"/>
              <a:ea typeface="微软雅黑" panose="020B0503020204020204" pitchFamily="34" charset="-122"/>
            </a:endParaRPr>
          </a:p>
          <a:p>
            <a:pPr>
              <a:lnSpc>
                <a:spcPts val="2600"/>
              </a:lnSpc>
            </a:pP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main() {</a:t>
            </a:r>
          </a:p>
          <a:p>
            <a:pPr lvl="1">
              <a:lnSpc>
                <a:spcPts val="2600"/>
              </a:lnSpc>
            </a:pPr>
            <a:r>
              <a:rPr lang="pt-BR" altLang="zh-CN" b="1" dirty="0">
                <a:latin typeface="微软雅黑" panose="020B0503020204020204" pitchFamily="34" charset="-122"/>
                <a:ea typeface="微软雅黑" panose="020B0503020204020204" pitchFamily="34" charset="-122"/>
              </a:rPr>
              <a:t>printf("NO. %d \n",i);</a:t>
            </a:r>
          </a:p>
          <a:p>
            <a:pPr lvl="1">
              <a:lnSpc>
                <a:spcPts val="2600"/>
              </a:lnSpc>
            </a:pPr>
            <a:r>
              <a:rPr lang="en-US" altLang="zh-CN" b="1" dirty="0">
                <a:latin typeface="微软雅黑" panose="020B0503020204020204" pitchFamily="34" charset="-122"/>
                <a:ea typeface="微软雅黑" panose="020B0503020204020204" pitchFamily="34" charset="-122"/>
              </a:rPr>
              <a:t>fun();</a:t>
            </a:r>
          </a:p>
          <a:p>
            <a:pPr lvl="1">
              <a:lnSpc>
                <a:spcPts val="2600"/>
              </a:lnSpc>
            </a:pPr>
            <a:r>
              <a:rPr lang="en-US" altLang="zh-CN" b="1" dirty="0" err="1">
                <a:latin typeface="微软雅黑" panose="020B0503020204020204" pitchFamily="34" charset="-122"/>
                <a:ea typeface="微软雅黑" panose="020B0503020204020204" pitchFamily="34" charset="-122"/>
              </a:rPr>
              <a:t>printf</a:t>
            </a:r>
            <a:r>
              <a:rPr lang="en-US" altLang="zh-CN" b="1" dirty="0">
                <a:latin typeface="微软雅黑" panose="020B0503020204020204" pitchFamily="34" charset="-122"/>
                <a:ea typeface="微软雅黑" panose="020B0503020204020204" pitchFamily="34" charset="-122"/>
              </a:rPr>
              <a:t>("</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=%d\n",</a:t>
            </a:r>
            <a:r>
              <a:rPr lang="en-US" altLang="zh-CN" b="1" dirty="0" err="1">
                <a:latin typeface="微软雅黑" panose="020B0503020204020204" pitchFamily="34" charset="-122"/>
                <a:ea typeface="微软雅黑" panose="020B0503020204020204" pitchFamily="34" charset="-122"/>
              </a:rPr>
              <a:t>i</a:t>
            </a:r>
            <a:r>
              <a:rPr lang="en-US" altLang="zh-CN" b="1" dirty="0">
                <a:latin typeface="微软雅黑" panose="020B0503020204020204" pitchFamily="34" charset="-122"/>
                <a:ea typeface="微软雅黑" panose="020B0503020204020204" pitchFamily="34" charset="-122"/>
              </a:rPr>
              <a:t>);</a:t>
            </a:r>
          </a:p>
          <a:p>
            <a:pPr lvl="1">
              <a:lnSpc>
                <a:spcPts val="2600"/>
              </a:lnSpc>
            </a:pPr>
            <a:r>
              <a:rPr lang="en-US" altLang="zh-CN" b="1" dirty="0">
                <a:latin typeface="微软雅黑" panose="020B0503020204020204" pitchFamily="34" charset="-122"/>
                <a:ea typeface="微软雅黑" panose="020B0503020204020204" pitchFamily="34" charset="-122"/>
              </a:rPr>
              <a:t>return 0;</a:t>
            </a:r>
          </a:p>
          <a:p>
            <a:pPr>
              <a:lnSpc>
                <a:spcPts val="2600"/>
              </a:lnSpc>
            </a:pPr>
            <a:r>
              <a:rPr lang="en-US" altLang="zh-CN" b="1" dirty="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5413762" y="1491630"/>
            <a:ext cx="2876550" cy="1209675"/>
          </a:xfrm>
          <a:prstGeom prst="rect">
            <a:avLst/>
          </a:prstGeom>
        </p:spPr>
      </p:pic>
    </p:spTree>
    <p:extLst>
      <p:ext uri="{BB962C8B-B14F-4D97-AF65-F5344CB8AC3E}">
        <p14:creationId xmlns:p14="http://schemas.microsoft.com/office/powerpoint/2010/main" val="2653419552"/>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714871"/>
          </a:xfrm>
        </p:spPr>
        <p:txBody>
          <a:bodyPr vert="horz" wrap="square" lIns="69056" tIns="34529" rIns="69056" bIns="34529" numCol="1" anchor="ctr" anchorCtr="0" compatLnSpc="1">
            <a:prstTxWarp prst="textNoShape">
              <a:avLst/>
            </a:prstTxWarp>
          </a:bodyPr>
          <a:lstStyle/>
          <a:p>
            <a:pPr eaLnBrk="1" hangingPunct="1">
              <a:defRPr/>
            </a:pPr>
            <a:r>
              <a:rPr lang="zh-CN" altLang="en-US" sz="3600" dirty="0">
                <a:effectLst>
                  <a:outerShdw blurRad="38100" dist="38100" dir="2700000" algn="tl">
                    <a:srgbClr val="C0C0C0"/>
                  </a:outerShdw>
                </a:effectLst>
              </a:rPr>
              <a:t>局部变量</a:t>
            </a:r>
          </a:p>
        </p:txBody>
      </p:sp>
      <p:sp>
        <p:nvSpPr>
          <p:cNvPr id="614403" name="Rectangle 3"/>
          <p:cNvSpPr>
            <a:spLocks noChangeArrowheads="1"/>
          </p:cNvSpPr>
          <p:nvPr/>
        </p:nvSpPr>
        <p:spPr bwMode="auto">
          <a:xfrm>
            <a:off x="107504" y="1203598"/>
            <a:ext cx="8693595" cy="3805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ct val="150000"/>
              </a:lnSpc>
              <a:spcBef>
                <a:spcPts val="600"/>
              </a:spcBef>
              <a:buClrTx/>
              <a:buSzTx/>
              <a:buFontTx/>
              <a:buChar char="•"/>
            </a:pPr>
            <a:r>
              <a:rPr kumimoji="1" lang="zh-CN" altLang="en-US" sz="2400" dirty="0">
                <a:solidFill>
                  <a:srgbClr val="000066"/>
                </a:solidFill>
                <a:latin typeface="微软雅黑" panose="020B0503020204020204" pitchFamily="34" charset="-122"/>
                <a:ea typeface="微软雅黑" panose="020B0503020204020204" pitchFamily="34" charset="-122"/>
              </a:rPr>
              <a:t>在函数体内声明的变量称为该函数的</a:t>
            </a:r>
            <a:r>
              <a:rPr kumimoji="1" lang="zh-CN" altLang="en-US" sz="2400" dirty="0">
                <a:solidFill>
                  <a:srgbClr val="FF0000"/>
                </a:solidFill>
                <a:latin typeface="微软雅黑" panose="020B0503020204020204" pitchFamily="34" charset="-122"/>
                <a:ea typeface="微软雅黑" panose="020B0503020204020204" pitchFamily="34" charset="-122"/>
              </a:rPr>
              <a:t>局部变量</a:t>
            </a:r>
            <a:r>
              <a:rPr kumimoji="1" lang="zh-CN" altLang="en-US" sz="2400" dirty="0">
                <a:solidFill>
                  <a:srgbClr val="000066"/>
                </a:solidFill>
                <a:latin typeface="微软雅黑" panose="020B0503020204020204" pitchFamily="34" charset="-122"/>
                <a:ea typeface="微软雅黑" panose="020B0503020204020204" pitchFamily="34" charset="-122"/>
              </a:rPr>
              <a:t>，它只在该函数范围内有效，在该函数范围外看不到这个变量的存在。</a:t>
            </a:r>
            <a:endParaRPr kumimoji="1" lang="en-US" altLang="zh-CN" sz="24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ct val="150000"/>
              </a:lnSpc>
              <a:spcBef>
                <a:spcPts val="600"/>
              </a:spcBef>
              <a:buClrTx/>
              <a:buSzTx/>
              <a:buFontTx/>
              <a:buChar char="•"/>
            </a:pPr>
            <a:r>
              <a:rPr kumimoji="1" lang="zh-CN" altLang="en-US" sz="2400" dirty="0">
                <a:solidFill>
                  <a:srgbClr val="000066"/>
                </a:solidFill>
                <a:latin typeface="微软雅黑" panose="020B0503020204020204" pitchFamily="34" charset="-122"/>
                <a:ea typeface="微软雅黑" panose="020B0503020204020204" pitchFamily="34" charset="-122"/>
              </a:rPr>
              <a:t>局部变量的作用域是从变量声明开始直到所在函数体的末尾。</a:t>
            </a:r>
            <a:endParaRPr kumimoji="1" lang="en-US" altLang="zh-CN" sz="24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ct val="150000"/>
              </a:lnSpc>
              <a:spcBef>
                <a:spcPts val="600"/>
              </a:spcBef>
              <a:buClrTx/>
              <a:buSzTx/>
              <a:buFontTx/>
              <a:buChar char="•"/>
            </a:pPr>
            <a:r>
              <a:rPr kumimoji="1" lang="zh-CN" altLang="en-US" sz="2400" dirty="0">
                <a:solidFill>
                  <a:srgbClr val="000066"/>
                </a:solidFill>
                <a:latin typeface="微软雅黑" panose="020B0503020204020204" pitchFamily="34" charset="-122"/>
                <a:ea typeface="微软雅黑" panose="020B0503020204020204" pitchFamily="34" charset="-122"/>
              </a:rPr>
              <a:t>局部变量默认的存储期限是</a:t>
            </a:r>
            <a:r>
              <a:rPr kumimoji="1" lang="zh-CN" altLang="en-US" sz="2400" dirty="0">
                <a:solidFill>
                  <a:srgbClr val="FF0000"/>
                </a:solidFill>
                <a:latin typeface="微软雅黑" panose="020B0503020204020204" pitchFamily="34" charset="-122"/>
                <a:ea typeface="微软雅黑" panose="020B0503020204020204" pitchFamily="34" charset="-122"/>
              </a:rPr>
              <a:t>自动存储期限</a:t>
            </a:r>
            <a:r>
              <a:rPr kumimoji="1" lang="zh-CN" altLang="en-US" sz="2400" dirty="0">
                <a:solidFill>
                  <a:srgbClr val="000066"/>
                </a:solidFill>
                <a:latin typeface="微软雅黑" panose="020B0503020204020204" pitchFamily="34" charset="-122"/>
                <a:ea typeface="微软雅黑" panose="020B0503020204020204" pitchFamily="34" charset="-122"/>
              </a:rPr>
              <a:t>，局部变量的内存单元在包含该变量的函数被调用时由系统自动分配，在函数结束时自动释放。</a:t>
            </a:r>
            <a:endParaRPr kumimoji="1" lang="en-US" altLang="zh-CN" sz="24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7121951"/>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03">
                                            <p:txEl>
                                              <p:pRg st="2" end="2"/>
                                            </p:txEl>
                                          </p:spTgt>
                                        </p:tgtEl>
                                        <p:attrNameLst>
                                          <p:attrName>style.visibility</p:attrName>
                                        </p:attrNameLst>
                                      </p:cBhvr>
                                      <p:to>
                                        <p:strVal val="visible"/>
                                      </p:to>
                                    </p:set>
                                    <p:animEffect transition="in" filter="wipe(left)">
                                      <p:cBhvr>
                                        <p:cTn id="17" dur="1000"/>
                                        <p:tgtEl>
                                          <p:spTgt spid="6144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339502"/>
            <a:ext cx="7992888" cy="4725461"/>
          </a:xfrm>
          <a:prstGeom prst="rect">
            <a:avLst/>
          </a:prstGeom>
        </p:spPr>
        <p:txBody>
          <a:bodyPr wrap="square">
            <a:spAutoFit/>
          </a:bodyPr>
          <a:lstStyle/>
          <a:p>
            <a:pPr>
              <a:lnSpc>
                <a:spcPts val="2800"/>
              </a:lnSpc>
            </a:pP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add.c</a:t>
            </a:r>
            <a:r>
              <a:rPr lang="en-US" altLang="zh-CN" b="1" dirty="0">
                <a:latin typeface="微软雅黑" panose="020B0503020204020204" pitchFamily="34" charset="-122"/>
                <a:ea typeface="微软雅黑" panose="020B0503020204020204" pitchFamily="34" charset="-122"/>
              </a:rPr>
              <a:t> */</a:t>
            </a:r>
          </a:p>
          <a:p>
            <a:pPr>
              <a:lnSpc>
                <a:spcPts val="2800"/>
              </a:lnSpc>
            </a:pPr>
            <a:r>
              <a:rPr lang="en-US" altLang="zh-CN" b="1" dirty="0">
                <a:latin typeface="微软雅黑" panose="020B0503020204020204" pitchFamily="34" charset="-122"/>
                <a:ea typeface="微软雅黑" panose="020B0503020204020204" pitchFamily="34" charset="-122"/>
              </a:rPr>
              <a:t>#include&lt;</a:t>
            </a:r>
            <a:r>
              <a:rPr lang="en-US" altLang="zh-CN" b="1" dirty="0" err="1">
                <a:latin typeface="微软雅黑" panose="020B0503020204020204" pitchFamily="34" charset="-122"/>
                <a:ea typeface="微软雅黑" panose="020B0503020204020204" pitchFamily="34" charset="-122"/>
              </a:rPr>
              <a:t>stdio.h</a:t>
            </a:r>
            <a:r>
              <a:rPr lang="en-US" altLang="zh-CN" b="1" dirty="0">
                <a:latin typeface="微软雅黑" panose="020B0503020204020204" pitchFamily="34" charset="-122"/>
                <a:ea typeface="微软雅黑" panose="020B0503020204020204" pitchFamily="34" charset="-122"/>
              </a:rPr>
              <a:t>&gt;</a:t>
            </a:r>
          </a:p>
          <a:p>
            <a:pPr>
              <a:lnSpc>
                <a:spcPts val="2800"/>
              </a:lnSpc>
            </a:pP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add(</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a,int</a:t>
            </a:r>
            <a:r>
              <a:rPr lang="en-US" altLang="zh-CN" b="1" dirty="0">
                <a:latin typeface="微软雅黑" panose="020B0503020204020204" pitchFamily="34" charset="-122"/>
                <a:ea typeface="微软雅黑" panose="020B0503020204020204" pitchFamily="34" charset="-122"/>
              </a:rPr>
              <a:t> b){</a:t>
            </a:r>
          </a:p>
          <a:p>
            <a:pPr>
              <a:lnSpc>
                <a:spcPts val="2800"/>
              </a:lnSpc>
            </a:pP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result; 	/* </a:t>
            </a:r>
            <a:r>
              <a:rPr lang="zh-CN" altLang="en-US" b="1" dirty="0">
                <a:latin typeface="微软雅黑" panose="020B0503020204020204" pitchFamily="34" charset="-122"/>
                <a:ea typeface="微软雅黑" panose="020B0503020204020204" pitchFamily="34" charset="-122"/>
              </a:rPr>
              <a:t>局部变量 *</a:t>
            </a:r>
            <a:r>
              <a:rPr lang="en-US" altLang="zh-CN" b="1" dirty="0">
                <a:latin typeface="微软雅黑" panose="020B0503020204020204" pitchFamily="34" charset="-122"/>
                <a:ea typeface="微软雅黑" panose="020B0503020204020204" pitchFamily="34" charset="-122"/>
              </a:rPr>
              <a:t>/</a:t>
            </a:r>
          </a:p>
          <a:p>
            <a:pPr>
              <a:lnSpc>
                <a:spcPts val="2800"/>
              </a:lnSpc>
            </a:pPr>
            <a:r>
              <a:rPr lang="en-US" altLang="zh-CN" b="1" dirty="0">
                <a:latin typeface="微软雅黑" panose="020B0503020204020204" pitchFamily="34" charset="-122"/>
                <a:ea typeface="微软雅黑" panose="020B0503020204020204" pitchFamily="34" charset="-122"/>
              </a:rPr>
              <a:t>	result=</a:t>
            </a:r>
            <a:r>
              <a:rPr lang="en-US" altLang="zh-CN" b="1" dirty="0" err="1">
                <a:latin typeface="微软雅黑" panose="020B0503020204020204" pitchFamily="34" charset="-122"/>
                <a:ea typeface="微软雅黑" panose="020B0503020204020204" pitchFamily="34" charset="-122"/>
              </a:rPr>
              <a:t>a+b</a:t>
            </a:r>
            <a:r>
              <a:rPr lang="en-US" altLang="zh-CN" b="1" dirty="0">
                <a:latin typeface="微软雅黑" panose="020B0503020204020204" pitchFamily="34" charset="-122"/>
                <a:ea typeface="微软雅黑" panose="020B0503020204020204" pitchFamily="34" charset="-122"/>
              </a:rPr>
              <a:t>; 	/* </a:t>
            </a:r>
            <a:r>
              <a:rPr lang="zh-CN" altLang="en-US" b="1" dirty="0">
                <a:latin typeface="微软雅黑" panose="020B0503020204020204" pitchFamily="34" charset="-122"/>
                <a:ea typeface="微软雅黑" panose="020B0503020204020204" pitchFamily="34" charset="-122"/>
              </a:rPr>
              <a:t>修改只在</a:t>
            </a:r>
            <a:r>
              <a:rPr lang="en-US" altLang="zh-CN" b="1" dirty="0">
                <a:latin typeface="微软雅黑" panose="020B0503020204020204" pitchFamily="34" charset="-122"/>
                <a:ea typeface="微软雅黑" panose="020B0503020204020204" pitchFamily="34" charset="-122"/>
              </a:rPr>
              <a:t>add </a:t>
            </a:r>
            <a:r>
              <a:rPr lang="zh-CN" altLang="en-US" b="1" dirty="0">
                <a:latin typeface="微软雅黑" panose="020B0503020204020204" pitchFamily="34" charset="-122"/>
                <a:ea typeface="微软雅黑" panose="020B0503020204020204" pitchFamily="34" charset="-122"/>
              </a:rPr>
              <a:t>函数内有效 *</a:t>
            </a:r>
            <a:r>
              <a:rPr lang="en-US" altLang="zh-CN" b="1" dirty="0">
                <a:latin typeface="微软雅黑" panose="020B0503020204020204" pitchFamily="34" charset="-122"/>
                <a:ea typeface="微软雅黑" panose="020B0503020204020204" pitchFamily="34" charset="-122"/>
              </a:rPr>
              <a:t>/</a:t>
            </a:r>
          </a:p>
          <a:p>
            <a:pPr>
              <a:lnSpc>
                <a:spcPts val="2800"/>
              </a:lnSpc>
            </a:pPr>
            <a:r>
              <a:rPr lang="en-US" altLang="zh-CN" b="1" dirty="0">
                <a:latin typeface="微软雅黑" panose="020B0503020204020204" pitchFamily="34" charset="-122"/>
                <a:ea typeface="微软雅黑" panose="020B0503020204020204" pitchFamily="34" charset="-122"/>
              </a:rPr>
              <a:t>	return result;</a:t>
            </a:r>
          </a:p>
          <a:p>
            <a:pPr>
              <a:lnSpc>
                <a:spcPts val="2800"/>
              </a:lnSpc>
            </a:pPr>
            <a:r>
              <a:rPr lang="en-US" altLang="zh-CN" b="1" dirty="0">
                <a:latin typeface="微软雅黑" panose="020B0503020204020204" pitchFamily="34" charset="-122"/>
                <a:ea typeface="微软雅黑" panose="020B0503020204020204" pitchFamily="34" charset="-122"/>
              </a:rPr>
              <a:t>}</a:t>
            </a:r>
          </a:p>
          <a:p>
            <a:pPr>
              <a:lnSpc>
                <a:spcPts val="2800"/>
              </a:lnSpc>
            </a:pPr>
            <a:endParaRPr lang="en-US" altLang="zh-CN" b="1" dirty="0">
              <a:latin typeface="微软雅黑" panose="020B0503020204020204" pitchFamily="34" charset="-122"/>
              <a:ea typeface="微软雅黑" panose="020B0503020204020204" pitchFamily="34" charset="-122"/>
            </a:endParaRPr>
          </a:p>
          <a:p>
            <a:pPr>
              <a:lnSpc>
                <a:spcPts val="2800"/>
              </a:lnSpc>
            </a:pP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main(){</a:t>
            </a:r>
          </a:p>
          <a:p>
            <a:pPr>
              <a:lnSpc>
                <a:spcPts val="2800"/>
              </a:lnSpc>
            </a:pPr>
            <a:r>
              <a:rPr lang="en-US" altLang="zh-CN" b="1" dirty="0">
                <a:latin typeface="微软雅黑" panose="020B0503020204020204" pitchFamily="34" charset="-122"/>
                <a:ea typeface="微软雅黑" panose="020B0503020204020204" pitchFamily="34" charset="-122"/>
              </a:rPr>
              <a:t>	</a:t>
            </a:r>
            <a:r>
              <a:rPr lang="en-US" altLang="zh-CN" b="1" dirty="0" err="1">
                <a:latin typeface="微软雅黑" panose="020B0503020204020204" pitchFamily="34" charset="-122"/>
                <a:ea typeface="微软雅黑" panose="020B0503020204020204" pitchFamily="34" charset="-122"/>
              </a:rPr>
              <a:t>int</a:t>
            </a:r>
            <a:r>
              <a:rPr lang="en-US" altLang="zh-CN" b="1" dirty="0">
                <a:latin typeface="微软雅黑" panose="020B0503020204020204" pitchFamily="34" charset="-122"/>
                <a:ea typeface="微软雅黑" panose="020B0503020204020204" pitchFamily="34" charset="-122"/>
              </a:rPr>
              <a:t> x=6,y=3;</a:t>
            </a:r>
          </a:p>
          <a:p>
            <a:pPr>
              <a:lnSpc>
                <a:spcPts val="2800"/>
              </a:lnSpc>
            </a:pPr>
            <a:r>
              <a:rPr lang="es-ES" altLang="zh-CN" b="1" dirty="0">
                <a:latin typeface="微软雅黑" panose="020B0503020204020204" pitchFamily="34" charset="-122"/>
                <a:ea typeface="微软雅黑" panose="020B0503020204020204" pitchFamily="34" charset="-122"/>
              </a:rPr>
              <a:t>	printf("%d add %d equals: %d\n",x,y,add(x,y));</a:t>
            </a:r>
          </a:p>
          <a:p>
            <a:pPr>
              <a:lnSpc>
                <a:spcPts val="2800"/>
              </a:lnSpc>
            </a:pPr>
            <a:r>
              <a:rPr lang="en-US" altLang="zh-CN" b="1" dirty="0">
                <a:latin typeface="微软雅黑" panose="020B0503020204020204" pitchFamily="34" charset="-122"/>
                <a:ea typeface="微软雅黑" panose="020B0503020204020204" pitchFamily="34" charset="-122"/>
              </a:rPr>
              <a:t>	return 0;</a:t>
            </a:r>
          </a:p>
          <a:p>
            <a:pPr>
              <a:lnSpc>
                <a:spcPts val="2800"/>
              </a:lnSpc>
            </a:pPr>
            <a:r>
              <a:rPr lang="en-US" altLang="zh-CN" b="1" dirty="0">
                <a:latin typeface="微软雅黑" panose="020B0503020204020204" pitchFamily="34" charset="-122"/>
                <a:ea typeface="微软雅黑" panose="020B0503020204020204" pitchFamily="34" charset="-122"/>
              </a:rPr>
              <a:t>}</a:t>
            </a:r>
          </a:p>
        </p:txBody>
      </p:sp>
      <p:pic>
        <p:nvPicPr>
          <p:cNvPr id="3" name="图片 2"/>
          <p:cNvPicPr>
            <a:picLocks noChangeAspect="1"/>
          </p:cNvPicPr>
          <p:nvPr/>
        </p:nvPicPr>
        <p:blipFill>
          <a:blip r:embed="rId2"/>
          <a:stretch>
            <a:fillRect/>
          </a:stretch>
        </p:blipFill>
        <p:spPr>
          <a:xfrm>
            <a:off x="5724128" y="2499742"/>
            <a:ext cx="3314700" cy="1209675"/>
          </a:xfrm>
          <a:prstGeom prst="rect">
            <a:avLst/>
          </a:prstGeom>
        </p:spPr>
      </p:pic>
    </p:spTree>
    <p:extLst>
      <p:ext uri="{BB962C8B-B14F-4D97-AF65-F5344CB8AC3E}">
        <p14:creationId xmlns:p14="http://schemas.microsoft.com/office/powerpoint/2010/main" val="81839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zh-CN" altLang="en-US" sz="3200" dirty="0"/>
              <a:t>基本数据类型</a:t>
            </a:r>
          </a:p>
        </p:txBody>
      </p:sp>
      <p:sp>
        <p:nvSpPr>
          <p:cNvPr id="21508" name="Text Box 4"/>
          <p:cNvSpPr txBox="1">
            <a:spLocks noChangeArrowheads="1"/>
          </p:cNvSpPr>
          <p:nvPr/>
        </p:nvSpPr>
        <p:spPr bwMode="auto">
          <a:xfrm>
            <a:off x="467544" y="4227934"/>
            <a:ext cx="7560840" cy="400110"/>
          </a:xfrm>
          <a:prstGeom prst="rect">
            <a:avLst/>
          </a:prstGeom>
          <a:solidFill>
            <a:srgbClr val="CCFFCC">
              <a:alpha val="77255"/>
            </a:srgbClr>
          </a:solidFill>
          <a:ln w="9525">
            <a:noFill/>
            <a:miter lim="800000"/>
            <a:headEnd/>
            <a:tailEnd/>
          </a:ln>
          <a:effectLst/>
        </p:spPr>
        <p:txBody>
          <a:bodyPr wrap="square">
            <a:spAutoFit/>
          </a:bodyPr>
          <a:lstStyle/>
          <a:p>
            <a:r>
              <a:rPr lang="zh-CN" altLang="en-US" sz="2000" dirty="0">
                <a:solidFill>
                  <a:srgbClr val="C00000"/>
                </a:solidFill>
                <a:latin typeface="微软雅黑" pitchFamily="34" charset="-122"/>
                <a:ea typeface="微软雅黑" pitchFamily="34" charset="-122"/>
              </a:rPr>
              <a:t>聚合类型</a:t>
            </a:r>
            <a:r>
              <a:rPr lang="en-US" altLang="zh-CN" sz="2000" dirty="0">
                <a:solidFill>
                  <a:srgbClr val="C00000"/>
                </a:solidFill>
                <a:latin typeface="微软雅黑" pitchFamily="34" charset="-122"/>
                <a:ea typeface="微软雅黑" pitchFamily="34" charset="-122"/>
              </a:rPr>
              <a:t>(</a:t>
            </a:r>
            <a:r>
              <a:rPr lang="zh-CN" altLang="en-US" sz="2000" dirty="0">
                <a:solidFill>
                  <a:srgbClr val="C00000"/>
                </a:solidFill>
                <a:latin typeface="微软雅黑" pitchFamily="34" charset="-122"/>
                <a:ea typeface="微软雅黑" pitchFamily="34" charset="-122"/>
              </a:rPr>
              <a:t>数组、结构、联合、枚举</a:t>
            </a:r>
            <a:r>
              <a:rPr lang="en-US" altLang="zh-CN" sz="2000" dirty="0">
                <a:solidFill>
                  <a:srgbClr val="C00000"/>
                </a:solidFill>
                <a:latin typeface="微软雅黑" pitchFamily="34" charset="-122"/>
                <a:ea typeface="微软雅黑" pitchFamily="34" charset="-122"/>
              </a:rPr>
              <a:t>)</a:t>
            </a:r>
            <a:r>
              <a:rPr lang="zh-CN" altLang="en-US" sz="2000" dirty="0">
                <a:solidFill>
                  <a:srgbClr val="C00000"/>
                </a:solidFill>
                <a:latin typeface="微软雅黑" pitchFamily="34" charset="-122"/>
                <a:ea typeface="微软雅黑" pitchFamily="34" charset="-122"/>
              </a:rPr>
              <a:t>、指针类型、无值类型</a:t>
            </a:r>
            <a:r>
              <a:rPr lang="en-US" altLang="zh-CN" sz="2000" dirty="0">
                <a:solidFill>
                  <a:srgbClr val="C00000"/>
                </a:solidFill>
                <a:latin typeface="微软雅黑" pitchFamily="34" charset="-122"/>
                <a:ea typeface="微软雅黑" pitchFamily="34" charset="-122"/>
              </a:rPr>
              <a:t>(void)</a:t>
            </a:r>
            <a:endParaRPr lang="zh-CN" altLang="en-US" sz="2000" dirty="0">
              <a:solidFill>
                <a:srgbClr val="C00000"/>
              </a:solidFill>
              <a:latin typeface="微软雅黑" pitchFamily="34" charset="-122"/>
              <a:ea typeface="微软雅黑" pitchFamily="34" charset="-122"/>
            </a:endParaRPr>
          </a:p>
        </p:txBody>
      </p:sp>
      <p:sp>
        <p:nvSpPr>
          <p:cNvPr id="8" name="TextBox 7"/>
          <p:cNvSpPr txBox="1"/>
          <p:nvPr/>
        </p:nvSpPr>
        <p:spPr>
          <a:xfrm>
            <a:off x="4932040" y="2387664"/>
            <a:ext cx="1723549" cy="400110"/>
          </a:xfrm>
          <a:prstGeom prst="rect">
            <a:avLst/>
          </a:prstGeom>
          <a:noFill/>
        </p:spPr>
        <p:txBody>
          <a:bodyPr wrap="none" rtlCol="0">
            <a:spAutoFit/>
          </a:bodyPr>
          <a:lstStyle/>
          <a:p>
            <a:r>
              <a:rPr lang="zh-CN" altLang="en-US" sz="2000" dirty="0">
                <a:latin typeface="微软雅黑" pitchFamily="34" charset="-122"/>
                <a:ea typeface="微软雅黑" pitchFamily="34" charset="-122"/>
              </a:rPr>
              <a:t>基本数据类型</a:t>
            </a:r>
          </a:p>
        </p:txBody>
      </p:sp>
      <p:sp>
        <p:nvSpPr>
          <p:cNvPr id="9" name="左大括号 8"/>
          <p:cNvSpPr/>
          <p:nvPr/>
        </p:nvSpPr>
        <p:spPr>
          <a:xfrm>
            <a:off x="6583581" y="1707654"/>
            <a:ext cx="360040" cy="1764196"/>
          </a:xfrm>
          <a:prstGeom prst="leftBrace">
            <a:avLst>
              <a:gd name="adj1" fmla="val 29497"/>
              <a:gd name="adj2" fmla="val 50000"/>
            </a:avLst>
          </a:prstGeom>
          <a:ln w="571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0" name="TextBox 9"/>
          <p:cNvSpPr txBox="1"/>
          <p:nvPr/>
        </p:nvSpPr>
        <p:spPr>
          <a:xfrm>
            <a:off x="6871613" y="1491630"/>
            <a:ext cx="697627" cy="400110"/>
          </a:xfrm>
          <a:prstGeom prst="rect">
            <a:avLst/>
          </a:prstGeom>
          <a:noFill/>
        </p:spPr>
        <p:txBody>
          <a:bodyPr wrap="none" rtlCol="0">
            <a:spAutoFit/>
          </a:bodyPr>
          <a:lstStyle/>
          <a:p>
            <a:r>
              <a:rPr lang="zh-CN" altLang="en-US" sz="2000" dirty="0">
                <a:latin typeface="微软雅黑" pitchFamily="34" charset="-122"/>
                <a:ea typeface="微软雅黑" pitchFamily="34" charset="-122"/>
              </a:rPr>
              <a:t>整型</a:t>
            </a:r>
          </a:p>
        </p:txBody>
      </p:sp>
      <p:sp>
        <p:nvSpPr>
          <p:cNvPr id="11" name="TextBox 10"/>
          <p:cNvSpPr txBox="1"/>
          <p:nvPr/>
        </p:nvSpPr>
        <p:spPr>
          <a:xfrm>
            <a:off x="6799605" y="2387664"/>
            <a:ext cx="954107" cy="400110"/>
          </a:xfrm>
          <a:prstGeom prst="rect">
            <a:avLst/>
          </a:prstGeom>
          <a:noFill/>
        </p:spPr>
        <p:txBody>
          <a:bodyPr wrap="none" rtlCol="0">
            <a:spAutoFit/>
          </a:bodyPr>
          <a:lstStyle/>
          <a:p>
            <a:r>
              <a:rPr lang="zh-CN" altLang="en-US" sz="2000" dirty="0">
                <a:latin typeface="微软雅黑" pitchFamily="34" charset="-122"/>
                <a:ea typeface="微软雅黑" pitchFamily="34" charset="-122"/>
              </a:rPr>
              <a:t>字符型</a:t>
            </a:r>
          </a:p>
        </p:txBody>
      </p:sp>
      <p:sp>
        <p:nvSpPr>
          <p:cNvPr id="12" name="TextBox 11"/>
          <p:cNvSpPr txBox="1"/>
          <p:nvPr/>
        </p:nvSpPr>
        <p:spPr>
          <a:xfrm>
            <a:off x="6860565" y="3255826"/>
            <a:ext cx="954107" cy="400110"/>
          </a:xfrm>
          <a:prstGeom prst="rect">
            <a:avLst/>
          </a:prstGeom>
          <a:noFill/>
        </p:spPr>
        <p:txBody>
          <a:bodyPr wrap="none" rtlCol="0">
            <a:spAutoFit/>
          </a:bodyPr>
          <a:lstStyle/>
          <a:p>
            <a:r>
              <a:rPr lang="zh-CN" altLang="en-US" sz="2000" dirty="0">
                <a:latin typeface="微软雅黑" pitchFamily="34" charset="-122"/>
                <a:ea typeface="微软雅黑" pitchFamily="34" charset="-122"/>
              </a:rPr>
              <a:t>浮点型</a:t>
            </a:r>
          </a:p>
        </p:txBody>
      </p:sp>
      <p:sp>
        <p:nvSpPr>
          <p:cNvPr id="14" name="TextBox 13"/>
          <p:cNvSpPr txBox="1"/>
          <p:nvPr/>
        </p:nvSpPr>
        <p:spPr>
          <a:xfrm>
            <a:off x="323528" y="1275606"/>
            <a:ext cx="4248472" cy="2400657"/>
          </a:xfrm>
          <a:prstGeom prst="rect">
            <a:avLst/>
          </a:prstGeom>
          <a:solidFill>
            <a:srgbClr val="FFFFCC"/>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wrap="square" rtlCol="0">
            <a:spAutoFit/>
          </a:bodyPr>
          <a:lstStyle/>
          <a:p>
            <a:pPr marL="342900" indent="-342900" algn="just">
              <a:lnSpc>
                <a:spcPct val="150000"/>
              </a:lnSpc>
              <a:buClr>
                <a:srgbClr val="FF0000"/>
              </a:buClr>
              <a:buFont typeface="Times New Roman" panose="02020603050405020304" pitchFamily="18" charset="0"/>
              <a:buChar char="☼"/>
            </a:pPr>
            <a:r>
              <a:rPr lang="zh-CN" altLang="en-US" sz="2000" dirty="0">
                <a:solidFill>
                  <a:srgbClr val="FF0000"/>
                </a:solidFill>
                <a:latin typeface="微软雅黑" pitchFamily="34" charset="-122"/>
                <a:ea typeface="微软雅黑" pitchFamily="34" charset="-122"/>
              </a:rPr>
              <a:t>数据</a:t>
            </a:r>
            <a:r>
              <a:rPr lang="zh-CN" altLang="en-US" sz="2000" dirty="0">
                <a:latin typeface="微软雅黑" pitchFamily="34" charset="-122"/>
                <a:ea typeface="微软雅黑" pitchFamily="34" charset="-122"/>
              </a:rPr>
              <a:t>是程序处理的基本对象。</a:t>
            </a:r>
            <a:endParaRPr lang="en-US" altLang="zh-CN" sz="2000" dirty="0">
              <a:latin typeface="微软雅黑" pitchFamily="34" charset="-122"/>
              <a:ea typeface="微软雅黑" pitchFamily="34" charset="-122"/>
            </a:endParaRPr>
          </a:p>
          <a:p>
            <a:pPr marL="342900" indent="-342900" algn="just">
              <a:lnSpc>
                <a:spcPct val="150000"/>
              </a:lnSpc>
              <a:buClr>
                <a:srgbClr val="FF0000"/>
              </a:buClr>
              <a:buFont typeface="Times New Roman" panose="02020603050405020304" pitchFamily="18" charset="0"/>
              <a:buChar char="☼"/>
            </a:pPr>
            <a:r>
              <a:rPr lang="zh-CN" altLang="en-US" sz="2000" dirty="0">
                <a:latin typeface="微软雅黑" pitchFamily="34" charset="-122"/>
                <a:ea typeface="微软雅黑" pitchFamily="34" charset="-122"/>
              </a:rPr>
              <a:t>根据数据的不同性质和用途可分为不同的数据类型。</a:t>
            </a:r>
            <a:endParaRPr lang="en-US" altLang="zh-CN" sz="2000" dirty="0">
              <a:latin typeface="微软雅黑" pitchFamily="34" charset="-122"/>
              <a:ea typeface="微软雅黑" pitchFamily="34" charset="-122"/>
            </a:endParaRPr>
          </a:p>
          <a:p>
            <a:pPr marL="342900" indent="-342900" algn="just">
              <a:lnSpc>
                <a:spcPct val="150000"/>
              </a:lnSpc>
              <a:buClr>
                <a:srgbClr val="FF0000"/>
              </a:buClr>
              <a:buFont typeface="Times New Roman" panose="02020603050405020304" pitchFamily="18" charset="0"/>
              <a:buChar char="☼"/>
            </a:pPr>
            <a:r>
              <a:rPr lang="zh-CN" altLang="en-US" sz="2000" dirty="0">
                <a:latin typeface="微软雅黑" pitchFamily="34" charset="-122"/>
                <a:ea typeface="微软雅黑" pitchFamily="34" charset="-122"/>
              </a:rPr>
              <a:t>不同的数据类型具有不同的存储长度、取值范围、允许的操作。</a:t>
            </a:r>
            <a:endParaRPr lang="zh-CN" altLang="en-US" dirty="0"/>
          </a:p>
        </p:txBody>
      </p:sp>
    </p:spTree>
    <p:extLst>
      <p:ext uri="{BB962C8B-B14F-4D97-AF65-F5344CB8AC3E}">
        <p14:creationId xmlns:p14="http://schemas.microsoft.com/office/powerpoint/2010/main" val="103056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animEffect transition="in" filter="wipe(down)">
                                      <p:cBhvr>
                                        <p:cTn id="7" dur="500"/>
                                        <p:tgtEl>
                                          <p:spTgt spid="1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down)">
                                      <p:cBhvr>
                                        <p:cTn id="12" dur="5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animEffect transition="in" filter="wipe(down)">
                                      <p:cBhvr>
                                        <p:cTn id="17" dur="500"/>
                                        <p:tgtEl>
                                          <p:spTgt spid="1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xEl>
                                              <p:pRg st="2" end="2"/>
                                            </p:txEl>
                                          </p:spTgt>
                                        </p:tgtEl>
                                        <p:attrNameLst>
                                          <p:attrName>style.visibility</p:attrName>
                                        </p:attrNameLst>
                                      </p:cBhvr>
                                      <p:to>
                                        <p:strVal val="visible"/>
                                      </p:to>
                                    </p:set>
                                    <p:animEffect transition="in" filter="wipe(down)">
                                      <p:cBhvr>
                                        <p:cTn id="22" dur="500"/>
                                        <p:tgtEl>
                                          <p:spTgt spid="1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508"/>
                                        </p:tgtEl>
                                        <p:attrNameLst>
                                          <p:attrName>style.visibility</p:attrName>
                                        </p:attrNameLst>
                                      </p:cBhvr>
                                      <p:to>
                                        <p:strVal val="visible"/>
                                      </p:to>
                                    </p:set>
                                    <p:animEffect transition="in" filter="fade">
                                      <p:cBhvr>
                                        <p:cTn id="47" dur="20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P spid="8" grpId="0"/>
      <p:bldP spid="9" grpId="0" animBg="1"/>
      <p:bldP spid="10" grpId="0"/>
      <p:bldP spid="11" grpId="0"/>
      <p:bldP spid="12" grpId="0"/>
      <p:bldP spid="14"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554831"/>
          </a:xfrm>
        </p:spPr>
        <p:txBody>
          <a:bodyPr vert="horz" wrap="square" lIns="69056" tIns="34529" rIns="69056" bIns="34529" numCol="1" anchor="ctr" anchorCtr="0" compatLnSpc="1">
            <a:prstTxWarp prst="textNoShape">
              <a:avLst/>
            </a:prstTxWarp>
          </a:bodyPr>
          <a:lstStyle/>
          <a:p>
            <a:pPr eaLnBrk="1" hangingPunct="1">
              <a:defRPr/>
            </a:pPr>
            <a:r>
              <a:rPr lang="en-US" altLang="zh-CN" sz="3200">
                <a:effectLst>
                  <a:outerShdw blurRad="38100" dist="38100" dir="2700000" algn="tl">
                    <a:srgbClr val="C0C0C0"/>
                  </a:outerShdw>
                </a:effectLst>
              </a:rPr>
              <a:t> static </a:t>
            </a:r>
            <a:r>
              <a:rPr lang="zh-CN" altLang="en-US" sz="3200" dirty="0">
                <a:effectLst>
                  <a:outerShdw blurRad="38100" dist="38100" dir="2700000" algn="tl">
                    <a:srgbClr val="C0C0C0"/>
                  </a:outerShdw>
                </a:effectLst>
              </a:rPr>
              <a:t>关键字</a:t>
            </a:r>
          </a:p>
        </p:txBody>
      </p:sp>
      <p:sp>
        <p:nvSpPr>
          <p:cNvPr id="614403" name="Rectangle 3"/>
          <p:cNvSpPr>
            <a:spLocks noChangeArrowheads="1"/>
          </p:cNvSpPr>
          <p:nvPr/>
        </p:nvSpPr>
        <p:spPr bwMode="auto">
          <a:xfrm>
            <a:off x="107504" y="1112460"/>
            <a:ext cx="9217024" cy="359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ct val="150000"/>
              </a:lnSpc>
              <a:spcBef>
                <a:spcPts val="900"/>
              </a:spcBef>
              <a:buClrTx/>
              <a:buSzTx/>
              <a:buFontTx/>
              <a:buChar char="•"/>
            </a:pPr>
            <a:r>
              <a:rPr kumimoji="1" lang="en-US" altLang="zh-CN" sz="2400" dirty="0">
                <a:solidFill>
                  <a:srgbClr val="000066"/>
                </a:solidFill>
                <a:latin typeface="微软雅黑" panose="020B0503020204020204" pitchFamily="34" charset="-122"/>
                <a:ea typeface="微软雅黑" panose="020B0503020204020204" pitchFamily="34" charset="-122"/>
              </a:rPr>
              <a:t>C </a:t>
            </a:r>
            <a:r>
              <a:rPr kumimoji="1" lang="zh-CN" altLang="en-US" sz="2400" dirty="0">
                <a:solidFill>
                  <a:srgbClr val="000066"/>
                </a:solidFill>
                <a:latin typeface="微软雅黑" panose="020B0503020204020204" pitchFamily="34" charset="-122"/>
                <a:ea typeface="微软雅黑" panose="020B0503020204020204" pitchFamily="34" charset="-122"/>
              </a:rPr>
              <a:t>语言支持</a:t>
            </a:r>
            <a:r>
              <a:rPr kumimoji="1" lang="en-US" altLang="zh-CN" sz="2400" dirty="0">
                <a:solidFill>
                  <a:srgbClr val="000066"/>
                </a:solidFill>
                <a:latin typeface="微软雅黑" panose="020B0503020204020204" pitchFamily="34" charset="-122"/>
                <a:ea typeface="微软雅黑" panose="020B0503020204020204" pitchFamily="34" charset="-122"/>
              </a:rPr>
              <a:t>4 </a:t>
            </a:r>
            <a:r>
              <a:rPr kumimoji="1" lang="zh-CN" altLang="en-US" sz="2400" dirty="0">
                <a:solidFill>
                  <a:srgbClr val="000066"/>
                </a:solidFill>
                <a:latin typeface="微软雅黑" panose="020B0503020204020204" pitchFamily="34" charset="-122"/>
                <a:ea typeface="微软雅黑" panose="020B0503020204020204" pitchFamily="34" charset="-122"/>
              </a:rPr>
              <a:t>种存储类型：</a:t>
            </a:r>
            <a:r>
              <a:rPr kumimoji="1" lang="en-US" altLang="zh-CN" sz="2400" dirty="0">
                <a:solidFill>
                  <a:srgbClr val="FF0000"/>
                </a:solidFill>
                <a:latin typeface="微软雅黑" panose="020B0503020204020204" pitchFamily="34" charset="-122"/>
                <a:ea typeface="微软雅黑" panose="020B0503020204020204" pitchFamily="34" charset="-122"/>
              </a:rPr>
              <a:t>static</a:t>
            </a:r>
            <a:r>
              <a:rPr kumimoji="1" lang="zh-CN" altLang="en-US" sz="2400" dirty="0">
                <a:solidFill>
                  <a:srgbClr val="FF0000"/>
                </a:solidFill>
                <a:latin typeface="微软雅黑" panose="020B0503020204020204" pitchFamily="34" charset="-122"/>
                <a:ea typeface="微软雅黑" panose="020B0503020204020204" pitchFamily="34" charset="-122"/>
              </a:rPr>
              <a:t>、</a:t>
            </a:r>
            <a:r>
              <a:rPr kumimoji="1" lang="en-US" altLang="zh-CN" sz="2400" dirty="0">
                <a:solidFill>
                  <a:srgbClr val="FF0000"/>
                </a:solidFill>
                <a:latin typeface="微软雅黑" panose="020B0503020204020204" pitchFamily="34" charset="-122"/>
                <a:ea typeface="微软雅黑" panose="020B0503020204020204" pitchFamily="34" charset="-122"/>
              </a:rPr>
              <a:t>auto</a:t>
            </a:r>
            <a:r>
              <a:rPr kumimoji="1" lang="zh-CN" altLang="en-US" sz="2400" dirty="0">
                <a:solidFill>
                  <a:srgbClr val="FF0000"/>
                </a:solidFill>
                <a:latin typeface="微软雅黑" panose="020B0503020204020204" pitchFamily="34" charset="-122"/>
                <a:ea typeface="微软雅黑" panose="020B0503020204020204" pitchFamily="34" charset="-122"/>
              </a:rPr>
              <a:t>、</a:t>
            </a:r>
            <a:r>
              <a:rPr kumimoji="1" lang="en-US" altLang="zh-CN" sz="2400" dirty="0">
                <a:solidFill>
                  <a:srgbClr val="FF0000"/>
                </a:solidFill>
                <a:latin typeface="微软雅黑" panose="020B0503020204020204" pitchFamily="34" charset="-122"/>
                <a:ea typeface="微软雅黑" panose="020B0503020204020204" pitchFamily="34" charset="-122"/>
              </a:rPr>
              <a:t>extern </a:t>
            </a:r>
            <a:r>
              <a:rPr kumimoji="1" lang="zh-CN" altLang="en-US" sz="2400" dirty="0">
                <a:solidFill>
                  <a:srgbClr val="FF0000"/>
                </a:solidFill>
                <a:latin typeface="微软雅黑" panose="020B0503020204020204" pitchFamily="34" charset="-122"/>
                <a:ea typeface="微软雅黑" panose="020B0503020204020204" pitchFamily="34" charset="-122"/>
              </a:rPr>
              <a:t>和</a:t>
            </a:r>
            <a:r>
              <a:rPr kumimoji="1" lang="en-US" altLang="zh-CN" sz="2400" dirty="0">
                <a:solidFill>
                  <a:srgbClr val="FF0000"/>
                </a:solidFill>
                <a:latin typeface="微软雅黑" panose="020B0503020204020204" pitchFamily="34" charset="-122"/>
                <a:ea typeface="微软雅黑" panose="020B0503020204020204" pitchFamily="34" charset="-122"/>
              </a:rPr>
              <a:t>register</a:t>
            </a:r>
            <a:r>
              <a:rPr kumimoji="1" lang="zh-CN" altLang="en-US" sz="2400" dirty="0">
                <a:solidFill>
                  <a:srgbClr val="000066"/>
                </a:solidFill>
                <a:latin typeface="微软雅黑" panose="020B0503020204020204" pitchFamily="34" charset="-122"/>
                <a:ea typeface="微软雅黑" panose="020B0503020204020204" pitchFamily="34" charset="-122"/>
              </a:rPr>
              <a:t>。</a:t>
            </a:r>
            <a:endParaRPr kumimoji="1" lang="en-US" altLang="zh-CN" sz="24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ct val="150000"/>
              </a:lnSpc>
              <a:spcBef>
                <a:spcPts val="900"/>
              </a:spcBef>
              <a:buClrTx/>
              <a:buSzTx/>
              <a:buFontTx/>
              <a:buChar char="•"/>
            </a:pPr>
            <a:r>
              <a:rPr kumimoji="1" lang="en-US" altLang="zh-CN" sz="2400" dirty="0">
                <a:solidFill>
                  <a:srgbClr val="000066"/>
                </a:solidFill>
                <a:latin typeface="微软雅黑" panose="020B0503020204020204" pitchFamily="34" charset="-122"/>
                <a:ea typeface="微软雅黑" panose="020B0503020204020204" pitchFamily="34" charset="-122"/>
              </a:rPr>
              <a:t>static </a:t>
            </a:r>
            <a:r>
              <a:rPr kumimoji="1" lang="zh-CN" altLang="en-US" sz="2400" dirty="0">
                <a:solidFill>
                  <a:srgbClr val="000066"/>
                </a:solidFill>
                <a:latin typeface="微软雅黑" panose="020B0503020204020204" pitchFamily="34" charset="-122"/>
                <a:ea typeface="微软雅黑" panose="020B0503020204020204" pitchFamily="34" charset="-122"/>
              </a:rPr>
              <a:t>可用于</a:t>
            </a:r>
            <a:r>
              <a:rPr kumimoji="1" lang="zh-CN" altLang="en-US" sz="2400" dirty="0">
                <a:solidFill>
                  <a:srgbClr val="FF0000"/>
                </a:solidFill>
                <a:latin typeface="微软雅黑" panose="020B0503020204020204" pitchFamily="34" charset="-122"/>
                <a:ea typeface="微软雅黑" panose="020B0503020204020204" pitchFamily="34" charset="-122"/>
              </a:rPr>
              <a:t>局部变量和全局变量</a:t>
            </a:r>
            <a:r>
              <a:rPr kumimoji="1" lang="zh-CN" altLang="en-US" sz="2400" dirty="0">
                <a:solidFill>
                  <a:srgbClr val="000066"/>
                </a:solidFill>
                <a:latin typeface="微软雅黑" panose="020B0503020204020204" pitchFamily="34" charset="-122"/>
                <a:ea typeface="微软雅黑" panose="020B0503020204020204" pitchFamily="34" charset="-122"/>
              </a:rPr>
              <a:t>，称为静态局部变量、静态全局变量，两者具有不同效果。</a:t>
            </a:r>
            <a:endParaRPr kumimoji="1" lang="en-US" altLang="zh-CN" sz="24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ct val="150000"/>
              </a:lnSpc>
              <a:spcBef>
                <a:spcPts val="900"/>
              </a:spcBef>
              <a:buClrTx/>
              <a:buSzTx/>
              <a:buFontTx/>
              <a:buChar char="•"/>
            </a:pPr>
            <a:r>
              <a:rPr kumimoji="1" lang="zh-CN" altLang="en-US" sz="2400" dirty="0">
                <a:solidFill>
                  <a:srgbClr val="000066"/>
                </a:solidFill>
                <a:latin typeface="微软雅黑" panose="020B0503020204020204" pitchFamily="34" charset="-122"/>
                <a:ea typeface="微软雅黑" panose="020B0503020204020204" pitchFamily="34" charset="-122"/>
              </a:rPr>
              <a:t>使用</a:t>
            </a:r>
            <a:r>
              <a:rPr kumimoji="1" lang="en-US" altLang="zh-CN" sz="2400" dirty="0">
                <a:solidFill>
                  <a:srgbClr val="000066"/>
                </a:solidFill>
                <a:latin typeface="微软雅黑" panose="020B0503020204020204" pitchFamily="34" charset="-122"/>
                <a:ea typeface="微软雅黑" panose="020B0503020204020204" pitchFamily="34" charset="-122"/>
              </a:rPr>
              <a:t>static </a:t>
            </a:r>
            <a:r>
              <a:rPr kumimoji="1" lang="zh-CN" altLang="en-US" sz="2400" dirty="0">
                <a:solidFill>
                  <a:srgbClr val="000066"/>
                </a:solidFill>
                <a:latin typeface="微软雅黑" panose="020B0503020204020204" pitchFamily="34" charset="-122"/>
                <a:ea typeface="微软雅黑" panose="020B0503020204020204" pitchFamily="34" charset="-122"/>
              </a:rPr>
              <a:t>关键字的一般语法格式如下：</a:t>
            </a:r>
            <a:endParaRPr kumimoji="1" lang="en-US" altLang="zh-CN" sz="2400" dirty="0">
              <a:solidFill>
                <a:srgbClr val="000066"/>
              </a:solidFill>
              <a:latin typeface="微软雅黑" panose="020B0503020204020204" pitchFamily="34" charset="-122"/>
              <a:ea typeface="微软雅黑" panose="020B0503020204020204" pitchFamily="34" charset="-122"/>
            </a:endParaRPr>
          </a:p>
          <a:p>
            <a:pPr marL="400050" lvl="1" indent="0" defTabSz="571500" eaLnBrk="0" hangingPunct="0">
              <a:lnSpc>
                <a:spcPct val="150000"/>
              </a:lnSpc>
              <a:spcBef>
                <a:spcPts val="900"/>
              </a:spcBef>
              <a:buClrTx/>
              <a:buSzTx/>
              <a:buNone/>
            </a:pPr>
            <a:r>
              <a:rPr kumimoji="1" lang="en-US" altLang="zh-CN" sz="2400" dirty="0">
                <a:solidFill>
                  <a:srgbClr val="FF0000"/>
                </a:solidFill>
                <a:latin typeface="微软雅黑" panose="020B0503020204020204" pitchFamily="34" charset="-122"/>
                <a:ea typeface="微软雅黑" panose="020B0503020204020204" pitchFamily="34" charset="-122"/>
              </a:rPr>
              <a:t>static </a:t>
            </a:r>
            <a:r>
              <a:rPr kumimoji="1" lang="zh-CN" altLang="en-US" sz="2400" dirty="0">
                <a:solidFill>
                  <a:srgbClr val="FF0000"/>
                </a:solidFill>
                <a:latin typeface="微软雅黑" panose="020B0503020204020204" pitchFamily="34" charset="-122"/>
                <a:ea typeface="微软雅黑" panose="020B0503020204020204" pitchFamily="34" charset="-122"/>
              </a:rPr>
              <a:t>类型名 变量名</a:t>
            </a:r>
            <a:r>
              <a:rPr kumimoji="1" lang="en-US" altLang="zh-CN" sz="2400"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18603671"/>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03">
                                            <p:txEl>
                                              <p:pRg st="2" end="2"/>
                                            </p:txEl>
                                          </p:spTgt>
                                        </p:tgtEl>
                                        <p:attrNameLst>
                                          <p:attrName>style.visibility</p:attrName>
                                        </p:attrNameLst>
                                      </p:cBhvr>
                                      <p:to>
                                        <p:strVal val="visible"/>
                                      </p:to>
                                    </p:set>
                                    <p:animEffect transition="in" filter="wipe(left)">
                                      <p:cBhvr>
                                        <p:cTn id="17" dur="1000"/>
                                        <p:tgtEl>
                                          <p:spTgt spid="61440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14403">
                                            <p:txEl>
                                              <p:pRg st="3" end="3"/>
                                            </p:txEl>
                                          </p:spTgt>
                                        </p:tgtEl>
                                        <p:attrNameLst>
                                          <p:attrName>style.visibility</p:attrName>
                                        </p:attrNameLst>
                                      </p:cBhvr>
                                      <p:to>
                                        <p:strVal val="visible"/>
                                      </p:to>
                                    </p:set>
                                    <p:animEffect transition="in" filter="wipe(left)">
                                      <p:cBhvr>
                                        <p:cTn id="20" dur="1000"/>
                                        <p:tgtEl>
                                          <p:spTgt spid="614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554831"/>
          </a:xfrm>
        </p:spPr>
        <p:txBody>
          <a:bodyPr vert="horz" wrap="square" lIns="69056" tIns="34529" rIns="69056" bIns="34529" numCol="1" anchor="ctr" anchorCtr="0" compatLnSpc="1">
            <a:prstTxWarp prst="textNoShape">
              <a:avLst/>
            </a:prstTxWarp>
          </a:bodyPr>
          <a:lstStyle/>
          <a:p>
            <a:pPr eaLnBrk="1" hangingPunct="1">
              <a:defRPr/>
            </a:pPr>
            <a:r>
              <a:rPr lang="zh-CN" altLang="en-US" sz="3200" dirty="0">
                <a:effectLst>
                  <a:outerShdw blurRad="38100" dist="38100" dir="2700000" algn="tl">
                    <a:srgbClr val="C0C0C0"/>
                  </a:outerShdw>
                </a:effectLst>
              </a:rPr>
              <a:t>静态局部变量</a:t>
            </a:r>
          </a:p>
        </p:txBody>
      </p:sp>
      <p:sp>
        <p:nvSpPr>
          <p:cNvPr id="614403" name="Rectangle 3"/>
          <p:cNvSpPr>
            <a:spLocks noChangeArrowheads="1"/>
          </p:cNvSpPr>
          <p:nvPr/>
        </p:nvSpPr>
        <p:spPr bwMode="auto">
          <a:xfrm>
            <a:off x="342901" y="1150144"/>
            <a:ext cx="8572499" cy="359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ct val="150000"/>
              </a:lnSpc>
              <a:spcBef>
                <a:spcPts val="9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在局部变量声明中使用关键字</a:t>
            </a:r>
            <a:r>
              <a:rPr kumimoji="1" lang="en-US" altLang="zh-CN" sz="2100" dirty="0">
                <a:solidFill>
                  <a:srgbClr val="FF0000"/>
                </a:solidFill>
                <a:latin typeface="微软雅黑" panose="020B0503020204020204" pitchFamily="34" charset="-122"/>
                <a:ea typeface="微软雅黑" panose="020B0503020204020204" pitchFamily="34" charset="-122"/>
              </a:rPr>
              <a:t>static</a:t>
            </a:r>
            <a:r>
              <a:rPr kumimoji="1" lang="en-US" altLang="zh-CN" sz="2100" dirty="0">
                <a:solidFill>
                  <a:srgbClr val="000066"/>
                </a:solidFill>
                <a:latin typeface="微软雅黑" panose="020B0503020204020204" pitchFamily="34" charset="-122"/>
                <a:ea typeface="微软雅黑" panose="020B0503020204020204" pitchFamily="34" charset="-122"/>
              </a:rPr>
              <a:t> </a:t>
            </a:r>
            <a:r>
              <a:rPr kumimoji="1" lang="zh-CN" altLang="en-US" sz="2100" dirty="0">
                <a:solidFill>
                  <a:srgbClr val="000066"/>
                </a:solidFill>
                <a:latin typeface="微软雅黑" panose="020B0503020204020204" pitchFamily="34" charset="-122"/>
                <a:ea typeface="微软雅黑" panose="020B0503020204020204" pitchFamily="34" charset="-122"/>
              </a:rPr>
              <a:t>可以使局部变量具有</a:t>
            </a:r>
            <a:r>
              <a:rPr kumimoji="1" lang="zh-CN" altLang="en-US" sz="2100" dirty="0">
                <a:solidFill>
                  <a:srgbClr val="FF0000"/>
                </a:solidFill>
                <a:latin typeface="微软雅黑" panose="020B0503020204020204" pitchFamily="34" charset="-122"/>
                <a:ea typeface="微软雅黑" panose="020B0503020204020204" pitchFamily="34" charset="-122"/>
              </a:rPr>
              <a:t>静态存储期限</a:t>
            </a:r>
            <a:r>
              <a:rPr kumimoji="1" lang="zh-CN" altLang="en-US" sz="2100" dirty="0">
                <a:solidFill>
                  <a:srgbClr val="000066"/>
                </a:solidFill>
                <a:latin typeface="微软雅黑" panose="020B0503020204020204" pitchFamily="34" charset="-122"/>
                <a:ea typeface="微软雅黑" panose="020B0503020204020204" pitchFamily="34" charset="-122"/>
              </a:rPr>
              <a:t>，即这样的局部变量在整个程序执行期间都拥有存储空间，因而变量的值一直存在。</a:t>
            </a:r>
          </a:p>
          <a:p>
            <a:pPr marL="257175" indent="-257175" defTabSz="571500" eaLnBrk="0" hangingPunct="0">
              <a:lnSpc>
                <a:spcPct val="150000"/>
              </a:lnSpc>
              <a:spcBef>
                <a:spcPts val="9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注意：使用</a:t>
            </a:r>
            <a:r>
              <a:rPr kumimoji="1" lang="en-US" altLang="zh-CN" sz="2100" dirty="0">
                <a:solidFill>
                  <a:srgbClr val="000066"/>
                </a:solidFill>
                <a:latin typeface="微软雅黑" panose="020B0503020204020204" pitchFamily="34" charset="-122"/>
                <a:ea typeface="微软雅黑" panose="020B0503020204020204" pitchFamily="34" charset="-122"/>
              </a:rPr>
              <a:t>static </a:t>
            </a:r>
            <a:r>
              <a:rPr kumimoji="1" lang="zh-CN" altLang="en-US" sz="2100" dirty="0">
                <a:solidFill>
                  <a:srgbClr val="000066"/>
                </a:solidFill>
                <a:latin typeface="微软雅黑" panose="020B0503020204020204" pitchFamily="34" charset="-122"/>
                <a:ea typeface="微软雅黑" panose="020B0503020204020204" pitchFamily="34" charset="-122"/>
              </a:rPr>
              <a:t>关键字会影响变量的存储期限（</a:t>
            </a:r>
            <a:r>
              <a:rPr kumimoji="1" lang="zh-CN" altLang="en-US" sz="2100" dirty="0">
                <a:solidFill>
                  <a:srgbClr val="FF0000"/>
                </a:solidFill>
                <a:latin typeface="微软雅黑" panose="020B0503020204020204" pitchFamily="34" charset="-122"/>
                <a:ea typeface="微软雅黑" panose="020B0503020204020204" pitchFamily="34" charset="-122"/>
              </a:rPr>
              <a:t>时间维度</a:t>
            </a:r>
            <a:r>
              <a:rPr kumimoji="1" lang="zh-CN" altLang="en-US" sz="2100" dirty="0">
                <a:solidFill>
                  <a:srgbClr val="000066"/>
                </a:solidFill>
                <a:latin typeface="微软雅黑" panose="020B0503020204020204" pitchFamily="34" charset="-122"/>
                <a:ea typeface="微软雅黑" panose="020B0503020204020204" pitchFamily="34" charset="-122"/>
              </a:rPr>
              <a:t>），但是不会影响其作用域（</a:t>
            </a:r>
            <a:r>
              <a:rPr kumimoji="1" lang="zh-CN" altLang="en-US" sz="2100" dirty="0">
                <a:solidFill>
                  <a:srgbClr val="FF0000"/>
                </a:solidFill>
                <a:latin typeface="微软雅黑" panose="020B0503020204020204" pitchFamily="34" charset="-122"/>
                <a:ea typeface="微软雅黑" panose="020B0503020204020204" pitchFamily="34" charset="-122"/>
              </a:rPr>
              <a:t>空间维度</a:t>
            </a:r>
            <a:r>
              <a:rPr kumimoji="1" lang="zh-CN" altLang="en-US" sz="2100" dirty="0">
                <a:solidFill>
                  <a:srgbClr val="000066"/>
                </a:solidFill>
                <a:latin typeface="微软雅黑" panose="020B0503020204020204" pitchFamily="34" charset="-122"/>
                <a:ea typeface="微软雅黑" panose="020B0503020204020204" pitchFamily="34" charset="-122"/>
              </a:rPr>
              <a:t>）。</a:t>
            </a:r>
            <a:endParaRPr kumimoji="1" lang="en-US" altLang="zh-CN" sz="21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ct val="150000"/>
              </a:lnSpc>
              <a:spcBef>
                <a:spcPts val="9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静态局部变量仍然是局部变量，只是其存储空间不会在函数返回时被收回。</a:t>
            </a:r>
            <a:r>
              <a:rPr kumimoji="1" lang="zh-CN" altLang="zh-CN" sz="2100" dirty="0">
                <a:solidFill>
                  <a:srgbClr val="000066"/>
                </a:solidFill>
                <a:latin typeface="微软雅黑" panose="020B0503020204020204" pitchFamily="34" charset="-122"/>
                <a:ea typeface="微软雅黑" panose="020B0503020204020204" pitchFamily="34" charset="-122"/>
              </a:rPr>
              <a:t>。</a:t>
            </a:r>
            <a:endParaRPr kumimoji="1" lang="en-US" altLang="zh-CN" sz="21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4095184"/>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03">
                                            <p:txEl>
                                              <p:pRg st="2" end="2"/>
                                            </p:txEl>
                                          </p:spTgt>
                                        </p:tgtEl>
                                        <p:attrNameLst>
                                          <p:attrName>style.visibility</p:attrName>
                                        </p:attrNameLst>
                                      </p:cBhvr>
                                      <p:to>
                                        <p:strVal val="visible"/>
                                      </p:to>
                                    </p:set>
                                    <p:animEffect transition="in" filter="wipe(left)">
                                      <p:cBhvr>
                                        <p:cTn id="17" dur="1000"/>
                                        <p:tgtEl>
                                          <p:spTgt spid="6144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3" name="Rectangle 3"/>
          <p:cNvSpPr>
            <a:spLocks noChangeArrowheads="1"/>
          </p:cNvSpPr>
          <p:nvPr/>
        </p:nvSpPr>
        <p:spPr bwMode="auto">
          <a:xfrm>
            <a:off x="342901" y="1150144"/>
            <a:ext cx="8572499" cy="359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ct val="150000"/>
              </a:lnSpc>
              <a:spcBef>
                <a:spcPts val="900"/>
              </a:spcBef>
              <a:buClrTx/>
              <a:buSzTx/>
              <a:buFontTx/>
              <a:buChar char="•"/>
            </a:pPr>
            <a:endParaRPr kumimoji="1" lang="zh-CN" altLang="en-US" sz="2400" dirty="0">
              <a:solidFill>
                <a:srgbClr val="000066"/>
              </a:solidFill>
              <a:latin typeface="微软雅黑" panose="020B0503020204020204" pitchFamily="34" charset="-122"/>
              <a:ea typeface="微软雅黑" panose="020B0503020204020204" pitchFamily="34" charset="-122"/>
            </a:endParaRPr>
          </a:p>
        </p:txBody>
      </p:sp>
      <p:sp>
        <p:nvSpPr>
          <p:cNvPr id="2" name="矩形 1"/>
          <p:cNvSpPr/>
          <p:nvPr/>
        </p:nvSpPr>
        <p:spPr>
          <a:xfrm>
            <a:off x="339191" y="555526"/>
            <a:ext cx="5072213" cy="3426579"/>
          </a:xfrm>
          <a:prstGeom prst="rect">
            <a:avLst/>
          </a:prstGeom>
        </p:spPr>
        <p:txBody>
          <a:bodyPr wrap="square">
            <a:spAutoFit/>
          </a:bodyPr>
          <a:lstStyle/>
          <a:p>
            <a:pPr>
              <a:lnSpc>
                <a:spcPts val="2600"/>
              </a:lnSpc>
            </a:pPr>
            <a:r>
              <a:rPr lang="en-US" altLang="zh-CN" b="1" dirty="0">
                <a:latin typeface="+mn-ea"/>
                <a:ea typeface="+mn-ea"/>
              </a:rPr>
              <a:t>/* add1.c */</a:t>
            </a:r>
          </a:p>
          <a:p>
            <a:pPr>
              <a:lnSpc>
                <a:spcPts val="2600"/>
              </a:lnSpc>
            </a:pPr>
            <a:r>
              <a:rPr lang="en-US" altLang="zh-CN" b="1" dirty="0">
                <a:latin typeface="+mn-ea"/>
                <a:ea typeface="+mn-ea"/>
              </a:rPr>
              <a:t>#include&lt;</a:t>
            </a:r>
            <a:r>
              <a:rPr lang="en-US" altLang="zh-CN" b="1" dirty="0" err="1">
                <a:latin typeface="+mn-ea"/>
                <a:ea typeface="+mn-ea"/>
              </a:rPr>
              <a:t>stdio.h</a:t>
            </a:r>
            <a:r>
              <a:rPr lang="en-US" altLang="zh-CN" b="1" dirty="0">
                <a:latin typeface="+mn-ea"/>
                <a:ea typeface="+mn-ea"/>
              </a:rPr>
              <a:t>&gt;</a:t>
            </a:r>
          </a:p>
          <a:p>
            <a:pPr>
              <a:lnSpc>
                <a:spcPts val="2600"/>
              </a:lnSpc>
            </a:pPr>
            <a:r>
              <a:rPr lang="en-US" altLang="zh-CN" b="1" dirty="0" err="1">
                <a:latin typeface="+mn-ea"/>
                <a:ea typeface="+mn-ea"/>
              </a:rPr>
              <a:t>int</a:t>
            </a:r>
            <a:r>
              <a:rPr lang="en-US" altLang="zh-CN" b="1" dirty="0">
                <a:latin typeface="+mn-ea"/>
                <a:ea typeface="+mn-ea"/>
              </a:rPr>
              <a:t> add()</a:t>
            </a:r>
          </a:p>
          <a:p>
            <a:pPr>
              <a:lnSpc>
                <a:spcPts val="2600"/>
              </a:lnSpc>
            </a:pPr>
            <a:r>
              <a:rPr lang="en-US" altLang="zh-CN" b="1" dirty="0">
                <a:latin typeface="+mn-ea"/>
                <a:ea typeface="+mn-ea"/>
              </a:rPr>
              <a:t>{</a:t>
            </a:r>
          </a:p>
          <a:p>
            <a:pPr indent="357188">
              <a:lnSpc>
                <a:spcPts val="2600"/>
              </a:lnSpc>
            </a:pPr>
            <a:r>
              <a:rPr lang="en-US" altLang="zh-CN" b="1" dirty="0" err="1">
                <a:latin typeface="+mn-ea"/>
                <a:ea typeface="+mn-ea"/>
              </a:rPr>
              <a:t>int</a:t>
            </a:r>
            <a:r>
              <a:rPr lang="en-US" altLang="zh-CN" b="1" dirty="0">
                <a:latin typeface="+mn-ea"/>
                <a:ea typeface="+mn-ea"/>
              </a:rPr>
              <a:t> data1=0;  		</a:t>
            </a:r>
            <a:r>
              <a:rPr lang="en-US" altLang="zh-CN" b="1" dirty="0">
                <a:solidFill>
                  <a:srgbClr val="FF0000"/>
                </a:solidFill>
                <a:latin typeface="+mn-ea"/>
                <a:ea typeface="+mn-ea"/>
              </a:rPr>
              <a:t>/* </a:t>
            </a:r>
            <a:r>
              <a:rPr lang="zh-CN" altLang="en-US" b="1" dirty="0">
                <a:solidFill>
                  <a:srgbClr val="FF0000"/>
                </a:solidFill>
                <a:latin typeface="+mn-ea"/>
                <a:ea typeface="+mn-ea"/>
              </a:rPr>
              <a:t>局部变量 *</a:t>
            </a:r>
            <a:r>
              <a:rPr lang="en-US" altLang="zh-CN" b="1" dirty="0">
                <a:solidFill>
                  <a:srgbClr val="FF0000"/>
                </a:solidFill>
                <a:latin typeface="+mn-ea"/>
                <a:ea typeface="+mn-ea"/>
              </a:rPr>
              <a:t>/</a:t>
            </a:r>
          </a:p>
          <a:p>
            <a:pPr indent="357188">
              <a:lnSpc>
                <a:spcPts val="2600"/>
              </a:lnSpc>
            </a:pPr>
            <a:r>
              <a:rPr lang="en-US" altLang="zh-CN" b="1" dirty="0">
                <a:latin typeface="+mn-ea"/>
                <a:ea typeface="+mn-ea"/>
              </a:rPr>
              <a:t>static </a:t>
            </a:r>
            <a:r>
              <a:rPr lang="en-US" altLang="zh-CN" b="1" dirty="0" err="1">
                <a:latin typeface="+mn-ea"/>
                <a:ea typeface="+mn-ea"/>
              </a:rPr>
              <a:t>int</a:t>
            </a:r>
            <a:r>
              <a:rPr lang="en-US" altLang="zh-CN" b="1" dirty="0">
                <a:latin typeface="+mn-ea"/>
                <a:ea typeface="+mn-ea"/>
              </a:rPr>
              <a:t> data2=1; 	</a:t>
            </a:r>
            <a:r>
              <a:rPr lang="en-US" altLang="zh-CN" b="1" dirty="0">
                <a:solidFill>
                  <a:srgbClr val="FF0000"/>
                </a:solidFill>
                <a:latin typeface="+mn-ea"/>
                <a:ea typeface="+mn-ea"/>
              </a:rPr>
              <a:t>/* </a:t>
            </a:r>
            <a:r>
              <a:rPr lang="zh-CN" altLang="en-US" b="1" dirty="0">
                <a:solidFill>
                  <a:srgbClr val="FF0000"/>
                </a:solidFill>
                <a:latin typeface="+mn-ea"/>
                <a:ea typeface="+mn-ea"/>
              </a:rPr>
              <a:t>静态局部变量 *</a:t>
            </a:r>
            <a:r>
              <a:rPr lang="en-US" altLang="zh-CN" b="1" dirty="0">
                <a:solidFill>
                  <a:srgbClr val="FF0000"/>
                </a:solidFill>
                <a:latin typeface="+mn-ea"/>
                <a:ea typeface="+mn-ea"/>
              </a:rPr>
              <a:t>/</a:t>
            </a:r>
          </a:p>
          <a:p>
            <a:pPr indent="357188">
              <a:lnSpc>
                <a:spcPts val="2600"/>
              </a:lnSpc>
            </a:pPr>
            <a:r>
              <a:rPr lang="en-US" altLang="zh-CN" b="1" dirty="0">
                <a:latin typeface="+mn-ea"/>
                <a:ea typeface="+mn-ea"/>
              </a:rPr>
              <a:t>data1=data1+2;</a:t>
            </a:r>
          </a:p>
          <a:p>
            <a:pPr indent="357188">
              <a:lnSpc>
                <a:spcPts val="2600"/>
              </a:lnSpc>
            </a:pPr>
            <a:r>
              <a:rPr lang="en-US" altLang="zh-CN" b="1" dirty="0">
                <a:latin typeface="+mn-ea"/>
                <a:ea typeface="+mn-ea"/>
              </a:rPr>
              <a:t>data2=data2+4;</a:t>
            </a:r>
          </a:p>
          <a:p>
            <a:pPr indent="357188">
              <a:lnSpc>
                <a:spcPts val="2600"/>
              </a:lnSpc>
            </a:pPr>
            <a:r>
              <a:rPr lang="en-US" altLang="zh-CN" b="1" dirty="0">
                <a:latin typeface="+mn-ea"/>
                <a:ea typeface="+mn-ea"/>
              </a:rPr>
              <a:t>return(data1+data2);</a:t>
            </a:r>
          </a:p>
          <a:p>
            <a:pPr>
              <a:lnSpc>
                <a:spcPts val="2600"/>
              </a:lnSpc>
            </a:pPr>
            <a:r>
              <a:rPr lang="en-US" altLang="zh-CN" b="1" dirty="0">
                <a:latin typeface="+mn-ea"/>
                <a:ea typeface="+mn-ea"/>
              </a:rPr>
              <a:t>}</a:t>
            </a:r>
          </a:p>
        </p:txBody>
      </p:sp>
      <p:sp>
        <p:nvSpPr>
          <p:cNvPr id="5" name="矩形 4"/>
          <p:cNvSpPr/>
          <p:nvPr/>
        </p:nvSpPr>
        <p:spPr>
          <a:xfrm>
            <a:off x="5174694" y="555526"/>
            <a:ext cx="3744416" cy="4396075"/>
          </a:xfrm>
          <a:prstGeom prst="rect">
            <a:avLst/>
          </a:prstGeom>
          <a:solidFill>
            <a:srgbClr val="FFFFCC"/>
          </a:solidFill>
        </p:spPr>
        <p:txBody>
          <a:bodyPr wrap="square">
            <a:spAutoFit/>
          </a:bodyPr>
          <a:lstStyle/>
          <a:p>
            <a:pPr>
              <a:lnSpc>
                <a:spcPts val="2600"/>
              </a:lnSpc>
            </a:pPr>
            <a:r>
              <a:rPr lang="en-US" altLang="zh-CN" b="1" dirty="0" err="1">
                <a:latin typeface="+mn-ea"/>
                <a:ea typeface="+mn-ea"/>
              </a:rPr>
              <a:t>int</a:t>
            </a:r>
            <a:r>
              <a:rPr lang="en-US" altLang="zh-CN" b="1" dirty="0">
                <a:latin typeface="+mn-ea"/>
                <a:ea typeface="+mn-ea"/>
              </a:rPr>
              <a:t> main()</a:t>
            </a:r>
          </a:p>
          <a:p>
            <a:pPr>
              <a:lnSpc>
                <a:spcPts val="2600"/>
              </a:lnSpc>
            </a:pPr>
            <a:r>
              <a:rPr lang="en-US" altLang="zh-CN" b="1" dirty="0">
                <a:latin typeface="+mn-ea"/>
                <a:ea typeface="+mn-ea"/>
              </a:rPr>
              <a:t>{</a:t>
            </a:r>
          </a:p>
          <a:p>
            <a:pPr indent="449263">
              <a:lnSpc>
                <a:spcPts val="2600"/>
              </a:lnSpc>
            </a:pPr>
            <a:r>
              <a:rPr lang="en-US" altLang="zh-CN" b="1" dirty="0" err="1">
                <a:latin typeface="+mn-ea"/>
                <a:ea typeface="+mn-ea"/>
              </a:rPr>
              <a:t>int</a:t>
            </a:r>
            <a:r>
              <a:rPr lang="en-US" altLang="zh-CN" b="1" dirty="0">
                <a:latin typeface="+mn-ea"/>
                <a:ea typeface="+mn-ea"/>
              </a:rPr>
              <a:t> </a:t>
            </a:r>
            <a:r>
              <a:rPr lang="en-US" altLang="zh-CN" b="1" dirty="0" err="1">
                <a:latin typeface="+mn-ea"/>
                <a:ea typeface="+mn-ea"/>
              </a:rPr>
              <a:t>i</a:t>
            </a:r>
            <a:r>
              <a:rPr lang="en-US" altLang="zh-CN" b="1" dirty="0">
                <a:latin typeface="+mn-ea"/>
                <a:ea typeface="+mn-ea"/>
              </a:rPr>
              <a:t>=1;</a:t>
            </a:r>
          </a:p>
          <a:p>
            <a:pPr indent="449263">
              <a:lnSpc>
                <a:spcPts val="2600"/>
              </a:lnSpc>
            </a:pPr>
            <a:r>
              <a:rPr lang="en-US" altLang="zh-CN" b="1" dirty="0" err="1">
                <a:latin typeface="+mn-ea"/>
                <a:ea typeface="+mn-ea"/>
              </a:rPr>
              <a:t>printf</a:t>
            </a:r>
            <a:r>
              <a:rPr lang="en-US" altLang="zh-CN" b="1" dirty="0">
                <a:latin typeface="+mn-ea"/>
                <a:ea typeface="+mn-ea"/>
              </a:rPr>
              <a:t>("NO.%d:",</a:t>
            </a:r>
            <a:r>
              <a:rPr lang="en-US" altLang="zh-CN" b="1" dirty="0" err="1">
                <a:latin typeface="+mn-ea"/>
                <a:ea typeface="+mn-ea"/>
              </a:rPr>
              <a:t>i</a:t>
            </a:r>
            <a:r>
              <a:rPr lang="en-US" altLang="zh-CN" b="1" dirty="0">
                <a:latin typeface="+mn-ea"/>
                <a:ea typeface="+mn-ea"/>
              </a:rPr>
              <a:t>);</a:t>
            </a:r>
          </a:p>
          <a:p>
            <a:pPr indent="449263">
              <a:lnSpc>
                <a:spcPts val="2600"/>
              </a:lnSpc>
            </a:pPr>
            <a:r>
              <a:rPr lang="en-US" altLang="zh-CN" b="1" dirty="0" err="1">
                <a:latin typeface="+mn-ea"/>
                <a:ea typeface="+mn-ea"/>
              </a:rPr>
              <a:t>printf</a:t>
            </a:r>
            <a:r>
              <a:rPr lang="en-US" altLang="zh-CN" b="1" dirty="0">
                <a:latin typeface="+mn-ea"/>
                <a:ea typeface="+mn-ea"/>
              </a:rPr>
              <a:t>("%d\</a:t>
            </a:r>
            <a:r>
              <a:rPr lang="en-US" altLang="zh-CN" b="1" dirty="0" err="1">
                <a:latin typeface="+mn-ea"/>
                <a:ea typeface="+mn-ea"/>
              </a:rPr>
              <a:t>n",add</a:t>
            </a:r>
            <a:r>
              <a:rPr lang="en-US" altLang="zh-CN" b="1" dirty="0">
                <a:latin typeface="+mn-ea"/>
                <a:ea typeface="+mn-ea"/>
              </a:rPr>
              <a:t>());</a:t>
            </a:r>
          </a:p>
          <a:p>
            <a:pPr indent="449263">
              <a:lnSpc>
                <a:spcPts val="2600"/>
              </a:lnSpc>
            </a:pPr>
            <a:r>
              <a:rPr lang="en-US" altLang="zh-CN" b="1" dirty="0" err="1">
                <a:latin typeface="+mn-ea"/>
                <a:ea typeface="+mn-ea"/>
              </a:rPr>
              <a:t>i</a:t>
            </a:r>
            <a:r>
              <a:rPr lang="en-US" altLang="zh-CN" b="1" dirty="0">
                <a:latin typeface="+mn-ea"/>
                <a:ea typeface="+mn-ea"/>
              </a:rPr>
              <a:t>=2;</a:t>
            </a:r>
          </a:p>
          <a:p>
            <a:pPr indent="449263">
              <a:lnSpc>
                <a:spcPts val="2600"/>
              </a:lnSpc>
            </a:pPr>
            <a:r>
              <a:rPr lang="en-US" altLang="zh-CN" b="1" dirty="0" err="1">
                <a:latin typeface="+mn-ea"/>
                <a:ea typeface="+mn-ea"/>
              </a:rPr>
              <a:t>printf</a:t>
            </a:r>
            <a:r>
              <a:rPr lang="en-US" altLang="zh-CN" b="1" dirty="0">
                <a:latin typeface="+mn-ea"/>
                <a:ea typeface="+mn-ea"/>
              </a:rPr>
              <a:t>("NO.%d:",</a:t>
            </a:r>
            <a:r>
              <a:rPr lang="en-US" altLang="zh-CN" b="1" dirty="0" err="1">
                <a:latin typeface="+mn-ea"/>
                <a:ea typeface="+mn-ea"/>
              </a:rPr>
              <a:t>i</a:t>
            </a:r>
            <a:r>
              <a:rPr lang="en-US" altLang="zh-CN" b="1" dirty="0">
                <a:latin typeface="+mn-ea"/>
                <a:ea typeface="+mn-ea"/>
              </a:rPr>
              <a:t>);</a:t>
            </a:r>
          </a:p>
          <a:p>
            <a:pPr indent="449263">
              <a:lnSpc>
                <a:spcPts val="2600"/>
              </a:lnSpc>
            </a:pPr>
            <a:r>
              <a:rPr lang="en-US" altLang="zh-CN" b="1" dirty="0" err="1">
                <a:latin typeface="+mn-ea"/>
                <a:ea typeface="+mn-ea"/>
              </a:rPr>
              <a:t>printf</a:t>
            </a:r>
            <a:r>
              <a:rPr lang="en-US" altLang="zh-CN" b="1" dirty="0">
                <a:latin typeface="+mn-ea"/>
                <a:ea typeface="+mn-ea"/>
              </a:rPr>
              <a:t>("%d\</a:t>
            </a:r>
            <a:r>
              <a:rPr lang="en-US" altLang="zh-CN" b="1" dirty="0" err="1">
                <a:latin typeface="+mn-ea"/>
                <a:ea typeface="+mn-ea"/>
              </a:rPr>
              <a:t>n",add</a:t>
            </a:r>
            <a:r>
              <a:rPr lang="en-US" altLang="zh-CN" b="1" dirty="0">
                <a:latin typeface="+mn-ea"/>
                <a:ea typeface="+mn-ea"/>
              </a:rPr>
              <a:t>());</a:t>
            </a:r>
          </a:p>
          <a:p>
            <a:pPr indent="449263">
              <a:lnSpc>
                <a:spcPts val="2600"/>
              </a:lnSpc>
            </a:pPr>
            <a:r>
              <a:rPr lang="en-US" altLang="zh-CN" b="1" dirty="0" err="1">
                <a:latin typeface="+mn-ea"/>
                <a:ea typeface="+mn-ea"/>
              </a:rPr>
              <a:t>i</a:t>
            </a:r>
            <a:r>
              <a:rPr lang="en-US" altLang="zh-CN" b="1" dirty="0">
                <a:latin typeface="+mn-ea"/>
                <a:ea typeface="+mn-ea"/>
              </a:rPr>
              <a:t>=3;</a:t>
            </a:r>
          </a:p>
          <a:p>
            <a:pPr indent="449263">
              <a:lnSpc>
                <a:spcPts val="2600"/>
              </a:lnSpc>
            </a:pPr>
            <a:r>
              <a:rPr lang="en-US" altLang="zh-CN" b="1" dirty="0" err="1">
                <a:latin typeface="+mn-ea"/>
                <a:ea typeface="+mn-ea"/>
              </a:rPr>
              <a:t>printf</a:t>
            </a:r>
            <a:r>
              <a:rPr lang="en-US" altLang="zh-CN" b="1" dirty="0">
                <a:latin typeface="+mn-ea"/>
                <a:ea typeface="+mn-ea"/>
              </a:rPr>
              <a:t>("NO.%d:",</a:t>
            </a:r>
            <a:r>
              <a:rPr lang="en-US" altLang="zh-CN" b="1" dirty="0" err="1">
                <a:latin typeface="+mn-ea"/>
                <a:ea typeface="+mn-ea"/>
              </a:rPr>
              <a:t>i</a:t>
            </a:r>
            <a:r>
              <a:rPr lang="en-US" altLang="zh-CN" b="1" dirty="0">
                <a:latin typeface="+mn-ea"/>
                <a:ea typeface="+mn-ea"/>
              </a:rPr>
              <a:t>);</a:t>
            </a:r>
          </a:p>
          <a:p>
            <a:pPr indent="449263">
              <a:lnSpc>
                <a:spcPts val="2600"/>
              </a:lnSpc>
            </a:pPr>
            <a:r>
              <a:rPr lang="en-US" altLang="zh-CN" b="1" dirty="0" err="1">
                <a:latin typeface="+mn-ea"/>
                <a:ea typeface="+mn-ea"/>
              </a:rPr>
              <a:t>printf</a:t>
            </a:r>
            <a:r>
              <a:rPr lang="en-US" altLang="zh-CN" b="1" dirty="0">
                <a:latin typeface="+mn-ea"/>
                <a:ea typeface="+mn-ea"/>
              </a:rPr>
              <a:t>("%d\</a:t>
            </a:r>
            <a:r>
              <a:rPr lang="en-US" altLang="zh-CN" b="1" dirty="0" err="1">
                <a:latin typeface="+mn-ea"/>
                <a:ea typeface="+mn-ea"/>
              </a:rPr>
              <a:t>n",add</a:t>
            </a:r>
            <a:r>
              <a:rPr lang="en-US" altLang="zh-CN" b="1" dirty="0">
                <a:latin typeface="+mn-ea"/>
                <a:ea typeface="+mn-ea"/>
              </a:rPr>
              <a:t>());</a:t>
            </a:r>
          </a:p>
          <a:p>
            <a:pPr indent="449263">
              <a:lnSpc>
                <a:spcPts val="2600"/>
              </a:lnSpc>
            </a:pPr>
            <a:r>
              <a:rPr lang="en-US" altLang="zh-CN" b="1" dirty="0">
                <a:latin typeface="+mn-ea"/>
                <a:ea typeface="+mn-ea"/>
              </a:rPr>
              <a:t>return 0;</a:t>
            </a:r>
          </a:p>
          <a:p>
            <a:pPr>
              <a:lnSpc>
                <a:spcPts val="2600"/>
              </a:lnSpc>
            </a:pPr>
            <a:r>
              <a:rPr lang="en-US" altLang="zh-CN" b="1" dirty="0">
                <a:latin typeface="+mn-ea"/>
                <a:ea typeface="+mn-ea"/>
              </a:rPr>
              <a:t>}</a:t>
            </a:r>
            <a:endParaRPr lang="zh-CN" altLang="en-US" b="1" dirty="0">
              <a:latin typeface="+mn-ea"/>
              <a:ea typeface="+mn-ea"/>
            </a:endParaRPr>
          </a:p>
        </p:txBody>
      </p:sp>
      <p:pic>
        <p:nvPicPr>
          <p:cNvPr id="4" name="图片 3"/>
          <p:cNvPicPr>
            <a:picLocks noChangeAspect="1"/>
          </p:cNvPicPr>
          <p:nvPr/>
        </p:nvPicPr>
        <p:blipFill>
          <a:blip r:embed="rId2"/>
          <a:stretch>
            <a:fillRect/>
          </a:stretch>
        </p:blipFill>
        <p:spPr>
          <a:xfrm>
            <a:off x="1710615" y="3700436"/>
            <a:ext cx="2952750" cy="1219200"/>
          </a:xfrm>
          <a:prstGeom prst="rect">
            <a:avLst/>
          </a:prstGeom>
        </p:spPr>
      </p:pic>
    </p:spTree>
    <p:extLst>
      <p:ext uri="{BB962C8B-B14F-4D97-AF65-F5344CB8AC3E}">
        <p14:creationId xmlns:p14="http://schemas.microsoft.com/office/powerpoint/2010/main" val="2754512620"/>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554831"/>
          </a:xfrm>
        </p:spPr>
        <p:txBody>
          <a:bodyPr vert="horz" wrap="square" lIns="69056" tIns="34529" rIns="69056" bIns="34529" numCol="1" anchor="ctr" anchorCtr="0" compatLnSpc="1">
            <a:prstTxWarp prst="textNoShape">
              <a:avLst/>
            </a:prstTxWarp>
          </a:bodyPr>
          <a:lstStyle/>
          <a:p>
            <a:pPr eaLnBrk="1" hangingPunct="1">
              <a:defRPr/>
            </a:pPr>
            <a:r>
              <a:rPr lang="zh-CN" altLang="en-US" sz="3200" dirty="0">
                <a:effectLst>
                  <a:outerShdw blurRad="38100" dist="38100" dir="2700000" algn="tl">
                    <a:srgbClr val="C0C0C0"/>
                  </a:outerShdw>
                </a:effectLst>
              </a:rPr>
              <a:t>静态全局变量</a:t>
            </a:r>
          </a:p>
        </p:txBody>
      </p:sp>
      <p:sp>
        <p:nvSpPr>
          <p:cNvPr id="614403" name="Rectangle 3"/>
          <p:cNvSpPr>
            <a:spLocks noChangeArrowheads="1"/>
          </p:cNvSpPr>
          <p:nvPr/>
        </p:nvSpPr>
        <p:spPr bwMode="auto">
          <a:xfrm>
            <a:off x="342901" y="1131590"/>
            <a:ext cx="8572499" cy="36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ts val="3300"/>
              </a:lnSpc>
              <a:spcBef>
                <a:spcPts val="600"/>
              </a:spcBef>
              <a:buClrTx/>
              <a:buSzTx/>
              <a:buFontTx/>
              <a:buChar char="•"/>
            </a:pPr>
            <a:r>
              <a:rPr kumimoji="1" lang="zh-CN" altLang="en-US" sz="2100" dirty="0">
                <a:solidFill>
                  <a:srgbClr val="FF0000"/>
                </a:solidFill>
                <a:latin typeface="微软雅黑" panose="020B0503020204020204" pitchFamily="34" charset="-122"/>
                <a:ea typeface="微软雅黑" panose="020B0503020204020204" pitchFamily="34" charset="-122"/>
              </a:rPr>
              <a:t>全局变量的作用域</a:t>
            </a:r>
            <a:r>
              <a:rPr kumimoji="1" lang="zh-CN" altLang="en-US" sz="2100" dirty="0">
                <a:solidFill>
                  <a:srgbClr val="000066"/>
                </a:solidFill>
                <a:latin typeface="微软雅黑" panose="020B0503020204020204" pitchFamily="34" charset="-122"/>
                <a:ea typeface="微软雅黑" panose="020B0503020204020204" pitchFamily="34" charset="-122"/>
              </a:rPr>
              <a:t>是从变量声明的那处开始直到本文件的末尾。</a:t>
            </a:r>
            <a:endParaRPr kumimoji="1" lang="en-US" altLang="zh-CN" sz="21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ts val="3300"/>
              </a:lnSpc>
              <a:spcBef>
                <a:spcPts val="6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与全局变量类似，静态全局变量的存储期限也是在内存空间分配之后，一直保留到程序结束。</a:t>
            </a:r>
            <a:endParaRPr kumimoji="1" lang="en-US" altLang="zh-CN" sz="21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ts val="3300"/>
              </a:lnSpc>
              <a:spcBef>
                <a:spcPts val="6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但是，静态全局变量只在声明它的文件内可见，对同一文件内的函数可见，对其他文件中的函数不可见，能避免被其他文件访问，实现了信息的隐藏。</a:t>
            </a:r>
            <a:endParaRPr kumimoji="1" lang="en-US" altLang="zh-CN" sz="21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ts val="3300"/>
              </a:lnSpc>
              <a:spcBef>
                <a:spcPts val="6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静态全局变量属于</a:t>
            </a:r>
            <a:r>
              <a:rPr kumimoji="1" lang="en-US" altLang="zh-CN" sz="2100" dirty="0">
                <a:solidFill>
                  <a:srgbClr val="000066"/>
                </a:solidFill>
                <a:latin typeface="微软雅黑" panose="020B0503020204020204" pitchFamily="34" charset="-122"/>
                <a:ea typeface="微软雅黑" panose="020B0503020204020204" pitchFamily="34" charset="-122"/>
              </a:rPr>
              <a:t>C </a:t>
            </a:r>
            <a:r>
              <a:rPr kumimoji="1" lang="zh-CN" altLang="en-US" sz="2100" dirty="0">
                <a:solidFill>
                  <a:srgbClr val="000066"/>
                </a:solidFill>
                <a:latin typeface="微软雅黑" panose="020B0503020204020204" pitchFamily="34" charset="-122"/>
                <a:ea typeface="微软雅黑" panose="020B0503020204020204" pitchFamily="34" charset="-122"/>
              </a:rPr>
              <a:t>语言的高级应用，初学者有初步印象就可以，以后用到的时候再去细究。</a:t>
            </a:r>
            <a:r>
              <a:rPr kumimoji="1" lang="zh-CN" altLang="zh-CN" sz="2100" dirty="0">
                <a:solidFill>
                  <a:srgbClr val="000066"/>
                </a:solidFill>
                <a:latin typeface="微软雅黑" panose="020B0503020204020204" pitchFamily="34" charset="-122"/>
                <a:ea typeface="微软雅黑" panose="020B0503020204020204" pitchFamily="34" charset="-122"/>
              </a:rPr>
              <a:t>。</a:t>
            </a:r>
            <a:endParaRPr kumimoji="1" lang="en-US" altLang="zh-CN" sz="21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164712"/>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03">
                                            <p:txEl>
                                              <p:pRg st="2" end="2"/>
                                            </p:txEl>
                                          </p:spTgt>
                                        </p:tgtEl>
                                        <p:attrNameLst>
                                          <p:attrName>style.visibility</p:attrName>
                                        </p:attrNameLst>
                                      </p:cBhvr>
                                      <p:to>
                                        <p:strVal val="visible"/>
                                      </p:to>
                                    </p:set>
                                    <p:animEffect transition="in" filter="wipe(left)">
                                      <p:cBhvr>
                                        <p:cTn id="17" dur="1000"/>
                                        <p:tgtEl>
                                          <p:spTgt spid="6144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03">
                                            <p:txEl>
                                              <p:pRg st="3" end="3"/>
                                            </p:txEl>
                                          </p:spTgt>
                                        </p:tgtEl>
                                        <p:attrNameLst>
                                          <p:attrName>style.visibility</p:attrName>
                                        </p:attrNameLst>
                                      </p:cBhvr>
                                      <p:to>
                                        <p:strVal val="visible"/>
                                      </p:to>
                                    </p:set>
                                    <p:animEffect transition="in" filter="wipe(left)">
                                      <p:cBhvr>
                                        <p:cTn id="22" dur="1000"/>
                                        <p:tgtEl>
                                          <p:spTgt spid="614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Autofit/>
          </a:bodyPr>
          <a:lstStyle/>
          <a:p>
            <a:r>
              <a:rPr lang="en-US" altLang="zh-CN" sz="3600" dirty="0"/>
              <a:t>3.4  </a:t>
            </a:r>
            <a:r>
              <a:rPr lang="zh-CN" altLang="en-US" sz="3600" dirty="0"/>
              <a:t>整型</a:t>
            </a:r>
          </a:p>
        </p:txBody>
      </p:sp>
      <p:sp>
        <p:nvSpPr>
          <p:cNvPr id="8" name="TextBox 7"/>
          <p:cNvSpPr txBox="1"/>
          <p:nvPr/>
        </p:nvSpPr>
        <p:spPr>
          <a:xfrm>
            <a:off x="539552" y="843558"/>
            <a:ext cx="2417650" cy="461665"/>
          </a:xfrm>
          <a:prstGeom prst="rect">
            <a:avLst/>
          </a:prstGeom>
          <a:solidFill>
            <a:srgbClr val="CCFFFF"/>
          </a:solidFill>
          <a:ln w="28575">
            <a:noFill/>
          </a:ln>
          <a:effectLst>
            <a:outerShdw blurRad="50800" dist="38100" dir="2700000" algn="tl" rotWithShape="0">
              <a:prstClr val="black">
                <a:alpha val="40000"/>
              </a:prstClr>
            </a:outerShdw>
          </a:effectLst>
        </p:spPr>
        <p:txBody>
          <a:bodyPr wrap="none" rtlCol="0">
            <a:spAutoFit/>
          </a:bodyPr>
          <a:lstStyle/>
          <a:p>
            <a:r>
              <a:rPr lang="zh-CN" altLang="en-US" sz="2400" dirty="0">
                <a:latin typeface="微软雅黑" pitchFamily="34" charset="-122"/>
                <a:ea typeface="微软雅黑" pitchFamily="34" charset="-122"/>
              </a:rPr>
              <a:t>类型标识符：</a:t>
            </a:r>
            <a:r>
              <a:rPr lang="en-US" altLang="zh-CN" sz="2400" dirty="0" err="1">
                <a:latin typeface="微软雅黑" pitchFamily="34" charset="-122"/>
                <a:ea typeface="微软雅黑" pitchFamily="34" charset="-122"/>
              </a:rPr>
              <a:t>int</a:t>
            </a:r>
            <a:endParaRPr lang="zh-CN" altLang="en-US" sz="2400" dirty="0">
              <a:latin typeface="微软雅黑" pitchFamily="34" charset="-122"/>
              <a:ea typeface="微软雅黑" pitchFamily="34" charset="-122"/>
            </a:endParaRPr>
          </a:p>
        </p:txBody>
      </p:sp>
      <p:sp>
        <p:nvSpPr>
          <p:cNvPr id="9" name="TextBox 8"/>
          <p:cNvSpPr txBox="1"/>
          <p:nvPr/>
        </p:nvSpPr>
        <p:spPr>
          <a:xfrm>
            <a:off x="755577" y="3435846"/>
            <a:ext cx="1723549"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类型修饰符</a:t>
            </a:r>
          </a:p>
        </p:txBody>
      </p:sp>
      <p:sp>
        <p:nvSpPr>
          <p:cNvPr id="10" name="左大括号 9"/>
          <p:cNvSpPr/>
          <p:nvPr/>
        </p:nvSpPr>
        <p:spPr>
          <a:xfrm>
            <a:off x="2650342" y="2841780"/>
            <a:ext cx="360040" cy="1566174"/>
          </a:xfrm>
          <a:prstGeom prst="leftBrace">
            <a:avLst>
              <a:gd name="adj1" fmla="val 87896"/>
              <a:gd name="adj2"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11" name="TextBox 10"/>
          <p:cNvSpPr txBox="1"/>
          <p:nvPr/>
        </p:nvSpPr>
        <p:spPr>
          <a:xfrm>
            <a:off x="3082390" y="2679762"/>
            <a:ext cx="1984839" cy="461665"/>
          </a:xfrm>
          <a:prstGeom prst="rect">
            <a:avLst/>
          </a:prstGeom>
          <a:noFill/>
        </p:spPr>
        <p:txBody>
          <a:bodyPr wrap="none" rtlCol="0">
            <a:spAutoFit/>
          </a:bodyPr>
          <a:lstStyle/>
          <a:p>
            <a:r>
              <a:rPr lang="en-US" altLang="zh-CN" sz="2400" dirty="0">
                <a:latin typeface="Gungsuh" pitchFamily="18" charset="-127"/>
                <a:ea typeface="Gungsuh" pitchFamily="18" charset="-127"/>
              </a:rPr>
              <a:t>short/long</a:t>
            </a:r>
            <a:endParaRPr lang="zh-CN" altLang="en-US" sz="2400" dirty="0">
              <a:latin typeface="Gungsuh" pitchFamily="18" charset="-127"/>
              <a:ea typeface="Gungsuh" pitchFamily="18" charset="-127"/>
            </a:endParaRPr>
          </a:p>
        </p:txBody>
      </p:sp>
      <p:sp>
        <p:nvSpPr>
          <p:cNvPr id="12" name="TextBox 11"/>
          <p:cNvSpPr txBox="1"/>
          <p:nvPr/>
        </p:nvSpPr>
        <p:spPr>
          <a:xfrm>
            <a:off x="3082390" y="4191930"/>
            <a:ext cx="2900153" cy="461665"/>
          </a:xfrm>
          <a:prstGeom prst="rect">
            <a:avLst/>
          </a:prstGeom>
          <a:noFill/>
        </p:spPr>
        <p:txBody>
          <a:bodyPr wrap="none" rtlCol="0">
            <a:spAutoFit/>
          </a:bodyPr>
          <a:lstStyle/>
          <a:p>
            <a:r>
              <a:rPr lang="en-US" altLang="zh-CN" sz="2400" dirty="0">
                <a:latin typeface="Gungsuh" pitchFamily="18" charset="-127"/>
                <a:ea typeface="Gungsuh" pitchFamily="18" charset="-127"/>
              </a:rPr>
              <a:t>signed/unsigned</a:t>
            </a:r>
            <a:endParaRPr lang="zh-CN" altLang="en-US" sz="2400" dirty="0">
              <a:latin typeface="Gungsuh" pitchFamily="18" charset="-127"/>
              <a:ea typeface="Gungsuh" pitchFamily="18" charset="-127"/>
            </a:endParaRPr>
          </a:p>
        </p:txBody>
      </p:sp>
      <p:sp>
        <p:nvSpPr>
          <p:cNvPr id="13" name="TextBox 12"/>
          <p:cNvSpPr txBox="1"/>
          <p:nvPr/>
        </p:nvSpPr>
        <p:spPr>
          <a:xfrm>
            <a:off x="4932040" y="1707654"/>
            <a:ext cx="1555234" cy="461665"/>
          </a:xfrm>
          <a:prstGeom prst="rect">
            <a:avLst/>
          </a:prstGeom>
          <a:noFill/>
        </p:spPr>
        <p:txBody>
          <a:bodyPr wrap="none" rtlCol="0">
            <a:spAutoFit/>
          </a:bodyPr>
          <a:lstStyle/>
          <a:p>
            <a:r>
              <a:rPr lang="zh-CN" altLang="en-US" sz="2400" dirty="0">
                <a:latin typeface="微软雅黑" pitchFamily="34" charset="-122"/>
                <a:ea typeface="微软雅黑" pitchFamily="34" charset="-122"/>
              </a:rPr>
              <a:t>长度</a:t>
            </a:r>
            <a:r>
              <a:rPr lang="en-US" altLang="zh-CN" sz="2400" dirty="0">
                <a:latin typeface="微软雅黑" pitchFamily="34" charset="-122"/>
                <a:ea typeface="微软雅黑" pitchFamily="34" charset="-122"/>
              </a:rPr>
              <a:t>(size)</a:t>
            </a:r>
            <a:endParaRPr lang="zh-CN" altLang="en-US" sz="2400" dirty="0">
              <a:latin typeface="微软雅黑" pitchFamily="34" charset="-122"/>
              <a:ea typeface="微软雅黑" pitchFamily="34" charset="-122"/>
            </a:endParaRPr>
          </a:p>
        </p:txBody>
      </p:sp>
      <p:sp>
        <p:nvSpPr>
          <p:cNvPr id="14" name="左大括号 13"/>
          <p:cNvSpPr/>
          <p:nvPr/>
        </p:nvSpPr>
        <p:spPr>
          <a:xfrm>
            <a:off x="6660232" y="1113588"/>
            <a:ext cx="360040" cy="1566174"/>
          </a:xfrm>
          <a:prstGeom prst="leftBrace">
            <a:avLst>
              <a:gd name="adj1" fmla="val 87896"/>
              <a:gd name="adj2" fmla="val 50000"/>
            </a:avLst>
          </a:prstGeom>
          <a:ln w="28575">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15" name="TextBox 14"/>
          <p:cNvSpPr txBox="1"/>
          <p:nvPr/>
        </p:nvSpPr>
        <p:spPr>
          <a:xfrm>
            <a:off x="7092280" y="951570"/>
            <a:ext cx="1083951" cy="461665"/>
          </a:xfrm>
          <a:prstGeom prst="rect">
            <a:avLst/>
          </a:prstGeom>
          <a:noFill/>
        </p:spPr>
        <p:txBody>
          <a:bodyPr wrap="none" rtlCol="0">
            <a:spAutoFit/>
          </a:bodyPr>
          <a:lstStyle/>
          <a:p>
            <a:r>
              <a:rPr lang="en-US" altLang="zh-CN" sz="2400" dirty="0">
                <a:latin typeface="微软雅黑" pitchFamily="34" charset="-122"/>
                <a:ea typeface="微软雅黑" pitchFamily="34" charset="-122"/>
              </a:rPr>
              <a:t>16bits</a:t>
            </a:r>
            <a:endParaRPr lang="zh-CN" altLang="en-US" sz="2400" dirty="0">
              <a:latin typeface="微软雅黑" pitchFamily="34" charset="-122"/>
              <a:ea typeface="微软雅黑" pitchFamily="34" charset="-122"/>
            </a:endParaRPr>
          </a:p>
        </p:txBody>
      </p:sp>
      <p:sp>
        <p:nvSpPr>
          <p:cNvPr id="16" name="TextBox 15"/>
          <p:cNvSpPr txBox="1"/>
          <p:nvPr/>
        </p:nvSpPr>
        <p:spPr>
          <a:xfrm>
            <a:off x="7092280" y="2463738"/>
            <a:ext cx="1083951" cy="461665"/>
          </a:xfrm>
          <a:prstGeom prst="rect">
            <a:avLst/>
          </a:prstGeom>
          <a:noFill/>
        </p:spPr>
        <p:txBody>
          <a:bodyPr wrap="none" rtlCol="0">
            <a:spAutoFit/>
          </a:bodyPr>
          <a:lstStyle/>
          <a:p>
            <a:r>
              <a:rPr lang="en-US" altLang="zh-CN" sz="2400" dirty="0">
                <a:latin typeface="微软雅黑" pitchFamily="34" charset="-122"/>
                <a:ea typeface="微软雅黑" pitchFamily="34" charset="-122"/>
              </a:rPr>
              <a:t>64bits</a:t>
            </a:r>
            <a:endParaRPr lang="zh-CN" altLang="en-US" sz="2400" dirty="0">
              <a:latin typeface="微软雅黑" pitchFamily="34" charset="-122"/>
              <a:ea typeface="微软雅黑" pitchFamily="34" charset="-122"/>
            </a:endParaRPr>
          </a:p>
        </p:txBody>
      </p:sp>
      <p:sp>
        <p:nvSpPr>
          <p:cNvPr id="18" name="任意多边形 17"/>
          <p:cNvSpPr/>
          <p:nvPr/>
        </p:nvSpPr>
        <p:spPr>
          <a:xfrm rot="21398496">
            <a:off x="2090397" y="1235297"/>
            <a:ext cx="2963368" cy="847916"/>
          </a:xfrm>
          <a:custGeom>
            <a:avLst/>
            <a:gdLst>
              <a:gd name="connsiteX0" fmla="*/ 529167 w 2865967"/>
              <a:gd name="connsiteY0" fmla="*/ 0 h 973667"/>
              <a:gd name="connsiteX1" fmla="*/ 389467 w 2865967"/>
              <a:gd name="connsiteY1" fmla="*/ 825500 h 973667"/>
              <a:gd name="connsiteX2" fmla="*/ 2865967 w 2865967"/>
              <a:gd name="connsiteY2" fmla="*/ 889000 h 973667"/>
              <a:gd name="connsiteX3" fmla="*/ 2865967 w 2865967"/>
              <a:gd name="connsiteY3" fmla="*/ 889000 h 973667"/>
              <a:gd name="connsiteX4" fmla="*/ 2865967 w 2865967"/>
              <a:gd name="connsiteY4" fmla="*/ 889000 h 973667"/>
              <a:gd name="connsiteX5" fmla="*/ 2865967 w 2865967"/>
              <a:gd name="connsiteY5" fmla="*/ 889000 h 97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5967" h="973667">
                <a:moveTo>
                  <a:pt x="529167" y="0"/>
                </a:moveTo>
                <a:cubicBezTo>
                  <a:pt x="264583" y="338666"/>
                  <a:pt x="0" y="677333"/>
                  <a:pt x="389467" y="825500"/>
                </a:cubicBezTo>
                <a:cubicBezTo>
                  <a:pt x="778934" y="973667"/>
                  <a:pt x="2865967" y="889000"/>
                  <a:pt x="2865967" y="889000"/>
                </a:cubicBezTo>
                <a:lnTo>
                  <a:pt x="2865967" y="889000"/>
                </a:lnTo>
                <a:lnTo>
                  <a:pt x="2865967" y="889000"/>
                </a:lnTo>
                <a:lnTo>
                  <a:pt x="2865967" y="889000"/>
                </a:lnTo>
              </a:path>
            </a:pathLst>
          </a:custGeom>
          <a:ln w="381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1" name="任意多边形 20"/>
          <p:cNvSpPr/>
          <p:nvPr/>
        </p:nvSpPr>
        <p:spPr>
          <a:xfrm>
            <a:off x="607485" y="1275605"/>
            <a:ext cx="796164" cy="2162919"/>
          </a:xfrm>
          <a:custGeom>
            <a:avLst/>
            <a:gdLst>
              <a:gd name="connsiteX0" fmla="*/ 954617 w 954617"/>
              <a:gd name="connsiteY0" fmla="*/ 0 h 2946400"/>
              <a:gd name="connsiteX1" fmla="*/ 332317 w 954617"/>
              <a:gd name="connsiteY1" fmla="*/ 711200 h 2946400"/>
              <a:gd name="connsiteX2" fmla="*/ 27517 w 954617"/>
              <a:gd name="connsiteY2" fmla="*/ 1574800 h 2946400"/>
              <a:gd name="connsiteX3" fmla="*/ 497417 w 954617"/>
              <a:gd name="connsiteY3" fmla="*/ 2946400 h 2946400"/>
              <a:gd name="connsiteX4" fmla="*/ 497417 w 954617"/>
              <a:gd name="connsiteY4" fmla="*/ 2946400 h 294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617" h="2946400">
                <a:moveTo>
                  <a:pt x="954617" y="0"/>
                </a:moveTo>
                <a:cubicBezTo>
                  <a:pt x="720725" y="224366"/>
                  <a:pt x="486834" y="448733"/>
                  <a:pt x="332317" y="711200"/>
                </a:cubicBezTo>
                <a:cubicBezTo>
                  <a:pt x="177800" y="973667"/>
                  <a:pt x="0" y="1202267"/>
                  <a:pt x="27517" y="1574800"/>
                </a:cubicBezTo>
                <a:cubicBezTo>
                  <a:pt x="55034" y="1947333"/>
                  <a:pt x="497417" y="2946400"/>
                  <a:pt x="497417" y="2946400"/>
                </a:cubicBezTo>
                <a:lnTo>
                  <a:pt x="497417" y="2946400"/>
                </a:lnTo>
              </a:path>
            </a:pathLst>
          </a:cu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17" name="TextBox 15"/>
          <p:cNvSpPr txBox="1"/>
          <p:nvPr/>
        </p:nvSpPr>
        <p:spPr>
          <a:xfrm>
            <a:off x="7092280" y="1659255"/>
            <a:ext cx="1083951" cy="461665"/>
          </a:xfrm>
          <a:prstGeom prst="rect">
            <a:avLst/>
          </a:prstGeom>
          <a:noFill/>
        </p:spPr>
        <p:txBody>
          <a:bodyPr wrap="none" rtlCol="0">
            <a:spAutoFit/>
          </a:bodyPr>
          <a:lstStyle/>
          <a:p>
            <a:r>
              <a:rPr lang="en-US" altLang="zh-CN" sz="2400" dirty="0">
                <a:latin typeface="微软雅黑" pitchFamily="34" charset="-122"/>
                <a:ea typeface="微软雅黑" pitchFamily="34" charset="-122"/>
              </a:rPr>
              <a:t>32bits</a:t>
            </a:r>
            <a:endParaRPr lang="zh-CN" altLang="en-US" sz="24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randombar(horizontal)">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randombar(horizontal)">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randombar(horizontal)">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p:bldP spid="13" grpId="0"/>
      <p:bldP spid="14" grpId="0" animBg="1"/>
      <p:bldP spid="15" grpId="0"/>
      <p:bldP spid="16" grpId="0"/>
      <p:bldP spid="18" grpId="0" animBg="1"/>
      <p:bldP spid="21" grpId="0" animBg="1"/>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latin typeface="+mn-lt"/>
              </a:rPr>
              <a:t>整型</a:t>
            </a:r>
          </a:p>
        </p:txBody>
      </p:sp>
      <p:sp>
        <p:nvSpPr>
          <p:cNvPr id="4" name="TextBox 3"/>
          <p:cNvSpPr txBox="1"/>
          <p:nvPr/>
        </p:nvSpPr>
        <p:spPr>
          <a:xfrm>
            <a:off x="1043609" y="2517744"/>
            <a:ext cx="902811" cy="461665"/>
          </a:xfrm>
          <a:prstGeom prst="rect">
            <a:avLst/>
          </a:prstGeom>
          <a:noFill/>
        </p:spPr>
        <p:txBody>
          <a:bodyPr wrap="square" rtlCol="0">
            <a:spAutoFit/>
          </a:bodyPr>
          <a:lstStyle/>
          <a:p>
            <a:r>
              <a:rPr lang="zh-CN" altLang="en-US" sz="2400" dirty="0">
                <a:latin typeface="+mn-lt"/>
                <a:ea typeface="微软雅黑" pitchFamily="34" charset="-122"/>
              </a:rPr>
              <a:t>整型</a:t>
            </a:r>
          </a:p>
        </p:txBody>
      </p:sp>
      <p:sp>
        <p:nvSpPr>
          <p:cNvPr id="5" name="左大括号 4"/>
          <p:cNvSpPr/>
          <p:nvPr/>
        </p:nvSpPr>
        <p:spPr>
          <a:xfrm>
            <a:off x="1907704" y="1221600"/>
            <a:ext cx="504056" cy="3024336"/>
          </a:xfrm>
          <a:prstGeom prst="leftBrace">
            <a:avLst>
              <a:gd name="adj1" fmla="val 29497"/>
              <a:gd name="adj2" fmla="val 50000"/>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6" name="TextBox 5"/>
          <p:cNvSpPr txBox="1"/>
          <p:nvPr/>
        </p:nvSpPr>
        <p:spPr>
          <a:xfrm>
            <a:off x="2555776" y="1059582"/>
            <a:ext cx="1406154" cy="461665"/>
          </a:xfrm>
          <a:prstGeom prst="rect">
            <a:avLst/>
          </a:prstGeom>
          <a:noFill/>
        </p:spPr>
        <p:txBody>
          <a:bodyPr wrap="none" rtlCol="0">
            <a:spAutoFit/>
          </a:bodyPr>
          <a:lstStyle/>
          <a:p>
            <a:r>
              <a:rPr lang="en-US" altLang="zh-CN" sz="2400" dirty="0">
                <a:latin typeface="+mn-lt"/>
                <a:ea typeface="Gungsuh" pitchFamily="18" charset="-127"/>
                <a:cs typeface="Arial Unicode MS" pitchFamily="34" charset="-122"/>
              </a:rPr>
              <a:t>short [</a:t>
            </a:r>
            <a:r>
              <a:rPr lang="en-US" altLang="zh-CN" sz="2400" dirty="0" err="1">
                <a:latin typeface="+mn-lt"/>
                <a:ea typeface="Gungsuh" pitchFamily="18" charset="-127"/>
                <a:cs typeface="Arial Unicode MS" pitchFamily="34" charset="-122"/>
              </a:rPr>
              <a:t>int</a:t>
            </a:r>
            <a:r>
              <a:rPr lang="en-US" altLang="zh-CN" sz="2400" dirty="0">
                <a:latin typeface="+mn-lt"/>
                <a:ea typeface="Gungsuh" pitchFamily="18" charset="-127"/>
                <a:cs typeface="Arial Unicode MS" pitchFamily="34" charset="-122"/>
              </a:rPr>
              <a:t>]</a:t>
            </a:r>
            <a:endParaRPr lang="zh-CN" altLang="en-US" sz="2400" dirty="0">
              <a:latin typeface="+mn-lt"/>
              <a:ea typeface="Gungsuh" pitchFamily="18" charset="-127"/>
              <a:cs typeface="Arial Unicode MS" pitchFamily="34" charset="-122"/>
            </a:endParaRPr>
          </a:p>
        </p:txBody>
      </p:sp>
      <p:sp>
        <p:nvSpPr>
          <p:cNvPr id="9" name="TextBox 8"/>
          <p:cNvSpPr txBox="1"/>
          <p:nvPr/>
        </p:nvSpPr>
        <p:spPr>
          <a:xfrm>
            <a:off x="2555776" y="1707654"/>
            <a:ext cx="4320480" cy="461665"/>
          </a:xfrm>
          <a:prstGeom prst="rect">
            <a:avLst/>
          </a:prstGeom>
          <a:noFill/>
        </p:spPr>
        <p:txBody>
          <a:bodyPr wrap="square" rtlCol="0">
            <a:spAutoFit/>
          </a:bodyPr>
          <a:lstStyle/>
          <a:p>
            <a:r>
              <a:rPr lang="en-US" altLang="zh-CN" sz="2400" dirty="0">
                <a:latin typeface="+mn-lt"/>
                <a:ea typeface="Gungsuh" pitchFamily="18" charset="-127"/>
              </a:rPr>
              <a:t>unsigned short [</a:t>
            </a:r>
            <a:r>
              <a:rPr lang="en-US" altLang="zh-CN" sz="2400" dirty="0" err="1">
                <a:latin typeface="+mn-lt"/>
                <a:ea typeface="Gungsuh" pitchFamily="18" charset="-127"/>
              </a:rPr>
              <a:t>int</a:t>
            </a:r>
            <a:r>
              <a:rPr lang="en-US" altLang="zh-CN" sz="2400" dirty="0">
                <a:latin typeface="+mn-lt"/>
                <a:ea typeface="Gungsuh" pitchFamily="18" charset="-127"/>
              </a:rPr>
              <a:t>]</a:t>
            </a:r>
            <a:endParaRPr lang="zh-CN" altLang="en-US" sz="2400" dirty="0">
              <a:latin typeface="+mn-lt"/>
              <a:ea typeface="Gungsuh" pitchFamily="18" charset="-127"/>
            </a:endParaRPr>
          </a:p>
        </p:txBody>
      </p:sp>
      <p:sp>
        <p:nvSpPr>
          <p:cNvPr id="10" name="TextBox 9"/>
          <p:cNvSpPr txBox="1"/>
          <p:nvPr/>
        </p:nvSpPr>
        <p:spPr>
          <a:xfrm>
            <a:off x="2555777" y="2355726"/>
            <a:ext cx="508473" cy="461665"/>
          </a:xfrm>
          <a:prstGeom prst="rect">
            <a:avLst/>
          </a:prstGeom>
          <a:noFill/>
        </p:spPr>
        <p:txBody>
          <a:bodyPr wrap="none" rtlCol="0">
            <a:spAutoFit/>
          </a:bodyPr>
          <a:lstStyle/>
          <a:p>
            <a:r>
              <a:rPr lang="en-US" altLang="zh-CN" sz="2400" dirty="0" err="1">
                <a:latin typeface="+mn-lt"/>
                <a:ea typeface="Gungsuh" pitchFamily="18" charset="-127"/>
              </a:rPr>
              <a:t>int</a:t>
            </a:r>
            <a:endParaRPr lang="zh-CN" altLang="en-US" sz="2400" dirty="0">
              <a:latin typeface="+mn-lt"/>
              <a:ea typeface="Gungsuh" pitchFamily="18" charset="-127"/>
            </a:endParaRPr>
          </a:p>
        </p:txBody>
      </p:sp>
      <p:sp>
        <p:nvSpPr>
          <p:cNvPr id="12" name="TextBox 11"/>
          <p:cNvSpPr txBox="1"/>
          <p:nvPr/>
        </p:nvSpPr>
        <p:spPr>
          <a:xfrm>
            <a:off x="2555776" y="2949792"/>
            <a:ext cx="3089307" cy="461665"/>
          </a:xfrm>
          <a:prstGeom prst="rect">
            <a:avLst/>
          </a:prstGeom>
          <a:noFill/>
        </p:spPr>
        <p:txBody>
          <a:bodyPr wrap="none" rtlCol="0">
            <a:spAutoFit/>
          </a:bodyPr>
          <a:lstStyle/>
          <a:p>
            <a:r>
              <a:rPr lang="en-US" altLang="zh-CN" sz="2400" dirty="0">
                <a:latin typeface="+mn-lt"/>
                <a:ea typeface="Gungsuh" pitchFamily="18" charset="-127"/>
              </a:rPr>
              <a:t>unsigned [unsigned </a:t>
            </a:r>
            <a:r>
              <a:rPr lang="en-US" altLang="zh-CN" sz="2400" dirty="0" err="1">
                <a:latin typeface="+mn-lt"/>
                <a:ea typeface="Gungsuh" pitchFamily="18" charset="-127"/>
              </a:rPr>
              <a:t>int</a:t>
            </a:r>
            <a:r>
              <a:rPr lang="en-US" altLang="zh-CN" sz="2400" dirty="0">
                <a:latin typeface="+mn-lt"/>
                <a:ea typeface="Gungsuh" pitchFamily="18" charset="-127"/>
              </a:rPr>
              <a:t>]</a:t>
            </a:r>
            <a:endParaRPr lang="zh-CN" altLang="en-US" sz="2400" dirty="0">
              <a:latin typeface="+mn-lt"/>
              <a:ea typeface="Gungsuh" pitchFamily="18" charset="-127"/>
            </a:endParaRPr>
          </a:p>
        </p:txBody>
      </p:sp>
      <p:sp>
        <p:nvSpPr>
          <p:cNvPr id="13" name="TextBox 12"/>
          <p:cNvSpPr txBox="1"/>
          <p:nvPr/>
        </p:nvSpPr>
        <p:spPr>
          <a:xfrm>
            <a:off x="2555776" y="3489852"/>
            <a:ext cx="1337226" cy="461665"/>
          </a:xfrm>
          <a:prstGeom prst="rect">
            <a:avLst/>
          </a:prstGeom>
          <a:noFill/>
        </p:spPr>
        <p:txBody>
          <a:bodyPr wrap="none" rtlCol="0">
            <a:spAutoFit/>
          </a:bodyPr>
          <a:lstStyle/>
          <a:p>
            <a:r>
              <a:rPr lang="en-US" altLang="zh-CN" sz="2400" dirty="0">
                <a:latin typeface="+mn-lt"/>
                <a:ea typeface="Gungsuh" pitchFamily="18" charset="-127"/>
              </a:rPr>
              <a:t>long [</a:t>
            </a:r>
            <a:r>
              <a:rPr lang="en-US" altLang="zh-CN" sz="2400" dirty="0" err="1">
                <a:latin typeface="+mn-lt"/>
                <a:ea typeface="Gungsuh" pitchFamily="18" charset="-127"/>
              </a:rPr>
              <a:t>int</a:t>
            </a:r>
            <a:r>
              <a:rPr lang="en-US" altLang="zh-CN" sz="2400" dirty="0">
                <a:latin typeface="+mn-lt"/>
                <a:ea typeface="Gungsuh" pitchFamily="18" charset="-127"/>
              </a:rPr>
              <a:t>]</a:t>
            </a:r>
            <a:endParaRPr lang="zh-CN" altLang="en-US" sz="2400" dirty="0">
              <a:latin typeface="+mn-lt"/>
              <a:ea typeface="Gungsuh" pitchFamily="18" charset="-127"/>
            </a:endParaRPr>
          </a:p>
        </p:txBody>
      </p:sp>
      <p:sp>
        <p:nvSpPr>
          <p:cNvPr id="14" name="TextBox 13"/>
          <p:cNvSpPr txBox="1"/>
          <p:nvPr/>
        </p:nvSpPr>
        <p:spPr>
          <a:xfrm>
            <a:off x="2555776" y="3975906"/>
            <a:ext cx="2525050" cy="461665"/>
          </a:xfrm>
          <a:prstGeom prst="rect">
            <a:avLst/>
          </a:prstGeom>
          <a:noFill/>
        </p:spPr>
        <p:txBody>
          <a:bodyPr wrap="none" rtlCol="0">
            <a:spAutoFit/>
          </a:bodyPr>
          <a:lstStyle/>
          <a:p>
            <a:r>
              <a:rPr lang="en-US" altLang="zh-CN" sz="2400" dirty="0">
                <a:latin typeface="+mn-lt"/>
                <a:ea typeface="Gungsuh" pitchFamily="18" charset="-127"/>
              </a:rPr>
              <a:t>unsigned long [</a:t>
            </a:r>
            <a:r>
              <a:rPr lang="en-US" altLang="zh-CN" sz="2400" dirty="0" err="1">
                <a:latin typeface="+mn-lt"/>
                <a:ea typeface="Gungsuh" pitchFamily="18" charset="-127"/>
              </a:rPr>
              <a:t>int</a:t>
            </a:r>
            <a:r>
              <a:rPr lang="en-US" altLang="zh-CN" sz="2400" dirty="0">
                <a:latin typeface="+mn-lt"/>
                <a:ea typeface="Gungsuh" pitchFamily="18" charset="-127"/>
              </a:rPr>
              <a:t>]</a:t>
            </a:r>
            <a:endParaRPr lang="zh-CN" altLang="en-US" sz="2400" dirty="0">
              <a:latin typeface="+mn-lt"/>
              <a:ea typeface="Gungsuh" pitchFamily="18"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9" grpId="0"/>
      <p:bldP spid="10" grpId="0"/>
      <p:bldP spid="12" grpId="0"/>
      <p:bldP spid="13" grpId="0"/>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有符号整型</a:t>
            </a:r>
            <a:r>
              <a:rPr lang="en-US" altLang="zh-CN" dirty="0"/>
              <a:t>(</a:t>
            </a:r>
            <a:r>
              <a:rPr lang="en-US" altLang="zh-CN" dirty="0" err="1"/>
              <a:t>int</a:t>
            </a:r>
            <a:r>
              <a:rPr lang="en-US" altLang="zh-CN" dirty="0"/>
              <a:t>)</a:t>
            </a:r>
            <a:endParaRPr lang="zh-CN" altLang="en-US" dirty="0"/>
          </a:p>
        </p:txBody>
      </p:sp>
      <p:sp>
        <p:nvSpPr>
          <p:cNvPr id="3" name="内容占位符 2"/>
          <p:cNvSpPr>
            <a:spLocks noGrp="1"/>
          </p:cNvSpPr>
          <p:nvPr>
            <p:ph idx="1"/>
          </p:nvPr>
        </p:nvSpPr>
        <p:spPr>
          <a:xfrm>
            <a:off x="395537" y="1275606"/>
            <a:ext cx="2736303" cy="3508072"/>
          </a:xfrm>
        </p:spPr>
        <p:txBody>
          <a:bodyPr/>
          <a:lstStyle/>
          <a:p>
            <a:pPr algn="just">
              <a:lnSpc>
                <a:spcPct val="150000"/>
              </a:lnSpc>
            </a:pPr>
            <a:r>
              <a:rPr lang="zh-CN" altLang="en-US" sz="2000" dirty="0">
                <a:latin typeface="Consolas" pitchFamily="49" charset="0"/>
              </a:rPr>
              <a:t>有符号整型的类型标识符为</a:t>
            </a:r>
            <a:r>
              <a:rPr lang="en-US" altLang="zh-CN" sz="2000" dirty="0" err="1">
                <a:latin typeface="Consolas" pitchFamily="49" charset="0"/>
              </a:rPr>
              <a:t>int</a:t>
            </a:r>
            <a:endParaRPr lang="en-US" altLang="zh-CN" sz="2000" dirty="0">
              <a:latin typeface="Consolas" pitchFamily="49" charset="0"/>
            </a:endParaRPr>
          </a:p>
          <a:p>
            <a:pPr algn="just">
              <a:lnSpc>
                <a:spcPct val="150000"/>
              </a:lnSpc>
            </a:pPr>
            <a:r>
              <a:rPr lang="zh-CN" altLang="en-US" sz="2000" dirty="0">
                <a:latin typeface="Consolas" pitchFamily="49" charset="0"/>
              </a:rPr>
              <a:t>如果数为正数或零，那么最左边的位（符号位）为</a:t>
            </a:r>
            <a:r>
              <a:rPr lang="en-US" altLang="zh-CN" sz="2000" dirty="0">
                <a:latin typeface="Consolas" pitchFamily="49" charset="0"/>
              </a:rPr>
              <a:t>0</a:t>
            </a:r>
          </a:p>
          <a:p>
            <a:pPr algn="just">
              <a:lnSpc>
                <a:spcPct val="150000"/>
              </a:lnSpc>
            </a:pPr>
            <a:r>
              <a:rPr lang="zh-CN" altLang="en-US" sz="2000" dirty="0">
                <a:latin typeface="Consolas" pitchFamily="49" charset="0"/>
              </a:rPr>
              <a:t>如果是负数，符号位为</a:t>
            </a:r>
            <a:r>
              <a:rPr lang="en-US" altLang="zh-CN" sz="2000" dirty="0">
                <a:latin typeface="Consolas" pitchFamily="49" charset="0"/>
              </a:rPr>
              <a:t>1</a:t>
            </a:r>
          </a:p>
        </p:txBody>
      </p:sp>
      <p:grpSp>
        <p:nvGrpSpPr>
          <p:cNvPr id="21" name="组合 20"/>
          <p:cNvGrpSpPr/>
          <p:nvPr/>
        </p:nvGrpSpPr>
        <p:grpSpPr>
          <a:xfrm>
            <a:off x="3995935" y="1563638"/>
            <a:ext cx="4104457" cy="354377"/>
            <a:chOff x="2699792" y="1876762"/>
            <a:chExt cx="4896544" cy="360040"/>
          </a:xfrm>
        </p:grpSpPr>
        <p:sp>
          <p:nvSpPr>
            <p:cNvPr id="22" name="矩形 21"/>
            <p:cNvSpPr/>
            <p:nvPr/>
          </p:nvSpPr>
          <p:spPr>
            <a:xfrm>
              <a:off x="2699792" y="1876762"/>
              <a:ext cx="4896544" cy="3600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3" name="直接连接符 22"/>
            <p:cNvCxnSpPr/>
            <p:nvPr/>
          </p:nvCxnSpPr>
          <p:spPr>
            <a:xfrm rot="5400000">
              <a:off x="2951820" y="2056782"/>
              <a:ext cx="3600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3707904" y="2458074"/>
            <a:ext cx="954107" cy="400110"/>
          </a:xfrm>
          <a:prstGeom prst="rect">
            <a:avLst/>
          </a:prstGeom>
          <a:noFill/>
          <a:ln>
            <a:solidFill>
              <a:schemeClr val="tx1"/>
            </a:solidFill>
          </a:ln>
        </p:spPr>
        <p:txBody>
          <a:bodyPr wrap="none" rtlCol="0">
            <a:spAutoFit/>
          </a:bodyPr>
          <a:lstStyle/>
          <a:p>
            <a:r>
              <a:rPr lang="zh-CN" altLang="en-US" sz="2000" dirty="0">
                <a:latin typeface="微软雅黑" pitchFamily="34" charset="-122"/>
                <a:ea typeface="微软雅黑" pitchFamily="34" charset="-122"/>
              </a:rPr>
              <a:t>符号位</a:t>
            </a:r>
          </a:p>
        </p:txBody>
      </p:sp>
      <p:cxnSp>
        <p:nvCxnSpPr>
          <p:cNvPr id="25" name="直接箭头连接符 24"/>
          <p:cNvCxnSpPr>
            <a:stCxn id="24" idx="0"/>
          </p:cNvCxnSpPr>
          <p:nvPr/>
        </p:nvCxnSpPr>
        <p:spPr>
          <a:xfrm flipV="1">
            <a:off x="4184958" y="1918016"/>
            <a:ext cx="27002" cy="5400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3995935" y="1029965"/>
            <a:ext cx="4104457" cy="597210"/>
            <a:chOff x="2699792" y="1052736"/>
            <a:chExt cx="4896544" cy="796280"/>
          </a:xfrm>
        </p:grpSpPr>
        <p:sp>
          <p:nvSpPr>
            <p:cNvPr id="27" name="右大括号 26"/>
            <p:cNvSpPr/>
            <p:nvPr/>
          </p:nvSpPr>
          <p:spPr>
            <a:xfrm rot="16200000">
              <a:off x="4968044" y="-779276"/>
              <a:ext cx="360040" cy="4896544"/>
            </a:xfrm>
            <a:prstGeom prst="rightBrace">
              <a:avLst>
                <a:gd name="adj1" fmla="val 96518"/>
                <a:gd name="adj2" fmla="val 5000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8" name="TextBox 27"/>
            <p:cNvSpPr txBox="1"/>
            <p:nvPr/>
          </p:nvSpPr>
          <p:spPr>
            <a:xfrm>
              <a:off x="4546600" y="1052736"/>
              <a:ext cx="1236236" cy="615553"/>
            </a:xfrm>
            <a:prstGeom prst="rect">
              <a:avLst/>
            </a:prstGeom>
            <a:noFill/>
          </p:spPr>
          <p:txBody>
            <a:bodyPr wrap="none" rtlCol="0">
              <a:spAutoFit/>
            </a:bodyPr>
            <a:lstStyle/>
            <a:p>
              <a:r>
                <a:rPr lang="en-US" altLang="zh-CN" sz="2400" dirty="0">
                  <a:latin typeface="Gungsuh" pitchFamily="18" charset="-127"/>
                  <a:ea typeface="Gungsuh" pitchFamily="18" charset="-127"/>
                </a:rPr>
                <a:t>32bits</a:t>
              </a:r>
              <a:endParaRPr lang="zh-CN" altLang="en-US" sz="2400" dirty="0">
                <a:latin typeface="Gungsuh" pitchFamily="18" charset="-127"/>
                <a:ea typeface="Gungsuh" pitchFamily="18" charset="-127"/>
              </a:endParaRPr>
            </a:p>
          </p:txBody>
        </p:sp>
      </p:grpSp>
      <p:grpSp>
        <p:nvGrpSpPr>
          <p:cNvPr id="29" name="组合 28"/>
          <p:cNvGrpSpPr/>
          <p:nvPr/>
        </p:nvGrpSpPr>
        <p:grpSpPr>
          <a:xfrm>
            <a:off x="4427983" y="1913110"/>
            <a:ext cx="3672409" cy="651090"/>
            <a:chOff x="3131840" y="2230264"/>
            <a:chExt cx="4464496" cy="868120"/>
          </a:xfrm>
        </p:grpSpPr>
        <p:sp>
          <p:nvSpPr>
            <p:cNvPr id="30" name="右大括号 29"/>
            <p:cNvSpPr/>
            <p:nvPr/>
          </p:nvSpPr>
          <p:spPr>
            <a:xfrm rot="5400000">
              <a:off x="5184068" y="178036"/>
              <a:ext cx="360040" cy="4464496"/>
            </a:xfrm>
            <a:prstGeom prst="rightBrace">
              <a:avLst>
                <a:gd name="adj1" fmla="val 96518"/>
                <a:gd name="adj2" fmla="val 5000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31" name="TextBox 30"/>
            <p:cNvSpPr txBox="1"/>
            <p:nvPr/>
          </p:nvSpPr>
          <p:spPr>
            <a:xfrm>
              <a:off x="4788024" y="2564904"/>
              <a:ext cx="1059906" cy="533480"/>
            </a:xfrm>
            <a:prstGeom prst="rect">
              <a:avLst/>
            </a:prstGeom>
            <a:noFill/>
          </p:spPr>
          <p:txBody>
            <a:bodyPr wrap="none" rtlCol="0">
              <a:spAutoFit/>
            </a:bodyPr>
            <a:lstStyle/>
            <a:p>
              <a:r>
                <a:rPr lang="en-US" altLang="zh-CN" sz="2000" dirty="0">
                  <a:latin typeface="Gungsuh" pitchFamily="18" charset="-127"/>
                  <a:ea typeface="Gungsuh" pitchFamily="18" charset="-127"/>
                </a:rPr>
                <a:t>31bits</a:t>
              </a:r>
              <a:endParaRPr lang="zh-CN" altLang="en-US" sz="2000" dirty="0">
                <a:latin typeface="Gungsuh" pitchFamily="18" charset="-127"/>
                <a:ea typeface="Gungsuh" pitchFamily="18" charset="-127"/>
              </a:endParaRPr>
            </a:p>
          </p:txBody>
        </p:sp>
      </p:grpSp>
      <p:sp>
        <p:nvSpPr>
          <p:cNvPr id="32" name="TextBox 31"/>
          <p:cNvSpPr txBox="1"/>
          <p:nvPr/>
        </p:nvSpPr>
        <p:spPr>
          <a:xfrm>
            <a:off x="5436096" y="2758157"/>
            <a:ext cx="1617751" cy="400110"/>
          </a:xfrm>
          <a:prstGeom prst="rect">
            <a:avLst/>
          </a:prstGeom>
          <a:noFill/>
          <a:ln>
            <a:solidFill>
              <a:schemeClr val="tx1"/>
            </a:solidFill>
          </a:ln>
        </p:spPr>
        <p:txBody>
          <a:bodyPr wrap="none" rtlCol="0">
            <a:spAutoFit/>
          </a:bodyPr>
          <a:lstStyle/>
          <a:p>
            <a:r>
              <a:rPr lang="en-US" altLang="zh-CN" sz="2000" dirty="0">
                <a:latin typeface="微软雅黑" pitchFamily="34" charset="-122"/>
                <a:ea typeface="微软雅黑" pitchFamily="34" charset="-122"/>
              </a:rPr>
              <a:t>0</a:t>
            </a:r>
            <a:r>
              <a:rPr lang="zh-CN" altLang="en-US" sz="2000" dirty="0">
                <a:latin typeface="微软雅黑" pitchFamily="34" charset="-122"/>
                <a:ea typeface="微软雅黑" pitchFamily="34" charset="-122"/>
              </a:rPr>
              <a:t>：表示正数</a:t>
            </a:r>
          </a:p>
        </p:txBody>
      </p:sp>
      <p:sp>
        <p:nvSpPr>
          <p:cNvPr id="33" name="TextBox 32"/>
          <p:cNvSpPr txBox="1"/>
          <p:nvPr/>
        </p:nvSpPr>
        <p:spPr>
          <a:xfrm>
            <a:off x="5436096" y="3298217"/>
            <a:ext cx="1617751" cy="400110"/>
          </a:xfrm>
          <a:prstGeom prst="rect">
            <a:avLst/>
          </a:prstGeom>
          <a:noFill/>
          <a:ln>
            <a:solidFill>
              <a:schemeClr val="tx1"/>
            </a:solidFill>
          </a:ln>
        </p:spPr>
        <p:txBody>
          <a:bodyPr wrap="none" rtlCol="0">
            <a:spAutoFit/>
          </a:bodyPr>
          <a:lstStyle/>
          <a:p>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：表示负数</a:t>
            </a:r>
          </a:p>
        </p:txBody>
      </p:sp>
      <p:cxnSp>
        <p:nvCxnSpPr>
          <p:cNvPr id="34" name="直接箭头连接符 33"/>
          <p:cNvCxnSpPr>
            <a:stCxn id="24" idx="3"/>
            <a:endCxn id="32" idx="1"/>
          </p:cNvCxnSpPr>
          <p:nvPr/>
        </p:nvCxnSpPr>
        <p:spPr>
          <a:xfrm>
            <a:off x="4662011" y="2658129"/>
            <a:ext cx="774085" cy="30008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4" idx="3"/>
            <a:endCxn id="33" idx="1"/>
          </p:cNvCxnSpPr>
          <p:nvPr/>
        </p:nvCxnSpPr>
        <p:spPr>
          <a:xfrm>
            <a:off x="4662011" y="2658129"/>
            <a:ext cx="774085" cy="8401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644009" y="4293475"/>
            <a:ext cx="1368151" cy="400110"/>
          </a:xfrm>
          <a:prstGeom prst="rect">
            <a:avLst/>
          </a:prstGeom>
          <a:noFill/>
          <a:ln>
            <a:solidFill>
              <a:schemeClr val="tx1"/>
            </a:solidFill>
          </a:ln>
        </p:spPr>
        <p:txBody>
          <a:bodyPr wrap="square" rtlCol="0">
            <a:spAutoFit/>
          </a:bodyPr>
          <a:lstStyle/>
          <a:p>
            <a:r>
              <a:rPr lang="zh-CN" altLang="en-US" sz="2000" dirty="0">
                <a:latin typeface="微软雅黑" pitchFamily="34" charset="-122"/>
                <a:ea typeface="微软雅黑" pitchFamily="34" charset="-122"/>
              </a:rPr>
              <a:t>表示范围：</a:t>
            </a:r>
          </a:p>
        </p:txBody>
      </p:sp>
      <p:sp>
        <p:nvSpPr>
          <p:cNvPr id="37" name="TextBox 36"/>
          <p:cNvSpPr txBox="1"/>
          <p:nvPr/>
        </p:nvSpPr>
        <p:spPr>
          <a:xfrm>
            <a:off x="6804248" y="4270325"/>
            <a:ext cx="1656184" cy="400110"/>
          </a:xfrm>
          <a:prstGeom prst="rect">
            <a:avLst/>
          </a:prstGeom>
          <a:noFill/>
          <a:ln>
            <a:solidFill>
              <a:schemeClr val="tx1"/>
            </a:solidFill>
          </a:ln>
        </p:spPr>
        <p:txBody>
          <a:bodyPr wrap="square" rtlCol="0">
            <a:spAutoFit/>
          </a:bodyPr>
          <a:lstStyle/>
          <a:p>
            <a:r>
              <a:rPr lang="en-US" altLang="zh-CN" sz="2000" dirty="0">
                <a:latin typeface="微软雅黑" pitchFamily="34" charset="-122"/>
                <a:ea typeface="微软雅黑" pitchFamily="34" charset="-122"/>
              </a:rPr>
              <a:t>-2</a:t>
            </a:r>
            <a:r>
              <a:rPr lang="en-US" altLang="zh-CN" sz="2000" baseline="30000" dirty="0">
                <a:latin typeface="微软雅黑" pitchFamily="34" charset="-122"/>
                <a:ea typeface="微软雅黑" pitchFamily="34" charset="-122"/>
              </a:rPr>
              <a:t>31 </a:t>
            </a:r>
            <a:r>
              <a:rPr lang="en-US" altLang="zh-CN" sz="2000" dirty="0">
                <a:latin typeface="微软雅黑" pitchFamily="34" charset="-122"/>
                <a:ea typeface="微软雅黑" pitchFamily="34" charset="-122"/>
              </a:rPr>
              <a:t>~ 2</a:t>
            </a:r>
            <a:r>
              <a:rPr lang="en-US" altLang="zh-CN" sz="2000" baseline="30000" dirty="0">
                <a:latin typeface="微软雅黑" pitchFamily="34" charset="-122"/>
                <a:ea typeface="微软雅黑" pitchFamily="34" charset="-122"/>
              </a:rPr>
              <a:t>31</a:t>
            </a: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p:txBody>
      </p:sp>
      <p:sp>
        <p:nvSpPr>
          <p:cNvPr id="38" name="右箭头 37"/>
          <p:cNvSpPr/>
          <p:nvPr/>
        </p:nvSpPr>
        <p:spPr>
          <a:xfrm>
            <a:off x="6084168" y="4378337"/>
            <a:ext cx="576064" cy="2160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2" grpId="0" animBg="1"/>
      <p:bldP spid="33" grpId="0" animBg="1"/>
      <p:bldP spid="36" grpId="0" animBg="1"/>
      <p:bldP spid="37" grpId="0" animBg="1"/>
      <p:bldP spid="38"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a:xfrm>
            <a:off x="2619375" y="268288"/>
            <a:ext cx="6524625" cy="627062"/>
          </a:xfrm>
        </p:spPr>
        <p:txBody>
          <a:bodyPr vert="horz" wrap="square" lIns="69056" tIns="34529" rIns="69056" bIns="34529" numCol="1" anchor="ctr" anchorCtr="0" compatLnSpc="1">
            <a:prstTxWarp prst="textNoShape">
              <a:avLst/>
            </a:prstTxWarp>
            <a:normAutofit/>
          </a:bodyPr>
          <a:lstStyle/>
          <a:p>
            <a:r>
              <a:rPr lang="zh-CN" altLang="en-US" b="1" dirty="0">
                <a:solidFill>
                  <a:srgbClr val="C00000"/>
                </a:solidFill>
              </a:rPr>
              <a:t>有符号整数</a:t>
            </a:r>
            <a:endParaRPr lang="en-US" altLang="zh-CN" b="1" dirty="0">
              <a:solidFill>
                <a:srgbClr val="C00000"/>
              </a:solidFill>
            </a:endParaRPr>
          </a:p>
        </p:txBody>
      </p:sp>
      <p:sp>
        <p:nvSpPr>
          <p:cNvPr id="9219" name="Content Placeholder 2"/>
          <p:cNvSpPr>
            <a:spLocks noGrp="1"/>
          </p:cNvSpPr>
          <p:nvPr>
            <p:ph idx="4294967295"/>
          </p:nvPr>
        </p:nvSpPr>
        <p:spPr>
          <a:xfrm>
            <a:off x="1223963" y="1063625"/>
            <a:ext cx="7920037" cy="3956050"/>
          </a:xfrm>
        </p:spPr>
        <p:txBody>
          <a:bodyPr vert="horz" wrap="square" lIns="69056" tIns="34529" rIns="69056" bIns="34529" numCol="1" anchor="t" anchorCtr="0" compatLnSpc="1">
            <a:prstTxWarp prst="textNoShape">
              <a:avLst/>
            </a:prstTxWarp>
            <a:normAutofit/>
          </a:bodyPr>
          <a:lstStyle/>
          <a:p>
            <a:pPr>
              <a:lnSpc>
                <a:spcPct val="125000"/>
              </a:lnSpc>
            </a:pPr>
            <a:r>
              <a:rPr lang="zh-CN" altLang="en-US" b="1" dirty="0"/>
              <a:t>最大的</a:t>
            </a:r>
            <a:r>
              <a:rPr lang="en-US" altLang="zh-CN" b="1" dirty="0"/>
              <a:t>16</a:t>
            </a:r>
            <a:r>
              <a:rPr lang="zh-CN" altLang="en-US" b="1" dirty="0"/>
              <a:t>位整数的二进制表示形式是</a:t>
            </a:r>
          </a:p>
          <a:p>
            <a:pPr lvl="1">
              <a:lnSpc>
                <a:spcPct val="125000"/>
              </a:lnSpc>
            </a:pPr>
            <a:r>
              <a:rPr lang="en-US" altLang="zh-CN" sz="2400" b="1" dirty="0"/>
              <a:t>111111111111111, </a:t>
            </a:r>
            <a:r>
              <a:rPr lang="zh-CN" altLang="en-US" sz="2400" b="1" dirty="0"/>
              <a:t>对应的值是</a:t>
            </a:r>
            <a:r>
              <a:rPr lang="en-US" altLang="zh-CN" sz="2400" b="1" dirty="0"/>
              <a:t>32,767 (2</a:t>
            </a:r>
            <a:r>
              <a:rPr lang="en-US" altLang="zh-CN" sz="2400" b="1" baseline="30000" dirty="0"/>
              <a:t>15</a:t>
            </a:r>
            <a:r>
              <a:rPr lang="en-US" altLang="zh-CN" sz="2400" b="1" dirty="0"/>
              <a:t> – 1)</a:t>
            </a:r>
            <a:r>
              <a:rPr lang="zh-CN" altLang="en-US" sz="2400" b="1" dirty="0"/>
              <a:t>。</a:t>
            </a:r>
            <a:endParaRPr lang="en-US" altLang="zh-CN" sz="2400" b="1" dirty="0"/>
          </a:p>
          <a:p>
            <a:pPr>
              <a:lnSpc>
                <a:spcPct val="125000"/>
              </a:lnSpc>
            </a:pPr>
            <a:r>
              <a:rPr lang="zh-CN" altLang="en-US" b="1" dirty="0"/>
              <a:t>最大的</a:t>
            </a:r>
            <a:r>
              <a:rPr lang="en-US" altLang="zh-CN" b="1" dirty="0"/>
              <a:t>32</a:t>
            </a:r>
            <a:r>
              <a:rPr lang="zh-CN" altLang="en-US" b="1" dirty="0"/>
              <a:t>位整数是</a:t>
            </a:r>
          </a:p>
          <a:p>
            <a:pPr lvl="1">
              <a:lnSpc>
                <a:spcPct val="125000"/>
              </a:lnSpc>
            </a:pPr>
            <a:r>
              <a:rPr lang="en-US" altLang="zh-CN" sz="2400" b="1" dirty="0"/>
              <a:t>01111111111111111111111111111111</a:t>
            </a:r>
          </a:p>
          <a:p>
            <a:pPr lvl="1">
              <a:lnSpc>
                <a:spcPct val="125000"/>
              </a:lnSpc>
            </a:pPr>
            <a:r>
              <a:rPr lang="zh-CN" altLang="en-US" sz="2400" b="1" dirty="0"/>
              <a:t>数值为</a:t>
            </a:r>
            <a:r>
              <a:rPr lang="en-US" altLang="zh-CN" sz="2400" b="1" dirty="0"/>
              <a:t>2,147,483,647 (2</a:t>
            </a:r>
            <a:r>
              <a:rPr lang="en-US" altLang="zh-CN" sz="2400" b="1" baseline="30000" dirty="0"/>
              <a:t>31</a:t>
            </a:r>
            <a:r>
              <a:rPr lang="en-US" altLang="zh-CN" sz="2400" b="1" dirty="0"/>
              <a:t> – 1)</a:t>
            </a:r>
            <a:r>
              <a:rPr lang="zh-CN" altLang="en-US" sz="2400" b="1" dirty="0"/>
              <a:t>。</a:t>
            </a:r>
          </a:p>
          <a:p>
            <a:pPr>
              <a:lnSpc>
                <a:spcPct val="125000"/>
              </a:lnSpc>
            </a:pPr>
            <a:r>
              <a:rPr lang="zh-CN" altLang="en-US" b="1" dirty="0"/>
              <a:t>最大的</a:t>
            </a:r>
            <a:r>
              <a:rPr lang="en-US" altLang="zh-CN" b="1" dirty="0"/>
              <a:t>64</a:t>
            </a:r>
            <a:r>
              <a:rPr lang="zh-CN" altLang="en-US" b="1" dirty="0"/>
              <a:t>位整数是</a:t>
            </a:r>
          </a:p>
          <a:p>
            <a:pPr lvl="1">
              <a:lnSpc>
                <a:spcPct val="125000"/>
              </a:lnSpc>
            </a:pPr>
            <a:r>
              <a:rPr lang="zh-CN" altLang="en-US" sz="2400" b="1" dirty="0"/>
              <a:t>数值为</a:t>
            </a:r>
            <a:r>
              <a:rPr lang="en-US" altLang="zh-CN" sz="2400" b="1" dirty="0"/>
              <a:t>9,223,372,036,854,775,807</a:t>
            </a:r>
            <a:r>
              <a:rPr lang="zh-CN" altLang="en-US" sz="2400" b="1" dirty="0"/>
              <a:t> </a:t>
            </a:r>
            <a:r>
              <a:rPr lang="en-US" altLang="zh-CN" sz="2400" b="1" dirty="0"/>
              <a:t>(2</a:t>
            </a:r>
            <a:r>
              <a:rPr lang="en-US" altLang="zh-CN" sz="2400" b="1" baseline="30000" dirty="0"/>
              <a:t>63</a:t>
            </a:r>
            <a:r>
              <a:rPr lang="en-US" altLang="zh-CN" sz="2400" b="1" dirty="0"/>
              <a:t> – 1)</a:t>
            </a:r>
            <a:r>
              <a:rPr lang="zh-CN" altLang="en-US" sz="2400" b="1" dirty="0"/>
              <a:t>。</a:t>
            </a:r>
            <a:endParaRPr lang="en-US" altLang="zh-CN" sz="2400" b="1" dirty="0"/>
          </a:p>
        </p:txBody>
      </p:sp>
    </p:spTree>
    <p:extLst>
      <p:ext uri="{BB962C8B-B14F-4D97-AF65-F5344CB8AC3E}">
        <p14:creationId xmlns:p14="http://schemas.microsoft.com/office/powerpoint/2010/main" val="1236816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ox(in)">
                                      <p:cBhvr>
                                        <p:cTn id="7" dur="500"/>
                                        <p:tgtEl>
                                          <p:spTgt spid="9219">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box(in)">
                                      <p:cBhvr>
                                        <p:cTn id="10" dur="500"/>
                                        <p:tgtEl>
                                          <p:spTgt spid="921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box(in)">
                                      <p:cBhvr>
                                        <p:cTn id="15" dur="500"/>
                                        <p:tgtEl>
                                          <p:spTgt spid="9219">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box(in)">
                                      <p:cBhvr>
                                        <p:cTn id="18" dur="500"/>
                                        <p:tgtEl>
                                          <p:spTgt spid="9219">
                                            <p:txEl>
                                              <p:pRg st="3" end="3"/>
                                            </p:txEl>
                                          </p:spTgt>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box(in)">
                                      <p:cBhvr>
                                        <p:cTn id="21" dur="500"/>
                                        <p:tgtEl>
                                          <p:spTgt spid="921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9219">
                                            <p:txEl>
                                              <p:pRg st="5" end="5"/>
                                            </p:txEl>
                                          </p:spTgt>
                                        </p:tgtEl>
                                        <p:attrNameLst>
                                          <p:attrName>style.visibility</p:attrName>
                                        </p:attrNameLst>
                                      </p:cBhvr>
                                      <p:to>
                                        <p:strVal val="visible"/>
                                      </p:to>
                                    </p:set>
                                    <p:animEffect transition="in" filter="box(in)">
                                      <p:cBhvr>
                                        <p:cTn id="26" dur="500"/>
                                        <p:tgtEl>
                                          <p:spTgt spid="9219">
                                            <p:txEl>
                                              <p:pRg st="5" end="5"/>
                                            </p:txEl>
                                          </p:spTgt>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9219">
                                            <p:txEl>
                                              <p:pRg st="6" end="6"/>
                                            </p:txEl>
                                          </p:spTgt>
                                        </p:tgtEl>
                                        <p:attrNameLst>
                                          <p:attrName>style.visibility</p:attrName>
                                        </p:attrNameLst>
                                      </p:cBhvr>
                                      <p:to>
                                        <p:strVal val="visible"/>
                                      </p:to>
                                    </p:set>
                                    <p:animEffect transition="in" filter="box(in)">
                                      <p:cBhvr>
                                        <p:cTn id="29"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无符号整型</a:t>
            </a:r>
            <a:r>
              <a:rPr lang="en-US" altLang="zh-CN" dirty="0"/>
              <a:t>(unsigned)</a:t>
            </a:r>
            <a:endParaRPr lang="zh-CN" altLang="en-US" dirty="0"/>
          </a:p>
        </p:txBody>
      </p:sp>
      <p:sp>
        <p:nvSpPr>
          <p:cNvPr id="3" name="内容占位符 2"/>
          <p:cNvSpPr>
            <a:spLocks noGrp="1"/>
          </p:cNvSpPr>
          <p:nvPr>
            <p:ph idx="1"/>
          </p:nvPr>
        </p:nvSpPr>
        <p:spPr>
          <a:xfrm>
            <a:off x="395537" y="967254"/>
            <a:ext cx="2736303" cy="3816424"/>
          </a:xfrm>
        </p:spPr>
        <p:txBody>
          <a:bodyPr>
            <a:normAutofit/>
          </a:bodyPr>
          <a:lstStyle/>
          <a:p>
            <a:pPr algn="just">
              <a:lnSpc>
                <a:spcPct val="150000"/>
              </a:lnSpc>
            </a:pPr>
            <a:r>
              <a:rPr lang="zh-CN" altLang="en-US" dirty="0"/>
              <a:t>不带符号位的整型，称为无符号整型</a:t>
            </a:r>
            <a:endParaRPr lang="en-US" altLang="zh-CN" dirty="0"/>
          </a:p>
          <a:p>
            <a:pPr lvl="1">
              <a:lnSpc>
                <a:spcPct val="150000"/>
              </a:lnSpc>
              <a:buNone/>
            </a:pPr>
            <a:r>
              <a:rPr lang="en-US" altLang="zh-CN" dirty="0">
                <a:latin typeface="Consolas" pitchFamily="49" charset="0"/>
              </a:rPr>
              <a:t>unsigned</a:t>
            </a:r>
            <a:r>
              <a:rPr lang="zh-CN" altLang="en-US" dirty="0">
                <a:latin typeface="Consolas" pitchFamily="49" charset="0"/>
              </a:rPr>
              <a:t>或者</a:t>
            </a:r>
            <a:endParaRPr lang="en-US" altLang="zh-CN" dirty="0">
              <a:latin typeface="Consolas" pitchFamily="49" charset="0"/>
            </a:endParaRPr>
          </a:p>
          <a:p>
            <a:pPr lvl="1">
              <a:lnSpc>
                <a:spcPct val="150000"/>
              </a:lnSpc>
              <a:buNone/>
            </a:pPr>
            <a:r>
              <a:rPr lang="en-US" altLang="zh-CN" dirty="0">
                <a:latin typeface="Consolas" pitchFamily="49" charset="0"/>
              </a:rPr>
              <a:t>unsigned </a:t>
            </a:r>
            <a:r>
              <a:rPr lang="en-US" altLang="zh-CN" dirty="0" err="1">
                <a:latin typeface="Consolas" pitchFamily="49" charset="0"/>
              </a:rPr>
              <a:t>int</a:t>
            </a:r>
            <a:endParaRPr lang="zh-CN" altLang="en-US" dirty="0"/>
          </a:p>
        </p:txBody>
      </p:sp>
      <p:sp>
        <p:nvSpPr>
          <p:cNvPr id="5" name="TextBox 4"/>
          <p:cNvSpPr txBox="1"/>
          <p:nvPr/>
        </p:nvSpPr>
        <p:spPr>
          <a:xfrm>
            <a:off x="3563889" y="1635646"/>
            <a:ext cx="1512167" cy="400110"/>
          </a:xfrm>
          <a:prstGeom prst="rect">
            <a:avLst/>
          </a:prstGeom>
          <a:noFill/>
        </p:spPr>
        <p:txBody>
          <a:bodyPr wrap="square" rtlCol="0">
            <a:spAutoFit/>
          </a:bodyPr>
          <a:lstStyle/>
          <a:p>
            <a:r>
              <a:rPr lang="en-US" altLang="zh-CN" sz="2000" dirty="0">
                <a:latin typeface="Gungsuh" pitchFamily="18" charset="-127"/>
                <a:ea typeface="Gungsuh" pitchFamily="18" charset="-127"/>
              </a:rPr>
              <a:t>unsigned</a:t>
            </a:r>
            <a:endParaRPr lang="zh-CN" altLang="en-US" sz="2000" dirty="0">
              <a:latin typeface="Gungsuh" pitchFamily="18" charset="-127"/>
              <a:ea typeface="Gungsuh" pitchFamily="18" charset="-127"/>
            </a:endParaRPr>
          </a:p>
        </p:txBody>
      </p:sp>
      <p:sp>
        <p:nvSpPr>
          <p:cNvPr id="7" name="矩形 6"/>
          <p:cNvSpPr/>
          <p:nvPr/>
        </p:nvSpPr>
        <p:spPr>
          <a:xfrm>
            <a:off x="5148064" y="1707654"/>
            <a:ext cx="3456384" cy="3429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9" name="组合 25"/>
          <p:cNvGrpSpPr/>
          <p:nvPr/>
        </p:nvGrpSpPr>
        <p:grpSpPr>
          <a:xfrm>
            <a:off x="5148064" y="1162577"/>
            <a:ext cx="3456384" cy="597210"/>
            <a:chOff x="2699792" y="1052736"/>
            <a:chExt cx="4896544" cy="796280"/>
          </a:xfrm>
        </p:grpSpPr>
        <p:sp>
          <p:nvSpPr>
            <p:cNvPr id="10" name="右大括号 9"/>
            <p:cNvSpPr/>
            <p:nvPr/>
          </p:nvSpPr>
          <p:spPr>
            <a:xfrm rot="16200000">
              <a:off x="4968044" y="-779276"/>
              <a:ext cx="360040" cy="4896544"/>
            </a:xfrm>
            <a:prstGeom prst="rightBrace">
              <a:avLst>
                <a:gd name="adj1" fmla="val 96518"/>
                <a:gd name="adj2" fmla="val 5000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000"/>
            </a:p>
          </p:txBody>
        </p:sp>
        <p:sp>
          <p:nvSpPr>
            <p:cNvPr id="11" name="TextBox 10"/>
            <p:cNvSpPr txBox="1"/>
            <p:nvPr/>
          </p:nvSpPr>
          <p:spPr>
            <a:xfrm>
              <a:off x="4546600" y="1052736"/>
              <a:ext cx="1059906" cy="533480"/>
            </a:xfrm>
            <a:prstGeom prst="rect">
              <a:avLst/>
            </a:prstGeom>
            <a:noFill/>
          </p:spPr>
          <p:txBody>
            <a:bodyPr wrap="none" rtlCol="0">
              <a:spAutoFit/>
            </a:bodyPr>
            <a:lstStyle/>
            <a:p>
              <a:r>
                <a:rPr lang="en-US" altLang="zh-CN" sz="2000" dirty="0">
                  <a:latin typeface="Gungsuh" pitchFamily="18" charset="-127"/>
                  <a:ea typeface="Gungsuh" pitchFamily="18" charset="-127"/>
                </a:rPr>
                <a:t>32bits</a:t>
              </a:r>
              <a:endParaRPr lang="zh-CN" altLang="en-US" sz="2000" dirty="0">
                <a:latin typeface="Gungsuh" pitchFamily="18" charset="-127"/>
                <a:ea typeface="Gungsuh" pitchFamily="18" charset="-127"/>
              </a:endParaRPr>
            </a:p>
          </p:txBody>
        </p:sp>
      </p:grpSp>
      <p:sp>
        <p:nvSpPr>
          <p:cNvPr id="12" name="TextBox 11"/>
          <p:cNvSpPr txBox="1"/>
          <p:nvPr/>
        </p:nvSpPr>
        <p:spPr>
          <a:xfrm>
            <a:off x="3587038" y="3015373"/>
            <a:ext cx="1368152" cy="400110"/>
          </a:xfrm>
          <a:prstGeom prst="rect">
            <a:avLst/>
          </a:prstGeom>
          <a:noFill/>
          <a:ln>
            <a:solidFill>
              <a:schemeClr val="tx1"/>
            </a:solidFill>
          </a:ln>
        </p:spPr>
        <p:txBody>
          <a:bodyPr wrap="square" rtlCol="0">
            <a:spAutoFit/>
          </a:bodyPr>
          <a:lstStyle/>
          <a:p>
            <a:r>
              <a:rPr lang="zh-CN" altLang="en-US" sz="2000" dirty="0">
                <a:latin typeface="微软雅黑" pitchFamily="34" charset="-122"/>
                <a:ea typeface="微软雅黑" pitchFamily="34" charset="-122"/>
              </a:rPr>
              <a:t>表示范围：</a:t>
            </a:r>
          </a:p>
        </p:txBody>
      </p:sp>
      <p:sp>
        <p:nvSpPr>
          <p:cNvPr id="13" name="TextBox 12"/>
          <p:cNvSpPr txBox="1"/>
          <p:nvPr/>
        </p:nvSpPr>
        <p:spPr>
          <a:xfrm>
            <a:off x="5796135" y="3003798"/>
            <a:ext cx="1296145" cy="400110"/>
          </a:xfrm>
          <a:prstGeom prst="rect">
            <a:avLst/>
          </a:prstGeom>
          <a:noFill/>
          <a:ln>
            <a:solidFill>
              <a:schemeClr val="tx1"/>
            </a:solidFill>
          </a:ln>
        </p:spPr>
        <p:txBody>
          <a:bodyPr wrap="square" rtlCol="0">
            <a:spAutoFit/>
          </a:bodyPr>
          <a:lstStyle/>
          <a:p>
            <a:r>
              <a:rPr lang="en-US" altLang="zh-CN" sz="2000" dirty="0">
                <a:latin typeface="微软雅黑" pitchFamily="34" charset="-122"/>
                <a:ea typeface="微软雅黑" pitchFamily="34" charset="-122"/>
              </a:rPr>
              <a:t>0~ 2</a:t>
            </a:r>
            <a:r>
              <a:rPr lang="en-US" altLang="zh-CN" sz="2000" baseline="30000" dirty="0">
                <a:latin typeface="微软雅黑" pitchFamily="34" charset="-122"/>
                <a:ea typeface="微软雅黑" pitchFamily="34" charset="-122"/>
              </a:rPr>
              <a:t>32</a:t>
            </a:r>
            <a:r>
              <a:rPr lang="en-US" altLang="zh-CN" sz="2000" dirty="0">
                <a:latin typeface="微软雅黑" pitchFamily="34" charset="-122"/>
                <a:ea typeface="微软雅黑" pitchFamily="34" charset="-122"/>
              </a:rPr>
              <a:t>-1</a:t>
            </a:r>
            <a:endParaRPr lang="zh-CN" altLang="en-US" sz="2000" dirty="0">
              <a:latin typeface="微软雅黑" pitchFamily="34" charset="-122"/>
              <a:ea typeface="微软雅黑" pitchFamily="34" charset="-122"/>
            </a:endParaRPr>
          </a:p>
        </p:txBody>
      </p:sp>
      <p:sp>
        <p:nvSpPr>
          <p:cNvPr id="14" name="右箭头 13"/>
          <p:cNvSpPr/>
          <p:nvPr/>
        </p:nvSpPr>
        <p:spPr>
          <a:xfrm>
            <a:off x="5076055" y="3111810"/>
            <a:ext cx="576064" cy="21602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13" grpId="0" animBg="1"/>
      <p:bldP spid="14"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a:xfrm>
            <a:off x="1511300" y="422275"/>
            <a:ext cx="7632700" cy="441325"/>
          </a:xfrm>
        </p:spPr>
        <p:txBody>
          <a:bodyPr vert="horz" wrap="square" lIns="69056" tIns="34529" rIns="69056" bIns="34529" numCol="1" anchor="ctr" anchorCtr="0" compatLnSpc="1">
            <a:prstTxWarp prst="textNoShape">
              <a:avLst/>
            </a:prstTxWarp>
            <a:normAutofit fontScale="90000"/>
          </a:bodyPr>
          <a:lstStyle/>
          <a:p>
            <a:r>
              <a:rPr lang="zh-CN" altLang="zh-CN" b="1" dirty="0">
                <a:solidFill>
                  <a:srgbClr val="C00000"/>
                </a:solidFill>
              </a:rPr>
              <a:t>无符号整数</a:t>
            </a:r>
            <a:endParaRPr lang="en-US" altLang="zh-CN" b="1" dirty="0">
              <a:solidFill>
                <a:srgbClr val="C00000"/>
              </a:solidFill>
            </a:endParaRPr>
          </a:p>
        </p:txBody>
      </p:sp>
      <p:sp>
        <p:nvSpPr>
          <p:cNvPr id="10243" name="Content Placeholder 2"/>
          <p:cNvSpPr>
            <a:spLocks noGrp="1"/>
          </p:cNvSpPr>
          <p:nvPr>
            <p:ph idx="4294967295"/>
          </p:nvPr>
        </p:nvSpPr>
        <p:spPr>
          <a:xfrm>
            <a:off x="287338" y="987425"/>
            <a:ext cx="8856662" cy="3814763"/>
          </a:xfrm>
        </p:spPr>
        <p:txBody>
          <a:bodyPr vert="horz" wrap="square" lIns="69056" tIns="34529" rIns="69056" bIns="34529" numCol="1" anchor="t" anchorCtr="0" compatLnSpc="1">
            <a:prstTxWarp prst="textNoShape">
              <a:avLst/>
            </a:prstTxWarp>
          </a:bodyPr>
          <a:lstStyle/>
          <a:p>
            <a:pPr>
              <a:lnSpc>
                <a:spcPct val="125000"/>
              </a:lnSpc>
              <a:spcBef>
                <a:spcPts val="1200"/>
              </a:spcBef>
            </a:pPr>
            <a:r>
              <a:rPr lang="zh-CN" altLang="en-US" sz="2200" b="1" dirty="0">
                <a:latin typeface="Times New Roman" panose="02020603050405020304" pitchFamily="18" charset="0"/>
                <a:ea typeface="+mn-ea"/>
                <a:cs typeface="Times New Roman" panose="02020603050405020304" pitchFamily="18" charset="0"/>
              </a:rPr>
              <a:t>最大的</a:t>
            </a:r>
            <a:r>
              <a:rPr lang="en-US" altLang="zh-CN" sz="2200" b="1" dirty="0">
                <a:latin typeface="Times New Roman" panose="02020603050405020304" pitchFamily="18" charset="0"/>
                <a:ea typeface="+mn-ea"/>
                <a:cs typeface="Times New Roman" panose="02020603050405020304" pitchFamily="18" charset="0"/>
              </a:rPr>
              <a:t>16</a:t>
            </a:r>
            <a:r>
              <a:rPr lang="zh-CN" altLang="en-US" sz="2200" b="1" dirty="0">
                <a:latin typeface="Times New Roman" panose="02020603050405020304" pitchFamily="18" charset="0"/>
                <a:ea typeface="+mn-ea"/>
                <a:cs typeface="Times New Roman" panose="02020603050405020304" pitchFamily="18" charset="0"/>
              </a:rPr>
              <a:t>位无符号整数</a:t>
            </a:r>
            <a:r>
              <a:rPr lang="en-US" altLang="zh-CN" sz="2200" b="1" dirty="0">
                <a:latin typeface="Times New Roman" panose="02020603050405020304" pitchFamily="18" charset="0"/>
                <a:ea typeface="+mn-ea"/>
                <a:cs typeface="Times New Roman" panose="02020603050405020304" pitchFamily="18" charset="0"/>
              </a:rPr>
              <a:t>65,535 (2</a:t>
            </a:r>
            <a:r>
              <a:rPr lang="en-US" altLang="zh-CN" sz="2200" b="1" baseline="30000" dirty="0">
                <a:latin typeface="Times New Roman" panose="02020603050405020304" pitchFamily="18" charset="0"/>
                <a:ea typeface="+mn-ea"/>
                <a:cs typeface="Times New Roman" panose="02020603050405020304" pitchFamily="18" charset="0"/>
              </a:rPr>
              <a:t>16</a:t>
            </a:r>
            <a:r>
              <a:rPr lang="en-US" altLang="zh-CN" sz="2200" b="1" dirty="0">
                <a:latin typeface="Times New Roman" panose="02020603050405020304" pitchFamily="18" charset="0"/>
                <a:ea typeface="+mn-ea"/>
                <a:cs typeface="Times New Roman" panose="02020603050405020304" pitchFamily="18" charset="0"/>
              </a:rPr>
              <a:t> – 1)</a:t>
            </a:r>
            <a:r>
              <a:rPr lang="zh-CN" altLang="en-US" sz="2200" b="1" dirty="0">
                <a:latin typeface="Times New Roman" panose="02020603050405020304" pitchFamily="18" charset="0"/>
                <a:ea typeface="+mn-ea"/>
                <a:cs typeface="Times New Roman" panose="02020603050405020304" pitchFamily="18" charset="0"/>
              </a:rPr>
              <a:t>。</a:t>
            </a:r>
            <a:endParaRPr lang="en-US" altLang="zh-CN" sz="2200" b="1" dirty="0">
              <a:latin typeface="Times New Roman" panose="02020603050405020304" pitchFamily="18" charset="0"/>
              <a:ea typeface="+mn-ea"/>
              <a:cs typeface="Times New Roman" panose="02020603050405020304" pitchFamily="18" charset="0"/>
            </a:endParaRPr>
          </a:p>
          <a:p>
            <a:pPr>
              <a:lnSpc>
                <a:spcPct val="125000"/>
              </a:lnSpc>
              <a:spcBef>
                <a:spcPts val="1200"/>
              </a:spcBef>
            </a:pPr>
            <a:r>
              <a:rPr lang="zh-CN" altLang="en-US" sz="2200" b="1" dirty="0">
                <a:latin typeface="Times New Roman" panose="02020603050405020304" pitchFamily="18" charset="0"/>
                <a:ea typeface="+mn-ea"/>
                <a:cs typeface="Times New Roman" panose="02020603050405020304" pitchFamily="18" charset="0"/>
              </a:rPr>
              <a:t>最大的</a:t>
            </a:r>
            <a:r>
              <a:rPr lang="en-US" altLang="zh-CN" sz="2200" b="1" dirty="0">
                <a:latin typeface="Times New Roman" panose="02020603050405020304" pitchFamily="18" charset="0"/>
                <a:ea typeface="+mn-ea"/>
                <a:cs typeface="Times New Roman" panose="02020603050405020304" pitchFamily="18" charset="0"/>
              </a:rPr>
              <a:t>32</a:t>
            </a:r>
            <a:r>
              <a:rPr lang="zh-CN" altLang="en-US" sz="2200" b="1" dirty="0">
                <a:latin typeface="Times New Roman" panose="02020603050405020304" pitchFamily="18" charset="0"/>
                <a:ea typeface="+mn-ea"/>
                <a:cs typeface="Times New Roman" panose="02020603050405020304" pitchFamily="18" charset="0"/>
              </a:rPr>
              <a:t>位无符号整数是</a:t>
            </a:r>
            <a:r>
              <a:rPr lang="en-US" altLang="zh-CN" sz="2200" b="1" dirty="0">
                <a:latin typeface="Times New Roman" panose="02020603050405020304" pitchFamily="18" charset="0"/>
                <a:ea typeface="+mn-ea"/>
                <a:cs typeface="Times New Roman" panose="02020603050405020304" pitchFamily="18" charset="0"/>
              </a:rPr>
              <a:t>4,294,967,295 (2</a:t>
            </a:r>
            <a:r>
              <a:rPr lang="en-US" altLang="zh-CN" sz="2200" b="1" baseline="30000" dirty="0">
                <a:latin typeface="Times New Roman" panose="02020603050405020304" pitchFamily="18" charset="0"/>
                <a:ea typeface="+mn-ea"/>
                <a:cs typeface="Times New Roman" panose="02020603050405020304" pitchFamily="18" charset="0"/>
              </a:rPr>
              <a:t>32</a:t>
            </a:r>
            <a:r>
              <a:rPr lang="en-US" altLang="zh-CN" sz="2200" b="1" dirty="0">
                <a:latin typeface="Times New Roman" panose="02020603050405020304" pitchFamily="18" charset="0"/>
                <a:ea typeface="+mn-ea"/>
                <a:cs typeface="Times New Roman" panose="02020603050405020304" pitchFamily="18" charset="0"/>
              </a:rPr>
              <a:t> – 1)</a:t>
            </a:r>
            <a:r>
              <a:rPr lang="zh-CN" altLang="en-US" sz="2200" b="1" dirty="0">
                <a:latin typeface="Times New Roman" panose="02020603050405020304" pitchFamily="18" charset="0"/>
                <a:ea typeface="+mn-ea"/>
                <a:cs typeface="Times New Roman" panose="02020603050405020304" pitchFamily="18" charset="0"/>
              </a:rPr>
              <a:t>。</a:t>
            </a:r>
            <a:endParaRPr lang="en-US" altLang="zh-CN" sz="2200" b="1" dirty="0">
              <a:latin typeface="Times New Roman" panose="02020603050405020304" pitchFamily="18" charset="0"/>
              <a:ea typeface="+mn-ea"/>
              <a:cs typeface="Times New Roman" panose="02020603050405020304" pitchFamily="18" charset="0"/>
            </a:endParaRPr>
          </a:p>
          <a:p>
            <a:pPr>
              <a:lnSpc>
                <a:spcPct val="125000"/>
              </a:lnSpc>
              <a:spcBef>
                <a:spcPts val="1200"/>
              </a:spcBef>
            </a:pPr>
            <a:r>
              <a:rPr lang="zh-CN" altLang="en-US" sz="2200" b="1" dirty="0">
                <a:latin typeface="Times New Roman" panose="02020603050405020304" pitchFamily="18" charset="0"/>
                <a:ea typeface="+mn-ea"/>
                <a:cs typeface="Times New Roman" panose="02020603050405020304" pitchFamily="18" charset="0"/>
              </a:rPr>
              <a:t>最大的</a:t>
            </a:r>
            <a:r>
              <a:rPr lang="en-US" altLang="zh-CN" sz="2200" b="1" dirty="0">
                <a:latin typeface="Times New Roman" panose="02020603050405020304" pitchFamily="18" charset="0"/>
                <a:ea typeface="+mn-ea"/>
                <a:cs typeface="Times New Roman" panose="02020603050405020304" pitchFamily="18" charset="0"/>
              </a:rPr>
              <a:t>64</a:t>
            </a:r>
            <a:r>
              <a:rPr lang="zh-CN" altLang="en-US" sz="2200" b="1" dirty="0">
                <a:latin typeface="Times New Roman" panose="02020603050405020304" pitchFamily="18" charset="0"/>
                <a:ea typeface="+mn-ea"/>
                <a:cs typeface="Times New Roman" panose="02020603050405020304" pitchFamily="18" charset="0"/>
              </a:rPr>
              <a:t>位无符号整数是</a:t>
            </a:r>
            <a:r>
              <a:rPr lang="en-US" altLang="zh-CN" sz="2200" b="1" dirty="0">
                <a:latin typeface="Times New Roman" panose="02020603050405020304" pitchFamily="18" charset="0"/>
                <a:cs typeface="Times New Roman" panose="02020603050405020304" pitchFamily="18" charset="0"/>
              </a:rPr>
              <a:t>18446744073709551615</a:t>
            </a:r>
            <a:r>
              <a:rPr lang="en-US" altLang="zh-CN" sz="2200" b="1" dirty="0">
                <a:latin typeface="Times New Roman" panose="02020603050405020304" pitchFamily="18" charset="0"/>
                <a:ea typeface="+mn-ea"/>
                <a:cs typeface="Times New Roman" panose="02020603050405020304" pitchFamily="18" charset="0"/>
              </a:rPr>
              <a:t> (2</a:t>
            </a:r>
            <a:r>
              <a:rPr lang="en-US" altLang="zh-CN" sz="2200" b="1" baseline="30000" dirty="0">
                <a:latin typeface="Times New Roman" panose="02020603050405020304" pitchFamily="18" charset="0"/>
                <a:ea typeface="+mn-ea"/>
                <a:cs typeface="Times New Roman" panose="02020603050405020304" pitchFamily="18" charset="0"/>
              </a:rPr>
              <a:t>64</a:t>
            </a:r>
            <a:r>
              <a:rPr lang="en-US" altLang="zh-CN" sz="2200" b="1" dirty="0">
                <a:latin typeface="Times New Roman" panose="02020603050405020304" pitchFamily="18" charset="0"/>
                <a:ea typeface="+mn-ea"/>
                <a:cs typeface="Times New Roman" panose="02020603050405020304" pitchFamily="18" charset="0"/>
              </a:rPr>
              <a:t>–1)</a:t>
            </a:r>
            <a:r>
              <a:rPr lang="zh-CN" altLang="en-US" sz="2200" b="1" dirty="0">
                <a:latin typeface="Times New Roman" panose="02020603050405020304" pitchFamily="18" charset="0"/>
                <a:ea typeface="+mn-ea"/>
                <a:cs typeface="Times New Roman" panose="02020603050405020304" pitchFamily="18" charset="0"/>
              </a:rPr>
              <a:t>。</a:t>
            </a:r>
            <a:endParaRPr lang="en-US" altLang="zh-CN" sz="2200" b="1" dirty="0">
              <a:latin typeface="Times New Roman" panose="02020603050405020304" pitchFamily="18" charset="0"/>
              <a:ea typeface="+mn-ea"/>
              <a:cs typeface="Times New Roman" panose="02020603050405020304" pitchFamily="18" charset="0"/>
            </a:endParaRPr>
          </a:p>
          <a:p>
            <a:pPr>
              <a:lnSpc>
                <a:spcPct val="125000"/>
              </a:lnSpc>
              <a:spcBef>
                <a:spcPts val="1200"/>
              </a:spcBef>
            </a:pPr>
            <a:r>
              <a:rPr lang="zh-CN" altLang="en-US" sz="2200" b="1" dirty="0">
                <a:solidFill>
                  <a:srgbClr val="C00000"/>
                </a:solidFill>
                <a:latin typeface="Times New Roman" panose="02020603050405020304" pitchFamily="18" charset="0"/>
                <a:ea typeface="+mn-ea"/>
                <a:cs typeface="Times New Roman" panose="02020603050405020304" pitchFamily="18" charset="0"/>
              </a:rPr>
              <a:t>默认情况</a:t>
            </a:r>
            <a:r>
              <a:rPr lang="zh-CN" altLang="en-US" sz="2200" b="1" dirty="0">
                <a:latin typeface="Times New Roman" panose="02020603050405020304" pitchFamily="18" charset="0"/>
                <a:ea typeface="+mn-ea"/>
                <a:cs typeface="Times New Roman" panose="02020603050405020304" pitchFamily="18" charset="0"/>
              </a:rPr>
              <a:t>下，</a:t>
            </a:r>
            <a:r>
              <a:rPr lang="en-US" altLang="zh-CN" sz="2200" b="1" dirty="0">
                <a:latin typeface="Times New Roman" panose="02020603050405020304" pitchFamily="18" charset="0"/>
                <a:ea typeface="+mn-ea"/>
                <a:cs typeface="Times New Roman" panose="02020603050405020304" pitchFamily="18" charset="0"/>
              </a:rPr>
              <a:t>C</a:t>
            </a:r>
            <a:r>
              <a:rPr lang="zh-CN" altLang="en-US" sz="2200" b="1" dirty="0">
                <a:latin typeface="Times New Roman" panose="02020603050405020304" pitchFamily="18" charset="0"/>
                <a:ea typeface="+mn-ea"/>
                <a:cs typeface="Times New Roman" panose="02020603050405020304" pitchFamily="18" charset="0"/>
              </a:rPr>
              <a:t>语言中的整型变量都是</a:t>
            </a:r>
            <a:r>
              <a:rPr lang="zh-CN" altLang="en-US" sz="2200" b="1" dirty="0">
                <a:solidFill>
                  <a:schemeClr val="hlink"/>
                </a:solidFill>
                <a:latin typeface="Times New Roman" panose="02020603050405020304" pitchFamily="18" charset="0"/>
                <a:ea typeface="+mn-ea"/>
                <a:cs typeface="Times New Roman" panose="02020603050405020304" pitchFamily="18" charset="0"/>
              </a:rPr>
              <a:t>有符号的</a:t>
            </a:r>
            <a:r>
              <a:rPr lang="zh-CN" altLang="en-US" sz="2200" b="1" dirty="0">
                <a:latin typeface="Times New Roman" panose="02020603050405020304" pitchFamily="18" charset="0"/>
                <a:ea typeface="+mn-ea"/>
                <a:cs typeface="Times New Roman" panose="02020603050405020304" pitchFamily="18" charset="0"/>
              </a:rPr>
              <a:t>，也就是说最左边保留为符号位。</a:t>
            </a:r>
            <a:endParaRPr lang="en-US" altLang="zh-CN" sz="2200" b="1" dirty="0">
              <a:latin typeface="Times New Roman" panose="02020603050405020304" pitchFamily="18" charset="0"/>
              <a:ea typeface="+mn-ea"/>
              <a:cs typeface="Times New Roman" panose="02020603050405020304" pitchFamily="18" charset="0"/>
            </a:endParaRPr>
          </a:p>
          <a:p>
            <a:pPr>
              <a:lnSpc>
                <a:spcPct val="125000"/>
              </a:lnSpc>
              <a:spcBef>
                <a:spcPts val="1200"/>
              </a:spcBef>
            </a:pPr>
            <a:r>
              <a:rPr lang="zh-CN" altLang="en-US" sz="2200" b="1" dirty="0">
                <a:latin typeface="Times New Roman" panose="02020603050405020304" pitchFamily="18" charset="0"/>
                <a:ea typeface="+mn-ea"/>
                <a:cs typeface="Times New Roman" panose="02020603050405020304" pitchFamily="18" charset="0"/>
              </a:rPr>
              <a:t>为了告诉编译器变量没有符号位，需要把它声明成</a:t>
            </a:r>
            <a:r>
              <a:rPr lang="en-US" altLang="zh-CN" sz="2200" b="1" dirty="0">
                <a:solidFill>
                  <a:srgbClr val="C00000"/>
                </a:solidFill>
                <a:latin typeface="Times New Roman" panose="02020603050405020304" pitchFamily="18" charset="0"/>
                <a:ea typeface="+mn-ea"/>
                <a:cs typeface="Times New Roman" panose="02020603050405020304" pitchFamily="18" charset="0"/>
              </a:rPr>
              <a:t>unsigned</a:t>
            </a:r>
            <a:r>
              <a:rPr lang="zh-CN" altLang="en-US" sz="2200" b="1" dirty="0">
                <a:latin typeface="Times New Roman" panose="02020603050405020304" pitchFamily="18" charset="0"/>
                <a:ea typeface="+mn-ea"/>
                <a:cs typeface="Times New Roman" panose="02020603050405020304" pitchFamily="18" charset="0"/>
              </a:rPr>
              <a:t>类型。</a:t>
            </a:r>
            <a:endParaRPr lang="en-US" altLang="zh-CN" sz="2200" b="1" dirty="0">
              <a:latin typeface="Times New Roman" panose="02020603050405020304" pitchFamily="18" charset="0"/>
              <a:ea typeface="+mn-ea"/>
              <a:cs typeface="Times New Roman" panose="02020603050405020304" pitchFamily="18" charset="0"/>
            </a:endParaRPr>
          </a:p>
          <a:p>
            <a:pPr>
              <a:lnSpc>
                <a:spcPct val="125000"/>
              </a:lnSpc>
              <a:spcBef>
                <a:spcPts val="1200"/>
              </a:spcBef>
            </a:pPr>
            <a:r>
              <a:rPr lang="zh-CN" altLang="en-US" sz="2200" b="1" dirty="0">
                <a:latin typeface="Times New Roman" panose="02020603050405020304" pitchFamily="18" charset="0"/>
                <a:ea typeface="+mn-ea"/>
                <a:cs typeface="Times New Roman" panose="02020603050405020304" pitchFamily="18" charset="0"/>
              </a:rPr>
              <a:t>无符号数主要用于</a:t>
            </a:r>
            <a:r>
              <a:rPr lang="zh-CN" altLang="en-US" sz="2200" b="1" dirty="0">
                <a:solidFill>
                  <a:srgbClr val="C00000"/>
                </a:solidFill>
                <a:latin typeface="Times New Roman" panose="02020603050405020304" pitchFamily="18" charset="0"/>
                <a:ea typeface="+mn-ea"/>
                <a:cs typeface="Times New Roman" panose="02020603050405020304" pitchFamily="18" charset="0"/>
              </a:rPr>
              <a:t>系统编程</a:t>
            </a:r>
            <a:r>
              <a:rPr lang="zh-CN" altLang="en-US" sz="2200" b="1" dirty="0">
                <a:latin typeface="Times New Roman" panose="02020603050405020304" pitchFamily="18" charset="0"/>
                <a:ea typeface="+mn-ea"/>
                <a:cs typeface="Times New Roman" panose="02020603050405020304" pitchFamily="18" charset="0"/>
              </a:rPr>
              <a:t>和</a:t>
            </a:r>
            <a:r>
              <a:rPr lang="zh-CN" altLang="en-US" sz="2200" b="1" dirty="0">
                <a:solidFill>
                  <a:srgbClr val="C00000"/>
                </a:solidFill>
                <a:latin typeface="Times New Roman" panose="02020603050405020304" pitchFamily="18" charset="0"/>
                <a:ea typeface="+mn-ea"/>
                <a:cs typeface="Times New Roman" panose="02020603050405020304" pitchFamily="18" charset="0"/>
              </a:rPr>
              <a:t>低级的、与机器相关</a:t>
            </a:r>
            <a:r>
              <a:rPr lang="zh-CN" altLang="en-US" sz="2200" b="1" dirty="0">
                <a:latin typeface="Times New Roman" panose="02020603050405020304" pitchFamily="18" charset="0"/>
                <a:ea typeface="+mn-ea"/>
                <a:cs typeface="Times New Roman" panose="02020603050405020304" pitchFamily="18" charset="0"/>
              </a:rPr>
              <a:t>的应用。</a:t>
            </a:r>
            <a:endParaRPr lang="en-US" altLang="zh-CN" sz="2200" b="1" dirty="0">
              <a:latin typeface="Times New Roman" panose="02020603050405020304" pitchFamily="18" charset="0"/>
              <a:ea typeface="+mn-ea"/>
              <a:cs typeface="Times New Roman" panose="02020603050405020304" pitchFamily="18" charset="0"/>
            </a:endParaRPr>
          </a:p>
          <a:p>
            <a:pPr>
              <a:lnSpc>
                <a:spcPct val="125000"/>
              </a:lnSpc>
              <a:spcBef>
                <a:spcPts val="1200"/>
              </a:spcBef>
            </a:pPr>
            <a:endParaRPr lang="en-US" altLang="zh-CN" sz="22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14116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ox(in)">
                                      <p:cBhvr>
                                        <p:cTn id="7" dur="5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box(in)">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box(in)">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box(in)">
                                      <p:cBhvr>
                                        <p:cTn id="22" dur="5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box(in)">
                                      <p:cBhvr>
                                        <p:cTn id="27" dur="500"/>
                                        <p:tgtEl>
                                          <p:spTgt spid="102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box(in)">
                                      <p:cBhvr>
                                        <p:cTn id="3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在这里插入图片描述">
            <a:extLst>
              <a:ext uri="{FF2B5EF4-FFF2-40B4-BE49-F238E27FC236}">
                <a16:creationId xmlns:a16="http://schemas.microsoft.com/office/drawing/2014/main" id="{1CDE3774-0E33-2DE1-FE21-A1E478C4D17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592" y="367792"/>
            <a:ext cx="7143167" cy="4436206"/>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135F6265-3DB6-E4C0-78AF-F69F362D6EF2}"/>
              </a:ext>
            </a:extLst>
          </p:cNvPr>
          <p:cNvSpPr txBox="1"/>
          <p:nvPr/>
        </p:nvSpPr>
        <p:spPr>
          <a:xfrm>
            <a:off x="1101241" y="4434666"/>
            <a:ext cx="6408712" cy="369332"/>
          </a:xfrm>
          <a:prstGeom prst="rect">
            <a:avLst/>
          </a:prstGeom>
          <a:noFill/>
        </p:spPr>
        <p:txBody>
          <a:bodyPr wrap="square">
            <a:spAutoFit/>
          </a:bodyPr>
          <a:lstStyle/>
          <a:p>
            <a:r>
              <a:rPr lang="en-US" altLang="zh-CN" dirty="0">
                <a:hlinkClick r:id="rId4"/>
              </a:rPr>
              <a:t>https://blog.csdn.net/qq_51163115/article/details/123643258</a:t>
            </a:r>
            <a:endParaRPr lang="zh-CN" altLang="en-US" dirty="0"/>
          </a:p>
        </p:txBody>
      </p:sp>
    </p:spTree>
    <p:extLst>
      <p:ext uri="{BB962C8B-B14F-4D97-AF65-F5344CB8AC3E}">
        <p14:creationId xmlns:p14="http://schemas.microsoft.com/office/powerpoint/2010/main" val="885730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1511300" y="422275"/>
            <a:ext cx="7632700" cy="441325"/>
          </a:xfrm>
        </p:spPr>
        <p:txBody>
          <a:bodyPr vert="horz" wrap="square" lIns="69056" tIns="34529" rIns="69056" bIns="34529" numCol="1" anchor="ctr" anchorCtr="0" compatLnSpc="1">
            <a:prstTxWarp prst="textNoShape">
              <a:avLst/>
            </a:prstTxWarp>
            <a:normAutofit fontScale="90000"/>
          </a:bodyPr>
          <a:lstStyle/>
          <a:p>
            <a:r>
              <a:rPr lang="en-US" altLang="zh-CN"/>
              <a:t>16</a:t>
            </a:r>
            <a:r>
              <a:rPr lang="zh-CN" altLang="en-US"/>
              <a:t>位机器上整型通常的取值范围</a:t>
            </a:r>
            <a:endParaRPr lang="en-US" altLang="zh-CN"/>
          </a:p>
        </p:txBody>
      </p:sp>
      <p:sp>
        <p:nvSpPr>
          <p:cNvPr id="15363" name="Content Placeholder 2"/>
          <p:cNvSpPr>
            <a:spLocks noGrp="1"/>
          </p:cNvSpPr>
          <p:nvPr>
            <p:ph idx="4294967295"/>
          </p:nvPr>
        </p:nvSpPr>
        <p:spPr>
          <a:xfrm>
            <a:off x="1079500" y="1249363"/>
            <a:ext cx="8064500" cy="3617912"/>
          </a:xfrm>
        </p:spPr>
        <p:txBody>
          <a:bodyPr vert="horz" wrap="square" lIns="69056" tIns="34529" rIns="69056" bIns="34529" numCol="1" anchor="t" anchorCtr="0" compatLnSpc="1">
            <a:prstTxWarp prst="textNoShape">
              <a:avLst/>
            </a:prstTxWarp>
            <a:normAutofit/>
          </a:bodyPr>
          <a:lstStyle/>
          <a:p>
            <a:pPr>
              <a:buNone/>
              <a:tabLst>
                <a:tab pos="4011216" algn="r"/>
                <a:tab pos="5657850" algn="r"/>
              </a:tabLst>
            </a:pPr>
            <a:r>
              <a:rPr lang="zh-CN" altLang="en-US" b="1" dirty="0">
                <a:latin typeface="Times New Roman" panose="02020603050405020304" pitchFamily="18" charset="0"/>
                <a:cs typeface="Times New Roman" panose="02020603050405020304" pitchFamily="18" charset="0"/>
              </a:rPr>
              <a:t>类型</a:t>
            </a:r>
            <a:r>
              <a:rPr lang="en-US" altLang="zh-CN" b="1" dirty="0">
                <a:latin typeface="Times New Roman" panose="02020603050405020304" pitchFamily="18" charset="0"/>
                <a:cs typeface="Times New Roman" panose="02020603050405020304" pitchFamily="18" charset="0"/>
              </a:rPr>
              <a:t>                                </a:t>
            </a:r>
            <a:r>
              <a:rPr lang="zh-CN" altLang="en-US" b="1" dirty="0">
                <a:latin typeface="Times New Roman" panose="02020603050405020304" pitchFamily="18" charset="0"/>
                <a:cs typeface="Times New Roman" panose="02020603050405020304" pitchFamily="18" charset="0"/>
              </a:rPr>
              <a:t>最小值                 最大值</a:t>
            </a:r>
            <a:endParaRPr lang="en-US" altLang="zh-CN" b="1" dirty="0">
              <a:latin typeface="Times New Roman" panose="02020603050405020304" pitchFamily="18" charset="0"/>
              <a:cs typeface="Times New Roman" panose="02020603050405020304" pitchFamily="18" charset="0"/>
            </a:endParaRPr>
          </a:p>
          <a:p>
            <a:pPr>
              <a:lnSpc>
                <a:spcPct val="80000"/>
              </a:lnSpc>
              <a:spcBef>
                <a:spcPts val="450"/>
              </a:spcBef>
              <a:buNone/>
              <a:tabLst>
                <a:tab pos="4011216" algn="r"/>
                <a:tab pos="5657850" algn="r"/>
              </a:tabLst>
            </a:pPr>
            <a:r>
              <a:rPr lang="en-US" altLang="zh-CN" b="1" dirty="0">
                <a:latin typeface="Times New Roman" panose="02020603050405020304" pitchFamily="18" charset="0"/>
                <a:cs typeface="Times New Roman" panose="02020603050405020304" pitchFamily="18" charset="0"/>
              </a:rPr>
              <a:t>short </a:t>
            </a:r>
            <a:r>
              <a:rPr lang="en-US" altLang="zh-CN" b="1" dirty="0" err="1">
                <a:latin typeface="Times New Roman" panose="02020603050405020304" pitchFamily="18" charset="0"/>
                <a:cs typeface="Times New Roman" panose="02020603050405020304" pitchFamily="18" charset="0"/>
              </a:rPr>
              <a:t>int</a:t>
            </a:r>
            <a:r>
              <a:rPr lang="en-US" altLang="zh-CN" b="1" dirty="0">
                <a:latin typeface="Times New Roman" panose="02020603050405020304" pitchFamily="18" charset="0"/>
                <a:cs typeface="Times New Roman" panose="02020603050405020304" pitchFamily="18" charset="0"/>
              </a:rPr>
              <a:t>	  –32,768	                    32,767</a:t>
            </a:r>
          </a:p>
          <a:p>
            <a:pPr>
              <a:lnSpc>
                <a:spcPct val="80000"/>
              </a:lnSpc>
              <a:spcBef>
                <a:spcPts val="450"/>
              </a:spcBef>
              <a:buNone/>
              <a:tabLst>
                <a:tab pos="4011216" algn="r"/>
                <a:tab pos="5657850" algn="r"/>
              </a:tabLst>
            </a:pPr>
            <a:r>
              <a:rPr lang="en-US" altLang="zh-CN" b="1" dirty="0">
                <a:latin typeface="Times New Roman" panose="02020603050405020304" pitchFamily="18" charset="0"/>
                <a:cs typeface="Times New Roman" panose="02020603050405020304" pitchFamily="18" charset="0"/>
              </a:rPr>
              <a:t>unsigned short </a:t>
            </a:r>
            <a:r>
              <a:rPr lang="en-US" altLang="zh-CN" b="1" dirty="0" err="1">
                <a:latin typeface="Times New Roman" panose="02020603050405020304" pitchFamily="18" charset="0"/>
                <a:cs typeface="Times New Roman" panose="02020603050405020304" pitchFamily="18" charset="0"/>
              </a:rPr>
              <a:t>int</a:t>
            </a:r>
            <a:r>
              <a:rPr lang="en-US" altLang="zh-CN" b="1" dirty="0">
                <a:latin typeface="Times New Roman" panose="02020603050405020304" pitchFamily="18" charset="0"/>
                <a:cs typeface="Times New Roman" panose="02020603050405020304" pitchFamily="18" charset="0"/>
              </a:rPr>
              <a:t>	0	                    65,535</a:t>
            </a:r>
          </a:p>
          <a:p>
            <a:pPr>
              <a:lnSpc>
                <a:spcPct val="80000"/>
              </a:lnSpc>
              <a:spcBef>
                <a:spcPts val="450"/>
              </a:spcBef>
              <a:buNone/>
              <a:tabLst>
                <a:tab pos="4011216" algn="r"/>
                <a:tab pos="5657850" algn="r"/>
              </a:tabLst>
            </a:pPr>
            <a:r>
              <a:rPr lang="en-US" altLang="zh-CN" b="1" dirty="0" err="1">
                <a:latin typeface="Times New Roman" panose="02020603050405020304" pitchFamily="18" charset="0"/>
                <a:cs typeface="Times New Roman" panose="02020603050405020304" pitchFamily="18" charset="0"/>
              </a:rPr>
              <a:t>int</a:t>
            </a:r>
            <a:r>
              <a:rPr lang="en-US" altLang="zh-CN" b="1" dirty="0">
                <a:latin typeface="Times New Roman" panose="02020603050405020304" pitchFamily="18" charset="0"/>
                <a:cs typeface="Times New Roman" panose="02020603050405020304" pitchFamily="18" charset="0"/>
              </a:rPr>
              <a:t>	–32,768	                    32,767</a:t>
            </a:r>
          </a:p>
          <a:p>
            <a:pPr>
              <a:lnSpc>
                <a:spcPct val="80000"/>
              </a:lnSpc>
              <a:spcBef>
                <a:spcPts val="450"/>
              </a:spcBef>
              <a:buNone/>
              <a:tabLst>
                <a:tab pos="4011216" algn="r"/>
                <a:tab pos="5657850" algn="r"/>
              </a:tabLst>
            </a:pPr>
            <a:r>
              <a:rPr lang="en-US" altLang="zh-CN" b="1" dirty="0">
                <a:latin typeface="Times New Roman" panose="02020603050405020304" pitchFamily="18" charset="0"/>
                <a:cs typeface="Times New Roman" panose="02020603050405020304" pitchFamily="18" charset="0"/>
              </a:rPr>
              <a:t>unsigned </a:t>
            </a:r>
            <a:r>
              <a:rPr lang="en-US" altLang="zh-CN" b="1" dirty="0" err="1">
                <a:latin typeface="Times New Roman" panose="02020603050405020304" pitchFamily="18" charset="0"/>
                <a:cs typeface="Times New Roman" panose="02020603050405020304" pitchFamily="18" charset="0"/>
              </a:rPr>
              <a:t>int</a:t>
            </a:r>
            <a:r>
              <a:rPr lang="en-US" altLang="zh-CN" b="1" dirty="0">
                <a:latin typeface="Times New Roman" panose="02020603050405020304" pitchFamily="18" charset="0"/>
                <a:cs typeface="Times New Roman" panose="02020603050405020304" pitchFamily="18" charset="0"/>
              </a:rPr>
              <a:t>	0	                    65,535</a:t>
            </a:r>
          </a:p>
          <a:p>
            <a:pPr>
              <a:lnSpc>
                <a:spcPct val="80000"/>
              </a:lnSpc>
              <a:spcBef>
                <a:spcPts val="450"/>
              </a:spcBef>
              <a:buNone/>
              <a:tabLst>
                <a:tab pos="4011216" algn="r"/>
                <a:tab pos="5657850" algn="r"/>
              </a:tabLst>
            </a:pPr>
            <a:r>
              <a:rPr lang="en-US" altLang="zh-CN" b="1" dirty="0">
                <a:latin typeface="Times New Roman" panose="02020603050405020304" pitchFamily="18" charset="0"/>
                <a:cs typeface="Times New Roman" panose="02020603050405020304" pitchFamily="18" charset="0"/>
              </a:rPr>
              <a:t>long </a:t>
            </a:r>
            <a:r>
              <a:rPr lang="en-US" altLang="zh-CN" b="1" dirty="0" err="1">
                <a:latin typeface="Times New Roman" panose="02020603050405020304" pitchFamily="18" charset="0"/>
                <a:cs typeface="Times New Roman" panose="02020603050405020304" pitchFamily="18" charset="0"/>
              </a:rPr>
              <a:t>int</a:t>
            </a:r>
            <a:r>
              <a:rPr lang="en-US" altLang="zh-CN" b="1" dirty="0">
                <a:latin typeface="Times New Roman" panose="02020603050405020304" pitchFamily="18" charset="0"/>
                <a:cs typeface="Times New Roman" panose="02020603050405020304" pitchFamily="18" charset="0"/>
              </a:rPr>
              <a:t>	–2,147,483,648	        2,147,483,647</a:t>
            </a:r>
          </a:p>
          <a:p>
            <a:pPr>
              <a:lnSpc>
                <a:spcPct val="80000"/>
              </a:lnSpc>
              <a:spcBef>
                <a:spcPts val="450"/>
              </a:spcBef>
              <a:buNone/>
              <a:tabLst>
                <a:tab pos="4011216" algn="r"/>
                <a:tab pos="5657850" algn="r"/>
              </a:tabLst>
            </a:pPr>
            <a:r>
              <a:rPr lang="en-US" altLang="zh-CN" b="1" dirty="0">
                <a:latin typeface="Times New Roman" panose="02020603050405020304" pitchFamily="18" charset="0"/>
                <a:cs typeface="Times New Roman" panose="02020603050405020304" pitchFamily="18" charset="0"/>
              </a:rPr>
              <a:t>unsigned long </a:t>
            </a:r>
            <a:r>
              <a:rPr lang="en-US" altLang="zh-CN" b="1" dirty="0" err="1">
                <a:latin typeface="Times New Roman" panose="02020603050405020304" pitchFamily="18" charset="0"/>
                <a:cs typeface="Times New Roman" panose="02020603050405020304" pitchFamily="18" charset="0"/>
              </a:rPr>
              <a:t>int</a:t>
            </a:r>
            <a:r>
              <a:rPr lang="en-US" altLang="zh-CN" b="1" dirty="0">
                <a:latin typeface="Times New Roman" panose="02020603050405020304" pitchFamily="18" charset="0"/>
                <a:cs typeface="Times New Roman" panose="02020603050405020304" pitchFamily="18" charset="0"/>
              </a:rPr>
              <a:t>	                      0         4,294,967,295</a:t>
            </a:r>
          </a:p>
        </p:txBody>
      </p:sp>
    </p:spTree>
    <p:extLst>
      <p:ext uri="{BB962C8B-B14F-4D97-AF65-F5344CB8AC3E}">
        <p14:creationId xmlns:p14="http://schemas.microsoft.com/office/powerpoint/2010/main" val="2529384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1511300" y="422275"/>
            <a:ext cx="7632700" cy="441325"/>
          </a:xfrm>
        </p:spPr>
        <p:txBody>
          <a:bodyPr vert="horz" wrap="square" lIns="69056" tIns="34529" rIns="69056" bIns="34529" numCol="1" anchor="ctr" anchorCtr="0" compatLnSpc="1">
            <a:prstTxWarp prst="textNoShape">
              <a:avLst/>
            </a:prstTxWarp>
            <a:normAutofit fontScale="90000"/>
          </a:bodyPr>
          <a:lstStyle/>
          <a:p>
            <a:r>
              <a:rPr lang="en-US" altLang="zh-CN"/>
              <a:t>32</a:t>
            </a:r>
            <a:r>
              <a:rPr lang="zh-CN" altLang="zh-CN"/>
              <a:t>位机器上整型通常的取值范围</a:t>
            </a:r>
            <a:endParaRPr lang="en-US" altLang="zh-CN"/>
          </a:p>
        </p:txBody>
      </p:sp>
      <p:sp>
        <p:nvSpPr>
          <p:cNvPr id="16387" name="Content Placeholder 2"/>
          <p:cNvSpPr>
            <a:spLocks noGrp="1"/>
          </p:cNvSpPr>
          <p:nvPr>
            <p:ph idx="4294967295"/>
          </p:nvPr>
        </p:nvSpPr>
        <p:spPr>
          <a:xfrm>
            <a:off x="646113" y="1347788"/>
            <a:ext cx="8497887" cy="3527425"/>
          </a:xfrm>
        </p:spPr>
        <p:txBody>
          <a:bodyPr vert="horz" wrap="square" lIns="69056" tIns="34529" rIns="69056" bIns="34529" numCol="1" anchor="t" anchorCtr="0" compatLnSpc="1">
            <a:prstTxWarp prst="textNoShape">
              <a:avLst/>
            </a:prstTxWarp>
            <a:normAutofit/>
          </a:bodyPr>
          <a:lstStyle/>
          <a:p>
            <a:pPr>
              <a:buNone/>
              <a:tabLst>
                <a:tab pos="4011216" algn="r"/>
                <a:tab pos="5657850" algn="r"/>
              </a:tabLst>
            </a:pPr>
            <a:r>
              <a:rPr lang="zh-CN" altLang="zh-CN" b="1" dirty="0">
                <a:latin typeface="Times New Roman" panose="02020603050405020304" pitchFamily="18" charset="0"/>
                <a:ea typeface="+mn-ea"/>
                <a:cs typeface="Times New Roman" panose="02020603050405020304" pitchFamily="18" charset="0"/>
              </a:rPr>
              <a:t>类型</a:t>
            </a:r>
            <a:r>
              <a:rPr lang="en-US" altLang="zh-CN" b="1" dirty="0">
                <a:latin typeface="Times New Roman" panose="02020603050405020304" pitchFamily="18" charset="0"/>
                <a:ea typeface="+mn-ea"/>
                <a:cs typeface="Times New Roman" panose="02020603050405020304" pitchFamily="18" charset="0"/>
              </a:rPr>
              <a:t>                                   </a:t>
            </a:r>
            <a:r>
              <a:rPr lang="zh-CN" altLang="zh-CN" b="1" dirty="0">
                <a:latin typeface="Times New Roman" panose="02020603050405020304" pitchFamily="18" charset="0"/>
                <a:ea typeface="+mn-ea"/>
                <a:cs typeface="Times New Roman" panose="02020603050405020304" pitchFamily="18" charset="0"/>
              </a:rPr>
              <a:t>最小值   </a:t>
            </a:r>
            <a:r>
              <a:rPr lang="zh-CN" altLang="en-US" b="1" dirty="0">
                <a:latin typeface="Times New Roman" panose="02020603050405020304" pitchFamily="18" charset="0"/>
                <a:ea typeface="+mn-ea"/>
                <a:cs typeface="Times New Roman" panose="02020603050405020304" pitchFamily="18" charset="0"/>
              </a:rPr>
              <a:t>           </a:t>
            </a:r>
            <a:r>
              <a:rPr lang="zh-CN" altLang="zh-CN" b="1" dirty="0">
                <a:latin typeface="Times New Roman" panose="02020603050405020304" pitchFamily="18" charset="0"/>
                <a:ea typeface="+mn-ea"/>
                <a:cs typeface="Times New Roman" panose="02020603050405020304" pitchFamily="18" charset="0"/>
              </a:rPr>
              <a:t>  最大值</a:t>
            </a:r>
            <a:endParaRPr lang="en-US" altLang="zh-CN" b="1" dirty="0">
              <a:solidFill>
                <a:srgbClr val="000000"/>
              </a:solidFill>
              <a:latin typeface="Times New Roman" panose="02020603050405020304" pitchFamily="18" charset="0"/>
              <a:ea typeface="+mn-ea"/>
              <a:cs typeface="Times New Roman" panose="02020603050405020304" pitchFamily="18" charset="0"/>
            </a:endParaRPr>
          </a:p>
          <a:p>
            <a:pPr>
              <a:lnSpc>
                <a:spcPct val="80000"/>
              </a:lnSpc>
              <a:spcBef>
                <a:spcPts val="450"/>
              </a:spcBef>
              <a:buNone/>
              <a:tabLst>
                <a:tab pos="4011216" algn="r"/>
                <a:tab pos="5657850" algn="r"/>
              </a:tabLst>
            </a:pPr>
            <a:r>
              <a:rPr lang="en-US" altLang="zh-CN" b="1" dirty="0">
                <a:latin typeface="Times New Roman" panose="02020603050405020304" pitchFamily="18" charset="0"/>
                <a:ea typeface="+mn-ea"/>
                <a:cs typeface="Times New Roman" panose="02020603050405020304" pitchFamily="18" charset="0"/>
              </a:rPr>
              <a:t>short </a:t>
            </a:r>
            <a:r>
              <a:rPr lang="en-US" altLang="zh-CN" b="1" dirty="0" err="1">
                <a:latin typeface="Times New Roman" panose="02020603050405020304" pitchFamily="18" charset="0"/>
                <a:ea typeface="+mn-ea"/>
                <a:cs typeface="Times New Roman" panose="02020603050405020304" pitchFamily="18" charset="0"/>
              </a:rPr>
              <a:t>int</a:t>
            </a:r>
            <a:r>
              <a:rPr lang="en-US" altLang="zh-CN" b="1" dirty="0">
                <a:latin typeface="Times New Roman" panose="02020603050405020304" pitchFamily="18" charset="0"/>
                <a:ea typeface="+mn-ea"/>
                <a:cs typeface="Times New Roman" panose="02020603050405020304" pitchFamily="18" charset="0"/>
              </a:rPr>
              <a:t>	–32,768	                   32,767</a:t>
            </a:r>
          </a:p>
          <a:p>
            <a:pPr>
              <a:lnSpc>
                <a:spcPct val="80000"/>
              </a:lnSpc>
              <a:spcBef>
                <a:spcPts val="450"/>
              </a:spcBef>
              <a:buNone/>
              <a:tabLst>
                <a:tab pos="4011216" algn="r"/>
                <a:tab pos="5657850" algn="r"/>
              </a:tabLst>
            </a:pPr>
            <a:r>
              <a:rPr lang="en-US" altLang="zh-CN" b="1" dirty="0">
                <a:latin typeface="Times New Roman" panose="02020603050405020304" pitchFamily="18" charset="0"/>
                <a:ea typeface="+mn-ea"/>
                <a:cs typeface="Times New Roman" panose="02020603050405020304" pitchFamily="18" charset="0"/>
              </a:rPr>
              <a:t>unsigned short </a:t>
            </a:r>
            <a:r>
              <a:rPr lang="en-US" altLang="zh-CN" b="1" dirty="0" err="1">
                <a:latin typeface="Times New Roman" panose="02020603050405020304" pitchFamily="18" charset="0"/>
                <a:ea typeface="+mn-ea"/>
                <a:cs typeface="Times New Roman" panose="02020603050405020304" pitchFamily="18" charset="0"/>
              </a:rPr>
              <a:t>int</a:t>
            </a:r>
            <a:r>
              <a:rPr lang="en-US" altLang="zh-CN" b="1" dirty="0">
                <a:latin typeface="Times New Roman" panose="02020603050405020304" pitchFamily="18" charset="0"/>
                <a:ea typeface="+mn-ea"/>
                <a:cs typeface="Times New Roman" panose="02020603050405020304" pitchFamily="18" charset="0"/>
              </a:rPr>
              <a:t>	0	                   65,535</a:t>
            </a:r>
          </a:p>
          <a:p>
            <a:pPr>
              <a:lnSpc>
                <a:spcPct val="80000"/>
              </a:lnSpc>
              <a:spcBef>
                <a:spcPts val="450"/>
              </a:spcBef>
              <a:buNone/>
              <a:tabLst>
                <a:tab pos="4011216" algn="r"/>
                <a:tab pos="5657850" algn="r"/>
              </a:tabLst>
            </a:pPr>
            <a:r>
              <a:rPr lang="en-US" altLang="zh-CN" b="1" dirty="0" err="1">
                <a:latin typeface="Times New Roman" panose="02020603050405020304" pitchFamily="18" charset="0"/>
                <a:ea typeface="+mn-ea"/>
                <a:cs typeface="Times New Roman" panose="02020603050405020304" pitchFamily="18" charset="0"/>
              </a:rPr>
              <a:t>int</a:t>
            </a:r>
            <a:r>
              <a:rPr lang="en-US" altLang="zh-CN" b="1" dirty="0">
                <a:latin typeface="Times New Roman" panose="02020603050405020304" pitchFamily="18" charset="0"/>
                <a:ea typeface="+mn-ea"/>
                <a:cs typeface="Times New Roman" panose="02020603050405020304" pitchFamily="18" charset="0"/>
              </a:rPr>
              <a:t> 	  –2,147,483,648       	2,147,483,647</a:t>
            </a:r>
          </a:p>
          <a:p>
            <a:pPr>
              <a:lnSpc>
                <a:spcPct val="80000"/>
              </a:lnSpc>
              <a:spcBef>
                <a:spcPts val="450"/>
              </a:spcBef>
              <a:buNone/>
              <a:tabLst>
                <a:tab pos="4011216" algn="r"/>
                <a:tab pos="5657850" algn="r"/>
              </a:tabLst>
            </a:pPr>
            <a:r>
              <a:rPr lang="en-US" altLang="zh-CN" b="1" dirty="0">
                <a:latin typeface="Times New Roman" panose="02020603050405020304" pitchFamily="18" charset="0"/>
                <a:ea typeface="+mn-ea"/>
                <a:cs typeface="Times New Roman" panose="02020603050405020304" pitchFamily="18" charset="0"/>
              </a:rPr>
              <a:t>unsigned </a:t>
            </a:r>
            <a:r>
              <a:rPr lang="en-US" altLang="zh-CN" b="1" dirty="0" err="1">
                <a:latin typeface="Times New Roman" panose="02020603050405020304" pitchFamily="18" charset="0"/>
                <a:ea typeface="+mn-ea"/>
                <a:cs typeface="Times New Roman" panose="02020603050405020304" pitchFamily="18" charset="0"/>
              </a:rPr>
              <a:t>int</a:t>
            </a:r>
            <a:r>
              <a:rPr lang="en-US" altLang="zh-CN" b="1" dirty="0">
                <a:latin typeface="Times New Roman" panose="02020603050405020304" pitchFamily="18" charset="0"/>
                <a:ea typeface="+mn-ea"/>
                <a:cs typeface="Times New Roman" panose="02020603050405020304" pitchFamily="18" charset="0"/>
              </a:rPr>
              <a:t>	0	       4,294,967,295</a:t>
            </a:r>
          </a:p>
          <a:p>
            <a:pPr>
              <a:lnSpc>
                <a:spcPct val="80000"/>
              </a:lnSpc>
              <a:spcBef>
                <a:spcPts val="450"/>
              </a:spcBef>
              <a:buNone/>
              <a:tabLst>
                <a:tab pos="4011216" algn="r"/>
                <a:tab pos="5657850" algn="r"/>
              </a:tabLst>
            </a:pPr>
            <a:r>
              <a:rPr lang="en-US" altLang="zh-CN" b="1" dirty="0">
                <a:latin typeface="Times New Roman" panose="02020603050405020304" pitchFamily="18" charset="0"/>
                <a:ea typeface="+mn-ea"/>
                <a:cs typeface="Times New Roman" panose="02020603050405020304" pitchFamily="18" charset="0"/>
              </a:rPr>
              <a:t>long </a:t>
            </a:r>
            <a:r>
              <a:rPr lang="en-US" altLang="zh-CN" b="1" dirty="0" err="1">
                <a:latin typeface="Times New Roman" panose="02020603050405020304" pitchFamily="18" charset="0"/>
                <a:ea typeface="+mn-ea"/>
                <a:cs typeface="Times New Roman" panose="02020603050405020304" pitchFamily="18" charset="0"/>
              </a:rPr>
              <a:t>int</a:t>
            </a:r>
            <a:r>
              <a:rPr lang="en-US" altLang="zh-CN" b="1" dirty="0">
                <a:latin typeface="Times New Roman" panose="02020603050405020304" pitchFamily="18" charset="0"/>
                <a:ea typeface="+mn-ea"/>
                <a:cs typeface="Times New Roman" panose="02020603050405020304" pitchFamily="18" charset="0"/>
              </a:rPr>
              <a:t>	–2,147,483,648	       2,147,483,647</a:t>
            </a:r>
          </a:p>
          <a:p>
            <a:pPr>
              <a:lnSpc>
                <a:spcPct val="80000"/>
              </a:lnSpc>
              <a:spcBef>
                <a:spcPts val="450"/>
              </a:spcBef>
              <a:buNone/>
              <a:tabLst>
                <a:tab pos="4011216" algn="r"/>
                <a:tab pos="5657850" algn="r"/>
              </a:tabLst>
            </a:pPr>
            <a:r>
              <a:rPr lang="en-US" altLang="zh-CN" b="1" dirty="0">
                <a:latin typeface="Times New Roman" panose="02020603050405020304" pitchFamily="18" charset="0"/>
                <a:ea typeface="+mn-ea"/>
                <a:cs typeface="Times New Roman" panose="02020603050405020304" pitchFamily="18" charset="0"/>
              </a:rPr>
              <a:t>unsigned long </a:t>
            </a:r>
            <a:r>
              <a:rPr lang="en-US" altLang="zh-CN" b="1" dirty="0" err="1">
                <a:latin typeface="Times New Roman" panose="02020603050405020304" pitchFamily="18" charset="0"/>
                <a:ea typeface="+mn-ea"/>
                <a:cs typeface="Times New Roman" panose="02020603050405020304" pitchFamily="18" charset="0"/>
              </a:rPr>
              <a:t>int</a:t>
            </a:r>
            <a:r>
              <a:rPr lang="en-US" altLang="zh-CN" b="1" dirty="0">
                <a:latin typeface="Times New Roman" panose="02020603050405020304" pitchFamily="18" charset="0"/>
                <a:ea typeface="+mn-ea"/>
                <a:cs typeface="Times New Roman" panose="02020603050405020304" pitchFamily="18" charset="0"/>
              </a:rPr>
              <a:t>	0	       4,294,967,295</a:t>
            </a:r>
          </a:p>
        </p:txBody>
      </p:sp>
    </p:spTree>
    <p:extLst>
      <p:ext uri="{BB962C8B-B14F-4D97-AF65-F5344CB8AC3E}">
        <p14:creationId xmlns:p14="http://schemas.microsoft.com/office/powerpoint/2010/main" val="499836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1511300" y="422275"/>
            <a:ext cx="7632700" cy="441325"/>
          </a:xfrm>
        </p:spPr>
        <p:txBody>
          <a:bodyPr vert="horz" wrap="square" lIns="69056" tIns="34529" rIns="69056" bIns="34529" numCol="1" anchor="ctr" anchorCtr="0" compatLnSpc="1">
            <a:prstTxWarp prst="textNoShape">
              <a:avLst/>
            </a:prstTxWarp>
            <a:normAutofit fontScale="90000"/>
          </a:bodyPr>
          <a:lstStyle/>
          <a:p>
            <a:r>
              <a:rPr lang="en-US" altLang="zh-CN"/>
              <a:t>64</a:t>
            </a:r>
            <a:r>
              <a:rPr lang="zh-CN" altLang="zh-CN"/>
              <a:t>位机器上整型通常的取值范围</a:t>
            </a:r>
            <a:endParaRPr lang="en-US" altLang="zh-CN"/>
          </a:p>
        </p:txBody>
      </p:sp>
      <p:sp>
        <p:nvSpPr>
          <p:cNvPr id="17411" name="Content Placeholder 2"/>
          <p:cNvSpPr>
            <a:spLocks noGrp="1"/>
          </p:cNvSpPr>
          <p:nvPr>
            <p:ph idx="4294967295"/>
          </p:nvPr>
        </p:nvSpPr>
        <p:spPr>
          <a:xfrm>
            <a:off x="646113" y="987425"/>
            <a:ext cx="8497887" cy="2663825"/>
          </a:xfrm>
        </p:spPr>
        <p:txBody>
          <a:bodyPr vert="horz" wrap="square" lIns="69056" tIns="34529" rIns="69056" bIns="34529" numCol="1" anchor="t" anchorCtr="0" compatLnSpc="1">
            <a:prstTxWarp prst="textNoShape">
              <a:avLst/>
            </a:prstTxWarp>
            <a:normAutofit/>
          </a:bodyPr>
          <a:lstStyle/>
          <a:p>
            <a:pPr>
              <a:lnSpc>
                <a:spcPct val="80000"/>
              </a:lnSpc>
              <a:spcBef>
                <a:spcPts val="450"/>
              </a:spcBef>
              <a:buNone/>
              <a:tabLst>
                <a:tab pos="4011216" algn="r"/>
                <a:tab pos="5657850" algn="r"/>
              </a:tabLst>
            </a:pPr>
            <a:r>
              <a:rPr lang="zh-CN" altLang="zh-CN" b="1" dirty="0">
                <a:latin typeface="Times New Roman" panose="02020603050405020304" pitchFamily="18" charset="0"/>
              </a:rPr>
              <a:t>类型</a:t>
            </a:r>
            <a:r>
              <a:rPr lang="en-US" altLang="zh-CN" b="1" dirty="0">
                <a:latin typeface="Times New Roman" panose="02020603050405020304" pitchFamily="18" charset="0"/>
              </a:rPr>
              <a:t>                                        </a:t>
            </a:r>
            <a:r>
              <a:rPr lang="zh-CN" altLang="zh-CN" b="1" dirty="0">
                <a:latin typeface="Times New Roman" panose="02020603050405020304" pitchFamily="18" charset="0"/>
              </a:rPr>
              <a:t>最小值     </a:t>
            </a:r>
            <a:r>
              <a:rPr lang="zh-CN" altLang="en-US" b="1" dirty="0">
                <a:latin typeface="Times New Roman" panose="02020603050405020304" pitchFamily="18" charset="0"/>
              </a:rPr>
              <a:t>      </a:t>
            </a:r>
            <a:r>
              <a:rPr lang="zh-CN" altLang="zh-CN" b="1" dirty="0">
                <a:latin typeface="Times New Roman" panose="02020603050405020304" pitchFamily="18" charset="0"/>
              </a:rPr>
              <a:t>最大值</a:t>
            </a:r>
            <a:endParaRPr lang="en-US" altLang="zh-CN" b="1" dirty="0">
              <a:latin typeface="Times New Roman" panose="02020603050405020304" pitchFamily="18" charset="0"/>
            </a:endParaRPr>
          </a:p>
          <a:p>
            <a:pPr>
              <a:lnSpc>
                <a:spcPct val="80000"/>
              </a:lnSpc>
              <a:spcBef>
                <a:spcPts val="450"/>
              </a:spcBef>
              <a:buNone/>
              <a:tabLst>
                <a:tab pos="4011216" algn="r"/>
                <a:tab pos="5657850" algn="r"/>
              </a:tabLst>
            </a:pPr>
            <a:r>
              <a:rPr lang="en-US" altLang="zh-CN" b="1" dirty="0">
                <a:latin typeface="Times New Roman" panose="02020603050405020304" pitchFamily="18" charset="0"/>
              </a:rPr>
              <a:t>short </a:t>
            </a:r>
            <a:r>
              <a:rPr lang="en-US" altLang="zh-CN" b="1" dirty="0" err="1">
                <a:latin typeface="Times New Roman" panose="02020603050405020304" pitchFamily="18" charset="0"/>
              </a:rPr>
              <a:t>int</a:t>
            </a:r>
            <a:r>
              <a:rPr lang="en-US" altLang="zh-CN" b="1" dirty="0">
                <a:latin typeface="Times New Roman" panose="02020603050405020304" pitchFamily="18" charset="0"/>
              </a:rPr>
              <a:t>	–32,768	   32,767</a:t>
            </a:r>
          </a:p>
          <a:p>
            <a:pPr>
              <a:lnSpc>
                <a:spcPct val="80000"/>
              </a:lnSpc>
              <a:spcBef>
                <a:spcPts val="450"/>
              </a:spcBef>
              <a:buNone/>
              <a:tabLst>
                <a:tab pos="4011216" algn="r"/>
                <a:tab pos="5657850" algn="r"/>
              </a:tabLst>
            </a:pPr>
            <a:r>
              <a:rPr lang="en-US" altLang="zh-CN" b="1" dirty="0">
                <a:latin typeface="Times New Roman" panose="02020603050405020304" pitchFamily="18" charset="0"/>
              </a:rPr>
              <a:t>unsigned short </a:t>
            </a:r>
            <a:r>
              <a:rPr lang="en-US" altLang="zh-CN" b="1" dirty="0" err="1">
                <a:latin typeface="Times New Roman" panose="02020603050405020304" pitchFamily="18" charset="0"/>
              </a:rPr>
              <a:t>int</a:t>
            </a:r>
            <a:r>
              <a:rPr lang="en-US" altLang="zh-CN" b="1" dirty="0">
                <a:latin typeface="Times New Roman" panose="02020603050405020304" pitchFamily="18" charset="0"/>
              </a:rPr>
              <a:t>	0	   65,535</a:t>
            </a:r>
          </a:p>
          <a:p>
            <a:pPr>
              <a:lnSpc>
                <a:spcPct val="80000"/>
              </a:lnSpc>
              <a:spcBef>
                <a:spcPts val="450"/>
              </a:spcBef>
              <a:buNone/>
              <a:tabLst>
                <a:tab pos="4011216" algn="r"/>
                <a:tab pos="5657850" algn="r"/>
              </a:tabLst>
            </a:pPr>
            <a:r>
              <a:rPr lang="en-US" altLang="zh-CN" b="1" dirty="0" err="1">
                <a:latin typeface="Times New Roman" panose="02020603050405020304" pitchFamily="18" charset="0"/>
              </a:rPr>
              <a:t>int</a:t>
            </a:r>
            <a:r>
              <a:rPr lang="en-US" altLang="zh-CN" b="1" dirty="0">
                <a:latin typeface="Times New Roman" panose="02020603050405020304" pitchFamily="18" charset="0"/>
              </a:rPr>
              <a:t>	–2,147,483,648       	2,147,483,647</a:t>
            </a:r>
          </a:p>
          <a:p>
            <a:pPr>
              <a:lnSpc>
                <a:spcPct val="80000"/>
              </a:lnSpc>
              <a:spcBef>
                <a:spcPts val="450"/>
              </a:spcBef>
              <a:buNone/>
              <a:tabLst>
                <a:tab pos="4011216" algn="r"/>
                <a:tab pos="5657850" algn="r"/>
              </a:tabLst>
            </a:pPr>
            <a:r>
              <a:rPr lang="en-US" altLang="zh-CN" b="1" dirty="0">
                <a:latin typeface="Times New Roman" panose="02020603050405020304" pitchFamily="18" charset="0"/>
              </a:rPr>
              <a:t>unsigned </a:t>
            </a:r>
            <a:r>
              <a:rPr lang="en-US" altLang="zh-CN" b="1" dirty="0" err="1">
                <a:latin typeface="Times New Roman" panose="02020603050405020304" pitchFamily="18" charset="0"/>
              </a:rPr>
              <a:t>int</a:t>
            </a:r>
            <a:r>
              <a:rPr lang="en-US" altLang="zh-CN" b="1" dirty="0">
                <a:latin typeface="Times New Roman" panose="02020603050405020304" pitchFamily="18" charset="0"/>
              </a:rPr>
              <a:t>	0	       4,294,967,295</a:t>
            </a:r>
          </a:p>
          <a:p>
            <a:pPr>
              <a:lnSpc>
                <a:spcPct val="80000"/>
              </a:lnSpc>
              <a:spcBef>
                <a:spcPts val="450"/>
              </a:spcBef>
              <a:buNone/>
              <a:tabLst>
                <a:tab pos="4011216" algn="r"/>
                <a:tab pos="5657850" algn="r"/>
              </a:tabLst>
            </a:pPr>
            <a:r>
              <a:rPr lang="en-US" altLang="zh-CN" b="1" dirty="0">
                <a:latin typeface="Times New Roman" panose="02020603050405020304" pitchFamily="18" charset="0"/>
              </a:rPr>
              <a:t>long </a:t>
            </a:r>
            <a:r>
              <a:rPr lang="en-US" altLang="zh-CN" b="1" dirty="0" err="1">
                <a:latin typeface="Times New Roman" panose="02020603050405020304" pitchFamily="18" charset="0"/>
              </a:rPr>
              <a:t>int</a:t>
            </a:r>
            <a:r>
              <a:rPr lang="en-US" altLang="zh-CN" b="1" dirty="0">
                <a:latin typeface="Times New Roman" panose="02020603050405020304" pitchFamily="18" charset="0"/>
              </a:rPr>
              <a:t>	–2</a:t>
            </a:r>
            <a:r>
              <a:rPr lang="en-US" altLang="zh-CN" b="1" baseline="30000" dirty="0">
                <a:latin typeface="Times New Roman" panose="02020603050405020304" pitchFamily="18" charset="0"/>
              </a:rPr>
              <a:t>63</a:t>
            </a:r>
            <a:r>
              <a:rPr lang="en-US" altLang="zh-CN" b="1" dirty="0">
                <a:latin typeface="Times New Roman" panose="02020603050405020304" pitchFamily="18" charset="0"/>
              </a:rPr>
              <a:t>	 2</a:t>
            </a:r>
            <a:r>
              <a:rPr lang="en-US" altLang="zh-CN" b="1" baseline="30000" dirty="0">
                <a:latin typeface="Times New Roman" panose="02020603050405020304" pitchFamily="18" charset="0"/>
              </a:rPr>
              <a:t>63</a:t>
            </a:r>
            <a:r>
              <a:rPr lang="en-US" altLang="zh-CN" b="1" dirty="0">
                <a:latin typeface="Times New Roman" panose="02020603050405020304" pitchFamily="18" charset="0"/>
              </a:rPr>
              <a:t>–1</a:t>
            </a:r>
          </a:p>
          <a:p>
            <a:pPr>
              <a:lnSpc>
                <a:spcPct val="80000"/>
              </a:lnSpc>
              <a:spcBef>
                <a:spcPts val="450"/>
              </a:spcBef>
              <a:buNone/>
              <a:tabLst>
                <a:tab pos="4011216" algn="r"/>
                <a:tab pos="5657850" algn="r"/>
              </a:tabLst>
            </a:pPr>
            <a:r>
              <a:rPr lang="en-US" altLang="zh-CN" b="1" dirty="0">
                <a:latin typeface="Times New Roman" panose="02020603050405020304" pitchFamily="18" charset="0"/>
              </a:rPr>
              <a:t>unsigned long </a:t>
            </a:r>
            <a:r>
              <a:rPr lang="en-US" altLang="zh-CN" b="1" dirty="0" err="1">
                <a:latin typeface="Times New Roman" panose="02020603050405020304" pitchFamily="18" charset="0"/>
              </a:rPr>
              <a:t>int</a:t>
            </a:r>
            <a:r>
              <a:rPr lang="en-US" altLang="zh-CN" b="1" dirty="0">
                <a:latin typeface="Times New Roman" panose="02020603050405020304" pitchFamily="18" charset="0"/>
              </a:rPr>
              <a:t>	0	2</a:t>
            </a:r>
            <a:r>
              <a:rPr lang="en-US" altLang="zh-CN" b="1" baseline="30000" dirty="0">
                <a:latin typeface="Times New Roman" panose="02020603050405020304" pitchFamily="18" charset="0"/>
              </a:rPr>
              <a:t>64</a:t>
            </a:r>
            <a:r>
              <a:rPr lang="en-US" altLang="zh-CN" b="1" dirty="0">
                <a:latin typeface="Times New Roman" panose="02020603050405020304" pitchFamily="18" charset="0"/>
              </a:rPr>
              <a:t>–1</a:t>
            </a:r>
            <a:endParaRPr lang="zh-CN" altLang="en-US" sz="2800" b="1" dirty="0"/>
          </a:p>
        </p:txBody>
      </p:sp>
      <p:sp>
        <p:nvSpPr>
          <p:cNvPr id="2" name="矩形 1"/>
          <p:cNvSpPr/>
          <p:nvPr/>
        </p:nvSpPr>
        <p:spPr>
          <a:xfrm>
            <a:off x="467544" y="4083918"/>
            <a:ext cx="7704856" cy="584775"/>
          </a:xfrm>
          <a:prstGeom prst="rect">
            <a:avLst/>
          </a:prstGeom>
        </p:spPr>
        <p:txBody>
          <a:bodyPr wrap="square">
            <a:spAutoFit/>
          </a:bodyPr>
          <a:lstStyle/>
          <a:p>
            <a:pPr>
              <a:lnSpc>
                <a:spcPct val="80000"/>
              </a:lnSpc>
              <a:spcBef>
                <a:spcPts val="450"/>
              </a:spcBef>
              <a:buNone/>
              <a:tabLst>
                <a:tab pos="4011216" algn="r"/>
                <a:tab pos="5657850" algn="r"/>
              </a:tabLst>
            </a:pPr>
            <a:r>
              <a:rPr lang="zh-CN" altLang="en-US" sz="2000" b="1" dirty="0">
                <a:solidFill>
                  <a:srgbClr val="C00000"/>
                </a:solidFill>
                <a:latin typeface="+mn-ea"/>
                <a:ea typeface="+mn-ea"/>
              </a:rPr>
              <a:t>标准库头文件</a:t>
            </a:r>
            <a:r>
              <a:rPr lang="en-US" altLang="zh-CN" sz="2000" b="1" dirty="0">
                <a:solidFill>
                  <a:srgbClr val="C00000"/>
                </a:solidFill>
                <a:latin typeface="+mn-ea"/>
                <a:ea typeface="+mn-ea"/>
              </a:rPr>
              <a:t> </a:t>
            </a:r>
            <a:r>
              <a:rPr lang="en-US" altLang="zh-CN" sz="2000" b="1" dirty="0">
                <a:solidFill>
                  <a:srgbClr val="C00000"/>
                </a:solidFill>
                <a:latin typeface="+mn-ea"/>
                <a:ea typeface="+mn-ea"/>
                <a:cs typeface="Courier New" panose="02070309020205020404" pitchFamily="49" charset="0"/>
              </a:rPr>
              <a:t>&lt;</a:t>
            </a:r>
            <a:r>
              <a:rPr lang="en-US" altLang="zh-CN" sz="2000" b="1" dirty="0" err="1">
                <a:solidFill>
                  <a:srgbClr val="C00000"/>
                </a:solidFill>
                <a:latin typeface="+mn-ea"/>
                <a:ea typeface="+mn-ea"/>
                <a:cs typeface="Courier New" panose="02070309020205020404" pitchFamily="49" charset="0"/>
              </a:rPr>
              <a:t>limits.h</a:t>
            </a:r>
            <a:r>
              <a:rPr lang="en-US" altLang="zh-CN" sz="2000" b="1" dirty="0">
                <a:solidFill>
                  <a:srgbClr val="C00000"/>
                </a:solidFill>
                <a:latin typeface="+mn-ea"/>
                <a:ea typeface="+mn-ea"/>
                <a:cs typeface="Courier New" panose="02070309020205020404" pitchFamily="49" charset="0"/>
              </a:rPr>
              <a:t>&gt;</a:t>
            </a:r>
            <a:r>
              <a:rPr lang="en-US" altLang="zh-CN" sz="2000" b="1" dirty="0">
                <a:solidFill>
                  <a:srgbClr val="C00000"/>
                </a:solidFill>
                <a:latin typeface="+mn-ea"/>
                <a:ea typeface="+mn-ea"/>
              </a:rPr>
              <a:t> </a:t>
            </a:r>
            <a:r>
              <a:rPr lang="zh-CN" altLang="en-US" sz="2000" b="1" dirty="0">
                <a:solidFill>
                  <a:srgbClr val="C00000"/>
                </a:solidFill>
                <a:latin typeface="+mn-ea"/>
                <a:ea typeface="+mn-ea"/>
              </a:rPr>
              <a:t>可以找到定义了每种整数最大值和最小值的宏。</a:t>
            </a:r>
            <a:endParaRPr lang="en-US" altLang="zh-CN" sz="2000" b="1" dirty="0">
              <a:solidFill>
                <a:srgbClr val="C00000"/>
              </a:solidFill>
              <a:latin typeface="+mn-ea"/>
              <a:ea typeface="+mn-ea"/>
            </a:endParaRPr>
          </a:p>
        </p:txBody>
      </p:sp>
    </p:spTree>
    <p:extLst>
      <p:ext uri="{BB962C8B-B14F-4D97-AF65-F5344CB8AC3E}">
        <p14:creationId xmlns:p14="http://schemas.microsoft.com/office/powerpoint/2010/main" val="2333847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2800" dirty="0"/>
              <a:t>不同整型的长度</a:t>
            </a:r>
            <a:r>
              <a:rPr lang="en-US" altLang="zh-CN" sz="2800" dirty="0"/>
              <a:t>——</a:t>
            </a:r>
            <a:r>
              <a:rPr lang="en-US" altLang="zh-CN" sz="2800" dirty="0" err="1"/>
              <a:t>limits.h</a:t>
            </a:r>
            <a:endParaRPr lang="zh-CN" altLang="en-US" sz="2800" dirty="0"/>
          </a:p>
        </p:txBody>
      </p:sp>
      <p:sp>
        <p:nvSpPr>
          <p:cNvPr id="4" name="矩形 3"/>
          <p:cNvSpPr/>
          <p:nvPr/>
        </p:nvSpPr>
        <p:spPr>
          <a:xfrm>
            <a:off x="370136" y="970620"/>
            <a:ext cx="8424936" cy="3905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en-US" altLang="zh-CN" sz="1200" dirty="0">
                <a:solidFill>
                  <a:schemeClr val="tx1"/>
                </a:solidFill>
              </a:rPr>
              <a:t>/* * Maximum and minimum values for </a:t>
            </a:r>
            <a:r>
              <a:rPr lang="en-US" altLang="zh-CN" sz="1200" dirty="0" err="1">
                <a:solidFill>
                  <a:schemeClr val="tx1"/>
                </a:solidFill>
              </a:rPr>
              <a:t>ints</a:t>
            </a:r>
            <a:r>
              <a:rPr lang="en-US" altLang="zh-CN" sz="1200" dirty="0">
                <a:solidFill>
                  <a:schemeClr val="tx1"/>
                </a:solidFill>
              </a:rPr>
              <a:t>. */</a:t>
            </a:r>
          </a:p>
          <a:p>
            <a:pPr>
              <a:spcBef>
                <a:spcPts val="600"/>
              </a:spcBef>
            </a:pPr>
            <a:r>
              <a:rPr lang="en-US" altLang="zh-CN" sz="1200" dirty="0">
                <a:solidFill>
                  <a:schemeClr val="tx1"/>
                </a:solidFill>
              </a:rPr>
              <a:t>#define INT_MAX		2147483647</a:t>
            </a:r>
          </a:p>
          <a:p>
            <a:pPr>
              <a:spcBef>
                <a:spcPts val="600"/>
              </a:spcBef>
            </a:pPr>
            <a:r>
              <a:rPr lang="en-US" altLang="zh-CN" sz="1200" dirty="0">
                <a:solidFill>
                  <a:schemeClr val="tx1"/>
                </a:solidFill>
              </a:rPr>
              <a:t>#define INT_MIN		(-INT_MAX-1)</a:t>
            </a:r>
          </a:p>
          <a:p>
            <a:pPr>
              <a:spcBef>
                <a:spcPts val="600"/>
              </a:spcBef>
            </a:pPr>
            <a:r>
              <a:rPr lang="en-US" altLang="zh-CN" sz="1200" dirty="0">
                <a:solidFill>
                  <a:schemeClr val="tx1"/>
                </a:solidFill>
              </a:rPr>
              <a:t>#define UINT_MAX	0xffffffff</a:t>
            </a:r>
          </a:p>
          <a:p>
            <a:pPr>
              <a:spcBef>
                <a:spcPts val="600"/>
              </a:spcBef>
            </a:pPr>
            <a:endParaRPr lang="en-US" altLang="zh-CN" sz="1200" dirty="0">
              <a:solidFill>
                <a:schemeClr val="tx1"/>
              </a:solidFill>
            </a:endParaRPr>
          </a:p>
          <a:p>
            <a:pPr>
              <a:spcBef>
                <a:spcPts val="600"/>
              </a:spcBef>
            </a:pPr>
            <a:r>
              <a:rPr lang="en-US" altLang="zh-CN" sz="1200" dirty="0">
                <a:solidFill>
                  <a:schemeClr val="tx1"/>
                </a:solidFill>
              </a:rPr>
              <a:t>/* Maximum and minimum values for shorts. */</a:t>
            </a:r>
          </a:p>
          <a:p>
            <a:pPr>
              <a:spcBef>
                <a:spcPts val="600"/>
              </a:spcBef>
            </a:pPr>
            <a:r>
              <a:rPr lang="en-US" altLang="zh-CN" sz="1200" dirty="0">
                <a:solidFill>
                  <a:schemeClr val="tx1"/>
                </a:solidFill>
              </a:rPr>
              <a:t>#define SHRT_MAX	32767</a:t>
            </a:r>
          </a:p>
          <a:p>
            <a:pPr>
              <a:spcBef>
                <a:spcPts val="600"/>
              </a:spcBef>
            </a:pPr>
            <a:r>
              <a:rPr lang="en-US" altLang="zh-CN" sz="1200" dirty="0">
                <a:solidFill>
                  <a:schemeClr val="tx1"/>
                </a:solidFill>
              </a:rPr>
              <a:t>#define SHRT_MIN	(-SHRT_MAX-1)</a:t>
            </a:r>
          </a:p>
          <a:p>
            <a:pPr>
              <a:spcBef>
                <a:spcPts val="600"/>
              </a:spcBef>
            </a:pPr>
            <a:r>
              <a:rPr lang="en-US" altLang="zh-CN" sz="1200" dirty="0">
                <a:solidFill>
                  <a:schemeClr val="tx1"/>
                </a:solidFill>
              </a:rPr>
              <a:t>#define USHRT_MAX	0xffff</a:t>
            </a:r>
          </a:p>
          <a:p>
            <a:pPr>
              <a:spcBef>
                <a:spcPts val="600"/>
              </a:spcBef>
            </a:pPr>
            <a:endParaRPr lang="en-US" altLang="zh-CN" sz="1200" dirty="0">
              <a:solidFill>
                <a:schemeClr val="tx1"/>
              </a:solidFill>
            </a:endParaRPr>
          </a:p>
          <a:p>
            <a:pPr>
              <a:spcBef>
                <a:spcPts val="600"/>
              </a:spcBef>
            </a:pPr>
            <a:r>
              <a:rPr lang="en-US" altLang="zh-CN" sz="1200" dirty="0">
                <a:solidFill>
                  <a:schemeClr val="tx1"/>
                </a:solidFill>
              </a:rPr>
              <a:t>/* * Maximum and minimum values for longs and unsigned longs. * * TODO: This is not correct for Alphas, which have 64 bit longs. */</a:t>
            </a:r>
          </a:p>
          <a:p>
            <a:pPr>
              <a:spcBef>
                <a:spcPts val="600"/>
              </a:spcBef>
            </a:pPr>
            <a:r>
              <a:rPr lang="en-US" altLang="zh-CN" sz="1200" dirty="0">
                <a:solidFill>
                  <a:schemeClr val="tx1"/>
                </a:solidFill>
              </a:rPr>
              <a:t>#define LONG_MAX	2147483647L</a:t>
            </a:r>
          </a:p>
          <a:p>
            <a:pPr>
              <a:spcBef>
                <a:spcPts val="600"/>
              </a:spcBef>
            </a:pPr>
            <a:r>
              <a:rPr lang="en-US" altLang="zh-CN" sz="1200" dirty="0">
                <a:solidFill>
                  <a:schemeClr val="tx1"/>
                </a:solidFill>
              </a:rPr>
              <a:t>#define LONG_MIN	(-LONG_MAX-1)</a:t>
            </a:r>
          </a:p>
          <a:p>
            <a:pPr>
              <a:spcBef>
                <a:spcPts val="600"/>
              </a:spcBef>
            </a:pPr>
            <a:r>
              <a:rPr lang="en-US" altLang="zh-CN" sz="1200" dirty="0">
                <a:solidFill>
                  <a:schemeClr val="tx1"/>
                </a:solidFill>
              </a:rPr>
              <a:t>#define ULONG_MAX	0xffffffffUL</a:t>
            </a:r>
            <a:endParaRPr lang="zh-CN" altLang="en-US" sz="1200" dirty="0">
              <a:solidFill>
                <a:schemeClr val="tx1"/>
              </a:solidFill>
            </a:endParaRPr>
          </a:p>
        </p:txBody>
      </p:sp>
      <p:cxnSp>
        <p:nvCxnSpPr>
          <p:cNvPr id="5" name="直接连接符 4"/>
          <p:cNvCxnSpPr/>
          <p:nvPr/>
        </p:nvCxnSpPr>
        <p:spPr>
          <a:xfrm flipV="1">
            <a:off x="395536" y="1514780"/>
            <a:ext cx="5472608" cy="314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395536" y="1779662"/>
            <a:ext cx="5472608" cy="3144"/>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395536" y="3072662"/>
            <a:ext cx="5472608" cy="3144"/>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395536" y="2807780"/>
            <a:ext cx="5472608" cy="3144"/>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randombar(horizontal)">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71600" y="411510"/>
            <a:ext cx="7488832" cy="4524315"/>
          </a:xfrm>
          <a:prstGeom prst="rect">
            <a:avLst/>
          </a:prstGeom>
        </p:spPr>
        <p:txBody>
          <a:bodyPr wrap="square">
            <a:spAutoFit/>
          </a:bodyPr>
          <a:lstStyle/>
          <a:p>
            <a:r>
              <a:rPr lang="en-US" altLang="zh-CN" sz="1600" b="1" dirty="0">
                <a:latin typeface="Times New Roman" panose="02020603050405020304" pitchFamily="18" charset="0"/>
                <a:cs typeface="Times New Roman" panose="02020603050405020304" pitchFamily="18" charset="0"/>
              </a:rPr>
              <a:t>#include &lt;</a:t>
            </a:r>
            <a:r>
              <a:rPr lang="en-US" altLang="zh-CN" sz="1600" b="1" dirty="0" err="1">
                <a:latin typeface="Times New Roman" panose="02020603050405020304" pitchFamily="18" charset="0"/>
                <a:cs typeface="Times New Roman" panose="02020603050405020304" pitchFamily="18" charset="0"/>
              </a:rPr>
              <a:t>stdio.h</a:t>
            </a:r>
            <a:r>
              <a:rPr lang="en-US" altLang="zh-CN" sz="1600" b="1" dirty="0">
                <a:latin typeface="Times New Roman" panose="02020603050405020304" pitchFamily="18" charset="0"/>
                <a:cs typeface="Times New Roman" panose="02020603050405020304" pitchFamily="18" charset="0"/>
              </a:rPr>
              <a:t>&gt;</a:t>
            </a:r>
          </a:p>
          <a:p>
            <a:r>
              <a:rPr lang="zh-CN" altLang="en-US" sz="1600" b="1" dirty="0">
                <a:latin typeface="Times New Roman" panose="02020603050405020304" pitchFamily="18" charset="0"/>
                <a:cs typeface="Times New Roman" panose="02020603050405020304" pitchFamily="18" charset="0"/>
              </a:rPr>
              <a:t>#include &lt;limits.h&gt;</a:t>
            </a:r>
          </a:p>
          <a:p>
            <a:r>
              <a:rPr lang="zh-CN" altLang="en-US" sz="1600" b="1" dirty="0">
                <a:latin typeface="Times New Roman" panose="02020603050405020304" pitchFamily="18" charset="0"/>
                <a:cs typeface="Times New Roman" panose="02020603050405020304" pitchFamily="18" charset="0"/>
              </a:rPr>
              <a:t>int main()</a:t>
            </a:r>
          </a:p>
          <a:p>
            <a:r>
              <a:rPr lang="zh-CN" altLang="en-US" sz="1600" b="1" dirty="0">
                <a:latin typeface="Times New Roman" panose="02020603050405020304" pitchFamily="18" charset="0"/>
                <a:cs typeface="Times New Roman" panose="02020603050405020304" pitchFamily="18" charset="0"/>
              </a:rPr>
              <a:t>{</a:t>
            </a:r>
          </a:p>
          <a:p>
            <a:r>
              <a:rPr lang="zh-CN" altLang="en-US" sz="1600" b="1" dirty="0">
                <a:latin typeface="Times New Roman" panose="02020603050405020304" pitchFamily="18" charset="0"/>
                <a:cs typeface="Times New Roman" panose="02020603050405020304" pitchFamily="18" charset="0"/>
              </a:rPr>
              <a:t>   printf("The number of bits in a byte %d\n", CHAR_BIT);</a:t>
            </a:r>
          </a:p>
          <a:p>
            <a:r>
              <a:rPr lang="zh-CN" altLang="en-US" sz="1600" b="1" dirty="0">
                <a:latin typeface="Times New Roman" panose="02020603050405020304" pitchFamily="18" charset="0"/>
                <a:cs typeface="Times New Roman" panose="02020603050405020304" pitchFamily="18" charset="0"/>
              </a:rPr>
              <a:t>   printf("The minimum value of CHAR = %d\n", CHAR_MIN);</a:t>
            </a:r>
          </a:p>
          <a:p>
            <a:r>
              <a:rPr lang="zh-CN" altLang="en-US" sz="1600" b="1" dirty="0">
                <a:latin typeface="Times New Roman" panose="02020603050405020304" pitchFamily="18" charset="0"/>
                <a:cs typeface="Times New Roman" panose="02020603050405020304" pitchFamily="18" charset="0"/>
              </a:rPr>
              <a:t>   printf("The maximum value of CHAR = %d\n", CHAR_MAX);</a:t>
            </a:r>
            <a:r>
              <a:rPr lang="zh-CN" altLang="en-US" sz="1600" b="1" dirty="0">
                <a:solidFill>
                  <a:srgbClr val="660066"/>
                </a:solidFill>
                <a:latin typeface="Times New Roman" panose="02020603050405020304" pitchFamily="18" charset="0"/>
                <a:cs typeface="Times New Roman" panose="02020603050405020304" pitchFamily="18" charset="0"/>
              </a:rPr>
              <a:t>   </a:t>
            </a:r>
            <a:endParaRPr lang="en-US" altLang="zh-CN" sz="1600" b="1" dirty="0">
              <a:solidFill>
                <a:srgbClr val="660066"/>
              </a:solidFill>
              <a:latin typeface="Times New Roman" panose="02020603050405020304" pitchFamily="18" charset="0"/>
              <a:cs typeface="Times New Roman" panose="02020603050405020304" pitchFamily="18" charset="0"/>
            </a:endParaRPr>
          </a:p>
          <a:p>
            <a:r>
              <a:rPr lang="zh-CN" altLang="en-US" sz="1600" b="1" dirty="0">
                <a:solidFill>
                  <a:srgbClr val="C00000"/>
                </a:solidFill>
                <a:latin typeface="Times New Roman" panose="02020603050405020304" pitchFamily="18" charset="0"/>
                <a:cs typeface="Times New Roman" panose="02020603050405020304" pitchFamily="18" charset="0"/>
              </a:rPr>
              <a:t>   printf("The minimum value of SIGNED CHAR = %d\n", SCHAR_MIN);</a:t>
            </a:r>
          </a:p>
          <a:p>
            <a:r>
              <a:rPr lang="zh-CN" altLang="en-US" sz="1600" b="1" dirty="0">
                <a:solidFill>
                  <a:srgbClr val="C00000"/>
                </a:solidFill>
                <a:latin typeface="Times New Roman" panose="02020603050405020304" pitchFamily="18" charset="0"/>
                <a:cs typeface="Times New Roman" panose="02020603050405020304" pitchFamily="18" charset="0"/>
              </a:rPr>
              <a:t>   printf("The maximum value of SIGNED CHAR = %d\n", SCHAR_MAX);</a:t>
            </a:r>
          </a:p>
          <a:p>
            <a:r>
              <a:rPr lang="zh-CN" altLang="en-US" sz="1600" b="1" dirty="0">
                <a:solidFill>
                  <a:srgbClr val="C00000"/>
                </a:solidFill>
                <a:latin typeface="Times New Roman" panose="02020603050405020304" pitchFamily="18" charset="0"/>
                <a:cs typeface="Times New Roman" panose="02020603050405020304" pitchFamily="18" charset="0"/>
              </a:rPr>
              <a:t>   printf("The maximum value of UNSIGNED CHAR = %d\n", UCHAR_MAX);</a:t>
            </a:r>
          </a:p>
          <a:p>
            <a:r>
              <a:rPr lang="zh-CN" altLang="en-US" sz="1600" b="1" dirty="0">
                <a:latin typeface="Times New Roman" panose="02020603050405020304" pitchFamily="18" charset="0"/>
                <a:cs typeface="Times New Roman" panose="02020603050405020304" pitchFamily="18" charset="0"/>
              </a:rPr>
              <a:t>   printf("The minimum value of SHORT INT = %d\n", SHRT_MIN);</a:t>
            </a:r>
          </a:p>
          <a:p>
            <a:r>
              <a:rPr lang="zh-CN" altLang="en-US" sz="1600" b="1" dirty="0">
                <a:latin typeface="Times New Roman" panose="02020603050405020304" pitchFamily="18" charset="0"/>
                <a:cs typeface="Times New Roman" panose="02020603050405020304" pitchFamily="18" charset="0"/>
              </a:rPr>
              <a:t>   printf("The maximum value of SHORT INT = %d\n", SHRT_MAX); </a:t>
            </a:r>
          </a:p>
          <a:p>
            <a:r>
              <a:rPr lang="zh-CN" altLang="en-US" sz="1600" b="1" dirty="0">
                <a:latin typeface="Times New Roman" panose="02020603050405020304" pitchFamily="18" charset="0"/>
                <a:cs typeface="Times New Roman" panose="02020603050405020304" pitchFamily="18" charset="0"/>
              </a:rPr>
              <a:t>   </a:t>
            </a:r>
            <a:r>
              <a:rPr lang="zh-CN" altLang="en-US" sz="1600" b="1" dirty="0">
                <a:solidFill>
                  <a:srgbClr val="C00000"/>
                </a:solidFill>
                <a:latin typeface="Times New Roman" panose="02020603050405020304" pitchFamily="18" charset="0"/>
                <a:cs typeface="Times New Roman" panose="02020603050405020304" pitchFamily="18" charset="0"/>
              </a:rPr>
              <a:t>printf("The minimum value of INT = %d\n", INT_MIN);</a:t>
            </a:r>
          </a:p>
          <a:p>
            <a:r>
              <a:rPr lang="zh-CN" altLang="en-US" sz="1600" b="1" dirty="0">
                <a:solidFill>
                  <a:srgbClr val="C00000"/>
                </a:solidFill>
                <a:latin typeface="Times New Roman" panose="02020603050405020304" pitchFamily="18" charset="0"/>
                <a:cs typeface="Times New Roman" panose="02020603050405020304" pitchFamily="18" charset="0"/>
              </a:rPr>
              <a:t>   printf("The maximum value of INT = %d\n", INT_MAX);</a:t>
            </a:r>
          </a:p>
          <a:p>
            <a:r>
              <a:rPr lang="zh-CN" altLang="en-US" sz="1600" b="1" dirty="0">
                <a:latin typeface="Times New Roman" panose="02020603050405020304" pitchFamily="18" charset="0"/>
                <a:cs typeface="Times New Roman" panose="02020603050405020304" pitchFamily="18" charset="0"/>
              </a:rPr>
              <a:t>   printf("The minimum value of LONG = %ld\n", LONG_MIN);</a:t>
            </a:r>
          </a:p>
          <a:p>
            <a:r>
              <a:rPr lang="zh-CN" altLang="en-US" sz="1600" b="1" dirty="0">
                <a:latin typeface="Times New Roman" panose="02020603050405020304" pitchFamily="18" charset="0"/>
                <a:cs typeface="Times New Roman" panose="02020603050405020304" pitchFamily="18" charset="0"/>
              </a:rPr>
              <a:t>   printf("The maximum value of LONG = %ld\n", LONG_MAX);</a:t>
            </a:r>
          </a:p>
          <a:p>
            <a:r>
              <a:rPr lang="zh-CN" altLang="en-US" sz="1600" b="1" dirty="0">
                <a:latin typeface="Times New Roman" panose="02020603050405020304" pitchFamily="18" charset="0"/>
                <a:cs typeface="Times New Roman" panose="02020603050405020304" pitchFamily="18" charset="0"/>
              </a:rPr>
              <a:t>   return(0);</a:t>
            </a:r>
          </a:p>
          <a:p>
            <a:r>
              <a:rPr lang="zh-CN" altLang="en-US" sz="16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11589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827584" y="483518"/>
            <a:ext cx="6649938" cy="4355241"/>
          </a:xfrm>
          <a:prstGeom prst="rect">
            <a:avLst/>
          </a:prstGeom>
        </p:spPr>
      </p:pic>
    </p:spTree>
    <p:extLst>
      <p:ext uri="{BB962C8B-B14F-4D97-AF65-F5344CB8AC3E}">
        <p14:creationId xmlns:p14="http://schemas.microsoft.com/office/powerpoint/2010/main" val="3069018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683568" y="483518"/>
            <a:ext cx="7632700" cy="441325"/>
          </a:xfrm>
        </p:spPr>
        <p:txBody>
          <a:bodyPr vert="horz" wrap="square" lIns="69056" tIns="34529" rIns="69056" bIns="34529" numCol="1" anchor="ctr" anchorCtr="0" compatLnSpc="1">
            <a:prstTxWarp prst="textNoShape">
              <a:avLst/>
            </a:prstTxWarp>
            <a:normAutofit fontScale="90000"/>
          </a:bodyPr>
          <a:lstStyle/>
          <a:p>
            <a:r>
              <a:rPr lang="en-US" altLang="zh-CN" dirty="0"/>
              <a:t>C99</a:t>
            </a:r>
            <a:r>
              <a:rPr lang="zh-CN" altLang="en-US" dirty="0"/>
              <a:t>中的</a:t>
            </a:r>
            <a:r>
              <a:rPr lang="zh-CN" altLang="zh-CN" dirty="0"/>
              <a:t>整型</a:t>
            </a:r>
            <a:endParaRPr lang="en-US" altLang="zh-CN" dirty="0"/>
          </a:p>
        </p:txBody>
      </p:sp>
      <p:sp>
        <p:nvSpPr>
          <p:cNvPr id="16387" name="Content Placeholder 2"/>
          <p:cNvSpPr>
            <a:spLocks noGrp="1"/>
          </p:cNvSpPr>
          <p:nvPr>
            <p:ph idx="4294967295"/>
          </p:nvPr>
        </p:nvSpPr>
        <p:spPr>
          <a:xfrm>
            <a:off x="827584" y="1052513"/>
            <a:ext cx="7814766" cy="3814762"/>
          </a:xfrm>
        </p:spPr>
        <p:txBody>
          <a:bodyPr vert="horz" wrap="square" lIns="69056" tIns="34529" rIns="69056" bIns="34529" numCol="1" anchor="t" anchorCtr="0" compatLnSpc="1">
            <a:prstTxWarp prst="textNoShape">
              <a:avLst/>
            </a:prstTxWarp>
          </a:bodyPr>
          <a:lstStyle/>
          <a:p>
            <a:pPr>
              <a:lnSpc>
                <a:spcPct val="125000"/>
              </a:lnSpc>
              <a:spcBef>
                <a:spcPct val="45000"/>
              </a:spcBef>
            </a:pPr>
            <a:r>
              <a:rPr lang="en-US" altLang="zh-CN" sz="2000" b="1" dirty="0"/>
              <a:t>C99 </a:t>
            </a:r>
            <a:r>
              <a:rPr lang="zh-CN" altLang="en-US" sz="2000" b="1" dirty="0"/>
              <a:t>提供了两种附加的标准整型：</a:t>
            </a:r>
            <a:r>
              <a:rPr lang="en-US" altLang="zh-CN" sz="2000" b="1" dirty="0">
                <a:latin typeface="Courier New" panose="02070309020205020404" pitchFamily="49" charset="0"/>
                <a:cs typeface="Courier New" panose="02070309020205020404" pitchFamily="49" charset="0"/>
              </a:rPr>
              <a:t>long</a:t>
            </a:r>
            <a:r>
              <a:rPr lang="en-US" altLang="zh-CN" sz="2000" b="1" dirty="0"/>
              <a:t> </a:t>
            </a:r>
            <a:r>
              <a:rPr lang="en-US" altLang="zh-CN" sz="2000" b="1" dirty="0" err="1">
                <a:latin typeface="Courier New" panose="02070309020205020404" pitchFamily="49" charset="0"/>
              </a:rPr>
              <a:t>long</a:t>
            </a:r>
            <a:r>
              <a:rPr lang="en-US" altLang="zh-CN" sz="2000" b="1" dirty="0"/>
              <a:t> </a:t>
            </a:r>
            <a:r>
              <a:rPr lang="en-US" altLang="zh-CN" sz="2000" b="1" dirty="0" err="1">
                <a:latin typeface="Courier New" panose="02070309020205020404" pitchFamily="49" charset="0"/>
              </a:rPr>
              <a:t>int</a:t>
            </a:r>
            <a:r>
              <a:rPr lang="en-US" altLang="zh-CN" sz="2000" b="1" dirty="0"/>
              <a:t> </a:t>
            </a:r>
            <a:r>
              <a:rPr lang="zh-CN" altLang="en-US" sz="2000" b="1" dirty="0"/>
              <a:t>和 </a:t>
            </a:r>
            <a:r>
              <a:rPr lang="en-US" altLang="zh-CN" sz="2000" b="1" dirty="0">
                <a:latin typeface="Courier New" panose="02070309020205020404" pitchFamily="49" charset="0"/>
              </a:rPr>
              <a:t>unsigned</a:t>
            </a:r>
            <a:r>
              <a:rPr lang="en-US" altLang="zh-CN" sz="2000" b="1" dirty="0"/>
              <a:t> </a:t>
            </a:r>
            <a:r>
              <a:rPr lang="en-US" altLang="zh-CN" sz="2000" b="1" dirty="0">
                <a:latin typeface="Courier New" panose="02070309020205020404" pitchFamily="49" charset="0"/>
              </a:rPr>
              <a:t>long</a:t>
            </a:r>
            <a:r>
              <a:rPr lang="en-US" altLang="zh-CN" sz="2000" b="1" dirty="0"/>
              <a:t> </a:t>
            </a:r>
            <a:r>
              <a:rPr lang="en-US" altLang="zh-CN" sz="2000" b="1" dirty="0" err="1">
                <a:latin typeface="Courier New" panose="02070309020205020404" pitchFamily="49" charset="0"/>
              </a:rPr>
              <a:t>long</a:t>
            </a:r>
            <a:r>
              <a:rPr lang="en-US" altLang="zh-CN" sz="2000" b="1" dirty="0"/>
              <a:t> </a:t>
            </a:r>
            <a:r>
              <a:rPr lang="en-US" altLang="zh-CN" sz="2000" b="1" dirty="0">
                <a:latin typeface="Courier New" panose="02070309020205020404" pitchFamily="49" charset="0"/>
              </a:rPr>
              <a:t>int</a:t>
            </a:r>
            <a:r>
              <a:rPr lang="en-US" altLang="zh-CN" sz="2000" b="1" dirty="0"/>
              <a:t>.</a:t>
            </a:r>
          </a:p>
          <a:p>
            <a:pPr>
              <a:lnSpc>
                <a:spcPct val="125000"/>
              </a:lnSpc>
              <a:spcBef>
                <a:spcPct val="45000"/>
              </a:spcBef>
            </a:pPr>
            <a:r>
              <a:rPr lang="zh-CN" altLang="en-US" sz="2000" b="1" dirty="0"/>
              <a:t>这两种</a:t>
            </a:r>
            <a:r>
              <a:rPr lang="en-US" altLang="zh-CN" sz="2000" b="1" dirty="0">
                <a:latin typeface="Courier New" panose="02070309020205020404" pitchFamily="49" charset="0"/>
              </a:rPr>
              <a:t>long</a:t>
            </a:r>
            <a:r>
              <a:rPr lang="en-US" altLang="zh-CN" sz="2000" b="1" dirty="0"/>
              <a:t> </a:t>
            </a:r>
            <a:r>
              <a:rPr lang="en-US" altLang="zh-CN" sz="2000" b="1" dirty="0" err="1">
                <a:latin typeface="Courier New" panose="02070309020205020404" pitchFamily="49" charset="0"/>
              </a:rPr>
              <a:t>long</a:t>
            </a:r>
            <a:r>
              <a:rPr lang="zh-CN" altLang="en-US" sz="2000" b="1" dirty="0"/>
              <a:t>类型都要求至少</a:t>
            </a:r>
            <a:r>
              <a:rPr lang="en-US" altLang="zh-CN" sz="2000" b="1" dirty="0"/>
              <a:t>64</a:t>
            </a:r>
            <a:r>
              <a:rPr lang="zh-CN" altLang="en-US" sz="2000" b="1" dirty="0"/>
              <a:t>位。</a:t>
            </a:r>
            <a:endParaRPr lang="en-US" altLang="zh-CN" sz="2000" b="1" dirty="0"/>
          </a:p>
          <a:p>
            <a:pPr>
              <a:lnSpc>
                <a:spcPct val="125000"/>
              </a:lnSpc>
              <a:spcBef>
                <a:spcPct val="45000"/>
              </a:spcBef>
            </a:pPr>
            <a:r>
              <a:rPr lang="en-US" altLang="zh-CN" sz="2000" b="1" dirty="0">
                <a:latin typeface="Courier New" panose="02070309020205020404" pitchFamily="49" charset="0"/>
              </a:rPr>
              <a:t>long</a:t>
            </a:r>
            <a:r>
              <a:rPr lang="en-US" altLang="zh-CN" sz="2000" b="1" dirty="0"/>
              <a:t> </a:t>
            </a:r>
            <a:r>
              <a:rPr lang="en-US" altLang="zh-CN" sz="2000" b="1" dirty="0" err="1">
                <a:latin typeface="Courier New" panose="02070309020205020404" pitchFamily="49" charset="0"/>
              </a:rPr>
              <a:t>long</a:t>
            </a:r>
            <a:r>
              <a:rPr lang="en-US" altLang="zh-CN" sz="2000" b="1" dirty="0"/>
              <a:t> </a:t>
            </a:r>
            <a:r>
              <a:rPr lang="en-US" altLang="zh-CN" sz="2000" b="1" dirty="0" err="1">
                <a:latin typeface="Courier New" panose="02070309020205020404" pitchFamily="49" charset="0"/>
              </a:rPr>
              <a:t>int</a:t>
            </a:r>
            <a:r>
              <a:rPr lang="en-US" altLang="zh-CN" sz="2000" b="1" dirty="0"/>
              <a:t> </a:t>
            </a:r>
            <a:r>
              <a:rPr lang="zh-CN" altLang="en-US" sz="2000" b="1" dirty="0"/>
              <a:t>的取值范围通常是</a:t>
            </a:r>
            <a:r>
              <a:rPr lang="en-US" altLang="zh-CN" sz="2000" b="1" dirty="0"/>
              <a:t> </a:t>
            </a:r>
          </a:p>
          <a:p>
            <a:pPr marL="0" indent="0">
              <a:lnSpc>
                <a:spcPct val="125000"/>
              </a:lnSpc>
              <a:spcBef>
                <a:spcPct val="45000"/>
              </a:spcBef>
              <a:buNone/>
            </a:pPr>
            <a:r>
              <a:rPr lang="en-US" altLang="zh-CN" sz="1800" dirty="0"/>
              <a:t>    –2</a:t>
            </a:r>
            <a:r>
              <a:rPr lang="en-US" altLang="zh-CN" sz="1800" baseline="30000" dirty="0"/>
              <a:t>63</a:t>
            </a:r>
            <a:r>
              <a:rPr lang="en-US" altLang="zh-CN" sz="1800" dirty="0"/>
              <a:t> (–9,223,372,036,854,775,808) </a:t>
            </a:r>
            <a:r>
              <a:rPr lang="zh-CN" altLang="en-US" sz="1800" dirty="0"/>
              <a:t>到</a:t>
            </a:r>
            <a:r>
              <a:rPr lang="en-US" altLang="zh-CN" sz="1800" dirty="0"/>
              <a:t> 2</a:t>
            </a:r>
            <a:r>
              <a:rPr lang="en-US" altLang="zh-CN" sz="1800" baseline="30000" dirty="0"/>
              <a:t>63</a:t>
            </a:r>
            <a:r>
              <a:rPr lang="en-US" altLang="zh-CN" sz="1800" dirty="0"/>
              <a:t> – 1 (9,223,372,036,854,775,807)</a:t>
            </a:r>
          </a:p>
          <a:p>
            <a:pPr>
              <a:lnSpc>
                <a:spcPct val="125000"/>
              </a:lnSpc>
              <a:spcBef>
                <a:spcPct val="45000"/>
              </a:spcBef>
            </a:pPr>
            <a:r>
              <a:rPr lang="en-US" altLang="zh-CN" sz="2000" b="1" dirty="0">
                <a:latin typeface="Courier New" panose="02070309020205020404" pitchFamily="49" charset="0"/>
              </a:rPr>
              <a:t>unsigned</a:t>
            </a:r>
            <a:r>
              <a:rPr lang="en-US" altLang="zh-CN" sz="2000" b="1" dirty="0"/>
              <a:t> </a:t>
            </a:r>
            <a:r>
              <a:rPr lang="en-US" altLang="zh-CN" sz="2000" b="1" dirty="0">
                <a:latin typeface="Courier New" panose="02070309020205020404" pitchFamily="49" charset="0"/>
              </a:rPr>
              <a:t>long</a:t>
            </a:r>
            <a:r>
              <a:rPr lang="en-US" altLang="zh-CN" sz="2000" b="1" dirty="0"/>
              <a:t> </a:t>
            </a:r>
            <a:r>
              <a:rPr lang="en-US" altLang="zh-CN" sz="2000" b="1" dirty="0" err="1">
                <a:latin typeface="Courier New" panose="02070309020205020404" pitchFamily="49" charset="0"/>
              </a:rPr>
              <a:t>long</a:t>
            </a:r>
            <a:r>
              <a:rPr lang="en-US" altLang="zh-CN" sz="2000" b="1" dirty="0"/>
              <a:t> </a:t>
            </a:r>
            <a:r>
              <a:rPr lang="en-US" altLang="zh-CN" sz="2000" b="1" dirty="0" err="1"/>
              <a:t>int</a:t>
            </a:r>
            <a:r>
              <a:rPr lang="en-US" altLang="zh-CN" sz="2000" b="1" dirty="0"/>
              <a:t> </a:t>
            </a:r>
            <a:r>
              <a:rPr lang="zh-CN" altLang="zh-CN" sz="2000" b="1" dirty="0"/>
              <a:t>的取值范围通常是</a:t>
            </a:r>
            <a:r>
              <a:rPr lang="en-US" altLang="zh-CN" sz="2000" b="1" dirty="0"/>
              <a:t> 0 </a:t>
            </a:r>
            <a:r>
              <a:rPr lang="zh-CN" altLang="en-US" sz="2000" b="1" dirty="0"/>
              <a:t>到</a:t>
            </a:r>
            <a:r>
              <a:rPr lang="en-US" altLang="zh-CN" sz="2000" b="1" dirty="0"/>
              <a:t> 2</a:t>
            </a:r>
            <a:r>
              <a:rPr lang="en-US" altLang="zh-CN" sz="2000" b="1" baseline="30000" dirty="0"/>
              <a:t>64</a:t>
            </a:r>
            <a:r>
              <a:rPr lang="en-US" altLang="zh-CN" sz="2000" b="1" dirty="0"/>
              <a:t> – 1 (18,446,744,073,709,551,615).</a:t>
            </a:r>
          </a:p>
        </p:txBody>
      </p:sp>
    </p:spTree>
    <p:extLst>
      <p:ext uri="{BB962C8B-B14F-4D97-AF65-F5344CB8AC3E}">
        <p14:creationId xmlns:p14="http://schemas.microsoft.com/office/powerpoint/2010/main" val="17577996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dirty="0"/>
              <a:t>整数常量</a:t>
            </a:r>
          </a:p>
        </p:txBody>
      </p:sp>
      <p:sp>
        <p:nvSpPr>
          <p:cNvPr id="3" name="内容占位符 2"/>
          <p:cNvSpPr>
            <a:spLocks noGrp="1"/>
          </p:cNvSpPr>
          <p:nvPr>
            <p:ph idx="1"/>
          </p:nvPr>
        </p:nvSpPr>
        <p:spPr/>
        <p:txBody>
          <a:bodyPr>
            <a:normAutofit/>
          </a:bodyPr>
          <a:lstStyle/>
          <a:p>
            <a:pPr>
              <a:lnSpc>
                <a:spcPct val="200000"/>
              </a:lnSpc>
            </a:pPr>
            <a:r>
              <a:rPr lang="zh-CN" altLang="en-US" dirty="0"/>
              <a:t>常量：在程序中以文本形式出现的数，而不是读、写或者计算出来的数</a:t>
            </a:r>
            <a:endParaRPr lang="en-US" altLang="zh-CN" dirty="0"/>
          </a:p>
          <a:p>
            <a:pPr>
              <a:lnSpc>
                <a:spcPct val="200000"/>
              </a:lnSpc>
            </a:pPr>
            <a:r>
              <a:rPr lang="en-US" altLang="zh-CN" dirty="0"/>
              <a:t>C</a:t>
            </a:r>
            <a:r>
              <a:rPr lang="zh-CN" altLang="en-US" dirty="0"/>
              <a:t>语言允许以八进制、十进制和十六进制形式书写整数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1511300" y="422275"/>
            <a:ext cx="7632700" cy="441325"/>
          </a:xfrm>
        </p:spPr>
        <p:txBody>
          <a:bodyPr vert="horz" wrap="square" lIns="69056" tIns="34529" rIns="69056" bIns="34529" numCol="1" anchor="ctr" anchorCtr="0" compatLnSpc="1">
            <a:prstTxWarp prst="textNoShape">
              <a:avLst/>
            </a:prstTxWarp>
            <a:normAutofit fontScale="90000"/>
          </a:bodyPr>
          <a:lstStyle/>
          <a:p>
            <a:r>
              <a:rPr lang="zh-CN" altLang="en-US"/>
              <a:t>八进制和十六进制数</a:t>
            </a:r>
            <a:endParaRPr lang="en-US" altLang="zh-CN"/>
          </a:p>
        </p:txBody>
      </p:sp>
      <p:sp>
        <p:nvSpPr>
          <p:cNvPr id="18435" name="Content Placeholder 2"/>
          <p:cNvSpPr>
            <a:spLocks noGrp="1"/>
          </p:cNvSpPr>
          <p:nvPr>
            <p:ph idx="4294967295"/>
          </p:nvPr>
        </p:nvSpPr>
        <p:spPr>
          <a:xfrm>
            <a:off x="0" y="1052513"/>
            <a:ext cx="8353425" cy="3814762"/>
          </a:xfrm>
        </p:spPr>
        <p:txBody>
          <a:bodyPr vert="horz" wrap="square" lIns="69056" tIns="34529" rIns="69056" bIns="34529" numCol="1" anchor="t" anchorCtr="0" compatLnSpc="1">
            <a:prstTxWarp prst="textNoShape">
              <a:avLst/>
            </a:prstTxWarp>
            <a:normAutofit fontScale="92500" lnSpcReduction="10000"/>
          </a:bodyPr>
          <a:lstStyle/>
          <a:p>
            <a:pPr>
              <a:lnSpc>
                <a:spcPct val="130000"/>
              </a:lnSpc>
              <a:spcBef>
                <a:spcPct val="45000"/>
              </a:spcBef>
            </a:pPr>
            <a:r>
              <a:rPr lang="zh-CN" altLang="en-US" sz="2000" dirty="0"/>
              <a:t>八进制数是用</a:t>
            </a:r>
            <a:r>
              <a:rPr lang="en-US" altLang="zh-CN" sz="2000" dirty="0"/>
              <a:t>0~7</a:t>
            </a:r>
            <a:r>
              <a:rPr lang="zh-CN" altLang="en-US" sz="2000" dirty="0"/>
              <a:t>的数字编写的。 </a:t>
            </a:r>
            <a:endParaRPr lang="en-US" altLang="zh-CN" sz="2000" dirty="0"/>
          </a:p>
          <a:p>
            <a:pPr>
              <a:lnSpc>
                <a:spcPct val="130000"/>
              </a:lnSpc>
              <a:spcBef>
                <a:spcPct val="45000"/>
              </a:spcBef>
            </a:pPr>
            <a:r>
              <a:rPr lang="zh-CN" altLang="en-US" sz="2000" dirty="0"/>
              <a:t>每一位表示一个</a:t>
            </a:r>
            <a:r>
              <a:rPr lang="en-US" altLang="zh-CN" sz="2000" dirty="0"/>
              <a:t>8</a:t>
            </a:r>
            <a:r>
              <a:rPr lang="zh-CN" altLang="en-US" sz="2000" dirty="0"/>
              <a:t>次幂。</a:t>
            </a:r>
            <a:endParaRPr lang="en-US" altLang="zh-CN" sz="2000" dirty="0"/>
          </a:p>
          <a:p>
            <a:pPr lvl="1">
              <a:lnSpc>
                <a:spcPct val="130000"/>
              </a:lnSpc>
              <a:spcBef>
                <a:spcPct val="45000"/>
              </a:spcBef>
            </a:pPr>
            <a:r>
              <a:rPr lang="zh-CN" altLang="en-US" dirty="0"/>
              <a:t>八进制数</a:t>
            </a:r>
            <a:r>
              <a:rPr lang="en-US" altLang="zh-CN" dirty="0"/>
              <a:t>237</a:t>
            </a:r>
            <a:r>
              <a:rPr lang="zh-CN" altLang="en-US" dirty="0"/>
              <a:t>表示成十进制数为：</a:t>
            </a:r>
            <a:br>
              <a:rPr lang="en-US" altLang="zh-CN" dirty="0"/>
            </a:br>
            <a:r>
              <a:rPr lang="en-US" altLang="zh-CN" dirty="0"/>
              <a:t>2 × 8</a:t>
            </a:r>
            <a:r>
              <a:rPr lang="en-US" altLang="zh-CN" baseline="30000" dirty="0"/>
              <a:t>2</a:t>
            </a:r>
            <a:r>
              <a:rPr lang="en-US" altLang="zh-CN" dirty="0"/>
              <a:t> + 3 × 8</a:t>
            </a:r>
            <a:r>
              <a:rPr lang="en-US" altLang="zh-CN" baseline="30000" dirty="0"/>
              <a:t>1</a:t>
            </a:r>
            <a:r>
              <a:rPr lang="en-US" altLang="zh-CN" dirty="0"/>
              <a:t> + 7 × 8</a:t>
            </a:r>
            <a:r>
              <a:rPr lang="en-US" altLang="zh-CN" baseline="30000" dirty="0"/>
              <a:t>0</a:t>
            </a:r>
            <a:r>
              <a:rPr lang="en-US" altLang="zh-CN" dirty="0"/>
              <a:t> = 128 + 24 + 7 = 159</a:t>
            </a:r>
          </a:p>
          <a:p>
            <a:pPr>
              <a:lnSpc>
                <a:spcPct val="130000"/>
              </a:lnSpc>
              <a:spcBef>
                <a:spcPct val="45000"/>
              </a:spcBef>
            </a:pPr>
            <a:r>
              <a:rPr lang="zh-CN" altLang="en-US" sz="2000" dirty="0"/>
              <a:t>十六进制数是用</a:t>
            </a:r>
            <a:r>
              <a:rPr lang="en-US" altLang="zh-CN" sz="2000" dirty="0"/>
              <a:t>0~9</a:t>
            </a:r>
            <a:r>
              <a:rPr lang="zh-CN" altLang="en-US" sz="2000" dirty="0"/>
              <a:t>的数字加上</a:t>
            </a:r>
            <a:r>
              <a:rPr lang="en-US" altLang="zh-CN" sz="2000" dirty="0"/>
              <a:t>A~F</a:t>
            </a:r>
            <a:r>
              <a:rPr lang="zh-CN" altLang="en-US" sz="2000" dirty="0"/>
              <a:t>的字母编写的，其中字母</a:t>
            </a:r>
            <a:r>
              <a:rPr lang="en-US" altLang="zh-CN" sz="2000" dirty="0"/>
              <a:t>A~F</a:t>
            </a:r>
            <a:r>
              <a:rPr lang="zh-CN" altLang="en-US" sz="2000" dirty="0"/>
              <a:t>分别</a:t>
            </a:r>
            <a:r>
              <a:rPr lang="en-US" altLang="zh-CN" sz="2000" dirty="0"/>
              <a:t>10~15</a:t>
            </a:r>
            <a:r>
              <a:rPr lang="zh-CN" altLang="en-US" sz="2000" dirty="0"/>
              <a:t>的数。</a:t>
            </a:r>
            <a:endParaRPr lang="en-US" altLang="zh-CN" sz="2000" dirty="0"/>
          </a:p>
          <a:p>
            <a:pPr lvl="1">
              <a:lnSpc>
                <a:spcPct val="130000"/>
              </a:lnSpc>
              <a:spcBef>
                <a:spcPct val="45000"/>
              </a:spcBef>
            </a:pPr>
            <a:r>
              <a:rPr lang="zh-CN" altLang="en-US" dirty="0"/>
              <a:t>十六进制数</a:t>
            </a:r>
            <a:r>
              <a:rPr lang="en-US" altLang="zh-CN" dirty="0"/>
              <a:t>1AF </a:t>
            </a:r>
            <a:r>
              <a:rPr lang="zh-CN" altLang="en-US" dirty="0"/>
              <a:t>的十进制数值是：</a:t>
            </a:r>
            <a:endParaRPr lang="en-US" altLang="zh-CN" dirty="0"/>
          </a:p>
          <a:p>
            <a:pPr lvl="1">
              <a:lnSpc>
                <a:spcPct val="130000"/>
              </a:lnSpc>
              <a:spcBef>
                <a:spcPct val="45000"/>
              </a:spcBef>
              <a:buFont typeface="Wingdings" pitchFamily="2" charset="2"/>
              <a:buNone/>
            </a:pPr>
            <a:r>
              <a:rPr lang="en-US" altLang="zh-CN" dirty="0"/>
              <a:t>1 × 16</a:t>
            </a:r>
            <a:r>
              <a:rPr lang="en-US" altLang="zh-CN" baseline="30000" dirty="0"/>
              <a:t>2</a:t>
            </a:r>
            <a:r>
              <a:rPr lang="en-US" altLang="zh-CN" dirty="0"/>
              <a:t> + 10 × 16</a:t>
            </a:r>
            <a:r>
              <a:rPr lang="en-US" altLang="zh-CN" baseline="30000" dirty="0"/>
              <a:t>1</a:t>
            </a:r>
            <a:r>
              <a:rPr lang="en-US" altLang="zh-CN" dirty="0"/>
              <a:t> + 15 × 16</a:t>
            </a:r>
            <a:r>
              <a:rPr lang="en-US" altLang="zh-CN" baseline="30000" dirty="0"/>
              <a:t>0</a:t>
            </a:r>
            <a:r>
              <a:rPr lang="en-US" altLang="zh-CN" dirty="0"/>
              <a:t> = 256 + 160 + 15 = 431</a:t>
            </a:r>
          </a:p>
        </p:txBody>
      </p:sp>
    </p:spTree>
    <p:extLst>
      <p:ext uri="{BB962C8B-B14F-4D97-AF65-F5344CB8AC3E}">
        <p14:creationId xmlns:p14="http://schemas.microsoft.com/office/powerpoint/2010/main" val="3422483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ox(in)">
                                      <p:cBhvr>
                                        <p:cTn id="12" dur="500"/>
                                        <p:tgtEl>
                                          <p:spTgt spid="18435">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Effect transition="in" filter="box(in)">
                                      <p:cBhvr>
                                        <p:cTn id="15" dur="500"/>
                                        <p:tgtEl>
                                          <p:spTgt spid="1843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8435">
                                            <p:txEl>
                                              <p:pRg st="3" end="3"/>
                                            </p:txEl>
                                          </p:spTgt>
                                        </p:tgtEl>
                                        <p:attrNameLst>
                                          <p:attrName>style.visibility</p:attrName>
                                        </p:attrNameLst>
                                      </p:cBhvr>
                                      <p:to>
                                        <p:strVal val="visible"/>
                                      </p:to>
                                    </p:set>
                                    <p:animEffect transition="in" filter="box(in)">
                                      <p:cBhvr>
                                        <p:cTn id="20" dur="500"/>
                                        <p:tgtEl>
                                          <p:spTgt spid="18435">
                                            <p:txEl>
                                              <p:pRg st="3" end="3"/>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Effect transition="in" filter="box(in)">
                                      <p:cBhvr>
                                        <p:cTn id="23" dur="500"/>
                                        <p:tgtEl>
                                          <p:spTgt spid="18435">
                                            <p:txEl>
                                              <p:pRg st="4" end="4"/>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8435">
                                            <p:txEl>
                                              <p:pRg st="5" end="5"/>
                                            </p:txEl>
                                          </p:spTgt>
                                        </p:tgtEl>
                                        <p:attrNameLst>
                                          <p:attrName>style.visibility</p:attrName>
                                        </p:attrNameLst>
                                      </p:cBhvr>
                                      <p:to>
                                        <p:strVal val="visible"/>
                                      </p:to>
                                    </p:set>
                                    <p:animEffect transition="in" filter="box(in)">
                                      <p:cBhvr>
                                        <p:cTn id="26" dur="5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未命名"/>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816" y="439341"/>
            <a:ext cx="5236369" cy="426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532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554831"/>
          </a:xfrm>
        </p:spPr>
        <p:txBody>
          <a:bodyPr vert="horz" wrap="square" lIns="69056" tIns="34529" rIns="69056" bIns="34529" numCol="1" anchor="ctr" anchorCtr="0" compatLnSpc="1">
            <a:prstTxWarp prst="textNoShape">
              <a:avLst/>
            </a:prstTxWarp>
          </a:bodyPr>
          <a:lstStyle/>
          <a:p>
            <a:pPr eaLnBrk="1" hangingPunct="1">
              <a:defRPr/>
            </a:pPr>
            <a:r>
              <a:rPr lang="en-US" altLang="zh-CN" sz="3200" dirty="0">
                <a:effectLst>
                  <a:outerShdw blurRad="38100" dist="38100" dir="2700000" algn="tl">
                    <a:srgbClr val="C0C0C0"/>
                  </a:outerShdw>
                </a:effectLst>
              </a:rPr>
              <a:t> 3.1 C </a:t>
            </a:r>
            <a:r>
              <a:rPr lang="zh-CN" altLang="en-US" sz="3200" dirty="0">
                <a:effectLst>
                  <a:outerShdw blurRad="38100" dist="38100" dir="2700000" algn="tl">
                    <a:srgbClr val="C0C0C0"/>
                  </a:outerShdw>
                </a:effectLst>
              </a:rPr>
              <a:t>语言数据存储初探</a:t>
            </a:r>
          </a:p>
        </p:txBody>
      </p:sp>
      <p:sp>
        <p:nvSpPr>
          <p:cNvPr id="614403" name="Rectangle 3"/>
          <p:cNvSpPr>
            <a:spLocks noChangeArrowheads="1"/>
          </p:cNvSpPr>
          <p:nvPr/>
        </p:nvSpPr>
        <p:spPr bwMode="auto">
          <a:xfrm>
            <a:off x="342901" y="1150144"/>
            <a:ext cx="8572499" cy="3653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ct val="150000"/>
              </a:lnSpc>
              <a:spcBef>
                <a:spcPts val="900"/>
              </a:spcBef>
              <a:buClrTx/>
              <a:buSzTx/>
              <a:buFontTx/>
              <a:buChar char="•"/>
            </a:pPr>
            <a:r>
              <a:rPr kumimoji="1" lang="en-US" altLang="zh-CN" sz="2300" dirty="0">
                <a:solidFill>
                  <a:srgbClr val="000066"/>
                </a:solidFill>
                <a:latin typeface="微软雅黑" panose="020B0503020204020204" pitchFamily="34" charset="-122"/>
                <a:ea typeface="微软雅黑" panose="020B0503020204020204" pitchFamily="34" charset="-122"/>
              </a:rPr>
              <a:t>C </a:t>
            </a:r>
            <a:r>
              <a:rPr kumimoji="1" lang="zh-CN" altLang="en-US" sz="2300" dirty="0">
                <a:solidFill>
                  <a:srgbClr val="000066"/>
                </a:solidFill>
                <a:latin typeface="微软雅黑" panose="020B0503020204020204" pitchFamily="34" charset="-122"/>
                <a:ea typeface="微软雅黑" panose="020B0503020204020204" pitchFamily="34" charset="-122"/>
              </a:rPr>
              <a:t>程序的数据存储方式，涉及编译器的一些知识，一开始不太容易理解，但随着学习和上机实践的深入，大家就能体会它对程序逻辑的影响，也能避免很多因为对数据作用域不清楚而造成的逻辑错误。</a:t>
            </a:r>
            <a:endParaRPr kumimoji="1" lang="en-US" altLang="zh-CN" sz="23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ct val="150000"/>
              </a:lnSpc>
              <a:spcBef>
                <a:spcPts val="900"/>
              </a:spcBef>
              <a:buClrTx/>
              <a:buSzTx/>
              <a:buFontTx/>
              <a:buChar char="•"/>
            </a:pPr>
            <a:r>
              <a:rPr kumimoji="1" lang="en-US" altLang="zh-CN" sz="2300" dirty="0">
                <a:solidFill>
                  <a:srgbClr val="000066"/>
                </a:solidFill>
                <a:latin typeface="微软雅黑" panose="020B0503020204020204" pitchFamily="34" charset="-122"/>
                <a:ea typeface="微软雅黑" panose="020B0503020204020204" pitchFamily="34" charset="-122"/>
              </a:rPr>
              <a:t>C</a:t>
            </a:r>
            <a:r>
              <a:rPr kumimoji="1" lang="zh-CN" altLang="en-US" sz="2300" dirty="0">
                <a:solidFill>
                  <a:srgbClr val="000066"/>
                </a:solidFill>
                <a:latin typeface="微软雅黑" panose="020B0503020204020204" pitchFamily="34" charset="-122"/>
                <a:ea typeface="微软雅黑" panose="020B0503020204020204" pitchFamily="34" charset="-122"/>
              </a:rPr>
              <a:t>程序在虚拟地址空间中的数据存储在</a:t>
            </a:r>
            <a:r>
              <a:rPr kumimoji="1" lang="en-US" altLang="zh-CN" sz="2300" dirty="0">
                <a:solidFill>
                  <a:srgbClr val="000066"/>
                </a:solidFill>
                <a:latin typeface="微软雅黑" panose="020B0503020204020204" pitchFamily="34" charset="-122"/>
                <a:ea typeface="微软雅黑" panose="020B0503020204020204" pitchFamily="34" charset="-122"/>
              </a:rPr>
              <a:t>4 </a:t>
            </a:r>
            <a:r>
              <a:rPr kumimoji="1" lang="zh-CN" altLang="en-US" sz="2300" dirty="0">
                <a:solidFill>
                  <a:srgbClr val="000066"/>
                </a:solidFill>
                <a:latin typeface="微软雅黑" panose="020B0503020204020204" pitchFamily="34" charset="-122"/>
                <a:ea typeface="微软雅黑" panose="020B0503020204020204" pitchFamily="34" charset="-122"/>
              </a:rPr>
              <a:t>个不同的数据区：</a:t>
            </a:r>
            <a:r>
              <a:rPr kumimoji="1" lang="zh-CN" altLang="en-US" sz="2300" dirty="0">
                <a:solidFill>
                  <a:srgbClr val="FF0000"/>
                </a:solidFill>
                <a:latin typeface="微软雅黑" panose="020B0503020204020204" pitchFamily="34" charset="-122"/>
                <a:ea typeface="微软雅黑" panose="020B0503020204020204" pitchFamily="34" charset="-122"/>
              </a:rPr>
              <a:t>常量区</a:t>
            </a:r>
            <a:r>
              <a:rPr kumimoji="1" lang="zh-CN" altLang="en-US" sz="2300" dirty="0">
                <a:solidFill>
                  <a:srgbClr val="000066"/>
                </a:solidFill>
                <a:latin typeface="微软雅黑" panose="020B0503020204020204" pitchFamily="34" charset="-122"/>
                <a:ea typeface="微软雅黑" panose="020B0503020204020204" pitchFamily="34" charset="-122"/>
              </a:rPr>
              <a:t>、</a:t>
            </a:r>
            <a:r>
              <a:rPr kumimoji="1" lang="zh-CN" altLang="en-US" sz="2300" dirty="0">
                <a:solidFill>
                  <a:srgbClr val="FF0000"/>
                </a:solidFill>
                <a:latin typeface="微软雅黑" panose="020B0503020204020204" pitchFamily="34" charset="-122"/>
                <a:ea typeface="微软雅黑" panose="020B0503020204020204" pitchFamily="34" charset="-122"/>
              </a:rPr>
              <a:t>静态区</a:t>
            </a:r>
            <a:r>
              <a:rPr kumimoji="1" lang="zh-CN" altLang="en-US" sz="2300" dirty="0">
                <a:solidFill>
                  <a:srgbClr val="000066"/>
                </a:solidFill>
                <a:latin typeface="微软雅黑" panose="020B0503020204020204" pitchFamily="34" charset="-122"/>
                <a:ea typeface="微软雅黑" panose="020B0503020204020204" pitchFamily="34" charset="-122"/>
              </a:rPr>
              <a:t>、</a:t>
            </a:r>
            <a:r>
              <a:rPr kumimoji="1" lang="zh-CN" altLang="en-US" sz="2300" dirty="0">
                <a:solidFill>
                  <a:srgbClr val="FF0000"/>
                </a:solidFill>
                <a:latin typeface="微软雅黑" panose="020B0503020204020204" pitchFamily="34" charset="-122"/>
                <a:ea typeface="微软雅黑" panose="020B0503020204020204" pitchFamily="34" charset="-122"/>
              </a:rPr>
              <a:t>栈区</a:t>
            </a:r>
            <a:r>
              <a:rPr kumimoji="1" lang="zh-CN" altLang="en-US" sz="2300" dirty="0">
                <a:solidFill>
                  <a:srgbClr val="000066"/>
                </a:solidFill>
                <a:latin typeface="微软雅黑" panose="020B0503020204020204" pitchFamily="34" charset="-122"/>
                <a:ea typeface="微软雅黑" panose="020B0503020204020204" pitchFamily="34" charset="-122"/>
              </a:rPr>
              <a:t>和</a:t>
            </a:r>
            <a:r>
              <a:rPr kumimoji="1" lang="zh-CN" altLang="en-US" sz="2300" dirty="0">
                <a:solidFill>
                  <a:srgbClr val="FF0000"/>
                </a:solidFill>
                <a:latin typeface="微软雅黑" panose="020B0503020204020204" pitchFamily="34" charset="-122"/>
                <a:ea typeface="微软雅黑" panose="020B0503020204020204" pitchFamily="34" charset="-122"/>
              </a:rPr>
              <a:t>堆区</a:t>
            </a:r>
            <a:r>
              <a:rPr kumimoji="1" lang="zh-CN" altLang="en-US" sz="2300" dirty="0">
                <a:solidFill>
                  <a:srgbClr val="000066"/>
                </a:solidFill>
                <a:latin typeface="微软雅黑" panose="020B0503020204020204" pitchFamily="34" charset="-122"/>
                <a:ea typeface="微软雅黑" panose="020B0503020204020204" pitchFamily="34" charset="-122"/>
              </a:rPr>
              <a:t>。</a:t>
            </a:r>
            <a:endParaRPr kumimoji="1" lang="zh-CN" altLang="en-US" sz="2300" dirty="0">
              <a:solidFill>
                <a:srgbClr val="8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2198419"/>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Text Box 5"/>
          <p:cNvSpPr txBox="1">
            <a:spLocks noChangeArrowheads="1"/>
          </p:cNvSpPr>
          <p:nvPr/>
        </p:nvSpPr>
        <p:spPr bwMode="auto">
          <a:xfrm>
            <a:off x="2165747" y="3974306"/>
            <a:ext cx="24003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SzTx/>
              <a:buFontTx/>
              <a:buNone/>
            </a:pPr>
            <a:endParaRPr kumimoji="1" lang="zh-CN" altLang="en-US" sz="1350">
              <a:solidFill>
                <a:schemeClr val="tx1"/>
              </a:solidFill>
              <a:latin typeface="Times New Roman" panose="02020603050405020304" pitchFamily="18" charset="0"/>
            </a:endParaRPr>
          </a:p>
        </p:txBody>
      </p:sp>
      <p:sp>
        <p:nvSpPr>
          <p:cNvPr id="99334" name="Text Box 6"/>
          <p:cNvSpPr txBox="1">
            <a:spLocks noChangeArrowheads="1"/>
          </p:cNvSpPr>
          <p:nvPr/>
        </p:nvSpPr>
        <p:spPr bwMode="auto">
          <a:xfrm>
            <a:off x="1628775" y="664369"/>
            <a:ext cx="4972050" cy="1217641"/>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lnSpc>
                <a:spcPct val="115000"/>
              </a:lnSpc>
              <a:spcBef>
                <a:spcPct val="15000"/>
              </a:spcBef>
              <a:defRPr/>
            </a:pPr>
            <a:r>
              <a:rPr kumimoji="1" lang="zh-CN" altLang="en-US" sz="1950" b="1">
                <a:latin typeface="Times New Roman" pitchFamily="18" charset="0"/>
              </a:rPr>
              <a:t>方法：整数和小数分开进行</a:t>
            </a:r>
          </a:p>
          <a:p>
            <a:pPr eaLnBrk="1" hangingPunct="1">
              <a:lnSpc>
                <a:spcPct val="115000"/>
              </a:lnSpc>
              <a:spcBef>
                <a:spcPct val="15000"/>
              </a:spcBef>
              <a:defRPr/>
            </a:pPr>
            <a:r>
              <a:rPr kumimoji="1" lang="zh-CN" altLang="en-US" sz="1950" b="1">
                <a:latin typeface="Times New Roman" pitchFamily="18" charset="0"/>
              </a:rPr>
              <a:t>整数部分：除</a:t>
            </a:r>
            <a:r>
              <a:rPr kumimoji="1" lang="en-US" altLang="zh-CN" sz="1950" b="1">
                <a:latin typeface="Times New Roman" pitchFamily="18" charset="0"/>
              </a:rPr>
              <a:t>2</a:t>
            </a:r>
            <a:r>
              <a:rPr kumimoji="1" lang="zh-CN" altLang="en-US" sz="1950" b="1">
                <a:latin typeface="Times New Roman" pitchFamily="18" charset="0"/>
              </a:rPr>
              <a:t>取余     小数部分：乘</a:t>
            </a:r>
            <a:r>
              <a:rPr kumimoji="1" lang="en-US" altLang="zh-CN" sz="1950" b="1">
                <a:latin typeface="Times New Roman" pitchFamily="18" charset="0"/>
              </a:rPr>
              <a:t>2</a:t>
            </a:r>
            <a:r>
              <a:rPr kumimoji="1" lang="zh-CN" altLang="en-US" sz="1950" b="1">
                <a:latin typeface="Times New Roman" pitchFamily="18" charset="0"/>
              </a:rPr>
              <a:t>取整</a:t>
            </a:r>
          </a:p>
          <a:p>
            <a:pPr eaLnBrk="1" hangingPunct="1">
              <a:lnSpc>
                <a:spcPct val="115000"/>
              </a:lnSpc>
              <a:spcBef>
                <a:spcPct val="15000"/>
              </a:spcBef>
              <a:defRPr/>
            </a:pPr>
            <a:r>
              <a:rPr kumimoji="1" lang="zh-CN" altLang="en-US" sz="1950" b="1">
                <a:latin typeface="Times New Roman" pitchFamily="18" charset="0"/>
              </a:rPr>
              <a:t>例如：</a:t>
            </a:r>
            <a:r>
              <a:rPr kumimoji="1" lang="en-US" altLang="zh-CN" sz="1950" b="1">
                <a:latin typeface="Times New Roman" pitchFamily="18" charset="0"/>
              </a:rPr>
              <a:t>(121.125)</a:t>
            </a:r>
            <a:r>
              <a:rPr kumimoji="1" lang="en-US" altLang="zh-CN" sz="1950" b="1" baseline="-25000">
                <a:latin typeface="Times New Roman" pitchFamily="18" charset="0"/>
              </a:rPr>
              <a:t>10</a:t>
            </a:r>
            <a:r>
              <a:rPr kumimoji="1" lang="en-US" altLang="zh-CN" sz="1950" b="1">
                <a:latin typeface="Times New Roman" pitchFamily="18" charset="0"/>
              </a:rPr>
              <a:t>=(1111001.001)</a:t>
            </a:r>
            <a:r>
              <a:rPr kumimoji="1" lang="en-US" altLang="zh-CN" sz="1950" b="1" baseline="-25000">
                <a:latin typeface="Times New Roman" pitchFamily="18" charset="0"/>
              </a:rPr>
              <a:t>2  </a:t>
            </a:r>
            <a:endParaRPr kumimoji="1" lang="en-US" altLang="zh-CN" sz="1950" b="1">
              <a:latin typeface="Times New Roman" pitchFamily="18" charset="0"/>
            </a:endParaRPr>
          </a:p>
        </p:txBody>
      </p:sp>
      <p:grpSp>
        <p:nvGrpSpPr>
          <p:cNvPr id="2" name="Group 7"/>
          <p:cNvGrpSpPr>
            <a:grpSpLocks/>
          </p:cNvGrpSpPr>
          <p:nvPr/>
        </p:nvGrpSpPr>
        <p:grpSpPr bwMode="auto">
          <a:xfrm>
            <a:off x="2908697" y="2031207"/>
            <a:ext cx="1771650" cy="3033713"/>
            <a:chOff x="864" y="1536"/>
            <a:chExt cx="1488" cy="2548"/>
          </a:xfrm>
        </p:grpSpPr>
        <p:grpSp>
          <p:nvGrpSpPr>
            <p:cNvPr id="22546" name="Group 8"/>
            <p:cNvGrpSpPr>
              <a:grpSpLocks/>
            </p:cNvGrpSpPr>
            <p:nvPr/>
          </p:nvGrpSpPr>
          <p:grpSpPr bwMode="auto">
            <a:xfrm>
              <a:off x="1344" y="2086"/>
              <a:ext cx="904" cy="599"/>
              <a:chOff x="1344" y="2086"/>
              <a:chExt cx="904" cy="599"/>
            </a:xfrm>
          </p:grpSpPr>
          <p:sp>
            <p:nvSpPr>
              <p:cNvPr id="22573" name="Text Box 9"/>
              <p:cNvSpPr txBox="1">
                <a:spLocks noChangeArrowheads="1"/>
              </p:cNvSpPr>
              <p:nvPr/>
            </p:nvSpPr>
            <p:spPr bwMode="auto">
              <a:xfrm>
                <a:off x="1964" y="2086"/>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tx1"/>
                    </a:solidFill>
                    <a:latin typeface="Times New Roman" panose="02020603050405020304" pitchFamily="18" charset="0"/>
                  </a:rPr>
                  <a:t>0</a:t>
                </a:r>
              </a:p>
            </p:txBody>
          </p:sp>
          <p:cxnSp>
            <p:nvCxnSpPr>
              <p:cNvPr id="22574" name="AutoShape 10"/>
              <p:cNvCxnSpPr>
                <a:cxnSpLocks noChangeShapeType="1"/>
              </p:cNvCxnSpPr>
              <p:nvPr/>
            </p:nvCxnSpPr>
            <p:spPr bwMode="auto">
              <a:xfrm rot="10800000" flipH="1" flipV="1">
                <a:off x="1344" y="2400"/>
                <a:ext cx="384" cy="285"/>
              </a:xfrm>
              <a:prstGeom prst="bentConnector3">
                <a:avLst>
                  <a:gd name="adj1" fmla="val 8329"/>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grpSp>
          <p:nvGrpSpPr>
            <p:cNvPr id="22547" name="Group 11"/>
            <p:cNvGrpSpPr>
              <a:grpSpLocks/>
            </p:cNvGrpSpPr>
            <p:nvPr/>
          </p:nvGrpSpPr>
          <p:grpSpPr bwMode="auto">
            <a:xfrm>
              <a:off x="864" y="1536"/>
              <a:ext cx="1488" cy="2548"/>
              <a:chOff x="1152" y="1584"/>
              <a:chExt cx="1488" cy="2548"/>
            </a:xfrm>
          </p:grpSpPr>
          <p:cxnSp>
            <p:nvCxnSpPr>
              <p:cNvPr id="22548" name="AutoShape 12"/>
              <p:cNvCxnSpPr>
                <a:cxnSpLocks noChangeShapeType="1"/>
              </p:cNvCxnSpPr>
              <p:nvPr/>
            </p:nvCxnSpPr>
            <p:spPr bwMode="auto">
              <a:xfrm rot="10800000" flipH="1" flipV="1">
                <a:off x="1728" y="2736"/>
                <a:ext cx="436" cy="345"/>
              </a:xfrm>
              <a:prstGeom prst="bentConnector3">
                <a:avLst>
                  <a:gd name="adj1" fmla="val -390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2549" name="AutoShape 13"/>
              <p:cNvCxnSpPr>
                <a:cxnSpLocks noChangeShapeType="1"/>
              </p:cNvCxnSpPr>
              <p:nvPr/>
            </p:nvCxnSpPr>
            <p:spPr bwMode="auto">
              <a:xfrm rot="10800000" flipH="1" flipV="1">
                <a:off x="1824" y="3072"/>
                <a:ext cx="436" cy="345"/>
              </a:xfrm>
              <a:prstGeom prst="bentConnector3">
                <a:avLst>
                  <a:gd name="adj1" fmla="val -390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22550" name="AutoShape 14"/>
              <p:cNvCxnSpPr>
                <a:cxnSpLocks noChangeShapeType="1"/>
              </p:cNvCxnSpPr>
              <p:nvPr/>
            </p:nvCxnSpPr>
            <p:spPr bwMode="auto">
              <a:xfrm rot="10800000" flipH="1" flipV="1">
                <a:off x="1872" y="3408"/>
                <a:ext cx="436" cy="345"/>
              </a:xfrm>
              <a:prstGeom prst="bentConnector3">
                <a:avLst>
                  <a:gd name="adj1" fmla="val -390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22551" name="Group 15"/>
              <p:cNvGrpSpPr>
                <a:grpSpLocks/>
              </p:cNvGrpSpPr>
              <p:nvPr/>
            </p:nvGrpSpPr>
            <p:grpSpPr bwMode="auto">
              <a:xfrm>
                <a:off x="1152" y="1584"/>
                <a:ext cx="1488" cy="2548"/>
                <a:chOff x="1152" y="1584"/>
                <a:chExt cx="1488" cy="2548"/>
              </a:xfrm>
            </p:grpSpPr>
            <p:grpSp>
              <p:nvGrpSpPr>
                <p:cNvPr id="22552" name="Group 16"/>
                <p:cNvGrpSpPr>
                  <a:grpSpLocks/>
                </p:cNvGrpSpPr>
                <p:nvPr/>
              </p:nvGrpSpPr>
              <p:grpSpPr bwMode="auto">
                <a:xfrm>
                  <a:off x="1152" y="1584"/>
                  <a:ext cx="1479" cy="1216"/>
                  <a:chOff x="1104" y="1584"/>
                  <a:chExt cx="1479" cy="1216"/>
                </a:xfrm>
              </p:grpSpPr>
              <p:cxnSp>
                <p:nvCxnSpPr>
                  <p:cNvPr id="22565" name="AutoShape 17"/>
                  <p:cNvCxnSpPr>
                    <a:cxnSpLocks noChangeShapeType="1"/>
                  </p:cNvCxnSpPr>
                  <p:nvPr/>
                </p:nvCxnSpPr>
                <p:spPr bwMode="auto">
                  <a:xfrm>
                    <a:off x="1392" y="1584"/>
                    <a:ext cx="576" cy="480"/>
                  </a:xfrm>
                  <a:prstGeom prst="bentConnector3">
                    <a:avLst>
                      <a:gd name="adj1" fmla="val 277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2566" name="Text Box 18"/>
                  <p:cNvSpPr txBox="1">
                    <a:spLocks noChangeArrowheads="1"/>
                  </p:cNvSpPr>
                  <p:nvPr/>
                </p:nvSpPr>
                <p:spPr bwMode="auto">
                  <a:xfrm>
                    <a:off x="1388" y="1651"/>
                    <a:ext cx="6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1 2 1</a:t>
                    </a:r>
                  </a:p>
                </p:txBody>
              </p:sp>
              <p:sp>
                <p:nvSpPr>
                  <p:cNvPr id="22567" name="Text Box 19"/>
                  <p:cNvSpPr txBox="1">
                    <a:spLocks noChangeArrowheads="1"/>
                  </p:cNvSpPr>
                  <p:nvPr/>
                </p:nvSpPr>
                <p:spPr bwMode="auto">
                  <a:xfrm>
                    <a:off x="1104" y="1651"/>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2</a:t>
                    </a:r>
                  </a:p>
                </p:txBody>
              </p:sp>
              <p:sp>
                <p:nvSpPr>
                  <p:cNvPr id="22568" name="Text Box 20"/>
                  <p:cNvSpPr txBox="1">
                    <a:spLocks noChangeArrowheads="1"/>
                  </p:cNvSpPr>
                  <p:nvPr/>
                </p:nvSpPr>
                <p:spPr bwMode="auto">
                  <a:xfrm>
                    <a:off x="1580" y="2076"/>
                    <a:ext cx="47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6 0</a:t>
                    </a:r>
                  </a:p>
                </p:txBody>
              </p:sp>
              <p:sp>
                <p:nvSpPr>
                  <p:cNvPr id="22569" name="Text Box 21"/>
                  <p:cNvSpPr txBox="1">
                    <a:spLocks noChangeArrowheads="1"/>
                  </p:cNvSpPr>
                  <p:nvPr/>
                </p:nvSpPr>
                <p:spPr bwMode="auto">
                  <a:xfrm>
                    <a:off x="2199" y="1771"/>
                    <a:ext cx="3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SzTx/>
                      <a:buFontTx/>
                      <a:buNone/>
                    </a:pPr>
                    <a:r>
                      <a:rPr kumimoji="1" lang="en-US" altLang="zh-CN" sz="2400" dirty="0">
                        <a:solidFill>
                          <a:schemeClr val="tx1"/>
                        </a:solidFill>
                        <a:latin typeface="Times New Roman" panose="02020603050405020304" pitchFamily="18" charset="0"/>
                      </a:rPr>
                      <a:t>1</a:t>
                    </a:r>
                  </a:p>
                </p:txBody>
              </p:sp>
              <p:cxnSp>
                <p:nvCxnSpPr>
                  <p:cNvPr id="22570" name="AutoShape 22"/>
                  <p:cNvCxnSpPr>
                    <a:cxnSpLocks noChangeShapeType="1"/>
                  </p:cNvCxnSpPr>
                  <p:nvPr/>
                </p:nvCxnSpPr>
                <p:spPr bwMode="auto">
                  <a:xfrm rot="10800000" flipH="1" flipV="1">
                    <a:off x="1536" y="2064"/>
                    <a:ext cx="484" cy="381"/>
                  </a:xfrm>
                  <a:prstGeom prst="bentConnector3">
                    <a:avLst>
                      <a:gd name="adj1" fmla="val 3097"/>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2571" name="Text Box 23"/>
                  <p:cNvSpPr txBox="1">
                    <a:spLocks noChangeArrowheads="1"/>
                  </p:cNvSpPr>
                  <p:nvPr/>
                </p:nvSpPr>
                <p:spPr bwMode="auto">
                  <a:xfrm>
                    <a:off x="1244" y="2064"/>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2</a:t>
                    </a:r>
                  </a:p>
                </p:txBody>
              </p:sp>
              <p:sp>
                <p:nvSpPr>
                  <p:cNvPr id="22572" name="Text Box 24"/>
                  <p:cNvSpPr txBox="1">
                    <a:spLocks noChangeArrowheads="1"/>
                  </p:cNvSpPr>
                  <p:nvPr/>
                </p:nvSpPr>
                <p:spPr bwMode="auto">
                  <a:xfrm>
                    <a:off x="1584" y="2412"/>
                    <a:ext cx="47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3 0</a:t>
                    </a:r>
                  </a:p>
                </p:txBody>
              </p:sp>
            </p:grpSp>
            <p:sp>
              <p:nvSpPr>
                <p:cNvPr id="22553" name="Text Box 25"/>
                <p:cNvSpPr txBox="1">
                  <a:spLocks noChangeArrowheads="1"/>
                </p:cNvSpPr>
                <p:nvPr/>
              </p:nvSpPr>
              <p:spPr bwMode="auto">
                <a:xfrm>
                  <a:off x="1392" y="2412"/>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2</a:t>
                  </a:r>
                </a:p>
              </p:txBody>
            </p:sp>
            <p:sp>
              <p:nvSpPr>
                <p:cNvPr id="22554" name="Text Box 26"/>
                <p:cNvSpPr txBox="1">
                  <a:spLocks noChangeArrowheads="1"/>
                </p:cNvSpPr>
                <p:nvPr/>
              </p:nvSpPr>
              <p:spPr bwMode="auto">
                <a:xfrm>
                  <a:off x="1676" y="2736"/>
                  <a:ext cx="47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1 5</a:t>
                  </a:r>
                </a:p>
              </p:txBody>
            </p:sp>
            <p:sp>
              <p:nvSpPr>
                <p:cNvPr id="22555" name="Text Box 27"/>
                <p:cNvSpPr txBox="1">
                  <a:spLocks noChangeArrowheads="1"/>
                </p:cNvSpPr>
                <p:nvPr/>
              </p:nvSpPr>
              <p:spPr bwMode="auto">
                <a:xfrm>
                  <a:off x="1436" y="2736"/>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2</a:t>
                  </a:r>
                </a:p>
              </p:txBody>
            </p:sp>
            <p:sp>
              <p:nvSpPr>
                <p:cNvPr id="22556" name="Text Box 28"/>
                <p:cNvSpPr txBox="1">
                  <a:spLocks noChangeArrowheads="1"/>
                </p:cNvSpPr>
                <p:nvPr/>
              </p:nvSpPr>
              <p:spPr bwMode="auto">
                <a:xfrm>
                  <a:off x="2256" y="2497"/>
                  <a:ext cx="3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tx1"/>
                      </a:solidFill>
                      <a:latin typeface="Times New Roman" panose="02020603050405020304" pitchFamily="18" charset="0"/>
                    </a:rPr>
                    <a:t>0</a:t>
                  </a:r>
                </a:p>
              </p:txBody>
            </p:sp>
            <p:sp>
              <p:nvSpPr>
                <p:cNvPr id="22557" name="Rectangle 29"/>
                <p:cNvSpPr>
                  <a:spLocks noChangeArrowheads="1"/>
                </p:cNvSpPr>
                <p:nvPr/>
              </p:nvSpPr>
              <p:spPr bwMode="auto">
                <a:xfrm>
                  <a:off x="2252" y="2860"/>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tx1"/>
                      </a:solidFill>
                      <a:latin typeface="Times New Roman" panose="02020603050405020304" pitchFamily="18" charset="0"/>
                    </a:rPr>
                    <a:t>1</a:t>
                  </a:r>
                </a:p>
              </p:txBody>
            </p:sp>
            <p:sp>
              <p:nvSpPr>
                <p:cNvPr id="22558" name="Text Box 30"/>
                <p:cNvSpPr txBox="1">
                  <a:spLocks noChangeArrowheads="1"/>
                </p:cNvSpPr>
                <p:nvPr/>
              </p:nvSpPr>
              <p:spPr bwMode="auto">
                <a:xfrm>
                  <a:off x="1868" y="3084"/>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7</a:t>
                  </a:r>
                </a:p>
              </p:txBody>
            </p:sp>
            <p:sp>
              <p:nvSpPr>
                <p:cNvPr id="22559" name="Rectangle 31"/>
                <p:cNvSpPr>
                  <a:spLocks noChangeArrowheads="1"/>
                </p:cNvSpPr>
                <p:nvPr/>
              </p:nvSpPr>
              <p:spPr bwMode="auto">
                <a:xfrm>
                  <a:off x="2256" y="3222"/>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tx1"/>
                      </a:solidFill>
                      <a:latin typeface="Times New Roman" panose="02020603050405020304" pitchFamily="18" charset="0"/>
                    </a:rPr>
                    <a:t>1</a:t>
                  </a:r>
                </a:p>
              </p:txBody>
            </p:sp>
            <p:sp>
              <p:nvSpPr>
                <p:cNvPr id="22560" name="Rectangle 32"/>
                <p:cNvSpPr>
                  <a:spLocks noChangeArrowheads="1"/>
                </p:cNvSpPr>
                <p:nvPr/>
              </p:nvSpPr>
              <p:spPr bwMode="auto">
                <a:xfrm>
                  <a:off x="1532" y="3091"/>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2</a:t>
                  </a:r>
                </a:p>
              </p:txBody>
            </p:sp>
            <p:sp>
              <p:nvSpPr>
                <p:cNvPr id="22561" name="Rectangle 33"/>
                <p:cNvSpPr>
                  <a:spLocks noChangeArrowheads="1"/>
                </p:cNvSpPr>
                <p:nvPr/>
              </p:nvSpPr>
              <p:spPr bwMode="auto">
                <a:xfrm>
                  <a:off x="1868" y="3408"/>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3</a:t>
                  </a:r>
                </a:p>
              </p:txBody>
            </p:sp>
            <p:sp>
              <p:nvSpPr>
                <p:cNvPr id="22562" name="Rectangle 34"/>
                <p:cNvSpPr>
                  <a:spLocks noChangeArrowheads="1"/>
                </p:cNvSpPr>
                <p:nvPr/>
              </p:nvSpPr>
              <p:spPr bwMode="auto">
                <a:xfrm>
                  <a:off x="1872" y="3744"/>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1</a:t>
                  </a:r>
                </a:p>
              </p:txBody>
            </p:sp>
            <p:sp>
              <p:nvSpPr>
                <p:cNvPr id="22563" name="Rectangle 35"/>
                <p:cNvSpPr>
                  <a:spLocks noChangeArrowheads="1"/>
                </p:cNvSpPr>
                <p:nvPr/>
              </p:nvSpPr>
              <p:spPr bwMode="auto">
                <a:xfrm>
                  <a:off x="2256" y="3585"/>
                  <a:ext cx="34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tx1"/>
                      </a:solidFill>
                      <a:latin typeface="Times New Roman" panose="02020603050405020304" pitchFamily="18" charset="0"/>
                    </a:rPr>
                    <a:t>1</a:t>
                  </a:r>
                </a:p>
              </p:txBody>
            </p:sp>
            <p:sp>
              <p:nvSpPr>
                <p:cNvPr id="22564" name="Rectangle 36"/>
                <p:cNvSpPr>
                  <a:spLocks noChangeArrowheads="1"/>
                </p:cNvSpPr>
                <p:nvPr/>
              </p:nvSpPr>
              <p:spPr bwMode="auto">
                <a:xfrm>
                  <a:off x="1584" y="3408"/>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2</a:t>
                  </a:r>
                </a:p>
              </p:txBody>
            </p:sp>
          </p:grpSp>
        </p:grpSp>
      </p:grpSp>
      <p:grpSp>
        <p:nvGrpSpPr>
          <p:cNvPr id="7" name="Group 37"/>
          <p:cNvGrpSpPr>
            <a:grpSpLocks/>
          </p:cNvGrpSpPr>
          <p:nvPr/>
        </p:nvGrpSpPr>
        <p:grpSpPr bwMode="auto">
          <a:xfrm>
            <a:off x="5308998" y="2202657"/>
            <a:ext cx="1833563" cy="2576513"/>
            <a:chOff x="2832" y="1596"/>
            <a:chExt cx="1540" cy="2164"/>
          </a:xfrm>
        </p:grpSpPr>
        <p:sp>
          <p:nvSpPr>
            <p:cNvPr id="22535" name="Text Box 38"/>
            <p:cNvSpPr txBox="1">
              <a:spLocks noChangeArrowheads="1"/>
            </p:cNvSpPr>
            <p:nvPr/>
          </p:nvSpPr>
          <p:spPr bwMode="auto">
            <a:xfrm>
              <a:off x="3024" y="2160"/>
              <a:ext cx="738"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0.250</a:t>
              </a:r>
            </a:p>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   2</a:t>
              </a:r>
            </a:p>
          </p:txBody>
        </p:sp>
        <p:grpSp>
          <p:nvGrpSpPr>
            <p:cNvPr id="22536" name="Group 39"/>
            <p:cNvGrpSpPr>
              <a:grpSpLocks/>
            </p:cNvGrpSpPr>
            <p:nvPr/>
          </p:nvGrpSpPr>
          <p:grpSpPr bwMode="auto">
            <a:xfrm>
              <a:off x="2832" y="1596"/>
              <a:ext cx="1540" cy="2164"/>
              <a:chOff x="2832" y="1596"/>
              <a:chExt cx="1540" cy="2164"/>
            </a:xfrm>
          </p:grpSpPr>
          <p:sp>
            <p:nvSpPr>
              <p:cNvPr id="22537" name="Text Box 40"/>
              <p:cNvSpPr txBox="1">
                <a:spLocks noChangeArrowheads="1"/>
              </p:cNvSpPr>
              <p:nvPr/>
            </p:nvSpPr>
            <p:spPr bwMode="auto">
              <a:xfrm>
                <a:off x="3014" y="1596"/>
                <a:ext cx="738"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0.125</a:t>
                </a:r>
              </a:p>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   2</a:t>
                </a:r>
              </a:p>
              <a:p>
                <a:pPr eaLnBrk="1" hangingPunct="1">
                  <a:lnSpc>
                    <a:spcPct val="100000"/>
                  </a:lnSpc>
                  <a:spcBef>
                    <a:spcPct val="0"/>
                  </a:spcBef>
                  <a:buClrTx/>
                  <a:buSzTx/>
                  <a:buFontTx/>
                  <a:buNone/>
                </a:pPr>
                <a:endParaRPr kumimoji="1" lang="zh-CN" altLang="en-US" sz="2400">
                  <a:solidFill>
                    <a:schemeClr val="tx1"/>
                  </a:solidFill>
                  <a:latin typeface="Times New Roman" panose="02020603050405020304" pitchFamily="18" charset="0"/>
                </a:endParaRPr>
              </a:p>
            </p:txBody>
          </p:sp>
          <p:sp>
            <p:nvSpPr>
              <p:cNvPr id="22538" name="Line 41"/>
              <p:cNvSpPr>
                <a:spLocks noChangeShapeType="1"/>
              </p:cNvSpPr>
              <p:nvPr/>
            </p:nvSpPr>
            <p:spPr bwMode="auto">
              <a:xfrm>
                <a:off x="2832" y="220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9" name="Line 42"/>
              <p:cNvSpPr>
                <a:spLocks noChangeShapeType="1"/>
              </p:cNvSpPr>
              <p:nvPr/>
            </p:nvSpPr>
            <p:spPr bwMode="auto">
              <a:xfrm>
                <a:off x="2832" y="2784"/>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Text Box 43"/>
              <p:cNvSpPr txBox="1">
                <a:spLocks noChangeArrowheads="1"/>
              </p:cNvSpPr>
              <p:nvPr/>
            </p:nvSpPr>
            <p:spPr bwMode="auto">
              <a:xfrm>
                <a:off x="3052" y="2748"/>
                <a:ext cx="738"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0.500</a:t>
                </a:r>
              </a:p>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   2</a:t>
                </a:r>
              </a:p>
            </p:txBody>
          </p:sp>
          <p:sp>
            <p:nvSpPr>
              <p:cNvPr id="22541" name="Line 44"/>
              <p:cNvSpPr>
                <a:spLocks noChangeShapeType="1"/>
              </p:cNvSpPr>
              <p:nvPr/>
            </p:nvSpPr>
            <p:spPr bwMode="auto">
              <a:xfrm>
                <a:off x="2832" y="336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2" name="Text Box 45"/>
              <p:cNvSpPr txBox="1">
                <a:spLocks noChangeArrowheads="1"/>
              </p:cNvSpPr>
              <p:nvPr/>
            </p:nvSpPr>
            <p:spPr bwMode="auto">
              <a:xfrm>
                <a:off x="3062" y="3372"/>
                <a:ext cx="737"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1.000</a:t>
                </a:r>
              </a:p>
            </p:txBody>
          </p:sp>
          <p:sp>
            <p:nvSpPr>
              <p:cNvPr id="22543" name="Text Box 46"/>
              <p:cNvSpPr txBox="1">
                <a:spLocks noChangeArrowheads="1"/>
              </p:cNvSpPr>
              <p:nvPr/>
            </p:nvSpPr>
            <p:spPr bwMode="auto">
              <a:xfrm>
                <a:off x="4080" y="2168"/>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tx1"/>
                    </a:solidFill>
                    <a:latin typeface="Times New Roman" panose="02020603050405020304" pitchFamily="18" charset="0"/>
                  </a:rPr>
                  <a:t>0</a:t>
                </a:r>
              </a:p>
            </p:txBody>
          </p:sp>
          <p:sp>
            <p:nvSpPr>
              <p:cNvPr id="22544" name="Text Box 47"/>
              <p:cNvSpPr txBox="1">
                <a:spLocks noChangeArrowheads="1"/>
              </p:cNvSpPr>
              <p:nvPr/>
            </p:nvSpPr>
            <p:spPr bwMode="auto">
              <a:xfrm>
                <a:off x="4088" y="2788"/>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tx1"/>
                    </a:solidFill>
                    <a:latin typeface="Times New Roman" panose="02020603050405020304" pitchFamily="18" charset="0"/>
                  </a:rPr>
                  <a:t>0</a:t>
                </a:r>
              </a:p>
            </p:txBody>
          </p:sp>
          <p:sp>
            <p:nvSpPr>
              <p:cNvPr id="22545" name="Text Box 48"/>
              <p:cNvSpPr txBox="1">
                <a:spLocks noChangeArrowheads="1"/>
              </p:cNvSpPr>
              <p:nvPr/>
            </p:nvSpPr>
            <p:spPr bwMode="auto">
              <a:xfrm>
                <a:off x="4088" y="3357"/>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tx1"/>
                    </a:solidFill>
                    <a:latin typeface="Times New Roman" panose="02020603050405020304" pitchFamily="18" charset="0"/>
                  </a:rPr>
                  <a:t>1</a:t>
                </a:r>
              </a:p>
            </p:txBody>
          </p:sp>
        </p:grpSp>
      </p:grpSp>
      <p:sp>
        <p:nvSpPr>
          <p:cNvPr id="99377" name="Text Box 49" descr="棕色大理石"/>
          <p:cNvSpPr txBox="1">
            <a:spLocks noChangeArrowheads="1"/>
          </p:cNvSpPr>
          <p:nvPr/>
        </p:nvSpPr>
        <p:spPr bwMode="auto">
          <a:xfrm>
            <a:off x="2908698" y="171450"/>
            <a:ext cx="3440906" cy="415498"/>
          </a:xfrm>
          <a:prstGeom prst="rect">
            <a:avLst/>
          </a:prstGeom>
          <a:blipFill dpi="0" rotWithShape="0">
            <a:blip r:embed="rId2"/>
            <a:srcRect/>
            <a:tile tx="0" ty="0" sx="100000" sy="100000" flip="none" algn="tl"/>
          </a:blipFill>
          <a:ln>
            <a:noFill/>
          </a:ln>
          <a:effectLst>
            <a:prstShdw prst="shdw17" dist="17961" dir="2700000">
              <a:srgbClr val="3D1F0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SzTx/>
              <a:buFontTx/>
              <a:buNone/>
            </a:pPr>
            <a:r>
              <a:rPr kumimoji="1" lang="zh-CN" altLang="en-US" sz="2100">
                <a:solidFill>
                  <a:srgbClr val="FFFFCC"/>
                </a:solidFill>
              </a:rPr>
              <a:t>十进制转换二进制</a:t>
            </a:r>
          </a:p>
        </p:txBody>
      </p:sp>
    </p:spTree>
    <p:extLst>
      <p:ext uri="{BB962C8B-B14F-4D97-AF65-F5344CB8AC3E}">
        <p14:creationId xmlns:p14="http://schemas.microsoft.com/office/powerpoint/2010/main" val="1446442614"/>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77"/>
                                        </p:tgtEl>
                                        <p:attrNameLst>
                                          <p:attrName>style.visibility</p:attrName>
                                        </p:attrNameLst>
                                      </p:cBhvr>
                                      <p:to>
                                        <p:strVal val="visible"/>
                                      </p:to>
                                    </p:set>
                                    <p:anim calcmode="lin" valueType="num">
                                      <p:cBhvr additive="base">
                                        <p:cTn id="7" dur="500" fill="hold"/>
                                        <p:tgtEl>
                                          <p:spTgt spid="99377"/>
                                        </p:tgtEl>
                                        <p:attrNameLst>
                                          <p:attrName>ppt_x</p:attrName>
                                        </p:attrNameLst>
                                      </p:cBhvr>
                                      <p:tavLst>
                                        <p:tav tm="0">
                                          <p:val>
                                            <p:strVal val="0-#ppt_w/2"/>
                                          </p:val>
                                        </p:tav>
                                        <p:tav tm="100000">
                                          <p:val>
                                            <p:strVal val="#ppt_x"/>
                                          </p:val>
                                        </p:tav>
                                      </p:tavLst>
                                    </p:anim>
                                    <p:anim calcmode="lin" valueType="num">
                                      <p:cBhvr additive="base">
                                        <p:cTn id="8" dur="500" fill="hold"/>
                                        <p:tgtEl>
                                          <p:spTgt spid="993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34"/>
                                        </p:tgtEl>
                                        <p:attrNameLst>
                                          <p:attrName>style.visibility</p:attrName>
                                        </p:attrNameLst>
                                      </p:cBhvr>
                                      <p:to>
                                        <p:strVal val="visible"/>
                                      </p:to>
                                    </p:set>
                                    <p:anim calcmode="lin" valueType="num">
                                      <p:cBhvr additive="base">
                                        <p:cTn id="13" dur="500" fill="hold"/>
                                        <p:tgtEl>
                                          <p:spTgt spid="99334"/>
                                        </p:tgtEl>
                                        <p:attrNameLst>
                                          <p:attrName>ppt_x</p:attrName>
                                        </p:attrNameLst>
                                      </p:cBhvr>
                                      <p:tavLst>
                                        <p:tav tm="0">
                                          <p:val>
                                            <p:strVal val="0-#ppt_w/2"/>
                                          </p:val>
                                        </p:tav>
                                        <p:tav tm="100000">
                                          <p:val>
                                            <p:strVal val="#ppt_x"/>
                                          </p:val>
                                        </p:tav>
                                      </p:tavLst>
                                    </p:anim>
                                    <p:anim calcmode="lin" valueType="num">
                                      <p:cBhvr additive="base">
                                        <p:cTn id="14" dur="500" fill="hold"/>
                                        <p:tgtEl>
                                          <p:spTgt spid="9933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heckerboard(across)">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3" presetClass="entr" presetSubtype="16"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4" grpId="0" autoUpdateAnimBg="0"/>
      <p:bldP spid="99377"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Text Box 3"/>
          <p:cNvSpPr txBox="1">
            <a:spLocks noChangeArrowheads="1"/>
          </p:cNvSpPr>
          <p:nvPr/>
        </p:nvSpPr>
        <p:spPr bwMode="auto">
          <a:xfrm>
            <a:off x="1628775" y="1210093"/>
            <a:ext cx="4972050" cy="1217641"/>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eaLnBrk="1" hangingPunct="1">
              <a:lnSpc>
                <a:spcPct val="115000"/>
              </a:lnSpc>
              <a:spcBef>
                <a:spcPct val="15000"/>
              </a:spcBef>
              <a:defRPr/>
            </a:pPr>
            <a:r>
              <a:rPr kumimoji="1" lang="zh-CN" altLang="en-US" sz="1950" b="1" dirty="0">
                <a:latin typeface="Times New Roman" pitchFamily="18" charset="0"/>
              </a:rPr>
              <a:t>方法：整数和小数分开进行</a:t>
            </a:r>
          </a:p>
          <a:p>
            <a:pPr eaLnBrk="1" hangingPunct="1">
              <a:lnSpc>
                <a:spcPct val="115000"/>
              </a:lnSpc>
              <a:spcBef>
                <a:spcPct val="15000"/>
              </a:spcBef>
              <a:defRPr/>
            </a:pPr>
            <a:r>
              <a:rPr kumimoji="1" lang="zh-CN" altLang="en-US" sz="1950" b="1" dirty="0">
                <a:latin typeface="Times New Roman" pitchFamily="18" charset="0"/>
              </a:rPr>
              <a:t>整数部分：除</a:t>
            </a:r>
            <a:r>
              <a:rPr kumimoji="1" lang="en-US" altLang="zh-CN" sz="1950" b="1" dirty="0">
                <a:latin typeface="Times New Roman" pitchFamily="18" charset="0"/>
              </a:rPr>
              <a:t>8</a:t>
            </a:r>
            <a:r>
              <a:rPr kumimoji="1" lang="zh-CN" altLang="en-US" sz="1950" b="1" dirty="0">
                <a:latin typeface="Times New Roman" pitchFamily="18" charset="0"/>
              </a:rPr>
              <a:t>取余     小数部分：乘</a:t>
            </a:r>
            <a:r>
              <a:rPr kumimoji="1" lang="en-US" altLang="zh-CN" sz="1950" b="1" dirty="0">
                <a:latin typeface="Times New Roman" pitchFamily="18" charset="0"/>
              </a:rPr>
              <a:t>8</a:t>
            </a:r>
            <a:r>
              <a:rPr kumimoji="1" lang="zh-CN" altLang="en-US" sz="1950" b="1" dirty="0">
                <a:latin typeface="Times New Roman" pitchFamily="18" charset="0"/>
              </a:rPr>
              <a:t>取整</a:t>
            </a:r>
          </a:p>
          <a:p>
            <a:pPr eaLnBrk="1" hangingPunct="1">
              <a:lnSpc>
                <a:spcPct val="115000"/>
              </a:lnSpc>
              <a:spcBef>
                <a:spcPct val="15000"/>
              </a:spcBef>
              <a:defRPr/>
            </a:pPr>
            <a:r>
              <a:rPr kumimoji="1" lang="zh-CN" altLang="en-US" sz="1950" b="1" dirty="0">
                <a:latin typeface="Times New Roman" pitchFamily="18" charset="0"/>
              </a:rPr>
              <a:t>例如：</a:t>
            </a:r>
            <a:r>
              <a:rPr kumimoji="1" lang="en-US" altLang="zh-CN" sz="1950" b="1" dirty="0">
                <a:latin typeface="Times New Roman" pitchFamily="18" charset="0"/>
              </a:rPr>
              <a:t>(171.375)</a:t>
            </a:r>
            <a:r>
              <a:rPr kumimoji="1" lang="en-US" altLang="zh-CN" sz="1950" b="1" baseline="-25000" dirty="0">
                <a:latin typeface="Times New Roman" pitchFamily="18" charset="0"/>
              </a:rPr>
              <a:t>10</a:t>
            </a:r>
            <a:r>
              <a:rPr kumimoji="1" lang="en-US" altLang="zh-CN" sz="1950" b="1" dirty="0">
                <a:latin typeface="Times New Roman" pitchFamily="18" charset="0"/>
              </a:rPr>
              <a:t>=(253.3)</a:t>
            </a:r>
            <a:r>
              <a:rPr kumimoji="1" lang="en-US" altLang="zh-CN" sz="1950" b="1" baseline="-25000" dirty="0">
                <a:latin typeface="Times New Roman" pitchFamily="18" charset="0"/>
              </a:rPr>
              <a:t>8</a:t>
            </a:r>
            <a:r>
              <a:rPr kumimoji="1" lang="en-US" altLang="zh-CN" sz="1950" b="1" dirty="0">
                <a:latin typeface="Times New Roman" pitchFamily="18" charset="0"/>
              </a:rPr>
              <a:t>  </a:t>
            </a:r>
          </a:p>
        </p:txBody>
      </p:sp>
      <p:sp>
        <p:nvSpPr>
          <p:cNvPr id="144400" name="Text Box 16" descr="棕色大理石"/>
          <p:cNvSpPr txBox="1">
            <a:spLocks noChangeArrowheads="1"/>
          </p:cNvSpPr>
          <p:nvPr/>
        </p:nvSpPr>
        <p:spPr bwMode="auto">
          <a:xfrm>
            <a:off x="2908698" y="500068"/>
            <a:ext cx="3440906" cy="415498"/>
          </a:xfrm>
          <a:prstGeom prst="rect">
            <a:avLst/>
          </a:prstGeom>
          <a:blipFill dpi="0" rotWithShape="0">
            <a:blip r:embed="rId2"/>
            <a:srcRect/>
            <a:tile tx="0" ty="0" sx="100000" sy="100000" flip="none" algn="tl"/>
          </a:blipFill>
          <a:ln>
            <a:noFill/>
          </a:ln>
          <a:effectLst>
            <a:prstShdw prst="shdw17" dist="17961" dir="2700000">
              <a:srgbClr val="3D1F0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SzTx/>
              <a:buFontTx/>
              <a:buNone/>
            </a:pPr>
            <a:r>
              <a:rPr kumimoji="1" lang="zh-CN" altLang="en-US" sz="2100">
                <a:solidFill>
                  <a:srgbClr val="FFFFCC"/>
                </a:solidFill>
              </a:rPr>
              <a:t>十进制转换八进制</a:t>
            </a:r>
          </a:p>
        </p:txBody>
      </p:sp>
      <p:grpSp>
        <p:nvGrpSpPr>
          <p:cNvPr id="2" name="Group 20"/>
          <p:cNvGrpSpPr>
            <a:grpSpLocks/>
          </p:cNvGrpSpPr>
          <p:nvPr/>
        </p:nvGrpSpPr>
        <p:grpSpPr bwMode="auto">
          <a:xfrm>
            <a:off x="5308997" y="2955776"/>
            <a:ext cx="1709738" cy="1200150"/>
            <a:chOff x="3499" y="2369"/>
            <a:chExt cx="1436" cy="1008"/>
          </a:xfrm>
        </p:grpSpPr>
        <p:sp>
          <p:nvSpPr>
            <p:cNvPr id="23567" name="Text Box 4"/>
            <p:cNvSpPr txBox="1">
              <a:spLocks noChangeArrowheads="1"/>
            </p:cNvSpPr>
            <p:nvPr/>
          </p:nvSpPr>
          <p:spPr bwMode="auto">
            <a:xfrm>
              <a:off x="4651" y="2983"/>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3</a:t>
              </a:r>
            </a:p>
          </p:txBody>
        </p:sp>
        <p:sp>
          <p:nvSpPr>
            <p:cNvPr id="23568" name="Text Box 13"/>
            <p:cNvSpPr txBox="1">
              <a:spLocks noChangeArrowheads="1"/>
            </p:cNvSpPr>
            <p:nvPr/>
          </p:nvSpPr>
          <p:spPr bwMode="auto">
            <a:xfrm>
              <a:off x="3681" y="2369"/>
              <a:ext cx="738"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tx1"/>
                  </a:solidFill>
                  <a:latin typeface="Times New Roman" panose="02020603050405020304" pitchFamily="18" charset="0"/>
                </a:rPr>
                <a:t>0.375</a:t>
              </a:r>
            </a:p>
            <a:p>
              <a:pPr eaLnBrk="1" hangingPunct="1">
                <a:lnSpc>
                  <a:spcPct val="100000"/>
                </a:lnSpc>
                <a:spcBef>
                  <a:spcPct val="0"/>
                </a:spcBef>
                <a:buClrTx/>
                <a:buSzTx/>
                <a:buFontTx/>
                <a:buNone/>
              </a:pPr>
              <a:r>
                <a:rPr kumimoji="1" lang="en-US" altLang="zh-CN" sz="2400" dirty="0">
                  <a:solidFill>
                    <a:schemeClr val="tx1"/>
                  </a:solidFill>
                  <a:latin typeface="Times New Roman" panose="02020603050405020304" pitchFamily="18" charset="0"/>
                </a:rPr>
                <a:t>×   8</a:t>
              </a:r>
            </a:p>
            <a:p>
              <a:pPr eaLnBrk="1" hangingPunct="1">
                <a:lnSpc>
                  <a:spcPct val="100000"/>
                </a:lnSpc>
                <a:spcBef>
                  <a:spcPct val="0"/>
                </a:spcBef>
                <a:buClrTx/>
                <a:buSzTx/>
                <a:buFontTx/>
                <a:buNone/>
              </a:pPr>
              <a:r>
                <a:rPr kumimoji="1" lang="en-US" altLang="zh-CN" sz="2400" dirty="0">
                  <a:solidFill>
                    <a:schemeClr val="tx1"/>
                  </a:solidFill>
                  <a:latin typeface="Times New Roman" panose="02020603050405020304" pitchFamily="18" charset="0"/>
                </a:rPr>
                <a:t>3.000</a:t>
              </a:r>
            </a:p>
          </p:txBody>
        </p:sp>
        <p:sp>
          <p:nvSpPr>
            <p:cNvPr id="23569" name="Line 14"/>
            <p:cNvSpPr>
              <a:spLocks noChangeShapeType="1"/>
            </p:cNvSpPr>
            <p:nvPr/>
          </p:nvSpPr>
          <p:spPr bwMode="auto">
            <a:xfrm>
              <a:off x="3499" y="2981"/>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9"/>
          <p:cNvGrpSpPr>
            <a:grpSpLocks/>
          </p:cNvGrpSpPr>
          <p:nvPr/>
        </p:nvGrpSpPr>
        <p:grpSpPr bwMode="auto">
          <a:xfrm>
            <a:off x="2908697" y="2852141"/>
            <a:ext cx="2057400" cy="1447801"/>
            <a:chOff x="1483" y="2225"/>
            <a:chExt cx="1728" cy="1216"/>
          </a:xfrm>
        </p:grpSpPr>
        <p:cxnSp>
          <p:nvCxnSpPr>
            <p:cNvPr id="23558" name="AutoShape 5"/>
            <p:cNvCxnSpPr>
              <a:cxnSpLocks noChangeShapeType="1"/>
            </p:cNvCxnSpPr>
            <p:nvPr/>
          </p:nvCxnSpPr>
          <p:spPr bwMode="auto">
            <a:xfrm>
              <a:off x="1771" y="2225"/>
              <a:ext cx="576" cy="480"/>
            </a:xfrm>
            <a:prstGeom prst="bentConnector3">
              <a:avLst>
                <a:gd name="adj1" fmla="val 277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3559" name="Text Box 6"/>
            <p:cNvSpPr txBox="1">
              <a:spLocks noChangeArrowheads="1"/>
            </p:cNvSpPr>
            <p:nvPr/>
          </p:nvSpPr>
          <p:spPr bwMode="auto">
            <a:xfrm>
              <a:off x="1767" y="2292"/>
              <a:ext cx="6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1 7 1</a:t>
              </a:r>
            </a:p>
          </p:txBody>
        </p:sp>
        <p:sp>
          <p:nvSpPr>
            <p:cNvPr id="23560" name="Text Box 7"/>
            <p:cNvSpPr txBox="1">
              <a:spLocks noChangeArrowheads="1"/>
            </p:cNvSpPr>
            <p:nvPr/>
          </p:nvSpPr>
          <p:spPr bwMode="auto">
            <a:xfrm>
              <a:off x="1483" y="2292"/>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8</a:t>
              </a:r>
            </a:p>
          </p:txBody>
        </p:sp>
        <p:sp>
          <p:nvSpPr>
            <p:cNvPr id="23561" name="Text Box 8"/>
            <p:cNvSpPr txBox="1">
              <a:spLocks noChangeArrowheads="1"/>
            </p:cNvSpPr>
            <p:nvPr/>
          </p:nvSpPr>
          <p:spPr bwMode="auto">
            <a:xfrm>
              <a:off x="1959" y="2717"/>
              <a:ext cx="47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tx1"/>
                  </a:solidFill>
                  <a:latin typeface="Times New Roman" panose="02020603050405020304" pitchFamily="18" charset="0"/>
                </a:rPr>
                <a:t>2 1</a:t>
              </a:r>
            </a:p>
          </p:txBody>
        </p:sp>
        <p:sp>
          <p:nvSpPr>
            <p:cNvPr id="23562" name="Text Box 9"/>
            <p:cNvSpPr txBox="1">
              <a:spLocks noChangeArrowheads="1"/>
            </p:cNvSpPr>
            <p:nvPr/>
          </p:nvSpPr>
          <p:spPr bwMode="auto">
            <a:xfrm>
              <a:off x="2539" y="2402"/>
              <a:ext cx="6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SzTx/>
                <a:buFontTx/>
                <a:buNone/>
              </a:pPr>
              <a:r>
                <a:rPr kumimoji="1" lang="en-US" altLang="zh-CN" sz="2400" dirty="0">
                  <a:solidFill>
                    <a:schemeClr val="tx1"/>
                  </a:solidFill>
                  <a:latin typeface="Times New Roman" panose="02020603050405020304" pitchFamily="18" charset="0"/>
                </a:rPr>
                <a:t>3</a:t>
              </a:r>
            </a:p>
          </p:txBody>
        </p:sp>
        <p:cxnSp>
          <p:nvCxnSpPr>
            <p:cNvPr id="23563" name="AutoShape 10"/>
            <p:cNvCxnSpPr>
              <a:cxnSpLocks noChangeShapeType="1"/>
            </p:cNvCxnSpPr>
            <p:nvPr/>
          </p:nvCxnSpPr>
          <p:spPr bwMode="auto">
            <a:xfrm rot="10800000" flipH="1" flipV="1">
              <a:off x="1915" y="2705"/>
              <a:ext cx="484" cy="381"/>
            </a:xfrm>
            <a:prstGeom prst="bentConnector3">
              <a:avLst>
                <a:gd name="adj1" fmla="val 3097"/>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3564" name="Text Box 11"/>
            <p:cNvSpPr txBox="1">
              <a:spLocks noChangeArrowheads="1"/>
            </p:cNvSpPr>
            <p:nvPr/>
          </p:nvSpPr>
          <p:spPr bwMode="auto">
            <a:xfrm>
              <a:off x="1623" y="2705"/>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8</a:t>
              </a:r>
            </a:p>
          </p:txBody>
        </p:sp>
        <p:sp>
          <p:nvSpPr>
            <p:cNvPr id="23565" name="Text Box 12"/>
            <p:cNvSpPr txBox="1">
              <a:spLocks noChangeArrowheads="1"/>
            </p:cNvSpPr>
            <p:nvPr/>
          </p:nvSpPr>
          <p:spPr bwMode="auto">
            <a:xfrm>
              <a:off x="1963" y="3053"/>
              <a:ext cx="47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   2</a:t>
              </a:r>
            </a:p>
          </p:txBody>
        </p:sp>
        <p:sp>
          <p:nvSpPr>
            <p:cNvPr id="23566" name="Text Box 17"/>
            <p:cNvSpPr txBox="1">
              <a:spLocks noChangeArrowheads="1"/>
            </p:cNvSpPr>
            <p:nvPr/>
          </p:nvSpPr>
          <p:spPr bwMode="auto">
            <a:xfrm>
              <a:off x="2536" y="2861"/>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5</a:t>
              </a:r>
            </a:p>
          </p:txBody>
        </p:sp>
      </p:grpSp>
    </p:spTree>
    <p:extLst>
      <p:ext uri="{BB962C8B-B14F-4D97-AF65-F5344CB8AC3E}">
        <p14:creationId xmlns:p14="http://schemas.microsoft.com/office/powerpoint/2010/main" val="4018483751"/>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4400"/>
                                        </p:tgtEl>
                                        <p:attrNameLst>
                                          <p:attrName>style.visibility</p:attrName>
                                        </p:attrNameLst>
                                      </p:cBhvr>
                                      <p:to>
                                        <p:strVal val="visible"/>
                                      </p:to>
                                    </p:set>
                                    <p:anim calcmode="lin" valueType="num">
                                      <p:cBhvr additive="base">
                                        <p:cTn id="7" dur="500" fill="hold"/>
                                        <p:tgtEl>
                                          <p:spTgt spid="144400"/>
                                        </p:tgtEl>
                                        <p:attrNameLst>
                                          <p:attrName>ppt_x</p:attrName>
                                        </p:attrNameLst>
                                      </p:cBhvr>
                                      <p:tavLst>
                                        <p:tav tm="0">
                                          <p:val>
                                            <p:strVal val="0-#ppt_w/2"/>
                                          </p:val>
                                        </p:tav>
                                        <p:tav tm="100000">
                                          <p:val>
                                            <p:strVal val="#ppt_x"/>
                                          </p:val>
                                        </p:tav>
                                      </p:tavLst>
                                    </p:anim>
                                    <p:anim calcmode="lin" valueType="num">
                                      <p:cBhvr additive="base">
                                        <p:cTn id="8" dur="500" fill="hold"/>
                                        <p:tgtEl>
                                          <p:spTgt spid="1444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4387"/>
                                        </p:tgtEl>
                                        <p:attrNameLst>
                                          <p:attrName>style.visibility</p:attrName>
                                        </p:attrNameLst>
                                      </p:cBhvr>
                                      <p:to>
                                        <p:strVal val="visible"/>
                                      </p:to>
                                    </p:set>
                                    <p:anim calcmode="lin" valueType="num">
                                      <p:cBhvr additive="base">
                                        <p:cTn id="13" dur="500" fill="hold"/>
                                        <p:tgtEl>
                                          <p:spTgt spid="144387"/>
                                        </p:tgtEl>
                                        <p:attrNameLst>
                                          <p:attrName>ppt_x</p:attrName>
                                        </p:attrNameLst>
                                      </p:cBhvr>
                                      <p:tavLst>
                                        <p:tav tm="0">
                                          <p:val>
                                            <p:strVal val="0-#ppt_w/2"/>
                                          </p:val>
                                        </p:tav>
                                        <p:tav tm="100000">
                                          <p:val>
                                            <p:strVal val="#ppt_x"/>
                                          </p:val>
                                        </p:tav>
                                      </p:tavLst>
                                    </p:anim>
                                    <p:anim calcmode="lin" valueType="num">
                                      <p:cBhvr additive="base">
                                        <p:cTn id="14" dur="500" fill="hold"/>
                                        <p:tgtEl>
                                          <p:spTgt spid="1443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in)">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autoUpdateAnimBg="0"/>
      <p:bldP spid="144400"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ext Box 3"/>
          <p:cNvSpPr txBox="1">
            <a:spLocks noChangeArrowheads="1"/>
          </p:cNvSpPr>
          <p:nvPr/>
        </p:nvSpPr>
        <p:spPr bwMode="auto">
          <a:xfrm>
            <a:off x="1628776" y="1108018"/>
            <a:ext cx="5051822" cy="1607748"/>
          </a:xfrm>
          <a:prstGeom prst="rect">
            <a:avLst/>
          </a:prstGeom>
          <a:noFill/>
          <a:ln w="9525" algn="ctr">
            <a:noFill/>
            <a:miter lim="800000"/>
            <a:headEnd/>
            <a:tailEnd/>
          </a:ln>
          <a:effectLst>
            <a:prstShdw prst="shdw17" dist="17961" dir="2700000">
              <a:schemeClr val="accent1">
                <a:gamma/>
                <a:shade val="60000"/>
                <a:invGamma/>
              </a:schemeClr>
            </a:prstShdw>
          </a:effectLst>
        </p:spPr>
        <p:txBody>
          <a:bodyPr>
            <a:spAutoFit/>
          </a:bodyPr>
          <a:lstStyle/>
          <a:p>
            <a:pPr eaLnBrk="1" hangingPunct="1">
              <a:lnSpc>
                <a:spcPct val="115000"/>
              </a:lnSpc>
              <a:spcBef>
                <a:spcPct val="15000"/>
              </a:spcBef>
              <a:defRPr/>
            </a:pPr>
            <a:r>
              <a:rPr kumimoji="1" lang="zh-CN" altLang="en-US" sz="1950" b="1" dirty="0">
                <a:latin typeface="Times New Roman" pitchFamily="18" charset="0"/>
              </a:rPr>
              <a:t>方法：整数和小数分开进行</a:t>
            </a:r>
          </a:p>
          <a:p>
            <a:pPr eaLnBrk="1" hangingPunct="1">
              <a:lnSpc>
                <a:spcPct val="115000"/>
              </a:lnSpc>
              <a:spcBef>
                <a:spcPct val="15000"/>
              </a:spcBef>
              <a:defRPr/>
            </a:pPr>
            <a:r>
              <a:rPr kumimoji="1" lang="zh-CN" altLang="en-US" sz="1950" b="1" dirty="0">
                <a:latin typeface="Times New Roman" pitchFamily="18" charset="0"/>
              </a:rPr>
              <a:t>整数部分：除</a:t>
            </a:r>
            <a:r>
              <a:rPr kumimoji="1" lang="en-US" altLang="zh-CN" sz="1950" b="1" dirty="0">
                <a:latin typeface="Times New Roman" pitchFamily="18" charset="0"/>
              </a:rPr>
              <a:t>16</a:t>
            </a:r>
            <a:r>
              <a:rPr kumimoji="1" lang="zh-CN" altLang="en-US" sz="1950" b="1" dirty="0">
                <a:latin typeface="Times New Roman" pitchFamily="18" charset="0"/>
              </a:rPr>
              <a:t>取余     小数部分：乘</a:t>
            </a:r>
            <a:r>
              <a:rPr kumimoji="1" lang="en-US" altLang="zh-CN" sz="1950" b="1" dirty="0">
                <a:latin typeface="Times New Roman" pitchFamily="18" charset="0"/>
              </a:rPr>
              <a:t>16</a:t>
            </a:r>
            <a:r>
              <a:rPr kumimoji="1" lang="zh-CN" altLang="en-US" sz="1950" b="1" dirty="0">
                <a:latin typeface="Times New Roman" pitchFamily="18" charset="0"/>
              </a:rPr>
              <a:t>取整</a:t>
            </a:r>
          </a:p>
          <a:p>
            <a:pPr eaLnBrk="1" hangingPunct="1">
              <a:lnSpc>
                <a:spcPct val="115000"/>
              </a:lnSpc>
              <a:spcBef>
                <a:spcPct val="15000"/>
              </a:spcBef>
              <a:defRPr/>
            </a:pPr>
            <a:r>
              <a:rPr kumimoji="1" lang="zh-CN" altLang="en-US" sz="1950" b="1" dirty="0">
                <a:latin typeface="Times New Roman" pitchFamily="18" charset="0"/>
              </a:rPr>
              <a:t>例如：</a:t>
            </a:r>
            <a:r>
              <a:rPr kumimoji="1" lang="en-US" altLang="zh-CN" sz="1950" b="1" dirty="0">
                <a:latin typeface="Times New Roman" pitchFamily="18" charset="0"/>
              </a:rPr>
              <a:t>(171.375)</a:t>
            </a:r>
            <a:r>
              <a:rPr kumimoji="1" lang="en-US" altLang="zh-CN" sz="1950" b="1" baseline="-25000" dirty="0">
                <a:latin typeface="Times New Roman" pitchFamily="18" charset="0"/>
              </a:rPr>
              <a:t>10</a:t>
            </a:r>
            <a:r>
              <a:rPr kumimoji="1" lang="en-US" altLang="zh-CN" sz="1950" b="1" dirty="0">
                <a:latin typeface="Times New Roman" pitchFamily="18" charset="0"/>
              </a:rPr>
              <a:t>=(AB.6)</a:t>
            </a:r>
            <a:r>
              <a:rPr kumimoji="1" lang="en-US" altLang="zh-CN" sz="1950" b="1" baseline="-25000" dirty="0">
                <a:latin typeface="Times New Roman" pitchFamily="18" charset="0"/>
              </a:rPr>
              <a:t>16</a:t>
            </a:r>
            <a:r>
              <a:rPr kumimoji="1" lang="en-US" altLang="zh-CN" sz="1950" b="1" dirty="0">
                <a:latin typeface="Times New Roman" pitchFamily="18" charset="0"/>
              </a:rPr>
              <a:t> </a:t>
            </a:r>
          </a:p>
          <a:p>
            <a:pPr eaLnBrk="1" hangingPunct="1">
              <a:lnSpc>
                <a:spcPct val="115000"/>
              </a:lnSpc>
              <a:spcBef>
                <a:spcPct val="15000"/>
              </a:spcBef>
              <a:defRPr/>
            </a:pPr>
            <a:endParaRPr kumimoji="1" lang="en-US" altLang="zh-CN" sz="1950" b="1" dirty="0">
              <a:latin typeface="Times New Roman" pitchFamily="18" charset="0"/>
            </a:endParaRPr>
          </a:p>
        </p:txBody>
      </p:sp>
      <p:grpSp>
        <p:nvGrpSpPr>
          <p:cNvPr id="2" name="Group 63"/>
          <p:cNvGrpSpPr>
            <a:grpSpLocks/>
          </p:cNvGrpSpPr>
          <p:nvPr/>
        </p:nvGrpSpPr>
        <p:grpSpPr bwMode="auto">
          <a:xfrm>
            <a:off x="2114550" y="3036168"/>
            <a:ext cx="2457451" cy="1047750"/>
            <a:chOff x="816" y="2293"/>
            <a:chExt cx="2064" cy="880"/>
          </a:xfrm>
        </p:grpSpPr>
        <p:cxnSp>
          <p:nvCxnSpPr>
            <p:cNvPr id="24585" name="AutoShape 14"/>
            <p:cNvCxnSpPr>
              <a:cxnSpLocks noChangeShapeType="1"/>
            </p:cNvCxnSpPr>
            <p:nvPr/>
          </p:nvCxnSpPr>
          <p:spPr bwMode="auto">
            <a:xfrm>
              <a:off x="1213" y="2293"/>
              <a:ext cx="576" cy="480"/>
            </a:xfrm>
            <a:prstGeom prst="bentConnector3">
              <a:avLst>
                <a:gd name="adj1" fmla="val 277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4586" name="Text Box 15"/>
            <p:cNvSpPr txBox="1">
              <a:spLocks noChangeArrowheads="1"/>
            </p:cNvSpPr>
            <p:nvPr/>
          </p:nvSpPr>
          <p:spPr bwMode="auto">
            <a:xfrm>
              <a:off x="1209" y="2360"/>
              <a:ext cx="67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1 7 1</a:t>
              </a:r>
            </a:p>
          </p:txBody>
        </p:sp>
        <p:sp>
          <p:nvSpPr>
            <p:cNvPr id="24587" name="Text Box 16"/>
            <p:cNvSpPr txBox="1">
              <a:spLocks noChangeArrowheads="1"/>
            </p:cNvSpPr>
            <p:nvPr/>
          </p:nvSpPr>
          <p:spPr bwMode="auto">
            <a:xfrm>
              <a:off x="816" y="2360"/>
              <a:ext cx="41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16</a:t>
              </a:r>
            </a:p>
          </p:txBody>
        </p:sp>
        <p:sp>
          <p:nvSpPr>
            <p:cNvPr id="24588" name="Text Box 17"/>
            <p:cNvSpPr txBox="1">
              <a:spLocks noChangeArrowheads="1"/>
            </p:cNvSpPr>
            <p:nvPr/>
          </p:nvSpPr>
          <p:spPr bwMode="auto">
            <a:xfrm>
              <a:off x="1301" y="2785"/>
              <a:ext cx="93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tx1"/>
                  </a:solidFill>
                  <a:latin typeface="Times New Roman" panose="02020603050405020304" pitchFamily="18" charset="0"/>
                </a:rPr>
                <a:t> 10(A)</a:t>
              </a:r>
            </a:p>
          </p:txBody>
        </p:sp>
        <p:sp>
          <p:nvSpPr>
            <p:cNvPr id="24589" name="Text Box 18"/>
            <p:cNvSpPr txBox="1">
              <a:spLocks noChangeArrowheads="1"/>
            </p:cNvSpPr>
            <p:nvPr/>
          </p:nvSpPr>
          <p:spPr bwMode="auto">
            <a:xfrm>
              <a:off x="2085" y="2581"/>
              <a:ext cx="795"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SzTx/>
                <a:buFontTx/>
                <a:buNone/>
              </a:pPr>
              <a:r>
                <a:rPr kumimoji="1" lang="en-US" altLang="zh-CN" sz="2400" dirty="0">
                  <a:solidFill>
                    <a:schemeClr val="tx1"/>
                  </a:solidFill>
                  <a:latin typeface="Times New Roman" panose="02020603050405020304" pitchFamily="18" charset="0"/>
                </a:rPr>
                <a:t>11(B)</a:t>
              </a:r>
            </a:p>
          </p:txBody>
        </p:sp>
      </p:grpSp>
      <p:sp>
        <p:nvSpPr>
          <p:cNvPr id="143407" name="Text Box 47" descr="棕色大理石"/>
          <p:cNvSpPr txBox="1">
            <a:spLocks noChangeArrowheads="1"/>
          </p:cNvSpPr>
          <p:nvPr/>
        </p:nvSpPr>
        <p:spPr bwMode="auto">
          <a:xfrm>
            <a:off x="2908698" y="428060"/>
            <a:ext cx="3440906" cy="415498"/>
          </a:xfrm>
          <a:prstGeom prst="rect">
            <a:avLst/>
          </a:prstGeom>
          <a:blipFill dpi="0" rotWithShape="0">
            <a:blip r:embed="rId2"/>
            <a:srcRect/>
            <a:tile tx="0" ty="0" sx="100000" sy="100000" flip="none" algn="tl"/>
          </a:blipFill>
          <a:ln>
            <a:noFill/>
          </a:ln>
          <a:effectLst>
            <a:prstShdw prst="shdw17" dist="17961" dir="2700000">
              <a:srgbClr val="3D1F0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SzTx/>
              <a:buFontTx/>
              <a:buNone/>
            </a:pPr>
            <a:r>
              <a:rPr kumimoji="1" lang="zh-CN" altLang="en-US" sz="2100">
                <a:solidFill>
                  <a:srgbClr val="FFFFCC"/>
                </a:solidFill>
              </a:rPr>
              <a:t>十进制转换十六进制</a:t>
            </a:r>
          </a:p>
        </p:txBody>
      </p:sp>
      <p:grpSp>
        <p:nvGrpSpPr>
          <p:cNvPr id="3" name="Group 64"/>
          <p:cNvGrpSpPr>
            <a:grpSpLocks/>
          </p:cNvGrpSpPr>
          <p:nvPr/>
        </p:nvGrpSpPr>
        <p:grpSpPr bwMode="auto">
          <a:xfrm>
            <a:off x="5308997" y="3099792"/>
            <a:ext cx="1709738" cy="1200150"/>
            <a:chOff x="3499" y="2369"/>
            <a:chExt cx="1436" cy="1008"/>
          </a:xfrm>
        </p:grpSpPr>
        <p:sp>
          <p:nvSpPr>
            <p:cNvPr id="24582" name="Text Box 60"/>
            <p:cNvSpPr txBox="1">
              <a:spLocks noChangeArrowheads="1"/>
            </p:cNvSpPr>
            <p:nvPr/>
          </p:nvSpPr>
          <p:spPr bwMode="auto">
            <a:xfrm>
              <a:off x="3681" y="2369"/>
              <a:ext cx="738"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dirty="0">
                  <a:solidFill>
                    <a:schemeClr val="tx1"/>
                  </a:solidFill>
                  <a:latin typeface="Times New Roman" panose="02020603050405020304" pitchFamily="18" charset="0"/>
                </a:rPr>
                <a:t>0.375</a:t>
              </a:r>
            </a:p>
            <a:p>
              <a:pPr eaLnBrk="1" hangingPunct="1">
                <a:lnSpc>
                  <a:spcPct val="100000"/>
                </a:lnSpc>
                <a:spcBef>
                  <a:spcPct val="0"/>
                </a:spcBef>
                <a:buClrTx/>
                <a:buSzTx/>
                <a:buFontTx/>
                <a:buNone/>
              </a:pPr>
              <a:r>
                <a:rPr kumimoji="1" lang="en-US" altLang="zh-CN" sz="2400" dirty="0">
                  <a:solidFill>
                    <a:schemeClr val="tx1"/>
                  </a:solidFill>
                  <a:latin typeface="Times New Roman" panose="02020603050405020304" pitchFamily="18" charset="0"/>
                </a:rPr>
                <a:t>× 16</a:t>
              </a:r>
            </a:p>
            <a:p>
              <a:pPr eaLnBrk="1" hangingPunct="1">
                <a:lnSpc>
                  <a:spcPct val="100000"/>
                </a:lnSpc>
                <a:spcBef>
                  <a:spcPct val="0"/>
                </a:spcBef>
                <a:buClrTx/>
                <a:buSzTx/>
                <a:buFontTx/>
                <a:buNone/>
              </a:pPr>
              <a:r>
                <a:rPr kumimoji="1" lang="en-US" altLang="zh-CN" sz="2400" dirty="0">
                  <a:solidFill>
                    <a:schemeClr val="tx1"/>
                  </a:solidFill>
                  <a:latin typeface="Times New Roman" panose="02020603050405020304" pitchFamily="18" charset="0"/>
                </a:rPr>
                <a:t>6.000</a:t>
              </a:r>
            </a:p>
          </p:txBody>
        </p:sp>
        <p:sp>
          <p:nvSpPr>
            <p:cNvPr id="24583" name="Line 61"/>
            <p:cNvSpPr>
              <a:spLocks noChangeShapeType="1"/>
            </p:cNvSpPr>
            <p:nvPr/>
          </p:nvSpPr>
          <p:spPr bwMode="auto">
            <a:xfrm>
              <a:off x="3499" y="302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4" name="Text Box 62"/>
            <p:cNvSpPr txBox="1">
              <a:spLocks noChangeArrowheads="1"/>
            </p:cNvSpPr>
            <p:nvPr/>
          </p:nvSpPr>
          <p:spPr bwMode="auto">
            <a:xfrm>
              <a:off x="4651" y="2976"/>
              <a:ext cx="28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solidFill>
                    <a:schemeClr val="tx1"/>
                  </a:solidFill>
                  <a:latin typeface="Times New Roman" panose="02020603050405020304" pitchFamily="18" charset="0"/>
                </a:rPr>
                <a:t>6</a:t>
              </a:r>
            </a:p>
          </p:txBody>
        </p:sp>
      </p:grpSp>
    </p:spTree>
    <p:extLst>
      <p:ext uri="{BB962C8B-B14F-4D97-AF65-F5344CB8AC3E}">
        <p14:creationId xmlns:p14="http://schemas.microsoft.com/office/powerpoint/2010/main" val="3580252133"/>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407"/>
                                        </p:tgtEl>
                                        <p:attrNameLst>
                                          <p:attrName>style.visibility</p:attrName>
                                        </p:attrNameLst>
                                      </p:cBhvr>
                                      <p:to>
                                        <p:strVal val="visible"/>
                                      </p:to>
                                    </p:set>
                                    <p:anim calcmode="lin" valueType="num">
                                      <p:cBhvr additive="base">
                                        <p:cTn id="7" dur="500" fill="hold"/>
                                        <p:tgtEl>
                                          <p:spTgt spid="143407"/>
                                        </p:tgtEl>
                                        <p:attrNameLst>
                                          <p:attrName>ppt_x</p:attrName>
                                        </p:attrNameLst>
                                      </p:cBhvr>
                                      <p:tavLst>
                                        <p:tav tm="0">
                                          <p:val>
                                            <p:strVal val="0-#ppt_w/2"/>
                                          </p:val>
                                        </p:tav>
                                        <p:tav tm="100000">
                                          <p:val>
                                            <p:strVal val="#ppt_x"/>
                                          </p:val>
                                        </p:tav>
                                      </p:tavLst>
                                    </p:anim>
                                    <p:anim calcmode="lin" valueType="num">
                                      <p:cBhvr additive="base">
                                        <p:cTn id="8" dur="500" fill="hold"/>
                                        <p:tgtEl>
                                          <p:spTgt spid="1434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63"/>
                                        </p:tgtEl>
                                        <p:attrNameLst>
                                          <p:attrName>style.visibility</p:attrName>
                                        </p:attrNameLst>
                                      </p:cBhvr>
                                      <p:to>
                                        <p:strVal val="visible"/>
                                      </p:to>
                                    </p:set>
                                    <p:anim calcmode="lin" valueType="num">
                                      <p:cBhvr additive="base">
                                        <p:cTn id="13" dur="500" fill="hold"/>
                                        <p:tgtEl>
                                          <p:spTgt spid="143363"/>
                                        </p:tgtEl>
                                        <p:attrNameLst>
                                          <p:attrName>ppt_x</p:attrName>
                                        </p:attrNameLst>
                                      </p:cBhvr>
                                      <p:tavLst>
                                        <p:tav tm="0">
                                          <p:val>
                                            <p:strVal val="0-#ppt_w/2"/>
                                          </p:val>
                                        </p:tav>
                                        <p:tav tm="100000">
                                          <p:val>
                                            <p:strVal val="#ppt_x"/>
                                          </p:val>
                                        </p:tav>
                                      </p:tavLst>
                                    </p:anim>
                                    <p:anim calcmode="lin" valueType="num">
                                      <p:cBhvr additive="base">
                                        <p:cTn id="14" dur="500" fill="hold"/>
                                        <p:tgtEl>
                                          <p:spTgt spid="14336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linds(horizontal)">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autoUpdateAnimBg="0"/>
      <p:bldP spid="143407"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descr="棕色大理石"/>
          <p:cNvSpPr txBox="1">
            <a:spLocks noChangeArrowheads="1"/>
          </p:cNvSpPr>
          <p:nvPr/>
        </p:nvSpPr>
        <p:spPr bwMode="auto">
          <a:xfrm>
            <a:off x="3371850" y="402218"/>
            <a:ext cx="2114550" cy="369332"/>
          </a:xfrm>
          <a:prstGeom prst="rect">
            <a:avLst/>
          </a:prstGeom>
          <a:blipFill dpi="0" rotWithShape="0">
            <a:blip r:embed="rId2"/>
            <a:srcRect/>
            <a:tile tx="0" ty="0" sx="100000" sy="100000" flip="none" algn="tl"/>
          </a:blipFill>
          <a:ln>
            <a:noFill/>
          </a:ln>
          <a:effectLst>
            <a:prstShdw prst="shdw17" dist="17961" dir="2700000">
              <a:srgbClr val="3D1F0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SzTx/>
              <a:buFontTx/>
              <a:buNone/>
            </a:pPr>
            <a:r>
              <a:rPr kumimoji="1" lang="zh-CN" altLang="en-US" sz="1800">
                <a:solidFill>
                  <a:srgbClr val="FFFFCC"/>
                </a:solidFill>
                <a:latin typeface="Times New Roman" panose="02020603050405020304" pitchFamily="18" charset="0"/>
              </a:rPr>
              <a:t>进制转换</a:t>
            </a:r>
            <a:r>
              <a:rPr kumimoji="1" lang="zh-CN" altLang="en-US" sz="1650">
                <a:solidFill>
                  <a:srgbClr val="FFFFCC"/>
                </a:solidFill>
                <a:latin typeface="Times New Roman" panose="02020603050405020304" pitchFamily="18" charset="0"/>
              </a:rPr>
              <a:t>    </a:t>
            </a:r>
            <a:endParaRPr kumimoji="1" lang="zh-CN" altLang="en-US" sz="1650" b="0">
              <a:solidFill>
                <a:srgbClr val="FFFFCC"/>
              </a:solidFill>
              <a:latin typeface="Times New Roman" panose="02020603050405020304" pitchFamily="18" charset="0"/>
            </a:endParaRPr>
          </a:p>
        </p:txBody>
      </p:sp>
      <p:sp>
        <p:nvSpPr>
          <p:cNvPr id="100358" name="Text Box 6"/>
          <p:cNvSpPr txBox="1">
            <a:spLocks noChangeArrowheads="1"/>
          </p:cNvSpPr>
          <p:nvPr/>
        </p:nvSpPr>
        <p:spPr bwMode="auto">
          <a:xfrm>
            <a:off x="2093119" y="1379935"/>
            <a:ext cx="4572000" cy="1491177"/>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lnSpc>
                <a:spcPct val="115000"/>
              </a:lnSpc>
              <a:spcBef>
                <a:spcPct val="15000"/>
              </a:spcBef>
              <a:defRPr/>
            </a:pPr>
            <a:r>
              <a:rPr kumimoji="1" lang="zh-CN" altLang="en-US" b="1">
                <a:latin typeface="Times New Roman" pitchFamily="18" charset="0"/>
              </a:rPr>
              <a:t>方法：整数从右至左，３位一划，不足添０</a:t>
            </a:r>
          </a:p>
          <a:p>
            <a:pPr eaLnBrk="1" hangingPunct="1">
              <a:lnSpc>
                <a:spcPct val="115000"/>
              </a:lnSpc>
              <a:spcBef>
                <a:spcPct val="15000"/>
              </a:spcBef>
              <a:defRPr/>
            </a:pPr>
            <a:r>
              <a:rPr kumimoji="1" lang="zh-CN" altLang="en-US" b="1">
                <a:latin typeface="Times New Roman" pitchFamily="18" charset="0"/>
              </a:rPr>
              <a:t>小数从左至右，３位一划，不足添０</a:t>
            </a:r>
          </a:p>
          <a:p>
            <a:pPr eaLnBrk="1" hangingPunct="1">
              <a:lnSpc>
                <a:spcPct val="115000"/>
              </a:lnSpc>
              <a:spcBef>
                <a:spcPct val="15000"/>
              </a:spcBef>
              <a:defRPr/>
            </a:pPr>
            <a:r>
              <a:rPr kumimoji="1" lang="zh-CN" altLang="en-US" b="1">
                <a:latin typeface="Times New Roman" pitchFamily="18" charset="0"/>
              </a:rPr>
              <a:t>例如：</a:t>
            </a:r>
            <a:r>
              <a:rPr kumimoji="1" lang="en-US" altLang="zh-CN" b="1">
                <a:latin typeface="Times New Roman" pitchFamily="18" charset="0"/>
              </a:rPr>
              <a:t>(10,011,101)</a:t>
            </a:r>
            <a:r>
              <a:rPr kumimoji="1" lang="en-US" altLang="zh-CN" b="1" baseline="-25000">
                <a:latin typeface="Times New Roman" pitchFamily="18" charset="0"/>
              </a:rPr>
              <a:t>2</a:t>
            </a:r>
            <a:r>
              <a:rPr kumimoji="1" lang="en-US" altLang="zh-CN" b="1">
                <a:latin typeface="Times New Roman" pitchFamily="18" charset="0"/>
              </a:rPr>
              <a:t>=(235)</a:t>
            </a:r>
            <a:r>
              <a:rPr kumimoji="1" lang="en-US" altLang="zh-CN" b="1" baseline="-25000">
                <a:latin typeface="Times New Roman" pitchFamily="18" charset="0"/>
              </a:rPr>
              <a:t>8</a:t>
            </a:r>
            <a:endParaRPr kumimoji="1" lang="en-US" altLang="zh-CN" b="1">
              <a:latin typeface="Times New Roman" pitchFamily="18" charset="0"/>
            </a:endParaRPr>
          </a:p>
          <a:p>
            <a:pPr eaLnBrk="1" hangingPunct="1">
              <a:lnSpc>
                <a:spcPct val="115000"/>
              </a:lnSpc>
              <a:spcBef>
                <a:spcPct val="15000"/>
              </a:spcBef>
              <a:defRPr/>
            </a:pPr>
            <a:r>
              <a:rPr kumimoji="1" lang="en-US" altLang="zh-CN" b="1">
                <a:latin typeface="Times New Roman" pitchFamily="18" charset="0"/>
              </a:rPr>
              <a:t>            (1,011,100,110.100,1)</a:t>
            </a:r>
            <a:r>
              <a:rPr kumimoji="1" lang="en-US" altLang="zh-CN" b="1" baseline="-25000">
                <a:latin typeface="Times New Roman" pitchFamily="18" charset="0"/>
              </a:rPr>
              <a:t>2</a:t>
            </a:r>
            <a:r>
              <a:rPr kumimoji="1" lang="en-US" altLang="zh-CN" b="1">
                <a:latin typeface="Times New Roman" pitchFamily="18" charset="0"/>
              </a:rPr>
              <a:t>=(1346.44)</a:t>
            </a:r>
            <a:r>
              <a:rPr kumimoji="1" lang="en-US" altLang="zh-CN" b="1" baseline="-25000">
                <a:latin typeface="Times New Roman" pitchFamily="18" charset="0"/>
              </a:rPr>
              <a:t>8</a:t>
            </a:r>
          </a:p>
        </p:txBody>
      </p:sp>
      <p:sp>
        <p:nvSpPr>
          <p:cNvPr id="100360" name="Text Box 8"/>
          <p:cNvSpPr txBox="1">
            <a:spLocks noChangeArrowheads="1"/>
          </p:cNvSpPr>
          <p:nvPr/>
        </p:nvSpPr>
        <p:spPr bwMode="auto">
          <a:xfrm>
            <a:off x="1926431" y="1001317"/>
            <a:ext cx="2628900" cy="39241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defRPr/>
            </a:pPr>
            <a:r>
              <a:rPr kumimoji="1" lang="zh-CN" altLang="en-US" sz="1950" b="1">
                <a:solidFill>
                  <a:srgbClr val="FF3300"/>
                </a:solidFill>
                <a:latin typeface="Times New Roman" pitchFamily="18" charset="0"/>
              </a:rPr>
              <a:t>二进制转换八进制</a:t>
            </a:r>
            <a:endParaRPr kumimoji="1" lang="zh-CN" altLang="en-US" b="1">
              <a:solidFill>
                <a:srgbClr val="FFFFCC"/>
              </a:solidFill>
              <a:latin typeface="Times New Roman" pitchFamily="18" charset="0"/>
            </a:endParaRPr>
          </a:p>
        </p:txBody>
      </p:sp>
      <p:sp>
        <p:nvSpPr>
          <p:cNvPr id="100361" name="Text Box 9"/>
          <p:cNvSpPr txBox="1">
            <a:spLocks noChangeArrowheads="1"/>
          </p:cNvSpPr>
          <p:nvPr/>
        </p:nvSpPr>
        <p:spPr bwMode="auto">
          <a:xfrm>
            <a:off x="1869281" y="2990851"/>
            <a:ext cx="4000500" cy="39241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defRPr/>
            </a:pPr>
            <a:r>
              <a:rPr kumimoji="1" lang="zh-CN" altLang="en-US" sz="1950" b="1">
                <a:solidFill>
                  <a:srgbClr val="FF3300"/>
                </a:solidFill>
                <a:latin typeface="Times New Roman" pitchFamily="18" charset="0"/>
              </a:rPr>
              <a:t>八进制转换二进制</a:t>
            </a:r>
          </a:p>
        </p:txBody>
      </p:sp>
      <p:sp>
        <p:nvSpPr>
          <p:cNvPr id="100362" name="Text Box 10"/>
          <p:cNvSpPr txBox="1">
            <a:spLocks noChangeArrowheads="1"/>
          </p:cNvSpPr>
          <p:nvPr/>
        </p:nvSpPr>
        <p:spPr bwMode="auto">
          <a:xfrm>
            <a:off x="1869281" y="3505200"/>
            <a:ext cx="4857750" cy="36933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defRPr/>
            </a:pPr>
            <a:r>
              <a:rPr kumimoji="1" lang="zh-CN" altLang="en-US" b="1">
                <a:latin typeface="Times New Roman" pitchFamily="18" charset="0"/>
              </a:rPr>
              <a:t>方法：</a:t>
            </a:r>
            <a:r>
              <a:rPr kumimoji="1" lang="en-US" altLang="zh-CN" b="1">
                <a:latin typeface="Times New Roman" pitchFamily="18" charset="0"/>
              </a:rPr>
              <a:t>8</a:t>
            </a:r>
            <a:r>
              <a:rPr kumimoji="1" lang="zh-CN" altLang="en-US" b="1">
                <a:latin typeface="Times New Roman" pitchFamily="18" charset="0"/>
              </a:rPr>
              <a:t>进制一位对二进制</a:t>
            </a:r>
            <a:r>
              <a:rPr kumimoji="1" lang="en-US" altLang="zh-CN" b="1">
                <a:latin typeface="Times New Roman" pitchFamily="18" charset="0"/>
              </a:rPr>
              <a:t>3</a:t>
            </a:r>
            <a:r>
              <a:rPr kumimoji="1" lang="zh-CN" altLang="en-US" b="1">
                <a:latin typeface="Times New Roman" pitchFamily="18" charset="0"/>
              </a:rPr>
              <a:t>位展开即可。</a:t>
            </a:r>
          </a:p>
        </p:txBody>
      </p:sp>
      <p:sp>
        <p:nvSpPr>
          <p:cNvPr id="100363" name="Text Box 11"/>
          <p:cNvSpPr txBox="1">
            <a:spLocks noChangeArrowheads="1"/>
          </p:cNvSpPr>
          <p:nvPr/>
        </p:nvSpPr>
        <p:spPr bwMode="auto">
          <a:xfrm>
            <a:off x="1877616" y="3898106"/>
            <a:ext cx="5772150" cy="369332"/>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defRPr/>
            </a:pPr>
            <a:r>
              <a:rPr kumimoji="1" lang="zh-CN" altLang="en-US" b="1">
                <a:latin typeface="Times New Roman" pitchFamily="18" charset="0"/>
              </a:rPr>
              <a:t>例如：</a:t>
            </a:r>
            <a:r>
              <a:rPr kumimoji="1" lang="en-US" altLang="zh-CN" b="1">
                <a:latin typeface="Times New Roman" pitchFamily="18" charset="0"/>
              </a:rPr>
              <a:t>(475)</a:t>
            </a:r>
            <a:r>
              <a:rPr kumimoji="1" lang="en-US" altLang="zh-CN" b="1" baseline="-25000">
                <a:latin typeface="Times New Roman" pitchFamily="18" charset="0"/>
              </a:rPr>
              <a:t>8</a:t>
            </a:r>
            <a:r>
              <a:rPr kumimoji="1" lang="en-US" altLang="zh-CN" b="1">
                <a:latin typeface="Times New Roman" pitchFamily="18" charset="0"/>
              </a:rPr>
              <a:t>=(100,111,101)</a:t>
            </a:r>
            <a:r>
              <a:rPr kumimoji="1" lang="en-US" altLang="zh-CN" b="1" baseline="-25000">
                <a:latin typeface="Times New Roman" pitchFamily="18" charset="0"/>
              </a:rPr>
              <a:t>2</a:t>
            </a:r>
            <a:endParaRPr kumimoji="1" lang="en-US" altLang="zh-CN" b="1">
              <a:latin typeface="Times New Roman" pitchFamily="18" charset="0"/>
            </a:endParaRPr>
          </a:p>
        </p:txBody>
      </p:sp>
    </p:spTree>
    <p:extLst>
      <p:ext uri="{BB962C8B-B14F-4D97-AF65-F5344CB8AC3E}">
        <p14:creationId xmlns:p14="http://schemas.microsoft.com/office/powerpoint/2010/main" val="2566247029"/>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 calcmode="lin" valueType="num">
                                      <p:cBhvr additive="base">
                                        <p:cTn id="7" dur="500" fill="hold"/>
                                        <p:tgtEl>
                                          <p:spTgt spid="100354"/>
                                        </p:tgtEl>
                                        <p:attrNameLst>
                                          <p:attrName>ppt_x</p:attrName>
                                        </p:attrNameLst>
                                      </p:cBhvr>
                                      <p:tavLst>
                                        <p:tav tm="0">
                                          <p:val>
                                            <p:strVal val="0-#ppt_w/2"/>
                                          </p:val>
                                        </p:tav>
                                        <p:tav tm="100000">
                                          <p:val>
                                            <p:strVal val="#ppt_x"/>
                                          </p:val>
                                        </p:tav>
                                      </p:tavLst>
                                    </p:anim>
                                    <p:anim calcmode="lin" valueType="num">
                                      <p:cBhvr additive="base">
                                        <p:cTn id="8" dur="500" fill="hold"/>
                                        <p:tgtEl>
                                          <p:spTgt spid="1003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036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035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0036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0362"/>
                                        </p:tgtEl>
                                        <p:attrNameLst>
                                          <p:attrName>style.visibility</p:attrName>
                                        </p:attrNameLst>
                                      </p:cBhvr>
                                      <p:to>
                                        <p:strVal val="visible"/>
                                      </p:to>
                                    </p:set>
                                    <p:anim calcmode="lin" valueType="num">
                                      <p:cBhvr additive="base">
                                        <p:cTn id="25" dur="500" fill="hold"/>
                                        <p:tgtEl>
                                          <p:spTgt spid="100362"/>
                                        </p:tgtEl>
                                        <p:attrNameLst>
                                          <p:attrName>ppt_x</p:attrName>
                                        </p:attrNameLst>
                                      </p:cBhvr>
                                      <p:tavLst>
                                        <p:tav tm="0">
                                          <p:val>
                                            <p:strVal val="1+#ppt_w/2"/>
                                          </p:val>
                                        </p:tav>
                                        <p:tav tm="100000">
                                          <p:val>
                                            <p:strVal val="#ppt_x"/>
                                          </p:val>
                                        </p:tav>
                                      </p:tavLst>
                                    </p:anim>
                                    <p:anim calcmode="lin" valueType="num">
                                      <p:cBhvr additive="base">
                                        <p:cTn id="26" dur="500" fill="hold"/>
                                        <p:tgtEl>
                                          <p:spTgt spid="10036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0363"/>
                                        </p:tgtEl>
                                        <p:attrNameLst>
                                          <p:attrName>style.visibility</p:attrName>
                                        </p:attrNameLst>
                                      </p:cBhvr>
                                      <p:to>
                                        <p:strVal val="visible"/>
                                      </p:to>
                                    </p:set>
                                    <p:anim calcmode="lin" valueType="num">
                                      <p:cBhvr additive="base">
                                        <p:cTn id="31" dur="500" fill="hold"/>
                                        <p:tgtEl>
                                          <p:spTgt spid="100363"/>
                                        </p:tgtEl>
                                        <p:attrNameLst>
                                          <p:attrName>ppt_x</p:attrName>
                                        </p:attrNameLst>
                                      </p:cBhvr>
                                      <p:tavLst>
                                        <p:tav tm="0">
                                          <p:val>
                                            <p:strVal val="0-#ppt_w/2"/>
                                          </p:val>
                                        </p:tav>
                                        <p:tav tm="100000">
                                          <p:val>
                                            <p:strVal val="#ppt_x"/>
                                          </p:val>
                                        </p:tav>
                                      </p:tavLst>
                                    </p:anim>
                                    <p:anim calcmode="lin" valueType="num">
                                      <p:cBhvr additive="base">
                                        <p:cTn id="32" dur="500" fill="hold"/>
                                        <p:tgtEl>
                                          <p:spTgt spid="1003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animBg="1" autoUpdateAnimBg="0"/>
      <p:bldP spid="100358" grpId="0" autoUpdateAnimBg="0"/>
      <p:bldP spid="100360" grpId="0" autoUpdateAnimBg="0"/>
      <p:bldP spid="100361" grpId="0" autoUpdateAnimBg="0"/>
      <p:bldP spid="100362" grpId="0" autoUpdateAnimBg="0"/>
      <p:bldP spid="10036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descr="棕色大理石"/>
          <p:cNvSpPr txBox="1">
            <a:spLocks noChangeArrowheads="1"/>
          </p:cNvSpPr>
          <p:nvPr/>
        </p:nvSpPr>
        <p:spPr bwMode="auto">
          <a:xfrm>
            <a:off x="3371850" y="402218"/>
            <a:ext cx="2114550" cy="369332"/>
          </a:xfrm>
          <a:prstGeom prst="rect">
            <a:avLst/>
          </a:prstGeom>
          <a:blipFill dpi="0" rotWithShape="0">
            <a:blip r:embed="rId2"/>
            <a:srcRect/>
            <a:tile tx="0" ty="0" sx="100000" sy="100000" flip="none" algn="tl"/>
          </a:blipFill>
          <a:ln>
            <a:noFill/>
          </a:ln>
          <a:effectLst>
            <a:prstShdw prst="shdw17" dist="17961" dir="2700000">
              <a:srgbClr val="3D1F00"/>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lr>
                <a:schemeClr val="hlink"/>
              </a:buClr>
              <a:buSzPct val="70000"/>
              <a:buFont typeface="Wingdings" panose="05000000000000000000" pitchFamily="2" charset="2"/>
              <a:buChar char="v"/>
              <a:defRPr sz="3200" b="1">
                <a:solidFill>
                  <a:srgbClr val="000099"/>
                </a:solidFill>
                <a:latin typeface="Arial" panose="020B0604020202020204" pitchFamily="34" charset="0"/>
                <a:ea typeface="宋体" panose="02010600030101010101" pitchFamily="2" charset="-122"/>
              </a:defRPr>
            </a:lvl1pPr>
            <a:lvl2pPr marL="742950" indent="-285750">
              <a:lnSpc>
                <a:spcPct val="115000"/>
              </a:lnSpc>
              <a:spcBef>
                <a:spcPct val="20000"/>
              </a:spcBef>
              <a:buClr>
                <a:schemeClr val="accent2"/>
              </a:buClr>
              <a:buSzPct val="85000"/>
              <a:buFont typeface="Wingdings" panose="05000000000000000000" pitchFamily="2" charset="2"/>
              <a:buChar char=""/>
              <a:defRPr sz="2800" b="1">
                <a:solidFill>
                  <a:srgbClr val="000099"/>
                </a:solidFill>
                <a:latin typeface="Arial" panose="020B0604020202020204" pitchFamily="34" charset="0"/>
                <a:ea typeface="宋体" panose="02010600030101010101" pitchFamily="2" charset="-122"/>
              </a:defRPr>
            </a:lvl2pPr>
            <a:lvl3pPr marL="1143000" indent="-228600">
              <a:lnSpc>
                <a:spcPct val="115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a:lnSpc>
                <a:spcPct val="115000"/>
              </a:lnSpc>
              <a:spcBef>
                <a:spcPct val="20000"/>
              </a:spcBef>
              <a:buClr>
                <a:schemeClr val="accent2"/>
              </a:buClr>
              <a:buSzPct val="90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4pPr>
            <a:lvl5pPr marL="2057400" indent="-228600">
              <a:lnSpc>
                <a:spcPct val="115000"/>
              </a:lnSpc>
              <a:spcBef>
                <a:spcPct val="20000"/>
              </a:spcBef>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lr>
                <a:schemeClr val="hlink"/>
              </a:buClr>
              <a:buSzPct val="85000"/>
              <a:buFont typeface="Wingdings" panose="05000000000000000000" pitchFamily="2" charset="2"/>
              <a:buChar char="v"/>
              <a:defRPr sz="2000" b="1">
                <a:solidFill>
                  <a:srgbClr val="000099"/>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SzTx/>
              <a:buFontTx/>
              <a:buNone/>
            </a:pPr>
            <a:r>
              <a:rPr kumimoji="1" lang="zh-CN" altLang="en-US" sz="1800">
                <a:solidFill>
                  <a:srgbClr val="FFFFCC"/>
                </a:solidFill>
                <a:latin typeface="Times New Roman" panose="02020603050405020304" pitchFamily="18" charset="0"/>
              </a:rPr>
              <a:t>进制转换</a:t>
            </a:r>
            <a:r>
              <a:rPr kumimoji="1" lang="zh-CN" altLang="en-US" sz="1650">
                <a:solidFill>
                  <a:srgbClr val="FFFFCC"/>
                </a:solidFill>
                <a:latin typeface="Times New Roman" panose="02020603050405020304" pitchFamily="18" charset="0"/>
              </a:rPr>
              <a:t>    </a:t>
            </a:r>
            <a:endParaRPr kumimoji="1" lang="zh-CN" altLang="en-US" sz="1650" b="0">
              <a:solidFill>
                <a:srgbClr val="FFFFCC"/>
              </a:solidFill>
              <a:latin typeface="Times New Roman" panose="02020603050405020304" pitchFamily="18" charset="0"/>
            </a:endParaRPr>
          </a:p>
        </p:txBody>
      </p:sp>
      <p:sp>
        <p:nvSpPr>
          <p:cNvPr id="101384" name="Text Box 8"/>
          <p:cNvSpPr txBox="1">
            <a:spLocks noChangeArrowheads="1"/>
          </p:cNvSpPr>
          <p:nvPr/>
        </p:nvSpPr>
        <p:spPr bwMode="auto">
          <a:xfrm>
            <a:off x="1428750" y="935832"/>
            <a:ext cx="4914900" cy="39241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defRPr/>
            </a:pPr>
            <a:r>
              <a:rPr kumimoji="1" lang="zh-CN" altLang="en-US" sz="1950" b="1">
                <a:solidFill>
                  <a:srgbClr val="FF3300"/>
                </a:solidFill>
                <a:latin typeface="Times New Roman" pitchFamily="18" charset="0"/>
              </a:rPr>
              <a:t>二进制转换十六进制</a:t>
            </a:r>
            <a:endParaRPr kumimoji="1" lang="zh-CN" altLang="en-US" b="1">
              <a:solidFill>
                <a:srgbClr val="FF3300"/>
              </a:solidFill>
              <a:latin typeface="Times New Roman" pitchFamily="18" charset="0"/>
            </a:endParaRPr>
          </a:p>
        </p:txBody>
      </p:sp>
      <p:sp>
        <p:nvSpPr>
          <p:cNvPr id="101385" name="Text Box 9"/>
          <p:cNvSpPr txBox="1">
            <a:spLocks noChangeArrowheads="1"/>
          </p:cNvSpPr>
          <p:nvPr/>
        </p:nvSpPr>
        <p:spPr bwMode="auto">
          <a:xfrm>
            <a:off x="1485900" y="1437085"/>
            <a:ext cx="5314950" cy="1172629"/>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lnSpc>
                <a:spcPct val="115000"/>
              </a:lnSpc>
              <a:spcBef>
                <a:spcPct val="15000"/>
              </a:spcBef>
              <a:defRPr/>
            </a:pPr>
            <a:r>
              <a:rPr kumimoji="1" lang="zh-CN" altLang="en-US" sz="1950" b="1">
                <a:latin typeface="Times New Roman" pitchFamily="18" charset="0"/>
              </a:rPr>
              <a:t>方法：整数从右至左，</a:t>
            </a:r>
            <a:r>
              <a:rPr kumimoji="1" lang="en-US" altLang="zh-CN" sz="1950" b="1">
                <a:latin typeface="Times New Roman" pitchFamily="18" charset="0"/>
              </a:rPr>
              <a:t>4</a:t>
            </a:r>
            <a:r>
              <a:rPr kumimoji="1" lang="zh-CN" altLang="en-US" sz="1950" b="1">
                <a:latin typeface="Times New Roman" pitchFamily="18" charset="0"/>
              </a:rPr>
              <a:t>位一划，不足添</a:t>
            </a:r>
            <a:r>
              <a:rPr kumimoji="1" lang="en-US" altLang="zh-CN" sz="1950" b="1">
                <a:latin typeface="Times New Roman" pitchFamily="18" charset="0"/>
              </a:rPr>
              <a:t>0</a:t>
            </a:r>
            <a:r>
              <a:rPr kumimoji="1" lang="zh-CN" altLang="en-US" sz="1950" b="1">
                <a:latin typeface="Times New Roman" pitchFamily="18" charset="0"/>
              </a:rPr>
              <a:t>，</a:t>
            </a:r>
            <a:br>
              <a:rPr kumimoji="1" lang="zh-CN" altLang="en-US" sz="1950" b="1">
                <a:latin typeface="Times New Roman" pitchFamily="18" charset="0"/>
              </a:rPr>
            </a:br>
            <a:r>
              <a:rPr kumimoji="1" lang="zh-CN" altLang="en-US" sz="1950" b="1">
                <a:latin typeface="Times New Roman" pitchFamily="18" charset="0"/>
              </a:rPr>
              <a:t>小数从左至右，</a:t>
            </a:r>
            <a:r>
              <a:rPr kumimoji="1" lang="en-US" altLang="zh-CN" sz="1950" b="1">
                <a:latin typeface="Times New Roman" pitchFamily="18" charset="0"/>
              </a:rPr>
              <a:t>4</a:t>
            </a:r>
            <a:r>
              <a:rPr kumimoji="1" lang="zh-CN" altLang="en-US" sz="1950" b="1">
                <a:latin typeface="Times New Roman" pitchFamily="18" charset="0"/>
              </a:rPr>
              <a:t>位一划，不足添</a:t>
            </a:r>
            <a:r>
              <a:rPr kumimoji="1" lang="en-US" altLang="zh-CN" sz="1950" b="1">
                <a:latin typeface="Times New Roman" pitchFamily="18" charset="0"/>
              </a:rPr>
              <a:t>0</a:t>
            </a:r>
            <a:r>
              <a:rPr kumimoji="1" lang="zh-CN" altLang="en-US" sz="1950" b="1">
                <a:latin typeface="Times New Roman" pitchFamily="18" charset="0"/>
              </a:rPr>
              <a:t>。</a:t>
            </a:r>
          </a:p>
          <a:p>
            <a:pPr eaLnBrk="1" hangingPunct="1">
              <a:lnSpc>
                <a:spcPct val="115000"/>
              </a:lnSpc>
              <a:spcBef>
                <a:spcPct val="15000"/>
              </a:spcBef>
              <a:defRPr/>
            </a:pPr>
            <a:r>
              <a:rPr kumimoji="1" lang="zh-CN" altLang="en-US" sz="1950" b="1">
                <a:latin typeface="Times New Roman" pitchFamily="18" charset="0"/>
              </a:rPr>
              <a:t>如：</a:t>
            </a:r>
            <a:r>
              <a:rPr kumimoji="1" lang="en-US" altLang="zh-CN" sz="1950" b="1">
                <a:latin typeface="Times New Roman" pitchFamily="18" charset="0"/>
              </a:rPr>
              <a:t>(101,1100,1101.1001,11)</a:t>
            </a:r>
            <a:r>
              <a:rPr kumimoji="1" lang="en-US" altLang="zh-CN" sz="1950" b="1" baseline="-25000">
                <a:latin typeface="Times New Roman" pitchFamily="18" charset="0"/>
              </a:rPr>
              <a:t>2</a:t>
            </a:r>
            <a:r>
              <a:rPr kumimoji="1" lang="en-US" altLang="zh-CN" sz="1950" b="1">
                <a:latin typeface="Times New Roman" pitchFamily="18" charset="0"/>
              </a:rPr>
              <a:t>=(5CD.9C)</a:t>
            </a:r>
            <a:r>
              <a:rPr kumimoji="1" lang="en-US" altLang="zh-CN" sz="1950" b="1" baseline="-25000">
                <a:latin typeface="Times New Roman" pitchFamily="18" charset="0"/>
              </a:rPr>
              <a:t>16</a:t>
            </a:r>
            <a:endParaRPr kumimoji="1" lang="en-US" altLang="zh-CN" b="1">
              <a:solidFill>
                <a:srgbClr val="FFFFCC"/>
              </a:solidFill>
              <a:latin typeface="Times New Roman" pitchFamily="18" charset="0"/>
            </a:endParaRPr>
          </a:p>
        </p:txBody>
      </p:sp>
      <p:sp>
        <p:nvSpPr>
          <p:cNvPr id="101386" name="Text Box 10"/>
          <p:cNvSpPr txBox="1">
            <a:spLocks noChangeArrowheads="1"/>
          </p:cNvSpPr>
          <p:nvPr/>
        </p:nvSpPr>
        <p:spPr bwMode="auto">
          <a:xfrm>
            <a:off x="1494235" y="3095626"/>
            <a:ext cx="4286250" cy="392415"/>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defRPr/>
            </a:pPr>
            <a:r>
              <a:rPr kumimoji="1" lang="zh-CN" altLang="en-US" sz="1950" b="1">
                <a:solidFill>
                  <a:srgbClr val="FF3300"/>
                </a:solidFill>
                <a:latin typeface="Times New Roman" pitchFamily="18" charset="0"/>
              </a:rPr>
              <a:t>十六进制转换二进制</a:t>
            </a:r>
          </a:p>
        </p:txBody>
      </p:sp>
      <p:sp>
        <p:nvSpPr>
          <p:cNvPr id="101387" name="Text Box 11"/>
          <p:cNvSpPr txBox="1">
            <a:spLocks noChangeArrowheads="1"/>
          </p:cNvSpPr>
          <p:nvPr/>
        </p:nvSpPr>
        <p:spPr bwMode="auto">
          <a:xfrm>
            <a:off x="1547813" y="3598069"/>
            <a:ext cx="4343400" cy="827534"/>
          </a:xfrm>
          <a:prstGeom prst="rect">
            <a:avLst/>
          </a:prstGeom>
          <a:noFill/>
          <a:ln w="9525">
            <a:noFill/>
            <a:miter lim="800000"/>
            <a:headEnd/>
            <a:tailEnd/>
          </a:ln>
          <a:effectLst>
            <a:prstShdw prst="shdw17" dist="17961" dir="2700000">
              <a:schemeClr val="accent1">
                <a:gamma/>
                <a:shade val="60000"/>
                <a:invGamma/>
              </a:schemeClr>
            </a:prstShdw>
          </a:effectLst>
        </p:spPr>
        <p:txBody>
          <a:bodyPr>
            <a:spAutoFit/>
          </a:bodyPr>
          <a:lstStyle/>
          <a:p>
            <a:pPr eaLnBrk="1" hangingPunct="1">
              <a:lnSpc>
                <a:spcPct val="115000"/>
              </a:lnSpc>
              <a:spcBef>
                <a:spcPct val="15000"/>
              </a:spcBef>
              <a:defRPr/>
            </a:pPr>
            <a:r>
              <a:rPr kumimoji="1" lang="zh-CN" altLang="en-US" sz="1950" b="1">
                <a:latin typeface="Times New Roman" pitchFamily="18" charset="0"/>
              </a:rPr>
              <a:t>方法：一位对应二进制</a:t>
            </a:r>
            <a:r>
              <a:rPr kumimoji="1" lang="en-US" altLang="zh-CN" sz="1950" b="1">
                <a:latin typeface="Times New Roman" pitchFamily="18" charset="0"/>
              </a:rPr>
              <a:t>4</a:t>
            </a:r>
            <a:r>
              <a:rPr kumimoji="1" lang="zh-CN" altLang="en-US" sz="1950" b="1">
                <a:latin typeface="Times New Roman" pitchFamily="18" charset="0"/>
              </a:rPr>
              <a:t>位展开即可。</a:t>
            </a:r>
          </a:p>
          <a:p>
            <a:pPr eaLnBrk="1" hangingPunct="1">
              <a:lnSpc>
                <a:spcPct val="115000"/>
              </a:lnSpc>
              <a:spcBef>
                <a:spcPct val="15000"/>
              </a:spcBef>
              <a:defRPr/>
            </a:pPr>
            <a:r>
              <a:rPr kumimoji="1" lang="zh-CN" altLang="en-US" sz="1950" b="1">
                <a:latin typeface="Times New Roman" pitchFamily="18" charset="0"/>
              </a:rPr>
              <a:t>例如：</a:t>
            </a:r>
            <a:r>
              <a:rPr kumimoji="1" lang="en-US" altLang="zh-CN" sz="1950" b="1">
                <a:latin typeface="Times New Roman" pitchFamily="18" charset="0"/>
              </a:rPr>
              <a:t>(4B2.3)</a:t>
            </a:r>
            <a:r>
              <a:rPr kumimoji="1" lang="en-US" altLang="zh-CN" sz="1950" b="1" baseline="-25000">
                <a:latin typeface="Times New Roman" pitchFamily="18" charset="0"/>
              </a:rPr>
              <a:t>16</a:t>
            </a:r>
            <a:r>
              <a:rPr kumimoji="1" lang="en-US" altLang="zh-CN" sz="1950" b="1">
                <a:latin typeface="Times New Roman" pitchFamily="18" charset="0"/>
              </a:rPr>
              <a:t>=(10010110010.0011)</a:t>
            </a:r>
            <a:r>
              <a:rPr kumimoji="1" lang="en-US" altLang="zh-CN" sz="1950" b="1" baseline="-25000">
                <a:latin typeface="Times New Roman" pitchFamily="18" charset="0"/>
              </a:rPr>
              <a:t>2</a:t>
            </a:r>
            <a:endParaRPr kumimoji="1" lang="en-US" altLang="zh-CN" b="1">
              <a:solidFill>
                <a:srgbClr val="FFFFCC"/>
              </a:solidFill>
              <a:latin typeface="Times New Roman" pitchFamily="18" charset="0"/>
            </a:endParaRPr>
          </a:p>
        </p:txBody>
      </p:sp>
    </p:spTree>
    <p:extLst>
      <p:ext uri="{BB962C8B-B14F-4D97-AF65-F5344CB8AC3E}">
        <p14:creationId xmlns:p14="http://schemas.microsoft.com/office/powerpoint/2010/main" val="1518643142"/>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additive="base">
                                        <p:cTn id="7" dur="500" fill="hold"/>
                                        <p:tgtEl>
                                          <p:spTgt spid="101378"/>
                                        </p:tgtEl>
                                        <p:attrNameLst>
                                          <p:attrName>ppt_x</p:attrName>
                                        </p:attrNameLst>
                                      </p:cBhvr>
                                      <p:tavLst>
                                        <p:tav tm="0">
                                          <p:val>
                                            <p:strVal val="0-#ppt_w/2"/>
                                          </p:val>
                                        </p:tav>
                                        <p:tav tm="100000">
                                          <p:val>
                                            <p:strVal val="#ppt_x"/>
                                          </p:val>
                                        </p:tav>
                                      </p:tavLst>
                                    </p:anim>
                                    <p:anim calcmode="lin" valueType="num">
                                      <p:cBhvr additive="base">
                                        <p:cTn id="8" dur="500" fill="hold"/>
                                        <p:tgtEl>
                                          <p:spTgt spid="10137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1384"/>
                                        </p:tgtEl>
                                        <p:attrNameLst>
                                          <p:attrName>style.visibility</p:attrName>
                                        </p:attrNameLst>
                                      </p:cBhvr>
                                      <p:to>
                                        <p:strVal val="visible"/>
                                      </p:to>
                                    </p:set>
                                    <p:anim calcmode="lin" valueType="num">
                                      <p:cBhvr additive="base">
                                        <p:cTn id="13" dur="500" fill="hold"/>
                                        <p:tgtEl>
                                          <p:spTgt spid="101384"/>
                                        </p:tgtEl>
                                        <p:attrNameLst>
                                          <p:attrName>ppt_x</p:attrName>
                                        </p:attrNameLst>
                                      </p:cBhvr>
                                      <p:tavLst>
                                        <p:tav tm="0">
                                          <p:val>
                                            <p:strVal val="#ppt_x"/>
                                          </p:val>
                                        </p:tav>
                                        <p:tav tm="100000">
                                          <p:val>
                                            <p:strVal val="#ppt_x"/>
                                          </p:val>
                                        </p:tav>
                                      </p:tavLst>
                                    </p:anim>
                                    <p:anim calcmode="lin" valueType="num">
                                      <p:cBhvr additive="base">
                                        <p:cTn id="14" dur="500" fill="hold"/>
                                        <p:tgtEl>
                                          <p:spTgt spid="10138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1385"/>
                                        </p:tgtEl>
                                        <p:attrNameLst>
                                          <p:attrName>style.visibility</p:attrName>
                                        </p:attrNameLst>
                                      </p:cBhvr>
                                      <p:to>
                                        <p:strVal val="visible"/>
                                      </p:to>
                                    </p:set>
                                    <p:anim calcmode="lin" valueType="num">
                                      <p:cBhvr additive="base">
                                        <p:cTn id="19" dur="500" fill="hold"/>
                                        <p:tgtEl>
                                          <p:spTgt spid="101385"/>
                                        </p:tgtEl>
                                        <p:attrNameLst>
                                          <p:attrName>ppt_x</p:attrName>
                                        </p:attrNameLst>
                                      </p:cBhvr>
                                      <p:tavLst>
                                        <p:tav tm="0">
                                          <p:val>
                                            <p:strVal val="0-#ppt_w/2"/>
                                          </p:val>
                                        </p:tav>
                                        <p:tav tm="100000">
                                          <p:val>
                                            <p:strVal val="#ppt_x"/>
                                          </p:val>
                                        </p:tav>
                                      </p:tavLst>
                                    </p:anim>
                                    <p:anim calcmode="lin" valueType="num">
                                      <p:cBhvr additive="base">
                                        <p:cTn id="20" dur="500" fill="hold"/>
                                        <p:tgtEl>
                                          <p:spTgt spid="10138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138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1387"/>
                                        </p:tgtEl>
                                        <p:attrNameLst>
                                          <p:attrName>style.visibility</p:attrName>
                                        </p:attrNameLst>
                                      </p:cBhvr>
                                      <p:to>
                                        <p:strVal val="visible"/>
                                      </p:to>
                                    </p:set>
                                    <p:anim calcmode="lin" valueType="num">
                                      <p:cBhvr additive="base">
                                        <p:cTn id="29" dur="500" fill="hold"/>
                                        <p:tgtEl>
                                          <p:spTgt spid="101387"/>
                                        </p:tgtEl>
                                        <p:attrNameLst>
                                          <p:attrName>ppt_x</p:attrName>
                                        </p:attrNameLst>
                                      </p:cBhvr>
                                      <p:tavLst>
                                        <p:tav tm="0">
                                          <p:val>
                                            <p:strVal val="#ppt_x"/>
                                          </p:val>
                                        </p:tav>
                                        <p:tav tm="100000">
                                          <p:val>
                                            <p:strVal val="#ppt_x"/>
                                          </p:val>
                                        </p:tav>
                                      </p:tavLst>
                                    </p:anim>
                                    <p:anim calcmode="lin" valueType="num">
                                      <p:cBhvr additive="base">
                                        <p:cTn id="30" dur="500" fill="hold"/>
                                        <p:tgtEl>
                                          <p:spTgt spid="1013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nimBg="1" autoUpdateAnimBg="0"/>
      <p:bldP spid="101384" grpId="0" autoUpdateAnimBg="0"/>
      <p:bldP spid="101385" grpId="0" autoUpdateAnimBg="0"/>
      <p:bldP spid="101386" grpId="0" autoUpdateAnimBg="0"/>
      <p:bldP spid="10138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683568" y="411510"/>
            <a:ext cx="7632700" cy="441325"/>
          </a:xfrm>
        </p:spPr>
        <p:txBody>
          <a:bodyPr vert="horz" wrap="square" lIns="69056" tIns="34529" rIns="69056" bIns="34529" numCol="1" anchor="ctr" anchorCtr="0" compatLnSpc="1">
            <a:prstTxWarp prst="textNoShape">
              <a:avLst/>
            </a:prstTxWarp>
            <a:normAutofit fontScale="90000"/>
          </a:bodyPr>
          <a:lstStyle/>
          <a:p>
            <a:r>
              <a:rPr lang="zh-CN" altLang="zh-CN" dirty="0"/>
              <a:t>整型常量</a:t>
            </a:r>
            <a:endParaRPr lang="en-US" altLang="zh-CN" dirty="0"/>
          </a:p>
        </p:txBody>
      </p:sp>
      <p:sp>
        <p:nvSpPr>
          <p:cNvPr id="16387" name="Content Placeholder 2"/>
          <p:cNvSpPr>
            <a:spLocks noGrp="1"/>
          </p:cNvSpPr>
          <p:nvPr>
            <p:ph idx="4294967295"/>
          </p:nvPr>
        </p:nvSpPr>
        <p:spPr>
          <a:xfrm>
            <a:off x="756865" y="1052513"/>
            <a:ext cx="7775575" cy="3814762"/>
          </a:xfrm>
        </p:spPr>
        <p:txBody>
          <a:bodyPr vert="horz" wrap="square" lIns="69056" tIns="34529" rIns="69056" bIns="34529" numCol="1" anchor="t" anchorCtr="0" compatLnSpc="1">
            <a:prstTxWarp prst="textNoShape">
              <a:avLst/>
            </a:prstTxWarp>
          </a:bodyPr>
          <a:lstStyle/>
          <a:p>
            <a:pPr>
              <a:lnSpc>
                <a:spcPct val="125000"/>
              </a:lnSpc>
              <a:spcBef>
                <a:spcPct val="30000"/>
              </a:spcBef>
            </a:pPr>
            <a:r>
              <a:rPr lang="zh-CN" altLang="en-US" sz="1800" b="1" dirty="0">
                <a:latin typeface="Times New Roman" panose="02020603050405020304" pitchFamily="18" charset="0"/>
                <a:cs typeface="Times New Roman" panose="02020603050405020304" pitchFamily="18" charset="0"/>
              </a:rPr>
              <a:t>十进制常量包含数字</a:t>
            </a:r>
            <a:r>
              <a:rPr lang="en-US" altLang="zh-CN" sz="1800" b="1" dirty="0">
                <a:latin typeface="Times New Roman" panose="02020603050405020304" pitchFamily="18" charset="0"/>
                <a:cs typeface="Times New Roman" panose="02020603050405020304" pitchFamily="18" charset="0"/>
              </a:rPr>
              <a:t>0~9</a:t>
            </a:r>
            <a:r>
              <a:rPr lang="zh-CN" altLang="en-US" sz="1800" b="1" dirty="0">
                <a:latin typeface="Times New Roman" panose="02020603050405020304" pitchFamily="18" charset="0"/>
                <a:cs typeface="Times New Roman" panose="02020603050405020304" pitchFamily="18" charset="0"/>
              </a:rPr>
              <a:t>，但是一定不能以零开头：</a:t>
            </a:r>
            <a:r>
              <a:rPr lang="en-US" altLang="zh-CN" sz="1800" b="1" dirty="0">
                <a:latin typeface="Times New Roman" panose="02020603050405020304" pitchFamily="18" charset="0"/>
                <a:cs typeface="Times New Roman" panose="02020603050405020304" pitchFamily="18" charset="0"/>
              </a:rPr>
              <a:t>	</a:t>
            </a:r>
          </a:p>
          <a:p>
            <a:pPr lvl="1">
              <a:lnSpc>
                <a:spcPct val="125000"/>
              </a:lnSpc>
              <a:spcBef>
                <a:spcPct val="30000"/>
              </a:spcBef>
            </a:pPr>
            <a:r>
              <a:rPr lang="en-US" altLang="zh-CN" sz="1800" b="1" dirty="0">
                <a:latin typeface="Times New Roman" panose="02020603050405020304" pitchFamily="18" charset="0"/>
                <a:cs typeface="Times New Roman" panose="02020603050405020304" pitchFamily="18" charset="0"/>
              </a:rPr>
              <a:t>15  255  32767</a:t>
            </a:r>
          </a:p>
          <a:p>
            <a:pPr>
              <a:lnSpc>
                <a:spcPct val="125000"/>
              </a:lnSpc>
              <a:spcBef>
                <a:spcPct val="30000"/>
              </a:spcBef>
            </a:pPr>
            <a:r>
              <a:rPr lang="zh-CN" altLang="en-US" sz="1800" b="1" dirty="0">
                <a:latin typeface="Times New Roman" panose="02020603050405020304" pitchFamily="18" charset="0"/>
                <a:cs typeface="Times New Roman" panose="02020603050405020304" pitchFamily="18" charset="0"/>
              </a:rPr>
              <a:t>八进制常量只包含数字</a:t>
            </a:r>
            <a:r>
              <a:rPr lang="en-US" altLang="zh-CN" sz="1800" b="1" dirty="0">
                <a:latin typeface="Times New Roman" panose="02020603050405020304" pitchFamily="18" charset="0"/>
                <a:cs typeface="Times New Roman" panose="02020603050405020304" pitchFamily="18" charset="0"/>
              </a:rPr>
              <a:t>0~7</a:t>
            </a:r>
            <a:r>
              <a:rPr lang="zh-CN" altLang="en-US" sz="1800" b="1" dirty="0">
                <a:latin typeface="Times New Roman" panose="02020603050405020304" pitchFamily="18" charset="0"/>
                <a:cs typeface="Times New Roman" panose="02020603050405020304" pitchFamily="18" charset="0"/>
              </a:rPr>
              <a:t>，而且必须要以零开头：</a:t>
            </a:r>
          </a:p>
          <a:p>
            <a:pPr lvl="1">
              <a:lnSpc>
                <a:spcPct val="125000"/>
              </a:lnSpc>
              <a:spcBef>
                <a:spcPct val="30000"/>
              </a:spcBef>
            </a:pPr>
            <a:r>
              <a:rPr lang="en-US" altLang="zh-CN" sz="1800" b="1" dirty="0">
                <a:latin typeface="Times New Roman" panose="02020603050405020304" pitchFamily="18" charset="0"/>
                <a:cs typeface="Times New Roman" panose="02020603050405020304" pitchFamily="18" charset="0"/>
              </a:rPr>
              <a:t>017  0377  077777</a:t>
            </a:r>
          </a:p>
          <a:p>
            <a:pPr>
              <a:lnSpc>
                <a:spcPct val="125000"/>
              </a:lnSpc>
              <a:spcBef>
                <a:spcPct val="30000"/>
              </a:spcBef>
            </a:pPr>
            <a:r>
              <a:rPr lang="zh-CN" altLang="en-US" sz="1800" b="1" dirty="0">
                <a:latin typeface="Times New Roman" panose="02020603050405020304" pitchFamily="18" charset="0"/>
                <a:cs typeface="Times New Roman" panose="02020603050405020304" pitchFamily="18" charset="0"/>
              </a:rPr>
              <a:t>十六进制常量包含数字</a:t>
            </a:r>
            <a:r>
              <a:rPr lang="en-US" altLang="zh-CN" sz="1800" b="1" dirty="0">
                <a:latin typeface="Times New Roman" panose="02020603050405020304" pitchFamily="18" charset="0"/>
                <a:cs typeface="Times New Roman" panose="02020603050405020304" pitchFamily="18" charset="0"/>
              </a:rPr>
              <a:t>0~9</a:t>
            </a:r>
            <a:r>
              <a:rPr lang="zh-CN" altLang="en-US" sz="1800" b="1" dirty="0">
                <a:latin typeface="Times New Roman" panose="02020603050405020304" pitchFamily="18" charset="0"/>
                <a:cs typeface="Times New Roman" panose="02020603050405020304" pitchFamily="18" charset="0"/>
              </a:rPr>
              <a:t>和字母</a:t>
            </a:r>
            <a:r>
              <a:rPr lang="en-US" altLang="zh-CN" sz="1800" b="1" dirty="0" err="1">
                <a:latin typeface="Times New Roman" panose="02020603050405020304" pitchFamily="18" charset="0"/>
                <a:cs typeface="Times New Roman" panose="02020603050405020304" pitchFamily="18" charset="0"/>
              </a:rPr>
              <a:t>a~f</a:t>
            </a:r>
            <a:r>
              <a:rPr lang="zh-CN" altLang="en-US" sz="1800" b="1" dirty="0">
                <a:latin typeface="Times New Roman" panose="02020603050405020304" pitchFamily="18" charset="0"/>
                <a:cs typeface="Times New Roman" panose="02020603050405020304" pitchFamily="18" charset="0"/>
              </a:rPr>
              <a:t>，而且总是以</a:t>
            </a:r>
            <a:r>
              <a:rPr lang="en-US" altLang="zh-CN" sz="1800" b="1" dirty="0">
                <a:latin typeface="Times New Roman" panose="02020603050405020304" pitchFamily="18" charset="0"/>
                <a:cs typeface="Times New Roman" panose="02020603050405020304" pitchFamily="18" charset="0"/>
              </a:rPr>
              <a:t>0x</a:t>
            </a:r>
            <a:r>
              <a:rPr lang="zh-CN" altLang="en-US" sz="1800" b="1" dirty="0">
                <a:latin typeface="Times New Roman" panose="02020603050405020304" pitchFamily="18" charset="0"/>
                <a:cs typeface="Times New Roman" panose="02020603050405020304" pitchFamily="18" charset="0"/>
              </a:rPr>
              <a:t>开头：</a:t>
            </a:r>
          </a:p>
          <a:p>
            <a:pPr lvl="1">
              <a:lnSpc>
                <a:spcPct val="125000"/>
              </a:lnSpc>
              <a:spcBef>
                <a:spcPct val="30000"/>
              </a:spcBef>
            </a:pPr>
            <a:r>
              <a:rPr lang="en-US" altLang="zh-CN" sz="1800" b="1" dirty="0">
                <a:latin typeface="Times New Roman" panose="02020603050405020304" pitchFamily="18" charset="0"/>
                <a:cs typeface="Times New Roman" panose="02020603050405020304" pitchFamily="18" charset="0"/>
              </a:rPr>
              <a:t>0xf  0xff  0x7fff</a:t>
            </a:r>
          </a:p>
          <a:p>
            <a:pPr>
              <a:lnSpc>
                <a:spcPct val="125000"/>
              </a:lnSpc>
              <a:spcBef>
                <a:spcPct val="30000"/>
              </a:spcBef>
            </a:pPr>
            <a:r>
              <a:rPr lang="zh-CN" altLang="en-US" sz="1800" b="1" dirty="0">
                <a:latin typeface="Times New Roman" panose="02020603050405020304" pitchFamily="18" charset="0"/>
                <a:cs typeface="Times New Roman" panose="02020603050405020304" pitchFamily="18" charset="0"/>
              </a:rPr>
              <a:t>十六进制常量中的字母即可以使大写字母也可以是小写字母：</a:t>
            </a:r>
            <a:r>
              <a:rPr lang="en-US" altLang="zh-CN" sz="1800" b="1" dirty="0">
                <a:latin typeface="Times New Roman" panose="02020603050405020304" pitchFamily="18" charset="0"/>
                <a:cs typeface="Times New Roman" panose="02020603050405020304" pitchFamily="18" charset="0"/>
              </a:rPr>
              <a:t> </a:t>
            </a:r>
          </a:p>
          <a:p>
            <a:pPr lvl="1">
              <a:lnSpc>
                <a:spcPct val="125000"/>
              </a:lnSpc>
              <a:spcBef>
                <a:spcPct val="30000"/>
              </a:spcBef>
            </a:pPr>
            <a:r>
              <a:rPr lang="en-US" altLang="zh-CN" sz="1800" b="1" dirty="0">
                <a:latin typeface="Times New Roman" panose="02020603050405020304" pitchFamily="18" charset="0"/>
                <a:cs typeface="Times New Roman" panose="02020603050405020304" pitchFamily="18" charset="0"/>
              </a:rPr>
              <a:t>0xff  </a:t>
            </a:r>
            <a:r>
              <a:rPr lang="en-US" altLang="zh-CN" sz="1800" b="1" dirty="0" err="1">
                <a:latin typeface="Times New Roman" panose="02020603050405020304" pitchFamily="18" charset="0"/>
                <a:cs typeface="Times New Roman" panose="02020603050405020304" pitchFamily="18" charset="0"/>
              </a:rPr>
              <a:t>0xfF</a:t>
            </a: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0xFf</a:t>
            </a: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0xFF</a:t>
            </a: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0Xff</a:t>
            </a: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0XfF</a:t>
            </a: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0XFf</a:t>
            </a:r>
            <a:r>
              <a:rPr lang="en-US" altLang="zh-CN" sz="1800" b="1" dirty="0">
                <a:latin typeface="Times New Roman" panose="02020603050405020304" pitchFamily="18" charset="0"/>
                <a:cs typeface="Times New Roman" panose="02020603050405020304" pitchFamily="18" charset="0"/>
              </a:rPr>
              <a:t>  </a:t>
            </a:r>
            <a:r>
              <a:rPr lang="en-US" altLang="zh-CN" sz="1800" b="1" dirty="0" err="1">
                <a:latin typeface="Times New Roman" panose="02020603050405020304" pitchFamily="18" charset="0"/>
                <a:cs typeface="Times New Roman" panose="02020603050405020304" pitchFamily="18" charset="0"/>
              </a:rPr>
              <a:t>0XFF</a:t>
            </a:r>
            <a:endParaRPr lang="en-US" altLang="zh-C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078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ox(in)">
                                      <p:cBhvr>
                                        <p:cTn id="7" dur="500"/>
                                        <p:tgtEl>
                                          <p:spTgt spid="16387">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box(in)">
                                      <p:cBhvr>
                                        <p:cTn id="10" dur="500"/>
                                        <p:tgtEl>
                                          <p:spTgt spid="163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Effect transition="in" filter="box(in)">
                                      <p:cBhvr>
                                        <p:cTn id="15" dur="500"/>
                                        <p:tgtEl>
                                          <p:spTgt spid="16387">
                                            <p:txEl>
                                              <p:pRg st="2" end="2"/>
                                            </p:txEl>
                                          </p:spTgt>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6387">
                                            <p:txEl>
                                              <p:pRg st="3" end="3"/>
                                            </p:txEl>
                                          </p:spTgt>
                                        </p:tgtEl>
                                        <p:attrNameLst>
                                          <p:attrName>style.visibility</p:attrName>
                                        </p:attrNameLst>
                                      </p:cBhvr>
                                      <p:to>
                                        <p:strVal val="visible"/>
                                      </p:to>
                                    </p:set>
                                    <p:animEffect transition="in" filter="box(in)">
                                      <p:cBhvr>
                                        <p:cTn id="18" dur="500"/>
                                        <p:tgtEl>
                                          <p:spTgt spid="1638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animEffect transition="in" filter="box(in)">
                                      <p:cBhvr>
                                        <p:cTn id="23" dur="500"/>
                                        <p:tgtEl>
                                          <p:spTgt spid="16387">
                                            <p:txEl>
                                              <p:pRg st="4" end="4"/>
                                            </p:txEl>
                                          </p:spTgt>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6387">
                                            <p:txEl>
                                              <p:pRg st="5" end="5"/>
                                            </p:txEl>
                                          </p:spTgt>
                                        </p:tgtEl>
                                        <p:attrNameLst>
                                          <p:attrName>style.visibility</p:attrName>
                                        </p:attrNameLst>
                                      </p:cBhvr>
                                      <p:to>
                                        <p:strVal val="visible"/>
                                      </p:to>
                                    </p:set>
                                    <p:animEffect transition="in" filter="box(in)">
                                      <p:cBhvr>
                                        <p:cTn id="26" dur="500"/>
                                        <p:tgtEl>
                                          <p:spTgt spid="1638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6387">
                                            <p:txEl>
                                              <p:pRg st="6" end="6"/>
                                            </p:txEl>
                                          </p:spTgt>
                                        </p:tgtEl>
                                        <p:attrNameLst>
                                          <p:attrName>style.visibility</p:attrName>
                                        </p:attrNameLst>
                                      </p:cBhvr>
                                      <p:to>
                                        <p:strVal val="visible"/>
                                      </p:to>
                                    </p:set>
                                    <p:animEffect transition="in" filter="box(in)">
                                      <p:cBhvr>
                                        <p:cTn id="31" dur="500"/>
                                        <p:tgtEl>
                                          <p:spTgt spid="16387">
                                            <p:txEl>
                                              <p:pRg st="6" end="6"/>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6387">
                                            <p:txEl>
                                              <p:pRg st="7" end="7"/>
                                            </p:txEl>
                                          </p:spTgt>
                                        </p:tgtEl>
                                        <p:attrNameLst>
                                          <p:attrName>style.visibility</p:attrName>
                                        </p:attrNameLst>
                                      </p:cBhvr>
                                      <p:to>
                                        <p:strVal val="visible"/>
                                      </p:to>
                                    </p:set>
                                    <p:animEffect transition="in" filter="box(in)">
                                      <p:cBhvr>
                                        <p:cTn id="34" dur="5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itle 1"/>
          <p:cNvSpPr>
            <a:spLocks noGrp="1"/>
          </p:cNvSpPr>
          <p:nvPr>
            <p:ph type="title" idx="4294967295"/>
          </p:nvPr>
        </p:nvSpPr>
        <p:spPr>
          <a:xfrm>
            <a:off x="1511300" y="422275"/>
            <a:ext cx="7632700" cy="441325"/>
          </a:xfrm>
        </p:spPr>
        <p:txBody>
          <a:bodyPr vert="horz" wrap="square" lIns="69056" tIns="34529" rIns="69056" bIns="34529" numCol="1" anchor="ctr" anchorCtr="0" compatLnSpc="1">
            <a:prstTxWarp prst="textNoShape">
              <a:avLst/>
            </a:prstTxWarp>
            <a:normAutofit fontScale="90000"/>
          </a:bodyPr>
          <a:lstStyle/>
          <a:p>
            <a:r>
              <a:rPr lang="zh-CN" altLang="zh-CN"/>
              <a:t>整型常量</a:t>
            </a:r>
            <a:endParaRPr lang="en-US" altLang="zh-CN"/>
          </a:p>
        </p:txBody>
      </p:sp>
      <p:sp>
        <p:nvSpPr>
          <p:cNvPr id="17411" name="Content Placeholder 2"/>
          <p:cNvSpPr>
            <a:spLocks noGrp="1"/>
          </p:cNvSpPr>
          <p:nvPr>
            <p:ph idx="4294967295"/>
          </p:nvPr>
        </p:nvSpPr>
        <p:spPr>
          <a:xfrm>
            <a:off x="863600" y="1052513"/>
            <a:ext cx="8280400" cy="3846512"/>
          </a:xfrm>
        </p:spPr>
        <p:txBody>
          <a:bodyPr vert="horz" wrap="square" lIns="69056" tIns="34529" rIns="69056" bIns="34529" numCol="1" anchor="t" anchorCtr="0" compatLnSpc="1">
            <a:prstTxWarp prst="textNoShape">
              <a:avLst/>
            </a:prstTxWarp>
          </a:bodyPr>
          <a:lstStyle/>
          <a:p>
            <a:pPr>
              <a:lnSpc>
                <a:spcPct val="135000"/>
              </a:lnSpc>
              <a:spcBef>
                <a:spcPct val="45000"/>
              </a:spcBef>
            </a:pPr>
            <a:r>
              <a:rPr lang="zh-CN" altLang="en-US" sz="1800" b="1" dirty="0"/>
              <a:t>十进制常量的类型通常是</a:t>
            </a:r>
            <a:r>
              <a:rPr lang="en-US" altLang="zh-CN" sz="1800" b="1" dirty="0" err="1">
                <a:latin typeface="Courier New" panose="02070309020205020404" pitchFamily="49" charset="0"/>
                <a:cs typeface="Courier New" panose="02070309020205020404" pitchFamily="49" charset="0"/>
              </a:rPr>
              <a:t>int</a:t>
            </a:r>
            <a:r>
              <a:rPr lang="zh-CN" altLang="en-US" sz="1800" b="1" dirty="0">
                <a:latin typeface="Courier New" panose="02070309020205020404" pitchFamily="49" charset="0"/>
                <a:cs typeface="Courier New" panose="02070309020205020404" pitchFamily="49" charset="0"/>
              </a:rPr>
              <a:t>。</a:t>
            </a:r>
            <a:r>
              <a:rPr lang="en-US" altLang="zh-CN" sz="1800" b="1" dirty="0"/>
              <a:t> </a:t>
            </a:r>
          </a:p>
          <a:p>
            <a:pPr>
              <a:lnSpc>
                <a:spcPct val="135000"/>
              </a:lnSpc>
              <a:spcBef>
                <a:spcPct val="45000"/>
              </a:spcBef>
            </a:pPr>
            <a:r>
              <a:rPr lang="zh-CN" altLang="en-US" sz="1800" b="1" dirty="0"/>
              <a:t>如果常量太大无法存储在</a:t>
            </a:r>
            <a:r>
              <a:rPr lang="en-US" altLang="zh-CN" sz="1800" b="1" dirty="0" err="1"/>
              <a:t>int</a:t>
            </a:r>
            <a:r>
              <a:rPr lang="zh-CN" altLang="en-US" sz="1800" b="1" dirty="0"/>
              <a:t>型中，则用</a:t>
            </a:r>
            <a:r>
              <a:rPr lang="en-US" altLang="zh-CN" sz="1800" b="1" dirty="0">
                <a:latin typeface="Courier New" panose="02070309020205020404" pitchFamily="49" charset="0"/>
              </a:rPr>
              <a:t>long</a:t>
            </a:r>
            <a:r>
              <a:rPr lang="en-US" altLang="zh-CN" sz="1800" b="1" dirty="0"/>
              <a:t> </a:t>
            </a:r>
            <a:r>
              <a:rPr lang="en-US" altLang="zh-CN" sz="1800" b="1" dirty="0" err="1">
                <a:latin typeface="Courier New" panose="02070309020205020404" pitchFamily="49" charset="0"/>
              </a:rPr>
              <a:t>int</a:t>
            </a:r>
            <a:r>
              <a:rPr lang="en-US" altLang="zh-CN" sz="1800" b="1" dirty="0"/>
              <a:t> </a:t>
            </a:r>
            <a:r>
              <a:rPr lang="zh-CN" altLang="en-US" sz="1800" b="1" dirty="0"/>
              <a:t>类型来处理。</a:t>
            </a:r>
            <a:endParaRPr lang="en-US" altLang="zh-CN" sz="1800" b="1" dirty="0"/>
          </a:p>
          <a:p>
            <a:pPr>
              <a:lnSpc>
                <a:spcPct val="135000"/>
              </a:lnSpc>
              <a:spcBef>
                <a:spcPct val="45000"/>
              </a:spcBef>
            </a:pPr>
            <a:r>
              <a:rPr lang="zh-CN" altLang="en-US" sz="1800" b="1" dirty="0"/>
              <a:t>如果</a:t>
            </a:r>
            <a:r>
              <a:rPr lang="en-US" altLang="zh-CN" sz="1800" b="1" dirty="0">
                <a:latin typeface="Courier New" panose="02070309020205020404" pitchFamily="49" charset="0"/>
              </a:rPr>
              <a:t>long</a:t>
            </a:r>
            <a:r>
              <a:rPr lang="en-US" altLang="zh-CN" sz="1800" b="1" dirty="0"/>
              <a:t> </a:t>
            </a:r>
            <a:r>
              <a:rPr lang="en-US" altLang="zh-CN" sz="1800" b="1" dirty="0" err="1">
                <a:latin typeface="Courier New" panose="02070309020205020404" pitchFamily="49" charset="0"/>
              </a:rPr>
              <a:t>int</a:t>
            </a:r>
            <a:r>
              <a:rPr lang="en-US" altLang="zh-CN" sz="1800" b="1" dirty="0"/>
              <a:t> </a:t>
            </a:r>
            <a:r>
              <a:rPr lang="zh-CN" altLang="en-US" sz="1800" b="1" dirty="0"/>
              <a:t>类型也不够用，编译器会用</a:t>
            </a:r>
            <a:r>
              <a:rPr lang="en-US" altLang="zh-CN" sz="1800" b="1" dirty="0">
                <a:latin typeface="Times New Roman" panose="02020603050405020304" pitchFamily="18" charset="0"/>
              </a:rPr>
              <a:t>unsigned long </a:t>
            </a:r>
            <a:r>
              <a:rPr lang="en-US" altLang="zh-CN" sz="1800" b="1" dirty="0" err="1">
                <a:latin typeface="Times New Roman" panose="02020603050405020304" pitchFamily="18" charset="0"/>
              </a:rPr>
              <a:t>int</a:t>
            </a:r>
            <a:r>
              <a:rPr lang="zh-CN" altLang="en-US" sz="1800" b="1" dirty="0"/>
              <a:t>来处理。</a:t>
            </a:r>
            <a:endParaRPr lang="en-US" altLang="zh-CN" sz="1800" b="1" dirty="0"/>
          </a:p>
          <a:p>
            <a:pPr>
              <a:lnSpc>
                <a:spcPct val="135000"/>
              </a:lnSpc>
              <a:spcBef>
                <a:spcPct val="45000"/>
              </a:spcBef>
            </a:pPr>
            <a:r>
              <a:rPr lang="zh-CN" altLang="en-US" sz="1800" b="1" dirty="0"/>
              <a:t>对于八进制或十六进制常量，规则存在轻微的不同：编译器将遍历</a:t>
            </a:r>
            <a:r>
              <a:rPr lang="en-US" altLang="zh-CN" sz="1800" b="1" dirty="0" err="1">
                <a:latin typeface="Courier New" panose="02070309020205020404" pitchFamily="49" charset="0"/>
              </a:rPr>
              <a:t>int</a:t>
            </a:r>
            <a:r>
              <a:rPr lang="en-US" altLang="zh-CN" sz="1800" b="1" dirty="0"/>
              <a:t>, </a:t>
            </a:r>
            <a:r>
              <a:rPr lang="en-US" altLang="zh-CN" sz="1800" b="1" dirty="0">
                <a:latin typeface="Courier New" panose="02070309020205020404" pitchFamily="49" charset="0"/>
              </a:rPr>
              <a:t>unsigned</a:t>
            </a:r>
            <a:r>
              <a:rPr lang="en-US" altLang="zh-CN" sz="1800" b="1" dirty="0"/>
              <a:t> </a:t>
            </a:r>
            <a:r>
              <a:rPr lang="en-US" altLang="zh-CN" sz="1800" b="1" dirty="0" err="1">
                <a:latin typeface="Courier New" panose="02070309020205020404" pitchFamily="49" charset="0"/>
              </a:rPr>
              <a:t>int</a:t>
            </a:r>
            <a:r>
              <a:rPr lang="en-US" altLang="zh-CN" sz="1800" b="1" dirty="0"/>
              <a:t>, </a:t>
            </a:r>
            <a:r>
              <a:rPr lang="en-US" altLang="zh-CN" sz="1800" b="1" dirty="0">
                <a:latin typeface="Courier New" panose="02070309020205020404" pitchFamily="49" charset="0"/>
              </a:rPr>
              <a:t>long</a:t>
            </a:r>
            <a:r>
              <a:rPr lang="en-US" altLang="zh-CN" sz="1800" b="1" dirty="0"/>
              <a:t> </a:t>
            </a:r>
            <a:r>
              <a:rPr lang="en-US" altLang="zh-CN" sz="1800" b="1" dirty="0" err="1">
                <a:latin typeface="Courier New" panose="02070309020205020404" pitchFamily="49" charset="0"/>
              </a:rPr>
              <a:t>int</a:t>
            </a:r>
            <a:r>
              <a:rPr lang="zh-CN" altLang="en-US" sz="1800" b="1" dirty="0">
                <a:latin typeface="Courier New" panose="02070309020205020404" pitchFamily="49" charset="0"/>
              </a:rPr>
              <a:t>和</a:t>
            </a:r>
            <a:r>
              <a:rPr lang="en-US" altLang="zh-CN" sz="1800" b="1" dirty="0"/>
              <a:t> </a:t>
            </a:r>
            <a:r>
              <a:rPr lang="en-US" altLang="zh-CN" sz="1800" b="1" dirty="0">
                <a:latin typeface="Courier New" panose="02070309020205020404" pitchFamily="49" charset="0"/>
              </a:rPr>
              <a:t>unsigned</a:t>
            </a:r>
            <a:r>
              <a:rPr lang="en-US" altLang="zh-CN" sz="1800" b="1" dirty="0"/>
              <a:t> </a:t>
            </a:r>
            <a:r>
              <a:rPr lang="en-US" altLang="zh-CN" sz="1800" b="1" dirty="0">
                <a:latin typeface="Courier New" panose="02070309020205020404" pitchFamily="49" charset="0"/>
              </a:rPr>
              <a:t>long</a:t>
            </a:r>
            <a:r>
              <a:rPr lang="en-US" altLang="zh-CN" sz="1800" b="1" dirty="0"/>
              <a:t> </a:t>
            </a:r>
            <a:r>
              <a:rPr lang="en-US" altLang="zh-CN" sz="1800" b="1" dirty="0" err="1">
                <a:latin typeface="Courier New" panose="02070309020205020404" pitchFamily="49" charset="0"/>
              </a:rPr>
              <a:t>int</a:t>
            </a:r>
            <a:r>
              <a:rPr lang="en-US" altLang="zh-CN" sz="1800" b="1" dirty="0"/>
              <a:t> </a:t>
            </a:r>
            <a:r>
              <a:rPr lang="zh-CN" altLang="en-US" sz="1800" b="1" dirty="0"/>
              <a:t>类型，直到找到适合的表示常量的类型。</a:t>
            </a:r>
            <a:endParaRPr lang="en-US" altLang="zh-CN" sz="1800" b="1" dirty="0"/>
          </a:p>
        </p:txBody>
      </p:sp>
    </p:spTree>
    <p:extLst>
      <p:ext uri="{BB962C8B-B14F-4D97-AF65-F5344CB8AC3E}">
        <p14:creationId xmlns:p14="http://schemas.microsoft.com/office/powerpoint/2010/main" val="13360409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ox(in)">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ox(in)">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box(in)">
                                      <p:cBhvr>
                                        <p:cTn id="17" dur="500"/>
                                        <p:tgtEl>
                                          <p:spTgt spid="1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box(in)">
                                      <p:cBhvr>
                                        <p:cTn id="22" dur="500"/>
                                        <p:tgtEl>
                                          <p:spTgt spid="1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a:xfrm>
            <a:off x="611560" y="483518"/>
            <a:ext cx="7632700" cy="441325"/>
          </a:xfrm>
        </p:spPr>
        <p:txBody>
          <a:bodyPr vert="horz" wrap="square" lIns="69056" tIns="34529" rIns="69056" bIns="34529" numCol="1" anchor="ctr" anchorCtr="0" compatLnSpc="1">
            <a:prstTxWarp prst="textNoShape">
              <a:avLst/>
            </a:prstTxWarp>
            <a:normAutofit fontScale="90000"/>
          </a:bodyPr>
          <a:lstStyle/>
          <a:p>
            <a:r>
              <a:rPr lang="zh-CN" altLang="zh-CN" dirty="0"/>
              <a:t>整型常量</a:t>
            </a:r>
            <a:endParaRPr lang="en-US" altLang="zh-CN" dirty="0"/>
          </a:p>
        </p:txBody>
      </p:sp>
      <p:sp>
        <p:nvSpPr>
          <p:cNvPr id="18435" name="Content Placeholder 2"/>
          <p:cNvSpPr>
            <a:spLocks noGrp="1"/>
          </p:cNvSpPr>
          <p:nvPr>
            <p:ph idx="4294967295"/>
          </p:nvPr>
        </p:nvSpPr>
        <p:spPr>
          <a:xfrm>
            <a:off x="611560" y="1059582"/>
            <a:ext cx="7993063" cy="3814762"/>
          </a:xfrm>
        </p:spPr>
        <p:txBody>
          <a:bodyPr vert="horz" wrap="square" lIns="69056" tIns="34529" rIns="69056" bIns="34529" numCol="1" anchor="t" anchorCtr="0" compatLnSpc="1">
            <a:prstTxWarp prst="textNoShape">
              <a:avLst/>
            </a:prstTxWarp>
          </a:bodyPr>
          <a:lstStyle/>
          <a:p>
            <a:r>
              <a:rPr lang="zh-CN" altLang="en-US" sz="2000" b="1" dirty="0"/>
              <a:t>为了强制编译器把常量作为长整型数来处理，只需在后边加上一个字母</a:t>
            </a:r>
            <a:r>
              <a:rPr lang="en-US" altLang="zh-CN" sz="2000" b="1" dirty="0"/>
              <a:t>L</a:t>
            </a:r>
            <a:r>
              <a:rPr lang="zh-CN" altLang="en-US" sz="2000" b="1" dirty="0"/>
              <a:t>（或</a:t>
            </a:r>
            <a:r>
              <a:rPr lang="en-US" altLang="zh-CN" sz="2000" b="1" dirty="0"/>
              <a:t>l</a:t>
            </a:r>
            <a:r>
              <a:rPr lang="zh-CN" altLang="en-US" sz="2000" b="1" dirty="0"/>
              <a:t>）：</a:t>
            </a:r>
          </a:p>
          <a:p>
            <a:pPr lvl="1"/>
            <a:r>
              <a:rPr lang="en-US" altLang="zh-CN" b="1" dirty="0">
                <a:latin typeface="Courier New" panose="02070309020205020404" pitchFamily="49" charset="0"/>
                <a:cs typeface="Courier New" panose="02070309020205020404" pitchFamily="49" charset="0"/>
              </a:rPr>
              <a:t>15L  0377L  0x7fffL</a:t>
            </a:r>
          </a:p>
          <a:p>
            <a:pPr>
              <a:lnSpc>
                <a:spcPct val="130000"/>
              </a:lnSpc>
              <a:spcBef>
                <a:spcPct val="45000"/>
              </a:spcBef>
            </a:pPr>
            <a:r>
              <a:rPr lang="zh-CN" altLang="en-US" sz="2000" b="1" dirty="0"/>
              <a:t>为了指明是无符号常量，可以在常量后边加上字母</a:t>
            </a:r>
            <a:r>
              <a:rPr lang="en-US" altLang="zh-CN" sz="2000" b="1" dirty="0"/>
              <a:t>U</a:t>
            </a:r>
            <a:r>
              <a:rPr lang="zh-CN" altLang="en-US" sz="2000" b="1" dirty="0"/>
              <a:t>或</a:t>
            </a:r>
            <a:r>
              <a:rPr lang="en-US" altLang="zh-CN" sz="2000" b="1" dirty="0"/>
              <a:t>u</a:t>
            </a:r>
            <a:r>
              <a:rPr lang="zh-CN" altLang="en-US" sz="2000" b="1" dirty="0"/>
              <a:t>：</a:t>
            </a:r>
          </a:p>
          <a:p>
            <a:pPr lvl="1"/>
            <a:r>
              <a:rPr lang="en-US" altLang="zh-CN" b="1" dirty="0">
                <a:latin typeface="Courier New" panose="02070309020205020404" pitchFamily="49" charset="0"/>
              </a:rPr>
              <a:t>15U  0377U  0x7fffU</a:t>
            </a:r>
          </a:p>
          <a:p>
            <a:r>
              <a:rPr lang="zh-CN" altLang="en-US" sz="2000" b="1" dirty="0">
                <a:latin typeface="Courier New" panose="02070309020205020404" pitchFamily="49" charset="0"/>
              </a:rPr>
              <a:t>为了表示常量是长且无符号的可以组合使用字母</a:t>
            </a:r>
            <a:r>
              <a:rPr lang="en-US" altLang="zh-CN" sz="2000" b="1" dirty="0">
                <a:latin typeface="Courier New" panose="02070309020205020404" pitchFamily="49" charset="0"/>
              </a:rPr>
              <a:t>L</a:t>
            </a:r>
            <a:r>
              <a:rPr lang="zh-CN" altLang="en-US" sz="2000" b="1" dirty="0">
                <a:latin typeface="Courier New" panose="02070309020205020404" pitchFamily="49" charset="0"/>
              </a:rPr>
              <a:t>和</a:t>
            </a:r>
            <a:r>
              <a:rPr lang="en-US" altLang="zh-CN" sz="2000" b="1" dirty="0">
                <a:latin typeface="Courier New" panose="02070309020205020404" pitchFamily="49" charset="0"/>
              </a:rPr>
              <a:t>U</a:t>
            </a:r>
            <a:r>
              <a:rPr lang="zh-CN" altLang="en-US" sz="2000" b="1" dirty="0">
                <a:latin typeface="Courier New" panose="02070309020205020404" pitchFamily="49" charset="0"/>
              </a:rPr>
              <a:t>：</a:t>
            </a:r>
          </a:p>
          <a:p>
            <a:pPr lvl="1"/>
            <a:r>
              <a:rPr lang="en-US" altLang="zh-CN" b="1" dirty="0">
                <a:latin typeface="Courier New" panose="02070309020205020404" pitchFamily="49" charset="0"/>
              </a:rPr>
              <a:t>0xffffffffUL</a:t>
            </a:r>
          </a:p>
          <a:p>
            <a:pPr lvl="1"/>
            <a:r>
              <a:rPr lang="zh-CN" altLang="en-US" b="1" dirty="0"/>
              <a:t>字母</a:t>
            </a:r>
            <a:r>
              <a:rPr lang="en-US" altLang="zh-CN" b="1" dirty="0">
                <a:latin typeface="Courier New" panose="02070309020205020404" pitchFamily="49" charset="0"/>
              </a:rPr>
              <a:t>L</a:t>
            </a:r>
            <a:r>
              <a:rPr lang="zh-CN" altLang="en-US" b="1" dirty="0">
                <a:latin typeface="Courier New" panose="02070309020205020404" pitchFamily="49" charset="0"/>
              </a:rPr>
              <a:t>和</a:t>
            </a:r>
            <a:r>
              <a:rPr lang="en-US" altLang="zh-CN" b="1" dirty="0">
                <a:latin typeface="Courier New" panose="02070309020205020404" pitchFamily="49" charset="0"/>
              </a:rPr>
              <a:t>U</a:t>
            </a:r>
            <a:r>
              <a:rPr lang="zh-CN" altLang="en-US" b="1" dirty="0">
                <a:latin typeface="Courier New" panose="02070309020205020404" pitchFamily="49" charset="0"/>
              </a:rPr>
              <a:t>的顺序和大小写都没有关系。</a:t>
            </a:r>
            <a:endParaRPr lang="en-US" altLang="zh-CN" b="1" dirty="0"/>
          </a:p>
        </p:txBody>
      </p:sp>
    </p:spTree>
    <p:extLst>
      <p:ext uri="{BB962C8B-B14F-4D97-AF65-F5344CB8AC3E}">
        <p14:creationId xmlns:p14="http://schemas.microsoft.com/office/powerpoint/2010/main" val="2524472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ox(in)">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ox(in)">
                                      <p:cBhvr>
                                        <p:cTn id="17" dur="500"/>
                                        <p:tgtEl>
                                          <p:spTgt spid="184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box(in)">
                                      <p:cBhvr>
                                        <p:cTn id="22" dur="500"/>
                                        <p:tgtEl>
                                          <p:spTgt spid="184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box(in)">
                                      <p:cBhvr>
                                        <p:cTn id="27" dur="500"/>
                                        <p:tgtEl>
                                          <p:spTgt spid="18435">
                                            <p:txEl>
                                              <p:pRg st="4" end="4"/>
                                            </p:txEl>
                                          </p:spTgt>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8435">
                                            <p:txEl>
                                              <p:pRg st="5" end="5"/>
                                            </p:txEl>
                                          </p:spTgt>
                                        </p:tgtEl>
                                        <p:attrNameLst>
                                          <p:attrName>style.visibility</p:attrName>
                                        </p:attrNameLst>
                                      </p:cBhvr>
                                      <p:to>
                                        <p:strVal val="visible"/>
                                      </p:to>
                                    </p:set>
                                    <p:animEffect transition="in" filter="box(in)">
                                      <p:cBhvr>
                                        <p:cTn id="30" dur="500"/>
                                        <p:tgtEl>
                                          <p:spTgt spid="18435">
                                            <p:txEl>
                                              <p:pRg st="5" end="5"/>
                                            </p:txEl>
                                          </p:spTgt>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8435">
                                            <p:txEl>
                                              <p:pRg st="6" end="6"/>
                                            </p:txEl>
                                          </p:spTgt>
                                        </p:tgtEl>
                                        <p:attrNameLst>
                                          <p:attrName>style.visibility</p:attrName>
                                        </p:attrNameLst>
                                      </p:cBhvr>
                                      <p:to>
                                        <p:strVal val="visible"/>
                                      </p:to>
                                    </p:set>
                                    <p:animEffect transition="in" filter="box(in)">
                                      <p:cBhvr>
                                        <p:cTn id="33"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normAutofit fontScale="90000"/>
          </a:bodyPr>
          <a:lstStyle/>
          <a:p>
            <a:r>
              <a:rPr lang="en-US" altLang="zh-CN" dirty="0"/>
              <a:t>C99</a:t>
            </a:r>
            <a:r>
              <a:rPr lang="zh-CN" altLang="en-US" dirty="0"/>
              <a:t>中的</a:t>
            </a:r>
            <a:r>
              <a:rPr lang="zh-CN" altLang="zh-CN" dirty="0"/>
              <a:t>整型常量</a:t>
            </a:r>
            <a:endParaRPr lang="zh-CN" altLang="en-US" dirty="0"/>
          </a:p>
        </p:txBody>
      </p:sp>
      <p:sp>
        <p:nvSpPr>
          <p:cNvPr id="30723" name="文本占位符 2"/>
          <p:cNvSpPr>
            <a:spLocks noGrp="1"/>
          </p:cNvSpPr>
          <p:nvPr>
            <p:ph type="body" sz="half" idx="2"/>
          </p:nvPr>
        </p:nvSpPr>
        <p:spPr>
          <a:xfrm>
            <a:off x="611560" y="1147762"/>
            <a:ext cx="7920880" cy="3692129"/>
          </a:xfrm>
        </p:spPr>
        <p:txBody>
          <a:bodyPr/>
          <a:lstStyle/>
          <a:p>
            <a:pPr>
              <a:lnSpc>
                <a:spcPct val="200000"/>
              </a:lnSpc>
            </a:pPr>
            <a:r>
              <a:rPr lang="zh-CN" altLang="en-US" sz="2000" dirty="0"/>
              <a:t>在</a:t>
            </a:r>
            <a:r>
              <a:rPr lang="en-US" altLang="zh-CN" sz="2000" dirty="0"/>
              <a:t>C99</a:t>
            </a:r>
            <a:r>
              <a:rPr lang="zh-CN" altLang="en-US" sz="2000" dirty="0"/>
              <a:t>中，以</a:t>
            </a:r>
            <a:r>
              <a:rPr lang="en-US" altLang="zh-CN" sz="2000" dirty="0"/>
              <a:t>LL</a:t>
            </a:r>
            <a:r>
              <a:rPr lang="zh-CN" altLang="en-US" sz="2000" dirty="0"/>
              <a:t>或</a:t>
            </a:r>
            <a:r>
              <a:rPr lang="en-US" altLang="zh-CN" sz="2000" dirty="0" err="1"/>
              <a:t>ll</a:t>
            </a:r>
            <a:r>
              <a:rPr lang="zh-CN" altLang="en-US" sz="2000" dirty="0"/>
              <a:t>（两个字母大小写要一致）结尾的整型长量是</a:t>
            </a:r>
            <a:r>
              <a:rPr lang="en-US" altLang="zh-CN" sz="2000" dirty="0"/>
              <a:t>long </a:t>
            </a:r>
            <a:r>
              <a:rPr lang="en-US" altLang="zh-CN" sz="2000" dirty="0" err="1"/>
              <a:t>long</a:t>
            </a:r>
            <a:r>
              <a:rPr lang="en-US" altLang="zh-CN" sz="2000" dirty="0"/>
              <a:t> </a:t>
            </a:r>
            <a:r>
              <a:rPr lang="en-US" altLang="zh-CN" sz="2000" dirty="0" err="1"/>
              <a:t>int</a:t>
            </a:r>
            <a:r>
              <a:rPr lang="zh-CN" altLang="en-US" sz="2000" dirty="0"/>
              <a:t>型。</a:t>
            </a:r>
            <a:endParaRPr lang="en-US" altLang="zh-CN" sz="2000" dirty="0"/>
          </a:p>
          <a:p>
            <a:pPr>
              <a:lnSpc>
                <a:spcPct val="200000"/>
              </a:lnSpc>
            </a:pPr>
            <a:r>
              <a:rPr lang="zh-CN" altLang="en-US" sz="2000" dirty="0"/>
              <a:t>如果</a:t>
            </a:r>
            <a:r>
              <a:rPr lang="en-US" altLang="zh-CN" sz="2000" dirty="0"/>
              <a:t>LL</a:t>
            </a:r>
            <a:r>
              <a:rPr lang="zh-CN" altLang="en-US" sz="2000" dirty="0"/>
              <a:t>或</a:t>
            </a:r>
            <a:r>
              <a:rPr lang="en-US" altLang="zh-CN" sz="2000" dirty="0" err="1"/>
              <a:t>ll</a:t>
            </a:r>
            <a:r>
              <a:rPr lang="zh-CN" altLang="en-US" sz="2000" dirty="0"/>
              <a:t>前加</a:t>
            </a:r>
            <a:r>
              <a:rPr lang="en-US" altLang="zh-CN" sz="2000" dirty="0"/>
              <a:t>U</a:t>
            </a:r>
            <a:r>
              <a:rPr lang="zh-CN" altLang="en-US" sz="2000" dirty="0"/>
              <a:t>或</a:t>
            </a:r>
            <a:r>
              <a:rPr lang="en-US" altLang="zh-CN" sz="2000" dirty="0"/>
              <a:t>u，</a:t>
            </a:r>
            <a:r>
              <a:rPr lang="zh-CN" altLang="en-US" sz="2000" dirty="0"/>
              <a:t>则该常量为</a:t>
            </a:r>
            <a:r>
              <a:rPr lang="en-US" altLang="zh-CN" sz="2000" dirty="0">
                <a:latin typeface="Times New Roman" panose="02020603050405020304" pitchFamily="18" charset="0"/>
              </a:rPr>
              <a:t>unsigned long </a:t>
            </a:r>
            <a:r>
              <a:rPr lang="en-US" altLang="zh-CN" sz="2000" dirty="0" err="1">
                <a:latin typeface="Times New Roman" panose="02020603050405020304" pitchFamily="18" charset="0"/>
              </a:rPr>
              <a:t>long</a:t>
            </a:r>
            <a:r>
              <a:rPr lang="en-US" altLang="zh-CN" sz="2000" dirty="0">
                <a:latin typeface="Times New Roman" panose="02020603050405020304" pitchFamily="18" charset="0"/>
              </a:rPr>
              <a:t> </a:t>
            </a:r>
            <a:r>
              <a:rPr lang="en-US" altLang="zh-CN" sz="2000" dirty="0" err="1">
                <a:latin typeface="Times New Roman" panose="02020603050405020304" pitchFamily="18" charset="0"/>
              </a:rPr>
              <a:t>int</a:t>
            </a:r>
            <a:r>
              <a:rPr lang="zh-CN" altLang="en-US" sz="2000" dirty="0">
                <a:latin typeface="Times New Roman" panose="02020603050405020304" pitchFamily="18" charset="0"/>
              </a:rPr>
              <a:t>型。</a:t>
            </a:r>
            <a:endParaRPr lang="en-US" altLang="zh-CN" sz="2000" dirty="0">
              <a:latin typeface="Times New Roman" panose="02020603050405020304" pitchFamily="18" charset="0"/>
            </a:endParaRPr>
          </a:p>
          <a:p>
            <a:pPr>
              <a:lnSpc>
                <a:spcPct val="200000"/>
              </a:lnSpc>
            </a:pPr>
            <a:r>
              <a:rPr lang="zh-CN" altLang="en-US" sz="2000" dirty="0"/>
              <a:t>对于没有后缀的，选择可以表示该值的最小类型。</a:t>
            </a:r>
            <a:endParaRPr lang="en-US" altLang="zh-CN" sz="2000" dirty="0"/>
          </a:p>
          <a:p>
            <a:pPr>
              <a:lnSpc>
                <a:spcPct val="200000"/>
              </a:lnSpc>
            </a:pPr>
            <a:endParaRPr lang="zh-CN" altLang="en-US" sz="2000" dirty="0"/>
          </a:p>
        </p:txBody>
      </p:sp>
    </p:spTree>
    <p:extLst>
      <p:ext uri="{BB962C8B-B14F-4D97-AF65-F5344CB8AC3E}">
        <p14:creationId xmlns:p14="http://schemas.microsoft.com/office/powerpoint/2010/main" val="920341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1403648" y="447824"/>
            <a:ext cx="6405562" cy="539750"/>
          </a:xfrm>
        </p:spPr>
        <p:txBody>
          <a:bodyPr vert="horz" wrap="square" lIns="69056" tIns="34529" rIns="69056" bIns="34529" numCol="1" anchor="ctr" anchorCtr="0" compatLnSpc="1">
            <a:prstTxWarp prst="textNoShape">
              <a:avLst/>
            </a:prstTxWarp>
            <a:normAutofit/>
          </a:bodyPr>
          <a:lstStyle/>
          <a:p>
            <a:r>
              <a:rPr lang="zh-CN" altLang="en-US" b="1" dirty="0">
                <a:solidFill>
                  <a:srgbClr val="C00000"/>
                </a:solidFill>
              </a:rPr>
              <a:t>整数溢出</a:t>
            </a:r>
            <a:endParaRPr lang="en-US" altLang="zh-CN" b="1" dirty="0">
              <a:solidFill>
                <a:srgbClr val="C00000"/>
              </a:solidFill>
            </a:endParaRPr>
          </a:p>
        </p:txBody>
      </p:sp>
      <p:sp>
        <p:nvSpPr>
          <p:cNvPr id="20483" name="Content Placeholder 2"/>
          <p:cNvSpPr>
            <a:spLocks noGrp="1"/>
          </p:cNvSpPr>
          <p:nvPr>
            <p:ph idx="4294967295"/>
          </p:nvPr>
        </p:nvSpPr>
        <p:spPr>
          <a:xfrm>
            <a:off x="323528" y="987574"/>
            <a:ext cx="8424863" cy="3833812"/>
          </a:xfrm>
        </p:spPr>
        <p:txBody>
          <a:bodyPr vert="horz" wrap="square" lIns="69056" tIns="34529" rIns="69056" bIns="34529" numCol="1" anchor="t" anchorCtr="0" compatLnSpc="1">
            <a:prstTxWarp prst="textNoShape">
              <a:avLst/>
            </a:prstTxWarp>
            <a:normAutofit/>
          </a:bodyPr>
          <a:lstStyle/>
          <a:p>
            <a:pPr>
              <a:lnSpc>
                <a:spcPct val="125000"/>
              </a:lnSpc>
              <a:spcBef>
                <a:spcPts val="900"/>
              </a:spcBef>
            </a:pPr>
            <a:r>
              <a:rPr lang="zh-CN" altLang="en-US" sz="2200" dirty="0"/>
              <a:t>当对整型执行算术运算，其结果</a:t>
            </a:r>
            <a:r>
              <a:rPr lang="zh-CN" altLang="zh-CN" sz="2200" dirty="0"/>
              <a:t>有可能</a:t>
            </a:r>
            <a:r>
              <a:rPr lang="zh-CN" altLang="en-US" sz="2200" dirty="0"/>
              <a:t>超出整型的表示范围</a:t>
            </a:r>
            <a:r>
              <a:rPr lang="en-US" altLang="zh-CN" sz="2200" dirty="0"/>
              <a:t> </a:t>
            </a:r>
          </a:p>
          <a:p>
            <a:pPr>
              <a:lnSpc>
                <a:spcPct val="125000"/>
              </a:lnSpc>
              <a:spcBef>
                <a:spcPts val="900"/>
              </a:spcBef>
            </a:pPr>
            <a:r>
              <a:rPr lang="zh-CN" altLang="en-US" sz="2200" dirty="0"/>
              <a:t>当两个整型数进行算术运算，其结果必须表示为整型。</a:t>
            </a:r>
            <a:r>
              <a:rPr lang="en-US" altLang="zh-CN" sz="2200" dirty="0"/>
              <a:t> </a:t>
            </a:r>
          </a:p>
          <a:p>
            <a:pPr>
              <a:lnSpc>
                <a:spcPct val="125000"/>
              </a:lnSpc>
              <a:spcBef>
                <a:spcPts val="900"/>
              </a:spcBef>
            </a:pPr>
            <a:r>
              <a:rPr lang="zh-CN" altLang="en-US" sz="2200" dirty="0"/>
              <a:t>如果运算结果太大不能表示时，就会发生溢出。</a:t>
            </a:r>
          </a:p>
          <a:p>
            <a:pPr>
              <a:lnSpc>
                <a:spcPct val="125000"/>
              </a:lnSpc>
              <a:spcBef>
                <a:spcPts val="900"/>
              </a:spcBef>
            </a:pPr>
            <a:r>
              <a:rPr lang="zh-CN" altLang="en-US" sz="2200" dirty="0"/>
              <a:t>整型溢出发生时的表现取决于操作数是有符号型还是无符号型：</a:t>
            </a:r>
          </a:p>
          <a:p>
            <a:pPr lvl="1">
              <a:lnSpc>
                <a:spcPct val="125000"/>
              </a:lnSpc>
              <a:spcBef>
                <a:spcPts val="900"/>
              </a:spcBef>
            </a:pPr>
            <a:r>
              <a:rPr lang="zh-CN" altLang="en-US" dirty="0"/>
              <a:t>有符号整数运算发生的溢出，程序的行为是没有定义的（不确定的）。 </a:t>
            </a:r>
          </a:p>
          <a:p>
            <a:pPr lvl="1">
              <a:lnSpc>
                <a:spcPct val="125000"/>
              </a:lnSpc>
              <a:spcBef>
                <a:spcPts val="900"/>
              </a:spcBef>
            </a:pPr>
            <a:r>
              <a:rPr lang="zh-CN" altLang="en-US" dirty="0"/>
              <a:t>无符号整数运算发生溢出时，运算的结果是有定义（确定的），即为正确结果模除 </a:t>
            </a:r>
            <a:r>
              <a:rPr lang="en-US" altLang="zh-CN" dirty="0"/>
              <a:t>2</a:t>
            </a:r>
            <a:r>
              <a:rPr lang="en-US" altLang="zh-CN" i="1" baseline="30000" dirty="0"/>
              <a:t>n</a:t>
            </a:r>
            <a:r>
              <a:rPr lang="zh-CN" altLang="en-US" dirty="0"/>
              <a:t>的结果，其中</a:t>
            </a:r>
            <a:r>
              <a:rPr lang="en-US" altLang="zh-CN" i="1" dirty="0"/>
              <a:t>n</a:t>
            </a:r>
            <a:r>
              <a:rPr lang="zh-CN" altLang="en-US" dirty="0"/>
              <a:t>是存储运算结果的位数。</a:t>
            </a:r>
            <a:endParaRPr lang="en-US" altLang="zh-CN" dirty="0"/>
          </a:p>
        </p:txBody>
      </p:sp>
    </p:spTree>
    <p:extLst>
      <p:ext uri="{BB962C8B-B14F-4D97-AF65-F5344CB8AC3E}">
        <p14:creationId xmlns:p14="http://schemas.microsoft.com/office/powerpoint/2010/main" val="1460557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ox(in)">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ox(in)">
                                      <p:cBhvr>
                                        <p:cTn id="12" dur="500"/>
                                        <p:tgtEl>
                                          <p:spTgt spid="20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box(in)">
                                      <p:cBhvr>
                                        <p:cTn id="17" dur="500"/>
                                        <p:tgtEl>
                                          <p:spTgt spid="20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box(in)">
                                      <p:cBhvr>
                                        <p:cTn id="22" dur="500"/>
                                        <p:tgtEl>
                                          <p:spTgt spid="204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box(in)">
                                      <p:cBhvr>
                                        <p:cTn id="27" dur="500"/>
                                        <p:tgtEl>
                                          <p:spTgt spid="204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483">
                                            <p:txEl>
                                              <p:pRg st="5" end="5"/>
                                            </p:txEl>
                                          </p:spTgt>
                                        </p:tgtEl>
                                        <p:attrNameLst>
                                          <p:attrName>style.visibility</p:attrName>
                                        </p:attrNameLst>
                                      </p:cBhvr>
                                      <p:to>
                                        <p:strVal val="visible"/>
                                      </p:to>
                                    </p:set>
                                    <p:animEffect transition="in" filter="box(in)">
                                      <p:cBhvr>
                                        <p:cTn id="32"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554831"/>
          </a:xfrm>
        </p:spPr>
        <p:txBody>
          <a:bodyPr vert="horz" wrap="square" lIns="69056" tIns="34529" rIns="69056" bIns="34529" numCol="1" anchor="ctr" anchorCtr="0" compatLnSpc="1">
            <a:prstTxWarp prst="textNoShape">
              <a:avLst/>
            </a:prstTxWarp>
          </a:bodyPr>
          <a:lstStyle/>
          <a:p>
            <a:pPr eaLnBrk="1" hangingPunct="1">
              <a:defRPr/>
            </a:pPr>
            <a:r>
              <a:rPr lang="zh-CN" altLang="en-US" sz="3200" dirty="0">
                <a:effectLst>
                  <a:outerShdw blurRad="38100" dist="38100" dir="2700000" algn="tl">
                    <a:srgbClr val="C0C0C0"/>
                  </a:outerShdw>
                </a:effectLst>
              </a:rPr>
              <a:t>常量区</a:t>
            </a:r>
          </a:p>
        </p:txBody>
      </p:sp>
      <p:sp>
        <p:nvSpPr>
          <p:cNvPr id="614403" name="Rectangle 3"/>
          <p:cNvSpPr>
            <a:spLocks noChangeArrowheads="1"/>
          </p:cNvSpPr>
          <p:nvPr/>
        </p:nvSpPr>
        <p:spPr bwMode="auto">
          <a:xfrm>
            <a:off x="342901" y="1150144"/>
            <a:ext cx="8572499" cy="359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ct val="150000"/>
              </a:lnSpc>
              <a:spcBef>
                <a:spcPts val="9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常量区存储了</a:t>
            </a:r>
            <a:r>
              <a:rPr kumimoji="1" lang="zh-CN" altLang="en-US" sz="2100" dirty="0">
                <a:solidFill>
                  <a:srgbClr val="FF0000"/>
                </a:solidFill>
                <a:latin typeface="微软雅黑" panose="020B0503020204020204" pitchFamily="34" charset="-122"/>
                <a:ea typeface="微软雅黑" panose="020B0503020204020204" pitchFamily="34" charset="-122"/>
              </a:rPr>
              <a:t>未被初始化</a:t>
            </a:r>
            <a:r>
              <a:rPr kumimoji="1" lang="zh-CN" altLang="en-US" sz="2100" dirty="0">
                <a:solidFill>
                  <a:srgbClr val="000066"/>
                </a:solidFill>
                <a:latin typeface="微软雅黑" panose="020B0503020204020204" pitchFamily="34" charset="-122"/>
                <a:ea typeface="微软雅黑" panose="020B0503020204020204" pitchFamily="34" charset="-122"/>
              </a:rPr>
              <a:t>使用的字符串常量（将在第</a:t>
            </a:r>
            <a:r>
              <a:rPr kumimoji="1" lang="en-US" altLang="zh-CN" sz="2100" dirty="0">
                <a:solidFill>
                  <a:srgbClr val="000066"/>
                </a:solidFill>
                <a:latin typeface="微软雅黑" panose="020B0503020204020204" pitchFamily="34" charset="-122"/>
                <a:ea typeface="微软雅黑" panose="020B0503020204020204" pitchFamily="34" charset="-122"/>
              </a:rPr>
              <a:t>10 </a:t>
            </a:r>
            <a:r>
              <a:rPr kumimoji="1" lang="zh-CN" altLang="en-US" sz="2100" dirty="0">
                <a:solidFill>
                  <a:srgbClr val="000066"/>
                </a:solidFill>
                <a:latin typeface="微软雅黑" panose="020B0503020204020204" pitchFamily="34" charset="-122"/>
                <a:ea typeface="微软雅黑" panose="020B0503020204020204" pitchFamily="34" charset="-122"/>
              </a:rPr>
              <a:t>章详细说明）和被</a:t>
            </a:r>
            <a:r>
              <a:rPr kumimoji="1" lang="en-US" altLang="zh-CN" sz="2100" dirty="0" err="1">
                <a:solidFill>
                  <a:srgbClr val="000066"/>
                </a:solidFill>
                <a:latin typeface="微软雅黑" panose="020B0503020204020204" pitchFamily="34" charset="-122"/>
                <a:ea typeface="微软雅黑" panose="020B0503020204020204" pitchFamily="34" charset="-122"/>
              </a:rPr>
              <a:t>const</a:t>
            </a:r>
            <a:r>
              <a:rPr kumimoji="1" lang="en-US" altLang="zh-CN" sz="2100" dirty="0">
                <a:solidFill>
                  <a:srgbClr val="000066"/>
                </a:solidFill>
                <a:latin typeface="微软雅黑" panose="020B0503020204020204" pitchFamily="34" charset="-122"/>
                <a:ea typeface="微软雅黑" panose="020B0503020204020204" pitchFamily="34" charset="-122"/>
              </a:rPr>
              <a:t> </a:t>
            </a:r>
            <a:r>
              <a:rPr kumimoji="1" lang="zh-CN" altLang="en-US" sz="2100" dirty="0">
                <a:solidFill>
                  <a:srgbClr val="000066"/>
                </a:solidFill>
                <a:latin typeface="微软雅黑" panose="020B0503020204020204" pitchFamily="34" charset="-122"/>
                <a:ea typeface="微软雅黑" panose="020B0503020204020204" pitchFamily="34" charset="-122"/>
              </a:rPr>
              <a:t>修饰的符号常量（将在</a:t>
            </a:r>
            <a:r>
              <a:rPr kumimoji="1" lang="en-US" altLang="zh-CN" sz="2100" dirty="0">
                <a:solidFill>
                  <a:srgbClr val="000066"/>
                </a:solidFill>
                <a:latin typeface="微软雅黑" panose="020B0503020204020204" pitchFamily="34" charset="-122"/>
                <a:ea typeface="微软雅黑" panose="020B0503020204020204" pitchFamily="34" charset="-122"/>
              </a:rPr>
              <a:t>3.2 </a:t>
            </a:r>
            <a:r>
              <a:rPr kumimoji="1" lang="zh-CN" altLang="en-US" sz="2100" dirty="0">
                <a:solidFill>
                  <a:srgbClr val="000066"/>
                </a:solidFill>
                <a:latin typeface="微软雅黑" panose="020B0503020204020204" pitchFamily="34" charset="-122"/>
                <a:ea typeface="微软雅黑" panose="020B0503020204020204" pitchFamily="34" charset="-122"/>
              </a:rPr>
              <a:t>节说明），其特点是只可被访问、不可被写入，生命周期与程序的运行周期一样长。</a:t>
            </a:r>
            <a:endParaRPr kumimoji="1" lang="en-US" altLang="zh-CN" sz="21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ct val="150000"/>
              </a:lnSpc>
              <a:spcBef>
                <a:spcPts val="9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但是并不是所有的常量都会被编译器放在常量区，因为编译器认为普通的</a:t>
            </a:r>
            <a:r>
              <a:rPr kumimoji="1" lang="zh-CN" altLang="en-US" sz="2100" dirty="0">
                <a:solidFill>
                  <a:srgbClr val="FF0000"/>
                </a:solidFill>
                <a:latin typeface="微软雅黑" panose="020B0503020204020204" pitchFamily="34" charset="-122"/>
                <a:ea typeface="微软雅黑" panose="020B0503020204020204" pitchFamily="34" charset="-122"/>
              </a:rPr>
              <a:t>整型、浮点型或字符型常量</a:t>
            </a:r>
            <a:r>
              <a:rPr kumimoji="1" lang="zh-CN" altLang="en-US" sz="2100" dirty="0">
                <a:solidFill>
                  <a:srgbClr val="000066"/>
                </a:solidFill>
                <a:latin typeface="微软雅黑" panose="020B0503020204020204" pitchFamily="34" charset="-122"/>
                <a:ea typeface="微软雅黑" panose="020B0503020204020204" pitchFamily="34" charset="-122"/>
              </a:rPr>
              <a:t>在使用时是可以通过立即数来实现的，没有必要额外存储到数据区，如此节省了存储空间和运行时的访问时间。</a:t>
            </a:r>
            <a:endParaRPr kumimoji="1" lang="en-US" altLang="zh-CN" sz="21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5826885"/>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整型</a:t>
            </a:r>
            <a:r>
              <a:rPr lang="en-US" altLang="zh-CN" sz="2800" dirty="0"/>
              <a:t>—</a:t>
            </a:r>
            <a:r>
              <a:rPr lang="zh-CN" altLang="en-US" sz="2800" dirty="0"/>
              <a:t>输入</a:t>
            </a:r>
            <a:r>
              <a:rPr lang="en-US" altLang="zh-CN" sz="2800" dirty="0"/>
              <a:t>/</a:t>
            </a:r>
            <a:r>
              <a:rPr lang="zh-CN" altLang="en-US" sz="2800" dirty="0"/>
              <a:t>输出</a:t>
            </a:r>
          </a:p>
        </p:txBody>
      </p:sp>
      <p:sp>
        <p:nvSpPr>
          <p:cNvPr id="5" name="TextBox 4"/>
          <p:cNvSpPr txBox="1"/>
          <p:nvPr/>
        </p:nvSpPr>
        <p:spPr>
          <a:xfrm>
            <a:off x="467544" y="897565"/>
            <a:ext cx="3528392" cy="461665"/>
          </a:xfrm>
          <a:prstGeom prst="rect">
            <a:avLst/>
          </a:prstGeom>
          <a:noFill/>
        </p:spPr>
        <p:txBody>
          <a:bodyPr wrap="square" rtlCol="0">
            <a:spAutoFit/>
          </a:bodyPr>
          <a:lstStyle/>
          <a:p>
            <a:pPr marL="514350" indent="-514350">
              <a:buFont typeface="+mj-ea"/>
              <a:buAutoNum type="circleNumDbPlain"/>
            </a:pPr>
            <a:r>
              <a:rPr lang="zh-CN" altLang="en-US" sz="2400" dirty="0">
                <a:latin typeface="微软雅黑" pitchFamily="34" charset="-122"/>
                <a:ea typeface="微软雅黑" pitchFamily="34" charset="-122"/>
              </a:rPr>
              <a:t>转换说明：</a:t>
            </a:r>
            <a:r>
              <a:rPr lang="en-US" altLang="zh-CN" sz="2400" dirty="0">
                <a:latin typeface="微软雅黑" pitchFamily="34" charset="-122"/>
                <a:ea typeface="微软雅黑" pitchFamily="34" charset="-122"/>
              </a:rPr>
              <a:t>%d</a:t>
            </a:r>
            <a:endParaRPr lang="zh-CN" altLang="en-US" sz="2800" dirty="0">
              <a:latin typeface="微软雅黑" pitchFamily="34" charset="-122"/>
              <a:ea typeface="微软雅黑" pitchFamily="34" charset="-122"/>
            </a:endParaRPr>
          </a:p>
        </p:txBody>
      </p:sp>
      <p:sp>
        <p:nvSpPr>
          <p:cNvPr id="6" name="TextBox 5"/>
          <p:cNvSpPr txBox="1"/>
          <p:nvPr/>
        </p:nvSpPr>
        <p:spPr>
          <a:xfrm>
            <a:off x="947633" y="1275607"/>
            <a:ext cx="3998540" cy="961289"/>
          </a:xfrm>
          <a:prstGeom prst="rect">
            <a:avLst/>
          </a:prstGeom>
          <a:noFill/>
        </p:spPr>
        <p:txBody>
          <a:bodyPr wrap="square" rtlCol="0">
            <a:spAutoFit/>
          </a:bodyPr>
          <a:lstStyle/>
          <a:p>
            <a:pPr>
              <a:lnSpc>
                <a:spcPct val="150000"/>
              </a:lnSpc>
            </a:pPr>
            <a:r>
              <a:rPr lang="zh-CN" altLang="en-US" sz="2000" dirty="0">
                <a:latin typeface="微软雅黑" pitchFamily="34" charset="-122"/>
                <a:ea typeface="微软雅黑" pitchFamily="34" charset="-122"/>
              </a:rPr>
              <a:t>针对</a:t>
            </a:r>
            <a:r>
              <a:rPr lang="en-US" altLang="zh-CN" sz="2000" dirty="0" err="1">
                <a:latin typeface="微软雅黑" pitchFamily="34" charset="-122"/>
                <a:ea typeface="微软雅黑" pitchFamily="34" charset="-122"/>
              </a:rPr>
              <a:t>int</a:t>
            </a:r>
            <a:r>
              <a:rPr lang="zh-CN" altLang="en-US" sz="2000" dirty="0">
                <a:latin typeface="微软雅黑" pitchFamily="34" charset="-122"/>
                <a:ea typeface="微软雅黑" pitchFamily="34" charset="-122"/>
              </a:rPr>
              <a:t>，十进制整数</a:t>
            </a:r>
            <a:endParaRPr lang="en-US" altLang="zh-CN" sz="2000" dirty="0">
              <a:latin typeface="微软雅黑" pitchFamily="34" charset="-122"/>
              <a:ea typeface="微软雅黑" pitchFamily="34" charset="-122"/>
            </a:endParaRPr>
          </a:p>
          <a:p>
            <a:pPr>
              <a:lnSpc>
                <a:spcPct val="150000"/>
              </a:lnSpc>
            </a:pPr>
            <a:r>
              <a:rPr lang="zh-CN" altLang="en-US" sz="2000" dirty="0">
                <a:latin typeface="微软雅黑" pitchFamily="34" charset="-122"/>
                <a:ea typeface="微软雅黑" pitchFamily="34" charset="-122"/>
              </a:rPr>
              <a:t>可用于</a:t>
            </a:r>
            <a:r>
              <a:rPr lang="en-US" altLang="zh-CN" sz="2000" dirty="0" err="1">
                <a:latin typeface="微软雅黑" pitchFamily="34" charset="-122"/>
                <a:ea typeface="微软雅黑" pitchFamily="34" charset="-122"/>
              </a:rPr>
              <a:t>scanf</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和</a:t>
            </a:r>
            <a:r>
              <a:rPr lang="en-US" altLang="zh-CN" sz="2000" dirty="0" err="1">
                <a:latin typeface="微软雅黑" pitchFamily="34" charset="-122"/>
                <a:ea typeface="微软雅黑" pitchFamily="34" charset="-122"/>
              </a:rPr>
              <a:t>printf</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函数</a:t>
            </a:r>
          </a:p>
        </p:txBody>
      </p:sp>
      <p:sp>
        <p:nvSpPr>
          <p:cNvPr id="7" name="矩形 6"/>
          <p:cNvSpPr/>
          <p:nvPr/>
        </p:nvSpPr>
        <p:spPr>
          <a:xfrm>
            <a:off x="467544" y="2667564"/>
            <a:ext cx="2316660" cy="461665"/>
          </a:xfrm>
          <a:prstGeom prst="rect">
            <a:avLst/>
          </a:prstGeom>
        </p:spPr>
        <p:txBody>
          <a:bodyPr wrap="none">
            <a:spAutoFit/>
          </a:bodyPr>
          <a:lstStyle/>
          <a:p>
            <a:pPr marL="514350" indent="-514350">
              <a:buFont typeface="+mj-ea"/>
              <a:buAutoNum type="circleNumDbPlain" startAt="2"/>
            </a:pPr>
            <a:r>
              <a:rPr lang="zh-CN" altLang="en-US" sz="2400" dirty="0">
                <a:latin typeface="微软雅黑" pitchFamily="34" charset="-122"/>
                <a:ea typeface="微软雅黑" pitchFamily="34" charset="-122"/>
              </a:rPr>
              <a:t>无符号整数</a:t>
            </a:r>
            <a:r>
              <a:rPr lang="en-US" altLang="zh-CN" sz="2400" dirty="0">
                <a:latin typeface="微软雅黑" pitchFamily="34" charset="-122"/>
                <a:ea typeface="微软雅黑" pitchFamily="34" charset="-122"/>
              </a:rPr>
              <a:t>:</a:t>
            </a:r>
            <a:endParaRPr lang="zh-CN" altLang="en-US" sz="2400" dirty="0">
              <a:latin typeface="微软雅黑" pitchFamily="34" charset="-122"/>
              <a:ea typeface="微软雅黑" pitchFamily="34" charset="-122"/>
            </a:endParaRPr>
          </a:p>
        </p:txBody>
      </p:sp>
      <p:sp>
        <p:nvSpPr>
          <p:cNvPr id="8" name="TextBox 7"/>
          <p:cNvSpPr txBox="1"/>
          <p:nvPr/>
        </p:nvSpPr>
        <p:spPr>
          <a:xfrm>
            <a:off x="971600" y="3099613"/>
            <a:ext cx="3528392" cy="1477328"/>
          </a:xfrm>
          <a:prstGeom prst="rect">
            <a:avLst/>
          </a:prstGeom>
          <a:noFill/>
        </p:spPr>
        <p:txBody>
          <a:bodyPr wrap="square" rtlCol="0">
            <a:spAutoFit/>
          </a:bodyPr>
          <a:lstStyle/>
          <a:p>
            <a:pPr>
              <a:lnSpc>
                <a:spcPct val="150000"/>
              </a:lnSpc>
            </a:pPr>
            <a:r>
              <a:rPr lang="en-US" altLang="zh-CN" sz="2000" dirty="0">
                <a:latin typeface="微软雅黑" pitchFamily="34" charset="-122"/>
                <a:ea typeface="微软雅黑" pitchFamily="34" charset="-122"/>
              </a:rPr>
              <a:t>%u:</a:t>
            </a:r>
            <a:r>
              <a:rPr lang="zh-CN" altLang="en-US" sz="2000" dirty="0">
                <a:latin typeface="微软雅黑" pitchFamily="34" charset="-122"/>
                <a:ea typeface="微软雅黑" pitchFamily="34" charset="-122"/>
              </a:rPr>
              <a:t>无符号十进制整数</a:t>
            </a:r>
            <a:endParaRPr lang="en-US" altLang="zh-CN" sz="2000" dirty="0">
              <a:latin typeface="微软雅黑" pitchFamily="34" charset="-122"/>
              <a:ea typeface="微软雅黑" pitchFamily="34" charset="-122"/>
            </a:endParaRPr>
          </a:p>
          <a:p>
            <a:pPr>
              <a:lnSpc>
                <a:spcPct val="150000"/>
              </a:lnSpc>
            </a:pPr>
            <a:r>
              <a:rPr lang="en-US" altLang="zh-CN" sz="2000" dirty="0">
                <a:latin typeface="微软雅黑" pitchFamily="34" charset="-122"/>
                <a:ea typeface="微软雅黑" pitchFamily="34" charset="-122"/>
              </a:rPr>
              <a:t>%o:</a:t>
            </a:r>
            <a:r>
              <a:rPr lang="zh-CN" altLang="en-US" sz="2000" dirty="0">
                <a:latin typeface="微软雅黑" pitchFamily="34" charset="-122"/>
                <a:ea typeface="微软雅黑" pitchFamily="34" charset="-122"/>
              </a:rPr>
              <a:t>八进制整数</a:t>
            </a:r>
            <a:endParaRPr lang="en-US" altLang="zh-CN" sz="2000" dirty="0">
              <a:latin typeface="微软雅黑" pitchFamily="34" charset="-122"/>
              <a:ea typeface="微软雅黑" pitchFamily="34" charset="-122"/>
            </a:endParaRPr>
          </a:p>
          <a:p>
            <a:pPr>
              <a:lnSpc>
                <a:spcPct val="150000"/>
              </a:lnSpc>
            </a:pPr>
            <a:r>
              <a:rPr lang="en-US" altLang="zh-CN" sz="2000" dirty="0">
                <a:latin typeface="微软雅黑" pitchFamily="34" charset="-122"/>
                <a:ea typeface="微软雅黑" pitchFamily="34" charset="-122"/>
              </a:rPr>
              <a:t>%x:</a:t>
            </a:r>
            <a:r>
              <a:rPr lang="zh-CN" altLang="en-US" sz="2000" dirty="0">
                <a:latin typeface="微软雅黑" pitchFamily="34" charset="-122"/>
                <a:ea typeface="微软雅黑" pitchFamily="34" charset="-122"/>
              </a:rPr>
              <a:t>十六进制整数</a:t>
            </a:r>
          </a:p>
        </p:txBody>
      </p:sp>
      <p:sp>
        <p:nvSpPr>
          <p:cNvPr id="12" name="TextBox 11"/>
          <p:cNvSpPr txBox="1"/>
          <p:nvPr/>
        </p:nvSpPr>
        <p:spPr>
          <a:xfrm>
            <a:off x="5558904" y="1203598"/>
            <a:ext cx="2952328" cy="1422954"/>
          </a:xfrm>
          <a:prstGeom prst="rect">
            <a:avLst/>
          </a:prstGeom>
          <a:noFill/>
        </p:spPr>
        <p:txBody>
          <a:bodyPr wrap="square" rtlCol="0">
            <a:spAutoFit/>
          </a:bodyPr>
          <a:lstStyle/>
          <a:p>
            <a:pPr>
              <a:lnSpc>
                <a:spcPct val="150000"/>
              </a:lnSpc>
            </a:pPr>
            <a:r>
              <a:rPr lang="en-US" altLang="zh-CN" sz="2000" dirty="0">
                <a:latin typeface="微软雅黑" pitchFamily="34" charset="-122"/>
                <a:ea typeface="微软雅黑" pitchFamily="34" charset="-122"/>
              </a:rPr>
              <a:t>unsigned </a:t>
            </a:r>
            <a:r>
              <a:rPr lang="en-US" altLang="zh-CN" sz="2000" dirty="0" err="1">
                <a:latin typeface="微软雅黑" pitchFamily="34" charset="-122"/>
                <a:ea typeface="微软雅黑" pitchFamily="34" charset="-122"/>
              </a:rPr>
              <a:t>int</a:t>
            </a:r>
            <a:r>
              <a:rPr lang="en-US" altLang="zh-CN" sz="2000" dirty="0">
                <a:latin typeface="微软雅黑" pitchFamily="34" charset="-122"/>
                <a:ea typeface="微软雅黑" pitchFamily="34" charset="-122"/>
              </a:rPr>
              <a:t> u;	</a:t>
            </a:r>
          </a:p>
          <a:p>
            <a:pPr>
              <a:lnSpc>
                <a:spcPct val="150000"/>
              </a:lnSpc>
            </a:pPr>
            <a:r>
              <a:rPr lang="en-US" altLang="zh-CN" sz="2000" dirty="0" err="1">
                <a:latin typeface="微软雅黑" pitchFamily="34" charset="-122"/>
                <a:ea typeface="微软雅黑" pitchFamily="34" charset="-122"/>
              </a:rPr>
              <a:t>scanf</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u”,&amp;u</a:t>
            </a:r>
            <a:r>
              <a:rPr lang="en-US" altLang="zh-CN" sz="2000" dirty="0">
                <a:latin typeface="微软雅黑" pitchFamily="34" charset="-122"/>
                <a:ea typeface="微软雅黑" pitchFamily="34" charset="-122"/>
              </a:rPr>
              <a:t>);</a:t>
            </a:r>
          </a:p>
          <a:p>
            <a:pPr>
              <a:lnSpc>
                <a:spcPct val="150000"/>
              </a:lnSpc>
            </a:pPr>
            <a:r>
              <a:rPr lang="en-US" altLang="zh-CN" sz="2000" dirty="0" err="1">
                <a:latin typeface="微软雅黑" pitchFamily="34" charset="-122"/>
                <a:ea typeface="微软雅黑" pitchFamily="34" charset="-122"/>
              </a:rPr>
              <a:t>printf</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u”,u</a:t>
            </a:r>
            <a:r>
              <a:rPr lang="en-US" altLang="zh-CN" sz="2000" dirty="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sp>
        <p:nvSpPr>
          <p:cNvPr id="13" name="TextBox 12"/>
          <p:cNvSpPr txBox="1"/>
          <p:nvPr/>
        </p:nvSpPr>
        <p:spPr>
          <a:xfrm>
            <a:off x="5580112" y="2703356"/>
            <a:ext cx="2952328" cy="1015663"/>
          </a:xfrm>
          <a:prstGeom prst="rect">
            <a:avLst/>
          </a:prstGeom>
          <a:noFill/>
        </p:spPr>
        <p:txBody>
          <a:bodyPr wrap="square" rtlCol="0">
            <a:spAutoFit/>
          </a:bodyPr>
          <a:lstStyle/>
          <a:p>
            <a:pPr>
              <a:lnSpc>
                <a:spcPct val="150000"/>
              </a:lnSpc>
            </a:pPr>
            <a:r>
              <a:rPr lang="en-US" altLang="zh-CN" sz="2000" dirty="0" err="1">
                <a:latin typeface="微软雅黑" pitchFamily="34" charset="-122"/>
                <a:ea typeface="微软雅黑" pitchFamily="34" charset="-122"/>
              </a:rPr>
              <a:t>scanf</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o”,&amp;u</a:t>
            </a:r>
            <a:r>
              <a:rPr lang="en-US" altLang="zh-CN" sz="2000" dirty="0">
                <a:latin typeface="微软雅黑" pitchFamily="34" charset="-122"/>
                <a:ea typeface="微软雅黑" pitchFamily="34" charset="-122"/>
              </a:rPr>
              <a:t>);</a:t>
            </a:r>
          </a:p>
          <a:p>
            <a:pPr>
              <a:lnSpc>
                <a:spcPct val="150000"/>
              </a:lnSpc>
            </a:pPr>
            <a:r>
              <a:rPr lang="en-US" altLang="zh-CN" sz="2000" dirty="0" err="1">
                <a:latin typeface="微软雅黑" pitchFamily="34" charset="-122"/>
                <a:ea typeface="微软雅黑" pitchFamily="34" charset="-122"/>
              </a:rPr>
              <a:t>printf</a:t>
            </a:r>
            <a:r>
              <a:rPr lang="en-US" altLang="zh-CN" sz="2000" dirty="0">
                <a:latin typeface="微软雅黑" pitchFamily="34" charset="-122"/>
                <a:ea typeface="微软雅黑" pitchFamily="34" charset="-122"/>
              </a:rPr>
              <a:t>(“%o”, u);</a:t>
            </a:r>
          </a:p>
        </p:txBody>
      </p:sp>
      <p:sp>
        <p:nvSpPr>
          <p:cNvPr id="3" name="矩形 2"/>
          <p:cNvSpPr/>
          <p:nvPr/>
        </p:nvSpPr>
        <p:spPr>
          <a:xfrm>
            <a:off x="5558904" y="3795823"/>
            <a:ext cx="3363441" cy="1015663"/>
          </a:xfrm>
          <a:prstGeom prst="rect">
            <a:avLst/>
          </a:prstGeom>
          <a:noFill/>
        </p:spPr>
        <p:txBody>
          <a:bodyPr wrap="square" rtlCol="0">
            <a:spAutoFit/>
          </a:bodyPr>
          <a:lstStyle/>
          <a:p>
            <a:pPr>
              <a:lnSpc>
                <a:spcPct val="150000"/>
              </a:lnSpc>
            </a:pPr>
            <a:r>
              <a:rPr lang="en-US" altLang="zh-CN" sz="2000" dirty="0" err="1">
                <a:latin typeface="微软雅黑" pitchFamily="34" charset="-122"/>
                <a:ea typeface="微软雅黑" pitchFamily="34" charset="-122"/>
              </a:rPr>
              <a:t>scanf</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x”,&amp;u</a:t>
            </a:r>
            <a:r>
              <a:rPr lang="en-US" altLang="zh-CN" sz="2000" dirty="0">
                <a:latin typeface="微软雅黑" pitchFamily="34" charset="-122"/>
                <a:ea typeface="微软雅黑" pitchFamily="34" charset="-122"/>
              </a:rPr>
              <a:t>);</a:t>
            </a:r>
          </a:p>
          <a:p>
            <a:pPr>
              <a:lnSpc>
                <a:spcPct val="150000"/>
              </a:lnSpc>
            </a:pPr>
            <a:r>
              <a:rPr lang="en-US" altLang="zh-CN" sz="2000" dirty="0" err="1">
                <a:latin typeface="微软雅黑" pitchFamily="34" charset="-122"/>
                <a:ea typeface="微软雅黑" pitchFamily="34" charset="-122"/>
              </a:rPr>
              <a:t>printf</a:t>
            </a:r>
            <a:r>
              <a:rPr lang="en-US" altLang="zh-CN"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x”,u</a:t>
            </a:r>
            <a:r>
              <a:rPr lang="en-US" altLang="zh-CN" sz="2000" dirty="0">
                <a:latin typeface="微软雅黑" pitchFamily="34" charset="-122"/>
                <a:ea typeface="微软雅黑" pitchFamily="34" charset="-122"/>
              </a:rPr>
              <a:t>);</a:t>
            </a:r>
            <a:endParaRPr lang="zh-CN" altLang="en-US" sz="2000" dirty="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2" grpId="0"/>
      <p:bldP spid="13" grpId="0"/>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整型</a:t>
            </a:r>
            <a:r>
              <a:rPr lang="en-US" altLang="zh-CN" sz="2800" dirty="0"/>
              <a:t>—</a:t>
            </a:r>
            <a:r>
              <a:rPr lang="zh-CN" altLang="en-US" sz="2800" dirty="0"/>
              <a:t>输入</a:t>
            </a:r>
            <a:r>
              <a:rPr lang="en-US" altLang="zh-CN" sz="2800" dirty="0"/>
              <a:t>/</a:t>
            </a:r>
            <a:r>
              <a:rPr lang="zh-CN" altLang="en-US" sz="2800" dirty="0"/>
              <a:t>输出</a:t>
            </a:r>
          </a:p>
        </p:txBody>
      </p:sp>
      <p:sp>
        <p:nvSpPr>
          <p:cNvPr id="10" name="矩形 9"/>
          <p:cNvSpPr/>
          <p:nvPr/>
        </p:nvSpPr>
        <p:spPr>
          <a:xfrm>
            <a:off x="467545" y="951570"/>
            <a:ext cx="5639685" cy="461665"/>
          </a:xfrm>
          <a:prstGeom prst="rect">
            <a:avLst/>
          </a:prstGeom>
        </p:spPr>
        <p:txBody>
          <a:bodyPr wrap="none">
            <a:spAutoFit/>
          </a:bodyPr>
          <a:lstStyle/>
          <a:p>
            <a:pPr marL="514350" indent="-514350">
              <a:buFont typeface="+mj-ea"/>
              <a:buAutoNum type="circleNumDbPlain" startAt="3"/>
            </a:pPr>
            <a:r>
              <a:rPr lang="zh-CN" altLang="en-US" sz="2400" dirty="0">
                <a:latin typeface="微软雅黑" pitchFamily="34" charset="-122"/>
                <a:ea typeface="微软雅黑" pitchFamily="34" charset="-122"/>
              </a:rPr>
              <a:t>读</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写无符号短整型，</a:t>
            </a:r>
            <a:r>
              <a:rPr lang="en-US" altLang="zh-CN" sz="2400" dirty="0">
                <a:latin typeface="微软雅黑" pitchFamily="34" charset="-122"/>
                <a:ea typeface="微软雅黑" pitchFamily="34" charset="-122"/>
              </a:rPr>
              <a:t>u</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o</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x</a:t>
            </a:r>
            <a:r>
              <a:rPr lang="zh-CN" altLang="en-US" sz="2400" dirty="0">
                <a:latin typeface="微软雅黑" pitchFamily="34" charset="-122"/>
                <a:ea typeface="微软雅黑" pitchFamily="34" charset="-122"/>
              </a:rPr>
              <a:t>前加</a:t>
            </a:r>
            <a:r>
              <a:rPr lang="en-US" altLang="zh-CN" sz="2400" dirty="0">
                <a:latin typeface="微软雅黑" pitchFamily="34" charset="-122"/>
                <a:ea typeface="微软雅黑" pitchFamily="34" charset="-122"/>
              </a:rPr>
              <a:t>h:</a:t>
            </a:r>
            <a:endParaRPr lang="zh-CN" altLang="en-US" sz="2400" dirty="0">
              <a:latin typeface="微软雅黑" pitchFamily="34" charset="-122"/>
              <a:ea typeface="微软雅黑" pitchFamily="34" charset="-122"/>
            </a:endParaRPr>
          </a:p>
        </p:txBody>
      </p:sp>
      <p:sp>
        <p:nvSpPr>
          <p:cNvPr id="11" name="TextBox 10"/>
          <p:cNvSpPr txBox="1"/>
          <p:nvPr/>
        </p:nvSpPr>
        <p:spPr>
          <a:xfrm>
            <a:off x="971600" y="1383618"/>
            <a:ext cx="6480720" cy="1569660"/>
          </a:xfrm>
          <a:prstGeom prst="rect">
            <a:avLst/>
          </a:prstGeom>
          <a:noFill/>
        </p:spPr>
        <p:txBody>
          <a:bodyPr wrap="square" rtlCol="0">
            <a:spAutoFit/>
          </a:bodyPr>
          <a:lstStyle/>
          <a:p>
            <a:r>
              <a:rPr lang="zh-CN" altLang="en-US" sz="2400" dirty="0">
                <a:latin typeface="微软雅黑" pitchFamily="34" charset="-122"/>
                <a:ea typeface="微软雅黑" pitchFamily="34" charset="-122"/>
              </a:rPr>
              <a:t>例如：</a:t>
            </a:r>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short </a:t>
            </a:r>
            <a:r>
              <a:rPr lang="en-US" altLang="zh-CN" sz="2400" dirty="0" err="1">
                <a:latin typeface="微软雅黑" pitchFamily="34" charset="-122"/>
                <a:ea typeface="微软雅黑" pitchFamily="34" charset="-122"/>
              </a:rPr>
              <a:t>int</a:t>
            </a:r>
            <a:r>
              <a:rPr lang="en-US" altLang="zh-CN" sz="2400" dirty="0">
                <a:latin typeface="微软雅黑" pitchFamily="34" charset="-122"/>
                <a:ea typeface="微软雅黑" pitchFamily="34" charset="-122"/>
              </a:rPr>
              <a:t> s;</a:t>
            </a:r>
          </a:p>
          <a:p>
            <a:r>
              <a:rPr lang="en-US" altLang="zh-CN" sz="2400" dirty="0" err="1">
                <a:latin typeface="微软雅黑" pitchFamily="34" charset="-122"/>
                <a:ea typeface="微软雅黑" pitchFamily="34" charset="-122"/>
              </a:rPr>
              <a:t>scanf</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hu“,&amp;s</a:t>
            </a:r>
            <a:r>
              <a:rPr lang="en-US" altLang="zh-CN" sz="2400" dirty="0">
                <a:latin typeface="微软雅黑" pitchFamily="34" charset="-122"/>
                <a:ea typeface="微软雅黑" pitchFamily="34" charset="-122"/>
              </a:rPr>
              <a:t>);</a:t>
            </a:r>
          </a:p>
          <a:p>
            <a:r>
              <a:rPr lang="en-US" altLang="zh-CN" sz="2400" dirty="0" err="1">
                <a:latin typeface="微软雅黑" pitchFamily="34" charset="-122"/>
                <a:ea typeface="微软雅黑" pitchFamily="34" charset="-122"/>
              </a:rPr>
              <a:t>printf</a:t>
            </a:r>
            <a:r>
              <a:rPr lang="en-US" altLang="zh-CN" sz="2400" dirty="0">
                <a:latin typeface="微软雅黑" pitchFamily="34" charset="-122"/>
                <a:ea typeface="微软雅黑" pitchFamily="34" charset="-122"/>
              </a:rPr>
              <a:t>("%</a:t>
            </a:r>
            <a:r>
              <a:rPr lang="en-US" altLang="zh-CN" sz="2400" dirty="0" err="1">
                <a:latin typeface="微软雅黑" pitchFamily="34" charset="-122"/>
                <a:ea typeface="微软雅黑" pitchFamily="34" charset="-122"/>
              </a:rPr>
              <a:t>hu</a:t>
            </a:r>
            <a:r>
              <a:rPr lang="en-US" altLang="zh-CN" sz="2400" dirty="0">
                <a:latin typeface="微软雅黑" pitchFamily="34" charset="-122"/>
                <a:ea typeface="微软雅黑" pitchFamily="34" charset="-122"/>
              </a:rPr>
              <a:t>“, s);</a:t>
            </a:r>
          </a:p>
        </p:txBody>
      </p:sp>
      <p:sp>
        <p:nvSpPr>
          <p:cNvPr id="12" name="矩形 11"/>
          <p:cNvSpPr/>
          <p:nvPr/>
        </p:nvSpPr>
        <p:spPr>
          <a:xfrm>
            <a:off x="479119" y="2949792"/>
            <a:ext cx="5113900" cy="461665"/>
          </a:xfrm>
          <a:prstGeom prst="rect">
            <a:avLst/>
          </a:prstGeom>
        </p:spPr>
        <p:txBody>
          <a:bodyPr wrap="none">
            <a:spAutoFit/>
          </a:bodyPr>
          <a:lstStyle/>
          <a:p>
            <a:pPr marL="514350" indent="-514350">
              <a:buFont typeface="+mj-ea"/>
              <a:buAutoNum type="circleNumDbPlain" startAt="4"/>
            </a:pPr>
            <a:r>
              <a:rPr lang="zh-CN" altLang="en-US" sz="2400" dirty="0">
                <a:latin typeface="微软雅黑" pitchFamily="34" charset="-122"/>
                <a:ea typeface="微软雅黑" pitchFamily="34" charset="-122"/>
              </a:rPr>
              <a:t>读</a:t>
            </a:r>
            <a:r>
              <a:rPr lang="en-US" altLang="zh-CN" sz="2400" dirty="0">
                <a:latin typeface="微软雅黑" pitchFamily="34" charset="-122"/>
                <a:ea typeface="微软雅黑" pitchFamily="34" charset="-122"/>
              </a:rPr>
              <a:t>/</a:t>
            </a:r>
            <a:r>
              <a:rPr lang="zh-CN" altLang="en-US" sz="2400" dirty="0">
                <a:latin typeface="微软雅黑" pitchFamily="34" charset="-122"/>
                <a:ea typeface="微软雅黑" pitchFamily="34" charset="-122"/>
              </a:rPr>
              <a:t>写长整型，</a:t>
            </a:r>
            <a:r>
              <a:rPr lang="en-US" altLang="zh-CN" sz="2400" dirty="0">
                <a:latin typeface="微软雅黑" pitchFamily="34" charset="-122"/>
                <a:ea typeface="微软雅黑" pitchFamily="34" charset="-122"/>
              </a:rPr>
              <a:t>d</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u</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o</a:t>
            </a:r>
            <a:r>
              <a:rPr lang="zh-CN" altLang="en-US" sz="2400" dirty="0">
                <a:latin typeface="微软雅黑" pitchFamily="34" charset="-122"/>
                <a:ea typeface="微软雅黑" pitchFamily="34" charset="-122"/>
              </a:rPr>
              <a:t>、</a:t>
            </a:r>
            <a:r>
              <a:rPr lang="en-US" altLang="zh-CN" sz="2400" dirty="0">
                <a:latin typeface="微软雅黑" pitchFamily="34" charset="-122"/>
                <a:ea typeface="微软雅黑" pitchFamily="34" charset="-122"/>
              </a:rPr>
              <a:t>x</a:t>
            </a:r>
            <a:r>
              <a:rPr lang="zh-CN" altLang="en-US" sz="2400" dirty="0">
                <a:latin typeface="微软雅黑" pitchFamily="34" charset="-122"/>
                <a:ea typeface="微软雅黑" pitchFamily="34" charset="-122"/>
              </a:rPr>
              <a:t>前加</a:t>
            </a:r>
            <a:r>
              <a:rPr lang="en-US" altLang="zh-CN" sz="2400" dirty="0">
                <a:latin typeface="微软雅黑" pitchFamily="34" charset="-122"/>
                <a:ea typeface="微软雅黑" pitchFamily="34" charset="-122"/>
              </a:rPr>
              <a:t>l:</a:t>
            </a:r>
            <a:endParaRPr lang="zh-CN" altLang="en-US" sz="2400" dirty="0">
              <a:latin typeface="微软雅黑" pitchFamily="34" charset="-122"/>
              <a:ea typeface="微软雅黑" pitchFamily="34" charset="-122"/>
            </a:endParaRPr>
          </a:p>
        </p:txBody>
      </p:sp>
      <p:sp>
        <p:nvSpPr>
          <p:cNvPr id="13" name="TextBox 12"/>
          <p:cNvSpPr txBox="1"/>
          <p:nvPr/>
        </p:nvSpPr>
        <p:spPr>
          <a:xfrm>
            <a:off x="1043608" y="3435846"/>
            <a:ext cx="6480720" cy="1569660"/>
          </a:xfrm>
          <a:prstGeom prst="rect">
            <a:avLst/>
          </a:prstGeom>
          <a:noFill/>
        </p:spPr>
        <p:txBody>
          <a:bodyPr wrap="square" rtlCol="0">
            <a:spAutoFit/>
          </a:bodyPr>
          <a:lstStyle/>
          <a:p>
            <a:r>
              <a:rPr lang="zh-CN" altLang="en-US" sz="2400" dirty="0">
                <a:latin typeface="微软雅黑" pitchFamily="34" charset="-122"/>
                <a:ea typeface="微软雅黑" pitchFamily="34" charset="-122"/>
              </a:rPr>
              <a:t>例如：</a:t>
            </a:r>
            <a:endParaRPr lang="en-US" altLang="zh-CN" sz="2400" dirty="0">
              <a:latin typeface="微软雅黑" pitchFamily="34" charset="-122"/>
              <a:ea typeface="微软雅黑" pitchFamily="34" charset="-122"/>
            </a:endParaRPr>
          </a:p>
          <a:p>
            <a:r>
              <a:rPr lang="en-US" altLang="zh-CN" sz="2400" dirty="0">
                <a:latin typeface="微软雅黑" pitchFamily="34" charset="-122"/>
                <a:ea typeface="微软雅黑" pitchFamily="34" charset="-122"/>
              </a:rPr>
              <a:t>long </a:t>
            </a:r>
            <a:r>
              <a:rPr lang="en-US" altLang="zh-CN" sz="2400" dirty="0" err="1">
                <a:latin typeface="微软雅黑" pitchFamily="34" charset="-122"/>
                <a:ea typeface="微软雅黑" pitchFamily="34" charset="-122"/>
              </a:rPr>
              <a:t>int</a:t>
            </a:r>
            <a:r>
              <a:rPr lang="en-US" altLang="zh-CN" sz="2400" dirty="0">
                <a:latin typeface="微软雅黑" pitchFamily="34" charset="-122"/>
                <a:ea typeface="微软雅黑" pitchFamily="34" charset="-122"/>
              </a:rPr>
              <a:t> l;</a:t>
            </a:r>
          </a:p>
          <a:p>
            <a:r>
              <a:rPr lang="en-US" altLang="zh-CN" sz="2400" dirty="0" err="1">
                <a:latin typeface="微软雅黑" pitchFamily="34" charset="-122"/>
                <a:ea typeface="微软雅黑" pitchFamily="34" charset="-122"/>
              </a:rPr>
              <a:t>scanf</a:t>
            </a:r>
            <a:r>
              <a:rPr lang="en-US" altLang="zh-CN" sz="2400" dirty="0">
                <a:latin typeface="微软雅黑" pitchFamily="34" charset="-122"/>
                <a:ea typeface="微软雅黑" pitchFamily="34" charset="-122"/>
              </a:rPr>
              <a:t>("%ld“, &amp;l);</a:t>
            </a:r>
          </a:p>
          <a:p>
            <a:r>
              <a:rPr lang="en-US" altLang="zh-CN" sz="2400" dirty="0" err="1">
                <a:latin typeface="微软雅黑" pitchFamily="34" charset="-122"/>
                <a:ea typeface="微软雅黑" pitchFamily="34" charset="-122"/>
              </a:rPr>
              <a:t>printf</a:t>
            </a:r>
            <a:r>
              <a:rPr lang="en-US" altLang="zh-CN" sz="2400" dirty="0">
                <a:latin typeface="微软雅黑" pitchFamily="34" charset="-122"/>
                <a:ea typeface="微软雅黑" pitchFamily="34" charset="-122"/>
              </a:rPr>
              <a:t>("%ld“, 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zh-CN" altLang="en-US" sz="2800" dirty="0"/>
              <a:t>例</a:t>
            </a:r>
            <a:r>
              <a:rPr lang="en-US" altLang="zh-CN" sz="2800" dirty="0"/>
              <a:t>: </a:t>
            </a:r>
            <a:r>
              <a:rPr lang="zh-CN" altLang="en-US" sz="2800" dirty="0"/>
              <a:t>整数的不同进制数表示及转换</a:t>
            </a:r>
          </a:p>
        </p:txBody>
      </p:sp>
      <p:sp>
        <p:nvSpPr>
          <p:cNvPr id="31747" name="Text Box 3"/>
          <p:cNvSpPr txBox="1">
            <a:spLocks noChangeArrowheads="1"/>
          </p:cNvSpPr>
          <p:nvPr/>
        </p:nvSpPr>
        <p:spPr bwMode="auto">
          <a:xfrm>
            <a:off x="509271" y="986013"/>
            <a:ext cx="8208963" cy="2256900"/>
          </a:xfrm>
          <a:prstGeom prst="rect">
            <a:avLst/>
          </a:prstGeom>
          <a:solidFill>
            <a:srgbClr val="CCECFF"/>
          </a:solidFill>
          <a:ln w="28575">
            <a:noFill/>
            <a:miter lim="800000"/>
            <a:headEnd/>
            <a:tailEnd/>
          </a:ln>
          <a:effectLst>
            <a:outerShdw blurRad="50800" dist="38100" dir="5400000" algn="t" rotWithShape="0">
              <a:prstClr val="black">
                <a:alpha val="40000"/>
              </a:prstClr>
            </a:outerShdw>
          </a:effectLst>
        </p:spPr>
        <p:txBody>
          <a:bodyPr wrap="square">
            <a:spAutoFit/>
          </a:bodyPr>
          <a:lstStyle/>
          <a:p>
            <a:pPr>
              <a:lnSpc>
                <a:spcPct val="80000"/>
              </a:lnSpc>
              <a:spcBef>
                <a:spcPct val="20000"/>
              </a:spcBef>
            </a:pPr>
            <a:r>
              <a:rPr lang="en-US" altLang="zh-CN" dirty="0" err="1">
                <a:latin typeface="Consolas" pitchFamily="49" charset="0"/>
                <a:ea typeface="黑体" pitchFamily="49" charset="-122"/>
              </a:rPr>
              <a:t>int</a:t>
            </a:r>
            <a:r>
              <a:rPr lang="en-US" altLang="zh-CN" dirty="0">
                <a:latin typeface="Consolas" pitchFamily="49" charset="0"/>
                <a:ea typeface="黑体" pitchFamily="49" charset="-122"/>
              </a:rPr>
              <a:t> main(void)</a:t>
            </a:r>
          </a:p>
          <a:p>
            <a:pPr algn="just">
              <a:lnSpc>
                <a:spcPct val="80000"/>
              </a:lnSpc>
              <a:spcBef>
                <a:spcPct val="20000"/>
              </a:spcBef>
            </a:pPr>
            <a:r>
              <a:rPr lang="en-US" altLang="zh-CN" dirty="0">
                <a:latin typeface="Consolas" pitchFamily="49" charset="0"/>
                <a:ea typeface="黑体" pitchFamily="49" charset="-122"/>
              </a:rPr>
              <a:t>{</a:t>
            </a:r>
          </a:p>
          <a:p>
            <a:pPr algn="just">
              <a:lnSpc>
                <a:spcPct val="80000"/>
              </a:lnSpc>
              <a:spcBef>
                <a:spcPct val="20000"/>
              </a:spcBef>
            </a:pPr>
            <a:r>
              <a:rPr lang="en-US" altLang="zh-CN" dirty="0">
                <a:latin typeface="Consolas" pitchFamily="49" charset="0"/>
                <a:ea typeface="黑体" pitchFamily="49" charset="-122"/>
              </a:rPr>
              <a:t>     </a:t>
            </a:r>
            <a:r>
              <a:rPr lang="en-US" altLang="zh-CN" dirty="0" err="1">
                <a:latin typeface="Consolas" pitchFamily="49" charset="0"/>
                <a:ea typeface="黑体" pitchFamily="49" charset="-122"/>
              </a:rPr>
              <a:t>printf</a:t>
            </a:r>
            <a:r>
              <a:rPr lang="en-US" altLang="zh-CN" dirty="0">
                <a:latin typeface="Consolas" pitchFamily="49" charset="0"/>
                <a:ea typeface="黑体" pitchFamily="49" charset="-122"/>
              </a:rPr>
              <a:t>("%5d %5x %5o\n",125,125,125);</a:t>
            </a:r>
          </a:p>
          <a:p>
            <a:pPr algn="just">
              <a:lnSpc>
                <a:spcPct val="80000"/>
              </a:lnSpc>
              <a:spcBef>
                <a:spcPct val="20000"/>
              </a:spcBef>
            </a:pPr>
            <a:r>
              <a:rPr lang="en-US" altLang="zh-CN" dirty="0">
                <a:latin typeface="Consolas" pitchFamily="49" charset="0"/>
                <a:ea typeface="黑体" pitchFamily="49" charset="-122"/>
              </a:rPr>
              <a:t>     </a:t>
            </a:r>
            <a:r>
              <a:rPr lang="en-US" altLang="zh-CN" dirty="0" err="1">
                <a:latin typeface="Consolas" pitchFamily="49" charset="0"/>
                <a:ea typeface="黑体" pitchFamily="49" charset="-122"/>
              </a:rPr>
              <a:t>printf</a:t>
            </a:r>
            <a:r>
              <a:rPr lang="en-US" altLang="zh-CN" dirty="0">
                <a:latin typeface="Consolas" pitchFamily="49" charset="0"/>
                <a:ea typeface="黑体" pitchFamily="49" charset="-122"/>
              </a:rPr>
              <a:t>("%5d %5x %5o\n",045,045,045);</a:t>
            </a:r>
          </a:p>
          <a:p>
            <a:pPr algn="just">
              <a:lnSpc>
                <a:spcPct val="80000"/>
              </a:lnSpc>
              <a:spcBef>
                <a:spcPct val="20000"/>
              </a:spcBef>
            </a:pPr>
            <a:r>
              <a:rPr lang="en-US" altLang="zh-CN" dirty="0">
                <a:latin typeface="Consolas" pitchFamily="49" charset="0"/>
                <a:ea typeface="黑体" pitchFamily="49" charset="-122"/>
              </a:rPr>
              <a:t>     </a:t>
            </a:r>
            <a:r>
              <a:rPr lang="en-US" altLang="zh-CN" dirty="0" err="1">
                <a:latin typeface="Consolas" pitchFamily="49" charset="0"/>
                <a:ea typeface="黑体" pitchFamily="49" charset="-122"/>
              </a:rPr>
              <a:t>printf</a:t>
            </a:r>
            <a:r>
              <a:rPr lang="en-US" altLang="zh-CN" dirty="0">
                <a:latin typeface="Consolas" pitchFamily="49" charset="0"/>
                <a:ea typeface="黑体" pitchFamily="49" charset="-122"/>
              </a:rPr>
              <a:t>("%5d %5x %5o\n",0x32,0x32,0x32);</a:t>
            </a:r>
          </a:p>
          <a:p>
            <a:pPr algn="just">
              <a:lnSpc>
                <a:spcPct val="80000"/>
              </a:lnSpc>
              <a:spcBef>
                <a:spcPct val="20000"/>
              </a:spcBef>
            </a:pPr>
            <a:endParaRPr lang="en-US" altLang="zh-CN" dirty="0">
              <a:latin typeface="Consolas" pitchFamily="49" charset="0"/>
              <a:ea typeface="黑体" pitchFamily="49" charset="-122"/>
            </a:endParaRPr>
          </a:p>
          <a:p>
            <a:pPr algn="just">
              <a:lnSpc>
                <a:spcPct val="80000"/>
              </a:lnSpc>
              <a:spcBef>
                <a:spcPct val="20000"/>
              </a:spcBef>
            </a:pPr>
            <a:r>
              <a:rPr lang="en-US" altLang="zh-CN" dirty="0">
                <a:latin typeface="Consolas" pitchFamily="49" charset="0"/>
                <a:ea typeface="黑体" pitchFamily="49" charset="-122"/>
              </a:rPr>
              <a:t>     return 0;</a:t>
            </a:r>
          </a:p>
          <a:p>
            <a:pPr algn="just">
              <a:lnSpc>
                <a:spcPct val="80000"/>
              </a:lnSpc>
              <a:spcBef>
                <a:spcPct val="20000"/>
              </a:spcBef>
            </a:pPr>
            <a:r>
              <a:rPr lang="en-US" altLang="zh-CN" dirty="0">
                <a:latin typeface="Consolas" pitchFamily="49" charset="0"/>
                <a:ea typeface="黑体" pitchFamily="49" charset="-122"/>
              </a:rPr>
              <a:t>}</a:t>
            </a:r>
          </a:p>
        </p:txBody>
      </p:sp>
      <p:pic>
        <p:nvPicPr>
          <p:cNvPr id="3" name="图片 2"/>
          <p:cNvPicPr>
            <a:picLocks noChangeAspect="1"/>
          </p:cNvPicPr>
          <p:nvPr/>
        </p:nvPicPr>
        <p:blipFill>
          <a:blip r:embed="rId3"/>
          <a:stretch>
            <a:fillRect/>
          </a:stretch>
        </p:blipFill>
        <p:spPr>
          <a:xfrm>
            <a:off x="1835696" y="3242913"/>
            <a:ext cx="3778258" cy="16330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923928" y="483518"/>
            <a:ext cx="4657725" cy="1038225"/>
          </a:xfrm>
          <a:prstGeom prst="rect">
            <a:avLst/>
          </a:prstGeom>
        </p:spPr>
      </p:pic>
      <p:sp>
        <p:nvSpPr>
          <p:cNvPr id="4" name="矩形 3"/>
          <p:cNvSpPr/>
          <p:nvPr/>
        </p:nvSpPr>
        <p:spPr>
          <a:xfrm>
            <a:off x="323528" y="423699"/>
            <a:ext cx="7344816" cy="4524315"/>
          </a:xfrm>
          <a:prstGeom prst="rect">
            <a:avLst/>
          </a:prstGeom>
        </p:spPr>
        <p:txBody>
          <a:bodyPr wrap="square">
            <a:spAutoFit/>
          </a:bodyPr>
          <a:lstStyle/>
          <a:p>
            <a:r>
              <a:rPr lang="zh-CN" altLang="en-US" dirty="0"/>
              <a:t>#include &lt;stdio.h&gt;</a:t>
            </a:r>
          </a:p>
          <a:p>
            <a:r>
              <a:rPr lang="zh-CN" altLang="en-US" dirty="0"/>
              <a:t>int main(void)</a:t>
            </a:r>
          </a:p>
          <a:p>
            <a:r>
              <a:rPr lang="zh-CN" altLang="en-US" dirty="0"/>
              <a:t>{</a:t>
            </a:r>
          </a:p>
          <a:p>
            <a:r>
              <a:rPr lang="zh-CN" altLang="en-US" dirty="0"/>
              <a:t>  	</a:t>
            </a:r>
            <a:r>
              <a:rPr lang="zh-CN" altLang="en-US" dirty="0">
                <a:solidFill>
                  <a:srgbClr val="FF0000"/>
                </a:solidFill>
              </a:rPr>
              <a:t>short n, sum = 0;</a:t>
            </a:r>
          </a:p>
          <a:p>
            <a:endParaRPr lang="en-US" altLang="zh-CN" dirty="0"/>
          </a:p>
          <a:p>
            <a:r>
              <a:rPr lang="zh-CN" altLang="en-US" dirty="0"/>
              <a:t>  	printf("This program sums a series of integers.\n");</a:t>
            </a:r>
          </a:p>
          <a:p>
            <a:r>
              <a:rPr lang="zh-CN" altLang="en-US" dirty="0"/>
              <a:t>  	printf("Enter integers (0 to terminate): ");</a:t>
            </a:r>
          </a:p>
          <a:p>
            <a:r>
              <a:rPr lang="zh-CN" altLang="en-US" dirty="0"/>
              <a:t>  	scanf("%ld", &amp;n);</a:t>
            </a:r>
          </a:p>
          <a:p>
            <a:r>
              <a:rPr lang="zh-CN" altLang="en-US" dirty="0"/>
              <a:t>  	while (n != 0) </a:t>
            </a:r>
          </a:p>
          <a:p>
            <a:r>
              <a:rPr lang="zh-CN" altLang="en-US" dirty="0"/>
              <a:t>	{</a:t>
            </a:r>
          </a:p>
          <a:p>
            <a:r>
              <a:rPr lang="zh-CN" altLang="en-US" dirty="0"/>
              <a:t>   		sum += n;</a:t>
            </a:r>
          </a:p>
          <a:p>
            <a:r>
              <a:rPr lang="zh-CN" altLang="en-US" dirty="0"/>
              <a:t>    		scanf("%d", &amp;n);</a:t>
            </a:r>
          </a:p>
          <a:p>
            <a:r>
              <a:rPr lang="zh-CN" altLang="en-US" dirty="0"/>
              <a:t> 	 }</a:t>
            </a:r>
          </a:p>
          <a:p>
            <a:r>
              <a:rPr lang="zh-CN" altLang="en-US" dirty="0"/>
              <a:t> 	printf("The sum is: %d\n", sum);</a:t>
            </a:r>
          </a:p>
          <a:p>
            <a:r>
              <a:rPr lang="zh-CN" altLang="en-US" dirty="0"/>
              <a:t>  	return 0;</a:t>
            </a:r>
          </a:p>
          <a:p>
            <a:r>
              <a:rPr lang="zh-CN" altLang="en-US" dirty="0"/>
              <a:t>}</a:t>
            </a:r>
          </a:p>
        </p:txBody>
      </p:sp>
      <p:sp>
        <p:nvSpPr>
          <p:cNvPr id="5" name="云形标注 4"/>
          <p:cNvSpPr/>
          <p:nvPr/>
        </p:nvSpPr>
        <p:spPr>
          <a:xfrm>
            <a:off x="5868144" y="2262770"/>
            <a:ext cx="2952328" cy="972108"/>
          </a:xfrm>
          <a:prstGeom prst="cloudCallout">
            <a:avLst>
              <a:gd name="adj1" fmla="val -43545"/>
              <a:gd name="adj2" fmla="val -167345"/>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800">
                <a:solidFill>
                  <a:srgbClr val="000000"/>
                </a:solidFill>
                <a:ea typeface="微软雅黑" pitchFamily="34" charset="-122"/>
              </a:rPr>
              <a:t>溢出</a:t>
            </a:r>
            <a:endParaRPr lang="zh-CN" altLang="en-US" sz="2800" dirty="0">
              <a:solidFill>
                <a:srgbClr val="000000"/>
              </a:solidFill>
              <a:ea typeface="微软雅黑" pitchFamily="34" charset="-122"/>
            </a:endParaRPr>
          </a:p>
        </p:txBody>
      </p:sp>
    </p:spTree>
    <p:extLst>
      <p:ext uri="{BB962C8B-B14F-4D97-AF65-F5344CB8AC3E}">
        <p14:creationId xmlns:p14="http://schemas.microsoft.com/office/powerpoint/2010/main" val="332733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339502"/>
            <a:ext cx="7632700" cy="442068"/>
          </a:xfrm>
        </p:spPr>
        <p:txBody>
          <a:bodyPr>
            <a:normAutofit fontScale="90000"/>
          </a:bodyPr>
          <a:lstStyle/>
          <a:p>
            <a:r>
              <a:rPr lang="en-US" altLang="zh-CN" sz="3400" dirty="0">
                <a:solidFill>
                  <a:srgbClr val="C00000"/>
                </a:solidFill>
                <a:latin typeface="Consolas" pitchFamily="49" charset="0"/>
              </a:rPr>
              <a:t>sum2.c</a:t>
            </a:r>
            <a:endParaRPr lang="zh-CN" altLang="en-US" sz="3400" dirty="0">
              <a:solidFill>
                <a:srgbClr val="C00000"/>
              </a:solidFill>
              <a:latin typeface="Consolas" pitchFamily="49" charset="0"/>
            </a:endParaRPr>
          </a:p>
        </p:txBody>
      </p:sp>
      <p:sp>
        <p:nvSpPr>
          <p:cNvPr id="3" name="TextBox 2"/>
          <p:cNvSpPr txBox="1"/>
          <p:nvPr/>
        </p:nvSpPr>
        <p:spPr>
          <a:xfrm>
            <a:off x="360040" y="735547"/>
            <a:ext cx="8460432" cy="4278094"/>
          </a:xfrm>
          <a:prstGeom prst="rect">
            <a:avLst/>
          </a:prstGeom>
          <a:noFill/>
        </p:spPr>
        <p:txBody>
          <a:bodyPr wrap="square" rtlCol="0">
            <a:spAutoFit/>
          </a:bodyPr>
          <a:lstStyle/>
          <a:p>
            <a:r>
              <a:rPr lang="en-US" altLang="zh-CN" sz="1600" dirty="0">
                <a:latin typeface="Consolas" pitchFamily="49" charset="0"/>
              </a:rPr>
              <a:t>/* Sums a series of numbers (using long </a:t>
            </a:r>
            <a:r>
              <a:rPr lang="en-US" altLang="zh-CN" sz="1600" dirty="0" err="1">
                <a:latin typeface="Consolas" pitchFamily="49" charset="0"/>
              </a:rPr>
              <a:t>int</a:t>
            </a:r>
            <a:r>
              <a:rPr lang="en-US" altLang="zh-CN" sz="1600" dirty="0">
                <a:latin typeface="Consolas" pitchFamily="49" charset="0"/>
              </a:rPr>
              <a:t> variables) */ </a:t>
            </a:r>
          </a:p>
          <a:p>
            <a:r>
              <a:rPr lang="en-US" altLang="zh-CN" sz="1600" dirty="0">
                <a:latin typeface="Consolas" pitchFamily="49" charset="0"/>
              </a:rPr>
              <a:t>#include &lt;</a:t>
            </a:r>
            <a:r>
              <a:rPr lang="en-US" altLang="zh-CN" sz="1600" dirty="0" err="1">
                <a:latin typeface="Consolas" pitchFamily="49" charset="0"/>
              </a:rPr>
              <a:t>stdio.h</a:t>
            </a:r>
            <a:r>
              <a:rPr lang="en-US" altLang="zh-CN" sz="1600" dirty="0">
                <a:latin typeface="Consolas" pitchFamily="49" charset="0"/>
              </a:rPr>
              <a:t>&gt; </a:t>
            </a:r>
          </a:p>
          <a:p>
            <a:r>
              <a:rPr lang="en-US" altLang="zh-CN" sz="1600" dirty="0" err="1">
                <a:latin typeface="Consolas" pitchFamily="49" charset="0"/>
              </a:rPr>
              <a:t>int</a:t>
            </a:r>
            <a:r>
              <a:rPr lang="en-US" altLang="zh-CN" sz="1600" dirty="0">
                <a:latin typeface="Consolas" pitchFamily="49" charset="0"/>
              </a:rPr>
              <a:t> main(void)</a:t>
            </a:r>
          </a:p>
          <a:p>
            <a:r>
              <a:rPr lang="en-US" altLang="zh-CN" sz="1600" dirty="0">
                <a:latin typeface="Consolas" pitchFamily="49" charset="0"/>
              </a:rPr>
              <a:t>{</a:t>
            </a:r>
          </a:p>
          <a:p>
            <a:r>
              <a:rPr lang="en-US" altLang="zh-CN" sz="1600" dirty="0">
                <a:latin typeface="Consolas" pitchFamily="49" charset="0"/>
              </a:rPr>
              <a:t>  	long n, sum = 0; </a:t>
            </a:r>
          </a:p>
          <a:p>
            <a:endParaRPr lang="en-US" altLang="zh-CN" sz="1600" dirty="0">
              <a:latin typeface="Consolas" pitchFamily="49" charset="0"/>
            </a:endParaRPr>
          </a:p>
          <a:p>
            <a:r>
              <a:rPr lang="en-US" altLang="zh-CN" sz="1600" dirty="0">
                <a:latin typeface="Consolas" pitchFamily="49" charset="0"/>
              </a:rPr>
              <a:t>  	</a:t>
            </a:r>
            <a:r>
              <a:rPr lang="en-US" altLang="zh-CN" sz="1600" dirty="0" err="1">
                <a:latin typeface="Consolas" pitchFamily="49" charset="0"/>
              </a:rPr>
              <a:t>printf</a:t>
            </a:r>
            <a:r>
              <a:rPr lang="en-US" altLang="zh-CN" sz="1600" dirty="0">
                <a:latin typeface="Consolas" pitchFamily="49" charset="0"/>
              </a:rPr>
              <a:t>("This program sums a series of integers.\n");</a:t>
            </a:r>
          </a:p>
          <a:p>
            <a:r>
              <a:rPr lang="en-US" altLang="zh-CN" sz="1600" dirty="0">
                <a:latin typeface="Consolas" pitchFamily="49" charset="0"/>
              </a:rPr>
              <a:t>  	</a:t>
            </a:r>
            <a:r>
              <a:rPr lang="en-US" altLang="zh-CN" sz="1600" dirty="0" err="1">
                <a:latin typeface="Consolas" pitchFamily="49" charset="0"/>
              </a:rPr>
              <a:t>printf</a:t>
            </a:r>
            <a:r>
              <a:rPr lang="en-US" altLang="zh-CN" sz="1600" dirty="0">
                <a:latin typeface="Consolas" pitchFamily="49" charset="0"/>
              </a:rPr>
              <a:t>("Enter integers (0 to terminate): "); </a:t>
            </a:r>
          </a:p>
          <a:p>
            <a:r>
              <a:rPr lang="en-US" altLang="zh-CN" sz="1600" dirty="0">
                <a:latin typeface="Consolas" pitchFamily="49" charset="0"/>
              </a:rPr>
              <a:t>  	</a:t>
            </a:r>
            <a:r>
              <a:rPr lang="en-US" altLang="zh-CN" sz="1600" dirty="0" err="1">
                <a:latin typeface="Consolas" pitchFamily="49" charset="0"/>
              </a:rPr>
              <a:t>scanf</a:t>
            </a:r>
            <a:r>
              <a:rPr lang="en-US" altLang="zh-CN" sz="1600" dirty="0">
                <a:latin typeface="Consolas" pitchFamily="49" charset="0"/>
              </a:rPr>
              <a:t>("%ld", &amp;n);</a:t>
            </a:r>
          </a:p>
          <a:p>
            <a:r>
              <a:rPr lang="en-US" altLang="zh-CN" sz="1600" dirty="0">
                <a:latin typeface="Consolas" pitchFamily="49" charset="0"/>
              </a:rPr>
              <a:t>  	while (n != 0) </a:t>
            </a:r>
          </a:p>
          <a:p>
            <a:r>
              <a:rPr lang="en-US" altLang="zh-CN" sz="1600" dirty="0">
                <a:latin typeface="Consolas" pitchFamily="49" charset="0"/>
              </a:rPr>
              <a:t>	{</a:t>
            </a:r>
          </a:p>
          <a:p>
            <a:r>
              <a:rPr lang="en-US" altLang="zh-CN" sz="1600" dirty="0">
                <a:latin typeface="Consolas" pitchFamily="49" charset="0"/>
              </a:rPr>
              <a:t>   		sum += n;</a:t>
            </a:r>
          </a:p>
          <a:p>
            <a:r>
              <a:rPr lang="en-US" altLang="zh-CN" sz="1600" dirty="0">
                <a:latin typeface="Consolas" pitchFamily="49" charset="0"/>
              </a:rPr>
              <a:t>    		</a:t>
            </a:r>
            <a:r>
              <a:rPr lang="en-US" altLang="zh-CN" sz="1600" dirty="0" err="1">
                <a:latin typeface="Consolas" pitchFamily="49" charset="0"/>
              </a:rPr>
              <a:t>scanf</a:t>
            </a:r>
            <a:r>
              <a:rPr lang="en-US" altLang="zh-CN" sz="1600" dirty="0">
                <a:latin typeface="Consolas" pitchFamily="49" charset="0"/>
              </a:rPr>
              <a:t>("%ld", &amp;n);</a:t>
            </a:r>
          </a:p>
          <a:p>
            <a:r>
              <a:rPr lang="en-US" altLang="zh-CN" sz="1600" dirty="0">
                <a:latin typeface="Consolas" pitchFamily="49" charset="0"/>
              </a:rPr>
              <a:t> 	 }</a:t>
            </a:r>
          </a:p>
          <a:p>
            <a:r>
              <a:rPr lang="en-US" altLang="zh-CN" sz="1600" dirty="0">
                <a:latin typeface="Consolas" pitchFamily="49" charset="0"/>
              </a:rPr>
              <a:t> 	</a:t>
            </a:r>
            <a:r>
              <a:rPr lang="en-US" altLang="zh-CN" sz="1600" dirty="0" err="1">
                <a:latin typeface="Consolas" pitchFamily="49" charset="0"/>
              </a:rPr>
              <a:t>printf</a:t>
            </a:r>
            <a:r>
              <a:rPr lang="en-US" altLang="zh-CN" sz="1600" dirty="0">
                <a:latin typeface="Consolas" pitchFamily="49" charset="0"/>
              </a:rPr>
              <a:t>("The sum is: %ld\n", sum); </a:t>
            </a:r>
          </a:p>
          <a:p>
            <a:r>
              <a:rPr lang="en-US" altLang="zh-CN" sz="1600" dirty="0">
                <a:latin typeface="Consolas" pitchFamily="49" charset="0"/>
              </a:rPr>
              <a:t>  	return 0;</a:t>
            </a:r>
          </a:p>
          <a:p>
            <a:r>
              <a:rPr lang="en-US" altLang="zh-CN" sz="1600" dirty="0">
                <a:latin typeface="Consolas" pitchFamily="49" charset="0"/>
              </a:rPr>
              <a:t>}</a:t>
            </a:r>
            <a:endParaRPr lang="zh-CN" altLang="en-US" sz="1600" dirty="0">
              <a:latin typeface="Consolas" pitchFamily="49" charset="0"/>
            </a:endParaRPr>
          </a:p>
        </p:txBody>
      </p:sp>
      <p:cxnSp>
        <p:nvCxnSpPr>
          <p:cNvPr id="5" name="直接连接符 4"/>
          <p:cNvCxnSpPr/>
          <p:nvPr/>
        </p:nvCxnSpPr>
        <p:spPr>
          <a:xfrm>
            <a:off x="1403648" y="2045056"/>
            <a:ext cx="648072"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051720" y="2980648"/>
            <a:ext cx="648072"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866958" y="3988760"/>
            <a:ext cx="648072"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fontScale="90000"/>
          </a:bodyPr>
          <a:lstStyle/>
          <a:p>
            <a:r>
              <a:rPr lang="en-US" altLang="zh-CN" dirty="0"/>
              <a:t>3.5 </a:t>
            </a:r>
            <a:r>
              <a:rPr lang="zh-CN" altLang="en-US" dirty="0"/>
              <a:t>浮点型</a:t>
            </a:r>
          </a:p>
        </p:txBody>
      </p:sp>
      <p:sp>
        <p:nvSpPr>
          <p:cNvPr id="19" name="TextBox 18"/>
          <p:cNvSpPr txBox="1"/>
          <p:nvPr/>
        </p:nvSpPr>
        <p:spPr>
          <a:xfrm>
            <a:off x="611561" y="2449365"/>
            <a:ext cx="1334859" cy="461665"/>
          </a:xfrm>
          <a:prstGeom prst="rect">
            <a:avLst/>
          </a:prstGeom>
          <a:noFill/>
        </p:spPr>
        <p:txBody>
          <a:bodyPr wrap="square" rtlCol="0">
            <a:spAutoFit/>
          </a:bodyPr>
          <a:lstStyle/>
          <a:p>
            <a:r>
              <a:rPr lang="zh-CN" altLang="en-US" sz="2400" dirty="0">
                <a:latin typeface="微软雅黑" pitchFamily="34" charset="-122"/>
                <a:ea typeface="微软雅黑" pitchFamily="34" charset="-122"/>
              </a:rPr>
              <a:t>浮点型</a:t>
            </a:r>
          </a:p>
        </p:txBody>
      </p:sp>
      <p:sp>
        <p:nvSpPr>
          <p:cNvPr id="20" name="左大括号 19"/>
          <p:cNvSpPr/>
          <p:nvPr/>
        </p:nvSpPr>
        <p:spPr>
          <a:xfrm>
            <a:off x="1907704" y="1855299"/>
            <a:ext cx="504056" cy="1566174"/>
          </a:xfrm>
          <a:prstGeom prst="leftBrace">
            <a:avLst>
              <a:gd name="adj1" fmla="val 29497"/>
              <a:gd name="adj2" fmla="val 50000"/>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1" name="TextBox 20"/>
          <p:cNvSpPr txBox="1"/>
          <p:nvPr/>
        </p:nvSpPr>
        <p:spPr>
          <a:xfrm>
            <a:off x="2555776" y="1693281"/>
            <a:ext cx="3211135" cy="461665"/>
          </a:xfrm>
          <a:prstGeom prst="rect">
            <a:avLst/>
          </a:prstGeom>
          <a:noFill/>
        </p:spPr>
        <p:txBody>
          <a:bodyPr wrap="none" rtlCol="0">
            <a:spAutoFit/>
          </a:bodyPr>
          <a:lstStyle/>
          <a:p>
            <a:r>
              <a:rPr lang="zh-CN" altLang="en-US" sz="2400" dirty="0">
                <a:latin typeface="微软雅黑" pitchFamily="34" charset="-122"/>
                <a:ea typeface="微软雅黑" pitchFamily="34" charset="-122"/>
                <a:cs typeface="Arial Unicode MS" pitchFamily="34" charset="-122"/>
              </a:rPr>
              <a:t>单精度浮点数：</a:t>
            </a:r>
            <a:r>
              <a:rPr lang="en-US" altLang="zh-CN" sz="2400" dirty="0">
                <a:latin typeface="Gungsuh" pitchFamily="18" charset="-127"/>
                <a:ea typeface="Gungsuh" pitchFamily="18" charset="-127"/>
                <a:cs typeface="Arial Unicode MS" pitchFamily="34" charset="-122"/>
              </a:rPr>
              <a:t>float</a:t>
            </a:r>
            <a:endParaRPr lang="zh-CN" altLang="en-US" sz="2400" dirty="0">
              <a:latin typeface="Gungsuh" pitchFamily="18" charset="-127"/>
              <a:ea typeface="Gungsuh" pitchFamily="18" charset="-127"/>
              <a:cs typeface="Arial Unicode MS" pitchFamily="34" charset="-122"/>
            </a:endParaRPr>
          </a:p>
        </p:txBody>
      </p:sp>
      <p:sp>
        <p:nvSpPr>
          <p:cNvPr id="26" name="TextBox 25"/>
          <p:cNvSpPr txBox="1"/>
          <p:nvPr/>
        </p:nvSpPr>
        <p:spPr>
          <a:xfrm>
            <a:off x="2555776" y="2470125"/>
            <a:ext cx="3472425" cy="461665"/>
          </a:xfrm>
          <a:prstGeom prst="rect">
            <a:avLst/>
          </a:prstGeom>
          <a:noFill/>
        </p:spPr>
        <p:txBody>
          <a:bodyPr wrap="none" rtlCol="0">
            <a:spAutoFit/>
          </a:bodyPr>
          <a:lstStyle/>
          <a:p>
            <a:r>
              <a:rPr lang="zh-CN" altLang="en-US" sz="2400" dirty="0">
                <a:latin typeface="微软雅黑" pitchFamily="34" charset="-122"/>
                <a:ea typeface="微软雅黑" pitchFamily="34" charset="-122"/>
                <a:cs typeface="Arial Unicode MS" pitchFamily="34" charset="-122"/>
              </a:rPr>
              <a:t>双精度浮点数：</a:t>
            </a:r>
            <a:r>
              <a:rPr lang="en-US" altLang="zh-CN" sz="2400" dirty="0">
                <a:latin typeface="Gungsuh" pitchFamily="18" charset="-127"/>
                <a:ea typeface="Gungsuh" pitchFamily="18" charset="-127"/>
                <a:cs typeface="Arial Unicode MS" pitchFamily="34" charset="-122"/>
              </a:rPr>
              <a:t>double</a:t>
            </a:r>
            <a:endParaRPr lang="zh-CN" altLang="en-US" sz="2400" dirty="0">
              <a:latin typeface="Gungsuh" pitchFamily="18" charset="-127"/>
              <a:ea typeface="Gungsuh" pitchFamily="18" charset="-127"/>
              <a:cs typeface="Arial Unicode MS" pitchFamily="34" charset="-122"/>
            </a:endParaRPr>
          </a:p>
        </p:txBody>
      </p:sp>
      <p:sp>
        <p:nvSpPr>
          <p:cNvPr id="27" name="TextBox 26"/>
          <p:cNvSpPr txBox="1"/>
          <p:nvPr/>
        </p:nvSpPr>
        <p:spPr>
          <a:xfrm>
            <a:off x="2555776" y="3259455"/>
            <a:ext cx="4940776" cy="461665"/>
          </a:xfrm>
          <a:prstGeom prst="rect">
            <a:avLst/>
          </a:prstGeom>
          <a:noFill/>
        </p:spPr>
        <p:txBody>
          <a:bodyPr wrap="none" rtlCol="0">
            <a:spAutoFit/>
          </a:bodyPr>
          <a:lstStyle/>
          <a:p>
            <a:r>
              <a:rPr lang="zh-CN" altLang="en-US" sz="2400" dirty="0">
                <a:latin typeface="微软雅黑" pitchFamily="34" charset="-122"/>
                <a:ea typeface="微软雅黑" pitchFamily="34" charset="-122"/>
                <a:cs typeface="Arial Unicode MS" pitchFamily="34" charset="-122"/>
              </a:rPr>
              <a:t>扩展双精度浮点数：</a:t>
            </a:r>
            <a:r>
              <a:rPr lang="en-US" altLang="zh-CN" sz="2400" dirty="0">
                <a:latin typeface="Gungsuh" pitchFamily="18" charset="-127"/>
                <a:ea typeface="Gungsuh" pitchFamily="18" charset="-127"/>
                <a:cs typeface="Arial Unicode MS" pitchFamily="34" charset="-122"/>
              </a:rPr>
              <a:t>long double</a:t>
            </a:r>
            <a:endParaRPr lang="zh-CN" altLang="en-US" sz="2400" dirty="0">
              <a:latin typeface="Gungsuh" pitchFamily="18" charset="-127"/>
              <a:ea typeface="Gungsuh" pitchFamily="18" charset="-127"/>
              <a:cs typeface="Arial Unicode MS" pitchFamily="34" charset="-122"/>
            </a:endParaRPr>
          </a:p>
        </p:txBody>
      </p:sp>
    </p:spTree>
    <p:extLst>
      <p:ext uri="{BB962C8B-B14F-4D97-AF65-F5344CB8AC3E}">
        <p14:creationId xmlns:p14="http://schemas.microsoft.com/office/powerpoint/2010/main" val="15013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p:bldP spid="26" grpId="0"/>
      <p:bldP spid="2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浮点型</a:t>
            </a:r>
          </a:p>
        </p:txBody>
      </p:sp>
      <p:sp>
        <p:nvSpPr>
          <p:cNvPr id="3" name="内容占位符 2"/>
          <p:cNvSpPr>
            <a:spLocks noGrp="1"/>
          </p:cNvSpPr>
          <p:nvPr>
            <p:ph idx="1"/>
          </p:nvPr>
        </p:nvSpPr>
        <p:spPr/>
        <p:txBody>
          <a:bodyPr>
            <a:normAutofit/>
          </a:bodyPr>
          <a:lstStyle/>
          <a:p>
            <a:pPr algn="just">
              <a:lnSpc>
                <a:spcPct val="150000"/>
              </a:lnSpc>
            </a:pPr>
            <a:r>
              <a:rPr lang="zh-CN" altLang="en-US" dirty="0">
                <a:latin typeface="Consolas" pitchFamily="49" charset="0"/>
              </a:rPr>
              <a:t>不同的计算机可以用不同的方法存储浮点数，因此</a:t>
            </a:r>
            <a:r>
              <a:rPr lang="en-US" altLang="zh-CN" dirty="0">
                <a:latin typeface="Consolas" pitchFamily="49" charset="0"/>
              </a:rPr>
              <a:t>C</a:t>
            </a:r>
            <a:r>
              <a:rPr lang="zh-CN" altLang="en-US" dirty="0">
                <a:latin typeface="Consolas" pitchFamily="49" charset="0"/>
              </a:rPr>
              <a:t>语言标准没有说明</a:t>
            </a:r>
            <a:r>
              <a:rPr lang="en-US" altLang="zh-CN" dirty="0">
                <a:latin typeface="Consolas" pitchFamily="49" charset="0"/>
              </a:rPr>
              <a:t>float</a:t>
            </a:r>
            <a:r>
              <a:rPr lang="zh-CN" altLang="en-US" dirty="0">
                <a:latin typeface="Consolas" pitchFamily="49" charset="0"/>
              </a:rPr>
              <a:t>、</a:t>
            </a:r>
            <a:r>
              <a:rPr lang="en-US" altLang="zh-CN" dirty="0">
                <a:latin typeface="Consolas" pitchFamily="49" charset="0"/>
              </a:rPr>
              <a:t>double</a:t>
            </a:r>
            <a:r>
              <a:rPr lang="zh-CN" altLang="en-US" dirty="0">
                <a:latin typeface="Consolas" pitchFamily="49" charset="0"/>
              </a:rPr>
              <a:t>和</a:t>
            </a:r>
            <a:r>
              <a:rPr lang="en-US" altLang="zh-CN" dirty="0">
                <a:latin typeface="Consolas" pitchFamily="49" charset="0"/>
              </a:rPr>
              <a:t>long double</a:t>
            </a:r>
            <a:r>
              <a:rPr lang="zh-CN" altLang="en-US" dirty="0">
                <a:latin typeface="Consolas" pitchFamily="49" charset="0"/>
              </a:rPr>
              <a:t>类型提供的精度到底是多少</a:t>
            </a:r>
          </a:p>
          <a:p>
            <a:pPr algn="just">
              <a:lnSpc>
                <a:spcPct val="150000"/>
              </a:lnSpc>
            </a:pPr>
            <a:r>
              <a:rPr lang="zh-CN" altLang="en-US" dirty="0">
                <a:latin typeface="Consolas" pitchFamily="49" charset="0"/>
              </a:rPr>
              <a:t>大多数现代计算机和工作站都遵循</a:t>
            </a:r>
            <a:r>
              <a:rPr lang="en-US" altLang="zh-CN" dirty="0">
                <a:latin typeface="Consolas" pitchFamily="49" charset="0"/>
              </a:rPr>
              <a:t>IEEE</a:t>
            </a:r>
            <a:r>
              <a:rPr lang="zh-CN" altLang="en-US" dirty="0">
                <a:latin typeface="Consolas" pitchFamily="49" charset="0"/>
              </a:rPr>
              <a:t>标准的规范</a:t>
            </a:r>
          </a:p>
        </p:txBody>
      </p:sp>
    </p:spTree>
    <p:extLst>
      <p:ext uri="{BB962C8B-B14F-4D97-AF65-F5344CB8AC3E}">
        <p14:creationId xmlns:p14="http://schemas.microsoft.com/office/powerpoint/2010/main" val="11984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IEEE</a:t>
            </a:r>
            <a:r>
              <a:rPr lang="zh-CN" altLang="en-US" dirty="0"/>
              <a:t>浮点标准</a:t>
            </a:r>
          </a:p>
        </p:txBody>
      </p:sp>
      <p:sp>
        <p:nvSpPr>
          <p:cNvPr id="3" name="内容占位符 2"/>
          <p:cNvSpPr>
            <a:spLocks noGrp="1"/>
          </p:cNvSpPr>
          <p:nvPr>
            <p:ph idx="1"/>
          </p:nvPr>
        </p:nvSpPr>
        <p:spPr/>
        <p:txBody>
          <a:bodyPr>
            <a:normAutofit/>
          </a:bodyPr>
          <a:lstStyle/>
          <a:p>
            <a:pPr>
              <a:lnSpc>
                <a:spcPct val="200000"/>
              </a:lnSpc>
            </a:pPr>
            <a:r>
              <a:rPr lang="zh-CN" altLang="en-US" dirty="0"/>
              <a:t>主要提供了两种主要的浮点数格式：单精度</a:t>
            </a:r>
            <a:r>
              <a:rPr lang="en-US" altLang="zh-CN" dirty="0"/>
              <a:t>(32</a:t>
            </a:r>
            <a:r>
              <a:rPr lang="zh-CN" altLang="en-US" dirty="0"/>
              <a:t>位</a:t>
            </a:r>
            <a:r>
              <a:rPr lang="en-US" altLang="zh-CN" dirty="0"/>
              <a:t>)</a:t>
            </a:r>
            <a:r>
              <a:rPr lang="zh-CN" altLang="en-US" dirty="0"/>
              <a:t>和双精度</a:t>
            </a:r>
            <a:r>
              <a:rPr lang="en-US" altLang="zh-CN" dirty="0"/>
              <a:t>(64</a:t>
            </a:r>
            <a:r>
              <a:rPr lang="zh-CN" altLang="en-US" dirty="0"/>
              <a:t>位</a:t>
            </a:r>
            <a:r>
              <a:rPr lang="en-US" altLang="zh-CN" dirty="0"/>
              <a:t>)</a:t>
            </a:r>
            <a:r>
              <a:rPr lang="zh-CN" altLang="en-US" dirty="0"/>
              <a:t> </a:t>
            </a:r>
          </a:p>
          <a:p>
            <a:pPr>
              <a:lnSpc>
                <a:spcPct val="200000"/>
              </a:lnSpc>
            </a:pPr>
            <a:r>
              <a:rPr lang="zh-CN" altLang="en-US" dirty="0"/>
              <a:t>数值以</a:t>
            </a:r>
            <a:r>
              <a:rPr lang="zh-CN" altLang="en-US" dirty="0">
                <a:solidFill>
                  <a:srgbClr val="FF0000"/>
                </a:solidFill>
              </a:rPr>
              <a:t>科学计数法</a:t>
            </a:r>
            <a:r>
              <a:rPr lang="zh-CN" altLang="en-US" dirty="0"/>
              <a:t>的形式存储，每一个数都是由</a:t>
            </a:r>
            <a:r>
              <a:rPr lang="zh-CN" altLang="en-US" dirty="0">
                <a:solidFill>
                  <a:srgbClr val="FF0000"/>
                </a:solidFill>
              </a:rPr>
              <a:t>符号</a:t>
            </a:r>
            <a:r>
              <a:rPr lang="zh-CN" altLang="en-US" dirty="0"/>
              <a:t>、</a:t>
            </a:r>
            <a:r>
              <a:rPr lang="zh-CN" altLang="en-US" dirty="0">
                <a:solidFill>
                  <a:srgbClr val="FF0000"/>
                </a:solidFill>
              </a:rPr>
              <a:t>指数</a:t>
            </a:r>
            <a:r>
              <a:rPr lang="zh-CN" altLang="en-US" dirty="0"/>
              <a:t>和</a:t>
            </a:r>
            <a:r>
              <a:rPr lang="zh-CN" altLang="en-US" dirty="0">
                <a:solidFill>
                  <a:srgbClr val="FF0000"/>
                </a:solidFill>
              </a:rPr>
              <a:t>小数</a:t>
            </a:r>
            <a:r>
              <a:rPr lang="zh-CN" altLang="en-US" dirty="0"/>
              <a:t>三部分构成</a:t>
            </a:r>
          </a:p>
          <a:p>
            <a:endParaRPr lang="zh-CN" altLang="en-US" dirty="0"/>
          </a:p>
        </p:txBody>
      </p:sp>
    </p:spTree>
    <p:extLst>
      <p:ext uri="{BB962C8B-B14F-4D97-AF65-F5344CB8AC3E}">
        <p14:creationId xmlns:p14="http://schemas.microsoft.com/office/powerpoint/2010/main" val="141445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IEEE</a:t>
            </a:r>
            <a:r>
              <a:rPr lang="zh-CN" altLang="en-US" dirty="0"/>
              <a:t>浮点数标准：单精度浮点数</a:t>
            </a:r>
          </a:p>
        </p:txBody>
      </p:sp>
      <p:sp>
        <p:nvSpPr>
          <p:cNvPr id="3" name="内容占位符 2"/>
          <p:cNvSpPr>
            <a:spLocks noGrp="1"/>
          </p:cNvSpPr>
          <p:nvPr>
            <p:ph idx="1"/>
          </p:nvPr>
        </p:nvSpPr>
        <p:spPr/>
        <p:txBody>
          <a:bodyPr/>
          <a:lstStyle/>
          <a:p>
            <a:pPr algn="just">
              <a:lnSpc>
                <a:spcPct val="150000"/>
              </a:lnSpc>
            </a:pPr>
            <a:r>
              <a:rPr lang="zh-CN" altLang="en-US" dirty="0"/>
              <a:t>单精度格式中，符号位占</a:t>
            </a:r>
            <a:r>
              <a:rPr lang="en-US" altLang="zh-CN" dirty="0"/>
              <a:t>1</a:t>
            </a:r>
            <a:r>
              <a:rPr lang="zh-CN" altLang="en-US" dirty="0"/>
              <a:t>个比特，指数部分占</a:t>
            </a:r>
            <a:r>
              <a:rPr lang="en-US" altLang="zh-CN" dirty="0"/>
              <a:t>8</a:t>
            </a:r>
            <a:r>
              <a:rPr lang="zh-CN" altLang="en-US" dirty="0"/>
              <a:t>个比特，小数部分占</a:t>
            </a:r>
            <a:r>
              <a:rPr lang="en-US" altLang="zh-CN" dirty="0"/>
              <a:t>23</a:t>
            </a:r>
            <a:r>
              <a:rPr lang="zh-CN" altLang="en-US" dirty="0"/>
              <a:t>位。表示的最大值大约是</a:t>
            </a:r>
            <a:r>
              <a:rPr lang="en-US" altLang="zh-CN" dirty="0"/>
              <a:t>3.40 × 10^38, </a:t>
            </a:r>
            <a:r>
              <a:rPr lang="zh-CN" altLang="en-US" dirty="0"/>
              <a:t>其中精度是</a:t>
            </a:r>
            <a:r>
              <a:rPr lang="en-US" altLang="zh-CN" dirty="0"/>
              <a:t>6</a:t>
            </a:r>
            <a:r>
              <a:rPr lang="zh-CN" altLang="en-US" dirty="0"/>
              <a:t>个十进制数字</a:t>
            </a:r>
          </a:p>
          <a:p>
            <a:endParaRPr lang="zh-CN" altLang="en-US" dirty="0"/>
          </a:p>
        </p:txBody>
      </p:sp>
      <p:grpSp>
        <p:nvGrpSpPr>
          <p:cNvPr id="22" name="组合 21"/>
          <p:cNvGrpSpPr/>
          <p:nvPr/>
        </p:nvGrpSpPr>
        <p:grpSpPr>
          <a:xfrm>
            <a:off x="755576" y="3273828"/>
            <a:ext cx="7560840" cy="1595791"/>
            <a:chOff x="683568" y="4365104"/>
            <a:chExt cx="7560840" cy="2127721"/>
          </a:xfrm>
        </p:grpSpPr>
        <p:sp>
          <p:nvSpPr>
            <p:cNvPr id="8" name="矩形 7"/>
            <p:cNvSpPr/>
            <p:nvPr/>
          </p:nvSpPr>
          <p:spPr>
            <a:xfrm>
              <a:off x="2555776" y="5157192"/>
              <a:ext cx="5688632"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5400000">
              <a:off x="4427984" y="5373216"/>
              <a:ext cx="4320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2771800" y="5373216"/>
              <a:ext cx="4320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2987824" y="5597748"/>
              <a:ext cx="1826141" cy="895077"/>
              <a:chOff x="6588224" y="5885780"/>
              <a:chExt cx="1826141" cy="895077"/>
            </a:xfrm>
          </p:grpSpPr>
          <p:sp>
            <p:nvSpPr>
              <p:cNvPr id="12" name="左大括号 11"/>
              <p:cNvSpPr/>
              <p:nvPr/>
            </p:nvSpPr>
            <p:spPr>
              <a:xfrm rot="16200000">
                <a:off x="7236296" y="5237708"/>
                <a:ext cx="360040" cy="1656184"/>
              </a:xfrm>
              <a:prstGeom prst="leftBrace">
                <a:avLst>
                  <a:gd name="adj1" fmla="val 43607"/>
                  <a:gd name="adj2" fmla="val 5000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6588224" y="6165304"/>
                <a:ext cx="1826141" cy="615553"/>
              </a:xfrm>
              <a:prstGeom prst="rect">
                <a:avLst/>
              </a:prstGeom>
              <a:noFill/>
            </p:spPr>
            <p:txBody>
              <a:bodyPr wrap="none" rtlCol="0">
                <a:spAutoFit/>
              </a:bodyPr>
              <a:lstStyle/>
              <a:p>
                <a:r>
                  <a:rPr lang="zh-CN" altLang="en-US" sz="2400" dirty="0">
                    <a:latin typeface="微软雅黑" pitchFamily="34" charset="-122"/>
                    <a:ea typeface="微软雅黑" pitchFamily="34" charset="-122"/>
                  </a:rPr>
                  <a:t>指数：</a:t>
                </a:r>
                <a:r>
                  <a:rPr lang="en-US" altLang="zh-CN" sz="2400" dirty="0">
                    <a:latin typeface="微软雅黑" pitchFamily="34" charset="-122"/>
                    <a:ea typeface="微软雅黑" pitchFamily="34" charset="-122"/>
                  </a:rPr>
                  <a:t>8bits</a:t>
                </a:r>
                <a:endParaRPr lang="zh-CN" altLang="en-US" sz="2400" dirty="0">
                  <a:latin typeface="微软雅黑" pitchFamily="34" charset="-122"/>
                  <a:ea typeface="微软雅黑" pitchFamily="34" charset="-122"/>
                </a:endParaRPr>
              </a:p>
            </p:txBody>
          </p:sp>
        </p:grpSp>
        <p:grpSp>
          <p:nvGrpSpPr>
            <p:cNvPr id="14" name="组合 13"/>
            <p:cNvGrpSpPr/>
            <p:nvPr/>
          </p:nvGrpSpPr>
          <p:grpSpPr>
            <a:xfrm>
              <a:off x="4644008" y="4365104"/>
              <a:ext cx="3600400" cy="792088"/>
              <a:chOff x="2987824" y="4653136"/>
              <a:chExt cx="3600400" cy="792088"/>
            </a:xfrm>
          </p:grpSpPr>
          <p:sp>
            <p:nvSpPr>
              <p:cNvPr id="15" name="左大括号 14"/>
              <p:cNvSpPr/>
              <p:nvPr/>
            </p:nvSpPr>
            <p:spPr>
              <a:xfrm rot="5400000">
                <a:off x="4608004" y="3465004"/>
                <a:ext cx="360040" cy="3600400"/>
              </a:xfrm>
              <a:prstGeom prst="leftBrace">
                <a:avLst>
                  <a:gd name="adj1" fmla="val 43607"/>
                  <a:gd name="adj2" fmla="val 5000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3851920" y="4653136"/>
                <a:ext cx="1930337" cy="615553"/>
              </a:xfrm>
              <a:prstGeom prst="rect">
                <a:avLst/>
              </a:prstGeom>
              <a:noFill/>
            </p:spPr>
            <p:txBody>
              <a:bodyPr wrap="none" rtlCol="0">
                <a:spAutoFit/>
              </a:bodyPr>
              <a:lstStyle/>
              <a:p>
                <a:r>
                  <a:rPr lang="zh-CN" altLang="en-US" sz="2400" dirty="0">
                    <a:latin typeface="微软雅黑" pitchFamily="34" charset="-122"/>
                    <a:ea typeface="微软雅黑" pitchFamily="34" charset="-122"/>
                  </a:rPr>
                  <a:t>小数</a:t>
                </a:r>
                <a:r>
                  <a:rPr lang="zh-CN" altLang="en-US" sz="2400" dirty="0"/>
                  <a:t>：</a:t>
                </a:r>
                <a:r>
                  <a:rPr lang="en-US" altLang="zh-CN" sz="2400" dirty="0"/>
                  <a:t>23bits</a:t>
                </a:r>
                <a:endParaRPr lang="zh-CN" altLang="en-US" sz="2400" dirty="0"/>
              </a:p>
            </p:txBody>
          </p:sp>
        </p:grpSp>
        <p:sp>
          <p:nvSpPr>
            <p:cNvPr id="17" name="TextBox 16"/>
            <p:cNvSpPr txBox="1"/>
            <p:nvPr/>
          </p:nvSpPr>
          <p:spPr>
            <a:xfrm>
              <a:off x="683568" y="5085184"/>
              <a:ext cx="1056700" cy="615553"/>
            </a:xfrm>
            <a:prstGeom prst="rect">
              <a:avLst/>
            </a:prstGeom>
            <a:noFill/>
          </p:spPr>
          <p:txBody>
            <a:bodyPr wrap="none" rtlCol="0">
              <a:spAutoFit/>
            </a:bodyPr>
            <a:lstStyle/>
            <a:p>
              <a:r>
                <a:rPr lang="en-US" altLang="zh-CN" sz="2400" dirty="0">
                  <a:latin typeface="Gungsuh" pitchFamily="18" charset="-127"/>
                  <a:ea typeface="Gungsuh" pitchFamily="18" charset="-127"/>
                </a:rPr>
                <a:t>float</a:t>
              </a:r>
              <a:endParaRPr lang="zh-CN" altLang="en-US" sz="2400" dirty="0">
                <a:latin typeface="Gungsuh" pitchFamily="18" charset="-127"/>
                <a:ea typeface="Gungsuh" pitchFamily="18" charset="-127"/>
              </a:endParaRPr>
            </a:p>
          </p:txBody>
        </p:sp>
        <p:sp>
          <p:nvSpPr>
            <p:cNvPr id="18" name="TextBox 17"/>
            <p:cNvSpPr txBox="1"/>
            <p:nvPr/>
          </p:nvSpPr>
          <p:spPr>
            <a:xfrm>
              <a:off x="1979712" y="4437112"/>
              <a:ext cx="954107" cy="533480"/>
            </a:xfrm>
            <a:prstGeom prst="rect">
              <a:avLst/>
            </a:prstGeom>
            <a:noFill/>
            <a:ln>
              <a:solidFill>
                <a:schemeClr val="tx1"/>
              </a:solidFill>
            </a:ln>
          </p:spPr>
          <p:txBody>
            <a:bodyPr wrap="none" rtlCol="0">
              <a:spAutoFit/>
            </a:bodyPr>
            <a:lstStyle/>
            <a:p>
              <a:r>
                <a:rPr lang="zh-CN" altLang="en-US" sz="2000" dirty="0">
                  <a:latin typeface="微软雅黑" pitchFamily="34" charset="-122"/>
                  <a:ea typeface="微软雅黑" pitchFamily="34" charset="-122"/>
                </a:rPr>
                <a:t>符号位</a:t>
              </a:r>
            </a:p>
          </p:txBody>
        </p:sp>
        <p:cxnSp>
          <p:nvCxnSpPr>
            <p:cNvPr id="19" name="直接箭头连接符 18"/>
            <p:cNvCxnSpPr/>
            <p:nvPr/>
          </p:nvCxnSpPr>
          <p:spPr>
            <a:xfrm>
              <a:off x="2627784" y="4869160"/>
              <a:ext cx="144016"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57846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IEEE</a:t>
            </a:r>
            <a:r>
              <a:rPr lang="zh-CN" altLang="en-US" dirty="0"/>
              <a:t>浮点数标准：双精度浮点数</a:t>
            </a:r>
          </a:p>
        </p:txBody>
      </p:sp>
      <p:sp>
        <p:nvSpPr>
          <p:cNvPr id="3" name="内容占位符 2"/>
          <p:cNvSpPr>
            <a:spLocks noGrp="1"/>
          </p:cNvSpPr>
          <p:nvPr>
            <p:ph idx="1"/>
          </p:nvPr>
        </p:nvSpPr>
        <p:spPr>
          <a:xfrm>
            <a:off x="395537" y="967254"/>
            <a:ext cx="8496943" cy="1748512"/>
          </a:xfrm>
        </p:spPr>
        <p:txBody>
          <a:bodyPr/>
          <a:lstStyle/>
          <a:p>
            <a:pPr algn="just">
              <a:lnSpc>
                <a:spcPct val="150000"/>
              </a:lnSpc>
            </a:pPr>
            <a:r>
              <a:rPr lang="zh-CN" altLang="en-US" dirty="0"/>
              <a:t>双精度格式中，符号位占</a:t>
            </a:r>
            <a:r>
              <a:rPr lang="en-US" altLang="zh-CN" dirty="0"/>
              <a:t>1</a:t>
            </a:r>
            <a:r>
              <a:rPr lang="zh-CN" altLang="en-US" dirty="0"/>
              <a:t>个比特，指数部分占</a:t>
            </a:r>
            <a:r>
              <a:rPr lang="en-US" altLang="zh-CN" dirty="0"/>
              <a:t>11</a:t>
            </a:r>
            <a:r>
              <a:rPr lang="zh-CN" altLang="en-US" dirty="0"/>
              <a:t>个比特，小数部分占</a:t>
            </a:r>
            <a:r>
              <a:rPr lang="en-US" altLang="zh-CN" dirty="0"/>
              <a:t>52</a:t>
            </a:r>
            <a:r>
              <a:rPr lang="zh-CN" altLang="en-US" dirty="0"/>
              <a:t>位。</a:t>
            </a:r>
          </a:p>
        </p:txBody>
      </p:sp>
      <p:grpSp>
        <p:nvGrpSpPr>
          <p:cNvPr id="22" name="组合 21"/>
          <p:cNvGrpSpPr/>
          <p:nvPr/>
        </p:nvGrpSpPr>
        <p:grpSpPr>
          <a:xfrm>
            <a:off x="216024" y="3190206"/>
            <a:ext cx="8676456" cy="1679413"/>
            <a:chOff x="683568" y="4253608"/>
            <a:chExt cx="7560841" cy="2239217"/>
          </a:xfrm>
        </p:grpSpPr>
        <p:sp>
          <p:nvSpPr>
            <p:cNvPr id="8" name="矩形 7"/>
            <p:cNvSpPr/>
            <p:nvPr/>
          </p:nvSpPr>
          <p:spPr>
            <a:xfrm>
              <a:off x="2096810" y="5157192"/>
              <a:ext cx="6147599"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rot="5400000">
              <a:off x="3761437" y="5373216"/>
              <a:ext cx="4320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2129956" y="5373216"/>
              <a:ext cx="4320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2220482" y="5597750"/>
              <a:ext cx="2007281" cy="895075"/>
              <a:chOff x="5820882" y="5885782"/>
              <a:chExt cx="2007281" cy="895075"/>
            </a:xfrm>
          </p:grpSpPr>
          <p:sp>
            <p:nvSpPr>
              <p:cNvPr id="12" name="左大括号 11"/>
              <p:cNvSpPr/>
              <p:nvPr/>
            </p:nvSpPr>
            <p:spPr>
              <a:xfrm rot="16200000">
                <a:off x="6581720" y="5250444"/>
                <a:ext cx="360040" cy="1630716"/>
              </a:xfrm>
              <a:prstGeom prst="leftBrace">
                <a:avLst>
                  <a:gd name="adj1" fmla="val 43607"/>
                  <a:gd name="adj2" fmla="val 5000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5820882" y="6165303"/>
                <a:ext cx="2007281" cy="615554"/>
              </a:xfrm>
              <a:prstGeom prst="rect">
                <a:avLst/>
              </a:prstGeom>
              <a:noFill/>
            </p:spPr>
            <p:txBody>
              <a:bodyPr wrap="none" rtlCol="0">
                <a:spAutoFit/>
              </a:bodyPr>
              <a:lstStyle/>
              <a:p>
                <a:r>
                  <a:rPr lang="zh-CN" altLang="en-US" sz="2400" dirty="0">
                    <a:latin typeface="微软雅黑" pitchFamily="34" charset="-122"/>
                    <a:ea typeface="微软雅黑" pitchFamily="34" charset="-122"/>
                  </a:rPr>
                  <a:t>指数：</a:t>
                </a:r>
                <a:r>
                  <a:rPr lang="en-US" altLang="zh-CN" sz="2400" dirty="0">
                    <a:latin typeface="微软雅黑" pitchFamily="34" charset="-122"/>
                    <a:ea typeface="微软雅黑" pitchFamily="34" charset="-122"/>
                  </a:rPr>
                  <a:t>11bits</a:t>
                </a:r>
                <a:endParaRPr lang="zh-CN" altLang="en-US" sz="2400" dirty="0">
                  <a:latin typeface="微软雅黑" pitchFamily="34" charset="-122"/>
                  <a:ea typeface="微软雅黑" pitchFamily="34" charset="-122"/>
                </a:endParaRPr>
              </a:p>
            </p:txBody>
          </p:sp>
        </p:grpSp>
        <p:grpSp>
          <p:nvGrpSpPr>
            <p:cNvPr id="14" name="组合 13"/>
            <p:cNvGrpSpPr/>
            <p:nvPr/>
          </p:nvGrpSpPr>
          <p:grpSpPr>
            <a:xfrm>
              <a:off x="3976698" y="4253608"/>
              <a:ext cx="4267710" cy="903585"/>
              <a:chOff x="2320514" y="4541640"/>
              <a:chExt cx="4267710" cy="903585"/>
            </a:xfrm>
          </p:grpSpPr>
          <p:sp>
            <p:nvSpPr>
              <p:cNvPr id="15" name="左大括号 14"/>
              <p:cNvSpPr/>
              <p:nvPr/>
            </p:nvSpPr>
            <p:spPr>
              <a:xfrm rot="5400000">
                <a:off x="4274349" y="3131350"/>
                <a:ext cx="360040" cy="4267710"/>
              </a:xfrm>
              <a:prstGeom prst="leftBrace">
                <a:avLst>
                  <a:gd name="adj1" fmla="val 43607"/>
                  <a:gd name="adj2" fmla="val 50000"/>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3653900" y="4541640"/>
                <a:ext cx="1682135" cy="615553"/>
              </a:xfrm>
              <a:prstGeom prst="rect">
                <a:avLst/>
              </a:prstGeom>
              <a:noFill/>
            </p:spPr>
            <p:txBody>
              <a:bodyPr wrap="none" rtlCol="0">
                <a:spAutoFit/>
              </a:bodyPr>
              <a:lstStyle/>
              <a:p>
                <a:r>
                  <a:rPr lang="zh-CN" altLang="en-US" sz="2400" dirty="0">
                    <a:latin typeface="微软雅黑" pitchFamily="34" charset="-122"/>
                    <a:ea typeface="微软雅黑" pitchFamily="34" charset="-122"/>
                  </a:rPr>
                  <a:t>小数</a:t>
                </a:r>
                <a:r>
                  <a:rPr lang="zh-CN" altLang="en-US" sz="2400" dirty="0"/>
                  <a:t>：</a:t>
                </a:r>
                <a:r>
                  <a:rPr lang="en-US" altLang="zh-CN" sz="2400" dirty="0"/>
                  <a:t>52bits</a:t>
                </a:r>
                <a:endParaRPr lang="zh-CN" altLang="en-US" sz="2400" dirty="0"/>
              </a:p>
            </p:txBody>
          </p:sp>
        </p:grpSp>
        <p:sp>
          <p:nvSpPr>
            <p:cNvPr id="17" name="TextBox 16"/>
            <p:cNvSpPr txBox="1"/>
            <p:nvPr/>
          </p:nvSpPr>
          <p:spPr>
            <a:xfrm>
              <a:off x="683568" y="5085184"/>
              <a:ext cx="1317990" cy="615553"/>
            </a:xfrm>
            <a:prstGeom prst="rect">
              <a:avLst/>
            </a:prstGeom>
            <a:noFill/>
          </p:spPr>
          <p:txBody>
            <a:bodyPr wrap="none" rtlCol="0">
              <a:spAutoFit/>
            </a:bodyPr>
            <a:lstStyle/>
            <a:p>
              <a:r>
                <a:rPr lang="en-US" altLang="zh-CN" sz="2400" dirty="0">
                  <a:latin typeface="Gungsuh" pitchFamily="18" charset="-127"/>
                  <a:ea typeface="Gungsuh" pitchFamily="18" charset="-127"/>
                </a:rPr>
                <a:t>double</a:t>
              </a:r>
              <a:endParaRPr lang="zh-CN" altLang="en-US" sz="2400" dirty="0">
                <a:latin typeface="Gungsuh" pitchFamily="18" charset="-127"/>
                <a:ea typeface="Gungsuh" pitchFamily="18" charset="-127"/>
              </a:endParaRPr>
            </a:p>
          </p:txBody>
        </p:sp>
        <p:sp>
          <p:nvSpPr>
            <p:cNvPr id="18" name="TextBox 17"/>
            <p:cNvSpPr txBox="1"/>
            <p:nvPr/>
          </p:nvSpPr>
          <p:spPr>
            <a:xfrm>
              <a:off x="1107540" y="4437112"/>
              <a:ext cx="954107" cy="533480"/>
            </a:xfrm>
            <a:prstGeom prst="rect">
              <a:avLst/>
            </a:prstGeom>
            <a:noFill/>
            <a:ln>
              <a:solidFill>
                <a:schemeClr val="tx1"/>
              </a:solidFill>
            </a:ln>
          </p:spPr>
          <p:txBody>
            <a:bodyPr wrap="none" rtlCol="0">
              <a:spAutoFit/>
            </a:bodyPr>
            <a:lstStyle/>
            <a:p>
              <a:r>
                <a:rPr lang="zh-CN" altLang="en-US" sz="2000" dirty="0">
                  <a:latin typeface="微软雅黑" pitchFamily="34" charset="-122"/>
                  <a:ea typeface="微软雅黑" pitchFamily="34" charset="-122"/>
                </a:rPr>
                <a:t>符号位</a:t>
              </a:r>
            </a:p>
          </p:txBody>
        </p:sp>
        <p:cxnSp>
          <p:nvCxnSpPr>
            <p:cNvPr id="19" name="直接箭头连接符 18"/>
            <p:cNvCxnSpPr/>
            <p:nvPr/>
          </p:nvCxnSpPr>
          <p:spPr>
            <a:xfrm>
              <a:off x="2094117" y="4869160"/>
              <a:ext cx="144016" cy="2880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3449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554831"/>
          </a:xfrm>
        </p:spPr>
        <p:txBody>
          <a:bodyPr vert="horz" wrap="square" lIns="69056" tIns="34529" rIns="69056" bIns="34529" numCol="1" anchor="ctr" anchorCtr="0" compatLnSpc="1">
            <a:prstTxWarp prst="textNoShape">
              <a:avLst/>
            </a:prstTxWarp>
          </a:bodyPr>
          <a:lstStyle/>
          <a:p>
            <a:pPr eaLnBrk="1" hangingPunct="1">
              <a:defRPr/>
            </a:pPr>
            <a:r>
              <a:rPr lang="zh-CN" altLang="en-US" sz="3200" dirty="0">
                <a:effectLst>
                  <a:outerShdw blurRad="38100" dist="38100" dir="2700000" algn="tl">
                    <a:srgbClr val="C0C0C0"/>
                  </a:outerShdw>
                </a:effectLst>
              </a:rPr>
              <a:t>静态区</a:t>
            </a:r>
          </a:p>
        </p:txBody>
      </p:sp>
      <p:sp>
        <p:nvSpPr>
          <p:cNvPr id="614403" name="Rectangle 3"/>
          <p:cNvSpPr>
            <a:spLocks noChangeArrowheads="1"/>
          </p:cNvSpPr>
          <p:nvPr/>
        </p:nvSpPr>
        <p:spPr bwMode="auto">
          <a:xfrm>
            <a:off x="342901" y="1150144"/>
            <a:ext cx="8572499" cy="359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ct val="150000"/>
              </a:lnSpc>
              <a:spcBef>
                <a:spcPts val="9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静态区存储了全部的</a:t>
            </a:r>
            <a:r>
              <a:rPr kumimoji="1" lang="zh-CN" altLang="en-US" sz="2100" dirty="0">
                <a:solidFill>
                  <a:srgbClr val="FF0000"/>
                </a:solidFill>
                <a:latin typeface="微软雅黑" panose="020B0503020204020204" pitchFamily="34" charset="-122"/>
                <a:ea typeface="微软雅黑" panose="020B0503020204020204" pitchFamily="34" charset="-122"/>
              </a:rPr>
              <a:t>全局变量</a:t>
            </a:r>
            <a:r>
              <a:rPr kumimoji="1" lang="zh-CN" altLang="en-US" sz="2100" dirty="0">
                <a:solidFill>
                  <a:srgbClr val="000066"/>
                </a:solidFill>
                <a:latin typeface="微软雅黑" panose="020B0503020204020204" pitchFamily="34" charset="-122"/>
                <a:ea typeface="微软雅黑" panose="020B0503020204020204" pitchFamily="34" charset="-122"/>
              </a:rPr>
              <a:t>和所有被</a:t>
            </a:r>
            <a:r>
              <a:rPr kumimoji="1" lang="en-US" altLang="zh-CN" sz="2100" dirty="0">
                <a:solidFill>
                  <a:srgbClr val="000066"/>
                </a:solidFill>
                <a:latin typeface="微软雅黑" panose="020B0503020204020204" pitchFamily="34" charset="-122"/>
                <a:ea typeface="微软雅黑" panose="020B0503020204020204" pitchFamily="34" charset="-122"/>
              </a:rPr>
              <a:t>static </a:t>
            </a:r>
            <a:r>
              <a:rPr kumimoji="1" lang="zh-CN" altLang="en-US" sz="2100" dirty="0">
                <a:solidFill>
                  <a:srgbClr val="000066"/>
                </a:solidFill>
                <a:latin typeface="微软雅黑" panose="020B0503020204020204" pitchFamily="34" charset="-122"/>
                <a:ea typeface="微软雅黑" panose="020B0503020204020204" pitchFamily="34" charset="-122"/>
              </a:rPr>
              <a:t>修饰的变量（包括全局变量和局部变量），其特点是生命周期同程序的运行周期一样长，并且</a:t>
            </a:r>
            <a:r>
              <a:rPr kumimoji="1" lang="zh-CN" altLang="en-US" sz="2100" dirty="0">
                <a:solidFill>
                  <a:srgbClr val="FF0000"/>
                </a:solidFill>
                <a:latin typeface="微软雅黑" panose="020B0503020204020204" pitchFamily="34" charset="-122"/>
                <a:ea typeface="微软雅黑" panose="020B0503020204020204" pitchFamily="34" charset="-122"/>
              </a:rPr>
              <a:t>只被初始化一次</a:t>
            </a:r>
            <a:r>
              <a:rPr kumimoji="1" lang="zh-CN" altLang="en-US" sz="2100" dirty="0">
                <a:solidFill>
                  <a:srgbClr val="000066"/>
                </a:solidFill>
                <a:latin typeface="微软雅黑" panose="020B0503020204020204" pitchFamily="34" charset="-122"/>
                <a:ea typeface="微软雅黑" panose="020B0503020204020204" pitchFamily="34" charset="-122"/>
              </a:rPr>
              <a:t>，在编译之后就已完成。</a:t>
            </a:r>
          </a:p>
          <a:p>
            <a:pPr marL="257175" indent="-257175" defTabSz="571500" eaLnBrk="0" hangingPunct="0">
              <a:lnSpc>
                <a:spcPct val="150000"/>
              </a:lnSpc>
              <a:spcBef>
                <a:spcPts val="900"/>
              </a:spcBef>
              <a:buClrTx/>
              <a:buSzTx/>
              <a:buFontTx/>
              <a:buChar char="•"/>
            </a:pPr>
            <a:r>
              <a:rPr kumimoji="1" lang="en-US" altLang="zh-CN" sz="2100" dirty="0">
                <a:solidFill>
                  <a:srgbClr val="000066"/>
                </a:solidFill>
                <a:latin typeface="微软雅黑" panose="020B0503020204020204" pitchFamily="34" charset="-122"/>
                <a:ea typeface="微软雅黑" panose="020B0503020204020204" pitchFamily="34" charset="-122"/>
              </a:rPr>
              <a:t>3.3.5 </a:t>
            </a:r>
            <a:r>
              <a:rPr kumimoji="1" lang="zh-CN" altLang="en-US" sz="2100" dirty="0">
                <a:solidFill>
                  <a:srgbClr val="000066"/>
                </a:solidFill>
                <a:latin typeface="微软雅黑" panose="020B0503020204020204" pitchFamily="34" charset="-122"/>
                <a:ea typeface="微软雅黑" panose="020B0503020204020204" pitchFamily="34" charset="-122"/>
              </a:rPr>
              <a:t>小节将详细介绍</a:t>
            </a:r>
            <a:r>
              <a:rPr kumimoji="1" lang="en-US" altLang="zh-CN" sz="2100" dirty="0">
                <a:solidFill>
                  <a:srgbClr val="000066"/>
                </a:solidFill>
                <a:latin typeface="微软雅黑" panose="020B0503020204020204" pitchFamily="34" charset="-122"/>
                <a:ea typeface="微软雅黑" panose="020B0503020204020204" pitchFamily="34" charset="-122"/>
              </a:rPr>
              <a:t>static </a:t>
            </a:r>
            <a:r>
              <a:rPr kumimoji="1" lang="zh-CN" altLang="en-US" sz="2100" dirty="0">
                <a:solidFill>
                  <a:srgbClr val="000066"/>
                </a:solidFill>
                <a:latin typeface="微软雅黑" panose="020B0503020204020204" pitchFamily="34" charset="-122"/>
                <a:ea typeface="微软雅黑" panose="020B0503020204020204" pitchFamily="34" charset="-122"/>
              </a:rPr>
              <a:t>关键字。</a:t>
            </a:r>
            <a:endParaRPr kumimoji="1" lang="en-US" altLang="zh-CN" sz="21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2686775"/>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03">
                                            <p:txEl>
                                              <p:pRg st="1" end="1"/>
                                            </p:txEl>
                                          </p:spTgt>
                                        </p:tgtEl>
                                        <p:attrNameLst>
                                          <p:attrName>style.visibility</p:attrName>
                                        </p:attrNameLst>
                                      </p:cBhvr>
                                      <p:to>
                                        <p:strVal val="visible"/>
                                      </p:to>
                                    </p:set>
                                    <p:animEffect transition="in" filter="wipe(left)">
                                      <p:cBhvr>
                                        <p:cTn id="12" dur="1000"/>
                                        <p:tgtEl>
                                          <p:spTgt spid="6144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2643758"/>
            <a:ext cx="6030416" cy="2246769"/>
          </a:xfrm>
          <a:prstGeom prst="rect">
            <a:avLst/>
          </a:prstGeom>
          <a:ln>
            <a:solidFill>
              <a:srgbClr val="C00000"/>
            </a:solidFill>
          </a:ln>
        </p:spPr>
        <p:txBody>
          <a:bodyPr wrap="square">
            <a:spAutoFit/>
          </a:bodyPr>
          <a:lstStyle/>
          <a:p>
            <a:r>
              <a:rPr lang="zh-CN" altLang="en-US" sz="2000" dirty="0"/>
              <a:t>#include &lt;stdio.h&gt;</a:t>
            </a:r>
          </a:p>
          <a:p>
            <a:r>
              <a:rPr lang="zh-CN" altLang="en-US" sz="2000" dirty="0"/>
              <a:t>int main()</a:t>
            </a:r>
          </a:p>
          <a:p>
            <a:r>
              <a:rPr lang="zh-CN" altLang="en-US" sz="2000" dirty="0"/>
              <a:t>{</a:t>
            </a:r>
          </a:p>
          <a:p>
            <a:r>
              <a:rPr lang="zh-CN" altLang="en-US" sz="2000" dirty="0"/>
              <a:t>	double </a:t>
            </a:r>
            <a:r>
              <a:rPr lang="en-US" altLang="zh-CN" sz="2000" dirty="0"/>
              <a:t>l</a:t>
            </a:r>
            <a:r>
              <a:rPr lang="zh-CN" altLang="en-US" sz="2000" dirty="0"/>
              <a:t>f = 1234.123456789123456789;</a:t>
            </a:r>
          </a:p>
          <a:p>
            <a:r>
              <a:rPr lang="zh-CN" altLang="en-US" sz="2000" dirty="0"/>
              <a:t>	printf("%.20f\n",</a:t>
            </a:r>
            <a:r>
              <a:rPr lang="en-US" altLang="zh-CN" sz="2000" dirty="0"/>
              <a:t>l</a:t>
            </a:r>
            <a:r>
              <a:rPr lang="zh-CN" altLang="en-US" sz="2000" dirty="0"/>
              <a:t>f);</a:t>
            </a:r>
          </a:p>
          <a:p>
            <a:r>
              <a:rPr lang="zh-CN" altLang="en-US" sz="2000" dirty="0"/>
              <a:t>	return 0;</a:t>
            </a:r>
          </a:p>
          <a:p>
            <a:r>
              <a:rPr lang="zh-CN" altLang="en-US" sz="2000" dirty="0"/>
              <a:t>}</a:t>
            </a:r>
          </a:p>
        </p:txBody>
      </p:sp>
      <p:sp>
        <p:nvSpPr>
          <p:cNvPr id="6" name="矩形 5"/>
          <p:cNvSpPr/>
          <p:nvPr/>
        </p:nvSpPr>
        <p:spPr>
          <a:xfrm>
            <a:off x="107504" y="488742"/>
            <a:ext cx="5886400" cy="1938992"/>
          </a:xfrm>
          <a:prstGeom prst="rect">
            <a:avLst/>
          </a:prstGeom>
          <a:ln>
            <a:solidFill>
              <a:srgbClr val="C00000"/>
            </a:solidFill>
          </a:ln>
        </p:spPr>
        <p:txBody>
          <a:bodyPr wrap="square">
            <a:spAutoFit/>
          </a:bodyPr>
          <a:lstStyle/>
          <a:p>
            <a:r>
              <a:rPr lang="zh-CN" altLang="en-US" sz="2000" dirty="0"/>
              <a:t>#include &lt;stdio.h&gt;</a:t>
            </a:r>
          </a:p>
          <a:p>
            <a:r>
              <a:rPr lang="zh-CN" altLang="en-US" sz="2000" dirty="0"/>
              <a:t>int main()</a:t>
            </a:r>
          </a:p>
          <a:p>
            <a:r>
              <a:rPr lang="zh-CN" altLang="en-US" sz="2000" dirty="0"/>
              <a:t>{</a:t>
            </a:r>
          </a:p>
          <a:p>
            <a:r>
              <a:rPr lang="zh-CN" altLang="en-US" sz="2000" dirty="0"/>
              <a:t>	float f = 1234.123456789123456789f;</a:t>
            </a:r>
          </a:p>
          <a:p>
            <a:r>
              <a:rPr lang="zh-CN" altLang="en-US" sz="2000" dirty="0"/>
              <a:t>	printf("%.20f\n",f);</a:t>
            </a:r>
          </a:p>
          <a:p>
            <a:r>
              <a:rPr lang="zh-CN" altLang="en-US" sz="2000" dirty="0"/>
              <a:t>	return 0;</a:t>
            </a:r>
          </a:p>
        </p:txBody>
      </p:sp>
      <p:pic>
        <p:nvPicPr>
          <p:cNvPr id="4" name="图片 3"/>
          <p:cNvPicPr>
            <a:picLocks noChangeAspect="1"/>
          </p:cNvPicPr>
          <p:nvPr/>
        </p:nvPicPr>
        <p:blipFill>
          <a:blip r:embed="rId2"/>
          <a:stretch>
            <a:fillRect/>
          </a:stretch>
        </p:blipFill>
        <p:spPr>
          <a:xfrm>
            <a:off x="4932039" y="2499742"/>
            <a:ext cx="4004445" cy="936104"/>
          </a:xfrm>
          <a:prstGeom prst="rect">
            <a:avLst/>
          </a:prstGeom>
        </p:spPr>
      </p:pic>
      <p:pic>
        <p:nvPicPr>
          <p:cNvPr id="5" name="图片 4"/>
          <p:cNvPicPr>
            <a:picLocks noChangeAspect="1"/>
          </p:cNvPicPr>
          <p:nvPr/>
        </p:nvPicPr>
        <p:blipFill>
          <a:blip r:embed="rId3"/>
          <a:stretch>
            <a:fillRect/>
          </a:stretch>
        </p:blipFill>
        <p:spPr>
          <a:xfrm>
            <a:off x="4932040" y="500049"/>
            <a:ext cx="4034950" cy="877163"/>
          </a:xfrm>
          <a:prstGeom prst="rect">
            <a:avLst/>
          </a:prstGeom>
        </p:spPr>
      </p:pic>
    </p:spTree>
    <p:extLst>
      <p:ext uri="{BB962C8B-B14F-4D97-AF65-F5344CB8AC3E}">
        <p14:creationId xmlns:p14="http://schemas.microsoft.com/office/powerpoint/2010/main" val="20648049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1511300" y="422275"/>
            <a:ext cx="7632700" cy="441325"/>
          </a:xfrm>
        </p:spPr>
        <p:txBody>
          <a:bodyPr vert="horz" wrap="square" lIns="69056" tIns="34529" rIns="69056" bIns="34529" numCol="1" anchor="ctr" anchorCtr="0" compatLnSpc="1">
            <a:prstTxWarp prst="textNoShape">
              <a:avLst/>
            </a:prstTxWarp>
            <a:normAutofit fontScale="90000"/>
          </a:bodyPr>
          <a:lstStyle/>
          <a:p>
            <a:r>
              <a:rPr lang="zh-CN" altLang="en-US"/>
              <a:t>浮点类型</a:t>
            </a:r>
            <a:endParaRPr lang="en-US" altLang="zh-CN"/>
          </a:p>
        </p:txBody>
      </p:sp>
      <p:sp>
        <p:nvSpPr>
          <p:cNvPr id="29699" name="Content Placeholder 2"/>
          <p:cNvSpPr>
            <a:spLocks noGrp="1"/>
          </p:cNvSpPr>
          <p:nvPr>
            <p:ph idx="4294967295"/>
          </p:nvPr>
        </p:nvSpPr>
        <p:spPr>
          <a:xfrm>
            <a:off x="863600" y="1052513"/>
            <a:ext cx="8280400" cy="3814762"/>
          </a:xfrm>
        </p:spPr>
        <p:txBody>
          <a:bodyPr vert="horz" wrap="square" lIns="69056" tIns="34529" rIns="69056" bIns="34529" numCol="1" anchor="t" anchorCtr="0" compatLnSpc="1">
            <a:prstTxWarp prst="textNoShape">
              <a:avLst/>
            </a:prstTxWarp>
            <a:normAutofit/>
          </a:bodyPr>
          <a:lstStyle/>
          <a:p>
            <a:pPr>
              <a:lnSpc>
                <a:spcPct val="125000"/>
              </a:lnSpc>
              <a:spcBef>
                <a:spcPct val="30000"/>
              </a:spcBef>
              <a:tabLst>
                <a:tab pos="2125266" algn="ctr"/>
                <a:tab pos="3976688" algn="ctr"/>
                <a:tab pos="5657850" algn="r"/>
              </a:tabLst>
            </a:pPr>
            <a:r>
              <a:rPr lang="zh-CN" altLang="en-US" dirty="0"/>
              <a:t>根据</a:t>
            </a:r>
            <a:r>
              <a:rPr lang="en-US" altLang="zh-CN" dirty="0"/>
              <a:t>IEEE</a:t>
            </a:r>
            <a:r>
              <a:rPr lang="zh-CN" altLang="en-US" dirty="0"/>
              <a:t>标准实现浮点型的特征：</a:t>
            </a:r>
          </a:p>
          <a:p>
            <a:pPr lvl="1">
              <a:lnSpc>
                <a:spcPct val="125000"/>
              </a:lnSpc>
              <a:spcBef>
                <a:spcPct val="30000"/>
              </a:spcBef>
              <a:buNone/>
              <a:tabLst>
                <a:tab pos="2125266" algn="ctr"/>
                <a:tab pos="3976688" algn="ctr"/>
                <a:tab pos="5657850" algn="r"/>
              </a:tabLst>
            </a:pPr>
            <a:r>
              <a:rPr lang="zh-CN" altLang="en-US" dirty="0">
                <a:solidFill>
                  <a:srgbClr val="000000"/>
                </a:solidFill>
              </a:rPr>
              <a:t>  类型</a:t>
            </a:r>
            <a:r>
              <a:rPr lang="en-US" altLang="zh-CN" dirty="0">
                <a:solidFill>
                  <a:srgbClr val="000000"/>
                </a:solidFill>
              </a:rPr>
              <a:t>          </a:t>
            </a:r>
            <a:r>
              <a:rPr lang="zh-CN" altLang="en-US" dirty="0">
                <a:solidFill>
                  <a:srgbClr val="000000"/>
                </a:solidFill>
              </a:rPr>
              <a:t>最小正值</a:t>
            </a:r>
            <a:r>
              <a:rPr lang="en-US" altLang="zh-CN" dirty="0">
                <a:solidFill>
                  <a:srgbClr val="000000"/>
                </a:solidFill>
              </a:rPr>
              <a:t>                 </a:t>
            </a:r>
            <a:r>
              <a:rPr lang="zh-CN" altLang="en-US" dirty="0">
                <a:solidFill>
                  <a:srgbClr val="000000"/>
                </a:solidFill>
              </a:rPr>
              <a:t>最大值                   精度</a:t>
            </a:r>
          </a:p>
          <a:p>
            <a:pPr lvl="1">
              <a:lnSpc>
                <a:spcPct val="125000"/>
              </a:lnSpc>
              <a:spcBef>
                <a:spcPct val="30000"/>
              </a:spcBef>
              <a:buNone/>
              <a:tabLst>
                <a:tab pos="2125266" algn="ctr"/>
                <a:tab pos="3976688" algn="ctr"/>
                <a:tab pos="5657850" algn="r"/>
              </a:tabLst>
            </a:pPr>
            <a:r>
              <a:rPr lang="en-US" altLang="zh-CN" dirty="0">
                <a:solidFill>
                  <a:srgbClr val="000000"/>
                </a:solidFill>
                <a:latin typeface="Courier New" panose="02070309020205020404" pitchFamily="49" charset="0"/>
              </a:rPr>
              <a:t>float</a:t>
            </a:r>
            <a:r>
              <a:rPr lang="en-US" altLang="zh-CN" dirty="0">
                <a:solidFill>
                  <a:srgbClr val="000000"/>
                </a:solidFill>
              </a:rPr>
              <a:t>	        </a:t>
            </a:r>
            <a:r>
              <a:rPr lang="en-US" altLang="zh-CN" dirty="0"/>
              <a:t>1.17549</a:t>
            </a:r>
            <a:r>
              <a:rPr lang="en-US" altLang="zh-CN" dirty="0">
                <a:solidFill>
                  <a:srgbClr val="000000"/>
                </a:solidFill>
              </a:rPr>
              <a:t> </a:t>
            </a:r>
            <a:r>
              <a:rPr lang="en-US" altLang="zh-CN" dirty="0">
                <a:solidFill>
                  <a:srgbClr val="000000"/>
                </a:solidFill>
                <a:latin typeface="Symbol" panose="05050102010706020507" pitchFamily="18" charset="2"/>
                <a:sym typeface="Symbol" panose="05050102010706020507" pitchFamily="18" charset="2"/>
              </a:rPr>
              <a:t></a:t>
            </a:r>
            <a:r>
              <a:rPr lang="en-US" altLang="zh-CN" dirty="0">
                <a:solidFill>
                  <a:srgbClr val="000000"/>
                </a:solidFill>
              </a:rPr>
              <a:t> 10</a:t>
            </a:r>
            <a:r>
              <a:rPr lang="en-US" altLang="zh-CN" baseline="30000" dirty="0">
                <a:solidFill>
                  <a:srgbClr val="000000"/>
                </a:solidFill>
              </a:rPr>
              <a:t>–38</a:t>
            </a:r>
            <a:r>
              <a:rPr lang="en-US" altLang="zh-CN" dirty="0">
                <a:solidFill>
                  <a:srgbClr val="000000"/>
                </a:solidFill>
              </a:rPr>
              <a:t>	     </a:t>
            </a:r>
            <a:r>
              <a:rPr lang="en-US" altLang="zh-CN" dirty="0"/>
              <a:t>3.40282</a:t>
            </a:r>
            <a:r>
              <a:rPr lang="en-US" altLang="zh-CN" dirty="0">
                <a:solidFill>
                  <a:srgbClr val="000000"/>
                </a:solidFill>
              </a:rPr>
              <a:t> </a:t>
            </a:r>
            <a:r>
              <a:rPr lang="en-US" altLang="zh-CN" dirty="0">
                <a:solidFill>
                  <a:srgbClr val="000000"/>
                </a:solidFill>
                <a:sym typeface="Symbol" panose="05050102010706020507" pitchFamily="18" charset="2"/>
              </a:rPr>
              <a:t></a:t>
            </a:r>
            <a:r>
              <a:rPr lang="en-US" altLang="zh-CN" dirty="0">
                <a:solidFill>
                  <a:srgbClr val="000000"/>
                </a:solidFill>
              </a:rPr>
              <a:t> 10</a:t>
            </a:r>
            <a:r>
              <a:rPr lang="en-US" altLang="zh-CN" baseline="30000" dirty="0">
                <a:solidFill>
                  <a:srgbClr val="000000"/>
                </a:solidFill>
              </a:rPr>
              <a:t>38</a:t>
            </a:r>
            <a:r>
              <a:rPr lang="en-US" altLang="zh-CN" dirty="0">
                <a:solidFill>
                  <a:srgbClr val="000000"/>
                </a:solidFill>
              </a:rPr>
              <a:t>	        6 digits</a:t>
            </a:r>
          </a:p>
          <a:p>
            <a:pPr lvl="1">
              <a:lnSpc>
                <a:spcPct val="125000"/>
              </a:lnSpc>
              <a:spcBef>
                <a:spcPct val="30000"/>
              </a:spcBef>
              <a:buNone/>
              <a:tabLst>
                <a:tab pos="2125266" algn="ctr"/>
                <a:tab pos="3976688" algn="ctr"/>
                <a:tab pos="5657850" algn="r"/>
              </a:tabLst>
            </a:pPr>
            <a:r>
              <a:rPr lang="en-US" altLang="zh-CN" dirty="0">
                <a:solidFill>
                  <a:srgbClr val="000000"/>
                </a:solidFill>
                <a:latin typeface="Courier New" panose="02070309020205020404" pitchFamily="49" charset="0"/>
              </a:rPr>
              <a:t>double</a:t>
            </a:r>
            <a:r>
              <a:rPr lang="en-US" altLang="zh-CN" dirty="0">
                <a:solidFill>
                  <a:srgbClr val="000000"/>
                </a:solidFill>
              </a:rPr>
              <a:t>	     </a:t>
            </a:r>
            <a:r>
              <a:rPr lang="en-US" altLang="zh-CN" dirty="0"/>
              <a:t>2.22507</a:t>
            </a:r>
            <a:r>
              <a:rPr lang="en-US" altLang="zh-CN" dirty="0">
                <a:solidFill>
                  <a:srgbClr val="000000"/>
                </a:solidFill>
              </a:rPr>
              <a:t> </a:t>
            </a:r>
            <a:r>
              <a:rPr lang="en-US" altLang="zh-CN" dirty="0">
                <a:solidFill>
                  <a:srgbClr val="000000"/>
                </a:solidFill>
                <a:sym typeface="Symbol" panose="05050102010706020507" pitchFamily="18" charset="2"/>
              </a:rPr>
              <a:t></a:t>
            </a:r>
            <a:r>
              <a:rPr lang="en-US" altLang="zh-CN" dirty="0">
                <a:solidFill>
                  <a:srgbClr val="000000"/>
                </a:solidFill>
              </a:rPr>
              <a:t> 10</a:t>
            </a:r>
            <a:r>
              <a:rPr lang="en-US" altLang="zh-CN" baseline="30000" dirty="0">
                <a:solidFill>
                  <a:srgbClr val="000000"/>
                </a:solidFill>
              </a:rPr>
              <a:t>–308</a:t>
            </a:r>
            <a:r>
              <a:rPr lang="en-US" altLang="zh-CN" dirty="0">
                <a:solidFill>
                  <a:srgbClr val="000000"/>
                </a:solidFill>
              </a:rPr>
              <a:t>	    </a:t>
            </a:r>
            <a:r>
              <a:rPr lang="en-US" altLang="zh-CN" dirty="0"/>
              <a:t>1.79769</a:t>
            </a:r>
            <a:r>
              <a:rPr lang="en-US" altLang="zh-CN" dirty="0">
                <a:solidFill>
                  <a:srgbClr val="000000"/>
                </a:solidFill>
              </a:rPr>
              <a:t> </a:t>
            </a:r>
            <a:r>
              <a:rPr lang="en-US" altLang="zh-CN" dirty="0">
                <a:solidFill>
                  <a:srgbClr val="000000"/>
                </a:solidFill>
                <a:sym typeface="Symbol" panose="05050102010706020507" pitchFamily="18" charset="2"/>
              </a:rPr>
              <a:t></a:t>
            </a:r>
            <a:r>
              <a:rPr lang="en-US" altLang="zh-CN" dirty="0">
                <a:solidFill>
                  <a:srgbClr val="000000"/>
                </a:solidFill>
              </a:rPr>
              <a:t> 10</a:t>
            </a:r>
            <a:r>
              <a:rPr lang="en-US" altLang="zh-CN" baseline="30000" dirty="0">
                <a:solidFill>
                  <a:srgbClr val="000000"/>
                </a:solidFill>
              </a:rPr>
              <a:t>308</a:t>
            </a:r>
            <a:r>
              <a:rPr lang="en-US" altLang="zh-CN" dirty="0">
                <a:solidFill>
                  <a:srgbClr val="000000"/>
                </a:solidFill>
              </a:rPr>
              <a:t>	      15 digits</a:t>
            </a:r>
          </a:p>
          <a:p>
            <a:pPr>
              <a:lnSpc>
                <a:spcPct val="125000"/>
              </a:lnSpc>
              <a:spcBef>
                <a:spcPct val="30000"/>
              </a:spcBef>
              <a:tabLst>
                <a:tab pos="2125266" algn="ctr"/>
                <a:tab pos="3976688" algn="ctr"/>
                <a:tab pos="5657850" algn="r"/>
              </a:tabLst>
            </a:pPr>
            <a:r>
              <a:rPr lang="zh-CN" altLang="en-US" dirty="0"/>
              <a:t>不遵循</a:t>
            </a:r>
            <a:r>
              <a:rPr lang="en-US" altLang="zh-CN" dirty="0"/>
              <a:t>IEEE</a:t>
            </a:r>
            <a:r>
              <a:rPr lang="zh-CN" altLang="en-US" dirty="0"/>
              <a:t>标准的计算机上，该表无效。</a:t>
            </a:r>
            <a:endParaRPr lang="en-US" altLang="zh-CN" dirty="0"/>
          </a:p>
          <a:p>
            <a:pPr>
              <a:tabLst>
                <a:tab pos="2125266" algn="ctr"/>
                <a:tab pos="3976688" algn="ctr"/>
                <a:tab pos="5657850" algn="r"/>
              </a:tabLst>
            </a:pPr>
            <a:r>
              <a:rPr lang="zh-CN" altLang="en-US" dirty="0"/>
              <a:t>可以在</a:t>
            </a:r>
            <a:r>
              <a:rPr lang="en-US" altLang="zh-CN" dirty="0">
                <a:latin typeface="Courier New" panose="02070309020205020404" pitchFamily="49" charset="0"/>
                <a:cs typeface="Courier New" panose="02070309020205020404" pitchFamily="49" charset="0"/>
              </a:rPr>
              <a:t>&lt;</a:t>
            </a:r>
            <a:r>
              <a:rPr lang="en-US" altLang="zh-CN" dirty="0" err="1">
                <a:latin typeface="Courier New" panose="02070309020205020404" pitchFamily="49" charset="0"/>
                <a:cs typeface="Courier New" panose="02070309020205020404" pitchFamily="49" charset="0"/>
              </a:rPr>
              <a:t>float.h</a:t>
            </a:r>
            <a:r>
              <a:rPr lang="en-US" altLang="zh-CN" dirty="0">
                <a:latin typeface="Courier New" panose="02070309020205020404" pitchFamily="49" charset="0"/>
                <a:cs typeface="Courier New" panose="02070309020205020404" pitchFamily="49" charset="0"/>
              </a:rPr>
              <a:t>&gt; </a:t>
            </a:r>
            <a:r>
              <a:rPr lang="zh-CN" altLang="en-US" dirty="0">
                <a:latin typeface="Courier New" panose="02070309020205020404" pitchFamily="49" charset="0"/>
                <a:cs typeface="Courier New" panose="02070309020205020404" pitchFamily="49" charset="0"/>
              </a:rPr>
              <a:t>中找到定义浮点型特征的宏。</a:t>
            </a:r>
            <a:endParaRPr lang="en-US" altLang="zh-CN" dirty="0"/>
          </a:p>
        </p:txBody>
      </p:sp>
    </p:spTree>
    <p:extLst>
      <p:ext uri="{BB962C8B-B14F-4D97-AF65-F5344CB8AC3E}">
        <p14:creationId xmlns:p14="http://schemas.microsoft.com/office/powerpoint/2010/main" val="18153581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ox(in)">
                                      <p:cBhvr>
                                        <p:cTn id="7" dur="500"/>
                                        <p:tgtEl>
                                          <p:spTgt spid="29699">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9699">
                                            <p:txEl>
                                              <p:pRg st="1" end="1"/>
                                            </p:txEl>
                                          </p:spTgt>
                                        </p:tgtEl>
                                        <p:attrNameLst>
                                          <p:attrName>style.visibility</p:attrName>
                                        </p:attrNameLst>
                                      </p:cBhvr>
                                      <p:to>
                                        <p:strVal val="visible"/>
                                      </p:to>
                                    </p:set>
                                    <p:animEffect transition="in" filter="box(in)">
                                      <p:cBhvr>
                                        <p:cTn id="10" dur="500"/>
                                        <p:tgtEl>
                                          <p:spTgt spid="29699">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9699">
                                            <p:txEl>
                                              <p:pRg st="2" end="2"/>
                                            </p:txEl>
                                          </p:spTgt>
                                        </p:tgtEl>
                                        <p:attrNameLst>
                                          <p:attrName>style.visibility</p:attrName>
                                        </p:attrNameLst>
                                      </p:cBhvr>
                                      <p:to>
                                        <p:strVal val="visible"/>
                                      </p:to>
                                    </p:set>
                                    <p:animEffect transition="in" filter="box(in)">
                                      <p:cBhvr>
                                        <p:cTn id="13" dur="500"/>
                                        <p:tgtEl>
                                          <p:spTgt spid="29699">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9699">
                                            <p:txEl>
                                              <p:pRg st="3" end="3"/>
                                            </p:txEl>
                                          </p:spTgt>
                                        </p:tgtEl>
                                        <p:attrNameLst>
                                          <p:attrName>style.visibility</p:attrName>
                                        </p:attrNameLst>
                                      </p:cBhvr>
                                      <p:to>
                                        <p:strVal val="visible"/>
                                      </p:to>
                                    </p:set>
                                    <p:animEffect transition="in" filter="box(in)">
                                      <p:cBhvr>
                                        <p:cTn id="16" dur="500"/>
                                        <p:tgtEl>
                                          <p:spTgt spid="2969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29699">
                                            <p:txEl>
                                              <p:pRg st="4" end="4"/>
                                            </p:txEl>
                                          </p:spTgt>
                                        </p:tgtEl>
                                        <p:attrNameLst>
                                          <p:attrName>style.visibility</p:attrName>
                                        </p:attrNameLst>
                                      </p:cBhvr>
                                      <p:to>
                                        <p:strVal val="visible"/>
                                      </p:to>
                                    </p:set>
                                    <p:animEffect transition="in" filter="box(in)">
                                      <p:cBhvr>
                                        <p:cTn id="21" dur="500"/>
                                        <p:tgtEl>
                                          <p:spTgt spid="2969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29699">
                                            <p:txEl>
                                              <p:pRg st="5" end="5"/>
                                            </p:txEl>
                                          </p:spTgt>
                                        </p:tgtEl>
                                        <p:attrNameLst>
                                          <p:attrName>style.visibility</p:attrName>
                                        </p:attrNameLst>
                                      </p:cBhvr>
                                      <p:to>
                                        <p:strVal val="visible"/>
                                      </p:to>
                                    </p:set>
                                    <p:animEffect transition="in" filter="box(in)">
                                      <p:cBhvr>
                                        <p:cTn id="26" dur="500"/>
                                        <p:tgtEl>
                                          <p:spTgt spid="296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normAutofit fontScale="90000"/>
          </a:bodyPr>
          <a:lstStyle/>
          <a:p>
            <a:r>
              <a:rPr lang="zh-CN" altLang="en-US" dirty="0"/>
              <a:t>浮点型</a:t>
            </a:r>
            <a:r>
              <a:rPr lang="en-US" altLang="zh-CN" dirty="0"/>
              <a:t>—</a:t>
            </a:r>
            <a:r>
              <a:rPr lang="zh-CN" altLang="en-US" dirty="0"/>
              <a:t>精度</a:t>
            </a:r>
            <a:r>
              <a:rPr lang="en-US" altLang="zh-CN" dirty="0"/>
              <a:t>—</a:t>
            </a:r>
            <a:r>
              <a:rPr lang="en-US" altLang="zh-CN" dirty="0" err="1"/>
              <a:t>float.h</a:t>
            </a:r>
            <a:endParaRPr lang="zh-CN" altLang="en-US" dirty="0"/>
          </a:p>
        </p:txBody>
      </p:sp>
      <p:sp>
        <p:nvSpPr>
          <p:cNvPr id="4" name="TextBox 3"/>
          <p:cNvSpPr txBox="1"/>
          <p:nvPr/>
        </p:nvSpPr>
        <p:spPr>
          <a:xfrm>
            <a:off x="179512" y="897564"/>
            <a:ext cx="8784976" cy="3847207"/>
          </a:xfrm>
          <a:prstGeom prst="rect">
            <a:avLst/>
          </a:prstGeom>
          <a:noFill/>
        </p:spPr>
        <p:txBody>
          <a:bodyPr wrap="square" rtlCol="0">
            <a:spAutoFit/>
          </a:bodyPr>
          <a:lstStyle/>
          <a:p>
            <a:pPr>
              <a:lnSpc>
                <a:spcPct val="150000"/>
              </a:lnSpc>
            </a:pPr>
            <a:r>
              <a:rPr lang="en-US" altLang="zh-CN" sz="1500" dirty="0">
                <a:latin typeface="Gungsuh" pitchFamily="18" charset="-127"/>
                <a:ea typeface="Gungsuh" pitchFamily="18" charset="-127"/>
              </a:rPr>
              <a:t>#define FLT_DIG         6    /* # of decimal digits of precision */</a:t>
            </a:r>
          </a:p>
          <a:p>
            <a:pPr>
              <a:lnSpc>
                <a:spcPct val="150000"/>
              </a:lnSpc>
            </a:pPr>
            <a:r>
              <a:rPr lang="en-US" altLang="zh-CN" sz="1500" dirty="0">
                <a:latin typeface="Gungsuh" pitchFamily="18" charset="-127"/>
                <a:ea typeface="Gungsuh" pitchFamily="18" charset="-127"/>
              </a:rPr>
              <a:t>#define FLT_EPSILON     1.192092896e-07F        /* smallest such that 1.0+FLT_EPSILON != 1.0 */</a:t>
            </a:r>
          </a:p>
          <a:p>
            <a:pPr>
              <a:lnSpc>
                <a:spcPct val="150000"/>
              </a:lnSpc>
            </a:pPr>
            <a:r>
              <a:rPr lang="en-US" altLang="zh-CN" sz="1500" dirty="0">
                <a:latin typeface="Gungsuh" pitchFamily="18" charset="-127"/>
                <a:ea typeface="Gungsuh" pitchFamily="18" charset="-127"/>
              </a:rPr>
              <a:t>#define FLT_GUARD       0</a:t>
            </a:r>
          </a:p>
          <a:p>
            <a:pPr>
              <a:lnSpc>
                <a:spcPct val="150000"/>
              </a:lnSpc>
            </a:pPr>
            <a:r>
              <a:rPr lang="en-US" altLang="zh-CN" sz="1500" dirty="0">
                <a:latin typeface="Gungsuh" pitchFamily="18" charset="-127"/>
                <a:ea typeface="Gungsuh" pitchFamily="18" charset="-127"/>
              </a:rPr>
              <a:t>#define FLT_MANT_DIG    24      /* # of bits in mantissa */</a:t>
            </a:r>
          </a:p>
          <a:p>
            <a:pPr>
              <a:lnSpc>
                <a:spcPct val="150000"/>
              </a:lnSpc>
            </a:pPr>
            <a:r>
              <a:rPr lang="en-US" altLang="zh-CN" sz="1500" dirty="0">
                <a:latin typeface="Gungsuh" pitchFamily="18" charset="-127"/>
                <a:ea typeface="Gungsuh" pitchFamily="18" charset="-127"/>
              </a:rPr>
              <a:t>#define FLT_MAX         3.402823466e+38F        /* max value */</a:t>
            </a:r>
          </a:p>
          <a:p>
            <a:pPr>
              <a:lnSpc>
                <a:spcPct val="150000"/>
              </a:lnSpc>
            </a:pPr>
            <a:r>
              <a:rPr lang="en-US" altLang="zh-CN" sz="1500" dirty="0">
                <a:latin typeface="Gungsuh" pitchFamily="18" charset="-127"/>
                <a:ea typeface="Gungsuh" pitchFamily="18" charset="-127"/>
              </a:rPr>
              <a:t>#define FLT_MAX_10_EXP  38         /* max decimal exponent */</a:t>
            </a:r>
          </a:p>
          <a:p>
            <a:pPr>
              <a:lnSpc>
                <a:spcPct val="150000"/>
              </a:lnSpc>
            </a:pPr>
            <a:r>
              <a:rPr lang="en-US" altLang="zh-CN" sz="1500" dirty="0">
                <a:latin typeface="Gungsuh" pitchFamily="18" charset="-127"/>
                <a:ea typeface="Gungsuh" pitchFamily="18" charset="-127"/>
              </a:rPr>
              <a:t>#define FLT_MAX_EXP     128          /* max binary exponent */</a:t>
            </a:r>
          </a:p>
          <a:p>
            <a:pPr>
              <a:lnSpc>
                <a:spcPct val="150000"/>
              </a:lnSpc>
            </a:pPr>
            <a:r>
              <a:rPr lang="en-US" altLang="zh-CN" sz="1500" dirty="0">
                <a:latin typeface="Gungsuh" pitchFamily="18" charset="-127"/>
                <a:ea typeface="Gungsuh" pitchFamily="18" charset="-127"/>
              </a:rPr>
              <a:t>#define FLT_MIN     1.175494351e-38F   /* min positive value */</a:t>
            </a:r>
          </a:p>
          <a:p>
            <a:pPr>
              <a:lnSpc>
                <a:spcPct val="150000"/>
              </a:lnSpc>
            </a:pPr>
            <a:r>
              <a:rPr lang="en-US" altLang="zh-CN" sz="1500" dirty="0">
                <a:latin typeface="Gungsuh" pitchFamily="18" charset="-127"/>
                <a:ea typeface="Gungsuh" pitchFamily="18" charset="-127"/>
              </a:rPr>
              <a:t>#define FLT_MIN_10_EXP  (-37) /* min decimal exponent */</a:t>
            </a:r>
          </a:p>
          <a:p>
            <a:pPr>
              <a:lnSpc>
                <a:spcPct val="150000"/>
              </a:lnSpc>
            </a:pPr>
            <a:r>
              <a:rPr lang="en-US" altLang="zh-CN" sz="1500" dirty="0">
                <a:latin typeface="Gungsuh" pitchFamily="18" charset="-127"/>
                <a:ea typeface="Gungsuh" pitchFamily="18" charset="-127"/>
              </a:rPr>
              <a:t>#define FLT_MIN_EXP     (-125) /* min binary exponent */</a:t>
            </a:r>
            <a:endParaRPr lang="zh-CN" altLang="en-US" sz="1500" dirty="0">
              <a:latin typeface="Gungsuh" pitchFamily="18" charset="-127"/>
              <a:ea typeface="Gungsuh" pitchFamily="18" charset="-127"/>
            </a:endParaRPr>
          </a:p>
        </p:txBody>
      </p:sp>
      <p:cxnSp>
        <p:nvCxnSpPr>
          <p:cNvPr id="7" name="直接连接符 6"/>
          <p:cNvCxnSpPr/>
          <p:nvPr/>
        </p:nvCxnSpPr>
        <p:spPr>
          <a:xfrm>
            <a:off x="323528" y="2965698"/>
            <a:ext cx="80648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251520" y="4001337"/>
            <a:ext cx="8568952"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98128" y="1256556"/>
            <a:ext cx="8568952" cy="0"/>
          </a:xfrm>
          <a:prstGeom prst="line">
            <a:avLst/>
          </a:prstGeom>
          <a:ln w="381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748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zh-CN" altLang="en-US" dirty="0"/>
              <a:t>浮点型常量</a:t>
            </a:r>
          </a:p>
        </p:txBody>
      </p:sp>
      <p:sp>
        <p:nvSpPr>
          <p:cNvPr id="9" name="矩形 8"/>
          <p:cNvSpPr/>
          <p:nvPr/>
        </p:nvSpPr>
        <p:spPr>
          <a:xfrm>
            <a:off x="539552" y="951570"/>
            <a:ext cx="8280920" cy="918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nSpc>
                <a:spcPct val="150000"/>
              </a:lnSpc>
              <a:buFont typeface="+mj-ea"/>
              <a:buAutoNum type="circleNumDbPlain"/>
            </a:pPr>
            <a:r>
              <a:rPr lang="zh-CN" altLang="en-US" sz="2400" dirty="0">
                <a:solidFill>
                  <a:schemeClr val="tx1"/>
                </a:solidFill>
                <a:latin typeface="微软雅黑" pitchFamily="34" charset="-122"/>
                <a:ea typeface="微软雅黑" pitchFamily="34" charset="-122"/>
              </a:rPr>
              <a:t>小数形式，必须有小数点</a:t>
            </a:r>
            <a:r>
              <a:rPr lang="en-US" altLang="zh-CN" sz="2400" dirty="0">
                <a:solidFill>
                  <a:schemeClr val="tx1"/>
                </a:solidFill>
                <a:latin typeface="微软雅黑" pitchFamily="34" charset="-122"/>
                <a:ea typeface="微软雅黑" pitchFamily="34" charset="-122"/>
              </a:rPr>
              <a:t>:</a:t>
            </a:r>
          </a:p>
          <a:p>
            <a:pPr>
              <a:lnSpc>
                <a:spcPct val="150000"/>
              </a:lnSpc>
            </a:pPr>
            <a:r>
              <a:rPr lang="en-US" altLang="zh-CN" sz="2000" dirty="0">
                <a:solidFill>
                  <a:schemeClr val="tx1"/>
                </a:solidFill>
                <a:latin typeface="微软雅黑" pitchFamily="34" charset="-122"/>
                <a:ea typeface="微软雅黑" pitchFamily="34" charset="-122"/>
              </a:rPr>
              <a:t>     </a:t>
            </a:r>
            <a:r>
              <a:rPr lang="zh-CN" altLang="en-US" sz="2000" dirty="0">
                <a:solidFill>
                  <a:schemeClr val="tx1"/>
                </a:solidFill>
                <a:latin typeface="微软雅黑" pitchFamily="34" charset="-122"/>
                <a:ea typeface="微软雅黑" pitchFamily="34" charset="-122"/>
              </a:rPr>
              <a:t>例如：</a:t>
            </a:r>
            <a:r>
              <a:rPr lang="en-US" altLang="zh-CN" sz="2000" dirty="0">
                <a:solidFill>
                  <a:schemeClr val="tx1"/>
                </a:solidFill>
              </a:rPr>
              <a:t>3.141;  -25.3;  23. ;  0.45</a:t>
            </a:r>
          </a:p>
        </p:txBody>
      </p:sp>
      <p:sp>
        <p:nvSpPr>
          <p:cNvPr id="10" name="矩形 9"/>
          <p:cNvSpPr/>
          <p:nvPr/>
        </p:nvSpPr>
        <p:spPr>
          <a:xfrm>
            <a:off x="539552" y="2409732"/>
            <a:ext cx="8280920" cy="2268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nSpc>
                <a:spcPct val="150000"/>
              </a:lnSpc>
              <a:buFont typeface="+mj-ea"/>
              <a:buAutoNum type="circleNumDbPlain" startAt="2"/>
            </a:pPr>
            <a:r>
              <a:rPr lang="zh-CN" altLang="en-US" sz="2400" dirty="0">
                <a:solidFill>
                  <a:schemeClr val="tx1"/>
                </a:solidFill>
                <a:latin typeface="微软雅黑" pitchFamily="34" charset="-122"/>
                <a:ea typeface="微软雅黑" pitchFamily="34" charset="-122"/>
              </a:rPr>
              <a:t>指数形式</a:t>
            </a:r>
            <a:r>
              <a:rPr lang="en-US" altLang="zh-CN" sz="2400" dirty="0">
                <a:solidFill>
                  <a:schemeClr val="tx1"/>
                </a:solidFill>
                <a:latin typeface="微软雅黑" pitchFamily="34" charset="-122"/>
                <a:ea typeface="微软雅黑" pitchFamily="34" charset="-122"/>
              </a:rPr>
              <a:t>:</a:t>
            </a:r>
          </a:p>
          <a:p>
            <a:pPr lvl="1">
              <a:lnSpc>
                <a:spcPct val="150000"/>
              </a:lnSpc>
            </a:pPr>
            <a:r>
              <a:rPr lang="en-US" altLang="zh-CN" sz="2000" dirty="0">
                <a:solidFill>
                  <a:schemeClr val="tx1"/>
                </a:solidFill>
                <a:latin typeface="微软雅黑" pitchFamily="34" charset="-122"/>
                <a:ea typeface="微软雅黑" pitchFamily="34" charset="-122"/>
              </a:rPr>
              <a:t>(</a:t>
            </a:r>
            <a:r>
              <a:rPr lang="zh-CN" altLang="en-US" sz="2000" dirty="0">
                <a:solidFill>
                  <a:schemeClr val="tx1"/>
                </a:solidFill>
                <a:latin typeface="微软雅黑" pitchFamily="34" charset="-122"/>
                <a:ea typeface="微软雅黑" pitchFamily="34" charset="-122"/>
              </a:rPr>
              <a:t>数字</a:t>
            </a:r>
            <a:r>
              <a:rPr lang="en-US" altLang="zh-CN" sz="2000" dirty="0">
                <a:solidFill>
                  <a:schemeClr val="tx1"/>
                </a:solidFill>
                <a:latin typeface="微软雅黑" pitchFamily="34" charset="-122"/>
                <a:ea typeface="微软雅黑" pitchFamily="34" charset="-122"/>
              </a:rPr>
              <a:t>)e( </a:t>
            </a:r>
            <a:r>
              <a:rPr lang="zh-CN" altLang="en-US" sz="2000" dirty="0">
                <a:solidFill>
                  <a:schemeClr val="tx1"/>
                </a:solidFill>
                <a:latin typeface="微软雅黑" pitchFamily="34" charset="-122"/>
                <a:ea typeface="微软雅黑" pitchFamily="34" charset="-122"/>
              </a:rPr>
              <a:t>或</a:t>
            </a:r>
            <a:r>
              <a:rPr lang="en-US" altLang="zh-CN" sz="2000" dirty="0">
                <a:solidFill>
                  <a:schemeClr val="tx1"/>
                </a:solidFill>
                <a:latin typeface="微软雅黑" pitchFamily="34" charset="-122"/>
                <a:ea typeface="微软雅黑" pitchFamily="34" charset="-122"/>
              </a:rPr>
              <a:t>E)(</a:t>
            </a:r>
            <a:r>
              <a:rPr lang="zh-CN" altLang="en-US" sz="2000" dirty="0">
                <a:solidFill>
                  <a:schemeClr val="tx1"/>
                </a:solidFill>
                <a:latin typeface="微软雅黑" pitchFamily="34" charset="-122"/>
                <a:ea typeface="微软雅黑" pitchFamily="34" charset="-122"/>
              </a:rPr>
              <a:t>指数部分</a:t>
            </a:r>
            <a:r>
              <a:rPr lang="en-US" altLang="zh-CN" sz="2000" dirty="0">
                <a:solidFill>
                  <a:schemeClr val="tx1"/>
                </a:solidFill>
                <a:latin typeface="微软雅黑" pitchFamily="34" charset="-122"/>
                <a:ea typeface="微软雅黑" pitchFamily="34" charset="-122"/>
              </a:rPr>
              <a:t>)</a:t>
            </a:r>
          </a:p>
          <a:p>
            <a:pPr lvl="1">
              <a:lnSpc>
                <a:spcPct val="150000"/>
              </a:lnSpc>
            </a:pPr>
            <a:r>
              <a:rPr lang="zh-CN" altLang="en-US" dirty="0">
                <a:solidFill>
                  <a:schemeClr val="tx1"/>
                </a:solidFill>
                <a:latin typeface="微软雅黑" pitchFamily="34" charset="-122"/>
                <a:ea typeface="微软雅黑" pitchFamily="34" charset="-122"/>
              </a:rPr>
              <a:t>（注：指数部分必须为</a:t>
            </a:r>
            <a:r>
              <a:rPr lang="zh-CN" altLang="en-US" u="sng" dirty="0">
                <a:solidFill>
                  <a:schemeClr val="tx1"/>
                </a:solidFill>
                <a:latin typeface="微软雅黑" pitchFamily="34" charset="-122"/>
                <a:ea typeface="微软雅黑" pitchFamily="34" charset="-122"/>
              </a:rPr>
              <a:t>整数</a:t>
            </a:r>
            <a:r>
              <a:rPr lang="zh-CN" altLang="en-US" dirty="0">
                <a:solidFill>
                  <a:schemeClr val="tx1"/>
                </a:solidFill>
                <a:latin typeface="微软雅黑" pitchFamily="34" charset="-122"/>
                <a:ea typeface="微软雅黑" pitchFamily="34" charset="-122"/>
              </a:rPr>
              <a:t>，可以有</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a:t>
            </a:r>
            <a:r>
              <a:rPr lang="en-US" altLang="zh-CN" dirty="0">
                <a:solidFill>
                  <a:schemeClr val="tx1"/>
                </a:solidFill>
                <a:latin typeface="微软雅黑" pitchFamily="34" charset="-122"/>
                <a:ea typeface="微软雅黑" pitchFamily="34" charset="-122"/>
              </a:rPr>
              <a:t>-</a:t>
            </a:r>
            <a:r>
              <a:rPr lang="zh-CN" altLang="en-US" dirty="0">
                <a:solidFill>
                  <a:schemeClr val="tx1"/>
                </a:solidFill>
                <a:latin typeface="微软雅黑" pitchFamily="34" charset="-122"/>
                <a:ea typeface="微软雅黑" pitchFamily="34" charset="-122"/>
              </a:rPr>
              <a:t>号）</a:t>
            </a:r>
            <a:endParaRPr lang="en-US" altLang="zh-CN" dirty="0">
              <a:solidFill>
                <a:schemeClr val="tx1"/>
              </a:solidFill>
              <a:latin typeface="微软雅黑" pitchFamily="34" charset="-122"/>
              <a:ea typeface="微软雅黑" pitchFamily="34" charset="-122"/>
            </a:endParaRPr>
          </a:p>
          <a:p>
            <a:pPr lvl="1">
              <a:lnSpc>
                <a:spcPct val="150000"/>
              </a:lnSpc>
              <a:buFontTx/>
              <a:buNone/>
            </a:pPr>
            <a:r>
              <a:rPr lang="zh-CN" altLang="en-US" sz="2000" dirty="0">
                <a:solidFill>
                  <a:schemeClr val="tx1"/>
                </a:solidFill>
                <a:latin typeface="微软雅黑" pitchFamily="34" charset="-122"/>
                <a:ea typeface="微软雅黑" pitchFamily="34" charset="-122"/>
              </a:rPr>
              <a:t>如</a:t>
            </a:r>
            <a:r>
              <a:rPr lang="en-US" altLang="zh-CN" sz="2000" dirty="0">
                <a:solidFill>
                  <a:schemeClr val="tx1"/>
                </a:solidFill>
                <a:latin typeface="微软雅黑" pitchFamily="34" charset="-122"/>
                <a:ea typeface="微软雅黑" pitchFamily="34" charset="-122"/>
              </a:rPr>
              <a:t>: 3.14×10</a:t>
            </a:r>
            <a:r>
              <a:rPr lang="en-US" altLang="zh-CN" sz="2000" baseline="30000" dirty="0">
                <a:solidFill>
                  <a:schemeClr val="tx1"/>
                </a:solidFill>
                <a:latin typeface="微软雅黑" pitchFamily="34" charset="-122"/>
                <a:ea typeface="微软雅黑" pitchFamily="34" charset="-122"/>
              </a:rPr>
              <a:t>-3</a:t>
            </a:r>
            <a:r>
              <a:rPr lang="en-US" altLang="zh-CN" sz="2000" dirty="0">
                <a:solidFill>
                  <a:schemeClr val="tx1"/>
                </a:solidFill>
                <a:latin typeface="微软雅黑" pitchFamily="34" charset="-122"/>
                <a:ea typeface="微软雅黑" pitchFamily="34" charset="-122"/>
              </a:rPr>
              <a:t>      </a:t>
            </a:r>
            <a:r>
              <a:rPr lang="zh-CN" altLang="en-US" sz="2000" dirty="0">
                <a:solidFill>
                  <a:schemeClr val="tx1"/>
                </a:solidFill>
                <a:latin typeface="微软雅黑" pitchFamily="34" charset="-122"/>
                <a:ea typeface="微软雅黑" pitchFamily="34" charset="-122"/>
              </a:rPr>
              <a:t>可表示为 </a:t>
            </a:r>
            <a:r>
              <a:rPr lang="en-US" altLang="zh-CN" sz="2000" dirty="0">
                <a:solidFill>
                  <a:schemeClr val="tx1"/>
                </a:solidFill>
                <a:latin typeface="微软雅黑" pitchFamily="34" charset="-122"/>
                <a:ea typeface="微软雅黑" pitchFamily="34" charset="-122"/>
              </a:rPr>
              <a:t>:</a:t>
            </a:r>
          </a:p>
          <a:p>
            <a:pPr lvl="1">
              <a:lnSpc>
                <a:spcPct val="150000"/>
              </a:lnSpc>
              <a:buFontTx/>
              <a:buNone/>
            </a:pPr>
            <a:r>
              <a:rPr lang="en-US" altLang="zh-CN" sz="2000" dirty="0">
                <a:solidFill>
                  <a:schemeClr val="tx1"/>
                </a:solidFill>
                <a:latin typeface="微软雅黑" pitchFamily="34" charset="-122"/>
                <a:ea typeface="微软雅黑" pitchFamily="34" charset="-122"/>
              </a:rPr>
              <a:t>3.14e-3;  0.314e-2; 31.4E-4</a:t>
            </a:r>
            <a:r>
              <a:rPr lang="zh-CN" altLang="en-US" sz="2000" dirty="0">
                <a:solidFill>
                  <a:schemeClr val="tx1"/>
                </a:solidFill>
                <a:latin typeface="微软雅黑" pitchFamily="34" charset="-122"/>
                <a:ea typeface="微软雅黑" pitchFamily="34" charset="-122"/>
              </a:rPr>
              <a:t>；</a:t>
            </a:r>
            <a:r>
              <a:rPr lang="en-US" altLang="zh-CN" sz="2000" dirty="0">
                <a:solidFill>
                  <a:schemeClr val="tx1"/>
                </a:solidFill>
                <a:latin typeface="微软雅黑" pitchFamily="34" charset="-122"/>
                <a:ea typeface="微软雅黑" pitchFamily="34" charset="-122"/>
              </a:rPr>
              <a:t>314E-5</a:t>
            </a:r>
          </a:p>
        </p:txBody>
      </p:sp>
    </p:spTree>
    <p:extLst>
      <p:ext uri="{BB962C8B-B14F-4D97-AF65-F5344CB8AC3E}">
        <p14:creationId xmlns:p14="http://schemas.microsoft.com/office/powerpoint/2010/main" val="244002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浮点型常量的存放</a:t>
            </a:r>
          </a:p>
        </p:txBody>
      </p:sp>
      <p:sp>
        <p:nvSpPr>
          <p:cNvPr id="4" name="矩形 3"/>
          <p:cNvSpPr/>
          <p:nvPr/>
        </p:nvSpPr>
        <p:spPr>
          <a:xfrm>
            <a:off x="467544" y="843558"/>
            <a:ext cx="8208912"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lvl="1" indent="-514350">
              <a:lnSpc>
                <a:spcPct val="150000"/>
              </a:lnSpc>
              <a:buFont typeface="+mj-ea"/>
              <a:buAutoNum type="circleNumDbPlain"/>
            </a:pPr>
            <a:r>
              <a:rPr lang="zh-CN" altLang="en-US" sz="2400" dirty="0">
                <a:solidFill>
                  <a:schemeClr val="tx1"/>
                </a:solidFill>
                <a:latin typeface="微软雅黑" pitchFamily="34" charset="-122"/>
                <a:ea typeface="微软雅黑" pitchFamily="34" charset="-122"/>
              </a:rPr>
              <a:t>缺省情况下，浮点常量以</a:t>
            </a:r>
            <a:r>
              <a:rPr lang="en-US" altLang="zh-CN" sz="2400" dirty="0">
                <a:solidFill>
                  <a:schemeClr val="tx1"/>
                </a:solidFill>
                <a:latin typeface="微软雅黑" pitchFamily="34" charset="-122"/>
                <a:ea typeface="微软雅黑" pitchFamily="34" charset="-122"/>
              </a:rPr>
              <a:t>double</a:t>
            </a:r>
            <a:r>
              <a:rPr lang="zh-CN" altLang="en-US" sz="2400" dirty="0">
                <a:solidFill>
                  <a:schemeClr val="tx1"/>
                </a:solidFill>
                <a:latin typeface="微软雅黑" pitchFamily="34" charset="-122"/>
                <a:ea typeface="微软雅黑" pitchFamily="34" charset="-122"/>
              </a:rPr>
              <a:t>类型存放</a:t>
            </a:r>
            <a:endParaRPr lang="en-US" altLang="zh-CN" sz="2400" dirty="0">
              <a:solidFill>
                <a:schemeClr val="tx1"/>
              </a:solidFill>
              <a:latin typeface="微软雅黑" pitchFamily="34" charset="-122"/>
              <a:ea typeface="微软雅黑" pitchFamily="34" charset="-122"/>
            </a:endParaRPr>
          </a:p>
        </p:txBody>
      </p:sp>
      <p:sp>
        <p:nvSpPr>
          <p:cNvPr id="5" name="矩形 4"/>
          <p:cNvSpPr/>
          <p:nvPr/>
        </p:nvSpPr>
        <p:spPr>
          <a:xfrm>
            <a:off x="467544" y="1707654"/>
            <a:ext cx="8496944" cy="1350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lvl="1" indent="-514350">
              <a:lnSpc>
                <a:spcPct val="150000"/>
              </a:lnSpc>
              <a:buFont typeface="+mj-ea"/>
              <a:buAutoNum type="circleNumDbPlain" startAt="2"/>
            </a:pPr>
            <a:r>
              <a:rPr lang="zh-CN" altLang="en-US" sz="2400" dirty="0">
                <a:solidFill>
                  <a:schemeClr val="tx1"/>
                </a:solidFill>
                <a:latin typeface="微软雅黑" pitchFamily="34" charset="-122"/>
                <a:ea typeface="微软雅黑" pitchFamily="34" charset="-122"/>
              </a:rPr>
              <a:t>强制编译器把浮点常量以单精度处理，添加后缀</a:t>
            </a:r>
            <a:r>
              <a:rPr lang="en-US" altLang="zh-CN" sz="2400" dirty="0">
                <a:solidFill>
                  <a:schemeClr val="tx1"/>
                </a:solidFill>
                <a:latin typeface="微软雅黑" pitchFamily="34" charset="-122"/>
                <a:ea typeface="微软雅黑" pitchFamily="34" charset="-122"/>
              </a:rPr>
              <a:t>F(</a:t>
            </a:r>
            <a:r>
              <a:rPr lang="zh-CN" altLang="en-US" sz="2400" dirty="0">
                <a:solidFill>
                  <a:schemeClr val="tx1"/>
                </a:solidFill>
                <a:latin typeface="微软雅黑" pitchFamily="34" charset="-122"/>
                <a:ea typeface="微软雅黑" pitchFamily="34" charset="-122"/>
              </a:rPr>
              <a:t>或</a:t>
            </a:r>
            <a:r>
              <a:rPr lang="en-US" altLang="zh-CN" sz="2400" dirty="0">
                <a:solidFill>
                  <a:schemeClr val="tx1"/>
                </a:solidFill>
                <a:latin typeface="微软雅黑" pitchFamily="34" charset="-122"/>
                <a:ea typeface="微软雅黑" pitchFamily="34" charset="-122"/>
              </a:rPr>
              <a:t>f)</a:t>
            </a:r>
          </a:p>
          <a:p>
            <a:pPr marL="0" lvl="1">
              <a:lnSpc>
                <a:spcPct val="150000"/>
              </a:lnSpc>
              <a:buNone/>
            </a:pPr>
            <a:r>
              <a:rPr lang="en-US" altLang="zh-CN" sz="2400" dirty="0">
                <a:solidFill>
                  <a:schemeClr val="tx1"/>
                </a:solidFill>
                <a:latin typeface="微软雅黑" pitchFamily="34" charset="-122"/>
                <a:ea typeface="微软雅黑" pitchFamily="34" charset="-122"/>
              </a:rPr>
              <a:t>     </a:t>
            </a:r>
            <a:r>
              <a:rPr lang="zh-CN" altLang="en-US" sz="2000" dirty="0">
                <a:solidFill>
                  <a:schemeClr val="tx1"/>
                </a:solidFill>
                <a:latin typeface="微软雅黑" pitchFamily="34" charset="-122"/>
                <a:ea typeface="微软雅黑" pitchFamily="34" charset="-122"/>
              </a:rPr>
              <a:t>例如：</a:t>
            </a:r>
            <a:r>
              <a:rPr lang="en-US" altLang="zh-CN" sz="2000" dirty="0">
                <a:solidFill>
                  <a:schemeClr val="tx1"/>
                </a:solidFill>
                <a:latin typeface="微软雅黑" pitchFamily="34" charset="-122"/>
                <a:ea typeface="微软雅黑" pitchFamily="34" charset="-122"/>
              </a:rPr>
              <a:t>57.0F</a:t>
            </a:r>
            <a:endParaRPr lang="en-US" altLang="zh-CN" sz="2000" dirty="0">
              <a:solidFill>
                <a:schemeClr val="tx1"/>
              </a:solidFill>
            </a:endParaRPr>
          </a:p>
        </p:txBody>
      </p:sp>
      <p:sp>
        <p:nvSpPr>
          <p:cNvPr id="6" name="矩形 5"/>
          <p:cNvSpPr/>
          <p:nvPr/>
        </p:nvSpPr>
        <p:spPr>
          <a:xfrm>
            <a:off x="467544" y="3273828"/>
            <a:ext cx="8208912" cy="15121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lvl="1" indent="-514350">
              <a:lnSpc>
                <a:spcPct val="150000"/>
              </a:lnSpc>
              <a:buFont typeface="+mj-ea"/>
              <a:buAutoNum type="circleNumDbPlain" startAt="3"/>
            </a:pPr>
            <a:r>
              <a:rPr lang="zh-CN" altLang="en-US" sz="2400" dirty="0">
                <a:solidFill>
                  <a:schemeClr val="tx1"/>
                </a:solidFill>
                <a:latin typeface="微软雅黑" pitchFamily="34" charset="-122"/>
                <a:ea typeface="微软雅黑" pitchFamily="34" charset="-122"/>
              </a:rPr>
              <a:t>强制编译器把浮点常量以</a:t>
            </a:r>
            <a:r>
              <a:rPr lang="en-US" altLang="zh-CN" sz="2400" dirty="0">
                <a:solidFill>
                  <a:schemeClr val="tx1"/>
                </a:solidFill>
                <a:latin typeface="微软雅黑" pitchFamily="34" charset="-122"/>
                <a:ea typeface="微软雅黑" pitchFamily="34" charset="-122"/>
              </a:rPr>
              <a:t>long double</a:t>
            </a:r>
            <a:r>
              <a:rPr lang="zh-CN" altLang="en-US" sz="2400" dirty="0">
                <a:solidFill>
                  <a:schemeClr val="tx1"/>
                </a:solidFill>
                <a:latin typeface="微软雅黑" pitchFamily="34" charset="-122"/>
                <a:ea typeface="微软雅黑" pitchFamily="34" charset="-122"/>
              </a:rPr>
              <a:t>类型处理，添加后缀</a:t>
            </a:r>
            <a:r>
              <a:rPr lang="en-US" altLang="zh-CN" sz="2400" dirty="0">
                <a:solidFill>
                  <a:schemeClr val="tx1"/>
                </a:solidFill>
                <a:latin typeface="微软雅黑" pitchFamily="34" charset="-122"/>
                <a:ea typeface="微软雅黑" pitchFamily="34" charset="-122"/>
              </a:rPr>
              <a:t>L(</a:t>
            </a:r>
            <a:r>
              <a:rPr lang="zh-CN" altLang="en-US" sz="2400" dirty="0">
                <a:solidFill>
                  <a:schemeClr val="tx1"/>
                </a:solidFill>
                <a:latin typeface="微软雅黑" pitchFamily="34" charset="-122"/>
                <a:ea typeface="微软雅黑" pitchFamily="34" charset="-122"/>
              </a:rPr>
              <a:t>或</a:t>
            </a:r>
            <a:r>
              <a:rPr lang="en-US" altLang="zh-CN" sz="2400" dirty="0">
                <a:solidFill>
                  <a:schemeClr val="tx1"/>
                </a:solidFill>
                <a:latin typeface="微软雅黑" pitchFamily="34" charset="-122"/>
                <a:ea typeface="微软雅黑" pitchFamily="34" charset="-122"/>
              </a:rPr>
              <a:t>l)</a:t>
            </a:r>
          </a:p>
          <a:p>
            <a:pPr marL="0" lvl="1">
              <a:lnSpc>
                <a:spcPct val="150000"/>
              </a:lnSpc>
              <a:buNone/>
            </a:pPr>
            <a:r>
              <a:rPr lang="zh-CN" altLang="en-US" sz="2400" dirty="0">
                <a:solidFill>
                  <a:schemeClr val="tx1"/>
                </a:solidFill>
                <a:latin typeface="微软雅黑" pitchFamily="34" charset="-122"/>
                <a:ea typeface="微软雅黑" pitchFamily="34" charset="-122"/>
              </a:rPr>
              <a:t>     </a:t>
            </a:r>
            <a:r>
              <a:rPr lang="zh-CN" altLang="en-US" sz="2000" dirty="0">
                <a:solidFill>
                  <a:schemeClr val="tx1"/>
                </a:solidFill>
                <a:latin typeface="微软雅黑" pitchFamily="34" charset="-122"/>
                <a:ea typeface="微软雅黑" pitchFamily="34" charset="-122"/>
              </a:rPr>
              <a:t>例如：</a:t>
            </a:r>
            <a:r>
              <a:rPr lang="en-US" altLang="zh-CN" sz="2000" dirty="0">
                <a:solidFill>
                  <a:schemeClr val="tx1"/>
                </a:solidFill>
                <a:latin typeface="微软雅黑" pitchFamily="34" charset="-122"/>
                <a:ea typeface="微软雅黑" pitchFamily="34" charset="-122"/>
              </a:rPr>
              <a:t>57.0L</a:t>
            </a:r>
            <a:endParaRPr lang="en-US" altLang="zh-CN" sz="2000" dirty="0">
              <a:solidFill>
                <a:schemeClr val="tx1"/>
              </a:solidFill>
            </a:endParaRPr>
          </a:p>
        </p:txBody>
      </p:sp>
    </p:spTree>
    <p:extLst>
      <p:ext uri="{BB962C8B-B14F-4D97-AF65-F5344CB8AC3E}">
        <p14:creationId xmlns:p14="http://schemas.microsoft.com/office/powerpoint/2010/main" val="94985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浮点型变量</a:t>
            </a:r>
          </a:p>
        </p:txBody>
      </p:sp>
      <p:sp>
        <p:nvSpPr>
          <p:cNvPr id="4" name="TextBox 3"/>
          <p:cNvSpPr txBox="1"/>
          <p:nvPr/>
        </p:nvSpPr>
        <p:spPr>
          <a:xfrm>
            <a:off x="467545" y="951570"/>
            <a:ext cx="4772460" cy="1569660"/>
          </a:xfrm>
          <a:prstGeom prst="rect">
            <a:avLst/>
          </a:prstGeom>
          <a:solidFill>
            <a:srgbClr val="CCECFF"/>
          </a:solidFill>
          <a:effectLst>
            <a:outerShdw blurRad="50800" dist="38100" dir="2700000" algn="tl" rotWithShape="0">
              <a:prstClr val="black">
                <a:alpha val="40000"/>
              </a:prstClr>
            </a:outerShdw>
          </a:effectLst>
        </p:spPr>
        <p:txBody>
          <a:bodyPr wrap="none" rtlCol="0">
            <a:spAutoFit/>
          </a:bodyPr>
          <a:lstStyle/>
          <a:p>
            <a:r>
              <a:rPr lang="zh-CN" altLang="en-US" sz="2400" dirty="0">
                <a:latin typeface="微软雅黑" pitchFamily="34" charset="-122"/>
                <a:ea typeface="微软雅黑" pitchFamily="34" charset="-122"/>
              </a:rPr>
              <a:t>变量声明：</a:t>
            </a:r>
            <a:endParaRPr lang="en-US" altLang="zh-CN" sz="2400" dirty="0">
              <a:latin typeface="微软雅黑" pitchFamily="34" charset="-122"/>
              <a:ea typeface="微软雅黑" pitchFamily="34" charset="-122"/>
            </a:endParaRPr>
          </a:p>
          <a:p>
            <a:r>
              <a:rPr lang="en-US" altLang="zh-CN" sz="2400" dirty="0">
                <a:latin typeface="Consolas" pitchFamily="49" charset="0"/>
                <a:ea typeface="Gungsuh" pitchFamily="18" charset="-127"/>
                <a:cs typeface="Consolas" pitchFamily="49" charset="0"/>
              </a:rPr>
              <a:t>float foo1;</a:t>
            </a:r>
          </a:p>
          <a:p>
            <a:r>
              <a:rPr lang="en-US" altLang="zh-CN" sz="2400" dirty="0">
                <a:latin typeface="Consolas" pitchFamily="49" charset="0"/>
                <a:ea typeface="Gungsuh" pitchFamily="18" charset="-127"/>
                <a:cs typeface="Consolas" pitchFamily="49" charset="0"/>
              </a:rPr>
              <a:t>float foo2, foo3;</a:t>
            </a:r>
          </a:p>
          <a:p>
            <a:r>
              <a:rPr lang="en-US" altLang="zh-CN" sz="2400" dirty="0">
                <a:latin typeface="Consolas" pitchFamily="49" charset="0"/>
                <a:ea typeface="Gungsuh" pitchFamily="18" charset="-127"/>
                <a:cs typeface="Consolas" pitchFamily="49" charset="0"/>
              </a:rPr>
              <a:t>float foo4=1.0f, foo5=3.5f;</a:t>
            </a:r>
            <a:endParaRPr lang="zh-CN" altLang="en-US" sz="2400" dirty="0">
              <a:latin typeface="Consolas" pitchFamily="49" charset="0"/>
              <a:ea typeface="Gungsuh" pitchFamily="18" charset="-127"/>
              <a:cs typeface="Consolas" pitchFamily="49" charset="0"/>
            </a:endParaRPr>
          </a:p>
        </p:txBody>
      </p:sp>
      <p:sp>
        <p:nvSpPr>
          <p:cNvPr id="5" name="TextBox 4"/>
          <p:cNvSpPr txBox="1"/>
          <p:nvPr/>
        </p:nvSpPr>
        <p:spPr>
          <a:xfrm>
            <a:off x="3353834" y="2949792"/>
            <a:ext cx="4602542" cy="1569660"/>
          </a:xfrm>
          <a:prstGeom prst="rect">
            <a:avLst/>
          </a:prstGeom>
          <a:solidFill>
            <a:srgbClr val="CCFFFF"/>
          </a:solidFill>
          <a:effectLst>
            <a:outerShdw blurRad="50800" dist="38100" dir="2700000" algn="tl" rotWithShape="0">
              <a:prstClr val="black">
                <a:alpha val="40000"/>
              </a:prstClr>
            </a:outerShdw>
          </a:effectLst>
        </p:spPr>
        <p:txBody>
          <a:bodyPr wrap="none" rtlCol="0">
            <a:spAutoFit/>
          </a:bodyPr>
          <a:lstStyle/>
          <a:p>
            <a:r>
              <a:rPr lang="zh-CN" altLang="en-US" sz="2400" dirty="0">
                <a:latin typeface="微软雅黑" pitchFamily="34" charset="-122"/>
                <a:ea typeface="微软雅黑" pitchFamily="34" charset="-122"/>
              </a:rPr>
              <a:t>变量声明：</a:t>
            </a:r>
            <a:endParaRPr lang="en-US" altLang="zh-CN" sz="2400" dirty="0">
              <a:latin typeface="微软雅黑" pitchFamily="34" charset="-122"/>
              <a:ea typeface="微软雅黑" pitchFamily="34" charset="-122"/>
            </a:endParaRPr>
          </a:p>
          <a:p>
            <a:r>
              <a:rPr lang="en-US" altLang="zh-CN" sz="2400" dirty="0">
                <a:latin typeface="Consolas" pitchFamily="49" charset="0"/>
                <a:ea typeface="Gungsuh" pitchFamily="18" charset="-127"/>
                <a:cs typeface="Consolas" pitchFamily="49" charset="0"/>
              </a:rPr>
              <a:t>double foo1;</a:t>
            </a:r>
          </a:p>
          <a:p>
            <a:r>
              <a:rPr lang="en-US" altLang="zh-CN" sz="2400" dirty="0">
                <a:latin typeface="Consolas" pitchFamily="49" charset="0"/>
                <a:ea typeface="Gungsuh" pitchFamily="18" charset="-127"/>
                <a:cs typeface="Consolas" pitchFamily="49" charset="0"/>
              </a:rPr>
              <a:t>double foo2, foo3;</a:t>
            </a:r>
          </a:p>
          <a:p>
            <a:r>
              <a:rPr lang="en-US" altLang="zh-CN" sz="2400" dirty="0">
                <a:latin typeface="Consolas" pitchFamily="49" charset="0"/>
                <a:ea typeface="Gungsuh" pitchFamily="18" charset="-127"/>
                <a:cs typeface="Consolas" pitchFamily="49" charset="0"/>
              </a:rPr>
              <a:t>double foo4=1.0, foo5=3.5;</a:t>
            </a:r>
            <a:endParaRPr lang="zh-CN" altLang="en-US" sz="2400" dirty="0">
              <a:latin typeface="Consolas" pitchFamily="49" charset="0"/>
              <a:ea typeface="Gungsuh" pitchFamily="18" charset="-127"/>
              <a:cs typeface="Consolas" pitchFamily="49" charset="0"/>
            </a:endParaRPr>
          </a:p>
        </p:txBody>
      </p:sp>
    </p:spTree>
    <p:extLst>
      <p:ext uri="{BB962C8B-B14F-4D97-AF65-F5344CB8AC3E}">
        <p14:creationId xmlns:p14="http://schemas.microsoft.com/office/powerpoint/2010/main" val="108439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浮点型</a:t>
            </a:r>
            <a:r>
              <a:rPr lang="en-US" altLang="zh-CN" sz="2800" dirty="0"/>
              <a:t>—</a:t>
            </a:r>
            <a:r>
              <a:rPr lang="zh-CN" altLang="en-US" sz="2800" dirty="0"/>
              <a:t>输入</a:t>
            </a:r>
            <a:r>
              <a:rPr lang="en-US" altLang="zh-CN" sz="2800" dirty="0"/>
              <a:t>/</a:t>
            </a:r>
            <a:r>
              <a:rPr lang="zh-CN" altLang="en-US" sz="2800" dirty="0"/>
              <a:t>输出</a:t>
            </a:r>
          </a:p>
        </p:txBody>
      </p:sp>
      <p:sp>
        <p:nvSpPr>
          <p:cNvPr id="4" name="TextBox 3"/>
          <p:cNvSpPr txBox="1"/>
          <p:nvPr/>
        </p:nvSpPr>
        <p:spPr>
          <a:xfrm>
            <a:off x="467544" y="897564"/>
            <a:ext cx="5040560" cy="400110"/>
          </a:xfrm>
          <a:prstGeom prst="rect">
            <a:avLst/>
          </a:prstGeom>
          <a:noFill/>
        </p:spPr>
        <p:txBody>
          <a:bodyPr wrap="square" rtlCol="0">
            <a:spAutoFit/>
          </a:bodyPr>
          <a:lstStyle/>
          <a:p>
            <a:pPr marL="514350" indent="-514350">
              <a:buFont typeface="+mj-ea"/>
              <a:buAutoNum type="circleNumDbPlain"/>
            </a:pPr>
            <a:r>
              <a:rPr lang="zh-CN" altLang="en-US" sz="2000" dirty="0">
                <a:latin typeface="Consolas" pitchFamily="49" charset="0"/>
                <a:ea typeface="微软雅黑" pitchFamily="34" charset="-122"/>
              </a:rPr>
              <a:t>单精度浮点数（</a:t>
            </a:r>
            <a:r>
              <a:rPr lang="en-US" altLang="zh-CN" sz="2000" dirty="0">
                <a:latin typeface="Consolas" pitchFamily="49" charset="0"/>
                <a:ea typeface="微软雅黑" pitchFamily="34" charset="-122"/>
              </a:rPr>
              <a:t>float</a:t>
            </a:r>
            <a:r>
              <a:rPr lang="zh-CN" altLang="en-US" sz="2000" dirty="0">
                <a:latin typeface="Consolas" pitchFamily="49" charset="0"/>
                <a:ea typeface="微软雅黑" pitchFamily="34" charset="-122"/>
              </a:rPr>
              <a:t>）</a:t>
            </a:r>
            <a:r>
              <a:rPr lang="en-US" altLang="zh-CN" sz="2000" dirty="0">
                <a:latin typeface="Consolas" pitchFamily="49" charset="0"/>
                <a:ea typeface="微软雅黑" pitchFamily="34" charset="-122"/>
              </a:rPr>
              <a:t>:</a:t>
            </a:r>
            <a:endParaRPr lang="zh-CN" altLang="en-US" sz="2000" dirty="0">
              <a:latin typeface="Consolas" pitchFamily="49" charset="0"/>
              <a:ea typeface="微软雅黑" pitchFamily="34" charset="-122"/>
            </a:endParaRPr>
          </a:p>
        </p:txBody>
      </p:sp>
      <p:sp>
        <p:nvSpPr>
          <p:cNvPr id="5" name="TextBox 4"/>
          <p:cNvSpPr txBox="1"/>
          <p:nvPr/>
        </p:nvSpPr>
        <p:spPr>
          <a:xfrm>
            <a:off x="1005508" y="1275607"/>
            <a:ext cx="5040560" cy="646331"/>
          </a:xfrm>
          <a:prstGeom prst="rect">
            <a:avLst/>
          </a:prstGeom>
          <a:noFill/>
        </p:spPr>
        <p:txBody>
          <a:bodyPr wrap="square" rtlCol="0">
            <a:spAutoFit/>
          </a:bodyPr>
          <a:lstStyle/>
          <a:p>
            <a:r>
              <a:rPr lang="zh-CN" altLang="en-US" dirty="0">
                <a:latin typeface="Consolas" pitchFamily="49" charset="0"/>
                <a:ea typeface="微软雅黑" pitchFamily="34" charset="-122"/>
              </a:rPr>
              <a:t>转换说明：</a:t>
            </a:r>
            <a:r>
              <a:rPr lang="en-US" altLang="zh-CN" dirty="0">
                <a:latin typeface="Consolas" pitchFamily="49" charset="0"/>
                <a:ea typeface="微软雅黑" pitchFamily="34" charset="-122"/>
              </a:rPr>
              <a:t>%f, %e, %g</a:t>
            </a:r>
          </a:p>
          <a:p>
            <a:r>
              <a:rPr lang="zh-CN" altLang="en-US" dirty="0">
                <a:latin typeface="Consolas" pitchFamily="49" charset="0"/>
                <a:ea typeface="微软雅黑" pitchFamily="34" charset="-122"/>
              </a:rPr>
              <a:t>可用于</a:t>
            </a:r>
            <a:r>
              <a:rPr lang="en-US" altLang="zh-CN" dirty="0" err="1">
                <a:latin typeface="Consolas" pitchFamily="49" charset="0"/>
                <a:ea typeface="微软雅黑" pitchFamily="34" charset="-122"/>
              </a:rPr>
              <a:t>scanf</a:t>
            </a:r>
            <a:r>
              <a:rPr lang="en-US" altLang="zh-CN" dirty="0">
                <a:latin typeface="Consolas" pitchFamily="49" charset="0"/>
                <a:ea typeface="微软雅黑" pitchFamily="34" charset="-122"/>
              </a:rPr>
              <a:t>()</a:t>
            </a:r>
            <a:r>
              <a:rPr lang="zh-CN" altLang="en-US" dirty="0">
                <a:latin typeface="Consolas" pitchFamily="49" charset="0"/>
                <a:ea typeface="微软雅黑" pitchFamily="34" charset="-122"/>
              </a:rPr>
              <a:t>和</a:t>
            </a:r>
            <a:r>
              <a:rPr lang="en-US" altLang="zh-CN" dirty="0" err="1">
                <a:latin typeface="Consolas" pitchFamily="49" charset="0"/>
                <a:ea typeface="微软雅黑" pitchFamily="34" charset="-122"/>
              </a:rPr>
              <a:t>printf</a:t>
            </a:r>
            <a:r>
              <a:rPr lang="en-US" altLang="zh-CN" dirty="0">
                <a:latin typeface="Consolas" pitchFamily="49" charset="0"/>
                <a:ea typeface="微软雅黑" pitchFamily="34" charset="-122"/>
              </a:rPr>
              <a:t>()</a:t>
            </a:r>
            <a:r>
              <a:rPr lang="zh-CN" altLang="en-US" dirty="0">
                <a:latin typeface="Consolas" pitchFamily="49" charset="0"/>
                <a:ea typeface="微软雅黑" pitchFamily="34" charset="-122"/>
              </a:rPr>
              <a:t>函数</a:t>
            </a:r>
          </a:p>
        </p:txBody>
      </p:sp>
      <p:sp>
        <p:nvSpPr>
          <p:cNvPr id="6" name="矩形 5"/>
          <p:cNvSpPr/>
          <p:nvPr/>
        </p:nvSpPr>
        <p:spPr>
          <a:xfrm>
            <a:off x="467544" y="2301720"/>
            <a:ext cx="3884397" cy="400110"/>
          </a:xfrm>
          <a:prstGeom prst="rect">
            <a:avLst/>
          </a:prstGeom>
        </p:spPr>
        <p:txBody>
          <a:bodyPr wrap="none">
            <a:spAutoFit/>
          </a:bodyPr>
          <a:lstStyle/>
          <a:p>
            <a:pPr marL="514350" indent="-514350">
              <a:buFont typeface="+mj-ea"/>
              <a:buAutoNum type="circleNumDbPlain" startAt="2"/>
            </a:pPr>
            <a:r>
              <a:rPr lang="zh-CN" altLang="en-US" sz="2000" dirty="0">
                <a:latin typeface="Consolas" pitchFamily="49" charset="0"/>
                <a:ea typeface="微软雅黑" pitchFamily="34" charset="-122"/>
              </a:rPr>
              <a:t>双精度浮点数 （</a:t>
            </a:r>
            <a:r>
              <a:rPr lang="en-US" altLang="zh-CN" sz="2000" dirty="0">
                <a:latin typeface="Consolas" pitchFamily="49" charset="0"/>
                <a:ea typeface="微软雅黑" pitchFamily="34" charset="-122"/>
              </a:rPr>
              <a:t>double</a:t>
            </a:r>
            <a:r>
              <a:rPr lang="zh-CN" altLang="en-US" sz="2000" dirty="0">
                <a:latin typeface="Consolas" pitchFamily="49" charset="0"/>
                <a:ea typeface="微软雅黑" pitchFamily="34" charset="-122"/>
              </a:rPr>
              <a:t>）</a:t>
            </a:r>
            <a:r>
              <a:rPr lang="en-US" altLang="zh-CN" sz="2000" dirty="0">
                <a:latin typeface="Consolas" pitchFamily="49" charset="0"/>
                <a:ea typeface="微软雅黑" pitchFamily="34" charset="-122"/>
              </a:rPr>
              <a:t>:</a:t>
            </a:r>
            <a:endParaRPr lang="zh-CN" altLang="en-US" sz="2000" dirty="0">
              <a:latin typeface="Consolas" pitchFamily="49" charset="0"/>
              <a:ea typeface="微软雅黑" pitchFamily="34" charset="-122"/>
            </a:endParaRPr>
          </a:p>
        </p:txBody>
      </p:sp>
      <p:sp>
        <p:nvSpPr>
          <p:cNvPr id="7" name="TextBox 6"/>
          <p:cNvSpPr txBox="1"/>
          <p:nvPr/>
        </p:nvSpPr>
        <p:spPr>
          <a:xfrm>
            <a:off x="899592" y="2733769"/>
            <a:ext cx="5400600" cy="646331"/>
          </a:xfrm>
          <a:prstGeom prst="rect">
            <a:avLst/>
          </a:prstGeom>
          <a:noFill/>
        </p:spPr>
        <p:txBody>
          <a:bodyPr wrap="square" rtlCol="0">
            <a:spAutoFit/>
          </a:bodyPr>
          <a:lstStyle/>
          <a:p>
            <a:r>
              <a:rPr lang="en-US" altLang="zh-CN" dirty="0" err="1">
                <a:latin typeface="Consolas" pitchFamily="49" charset="0"/>
                <a:ea typeface="微软雅黑" pitchFamily="34" charset="-122"/>
              </a:rPr>
              <a:t>scanf</a:t>
            </a:r>
            <a:r>
              <a:rPr lang="zh-CN" altLang="en-US" dirty="0">
                <a:latin typeface="Consolas" pitchFamily="49" charset="0"/>
                <a:ea typeface="微软雅黑" pitchFamily="34" charset="-122"/>
              </a:rPr>
              <a:t>的转换说明：</a:t>
            </a:r>
            <a:r>
              <a:rPr lang="en-US" altLang="zh-CN" dirty="0">
                <a:latin typeface="Consolas" pitchFamily="49" charset="0"/>
                <a:ea typeface="微软雅黑" pitchFamily="34" charset="-122"/>
              </a:rPr>
              <a:t>%lf, %le, %</a:t>
            </a:r>
            <a:r>
              <a:rPr lang="en-US" altLang="zh-CN" dirty="0" err="1">
                <a:latin typeface="Consolas" pitchFamily="49" charset="0"/>
                <a:ea typeface="微软雅黑" pitchFamily="34" charset="-122"/>
              </a:rPr>
              <a:t>lg</a:t>
            </a:r>
            <a:endParaRPr lang="en-US" altLang="zh-CN" dirty="0">
              <a:latin typeface="Consolas" pitchFamily="49" charset="0"/>
              <a:ea typeface="微软雅黑" pitchFamily="34" charset="-122"/>
            </a:endParaRPr>
          </a:p>
          <a:p>
            <a:r>
              <a:rPr lang="en-US" altLang="zh-CN" dirty="0" err="1">
                <a:latin typeface="Consolas" pitchFamily="49" charset="0"/>
                <a:ea typeface="微软雅黑" pitchFamily="34" charset="-122"/>
              </a:rPr>
              <a:t>printf</a:t>
            </a:r>
            <a:r>
              <a:rPr lang="zh-CN" altLang="en-US" dirty="0">
                <a:latin typeface="Consolas" pitchFamily="49" charset="0"/>
                <a:ea typeface="微软雅黑" pitchFamily="34" charset="-122"/>
              </a:rPr>
              <a:t>的转换说明：</a:t>
            </a:r>
            <a:r>
              <a:rPr lang="en-US" altLang="zh-CN" dirty="0">
                <a:latin typeface="Consolas" pitchFamily="49" charset="0"/>
                <a:ea typeface="微软雅黑" pitchFamily="34" charset="-122"/>
              </a:rPr>
              <a:t>%f, %e, %g</a:t>
            </a:r>
            <a:endParaRPr lang="zh-CN" altLang="en-US" dirty="0">
              <a:latin typeface="Consolas" pitchFamily="49" charset="0"/>
              <a:ea typeface="微软雅黑" pitchFamily="34" charset="-122"/>
            </a:endParaRPr>
          </a:p>
        </p:txBody>
      </p:sp>
      <p:sp>
        <p:nvSpPr>
          <p:cNvPr id="9" name="TextBox 8"/>
          <p:cNvSpPr txBox="1"/>
          <p:nvPr/>
        </p:nvSpPr>
        <p:spPr>
          <a:xfrm>
            <a:off x="6300192" y="1275606"/>
            <a:ext cx="2592288" cy="1323439"/>
          </a:xfrm>
          <a:prstGeom prst="rect">
            <a:avLst/>
          </a:prstGeom>
          <a:solidFill>
            <a:srgbClr val="CCFFFF"/>
          </a:solidFill>
          <a:ln w="19050">
            <a:noFill/>
          </a:ln>
          <a:effectLst>
            <a:outerShdw blurRad="50800" dist="38100" dir="2700000" algn="tl" rotWithShape="0">
              <a:prstClr val="black">
                <a:alpha val="40000"/>
              </a:prstClr>
            </a:outerShdw>
          </a:effectLst>
        </p:spPr>
        <p:txBody>
          <a:bodyPr wrap="square" rtlCol="0">
            <a:spAutoFit/>
          </a:bodyPr>
          <a:lstStyle/>
          <a:p>
            <a:pPr algn="just"/>
            <a:r>
              <a:rPr lang="zh-CN" altLang="en-US" sz="2000" dirty="0">
                <a:latin typeface="Consolas" pitchFamily="49" charset="0"/>
                <a:ea typeface="微软雅黑" pitchFamily="34" charset="-122"/>
              </a:rPr>
              <a:t>对于</a:t>
            </a:r>
            <a:r>
              <a:rPr lang="en-US" altLang="zh-CN" sz="2000" dirty="0">
                <a:latin typeface="Consolas" pitchFamily="49" charset="0"/>
                <a:ea typeface="微软雅黑" pitchFamily="34" charset="-122"/>
              </a:rPr>
              <a:t>float</a:t>
            </a:r>
            <a:r>
              <a:rPr lang="zh-CN" altLang="en-US" sz="2000" dirty="0">
                <a:latin typeface="Consolas" pitchFamily="49" charset="0"/>
                <a:ea typeface="微软雅黑" pitchFamily="34" charset="-122"/>
              </a:rPr>
              <a:t>和</a:t>
            </a:r>
            <a:r>
              <a:rPr lang="en-US" altLang="zh-CN" sz="2000" dirty="0">
                <a:latin typeface="Consolas" pitchFamily="49" charset="0"/>
                <a:ea typeface="微软雅黑" pitchFamily="34" charset="-122"/>
              </a:rPr>
              <a:t>double</a:t>
            </a:r>
            <a:r>
              <a:rPr lang="zh-CN" altLang="en-US" sz="2000" dirty="0">
                <a:latin typeface="Consolas" pitchFamily="49" charset="0"/>
                <a:ea typeface="微软雅黑" pitchFamily="34" charset="-122"/>
              </a:rPr>
              <a:t>，</a:t>
            </a:r>
            <a:r>
              <a:rPr lang="en-US" altLang="zh-CN" sz="2000" dirty="0" err="1">
                <a:latin typeface="Consolas" pitchFamily="49" charset="0"/>
                <a:ea typeface="微软雅黑" pitchFamily="34" charset="-122"/>
              </a:rPr>
              <a:t>printf</a:t>
            </a:r>
            <a:r>
              <a:rPr lang="zh-CN" altLang="en-US" sz="2000" dirty="0">
                <a:latin typeface="Consolas" pitchFamily="49" charset="0"/>
                <a:ea typeface="微软雅黑" pitchFamily="34" charset="-122"/>
              </a:rPr>
              <a:t>函数均采用转换说明：</a:t>
            </a:r>
            <a:r>
              <a:rPr lang="en-US" altLang="zh-CN" sz="2000" dirty="0">
                <a:latin typeface="Consolas" pitchFamily="49" charset="0"/>
                <a:ea typeface="微软雅黑" pitchFamily="34" charset="-122"/>
              </a:rPr>
              <a:t>%e, %f, %g</a:t>
            </a:r>
            <a:endParaRPr lang="zh-CN" altLang="en-US" sz="2000" dirty="0">
              <a:latin typeface="Consolas" pitchFamily="49" charset="0"/>
              <a:ea typeface="微软雅黑" pitchFamily="34" charset="-122"/>
            </a:endParaRPr>
          </a:p>
        </p:txBody>
      </p:sp>
      <p:sp>
        <p:nvSpPr>
          <p:cNvPr id="12" name="矩形 11"/>
          <p:cNvSpPr/>
          <p:nvPr/>
        </p:nvSpPr>
        <p:spPr>
          <a:xfrm>
            <a:off x="467545" y="3759882"/>
            <a:ext cx="4961615" cy="400110"/>
          </a:xfrm>
          <a:prstGeom prst="rect">
            <a:avLst/>
          </a:prstGeom>
        </p:spPr>
        <p:txBody>
          <a:bodyPr wrap="none">
            <a:spAutoFit/>
          </a:bodyPr>
          <a:lstStyle/>
          <a:p>
            <a:pPr marL="514350" indent="-514350">
              <a:buFont typeface="+mj-ea"/>
              <a:buAutoNum type="circleNumDbPlain" startAt="3"/>
            </a:pPr>
            <a:r>
              <a:rPr lang="zh-CN" altLang="en-US" sz="2000" dirty="0">
                <a:latin typeface="Consolas" pitchFamily="49" charset="0"/>
                <a:ea typeface="微软雅黑" pitchFamily="34" charset="-122"/>
              </a:rPr>
              <a:t>扩展双精度浮点数（</a:t>
            </a:r>
            <a:r>
              <a:rPr lang="en-US" altLang="zh-CN" sz="2000" dirty="0">
                <a:latin typeface="Consolas" pitchFamily="49" charset="0"/>
                <a:ea typeface="微软雅黑" pitchFamily="34" charset="-122"/>
              </a:rPr>
              <a:t>long double</a:t>
            </a:r>
            <a:r>
              <a:rPr lang="zh-CN" altLang="en-US" sz="2000" dirty="0">
                <a:latin typeface="Consolas" pitchFamily="49" charset="0"/>
                <a:ea typeface="微软雅黑" pitchFamily="34" charset="-122"/>
              </a:rPr>
              <a:t>）</a:t>
            </a:r>
            <a:r>
              <a:rPr lang="en-US" altLang="zh-CN" sz="2000" dirty="0">
                <a:latin typeface="Consolas" pitchFamily="49" charset="0"/>
                <a:ea typeface="微软雅黑" pitchFamily="34" charset="-122"/>
              </a:rPr>
              <a:t>:</a:t>
            </a:r>
            <a:endParaRPr lang="zh-CN" altLang="en-US" sz="2000" dirty="0">
              <a:latin typeface="Consolas" pitchFamily="49" charset="0"/>
              <a:ea typeface="微软雅黑" pitchFamily="34" charset="-122"/>
            </a:endParaRPr>
          </a:p>
        </p:txBody>
      </p:sp>
      <p:sp>
        <p:nvSpPr>
          <p:cNvPr id="13" name="TextBox 12"/>
          <p:cNvSpPr txBox="1"/>
          <p:nvPr/>
        </p:nvSpPr>
        <p:spPr>
          <a:xfrm>
            <a:off x="971600" y="4191931"/>
            <a:ext cx="6480720" cy="646331"/>
          </a:xfrm>
          <a:prstGeom prst="rect">
            <a:avLst/>
          </a:prstGeom>
          <a:noFill/>
        </p:spPr>
        <p:txBody>
          <a:bodyPr wrap="square" rtlCol="0">
            <a:spAutoFit/>
          </a:bodyPr>
          <a:lstStyle/>
          <a:p>
            <a:r>
              <a:rPr lang="en-US" altLang="zh-CN" dirty="0" err="1">
                <a:latin typeface="Consolas" pitchFamily="49" charset="0"/>
                <a:ea typeface="微软雅黑" pitchFamily="34" charset="-122"/>
              </a:rPr>
              <a:t>scanf</a:t>
            </a:r>
            <a:r>
              <a:rPr lang="zh-CN" altLang="en-US" dirty="0">
                <a:latin typeface="Consolas" pitchFamily="49" charset="0"/>
                <a:ea typeface="微软雅黑" pitchFamily="34" charset="-122"/>
              </a:rPr>
              <a:t>的转换说明：</a:t>
            </a:r>
            <a:r>
              <a:rPr lang="en-US" altLang="zh-CN" dirty="0">
                <a:latin typeface="Consolas" pitchFamily="49" charset="0"/>
                <a:ea typeface="微软雅黑" pitchFamily="34" charset="-122"/>
              </a:rPr>
              <a:t>%Lf, %Le, %</a:t>
            </a:r>
            <a:r>
              <a:rPr lang="en-US" altLang="zh-CN" dirty="0" err="1">
                <a:latin typeface="Consolas" pitchFamily="49" charset="0"/>
                <a:ea typeface="微软雅黑" pitchFamily="34" charset="-122"/>
              </a:rPr>
              <a:t>Lg</a:t>
            </a:r>
            <a:endParaRPr lang="en-US" altLang="zh-CN" dirty="0">
              <a:latin typeface="Consolas" pitchFamily="49" charset="0"/>
              <a:ea typeface="微软雅黑" pitchFamily="34" charset="-122"/>
            </a:endParaRPr>
          </a:p>
          <a:p>
            <a:r>
              <a:rPr lang="en-US" altLang="zh-CN" dirty="0" err="1">
                <a:latin typeface="Consolas" pitchFamily="49" charset="0"/>
                <a:ea typeface="微软雅黑" pitchFamily="34" charset="-122"/>
              </a:rPr>
              <a:t>printf</a:t>
            </a:r>
            <a:r>
              <a:rPr lang="zh-CN" altLang="en-US" dirty="0">
                <a:latin typeface="Consolas" pitchFamily="49" charset="0"/>
                <a:ea typeface="微软雅黑" pitchFamily="34" charset="-122"/>
              </a:rPr>
              <a:t>的转换说明：</a:t>
            </a:r>
            <a:r>
              <a:rPr lang="en-US" altLang="zh-CN" dirty="0">
                <a:latin typeface="Consolas" pitchFamily="49" charset="0"/>
                <a:ea typeface="微软雅黑" pitchFamily="34" charset="-122"/>
              </a:rPr>
              <a:t>%Lf, %Le, %</a:t>
            </a:r>
            <a:r>
              <a:rPr lang="en-US" altLang="zh-CN" dirty="0" err="1">
                <a:latin typeface="Consolas" pitchFamily="49" charset="0"/>
                <a:ea typeface="微软雅黑" pitchFamily="34" charset="-122"/>
              </a:rPr>
              <a:t>Lg</a:t>
            </a:r>
            <a:endParaRPr lang="zh-CN" altLang="en-US" dirty="0">
              <a:latin typeface="Consolas" pitchFamily="49" charset="0"/>
              <a:ea typeface="微软雅黑" pitchFamily="34" charset="-122"/>
            </a:endParaRPr>
          </a:p>
        </p:txBody>
      </p:sp>
    </p:spTree>
    <p:extLst>
      <p:ext uri="{BB962C8B-B14F-4D97-AF65-F5344CB8AC3E}">
        <p14:creationId xmlns:p14="http://schemas.microsoft.com/office/powerpoint/2010/main" val="275236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heckerboard(across)">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animBg="1"/>
      <p:bldP spid="12" grpId="0"/>
      <p:bldP spid="1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例：计算所持有的股票的价值</a:t>
            </a:r>
          </a:p>
        </p:txBody>
      </p:sp>
      <p:grpSp>
        <p:nvGrpSpPr>
          <p:cNvPr id="9" name="组合 8"/>
          <p:cNvGrpSpPr/>
          <p:nvPr/>
        </p:nvGrpSpPr>
        <p:grpSpPr>
          <a:xfrm>
            <a:off x="467544" y="735546"/>
            <a:ext cx="8280920" cy="1522994"/>
            <a:chOff x="467544" y="980728"/>
            <a:chExt cx="8280920" cy="2030657"/>
          </a:xfrm>
        </p:grpSpPr>
        <p:sp>
          <p:nvSpPr>
            <p:cNvPr id="4" name="TextBox 3"/>
            <p:cNvSpPr txBox="1"/>
            <p:nvPr/>
          </p:nvSpPr>
          <p:spPr>
            <a:xfrm>
              <a:off x="467544" y="980728"/>
              <a:ext cx="8280920" cy="1969769"/>
            </a:xfrm>
            <a:prstGeom prst="rect">
              <a:avLst/>
            </a:prstGeom>
            <a:noFill/>
          </p:spPr>
          <p:txBody>
            <a:bodyPr wrap="square" rtlCol="0">
              <a:spAutoFit/>
            </a:bodyPr>
            <a:lstStyle/>
            <a:p>
              <a:pPr>
                <a:lnSpc>
                  <a:spcPct val="150000"/>
                </a:lnSpc>
              </a:pPr>
              <a:r>
                <a:rPr lang="zh-CN" altLang="en-US" sz="2000" dirty="0">
                  <a:latin typeface="微软雅黑" pitchFamily="34" charset="-122"/>
                  <a:ea typeface="微软雅黑" pitchFamily="34" charset="-122"/>
                </a:rPr>
                <a:t>问题：</a:t>
              </a:r>
              <a:endParaRPr lang="en-US" altLang="zh-CN" sz="2000" dirty="0">
                <a:latin typeface="微软雅黑" pitchFamily="34" charset="-122"/>
                <a:ea typeface="微软雅黑" pitchFamily="34" charset="-122"/>
              </a:endParaRPr>
            </a:p>
            <a:p>
              <a:pPr>
                <a:lnSpc>
                  <a:spcPct val="150000"/>
                </a:lnSpc>
              </a:pPr>
              <a:r>
                <a:rPr lang="zh-CN" altLang="en-US" sz="2000" dirty="0">
                  <a:latin typeface="微软雅黑" pitchFamily="34" charset="-122"/>
                  <a:ea typeface="微软雅黑" pitchFamily="34" charset="-122"/>
                </a:rPr>
                <a:t>股票的价格是以分数表示的，如：       、        等，如果持有</a:t>
              </a:r>
              <a:r>
                <a:rPr lang="en-US" altLang="zh-CN" sz="2000" dirty="0">
                  <a:latin typeface="微软雅黑" pitchFamily="34" charset="-122"/>
                  <a:ea typeface="微软雅黑" pitchFamily="34" charset="-122"/>
                </a:rPr>
                <a:t>100</a:t>
              </a:r>
              <a:r>
                <a:rPr lang="zh-CN" altLang="en-US" sz="2000" dirty="0">
                  <a:latin typeface="微软雅黑" pitchFamily="34" charset="-122"/>
                  <a:ea typeface="微软雅黑" pitchFamily="34" charset="-122"/>
                </a:rPr>
                <a:t>股，其价格为     ，则所持股票的价值为</a:t>
              </a:r>
              <a:r>
                <a:rPr lang="en-US" altLang="zh-CN" sz="2000" dirty="0">
                  <a:latin typeface="微软雅黑" pitchFamily="34" charset="-122"/>
                  <a:ea typeface="微软雅黑" pitchFamily="34" charset="-122"/>
                </a:rPr>
                <a:t>450</a:t>
              </a:r>
              <a:r>
                <a:rPr lang="zh-CN" altLang="en-US" sz="2000" dirty="0">
                  <a:latin typeface="微软雅黑" pitchFamily="34" charset="-122"/>
                  <a:ea typeface="微软雅黑" pitchFamily="34" charset="-122"/>
                </a:rPr>
                <a:t>美元。</a:t>
              </a:r>
              <a:endParaRPr lang="en-US" altLang="zh-CN" sz="2000" dirty="0">
                <a:latin typeface="微软雅黑" pitchFamily="34" charset="-122"/>
                <a:ea typeface="微软雅黑" pitchFamily="34" charset="-122"/>
              </a:endParaRPr>
            </a:p>
          </p:txBody>
        </p:sp>
        <p:graphicFrame>
          <p:nvGraphicFramePr>
            <p:cNvPr id="145410" name="Object 2"/>
            <p:cNvGraphicFramePr>
              <a:graphicFrameLocks noChangeAspect="1"/>
            </p:cNvGraphicFramePr>
            <p:nvPr/>
          </p:nvGraphicFramePr>
          <p:xfrm>
            <a:off x="4367767" y="1604797"/>
            <a:ext cx="480690" cy="784283"/>
          </p:xfrm>
          <a:graphic>
            <a:graphicData uri="http://schemas.openxmlformats.org/presentationml/2006/ole">
              <mc:AlternateContent xmlns:mc="http://schemas.openxmlformats.org/markup-compatibility/2006">
                <mc:Choice xmlns:v="urn:schemas-microsoft-com:vml" Requires="v">
                  <p:oleObj name="Equation" r:id="rId3" imgW="241200" imgH="393480" progId="Equation.DSMT4">
                    <p:embed/>
                  </p:oleObj>
                </mc:Choice>
                <mc:Fallback>
                  <p:oleObj name="Equation" r:id="rId3" imgW="24120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7767" y="1604797"/>
                          <a:ext cx="480690" cy="784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411" name="Object 3"/>
            <p:cNvGraphicFramePr>
              <a:graphicFrameLocks noChangeAspect="1"/>
            </p:cNvGraphicFramePr>
            <p:nvPr/>
          </p:nvGraphicFramePr>
          <p:xfrm>
            <a:off x="5036580" y="1604797"/>
            <a:ext cx="747981" cy="772914"/>
          </p:xfrm>
          <a:graphic>
            <a:graphicData uri="http://schemas.openxmlformats.org/presentationml/2006/ole">
              <mc:AlternateContent xmlns:mc="http://schemas.openxmlformats.org/markup-compatibility/2006">
                <mc:Choice xmlns:v="urn:schemas-microsoft-com:vml" Requires="v">
                  <p:oleObj name="Equation" r:id="rId5" imgW="380880" imgH="393480" progId="Equation.DSMT4">
                    <p:embed/>
                  </p:oleObj>
                </mc:Choice>
                <mc:Fallback>
                  <p:oleObj name="Equation" r:id="rId5" imgW="38088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6580" y="1604797"/>
                          <a:ext cx="747981" cy="77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5412" name="Object 4"/>
            <p:cNvGraphicFramePr>
              <a:graphicFrameLocks noChangeAspect="1"/>
            </p:cNvGraphicFramePr>
            <p:nvPr/>
          </p:nvGraphicFramePr>
          <p:xfrm>
            <a:off x="1282675" y="2227160"/>
            <a:ext cx="481013" cy="784225"/>
          </p:xfrm>
          <a:graphic>
            <a:graphicData uri="http://schemas.openxmlformats.org/presentationml/2006/ole">
              <mc:AlternateContent xmlns:mc="http://schemas.openxmlformats.org/markup-compatibility/2006">
                <mc:Choice xmlns:v="urn:schemas-microsoft-com:vml" Requires="v">
                  <p:oleObj name="Equation" r:id="rId7" imgW="241200" imgH="393480" progId="Equation.DSMT4">
                    <p:embed/>
                  </p:oleObj>
                </mc:Choice>
                <mc:Fallback>
                  <p:oleObj name="Equation" r:id="rId7" imgW="24120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2675" y="2227160"/>
                          <a:ext cx="481013"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 name="TextBox 7"/>
          <p:cNvSpPr txBox="1"/>
          <p:nvPr/>
        </p:nvSpPr>
        <p:spPr>
          <a:xfrm>
            <a:off x="381403" y="2571750"/>
            <a:ext cx="8424936" cy="1938992"/>
          </a:xfrm>
          <a:prstGeom prst="rect">
            <a:avLst/>
          </a:prstGeom>
          <a:noFill/>
        </p:spPr>
        <p:txBody>
          <a:bodyPr wrap="square" rtlCol="0">
            <a:spAutoFit/>
          </a:bodyPr>
          <a:lstStyle/>
          <a:p>
            <a:pPr>
              <a:lnSpc>
                <a:spcPct val="150000"/>
              </a:lnSpc>
            </a:pPr>
            <a:r>
              <a:rPr lang="zh-CN" altLang="en-US" sz="2000" dirty="0">
                <a:latin typeface="微软雅黑" pitchFamily="34" charset="-122"/>
                <a:ea typeface="微软雅黑" pitchFamily="34" charset="-122"/>
              </a:rPr>
              <a:t>设计程序，提示用户输入股票的价格和股票数量（</a:t>
            </a:r>
            <a:r>
              <a:rPr lang="en-US" altLang="zh-CN" sz="2000" dirty="0">
                <a:latin typeface="微软雅黑" pitchFamily="34" charset="-122"/>
                <a:ea typeface="微软雅黑" pitchFamily="34" charset="-122"/>
              </a:rPr>
              <a:t>shares</a:t>
            </a:r>
            <a:r>
              <a:rPr lang="zh-CN" altLang="en-US" sz="2000" dirty="0">
                <a:latin typeface="微软雅黑" pitchFamily="34" charset="-122"/>
                <a:ea typeface="微软雅黑" pitchFamily="34" charset="-122"/>
              </a:rPr>
              <a:t>），然后显示所持股票的价值（</a:t>
            </a:r>
            <a:r>
              <a:rPr lang="en-US" altLang="zh-CN" sz="2000" dirty="0">
                <a:latin typeface="微软雅黑" pitchFamily="34" charset="-122"/>
                <a:ea typeface="微软雅黑" pitchFamily="34" charset="-122"/>
              </a:rPr>
              <a:t>value</a:t>
            </a:r>
            <a:r>
              <a:rPr lang="zh-CN" altLang="en-US" sz="2000" dirty="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a:p>
            <a:pPr>
              <a:lnSpc>
                <a:spcPct val="150000"/>
              </a:lnSpc>
            </a:pPr>
            <a:r>
              <a:rPr lang="zh-CN" altLang="en-US" sz="2000" dirty="0">
                <a:latin typeface="微软雅黑" pitchFamily="34" charset="-122"/>
                <a:ea typeface="微软雅黑" pitchFamily="34" charset="-122"/>
              </a:rPr>
              <a:t>要求：股票的价格以整数部分（</a:t>
            </a:r>
            <a:r>
              <a:rPr lang="en-US" altLang="zh-CN" sz="2000" dirty="0">
                <a:latin typeface="微软雅黑" pitchFamily="34" charset="-122"/>
                <a:ea typeface="微软雅黑" pitchFamily="34" charset="-122"/>
              </a:rPr>
              <a:t>price</a:t>
            </a:r>
            <a:r>
              <a:rPr lang="zh-CN" altLang="en-US" sz="2000" dirty="0">
                <a:latin typeface="微软雅黑" pitchFamily="34" charset="-122"/>
                <a:ea typeface="微软雅黑" pitchFamily="34" charset="-122"/>
              </a:rPr>
              <a:t>），分子（</a:t>
            </a:r>
            <a:r>
              <a:rPr lang="en-US" altLang="zh-CN" sz="2000" dirty="0">
                <a:latin typeface="微软雅黑" pitchFamily="34" charset="-122"/>
                <a:ea typeface="微软雅黑" pitchFamily="34" charset="-122"/>
              </a:rPr>
              <a:t>num</a:t>
            </a:r>
            <a:r>
              <a:rPr lang="zh-CN" altLang="en-US" sz="2000" dirty="0">
                <a:latin typeface="微软雅黑" pitchFamily="34" charset="-122"/>
                <a:ea typeface="微软雅黑" pitchFamily="34" charset="-122"/>
              </a:rPr>
              <a:t>）和分母（</a:t>
            </a:r>
            <a:r>
              <a:rPr lang="en-US" altLang="zh-CN" sz="2000" dirty="0" err="1">
                <a:latin typeface="微软雅黑" pitchFamily="34" charset="-122"/>
                <a:ea typeface="微软雅黑" pitchFamily="34" charset="-122"/>
              </a:rPr>
              <a:t>denom</a:t>
            </a:r>
            <a:r>
              <a:rPr lang="zh-CN" altLang="en-US" sz="2000" dirty="0">
                <a:latin typeface="微软雅黑" pitchFamily="34" charset="-122"/>
                <a:ea typeface="微软雅黑" pitchFamily="34" charset="-122"/>
              </a:rPr>
              <a:t>）三个数分别表示。</a:t>
            </a:r>
          </a:p>
        </p:txBody>
      </p:sp>
    </p:spTree>
    <p:extLst>
      <p:ext uri="{BB962C8B-B14F-4D97-AF65-F5344CB8AC3E}">
        <p14:creationId xmlns:p14="http://schemas.microsoft.com/office/powerpoint/2010/main" val="40082692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016" y="783158"/>
            <a:ext cx="8820472" cy="4308872"/>
          </a:xfrm>
          <a:prstGeom prst="rect">
            <a:avLst/>
          </a:prstGeom>
          <a:noFill/>
        </p:spPr>
        <p:txBody>
          <a:bodyPr wrap="square" rtlCol="0">
            <a:spAutoFit/>
          </a:bodyPr>
          <a:lstStyle/>
          <a:p>
            <a:pPr>
              <a:spcBef>
                <a:spcPts val="400"/>
              </a:spcBef>
            </a:pPr>
            <a:r>
              <a:rPr lang="en-US" altLang="zh-CN" dirty="0">
                <a:latin typeface="Consolas" pitchFamily="49" charset="0"/>
                <a:cs typeface="Consolas" pitchFamily="49" charset="0"/>
              </a:rPr>
              <a:t>#include &lt;</a:t>
            </a:r>
            <a:r>
              <a:rPr lang="en-US" altLang="zh-CN" dirty="0" err="1">
                <a:latin typeface="Consolas" pitchFamily="49" charset="0"/>
                <a:cs typeface="Consolas" pitchFamily="49" charset="0"/>
              </a:rPr>
              <a:t>stdio.h</a:t>
            </a:r>
            <a:r>
              <a:rPr lang="en-US" altLang="zh-CN" dirty="0">
                <a:latin typeface="Consolas" pitchFamily="49" charset="0"/>
                <a:cs typeface="Consolas" pitchFamily="49" charset="0"/>
              </a:rPr>
              <a:t>&gt;</a:t>
            </a:r>
          </a:p>
          <a:p>
            <a:pPr>
              <a:spcBef>
                <a:spcPts val="400"/>
              </a:spcBef>
            </a:pPr>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main(void)</a:t>
            </a:r>
          </a:p>
          <a:p>
            <a:pPr>
              <a:spcBef>
                <a:spcPts val="400"/>
              </a:spcBef>
            </a:pPr>
            <a:r>
              <a:rPr lang="en-US" altLang="zh-CN" dirty="0">
                <a:latin typeface="Consolas" pitchFamily="49" charset="0"/>
                <a:cs typeface="Consolas" pitchFamily="49" charset="0"/>
              </a:rPr>
              <a:t>{</a:t>
            </a:r>
          </a:p>
          <a:p>
            <a:pPr>
              <a:spcBef>
                <a:spcPts val="400"/>
              </a:spcBef>
            </a:pP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price, shares;</a:t>
            </a:r>
          </a:p>
          <a:p>
            <a:pPr>
              <a:spcBef>
                <a:spcPts val="400"/>
              </a:spcBef>
            </a:pPr>
            <a:r>
              <a:rPr lang="en-US" altLang="zh-CN" dirty="0">
                <a:latin typeface="Consolas" pitchFamily="49" charset="0"/>
                <a:cs typeface="Consolas" pitchFamily="49" charset="0"/>
              </a:rPr>
              <a:t>	float num, </a:t>
            </a:r>
            <a:r>
              <a:rPr lang="en-US" altLang="zh-CN" dirty="0" err="1">
                <a:latin typeface="Consolas" pitchFamily="49" charset="0"/>
                <a:cs typeface="Consolas" pitchFamily="49" charset="0"/>
              </a:rPr>
              <a:t>denom</a:t>
            </a:r>
            <a:r>
              <a:rPr lang="en-US" altLang="zh-CN" dirty="0">
                <a:latin typeface="Consolas" pitchFamily="49" charset="0"/>
                <a:cs typeface="Consolas" pitchFamily="49" charset="0"/>
              </a:rPr>
              <a:t>, value;	</a:t>
            </a:r>
          </a:p>
          <a:p>
            <a:pPr>
              <a:spcBef>
                <a:spcPts val="400"/>
              </a:spcBef>
            </a:pP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printf</a:t>
            </a:r>
            <a:r>
              <a:rPr lang="en-US" altLang="zh-CN" dirty="0">
                <a:latin typeface="Consolas" pitchFamily="49" charset="0"/>
                <a:cs typeface="Consolas" pitchFamily="49" charset="0"/>
              </a:rPr>
              <a:t>(“share price(format: integer num </a:t>
            </a:r>
            <a:r>
              <a:rPr lang="en-US" altLang="zh-CN" dirty="0" err="1">
                <a:latin typeface="Consolas" pitchFamily="49" charset="0"/>
                <a:cs typeface="Consolas" pitchFamily="49" charset="0"/>
              </a:rPr>
              <a:t>denom</a:t>
            </a:r>
            <a:r>
              <a:rPr lang="en-US" altLang="zh-CN" dirty="0">
                <a:latin typeface="Consolas" pitchFamily="49" charset="0"/>
                <a:cs typeface="Consolas" pitchFamily="49" charset="0"/>
              </a:rPr>
              <a:t>)\n");</a:t>
            </a:r>
          </a:p>
          <a:p>
            <a:pPr>
              <a:spcBef>
                <a:spcPts val="400"/>
              </a:spcBef>
            </a:pP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scanf</a:t>
            </a:r>
            <a:r>
              <a:rPr lang="en-US" altLang="zh-CN" dirty="0">
                <a:latin typeface="Consolas" pitchFamily="49" charset="0"/>
                <a:cs typeface="Consolas" pitchFamily="49" charset="0"/>
              </a:rPr>
              <a:t>("%</a:t>
            </a:r>
            <a:r>
              <a:rPr lang="en-US" altLang="zh-CN" dirty="0" err="1">
                <a:latin typeface="Consolas" pitchFamily="49" charset="0"/>
                <a:cs typeface="Consolas" pitchFamily="49" charset="0"/>
              </a:rPr>
              <a:t>d%f%f",&amp;price</a:t>
            </a:r>
            <a:r>
              <a:rPr lang="en-US" altLang="zh-CN" dirty="0">
                <a:latin typeface="Consolas" pitchFamily="49" charset="0"/>
                <a:cs typeface="Consolas" pitchFamily="49" charset="0"/>
              </a:rPr>
              <a:t>, &amp;num, &amp;</a:t>
            </a:r>
            <a:r>
              <a:rPr lang="en-US" altLang="zh-CN" dirty="0" err="1">
                <a:latin typeface="Consolas" pitchFamily="49" charset="0"/>
                <a:cs typeface="Consolas" pitchFamily="49" charset="0"/>
              </a:rPr>
              <a:t>denom</a:t>
            </a:r>
            <a:r>
              <a:rPr lang="en-US" altLang="zh-CN" dirty="0">
                <a:latin typeface="Consolas" pitchFamily="49" charset="0"/>
                <a:cs typeface="Consolas" pitchFamily="49" charset="0"/>
              </a:rPr>
              <a:t>);</a:t>
            </a:r>
          </a:p>
          <a:p>
            <a:pPr>
              <a:spcBef>
                <a:spcPts val="400"/>
              </a:spcBef>
            </a:pP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printf</a:t>
            </a:r>
            <a:r>
              <a:rPr lang="en-US" altLang="zh-CN" dirty="0">
                <a:latin typeface="Consolas" pitchFamily="49" charset="0"/>
                <a:cs typeface="Consolas" pitchFamily="49" charset="0"/>
              </a:rPr>
              <a:t>("Please input number of shares\n");</a:t>
            </a:r>
          </a:p>
          <a:p>
            <a:pPr>
              <a:spcBef>
                <a:spcPts val="400"/>
              </a:spcBef>
            </a:pP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scanf</a:t>
            </a:r>
            <a:r>
              <a:rPr lang="en-US" altLang="zh-CN" dirty="0">
                <a:latin typeface="Consolas" pitchFamily="49" charset="0"/>
                <a:cs typeface="Consolas" pitchFamily="49" charset="0"/>
              </a:rPr>
              <a:t>("%</a:t>
            </a:r>
            <a:r>
              <a:rPr lang="en-US" altLang="zh-CN" dirty="0" err="1">
                <a:latin typeface="Consolas" pitchFamily="49" charset="0"/>
                <a:cs typeface="Consolas" pitchFamily="49" charset="0"/>
              </a:rPr>
              <a:t>d",&amp;shares</a:t>
            </a:r>
            <a:r>
              <a:rPr lang="en-US" altLang="zh-CN" dirty="0">
                <a:latin typeface="Consolas" pitchFamily="49" charset="0"/>
                <a:cs typeface="Consolas" pitchFamily="49" charset="0"/>
              </a:rPr>
              <a:t>);</a:t>
            </a:r>
          </a:p>
          <a:p>
            <a:pPr>
              <a:spcBef>
                <a:spcPts val="400"/>
              </a:spcBef>
            </a:pPr>
            <a:r>
              <a:rPr lang="en-US" altLang="zh-CN" dirty="0">
                <a:latin typeface="Consolas" pitchFamily="49" charset="0"/>
                <a:cs typeface="Consolas" pitchFamily="49" charset="0"/>
              </a:rPr>
              <a:t>	value=(</a:t>
            </a:r>
            <a:r>
              <a:rPr lang="en-US" altLang="zh-CN" dirty="0" err="1">
                <a:latin typeface="Consolas" pitchFamily="49" charset="0"/>
                <a:cs typeface="Consolas" pitchFamily="49" charset="0"/>
              </a:rPr>
              <a:t>price+num</a:t>
            </a:r>
            <a:r>
              <a:rPr lang="en-US" altLang="zh-CN" dirty="0">
                <a:latin typeface="Consolas" pitchFamily="49" charset="0"/>
                <a:cs typeface="Consolas" pitchFamily="49" charset="0"/>
              </a:rPr>
              <a:t>/</a:t>
            </a:r>
            <a:r>
              <a:rPr lang="en-US" altLang="zh-CN" dirty="0" err="1">
                <a:latin typeface="Consolas" pitchFamily="49" charset="0"/>
                <a:cs typeface="Consolas" pitchFamily="49" charset="0"/>
              </a:rPr>
              <a:t>denom</a:t>
            </a:r>
            <a:r>
              <a:rPr lang="en-US" altLang="zh-CN" dirty="0">
                <a:latin typeface="Consolas" pitchFamily="49" charset="0"/>
                <a:cs typeface="Consolas" pitchFamily="49" charset="0"/>
              </a:rPr>
              <a:t>)*shares;	</a:t>
            </a:r>
          </a:p>
          <a:p>
            <a:pPr>
              <a:spcBef>
                <a:spcPts val="400"/>
              </a:spcBef>
            </a:pP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printf</a:t>
            </a:r>
            <a:r>
              <a:rPr lang="en-US" altLang="zh-CN" dirty="0">
                <a:latin typeface="Consolas" pitchFamily="49" charset="0"/>
                <a:cs typeface="Consolas" pitchFamily="49" charset="0"/>
              </a:rPr>
              <a:t>("value of shares: %f\</a:t>
            </a:r>
            <a:r>
              <a:rPr lang="en-US" altLang="zh-CN" dirty="0" err="1">
                <a:latin typeface="Consolas" pitchFamily="49" charset="0"/>
                <a:cs typeface="Consolas" pitchFamily="49" charset="0"/>
              </a:rPr>
              <a:t>n",value</a:t>
            </a:r>
            <a:r>
              <a:rPr lang="en-US" altLang="zh-CN" dirty="0">
                <a:latin typeface="Consolas" pitchFamily="49" charset="0"/>
                <a:cs typeface="Consolas" pitchFamily="49" charset="0"/>
              </a:rPr>
              <a:t>);</a:t>
            </a:r>
          </a:p>
          <a:p>
            <a:pPr>
              <a:spcBef>
                <a:spcPts val="400"/>
              </a:spcBef>
            </a:pPr>
            <a:r>
              <a:rPr lang="en-US" altLang="zh-CN" dirty="0">
                <a:latin typeface="Consolas" pitchFamily="49" charset="0"/>
                <a:cs typeface="Consolas" pitchFamily="49" charset="0"/>
              </a:rPr>
              <a:t>	return 0;</a:t>
            </a:r>
          </a:p>
          <a:p>
            <a:pPr>
              <a:spcBef>
                <a:spcPts val="400"/>
              </a:spcBef>
            </a:pPr>
            <a:r>
              <a:rPr lang="en-US" altLang="zh-CN" dirty="0">
                <a:latin typeface="Consolas" pitchFamily="49" charset="0"/>
                <a:cs typeface="Consolas" pitchFamily="49" charset="0"/>
              </a:rPr>
              <a:t>}</a:t>
            </a:r>
            <a:endParaRPr lang="zh-CN" altLang="en-US" dirty="0">
              <a:latin typeface="Consolas" pitchFamily="49" charset="0"/>
              <a:cs typeface="Consolas" pitchFamily="49" charset="0"/>
            </a:endParaRPr>
          </a:p>
        </p:txBody>
      </p:sp>
      <p:cxnSp>
        <p:nvCxnSpPr>
          <p:cNvPr id="6" name="直接连接符 5"/>
          <p:cNvCxnSpPr/>
          <p:nvPr/>
        </p:nvCxnSpPr>
        <p:spPr>
          <a:xfrm>
            <a:off x="1115616" y="2427734"/>
            <a:ext cx="2952328" cy="51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3893046" y="411510"/>
            <a:ext cx="4999434" cy="1728199"/>
          </a:xfrm>
          <a:prstGeom prst="rect">
            <a:avLst/>
          </a:prstGeom>
        </p:spPr>
      </p:pic>
    </p:spTree>
    <p:extLst>
      <p:ext uri="{BB962C8B-B14F-4D97-AF65-F5344CB8AC3E}">
        <p14:creationId xmlns:p14="http://schemas.microsoft.com/office/powerpoint/2010/main" val="346891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a:xfrm>
            <a:off x="683568" y="471047"/>
            <a:ext cx="7632700" cy="441325"/>
          </a:xfrm>
        </p:spPr>
        <p:txBody>
          <a:bodyPr vert="horz" wrap="square" lIns="69056" tIns="34529" rIns="69056" bIns="34529" numCol="1" anchor="ctr" anchorCtr="0" compatLnSpc="1">
            <a:prstTxWarp prst="textNoShape">
              <a:avLst/>
            </a:prstTxWarp>
            <a:noAutofit/>
          </a:bodyPr>
          <a:lstStyle/>
          <a:p>
            <a:r>
              <a:rPr lang="en-US" altLang="zh-CN" sz="3200" dirty="0"/>
              <a:t>3.6  </a:t>
            </a:r>
            <a:r>
              <a:rPr lang="zh-CN" altLang="en-US" sz="3200" dirty="0"/>
              <a:t>字符型</a:t>
            </a:r>
            <a:endParaRPr lang="en-US" altLang="zh-CN" sz="3200" dirty="0"/>
          </a:p>
        </p:txBody>
      </p:sp>
      <p:sp>
        <p:nvSpPr>
          <p:cNvPr id="34819" name="Content Placeholder 2"/>
          <p:cNvSpPr>
            <a:spLocks noGrp="1"/>
          </p:cNvSpPr>
          <p:nvPr>
            <p:ph idx="4294967295"/>
          </p:nvPr>
        </p:nvSpPr>
        <p:spPr>
          <a:xfrm>
            <a:off x="323528" y="1059582"/>
            <a:ext cx="8642350" cy="3868737"/>
          </a:xfrm>
        </p:spPr>
        <p:txBody>
          <a:bodyPr vert="horz" wrap="square" lIns="69056" tIns="34529" rIns="69056" bIns="34529" numCol="1" anchor="t" anchorCtr="0" compatLnSpc="1">
            <a:prstTxWarp prst="textNoShape">
              <a:avLst/>
            </a:prstTxWarp>
          </a:bodyPr>
          <a:lstStyle/>
          <a:p>
            <a:pPr>
              <a:lnSpc>
                <a:spcPct val="150000"/>
              </a:lnSpc>
              <a:spcBef>
                <a:spcPts val="900"/>
              </a:spcBef>
            </a:pPr>
            <a:r>
              <a:rPr lang="zh-CN" altLang="en-US" sz="2000" b="1" dirty="0"/>
              <a:t>除了整型和浮点型外，</a:t>
            </a:r>
            <a:r>
              <a:rPr lang="en-US" altLang="zh-CN" sz="2000" b="1" dirty="0"/>
              <a:t>char</a:t>
            </a:r>
            <a:r>
              <a:rPr lang="zh-CN" altLang="en-US" sz="2000" b="1" dirty="0"/>
              <a:t>是唯一还没有讨论的基本类型，即字符型。</a:t>
            </a:r>
            <a:endParaRPr lang="en-US" altLang="zh-CN" sz="2000" b="1" dirty="0"/>
          </a:p>
          <a:p>
            <a:pPr>
              <a:lnSpc>
                <a:spcPct val="150000"/>
              </a:lnSpc>
              <a:spcBef>
                <a:spcPts val="900"/>
              </a:spcBef>
            </a:pPr>
            <a:r>
              <a:rPr lang="en-US" altLang="zh-CN" sz="2000" b="1" dirty="0"/>
              <a:t>char</a:t>
            </a:r>
            <a:r>
              <a:rPr lang="zh-CN" altLang="en-US" sz="2000" b="1" dirty="0"/>
              <a:t>类型的值可以根据计算机的不同而不同，因为不同的机器可能会有不同的字符集。</a:t>
            </a:r>
          </a:p>
          <a:p>
            <a:pPr>
              <a:lnSpc>
                <a:spcPct val="150000"/>
              </a:lnSpc>
              <a:spcBef>
                <a:spcPts val="900"/>
              </a:spcBef>
            </a:pPr>
            <a:r>
              <a:rPr lang="zh-CN" altLang="en-US" sz="2000" b="1" dirty="0"/>
              <a:t>当今最常用的字符集是</a:t>
            </a:r>
            <a:r>
              <a:rPr lang="en-US" altLang="zh-CN" sz="2000" b="1" dirty="0">
                <a:solidFill>
                  <a:srgbClr val="FF0000"/>
                </a:solidFill>
              </a:rPr>
              <a:t>ASCII </a:t>
            </a:r>
            <a:r>
              <a:rPr lang="en-US" altLang="zh-CN" sz="2000" b="1" dirty="0"/>
              <a:t>(</a:t>
            </a:r>
            <a:r>
              <a:rPr lang="zh-CN" altLang="en-US" sz="2000" b="1" dirty="0"/>
              <a:t>美国信息交换标准码</a:t>
            </a:r>
            <a:r>
              <a:rPr lang="en-US" altLang="zh-CN" sz="2000" b="1" dirty="0"/>
              <a:t>), </a:t>
            </a:r>
            <a:r>
              <a:rPr lang="zh-CN" altLang="en-US" sz="2000" b="1" dirty="0"/>
              <a:t>它用</a:t>
            </a:r>
            <a:r>
              <a:rPr lang="en-US" altLang="zh-CN" sz="2000" b="1" dirty="0"/>
              <a:t>7</a:t>
            </a:r>
            <a:r>
              <a:rPr lang="zh-CN" altLang="en-US" sz="2000" b="1" dirty="0"/>
              <a:t>位代码表示</a:t>
            </a:r>
            <a:r>
              <a:rPr lang="en-US" altLang="zh-CN" sz="2000" b="1" dirty="0"/>
              <a:t>128</a:t>
            </a:r>
            <a:r>
              <a:rPr lang="zh-CN" altLang="en-US" sz="2000" b="1" dirty="0"/>
              <a:t>个字符。</a:t>
            </a:r>
            <a:endParaRPr lang="en-US" altLang="zh-CN" sz="2000" b="1" dirty="0"/>
          </a:p>
          <a:p>
            <a:pPr>
              <a:lnSpc>
                <a:spcPct val="150000"/>
              </a:lnSpc>
              <a:spcBef>
                <a:spcPts val="900"/>
              </a:spcBef>
            </a:pPr>
            <a:r>
              <a:rPr lang="en-US" altLang="zh-CN" sz="2000" b="1" dirty="0"/>
              <a:t>ASCII</a:t>
            </a:r>
            <a:r>
              <a:rPr lang="zh-CN" altLang="en-US" sz="2000" b="1" dirty="0"/>
              <a:t>常被扩展为</a:t>
            </a:r>
            <a:r>
              <a:rPr lang="en-US" altLang="zh-CN" sz="2000" b="1" dirty="0"/>
              <a:t>8</a:t>
            </a:r>
            <a:r>
              <a:rPr lang="zh-CN" altLang="en-US" sz="2000" b="1" dirty="0"/>
              <a:t>位代码用于表示</a:t>
            </a:r>
            <a:r>
              <a:rPr lang="en-US" altLang="zh-CN" sz="2000" b="1" dirty="0"/>
              <a:t>256</a:t>
            </a:r>
            <a:r>
              <a:rPr lang="zh-CN" altLang="en-US" sz="2000" b="1" dirty="0"/>
              <a:t>个字符代码，被称为</a:t>
            </a:r>
            <a:r>
              <a:rPr lang="en-US" altLang="zh-CN" sz="2000" b="1" dirty="0">
                <a:solidFill>
                  <a:srgbClr val="FF0000"/>
                </a:solidFill>
              </a:rPr>
              <a:t>Latin-1</a:t>
            </a:r>
            <a:r>
              <a:rPr lang="en-US" altLang="zh-CN" sz="2000" b="1" dirty="0"/>
              <a:t>,</a:t>
            </a:r>
            <a:r>
              <a:rPr lang="zh-CN" altLang="en-US" sz="2000" b="1" dirty="0"/>
              <a:t>提供一些西欧和许多非洲语言所需的字符。</a:t>
            </a:r>
            <a:endParaRPr lang="en-US" altLang="zh-CN" sz="2000" b="1" dirty="0"/>
          </a:p>
        </p:txBody>
      </p:sp>
    </p:spTree>
    <p:extLst>
      <p:ext uri="{BB962C8B-B14F-4D97-AF65-F5344CB8AC3E}">
        <p14:creationId xmlns:p14="http://schemas.microsoft.com/office/powerpoint/2010/main" val="2468172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ox(in)">
                                      <p:cBhvr>
                                        <p:cTn id="7" dur="500"/>
                                        <p:tgtEl>
                                          <p:spTgt spid="348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ox(in)">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box(in)">
                                      <p:cBhvr>
                                        <p:cTn id="17" dur="500"/>
                                        <p:tgtEl>
                                          <p:spTgt spid="34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box(in)">
                                      <p:cBhvr>
                                        <p:cTn id="22" dur="500"/>
                                        <p:tgtEl>
                                          <p:spTgt spid="348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idx="4294967295"/>
          </p:nvPr>
        </p:nvSpPr>
        <p:spPr>
          <a:xfrm>
            <a:off x="1143000" y="416719"/>
            <a:ext cx="6858000" cy="554831"/>
          </a:xfrm>
        </p:spPr>
        <p:txBody>
          <a:bodyPr vert="horz" wrap="square" lIns="69056" tIns="34529" rIns="69056" bIns="34529" numCol="1" anchor="ctr" anchorCtr="0" compatLnSpc="1">
            <a:prstTxWarp prst="textNoShape">
              <a:avLst/>
            </a:prstTxWarp>
          </a:bodyPr>
          <a:lstStyle/>
          <a:p>
            <a:pPr eaLnBrk="1" hangingPunct="1">
              <a:defRPr/>
            </a:pPr>
            <a:r>
              <a:rPr lang="zh-CN" altLang="en-US" sz="3200" dirty="0">
                <a:effectLst>
                  <a:outerShdw blurRad="38100" dist="38100" dir="2700000" algn="tl">
                    <a:srgbClr val="C0C0C0"/>
                  </a:outerShdw>
                </a:effectLst>
              </a:rPr>
              <a:t>栈区</a:t>
            </a:r>
          </a:p>
        </p:txBody>
      </p:sp>
      <p:sp>
        <p:nvSpPr>
          <p:cNvPr id="614403" name="Rectangle 3"/>
          <p:cNvSpPr>
            <a:spLocks noChangeArrowheads="1"/>
          </p:cNvSpPr>
          <p:nvPr/>
        </p:nvSpPr>
        <p:spPr bwMode="auto">
          <a:xfrm>
            <a:off x="342901" y="1150144"/>
            <a:ext cx="8572499" cy="3593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ct val="150000"/>
              </a:lnSpc>
              <a:spcBef>
                <a:spcPts val="900"/>
              </a:spcBef>
              <a:buClrTx/>
              <a:buSzTx/>
              <a:buFontTx/>
              <a:buChar char="•"/>
            </a:pPr>
            <a:r>
              <a:rPr kumimoji="1" lang="zh-CN" altLang="en-US" sz="2100" dirty="0">
                <a:solidFill>
                  <a:srgbClr val="000066"/>
                </a:solidFill>
                <a:latin typeface="微软雅黑" panose="020B0503020204020204" pitchFamily="34" charset="-122"/>
                <a:ea typeface="微软雅黑" panose="020B0503020204020204" pitchFamily="34" charset="-122"/>
              </a:rPr>
              <a:t>栈区存储了所有自动存储（不加任何存储类型关键字修饰）的</a:t>
            </a:r>
            <a:r>
              <a:rPr kumimoji="1" lang="zh-CN" altLang="en-US" sz="2100" dirty="0">
                <a:solidFill>
                  <a:srgbClr val="FF0000"/>
                </a:solidFill>
                <a:latin typeface="微软雅黑" panose="020B0503020204020204" pitchFamily="34" charset="-122"/>
                <a:ea typeface="微软雅黑" panose="020B0503020204020204" pitchFamily="34" charset="-122"/>
              </a:rPr>
              <a:t>局部变量</a:t>
            </a:r>
            <a:r>
              <a:rPr kumimoji="1" lang="zh-CN" altLang="en-US" sz="2100" dirty="0">
                <a:solidFill>
                  <a:srgbClr val="000066"/>
                </a:solidFill>
                <a:latin typeface="微软雅黑" panose="020B0503020204020204" pitchFamily="34" charset="-122"/>
                <a:ea typeface="微软雅黑" panose="020B0503020204020204" pitchFamily="34" charset="-122"/>
              </a:rPr>
              <a:t>，其特点是生命周期很短，该类变量在所在</a:t>
            </a:r>
            <a:r>
              <a:rPr kumimoji="1" lang="zh-CN" altLang="en-US" sz="2100" dirty="0">
                <a:solidFill>
                  <a:srgbClr val="FF0000"/>
                </a:solidFill>
                <a:latin typeface="微软雅黑" panose="020B0503020204020204" pitchFamily="34" charset="-122"/>
                <a:ea typeface="微软雅黑" panose="020B0503020204020204" pitchFamily="34" charset="-122"/>
              </a:rPr>
              <a:t>函数被调用时有效</a:t>
            </a:r>
            <a:r>
              <a:rPr kumimoji="1" lang="zh-CN" altLang="en-US" sz="2100" dirty="0">
                <a:solidFill>
                  <a:srgbClr val="000066"/>
                </a:solidFill>
                <a:latin typeface="微软雅黑" panose="020B0503020204020204" pitchFamily="34" charset="-122"/>
                <a:ea typeface="微软雅黑" panose="020B0503020204020204" pitchFamily="34" charset="-122"/>
              </a:rPr>
              <a:t>，在函数运行时由操作系统分配，并在函数运行结束后回收。</a:t>
            </a:r>
            <a:endParaRPr kumimoji="1" lang="en-US" altLang="zh-CN" sz="21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9404443"/>
      </p:ext>
    </p:extLst>
  </p:cSld>
  <p:clrMapOvr>
    <a:masterClrMapping/>
  </p:clrMapOvr>
  <p:transition advClick="0">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xEl>
                                              <p:pRg st="0" end="0"/>
                                            </p:txEl>
                                          </p:spTgt>
                                        </p:tgtEl>
                                        <p:attrNameLst>
                                          <p:attrName>style.visibility</p:attrName>
                                        </p:attrNameLst>
                                      </p:cBhvr>
                                      <p:to>
                                        <p:strVal val="visible"/>
                                      </p:to>
                                    </p:set>
                                    <p:animEffect transition="in" filter="wipe(left)">
                                      <p:cBhvr>
                                        <p:cTn id="7" dur="1000"/>
                                        <p:tgtEl>
                                          <p:spTgt spid="6144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字符集</a:t>
            </a:r>
          </a:p>
        </p:txBody>
      </p:sp>
      <p:sp>
        <p:nvSpPr>
          <p:cNvPr id="3" name="内容占位符 2"/>
          <p:cNvSpPr>
            <a:spLocks noGrp="1"/>
          </p:cNvSpPr>
          <p:nvPr>
            <p:ph idx="1"/>
          </p:nvPr>
        </p:nvSpPr>
        <p:spPr>
          <a:xfrm>
            <a:off x="179512" y="843558"/>
            <a:ext cx="2736304" cy="3852428"/>
          </a:xfrm>
        </p:spPr>
        <p:txBody>
          <a:bodyPr>
            <a:normAutofit/>
          </a:bodyPr>
          <a:lstStyle/>
          <a:p>
            <a:pPr algn="just">
              <a:lnSpc>
                <a:spcPct val="150000"/>
              </a:lnSpc>
            </a:pPr>
            <a:r>
              <a:rPr lang="zh-CN" altLang="en-US" dirty="0"/>
              <a:t>最常用的字符集是</a:t>
            </a:r>
            <a:r>
              <a:rPr lang="en-US" altLang="zh-CN" dirty="0"/>
              <a:t>ASCII (</a:t>
            </a:r>
            <a:r>
              <a:rPr lang="zh-CN" altLang="en-US" dirty="0"/>
              <a:t>发音</a:t>
            </a:r>
            <a:r>
              <a:rPr lang="en-US" altLang="zh-CN" dirty="0"/>
              <a:t>ass-</a:t>
            </a:r>
            <a:r>
              <a:rPr lang="en-US" altLang="zh-CN" dirty="0" err="1"/>
              <a:t>kee</a:t>
            </a:r>
            <a:r>
              <a:rPr lang="en-US" altLang="zh-CN" dirty="0"/>
              <a:t>)(</a:t>
            </a:r>
            <a:r>
              <a:rPr lang="zh-CN" altLang="en-US" dirty="0"/>
              <a:t>美国信息交换标准码</a:t>
            </a:r>
            <a:r>
              <a:rPr lang="en-US" altLang="zh-CN" dirty="0"/>
              <a:t>), </a:t>
            </a:r>
            <a:r>
              <a:rPr lang="zh-CN" altLang="en-US" dirty="0"/>
              <a:t>它用</a:t>
            </a:r>
            <a:r>
              <a:rPr lang="en-US" altLang="zh-CN" dirty="0"/>
              <a:t>7</a:t>
            </a:r>
            <a:r>
              <a:rPr lang="zh-CN" altLang="en-US" dirty="0"/>
              <a:t>位编码表示</a:t>
            </a:r>
            <a:r>
              <a:rPr lang="en-US" altLang="zh-CN" dirty="0"/>
              <a:t>128</a:t>
            </a:r>
            <a:r>
              <a:rPr lang="zh-CN" altLang="en-US" dirty="0"/>
              <a:t>个字符</a:t>
            </a:r>
            <a:endParaRPr lang="en-US" altLang="zh-CN" dirty="0"/>
          </a:p>
        </p:txBody>
      </p:sp>
      <p:pic>
        <p:nvPicPr>
          <p:cNvPr id="4" name="Picture 2" descr="http://www.asciitable.com/index/asciifull.gif"/>
          <p:cNvPicPr>
            <a:picLocks noChangeAspect="1" noChangeArrowheads="1"/>
          </p:cNvPicPr>
          <p:nvPr/>
        </p:nvPicPr>
        <p:blipFill>
          <a:blip r:embed="rId3" cstate="print"/>
          <a:srcRect/>
          <a:stretch>
            <a:fillRect/>
          </a:stretch>
        </p:blipFill>
        <p:spPr bwMode="auto">
          <a:xfrm>
            <a:off x="2945919" y="1131590"/>
            <a:ext cx="5908193" cy="3024336"/>
          </a:xfrm>
          <a:prstGeom prst="rect">
            <a:avLst/>
          </a:prstGeom>
          <a:noFill/>
        </p:spPr>
      </p:pic>
    </p:spTree>
    <p:extLst>
      <p:ext uri="{BB962C8B-B14F-4D97-AF65-F5344CB8AC3E}">
        <p14:creationId xmlns:p14="http://schemas.microsoft.com/office/powerpoint/2010/main" val="273779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817" name="Picture 1" descr="C:\Users\Michael\AppData\Roaming\Tencent\Users\908127151\QQ\WinTemp\RichOle\ZWZU4`ES]6VQA%GD9EO@G0Q.png"/>
          <p:cNvPicPr>
            <a:picLocks noChangeAspect="1" noChangeArrowheads="1"/>
          </p:cNvPicPr>
          <p:nvPr/>
        </p:nvPicPr>
        <p:blipFill>
          <a:blip r:embed="rId3" cstate="print"/>
          <a:srcRect/>
          <a:stretch>
            <a:fillRect/>
          </a:stretch>
        </p:blipFill>
        <p:spPr bwMode="auto">
          <a:xfrm>
            <a:off x="755576" y="411510"/>
            <a:ext cx="7637348" cy="4312750"/>
          </a:xfrm>
          <a:prstGeom prst="rect">
            <a:avLst/>
          </a:prstGeom>
          <a:noFill/>
        </p:spPr>
      </p:pic>
    </p:spTree>
    <p:extLst>
      <p:ext uri="{BB962C8B-B14F-4D97-AF65-F5344CB8AC3E}">
        <p14:creationId xmlns:p14="http://schemas.microsoft.com/office/powerpoint/2010/main" val="31545543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1713" name="Picture 1" descr="C:\Users\Michael\AppData\Roaming\Tencent\Users\908127151\QQ\WinTemp\RichOle\$G7VH~Q~Z7(SHTS`N9814ML.png"/>
          <p:cNvPicPr>
            <a:picLocks noChangeAspect="1" noChangeArrowheads="1"/>
          </p:cNvPicPr>
          <p:nvPr/>
        </p:nvPicPr>
        <p:blipFill>
          <a:blip r:embed="rId3" cstate="print"/>
          <a:srcRect/>
          <a:stretch>
            <a:fillRect/>
          </a:stretch>
        </p:blipFill>
        <p:spPr bwMode="auto">
          <a:xfrm>
            <a:off x="827584" y="432048"/>
            <a:ext cx="7900370" cy="4443958"/>
          </a:xfrm>
          <a:prstGeom prst="rect">
            <a:avLst/>
          </a:prstGeom>
          <a:noFill/>
        </p:spPr>
      </p:pic>
      <p:sp>
        <p:nvSpPr>
          <p:cNvPr id="3" name="圆角矩形 2"/>
          <p:cNvSpPr/>
          <p:nvPr/>
        </p:nvSpPr>
        <p:spPr>
          <a:xfrm>
            <a:off x="2627784" y="2859782"/>
            <a:ext cx="216024" cy="125984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5280504" y="1010724"/>
            <a:ext cx="227599" cy="3219603"/>
          </a:xfrm>
          <a:prstGeom prst="round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7897061" y="1010724"/>
            <a:ext cx="214906" cy="3219603"/>
          </a:xfrm>
          <a:prstGeom prst="round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067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528" y="411510"/>
            <a:ext cx="8496944" cy="707886"/>
          </a:xfrm>
          <a:prstGeom prst="rect">
            <a:avLst/>
          </a:prstGeom>
          <a:noFill/>
        </p:spPr>
        <p:txBody>
          <a:bodyPr wrap="square" rtlCol="0">
            <a:spAutoFit/>
          </a:bodyPr>
          <a:lstStyle/>
          <a:p>
            <a:r>
              <a:rPr lang="en-US" altLang="zh-CN" sz="2000" dirty="0">
                <a:solidFill>
                  <a:srgbClr val="0000FF"/>
                </a:solidFill>
                <a:latin typeface="Consolas" pitchFamily="49" charset="0"/>
                <a:ea typeface="微软雅黑" pitchFamily="34" charset="-122"/>
              </a:rPr>
              <a:t>ASCII</a:t>
            </a:r>
            <a:r>
              <a:rPr lang="zh-CN" altLang="en-US" sz="2000" dirty="0">
                <a:solidFill>
                  <a:srgbClr val="0000FF"/>
                </a:solidFill>
                <a:latin typeface="Consolas" pitchFamily="49" charset="0"/>
                <a:ea typeface="微软雅黑" pitchFamily="34" charset="-122"/>
              </a:rPr>
              <a:t>常被扩展为</a:t>
            </a:r>
            <a:r>
              <a:rPr lang="en-US" altLang="zh-CN" sz="2000" dirty="0">
                <a:solidFill>
                  <a:srgbClr val="0000FF"/>
                </a:solidFill>
                <a:latin typeface="Consolas" pitchFamily="49" charset="0"/>
                <a:ea typeface="微软雅黑" pitchFamily="34" charset="-122"/>
              </a:rPr>
              <a:t>8</a:t>
            </a:r>
            <a:r>
              <a:rPr lang="zh-CN" altLang="en-US" sz="2000" dirty="0">
                <a:solidFill>
                  <a:srgbClr val="0000FF"/>
                </a:solidFill>
                <a:latin typeface="Consolas" pitchFamily="49" charset="0"/>
                <a:ea typeface="微软雅黑" pitchFamily="34" charset="-122"/>
              </a:rPr>
              <a:t>位代码用于表示</a:t>
            </a:r>
            <a:r>
              <a:rPr lang="en-US" altLang="zh-CN" sz="2000" dirty="0">
                <a:solidFill>
                  <a:srgbClr val="0000FF"/>
                </a:solidFill>
                <a:latin typeface="Consolas" pitchFamily="49" charset="0"/>
                <a:ea typeface="微软雅黑" pitchFamily="34" charset="-122"/>
              </a:rPr>
              <a:t>256</a:t>
            </a:r>
            <a:r>
              <a:rPr lang="zh-CN" altLang="en-US" sz="2000" dirty="0">
                <a:solidFill>
                  <a:srgbClr val="0000FF"/>
                </a:solidFill>
                <a:latin typeface="Consolas" pitchFamily="49" charset="0"/>
                <a:ea typeface="微软雅黑" pitchFamily="34" charset="-122"/>
              </a:rPr>
              <a:t>个字符，被称为</a:t>
            </a:r>
            <a:r>
              <a:rPr lang="en-US" altLang="zh-CN" sz="2000" dirty="0">
                <a:solidFill>
                  <a:srgbClr val="0000FF"/>
                </a:solidFill>
                <a:latin typeface="Consolas" pitchFamily="49" charset="0"/>
                <a:ea typeface="微软雅黑" pitchFamily="34" charset="-122"/>
              </a:rPr>
              <a:t>Latin-1,</a:t>
            </a:r>
            <a:r>
              <a:rPr lang="zh-CN" altLang="en-US" sz="2000" dirty="0">
                <a:solidFill>
                  <a:srgbClr val="0000FF"/>
                </a:solidFill>
                <a:latin typeface="Consolas" pitchFamily="49" charset="0"/>
                <a:ea typeface="微软雅黑" pitchFamily="34" charset="-122"/>
              </a:rPr>
              <a:t>提供一些西欧和许多非洲语言所需的字符</a:t>
            </a:r>
            <a:endParaRPr lang="zh-CN" altLang="en-US" sz="2000" dirty="0"/>
          </a:p>
        </p:txBody>
      </p:sp>
      <p:pic>
        <p:nvPicPr>
          <p:cNvPr id="372738" name="Picture 2" descr="C:\Users\Michael\AppData\Roaming\Tencent\Users\908127151\QQ\WinTemp\RichOle\EAH7OJY$SBK72D7L0TDZ@AU.png"/>
          <p:cNvPicPr>
            <a:picLocks noChangeAspect="1" noChangeArrowheads="1"/>
          </p:cNvPicPr>
          <p:nvPr/>
        </p:nvPicPr>
        <p:blipFill>
          <a:blip r:embed="rId3" cstate="print"/>
          <a:srcRect/>
          <a:stretch>
            <a:fillRect/>
          </a:stretch>
        </p:blipFill>
        <p:spPr bwMode="auto">
          <a:xfrm>
            <a:off x="1626377" y="1217206"/>
            <a:ext cx="5753935" cy="3528917"/>
          </a:xfrm>
          <a:prstGeom prst="rect">
            <a:avLst/>
          </a:prstGeom>
          <a:noFill/>
        </p:spPr>
      </p:pic>
    </p:spTree>
    <p:extLst>
      <p:ext uri="{BB962C8B-B14F-4D97-AF65-F5344CB8AC3E}">
        <p14:creationId xmlns:p14="http://schemas.microsoft.com/office/powerpoint/2010/main" val="68835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2738"/>
                                        </p:tgtEl>
                                        <p:attrNameLst>
                                          <p:attrName>style.visibility</p:attrName>
                                        </p:attrNameLst>
                                      </p:cBhvr>
                                      <p:to>
                                        <p:strVal val="visible"/>
                                      </p:to>
                                    </p:set>
                                    <p:anim calcmode="lin" valueType="num">
                                      <p:cBhvr additive="base">
                                        <p:cTn id="7" dur="500" fill="hold"/>
                                        <p:tgtEl>
                                          <p:spTgt spid="372738"/>
                                        </p:tgtEl>
                                        <p:attrNameLst>
                                          <p:attrName>ppt_x</p:attrName>
                                        </p:attrNameLst>
                                      </p:cBhvr>
                                      <p:tavLst>
                                        <p:tav tm="0">
                                          <p:val>
                                            <p:strVal val="#ppt_x"/>
                                          </p:val>
                                        </p:tav>
                                        <p:tav tm="100000">
                                          <p:val>
                                            <p:strVal val="#ppt_x"/>
                                          </p:val>
                                        </p:tav>
                                      </p:tavLst>
                                    </p:anim>
                                    <p:anim calcmode="lin" valueType="num">
                                      <p:cBhvr additive="base">
                                        <p:cTn id="8" dur="500" fill="hold"/>
                                        <p:tgtEl>
                                          <p:spTgt spid="3727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字符类型</a:t>
            </a:r>
            <a:r>
              <a:rPr lang="en-US" altLang="zh-CN" dirty="0"/>
              <a:t>——char</a:t>
            </a:r>
            <a:endParaRPr lang="zh-CN" altLang="en-US" dirty="0"/>
          </a:p>
        </p:txBody>
      </p:sp>
      <p:sp>
        <p:nvSpPr>
          <p:cNvPr id="3" name="内容占位符 2"/>
          <p:cNvSpPr>
            <a:spLocks noGrp="1"/>
          </p:cNvSpPr>
          <p:nvPr>
            <p:ph idx="1"/>
          </p:nvPr>
        </p:nvSpPr>
        <p:spPr/>
        <p:txBody>
          <a:bodyPr>
            <a:noAutofit/>
          </a:bodyPr>
          <a:lstStyle/>
          <a:p>
            <a:r>
              <a:rPr lang="en-US" altLang="zh-CN" sz="2000" dirty="0">
                <a:latin typeface="+mn-lt"/>
              </a:rPr>
              <a:t>char</a:t>
            </a:r>
            <a:r>
              <a:rPr lang="zh-CN" altLang="en-US" sz="2000" dirty="0">
                <a:latin typeface="+mn-lt"/>
              </a:rPr>
              <a:t>类型的变量能被赋值为任何单个字符：</a:t>
            </a:r>
          </a:p>
          <a:p>
            <a:pPr lvl="1">
              <a:buNone/>
            </a:pPr>
            <a:r>
              <a:rPr lang="zh-CN" altLang="en-US" dirty="0">
                <a:latin typeface="+mn-lt"/>
              </a:rPr>
              <a:t>	</a:t>
            </a:r>
            <a:r>
              <a:rPr lang="en-US" altLang="zh-CN" dirty="0">
                <a:latin typeface="+mn-lt"/>
              </a:rPr>
              <a:t>char </a:t>
            </a:r>
            <a:r>
              <a:rPr lang="en-US" altLang="zh-CN" dirty="0" err="1">
                <a:latin typeface="+mn-lt"/>
              </a:rPr>
              <a:t>ch</a:t>
            </a:r>
            <a:r>
              <a:rPr lang="en-US" altLang="zh-CN" dirty="0">
                <a:latin typeface="+mn-lt"/>
              </a:rPr>
              <a:t>;	 </a:t>
            </a:r>
          </a:p>
          <a:p>
            <a:pPr lvl="1">
              <a:buNone/>
            </a:pPr>
            <a:r>
              <a:rPr lang="en-US" altLang="zh-CN" dirty="0">
                <a:latin typeface="+mn-lt"/>
              </a:rPr>
              <a:t>	</a:t>
            </a:r>
            <a:r>
              <a:rPr lang="en-US" altLang="zh-CN" dirty="0" err="1">
                <a:latin typeface="+mn-lt"/>
              </a:rPr>
              <a:t>ch</a:t>
            </a:r>
            <a:r>
              <a:rPr lang="en-US" altLang="zh-CN" dirty="0">
                <a:latin typeface="+mn-lt"/>
              </a:rPr>
              <a:t> = 'a';   /* lower-case a */</a:t>
            </a:r>
          </a:p>
          <a:p>
            <a:pPr lvl="1">
              <a:buNone/>
            </a:pPr>
            <a:r>
              <a:rPr lang="en-US" altLang="zh-CN" dirty="0">
                <a:latin typeface="+mn-lt"/>
              </a:rPr>
              <a:t>	</a:t>
            </a:r>
            <a:r>
              <a:rPr lang="en-US" altLang="zh-CN" dirty="0" err="1">
                <a:latin typeface="+mn-lt"/>
              </a:rPr>
              <a:t>ch</a:t>
            </a:r>
            <a:r>
              <a:rPr lang="en-US" altLang="zh-CN" dirty="0">
                <a:latin typeface="+mn-lt"/>
              </a:rPr>
              <a:t> = 'A';   /* upper-case A */</a:t>
            </a:r>
          </a:p>
          <a:p>
            <a:pPr lvl="1">
              <a:buNone/>
            </a:pPr>
            <a:r>
              <a:rPr lang="en-US" altLang="zh-CN" dirty="0">
                <a:latin typeface="+mn-lt"/>
              </a:rPr>
              <a:t>	</a:t>
            </a:r>
            <a:r>
              <a:rPr lang="en-US" altLang="zh-CN" dirty="0" err="1">
                <a:latin typeface="+mn-lt"/>
              </a:rPr>
              <a:t>ch</a:t>
            </a:r>
            <a:r>
              <a:rPr lang="en-US" altLang="zh-CN" dirty="0">
                <a:latin typeface="+mn-lt"/>
              </a:rPr>
              <a:t> = '0';   /* zero         */</a:t>
            </a:r>
          </a:p>
          <a:p>
            <a:pPr lvl="1">
              <a:buNone/>
            </a:pPr>
            <a:r>
              <a:rPr lang="en-US" altLang="zh-CN" dirty="0">
                <a:latin typeface="+mn-lt"/>
              </a:rPr>
              <a:t>	</a:t>
            </a:r>
            <a:r>
              <a:rPr lang="en-US" altLang="zh-CN" dirty="0" err="1">
                <a:latin typeface="+mn-lt"/>
              </a:rPr>
              <a:t>ch</a:t>
            </a:r>
            <a:r>
              <a:rPr lang="en-US" altLang="zh-CN" dirty="0">
                <a:latin typeface="+mn-lt"/>
              </a:rPr>
              <a:t> = ' ';   /* space        */</a:t>
            </a:r>
          </a:p>
          <a:p>
            <a:pPr>
              <a:lnSpc>
                <a:spcPct val="150000"/>
              </a:lnSpc>
            </a:pPr>
            <a:r>
              <a:rPr lang="zh-CN" altLang="en-US" sz="2000" dirty="0">
                <a:latin typeface="+mn-lt"/>
              </a:rPr>
              <a:t>注意：字符常量需要用</a:t>
            </a:r>
            <a:r>
              <a:rPr lang="zh-CN" altLang="en-US" sz="2000" dirty="0">
                <a:solidFill>
                  <a:srgbClr val="FF0000"/>
                </a:solidFill>
                <a:latin typeface="+mn-lt"/>
              </a:rPr>
              <a:t>单引号</a:t>
            </a:r>
            <a:r>
              <a:rPr lang="zh-CN" altLang="en-US" sz="2000" dirty="0">
                <a:latin typeface="+mn-lt"/>
              </a:rPr>
              <a:t>括起来，而不是双引号</a:t>
            </a:r>
          </a:p>
          <a:p>
            <a:endParaRPr lang="zh-CN" altLang="en-US" sz="2000" dirty="0">
              <a:latin typeface="+mn-lt"/>
            </a:endParaRPr>
          </a:p>
        </p:txBody>
      </p:sp>
    </p:spTree>
    <p:extLst>
      <p:ext uri="{BB962C8B-B14F-4D97-AF65-F5344CB8AC3E}">
        <p14:creationId xmlns:p14="http://schemas.microsoft.com/office/powerpoint/2010/main" val="373746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字符操作</a:t>
            </a:r>
          </a:p>
        </p:txBody>
      </p:sp>
      <p:sp>
        <p:nvSpPr>
          <p:cNvPr id="3" name="内容占位符 2"/>
          <p:cNvSpPr>
            <a:spLocks noGrp="1"/>
          </p:cNvSpPr>
          <p:nvPr>
            <p:ph idx="1"/>
          </p:nvPr>
        </p:nvSpPr>
        <p:spPr/>
        <p:txBody>
          <a:bodyPr>
            <a:normAutofit/>
          </a:bodyPr>
          <a:lstStyle/>
          <a:p>
            <a:pPr>
              <a:lnSpc>
                <a:spcPct val="150000"/>
              </a:lnSpc>
            </a:pPr>
            <a:r>
              <a:rPr lang="en-US" altLang="zh-CN" dirty="0"/>
              <a:t>C</a:t>
            </a:r>
            <a:r>
              <a:rPr lang="zh-CN" altLang="en-US" dirty="0"/>
              <a:t>语言中字符的操作非常简单，因为存在这样一个事实：</a:t>
            </a:r>
            <a:r>
              <a:rPr lang="en-US" altLang="zh-CN" dirty="0"/>
              <a:t>C</a:t>
            </a:r>
            <a:r>
              <a:rPr lang="zh-CN" altLang="en-US" dirty="0"/>
              <a:t>语言会按小整数的方式处理字符</a:t>
            </a:r>
          </a:p>
          <a:p>
            <a:pPr>
              <a:lnSpc>
                <a:spcPct val="150000"/>
              </a:lnSpc>
            </a:pPr>
            <a:r>
              <a:rPr lang="zh-CN" altLang="en-US" dirty="0"/>
              <a:t>在</a:t>
            </a:r>
            <a:r>
              <a:rPr lang="en-US" altLang="zh-CN" dirty="0"/>
              <a:t>ASCII</a:t>
            </a:r>
            <a:r>
              <a:rPr lang="zh-CN" altLang="en-US" dirty="0"/>
              <a:t>表中，</a:t>
            </a:r>
            <a:r>
              <a:rPr lang="en-US" altLang="zh-CN" dirty="0"/>
              <a:t>char</a:t>
            </a:r>
            <a:r>
              <a:rPr lang="zh-CN" altLang="en-US" dirty="0"/>
              <a:t>类型的取值范围是</a:t>
            </a:r>
            <a:r>
              <a:rPr lang="en-US" altLang="zh-CN" dirty="0"/>
              <a:t>0000000 ~ 1111111</a:t>
            </a:r>
            <a:r>
              <a:rPr lang="zh-CN" altLang="en-US" dirty="0"/>
              <a:t>，这个范围可以看成是</a:t>
            </a:r>
            <a:r>
              <a:rPr lang="en-US" altLang="zh-CN" dirty="0"/>
              <a:t>0~127</a:t>
            </a:r>
            <a:r>
              <a:rPr lang="zh-CN" altLang="en-US" dirty="0"/>
              <a:t>的整数 </a:t>
            </a:r>
          </a:p>
          <a:p>
            <a:r>
              <a:rPr lang="zh-CN" altLang="en-US" dirty="0"/>
              <a:t>字符 ‘</a:t>
            </a:r>
            <a:r>
              <a:rPr lang="en-US" altLang="zh-CN" dirty="0"/>
              <a:t>a’ </a:t>
            </a:r>
            <a:r>
              <a:rPr lang="zh-CN" altLang="en-US" dirty="0"/>
              <a:t>的值为</a:t>
            </a:r>
            <a:r>
              <a:rPr lang="en-US" altLang="zh-CN" dirty="0"/>
              <a:t>97, ‘A</a:t>
            </a:r>
            <a:r>
              <a:rPr lang="zh-CN" altLang="en-US" dirty="0"/>
              <a:t>’的值为</a:t>
            </a:r>
            <a:r>
              <a:rPr lang="en-US" altLang="zh-CN" dirty="0"/>
              <a:t>65, ‘0’ </a:t>
            </a:r>
            <a:r>
              <a:rPr lang="zh-CN" altLang="en-US" dirty="0"/>
              <a:t>的值为 </a:t>
            </a:r>
            <a:r>
              <a:rPr lang="en-US" altLang="zh-CN" dirty="0"/>
              <a:t>48, ‘ ’</a:t>
            </a:r>
            <a:r>
              <a:rPr lang="zh-CN" altLang="en-US" dirty="0"/>
              <a:t>的值为</a:t>
            </a:r>
            <a:r>
              <a:rPr lang="en-US" altLang="zh-CN" dirty="0"/>
              <a:t>32</a:t>
            </a:r>
            <a:endParaRPr lang="zh-CN" altLang="en-US" dirty="0"/>
          </a:p>
        </p:txBody>
      </p:sp>
    </p:spTree>
    <p:extLst>
      <p:ext uri="{BB962C8B-B14F-4D97-AF65-F5344CB8AC3E}">
        <p14:creationId xmlns:p14="http://schemas.microsoft.com/office/powerpoint/2010/main" val="3990208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字符操作</a:t>
            </a:r>
          </a:p>
        </p:txBody>
      </p:sp>
      <p:sp>
        <p:nvSpPr>
          <p:cNvPr id="3" name="内容占位符 2"/>
          <p:cNvSpPr>
            <a:spLocks noGrp="1"/>
          </p:cNvSpPr>
          <p:nvPr>
            <p:ph idx="1"/>
          </p:nvPr>
        </p:nvSpPr>
        <p:spPr>
          <a:xfrm>
            <a:off x="266700" y="914400"/>
            <a:ext cx="8610600" cy="4031382"/>
          </a:xfrm>
        </p:spPr>
        <p:txBody>
          <a:bodyPr>
            <a:noAutofit/>
          </a:bodyPr>
          <a:lstStyle/>
          <a:p>
            <a:pPr>
              <a:lnSpc>
                <a:spcPct val="150000"/>
              </a:lnSpc>
            </a:pPr>
            <a:r>
              <a:rPr lang="zh-CN" altLang="en-US" sz="1800" dirty="0">
                <a:latin typeface="+mn-lt"/>
              </a:rPr>
              <a:t>当计算中出现字符时，</a:t>
            </a:r>
            <a:r>
              <a:rPr lang="en-US" altLang="zh-CN" sz="1800" dirty="0">
                <a:latin typeface="+mn-lt"/>
              </a:rPr>
              <a:t>C</a:t>
            </a:r>
            <a:r>
              <a:rPr lang="zh-CN" altLang="en-US" sz="1800" dirty="0">
                <a:latin typeface="+mn-lt"/>
              </a:rPr>
              <a:t>语言只是使用它对应的整数值</a:t>
            </a:r>
          </a:p>
          <a:p>
            <a:r>
              <a:rPr lang="zh-CN" altLang="en-US" sz="1800" dirty="0">
                <a:latin typeface="+mn-lt"/>
              </a:rPr>
              <a:t>例如</a:t>
            </a:r>
            <a:r>
              <a:rPr lang="en-US" altLang="zh-CN" sz="1800" dirty="0">
                <a:latin typeface="+mn-lt"/>
              </a:rPr>
              <a:t>:</a:t>
            </a:r>
          </a:p>
          <a:p>
            <a:pPr lvl="1">
              <a:buNone/>
            </a:pPr>
            <a:r>
              <a:rPr lang="en-US" altLang="zh-CN" sz="1800" dirty="0">
                <a:latin typeface="+mn-lt"/>
              </a:rPr>
              <a:t>	char </a:t>
            </a:r>
            <a:r>
              <a:rPr lang="en-US" altLang="zh-CN" sz="1800" dirty="0" err="1">
                <a:latin typeface="+mn-lt"/>
              </a:rPr>
              <a:t>ch</a:t>
            </a:r>
            <a:r>
              <a:rPr lang="en-US" altLang="zh-CN" sz="1800" dirty="0">
                <a:latin typeface="+mn-lt"/>
              </a:rPr>
              <a:t>;</a:t>
            </a:r>
          </a:p>
          <a:p>
            <a:pPr lvl="1">
              <a:buNone/>
            </a:pPr>
            <a:r>
              <a:rPr lang="en-US" altLang="zh-CN" sz="1800" dirty="0">
                <a:latin typeface="+mn-lt"/>
              </a:rPr>
              <a:t>	</a:t>
            </a:r>
            <a:r>
              <a:rPr lang="en-US" altLang="zh-CN" sz="1800" dirty="0" err="1">
                <a:latin typeface="+mn-lt"/>
              </a:rPr>
              <a:t>int</a:t>
            </a:r>
            <a:r>
              <a:rPr lang="en-US" altLang="zh-CN" sz="1800" dirty="0">
                <a:latin typeface="+mn-lt"/>
              </a:rPr>
              <a:t> </a:t>
            </a:r>
            <a:r>
              <a:rPr lang="en-US" altLang="zh-CN" sz="1800" dirty="0" err="1">
                <a:latin typeface="+mn-lt"/>
              </a:rPr>
              <a:t>i</a:t>
            </a:r>
            <a:r>
              <a:rPr lang="en-US" altLang="zh-CN" sz="1800" dirty="0">
                <a:latin typeface="+mn-lt"/>
              </a:rPr>
              <a:t>;	 </a:t>
            </a:r>
          </a:p>
          <a:p>
            <a:pPr lvl="1">
              <a:buNone/>
            </a:pPr>
            <a:r>
              <a:rPr lang="en-US" altLang="zh-CN" sz="1800" dirty="0">
                <a:latin typeface="+mn-lt"/>
              </a:rPr>
              <a:t>	</a:t>
            </a:r>
            <a:r>
              <a:rPr lang="en-US" altLang="zh-CN" sz="1800" dirty="0" err="1">
                <a:latin typeface="+mn-lt"/>
              </a:rPr>
              <a:t>i</a:t>
            </a:r>
            <a:r>
              <a:rPr lang="en-US" altLang="zh-CN" sz="1800" dirty="0">
                <a:latin typeface="+mn-lt"/>
              </a:rPr>
              <a:t> = 'a';       /* </a:t>
            </a:r>
            <a:r>
              <a:rPr lang="en-US" altLang="zh-CN" sz="1800" dirty="0" err="1">
                <a:latin typeface="+mn-lt"/>
              </a:rPr>
              <a:t>i</a:t>
            </a:r>
            <a:r>
              <a:rPr lang="en-US" altLang="zh-CN" sz="1800" dirty="0">
                <a:latin typeface="+mn-lt"/>
              </a:rPr>
              <a:t> is now 97   */</a:t>
            </a:r>
          </a:p>
          <a:p>
            <a:pPr lvl="1">
              <a:buNone/>
            </a:pPr>
            <a:r>
              <a:rPr lang="en-US" altLang="zh-CN" sz="1800" dirty="0">
                <a:latin typeface="+mn-lt"/>
              </a:rPr>
              <a:t>	</a:t>
            </a:r>
            <a:r>
              <a:rPr lang="en-US" altLang="zh-CN" sz="1800" dirty="0" err="1">
                <a:latin typeface="+mn-lt"/>
              </a:rPr>
              <a:t>ch</a:t>
            </a:r>
            <a:r>
              <a:rPr lang="en-US" altLang="zh-CN" sz="1800" dirty="0">
                <a:latin typeface="+mn-lt"/>
              </a:rPr>
              <a:t> = 65;       /* </a:t>
            </a:r>
            <a:r>
              <a:rPr lang="en-US" altLang="zh-CN" sz="1800" dirty="0" err="1">
                <a:latin typeface="+mn-lt"/>
              </a:rPr>
              <a:t>ch</a:t>
            </a:r>
            <a:r>
              <a:rPr lang="en-US" altLang="zh-CN" sz="1800" dirty="0">
                <a:latin typeface="+mn-lt"/>
              </a:rPr>
              <a:t> is now 'A' */</a:t>
            </a:r>
          </a:p>
          <a:p>
            <a:pPr lvl="1">
              <a:buNone/>
            </a:pPr>
            <a:r>
              <a:rPr lang="en-US" altLang="zh-CN" sz="1800" dirty="0">
                <a:latin typeface="+mn-lt"/>
              </a:rPr>
              <a:t>	</a:t>
            </a:r>
            <a:r>
              <a:rPr lang="en-US" altLang="zh-CN" sz="1800" dirty="0" err="1">
                <a:latin typeface="+mn-lt"/>
              </a:rPr>
              <a:t>ch</a:t>
            </a:r>
            <a:r>
              <a:rPr lang="en-US" altLang="zh-CN" sz="1800" dirty="0">
                <a:latin typeface="+mn-lt"/>
              </a:rPr>
              <a:t> = </a:t>
            </a:r>
            <a:r>
              <a:rPr lang="en-US" altLang="zh-CN" sz="1800" dirty="0" err="1">
                <a:latin typeface="+mn-lt"/>
              </a:rPr>
              <a:t>ch</a:t>
            </a:r>
            <a:r>
              <a:rPr lang="en-US" altLang="zh-CN" sz="1800" dirty="0">
                <a:latin typeface="+mn-lt"/>
              </a:rPr>
              <a:t> + 1;   /* </a:t>
            </a:r>
            <a:r>
              <a:rPr lang="en-US" altLang="zh-CN" sz="1800" dirty="0" err="1">
                <a:latin typeface="+mn-lt"/>
              </a:rPr>
              <a:t>ch</a:t>
            </a:r>
            <a:r>
              <a:rPr lang="en-US" altLang="zh-CN" sz="1800" dirty="0">
                <a:latin typeface="+mn-lt"/>
              </a:rPr>
              <a:t> is now 'B' */ </a:t>
            </a:r>
          </a:p>
          <a:p>
            <a:pPr lvl="1">
              <a:buNone/>
            </a:pPr>
            <a:r>
              <a:rPr lang="en-US" altLang="zh-CN" sz="1800" dirty="0">
                <a:latin typeface="+mn-lt"/>
              </a:rPr>
              <a:t>	</a:t>
            </a:r>
            <a:r>
              <a:rPr lang="en-US" altLang="zh-CN" sz="1800" dirty="0" err="1">
                <a:latin typeface="+mn-lt"/>
              </a:rPr>
              <a:t>ch</a:t>
            </a:r>
            <a:r>
              <a:rPr lang="en-US" altLang="zh-CN" sz="1800" dirty="0">
                <a:latin typeface="+mn-lt"/>
              </a:rPr>
              <a:t>++;          /* </a:t>
            </a:r>
            <a:r>
              <a:rPr lang="en-US" altLang="zh-CN" sz="1800" dirty="0" err="1">
                <a:latin typeface="+mn-lt"/>
              </a:rPr>
              <a:t>ch</a:t>
            </a:r>
            <a:r>
              <a:rPr lang="en-US" altLang="zh-CN" sz="1800" dirty="0">
                <a:latin typeface="+mn-lt"/>
              </a:rPr>
              <a:t> is now 'C' */</a:t>
            </a:r>
            <a:endParaRPr lang="zh-CN" altLang="en-US" sz="1800" dirty="0">
              <a:latin typeface="+mn-lt"/>
            </a:endParaRPr>
          </a:p>
        </p:txBody>
      </p:sp>
    </p:spTree>
    <p:extLst>
      <p:ext uri="{BB962C8B-B14F-4D97-AF65-F5344CB8AC3E}">
        <p14:creationId xmlns:p14="http://schemas.microsoft.com/office/powerpoint/2010/main" val="155395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字符操作</a:t>
            </a:r>
          </a:p>
        </p:txBody>
      </p:sp>
      <p:sp>
        <p:nvSpPr>
          <p:cNvPr id="3" name="内容占位符 2"/>
          <p:cNvSpPr>
            <a:spLocks noGrp="1"/>
          </p:cNvSpPr>
          <p:nvPr>
            <p:ph idx="1"/>
          </p:nvPr>
        </p:nvSpPr>
        <p:spPr/>
        <p:txBody>
          <a:bodyPr>
            <a:normAutofit/>
          </a:bodyPr>
          <a:lstStyle/>
          <a:p>
            <a:pPr>
              <a:lnSpc>
                <a:spcPct val="150000"/>
              </a:lnSpc>
            </a:pPr>
            <a:r>
              <a:rPr lang="zh-CN" altLang="en-US" dirty="0"/>
              <a:t>字符可以像数那样进行比较。例如：判断一个字符如果是小写，则转换为大写。如何破？</a:t>
            </a:r>
            <a:endParaRPr lang="en-US" altLang="zh-CN" dirty="0"/>
          </a:p>
          <a:p>
            <a:pPr>
              <a:lnSpc>
                <a:spcPct val="150000"/>
              </a:lnSpc>
            </a:pPr>
            <a:endParaRPr lang="zh-CN" altLang="en-US" dirty="0"/>
          </a:p>
          <a:p>
            <a:pPr lvl="1">
              <a:lnSpc>
                <a:spcPct val="150000"/>
              </a:lnSpc>
              <a:buNone/>
            </a:pPr>
            <a:endParaRPr lang="en-US" altLang="zh-CN" dirty="0"/>
          </a:p>
          <a:p>
            <a:pPr lvl="1">
              <a:lnSpc>
                <a:spcPct val="150000"/>
              </a:lnSpc>
              <a:buNone/>
            </a:pPr>
            <a:r>
              <a:rPr lang="zh-CN" altLang="en-US" dirty="0"/>
              <a:t>	</a:t>
            </a:r>
            <a:endParaRPr lang="en-US" altLang="zh-CN" dirty="0">
              <a:latin typeface="Consolas" pitchFamily="49" charset="0"/>
            </a:endParaRPr>
          </a:p>
          <a:p>
            <a:pPr>
              <a:lnSpc>
                <a:spcPct val="150000"/>
              </a:lnSpc>
            </a:pPr>
            <a:r>
              <a:rPr lang="zh-CN" altLang="en-US" dirty="0"/>
              <a:t>这里‘</a:t>
            </a:r>
            <a:r>
              <a:rPr lang="en-US" altLang="zh-CN" dirty="0"/>
              <a:t>a’&lt;= </a:t>
            </a:r>
            <a:r>
              <a:rPr lang="en-US" altLang="zh-CN" dirty="0" err="1"/>
              <a:t>ch</a:t>
            </a:r>
            <a:r>
              <a:rPr lang="zh-CN" altLang="en-US" dirty="0"/>
              <a:t>这样的比较使用的是字符所对应的整数值</a:t>
            </a:r>
          </a:p>
          <a:p>
            <a:pPr>
              <a:buNone/>
            </a:pPr>
            <a:endParaRPr lang="zh-CN" altLang="en-US" dirty="0"/>
          </a:p>
        </p:txBody>
      </p:sp>
      <p:sp>
        <p:nvSpPr>
          <p:cNvPr id="5" name="TextBox 4"/>
          <p:cNvSpPr txBox="1"/>
          <p:nvPr/>
        </p:nvSpPr>
        <p:spPr>
          <a:xfrm>
            <a:off x="899592" y="2296752"/>
            <a:ext cx="5234125" cy="1139094"/>
          </a:xfrm>
          <a:prstGeom prst="rect">
            <a:avLst/>
          </a:prstGeom>
          <a:solidFill>
            <a:srgbClr val="CCFFFF"/>
          </a:solidFill>
          <a:effectLst>
            <a:outerShdw blurRad="50800" dist="38100" dir="5400000" algn="t" rotWithShape="0">
              <a:prstClr val="black">
                <a:alpha val="40000"/>
              </a:prstClr>
            </a:outerShdw>
          </a:effectLst>
        </p:spPr>
        <p:txBody>
          <a:bodyPr wrap="none" rtlCol="0">
            <a:spAutoFit/>
          </a:bodyPr>
          <a:lstStyle/>
          <a:p>
            <a:pPr lvl="1">
              <a:lnSpc>
                <a:spcPct val="150000"/>
              </a:lnSpc>
              <a:buNone/>
            </a:pPr>
            <a:r>
              <a:rPr lang="en-US" altLang="zh-CN" sz="2400" dirty="0">
                <a:latin typeface="Consolas" pitchFamily="49" charset="0"/>
              </a:rPr>
              <a:t>if ('a' &lt;= </a:t>
            </a:r>
            <a:r>
              <a:rPr lang="en-US" altLang="zh-CN" sz="2400" dirty="0" err="1">
                <a:latin typeface="Consolas" pitchFamily="49" charset="0"/>
              </a:rPr>
              <a:t>ch</a:t>
            </a:r>
            <a:r>
              <a:rPr lang="en-US" altLang="zh-CN" sz="2400" dirty="0">
                <a:latin typeface="Consolas" pitchFamily="49" charset="0"/>
              </a:rPr>
              <a:t> &amp;&amp; </a:t>
            </a:r>
            <a:r>
              <a:rPr lang="en-US" altLang="zh-CN" sz="2400" dirty="0" err="1">
                <a:latin typeface="Consolas" pitchFamily="49" charset="0"/>
              </a:rPr>
              <a:t>ch</a:t>
            </a:r>
            <a:r>
              <a:rPr lang="en-US" altLang="zh-CN" sz="2400" dirty="0">
                <a:latin typeface="Consolas" pitchFamily="49" charset="0"/>
              </a:rPr>
              <a:t> &lt;= 'z')</a:t>
            </a:r>
          </a:p>
          <a:p>
            <a:pPr lvl="1">
              <a:lnSpc>
                <a:spcPct val="150000"/>
              </a:lnSpc>
              <a:buNone/>
            </a:pPr>
            <a:r>
              <a:rPr lang="en-US" altLang="zh-CN" sz="2400" dirty="0">
                <a:latin typeface="Consolas" pitchFamily="49" charset="0"/>
              </a:rPr>
              <a:t>	  </a:t>
            </a:r>
            <a:r>
              <a:rPr lang="en-US" altLang="zh-CN" sz="2400" dirty="0" err="1">
                <a:latin typeface="Consolas" pitchFamily="49" charset="0"/>
              </a:rPr>
              <a:t>ch</a:t>
            </a:r>
            <a:r>
              <a:rPr lang="en-US" altLang="zh-CN" sz="2400" dirty="0">
                <a:latin typeface="Consolas" pitchFamily="49" charset="0"/>
              </a:rPr>
              <a:t> = </a:t>
            </a:r>
            <a:r>
              <a:rPr lang="en-US" altLang="zh-CN" sz="2400" dirty="0" err="1">
                <a:latin typeface="Consolas" pitchFamily="49" charset="0"/>
              </a:rPr>
              <a:t>ch</a:t>
            </a:r>
            <a:r>
              <a:rPr lang="en-US" altLang="zh-CN" sz="2400" dirty="0">
                <a:latin typeface="Consolas" pitchFamily="49" charset="0"/>
              </a:rPr>
              <a:t> - 'a' + 'A';</a:t>
            </a:r>
            <a:endParaRPr lang="zh-CN" altLang="en-US" sz="2400" dirty="0"/>
          </a:p>
        </p:txBody>
      </p:sp>
    </p:spTree>
    <p:extLst>
      <p:ext uri="{BB962C8B-B14F-4D97-AF65-F5344CB8AC3E}">
        <p14:creationId xmlns:p14="http://schemas.microsoft.com/office/powerpoint/2010/main" val="150490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字符操作</a:t>
            </a:r>
          </a:p>
        </p:txBody>
      </p:sp>
      <p:sp>
        <p:nvSpPr>
          <p:cNvPr id="3" name="内容占位符 2"/>
          <p:cNvSpPr>
            <a:spLocks noGrp="1"/>
          </p:cNvSpPr>
          <p:nvPr>
            <p:ph idx="1"/>
          </p:nvPr>
        </p:nvSpPr>
        <p:spPr/>
        <p:txBody>
          <a:bodyPr>
            <a:normAutofit/>
          </a:bodyPr>
          <a:lstStyle/>
          <a:p>
            <a:pPr>
              <a:lnSpc>
                <a:spcPct val="150000"/>
              </a:lnSpc>
            </a:pPr>
            <a:r>
              <a:rPr lang="zh-CN" altLang="en-US" dirty="0"/>
              <a:t>字符拥有和数相同的属性，这一事实会带来一些好处。例如，</a:t>
            </a:r>
            <a:r>
              <a:rPr lang="en-US" altLang="zh-CN" dirty="0"/>
              <a:t>for</a:t>
            </a:r>
            <a:r>
              <a:rPr lang="zh-CN" altLang="en-US" dirty="0"/>
              <a:t>语句中的控制变量可以简单采用大写字母：</a:t>
            </a:r>
            <a:endParaRPr lang="en-US" altLang="zh-CN" dirty="0"/>
          </a:p>
          <a:p>
            <a:pPr lvl="1">
              <a:lnSpc>
                <a:spcPct val="150000"/>
              </a:lnSpc>
              <a:buNone/>
            </a:pPr>
            <a:r>
              <a:rPr lang="en-US" altLang="zh-CN" dirty="0">
                <a:latin typeface="Consolas" pitchFamily="49" charset="0"/>
              </a:rPr>
              <a:t>for (</a:t>
            </a:r>
            <a:r>
              <a:rPr lang="en-US" altLang="zh-CN" dirty="0" err="1">
                <a:latin typeface="Consolas" pitchFamily="49" charset="0"/>
              </a:rPr>
              <a:t>ch</a:t>
            </a:r>
            <a:r>
              <a:rPr lang="en-US" altLang="zh-CN" dirty="0">
                <a:latin typeface="Consolas" pitchFamily="49" charset="0"/>
              </a:rPr>
              <a:t> = 'A'; </a:t>
            </a:r>
            <a:r>
              <a:rPr lang="en-US" altLang="zh-CN" dirty="0" err="1">
                <a:latin typeface="Consolas" pitchFamily="49" charset="0"/>
              </a:rPr>
              <a:t>ch</a:t>
            </a:r>
            <a:r>
              <a:rPr lang="en-US" altLang="zh-CN" dirty="0">
                <a:latin typeface="Consolas" pitchFamily="49" charset="0"/>
              </a:rPr>
              <a:t> &lt;= 'Z'; </a:t>
            </a:r>
            <a:r>
              <a:rPr lang="en-US" altLang="zh-CN" dirty="0" err="1">
                <a:latin typeface="Consolas" pitchFamily="49" charset="0"/>
              </a:rPr>
              <a:t>ch</a:t>
            </a:r>
            <a:r>
              <a:rPr lang="en-US" altLang="zh-CN" dirty="0">
                <a:latin typeface="Consolas" pitchFamily="49" charset="0"/>
              </a:rPr>
              <a:t>++)</a:t>
            </a:r>
          </a:p>
          <a:p>
            <a:pPr lvl="1">
              <a:lnSpc>
                <a:spcPct val="150000"/>
              </a:lnSpc>
              <a:buNone/>
            </a:pPr>
            <a:r>
              <a:rPr lang="en-US" altLang="zh-CN" dirty="0">
                <a:latin typeface="Consolas" pitchFamily="49" charset="0"/>
              </a:rPr>
              <a:t>{</a:t>
            </a:r>
          </a:p>
          <a:p>
            <a:pPr lvl="1">
              <a:lnSpc>
                <a:spcPct val="150000"/>
              </a:lnSpc>
              <a:buNone/>
            </a:pPr>
            <a:r>
              <a:rPr lang="en-US" altLang="zh-CN" dirty="0">
                <a:latin typeface="Consolas" pitchFamily="49" charset="0"/>
              </a:rPr>
              <a:t>	 …</a:t>
            </a:r>
          </a:p>
          <a:p>
            <a:pPr lvl="1">
              <a:lnSpc>
                <a:spcPct val="150000"/>
              </a:lnSpc>
              <a:buNone/>
            </a:pPr>
            <a:r>
              <a:rPr lang="en-US" altLang="zh-CN" dirty="0">
                <a:latin typeface="Consolas" pitchFamily="49" charset="0"/>
              </a:rPr>
              <a:t>}</a:t>
            </a:r>
          </a:p>
          <a:p>
            <a:pPr>
              <a:buNone/>
            </a:pPr>
            <a:endParaRPr lang="zh-CN" altLang="en-US" dirty="0"/>
          </a:p>
        </p:txBody>
      </p:sp>
    </p:spTree>
    <p:extLst>
      <p:ext uri="{BB962C8B-B14F-4D97-AF65-F5344CB8AC3E}">
        <p14:creationId xmlns:p14="http://schemas.microsoft.com/office/powerpoint/2010/main" val="18289218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有符号和无符号</a:t>
            </a:r>
            <a:r>
              <a:rPr lang="en-US" altLang="zh-CN" dirty="0"/>
              <a:t>char</a:t>
            </a:r>
            <a:endParaRPr lang="zh-CN" altLang="en-US" dirty="0"/>
          </a:p>
        </p:txBody>
      </p:sp>
      <p:sp>
        <p:nvSpPr>
          <p:cNvPr id="3" name="内容占位符 2"/>
          <p:cNvSpPr>
            <a:spLocks noGrp="1"/>
          </p:cNvSpPr>
          <p:nvPr>
            <p:ph idx="1"/>
          </p:nvPr>
        </p:nvSpPr>
        <p:spPr/>
        <p:txBody>
          <a:bodyPr/>
          <a:lstStyle/>
          <a:p>
            <a:pPr>
              <a:lnSpc>
                <a:spcPct val="150000"/>
              </a:lnSpc>
              <a:buNone/>
            </a:pPr>
            <a:r>
              <a:rPr lang="zh-CN" altLang="en-US" dirty="0"/>
              <a:t>与整型类似，</a:t>
            </a:r>
            <a:r>
              <a:rPr lang="en-US" altLang="zh-CN" dirty="0"/>
              <a:t>char</a:t>
            </a:r>
            <a:r>
              <a:rPr lang="zh-CN" altLang="en-US" dirty="0"/>
              <a:t>存在有符号和无符号两种</a:t>
            </a:r>
          </a:p>
          <a:p>
            <a:pPr>
              <a:buNone/>
            </a:pPr>
            <a:endParaRPr lang="zh-CN" altLang="en-US" dirty="0"/>
          </a:p>
        </p:txBody>
      </p:sp>
      <p:sp>
        <p:nvSpPr>
          <p:cNvPr id="5" name="TextBox 4"/>
          <p:cNvSpPr txBox="1"/>
          <p:nvPr/>
        </p:nvSpPr>
        <p:spPr>
          <a:xfrm>
            <a:off x="539553" y="1748158"/>
            <a:ext cx="5112297" cy="1384995"/>
          </a:xfrm>
          <a:prstGeom prst="rect">
            <a:avLst/>
          </a:prstGeom>
          <a:noFill/>
        </p:spPr>
        <p:txBody>
          <a:bodyPr wrap="none" rtlCol="0">
            <a:spAutoFit/>
          </a:bodyPr>
          <a:lstStyle/>
          <a:p>
            <a:pPr marL="514350" indent="-514350">
              <a:lnSpc>
                <a:spcPct val="150000"/>
              </a:lnSpc>
              <a:buFont typeface="+mj-ea"/>
              <a:buAutoNum type="circleNumDbPlain"/>
            </a:pPr>
            <a:r>
              <a:rPr lang="en-US" altLang="zh-CN" sz="2800" dirty="0">
                <a:latin typeface="微软雅黑" pitchFamily="34" charset="-122"/>
                <a:ea typeface="微软雅黑" pitchFamily="34" charset="-122"/>
              </a:rPr>
              <a:t>signed char</a:t>
            </a:r>
          </a:p>
          <a:p>
            <a:pPr>
              <a:lnSpc>
                <a:spcPct val="150000"/>
              </a:lnSpc>
            </a:pPr>
            <a:r>
              <a:rPr lang="en-US" altLang="zh-CN" sz="2800" dirty="0">
                <a:latin typeface="微软雅黑" pitchFamily="34" charset="-122"/>
                <a:ea typeface="微软雅黑" pitchFamily="34" charset="-122"/>
              </a:rPr>
              <a:t>     8bits,</a:t>
            </a:r>
            <a:r>
              <a:rPr lang="zh-CN" altLang="en-US" sz="2800" dirty="0">
                <a:latin typeface="微软雅黑" pitchFamily="34" charset="-122"/>
                <a:ea typeface="微软雅黑" pitchFamily="34" charset="-122"/>
              </a:rPr>
              <a:t>表示范围：</a:t>
            </a:r>
            <a:r>
              <a:rPr lang="en-US" altLang="zh-CN" sz="2800" dirty="0">
                <a:latin typeface="微软雅黑" pitchFamily="34" charset="-122"/>
                <a:ea typeface="微软雅黑" pitchFamily="34" charset="-122"/>
              </a:rPr>
              <a:t>-128~127</a:t>
            </a:r>
            <a:endParaRPr lang="zh-CN" altLang="en-US" sz="2800" dirty="0">
              <a:latin typeface="微软雅黑" pitchFamily="34" charset="-122"/>
              <a:ea typeface="微软雅黑" pitchFamily="34" charset="-122"/>
            </a:endParaRPr>
          </a:p>
        </p:txBody>
      </p:sp>
      <p:sp>
        <p:nvSpPr>
          <p:cNvPr id="6" name="TextBox 5"/>
          <p:cNvSpPr txBox="1"/>
          <p:nvPr/>
        </p:nvSpPr>
        <p:spPr>
          <a:xfrm>
            <a:off x="539553" y="2841781"/>
            <a:ext cx="4536819" cy="1384995"/>
          </a:xfrm>
          <a:prstGeom prst="rect">
            <a:avLst/>
          </a:prstGeom>
          <a:noFill/>
        </p:spPr>
        <p:txBody>
          <a:bodyPr wrap="none" rtlCol="0">
            <a:spAutoFit/>
          </a:bodyPr>
          <a:lstStyle/>
          <a:p>
            <a:pPr marL="514350" indent="-514350">
              <a:lnSpc>
                <a:spcPct val="150000"/>
              </a:lnSpc>
              <a:buFont typeface="+mj-ea"/>
              <a:buAutoNum type="circleNumDbPlain" startAt="2"/>
            </a:pPr>
            <a:r>
              <a:rPr lang="en-US" altLang="zh-CN" sz="2800" dirty="0">
                <a:latin typeface="微软雅黑" pitchFamily="34" charset="-122"/>
                <a:ea typeface="微软雅黑" pitchFamily="34" charset="-122"/>
              </a:rPr>
              <a:t>unsigned char</a:t>
            </a:r>
          </a:p>
          <a:p>
            <a:pPr>
              <a:lnSpc>
                <a:spcPct val="150000"/>
              </a:lnSpc>
            </a:pPr>
            <a:r>
              <a:rPr lang="en-US" altLang="zh-CN" sz="2800" dirty="0">
                <a:latin typeface="微软雅黑" pitchFamily="34" charset="-122"/>
                <a:ea typeface="微软雅黑" pitchFamily="34" charset="-122"/>
              </a:rPr>
              <a:t>     8bits,</a:t>
            </a:r>
            <a:r>
              <a:rPr lang="zh-CN" altLang="en-US" sz="2800" dirty="0">
                <a:latin typeface="微软雅黑" pitchFamily="34" charset="-122"/>
                <a:ea typeface="微软雅黑" pitchFamily="34" charset="-122"/>
              </a:rPr>
              <a:t>表示范围：</a:t>
            </a:r>
            <a:r>
              <a:rPr lang="en-US" altLang="zh-CN" sz="2800" dirty="0">
                <a:latin typeface="微软雅黑" pitchFamily="34" charset="-122"/>
                <a:ea typeface="微软雅黑" pitchFamily="34" charset="-122"/>
              </a:rPr>
              <a:t>0~255</a:t>
            </a:r>
            <a:endParaRPr lang="zh-CN" altLang="en-US" sz="2800" dirty="0">
              <a:latin typeface="微软雅黑" pitchFamily="34" charset="-122"/>
              <a:ea typeface="微软雅黑" pitchFamily="34" charset="-122"/>
            </a:endParaRPr>
          </a:p>
        </p:txBody>
      </p:sp>
    </p:spTree>
    <p:extLst>
      <p:ext uri="{BB962C8B-B14F-4D97-AF65-F5344CB8AC3E}">
        <p14:creationId xmlns:p14="http://schemas.microsoft.com/office/powerpoint/2010/main" val="207338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7504" y="411510"/>
            <a:ext cx="6604166" cy="4306466"/>
          </a:xfrm>
          <a:prstGeom prst="rect">
            <a:avLst/>
          </a:prstGeom>
        </p:spPr>
      </p:pic>
      <p:sp>
        <p:nvSpPr>
          <p:cNvPr id="4" name="Rectangle 3"/>
          <p:cNvSpPr>
            <a:spLocks noChangeArrowheads="1"/>
          </p:cNvSpPr>
          <p:nvPr/>
        </p:nvSpPr>
        <p:spPr bwMode="auto">
          <a:xfrm>
            <a:off x="6769140" y="339502"/>
            <a:ext cx="2131722"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762000">
              <a:spcBef>
                <a:spcPct val="20000"/>
              </a:spcBef>
              <a:buClr>
                <a:schemeClr val="hlink"/>
              </a:buClr>
              <a:buSzPct val="70000"/>
              <a:buFont typeface="Wingdings" panose="05000000000000000000" pitchFamily="2" charset="2"/>
              <a:buChar char="v"/>
              <a:defRPr sz="3200" b="1">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lr>
                <a:schemeClr val="accent2"/>
              </a:buClr>
              <a:buSzPct val="85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hlink"/>
              </a:buClr>
              <a:buSzPct val="80000"/>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lr>
                <a:schemeClr val="accent2"/>
              </a:buClr>
              <a:buSzPct val="9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Arial" panose="020B0604020202020204" pitchFamily="34" charset="0"/>
                <a:ea typeface="宋体" panose="02010600030101010101" pitchFamily="2" charset="-122"/>
              </a:defRPr>
            </a:lvl9pPr>
          </a:lstStyle>
          <a:p>
            <a:pPr marL="257175" indent="-257175" defTabSz="571500" eaLnBrk="0" hangingPunct="0">
              <a:lnSpc>
                <a:spcPts val="3000"/>
              </a:lnSpc>
              <a:spcBef>
                <a:spcPts val="600"/>
              </a:spcBef>
              <a:buClrTx/>
              <a:buSzTx/>
              <a:buFontTx/>
              <a:buChar char="•"/>
            </a:pPr>
            <a:r>
              <a:rPr kumimoji="1" lang="zh-CN" altLang="en-US" sz="1800" dirty="0">
                <a:solidFill>
                  <a:srgbClr val="000066"/>
                </a:solidFill>
                <a:latin typeface="微软雅黑" panose="020B0503020204020204" pitchFamily="34" charset="-122"/>
                <a:ea typeface="微软雅黑" panose="020B0503020204020204" pitchFamily="34" charset="-122"/>
              </a:rPr>
              <a:t>“调用栈”视图，就显示了函数调用、返回时的相关信息；</a:t>
            </a:r>
            <a:endParaRPr kumimoji="1" lang="en-US" altLang="zh-CN" sz="1800" dirty="0">
              <a:solidFill>
                <a:srgbClr val="000066"/>
              </a:solidFill>
              <a:latin typeface="微软雅黑" panose="020B0503020204020204" pitchFamily="34" charset="-122"/>
              <a:ea typeface="微软雅黑" panose="020B0503020204020204" pitchFamily="34" charset="-122"/>
            </a:endParaRPr>
          </a:p>
          <a:p>
            <a:pPr marL="257175" indent="-257175" defTabSz="571500" eaLnBrk="0" hangingPunct="0">
              <a:lnSpc>
                <a:spcPts val="3000"/>
              </a:lnSpc>
              <a:spcBef>
                <a:spcPts val="600"/>
              </a:spcBef>
              <a:buClrTx/>
              <a:buSzTx/>
              <a:buFontTx/>
              <a:buChar char="•"/>
            </a:pPr>
            <a:r>
              <a:rPr kumimoji="1" lang="zh-CN" altLang="en-US" sz="1800" dirty="0">
                <a:solidFill>
                  <a:srgbClr val="000066"/>
                </a:solidFill>
                <a:latin typeface="微软雅黑" panose="020B0503020204020204" pitchFamily="34" charset="-122"/>
                <a:ea typeface="微软雅黑" panose="020B0503020204020204" pitchFamily="34" charset="-122"/>
              </a:rPr>
              <a:t>“环境”视图中显示了当前正在运行的函数的局部变量的信息，被调函数返回时，自动存储的局部变量就消失了</a:t>
            </a:r>
            <a:endParaRPr kumimoji="1" lang="en-US" altLang="zh-CN" sz="1800"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998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转义序列</a:t>
            </a:r>
          </a:p>
        </p:txBody>
      </p:sp>
      <p:sp>
        <p:nvSpPr>
          <p:cNvPr id="3" name="内容占位符 2"/>
          <p:cNvSpPr>
            <a:spLocks noGrp="1"/>
          </p:cNvSpPr>
          <p:nvPr>
            <p:ph idx="1"/>
          </p:nvPr>
        </p:nvSpPr>
        <p:spPr/>
        <p:txBody>
          <a:bodyPr>
            <a:normAutofit/>
          </a:bodyPr>
          <a:lstStyle/>
          <a:p>
            <a:pPr>
              <a:lnSpc>
                <a:spcPct val="150000"/>
              </a:lnSpc>
            </a:pPr>
            <a:r>
              <a:rPr lang="zh-CN" altLang="en-US" dirty="0"/>
              <a:t>转义序列提供了一种呈现如换行符（不可打印）等特殊符号的方法</a:t>
            </a:r>
          </a:p>
          <a:p>
            <a:pPr>
              <a:lnSpc>
                <a:spcPct val="150000"/>
              </a:lnSpc>
            </a:pPr>
            <a:r>
              <a:rPr lang="zh-CN" altLang="en-US" dirty="0"/>
              <a:t>转义序列共有两种：</a:t>
            </a:r>
            <a:endParaRPr lang="en-US" altLang="zh-CN" dirty="0"/>
          </a:p>
          <a:p>
            <a:pPr lvl="1">
              <a:lnSpc>
                <a:spcPct val="150000"/>
              </a:lnSpc>
            </a:pPr>
            <a:r>
              <a:rPr lang="zh-CN" altLang="en-US" dirty="0"/>
              <a:t>字符转义序列</a:t>
            </a:r>
            <a:endParaRPr lang="en-US" altLang="zh-CN" dirty="0"/>
          </a:p>
          <a:p>
            <a:pPr lvl="1">
              <a:lnSpc>
                <a:spcPct val="150000"/>
              </a:lnSpc>
            </a:pPr>
            <a:r>
              <a:rPr lang="zh-CN" altLang="en-US" dirty="0"/>
              <a:t>数字转义序列</a:t>
            </a:r>
          </a:p>
        </p:txBody>
      </p:sp>
    </p:spTree>
    <p:extLst>
      <p:ext uri="{BB962C8B-B14F-4D97-AF65-F5344CB8AC3E}">
        <p14:creationId xmlns:p14="http://schemas.microsoft.com/office/powerpoint/2010/main" val="286730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转义序列</a:t>
            </a:r>
            <a:r>
              <a:rPr lang="en-US" altLang="zh-CN" sz="2800" dirty="0"/>
              <a:t>——</a:t>
            </a:r>
            <a:r>
              <a:rPr lang="zh-CN" altLang="en-US" sz="2800" dirty="0"/>
              <a:t>字符转义序列</a:t>
            </a:r>
          </a:p>
        </p:txBody>
      </p:sp>
      <p:sp>
        <p:nvSpPr>
          <p:cNvPr id="5" name="TextBox 4"/>
          <p:cNvSpPr txBox="1"/>
          <p:nvPr/>
        </p:nvSpPr>
        <p:spPr>
          <a:xfrm>
            <a:off x="827584" y="895236"/>
            <a:ext cx="7704856" cy="3908762"/>
          </a:xfrm>
          <a:prstGeom prst="rect">
            <a:avLst/>
          </a:prstGeom>
          <a:noFill/>
        </p:spPr>
        <p:txBody>
          <a:bodyPr wrap="square" rtlCol="0">
            <a:spAutoFit/>
          </a:bodyPr>
          <a:lstStyle/>
          <a:p>
            <a:r>
              <a:rPr lang="zh-CN" altLang="en-US" sz="2800" dirty="0">
                <a:ea typeface="微软雅黑" pitchFamily="34" charset="-122"/>
              </a:rPr>
              <a:t>	</a:t>
            </a:r>
            <a:r>
              <a:rPr lang="zh-CN" altLang="en-US" sz="2000" dirty="0">
                <a:ea typeface="微软雅黑" pitchFamily="34" charset="-122"/>
              </a:rPr>
              <a:t>名称</a:t>
            </a:r>
            <a:r>
              <a:rPr lang="en-US" altLang="zh-CN" sz="2000" dirty="0">
                <a:ea typeface="微软雅黑" pitchFamily="34" charset="-122"/>
              </a:rPr>
              <a:t>	</a:t>
            </a:r>
            <a:r>
              <a:rPr lang="zh-CN" altLang="en-US" sz="2000" dirty="0">
                <a:ea typeface="微软雅黑" pitchFamily="34" charset="-122"/>
              </a:rPr>
              <a:t>	</a:t>
            </a:r>
            <a:r>
              <a:rPr lang="en-US" altLang="zh-CN" sz="2000" dirty="0">
                <a:ea typeface="微软雅黑" pitchFamily="34" charset="-122"/>
              </a:rPr>
              <a:t>	</a:t>
            </a:r>
            <a:r>
              <a:rPr lang="zh-CN" altLang="en-US" sz="2000" dirty="0">
                <a:ea typeface="微软雅黑" pitchFamily="34" charset="-122"/>
              </a:rPr>
              <a:t>转义序列</a:t>
            </a:r>
          </a:p>
          <a:p>
            <a:r>
              <a:rPr lang="zh-CN" altLang="en-US" sz="2000" dirty="0">
                <a:ea typeface="微软雅黑" pitchFamily="34" charset="-122"/>
              </a:rPr>
              <a:t>	</a:t>
            </a:r>
            <a:r>
              <a:rPr lang="en-US" altLang="zh-CN" sz="2000" dirty="0">
                <a:latin typeface="Consolas" pitchFamily="49" charset="0"/>
                <a:ea typeface="微软雅黑" pitchFamily="34" charset="-122"/>
              </a:rPr>
              <a:t>Alert (bell)		\a</a:t>
            </a:r>
          </a:p>
          <a:p>
            <a:r>
              <a:rPr lang="en-US" altLang="zh-CN" sz="2000" dirty="0">
                <a:latin typeface="Consolas" pitchFamily="49" charset="0"/>
                <a:ea typeface="微软雅黑" pitchFamily="34" charset="-122"/>
              </a:rPr>
              <a:t>	Backspace		\b</a:t>
            </a:r>
          </a:p>
          <a:p>
            <a:r>
              <a:rPr lang="en-US" altLang="zh-CN" sz="2000" dirty="0">
                <a:latin typeface="Consolas" pitchFamily="49" charset="0"/>
                <a:ea typeface="微软雅黑" pitchFamily="34" charset="-122"/>
              </a:rPr>
              <a:t>	Form feed		\f /*</a:t>
            </a:r>
            <a:r>
              <a:rPr lang="zh-CN" altLang="en-US" sz="2000" dirty="0">
                <a:latin typeface="Consolas" pitchFamily="49" charset="0"/>
                <a:ea typeface="微软雅黑" pitchFamily="34" charset="-122"/>
              </a:rPr>
              <a:t>走纸换页</a:t>
            </a:r>
            <a:r>
              <a:rPr lang="en-US" altLang="zh-CN" sz="2000" dirty="0">
                <a:latin typeface="Consolas" pitchFamily="49" charset="0"/>
                <a:ea typeface="微软雅黑" pitchFamily="34" charset="-122"/>
              </a:rPr>
              <a:t>*/</a:t>
            </a:r>
          </a:p>
          <a:p>
            <a:r>
              <a:rPr lang="en-US" altLang="zh-CN" sz="2000" dirty="0">
                <a:latin typeface="Consolas" pitchFamily="49" charset="0"/>
                <a:ea typeface="微软雅黑" pitchFamily="34" charset="-122"/>
              </a:rPr>
              <a:t>	New line		\n</a:t>
            </a:r>
          </a:p>
          <a:p>
            <a:r>
              <a:rPr lang="en-US" altLang="zh-CN" sz="2000" dirty="0">
                <a:latin typeface="Consolas" pitchFamily="49" charset="0"/>
                <a:ea typeface="微软雅黑" pitchFamily="34" charset="-122"/>
              </a:rPr>
              <a:t>	Carriage return	\r /*</a:t>
            </a:r>
            <a:r>
              <a:rPr lang="zh-CN" altLang="en-US" sz="2000" dirty="0">
                <a:latin typeface="Consolas" pitchFamily="49" charset="0"/>
                <a:ea typeface="微软雅黑" pitchFamily="34" charset="-122"/>
              </a:rPr>
              <a:t>光标到行首</a:t>
            </a:r>
            <a:r>
              <a:rPr lang="en-US" altLang="zh-CN" sz="2000" dirty="0">
                <a:latin typeface="Consolas" pitchFamily="49" charset="0"/>
                <a:ea typeface="微软雅黑" pitchFamily="34" charset="-122"/>
              </a:rPr>
              <a:t>*/</a:t>
            </a:r>
          </a:p>
          <a:p>
            <a:r>
              <a:rPr lang="en-US" altLang="zh-CN" sz="2000" dirty="0">
                <a:latin typeface="Consolas" pitchFamily="49" charset="0"/>
                <a:ea typeface="微软雅黑" pitchFamily="34" charset="-122"/>
              </a:rPr>
              <a:t>	Horizontal tab	\t</a:t>
            </a:r>
          </a:p>
          <a:p>
            <a:r>
              <a:rPr lang="en-US" altLang="zh-CN" sz="2000" dirty="0">
                <a:latin typeface="Consolas" pitchFamily="49" charset="0"/>
                <a:ea typeface="微软雅黑" pitchFamily="34" charset="-122"/>
              </a:rPr>
              <a:t>	Vertical tab		\v</a:t>
            </a:r>
          </a:p>
          <a:p>
            <a:r>
              <a:rPr lang="en-US" altLang="zh-CN" sz="2000" dirty="0">
                <a:latin typeface="Consolas" pitchFamily="49" charset="0"/>
                <a:ea typeface="微软雅黑" pitchFamily="34" charset="-122"/>
              </a:rPr>
              <a:t>	Backslash		\\</a:t>
            </a:r>
          </a:p>
          <a:p>
            <a:r>
              <a:rPr lang="en-US" altLang="zh-CN" sz="2000" dirty="0">
                <a:latin typeface="Consolas" pitchFamily="49" charset="0"/>
                <a:ea typeface="微软雅黑" pitchFamily="34" charset="-122"/>
              </a:rPr>
              <a:t>	Question mark		\?</a:t>
            </a:r>
          </a:p>
          <a:p>
            <a:r>
              <a:rPr lang="en-US" altLang="zh-CN" sz="2000" dirty="0">
                <a:latin typeface="Consolas" pitchFamily="49" charset="0"/>
                <a:ea typeface="微软雅黑" pitchFamily="34" charset="-122"/>
              </a:rPr>
              <a:t>	Single quote		\'</a:t>
            </a:r>
          </a:p>
          <a:p>
            <a:r>
              <a:rPr lang="en-US" altLang="zh-CN" sz="2000" dirty="0">
                <a:latin typeface="Consolas" pitchFamily="49" charset="0"/>
                <a:ea typeface="微软雅黑" pitchFamily="34" charset="-122"/>
              </a:rPr>
              <a:t>	Double quote		\"</a:t>
            </a:r>
            <a:endParaRPr lang="zh-CN" altLang="en-US" sz="2000" dirty="0">
              <a:latin typeface="Consolas" pitchFamily="49" charset="0"/>
              <a:ea typeface="微软雅黑" pitchFamily="34" charset="-122"/>
            </a:endParaRPr>
          </a:p>
        </p:txBody>
      </p:sp>
    </p:spTree>
    <p:extLst>
      <p:ext uri="{BB962C8B-B14F-4D97-AF65-F5344CB8AC3E}">
        <p14:creationId xmlns:p14="http://schemas.microsoft.com/office/powerpoint/2010/main" val="17278604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转义序列</a:t>
            </a:r>
          </a:p>
        </p:txBody>
      </p:sp>
      <p:sp>
        <p:nvSpPr>
          <p:cNvPr id="3" name="内容占位符 2"/>
          <p:cNvSpPr>
            <a:spLocks noGrp="1"/>
          </p:cNvSpPr>
          <p:nvPr>
            <p:ph idx="1"/>
          </p:nvPr>
        </p:nvSpPr>
        <p:spPr/>
        <p:txBody>
          <a:bodyPr>
            <a:normAutofit/>
          </a:bodyPr>
          <a:lstStyle/>
          <a:p>
            <a:pPr>
              <a:lnSpc>
                <a:spcPct val="150000"/>
              </a:lnSpc>
            </a:pPr>
            <a:r>
              <a:rPr lang="zh-CN" altLang="en-US" dirty="0"/>
              <a:t>字符转义序列使用起来很方便，但是没有包含所有不可打印的</a:t>
            </a:r>
            <a:r>
              <a:rPr lang="en-US" altLang="zh-CN" dirty="0"/>
              <a:t>ASCII</a:t>
            </a:r>
            <a:r>
              <a:rPr lang="zh-CN" altLang="en-US" dirty="0"/>
              <a:t>字符</a:t>
            </a:r>
          </a:p>
          <a:p>
            <a:pPr>
              <a:lnSpc>
                <a:spcPct val="150000"/>
              </a:lnSpc>
            </a:pPr>
            <a:endParaRPr lang="en-US" altLang="zh-CN" dirty="0"/>
          </a:p>
          <a:p>
            <a:pPr>
              <a:lnSpc>
                <a:spcPct val="150000"/>
              </a:lnSpc>
            </a:pPr>
            <a:r>
              <a:rPr lang="zh-CN" altLang="en-US" dirty="0"/>
              <a:t>数字转义序列可以表示任何字符，对特殊字符，数字转义序列使用这些字符的八进制或十六进制值</a:t>
            </a:r>
          </a:p>
        </p:txBody>
      </p:sp>
    </p:spTree>
    <p:extLst>
      <p:ext uri="{BB962C8B-B14F-4D97-AF65-F5344CB8AC3E}">
        <p14:creationId xmlns:p14="http://schemas.microsoft.com/office/powerpoint/2010/main" val="155688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转义序列</a:t>
            </a:r>
            <a:r>
              <a:rPr lang="en-US" altLang="zh-CN" dirty="0"/>
              <a:t>——</a:t>
            </a:r>
            <a:r>
              <a:rPr lang="zh-CN" altLang="en-US" dirty="0"/>
              <a:t>数字转义</a:t>
            </a:r>
          </a:p>
        </p:txBody>
      </p:sp>
      <p:sp>
        <p:nvSpPr>
          <p:cNvPr id="3" name="内容占位符 2"/>
          <p:cNvSpPr>
            <a:spLocks noGrp="1"/>
          </p:cNvSpPr>
          <p:nvPr>
            <p:ph idx="1"/>
          </p:nvPr>
        </p:nvSpPr>
        <p:spPr/>
        <p:txBody>
          <a:bodyPr>
            <a:normAutofit/>
          </a:bodyPr>
          <a:lstStyle/>
          <a:p>
            <a:pPr>
              <a:lnSpc>
                <a:spcPct val="150000"/>
              </a:lnSpc>
            </a:pPr>
            <a:r>
              <a:rPr lang="zh-CN" altLang="en-US" dirty="0"/>
              <a:t>八进制转义序列由字符</a:t>
            </a:r>
            <a:r>
              <a:rPr lang="en-US" altLang="zh-CN" dirty="0"/>
              <a:t>\</a:t>
            </a:r>
            <a:r>
              <a:rPr lang="zh-CN" altLang="en-US" dirty="0"/>
              <a:t>和跟随其后的一个最多含有三位数字的八进制数组成，如 </a:t>
            </a:r>
            <a:r>
              <a:rPr lang="en-US" altLang="zh-CN" dirty="0"/>
              <a:t>\33 </a:t>
            </a:r>
            <a:r>
              <a:rPr lang="zh-CN" altLang="en-US" dirty="0"/>
              <a:t>或 </a:t>
            </a:r>
            <a:r>
              <a:rPr lang="en-US" altLang="zh-CN" dirty="0"/>
              <a:t>\033</a:t>
            </a:r>
          </a:p>
          <a:p>
            <a:pPr>
              <a:lnSpc>
                <a:spcPct val="150000"/>
              </a:lnSpc>
            </a:pPr>
            <a:endParaRPr lang="en-US" altLang="zh-CN" dirty="0"/>
          </a:p>
          <a:p>
            <a:pPr>
              <a:lnSpc>
                <a:spcPct val="150000"/>
              </a:lnSpc>
            </a:pPr>
            <a:r>
              <a:rPr lang="zh-CN" altLang="en-US" dirty="0"/>
              <a:t>十六进制转义序列由</a:t>
            </a:r>
            <a:r>
              <a:rPr lang="en-US" altLang="zh-CN" dirty="0"/>
              <a:t>\x</a:t>
            </a:r>
            <a:r>
              <a:rPr lang="zh-CN" altLang="en-US" dirty="0"/>
              <a:t>和跟随其后的一个十六进制数组成，如</a:t>
            </a:r>
            <a:r>
              <a:rPr lang="en-US" altLang="zh-CN" dirty="0"/>
              <a:t>\x1b </a:t>
            </a:r>
            <a:r>
              <a:rPr lang="zh-CN" altLang="en-US" dirty="0"/>
              <a:t>或</a:t>
            </a:r>
            <a:r>
              <a:rPr lang="en-US" altLang="zh-CN" dirty="0"/>
              <a:t>\x1B</a:t>
            </a:r>
            <a:r>
              <a:rPr lang="zh-CN" altLang="en-US" dirty="0"/>
              <a:t>。其中</a:t>
            </a:r>
            <a:r>
              <a:rPr lang="en-US" altLang="zh-CN" dirty="0"/>
              <a:t>x</a:t>
            </a:r>
            <a:r>
              <a:rPr lang="zh-CN" altLang="en-US" dirty="0"/>
              <a:t>必须小写，十六进制的数字不限大小写</a:t>
            </a:r>
          </a:p>
          <a:p>
            <a:endParaRPr lang="zh-CN" altLang="en-US" dirty="0"/>
          </a:p>
        </p:txBody>
      </p:sp>
    </p:spTree>
    <p:extLst>
      <p:ext uri="{BB962C8B-B14F-4D97-AF65-F5344CB8AC3E}">
        <p14:creationId xmlns:p14="http://schemas.microsoft.com/office/powerpoint/2010/main" val="181752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转义序列的使用</a:t>
            </a:r>
          </a:p>
        </p:txBody>
      </p:sp>
      <p:sp>
        <p:nvSpPr>
          <p:cNvPr id="3" name="内容占位符 2"/>
          <p:cNvSpPr>
            <a:spLocks noGrp="1"/>
          </p:cNvSpPr>
          <p:nvPr>
            <p:ph idx="1"/>
          </p:nvPr>
        </p:nvSpPr>
        <p:spPr/>
        <p:txBody>
          <a:bodyPr>
            <a:normAutofit fontScale="92500"/>
          </a:bodyPr>
          <a:lstStyle/>
          <a:p>
            <a:r>
              <a:rPr lang="zh-CN" altLang="en-US" dirty="0"/>
              <a:t>作为字符常量使用时，转义序列必须用一对单引号括起来，例如：</a:t>
            </a:r>
            <a:endParaRPr lang="en-US" altLang="zh-CN" dirty="0"/>
          </a:p>
          <a:p>
            <a:pPr lvl="1">
              <a:lnSpc>
                <a:spcPct val="150000"/>
              </a:lnSpc>
              <a:buNone/>
            </a:pPr>
            <a:r>
              <a:rPr lang="zh-CN" altLang="en-US" dirty="0"/>
              <a:t>一个用转义序列表示的字符常量可以写成</a:t>
            </a:r>
            <a:r>
              <a:rPr lang="en-US" altLang="zh-CN" dirty="0"/>
              <a:t>’\33’ (</a:t>
            </a:r>
            <a:r>
              <a:rPr lang="zh-CN" altLang="en-US" dirty="0"/>
              <a:t>或 </a:t>
            </a:r>
            <a:r>
              <a:rPr lang="en-US" altLang="zh-CN" dirty="0"/>
              <a:t>'\x1b')</a:t>
            </a:r>
          </a:p>
          <a:p>
            <a:pPr>
              <a:lnSpc>
                <a:spcPct val="150000"/>
              </a:lnSpc>
            </a:pPr>
            <a:r>
              <a:rPr lang="zh-CN" altLang="en-US" dirty="0"/>
              <a:t>直接使用转义序列的代码可读性差，所以采用</a:t>
            </a:r>
            <a:r>
              <a:rPr lang="en-US" altLang="zh-CN" dirty="0"/>
              <a:t>#define</a:t>
            </a:r>
            <a:r>
              <a:rPr lang="zh-CN" altLang="en-US" dirty="0"/>
              <a:t>的方式给它们命名</a:t>
            </a:r>
          </a:p>
          <a:p>
            <a:pPr lvl="1">
              <a:buNone/>
            </a:pPr>
            <a:r>
              <a:rPr lang="zh-CN" altLang="en-US" dirty="0">
                <a:latin typeface="Consolas" pitchFamily="49" charset="0"/>
                <a:cs typeface="Consolas" pitchFamily="49" charset="0"/>
              </a:rPr>
              <a:t>	</a:t>
            </a:r>
            <a:r>
              <a:rPr lang="en-US" altLang="zh-CN" dirty="0">
                <a:latin typeface="Consolas" pitchFamily="49" charset="0"/>
                <a:cs typeface="Consolas" pitchFamily="49" charset="0"/>
              </a:rPr>
              <a:t>#define ESC '\33'</a:t>
            </a:r>
          </a:p>
          <a:p>
            <a:pPr>
              <a:lnSpc>
                <a:spcPct val="150000"/>
              </a:lnSpc>
            </a:pPr>
            <a:r>
              <a:rPr lang="zh-CN" altLang="en-US" dirty="0"/>
              <a:t>转义序列也可以嵌入在字符串中使用</a:t>
            </a:r>
          </a:p>
          <a:p>
            <a:pPr lvl="1">
              <a:buNone/>
            </a:pPr>
            <a:r>
              <a:rPr lang="en-US" altLang="zh-CN" dirty="0" err="1">
                <a:latin typeface="Consolas" pitchFamily="49" charset="0"/>
                <a:cs typeface="Consolas" pitchFamily="49" charset="0"/>
              </a:rPr>
              <a:t>printf</a:t>
            </a:r>
            <a:r>
              <a:rPr lang="en-US" altLang="zh-CN" dirty="0">
                <a:latin typeface="Consolas" pitchFamily="49" charset="0"/>
                <a:cs typeface="Consolas" pitchFamily="49" charset="0"/>
              </a:rPr>
              <a:t>("%s", "</a:t>
            </a:r>
            <a:r>
              <a:rPr lang="en-US" altLang="zh-CN" dirty="0" err="1">
                <a:latin typeface="Consolas" pitchFamily="49" charset="0"/>
                <a:cs typeface="Consolas" pitchFamily="49" charset="0"/>
              </a:rPr>
              <a:t>abc</a:t>
            </a:r>
            <a:r>
              <a:rPr lang="en-US" altLang="zh-CN" dirty="0">
                <a:latin typeface="Consolas" pitchFamily="49" charset="0"/>
                <a:cs typeface="Consolas" pitchFamily="49" charset="0"/>
              </a:rPr>
              <a:t>\a\b\</a:t>
            </a:r>
            <a:r>
              <a:rPr lang="en-US" altLang="zh-CN" dirty="0" err="1">
                <a:latin typeface="Consolas" pitchFamily="49" charset="0"/>
                <a:cs typeface="Consolas" pitchFamily="49" charset="0"/>
              </a:rPr>
              <a:t>ta</a:t>
            </a:r>
            <a:r>
              <a:rPr lang="en-US" altLang="zh-CN" dirty="0">
                <a:latin typeface="Consolas" pitchFamily="49" charset="0"/>
                <a:cs typeface="Consolas" pitchFamily="49" charset="0"/>
              </a:rPr>
              <a:t>\n");</a:t>
            </a:r>
            <a:endParaRPr lang="zh-CN" altLang="en-US" dirty="0">
              <a:latin typeface="Consolas" pitchFamily="49" charset="0"/>
              <a:cs typeface="Consolas" pitchFamily="49" charset="0"/>
            </a:endParaRPr>
          </a:p>
        </p:txBody>
      </p:sp>
    </p:spTree>
    <p:extLst>
      <p:ext uri="{BB962C8B-B14F-4D97-AF65-F5344CB8AC3E}">
        <p14:creationId xmlns:p14="http://schemas.microsoft.com/office/powerpoint/2010/main" val="134212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读</a:t>
            </a:r>
            <a:r>
              <a:rPr lang="en-US" altLang="zh-CN" dirty="0"/>
              <a:t>/</a:t>
            </a:r>
            <a:r>
              <a:rPr lang="zh-CN" altLang="en-US" dirty="0"/>
              <a:t>写字符</a:t>
            </a:r>
          </a:p>
        </p:txBody>
      </p:sp>
      <p:sp>
        <p:nvSpPr>
          <p:cNvPr id="3" name="内容占位符 2"/>
          <p:cNvSpPr>
            <a:spLocks noGrp="1"/>
          </p:cNvSpPr>
          <p:nvPr>
            <p:ph idx="1"/>
          </p:nvPr>
        </p:nvSpPr>
        <p:spPr/>
        <p:txBody>
          <a:bodyPr>
            <a:normAutofit fontScale="85000" lnSpcReduction="10000"/>
          </a:bodyPr>
          <a:lstStyle/>
          <a:p>
            <a:r>
              <a:rPr lang="zh-CN" altLang="en-US" dirty="0">
                <a:latin typeface="Consolas" pitchFamily="49" charset="0"/>
              </a:rPr>
              <a:t>转换说明符</a:t>
            </a:r>
            <a:r>
              <a:rPr lang="en-US" altLang="zh-CN" dirty="0">
                <a:latin typeface="Consolas" pitchFamily="49" charset="0"/>
              </a:rPr>
              <a:t>%c</a:t>
            </a:r>
            <a:r>
              <a:rPr lang="zh-CN" altLang="en-US" dirty="0">
                <a:latin typeface="Consolas" pitchFamily="49" charset="0"/>
              </a:rPr>
              <a:t>允许</a:t>
            </a:r>
            <a:r>
              <a:rPr lang="en-US" altLang="zh-CN" dirty="0" err="1">
                <a:latin typeface="Consolas" pitchFamily="49" charset="0"/>
              </a:rPr>
              <a:t>scanf</a:t>
            </a:r>
            <a:r>
              <a:rPr lang="zh-CN" altLang="en-US" dirty="0">
                <a:latin typeface="Consolas" pitchFamily="49" charset="0"/>
              </a:rPr>
              <a:t>和</a:t>
            </a:r>
            <a:r>
              <a:rPr lang="en-US" altLang="zh-CN" dirty="0" err="1">
                <a:latin typeface="Consolas" pitchFamily="49" charset="0"/>
              </a:rPr>
              <a:t>printf</a:t>
            </a:r>
            <a:r>
              <a:rPr lang="zh-CN" altLang="en-US" dirty="0">
                <a:latin typeface="Consolas" pitchFamily="49" charset="0"/>
              </a:rPr>
              <a:t>函数对单独一个字符进行读</a:t>
            </a:r>
            <a:r>
              <a:rPr lang="en-US" altLang="zh-CN" dirty="0">
                <a:latin typeface="Consolas" pitchFamily="49" charset="0"/>
              </a:rPr>
              <a:t>/</a:t>
            </a:r>
            <a:r>
              <a:rPr lang="zh-CN" altLang="en-US" dirty="0">
                <a:latin typeface="Consolas" pitchFamily="49" charset="0"/>
              </a:rPr>
              <a:t>写操作：</a:t>
            </a:r>
          </a:p>
          <a:p>
            <a:pPr lvl="1">
              <a:buNone/>
            </a:pPr>
            <a:r>
              <a:rPr lang="en-US" altLang="zh-CN" dirty="0">
                <a:latin typeface="Consolas" pitchFamily="49" charset="0"/>
              </a:rPr>
              <a:t>char </a:t>
            </a:r>
            <a:r>
              <a:rPr lang="en-US" altLang="zh-CN" dirty="0" err="1">
                <a:latin typeface="Consolas" pitchFamily="49" charset="0"/>
              </a:rPr>
              <a:t>ch</a:t>
            </a:r>
            <a:r>
              <a:rPr lang="en-US" altLang="zh-CN" dirty="0">
                <a:latin typeface="Consolas" pitchFamily="49" charset="0"/>
              </a:rPr>
              <a:t>;	 </a:t>
            </a:r>
          </a:p>
          <a:p>
            <a:pPr lvl="1">
              <a:buNone/>
            </a:pPr>
            <a:r>
              <a:rPr lang="en-US" altLang="zh-CN" dirty="0" err="1">
                <a:latin typeface="Consolas" pitchFamily="49" charset="0"/>
              </a:rPr>
              <a:t>scanf</a:t>
            </a:r>
            <a:r>
              <a:rPr lang="en-US" altLang="zh-CN" dirty="0">
                <a:latin typeface="Consolas" pitchFamily="49" charset="0"/>
              </a:rPr>
              <a:t>("%c", &amp;</a:t>
            </a:r>
            <a:r>
              <a:rPr lang="en-US" altLang="zh-CN" dirty="0" err="1">
                <a:latin typeface="Consolas" pitchFamily="49" charset="0"/>
              </a:rPr>
              <a:t>ch</a:t>
            </a:r>
            <a:r>
              <a:rPr lang="en-US" altLang="zh-CN" dirty="0">
                <a:latin typeface="Consolas" pitchFamily="49" charset="0"/>
              </a:rPr>
              <a:t>);/*reads one character*/</a:t>
            </a:r>
          </a:p>
          <a:p>
            <a:pPr lvl="1">
              <a:buNone/>
            </a:pPr>
            <a:r>
              <a:rPr lang="en-US" altLang="zh-CN" dirty="0" err="1">
                <a:latin typeface="Consolas" pitchFamily="49" charset="0"/>
              </a:rPr>
              <a:t>printf</a:t>
            </a:r>
            <a:r>
              <a:rPr lang="en-US" altLang="zh-CN" dirty="0">
                <a:latin typeface="Consolas" pitchFamily="49" charset="0"/>
              </a:rPr>
              <a:t>("%c", </a:t>
            </a:r>
            <a:r>
              <a:rPr lang="en-US" altLang="zh-CN" dirty="0" err="1">
                <a:latin typeface="Consolas" pitchFamily="49" charset="0"/>
              </a:rPr>
              <a:t>ch</a:t>
            </a:r>
            <a:r>
              <a:rPr lang="en-US" altLang="zh-CN" dirty="0">
                <a:latin typeface="Consolas" pitchFamily="49" charset="0"/>
              </a:rPr>
              <a:t>);/*writes one character*/</a:t>
            </a:r>
          </a:p>
          <a:p>
            <a:pPr>
              <a:lnSpc>
                <a:spcPct val="150000"/>
              </a:lnSpc>
            </a:pPr>
            <a:r>
              <a:rPr lang="en-US" altLang="zh-CN" dirty="0" err="1">
                <a:latin typeface="Consolas" pitchFamily="49" charset="0"/>
              </a:rPr>
              <a:t>scanf</a:t>
            </a:r>
            <a:r>
              <a:rPr lang="zh-CN" altLang="en-US" dirty="0">
                <a:latin typeface="Consolas" pitchFamily="49" charset="0"/>
              </a:rPr>
              <a:t>函数读取字符时</a:t>
            </a:r>
            <a:r>
              <a:rPr lang="zh-CN" altLang="en-US" dirty="0">
                <a:solidFill>
                  <a:srgbClr val="FF0000"/>
                </a:solidFill>
                <a:latin typeface="Consolas" pitchFamily="49" charset="0"/>
              </a:rPr>
              <a:t>不会跳过空白字符</a:t>
            </a:r>
          </a:p>
          <a:p>
            <a:r>
              <a:rPr lang="zh-CN" altLang="en-US" dirty="0">
                <a:latin typeface="Consolas" pitchFamily="49" charset="0"/>
              </a:rPr>
              <a:t>为了强制</a:t>
            </a:r>
            <a:r>
              <a:rPr lang="en-US" altLang="zh-CN" dirty="0" err="1">
                <a:latin typeface="Consolas" pitchFamily="49" charset="0"/>
              </a:rPr>
              <a:t>scanf</a:t>
            </a:r>
            <a:r>
              <a:rPr lang="zh-CN" altLang="en-US" dirty="0">
                <a:latin typeface="Consolas" pitchFamily="49" charset="0"/>
              </a:rPr>
              <a:t>函数在读入字符前跳过空白字符，需要在格式串转换说明</a:t>
            </a:r>
            <a:r>
              <a:rPr lang="en-US" altLang="zh-CN" dirty="0">
                <a:latin typeface="Consolas" pitchFamily="49" charset="0"/>
              </a:rPr>
              <a:t>%c</a:t>
            </a:r>
            <a:r>
              <a:rPr lang="zh-CN" altLang="en-US" dirty="0">
                <a:latin typeface="Consolas" pitchFamily="49" charset="0"/>
              </a:rPr>
              <a:t>前面加上一个空格：</a:t>
            </a:r>
          </a:p>
          <a:p>
            <a:pPr lvl="1">
              <a:buNone/>
            </a:pPr>
            <a:r>
              <a:rPr lang="zh-CN" altLang="en-US" dirty="0"/>
              <a:t>	</a:t>
            </a:r>
            <a:r>
              <a:rPr lang="en-US" altLang="zh-CN" dirty="0" err="1"/>
              <a:t>scanf</a:t>
            </a:r>
            <a:r>
              <a:rPr lang="en-US" altLang="zh-CN" dirty="0"/>
              <a:t>("  %c", &amp;</a:t>
            </a:r>
            <a:r>
              <a:rPr lang="en-US" altLang="zh-CN" dirty="0" err="1"/>
              <a:t>ch</a:t>
            </a:r>
            <a:r>
              <a:rPr lang="en-US" altLang="zh-CN" dirty="0"/>
              <a:t>);</a:t>
            </a:r>
          </a:p>
        </p:txBody>
      </p:sp>
    </p:spTree>
    <p:extLst>
      <p:ext uri="{BB962C8B-B14F-4D97-AF65-F5344CB8AC3E}">
        <p14:creationId xmlns:p14="http://schemas.microsoft.com/office/powerpoint/2010/main" val="312576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读</a:t>
            </a:r>
            <a:r>
              <a:rPr lang="en-US" altLang="zh-CN" dirty="0"/>
              <a:t>/</a:t>
            </a:r>
            <a:r>
              <a:rPr lang="zh-CN" altLang="en-US" dirty="0"/>
              <a:t>写字符</a:t>
            </a:r>
          </a:p>
        </p:txBody>
      </p:sp>
      <p:sp>
        <p:nvSpPr>
          <p:cNvPr id="3" name="内容占位符 2"/>
          <p:cNvSpPr>
            <a:spLocks noGrp="1"/>
          </p:cNvSpPr>
          <p:nvPr>
            <p:ph idx="1"/>
          </p:nvPr>
        </p:nvSpPr>
        <p:spPr>
          <a:xfrm>
            <a:off x="395537" y="967254"/>
            <a:ext cx="8496943" cy="524376"/>
          </a:xfrm>
        </p:spPr>
        <p:txBody>
          <a:bodyPr>
            <a:normAutofit fontScale="85000" lnSpcReduction="10000"/>
          </a:bodyPr>
          <a:lstStyle/>
          <a:p>
            <a:pPr>
              <a:lnSpc>
                <a:spcPct val="150000"/>
              </a:lnSpc>
            </a:pPr>
            <a:r>
              <a:rPr lang="zh-CN" altLang="en-US" dirty="0"/>
              <a:t>如何读入并且忽略掉所有当前输入行中其余的字符？</a:t>
            </a:r>
          </a:p>
          <a:p>
            <a:pPr>
              <a:buNone/>
            </a:pPr>
            <a:endParaRPr lang="zh-CN" altLang="en-US" dirty="0"/>
          </a:p>
        </p:txBody>
      </p:sp>
      <p:sp>
        <p:nvSpPr>
          <p:cNvPr id="5" name="TextBox 4"/>
          <p:cNvSpPr txBox="1"/>
          <p:nvPr/>
        </p:nvSpPr>
        <p:spPr>
          <a:xfrm>
            <a:off x="899592" y="1635646"/>
            <a:ext cx="7344815" cy="2215991"/>
          </a:xfrm>
          <a:prstGeom prst="rect">
            <a:avLst/>
          </a:prstGeom>
          <a:solidFill>
            <a:srgbClr val="CCFFFF"/>
          </a:solidFill>
          <a:effectLst>
            <a:outerShdw blurRad="50800" dist="38100" dir="2700000" algn="tl" rotWithShape="0">
              <a:prstClr val="black">
                <a:alpha val="40000"/>
              </a:prstClr>
            </a:outerShdw>
          </a:effectLst>
        </p:spPr>
        <p:txBody>
          <a:bodyPr wrap="square" rtlCol="0">
            <a:spAutoFit/>
          </a:bodyPr>
          <a:lstStyle/>
          <a:p>
            <a:pPr marL="0" lvl="1">
              <a:lnSpc>
                <a:spcPct val="150000"/>
              </a:lnSpc>
              <a:buNone/>
            </a:pPr>
            <a:r>
              <a:rPr lang="en-US" altLang="zh-CN" sz="2000" dirty="0">
                <a:latin typeface="Consolas" pitchFamily="49" charset="0"/>
              </a:rPr>
              <a:t>do</a:t>
            </a:r>
          </a:p>
          <a:p>
            <a:pPr marL="0" lvl="1">
              <a:lnSpc>
                <a:spcPct val="150000"/>
              </a:lnSpc>
              <a:buNone/>
            </a:pPr>
            <a:r>
              <a:rPr lang="en-US" altLang="zh-CN" sz="2000" dirty="0">
                <a:latin typeface="Consolas" pitchFamily="49" charset="0"/>
              </a:rPr>
              <a:t>{</a:t>
            </a:r>
          </a:p>
          <a:p>
            <a:pPr marL="0" lvl="1">
              <a:lnSpc>
                <a:spcPct val="150000"/>
              </a:lnSpc>
              <a:buNone/>
            </a:pPr>
            <a:r>
              <a:rPr lang="en-US" altLang="zh-CN" sz="2000" dirty="0">
                <a:latin typeface="Consolas" pitchFamily="49" charset="0"/>
              </a:rPr>
              <a:t>	</a:t>
            </a:r>
            <a:r>
              <a:rPr lang="en-US" altLang="zh-CN" sz="2000" dirty="0" err="1">
                <a:latin typeface="Consolas" pitchFamily="49" charset="0"/>
              </a:rPr>
              <a:t>scanf</a:t>
            </a:r>
            <a:r>
              <a:rPr lang="en-US" altLang="zh-CN" sz="2000" dirty="0">
                <a:latin typeface="Consolas" pitchFamily="49" charset="0"/>
              </a:rPr>
              <a:t>("%c", &amp;</a:t>
            </a:r>
            <a:r>
              <a:rPr lang="en-US" altLang="zh-CN" sz="2000" dirty="0" err="1">
                <a:latin typeface="Consolas" pitchFamily="49" charset="0"/>
              </a:rPr>
              <a:t>ch</a:t>
            </a:r>
            <a:r>
              <a:rPr lang="en-US" altLang="zh-CN" sz="2000" dirty="0">
                <a:latin typeface="Consolas" pitchFamily="49" charset="0"/>
              </a:rPr>
              <a:t>);</a:t>
            </a:r>
          </a:p>
          <a:p>
            <a:pPr marL="0" lvl="1">
              <a:lnSpc>
                <a:spcPct val="150000"/>
              </a:lnSpc>
              <a:buNone/>
            </a:pPr>
            <a:r>
              <a:rPr lang="en-US" altLang="zh-CN" sz="2000" dirty="0">
                <a:latin typeface="Consolas" pitchFamily="49" charset="0"/>
              </a:rPr>
              <a:t>} while (</a:t>
            </a:r>
            <a:r>
              <a:rPr lang="en-US" altLang="zh-CN" sz="2000" dirty="0" err="1">
                <a:latin typeface="Consolas" pitchFamily="49" charset="0"/>
              </a:rPr>
              <a:t>ch</a:t>
            </a:r>
            <a:r>
              <a:rPr lang="en-US" altLang="zh-CN" sz="2000" dirty="0">
                <a:latin typeface="Consolas" pitchFamily="49" charset="0"/>
              </a:rPr>
              <a:t> != '\n');</a:t>
            </a:r>
          </a:p>
          <a:p>
            <a:endParaRPr lang="zh-CN" altLang="en-US" dirty="0"/>
          </a:p>
        </p:txBody>
      </p:sp>
    </p:spTree>
    <p:extLst>
      <p:ext uri="{BB962C8B-B14F-4D97-AF65-F5344CB8AC3E}">
        <p14:creationId xmlns:p14="http://schemas.microsoft.com/office/powerpoint/2010/main" val="288283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读</a:t>
            </a:r>
            <a:r>
              <a:rPr lang="en-US" altLang="zh-CN" dirty="0"/>
              <a:t>/</a:t>
            </a:r>
            <a:r>
              <a:rPr lang="zh-CN" altLang="en-US" dirty="0"/>
              <a:t>写字符</a:t>
            </a:r>
            <a:r>
              <a:rPr lang="en-US" altLang="zh-CN" dirty="0"/>
              <a:t>——</a:t>
            </a:r>
            <a:r>
              <a:rPr lang="en-US" altLang="zh-CN" dirty="0" err="1"/>
              <a:t>getchar</a:t>
            </a:r>
            <a:r>
              <a:rPr lang="zh-CN" altLang="en-US" dirty="0"/>
              <a:t>，</a:t>
            </a:r>
            <a:r>
              <a:rPr lang="en-US" altLang="zh-CN" dirty="0" err="1"/>
              <a:t>putchar</a:t>
            </a:r>
            <a:endParaRPr lang="zh-CN" altLang="en-US" dirty="0"/>
          </a:p>
        </p:txBody>
      </p:sp>
      <p:sp>
        <p:nvSpPr>
          <p:cNvPr id="3" name="内容占位符 2"/>
          <p:cNvSpPr>
            <a:spLocks noGrp="1"/>
          </p:cNvSpPr>
          <p:nvPr>
            <p:ph idx="1"/>
          </p:nvPr>
        </p:nvSpPr>
        <p:spPr>
          <a:xfrm>
            <a:off x="395537" y="915566"/>
            <a:ext cx="8496943" cy="3816424"/>
          </a:xfrm>
        </p:spPr>
        <p:txBody>
          <a:bodyPr>
            <a:normAutofit lnSpcReduction="10000"/>
          </a:bodyPr>
          <a:lstStyle/>
          <a:p>
            <a:r>
              <a:rPr lang="en-US" altLang="zh-CN" dirty="0" err="1">
                <a:latin typeface="Consolas" pitchFamily="49" charset="0"/>
              </a:rPr>
              <a:t>putchar</a:t>
            </a:r>
            <a:r>
              <a:rPr lang="zh-CN" altLang="en-US" dirty="0">
                <a:latin typeface="Consolas" pitchFamily="49" charset="0"/>
              </a:rPr>
              <a:t>函数写单独一个字符：</a:t>
            </a:r>
          </a:p>
          <a:p>
            <a:pPr lvl="1">
              <a:buNone/>
            </a:pPr>
            <a:r>
              <a:rPr lang="zh-CN" altLang="en-US" dirty="0">
                <a:latin typeface="Consolas" pitchFamily="49" charset="0"/>
              </a:rPr>
              <a:t>	</a:t>
            </a:r>
            <a:r>
              <a:rPr lang="en-US" altLang="zh-CN" dirty="0" err="1">
                <a:latin typeface="Consolas" pitchFamily="49" charset="0"/>
              </a:rPr>
              <a:t>putchar</a:t>
            </a:r>
            <a:r>
              <a:rPr lang="en-US" altLang="zh-CN" dirty="0">
                <a:latin typeface="Consolas" pitchFamily="49" charset="0"/>
              </a:rPr>
              <a:t>(</a:t>
            </a:r>
            <a:r>
              <a:rPr lang="en-US" altLang="zh-CN" dirty="0" err="1">
                <a:latin typeface="Consolas" pitchFamily="49" charset="0"/>
              </a:rPr>
              <a:t>ch</a:t>
            </a:r>
            <a:r>
              <a:rPr lang="en-US" altLang="zh-CN" dirty="0">
                <a:latin typeface="Consolas" pitchFamily="49" charset="0"/>
              </a:rPr>
              <a:t>);</a:t>
            </a:r>
          </a:p>
          <a:p>
            <a:pPr>
              <a:lnSpc>
                <a:spcPct val="150000"/>
              </a:lnSpc>
            </a:pPr>
            <a:r>
              <a:rPr lang="en-US" altLang="zh-CN" dirty="0" err="1">
                <a:latin typeface="Consolas" pitchFamily="49" charset="0"/>
              </a:rPr>
              <a:t>getchar</a:t>
            </a:r>
            <a:r>
              <a:rPr lang="zh-CN" altLang="en-US" dirty="0">
                <a:latin typeface="Consolas" pitchFamily="49" charset="0"/>
              </a:rPr>
              <a:t>（）函数原型：</a:t>
            </a:r>
            <a:endParaRPr lang="en-US" altLang="zh-CN" dirty="0">
              <a:latin typeface="Consolas" pitchFamily="49" charset="0"/>
            </a:endParaRPr>
          </a:p>
          <a:p>
            <a:pPr lvl="1">
              <a:lnSpc>
                <a:spcPct val="150000"/>
              </a:lnSpc>
              <a:buNone/>
            </a:pP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int</a:t>
            </a:r>
            <a:r>
              <a:rPr lang="en-US" altLang="zh-CN" dirty="0">
                <a:latin typeface="Consolas" pitchFamily="49" charset="0"/>
                <a:cs typeface="Consolas" pitchFamily="49" charset="0"/>
              </a:rPr>
              <a:t> </a:t>
            </a:r>
            <a:r>
              <a:rPr lang="en-US" altLang="zh-CN" dirty="0" err="1">
                <a:latin typeface="Consolas" pitchFamily="49" charset="0"/>
                <a:cs typeface="Consolas" pitchFamily="49" charset="0"/>
              </a:rPr>
              <a:t>getchar</a:t>
            </a:r>
            <a:r>
              <a:rPr lang="en-US" altLang="zh-CN" dirty="0">
                <a:latin typeface="Consolas" pitchFamily="49" charset="0"/>
                <a:cs typeface="Consolas" pitchFamily="49" charset="0"/>
              </a:rPr>
              <a:t> ();</a:t>
            </a:r>
          </a:p>
          <a:p>
            <a:pPr>
              <a:lnSpc>
                <a:spcPct val="150000"/>
              </a:lnSpc>
            </a:pPr>
            <a:r>
              <a:rPr lang="zh-CN" altLang="en-US" dirty="0">
                <a:latin typeface="Consolas" pitchFamily="49" charset="0"/>
              </a:rPr>
              <a:t>每次调用</a:t>
            </a:r>
            <a:r>
              <a:rPr lang="en-US" altLang="zh-CN" dirty="0" err="1">
                <a:latin typeface="Consolas" pitchFamily="49" charset="0"/>
              </a:rPr>
              <a:t>getchar</a:t>
            </a:r>
            <a:r>
              <a:rPr lang="zh-CN" altLang="en-US" dirty="0">
                <a:latin typeface="Consolas" pitchFamily="49" charset="0"/>
              </a:rPr>
              <a:t>函数将读取并返回一个字符</a:t>
            </a:r>
            <a:r>
              <a:rPr lang="en-US" altLang="zh-CN" dirty="0">
                <a:latin typeface="Consolas" pitchFamily="49" charset="0"/>
              </a:rPr>
              <a:t>:</a:t>
            </a:r>
            <a:endParaRPr lang="zh-CN" altLang="en-US" dirty="0">
              <a:latin typeface="Consolas" pitchFamily="49" charset="0"/>
            </a:endParaRPr>
          </a:p>
          <a:p>
            <a:pPr lvl="1">
              <a:buNone/>
            </a:pPr>
            <a:r>
              <a:rPr lang="zh-CN" altLang="en-US" dirty="0">
                <a:latin typeface="Consolas" pitchFamily="49" charset="0"/>
              </a:rPr>
              <a:t>	</a:t>
            </a:r>
            <a:r>
              <a:rPr lang="en-US" altLang="zh-CN" dirty="0" err="1">
                <a:latin typeface="Consolas" pitchFamily="49" charset="0"/>
              </a:rPr>
              <a:t>ch</a:t>
            </a:r>
            <a:r>
              <a:rPr lang="en-US" altLang="zh-CN" dirty="0">
                <a:latin typeface="Consolas" pitchFamily="49" charset="0"/>
              </a:rPr>
              <a:t> = </a:t>
            </a:r>
            <a:r>
              <a:rPr lang="en-US" altLang="zh-CN" dirty="0" err="1">
                <a:latin typeface="Consolas" pitchFamily="49" charset="0"/>
              </a:rPr>
              <a:t>getchar</a:t>
            </a:r>
            <a:r>
              <a:rPr lang="en-US" altLang="zh-CN" dirty="0">
                <a:latin typeface="Consolas" pitchFamily="49" charset="0"/>
              </a:rPr>
              <a:t>();</a:t>
            </a:r>
          </a:p>
          <a:p>
            <a:pPr>
              <a:lnSpc>
                <a:spcPct val="150000"/>
              </a:lnSpc>
            </a:pPr>
            <a:r>
              <a:rPr lang="en-US" altLang="zh-CN" dirty="0" err="1">
                <a:latin typeface="Consolas" pitchFamily="49" charset="0"/>
              </a:rPr>
              <a:t>getchar</a:t>
            </a:r>
            <a:r>
              <a:rPr lang="zh-CN" altLang="en-US" dirty="0">
                <a:latin typeface="Consolas" pitchFamily="49" charset="0"/>
              </a:rPr>
              <a:t>函数不会在读取时跳过空白字符</a:t>
            </a:r>
          </a:p>
        </p:txBody>
      </p:sp>
    </p:spTree>
    <p:extLst>
      <p:ext uri="{BB962C8B-B14F-4D97-AF65-F5344CB8AC3E}">
        <p14:creationId xmlns:p14="http://schemas.microsoft.com/office/powerpoint/2010/main" val="78045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读</a:t>
            </a:r>
            <a:r>
              <a:rPr lang="en-US" altLang="zh-CN" dirty="0"/>
              <a:t>/</a:t>
            </a:r>
            <a:r>
              <a:rPr lang="zh-CN" altLang="en-US" dirty="0"/>
              <a:t>写字符</a:t>
            </a:r>
          </a:p>
        </p:txBody>
      </p:sp>
      <p:sp>
        <p:nvSpPr>
          <p:cNvPr id="3" name="内容占位符 2"/>
          <p:cNvSpPr>
            <a:spLocks noGrp="1"/>
          </p:cNvSpPr>
          <p:nvPr>
            <p:ph idx="1"/>
          </p:nvPr>
        </p:nvSpPr>
        <p:spPr/>
        <p:txBody>
          <a:bodyPr>
            <a:normAutofit/>
          </a:bodyPr>
          <a:lstStyle/>
          <a:p>
            <a:pPr>
              <a:lnSpc>
                <a:spcPct val="150000"/>
              </a:lnSpc>
            </a:pPr>
            <a:r>
              <a:rPr lang="en-US" altLang="zh-CN" dirty="0" err="1">
                <a:latin typeface="Consolas" pitchFamily="49" charset="0"/>
              </a:rPr>
              <a:t>getchar</a:t>
            </a:r>
            <a:r>
              <a:rPr lang="zh-CN" altLang="en-US" dirty="0">
                <a:latin typeface="Consolas" pitchFamily="49" charset="0"/>
              </a:rPr>
              <a:t>和</a:t>
            </a:r>
            <a:r>
              <a:rPr lang="en-US" altLang="zh-CN" dirty="0" err="1">
                <a:latin typeface="Consolas" pitchFamily="49" charset="0"/>
              </a:rPr>
              <a:t>putchar</a:t>
            </a:r>
            <a:r>
              <a:rPr lang="zh-CN" altLang="en-US" dirty="0">
                <a:latin typeface="Consolas" pitchFamily="49" charset="0"/>
              </a:rPr>
              <a:t>函数比</a:t>
            </a:r>
            <a:r>
              <a:rPr lang="en-US" altLang="zh-CN" dirty="0" err="1">
                <a:latin typeface="Consolas" pitchFamily="49" charset="0"/>
              </a:rPr>
              <a:t>scanf</a:t>
            </a:r>
            <a:r>
              <a:rPr lang="zh-CN" altLang="en-US" dirty="0">
                <a:latin typeface="Consolas" pitchFamily="49" charset="0"/>
              </a:rPr>
              <a:t>和</a:t>
            </a:r>
            <a:r>
              <a:rPr lang="en-US" altLang="zh-CN" dirty="0" err="1">
                <a:latin typeface="Consolas" pitchFamily="49" charset="0"/>
              </a:rPr>
              <a:t>printf</a:t>
            </a:r>
            <a:r>
              <a:rPr lang="zh-CN" altLang="en-US" dirty="0">
                <a:latin typeface="Consolas" pitchFamily="49" charset="0"/>
              </a:rPr>
              <a:t>函数简单，因为</a:t>
            </a:r>
            <a:r>
              <a:rPr lang="en-US" altLang="zh-CN" dirty="0" err="1">
                <a:latin typeface="Consolas" pitchFamily="49" charset="0"/>
              </a:rPr>
              <a:t>scanf</a:t>
            </a:r>
            <a:r>
              <a:rPr lang="zh-CN" altLang="en-US" dirty="0">
                <a:latin typeface="Consolas" pitchFamily="49" charset="0"/>
              </a:rPr>
              <a:t>和</a:t>
            </a:r>
            <a:r>
              <a:rPr lang="en-US" altLang="zh-CN" dirty="0" err="1">
                <a:latin typeface="Consolas" pitchFamily="49" charset="0"/>
              </a:rPr>
              <a:t>printf</a:t>
            </a:r>
            <a:r>
              <a:rPr lang="zh-CN" altLang="en-US" dirty="0">
                <a:latin typeface="Consolas" pitchFamily="49" charset="0"/>
              </a:rPr>
              <a:t>函数是设计来进行格式化输入输出的</a:t>
            </a:r>
            <a:endParaRPr lang="en-US" altLang="zh-CN" dirty="0">
              <a:latin typeface="Consolas" pitchFamily="49" charset="0"/>
            </a:endParaRPr>
          </a:p>
          <a:p>
            <a:pPr>
              <a:lnSpc>
                <a:spcPct val="150000"/>
              </a:lnSpc>
            </a:pPr>
            <a:endParaRPr lang="zh-CN" altLang="en-US" dirty="0">
              <a:latin typeface="Consolas" pitchFamily="49" charset="0"/>
            </a:endParaRPr>
          </a:p>
          <a:p>
            <a:pPr>
              <a:lnSpc>
                <a:spcPct val="150000"/>
              </a:lnSpc>
            </a:pPr>
            <a:r>
              <a:rPr lang="en-US" altLang="zh-CN" dirty="0" err="1">
                <a:latin typeface="Consolas" pitchFamily="49" charset="0"/>
              </a:rPr>
              <a:t>getchar</a:t>
            </a:r>
            <a:r>
              <a:rPr lang="zh-CN" altLang="en-US" dirty="0">
                <a:latin typeface="Consolas" pitchFamily="49" charset="0"/>
              </a:rPr>
              <a:t>函数还有另一个优点，因为返回的是读入的字符，所以</a:t>
            </a:r>
            <a:r>
              <a:rPr lang="en-US" altLang="zh-CN" dirty="0" err="1">
                <a:latin typeface="Consolas" pitchFamily="49" charset="0"/>
              </a:rPr>
              <a:t>getchar</a:t>
            </a:r>
            <a:r>
              <a:rPr lang="zh-CN" altLang="en-US" dirty="0">
                <a:latin typeface="Consolas" pitchFamily="49" charset="0"/>
              </a:rPr>
              <a:t>函数可以应用在多种不同的</a:t>
            </a:r>
            <a:r>
              <a:rPr lang="en-US" altLang="zh-CN" dirty="0">
                <a:latin typeface="Consolas" pitchFamily="49" charset="0"/>
              </a:rPr>
              <a:t>C</a:t>
            </a:r>
            <a:r>
              <a:rPr lang="zh-CN" altLang="en-US" dirty="0">
                <a:latin typeface="Consolas" pitchFamily="49" charset="0"/>
              </a:rPr>
              <a:t>语言惯用法中</a:t>
            </a:r>
          </a:p>
          <a:p>
            <a:endParaRPr lang="zh-CN" altLang="en-US" dirty="0"/>
          </a:p>
        </p:txBody>
      </p:sp>
    </p:spTree>
    <p:extLst>
      <p:ext uri="{BB962C8B-B14F-4D97-AF65-F5344CB8AC3E}">
        <p14:creationId xmlns:p14="http://schemas.microsoft.com/office/powerpoint/2010/main" val="267207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读</a:t>
            </a:r>
            <a:r>
              <a:rPr lang="en-US" altLang="zh-CN" dirty="0"/>
              <a:t>/</a:t>
            </a:r>
            <a:r>
              <a:rPr lang="zh-CN" altLang="en-US" dirty="0"/>
              <a:t>写字符</a:t>
            </a:r>
          </a:p>
        </p:txBody>
      </p:sp>
      <p:sp>
        <p:nvSpPr>
          <p:cNvPr id="3" name="内容占位符 2"/>
          <p:cNvSpPr>
            <a:spLocks noGrp="1"/>
          </p:cNvSpPr>
          <p:nvPr>
            <p:ph idx="1"/>
          </p:nvPr>
        </p:nvSpPr>
        <p:spPr/>
        <p:txBody>
          <a:bodyPr>
            <a:normAutofit/>
          </a:bodyPr>
          <a:lstStyle/>
          <a:p>
            <a:pPr>
              <a:lnSpc>
                <a:spcPct val="150000"/>
              </a:lnSpc>
            </a:pPr>
            <a:r>
              <a:rPr lang="zh-CN" altLang="en-US" dirty="0"/>
              <a:t>用</a:t>
            </a:r>
            <a:r>
              <a:rPr lang="en-US" altLang="zh-CN" dirty="0" err="1"/>
              <a:t>scanf</a:t>
            </a:r>
            <a:r>
              <a:rPr lang="zh-CN" altLang="en-US" dirty="0"/>
              <a:t>函数来跳过输入行的剩余部分：</a:t>
            </a:r>
          </a:p>
          <a:p>
            <a:pPr lvl="1">
              <a:lnSpc>
                <a:spcPct val="150000"/>
              </a:lnSpc>
              <a:buNone/>
            </a:pPr>
            <a:r>
              <a:rPr lang="zh-CN" altLang="en-US" dirty="0">
                <a:latin typeface="Consolas" pitchFamily="49" charset="0"/>
              </a:rPr>
              <a:t>	</a:t>
            </a:r>
            <a:r>
              <a:rPr lang="en-US" altLang="zh-CN" dirty="0">
                <a:latin typeface="Consolas" pitchFamily="49" charset="0"/>
              </a:rPr>
              <a:t>do {</a:t>
            </a:r>
          </a:p>
          <a:p>
            <a:pPr lvl="1">
              <a:lnSpc>
                <a:spcPct val="150000"/>
              </a:lnSpc>
              <a:buNone/>
            </a:pPr>
            <a:r>
              <a:rPr lang="en-US" altLang="zh-CN" dirty="0">
                <a:latin typeface="Consolas" pitchFamily="49" charset="0"/>
              </a:rPr>
              <a:t>	  </a:t>
            </a:r>
            <a:r>
              <a:rPr lang="en-US" altLang="zh-CN" dirty="0" err="1">
                <a:latin typeface="Consolas" pitchFamily="49" charset="0"/>
              </a:rPr>
              <a:t>scanf</a:t>
            </a:r>
            <a:r>
              <a:rPr lang="en-US" altLang="zh-CN" dirty="0">
                <a:latin typeface="Consolas" pitchFamily="49" charset="0"/>
              </a:rPr>
              <a:t>("%c", &amp;</a:t>
            </a:r>
            <a:r>
              <a:rPr lang="en-US" altLang="zh-CN" dirty="0" err="1">
                <a:latin typeface="Consolas" pitchFamily="49" charset="0"/>
              </a:rPr>
              <a:t>ch</a:t>
            </a:r>
            <a:r>
              <a:rPr lang="en-US" altLang="zh-CN" dirty="0">
                <a:latin typeface="Consolas" pitchFamily="49" charset="0"/>
              </a:rPr>
              <a:t>);</a:t>
            </a:r>
          </a:p>
          <a:p>
            <a:pPr lvl="1">
              <a:lnSpc>
                <a:spcPct val="150000"/>
              </a:lnSpc>
              <a:buNone/>
            </a:pPr>
            <a:r>
              <a:rPr lang="en-US" altLang="zh-CN" dirty="0">
                <a:latin typeface="Consolas" pitchFamily="49" charset="0"/>
              </a:rPr>
              <a:t>	} while (</a:t>
            </a:r>
            <a:r>
              <a:rPr lang="en-US" altLang="zh-CN" dirty="0" err="1">
                <a:latin typeface="Consolas" pitchFamily="49" charset="0"/>
              </a:rPr>
              <a:t>ch</a:t>
            </a:r>
            <a:r>
              <a:rPr lang="en-US" altLang="zh-CN" dirty="0">
                <a:latin typeface="Consolas" pitchFamily="49" charset="0"/>
              </a:rPr>
              <a:t> != '\n');</a:t>
            </a:r>
            <a:endParaRPr lang="en-US" altLang="zh-CN" dirty="0"/>
          </a:p>
          <a:p>
            <a:pPr>
              <a:lnSpc>
                <a:spcPct val="150000"/>
              </a:lnSpc>
            </a:pPr>
            <a:r>
              <a:rPr lang="zh-CN" altLang="en-US" dirty="0"/>
              <a:t>用</a:t>
            </a:r>
            <a:r>
              <a:rPr lang="en-US" altLang="zh-CN" dirty="0" err="1"/>
              <a:t>getchar</a:t>
            </a:r>
            <a:r>
              <a:rPr lang="zh-CN" altLang="en-US" dirty="0"/>
              <a:t>函数重写上述循环</a:t>
            </a:r>
            <a:r>
              <a:rPr lang="en-US" altLang="zh-CN" dirty="0"/>
              <a:t>?</a:t>
            </a:r>
            <a:endParaRPr lang="zh-CN" altLang="en-US" dirty="0"/>
          </a:p>
          <a:p>
            <a:pPr lvl="1">
              <a:buNone/>
            </a:pPr>
            <a:r>
              <a:rPr lang="zh-CN" altLang="en-US" dirty="0"/>
              <a:t>	</a:t>
            </a:r>
            <a:endParaRPr lang="en-US" altLang="zh-CN" dirty="0">
              <a:latin typeface="Consolas" pitchFamily="49" charset="0"/>
            </a:endParaRPr>
          </a:p>
          <a:p>
            <a:pPr>
              <a:buNone/>
            </a:pPr>
            <a:endParaRPr lang="zh-CN" altLang="en-US" dirty="0"/>
          </a:p>
        </p:txBody>
      </p:sp>
      <p:sp>
        <p:nvSpPr>
          <p:cNvPr id="5" name="TextBox 4"/>
          <p:cNvSpPr txBox="1"/>
          <p:nvPr/>
        </p:nvSpPr>
        <p:spPr>
          <a:xfrm>
            <a:off x="827584" y="3788335"/>
            <a:ext cx="6912768" cy="1015663"/>
          </a:xfrm>
          <a:prstGeom prst="rect">
            <a:avLst/>
          </a:prstGeom>
          <a:solidFill>
            <a:srgbClr val="CCFFFF"/>
          </a:solidFill>
          <a:effectLst>
            <a:outerShdw blurRad="50800" dist="38100" dir="2700000" algn="tl" rotWithShape="0">
              <a:prstClr val="black">
                <a:alpha val="40000"/>
              </a:prstClr>
            </a:outerShdw>
          </a:effectLst>
        </p:spPr>
        <p:txBody>
          <a:bodyPr wrap="square" rtlCol="0">
            <a:spAutoFit/>
          </a:bodyPr>
          <a:lstStyle/>
          <a:p>
            <a:pPr lvl="1">
              <a:buNone/>
            </a:pPr>
            <a:r>
              <a:rPr lang="en-US" altLang="zh-CN" sz="2000" dirty="0">
                <a:latin typeface="Consolas" pitchFamily="49" charset="0"/>
              </a:rPr>
              <a:t>do {</a:t>
            </a:r>
          </a:p>
          <a:p>
            <a:pPr lvl="1">
              <a:buNone/>
            </a:pPr>
            <a:r>
              <a:rPr lang="en-US" altLang="zh-CN" sz="2000" dirty="0">
                <a:latin typeface="Consolas" pitchFamily="49" charset="0"/>
              </a:rPr>
              <a:t>	  </a:t>
            </a:r>
            <a:r>
              <a:rPr lang="en-US" altLang="zh-CN" sz="2000" dirty="0" err="1">
                <a:latin typeface="Consolas" pitchFamily="49" charset="0"/>
              </a:rPr>
              <a:t>ch</a:t>
            </a:r>
            <a:r>
              <a:rPr lang="en-US" altLang="zh-CN" sz="2000" dirty="0">
                <a:latin typeface="Consolas" pitchFamily="49" charset="0"/>
              </a:rPr>
              <a:t> = </a:t>
            </a:r>
            <a:r>
              <a:rPr lang="en-US" altLang="zh-CN" sz="2000" dirty="0" err="1">
                <a:latin typeface="Consolas" pitchFamily="49" charset="0"/>
              </a:rPr>
              <a:t>getchar</a:t>
            </a:r>
            <a:r>
              <a:rPr lang="en-US" altLang="zh-CN" sz="2000" dirty="0">
                <a:latin typeface="Consolas" pitchFamily="49" charset="0"/>
              </a:rPr>
              <a:t>();</a:t>
            </a:r>
          </a:p>
          <a:p>
            <a:pPr lvl="1">
              <a:buNone/>
            </a:pPr>
            <a:r>
              <a:rPr lang="en-US" altLang="zh-CN" sz="2000" dirty="0">
                <a:latin typeface="Consolas" pitchFamily="49" charset="0"/>
              </a:rPr>
              <a:t>} while (</a:t>
            </a:r>
            <a:r>
              <a:rPr lang="en-US" altLang="zh-CN" sz="2000" dirty="0" err="1">
                <a:latin typeface="Consolas" pitchFamily="49" charset="0"/>
              </a:rPr>
              <a:t>ch</a:t>
            </a:r>
            <a:r>
              <a:rPr lang="en-US" altLang="zh-CN" sz="2000" dirty="0">
                <a:latin typeface="Consolas" pitchFamily="49" charset="0"/>
              </a:rPr>
              <a:t> != '\n');</a:t>
            </a:r>
            <a:endParaRPr lang="zh-CN" altLang="en-US" sz="2000" dirty="0"/>
          </a:p>
        </p:txBody>
      </p:sp>
      <p:sp>
        <p:nvSpPr>
          <p:cNvPr id="6" name="爆炸形 1 5"/>
          <p:cNvSpPr/>
          <p:nvPr/>
        </p:nvSpPr>
        <p:spPr>
          <a:xfrm>
            <a:off x="6732240" y="1275606"/>
            <a:ext cx="2411760" cy="1350150"/>
          </a:xfrm>
          <a:prstGeom prst="irregularSeal1">
            <a:avLst/>
          </a:prstGeom>
          <a:noFill/>
          <a:ln>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a:solidFill>
                  <a:srgbClr val="0000FF"/>
                </a:solidFill>
                <a:latin typeface="微软雅黑" pitchFamily="34" charset="-122"/>
                <a:ea typeface="微软雅黑" pitchFamily="34" charset="-122"/>
              </a:rPr>
              <a:t>可否精简？</a:t>
            </a:r>
            <a:endParaRPr lang="zh-CN" altLang="en-US" sz="2000" dirty="0">
              <a:solidFill>
                <a:srgbClr val="0000FF"/>
              </a:solidFill>
              <a:latin typeface="微软雅黑" pitchFamily="34" charset="-122"/>
              <a:ea typeface="微软雅黑" pitchFamily="34" charset="-122"/>
            </a:endParaRPr>
          </a:p>
        </p:txBody>
      </p:sp>
    </p:spTree>
    <p:extLst>
      <p:ext uri="{BB962C8B-B14F-4D97-AF65-F5344CB8AC3E}">
        <p14:creationId xmlns:p14="http://schemas.microsoft.com/office/powerpoint/2010/main" val="93573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solidFill>
          <a:schemeClr val="accent1"/>
        </a:solidFill>
        <a:ln w="66675" cap="flat" cmpd="sng" algn="ctr">
          <a:solidFill>
            <a:schemeClr val="accent2">
              <a:lumMod val="75000"/>
            </a:schemeClr>
          </a:solidFill>
          <a:prstDash val="solid"/>
          <a:round/>
          <a:headEnd type="none" w="sm" len="sm"/>
          <a:tailEnd type="triangl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luoxch-c1</Template>
  <TotalTime>88492</TotalTime>
  <Words>9524</Words>
  <Application>Microsoft Office PowerPoint</Application>
  <PresentationFormat>全屏显示(16:9)</PresentationFormat>
  <Paragraphs>1066</Paragraphs>
  <Slides>135</Slides>
  <Notes>64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135</vt:i4>
      </vt:variant>
    </vt:vector>
  </HeadingPairs>
  <TitlesOfParts>
    <vt:vector size="146" baseType="lpstr">
      <vt:lpstr>Gungsuh</vt:lpstr>
      <vt:lpstr>微软雅黑</vt:lpstr>
      <vt:lpstr>Arial</vt:lpstr>
      <vt:lpstr>Calibri</vt:lpstr>
      <vt:lpstr>Consolas</vt:lpstr>
      <vt:lpstr>Courier New</vt:lpstr>
      <vt:lpstr>Symbol</vt:lpstr>
      <vt:lpstr>Times New Roman</vt:lpstr>
      <vt:lpstr>Wingdings</vt:lpstr>
      <vt:lpstr>tm2</vt:lpstr>
      <vt:lpstr>Equation</vt:lpstr>
      <vt:lpstr>第三章  数据类型</vt:lpstr>
      <vt:lpstr>PowerPoint 演示文稿</vt:lpstr>
      <vt:lpstr>基本数据类型</vt:lpstr>
      <vt:lpstr>PowerPoint 演示文稿</vt:lpstr>
      <vt:lpstr> 3.1 C 语言数据存储初探</vt:lpstr>
      <vt:lpstr>常量区</vt:lpstr>
      <vt:lpstr>静态区</vt:lpstr>
      <vt:lpstr>栈区</vt:lpstr>
      <vt:lpstr>PowerPoint 演示文稿</vt:lpstr>
      <vt:lpstr>堆区</vt:lpstr>
      <vt:lpstr> 3.2 常量</vt:lpstr>
      <vt:lpstr>直接常量</vt:lpstr>
      <vt:lpstr>PowerPoint 演示文稿</vt:lpstr>
      <vt:lpstr>PowerPoint 演示文稿</vt:lpstr>
      <vt:lpstr>宏常量</vt:lpstr>
      <vt:lpstr>宏常量</vt:lpstr>
      <vt:lpstr>宏常量</vt:lpstr>
      <vt:lpstr>初学者易犯的错</vt:lpstr>
      <vt:lpstr>const 关键字</vt:lpstr>
      <vt:lpstr>const 关键字</vt:lpstr>
      <vt:lpstr>3.3 变量</vt:lpstr>
      <vt:lpstr>3.3 变量</vt:lpstr>
      <vt:lpstr>变量的空间维度和时间维度</vt:lpstr>
      <vt:lpstr>变量的空间维度和时间维度</vt:lpstr>
      <vt:lpstr>变量的空间维度和时间维度</vt:lpstr>
      <vt:lpstr>全局变量</vt:lpstr>
      <vt:lpstr>PowerPoint 演示文稿</vt:lpstr>
      <vt:lpstr>局部变量</vt:lpstr>
      <vt:lpstr>PowerPoint 演示文稿</vt:lpstr>
      <vt:lpstr> static 关键字</vt:lpstr>
      <vt:lpstr>静态局部变量</vt:lpstr>
      <vt:lpstr>PowerPoint 演示文稿</vt:lpstr>
      <vt:lpstr>静态全局变量</vt:lpstr>
      <vt:lpstr>3.4  整型</vt:lpstr>
      <vt:lpstr>整型</vt:lpstr>
      <vt:lpstr>有符号整型(int)</vt:lpstr>
      <vt:lpstr>有符号整数</vt:lpstr>
      <vt:lpstr>无符号整型(unsigned)</vt:lpstr>
      <vt:lpstr>无符号整数</vt:lpstr>
      <vt:lpstr>16位机器上整型通常的取值范围</vt:lpstr>
      <vt:lpstr>32位机器上整型通常的取值范围</vt:lpstr>
      <vt:lpstr>64位机器上整型通常的取值范围</vt:lpstr>
      <vt:lpstr>不同整型的长度——limits.h</vt:lpstr>
      <vt:lpstr>PowerPoint 演示文稿</vt:lpstr>
      <vt:lpstr>PowerPoint 演示文稿</vt:lpstr>
      <vt:lpstr>C99中的整型</vt:lpstr>
      <vt:lpstr>整数常量</vt:lpstr>
      <vt:lpstr>八进制和十六进制数</vt:lpstr>
      <vt:lpstr>PowerPoint 演示文稿</vt:lpstr>
      <vt:lpstr>PowerPoint 演示文稿</vt:lpstr>
      <vt:lpstr>PowerPoint 演示文稿</vt:lpstr>
      <vt:lpstr>PowerPoint 演示文稿</vt:lpstr>
      <vt:lpstr>PowerPoint 演示文稿</vt:lpstr>
      <vt:lpstr>PowerPoint 演示文稿</vt:lpstr>
      <vt:lpstr>整型常量</vt:lpstr>
      <vt:lpstr>整型常量</vt:lpstr>
      <vt:lpstr>整型常量</vt:lpstr>
      <vt:lpstr>C99中的整型常量</vt:lpstr>
      <vt:lpstr>整数溢出</vt:lpstr>
      <vt:lpstr>整型—输入/输出</vt:lpstr>
      <vt:lpstr>整型—输入/输出</vt:lpstr>
      <vt:lpstr>例: 整数的不同进制数表示及转换</vt:lpstr>
      <vt:lpstr>PowerPoint 演示文稿</vt:lpstr>
      <vt:lpstr>sum2.c</vt:lpstr>
      <vt:lpstr>3.5 浮点型</vt:lpstr>
      <vt:lpstr>浮点型</vt:lpstr>
      <vt:lpstr>IEEE浮点标准</vt:lpstr>
      <vt:lpstr>IEEE浮点数标准：单精度浮点数</vt:lpstr>
      <vt:lpstr>IEEE浮点数标准：双精度浮点数</vt:lpstr>
      <vt:lpstr>PowerPoint 演示文稿</vt:lpstr>
      <vt:lpstr>浮点类型</vt:lpstr>
      <vt:lpstr>浮点型—精度—float.h</vt:lpstr>
      <vt:lpstr>浮点型常量</vt:lpstr>
      <vt:lpstr>浮点型常量的存放</vt:lpstr>
      <vt:lpstr>浮点型变量</vt:lpstr>
      <vt:lpstr>浮点型—输入/输出</vt:lpstr>
      <vt:lpstr>例：计算所持有的股票的价值</vt:lpstr>
      <vt:lpstr>PowerPoint 演示文稿</vt:lpstr>
      <vt:lpstr>3.6  字符型</vt:lpstr>
      <vt:lpstr>字符集</vt:lpstr>
      <vt:lpstr>PowerPoint 演示文稿</vt:lpstr>
      <vt:lpstr>PowerPoint 演示文稿</vt:lpstr>
      <vt:lpstr>PowerPoint 演示文稿</vt:lpstr>
      <vt:lpstr>字符类型——char</vt:lpstr>
      <vt:lpstr>字符操作</vt:lpstr>
      <vt:lpstr>字符操作</vt:lpstr>
      <vt:lpstr>字符操作</vt:lpstr>
      <vt:lpstr>字符操作</vt:lpstr>
      <vt:lpstr>有符号和无符号char</vt:lpstr>
      <vt:lpstr>转义序列</vt:lpstr>
      <vt:lpstr>转义序列——字符转义序列</vt:lpstr>
      <vt:lpstr>转义序列</vt:lpstr>
      <vt:lpstr>转义序列——数字转义</vt:lpstr>
      <vt:lpstr>转义序列的使用</vt:lpstr>
      <vt:lpstr>读/写字符</vt:lpstr>
      <vt:lpstr>读/写字符</vt:lpstr>
      <vt:lpstr>读/写字符——getchar，putchar</vt:lpstr>
      <vt:lpstr>读/写字符</vt:lpstr>
      <vt:lpstr>读/写字符</vt:lpstr>
      <vt:lpstr>读/写字符</vt:lpstr>
      <vt:lpstr>读/写字符</vt:lpstr>
      <vt:lpstr>过滤一行字符串中的数字并输出结果</vt:lpstr>
      <vt:lpstr>读/写字符</vt:lpstr>
      <vt:lpstr>程序：确定消息的长度</vt:lpstr>
      <vt:lpstr>length.c</vt:lpstr>
      <vt:lpstr>类型转换</vt:lpstr>
      <vt:lpstr>类型转换</vt:lpstr>
      <vt:lpstr>隐式类型转换—场景</vt:lpstr>
      <vt:lpstr>常用算术转换</vt:lpstr>
      <vt:lpstr>常用算术转换</vt:lpstr>
      <vt:lpstr>隐式类型转换--规则</vt:lpstr>
      <vt:lpstr>任一操作数的类型是浮点型</vt:lpstr>
      <vt:lpstr>两个操作数均不是浮点数</vt:lpstr>
      <vt:lpstr>隐式类型转换—例</vt:lpstr>
      <vt:lpstr>赋值中的类型转换</vt:lpstr>
      <vt:lpstr>赋值中的类型转换—例</vt:lpstr>
      <vt:lpstr>赋值中的类型转换</vt:lpstr>
      <vt:lpstr>赋值中的类型转换</vt:lpstr>
      <vt:lpstr>强制类型转换</vt:lpstr>
      <vt:lpstr>强制类型转换</vt:lpstr>
      <vt:lpstr>强制类型转换——例</vt:lpstr>
      <vt:lpstr>强制类型转换</vt:lpstr>
      <vt:lpstr>强制类型转换</vt:lpstr>
      <vt:lpstr>强制类型转换</vt:lpstr>
      <vt:lpstr>类型定义——定义新的类型</vt:lpstr>
      <vt:lpstr>类型定义——定义新的类型</vt:lpstr>
      <vt:lpstr>类型定义的优点</vt:lpstr>
      <vt:lpstr>类型定义的优点</vt:lpstr>
      <vt:lpstr>类型定义和移植性</vt:lpstr>
      <vt:lpstr>类型定义和移植性</vt:lpstr>
      <vt:lpstr>类型定义和移植性</vt:lpstr>
      <vt:lpstr>PowerPoint 演示文稿</vt:lpstr>
      <vt:lpstr>长度运算符—sizeof</vt:lpstr>
      <vt:lpstr>基本数据类型的长度--sizeof()</vt:lpstr>
      <vt:lpstr>sizeof运算符——用于表达式</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程序设计基础（C语言）</dc:title>
  <dc:creator>罗绪成</dc:creator>
  <cp:lastModifiedBy>417091293@qq.com</cp:lastModifiedBy>
  <cp:revision>737</cp:revision>
  <dcterms:created xsi:type="dcterms:W3CDTF">2009-10-29T02:56:21Z</dcterms:created>
  <dcterms:modified xsi:type="dcterms:W3CDTF">2022-09-08T05:28:47Z</dcterms:modified>
</cp:coreProperties>
</file>