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53"/>
  </p:notesMasterIdLst>
  <p:sldIdLst>
    <p:sldId id="256" r:id="rId2"/>
    <p:sldId id="260" r:id="rId3"/>
    <p:sldId id="261" r:id="rId4"/>
    <p:sldId id="262" r:id="rId5"/>
    <p:sldId id="263" r:id="rId6"/>
    <p:sldId id="264" r:id="rId7"/>
    <p:sldId id="265" r:id="rId8"/>
    <p:sldId id="266" r:id="rId9"/>
    <p:sldId id="267" r:id="rId10"/>
    <p:sldId id="287" r:id="rId11"/>
    <p:sldId id="304" r:id="rId12"/>
    <p:sldId id="305" r:id="rId13"/>
    <p:sldId id="306" r:id="rId14"/>
    <p:sldId id="307" r:id="rId15"/>
    <p:sldId id="308" r:id="rId16"/>
    <p:sldId id="309" r:id="rId17"/>
    <p:sldId id="269" r:id="rId18"/>
    <p:sldId id="270" r:id="rId19"/>
    <p:sldId id="273" r:id="rId20"/>
    <p:sldId id="274" r:id="rId21"/>
    <p:sldId id="275" r:id="rId22"/>
    <p:sldId id="276" r:id="rId23"/>
    <p:sldId id="277" r:id="rId24"/>
    <p:sldId id="278" r:id="rId25"/>
    <p:sldId id="279" r:id="rId26"/>
    <p:sldId id="280" r:id="rId27"/>
    <p:sldId id="281" r:id="rId28"/>
    <p:sldId id="282" r:id="rId29"/>
    <p:sldId id="283" r:id="rId30"/>
    <p:sldId id="286" r:id="rId31"/>
    <p:sldId id="288" r:id="rId32"/>
    <p:sldId id="289" r:id="rId33"/>
    <p:sldId id="290" r:id="rId34"/>
    <p:sldId id="291" r:id="rId35"/>
    <p:sldId id="292" r:id="rId36"/>
    <p:sldId id="293" r:id="rId37"/>
    <p:sldId id="294" r:id="rId38"/>
    <p:sldId id="295" r:id="rId39"/>
    <p:sldId id="296" r:id="rId40"/>
    <p:sldId id="297" r:id="rId41"/>
    <p:sldId id="298" r:id="rId42"/>
    <p:sldId id="285" r:id="rId43"/>
    <p:sldId id="299" r:id="rId44"/>
    <p:sldId id="300" r:id="rId45"/>
    <p:sldId id="301" r:id="rId46"/>
    <p:sldId id="1219" r:id="rId47"/>
    <p:sldId id="284" r:id="rId48"/>
    <p:sldId id="302" r:id="rId49"/>
    <p:sldId id="1227" r:id="rId50"/>
    <p:sldId id="1229" r:id="rId51"/>
    <p:sldId id="320" r:id="rId52"/>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CC0099"/>
    <a:srgbClr val="6DBFAB"/>
    <a:srgbClr val="FF00FF"/>
    <a:srgbClr val="FF7706"/>
    <a:srgbClr val="006600"/>
    <a:srgbClr val="990033"/>
    <a:srgbClr val="660033"/>
    <a:srgbClr val="C6A02E"/>
    <a:srgbClr val="B82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4" autoAdjust="0"/>
    <p:restoredTop sz="94660"/>
  </p:normalViewPr>
  <p:slideViewPr>
    <p:cSldViewPr>
      <p:cViewPr varScale="1">
        <p:scale>
          <a:sx n="67" d="100"/>
          <a:sy n="67" d="100"/>
        </p:scale>
        <p:origin x="604" y="5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p:spPr>
        <p:txBody>
          <a:bodyPr/>
          <a:lstStyle/>
          <a:p>
            <a:r>
              <a:rPr lang="zh-CN" altLang="en-US" sz="1100"/>
              <a:t>几元运算符的几元代表了参与算术运算的操作数的个数。</a:t>
            </a:r>
          </a:p>
          <a:p>
            <a:r>
              <a:rPr lang="zh-CN" altLang="en-US" sz="1100"/>
              <a:t>一元算术运算符</a:t>
            </a:r>
            <a:r>
              <a:rPr lang="zh-CN" altLang="en-US" sz="1000">
                <a:latin typeface="微软雅黑" pitchFamily="34" charset="-122"/>
                <a:ea typeface="微软雅黑" pitchFamily="34" charset="-122"/>
              </a:rPr>
              <a:t>仅需一个操作数，二元算术运算符需要</a:t>
            </a:r>
            <a:r>
              <a:rPr lang="zh-CN" altLang="en-US" sz="1100"/>
              <a:t>两个操作数，</a:t>
            </a:r>
          </a:p>
        </p:txBody>
      </p:sp>
    </p:spTree>
    <p:extLst>
      <p:ext uri="{BB962C8B-B14F-4D97-AF65-F5344CB8AC3E}">
        <p14:creationId xmlns:p14="http://schemas.microsoft.com/office/powerpoint/2010/main" val="85010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w="9525"/>
        </p:spPr>
        <p:txBody>
          <a:bodyPr/>
          <a:lstStyle/>
          <a:p>
            <a:r>
              <a:rPr lang="zh-CN" altLang="en-US"/>
              <a:t>如果将整数值</a:t>
            </a:r>
            <a:r>
              <a:rPr lang="en-US" altLang="zh-CN"/>
              <a:t>12</a:t>
            </a:r>
            <a:r>
              <a:rPr lang="zh-CN" altLang="en-US"/>
              <a:t>赋值给符点型变量</a:t>
            </a:r>
            <a:r>
              <a:rPr lang="en-US" altLang="zh-CN"/>
              <a:t>f</a:t>
            </a:r>
            <a:r>
              <a:rPr lang="zh-CN" altLang="en-US"/>
              <a:t>，则</a:t>
            </a:r>
            <a:r>
              <a:rPr lang="en-US" altLang="zh-CN"/>
              <a:t>f</a:t>
            </a:r>
            <a:r>
              <a:rPr lang="zh-CN" altLang="en-US"/>
              <a:t>的值就是</a:t>
            </a:r>
            <a:r>
              <a:rPr lang="en-US" altLang="zh-CN"/>
              <a:t>12</a:t>
            </a:r>
            <a:r>
              <a:rPr lang="zh-CN" altLang="en-US"/>
              <a:t>，不会变；把</a:t>
            </a:r>
            <a:r>
              <a:rPr lang="en-US" altLang="zh-CN"/>
              <a:t>-12</a:t>
            </a:r>
            <a:r>
              <a:rPr lang="zh-CN" altLang="en-US"/>
              <a:t>赋值给</a:t>
            </a:r>
            <a:r>
              <a:rPr lang="en-US" altLang="zh-CN"/>
              <a:t>f</a:t>
            </a:r>
            <a:r>
              <a:rPr lang="zh-CN" altLang="en-US"/>
              <a:t>，则</a:t>
            </a:r>
            <a:r>
              <a:rPr lang="en-US" altLang="zh-CN"/>
              <a:t>f</a:t>
            </a:r>
            <a:r>
              <a:rPr lang="zh-CN" altLang="en-US"/>
              <a:t>的值就是</a:t>
            </a:r>
            <a:r>
              <a:rPr lang="en-US" altLang="zh-CN"/>
              <a:t>-12</a:t>
            </a:r>
            <a:r>
              <a:rPr lang="zh-CN" altLang="en-US"/>
              <a:t>。只是</a:t>
            </a:r>
            <a:r>
              <a:rPr lang="en-US" altLang="zh-CN"/>
              <a:t>12</a:t>
            </a:r>
            <a:r>
              <a:rPr lang="zh-CN" altLang="en-US"/>
              <a:t>和</a:t>
            </a:r>
            <a:r>
              <a:rPr lang="en-US" altLang="zh-CN"/>
              <a:t>-12</a:t>
            </a:r>
            <a:r>
              <a:rPr lang="zh-CN" altLang="en-US"/>
              <a:t>是用浮点型表示，带有小数点。如果将浮点型数据赋值给整形变量，则赋值后的值可能会发生改变。比如把</a:t>
            </a:r>
            <a:r>
              <a:rPr lang="en-US" altLang="zh-CN"/>
              <a:t>12.0</a:t>
            </a:r>
            <a:r>
              <a:rPr lang="zh-CN" altLang="en-US"/>
              <a:t>赋值给</a:t>
            </a:r>
            <a:r>
              <a:rPr lang="en-US" altLang="zh-CN"/>
              <a:t>i</a:t>
            </a:r>
            <a:r>
              <a:rPr lang="zh-CN" altLang="en-US"/>
              <a:t>，则</a:t>
            </a:r>
            <a:r>
              <a:rPr lang="en-US" altLang="zh-CN"/>
              <a:t>i</a:t>
            </a:r>
            <a:r>
              <a:rPr lang="zh-CN" altLang="en-US"/>
              <a:t>的值还是</a:t>
            </a:r>
            <a:r>
              <a:rPr lang="en-US" altLang="zh-CN"/>
              <a:t>12</a:t>
            </a:r>
            <a:r>
              <a:rPr lang="zh-CN" altLang="en-US"/>
              <a:t>，但是把</a:t>
            </a:r>
            <a:r>
              <a:rPr lang="en-US" altLang="zh-CN"/>
              <a:t>12.9</a:t>
            </a:r>
            <a:r>
              <a:rPr lang="zh-CN" altLang="en-US"/>
              <a:t>赋值给</a:t>
            </a:r>
            <a:r>
              <a:rPr lang="en-US" altLang="zh-CN"/>
              <a:t>i</a:t>
            </a:r>
            <a:r>
              <a:rPr lang="zh-CN" altLang="en-US"/>
              <a:t>，</a:t>
            </a:r>
            <a:r>
              <a:rPr lang="en-US" altLang="zh-CN"/>
              <a:t>i</a:t>
            </a:r>
            <a:r>
              <a:rPr lang="zh-CN" altLang="en-US"/>
              <a:t>的值就为</a:t>
            </a:r>
            <a:r>
              <a:rPr lang="en-US" altLang="zh-CN"/>
              <a:t>12</a:t>
            </a:r>
            <a:r>
              <a:rPr lang="zh-CN" altLang="en-US"/>
              <a:t>。</a:t>
            </a:r>
          </a:p>
        </p:txBody>
      </p:sp>
    </p:spTree>
    <p:extLst>
      <p:ext uri="{BB962C8B-B14F-4D97-AF65-F5344CB8AC3E}">
        <p14:creationId xmlns:p14="http://schemas.microsoft.com/office/powerpoint/2010/main" val="3389786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w="9525"/>
        </p:spPr>
        <p:txBody>
          <a:bodyPr/>
          <a:lstStyle/>
          <a:p>
            <a:r>
              <a:rPr lang="zh-CN" altLang="en-US"/>
              <a:t>右结合代表从最右的运算符开始解析。这个理所当然，因为赋值操作的方向性是将右边的值赋值给左边。</a:t>
            </a:r>
          </a:p>
        </p:txBody>
      </p:sp>
    </p:spTree>
    <p:extLst>
      <p:ext uri="{BB962C8B-B14F-4D97-AF65-F5344CB8AC3E}">
        <p14:creationId xmlns:p14="http://schemas.microsoft.com/office/powerpoint/2010/main" val="1848523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w="9525"/>
        </p:spPr>
        <p:txBody>
          <a:bodyPr/>
          <a:lstStyle/>
          <a:p>
            <a:r>
              <a:rPr lang="zh-CN" altLang="en-US"/>
              <a:t>如果没有转变观念，理解赋值操作，而是习惯想成为数学等号，很容易出现</a:t>
            </a:r>
            <a:r>
              <a:rPr lang="en-US" altLang="zh-CN"/>
              <a:t>i+j=0</a:t>
            </a:r>
            <a:r>
              <a:rPr lang="zh-CN" altLang="en-US"/>
              <a:t>这样的错误。</a:t>
            </a:r>
          </a:p>
        </p:txBody>
      </p:sp>
    </p:spTree>
    <p:extLst>
      <p:ext uri="{BB962C8B-B14F-4D97-AF65-F5344CB8AC3E}">
        <p14:creationId xmlns:p14="http://schemas.microsoft.com/office/powerpoint/2010/main" val="68456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w="9525"/>
        </p:spPr>
        <p:txBody>
          <a:bodyPr/>
          <a:lstStyle/>
          <a:p>
            <a:r>
              <a:rPr lang="en-US" altLang="zh-CN" sz="1100"/>
              <a:t>&lt;&lt;=    &gt;&gt;=    &amp;=   ^=   |=</a:t>
            </a:r>
            <a:r>
              <a:rPr lang="zh-CN" altLang="en-US" sz="1100"/>
              <a:t>参见</a:t>
            </a:r>
            <a:r>
              <a:rPr lang="en-US" altLang="zh-CN" sz="1100"/>
              <a:t>20</a:t>
            </a:r>
            <a:r>
              <a:rPr lang="zh-CN" altLang="en-US" sz="1100"/>
              <a:t>章</a:t>
            </a:r>
          </a:p>
          <a:p>
            <a:r>
              <a:rPr lang="zh-CN" altLang="en-US" sz="1100"/>
              <a:t>复合赋值运算符的特点，赋值运算始终在右边，复合的运算，比如加、减等在赋值运算符的左边。</a:t>
            </a:r>
          </a:p>
        </p:txBody>
      </p:sp>
    </p:spTree>
    <p:extLst>
      <p:ext uri="{BB962C8B-B14F-4D97-AF65-F5344CB8AC3E}">
        <p14:creationId xmlns:p14="http://schemas.microsoft.com/office/powerpoint/2010/main" val="974232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w="9525"/>
        </p:spPr>
        <p:txBody>
          <a:bodyPr/>
          <a:lstStyle/>
          <a:p>
            <a:r>
              <a:rPr lang="en-US" altLang="zh-CN" sz="1100"/>
              <a:t>v</a:t>
            </a:r>
            <a:r>
              <a:rPr lang="zh-CN" altLang="en-US" sz="1100"/>
              <a:t>是</a:t>
            </a:r>
            <a:r>
              <a:rPr lang="en-US" altLang="zh-CN" sz="1100"/>
              <a:t>i,</a:t>
            </a:r>
            <a:r>
              <a:rPr lang="zh-CN" altLang="en-US" sz="1100"/>
              <a:t>，</a:t>
            </a:r>
            <a:r>
              <a:rPr lang="en-US" altLang="zh-CN" sz="1100"/>
              <a:t>e</a:t>
            </a:r>
            <a:r>
              <a:rPr lang="zh-CN" altLang="en-US" sz="1100"/>
              <a:t>是</a:t>
            </a:r>
            <a:r>
              <a:rPr lang="en-US" altLang="zh-CN" sz="1100"/>
              <a:t>2</a:t>
            </a:r>
            <a:r>
              <a:rPr lang="zh-CN" altLang="en-US" sz="1100"/>
              <a:t>。</a:t>
            </a:r>
          </a:p>
        </p:txBody>
      </p:sp>
    </p:spTree>
    <p:extLst>
      <p:ext uri="{BB962C8B-B14F-4D97-AF65-F5344CB8AC3E}">
        <p14:creationId xmlns:p14="http://schemas.microsoft.com/office/powerpoint/2010/main" val="2351253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32770" name="Rectangle 3"/>
          <p:cNvSpPr>
            <a:spLocks noGrp="1" noChangeArrowheads="1"/>
          </p:cNvSpPr>
          <p:nvPr>
            <p:ph type="body" idx="1"/>
          </p:nvPr>
        </p:nvSpPr>
        <p:spPr>
          <a:noFill/>
          <a:ln w="9525"/>
        </p:spPr>
        <p:txBody>
          <a:bodyPr/>
          <a:lstStyle/>
          <a:p>
            <a:r>
              <a:rPr lang="zh-CN" altLang="en-US" sz="1100" dirty="0"/>
              <a:t>假设</a:t>
            </a:r>
            <a:r>
              <a:rPr lang="en-US" altLang="zh-CN" sz="1100" dirty="0" err="1"/>
              <a:t>I,a,b</a:t>
            </a:r>
            <a:r>
              <a:rPr lang="zh-CN" altLang="en-US" sz="1100" dirty="0"/>
              <a:t>都已经初始化过，有明确的数值。</a:t>
            </a:r>
            <a:r>
              <a:rPr lang="en-US" altLang="zh-CN" sz="1100" dirty="0"/>
              <a:t>v</a:t>
            </a:r>
            <a:r>
              <a:rPr lang="zh-CN" altLang="en-US" sz="1100" dirty="0"/>
              <a:t>是</a:t>
            </a:r>
            <a:r>
              <a:rPr lang="en-US" altLang="zh-CN" sz="1100" dirty="0" err="1"/>
              <a:t>i</a:t>
            </a:r>
            <a:r>
              <a:rPr lang="zh-CN" altLang="en-US" sz="1100" dirty="0"/>
              <a:t>，</a:t>
            </a:r>
            <a:r>
              <a:rPr lang="en-US" altLang="zh-CN" sz="1100" dirty="0"/>
              <a:t>e</a:t>
            </a:r>
            <a:r>
              <a:rPr lang="zh-CN" altLang="en-US" sz="1100" dirty="0"/>
              <a:t>不是常数，而是一个更复杂的表达式。</a:t>
            </a:r>
            <a:r>
              <a:rPr lang="en-US" altLang="zh-CN" sz="1100" dirty="0"/>
              <a:t>-b</a:t>
            </a:r>
            <a:r>
              <a:rPr lang="zh-CN" altLang="en-US" sz="1100" dirty="0"/>
              <a:t>也是</a:t>
            </a:r>
            <a:r>
              <a:rPr lang="en-US" altLang="zh-CN" sz="1100" dirty="0"/>
              <a:t>e</a:t>
            </a:r>
            <a:r>
              <a:rPr lang="zh-CN" altLang="en-US" sz="1100" dirty="0"/>
              <a:t>的一部分，但是却没有参与复合赋值运算。</a:t>
            </a:r>
          </a:p>
        </p:txBody>
      </p:sp>
    </p:spTree>
    <p:extLst>
      <p:ext uri="{BB962C8B-B14F-4D97-AF65-F5344CB8AC3E}">
        <p14:creationId xmlns:p14="http://schemas.microsoft.com/office/powerpoint/2010/main" val="3207304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ln/>
        </p:spPr>
      </p:sp>
      <p:sp>
        <p:nvSpPr>
          <p:cNvPr id="34818" name="Rectangle 3"/>
          <p:cNvSpPr>
            <a:spLocks noGrp="1" noChangeArrowheads="1"/>
          </p:cNvSpPr>
          <p:nvPr>
            <p:ph type="body" idx="1"/>
          </p:nvPr>
        </p:nvSpPr>
        <p:spPr>
          <a:noFill/>
          <a:ln w="9525"/>
        </p:spPr>
        <p:txBody>
          <a:bodyPr/>
          <a:lstStyle/>
          <a:p>
            <a:r>
              <a:rPr lang="zh-CN" altLang="en-US"/>
              <a:t>为什么不是</a:t>
            </a:r>
            <a:r>
              <a:rPr lang="en-US" altLang="zh-CN"/>
              <a:t>i+j</a:t>
            </a:r>
            <a:r>
              <a:rPr lang="zh-CN" altLang="en-US"/>
              <a:t>，然后赋值给</a:t>
            </a:r>
            <a:r>
              <a:rPr lang="en-US" altLang="zh-CN"/>
              <a:t>i?</a:t>
            </a:r>
            <a:r>
              <a:rPr lang="zh-CN" altLang="en-US"/>
              <a:t>不是复合赋值运算符号。这节前面讲到赋值运算符是右结合，对于复合赋值运算符，同样也是右结合。</a:t>
            </a:r>
            <a:r>
              <a:rPr lang="en-US" altLang="zh-CN"/>
              <a:t>I = i+a</a:t>
            </a:r>
            <a:r>
              <a:rPr lang="zh-CN" altLang="en-US"/>
              <a:t>时有同学会问，</a:t>
            </a:r>
            <a:r>
              <a:rPr lang="en-US" altLang="zh-CN"/>
              <a:t>b</a:t>
            </a:r>
            <a:r>
              <a:rPr lang="zh-CN" altLang="en-US"/>
              <a:t>参与运算吗？</a:t>
            </a:r>
            <a:r>
              <a:rPr lang="en-US" altLang="zh-CN"/>
              <a:t>B</a:t>
            </a:r>
            <a:r>
              <a:rPr lang="zh-CN" altLang="en-US"/>
              <a:t>的运算符是前面那个多重赋值，已经跟现在不是同一个运算符了，所以跟</a:t>
            </a:r>
            <a:r>
              <a:rPr lang="en-US" altLang="zh-CN"/>
              <a:t>b</a:t>
            </a:r>
            <a:r>
              <a:rPr lang="zh-CN" altLang="en-US"/>
              <a:t>无关了。</a:t>
            </a:r>
          </a:p>
        </p:txBody>
      </p:sp>
    </p:spTree>
    <p:extLst>
      <p:ext uri="{BB962C8B-B14F-4D97-AF65-F5344CB8AC3E}">
        <p14:creationId xmlns:p14="http://schemas.microsoft.com/office/powerpoint/2010/main" val="348159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p:spPr>
        <p:txBody>
          <a:bodyPr/>
          <a:lstStyle/>
          <a:p>
            <a:r>
              <a:rPr lang="zh-CN" altLang="en-US"/>
              <a:t>增加多少，减少多少呢？幅度为</a:t>
            </a:r>
            <a:r>
              <a:rPr lang="en-US" altLang="zh-CN"/>
              <a:t>1</a:t>
            </a:r>
            <a:r>
              <a:rPr lang="zh-CN" altLang="en-US"/>
              <a:t>，即增加</a:t>
            </a:r>
            <a:r>
              <a:rPr lang="en-US" altLang="zh-CN"/>
              <a:t>1</a:t>
            </a:r>
            <a:r>
              <a:rPr lang="zh-CN" altLang="en-US"/>
              <a:t>，或者减少</a:t>
            </a:r>
            <a:r>
              <a:rPr lang="en-US" altLang="zh-CN"/>
              <a:t>1</a:t>
            </a:r>
            <a:r>
              <a:rPr lang="zh-CN" altLang="en-US"/>
              <a:t>。</a:t>
            </a:r>
          </a:p>
        </p:txBody>
      </p:sp>
    </p:spTree>
    <p:extLst>
      <p:ext uri="{BB962C8B-B14F-4D97-AF65-F5344CB8AC3E}">
        <p14:creationId xmlns:p14="http://schemas.microsoft.com/office/powerpoint/2010/main" val="633018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noTextEdit="1"/>
          </p:cNvSpPr>
          <p:nvPr>
            <p:ph type="sldImg"/>
          </p:nvPr>
        </p:nvSpPr>
        <p:spPr>
          <a:ln/>
        </p:spPr>
      </p:sp>
      <p:sp>
        <p:nvSpPr>
          <p:cNvPr id="13314" name="Rectangle 3"/>
          <p:cNvSpPr>
            <a:spLocks noGrp="1" noChangeArrowheads="1"/>
          </p:cNvSpPr>
          <p:nvPr>
            <p:ph type="body" idx="1"/>
          </p:nvPr>
        </p:nvSpPr>
        <p:spPr>
          <a:noFill/>
          <a:ln w="9525"/>
        </p:spPr>
        <p:txBody>
          <a:bodyPr/>
          <a:lstStyle/>
          <a:p>
            <a:r>
              <a:rPr lang="zh-CN" altLang="en-US"/>
              <a:t>类比英语前后缀含义，前缀放前面，变量的前面；后缀位置在后面，变量的后面。</a:t>
            </a:r>
          </a:p>
        </p:txBody>
      </p:sp>
    </p:spTree>
    <p:extLst>
      <p:ext uri="{BB962C8B-B14F-4D97-AF65-F5344CB8AC3E}">
        <p14:creationId xmlns:p14="http://schemas.microsoft.com/office/powerpoint/2010/main" val="1988819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ln/>
        </p:spPr>
      </p:sp>
      <p:sp>
        <p:nvSpPr>
          <p:cNvPr id="15362" name="Rectangle 3"/>
          <p:cNvSpPr>
            <a:spLocks noGrp="1" noChangeArrowheads="1"/>
          </p:cNvSpPr>
          <p:nvPr>
            <p:ph type="body" idx="1"/>
          </p:nvPr>
        </p:nvSpPr>
        <p:spPr>
          <a:noFill/>
          <a:ln w="9525"/>
        </p:spPr>
        <p:txBody>
          <a:bodyPr/>
          <a:lstStyle/>
          <a:p>
            <a:r>
              <a:rPr lang="zh-CN" altLang="en-US"/>
              <a:t>类比英语前后缀含义，前缀放前面，变量的前面；后缀位置在后面，变量的后面。</a:t>
            </a:r>
          </a:p>
        </p:txBody>
      </p:sp>
    </p:spTree>
    <p:extLst>
      <p:ext uri="{BB962C8B-B14F-4D97-AF65-F5344CB8AC3E}">
        <p14:creationId xmlns:p14="http://schemas.microsoft.com/office/powerpoint/2010/main" val="499287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noTextEdit="1"/>
          </p:cNvSpPr>
          <p:nvPr>
            <p:ph type="sldImg"/>
          </p:nvPr>
        </p:nvSpPr>
        <p:spPr>
          <a:ln/>
        </p:spPr>
      </p:sp>
      <p:sp>
        <p:nvSpPr>
          <p:cNvPr id="13314" name="Rectangle 3"/>
          <p:cNvSpPr>
            <a:spLocks noGrp="1" noChangeArrowheads="1"/>
          </p:cNvSpPr>
          <p:nvPr>
            <p:ph type="body" idx="1"/>
          </p:nvPr>
        </p:nvSpPr>
        <p:spPr>
          <a:noFill/>
          <a:ln w="9525"/>
        </p:spPr>
        <p:txBody>
          <a:bodyPr/>
          <a:lstStyle/>
          <a:p>
            <a:r>
              <a:rPr lang="zh-CN" altLang="en-US"/>
              <a:t>浮点数后面的</a:t>
            </a:r>
            <a:r>
              <a:rPr lang="en-US" altLang="zh-CN"/>
              <a:t>f</a:t>
            </a:r>
            <a:r>
              <a:rPr lang="zh-CN" altLang="en-US"/>
              <a:t>或</a:t>
            </a:r>
            <a:r>
              <a:rPr lang="en-US" altLang="zh-CN"/>
              <a:t>F</a:t>
            </a:r>
            <a:r>
              <a:rPr lang="zh-CN" altLang="en-US"/>
              <a:t>表示只需要单精度，</a:t>
            </a:r>
            <a:r>
              <a:rPr lang="en-US" altLang="zh-CN"/>
              <a:t>L</a:t>
            </a:r>
            <a:r>
              <a:rPr lang="zh-CN" altLang="en-US"/>
              <a:t>或</a:t>
            </a:r>
            <a:r>
              <a:rPr lang="en-US" altLang="zh-CN"/>
              <a:t>l</a:t>
            </a:r>
            <a:r>
              <a:rPr lang="zh-CN" altLang="en-US"/>
              <a:t>表明为双精度。表达式语法上没有问题，但并不一定有意义，或者有利于提升代码的可读性。比如教材</a:t>
            </a:r>
            <a:r>
              <a:rPr lang="en-US" altLang="zh-CN"/>
              <a:t>P.95</a:t>
            </a:r>
            <a:r>
              <a:rPr lang="zh-CN" altLang="en-US"/>
              <a:t>中提及三个字符的乘除运算，</a:t>
            </a:r>
            <a:r>
              <a:rPr lang="en-US" altLang="zh-CN"/>
              <a:t>’a’*’b’/’c’</a:t>
            </a:r>
            <a:r>
              <a:rPr lang="zh-CN" altLang="en-US"/>
              <a:t>这类表达式。乘法采用*。</a:t>
            </a:r>
          </a:p>
        </p:txBody>
      </p:sp>
    </p:spTree>
    <p:extLst>
      <p:ext uri="{BB962C8B-B14F-4D97-AF65-F5344CB8AC3E}">
        <p14:creationId xmlns:p14="http://schemas.microsoft.com/office/powerpoint/2010/main" val="2287716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w="9525"/>
        </p:spPr>
        <p:txBody>
          <a:bodyPr/>
          <a:lstStyle/>
          <a:p>
            <a:r>
              <a:rPr lang="zh-CN" altLang="en-US"/>
              <a:t>类比英语前后缀含义，前缀放前面，变量的前面；后缀位置在后面，变量的后面。</a:t>
            </a:r>
          </a:p>
        </p:txBody>
      </p:sp>
    </p:spTree>
    <p:extLst>
      <p:ext uri="{BB962C8B-B14F-4D97-AF65-F5344CB8AC3E}">
        <p14:creationId xmlns:p14="http://schemas.microsoft.com/office/powerpoint/2010/main" val="3648072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p:spPr>
        <p:txBody>
          <a:bodyPr/>
          <a:lstStyle/>
          <a:p>
            <a:r>
              <a:rPr lang="zh-CN" altLang="en-US"/>
              <a:t>运算符从左向右结合时，称为</a:t>
            </a:r>
            <a:r>
              <a:rPr lang="zh-CN" altLang="en-US">
                <a:solidFill>
                  <a:schemeClr val="hlink"/>
                </a:solidFill>
              </a:rPr>
              <a:t>左</a:t>
            </a:r>
            <a:r>
              <a:rPr lang="zh-CN" altLang="en-US"/>
              <a:t>结合性。运算符从右向左结合时，称为</a:t>
            </a:r>
            <a:r>
              <a:rPr lang="zh-CN" altLang="en-US">
                <a:solidFill>
                  <a:schemeClr val="hlink"/>
                </a:solidFill>
              </a:rPr>
              <a:t>右</a:t>
            </a:r>
            <a:r>
              <a:rPr lang="zh-CN" altLang="en-US"/>
              <a:t>结合性。</a:t>
            </a:r>
          </a:p>
          <a:p>
            <a:endParaRPr lang="zh-CN" altLang="en-US"/>
          </a:p>
        </p:txBody>
      </p:sp>
    </p:spTree>
    <p:extLst>
      <p:ext uri="{BB962C8B-B14F-4D97-AF65-F5344CB8AC3E}">
        <p14:creationId xmlns:p14="http://schemas.microsoft.com/office/powerpoint/2010/main" val="3866977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p:spPr>
        <p:txBody>
          <a:bodyPr/>
          <a:lstStyle/>
          <a:p>
            <a:r>
              <a:rPr lang="zh-CN" altLang="en-US"/>
              <a:t>有了运算符的优先级和结合性规则我们可以利用括号把复杂表达式分解为</a:t>
            </a:r>
            <a:r>
              <a:rPr lang="zh-CN" altLang="en-US">
                <a:solidFill>
                  <a:schemeClr val="hlink"/>
                </a:solidFill>
              </a:rPr>
              <a:t>子表达式</a:t>
            </a:r>
            <a:r>
              <a:rPr lang="zh-CN" altLang="en-US"/>
              <a:t>。这里的例子只是用于分析原理，并不提倡像这样写代码，降低可读性，提倡利用括号，把计算的先后明确标注出来。</a:t>
            </a:r>
          </a:p>
        </p:txBody>
      </p:sp>
    </p:spTree>
    <p:extLst>
      <p:ext uri="{BB962C8B-B14F-4D97-AF65-F5344CB8AC3E}">
        <p14:creationId xmlns:p14="http://schemas.microsoft.com/office/powerpoint/2010/main" val="3497938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w="9525"/>
        </p:spPr>
        <p:txBody>
          <a:bodyPr/>
          <a:lstStyle/>
          <a:p>
            <a:r>
              <a:rPr lang="zh-CN" altLang="en-US"/>
              <a:t>有了运算符的优先级和结合性规则我们可以利用括号把复杂表达式分解为</a:t>
            </a:r>
            <a:r>
              <a:rPr lang="zh-CN" altLang="en-US">
                <a:solidFill>
                  <a:schemeClr val="hlink"/>
                </a:solidFill>
              </a:rPr>
              <a:t>子表达式</a:t>
            </a:r>
            <a:r>
              <a:rPr lang="zh-CN" altLang="en-US"/>
              <a:t>。这里的例子只是用于分析原理，并不提倡像这样写代码，降低可读性，提倡利用括号，把计算的先后明确标注出来。</a:t>
            </a:r>
          </a:p>
        </p:txBody>
      </p:sp>
    </p:spTree>
    <p:extLst>
      <p:ext uri="{BB962C8B-B14F-4D97-AF65-F5344CB8AC3E}">
        <p14:creationId xmlns:p14="http://schemas.microsoft.com/office/powerpoint/2010/main" val="2760451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ln/>
        </p:spPr>
      </p:sp>
      <p:sp>
        <p:nvSpPr>
          <p:cNvPr id="15362" name="Rectangle 3"/>
          <p:cNvSpPr>
            <a:spLocks noGrp="1" noChangeArrowheads="1"/>
          </p:cNvSpPr>
          <p:nvPr>
            <p:ph type="body" idx="1"/>
          </p:nvPr>
        </p:nvSpPr>
        <p:spPr>
          <a:noFill/>
          <a:ln w="9525"/>
        </p:spPr>
        <p:txBody>
          <a:bodyPr/>
          <a:lstStyle/>
          <a:p>
            <a:r>
              <a:rPr lang="zh-CN" altLang="en-US" sz="1100"/>
              <a:t>当两个操作数是整数时，运算符</a:t>
            </a:r>
            <a:r>
              <a:rPr lang="en-US" altLang="zh-CN" sz="1100"/>
              <a:t>/</a:t>
            </a:r>
            <a:r>
              <a:rPr lang="zh-CN" altLang="en-US" sz="1100"/>
              <a:t>会丢掉分数部分来获取结果。</a:t>
            </a:r>
          </a:p>
        </p:txBody>
      </p:sp>
    </p:spTree>
    <p:extLst>
      <p:ext uri="{BB962C8B-B14F-4D97-AF65-F5344CB8AC3E}">
        <p14:creationId xmlns:p14="http://schemas.microsoft.com/office/powerpoint/2010/main" val="238911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p:spPr>
        <p:txBody>
          <a:bodyPr/>
          <a:lstStyle/>
          <a:p>
            <a:r>
              <a:rPr lang="zh-CN" altLang="en-US"/>
              <a:t>结果是</a:t>
            </a:r>
            <a:r>
              <a:rPr lang="en-US" altLang="zh-CN"/>
              <a:t>4199368</a:t>
            </a:r>
            <a:r>
              <a:rPr lang="zh-CN" altLang="en-US"/>
              <a:t>，而且不论被除数是多少。</a:t>
            </a:r>
            <a:r>
              <a:rPr lang="zh-CN" altLang="en-US" sz="1100"/>
              <a:t>把</a:t>
            </a:r>
            <a:r>
              <a:rPr lang="en-US" altLang="zh-CN" sz="1100"/>
              <a:t>0</a:t>
            </a:r>
            <a:r>
              <a:rPr lang="zh-CN" altLang="en-US" sz="1100"/>
              <a:t>做为右操作数，会导致未定义行为。</a:t>
            </a:r>
          </a:p>
        </p:txBody>
      </p:sp>
    </p:spTree>
    <p:extLst>
      <p:ext uri="{BB962C8B-B14F-4D97-AF65-F5344CB8AC3E}">
        <p14:creationId xmlns:p14="http://schemas.microsoft.com/office/powerpoint/2010/main" val="29162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w="9525"/>
        </p:spPr>
        <p:txBody>
          <a:bodyPr/>
          <a:lstStyle/>
          <a:p>
            <a:r>
              <a:rPr lang="en-US" altLang="zh-CN"/>
              <a:t>0</a:t>
            </a:r>
            <a:r>
              <a:rPr lang="zh-CN" altLang="en-US"/>
              <a:t>做除数求余，</a:t>
            </a:r>
            <a:r>
              <a:rPr lang="en-US" altLang="zh-CN"/>
              <a:t>C-Free</a:t>
            </a:r>
            <a:r>
              <a:rPr lang="zh-CN" altLang="en-US"/>
              <a:t>下得到的结果为</a:t>
            </a:r>
            <a:r>
              <a:rPr lang="en-US" altLang="zh-CN"/>
              <a:t>4199360</a:t>
            </a:r>
            <a:r>
              <a:rPr lang="zh-CN" altLang="en-US"/>
              <a:t>，被除数可不同。</a:t>
            </a:r>
            <a:r>
              <a:rPr lang="zh-CN" altLang="en-US" sz="1100"/>
              <a:t>把</a:t>
            </a:r>
            <a:r>
              <a:rPr lang="en-US" altLang="zh-CN" sz="1100"/>
              <a:t>0</a:t>
            </a:r>
            <a:r>
              <a:rPr lang="zh-CN" altLang="en-US" sz="1100"/>
              <a:t>做为右操作数，会导致未定义行为。</a:t>
            </a:r>
          </a:p>
          <a:p>
            <a:endParaRPr lang="zh-CN" altLang="en-US" sz="1100"/>
          </a:p>
        </p:txBody>
      </p:sp>
    </p:spTree>
    <p:extLst>
      <p:ext uri="{BB962C8B-B14F-4D97-AF65-F5344CB8AC3E}">
        <p14:creationId xmlns:p14="http://schemas.microsoft.com/office/powerpoint/2010/main" val="103784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w="9525"/>
        </p:spPr>
        <p:txBody>
          <a:bodyPr/>
          <a:lstStyle/>
          <a:p>
            <a:r>
              <a:rPr lang="zh-CN" altLang="en-US"/>
              <a:t>由实现定义即细节可以由特定的编译、链接和执行的需要具体定义对这种操作所得结果的定义。</a:t>
            </a:r>
          </a:p>
        </p:txBody>
      </p:sp>
    </p:spTree>
    <p:extLst>
      <p:ext uri="{BB962C8B-B14F-4D97-AF65-F5344CB8AC3E}">
        <p14:creationId xmlns:p14="http://schemas.microsoft.com/office/powerpoint/2010/main" val="1360714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p:spPr>
        <p:txBody>
          <a:bodyPr/>
          <a:lstStyle/>
          <a:p>
            <a:r>
              <a:rPr lang="zh-CN" altLang="en-US"/>
              <a:t>赋值运算符号数学中的等号是不同的。赋值操作，即有方向性，代表将右边的值赋值给左边。</a:t>
            </a:r>
          </a:p>
        </p:txBody>
      </p:sp>
    </p:spTree>
    <p:extLst>
      <p:ext uri="{BB962C8B-B14F-4D97-AF65-F5344CB8AC3E}">
        <p14:creationId xmlns:p14="http://schemas.microsoft.com/office/powerpoint/2010/main" val="4142575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w="9525"/>
        </p:spPr>
        <p:txBody>
          <a:bodyPr/>
          <a:lstStyle/>
          <a:p>
            <a:r>
              <a:rPr lang="en-US" altLang="zh-CN"/>
              <a:t>I,j,k</a:t>
            </a:r>
            <a:r>
              <a:rPr lang="zh-CN" altLang="en-US"/>
              <a:t>存储空间采用不同的颜色框想表达出它们拥有各自独立的存储空间。</a:t>
            </a:r>
          </a:p>
        </p:txBody>
      </p:sp>
    </p:spTree>
    <p:extLst>
      <p:ext uri="{BB962C8B-B14F-4D97-AF65-F5344CB8AC3E}">
        <p14:creationId xmlns:p14="http://schemas.microsoft.com/office/powerpoint/2010/main" val="2532855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w="9525"/>
        </p:spPr>
        <p:txBody>
          <a:bodyPr/>
          <a:lstStyle/>
          <a:p>
            <a:r>
              <a:rPr lang="zh-CN" altLang="en-US"/>
              <a:t>如果将整数值</a:t>
            </a:r>
            <a:r>
              <a:rPr lang="en-US" altLang="zh-CN"/>
              <a:t>12</a:t>
            </a:r>
            <a:r>
              <a:rPr lang="zh-CN" altLang="en-US"/>
              <a:t>赋值给符点型变量</a:t>
            </a:r>
            <a:r>
              <a:rPr lang="en-US" altLang="zh-CN"/>
              <a:t>f</a:t>
            </a:r>
            <a:r>
              <a:rPr lang="zh-CN" altLang="en-US"/>
              <a:t>，则</a:t>
            </a:r>
            <a:r>
              <a:rPr lang="en-US" altLang="zh-CN"/>
              <a:t>f</a:t>
            </a:r>
            <a:r>
              <a:rPr lang="zh-CN" altLang="en-US"/>
              <a:t>的值就是</a:t>
            </a:r>
            <a:r>
              <a:rPr lang="en-US" altLang="zh-CN"/>
              <a:t>12</a:t>
            </a:r>
            <a:r>
              <a:rPr lang="zh-CN" altLang="en-US"/>
              <a:t>，不会变；把</a:t>
            </a:r>
            <a:r>
              <a:rPr lang="en-US" altLang="zh-CN"/>
              <a:t>-12</a:t>
            </a:r>
            <a:r>
              <a:rPr lang="zh-CN" altLang="en-US"/>
              <a:t>赋值给</a:t>
            </a:r>
            <a:r>
              <a:rPr lang="en-US" altLang="zh-CN"/>
              <a:t>f</a:t>
            </a:r>
            <a:r>
              <a:rPr lang="zh-CN" altLang="en-US"/>
              <a:t>，则</a:t>
            </a:r>
            <a:r>
              <a:rPr lang="en-US" altLang="zh-CN"/>
              <a:t>f</a:t>
            </a:r>
            <a:r>
              <a:rPr lang="zh-CN" altLang="en-US"/>
              <a:t>的值就是</a:t>
            </a:r>
            <a:r>
              <a:rPr lang="en-US" altLang="zh-CN"/>
              <a:t>-12</a:t>
            </a:r>
            <a:r>
              <a:rPr lang="zh-CN" altLang="en-US"/>
              <a:t>。只是</a:t>
            </a:r>
            <a:r>
              <a:rPr lang="en-US" altLang="zh-CN"/>
              <a:t>12</a:t>
            </a:r>
            <a:r>
              <a:rPr lang="zh-CN" altLang="en-US"/>
              <a:t>和</a:t>
            </a:r>
            <a:r>
              <a:rPr lang="en-US" altLang="zh-CN"/>
              <a:t>-12</a:t>
            </a:r>
            <a:r>
              <a:rPr lang="zh-CN" altLang="en-US"/>
              <a:t>是用浮点型表示，带有小数点。如果将浮点型数据赋值给整形变量，则赋值后的值可能会发生改变。比如把</a:t>
            </a:r>
            <a:r>
              <a:rPr lang="en-US" altLang="zh-CN"/>
              <a:t>12.0</a:t>
            </a:r>
            <a:r>
              <a:rPr lang="zh-CN" altLang="en-US"/>
              <a:t>赋值给</a:t>
            </a:r>
            <a:r>
              <a:rPr lang="en-US" altLang="zh-CN"/>
              <a:t>i</a:t>
            </a:r>
            <a:r>
              <a:rPr lang="zh-CN" altLang="en-US"/>
              <a:t>，则</a:t>
            </a:r>
            <a:r>
              <a:rPr lang="en-US" altLang="zh-CN"/>
              <a:t>i</a:t>
            </a:r>
            <a:r>
              <a:rPr lang="zh-CN" altLang="en-US"/>
              <a:t>的值还是</a:t>
            </a:r>
            <a:r>
              <a:rPr lang="en-US" altLang="zh-CN"/>
              <a:t>12</a:t>
            </a:r>
            <a:r>
              <a:rPr lang="zh-CN" altLang="en-US"/>
              <a:t>，但是把</a:t>
            </a:r>
            <a:r>
              <a:rPr lang="en-US" altLang="zh-CN"/>
              <a:t>12.9</a:t>
            </a:r>
            <a:r>
              <a:rPr lang="zh-CN" altLang="en-US"/>
              <a:t>赋值给</a:t>
            </a:r>
            <a:r>
              <a:rPr lang="en-US" altLang="zh-CN"/>
              <a:t>i</a:t>
            </a:r>
            <a:r>
              <a:rPr lang="zh-CN" altLang="en-US"/>
              <a:t>，</a:t>
            </a:r>
            <a:r>
              <a:rPr lang="en-US" altLang="zh-CN"/>
              <a:t>i</a:t>
            </a:r>
            <a:r>
              <a:rPr lang="zh-CN" altLang="en-US"/>
              <a:t>的值就为</a:t>
            </a:r>
            <a:r>
              <a:rPr lang="en-US" altLang="zh-CN"/>
              <a:t>12</a:t>
            </a:r>
            <a:r>
              <a:rPr lang="zh-CN" altLang="en-US"/>
              <a:t>。</a:t>
            </a:r>
          </a:p>
        </p:txBody>
      </p:sp>
    </p:spTree>
    <p:extLst>
      <p:ext uri="{BB962C8B-B14F-4D97-AF65-F5344CB8AC3E}">
        <p14:creationId xmlns:p14="http://schemas.microsoft.com/office/powerpoint/2010/main" val="2717830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72416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0139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260350"/>
            <a:ext cx="11387667" cy="1143000"/>
          </a:xfrm>
        </p:spPr>
        <p:txBody>
          <a:bodyPr/>
          <a:lstStyle/>
          <a:p>
            <a:r>
              <a:rPr lang="zh-CN" altLang="en-US"/>
              <a:t>单击此处编辑母版标题样式</a:t>
            </a:r>
          </a:p>
        </p:txBody>
      </p:sp>
      <p:sp>
        <p:nvSpPr>
          <p:cNvPr id="3" name="内容占位符 2"/>
          <p:cNvSpPr>
            <a:spLocks noGrp="1"/>
          </p:cNvSpPr>
          <p:nvPr>
            <p:ph idx="1"/>
          </p:nvPr>
        </p:nvSpPr>
        <p:spPr>
          <a:xfrm>
            <a:off x="406401" y="1700214"/>
            <a:ext cx="11383433" cy="4789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28741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 id="2147484058" r:id="rId6"/>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bldLvl="2">
        <p:tmplLst>
          <p:tmpl lvl="1">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Lst>
      </p:bldP>
    </p:bldLst>
  </p:timing>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6795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eaLnBrk="1" hangingPunct="1"/>
            <a:r>
              <a:rPr lang="zh-CN" altLang="en-US" sz="7200" kern="10" dirty="0">
                <a:ln w="19050">
                  <a:solidFill>
                    <a:srgbClr val="99CCFF"/>
                  </a:solidFill>
                  <a:round/>
                  <a:headEnd/>
                  <a:tailEnd/>
                </a:ln>
                <a:solidFill>
                  <a:srgbClr val="C00000"/>
                </a:solidFill>
                <a:effectLst>
                  <a:outerShdw dist="35921" dir="2700000" algn="ctr" rotWithShape="0">
                    <a:srgbClr val="990000"/>
                  </a:outerShdw>
                </a:effectLst>
              </a:rPr>
              <a:t>第四章  运算符与表达式</a:t>
            </a:r>
          </a:p>
        </p:txBody>
      </p:sp>
      <p:sp>
        <p:nvSpPr>
          <p:cNvPr id="3" name="副标题 2"/>
          <p:cNvSpPr>
            <a:spLocks noGrp="1"/>
          </p:cNvSpPr>
          <p:nvPr>
            <p:ph type="subTitle" idx="1"/>
          </p:nvPr>
        </p:nvSpPr>
        <p:spPr>
          <a:xfrm>
            <a:off x="1828800" y="4648200"/>
            <a:ext cx="8534400" cy="990600"/>
          </a:xfrm>
        </p:spPr>
        <p:txBody>
          <a:bodyPr/>
          <a:lstStyle/>
          <a:p>
            <a:r>
              <a:rPr lang="zh-CN" altLang="en-US" sz="4400" dirty="0"/>
              <a:t>授课教师：饶云波</a:t>
            </a:r>
          </a:p>
        </p:txBody>
      </p:sp>
    </p:spTree>
    <p:extLst>
      <p:ext uri="{BB962C8B-B14F-4D97-AF65-F5344CB8AC3E}">
        <p14:creationId xmlns:p14="http://schemas.microsoft.com/office/powerpoint/2010/main" val="3746521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1798638" y="685800"/>
            <a:ext cx="8540750" cy="1143000"/>
          </a:xfrm>
        </p:spPr>
        <p:txBody>
          <a:bodyPr vert="horz" wrap="square" lIns="92075" tIns="46038" rIns="92075" bIns="46038" numCol="1" anchor="ctr" anchorCtr="0" compatLnSpc="1">
            <a:prstTxWarp prst="textNoShape">
              <a:avLst/>
            </a:prstTxWarp>
          </a:bodyPr>
          <a:lstStyle/>
          <a:p>
            <a:pPr>
              <a:lnSpc>
                <a:spcPct val="115000"/>
              </a:lnSpc>
              <a:spcBef>
                <a:spcPct val="25000"/>
              </a:spcBef>
            </a:pPr>
            <a:r>
              <a:rPr lang="zh-CN" altLang="en-US" dirty="0"/>
              <a:t>由实现定义的行为</a:t>
            </a:r>
            <a:br>
              <a:rPr lang="zh-CN" altLang="en-US" dirty="0"/>
            </a:br>
            <a:r>
              <a:rPr lang="en-US" altLang="zh-CN" dirty="0"/>
              <a:t>Implementation-Defined Behavior</a:t>
            </a:r>
          </a:p>
        </p:txBody>
      </p:sp>
      <p:sp>
        <p:nvSpPr>
          <p:cNvPr id="13315" name="Content Placeholder 2"/>
          <p:cNvSpPr>
            <a:spLocks noGrp="1"/>
          </p:cNvSpPr>
          <p:nvPr>
            <p:ph idx="4294967295"/>
          </p:nvPr>
        </p:nvSpPr>
        <p:spPr>
          <a:xfrm>
            <a:off x="762000" y="2057400"/>
            <a:ext cx="10439400" cy="3124200"/>
          </a:xfrm>
        </p:spPr>
        <p:txBody>
          <a:bodyPr vert="horz" wrap="square" lIns="92075" tIns="46038" rIns="92075" bIns="46038" numCol="1" anchor="t" anchorCtr="0" compatLnSpc="1">
            <a:prstTxWarp prst="textNoShape">
              <a:avLst/>
            </a:prstTxWarp>
          </a:bodyPr>
          <a:lstStyle/>
          <a:p>
            <a:pPr>
              <a:lnSpc>
                <a:spcPct val="150000"/>
              </a:lnSpc>
              <a:spcBef>
                <a:spcPts val="1200"/>
              </a:spcBef>
            </a:pPr>
            <a:r>
              <a:rPr lang="en-US" altLang="zh-CN" sz="2800" dirty="0"/>
              <a:t>C</a:t>
            </a:r>
            <a:r>
              <a:rPr lang="zh-CN" altLang="en-US" sz="2800" dirty="0"/>
              <a:t>标准中故意对</a:t>
            </a:r>
            <a:r>
              <a:rPr lang="en-US" altLang="zh-CN" sz="2800" dirty="0"/>
              <a:t>C</a:t>
            </a:r>
            <a:r>
              <a:rPr lang="zh-CN" altLang="en-US" sz="2800" dirty="0"/>
              <a:t>语言的部分内容未加指定，其细节由“实现”（特定平台上的编译、链接和执行软件）来定义。</a:t>
            </a:r>
          </a:p>
          <a:p>
            <a:pPr>
              <a:lnSpc>
                <a:spcPct val="150000"/>
              </a:lnSpc>
              <a:spcBef>
                <a:spcPts val="1200"/>
              </a:spcBef>
            </a:pPr>
            <a:r>
              <a:rPr lang="zh-CN" altLang="en-US" sz="2800" dirty="0"/>
              <a:t>这是为了保证</a:t>
            </a:r>
            <a:r>
              <a:rPr lang="en-US" altLang="zh-CN" sz="2800" dirty="0"/>
              <a:t>C</a:t>
            </a:r>
            <a:r>
              <a:rPr lang="zh-CN" altLang="en-US" sz="2800" dirty="0"/>
              <a:t>的高效性，意味着与硬件相匹配。</a:t>
            </a:r>
            <a:endParaRPr lang="en-US" altLang="zh-CN" sz="2800" dirty="0"/>
          </a:p>
          <a:p>
            <a:pPr>
              <a:lnSpc>
                <a:spcPct val="150000"/>
              </a:lnSpc>
              <a:spcBef>
                <a:spcPts val="1200"/>
              </a:spcBef>
            </a:pPr>
            <a:r>
              <a:rPr lang="zh-CN" altLang="en-US" sz="2800" dirty="0"/>
              <a:t>尽量避免编写依赖于实现定义行为的程序。</a:t>
            </a:r>
          </a:p>
        </p:txBody>
      </p:sp>
    </p:spTree>
    <p:extLst>
      <p:ext uri="{BB962C8B-B14F-4D97-AF65-F5344CB8AC3E}">
        <p14:creationId xmlns:p14="http://schemas.microsoft.com/office/powerpoint/2010/main" val="237168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sz="4000"/>
              <a:t>运算符的优先级</a:t>
            </a:r>
            <a:endParaRPr lang="en-US" altLang="zh-CN" sz="4000"/>
          </a:p>
        </p:txBody>
      </p:sp>
      <p:sp>
        <p:nvSpPr>
          <p:cNvPr id="14339" name="Content Placeholder 2"/>
          <p:cNvSpPr>
            <a:spLocks noGrp="1"/>
          </p:cNvSpPr>
          <p:nvPr>
            <p:ph idx="4294967295"/>
          </p:nvPr>
        </p:nvSpPr>
        <p:spPr>
          <a:xfrm>
            <a:off x="1828801" y="1403350"/>
            <a:ext cx="8537575" cy="5086350"/>
          </a:xfrm>
        </p:spPr>
        <p:txBody>
          <a:bodyPr vert="horz" wrap="square" lIns="92075" tIns="46038" rIns="92075" bIns="46038" numCol="1" anchor="t" anchorCtr="0" compatLnSpc="1">
            <a:prstTxWarp prst="textNoShape">
              <a:avLst/>
            </a:prstTxWarp>
          </a:bodyPr>
          <a:lstStyle/>
          <a:p>
            <a:pPr>
              <a:lnSpc>
                <a:spcPct val="125000"/>
              </a:lnSpc>
              <a:spcBef>
                <a:spcPct val="35000"/>
              </a:spcBef>
            </a:pPr>
            <a:r>
              <a:rPr lang="zh-CN" altLang="en-US" dirty="0"/>
              <a:t>算数运算符的优先级如下：</a:t>
            </a:r>
          </a:p>
          <a:p>
            <a:pPr lvl="1">
              <a:lnSpc>
                <a:spcPct val="125000"/>
              </a:lnSpc>
              <a:spcBef>
                <a:spcPct val="35000"/>
              </a:spcBef>
            </a:pPr>
            <a:r>
              <a:rPr lang="en-US" altLang="zh-CN" dirty="0"/>
              <a:t>	</a:t>
            </a:r>
            <a:r>
              <a:rPr lang="zh-CN" altLang="en-US" dirty="0">
                <a:latin typeface="宋体" panose="02010600030101010101" pitchFamily="2" charset="-122"/>
              </a:rPr>
              <a:t>最高优先级：</a:t>
            </a:r>
            <a:r>
              <a:rPr lang="en-US" altLang="zh-CN" dirty="0">
                <a:solidFill>
                  <a:schemeClr val="hlink"/>
                </a:solidFill>
                <a:latin typeface="宋体" panose="02010600030101010101" pitchFamily="2" charset="-122"/>
                <a:cs typeface="Courier New" panose="02070309020205020404" pitchFamily="49" charset="0"/>
              </a:rPr>
              <a:t>+</a:t>
            </a:r>
            <a:r>
              <a:rPr lang="en-US" altLang="zh-CN" dirty="0">
                <a:solidFill>
                  <a:schemeClr val="hlink"/>
                </a:solidFill>
                <a:latin typeface="宋体" panose="02010600030101010101" pitchFamily="2" charset="-122"/>
              </a:rPr>
              <a:t>  </a:t>
            </a:r>
            <a:r>
              <a:rPr lang="en-US" altLang="zh-CN" dirty="0">
                <a:solidFill>
                  <a:schemeClr val="hlink"/>
                </a:solidFill>
                <a:latin typeface="宋体" panose="02010600030101010101" pitchFamily="2" charset="-122"/>
                <a:cs typeface="Courier New" panose="02070309020205020404" pitchFamily="49" charset="0"/>
              </a:rPr>
              <a:t>-</a:t>
            </a:r>
            <a:r>
              <a:rPr lang="en-US" altLang="zh-CN" dirty="0">
                <a:latin typeface="宋体" panose="02010600030101010101" pitchFamily="2" charset="-122"/>
              </a:rPr>
              <a:t> (</a:t>
            </a:r>
            <a:r>
              <a:rPr lang="zh-CN" altLang="en-US" dirty="0">
                <a:latin typeface="宋体" panose="02010600030101010101" pitchFamily="2" charset="-122"/>
              </a:rPr>
              <a:t>一元</a:t>
            </a:r>
            <a:r>
              <a:rPr lang="en-US" altLang="zh-CN" dirty="0">
                <a:latin typeface="宋体" panose="02010600030101010101" pitchFamily="2" charset="-122"/>
              </a:rPr>
              <a:t>)      </a:t>
            </a:r>
            <a:r>
              <a:rPr lang="en-US" altLang="zh-CN" dirty="0">
                <a:solidFill>
                  <a:schemeClr val="hlink"/>
                </a:solidFill>
                <a:latin typeface="宋体" panose="02010600030101010101" pitchFamily="2" charset="-122"/>
                <a:cs typeface="Courier New" panose="02070309020205020404" pitchFamily="49" charset="0"/>
              </a:rPr>
              <a:t>*</a:t>
            </a:r>
            <a:r>
              <a:rPr lang="en-US" altLang="zh-CN" dirty="0">
                <a:solidFill>
                  <a:schemeClr val="hlink"/>
                </a:solidFill>
                <a:latin typeface="宋体" panose="02010600030101010101" pitchFamily="2" charset="-122"/>
              </a:rPr>
              <a:t>  </a:t>
            </a:r>
            <a:r>
              <a:rPr lang="en-US" altLang="zh-CN" dirty="0">
                <a:solidFill>
                  <a:schemeClr val="hlink"/>
                </a:solidFill>
                <a:latin typeface="宋体" panose="02010600030101010101" pitchFamily="2" charset="-122"/>
                <a:cs typeface="Courier New" panose="02070309020205020404" pitchFamily="49" charset="0"/>
              </a:rPr>
              <a:t>/</a:t>
            </a:r>
            <a:r>
              <a:rPr lang="en-US" altLang="zh-CN" dirty="0">
                <a:solidFill>
                  <a:schemeClr val="hlink"/>
                </a:solidFill>
                <a:latin typeface="宋体" panose="02010600030101010101" pitchFamily="2" charset="-122"/>
              </a:rPr>
              <a:t>  %</a:t>
            </a:r>
          </a:p>
          <a:p>
            <a:pPr lvl="1">
              <a:lnSpc>
                <a:spcPct val="125000"/>
              </a:lnSpc>
              <a:spcBef>
                <a:spcPct val="35000"/>
              </a:spcBef>
            </a:pPr>
            <a:r>
              <a:rPr lang="en-US" altLang="zh-CN" dirty="0">
                <a:latin typeface="宋体" panose="02010600030101010101" pitchFamily="2" charset="-122"/>
              </a:rPr>
              <a:t>	</a:t>
            </a:r>
            <a:r>
              <a:rPr lang="zh-CN" altLang="en-US" dirty="0">
                <a:latin typeface="宋体" panose="02010600030101010101" pitchFamily="2" charset="-122"/>
              </a:rPr>
              <a:t>最低优先级：</a:t>
            </a:r>
            <a:r>
              <a:rPr lang="en-US" altLang="zh-CN" dirty="0">
                <a:solidFill>
                  <a:schemeClr val="hlink"/>
                </a:solidFill>
                <a:latin typeface="宋体" panose="02010600030101010101" pitchFamily="2" charset="-122"/>
              </a:rPr>
              <a:t>+  -</a:t>
            </a:r>
            <a:r>
              <a:rPr lang="en-US" altLang="zh-CN" dirty="0">
                <a:latin typeface="宋体" panose="02010600030101010101" pitchFamily="2" charset="-122"/>
              </a:rPr>
              <a:t> (</a:t>
            </a:r>
            <a:r>
              <a:rPr lang="zh-CN" altLang="en-US" dirty="0">
                <a:latin typeface="宋体" panose="02010600030101010101" pitchFamily="2" charset="-122"/>
              </a:rPr>
              <a:t>二元</a:t>
            </a:r>
            <a:r>
              <a:rPr lang="en-US" altLang="zh-CN" dirty="0">
                <a:latin typeface="宋体" panose="02010600030101010101" pitchFamily="2" charset="-122"/>
              </a:rPr>
              <a:t>)  </a:t>
            </a:r>
          </a:p>
          <a:p>
            <a:pPr>
              <a:lnSpc>
                <a:spcPct val="125000"/>
              </a:lnSpc>
              <a:spcBef>
                <a:spcPct val="35000"/>
              </a:spcBef>
            </a:pPr>
            <a:r>
              <a:rPr lang="zh-CN" altLang="en-US" dirty="0"/>
              <a:t>例子：</a:t>
            </a:r>
          </a:p>
          <a:p>
            <a:pPr lvl="1">
              <a:lnSpc>
                <a:spcPct val="125000"/>
              </a:lnSpc>
              <a:spcBef>
                <a:spcPct val="35000"/>
              </a:spcBef>
            </a:pPr>
            <a:r>
              <a:rPr lang="en-US" altLang="zh-CN" dirty="0"/>
              <a:t> </a:t>
            </a:r>
            <a:r>
              <a:rPr lang="en-US" altLang="zh-CN" dirty="0" err="1"/>
              <a:t>i</a:t>
            </a:r>
            <a:r>
              <a:rPr lang="en-US" altLang="zh-CN" dirty="0"/>
              <a:t> + j * k    </a:t>
            </a:r>
            <a:r>
              <a:rPr lang="zh-CN" altLang="en-US" dirty="0"/>
              <a:t>等价于</a:t>
            </a:r>
            <a:r>
              <a:rPr lang="en-US" altLang="zh-CN" dirty="0"/>
              <a:t>   </a:t>
            </a:r>
            <a:r>
              <a:rPr lang="en-US" altLang="zh-CN" dirty="0" err="1"/>
              <a:t>i</a:t>
            </a:r>
            <a:r>
              <a:rPr lang="en-US" altLang="zh-CN" dirty="0"/>
              <a:t> + (j * k)</a:t>
            </a:r>
            <a:r>
              <a:rPr lang="zh-CN" altLang="en-US" dirty="0"/>
              <a:t>、</a:t>
            </a:r>
          </a:p>
          <a:p>
            <a:pPr lvl="1">
              <a:lnSpc>
                <a:spcPct val="125000"/>
              </a:lnSpc>
              <a:spcBef>
                <a:spcPct val="35000"/>
              </a:spcBef>
            </a:pPr>
            <a:r>
              <a:rPr lang="en-US" altLang="zh-CN" dirty="0"/>
              <a:t> -</a:t>
            </a:r>
            <a:r>
              <a:rPr lang="en-US" altLang="zh-CN" dirty="0" err="1"/>
              <a:t>i</a:t>
            </a:r>
            <a:r>
              <a:rPr lang="en-US" altLang="zh-CN" dirty="0"/>
              <a:t> * -j        </a:t>
            </a:r>
            <a:r>
              <a:rPr lang="zh-CN" altLang="en-US" dirty="0"/>
              <a:t>等价于</a:t>
            </a:r>
            <a:r>
              <a:rPr lang="en-US" altLang="zh-CN" dirty="0"/>
              <a:t>   (-</a:t>
            </a:r>
            <a:r>
              <a:rPr lang="en-US" altLang="zh-CN" dirty="0" err="1"/>
              <a:t>i</a:t>
            </a:r>
            <a:r>
              <a:rPr lang="en-US" altLang="zh-CN" dirty="0"/>
              <a:t>) * (-j)</a:t>
            </a:r>
          </a:p>
          <a:p>
            <a:pPr lvl="1">
              <a:lnSpc>
                <a:spcPct val="125000"/>
              </a:lnSpc>
              <a:spcBef>
                <a:spcPct val="35000"/>
              </a:spcBef>
            </a:pPr>
            <a:r>
              <a:rPr lang="en-US" altLang="zh-CN" dirty="0"/>
              <a:t> +</a:t>
            </a:r>
            <a:r>
              <a:rPr lang="en-US" altLang="zh-CN" dirty="0" err="1"/>
              <a:t>i</a:t>
            </a:r>
            <a:r>
              <a:rPr lang="en-US" altLang="zh-CN" dirty="0"/>
              <a:t> + j / k   </a:t>
            </a:r>
            <a:r>
              <a:rPr lang="zh-CN" altLang="en-US" dirty="0"/>
              <a:t>等价于</a:t>
            </a:r>
            <a:r>
              <a:rPr lang="en-US" altLang="zh-CN" dirty="0"/>
              <a:t>   (+</a:t>
            </a:r>
            <a:r>
              <a:rPr lang="en-US" altLang="zh-CN" dirty="0" err="1"/>
              <a:t>i</a:t>
            </a:r>
            <a:r>
              <a:rPr lang="en-US" altLang="zh-CN" dirty="0"/>
              <a:t>) + (j / k)</a:t>
            </a:r>
          </a:p>
          <a:p>
            <a:pPr>
              <a:lnSpc>
                <a:spcPct val="125000"/>
              </a:lnSpc>
              <a:spcBef>
                <a:spcPct val="35000"/>
              </a:spcBef>
            </a:pPr>
            <a:endParaRPr lang="en-US" altLang="zh-CN" sz="2000" dirty="0"/>
          </a:p>
        </p:txBody>
      </p:sp>
    </p:spTree>
    <p:extLst>
      <p:ext uri="{BB962C8B-B14F-4D97-AF65-F5344CB8AC3E}">
        <p14:creationId xmlns:p14="http://schemas.microsoft.com/office/powerpoint/2010/main" val="164094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sz="4000" dirty="0"/>
              <a:t>运算符的结合性</a:t>
            </a:r>
            <a:endParaRPr lang="en-US" altLang="zh-CN" sz="4000" dirty="0"/>
          </a:p>
        </p:txBody>
      </p:sp>
      <p:sp>
        <p:nvSpPr>
          <p:cNvPr id="15363" name="Content Placeholder 2"/>
          <p:cNvSpPr>
            <a:spLocks noGrp="1"/>
          </p:cNvSpPr>
          <p:nvPr>
            <p:ph idx="4294967295"/>
          </p:nvPr>
        </p:nvSpPr>
        <p:spPr>
          <a:xfrm>
            <a:off x="228600" y="1403350"/>
            <a:ext cx="11810999" cy="4959350"/>
          </a:xfrm>
        </p:spPr>
        <p:txBody>
          <a:bodyPr vert="horz" wrap="square" lIns="92075" tIns="46038" rIns="92075" bIns="46038" numCol="1" anchor="t" anchorCtr="0" compatLnSpc="1">
            <a:prstTxWarp prst="textNoShape">
              <a:avLst/>
            </a:prstTxWarp>
          </a:bodyPr>
          <a:lstStyle/>
          <a:p>
            <a:pPr>
              <a:lnSpc>
                <a:spcPct val="125000"/>
              </a:lnSpc>
            </a:pPr>
            <a:r>
              <a:rPr lang="zh-CN" altLang="en-US" dirty="0"/>
              <a:t>当表达式包含两个或更多个相同优先级的运算符时，就需要运算符的结合性。</a:t>
            </a:r>
          </a:p>
          <a:p>
            <a:pPr>
              <a:lnSpc>
                <a:spcPct val="125000"/>
              </a:lnSpc>
            </a:pPr>
            <a:r>
              <a:rPr lang="zh-CN" altLang="en-US" dirty="0"/>
              <a:t>运算符从左向右结合时，称为</a:t>
            </a:r>
            <a:r>
              <a:rPr lang="zh-CN" altLang="en-US" dirty="0">
                <a:solidFill>
                  <a:schemeClr val="hlink"/>
                </a:solidFill>
              </a:rPr>
              <a:t>左</a:t>
            </a:r>
            <a:r>
              <a:rPr lang="zh-CN" altLang="en-US" dirty="0"/>
              <a:t>结合性。</a:t>
            </a:r>
          </a:p>
          <a:p>
            <a:pPr>
              <a:lnSpc>
                <a:spcPct val="125000"/>
              </a:lnSpc>
            </a:pPr>
            <a:r>
              <a:rPr lang="zh-CN" altLang="en-US" dirty="0"/>
              <a:t>二元运算符</a:t>
            </a:r>
            <a:r>
              <a:rPr lang="en-US" altLang="zh-CN" dirty="0"/>
              <a:t> (</a:t>
            </a:r>
            <a:r>
              <a:rPr lang="en-US" altLang="zh-CN" dirty="0">
                <a:latin typeface="Courier New" panose="02070309020205020404" pitchFamily="49" charset="0"/>
                <a:cs typeface="Courier New" panose="02070309020205020404" pitchFamily="49" charset="0"/>
              </a:rPr>
              <a:t>*</a:t>
            </a:r>
            <a:r>
              <a:rPr lang="en-US" altLang="zh-CN" dirty="0"/>
              <a:t>, </a:t>
            </a:r>
            <a:r>
              <a:rPr lang="en-US" altLang="zh-CN" dirty="0">
                <a:latin typeface="Courier New" panose="02070309020205020404" pitchFamily="49" charset="0"/>
                <a:cs typeface="Courier New" panose="02070309020205020404" pitchFamily="49" charset="0"/>
              </a:rPr>
              <a:t>/</a:t>
            </a:r>
            <a:r>
              <a:rPr lang="en-US" altLang="zh-CN" dirty="0"/>
              <a:t>, </a:t>
            </a:r>
            <a:r>
              <a:rPr lang="en-US" altLang="zh-CN" dirty="0">
                <a:latin typeface="Courier New" panose="02070309020205020404" pitchFamily="49" charset="0"/>
                <a:cs typeface="Courier New" panose="02070309020205020404" pitchFamily="49" charset="0"/>
              </a:rPr>
              <a:t>%</a:t>
            </a:r>
            <a:r>
              <a:rPr lang="en-US" altLang="zh-CN" dirty="0"/>
              <a:t>, </a:t>
            </a:r>
            <a:r>
              <a:rPr lang="en-US" altLang="zh-CN" dirty="0">
                <a:latin typeface="Courier New" panose="02070309020205020404" pitchFamily="49" charset="0"/>
              </a:rPr>
              <a:t>+</a:t>
            </a:r>
            <a:r>
              <a:rPr lang="en-US" altLang="zh-CN" dirty="0"/>
              <a:t>, </a:t>
            </a:r>
            <a:r>
              <a:rPr lang="zh-CN" altLang="en-US" dirty="0"/>
              <a:t>和</a:t>
            </a:r>
            <a:r>
              <a:rPr lang="en-US" altLang="zh-CN" dirty="0">
                <a:latin typeface="Courier New" panose="02070309020205020404" pitchFamily="49" charset="0"/>
              </a:rPr>
              <a:t>-</a:t>
            </a:r>
            <a:r>
              <a:rPr lang="en-US" altLang="zh-CN" dirty="0"/>
              <a:t>)</a:t>
            </a:r>
            <a:r>
              <a:rPr lang="zh-CN" altLang="en-US" dirty="0"/>
              <a:t>是左结合</a:t>
            </a:r>
          </a:p>
          <a:p>
            <a:pPr lvl="1">
              <a:lnSpc>
                <a:spcPct val="125000"/>
              </a:lnSpc>
            </a:pPr>
            <a:r>
              <a:rPr lang="en-US" altLang="zh-CN" dirty="0"/>
              <a:t> </a:t>
            </a:r>
            <a:r>
              <a:rPr lang="en-US" altLang="zh-CN" dirty="0" err="1"/>
              <a:t>i</a:t>
            </a:r>
            <a:r>
              <a:rPr lang="en-US" altLang="zh-CN" dirty="0"/>
              <a:t> - j – k  </a:t>
            </a:r>
            <a:r>
              <a:rPr lang="zh-CN" altLang="en-US" dirty="0"/>
              <a:t>等价于 </a:t>
            </a:r>
            <a:r>
              <a:rPr lang="en-US" altLang="zh-CN" dirty="0"/>
              <a:t> (</a:t>
            </a:r>
            <a:r>
              <a:rPr lang="en-US" altLang="zh-CN" dirty="0" err="1"/>
              <a:t>i</a:t>
            </a:r>
            <a:r>
              <a:rPr lang="en-US" altLang="zh-CN" dirty="0"/>
              <a:t> - j) – k</a:t>
            </a:r>
          </a:p>
          <a:p>
            <a:pPr lvl="1">
              <a:lnSpc>
                <a:spcPct val="125000"/>
              </a:lnSpc>
            </a:pPr>
            <a:r>
              <a:rPr lang="en-US" altLang="zh-CN" dirty="0"/>
              <a:t> </a:t>
            </a:r>
            <a:r>
              <a:rPr lang="en-US" altLang="zh-CN" dirty="0" err="1"/>
              <a:t>i</a:t>
            </a:r>
            <a:r>
              <a:rPr lang="en-US" altLang="zh-CN" dirty="0"/>
              <a:t> * j / k   </a:t>
            </a:r>
            <a:r>
              <a:rPr lang="zh-CN" altLang="en-US" dirty="0"/>
              <a:t>等价于 </a:t>
            </a:r>
            <a:r>
              <a:rPr lang="en-US" altLang="zh-CN" dirty="0"/>
              <a:t> (</a:t>
            </a:r>
            <a:r>
              <a:rPr lang="en-US" altLang="zh-CN" dirty="0" err="1"/>
              <a:t>i</a:t>
            </a:r>
            <a:r>
              <a:rPr lang="en-US" altLang="zh-CN" dirty="0"/>
              <a:t> * j) / k</a:t>
            </a:r>
            <a:r>
              <a:rPr lang="zh-CN" altLang="en-US" dirty="0"/>
              <a:t>、</a:t>
            </a:r>
          </a:p>
          <a:p>
            <a:pPr>
              <a:lnSpc>
                <a:spcPct val="125000"/>
              </a:lnSpc>
            </a:pPr>
            <a:r>
              <a:rPr lang="zh-CN" altLang="en-US" dirty="0"/>
              <a:t>运算符从右向左结合时，称为</a:t>
            </a:r>
            <a:r>
              <a:rPr lang="zh-CN" altLang="en-US" dirty="0">
                <a:solidFill>
                  <a:schemeClr val="hlink"/>
                </a:solidFill>
              </a:rPr>
              <a:t>右</a:t>
            </a:r>
            <a:r>
              <a:rPr lang="zh-CN" altLang="en-US" dirty="0"/>
              <a:t>结合性。</a:t>
            </a:r>
          </a:p>
          <a:p>
            <a:pPr>
              <a:lnSpc>
                <a:spcPct val="125000"/>
              </a:lnSpc>
            </a:pPr>
            <a:r>
              <a:rPr lang="zh-CN" altLang="en-US" dirty="0"/>
              <a:t>一元运算符</a:t>
            </a:r>
            <a:r>
              <a:rPr lang="en-US" altLang="zh-CN" dirty="0"/>
              <a:t> ( </a:t>
            </a:r>
            <a:r>
              <a:rPr lang="en-US" altLang="zh-CN" dirty="0">
                <a:latin typeface="Courier New" panose="02070309020205020404" pitchFamily="49" charset="0"/>
              </a:rPr>
              <a:t>+</a:t>
            </a:r>
            <a:r>
              <a:rPr lang="zh-CN" altLang="en-US" dirty="0"/>
              <a:t>和</a:t>
            </a:r>
            <a:r>
              <a:rPr lang="en-US" altLang="zh-CN" dirty="0">
                <a:latin typeface="Courier New" panose="02070309020205020404" pitchFamily="49" charset="0"/>
              </a:rPr>
              <a:t>-</a:t>
            </a:r>
            <a:r>
              <a:rPr lang="en-US" altLang="zh-CN" dirty="0"/>
              <a:t>)</a:t>
            </a:r>
            <a:r>
              <a:rPr lang="zh-CN" altLang="en-US" dirty="0"/>
              <a:t>是右结合、</a:t>
            </a:r>
            <a:endParaRPr lang="en-US" altLang="zh-CN" sz="2000" dirty="0">
              <a:latin typeface="Courier New" panose="02070309020205020404" pitchFamily="49" charset="0"/>
            </a:endParaRPr>
          </a:p>
          <a:p>
            <a:pPr lvl="1">
              <a:lnSpc>
                <a:spcPct val="125000"/>
              </a:lnSpc>
            </a:pPr>
            <a:r>
              <a:rPr lang="en-US" altLang="zh-CN" dirty="0">
                <a:latin typeface="Courier New" panose="02070309020205020404" pitchFamily="49" charset="0"/>
              </a:rPr>
              <a:t> -</a:t>
            </a:r>
            <a:r>
              <a:rPr lang="en-US" altLang="zh-CN" dirty="0"/>
              <a:t> </a:t>
            </a:r>
            <a:r>
              <a:rPr lang="en-US" altLang="zh-CN" dirty="0">
                <a:latin typeface="Courier New" panose="02070309020205020404" pitchFamily="49" charset="0"/>
              </a:rPr>
              <a:t>+</a:t>
            </a:r>
            <a:r>
              <a:rPr lang="en-US" altLang="zh-CN" dirty="0"/>
              <a:t> </a:t>
            </a:r>
            <a:r>
              <a:rPr lang="en-US" altLang="zh-CN" dirty="0" err="1">
                <a:latin typeface="Courier New" panose="02070309020205020404" pitchFamily="49" charset="0"/>
              </a:rPr>
              <a:t>i</a:t>
            </a:r>
            <a:r>
              <a:rPr lang="en-US" altLang="zh-CN" dirty="0">
                <a:latin typeface="Courier New" panose="02070309020205020404" pitchFamily="49" charset="0"/>
              </a:rPr>
              <a:t>  </a:t>
            </a:r>
            <a:r>
              <a:rPr lang="zh-CN" altLang="en-US" dirty="0"/>
              <a:t>等价于</a:t>
            </a:r>
            <a:r>
              <a:rPr lang="en-US" altLang="zh-CN" dirty="0"/>
              <a:t>  </a:t>
            </a:r>
            <a:r>
              <a:rPr lang="en-US" altLang="zh-CN" dirty="0">
                <a:latin typeface="Courier New" panose="02070309020205020404" pitchFamily="49" charset="0"/>
              </a:rPr>
              <a:t>-(+</a:t>
            </a:r>
            <a:r>
              <a:rPr lang="en-US" altLang="zh-CN" dirty="0" err="1">
                <a:latin typeface="Courier New" panose="02070309020205020404" pitchFamily="49" charset="0"/>
              </a:rPr>
              <a:t>i</a:t>
            </a:r>
            <a:r>
              <a:rPr lang="en-US" altLang="zh-CN" dirty="0">
                <a:latin typeface="Courier New" panose="02070309020205020404" pitchFamily="49" charset="0"/>
              </a:rPr>
              <a:t>)</a:t>
            </a:r>
            <a:endParaRPr lang="zh-CN" altLang="en-US" dirty="0">
              <a:latin typeface="Courier New" panose="02070309020205020404" pitchFamily="49" charset="0"/>
            </a:endParaRPr>
          </a:p>
        </p:txBody>
      </p:sp>
    </p:spTree>
    <p:extLst>
      <p:ext uri="{BB962C8B-B14F-4D97-AF65-F5344CB8AC3E}">
        <p14:creationId xmlns:p14="http://schemas.microsoft.com/office/powerpoint/2010/main" val="10884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2063750" y="260350"/>
            <a:ext cx="7964488" cy="1143000"/>
          </a:xfrm>
        </p:spPr>
        <p:txBody>
          <a:bodyPr vert="horz" wrap="square" lIns="92075" tIns="46038" rIns="92075" bIns="46038" numCol="1" anchor="ctr" anchorCtr="0" compatLnSpc="1">
            <a:prstTxWarp prst="textNoShape">
              <a:avLst/>
            </a:prstTxWarp>
          </a:bodyPr>
          <a:lstStyle/>
          <a:p>
            <a:pPr algn="l"/>
            <a:r>
              <a:rPr lang="zh-CN" altLang="en-US"/>
              <a:t>例子</a:t>
            </a:r>
            <a:r>
              <a:rPr lang="en-US" altLang="zh-CN"/>
              <a:t>: </a:t>
            </a:r>
            <a:r>
              <a:rPr lang="zh-CN" altLang="en-US"/>
              <a:t>计算</a:t>
            </a:r>
            <a:r>
              <a:rPr lang="en-US" altLang="zh-CN"/>
              <a:t>UPC</a:t>
            </a:r>
            <a:r>
              <a:rPr lang="zh-CN" altLang="en-US"/>
              <a:t>校验位</a:t>
            </a:r>
            <a:endParaRPr lang="en-US" altLang="zh-CN"/>
          </a:p>
        </p:txBody>
      </p:sp>
      <p:sp>
        <p:nvSpPr>
          <p:cNvPr id="16387" name="Content Placeholder 2"/>
          <p:cNvSpPr>
            <a:spLocks noGrp="1"/>
          </p:cNvSpPr>
          <p:nvPr>
            <p:ph idx="4294967295"/>
          </p:nvPr>
        </p:nvSpPr>
        <p:spPr>
          <a:xfrm>
            <a:off x="533401" y="1233489"/>
            <a:ext cx="10974386" cy="5337175"/>
          </a:xfrm>
        </p:spPr>
        <p:txBody>
          <a:bodyPr vert="horz" wrap="square" lIns="92075" tIns="46038" rIns="92075" bIns="46038" numCol="1" anchor="t" anchorCtr="0" compatLnSpc="1">
            <a:prstTxWarp prst="textNoShape">
              <a:avLst/>
            </a:prstTxWarp>
          </a:bodyPr>
          <a:lstStyle/>
          <a:p>
            <a:r>
              <a:rPr lang="zh-CN" altLang="en-US" sz="2200" dirty="0"/>
              <a:t>美国和加拿大的货物使用通用产品代码</a:t>
            </a:r>
            <a:r>
              <a:rPr lang="en-US" altLang="zh-CN" sz="2200" dirty="0"/>
              <a:t> UPC (Universal Product Code)</a:t>
            </a:r>
            <a:r>
              <a:rPr lang="zh-CN" altLang="en-US" sz="2200" dirty="0"/>
              <a:t>：</a:t>
            </a:r>
          </a:p>
          <a:p>
            <a:pPr lvl="1"/>
            <a:r>
              <a:rPr lang="zh-CN" altLang="en-US" sz="2200" dirty="0"/>
              <a:t>第一个数字：表示种类。</a:t>
            </a:r>
          </a:p>
          <a:p>
            <a:pPr lvl="1"/>
            <a:r>
              <a:rPr lang="zh-CN" altLang="en-US" sz="2200" dirty="0"/>
              <a:t>第一组五个数字：标识生产厂商。</a:t>
            </a:r>
          </a:p>
          <a:p>
            <a:pPr lvl="1"/>
            <a:r>
              <a:rPr lang="zh-CN" altLang="en-US" sz="2200" dirty="0"/>
              <a:t>第二组五个数字：标识产品</a:t>
            </a:r>
          </a:p>
          <a:p>
            <a:pPr lvl="1"/>
            <a:r>
              <a:rPr lang="zh-CN" altLang="en-US" sz="2200" dirty="0"/>
              <a:t>最后一个数字：校验位</a:t>
            </a:r>
          </a:p>
          <a:p>
            <a:r>
              <a:rPr lang="zh-CN" altLang="en-US" sz="2200" dirty="0"/>
              <a:t>校验位计算</a:t>
            </a:r>
          </a:p>
          <a:p>
            <a:pPr lvl="1"/>
            <a:r>
              <a:rPr lang="zh-CN" altLang="en-US" sz="2200" dirty="0"/>
              <a:t>第</a:t>
            </a:r>
            <a:r>
              <a:rPr lang="en-US" altLang="zh-CN" sz="2200" dirty="0"/>
              <a:t>1</a:t>
            </a:r>
            <a:r>
              <a:rPr lang="zh-CN" altLang="en-US" sz="2200" dirty="0"/>
              <a:t>、</a:t>
            </a:r>
            <a:r>
              <a:rPr lang="en-US" altLang="zh-CN" sz="2200" dirty="0"/>
              <a:t>3</a:t>
            </a:r>
            <a:r>
              <a:rPr lang="zh-CN" altLang="en-US" sz="2200" dirty="0"/>
              <a:t>、</a:t>
            </a:r>
            <a:r>
              <a:rPr lang="en-US" altLang="zh-CN" sz="2200" dirty="0"/>
              <a:t>5</a:t>
            </a:r>
            <a:r>
              <a:rPr lang="zh-CN" altLang="en-US" sz="2200" dirty="0"/>
              <a:t>、</a:t>
            </a:r>
            <a:r>
              <a:rPr lang="en-US" altLang="zh-CN" sz="2200" dirty="0"/>
              <a:t>7</a:t>
            </a:r>
            <a:r>
              <a:rPr lang="zh-CN" altLang="en-US" sz="2200" dirty="0"/>
              <a:t>、</a:t>
            </a:r>
            <a:r>
              <a:rPr lang="en-US" altLang="zh-CN" sz="2200" dirty="0"/>
              <a:t>9</a:t>
            </a:r>
            <a:r>
              <a:rPr lang="zh-CN" altLang="en-US" sz="2200" dirty="0"/>
              <a:t>、</a:t>
            </a:r>
            <a:r>
              <a:rPr lang="en-US" altLang="zh-CN" sz="2200" dirty="0"/>
              <a:t>11</a:t>
            </a:r>
            <a:r>
              <a:rPr lang="zh-CN" altLang="en-US" sz="2200" dirty="0"/>
              <a:t>位的数字相加。</a:t>
            </a:r>
          </a:p>
          <a:p>
            <a:pPr lvl="1"/>
            <a:r>
              <a:rPr lang="zh-CN" altLang="en-US" sz="2200" dirty="0"/>
              <a:t>第</a:t>
            </a:r>
            <a:r>
              <a:rPr lang="en-US" altLang="zh-CN" sz="2200" dirty="0"/>
              <a:t>2</a:t>
            </a:r>
            <a:r>
              <a:rPr lang="zh-CN" altLang="en-US" sz="2200" dirty="0"/>
              <a:t>、</a:t>
            </a:r>
            <a:r>
              <a:rPr lang="en-US" altLang="zh-CN" sz="2200" dirty="0"/>
              <a:t>4</a:t>
            </a:r>
            <a:r>
              <a:rPr lang="zh-CN" altLang="en-US" sz="2200" dirty="0"/>
              <a:t>、</a:t>
            </a:r>
            <a:r>
              <a:rPr lang="en-US" altLang="zh-CN" sz="2200" dirty="0"/>
              <a:t>6</a:t>
            </a:r>
            <a:r>
              <a:rPr lang="zh-CN" altLang="en-US" sz="2200" dirty="0"/>
              <a:t>、</a:t>
            </a:r>
            <a:r>
              <a:rPr lang="en-US" altLang="zh-CN" sz="2200" dirty="0"/>
              <a:t>8</a:t>
            </a:r>
            <a:r>
              <a:rPr lang="zh-CN" altLang="en-US" sz="2200" dirty="0"/>
              <a:t>、</a:t>
            </a:r>
            <a:r>
              <a:rPr lang="en-US" altLang="zh-CN" sz="2200" dirty="0"/>
              <a:t>10</a:t>
            </a:r>
            <a:r>
              <a:rPr lang="zh-CN" altLang="en-US" sz="2200" dirty="0"/>
              <a:t>位的数字相加。</a:t>
            </a:r>
          </a:p>
          <a:p>
            <a:pPr lvl="1"/>
            <a:r>
              <a:rPr lang="zh-CN" altLang="en-US" sz="2200" dirty="0"/>
              <a:t>第一次加的结果乘</a:t>
            </a:r>
            <a:r>
              <a:rPr lang="en-US" altLang="zh-CN" sz="2200" dirty="0"/>
              <a:t>3</a:t>
            </a:r>
            <a:r>
              <a:rPr lang="zh-CN" altLang="en-US" sz="2200" dirty="0"/>
              <a:t>，和第二次加的结果相加。</a:t>
            </a:r>
          </a:p>
          <a:p>
            <a:pPr lvl="1"/>
            <a:r>
              <a:rPr lang="zh-CN" altLang="en-US" sz="2200" dirty="0"/>
              <a:t>把结果减</a:t>
            </a:r>
            <a:r>
              <a:rPr lang="en-US" altLang="zh-CN" sz="2200" dirty="0"/>
              <a:t>1</a:t>
            </a:r>
            <a:r>
              <a:rPr lang="zh-CN" altLang="en-US" sz="2200" dirty="0"/>
              <a:t>，再除</a:t>
            </a:r>
            <a:r>
              <a:rPr lang="en-US" altLang="zh-CN" sz="2200" dirty="0"/>
              <a:t>10</a:t>
            </a:r>
            <a:r>
              <a:rPr lang="zh-CN" altLang="en-US" sz="2200" dirty="0"/>
              <a:t>取余数。</a:t>
            </a:r>
          </a:p>
          <a:p>
            <a:pPr lvl="1"/>
            <a:r>
              <a:rPr lang="zh-CN" altLang="en-US" sz="2200" dirty="0"/>
              <a:t>最后用</a:t>
            </a:r>
            <a:r>
              <a:rPr lang="en-US" altLang="zh-CN" sz="2200" dirty="0"/>
              <a:t>9</a:t>
            </a:r>
            <a:r>
              <a:rPr lang="zh-CN" altLang="en-US" sz="2200" dirty="0"/>
              <a:t>减余数，得到校验位。</a:t>
            </a:r>
            <a:endParaRPr lang="en-US" altLang="zh-CN" sz="2200" dirty="0"/>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2605365"/>
            <a:ext cx="2592387"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85657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2063750" y="260350"/>
            <a:ext cx="7964488" cy="1143000"/>
          </a:xfrm>
        </p:spPr>
        <p:txBody>
          <a:bodyPr vert="horz" wrap="square" lIns="92075" tIns="46038" rIns="92075" bIns="46038" numCol="1" anchor="ctr" anchorCtr="0" compatLnSpc="1">
            <a:prstTxWarp prst="textNoShape">
              <a:avLst/>
            </a:prstTxWarp>
          </a:bodyPr>
          <a:lstStyle/>
          <a:p>
            <a:pPr algn="l"/>
            <a:r>
              <a:rPr lang="zh-CN" altLang="en-US"/>
              <a:t>例子</a:t>
            </a:r>
            <a:r>
              <a:rPr lang="en-US" altLang="zh-CN"/>
              <a:t>: </a:t>
            </a:r>
            <a:r>
              <a:rPr lang="zh-CN" altLang="en-US"/>
              <a:t>计算</a:t>
            </a:r>
            <a:r>
              <a:rPr lang="en-US" altLang="zh-CN"/>
              <a:t>UPC</a:t>
            </a:r>
            <a:r>
              <a:rPr lang="zh-CN" altLang="en-US"/>
              <a:t>校验位</a:t>
            </a:r>
            <a:endParaRPr lang="en-US" altLang="zh-CN"/>
          </a:p>
        </p:txBody>
      </p:sp>
      <p:sp>
        <p:nvSpPr>
          <p:cNvPr id="17411" name="Content Placeholder 2"/>
          <p:cNvSpPr>
            <a:spLocks noGrp="1"/>
          </p:cNvSpPr>
          <p:nvPr>
            <p:ph idx="4294967295"/>
          </p:nvPr>
        </p:nvSpPr>
        <p:spPr>
          <a:xfrm>
            <a:off x="1295401" y="1628775"/>
            <a:ext cx="9070976" cy="4941888"/>
          </a:xfrm>
        </p:spPr>
        <p:txBody>
          <a:bodyPr vert="horz" wrap="square" lIns="92075" tIns="46038" rIns="92075" bIns="46038" numCol="1" anchor="t" anchorCtr="0" compatLnSpc="1">
            <a:prstTxWarp prst="textNoShape">
              <a:avLst/>
            </a:prstTxWarp>
          </a:bodyPr>
          <a:lstStyle/>
          <a:p>
            <a:pPr>
              <a:lnSpc>
                <a:spcPct val="140000"/>
              </a:lnSpc>
              <a:spcBef>
                <a:spcPct val="40000"/>
              </a:spcBef>
            </a:pPr>
            <a:r>
              <a:rPr lang="zh-CN" altLang="en-US" sz="2400" dirty="0"/>
              <a:t>校验位计算：</a:t>
            </a:r>
          </a:p>
          <a:p>
            <a:pPr>
              <a:lnSpc>
                <a:spcPct val="140000"/>
              </a:lnSpc>
              <a:spcBef>
                <a:spcPct val="40000"/>
              </a:spcBef>
            </a:pPr>
            <a:r>
              <a:rPr lang="zh-CN" altLang="en-US" sz="2400" dirty="0"/>
              <a:t>第一次的和：</a:t>
            </a:r>
            <a:r>
              <a:rPr lang="en-US" altLang="zh-CN" sz="2400" dirty="0"/>
              <a:t>0 + 3 + 0 + 1 + 1 + 3 = 8</a:t>
            </a:r>
          </a:p>
          <a:p>
            <a:pPr>
              <a:lnSpc>
                <a:spcPct val="140000"/>
              </a:lnSpc>
              <a:spcBef>
                <a:spcPct val="40000"/>
              </a:spcBef>
            </a:pPr>
            <a:r>
              <a:rPr lang="zh-CN" altLang="en-US" sz="2400" dirty="0"/>
              <a:t>第二次的和：</a:t>
            </a:r>
            <a:r>
              <a:rPr lang="en-US" altLang="zh-CN" sz="2400" dirty="0"/>
              <a:t>1 + 8 + 0 + 5 + 7 = 21</a:t>
            </a:r>
          </a:p>
          <a:p>
            <a:pPr>
              <a:lnSpc>
                <a:spcPct val="140000"/>
              </a:lnSpc>
              <a:spcBef>
                <a:spcPct val="40000"/>
              </a:spcBef>
            </a:pPr>
            <a:r>
              <a:rPr lang="zh-CN" altLang="en-US" sz="2400" dirty="0"/>
              <a:t>第三步：</a:t>
            </a:r>
            <a:r>
              <a:rPr lang="en-US" altLang="zh-CN" sz="2400" dirty="0"/>
              <a:t>8*3+21=45</a:t>
            </a:r>
          </a:p>
          <a:p>
            <a:pPr>
              <a:lnSpc>
                <a:spcPct val="140000"/>
              </a:lnSpc>
              <a:spcBef>
                <a:spcPct val="40000"/>
              </a:spcBef>
            </a:pPr>
            <a:r>
              <a:rPr lang="zh-CN" altLang="en-US" sz="2400" dirty="0"/>
              <a:t>第四步：</a:t>
            </a:r>
            <a:r>
              <a:rPr lang="en-US" altLang="zh-CN" sz="2400" dirty="0"/>
              <a:t>(45-1)%10=4</a:t>
            </a:r>
          </a:p>
          <a:p>
            <a:pPr>
              <a:lnSpc>
                <a:spcPct val="140000"/>
              </a:lnSpc>
              <a:spcBef>
                <a:spcPct val="40000"/>
              </a:spcBef>
            </a:pPr>
            <a:r>
              <a:rPr lang="zh-CN" altLang="en-US" sz="2400" dirty="0"/>
              <a:t>第五步：</a:t>
            </a:r>
            <a:r>
              <a:rPr lang="en-US" altLang="zh-CN" sz="2400" dirty="0"/>
              <a:t>9-4=5</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9850" y="4652963"/>
            <a:ext cx="36083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67509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2027239" y="260350"/>
            <a:ext cx="8339137" cy="1143000"/>
          </a:xfrm>
        </p:spPr>
        <p:txBody>
          <a:bodyPr vert="horz" wrap="square" lIns="92075" tIns="46038" rIns="92075" bIns="46038" numCol="1" anchor="ctr" anchorCtr="0" compatLnSpc="1">
            <a:prstTxWarp prst="textNoShape">
              <a:avLst/>
            </a:prstTxWarp>
          </a:bodyPr>
          <a:lstStyle/>
          <a:p>
            <a:pPr algn="l"/>
            <a:r>
              <a:rPr lang="zh-CN" altLang="en-US"/>
              <a:t>例子</a:t>
            </a:r>
            <a:r>
              <a:rPr lang="en-US" altLang="zh-CN"/>
              <a:t>: </a:t>
            </a:r>
            <a:r>
              <a:rPr lang="zh-CN" altLang="en-US"/>
              <a:t>计算</a:t>
            </a:r>
            <a:r>
              <a:rPr lang="en-US" altLang="zh-CN"/>
              <a:t>UPC</a:t>
            </a:r>
            <a:r>
              <a:rPr lang="zh-CN" altLang="en-US"/>
              <a:t>校验位（</a:t>
            </a:r>
            <a:r>
              <a:rPr lang="en-US" altLang="zh-CN"/>
              <a:t>upc.c</a:t>
            </a:r>
            <a:r>
              <a:rPr lang="zh-CN" altLang="en-US"/>
              <a:t>）</a:t>
            </a:r>
            <a:endParaRPr lang="en-US" altLang="zh-CN"/>
          </a:p>
        </p:txBody>
      </p:sp>
      <p:sp>
        <p:nvSpPr>
          <p:cNvPr id="18435" name="Content Placeholder 2"/>
          <p:cNvSpPr>
            <a:spLocks noGrp="1"/>
          </p:cNvSpPr>
          <p:nvPr>
            <p:ph idx="4294967295"/>
          </p:nvPr>
        </p:nvSpPr>
        <p:spPr>
          <a:xfrm>
            <a:off x="762000" y="1403350"/>
            <a:ext cx="10744200" cy="4997450"/>
          </a:xfrm>
        </p:spPr>
        <p:txBody>
          <a:bodyPr vert="horz" wrap="square" lIns="92075" tIns="46038" rIns="92075" bIns="46038" numCol="1" anchor="t" anchorCtr="0" compatLnSpc="1">
            <a:prstTxWarp prst="textNoShape">
              <a:avLst/>
            </a:prstTxWarp>
          </a:bodyPr>
          <a:lstStyle/>
          <a:p>
            <a:pPr>
              <a:lnSpc>
                <a:spcPct val="135000"/>
              </a:lnSpc>
              <a:spcBef>
                <a:spcPct val="40000"/>
              </a:spcBef>
            </a:pPr>
            <a:r>
              <a:rPr lang="en-US" altLang="zh-CN" dirty="0"/>
              <a:t>11</a:t>
            </a:r>
            <a:r>
              <a:rPr lang="zh-CN" altLang="en-US" dirty="0"/>
              <a:t>位的</a:t>
            </a:r>
            <a:r>
              <a:rPr lang="en-US" altLang="zh-CN" dirty="0"/>
              <a:t>UPC</a:t>
            </a:r>
            <a:r>
              <a:rPr lang="zh-CN" altLang="en-US" dirty="0"/>
              <a:t>要求用户分三步录入：</a:t>
            </a:r>
            <a:endParaRPr lang="en-US" altLang="zh-CN" dirty="0"/>
          </a:p>
          <a:p>
            <a:pPr>
              <a:lnSpc>
                <a:spcPct val="135000"/>
              </a:lnSpc>
              <a:spcBef>
                <a:spcPct val="40000"/>
              </a:spcBef>
              <a:buFont typeface="Wingdings" panose="05000000000000000000" pitchFamily="2" charset="2"/>
              <a:buNone/>
            </a:pPr>
            <a:r>
              <a:rPr lang="en-US" altLang="zh-CN" dirty="0">
                <a:latin typeface="Courier New" panose="02070309020205020404" pitchFamily="49" charset="0"/>
              </a:rPr>
              <a:t>	</a:t>
            </a:r>
            <a:r>
              <a:rPr lang="en-US" altLang="zh-CN" sz="2400" dirty="0">
                <a:latin typeface="Courier New" panose="02070309020205020404" pitchFamily="49" charset="0"/>
              </a:rPr>
              <a:t>Enter the first (single) digit: </a:t>
            </a:r>
            <a:r>
              <a:rPr lang="en-US" altLang="zh-CN" sz="2400" u="sng" dirty="0">
                <a:latin typeface="Courier New" panose="02070309020205020404" pitchFamily="49" charset="0"/>
              </a:rPr>
              <a:t>0</a:t>
            </a:r>
          </a:p>
          <a:p>
            <a:pPr>
              <a:lnSpc>
                <a:spcPct val="135000"/>
              </a:lnSpc>
              <a:spcBef>
                <a:spcPct val="40000"/>
              </a:spcBef>
              <a:buFont typeface="Wingdings" panose="05000000000000000000" pitchFamily="2" charset="2"/>
              <a:buNone/>
            </a:pPr>
            <a:r>
              <a:rPr lang="en-US" altLang="zh-CN" sz="2400" dirty="0">
                <a:latin typeface="Courier New" panose="02070309020205020404" pitchFamily="49" charset="0"/>
              </a:rPr>
              <a:t>	Enter first group of five digits: </a:t>
            </a:r>
            <a:r>
              <a:rPr lang="en-US" altLang="zh-CN" sz="2400" u="sng" dirty="0">
                <a:latin typeface="Courier New" panose="02070309020205020404" pitchFamily="49" charset="0"/>
              </a:rPr>
              <a:t>13800</a:t>
            </a:r>
          </a:p>
          <a:p>
            <a:pPr>
              <a:lnSpc>
                <a:spcPct val="135000"/>
              </a:lnSpc>
              <a:spcBef>
                <a:spcPct val="40000"/>
              </a:spcBef>
              <a:buFont typeface="Wingdings" panose="05000000000000000000" pitchFamily="2" charset="2"/>
              <a:buNone/>
            </a:pPr>
            <a:r>
              <a:rPr lang="en-US" altLang="zh-CN" sz="2400" dirty="0">
                <a:latin typeface="Courier New" panose="02070309020205020404" pitchFamily="49" charset="0"/>
              </a:rPr>
              <a:t>	Enter second group of five digits: </a:t>
            </a:r>
            <a:r>
              <a:rPr lang="en-US" altLang="zh-CN" sz="2400" u="sng" dirty="0">
                <a:latin typeface="Courier New" panose="02070309020205020404" pitchFamily="49" charset="0"/>
              </a:rPr>
              <a:t>15173</a:t>
            </a:r>
          </a:p>
          <a:p>
            <a:pPr>
              <a:lnSpc>
                <a:spcPct val="135000"/>
              </a:lnSpc>
              <a:spcBef>
                <a:spcPct val="40000"/>
              </a:spcBef>
              <a:buFont typeface="Wingdings" panose="05000000000000000000" pitchFamily="2" charset="2"/>
              <a:buNone/>
            </a:pPr>
            <a:r>
              <a:rPr lang="en-US" altLang="zh-CN" sz="2400" dirty="0">
                <a:latin typeface="Courier New" panose="02070309020205020404" pitchFamily="49" charset="0"/>
              </a:rPr>
              <a:t>	Check digit: 5</a:t>
            </a:r>
          </a:p>
          <a:p>
            <a:pPr>
              <a:lnSpc>
                <a:spcPct val="135000"/>
              </a:lnSpc>
              <a:spcBef>
                <a:spcPct val="40000"/>
              </a:spcBef>
            </a:pPr>
            <a:r>
              <a:rPr lang="zh-CN" altLang="en-US" dirty="0"/>
              <a:t>程序不是按</a:t>
            </a:r>
            <a:r>
              <a:rPr lang="en-US" altLang="zh-CN" dirty="0"/>
              <a:t>1</a:t>
            </a:r>
            <a:r>
              <a:rPr lang="zh-CN" altLang="en-US" dirty="0"/>
              <a:t>个</a:t>
            </a:r>
            <a:r>
              <a:rPr lang="en-US" altLang="zh-CN" dirty="0"/>
              <a:t>5</a:t>
            </a:r>
            <a:r>
              <a:rPr lang="zh-CN" altLang="en-US" dirty="0"/>
              <a:t>位数来读取的，而是按照</a:t>
            </a:r>
            <a:r>
              <a:rPr lang="en-US" altLang="zh-CN" dirty="0"/>
              <a:t>5</a:t>
            </a:r>
            <a:r>
              <a:rPr lang="zh-CN" altLang="en-US" dirty="0"/>
              <a:t>个</a:t>
            </a:r>
            <a:r>
              <a:rPr lang="en-US" altLang="zh-CN" dirty="0"/>
              <a:t>1</a:t>
            </a:r>
            <a:r>
              <a:rPr lang="zh-CN" altLang="en-US" dirty="0"/>
              <a:t>位数读入的。我们使用</a:t>
            </a:r>
            <a:r>
              <a:rPr lang="en-US" altLang="zh-CN" dirty="0" err="1">
                <a:latin typeface="Courier New" panose="02070309020205020404" pitchFamily="49" charset="0"/>
              </a:rPr>
              <a:t>scanf</a:t>
            </a:r>
            <a:r>
              <a:rPr lang="zh-CN" altLang="en-US" dirty="0">
                <a:latin typeface="Courier New" panose="02070309020205020404" pitchFamily="49" charset="0"/>
              </a:rPr>
              <a:t>的</a:t>
            </a:r>
            <a:r>
              <a:rPr lang="en-US" altLang="zh-CN" dirty="0"/>
              <a:t> </a:t>
            </a:r>
            <a:r>
              <a:rPr lang="en-US" altLang="zh-CN" dirty="0">
                <a:latin typeface="Courier New" panose="02070309020205020404" pitchFamily="49" charset="0"/>
              </a:rPr>
              <a:t>%1d</a:t>
            </a:r>
            <a:r>
              <a:rPr lang="en-US" altLang="zh-CN" dirty="0"/>
              <a:t> </a:t>
            </a:r>
            <a:r>
              <a:rPr lang="zh-CN" altLang="en-US" dirty="0"/>
              <a:t>转换说明，只匹配</a:t>
            </a:r>
            <a:r>
              <a:rPr lang="en-US" altLang="zh-CN" dirty="0"/>
              <a:t>1</a:t>
            </a:r>
            <a:r>
              <a:rPr lang="zh-CN" altLang="en-US" dirty="0"/>
              <a:t>位整数。</a:t>
            </a:r>
            <a:endParaRPr lang="en-US" altLang="zh-CN" dirty="0"/>
          </a:p>
        </p:txBody>
      </p:sp>
    </p:spTree>
    <p:extLst>
      <p:ext uri="{BB962C8B-B14F-4D97-AF65-F5344CB8AC3E}">
        <p14:creationId xmlns:p14="http://schemas.microsoft.com/office/powerpoint/2010/main" val="88186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990600" y="457200"/>
            <a:ext cx="9677400" cy="615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b="1" dirty="0"/>
              <a:t>#include &lt;</a:t>
            </a:r>
            <a:r>
              <a:rPr lang="en-US" altLang="zh-CN" b="1" dirty="0" err="1"/>
              <a:t>stdio.h</a:t>
            </a:r>
            <a:r>
              <a:rPr lang="en-US" altLang="zh-CN" b="1" dirty="0"/>
              <a:t>&gt;</a:t>
            </a:r>
          </a:p>
          <a:p>
            <a:pPr>
              <a:lnSpc>
                <a:spcPct val="110000"/>
              </a:lnSpc>
            </a:pPr>
            <a:r>
              <a:rPr lang="en-US" altLang="zh-CN" b="1" dirty="0" err="1"/>
              <a:t>int</a:t>
            </a:r>
            <a:r>
              <a:rPr lang="en-US" altLang="zh-CN" b="1" dirty="0"/>
              <a:t> main(void){</a:t>
            </a:r>
          </a:p>
          <a:p>
            <a:pPr>
              <a:lnSpc>
                <a:spcPct val="110000"/>
              </a:lnSpc>
            </a:pPr>
            <a:r>
              <a:rPr lang="en-US" altLang="zh-CN" b="1" dirty="0"/>
              <a:t>    </a:t>
            </a:r>
            <a:r>
              <a:rPr lang="en-US" altLang="zh-CN" b="1" dirty="0" err="1">
                <a:solidFill>
                  <a:srgbClr val="000066"/>
                </a:solidFill>
              </a:rPr>
              <a:t>int</a:t>
            </a:r>
            <a:r>
              <a:rPr lang="en-US" altLang="zh-CN" b="1" dirty="0">
                <a:solidFill>
                  <a:srgbClr val="000066"/>
                </a:solidFill>
              </a:rPr>
              <a:t> d, i1, i2, i3, i4, i5, j1, j2, j3, j4, j5, </a:t>
            </a:r>
            <a:r>
              <a:rPr lang="en-US" altLang="zh-CN" b="1" dirty="0" err="1">
                <a:solidFill>
                  <a:srgbClr val="000066"/>
                </a:solidFill>
              </a:rPr>
              <a:t>first_sum</a:t>
            </a:r>
            <a:r>
              <a:rPr lang="en-US" altLang="zh-CN" b="1" dirty="0">
                <a:solidFill>
                  <a:srgbClr val="000066"/>
                </a:solidFill>
              </a:rPr>
              <a:t>, </a:t>
            </a:r>
            <a:r>
              <a:rPr lang="en-US" altLang="zh-CN" b="1" dirty="0" err="1">
                <a:solidFill>
                  <a:srgbClr val="000066"/>
                </a:solidFill>
              </a:rPr>
              <a:t>second_sum</a:t>
            </a:r>
            <a:r>
              <a:rPr lang="en-US" altLang="zh-CN" b="1" dirty="0">
                <a:solidFill>
                  <a:srgbClr val="000066"/>
                </a:solidFill>
              </a:rPr>
              <a:t>, total;</a:t>
            </a:r>
          </a:p>
          <a:p>
            <a:pPr>
              <a:lnSpc>
                <a:spcPct val="110000"/>
              </a:lnSpc>
            </a:pPr>
            <a:r>
              <a:rPr lang="en-US" altLang="zh-CN" b="1" dirty="0"/>
              <a:t>    </a:t>
            </a:r>
            <a:r>
              <a:rPr lang="en-US" altLang="zh-CN" b="1" dirty="0" err="1">
                <a:solidFill>
                  <a:srgbClr val="006600"/>
                </a:solidFill>
              </a:rPr>
              <a:t>printf</a:t>
            </a:r>
            <a:r>
              <a:rPr lang="en-US" altLang="zh-CN" b="1" dirty="0">
                <a:solidFill>
                  <a:srgbClr val="006600"/>
                </a:solidFill>
              </a:rPr>
              <a:t>("Enter the first (single) digit: ");</a:t>
            </a:r>
          </a:p>
          <a:p>
            <a:pPr>
              <a:lnSpc>
                <a:spcPct val="110000"/>
              </a:lnSpc>
            </a:pPr>
            <a:r>
              <a:rPr lang="en-US" altLang="zh-CN" b="1" dirty="0">
                <a:solidFill>
                  <a:srgbClr val="006600"/>
                </a:solidFill>
              </a:rPr>
              <a:t>    </a:t>
            </a:r>
            <a:r>
              <a:rPr lang="en-US" altLang="zh-CN" b="1" dirty="0" err="1">
                <a:solidFill>
                  <a:srgbClr val="006600"/>
                </a:solidFill>
              </a:rPr>
              <a:t>scanf</a:t>
            </a:r>
            <a:r>
              <a:rPr lang="en-US" altLang="zh-CN" b="1" dirty="0">
                <a:solidFill>
                  <a:srgbClr val="006600"/>
                </a:solidFill>
              </a:rPr>
              <a:t>("%1d", &amp;d);</a:t>
            </a:r>
          </a:p>
          <a:p>
            <a:pPr>
              <a:lnSpc>
                <a:spcPct val="110000"/>
              </a:lnSpc>
            </a:pPr>
            <a:r>
              <a:rPr lang="en-US" altLang="zh-CN" b="1" dirty="0">
                <a:solidFill>
                  <a:srgbClr val="006600"/>
                </a:solidFill>
              </a:rPr>
              <a:t>    </a:t>
            </a:r>
            <a:r>
              <a:rPr lang="en-US" altLang="zh-CN" b="1" dirty="0" err="1">
                <a:solidFill>
                  <a:srgbClr val="006600"/>
                </a:solidFill>
              </a:rPr>
              <a:t>printf</a:t>
            </a:r>
            <a:r>
              <a:rPr lang="en-US" altLang="zh-CN" b="1" dirty="0">
                <a:solidFill>
                  <a:srgbClr val="006600"/>
                </a:solidFill>
              </a:rPr>
              <a:t>("Enter first group of five digits: ");</a:t>
            </a:r>
          </a:p>
          <a:p>
            <a:pPr>
              <a:lnSpc>
                <a:spcPct val="110000"/>
              </a:lnSpc>
            </a:pPr>
            <a:r>
              <a:rPr lang="en-US" altLang="zh-CN" b="1" dirty="0">
                <a:solidFill>
                  <a:srgbClr val="006600"/>
                </a:solidFill>
              </a:rPr>
              <a:t>    </a:t>
            </a:r>
            <a:r>
              <a:rPr lang="en-US" altLang="zh-CN" b="1" dirty="0" err="1">
                <a:solidFill>
                  <a:srgbClr val="006600"/>
                </a:solidFill>
              </a:rPr>
              <a:t>scanf</a:t>
            </a:r>
            <a:r>
              <a:rPr lang="en-US" altLang="zh-CN" b="1" dirty="0">
                <a:solidFill>
                  <a:srgbClr val="006600"/>
                </a:solidFill>
              </a:rPr>
              <a:t>("%1d%1d%1d%1d%1d", &amp;i1, &amp;i2, &amp;i3, &amp;i4, &amp;i5);</a:t>
            </a:r>
          </a:p>
          <a:p>
            <a:pPr>
              <a:lnSpc>
                <a:spcPct val="110000"/>
              </a:lnSpc>
            </a:pPr>
            <a:r>
              <a:rPr lang="en-US" altLang="zh-CN" b="1" dirty="0">
                <a:solidFill>
                  <a:srgbClr val="006600"/>
                </a:solidFill>
              </a:rPr>
              <a:t>    </a:t>
            </a:r>
            <a:r>
              <a:rPr lang="en-US" altLang="zh-CN" b="1" dirty="0" err="1">
                <a:solidFill>
                  <a:srgbClr val="006600"/>
                </a:solidFill>
              </a:rPr>
              <a:t>printf</a:t>
            </a:r>
            <a:r>
              <a:rPr lang="en-US" altLang="zh-CN" b="1" dirty="0">
                <a:solidFill>
                  <a:srgbClr val="006600"/>
                </a:solidFill>
              </a:rPr>
              <a:t>("Enter second group of five digits: ");</a:t>
            </a:r>
          </a:p>
          <a:p>
            <a:pPr>
              <a:lnSpc>
                <a:spcPct val="110000"/>
              </a:lnSpc>
            </a:pPr>
            <a:r>
              <a:rPr lang="en-US" altLang="zh-CN" b="1" dirty="0">
                <a:solidFill>
                  <a:srgbClr val="006600"/>
                </a:solidFill>
              </a:rPr>
              <a:t>    </a:t>
            </a:r>
            <a:r>
              <a:rPr lang="en-US" altLang="zh-CN" b="1" dirty="0" err="1">
                <a:solidFill>
                  <a:srgbClr val="006600"/>
                </a:solidFill>
              </a:rPr>
              <a:t>scanf</a:t>
            </a:r>
            <a:r>
              <a:rPr lang="en-US" altLang="zh-CN" b="1" dirty="0">
                <a:solidFill>
                  <a:srgbClr val="006600"/>
                </a:solidFill>
              </a:rPr>
              <a:t>("%1d%1d%1d%1d%1d", &amp;j1, &amp;j2, &amp;j3, &amp;j4, &amp;j5);</a:t>
            </a:r>
          </a:p>
          <a:p>
            <a:pPr>
              <a:lnSpc>
                <a:spcPct val="110000"/>
              </a:lnSpc>
            </a:pPr>
            <a:r>
              <a:rPr lang="en-US" altLang="zh-CN" b="1" dirty="0"/>
              <a:t>    </a:t>
            </a:r>
            <a:r>
              <a:rPr lang="en-US" altLang="zh-CN" b="1" dirty="0" err="1">
                <a:solidFill>
                  <a:srgbClr val="C00000"/>
                </a:solidFill>
              </a:rPr>
              <a:t>first_sum</a:t>
            </a:r>
            <a:r>
              <a:rPr lang="en-US" altLang="zh-CN" b="1" dirty="0">
                <a:solidFill>
                  <a:srgbClr val="C00000"/>
                </a:solidFill>
              </a:rPr>
              <a:t> = d + i2 + i4 + j1 + j3 + j5;</a:t>
            </a:r>
          </a:p>
          <a:p>
            <a:pPr>
              <a:lnSpc>
                <a:spcPct val="110000"/>
              </a:lnSpc>
            </a:pPr>
            <a:r>
              <a:rPr lang="en-US" altLang="zh-CN" b="1" dirty="0">
                <a:solidFill>
                  <a:srgbClr val="C00000"/>
                </a:solidFill>
              </a:rPr>
              <a:t>    </a:t>
            </a:r>
            <a:r>
              <a:rPr lang="en-US" altLang="zh-CN" b="1" dirty="0" err="1">
                <a:solidFill>
                  <a:srgbClr val="C00000"/>
                </a:solidFill>
              </a:rPr>
              <a:t>second_sum</a:t>
            </a:r>
            <a:r>
              <a:rPr lang="en-US" altLang="zh-CN" b="1" dirty="0">
                <a:solidFill>
                  <a:srgbClr val="C00000"/>
                </a:solidFill>
              </a:rPr>
              <a:t> = i1 + i3 + i5 + j2 + j4;</a:t>
            </a:r>
          </a:p>
          <a:p>
            <a:pPr>
              <a:lnSpc>
                <a:spcPct val="110000"/>
              </a:lnSpc>
            </a:pPr>
            <a:r>
              <a:rPr lang="en-US" altLang="zh-CN" b="1" dirty="0">
                <a:solidFill>
                  <a:srgbClr val="C00000"/>
                </a:solidFill>
              </a:rPr>
              <a:t>    total = 3 * </a:t>
            </a:r>
            <a:r>
              <a:rPr lang="en-US" altLang="zh-CN" b="1" dirty="0" err="1">
                <a:solidFill>
                  <a:srgbClr val="C00000"/>
                </a:solidFill>
              </a:rPr>
              <a:t>first_sum</a:t>
            </a:r>
            <a:r>
              <a:rPr lang="en-US" altLang="zh-CN" b="1" dirty="0">
                <a:solidFill>
                  <a:srgbClr val="C00000"/>
                </a:solidFill>
              </a:rPr>
              <a:t> + </a:t>
            </a:r>
            <a:r>
              <a:rPr lang="en-US" altLang="zh-CN" b="1" dirty="0" err="1">
                <a:solidFill>
                  <a:srgbClr val="C00000"/>
                </a:solidFill>
              </a:rPr>
              <a:t>second_sum</a:t>
            </a:r>
            <a:r>
              <a:rPr lang="en-US" altLang="zh-CN" b="1" dirty="0">
                <a:solidFill>
                  <a:srgbClr val="C00000"/>
                </a:solidFill>
              </a:rPr>
              <a:t>;</a:t>
            </a:r>
          </a:p>
          <a:p>
            <a:pPr>
              <a:lnSpc>
                <a:spcPct val="110000"/>
              </a:lnSpc>
            </a:pPr>
            <a:r>
              <a:rPr lang="en-US" altLang="zh-CN" b="1" dirty="0">
                <a:solidFill>
                  <a:srgbClr val="006600"/>
                </a:solidFill>
              </a:rPr>
              <a:t>    </a:t>
            </a:r>
            <a:r>
              <a:rPr lang="en-US" altLang="zh-CN" b="1" dirty="0" err="1">
                <a:solidFill>
                  <a:srgbClr val="006600"/>
                </a:solidFill>
              </a:rPr>
              <a:t>printf</a:t>
            </a:r>
            <a:r>
              <a:rPr lang="en-US" altLang="zh-CN" b="1" dirty="0">
                <a:solidFill>
                  <a:srgbClr val="006600"/>
                </a:solidFill>
              </a:rPr>
              <a:t>("Check digit: %d\n", 9 - ((total - 1) % 10));</a:t>
            </a:r>
          </a:p>
          <a:p>
            <a:pPr>
              <a:lnSpc>
                <a:spcPct val="110000"/>
              </a:lnSpc>
            </a:pPr>
            <a:r>
              <a:rPr lang="en-US" altLang="zh-CN" b="1" dirty="0"/>
              <a:t>    return 0;</a:t>
            </a:r>
          </a:p>
          <a:p>
            <a:pPr>
              <a:lnSpc>
                <a:spcPct val="110000"/>
              </a:lnSpc>
            </a:pPr>
            <a:r>
              <a:rPr lang="en-US" altLang="zh-CN" b="1" dirty="0"/>
              <a:t>}</a:t>
            </a:r>
            <a:endParaRPr lang="zh-CN" altLang="en-US" b="1" dirty="0"/>
          </a:p>
        </p:txBody>
      </p:sp>
    </p:spTree>
    <p:extLst>
      <p:ext uri="{BB962C8B-B14F-4D97-AF65-F5344CB8AC3E}">
        <p14:creationId xmlns:p14="http://schemas.microsoft.com/office/powerpoint/2010/main" val="3712353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5" name="Rectangle 5"/>
          <p:cNvSpPr>
            <a:spLocks noChangeArrowheads="1"/>
          </p:cNvSpPr>
          <p:nvPr/>
        </p:nvSpPr>
        <p:spPr bwMode="auto">
          <a:xfrm>
            <a:off x="3048000" y="1905000"/>
            <a:ext cx="5410200" cy="42672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方正姚体" pitchFamily="2" charset="-122"/>
                <a:ea typeface="微软雅黑" pitchFamily="34" charset="-122"/>
              </a:rPr>
              <a:t>算术运算符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CC0099"/>
                </a:solidFill>
                <a:effectLst>
                  <a:outerShdw blurRad="38100" dist="38100" dir="2700000" algn="tl">
                    <a:srgbClr val="C0C0C0"/>
                  </a:outerShdw>
                </a:effectLst>
                <a:latin typeface="Arial" charset="0"/>
                <a:ea typeface="微软雅黑" pitchFamily="34" charset="-122"/>
              </a:rPr>
              <a:t>赋值运算符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自增和自减运算符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表达式求值</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表达式语句</a:t>
            </a:r>
          </a:p>
        </p:txBody>
      </p:sp>
      <p:sp>
        <p:nvSpPr>
          <p:cNvPr id="9218" name="Title 1"/>
          <p:cNvSpPr>
            <a:spLocks/>
          </p:cNvSpPr>
          <p:nvPr/>
        </p:nvSpPr>
        <p:spPr bwMode="auto">
          <a:xfrm>
            <a:off x="2133600" y="762000"/>
            <a:ext cx="7772400" cy="685800"/>
          </a:xfrm>
          <a:prstGeom prst="rect">
            <a:avLst/>
          </a:prstGeom>
          <a:noFill/>
          <a:ln w="9525">
            <a:noFill/>
            <a:miter lim="800000"/>
            <a:headEnd/>
            <a:tailEnd/>
          </a:ln>
        </p:spPr>
        <p:txBody>
          <a:bodyPr lIns="92075" tIns="46038" rIns="92075" bIns="46038" anchor="ctr"/>
          <a:lstStyle/>
          <a:p>
            <a:pPr algn="ctr"/>
            <a:r>
              <a:rPr lang="zh-CN" altLang="en-US" sz="4800" b="1" dirty="0">
                <a:solidFill>
                  <a:srgbClr val="990033"/>
                </a:solidFill>
                <a:latin typeface="微软雅黑" panose="020B0503020204020204" pitchFamily="34" charset="-122"/>
                <a:ea typeface="微软雅黑" panose="020B0503020204020204" pitchFamily="34" charset="-122"/>
                <a:cs typeface="+mj-cs"/>
              </a:rPr>
              <a:t>本章要点</a:t>
            </a:r>
          </a:p>
        </p:txBody>
      </p:sp>
    </p:spTree>
    <p:extLst>
      <p:ext uri="{BB962C8B-B14F-4D97-AF65-F5344CB8AC3E}">
        <p14:creationId xmlns:p14="http://schemas.microsoft.com/office/powerpoint/2010/main" val="5944355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Content Placeholder 2"/>
          <p:cNvSpPr>
            <a:spLocks noGrp="1"/>
          </p:cNvSpPr>
          <p:nvPr>
            <p:ph idx="4294967295"/>
          </p:nvPr>
        </p:nvSpPr>
        <p:spPr>
          <a:xfrm>
            <a:off x="1219200" y="2590800"/>
            <a:ext cx="9906000" cy="3581400"/>
          </a:xfrm>
        </p:spPr>
        <p:txBody>
          <a:bodyPr/>
          <a:lstStyle/>
          <a:p>
            <a:pPr>
              <a:lnSpc>
                <a:spcPct val="150000"/>
              </a:lnSpc>
              <a:spcBef>
                <a:spcPts val="2000"/>
              </a:spcBef>
              <a:buFont typeface="Wingdings" panose="05000000000000000000" pitchFamily="2" charset="2"/>
              <a:buChar char="n"/>
            </a:pPr>
            <a:r>
              <a:rPr lang="zh-CN" altLang="en-US" sz="3200" dirty="0"/>
              <a:t>简单赋值运算符</a:t>
            </a:r>
          </a:p>
          <a:p>
            <a:pPr>
              <a:lnSpc>
                <a:spcPct val="150000"/>
              </a:lnSpc>
              <a:spcBef>
                <a:spcPts val="2000"/>
              </a:spcBef>
              <a:buFont typeface="Wingdings" panose="05000000000000000000" pitchFamily="2" charset="2"/>
              <a:buChar char="n"/>
            </a:pPr>
            <a:r>
              <a:rPr lang="zh-CN" altLang="en-US" sz="3200" dirty="0"/>
              <a:t>复合赋值运算符</a:t>
            </a:r>
          </a:p>
        </p:txBody>
      </p:sp>
      <p:sp>
        <p:nvSpPr>
          <p:cNvPr id="10242" name="Title 1"/>
          <p:cNvSpPr>
            <a:spLocks/>
          </p:cNvSpPr>
          <p:nvPr/>
        </p:nvSpPr>
        <p:spPr bwMode="auto">
          <a:xfrm>
            <a:off x="1828800" y="1066800"/>
            <a:ext cx="7772400" cy="685800"/>
          </a:xfrm>
          <a:prstGeom prst="rect">
            <a:avLst/>
          </a:prstGeom>
          <a:noFill/>
          <a:ln w="9525">
            <a:noFill/>
            <a:miter lim="800000"/>
            <a:headEnd/>
            <a:tailEnd/>
          </a:ln>
        </p:spPr>
        <p:txBody>
          <a:bodyPr lIns="92075" tIns="46038" rIns="92075" bIns="46038" anchor="ctr"/>
          <a:lstStyle/>
          <a:p>
            <a:pPr algn="ctr"/>
            <a:r>
              <a:rPr lang="en-US" altLang="zh-CN" sz="5400" b="1" dirty="0">
                <a:solidFill>
                  <a:srgbClr val="990033"/>
                </a:solidFill>
                <a:latin typeface="微软雅黑" panose="020B0503020204020204" pitchFamily="34" charset="-122"/>
                <a:ea typeface="微软雅黑" panose="020B0503020204020204" pitchFamily="34" charset="-122"/>
                <a:cs typeface="+mj-cs"/>
              </a:rPr>
              <a:t>4.2 </a:t>
            </a:r>
            <a:r>
              <a:rPr lang="zh-CN" altLang="en-US" sz="5400" b="1" dirty="0">
                <a:solidFill>
                  <a:srgbClr val="990033"/>
                </a:solidFill>
                <a:latin typeface="微软雅黑" panose="020B0503020204020204" pitchFamily="34" charset="-122"/>
                <a:ea typeface="微软雅黑" panose="020B0503020204020204" pitchFamily="34" charset="-122"/>
                <a:cs typeface="+mj-cs"/>
              </a:rPr>
              <a:t>赋值运算符</a:t>
            </a:r>
            <a:endParaRPr lang="en-US" altLang="zh-CN" sz="5400" b="1" dirty="0">
              <a:solidFill>
                <a:srgbClr val="990033"/>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1920885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Content Placeholder 2"/>
          <p:cNvSpPr>
            <a:spLocks noGrp="1"/>
          </p:cNvSpPr>
          <p:nvPr>
            <p:ph idx="4294967295"/>
          </p:nvPr>
        </p:nvSpPr>
        <p:spPr>
          <a:xfrm>
            <a:off x="1066800" y="1255058"/>
            <a:ext cx="10058400" cy="4917141"/>
          </a:xfrm>
        </p:spPr>
        <p:txBody>
          <a:bodyPr/>
          <a:lstStyle/>
          <a:p>
            <a:pPr>
              <a:lnSpc>
                <a:spcPct val="150000"/>
              </a:lnSpc>
              <a:spcBef>
                <a:spcPct val="65000"/>
              </a:spcBef>
              <a:buFont typeface="Wingdings" panose="05000000000000000000" pitchFamily="2" charset="2"/>
              <a:buChar char="n"/>
            </a:pPr>
            <a:r>
              <a:rPr dirty="0">
                <a:solidFill>
                  <a:schemeClr val="tx1"/>
                </a:solidFill>
                <a:latin typeface="微软雅黑" pitchFamily="34" charset="-122"/>
                <a:ea typeface="微软雅黑" pitchFamily="34" charset="-122"/>
              </a:rPr>
              <a:t>               </a:t>
            </a:r>
          </a:p>
          <a:p>
            <a:pPr lvl="1">
              <a:lnSpc>
                <a:spcPct val="150000"/>
              </a:lnSpc>
              <a:spcBef>
                <a:spcPct val="65000"/>
              </a:spcBef>
              <a:buFont typeface="Wingdings" panose="05000000000000000000" pitchFamily="2" charset="2"/>
              <a:buChar char="Ø"/>
            </a:pPr>
            <a:r>
              <a:rPr lang="zh-CN" altLang="en-US" dirty="0">
                <a:latin typeface="微软雅黑" pitchFamily="34" charset="-122"/>
                <a:ea typeface="微软雅黑" pitchFamily="34" charset="-122"/>
              </a:rPr>
              <a:t>第一步：求出表达式</a:t>
            </a:r>
            <a:r>
              <a:rPr dirty="0">
                <a:latin typeface="微软雅黑" pitchFamily="34" charset="-122"/>
                <a:ea typeface="微软雅黑" pitchFamily="34" charset="-122"/>
              </a:rPr>
              <a:t>e</a:t>
            </a:r>
            <a:r>
              <a:rPr lang="zh-CN" altLang="en-US" dirty="0">
                <a:latin typeface="微软雅黑" pitchFamily="34" charset="-122"/>
                <a:ea typeface="微软雅黑" pitchFamily="34" charset="-122"/>
              </a:rPr>
              <a:t>的值；</a:t>
            </a:r>
          </a:p>
          <a:p>
            <a:pPr lvl="1">
              <a:lnSpc>
                <a:spcPct val="150000"/>
              </a:lnSpc>
              <a:spcBef>
                <a:spcPct val="65000"/>
              </a:spcBef>
              <a:buFont typeface="Wingdings" panose="05000000000000000000" pitchFamily="2" charset="2"/>
              <a:buChar char="Ø"/>
            </a:pPr>
            <a:r>
              <a:rPr lang="zh-CN" altLang="en-US" dirty="0">
                <a:latin typeface="微软雅黑" pitchFamily="34" charset="-122"/>
                <a:ea typeface="微软雅黑" pitchFamily="34" charset="-122"/>
              </a:rPr>
              <a:t>第二步：将</a:t>
            </a:r>
            <a:r>
              <a:rPr dirty="0">
                <a:latin typeface="微软雅黑" pitchFamily="34" charset="-122"/>
                <a:ea typeface="微软雅黑" pitchFamily="34" charset="-122"/>
              </a:rPr>
              <a:t>e</a:t>
            </a:r>
            <a:r>
              <a:rPr lang="zh-CN" altLang="en-US" dirty="0">
                <a:latin typeface="微软雅黑" pitchFamily="34" charset="-122"/>
                <a:ea typeface="微软雅黑" pitchFamily="34" charset="-122"/>
              </a:rPr>
              <a:t>的值赋值给</a:t>
            </a:r>
            <a:r>
              <a:rPr dirty="0">
                <a:latin typeface="微软雅黑" pitchFamily="34" charset="-122"/>
                <a:ea typeface="微软雅黑" pitchFamily="34" charset="-122"/>
              </a:rPr>
              <a:t>v</a:t>
            </a:r>
            <a:r>
              <a:rPr lang="zh-CN" altLang="en-US" dirty="0">
                <a:latin typeface="微软雅黑" pitchFamily="34" charset="-122"/>
                <a:ea typeface="微软雅黑" pitchFamily="34" charset="-122"/>
              </a:rPr>
              <a:t>。</a:t>
            </a:r>
          </a:p>
        </p:txBody>
      </p:sp>
      <p:sp>
        <p:nvSpPr>
          <p:cNvPr id="13314"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4.2.1 </a:t>
            </a:r>
            <a:r>
              <a:rPr lang="zh-CN" altLang="en-US" sz="3600" b="1" dirty="0">
                <a:solidFill>
                  <a:srgbClr val="990033"/>
                </a:solidFill>
                <a:latin typeface="微软雅黑" panose="020B0503020204020204" pitchFamily="34" charset="-122"/>
                <a:ea typeface="微软雅黑" panose="020B0503020204020204" pitchFamily="34" charset="-122"/>
                <a:cs typeface="+mj-cs"/>
              </a:rPr>
              <a:t>简单赋值</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
        <p:nvSpPr>
          <p:cNvPr id="25605" name="Rectangle 5"/>
          <p:cNvSpPr>
            <a:spLocks noChangeArrowheads="1"/>
          </p:cNvSpPr>
          <p:nvPr/>
        </p:nvSpPr>
        <p:spPr bwMode="auto">
          <a:xfrm>
            <a:off x="3352800" y="4419600"/>
            <a:ext cx="1828800" cy="609600"/>
          </a:xfrm>
          <a:prstGeom prst="rect">
            <a:avLst/>
          </a:prstGeom>
          <a:solidFill>
            <a:srgbClr val="00D200"/>
          </a:solidFill>
          <a:ln w="9525">
            <a:noFill/>
            <a:miter lim="800000"/>
            <a:headEnd/>
            <a:tailEnd/>
          </a:ln>
          <a:effectLst>
            <a:outerShdw blurRad="50800" dist="38100" dir="2700000" algn="tl" rotWithShape="0">
              <a:prstClr val="black">
                <a:alpha val="40000"/>
              </a:prstClr>
            </a:outerShdw>
          </a:effectLst>
        </p:spPr>
        <p:txBody>
          <a:bodyPr wrap="none" anchor="ctr"/>
          <a:lstStyle/>
          <a:p>
            <a:endParaRPr lang="en-US" altLang="zh-CN" b="1">
              <a:latin typeface="微软雅黑" pitchFamily="34" charset="-122"/>
              <a:ea typeface="微软雅黑" pitchFamily="34" charset="-122"/>
            </a:endParaRPr>
          </a:p>
        </p:txBody>
      </p:sp>
      <p:sp>
        <p:nvSpPr>
          <p:cNvPr id="25606" name="Rectangle 6"/>
          <p:cNvSpPr>
            <a:spLocks noChangeArrowheads="1"/>
          </p:cNvSpPr>
          <p:nvPr/>
        </p:nvSpPr>
        <p:spPr bwMode="auto">
          <a:xfrm>
            <a:off x="3124200" y="5067300"/>
            <a:ext cx="2133600" cy="533400"/>
          </a:xfrm>
          <a:prstGeom prst="rect">
            <a:avLst/>
          </a:prstGeom>
          <a:noFill/>
          <a:ln w="9525">
            <a:noFill/>
            <a:miter lim="800000"/>
            <a:headEnd/>
            <a:tailEnd/>
          </a:ln>
        </p:spPr>
        <p:txBody>
          <a:bodyPr wrap="none" anchor="ctr"/>
          <a:lstStyle/>
          <a:p>
            <a:pPr algn="ctr"/>
            <a:r>
              <a:rPr lang="en-US" altLang="zh-CN" sz="2000" b="1" dirty="0">
                <a:solidFill>
                  <a:srgbClr val="000066"/>
                </a:solidFill>
                <a:latin typeface="微软雅黑" pitchFamily="34" charset="-122"/>
                <a:ea typeface="微软雅黑" pitchFamily="34" charset="-122"/>
              </a:rPr>
              <a:t>v</a:t>
            </a:r>
            <a:r>
              <a:rPr lang="zh-CN" altLang="en-US" sz="2000" b="1" dirty="0">
                <a:solidFill>
                  <a:srgbClr val="000066"/>
                </a:solidFill>
                <a:latin typeface="微软雅黑" pitchFamily="34" charset="-122"/>
                <a:ea typeface="微软雅黑" pitchFamily="34" charset="-122"/>
              </a:rPr>
              <a:t>的存储空间</a:t>
            </a:r>
          </a:p>
        </p:txBody>
      </p:sp>
      <p:sp>
        <p:nvSpPr>
          <p:cNvPr id="25607" name="Rectangle 7"/>
          <p:cNvSpPr>
            <a:spLocks noChangeArrowheads="1"/>
          </p:cNvSpPr>
          <p:nvPr/>
        </p:nvSpPr>
        <p:spPr bwMode="auto">
          <a:xfrm>
            <a:off x="7086600" y="4343400"/>
            <a:ext cx="1600200" cy="533400"/>
          </a:xfrm>
          <a:prstGeom prst="rect">
            <a:avLst/>
          </a:prstGeom>
          <a:noFill/>
          <a:ln w="9525">
            <a:noFill/>
            <a:miter lim="800000"/>
            <a:headEnd/>
            <a:tailEnd/>
          </a:ln>
        </p:spPr>
        <p:txBody>
          <a:bodyPr wrap="none" anchor="ctr"/>
          <a:lstStyle/>
          <a:p>
            <a:pPr algn="ctr"/>
            <a:r>
              <a:rPr lang="en-US" altLang="zh-CN" sz="2000" b="1" dirty="0">
                <a:solidFill>
                  <a:srgbClr val="000066"/>
                </a:solidFill>
                <a:latin typeface="微软雅黑" pitchFamily="34" charset="-122"/>
                <a:ea typeface="微软雅黑" pitchFamily="34" charset="-122"/>
              </a:rPr>
              <a:t>e</a:t>
            </a:r>
            <a:r>
              <a:rPr lang="zh-CN" altLang="en-US" sz="2000" b="1" dirty="0">
                <a:solidFill>
                  <a:srgbClr val="000066"/>
                </a:solidFill>
                <a:latin typeface="微软雅黑" pitchFamily="34" charset="-122"/>
                <a:ea typeface="微软雅黑" pitchFamily="34" charset="-122"/>
              </a:rPr>
              <a:t>的值</a:t>
            </a:r>
            <a:endParaRPr lang="en-US" altLang="zh-CN" sz="2000" b="1" dirty="0">
              <a:solidFill>
                <a:srgbClr val="000066"/>
              </a:solidFill>
              <a:latin typeface="微软雅黑" pitchFamily="34" charset="-122"/>
              <a:ea typeface="微软雅黑" pitchFamily="34" charset="-122"/>
            </a:endParaRPr>
          </a:p>
        </p:txBody>
      </p:sp>
      <p:sp>
        <p:nvSpPr>
          <p:cNvPr id="25608" name="Line 8"/>
          <p:cNvSpPr>
            <a:spLocks noChangeShapeType="1"/>
          </p:cNvSpPr>
          <p:nvPr/>
        </p:nvSpPr>
        <p:spPr bwMode="auto">
          <a:xfrm flipH="1">
            <a:off x="5410200" y="4648200"/>
            <a:ext cx="19050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8" name="Rectangle 3"/>
          <p:cNvSpPr>
            <a:spLocks noChangeArrowheads="1"/>
          </p:cNvSpPr>
          <p:nvPr/>
        </p:nvSpPr>
        <p:spPr bwMode="auto">
          <a:xfrm>
            <a:off x="1676400" y="1371600"/>
            <a:ext cx="2057400" cy="533401"/>
          </a:xfrm>
          <a:prstGeom prst="rect">
            <a:avLst/>
          </a:prstGeom>
          <a:solidFill>
            <a:srgbClr val="C8F0FF"/>
          </a:solidFill>
          <a:ln w="9525">
            <a:noFill/>
            <a:miter lim="800000"/>
            <a:headEnd/>
            <a:tailEnd/>
          </a:ln>
          <a:effectLst>
            <a:glow rad="63500">
              <a:schemeClr val="accent3">
                <a:satMod val="175000"/>
                <a:alpha val="40000"/>
              </a:schemeClr>
            </a:glow>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v = e;</a:t>
            </a:r>
          </a:p>
        </p:txBody>
      </p:sp>
    </p:spTree>
    <p:extLst>
      <p:ext uri="{BB962C8B-B14F-4D97-AF65-F5344CB8AC3E}">
        <p14:creationId xmlns:p14="http://schemas.microsoft.com/office/powerpoint/2010/main" val="329391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P spid="25606" grpId="0"/>
      <p:bldP spid="25607" grpId="0"/>
      <p:bldP spid="2560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5" name="Rectangle 5"/>
          <p:cNvSpPr>
            <a:spLocks noChangeArrowheads="1"/>
          </p:cNvSpPr>
          <p:nvPr/>
        </p:nvSpPr>
        <p:spPr bwMode="auto">
          <a:xfrm>
            <a:off x="3048000" y="1905000"/>
            <a:ext cx="5410200" cy="42672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CC0099"/>
                </a:solidFill>
                <a:effectLst>
                  <a:outerShdw blurRad="38100" dist="38100" dir="2700000" algn="tl">
                    <a:srgbClr val="C0C0C0"/>
                  </a:outerShdw>
                </a:effectLst>
                <a:latin typeface="方正姚体" pitchFamily="2" charset="-122"/>
                <a:ea typeface="微软雅黑" pitchFamily="34" charset="-122"/>
              </a:rPr>
              <a:t>算术运算符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赋值运算符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自增和自减运算符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表达式求值</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表达式语句</a:t>
            </a:r>
          </a:p>
        </p:txBody>
      </p:sp>
      <p:sp>
        <p:nvSpPr>
          <p:cNvPr id="9218" name="Title 1"/>
          <p:cNvSpPr>
            <a:spLocks/>
          </p:cNvSpPr>
          <p:nvPr/>
        </p:nvSpPr>
        <p:spPr bwMode="auto">
          <a:xfrm>
            <a:off x="2133600" y="762000"/>
            <a:ext cx="7772400" cy="685800"/>
          </a:xfrm>
          <a:prstGeom prst="rect">
            <a:avLst/>
          </a:prstGeom>
          <a:noFill/>
          <a:ln w="9525">
            <a:noFill/>
            <a:miter lim="800000"/>
            <a:headEnd/>
            <a:tailEnd/>
          </a:ln>
        </p:spPr>
        <p:txBody>
          <a:bodyPr lIns="92075" tIns="46038" rIns="92075" bIns="46038" anchor="ctr"/>
          <a:lstStyle/>
          <a:p>
            <a:pPr algn="ctr"/>
            <a:r>
              <a:rPr lang="zh-CN" altLang="en-US" sz="4800" b="1" dirty="0">
                <a:solidFill>
                  <a:srgbClr val="990033"/>
                </a:solidFill>
                <a:latin typeface="微软雅黑" panose="020B0503020204020204" pitchFamily="34" charset="-122"/>
                <a:ea typeface="微软雅黑" panose="020B0503020204020204" pitchFamily="34" charset="-122"/>
                <a:cs typeface="+mj-cs"/>
              </a:rPr>
              <a:t>本章要点</a:t>
            </a:r>
          </a:p>
        </p:txBody>
      </p:sp>
    </p:spTree>
    <p:extLst>
      <p:ext uri="{BB962C8B-B14F-4D97-AF65-F5344CB8AC3E}">
        <p14:creationId xmlns:p14="http://schemas.microsoft.com/office/powerpoint/2010/main" val="341485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r>
              <a:rPr lang="en-US" altLang="zh-CN" dirty="0"/>
              <a:t>4.2.1 </a:t>
            </a:r>
            <a:r>
              <a:rPr lang="zh-CN" altLang="en-US" dirty="0"/>
              <a:t>简单赋值</a:t>
            </a:r>
            <a:endParaRPr lang="en-US" altLang="zh-CN" dirty="0"/>
          </a:p>
        </p:txBody>
      </p:sp>
      <p:sp>
        <p:nvSpPr>
          <p:cNvPr id="28675" name="Content Placeholder 2"/>
          <p:cNvSpPr>
            <a:spLocks noGrp="1"/>
          </p:cNvSpPr>
          <p:nvPr>
            <p:ph idx="4294967295"/>
          </p:nvPr>
        </p:nvSpPr>
        <p:spPr>
          <a:xfrm>
            <a:off x="1066800" y="1371600"/>
            <a:ext cx="10210799" cy="5086350"/>
          </a:xfrm>
        </p:spPr>
        <p:txBody>
          <a:bodyPr/>
          <a:lstStyle/>
          <a:p>
            <a:pPr>
              <a:lnSpc>
                <a:spcPct val="125000"/>
              </a:lnSpc>
              <a:buFont typeface="Wingdings" panose="05000000000000000000" pitchFamily="2" charset="2"/>
              <a:buChar char="n"/>
            </a:pPr>
            <a:r>
              <a:rPr lang="zh-CN" altLang="en-US" dirty="0"/>
              <a:t>举例</a:t>
            </a:r>
            <a:r>
              <a:rPr dirty="0"/>
              <a:t>1</a:t>
            </a:r>
          </a:p>
          <a:p>
            <a:pPr>
              <a:lnSpc>
                <a:spcPct val="125000"/>
              </a:lnSpc>
            </a:pPr>
            <a:endParaRPr lang="zh-CN" altLang="en-US" sz="2400" dirty="0">
              <a:solidFill>
                <a:schemeClr val="tx1"/>
              </a:solidFill>
            </a:endParaRPr>
          </a:p>
          <a:p>
            <a:pPr lvl="1">
              <a:lnSpc>
                <a:spcPct val="125000"/>
              </a:lnSpc>
              <a:buFont typeface="Times New Roman" pitchFamily="18" charset="0"/>
              <a:buNone/>
            </a:pPr>
            <a:r>
              <a:rPr sz="2200" dirty="0">
                <a:solidFill>
                  <a:schemeClr val="tx1"/>
                </a:solidFill>
              </a:rPr>
              <a:t>                                            </a:t>
            </a:r>
          </a:p>
          <a:p>
            <a:pPr lvl="1">
              <a:lnSpc>
                <a:spcPct val="125000"/>
              </a:lnSpc>
              <a:buFont typeface="Times New Roman" pitchFamily="18" charset="0"/>
              <a:buNone/>
            </a:pPr>
            <a:r>
              <a:rPr sz="2200" dirty="0">
                <a:solidFill>
                  <a:schemeClr val="tx1"/>
                </a:solidFill>
              </a:rPr>
              <a:t>                                            </a:t>
            </a:r>
          </a:p>
          <a:p>
            <a:pPr lvl="1">
              <a:lnSpc>
                <a:spcPct val="125000"/>
              </a:lnSpc>
              <a:buFont typeface="Times New Roman" pitchFamily="18" charset="0"/>
              <a:buNone/>
            </a:pPr>
            <a:r>
              <a:rPr sz="2200" dirty="0">
                <a:solidFill>
                  <a:schemeClr val="tx1"/>
                </a:solidFill>
              </a:rPr>
              <a:t>                                            </a:t>
            </a:r>
          </a:p>
          <a:p>
            <a:pPr>
              <a:lnSpc>
                <a:spcPct val="125000"/>
              </a:lnSpc>
            </a:pPr>
            <a:endParaRPr sz="2400" dirty="0">
              <a:solidFill>
                <a:schemeClr val="tx1"/>
              </a:solidFill>
            </a:endParaRPr>
          </a:p>
        </p:txBody>
      </p:sp>
      <p:sp>
        <p:nvSpPr>
          <p:cNvPr id="15363" name="Rectangle 5"/>
          <p:cNvSpPr>
            <a:spLocks noChangeArrowheads="1"/>
          </p:cNvSpPr>
          <p:nvPr/>
        </p:nvSpPr>
        <p:spPr bwMode="auto">
          <a:xfrm>
            <a:off x="3352800" y="1447800"/>
            <a:ext cx="2209800" cy="6096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int i,j,k;</a:t>
            </a:r>
          </a:p>
        </p:txBody>
      </p:sp>
      <p:sp>
        <p:nvSpPr>
          <p:cNvPr id="15364" name="Rectangle 4"/>
          <p:cNvSpPr>
            <a:spLocks noChangeArrowheads="1"/>
          </p:cNvSpPr>
          <p:nvPr/>
        </p:nvSpPr>
        <p:spPr bwMode="auto">
          <a:xfrm>
            <a:off x="2286000" y="2266951"/>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i = 5;</a:t>
            </a:r>
          </a:p>
        </p:txBody>
      </p:sp>
      <p:sp>
        <p:nvSpPr>
          <p:cNvPr id="15365" name="Rectangle 4"/>
          <p:cNvSpPr>
            <a:spLocks noChangeArrowheads="1"/>
          </p:cNvSpPr>
          <p:nvPr/>
        </p:nvSpPr>
        <p:spPr bwMode="auto">
          <a:xfrm>
            <a:off x="2286000" y="2895601"/>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j = i;</a:t>
            </a:r>
          </a:p>
        </p:txBody>
      </p:sp>
      <p:sp>
        <p:nvSpPr>
          <p:cNvPr id="15366" name="Rectangle 4"/>
          <p:cNvSpPr>
            <a:spLocks noChangeArrowheads="1"/>
          </p:cNvSpPr>
          <p:nvPr/>
        </p:nvSpPr>
        <p:spPr bwMode="auto">
          <a:xfrm>
            <a:off x="2286000" y="3569044"/>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k = 10*i + j;</a:t>
            </a:r>
          </a:p>
        </p:txBody>
      </p:sp>
      <p:sp>
        <p:nvSpPr>
          <p:cNvPr id="11272" name="Rectangle 6"/>
          <p:cNvSpPr>
            <a:spLocks noChangeArrowheads="1"/>
          </p:cNvSpPr>
          <p:nvPr/>
        </p:nvSpPr>
        <p:spPr bwMode="auto">
          <a:xfrm>
            <a:off x="1219200" y="4822996"/>
            <a:ext cx="9296400" cy="9144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r>
              <a:rPr lang="zh-CN" altLang="en-US" sz="2600" b="1" dirty="0">
                <a:solidFill>
                  <a:srgbClr val="C00000"/>
                </a:solidFill>
                <a:latin typeface="微软雅黑" pitchFamily="34" charset="-122"/>
                <a:ea typeface="微软雅黑" pitchFamily="34" charset="-122"/>
              </a:rPr>
              <a:t>在</a:t>
            </a:r>
            <a:r>
              <a:rPr lang="en-US" altLang="zh-CN" sz="2600" b="1" dirty="0">
                <a:solidFill>
                  <a:srgbClr val="C00000"/>
                </a:solidFill>
                <a:latin typeface="微软雅黑" pitchFamily="34" charset="-122"/>
                <a:ea typeface="微软雅黑" pitchFamily="34" charset="-122"/>
              </a:rPr>
              <a:t>v = e</a:t>
            </a:r>
            <a:r>
              <a:rPr lang="zh-CN" altLang="en-US" sz="2600" b="1" dirty="0">
                <a:solidFill>
                  <a:srgbClr val="C00000"/>
                </a:solidFill>
                <a:latin typeface="微软雅黑" pitchFamily="34" charset="-122"/>
                <a:ea typeface="微软雅黑" pitchFamily="34" charset="-122"/>
              </a:rPr>
              <a:t>中，</a:t>
            </a:r>
            <a:r>
              <a:rPr lang="en-US" altLang="zh-CN" sz="2600" b="1" dirty="0">
                <a:solidFill>
                  <a:srgbClr val="C00000"/>
                </a:solidFill>
                <a:latin typeface="微软雅黑" pitchFamily="34" charset="-122"/>
                <a:ea typeface="微软雅黑" pitchFamily="34" charset="-122"/>
              </a:rPr>
              <a:t>e</a:t>
            </a:r>
            <a:r>
              <a:rPr lang="zh-CN" altLang="en-US" sz="2600" b="1" dirty="0">
                <a:solidFill>
                  <a:srgbClr val="C00000"/>
                </a:solidFill>
                <a:latin typeface="微软雅黑" pitchFamily="34" charset="-122"/>
                <a:ea typeface="微软雅黑" pitchFamily="34" charset="-122"/>
              </a:rPr>
              <a:t>可以是常量、变量或更复杂的表达式。</a:t>
            </a:r>
          </a:p>
        </p:txBody>
      </p:sp>
      <p:sp>
        <p:nvSpPr>
          <p:cNvPr id="15368" name="Rectangle 7"/>
          <p:cNvSpPr>
            <a:spLocks noChangeArrowheads="1"/>
          </p:cNvSpPr>
          <p:nvPr/>
        </p:nvSpPr>
        <p:spPr bwMode="auto">
          <a:xfrm>
            <a:off x="7696200" y="2266950"/>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5</a:t>
            </a:r>
            <a:endParaRPr lang="zh-CN" altLang="en-US" b="1">
              <a:latin typeface="微软雅黑" pitchFamily="34" charset="-122"/>
              <a:ea typeface="微软雅黑" pitchFamily="34" charset="-122"/>
            </a:endParaRPr>
          </a:p>
        </p:txBody>
      </p:sp>
      <p:sp>
        <p:nvSpPr>
          <p:cNvPr id="11274" name="Rectangle 10"/>
          <p:cNvSpPr>
            <a:spLocks noChangeArrowheads="1"/>
          </p:cNvSpPr>
          <p:nvPr/>
        </p:nvSpPr>
        <p:spPr bwMode="auto">
          <a:xfrm>
            <a:off x="6096000" y="2266950"/>
            <a:ext cx="1600200" cy="533400"/>
          </a:xfrm>
          <a:prstGeom prst="rect">
            <a:avLst/>
          </a:prstGeom>
          <a:noFill/>
          <a:ln w="9525">
            <a:noFill/>
            <a:miter lim="800000"/>
            <a:headEnd/>
            <a:tailEnd/>
          </a:ln>
        </p:spPr>
        <p:txBody>
          <a:bodyPr wrap="none" anchor="ctr"/>
          <a:lstStyle/>
          <a:p>
            <a:pPr algn="ctr"/>
            <a:r>
              <a:rPr lang="en-US" altLang="zh-CN" sz="2000" b="1" dirty="0" err="1">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5370" name="Rectangle 7"/>
          <p:cNvSpPr>
            <a:spLocks noChangeArrowheads="1"/>
          </p:cNvSpPr>
          <p:nvPr/>
        </p:nvSpPr>
        <p:spPr bwMode="auto">
          <a:xfrm>
            <a:off x="7696200" y="2895600"/>
            <a:ext cx="1828800" cy="457200"/>
          </a:xfrm>
          <a:prstGeom prst="rect">
            <a:avLst/>
          </a:prstGeom>
          <a:solidFill>
            <a:srgbClr val="FF7706"/>
          </a:solidFill>
          <a:ln w="9525">
            <a:noFill/>
            <a:miter lim="800000"/>
            <a:headEnd/>
            <a:tailEnd/>
          </a:ln>
        </p:spPr>
        <p:txBody>
          <a:bodyPr wrap="none" anchor="ctr"/>
          <a:lstStyle/>
          <a:p>
            <a:pPr algn="ctr"/>
            <a:r>
              <a:rPr lang="en-US" altLang="zh-CN" b="1">
                <a:latin typeface="微软雅黑" pitchFamily="34" charset="-122"/>
                <a:ea typeface="微软雅黑" pitchFamily="34" charset="-122"/>
              </a:rPr>
              <a:t>5</a:t>
            </a:r>
            <a:endParaRPr lang="zh-CN" altLang="en-US" b="1">
              <a:latin typeface="微软雅黑" pitchFamily="34" charset="-122"/>
              <a:ea typeface="微软雅黑" pitchFamily="34" charset="-122"/>
            </a:endParaRPr>
          </a:p>
        </p:txBody>
      </p:sp>
      <p:sp>
        <p:nvSpPr>
          <p:cNvPr id="11276" name="Rectangle 12"/>
          <p:cNvSpPr>
            <a:spLocks noChangeArrowheads="1"/>
          </p:cNvSpPr>
          <p:nvPr/>
        </p:nvSpPr>
        <p:spPr bwMode="auto">
          <a:xfrm>
            <a:off x="6096000" y="2895600"/>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j</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5372" name="Rectangle 7"/>
          <p:cNvSpPr>
            <a:spLocks noChangeArrowheads="1"/>
          </p:cNvSpPr>
          <p:nvPr/>
        </p:nvSpPr>
        <p:spPr bwMode="auto">
          <a:xfrm>
            <a:off x="7696200" y="3569043"/>
            <a:ext cx="1828800" cy="457200"/>
          </a:xfrm>
          <a:prstGeom prst="rect">
            <a:avLst/>
          </a:prstGeom>
          <a:solidFill>
            <a:srgbClr val="CC99FF"/>
          </a:solidFill>
          <a:ln w="9525">
            <a:noFill/>
            <a:miter lim="800000"/>
            <a:headEnd/>
            <a:tailEnd/>
          </a:ln>
        </p:spPr>
        <p:txBody>
          <a:bodyPr wrap="none" anchor="ctr"/>
          <a:lstStyle/>
          <a:p>
            <a:pPr algn="ctr"/>
            <a:r>
              <a:rPr lang="en-US" altLang="zh-CN" b="1">
                <a:latin typeface="微软雅黑" pitchFamily="34" charset="-122"/>
                <a:ea typeface="微软雅黑" pitchFamily="34" charset="-122"/>
              </a:rPr>
              <a:t>55</a:t>
            </a:r>
            <a:endParaRPr lang="zh-CN" altLang="en-US" b="1">
              <a:latin typeface="微软雅黑" pitchFamily="34" charset="-122"/>
              <a:ea typeface="微软雅黑" pitchFamily="34" charset="-122"/>
            </a:endParaRPr>
          </a:p>
        </p:txBody>
      </p:sp>
      <p:sp>
        <p:nvSpPr>
          <p:cNvPr id="11278" name="Rectangle 14"/>
          <p:cNvSpPr>
            <a:spLocks noChangeArrowheads="1"/>
          </p:cNvSpPr>
          <p:nvPr/>
        </p:nvSpPr>
        <p:spPr bwMode="auto">
          <a:xfrm>
            <a:off x="6096000" y="3569043"/>
            <a:ext cx="1600200" cy="533400"/>
          </a:xfrm>
          <a:prstGeom prst="rect">
            <a:avLst/>
          </a:prstGeom>
          <a:noFill/>
          <a:ln w="9525">
            <a:noFill/>
            <a:miter lim="800000"/>
            <a:headEnd/>
            <a:tailEnd/>
          </a:ln>
        </p:spPr>
        <p:txBody>
          <a:bodyPr wrap="none" anchor="ctr"/>
          <a:lstStyle/>
          <a:p>
            <a:pPr algn="ctr"/>
            <a:r>
              <a:rPr lang="en-US" altLang="zh-CN" sz="2000" b="1">
                <a:latin typeface="微软雅黑" pitchFamily="34" charset="-122"/>
                <a:ea typeface="微软雅黑" pitchFamily="34" charset="-122"/>
              </a:rPr>
              <a:t>k</a:t>
            </a:r>
            <a:r>
              <a:rPr lang="zh-CN" altLang="en-US" sz="2000" b="1">
                <a:latin typeface="微软雅黑" pitchFamily="34" charset="-122"/>
                <a:ea typeface="微软雅黑" pitchFamily="34" charset="-122"/>
              </a:rPr>
              <a:t>的存储空间</a:t>
            </a:r>
            <a:endParaRPr lang="en-US" altLang="zh-CN" sz="2000" b="1">
              <a:latin typeface="微软雅黑" pitchFamily="34" charset="-122"/>
              <a:ea typeface="微软雅黑" pitchFamily="34" charset="-122"/>
            </a:endParaRPr>
          </a:p>
        </p:txBody>
      </p:sp>
    </p:spTree>
    <p:extLst>
      <p:ext uri="{BB962C8B-B14F-4D97-AF65-F5344CB8AC3E}">
        <p14:creationId xmlns:p14="http://schemas.microsoft.com/office/powerpoint/2010/main" val="402218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p:bldP spid="15368" grpId="0" animBg="1"/>
      <p:bldP spid="11274" grpId="0"/>
      <p:bldP spid="15370" grpId="0" animBg="1"/>
      <p:bldP spid="11276" grpId="0"/>
      <p:bldP spid="15372" grpId="0" animBg="1"/>
      <p:bldP spid="11278"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Title 1"/>
          <p:cNvSpPr>
            <a:spLocks noGrp="1"/>
          </p:cNvSpPr>
          <p:nvPr>
            <p:ph type="title" idx="4294967295"/>
          </p:nvPr>
        </p:nvSpPr>
        <p:spPr/>
        <p:txBody>
          <a:bodyPr/>
          <a:lstStyle/>
          <a:p>
            <a:r>
              <a:rPr lang="en-US" altLang="zh-CN" dirty="0"/>
              <a:t>4.2.1 </a:t>
            </a:r>
            <a:r>
              <a:rPr lang="zh-CN" altLang="en-US" dirty="0"/>
              <a:t>简单赋值</a:t>
            </a:r>
            <a:endParaRPr lang="en-US" altLang="zh-CN" dirty="0"/>
          </a:p>
        </p:txBody>
      </p:sp>
      <p:sp>
        <p:nvSpPr>
          <p:cNvPr id="28675" name="Content Placeholder 2"/>
          <p:cNvSpPr>
            <a:spLocks noGrp="1"/>
          </p:cNvSpPr>
          <p:nvPr>
            <p:ph idx="4294967295"/>
          </p:nvPr>
        </p:nvSpPr>
        <p:spPr>
          <a:xfrm>
            <a:off x="1066800" y="1371600"/>
            <a:ext cx="10286999" cy="5086350"/>
          </a:xfrm>
        </p:spPr>
        <p:txBody>
          <a:bodyPr/>
          <a:lstStyle/>
          <a:p>
            <a:pPr>
              <a:lnSpc>
                <a:spcPct val="125000"/>
              </a:lnSpc>
              <a:buFont typeface="Wingdings" panose="05000000000000000000" pitchFamily="2" charset="2"/>
              <a:buChar char="n"/>
            </a:pPr>
            <a:r>
              <a:rPr lang="zh-CN" altLang="en-US" dirty="0"/>
              <a:t>举例</a:t>
            </a:r>
            <a:r>
              <a:rPr dirty="0"/>
              <a:t>2</a:t>
            </a:r>
          </a:p>
          <a:p>
            <a:pPr lvl="1">
              <a:lnSpc>
                <a:spcPct val="125000"/>
              </a:lnSpc>
              <a:buFont typeface="Times New Roman" pitchFamily="18" charset="0"/>
              <a:buNone/>
            </a:pPr>
            <a:r>
              <a:rPr sz="2200" dirty="0">
                <a:solidFill>
                  <a:schemeClr val="tx1"/>
                </a:solidFill>
              </a:rPr>
              <a:t>                                            </a:t>
            </a:r>
          </a:p>
          <a:p>
            <a:pPr>
              <a:lnSpc>
                <a:spcPct val="125000"/>
              </a:lnSpc>
            </a:pPr>
            <a:endParaRPr sz="2400" dirty="0">
              <a:solidFill>
                <a:schemeClr val="tx1"/>
              </a:solidFill>
            </a:endParaRPr>
          </a:p>
          <a:p>
            <a:pPr>
              <a:lnSpc>
                <a:spcPct val="125000"/>
              </a:lnSpc>
            </a:pPr>
            <a:endParaRPr sz="2400" dirty="0">
              <a:solidFill>
                <a:schemeClr val="tx1"/>
              </a:solidFill>
            </a:endParaRPr>
          </a:p>
          <a:p>
            <a:pPr>
              <a:lnSpc>
                <a:spcPct val="125000"/>
              </a:lnSpc>
            </a:pPr>
            <a:endParaRPr sz="2400" dirty="0">
              <a:solidFill>
                <a:schemeClr val="tx1"/>
              </a:solidFill>
            </a:endParaRPr>
          </a:p>
        </p:txBody>
      </p:sp>
      <p:sp>
        <p:nvSpPr>
          <p:cNvPr id="17411" name="Rectangle 5"/>
          <p:cNvSpPr>
            <a:spLocks noChangeArrowheads="1"/>
          </p:cNvSpPr>
          <p:nvPr/>
        </p:nvSpPr>
        <p:spPr bwMode="auto">
          <a:xfrm>
            <a:off x="3429000" y="1302748"/>
            <a:ext cx="2209800" cy="762000"/>
          </a:xfrm>
          <a:prstGeom prst="rect">
            <a:avLst/>
          </a:prstGeom>
          <a:solidFill>
            <a:srgbClr val="00D200"/>
          </a:solidFill>
          <a:ln w="9525">
            <a:noFill/>
            <a:miter lim="800000"/>
            <a:headEnd/>
            <a:tailEnd/>
          </a:ln>
        </p:spPr>
        <p:txBody>
          <a:bodyPr wrap="none" anchor="ctr"/>
          <a:lstStyle/>
          <a:p>
            <a:r>
              <a:rPr lang="en-US" altLang="zh-CN" b="1">
                <a:latin typeface="微软雅黑" pitchFamily="34" charset="-122"/>
                <a:ea typeface="微软雅黑" pitchFamily="34" charset="-122"/>
              </a:rPr>
              <a:t>int i;</a:t>
            </a:r>
          </a:p>
          <a:p>
            <a:r>
              <a:rPr lang="en-US" altLang="zh-CN" b="1">
                <a:latin typeface="微软雅黑" pitchFamily="34" charset="-122"/>
                <a:ea typeface="微软雅黑" pitchFamily="34" charset="-122"/>
              </a:rPr>
              <a:t>float f;</a:t>
            </a:r>
          </a:p>
        </p:txBody>
      </p:sp>
      <p:sp>
        <p:nvSpPr>
          <p:cNvPr id="17412" name="Rectangle 4"/>
          <p:cNvSpPr>
            <a:spLocks noChangeArrowheads="1"/>
          </p:cNvSpPr>
          <p:nvPr/>
        </p:nvSpPr>
        <p:spPr bwMode="auto">
          <a:xfrm>
            <a:off x="2286000" y="2286000"/>
            <a:ext cx="2819400" cy="500062"/>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i = 12.9f;</a:t>
            </a:r>
          </a:p>
        </p:txBody>
      </p:sp>
      <p:sp>
        <p:nvSpPr>
          <p:cNvPr id="17413" name="Rectangle 4"/>
          <p:cNvSpPr>
            <a:spLocks noChangeArrowheads="1"/>
          </p:cNvSpPr>
          <p:nvPr/>
        </p:nvSpPr>
        <p:spPr bwMode="auto">
          <a:xfrm>
            <a:off x="2286000" y="2904224"/>
            <a:ext cx="2819400" cy="500062"/>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f = 12.9f;</a:t>
            </a:r>
          </a:p>
        </p:txBody>
      </p:sp>
      <p:sp>
        <p:nvSpPr>
          <p:cNvPr id="17414" name="Rectangle 7"/>
          <p:cNvSpPr>
            <a:spLocks noChangeArrowheads="1"/>
          </p:cNvSpPr>
          <p:nvPr/>
        </p:nvSpPr>
        <p:spPr bwMode="auto">
          <a:xfrm>
            <a:off x="7683500" y="2287223"/>
            <a:ext cx="1828800" cy="506627"/>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12</a:t>
            </a:r>
          </a:p>
        </p:txBody>
      </p:sp>
      <p:sp>
        <p:nvSpPr>
          <p:cNvPr id="29705" name="Rectangle 9"/>
          <p:cNvSpPr>
            <a:spLocks noChangeArrowheads="1"/>
          </p:cNvSpPr>
          <p:nvPr/>
        </p:nvSpPr>
        <p:spPr bwMode="auto">
          <a:xfrm>
            <a:off x="6096000" y="2286000"/>
            <a:ext cx="1600200" cy="533400"/>
          </a:xfrm>
          <a:prstGeom prst="rect">
            <a:avLst/>
          </a:prstGeom>
          <a:noFill/>
          <a:ln w="9525">
            <a:noFill/>
            <a:miter lim="800000"/>
            <a:headEnd/>
            <a:tailEnd/>
          </a:ln>
        </p:spPr>
        <p:txBody>
          <a:bodyPr wrap="none" anchor="ctr"/>
          <a:lstStyle/>
          <a:p>
            <a:pPr algn="ctr"/>
            <a:r>
              <a:rPr lang="en-US" altLang="zh-CN" sz="2000" b="1" dirty="0" err="1">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7416" name="Rectangle 7"/>
          <p:cNvSpPr>
            <a:spLocks noChangeArrowheads="1"/>
          </p:cNvSpPr>
          <p:nvPr/>
        </p:nvSpPr>
        <p:spPr bwMode="auto">
          <a:xfrm>
            <a:off x="7683500" y="2908665"/>
            <a:ext cx="1828800" cy="491181"/>
          </a:xfrm>
          <a:prstGeom prst="rect">
            <a:avLst/>
          </a:prstGeom>
          <a:solidFill>
            <a:srgbClr val="FF7706"/>
          </a:solidFill>
          <a:ln w="9525">
            <a:noFill/>
            <a:miter lim="800000"/>
            <a:headEnd/>
            <a:tailEnd/>
          </a:ln>
        </p:spPr>
        <p:txBody>
          <a:bodyPr wrap="none" anchor="ctr"/>
          <a:lstStyle/>
          <a:p>
            <a:pPr algn="ctr"/>
            <a:r>
              <a:rPr lang="en-US" altLang="zh-CN" b="1">
                <a:latin typeface="微软雅黑" pitchFamily="34" charset="-122"/>
                <a:ea typeface="微软雅黑" pitchFamily="34" charset="-122"/>
              </a:rPr>
              <a:t>12.9</a:t>
            </a:r>
          </a:p>
        </p:txBody>
      </p:sp>
      <p:sp>
        <p:nvSpPr>
          <p:cNvPr id="29707" name="Rectangle 11"/>
          <p:cNvSpPr>
            <a:spLocks noChangeArrowheads="1"/>
          </p:cNvSpPr>
          <p:nvPr/>
        </p:nvSpPr>
        <p:spPr bwMode="auto">
          <a:xfrm>
            <a:off x="6096000" y="2857500"/>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f</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29708" name="Rectangle 6"/>
          <p:cNvSpPr>
            <a:spLocks noChangeArrowheads="1"/>
          </p:cNvSpPr>
          <p:nvPr/>
        </p:nvSpPr>
        <p:spPr bwMode="auto">
          <a:xfrm>
            <a:off x="1066800" y="4991100"/>
            <a:ext cx="10287000" cy="1209675"/>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nSpc>
                <a:spcPct val="150000"/>
              </a:lnSpc>
            </a:pPr>
            <a:r>
              <a:rPr lang="zh-CN" altLang="en-US" sz="2600" b="1" dirty="0">
                <a:solidFill>
                  <a:srgbClr val="C00000"/>
                </a:solidFill>
                <a:latin typeface="微软雅黑" pitchFamily="34" charset="-122"/>
                <a:ea typeface="微软雅黑" pitchFamily="34" charset="-122"/>
              </a:rPr>
              <a:t>在</a:t>
            </a:r>
            <a:r>
              <a:rPr lang="en-US" altLang="zh-CN" sz="2600" b="1" dirty="0">
                <a:solidFill>
                  <a:srgbClr val="C00000"/>
                </a:solidFill>
                <a:latin typeface="微软雅黑" pitchFamily="34" charset="-122"/>
                <a:ea typeface="微软雅黑" pitchFamily="34" charset="-122"/>
              </a:rPr>
              <a:t>v = e</a:t>
            </a:r>
            <a:r>
              <a:rPr lang="zh-CN" altLang="en-US" sz="2600" b="1" dirty="0">
                <a:solidFill>
                  <a:srgbClr val="C00000"/>
                </a:solidFill>
                <a:latin typeface="微软雅黑" pitchFamily="34" charset="-122"/>
                <a:ea typeface="微软雅黑" pitchFamily="34" charset="-122"/>
              </a:rPr>
              <a:t>中， 当</a:t>
            </a:r>
            <a:r>
              <a:rPr lang="en-US" altLang="zh-CN" sz="2600" b="1" dirty="0">
                <a:solidFill>
                  <a:srgbClr val="C00000"/>
                </a:solidFill>
                <a:latin typeface="微软雅黑" pitchFamily="34" charset="-122"/>
                <a:ea typeface="微软雅黑" pitchFamily="34" charset="-122"/>
              </a:rPr>
              <a:t>v</a:t>
            </a:r>
            <a:r>
              <a:rPr lang="zh-CN" altLang="en-US" sz="2600" b="1" dirty="0">
                <a:solidFill>
                  <a:srgbClr val="C00000"/>
                </a:solidFill>
                <a:latin typeface="微软雅黑" pitchFamily="34" charset="-122"/>
                <a:ea typeface="微软雅黑" pitchFamily="34" charset="-122"/>
              </a:rPr>
              <a:t>和</a:t>
            </a:r>
            <a:r>
              <a:rPr lang="en-US" altLang="zh-CN" sz="2600" b="1" dirty="0">
                <a:solidFill>
                  <a:srgbClr val="C00000"/>
                </a:solidFill>
                <a:latin typeface="微软雅黑" pitchFamily="34" charset="-122"/>
                <a:ea typeface="微软雅黑" pitchFamily="34" charset="-122"/>
              </a:rPr>
              <a:t>e</a:t>
            </a:r>
            <a:r>
              <a:rPr lang="zh-CN" altLang="en-US" sz="2600" b="1" dirty="0">
                <a:solidFill>
                  <a:srgbClr val="C00000"/>
                </a:solidFill>
                <a:latin typeface="微软雅黑" pitchFamily="34" charset="-122"/>
                <a:ea typeface="微软雅黑" pitchFamily="34" charset="-122"/>
              </a:rPr>
              <a:t>的类型不同时，赋值运算符会把</a:t>
            </a:r>
            <a:r>
              <a:rPr lang="en-US" altLang="zh-CN" sz="2600" b="1" dirty="0">
                <a:solidFill>
                  <a:srgbClr val="C00000"/>
                </a:solidFill>
                <a:latin typeface="微软雅黑" pitchFamily="34" charset="-122"/>
                <a:ea typeface="微软雅黑" pitchFamily="34" charset="-122"/>
              </a:rPr>
              <a:t>e</a:t>
            </a:r>
            <a:r>
              <a:rPr lang="zh-CN" altLang="en-US" sz="2600" b="1" dirty="0">
                <a:solidFill>
                  <a:srgbClr val="C00000"/>
                </a:solidFill>
                <a:latin typeface="微软雅黑" pitchFamily="34" charset="-122"/>
                <a:ea typeface="微软雅黑" pitchFamily="34" charset="-122"/>
              </a:rPr>
              <a:t>的值转</a:t>
            </a:r>
          </a:p>
          <a:p>
            <a:pPr>
              <a:lnSpc>
                <a:spcPct val="150000"/>
              </a:lnSpc>
            </a:pPr>
            <a:r>
              <a:rPr lang="zh-CN" altLang="en-US" sz="2600" b="1" dirty="0">
                <a:solidFill>
                  <a:srgbClr val="C00000"/>
                </a:solidFill>
                <a:latin typeface="微软雅黑" pitchFamily="34" charset="-122"/>
                <a:ea typeface="微软雅黑" pitchFamily="34" charset="-122"/>
              </a:rPr>
              <a:t>换成</a:t>
            </a:r>
            <a:r>
              <a:rPr lang="en-US" altLang="zh-CN" sz="2600" b="1" dirty="0">
                <a:solidFill>
                  <a:srgbClr val="C00000"/>
                </a:solidFill>
                <a:latin typeface="微软雅黑" pitchFamily="34" charset="-122"/>
                <a:ea typeface="微软雅黑" pitchFamily="34" charset="-122"/>
              </a:rPr>
              <a:t>v</a:t>
            </a:r>
            <a:r>
              <a:rPr lang="zh-CN" altLang="en-US" sz="2600" b="1" dirty="0">
                <a:solidFill>
                  <a:srgbClr val="C00000"/>
                </a:solidFill>
                <a:latin typeface="微软雅黑" pitchFamily="34" charset="-122"/>
                <a:ea typeface="微软雅黑" pitchFamily="34" charset="-122"/>
              </a:rPr>
              <a:t>的类型。</a:t>
            </a:r>
          </a:p>
        </p:txBody>
      </p:sp>
      <p:sp>
        <p:nvSpPr>
          <p:cNvPr id="17419" name="Rectangle 4"/>
          <p:cNvSpPr>
            <a:spLocks noChangeArrowheads="1"/>
          </p:cNvSpPr>
          <p:nvPr/>
        </p:nvSpPr>
        <p:spPr bwMode="auto">
          <a:xfrm>
            <a:off x="2286000" y="3525838"/>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i = -12.9f;</a:t>
            </a:r>
          </a:p>
        </p:txBody>
      </p:sp>
      <p:sp>
        <p:nvSpPr>
          <p:cNvPr id="17420" name="Rectangle 7"/>
          <p:cNvSpPr>
            <a:spLocks noChangeArrowheads="1"/>
          </p:cNvSpPr>
          <p:nvPr/>
        </p:nvSpPr>
        <p:spPr bwMode="auto">
          <a:xfrm>
            <a:off x="7683500" y="3525837"/>
            <a:ext cx="1828800" cy="502466"/>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-12</a:t>
            </a:r>
          </a:p>
        </p:txBody>
      </p:sp>
      <p:sp>
        <p:nvSpPr>
          <p:cNvPr id="29711" name="Rectangle 15"/>
          <p:cNvSpPr>
            <a:spLocks noChangeArrowheads="1"/>
          </p:cNvSpPr>
          <p:nvPr/>
        </p:nvSpPr>
        <p:spPr bwMode="auto">
          <a:xfrm>
            <a:off x="6096000" y="3505200"/>
            <a:ext cx="1600200" cy="533400"/>
          </a:xfrm>
          <a:prstGeom prst="rect">
            <a:avLst/>
          </a:prstGeom>
          <a:noFill/>
          <a:ln w="9525">
            <a:noFill/>
            <a:miter lim="800000"/>
            <a:headEnd/>
            <a:tailEnd/>
          </a:ln>
        </p:spPr>
        <p:txBody>
          <a:bodyPr wrap="none" anchor="ctr"/>
          <a:lstStyle/>
          <a:p>
            <a:pPr algn="ctr"/>
            <a:r>
              <a:rPr lang="en-US" altLang="zh-CN" sz="2000" b="1" dirty="0" err="1">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7422" name="Rectangle 4"/>
          <p:cNvSpPr>
            <a:spLocks noChangeArrowheads="1"/>
          </p:cNvSpPr>
          <p:nvPr/>
        </p:nvSpPr>
        <p:spPr bwMode="auto">
          <a:xfrm>
            <a:off x="2260600" y="4148138"/>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f = -12;</a:t>
            </a:r>
          </a:p>
        </p:txBody>
      </p:sp>
      <p:sp>
        <p:nvSpPr>
          <p:cNvPr id="17423" name="Rectangle 7"/>
          <p:cNvSpPr>
            <a:spLocks noChangeArrowheads="1"/>
          </p:cNvSpPr>
          <p:nvPr/>
        </p:nvSpPr>
        <p:spPr bwMode="auto">
          <a:xfrm>
            <a:off x="7683500" y="4194089"/>
            <a:ext cx="1828800" cy="457200"/>
          </a:xfrm>
          <a:prstGeom prst="rect">
            <a:avLst/>
          </a:prstGeom>
          <a:solidFill>
            <a:srgbClr val="FF7706"/>
          </a:solidFill>
          <a:ln w="9525">
            <a:noFill/>
            <a:miter lim="800000"/>
            <a:headEnd/>
            <a:tailEnd/>
          </a:ln>
        </p:spPr>
        <p:txBody>
          <a:bodyPr wrap="none" anchor="ctr"/>
          <a:lstStyle/>
          <a:p>
            <a:pPr algn="ctr"/>
            <a:r>
              <a:rPr lang="en-US" altLang="zh-CN" b="1" dirty="0">
                <a:latin typeface="微软雅黑" pitchFamily="34" charset="-122"/>
                <a:ea typeface="微软雅黑" pitchFamily="34" charset="-122"/>
              </a:rPr>
              <a:t>-12.0</a:t>
            </a:r>
          </a:p>
        </p:txBody>
      </p:sp>
      <p:sp>
        <p:nvSpPr>
          <p:cNvPr id="29714" name="Rectangle 18"/>
          <p:cNvSpPr>
            <a:spLocks noChangeArrowheads="1"/>
          </p:cNvSpPr>
          <p:nvPr/>
        </p:nvSpPr>
        <p:spPr bwMode="auto">
          <a:xfrm>
            <a:off x="6083300" y="4114800"/>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f</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8042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7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7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nimBg="1"/>
      <p:bldP spid="29705" grpId="0"/>
      <p:bldP spid="17416" grpId="0" animBg="1"/>
      <p:bldP spid="29707" grpId="0"/>
      <p:bldP spid="29708" grpId="0" animBg="1"/>
      <p:bldP spid="17420" grpId="0" animBg="1"/>
      <p:bldP spid="29711" grpId="0"/>
      <p:bldP spid="17423" grpId="0" animBg="1"/>
      <p:bldP spid="2971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87" name="Rectangle 7"/>
          <p:cNvSpPr>
            <a:spLocks noChangeArrowheads="1"/>
          </p:cNvSpPr>
          <p:nvPr/>
        </p:nvSpPr>
        <p:spPr bwMode="auto">
          <a:xfrm>
            <a:off x="2020329" y="3531972"/>
            <a:ext cx="8229600" cy="685800"/>
          </a:xfrm>
          <a:prstGeom prst="rect">
            <a:avLst/>
          </a:prstGeom>
          <a:solidFill>
            <a:srgbClr val="CC99FF"/>
          </a:solidFill>
          <a:ln w="9525">
            <a:noFill/>
            <a:miter lim="800000"/>
            <a:headEnd/>
            <a:tailEnd/>
          </a:ln>
        </p:spPr>
        <p:txBody>
          <a:bodyPr wrap="none" anchor="ctr"/>
          <a:lstStyle/>
          <a:p>
            <a:pPr algn="r"/>
            <a:r>
              <a:rPr lang="zh-CN" altLang="en-US" sz="2000" b="1">
                <a:latin typeface="微软雅黑" pitchFamily="34" charset="-122"/>
                <a:ea typeface="微软雅黑" pitchFamily="34" charset="-122"/>
              </a:rPr>
              <a:t>赋值运</a:t>
            </a:r>
          </a:p>
          <a:p>
            <a:pPr algn="r"/>
            <a:r>
              <a:rPr lang="zh-CN" altLang="en-US" sz="2000" b="1">
                <a:latin typeface="微软雅黑" pitchFamily="34" charset="-122"/>
                <a:ea typeface="微软雅黑" pitchFamily="34" charset="-122"/>
              </a:rPr>
              <a:t>算取整</a:t>
            </a:r>
          </a:p>
        </p:txBody>
      </p:sp>
      <p:sp>
        <p:nvSpPr>
          <p:cNvPr id="32786" name="Rectangle 7"/>
          <p:cNvSpPr>
            <a:spLocks noChangeArrowheads="1"/>
          </p:cNvSpPr>
          <p:nvPr/>
        </p:nvSpPr>
        <p:spPr bwMode="auto">
          <a:xfrm>
            <a:off x="2020329" y="2209800"/>
            <a:ext cx="8229600" cy="1231900"/>
          </a:xfrm>
          <a:prstGeom prst="rect">
            <a:avLst/>
          </a:prstGeom>
          <a:solidFill>
            <a:srgbClr val="CC99FF"/>
          </a:solidFill>
          <a:ln w="9525">
            <a:noFill/>
            <a:miter lim="800000"/>
            <a:headEnd/>
            <a:tailEnd/>
          </a:ln>
        </p:spPr>
        <p:txBody>
          <a:bodyPr wrap="none" anchor="ctr"/>
          <a:lstStyle/>
          <a:p>
            <a:pPr algn="r"/>
            <a:r>
              <a:rPr lang="zh-CN" altLang="en-US" sz="2000" b="1">
                <a:latin typeface="微软雅黑" pitchFamily="34" charset="-122"/>
                <a:ea typeface="微软雅黑" pitchFamily="34" charset="-122"/>
              </a:rPr>
              <a:t>除法运</a:t>
            </a:r>
          </a:p>
          <a:p>
            <a:pPr algn="r"/>
            <a:r>
              <a:rPr lang="zh-CN" altLang="en-US" sz="2000" b="1">
                <a:latin typeface="微软雅黑" pitchFamily="34" charset="-122"/>
                <a:ea typeface="微软雅黑" pitchFamily="34" charset="-122"/>
              </a:rPr>
              <a:t>算取整</a:t>
            </a:r>
          </a:p>
        </p:txBody>
      </p:sp>
      <p:sp>
        <p:nvSpPr>
          <p:cNvPr id="19459" name="Title 1"/>
          <p:cNvSpPr>
            <a:spLocks noGrp="1"/>
          </p:cNvSpPr>
          <p:nvPr>
            <p:ph type="title" idx="4294967295"/>
          </p:nvPr>
        </p:nvSpPr>
        <p:spPr/>
        <p:txBody>
          <a:bodyPr/>
          <a:lstStyle/>
          <a:p>
            <a:r>
              <a:rPr lang="en-US" altLang="zh-CN" dirty="0"/>
              <a:t>4.2.1 </a:t>
            </a:r>
            <a:r>
              <a:rPr lang="zh-CN" altLang="en-US" dirty="0"/>
              <a:t>简单赋值</a:t>
            </a:r>
            <a:endParaRPr lang="en-US" altLang="zh-CN" dirty="0"/>
          </a:p>
        </p:txBody>
      </p:sp>
      <p:sp>
        <p:nvSpPr>
          <p:cNvPr id="19460" name="Content Placeholder 2"/>
          <p:cNvSpPr>
            <a:spLocks noGrp="1"/>
          </p:cNvSpPr>
          <p:nvPr>
            <p:ph idx="4294967295"/>
          </p:nvPr>
        </p:nvSpPr>
        <p:spPr>
          <a:xfrm>
            <a:off x="1066800" y="1371600"/>
            <a:ext cx="9982199" cy="914400"/>
          </a:xfrm>
        </p:spPr>
        <p:txBody>
          <a:bodyPr/>
          <a:lstStyle/>
          <a:p>
            <a:pPr>
              <a:lnSpc>
                <a:spcPct val="125000"/>
              </a:lnSpc>
              <a:buFont typeface="Wingdings" panose="05000000000000000000" pitchFamily="2" charset="2"/>
              <a:buChar char="n"/>
            </a:pPr>
            <a:r>
              <a:rPr lang="zh-CN" altLang="en-US" dirty="0"/>
              <a:t>举例</a:t>
            </a:r>
            <a:r>
              <a:rPr dirty="0"/>
              <a:t>3</a:t>
            </a:r>
          </a:p>
          <a:p>
            <a:pPr lvl="1">
              <a:lnSpc>
                <a:spcPct val="125000"/>
              </a:lnSpc>
              <a:buFont typeface="Times New Roman" pitchFamily="18" charset="0"/>
              <a:buNone/>
            </a:pPr>
            <a:r>
              <a:rPr sz="2200" dirty="0">
                <a:solidFill>
                  <a:schemeClr val="tx1"/>
                </a:solidFill>
              </a:rPr>
              <a:t>                                            </a:t>
            </a:r>
          </a:p>
          <a:p>
            <a:pPr>
              <a:lnSpc>
                <a:spcPct val="125000"/>
              </a:lnSpc>
            </a:pPr>
            <a:endParaRPr sz="2400" dirty="0">
              <a:solidFill>
                <a:schemeClr val="tx1"/>
              </a:solidFill>
            </a:endParaRPr>
          </a:p>
          <a:p>
            <a:pPr>
              <a:lnSpc>
                <a:spcPct val="125000"/>
              </a:lnSpc>
            </a:pPr>
            <a:endParaRPr sz="2400" dirty="0">
              <a:solidFill>
                <a:schemeClr val="tx1"/>
              </a:solidFill>
            </a:endParaRPr>
          </a:p>
          <a:p>
            <a:pPr>
              <a:lnSpc>
                <a:spcPct val="125000"/>
              </a:lnSpc>
            </a:pPr>
            <a:endParaRPr sz="2400" dirty="0">
              <a:solidFill>
                <a:schemeClr val="tx1"/>
              </a:solidFill>
            </a:endParaRPr>
          </a:p>
        </p:txBody>
      </p:sp>
      <p:sp>
        <p:nvSpPr>
          <p:cNvPr id="19461" name="Rectangle 5"/>
          <p:cNvSpPr>
            <a:spLocks noChangeArrowheads="1"/>
          </p:cNvSpPr>
          <p:nvPr/>
        </p:nvSpPr>
        <p:spPr bwMode="auto">
          <a:xfrm>
            <a:off x="3429000" y="1295400"/>
            <a:ext cx="2209800" cy="762000"/>
          </a:xfrm>
          <a:prstGeom prst="rect">
            <a:avLst/>
          </a:prstGeom>
          <a:solidFill>
            <a:srgbClr val="00D200"/>
          </a:solidFill>
          <a:ln w="9525">
            <a:noFill/>
            <a:miter lim="800000"/>
            <a:headEnd/>
            <a:tailEnd/>
          </a:ln>
        </p:spPr>
        <p:txBody>
          <a:bodyPr wrap="none" anchor="ctr"/>
          <a:lstStyle/>
          <a:p>
            <a:r>
              <a:rPr lang="en-US" altLang="zh-CN" b="1">
                <a:latin typeface="微软雅黑" pitchFamily="34" charset="-122"/>
                <a:ea typeface="微软雅黑" pitchFamily="34" charset="-122"/>
              </a:rPr>
              <a:t>int i;</a:t>
            </a:r>
          </a:p>
          <a:p>
            <a:r>
              <a:rPr lang="en-US" altLang="zh-CN" b="1">
                <a:latin typeface="微软雅黑" pitchFamily="34" charset="-122"/>
                <a:ea typeface="微软雅黑" pitchFamily="34" charset="-122"/>
              </a:rPr>
              <a:t>float f;</a:t>
            </a:r>
          </a:p>
        </p:txBody>
      </p:sp>
      <p:sp>
        <p:nvSpPr>
          <p:cNvPr id="19462" name="Rectangle 4"/>
          <p:cNvSpPr>
            <a:spLocks noChangeArrowheads="1"/>
          </p:cNvSpPr>
          <p:nvPr/>
        </p:nvSpPr>
        <p:spPr bwMode="auto">
          <a:xfrm>
            <a:off x="2273300" y="2286001"/>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i = 1/2;</a:t>
            </a:r>
          </a:p>
        </p:txBody>
      </p:sp>
      <p:sp>
        <p:nvSpPr>
          <p:cNvPr id="19463" name="Rectangle 4"/>
          <p:cNvSpPr>
            <a:spLocks noChangeArrowheads="1"/>
          </p:cNvSpPr>
          <p:nvPr/>
        </p:nvSpPr>
        <p:spPr bwMode="auto">
          <a:xfrm>
            <a:off x="2273300" y="2877452"/>
            <a:ext cx="2819400" cy="500062"/>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f = 1/2;</a:t>
            </a:r>
          </a:p>
        </p:txBody>
      </p:sp>
      <p:sp>
        <p:nvSpPr>
          <p:cNvPr id="19464" name="Rectangle 7"/>
          <p:cNvSpPr>
            <a:spLocks noChangeArrowheads="1"/>
          </p:cNvSpPr>
          <p:nvPr/>
        </p:nvSpPr>
        <p:spPr bwMode="auto">
          <a:xfrm>
            <a:off x="7162800" y="2286000"/>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0</a:t>
            </a:r>
          </a:p>
        </p:txBody>
      </p:sp>
      <p:sp>
        <p:nvSpPr>
          <p:cNvPr id="32776" name="Rectangle 8"/>
          <p:cNvSpPr>
            <a:spLocks noChangeArrowheads="1"/>
          </p:cNvSpPr>
          <p:nvPr/>
        </p:nvSpPr>
        <p:spPr bwMode="auto">
          <a:xfrm>
            <a:off x="5562600" y="2286000"/>
            <a:ext cx="1600200" cy="533400"/>
          </a:xfrm>
          <a:prstGeom prst="rect">
            <a:avLst/>
          </a:prstGeom>
          <a:noFill/>
          <a:ln w="9525">
            <a:noFill/>
            <a:miter lim="800000"/>
            <a:headEnd/>
            <a:tailEnd/>
          </a:ln>
        </p:spPr>
        <p:txBody>
          <a:bodyPr wrap="none" anchor="ctr"/>
          <a:lstStyle/>
          <a:p>
            <a:pPr algn="ctr"/>
            <a:r>
              <a:rPr lang="en-US" altLang="zh-CN" sz="2000" b="1" dirty="0" err="1">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9466" name="Rectangle 7"/>
          <p:cNvSpPr>
            <a:spLocks noChangeArrowheads="1"/>
          </p:cNvSpPr>
          <p:nvPr/>
        </p:nvSpPr>
        <p:spPr bwMode="auto">
          <a:xfrm>
            <a:off x="7162800" y="2852738"/>
            <a:ext cx="1828800" cy="457200"/>
          </a:xfrm>
          <a:prstGeom prst="rect">
            <a:avLst/>
          </a:prstGeom>
          <a:solidFill>
            <a:srgbClr val="FF7706"/>
          </a:solidFill>
          <a:ln w="9525">
            <a:noFill/>
            <a:miter lim="800000"/>
            <a:headEnd/>
            <a:tailEnd/>
          </a:ln>
        </p:spPr>
        <p:txBody>
          <a:bodyPr wrap="none" anchor="ctr"/>
          <a:lstStyle/>
          <a:p>
            <a:pPr algn="ctr"/>
            <a:r>
              <a:rPr lang="en-US" altLang="zh-CN" b="1">
                <a:latin typeface="微软雅黑" pitchFamily="34" charset="-122"/>
                <a:ea typeface="微软雅黑" pitchFamily="34" charset="-122"/>
              </a:rPr>
              <a:t>0.0</a:t>
            </a:r>
          </a:p>
        </p:txBody>
      </p:sp>
      <p:sp>
        <p:nvSpPr>
          <p:cNvPr id="32778" name="Rectangle 10"/>
          <p:cNvSpPr>
            <a:spLocks noChangeArrowheads="1"/>
          </p:cNvSpPr>
          <p:nvPr/>
        </p:nvSpPr>
        <p:spPr bwMode="auto">
          <a:xfrm>
            <a:off x="5562600" y="2852738"/>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f</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9468" name="Rectangle 4"/>
          <p:cNvSpPr>
            <a:spLocks noChangeArrowheads="1"/>
          </p:cNvSpPr>
          <p:nvPr/>
        </p:nvSpPr>
        <p:spPr bwMode="auto">
          <a:xfrm>
            <a:off x="2273300" y="3619501"/>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i = 1/2.0f;</a:t>
            </a:r>
          </a:p>
        </p:txBody>
      </p:sp>
      <p:sp>
        <p:nvSpPr>
          <p:cNvPr id="19469" name="Rectangle 7"/>
          <p:cNvSpPr>
            <a:spLocks noChangeArrowheads="1"/>
          </p:cNvSpPr>
          <p:nvPr/>
        </p:nvSpPr>
        <p:spPr bwMode="auto">
          <a:xfrm>
            <a:off x="7162800" y="3619500"/>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0</a:t>
            </a:r>
          </a:p>
        </p:txBody>
      </p:sp>
      <p:sp>
        <p:nvSpPr>
          <p:cNvPr id="32782" name="Rectangle 14"/>
          <p:cNvSpPr>
            <a:spLocks noChangeArrowheads="1"/>
          </p:cNvSpPr>
          <p:nvPr/>
        </p:nvSpPr>
        <p:spPr bwMode="auto">
          <a:xfrm>
            <a:off x="5562600" y="3619500"/>
            <a:ext cx="1600200" cy="533400"/>
          </a:xfrm>
          <a:prstGeom prst="rect">
            <a:avLst/>
          </a:prstGeom>
          <a:noFill/>
          <a:ln w="9525">
            <a:noFill/>
            <a:miter lim="800000"/>
            <a:headEnd/>
            <a:tailEnd/>
          </a:ln>
        </p:spPr>
        <p:txBody>
          <a:bodyPr wrap="none" anchor="ctr"/>
          <a:lstStyle/>
          <a:p>
            <a:pPr algn="ctr"/>
            <a:r>
              <a:rPr lang="en-US" altLang="zh-CN" sz="2000" b="1">
                <a:latin typeface="微软雅黑" pitchFamily="34" charset="-122"/>
                <a:ea typeface="微软雅黑" pitchFamily="34" charset="-122"/>
              </a:rPr>
              <a:t>i</a:t>
            </a:r>
            <a:r>
              <a:rPr lang="zh-CN" altLang="en-US" sz="2000" b="1">
                <a:latin typeface="微软雅黑" pitchFamily="34" charset="-122"/>
                <a:ea typeface="微软雅黑" pitchFamily="34" charset="-122"/>
              </a:rPr>
              <a:t>的存储空间</a:t>
            </a:r>
            <a:endParaRPr lang="en-US" altLang="zh-CN" sz="2000" b="1">
              <a:latin typeface="微软雅黑" pitchFamily="34" charset="-122"/>
              <a:ea typeface="微软雅黑" pitchFamily="34" charset="-122"/>
            </a:endParaRPr>
          </a:p>
        </p:txBody>
      </p:sp>
      <p:sp>
        <p:nvSpPr>
          <p:cNvPr id="19471" name="Rectangle 4"/>
          <p:cNvSpPr>
            <a:spLocks noChangeArrowheads="1"/>
          </p:cNvSpPr>
          <p:nvPr/>
        </p:nvSpPr>
        <p:spPr bwMode="auto">
          <a:xfrm>
            <a:off x="2273300" y="4279558"/>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f = 1/2.0f;</a:t>
            </a:r>
          </a:p>
        </p:txBody>
      </p:sp>
      <p:sp>
        <p:nvSpPr>
          <p:cNvPr id="19472" name="Rectangle 7"/>
          <p:cNvSpPr>
            <a:spLocks noChangeArrowheads="1"/>
          </p:cNvSpPr>
          <p:nvPr/>
        </p:nvSpPr>
        <p:spPr bwMode="auto">
          <a:xfrm>
            <a:off x="7162800" y="4279557"/>
            <a:ext cx="1828800" cy="457200"/>
          </a:xfrm>
          <a:prstGeom prst="rect">
            <a:avLst/>
          </a:prstGeom>
          <a:solidFill>
            <a:srgbClr val="FF7706"/>
          </a:solidFill>
          <a:ln w="9525">
            <a:noFill/>
            <a:miter lim="800000"/>
            <a:headEnd/>
            <a:tailEnd/>
          </a:ln>
        </p:spPr>
        <p:txBody>
          <a:bodyPr wrap="none" anchor="ctr"/>
          <a:lstStyle/>
          <a:p>
            <a:pPr algn="ctr"/>
            <a:r>
              <a:rPr lang="en-US" altLang="zh-CN" b="1">
                <a:latin typeface="微软雅黑" pitchFamily="34" charset="-122"/>
                <a:ea typeface="微软雅黑" pitchFamily="34" charset="-122"/>
              </a:rPr>
              <a:t>0.5</a:t>
            </a:r>
          </a:p>
        </p:txBody>
      </p:sp>
      <p:sp>
        <p:nvSpPr>
          <p:cNvPr id="32785" name="Rectangle 17"/>
          <p:cNvSpPr>
            <a:spLocks noChangeArrowheads="1"/>
          </p:cNvSpPr>
          <p:nvPr/>
        </p:nvSpPr>
        <p:spPr bwMode="auto">
          <a:xfrm>
            <a:off x="5562600" y="4279557"/>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f</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299488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7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4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7" grpId="0" animBg="1"/>
      <p:bldP spid="32786" grpId="0" animBg="1"/>
      <p:bldP spid="19464" grpId="0" animBg="1"/>
      <p:bldP spid="32776" grpId="0"/>
      <p:bldP spid="19466" grpId="0" animBg="1"/>
      <p:bldP spid="32778" grpId="0"/>
      <p:bldP spid="19469" grpId="0" animBg="1"/>
      <p:bldP spid="32782" grpId="0"/>
      <p:bldP spid="19472" grpId="0" animBg="1"/>
      <p:bldP spid="3278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Content Placeholder 2"/>
          <p:cNvSpPr>
            <a:spLocks noGrp="1"/>
          </p:cNvSpPr>
          <p:nvPr>
            <p:ph idx="4294967295"/>
          </p:nvPr>
        </p:nvSpPr>
        <p:spPr>
          <a:xfrm>
            <a:off x="1057835" y="1295400"/>
            <a:ext cx="9914965" cy="5181600"/>
          </a:xfrm>
        </p:spPr>
        <p:txBody>
          <a:bodyPr/>
          <a:lstStyle/>
          <a:p>
            <a:pPr>
              <a:lnSpc>
                <a:spcPct val="150000"/>
              </a:lnSpc>
              <a:spcBef>
                <a:spcPct val="65000"/>
              </a:spcBef>
              <a:buFont typeface="Wingdings" panose="05000000000000000000" pitchFamily="2" charset="2"/>
              <a:buChar char="n"/>
            </a:pPr>
            <a:r>
              <a:rPr lang="zh-CN" altLang="en-US" dirty="0">
                <a:latin typeface="微软雅黑" pitchFamily="34" charset="-122"/>
                <a:ea typeface="微软雅黑" pitchFamily="34" charset="-122"/>
              </a:rPr>
              <a:t>举例 </a:t>
            </a:r>
          </a:p>
          <a:p>
            <a:pPr>
              <a:lnSpc>
                <a:spcPct val="150000"/>
              </a:lnSpc>
              <a:spcBef>
                <a:spcPct val="65000"/>
              </a:spcBef>
            </a:pPr>
            <a:endParaRPr lang="zh-CN" altLang="en-US" dirty="0">
              <a:solidFill>
                <a:schemeClr val="tx1"/>
              </a:solidFill>
              <a:latin typeface="微软雅黑" pitchFamily="34" charset="-122"/>
              <a:ea typeface="微软雅黑" pitchFamily="34" charset="-122"/>
            </a:endParaRPr>
          </a:p>
          <a:p>
            <a:pPr>
              <a:lnSpc>
                <a:spcPct val="150000"/>
              </a:lnSpc>
              <a:spcBef>
                <a:spcPct val="65000"/>
              </a:spcBef>
              <a:buFont typeface="Wingdings" panose="05000000000000000000" pitchFamily="2" charset="2"/>
              <a:buChar char="n"/>
            </a:pPr>
            <a:r>
              <a:rPr lang="zh-CN" altLang="en-US" dirty="0">
                <a:latin typeface="微软雅黑" pitchFamily="34" charset="-122"/>
                <a:ea typeface="微软雅黑" pitchFamily="34" charset="-122"/>
              </a:rPr>
              <a:t>赋值运算符是右结合              </a:t>
            </a:r>
          </a:p>
        </p:txBody>
      </p:sp>
      <p:sp>
        <p:nvSpPr>
          <p:cNvPr id="23554"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4.2.2 </a:t>
            </a:r>
            <a:r>
              <a:rPr lang="zh-CN" altLang="en-US" sz="3600" b="1" dirty="0">
                <a:solidFill>
                  <a:srgbClr val="990033"/>
                </a:solidFill>
                <a:latin typeface="微软雅黑" panose="020B0503020204020204" pitchFamily="34" charset="-122"/>
                <a:ea typeface="微软雅黑" panose="020B0503020204020204" pitchFamily="34" charset="-122"/>
                <a:cs typeface="+mj-cs"/>
              </a:rPr>
              <a:t>多重赋值</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
        <p:nvSpPr>
          <p:cNvPr id="23555" name="Rectangle 4"/>
          <p:cNvSpPr>
            <a:spLocks noChangeArrowheads="1"/>
          </p:cNvSpPr>
          <p:nvPr/>
        </p:nvSpPr>
        <p:spPr bwMode="auto">
          <a:xfrm>
            <a:off x="2286000" y="2286001"/>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err="1">
                <a:latin typeface="微软雅黑" pitchFamily="34" charset="-122"/>
                <a:ea typeface="微软雅黑" pitchFamily="34" charset="-122"/>
              </a:rPr>
              <a:t>i</a:t>
            </a:r>
            <a:r>
              <a:rPr lang="en-US" altLang="zh-CN" sz="2600" b="1" dirty="0">
                <a:latin typeface="微软雅黑" pitchFamily="34" charset="-122"/>
                <a:ea typeface="微软雅黑" pitchFamily="34" charset="-122"/>
              </a:rPr>
              <a:t> = j = k = 0;</a:t>
            </a:r>
          </a:p>
        </p:txBody>
      </p:sp>
      <p:sp>
        <p:nvSpPr>
          <p:cNvPr id="27654" name="Rectangle 4"/>
          <p:cNvSpPr>
            <a:spLocks noChangeArrowheads="1"/>
          </p:cNvSpPr>
          <p:nvPr/>
        </p:nvSpPr>
        <p:spPr bwMode="auto">
          <a:xfrm>
            <a:off x="6096000" y="2286001"/>
            <a:ext cx="31242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solidFill>
                  <a:srgbClr val="00D200"/>
                </a:solidFill>
                <a:latin typeface="微软雅黑" pitchFamily="34" charset="-122"/>
                <a:ea typeface="微软雅黑" pitchFamily="34" charset="-122"/>
              </a:rPr>
              <a:t>(</a:t>
            </a:r>
            <a:r>
              <a:rPr lang="en-US" altLang="zh-CN" sz="2600" b="1" dirty="0" err="1">
                <a:latin typeface="微软雅黑" pitchFamily="34" charset="-122"/>
                <a:ea typeface="微软雅黑" pitchFamily="34" charset="-122"/>
              </a:rPr>
              <a:t>i</a:t>
            </a:r>
            <a:r>
              <a:rPr lang="en-US" altLang="zh-CN" sz="2600" b="1" dirty="0">
                <a:latin typeface="微软雅黑" pitchFamily="34" charset="-122"/>
                <a:ea typeface="微软雅黑" pitchFamily="34" charset="-122"/>
              </a:rPr>
              <a:t> = </a:t>
            </a:r>
            <a:r>
              <a:rPr lang="en-US" altLang="zh-CN" sz="2600" b="1" dirty="0">
                <a:solidFill>
                  <a:srgbClr val="0000D2"/>
                </a:solidFill>
                <a:latin typeface="微软雅黑" pitchFamily="34" charset="-122"/>
                <a:ea typeface="微软雅黑" pitchFamily="34" charset="-122"/>
              </a:rPr>
              <a:t>(</a:t>
            </a:r>
            <a:r>
              <a:rPr lang="en-US" altLang="zh-CN" sz="2600" b="1" dirty="0">
                <a:latin typeface="微软雅黑" pitchFamily="34" charset="-122"/>
                <a:ea typeface="微软雅黑" pitchFamily="34" charset="-122"/>
              </a:rPr>
              <a:t>j</a:t>
            </a:r>
            <a:r>
              <a:rPr lang="en-US" altLang="zh-CN" sz="2600" b="1" dirty="0">
                <a:solidFill>
                  <a:srgbClr val="00D200"/>
                </a:solidFill>
                <a:latin typeface="微软雅黑" pitchFamily="34" charset="-122"/>
                <a:ea typeface="微软雅黑" pitchFamily="34" charset="-122"/>
              </a:rPr>
              <a:t>)</a:t>
            </a:r>
            <a:r>
              <a:rPr lang="en-US" altLang="zh-CN" sz="2600" b="1" dirty="0">
                <a:latin typeface="微软雅黑" pitchFamily="34" charset="-122"/>
                <a:ea typeface="微软雅黑" pitchFamily="34" charset="-122"/>
              </a:rPr>
              <a:t> = </a:t>
            </a:r>
            <a:r>
              <a:rPr lang="en-US" altLang="zh-CN" sz="2600" b="1" dirty="0">
                <a:solidFill>
                  <a:srgbClr val="B82F25"/>
                </a:solidFill>
                <a:latin typeface="微软雅黑" pitchFamily="34" charset="-122"/>
                <a:ea typeface="微软雅黑" pitchFamily="34" charset="-122"/>
              </a:rPr>
              <a:t>(</a:t>
            </a:r>
            <a:r>
              <a:rPr lang="en-US" altLang="zh-CN" sz="2600" b="1" dirty="0">
                <a:latin typeface="微软雅黑" pitchFamily="34" charset="-122"/>
                <a:ea typeface="微软雅黑" pitchFamily="34" charset="-122"/>
              </a:rPr>
              <a:t>k</a:t>
            </a:r>
            <a:r>
              <a:rPr lang="en-US" altLang="zh-CN" sz="2600" b="1" dirty="0">
                <a:solidFill>
                  <a:srgbClr val="0000D2"/>
                </a:solidFill>
                <a:latin typeface="微软雅黑" pitchFamily="34" charset="-122"/>
                <a:ea typeface="微软雅黑" pitchFamily="34" charset="-122"/>
              </a:rPr>
              <a:t>)</a:t>
            </a:r>
            <a:r>
              <a:rPr lang="en-US" altLang="zh-CN" sz="2600" b="1" dirty="0">
                <a:latin typeface="微软雅黑" pitchFamily="34" charset="-122"/>
                <a:ea typeface="微软雅黑" pitchFamily="34" charset="-122"/>
              </a:rPr>
              <a:t> = 0</a:t>
            </a:r>
            <a:r>
              <a:rPr lang="en-US" altLang="zh-CN" sz="2600" b="1" dirty="0">
                <a:solidFill>
                  <a:srgbClr val="B82F25"/>
                </a:solidFill>
                <a:latin typeface="微软雅黑" pitchFamily="34" charset="-122"/>
                <a:ea typeface="微软雅黑" pitchFamily="34" charset="-122"/>
              </a:rPr>
              <a:t>)</a:t>
            </a:r>
            <a:r>
              <a:rPr lang="en-US" altLang="zh-CN" sz="2600" b="1" dirty="0">
                <a:latin typeface="微软雅黑" pitchFamily="34" charset="-122"/>
                <a:ea typeface="微软雅黑" pitchFamily="34" charset="-122"/>
              </a:rPr>
              <a:t>;</a:t>
            </a:r>
          </a:p>
        </p:txBody>
      </p:sp>
      <p:sp>
        <p:nvSpPr>
          <p:cNvPr id="27655" name="Rectangle 4"/>
          <p:cNvSpPr>
            <a:spLocks noChangeArrowheads="1"/>
          </p:cNvSpPr>
          <p:nvPr/>
        </p:nvSpPr>
        <p:spPr bwMode="auto">
          <a:xfrm>
            <a:off x="2273300" y="4267201"/>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f= i = 12.9f;</a:t>
            </a:r>
          </a:p>
        </p:txBody>
      </p:sp>
      <p:sp>
        <p:nvSpPr>
          <p:cNvPr id="23558" name="Rectangle 5"/>
          <p:cNvSpPr>
            <a:spLocks noChangeArrowheads="1"/>
          </p:cNvSpPr>
          <p:nvPr/>
        </p:nvSpPr>
        <p:spPr bwMode="auto">
          <a:xfrm>
            <a:off x="3429000" y="1295400"/>
            <a:ext cx="2209800" cy="762000"/>
          </a:xfrm>
          <a:prstGeom prst="rect">
            <a:avLst/>
          </a:prstGeom>
          <a:solidFill>
            <a:srgbClr val="00D200"/>
          </a:solidFill>
          <a:ln w="9525">
            <a:noFill/>
            <a:miter lim="800000"/>
            <a:headEnd/>
            <a:tailEnd/>
          </a:ln>
        </p:spPr>
        <p:txBody>
          <a:bodyPr wrap="none" anchor="ctr"/>
          <a:lstStyle/>
          <a:p>
            <a:r>
              <a:rPr lang="en-US" altLang="zh-CN" b="1" dirty="0">
                <a:latin typeface="微软雅黑" pitchFamily="34" charset="-122"/>
                <a:ea typeface="微软雅黑" pitchFamily="34" charset="-122"/>
              </a:rPr>
              <a:t>int </a:t>
            </a:r>
            <a:r>
              <a:rPr lang="en-US" altLang="zh-CN" b="1" dirty="0" err="1">
                <a:latin typeface="微软雅黑" pitchFamily="34" charset="-122"/>
                <a:ea typeface="微软雅黑" pitchFamily="34" charset="-122"/>
              </a:rPr>
              <a:t>i,j,k</a:t>
            </a:r>
            <a:r>
              <a:rPr lang="en-US" altLang="zh-CN" b="1" dirty="0">
                <a:latin typeface="微软雅黑" pitchFamily="34" charset="-122"/>
                <a:ea typeface="微软雅黑" pitchFamily="34" charset="-122"/>
              </a:rPr>
              <a:t>;</a:t>
            </a:r>
          </a:p>
          <a:p>
            <a:r>
              <a:rPr lang="en-US" altLang="zh-CN" b="1" dirty="0">
                <a:latin typeface="微软雅黑" pitchFamily="34" charset="-122"/>
                <a:ea typeface="微软雅黑" pitchFamily="34" charset="-122"/>
              </a:rPr>
              <a:t>float f;</a:t>
            </a:r>
          </a:p>
        </p:txBody>
      </p:sp>
      <p:sp>
        <p:nvSpPr>
          <p:cNvPr id="27657" name="Rectangle 7"/>
          <p:cNvSpPr>
            <a:spLocks noChangeArrowheads="1"/>
          </p:cNvSpPr>
          <p:nvPr/>
        </p:nvSpPr>
        <p:spPr bwMode="auto">
          <a:xfrm>
            <a:off x="7696200" y="4038600"/>
            <a:ext cx="1828800" cy="457200"/>
          </a:xfrm>
          <a:prstGeom prst="rect">
            <a:avLst/>
          </a:prstGeom>
          <a:solidFill>
            <a:srgbClr val="00D200"/>
          </a:solidFill>
          <a:ln w="9525">
            <a:noFill/>
            <a:miter lim="800000"/>
            <a:headEnd/>
            <a:tailEnd/>
          </a:ln>
        </p:spPr>
        <p:txBody>
          <a:bodyPr wrap="none" anchor="ctr"/>
          <a:lstStyle/>
          <a:p>
            <a:pPr algn="ctr"/>
            <a:r>
              <a:rPr lang="en-US" altLang="zh-CN" b="1" dirty="0">
                <a:latin typeface="微软雅黑" pitchFamily="34" charset="-122"/>
                <a:ea typeface="微软雅黑" pitchFamily="34" charset="-122"/>
              </a:rPr>
              <a:t>12</a:t>
            </a:r>
          </a:p>
        </p:txBody>
      </p:sp>
      <p:sp>
        <p:nvSpPr>
          <p:cNvPr id="27658" name="Rectangle 10"/>
          <p:cNvSpPr>
            <a:spLocks noChangeArrowheads="1"/>
          </p:cNvSpPr>
          <p:nvPr/>
        </p:nvSpPr>
        <p:spPr bwMode="auto">
          <a:xfrm>
            <a:off x="6096000" y="3962400"/>
            <a:ext cx="1600200" cy="533400"/>
          </a:xfrm>
          <a:prstGeom prst="rect">
            <a:avLst/>
          </a:prstGeom>
          <a:noFill/>
          <a:ln w="9525">
            <a:noFill/>
            <a:miter lim="800000"/>
            <a:headEnd/>
            <a:tailEnd/>
          </a:ln>
        </p:spPr>
        <p:txBody>
          <a:bodyPr wrap="none" anchor="ctr"/>
          <a:lstStyle/>
          <a:p>
            <a:pPr algn="ctr"/>
            <a:r>
              <a:rPr lang="en-US" altLang="zh-CN" sz="2000" b="1" dirty="0" err="1">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27659" name="Rectangle 11"/>
          <p:cNvSpPr>
            <a:spLocks noChangeArrowheads="1"/>
          </p:cNvSpPr>
          <p:nvPr/>
        </p:nvSpPr>
        <p:spPr bwMode="auto">
          <a:xfrm>
            <a:off x="6096000" y="4495800"/>
            <a:ext cx="1600200" cy="533400"/>
          </a:xfrm>
          <a:prstGeom prst="rect">
            <a:avLst/>
          </a:prstGeom>
          <a:noFill/>
          <a:ln w="9525">
            <a:noFill/>
            <a:miter lim="800000"/>
            <a:headEnd/>
            <a:tailEnd/>
          </a:ln>
        </p:spPr>
        <p:txBody>
          <a:bodyPr wrap="none" anchor="ctr"/>
          <a:lstStyle/>
          <a:p>
            <a:pPr algn="ctr"/>
            <a:r>
              <a:rPr lang="en-US" altLang="zh-CN" sz="2000" b="1">
                <a:latin typeface="微软雅黑" pitchFamily="34" charset="-122"/>
                <a:ea typeface="微软雅黑" pitchFamily="34" charset="-122"/>
              </a:rPr>
              <a:t>f</a:t>
            </a:r>
            <a:r>
              <a:rPr lang="zh-CN" altLang="en-US" sz="2000" b="1">
                <a:latin typeface="微软雅黑" pitchFamily="34" charset="-122"/>
                <a:ea typeface="微软雅黑" pitchFamily="34" charset="-122"/>
              </a:rPr>
              <a:t>的存储空间</a:t>
            </a:r>
            <a:endParaRPr lang="en-US" altLang="zh-CN" sz="2000" b="1">
              <a:latin typeface="微软雅黑" pitchFamily="34" charset="-122"/>
              <a:ea typeface="微软雅黑" pitchFamily="34" charset="-122"/>
            </a:endParaRPr>
          </a:p>
        </p:txBody>
      </p:sp>
      <p:sp>
        <p:nvSpPr>
          <p:cNvPr id="27660" name="Rectangle 7"/>
          <p:cNvSpPr>
            <a:spLocks noChangeArrowheads="1"/>
          </p:cNvSpPr>
          <p:nvPr/>
        </p:nvSpPr>
        <p:spPr bwMode="auto">
          <a:xfrm>
            <a:off x="7696200" y="4572000"/>
            <a:ext cx="1828800" cy="457200"/>
          </a:xfrm>
          <a:prstGeom prst="rect">
            <a:avLst/>
          </a:prstGeom>
          <a:solidFill>
            <a:srgbClr val="FF7706"/>
          </a:solidFill>
          <a:ln w="9525">
            <a:noFill/>
            <a:miter lim="800000"/>
            <a:headEnd/>
            <a:tailEnd/>
          </a:ln>
        </p:spPr>
        <p:txBody>
          <a:bodyPr wrap="none" anchor="ctr"/>
          <a:lstStyle/>
          <a:p>
            <a:pPr algn="ctr"/>
            <a:r>
              <a:rPr lang="en-US" altLang="zh-CN" b="1">
                <a:latin typeface="微软雅黑" pitchFamily="34" charset="-122"/>
                <a:ea typeface="微软雅黑" pitchFamily="34" charset="-122"/>
              </a:rPr>
              <a:t>12.0</a:t>
            </a:r>
          </a:p>
        </p:txBody>
      </p:sp>
      <p:sp>
        <p:nvSpPr>
          <p:cNvPr id="27661" name="Rectangle 4"/>
          <p:cNvSpPr>
            <a:spLocks noChangeArrowheads="1"/>
          </p:cNvSpPr>
          <p:nvPr/>
        </p:nvSpPr>
        <p:spPr bwMode="auto">
          <a:xfrm>
            <a:off x="2273300" y="5562601"/>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i= f = 12.9f;</a:t>
            </a:r>
          </a:p>
        </p:txBody>
      </p:sp>
      <p:sp>
        <p:nvSpPr>
          <p:cNvPr id="27662" name="Rectangle 7"/>
          <p:cNvSpPr>
            <a:spLocks noChangeArrowheads="1"/>
          </p:cNvSpPr>
          <p:nvPr/>
        </p:nvSpPr>
        <p:spPr bwMode="auto">
          <a:xfrm>
            <a:off x="7696200" y="5791200"/>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12</a:t>
            </a:r>
          </a:p>
        </p:txBody>
      </p:sp>
      <p:sp>
        <p:nvSpPr>
          <p:cNvPr id="27663" name="Rectangle 15"/>
          <p:cNvSpPr>
            <a:spLocks noChangeArrowheads="1"/>
          </p:cNvSpPr>
          <p:nvPr/>
        </p:nvSpPr>
        <p:spPr bwMode="auto">
          <a:xfrm>
            <a:off x="6096000" y="5715000"/>
            <a:ext cx="1600200" cy="533400"/>
          </a:xfrm>
          <a:prstGeom prst="rect">
            <a:avLst/>
          </a:prstGeom>
          <a:noFill/>
          <a:ln w="9525">
            <a:noFill/>
            <a:miter lim="800000"/>
            <a:headEnd/>
            <a:tailEnd/>
          </a:ln>
        </p:spPr>
        <p:txBody>
          <a:bodyPr wrap="none" anchor="ctr"/>
          <a:lstStyle/>
          <a:p>
            <a:pPr algn="ctr"/>
            <a:r>
              <a:rPr lang="en-US" altLang="zh-CN" sz="2000" b="1">
                <a:latin typeface="微软雅黑" pitchFamily="34" charset="-122"/>
                <a:ea typeface="微软雅黑" pitchFamily="34" charset="-122"/>
              </a:rPr>
              <a:t>i</a:t>
            </a:r>
            <a:r>
              <a:rPr lang="zh-CN" altLang="en-US" sz="2000" b="1">
                <a:latin typeface="微软雅黑" pitchFamily="34" charset="-122"/>
                <a:ea typeface="微软雅黑" pitchFamily="34" charset="-122"/>
              </a:rPr>
              <a:t>的存储空间</a:t>
            </a:r>
            <a:endParaRPr lang="en-US" altLang="zh-CN" sz="2000" b="1">
              <a:latin typeface="微软雅黑" pitchFamily="34" charset="-122"/>
              <a:ea typeface="微软雅黑" pitchFamily="34" charset="-122"/>
            </a:endParaRPr>
          </a:p>
        </p:txBody>
      </p:sp>
      <p:sp>
        <p:nvSpPr>
          <p:cNvPr id="27664" name="Rectangle 16"/>
          <p:cNvSpPr>
            <a:spLocks noChangeArrowheads="1"/>
          </p:cNvSpPr>
          <p:nvPr/>
        </p:nvSpPr>
        <p:spPr bwMode="auto">
          <a:xfrm>
            <a:off x="6096000" y="5257800"/>
            <a:ext cx="1600200" cy="533400"/>
          </a:xfrm>
          <a:prstGeom prst="rect">
            <a:avLst/>
          </a:prstGeom>
          <a:noFill/>
          <a:ln w="9525">
            <a:noFill/>
            <a:miter lim="800000"/>
            <a:headEnd/>
            <a:tailEnd/>
          </a:ln>
        </p:spPr>
        <p:txBody>
          <a:bodyPr wrap="none" anchor="ctr"/>
          <a:lstStyle/>
          <a:p>
            <a:pPr algn="ctr"/>
            <a:r>
              <a:rPr lang="en-US" altLang="zh-CN" sz="2000" b="1">
                <a:latin typeface="微软雅黑" pitchFamily="34" charset="-122"/>
                <a:ea typeface="微软雅黑" pitchFamily="34" charset="-122"/>
              </a:rPr>
              <a:t>f</a:t>
            </a:r>
            <a:r>
              <a:rPr lang="zh-CN" altLang="en-US" sz="2000" b="1">
                <a:latin typeface="微软雅黑" pitchFamily="34" charset="-122"/>
                <a:ea typeface="微软雅黑" pitchFamily="34" charset="-122"/>
              </a:rPr>
              <a:t>的存储空间</a:t>
            </a:r>
            <a:endParaRPr lang="en-US" altLang="zh-CN" sz="2000" b="1">
              <a:latin typeface="微软雅黑" pitchFamily="34" charset="-122"/>
              <a:ea typeface="微软雅黑" pitchFamily="34" charset="-122"/>
            </a:endParaRPr>
          </a:p>
        </p:txBody>
      </p:sp>
      <p:sp>
        <p:nvSpPr>
          <p:cNvPr id="27665" name="Rectangle 7"/>
          <p:cNvSpPr>
            <a:spLocks noChangeArrowheads="1"/>
          </p:cNvSpPr>
          <p:nvPr/>
        </p:nvSpPr>
        <p:spPr bwMode="auto">
          <a:xfrm>
            <a:off x="7696200" y="5257800"/>
            <a:ext cx="1828800" cy="457200"/>
          </a:xfrm>
          <a:prstGeom prst="rect">
            <a:avLst/>
          </a:prstGeom>
          <a:solidFill>
            <a:srgbClr val="FF7706"/>
          </a:solidFill>
          <a:ln w="9525">
            <a:noFill/>
            <a:miter lim="800000"/>
            <a:headEnd/>
            <a:tailEnd/>
          </a:ln>
        </p:spPr>
        <p:txBody>
          <a:bodyPr wrap="none" anchor="ctr"/>
          <a:lstStyle/>
          <a:p>
            <a:pPr algn="ctr"/>
            <a:r>
              <a:rPr lang="en-US" altLang="zh-CN" b="1">
                <a:latin typeface="微软雅黑" pitchFamily="34" charset="-122"/>
                <a:ea typeface="微软雅黑" pitchFamily="34" charset="-122"/>
              </a:rPr>
              <a:t>12.9</a:t>
            </a:r>
          </a:p>
        </p:txBody>
      </p:sp>
    </p:spTree>
    <p:extLst>
      <p:ext uri="{BB962C8B-B14F-4D97-AF65-F5344CB8AC3E}">
        <p14:creationId xmlns:p14="http://schemas.microsoft.com/office/powerpoint/2010/main" val="424152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6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6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6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6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build="allAtOnce" animBg="1"/>
      <p:bldP spid="27655" grpId="0" animBg="1"/>
      <p:bldP spid="27657" grpId="0" animBg="1"/>
      <p:bldP spid="27658" grpId="0"/>
      <p:bldP spid="27659" grpId="0"/>
      <p:bldP spid="27660" grpId="0" animBg="1"/>
      <p:bldP spid="27661" grpId="0" animBg="1"/>
      <p:bldP spid="27662" grpId="0" animBg="1"/>
      <p:bldP spid="27663" grpId="0"/>
      <p:bldP spid="27664" grpId="0"/>
      <p:bldP spid="2766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Title 1"/>
          <p:cNvSpPr>
            <a:spLocks noGrp="1"/>
          </p:cNvSpPr>
          <p:nvPr>
            <p:ph type="title" idx="4294967295"/>
          </p:nvPr>
        </p:nvSpPr>
        <p:spPr/>
        <p:txBody>
          <a:bodyPr/>
          <a:lstStyle/>
          <a:p>
            <a:r>
              <a:rPr lang="en-US" altLang="zh-CN" dirty="0"/>
              <a:t>4.2.3 </a:t>
            </a:r>
            <a:r>
              <a:rPr lang="zh-CN" altLang="en-US" dirty="0"/>
              <a:t>左值</a:t>
            </a:r>
            <a:endParaRPr lang="en-US" altLang="zh-CN" dirty="0"/>
          </a:p>
        </p:txBody>
      </p:sp>
      <p:sp>
        <p:nvSpPr>
          <p:cNvPr id="25602" name="Content Placeholder 2"/>
          <p:cNvSpPr>
            <a:spLocks noGrp="1"/>
          </p:cNvSpPr>
          <p:nvPr>
            <p:ph idx="4294967295"/>
          </p:nvPr>
        </p:nvSpPr>
        <p:spPr>
          <a:xfrm>
            <a:off x="1066800" y="1371600"/>
            <a:ext cx="10058399" cy="5086350"/>
          </a:xfrm>
        </p:spPr>
        <p:txBody>
          <a:bodyPr/>
          <a:lstStyle/>
          <a:p>
            <a:pPr>
              <a:lnSpc>
                <a:spcPct val="125000"/>
              </a:lnSpc>
              <a:buFont typeface="Wingdings" panose="05000000000000000000" pitchFamily="2" charset="2"/>
              <a:buChar char="n"/>
            </a:pPr>
            <a:r>
              <a:rPr lang="zh-CN" altLang="en-US" sz="2400" dirty="0"/>
              <a:t>赋值运算符要求它的</a:t>
            </a:r>
            <a:r>
              <a:rPr lang="zh-CN" altLang="en-US" sz="2400" dirty="0">
                <a:solidFill>
                  <a:srgbClr val="D20000"/>
                </a:solidFill>
              </a:rPr>
              <a:t>左操作数</a:t>
            </a:r>
            <a:r>
              <a:rPr lang="zh-CN" altLang="en-US" sz="2400" dirty="0"/>
              <a:t>必须是</a:t>
            </a:r>
            <a:r>
              <a:rPr lang="zh-CN" altLang="en-US" sz="2400" dirty="0">
                <a:solidFill>
                  <a:srgbClr val="D20000"/>
                </a:solidFill>
              </a:rPr>
              <a:t>左值</a:t>
            </a:r>
            <a:r>
              <a:rPr lang="zh-CN" altLang="en-US" sz="2400" dirty="0">
                <a:solidFill>
                  <a:schemeClr val="tx1"/>
                </a:solidFill>
              </a:rPr>
              <a:t>。</a:t>
            </a:r>
          </a:p>
          <a:p>
            <a:pPr>
              <a:lnSpc>
                <a:spcPct val="125000"/>
              </a:lnSpc>
              <a:buFont typeface="Wingdings" panose="05000000000000000000" pitchFamily="2" charset="2"/>
              <a:buChar char="n"/>
            </a:pPr>
            <a:r>
              <a:rPr lang="zh-CN" altLang="en-US" sz="2400" dirty="0">
                <a:solidFill>
                  <a:srgbClr val="D20000"/>
                </a:solidFill>
              </a:rPr>
              <a:t>左值</a:t>
            </a:r>
            <a:r>
              <a:rPr lang="zh-CN" altLang="en-US" sz="2400" dirty="0"/>
              <a:t>表示在计算机内存中占有存储空间的对象。</a:t>
            </a:r>
          </a:p>
          <a:p>
            <a:pPr>
              <a:lnSpc>
                <a:spcPct val="125000"/>
              </a:lnSpc>
              <a:buFont typeface="Wingdings" panose="05000000000000000000" pitchFamily="2" charset="2"/>
              <a:buChar char="n"/>
            </a:pPr>
            <a:r>
              <a:rPr lang="zh-CN" altLang="en-US" sz="2400" dirty="0">
                <a:solidFill>
                  <a:srgbClr val="C00000"/>
                </a:solidFill>
              </a:rPr>
              <a:t>变量</a:t>
            </a:r>
            <a:r>
              <a:rPr lang="zh-CN" altLang="en-US" sz="2400" dirty="0"/>
              <a:t>是左值，</a:t>
            </a:r>
            <a:r>
              <a:rPr lang="zh-CN" altLang="en-US" sz="2400" dirty="0">
                <a:solidFill>
                  <a:srgbClr val="CC0099"/>
                </a:solidFill>
              </a:rPr>
              <a:t>常量</a:t>
            </a:r>
            <a:r>
              <a:rPr lang="zh-CN" altLang="en-US" sz="2400" dirty="0"/>
              <a:t>或</a:t>
            </a:r>
            <a:r>
              <a:rPr lang="zh-CN" altLang="en-US" sz="2400" dirty="0">
                <a:solidFill>
                  <a:srgbClr val="CC0099"/>
                </a:solidFill>
              </a:rPr>
              <a:t>表达式</a:t>
            </a:r>
            <a:r>
              <a:rPr lang="zh-CN" altLang="en-US" sz="2400" dirty="0"/>
              <a:t>不是，比如</a:t>
            </a:r>
            <a:r>
              <a:rPr sz="2400" dirty="0">
                <a:cs typeface="Courier New" pitchFamily="49" charset="0"/>
              </a:rPr>
              <a:t>10</a:t>
            </a:r>
            <a:r>
              <a:rPr lang="zh-CN" altLang="en-US" sz="2400" dirty="0">
                <a:cs typeface="Courier New" pitchFamily="49" charset="0"/>
              </a:rPr>
              <a:t>或</a:t>
            </a:r>
            <a:r>
              <a:rPr sz="2400" dirty="0"/>
              <a:t>2 * </a:t>
            </a:r>
            <a:r>
              <a:rPr sz="2400" dirty="0" err="1"/>
              <a:t>i</a:t>
            </a:r>
            <a:r>
              <a:rPr lang="zh-CN" altLang="en-US" sz="2400" dirty="0"/>
              <a:t>就不是。</a:t>
            </a:r>
          </a:p>
        </p:txBody>
      </p:sp>
      <p:sp>
        <p:nvSpPr>
          <p:cNvPr id="12293" name="Rectangle 4"/>
          <p:cNvSpPr>
            <a:spLocks noChangeArrowheads="1"/>
          </p:cNvSpPr>
          <p:nvPr/>
        </p:nvSpPr>
        <p:spPr bwMode="auto">
          <a:xfrm>
            <a:off x="762000" y="4267201"/>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25 = i;</a:t>
            </a:r>
          </a:p>
        </p:txBody>
      </p:sp>
      <p:sp>
        <p:nvSpPr>
          <p:cNvPr id="12294" name="Rectangle 5"/>
          <p:cNvSpPr>
            <a:spLocks noChangeArrowheads="1"/>
          </p:cNvSpPr>
          <p:nvPr/>
        </p:nvSpPr>
        <p:spPr bwMode="auto">
          <a:xfrm>
            <a:off x="762000" y="3352800"/>
            <a:ext cx="2209800" cy="762000"/>
          </a:xfrm>
          <a:prstGeom prst="rect">
            <a:avLst/>
          </a:prstGeom>
          <a:solidFill>
            <a:srgbClr val="00D200"/>
          </a:solidFill>
          <a:ln w="9525">
            <a:noFill/>
            <a:miter lim="800000"/>
            <a:headEnd/>
            <a:tailEnd/>
          </a:ln>
        </p:spPr>
        <p:txBody>
          <a:bodyPr wrap="none" anchor="ctr"/>
          <a:lstStyle/>
          <a:p>
            <a:r>
              <a:rPr lang="en-US" altLang="zh-CN" b="1" dirty="0">
                <a:latin typeface="微软雅黑" pitchFamily="34" charset="-122"/>
                <a:ea typeface="微软雅黑" pitchFamily="34" charset="-122"/>
              </a:rPr>
              <a:t>int  </a:t>
            </a:r>
            <a:r>
              <a:rPr lang="en-US" altLang="zh-CN" b="1" dirty="0" err="1">
                <a:latin typeface="微软雅黑" pitchFamily="34" charset="-122"/>
                <a:ea typeface="微软雅黑" pitchFamily="34" charset="-122"/>
              </a:rPr>
              <a:t>i,j,k</a:t>
            </a:r>
            <a:r>
              <a:rPr lang="en-US" altLang="zh-CN" b="1" dirty="0">
                <a:latin typeface="微软雅黑" pitchFamily="34" charset="-122"/>
                <a:ea typeface="微软雅黑" pitchFamily="34" charset="-122"/>
              </a:rPr>
              <a:t>;</a:t>
            </a:r>
          </a:p>
          <a:p>
            <a:r>
              <a:rPr lang="en-US" altLang="zh-CN" b="1" dirty="0">
                <a:latin typeface="微软雅黑" pitchFamily="34" charset="-122"/>
                <a:ea typeface="微软雅黑" pitchFamily="34" charset="-122"/>
              </a:rPr>
              <a:t>float  f;</a:t>
            </a:r>
          </a:p>
        </p:txBody>
      </p:sp>
      <p:sp>
        <p:nvSpPr>
          <p:cNvPr id="12295" name="Rectangle 4"/>
          <p:cNvSpPr>
            <a:spLocks noChangeArrowheads="1"/>
          </p:cNvSpPr>
          <p:nvPr/>
        </p:nvSpPr>
        <p:spPr bwMode="auto">
          <a:xfrm>
            <a:off x="762000" y="4953001"/>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err="1">
                <a:latin typeface="微软雅黑" pitchFamily="34" charset="-122"/>
                <a:ea typeface="微软雅黑" pitchFamily="34" charset="-122"/>
              </a:rPr>
              <a:t>i</a:t>
            </a:r>
            <a:r>
              <a:rPr lang="en-US" altLang="zh-CN" sz="2600" b="1" dirty="0">
                <a:latin typeface="微软雅黑" pitchFamily="34" charset="-122"/>
                <a:ea typeface="微软雅黑" pitchFamily="34" charset="-122"/>
              </a:rPr>
              <a:t> + j = 0;</a:t>
            </a:r>
          </a:p>
        </p:txBody>
      </p:sp>
      <p:sp>
        <p:nvSpPr>
          <p:cNvPr id="12296" name="Rectangle 4"/>
          <p:cNvSpPr>
            <a:spLocks noChangeArrowheads="1"/>
          </p:cNvSpPr>
          <p:nvPr/>
        </p:nvSpPr>
        <p:spPr bwMode="auto">
          <a:xfrm>
            <a:off x="762000" y="5638801"/>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a:t>
            </a:r>
            <a:r>
              <a:rPr lang="en-US" altLang="zh-CN" sz="2600" b="1" dirty="0" err="1">
                <a:latin typeface="微软雅黑" pitchFamily="34" charset="-122"/>
                <a:ea typeface="微软雅黑" pitchFamily="34" charset="-122"/>
              </a:rPr>
              <a:t>i</a:t>
            </a:r>
            <a:r>
              <a:rPr lang="en-US" altLang="zh-CN" sz="2600" b="1" dirty="0">
                <a:latin typeface="微软雅黑" pitchFamily="34" charset="-122"/>
                <a:ea typeface="微软雅黑" pitchFamily="34" charset="-122"/>
              </a:rPr>
              <a:t> = 0;</a:t>
            </a:r>
          </a:p>
        </p:txBody>
      </p:sp>
      <p:grpSp>
        <p:nvGrpSpPr>
          <p:cNvPr id="3" name="组合 2">
            <a:extLst>
              <a:ext uri="{FF2B5EF4-FFF2-40B4-BE49-F238E27FC236}">
                <a16:creationId xmlns:a16="http://schemas.microsoft.com/office/drawing/2014/main" id="{BC478AFB-0ED4-4F27-881F-CE392BC276DD}"/>
              </a:ext>
            </a:extLst>
          </p:cNvPr>
          <p:cNvGrpSpPr/>
          <p:nvPr/>
        </p:nvGrpSpPr>
        <p:grpSpPr>
          <a:xfrm>
            <a:off x="3962400" y="4267201"/>
            <a:ext cx="7189609" cy="468313"/>
            <a:chOff x="3962400" y="4267201"/>
            <a:chExt cx="7189609" cy="468313"/>
          </a:xfrm>
        </p:grpSpPr>
        <p:sp>
          <p:nvSpPr>
            <p:cNvPr id="12297" name="Rectangle 4"/>
            <p:cNvSpPr>
              <a:spLocks noChangeArrowheads="1"/>
            </p:cNvSpPr>
            <p:nvPr/>
          </p:nvSpPr>
          <p:spPr bwMode="auto">
            <a:xfrm>
              <a:off x="3962400" y="4267201"/>
              <a:ext cx="1828800" cy="468313"/>
            </a:xfrm>
            <a:prstGeom prst="rect">
              <a:avLst/>
            </a:prstGeom>
            <a:solidFill>
              <a:srgbClr val="B82F25"/>
            </a:solidFill>
            <a:ln w="9525">
              <a:noFill/>
              <a:miter lim="800000"/>
              <a:headEnd/>
              <a:tailEnd/>
            </a:ln>
          </p:spPr>
          <p:txBody>
            <a:bodyPr wrap="none" anchor="ctr"/>
            <a:lstStyle/>
            <a:p>
              <a:pPr algn="ctr"/>
              <a:r>
                <a:rPr lang="zh-CN" altLang="en-US" b="1" dirty="0">
                  <a:solidFill>
                    <a:schemeClr val="bg1"/>
                  </a:solidFill>
                  <a:latin typeface="微软雅黑" pitchFamily="34" charset="-122"/>
                  <a:ea typeface="微软雅黑" pitchFamily="34" charset="-122"/>
                </a:rPr>
                <a:t>编译报错</a:t>
              </a:r>
              <a:endParaRPr lang="en-US" altLang="zh-CN" b="1" dirty="0">
                <a:solidFill>
                  <a:schemeClr val="bg1"/>
                </a:solidFill>
                <a:latin typeface="微软雅黑" pitchFamily="34" charset="-122"/>
                <a:ea typeface="微软雅黑" pitchFamily="34" charset="-122"/>
              </a:endParaRPr>
            </a:p>
          </p:txBody>
        </p:sp>
        <p:sp>
          <p:nvSpPr>
            <p:cNvPr id="2" name="矩形 1">
              <a:extLst>
                <a:ext uri="{FF2B5EF4-FFF2-40B4-BE49-F238E27FC236}">
                  <a16:creationId xmlns:a16="http://schemas.microsoft.com/office/drawing/2014/main" id="{C56D6724-E4B9-41B1-8CF9-D1E97474B40B}"/>
                </a:ext>
              </a:extLst>
            </p:cNvPr>
            <p:cNvSpPr/>
            <p:nvPr/>
          </p:nvSpPr>
          <p:spPr>
            <a:xfrm>
              <a:off x="5894209" y="4267201"/>
              <a:ext cx="5257800" cy="461665"/>
            </a:xfrm>
            <a:prstGeom prst="rect">
              <a:avLst/>
            </a:prstGeom>
            <a:solidFill>
              <a:srgbClr val="B82F25"/>
            </a:solidFill>
            <a:ln w="9525">
              <a:noFill/>
              <a:miter lim="800000"/>
              <a:headEnd/>
              <a:tailEnd/>
            </a:ln>
          </p:spPr>
          <p:txBody>
            <a:bodyPr wrap="none" lIns="0" rIns="0" anchor="ctr"/>
            <a:lstStyle/>
            <a:p>
              <a:pPr lvl="1"/>
              <a:r>
                <a:rPr lang="en-US" altLang="zh-CN" b="1" dirty="0">
                  <a:solidFill>
                    <a:schemeClr val="bg1"/>
                  </a:solidFill>
                </a:rPr>
                <a:t>error: invalid </a:t>
              </a:r>
              <a:r>
                <a:rPr lang="en-US" altLang="zh-CN" b="1" dirty="0" err="1">
                  <a:solidFill>
                    <a:schemeClr val="bg1"/>
                  </a:solidFill>
                </a:rPr>
                <a:t>lvalue</a:t>
              </a:r>
              <a:r>
                <a:rPr lang="en-US" altLang="zh-CN" b="1" dirty="0">
                  <a:solidFill>
                    <a:schemeClr val="bg1"/>
                  </a:solidFill>
                </a:rPr>
                <a:t> in assignment</a:t>
              </a:r>
              <a:endParaRPr lang="zh-CN" altLang="en-US" b="1" dirty="0">
                <a:solidFill>
                  <a:schemeClr val="bg1"/>
                </a:solidFill>
              </a:endParaRPr>
            </a:p>
          </p:txBody>
        </p:sp>
      </p:grpSp>
      <p:grpSp>
        <p:nvGrpSpPr>
          <p:cNvPr id="4" name="组合 3">
            <a:extLst>
              <a:ext uri="{FF2B5EF4-FFF2-40B4-BE49-F238E27FC236}">
                <a16:creationId xmlns:a16="http://schemas.microsoft.com/office/drawing/2014/main" id="{32829204-A30A-4FF2-BB68-DFE533EA668B}"/>
              </a:ext>
            </a:extLst>
          </p:cNvPr>
          <p:cNvGrpSpPr/>
          <p:nvPr/>
        </p:nvGrpSpPr>
        <p:grpSpPr>
          <a:xfrm>
            <a:off x="3962400" y="4953001"/>
            <a:ext cx="7192431" cy="468313"/>
            <a:chOff x="3962400" y="4953001"/>
            <a:chExt cx="7192431" cy="468313"/>
          </a:xfrm>
        </p:grpSpPr>
        <p:sp>
          <p:nvSpPr>
            <p:cNvPr id="12298" name="Rectangle 4"/>
            <p:cNvSpPr>
              <a:spLocks noChangeArrowheads="1"/>
            </p:cNvSpPr>
            <p:nvPr/>
          </p:nvSpPr>
          <p:spPr bwMode="auto">
            <a:xfrm>
              <a:off x="3962400" y="4953001"/>
              <a:ext cx="1828800" cy="468313"/>
            </a:xfrm>
            <a:prstGeom prst="rect">
              <a:avLst/>
            </a:prstGeom>
            <a:solidFill>
              <a:srgbClr val="B82F25"/>
            </a:solidFill>
            <a:ln w="9525">
              <a:noFill/>
              <a:miter lim="800000"/>
              <a:headEnd/>
              <a:tailEnd/>
            </a:ln>
          </p:spPr>
          <p:txBody>
            <a:bodyPr wrap="none" anchor="ctr"/>
            <a:lstStyle/>
            <a:p>
              <a:pPr algn="ctr"/>
              <a:r>
                <a:rPr lang="zh-CN" altLang="en-US" b="1">
                  <a:solidFill>
                    <a:schemeClr val="bg1"/>
                  </a:solidFill>
                  <a:latin typeface="微软雅黑" pitchFamily="34" charset="-122"/>
                  <a:ea typeface="微软雅黑" pitchFamily="34" charset="-122"/>
                </a:rPr>
                <a:t>编译报错</a:t>
              </a:r>
              <a:endParaRPr lang="en-US" altLang="zh-CN" b="1">
                <a:solidFill>
                  <a:schemeClr val="bg1"/>
                </a:solidFill>
                <a:latin typeface="微软雅黑" pitchFamily="34" charset="-122"/>
                <a:ea typeface="微软雅黑" pitchFamily="34" charset="-122"/>
              </a:endParaRPr>
            </a:p>
          </p:txBody>
        </p:sp>
        <p:sp>
          <p:nvSpPr>
            <p:cNvPr id="13" name="矩形 12">
              <a:extLst>
                <a:ext uri="{FF2B5EF4-FFF2-40B4-BE49-F238E27FC236}">
                  <a16:creationId xmlns:a16="http://schemas.microsoft.com/office/drawing/2014/main" id="{21196362-13E5-422B-ACAB-188F28C44E06}"/>
                </a:ext>
              </a:extLst>
            </p:cNvPr>
            <p:cNvSpPr/>
            <p:nvPr/>
          </p:nvSpPr>
          <p:spPr>
            <a:xfrm>
              <a:off x="5897031" y="4959649"/>
              <a:ext cx="5257800" cy="461665"/>
            </a:xfrm>
            <a:prstGeom prst="rect">
              <a:avLst/>
            </a:prstGeom>
            <a:solidFill>
              <a:srgbClr val="B82F25"/>
            </a:solidFill>
            <a:ln w="9525">
              <a:noFill/>
              <a:miter lim="800000"/>
              <a:headEnd/>
              <a:tailEnd/>
            </a:ln>
          </p:spPr>
          <p:txBody>
            <a:bodyPr wrap="none" lIns="0" rIns="0" anchor="ctr"/>
            <a:lstStyle/>
            <a:p>
              <a:pPr lvl="1"/>
              <a:r>
                <a:rPr lang="en-US" altLang="zh-CN" b="1" dirty="0">
                  <a:solidFill>
                    <a:schemeClr val="bg1"/>
                  </a:solidFill>
                </a:rPr>
                <a:t>error: invalid </a:t>
              </a:r>
              <a:r>
                <a:rPr lang="en-US" altLang="zh-CN" b="1" dirty="0" err="1">
                  <a:solidFill>
                    <a:schemeClr val="bg1"/>
                  </a:solidFill>
                </a:rPr>
                <a:t>lvalue</a:t>
              </a:r>
              <a:r>
                <a:rPr lang="en-US" altLang="zh-CN" b="1" dirty="0">
                  <a:solidFill>
                    <a:schemeClr val="bg1"/>
                  </a:solidFill>
                </a:rPr>
                <a:t> in assignment</a:t>
              </a:r>
              <a:endParaRPr lang="zh-CN" altLang="en-US" b="1" dirty="0">
                <a:solidFill>
                  <a:schemeClr val="bg1"/>
                </a:solidFill>
              </a:endParaRPr>
            </a:p>
          </p:txBody>
        </p:sp>
      </p:grpSp>
      <p:grpSp>
        <p:nvGrpSpPr>
          <p:cNvPr id="5" name="组合 4">
            <a:extLst>
              <a:ext uri="{FF2B5EF4-FFF2-40B4-BE49-F238E27FC236}">
                <a16:creationId xmlns:a16="http://schemas.microsoft.com/office/drawing/2014/main" id="{A43DE364-BD5C-4A02-89C6-25067B94D1AD}"/>
              </a:ext>
            </a:extLst>
          </p:cNvPr>
          <p:cNvGrpSpPr/>
          <p:nvPr/>
        </p:nvGrpSpPr>
        <p:grpSpPr>
          <a:xfrm>
            <a:off x="3962400" y="5638801"/>
            <a:ext cx="7189609" cy="468313"/>
            <a:chOff x="3962400" y="5638801"/>
            <a:chExt cx="7189609" cy="468313"/>
          </a:xfrm>
        </p:grpSpPr>
        <p:sp>
          <p:nvSpPr>
            <p:cNvPr id="12299" name="Rectangle 4"/>
            <p:cNvSpPr>
              <a:spLocks noChangeArrowheads="1"/>
            </p:cNvSpPr>
            <p:nvPr/>
          </p:nvSpPr>
          <p:spPr bwMode="auto">
            <a:xfrm>
              <a:off x="3962400" y="5638801"/>
              <a:ext cx="1828800" cy="468313"/>
            </a:xfrm>
            <a:prstGeom prst="rect">
              <a:avLst/>
            </a:prstGeom>
            <a:solidFill>
              <a:srgbClr val="B82F25"/>
            </a:solidFill>
            <a:ln w="9525">
              <a:noFill/>
              <a:miter lim="800000"/>
              <a:headEnd/>
              <a:tailEnd/>
            </a:ln>
          </p:spPr>
          <p:txBody>
            <a:bodyPr wrap="none" anchor="ctr"/>
            <a:lstStyle/>
            <a:p>
              <a:pPr algn="ctr"/>
              <a:r>
                <a:rPr lang="zh-CN" altLang="en-US" b="1">
                  <a:solidFill>
                    <a:schemeClr val="bg1"/>
                  </a:solidFill>
                  <a:latin typeface="微软雅黑" pitchFamily="34" charset="-122"/>
                  <a:ea typeface="微软雅黑" pitchFamily="34" charset="-122"/>
                </a:rPr>
                <a:t>编译报错</a:t>
              </a:r>
              <a:endParaRPr lang="en-US" altLang="zh-CN" b="1">
                <a:solidFill>
                  <a:schemeClr val="bg1"/>
                </a:solidFill>
                <a:latin typeface="微软雅黑" pitchFamily="34" charset="-122"/>
                <a:ea typeface="微软雅黑" pitchFamily="34" charset="-122"/>
              </a:endParaRPr>
            </a:p>
          </p:txBody>
        </p:sp>
        <p:sp>
          <p:nvSpPr>
            <p:cNvPr id="14" name="矩形 13">
              <a:extLst>
                <a:ext uri="{FF2B5EF4-FFF2-40B4-BE49-F238E27FC236}">
                  <a16:creationId xmlns:a16="http://schemas.microsoft.com/office/drawing/2014/main" id="{43170971-E5C5-4A6A-A51B-FE80A5227F6D}"/>
                </a:ext>
              </a:extLst>
            </p:cNvPr>
            <p:cNvSpPr/>
            <p:nvPr/>
          </p:nvSpPr>
          <p:spPr>
            <a:xfrm>
              <a:off x="5894209" y="5638801"/>
              <a:ext cx="5257800" cy="461665"/>
            </a:xfrm>
            <a:prstGeom prst="rect">
              <a:avLst/>
            </a:prstGeom>
            <a:solidFill>
              <a:srgbClr val="B82F25"/>
            </a:solidFill>
            <a:ln w="9525">
              <a:noFill/>
              <a:miter lim="800000"/>
              <a:headEnd/>
              <a:tailEnd/>
            </a:ln>
          </p:spPr>
          <p:txBody>
            <a:bodyPr wrap="none" lIns="0" rIns="0" anchor="ctr"/>
            <a:lstStyle/>
            <a:p>
              <a:pPr lvl="1"/>
              <a:r>
                <a:rPr lang="en-US" altLang="zh-CN" b="1" dirty="0">
                  <a:solidFill>
                    <a:schemeClr val="bg1"/>
                  </a:solidFill>
                </a:rPr>
                <a:t>error: invalid </a:t>
              </a:r>
              <a:r>
                <a:rPr lang="en-US" altLang="zh-CN" b="1" dirty="0" err="1">
                  <a:solidFill>
                    <a:schemeClr val="bg1"/>
                  </a:solidFill>
                </a:rPr>
                <a:t>lvalue</a:t>
              </a:r>
              <a:r>
                <a:rPr lang="en-US" altLang="zh-CN" b="1" dirty="0">
                  <a:solidFill>
                    <a:schemeClr val="bg1"/>
                  </a:solidFill>
                </a:rPr>
                <a:t> in assignment</a:t>
              </a:r>
              <a:endParaRPr lang="zh-CN" altLang="en-US" b="1" dirty="0">
                <a:solidFill>
                  <a:schemeClr val="bg1"/>
                </a:solidFill>
              </a:endParaRPr>
            </a:p>
          </p:txBody>
        </p:sp>
      </p:grpSp>
    </p:spTree>
    <p:extLst>
      <p:ext uri="{BB962C8B-B14F-4D97-AF65-F5344CB8AC3E}">
        <p14:creationId xmlns:p14="http://schemas.microsoft.com/office/powerpoint/2010/main" val="334493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P spid="12293" grpId="0" animBg="1"/>
      <p:bldP spid="12294" grpId="0" animBg="1"/>
      <p:bldP spid="12295" grpId="0" animBg="1"/>
      <p:bldP spid="1229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Content Placeholder 2"/>
          <p:cNvSpPr>
            <a:spLocks noGrp="1"/>
          </p:cNvSpPr>
          <p:nvPr>
            <p:ph idx="4294967295"/>
          </p:nvPr>
        </p:nvSpPr>
        <p:spPr>
          <a:xfrm>
            <a:off x="1104900" y="1282699"/>
            <a:ext cx="9982199" cy="5118101"/>
          </a:xfrm>
        </p:spPr>
        <p:txBody>
          <a:bodyPr/>
          <a:lstStyle/>
          <a:p>
            <a:pPr>
              <a:lnSpc>
                <a:spcPct val="130000"/>
              </a:lnSpc>
              <a:buFont typeface="Wingdings" panose="05000000000000000000" pitchFamily="2" charset="2"/>
              <a:buChar char="n"/>
            </a:pPr>
            <a:r>
              <a:rPr sz="2400" dirty="0"/>
              <a:t>+=   -=    *=     /=   %=     &lt;&lt;=    &gt;&gt;=    &amp;=   ^=   |=</a:t>
            </a:r>
            <a:endParaRPr lang="zh-CN" altLang="en-US" sz="2400" dirty="0"/>
          </a:p>
          <a:p>
            <a:pPr>
              <a:lnSpc>
                <a:spcPct val="130000"/>
              </a:lnSpc>
              <a:buFont typeface="Wingdings" panose="05000000000000000000" pitchFamily="2" charset="2"/>
              <a:buChar char="n"/>
            </a:pPr>
            <a:r>
              <a:rPr lang="zh-CN" altLang="en-US" sz="2400" dirty="0"/>
              <a:t>复合赋值运算</a:t>
            </a:r>
          </a:p>
          <a:p>
            <a:pPr lvl="2">
              <a:lnSpc>
                <a:spcPct val="150000"/>
              </a:lnSpc>
              <a:buFont typeface="Times New Roman" pitchFamily="18" charset="0"/>
              <a:buNone/>
            </a:pPr>
            <a:r>
              <a:rPr sz="2000" dirty="0">
                <a:solidFill>
                  <a:schemeClr val="tx1"/>
                </a:solidFill>
              </a:rPr>
              <a:t>     			   /*  v</a:t>
            </a:r>
            <a:r>
              <a:rPr lang="zh-CN" altLang="en-US" sz="2000" dirty="0">
                <a:solidFill>
                  <a:schemeClr val="tx1"/>
                </a:solidFill>
              </a:rPr>
              <a:t>加上</a:t>
            </a:r>
            <a:r>
              <a:rPr sz="2000" dirty="0">
                <a:solidFill>
                  <a:schemeClr val="tx1"/>
                </a:solidFill>
              </a:rPr>
              <a:t>e</a:t>
            </a:r>
            <a:r>
              <a:rPr lang="zh-CN" altLang="en-US" sz="2000" dirty="0">
                <a:solidFill>
                  <a:schemeClr val="tx1"/>
                </a:solidFill>
              </a:rPr>
              <a:t>，然后将结果存储到</a:t>
            </a:r>
            <a:r>
              <a:rPr sz="2000" dirty="0">
                <a:solidFill>
                  <a:schemeClr val="tx1"/>
                </a:solidFill>
              </a:rPr>
              <a:t>v</a:t>
            </a:r>
            <a:r>
              <a:rPr lang="zh-CN" altLang="en-US" sz="2000" dirty="0">
                <a:solidFill>
                  <a:schemeClr val="tx1"/>
                </a:solidFill>
              </a:rPr>
              <a:t>中 *</a:t>
            </a:r>
            <a:r>
              <a:rPr sz="2000" dirty="0">
                <a:solidFill>
                  <a:schemeClr val="tx1"/>
                </a:solidFill>
              </a:rPr>
              <a:t>/</a:t>
            </a:r>
          </a:p>
          <a:p>
            <a:pPr lvl="1">
              <a:lnSpc>
                <a:spcPct val="150000"/>
              </a:lnSpc>
              <a:buFont typeface="Times New Roman" pitchFamily="18" charset="0"/>
              <a:buNone/>
            </a:pPr>
            <a:r>
              <a:rPr sz="2200" dirty="0">
                <a:solidFill>
                  <a:schemeClr val="tx1"/>
                </a:solidFill>
              </a:rPr>
              <a:t>		         			   /* v</a:t>
            </a:r>
            <a:r>
              <a:rPr lang="zh-CN" altLang="en-US" sz="2200" dirty="0">
                <a:solidFill>
                  <a:schemeClr val="tx1"/>
                </a:solidFill>
              </a:rPr>
              <a:t>减去</a:t>
            </a:r>
            <a:r>
              <a:rPr sz="2200" dirty="0">
                <a:solidFill>
                  <a:schemeClr val="tx1"/>
                </a:solidFill>
              </a:rPr>
              <a:t>e</a:t>
            </a:r>
            <a:r>
              <a:rPr lang="zh-CN" altLang="en-US" sz="2200" dirty="0">
                <a:solidFill>
                  <a:schemeClr val="tx1"/>
                </a:solidFill>
              </a:rPr>
              <a:t>，然后将结果存储到</a:t>
            </a:r>
            <a:r>
              <a:rPr sz="2200" dirty="0">
                <a:solidFill>
                  <a:schemeClr val="tx1"/>
                </a:solidFill>
              </a:rPr>
              <a:t>v</a:t>
            </a:r>
            <a:r>
              <a:rPr lang="zh-CN" altLang="en-US" sz="2200" dirty="0">
                <a:solidFill>
                  <a:schemeClr val="tx1"/>
                </a:solidFill>
              </a:rPr>
              <a:t>中 </a:t>
            </a:r>
            <a:r>
              <a:rPr sz="2200" dirty="0">
                <a:solidFill>
                  <a:schemeClr val="tx1"/>
                </a:solidFill>
              </a:rPr>
              <a:t>*/</a:t>
            </a:r>
          </a:p>
          <a:p>
            <a:pPr lvl="1">
              <a:lnSpc>
                <a:spcPct val="150000"/>
              </a:lnSpc>
              <a:buFont typeface="Times New Roman" pitchFamily="18" charset="0"/>
              <a:buNone/>
            </a:pPr>
            <a:r>
              <a:rPr sz="2200" dirty="0">
                <a:solidFill>
                  <a:schemeClr val="tx1"/>
                </a:solidFill>
              </a:rPr>
              <a:t>					   /* v</a:t>
            </a:r>
            <a:r>
              <a:rPr lang="zh-CN" altLang="en-US" sz="2200" dirty="0">
                <a:solidFill>
                  <a:schemeClr val="tx1"/>
                </a:solidFill>
              </a:rPr>
              <a:t>乘以</a:t>
            </a:r>
            <a:r>
              <a:rPr sz="2200" dirty="0">
                <a:solidFill>
                  <a:schemeClr val="tx1"/>
                </a:solidFill>
              </a:rPr>
              <a:t>e</a:t>
            </a:r>
            <a:r>
              <a:rPr lang="zh-CN" altLang="en-US" sz="2200" dirty="0">
                <a:solidFill>
                  <a:schemeClr val="tx1"/>
                </a:solidFill>
              </a:rPr>
              <a:t>，然后将结果存储到</a:t>
            </a:r>
            <a:r>
              <a:rPr sz="2200" dirty="0">
                <a:solidFill>
                  <a:schemeClr val="tx1"/>
                </a:solidFill>
              </a:rPr>
              <a:t>v</a:t>
            </a:r>
            <a:r>
              <a:rPr lang="zh-CN" altLang="en-US" sz="2200" dirty="0">
                <a:solidFill>
                  <a:schemeClr val="tx1"/>
                </a:solidFill>
              </a:rPr>
              <a:t>中 </a:t>
            </a:r>
            <a:r>
              <a:rPr sz="2200" dirty="0">
                <a:solidFill>
                  <a:schemeClr val="tx1"/>
                </a:solidFill>
              </a:rPr>
              <a:t>*/</a:t>
            </a:r>
          </a:p>
          <a:p>
            <a:pPr lvl="1">
              <a:lnSpc>
                <a:spcPct val="150000"/>
              </a:lnSpc>
              <a:buFont typeface="Times New Roman" pitchFamily="18" charset="0"/>
              <a:buNone/>
            </a:pPr>
            <a:r>
              <a:rPr sz="2200" dirty="0">
                <a:solidFill>
                  <a:schemeClr val="tx1"/>
                </a:solidFill>
              </a:rPr>
              <a:t>					   /* v</a:t>
            </a:r>
            <a:r>
              <a:rPr lang="zh-CN" altLang="en-US" sz="2200" dirty="0">
                <a:solidFill>
                  <a:schemeClr val="tx1"/>
                </a:solidFill>
              </a:rPr>
              <a:t>除以</a:t>
            </a:r>
            <a:r>
              <a:rPr sz="2200" dirty="0">
                <a:solidFill>
                  <a:schemeClr val="tx1"/>
                </a:solidFill>
              </a:rPr>
              <a:t>e</a:t>
            </a:r>
            <a:r>
              <a:rPr lang="zh-CN" altLang="en-US" sz="2200" dirty="0">
                <a:solidFill>
                  <a:schemeClr val="tx1"/>
                </a:solidFill>
              </a:rPr>
              <a:t>，然后将结果存储到</a:t>
            </a:r>
            <a:r>
              <a:rPr sz="2200" dirty="0">
                <a:solidFill>
                  <a:schemeClr val="tx1"/>
                </a:solidFill>
              </a:rPr>
              <a:t>v</a:t>
            </a:r>
            <a:r>
              <a:rPr lang="zh-CN" altLang="en-US" sz="2200" dirty="0">
                <a:solidFill>
                  <a:schemeClr val="tx1"/>
                </a:solidFill>
              </a:rPr>
              <a:t>中 </a:t>
            </a:r>
            <a:r>
              <a:rPr sz="2200" dirty="0">
                <a:solidFill>
                  <a:schemeClr val="tx1"/>
                </a:solidFill>
              </a:rPr>
              <a:t>*/</a:t>
            </a:r>
          </a:p>
          <a:p>
            <a:pPr lvl="1">
              <a:lnSpc>
                <a:spcPct val="150000"/>
              </a:lnSpc>
              <a:buFont typeface="Times New Roman" pitchFamily="18" charset="0"/>
              <a:buNone/>
            </a:pPr>
            <a:r>
              <a:rPr sz="2200" dirty="0">
                <a:solidFill>
                  <a:schemeClr val="tx1"/>
                </a:solidFill>
              </a:rPr>
              <a:t>				              /* v</a:t>
            </a:r>
            <a:r>
              <a:rPr lang="zh-CN" altLang="en-US" sz="2200" dirty="0">
                <a:solidFill>
                  <a:schemeClr val="tx1"/>
                </a:solidFill>
              </a:rPr>
              <a:t>除以</a:t>
            </a:r>
            <a:r>
              <a:rPr sz="2200" dirty="0">
                <a:solidFill>
                  <a:schemeClr val="tx1"/>
                </a:solidFill>
              </a:rPr>
              <a:t>e</a:t>
            </a:r>
            <a:r>
              <a:rPr lang="zh-CN" altLang="en-US" sz="2200" dirty="0">
                <a:solidFill>
                  <a:schemeClr val="tx1"/>
                </a:solidFill>
              </a:rPr>
              <a:t>取余数，然后将余数存储到</a:t>
            </a:r>
            <a:r>
              <a:rPr sz="2200" dirty="0">
                <a:solidFill>
                  <a:schemeClr val="tx1"/>
                </a:solidFill>
              </a:rPr>
              <a:t>v</a:t>
            </a:r>
            <a:r>
              <a:rPr lang="zh-CN" altLang="en-US" sz="2200" dirty="0">
                <a:solidFill>
                  <a:schemeClr val="tx1"/>
                </a:solidFill>
              </a:rPr>
              <a:t>中</a:t>
            </a:r>
            <a:r>
              <a:rPr sz="2200" dirty="0">
                <a:solidFill>
                  <a:schemeClr val="tx1"/>
                </a:solidFill>
              </a:rPr>
              <a:t>*/</a:t>
            </a:r>
          </a:p>
        </p:txBody>
      </p:sp>
      <p:sp>
        <p:nvSpPr>
          <p:cNvPr id="27650"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4.2.4 </a:t>
            </a:r>
            <a:r>
              <a:rPr lang="zh-CN" altLang="en-US" sz="3600" b="1" dirty="0">
                <a:solidFill>
                  <a:srgbClr val="990033"/>
                </a:solidFill>
                <a:latin typeface="微软雅黑" panose="020B0503020204020204" pitchFamily="34" charset="-122"/>
                <a:ea typeface="微软雅黑" panose="020B0503020204020204" pitchFamily="34" charset="-122"/>
                <a:cs typeface="+mj-cs"/>
              </a:rPr>
              <a:t>复合赋值</a:t>
            </a:r>
          </a:p>
        </p:txBody>
      </p:sp>
      <p:sp>
        <p:nvSpPr>
          <p:cNvPr id="4" name="Rectangle 4"/>
          <p:cNvSpPr>
            <a:spLocks noChangeArrowheads="1"/>
          </p:cNvSpPr>
          <p:nvPr/>
        </p:nvSpPr>
        <p:spPr bwMode="auto">
          <a:xfrm>
            <a:off x="2057400" y="2624253"/>
            <a:ext cx="23622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v += e;</a:t>
            </a:r>
          </a:p>
        </p:txBody>
      </p:sp>
      <p:sp>
        <p:nvSpPr>
          <p:cNvPr id="5" name="Rectangle 4"/>
          <p:cNvSpPr>
            <a:spLocks noChangeArrowheads="1"/>
          </p:cNvSpPr>
          <p:nvPr/>
        </p:nvSpPr>
        <p:spPr bwMode="auto">
          <a:xfrm>
            <a:off x="2057400" y="3230589"/>
            <a:ext cx="23622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v -= e;</a:t>
            </a:r>
          </a:p>
        </p:txBody>
      </p:sp>
      <p:sp>
        <p:nvSpPr>
          <p:cNvPr id="6" name="Rectangle 4"/>
          <p:cNvSpPr>
            <a:spLocks noChangeArrowheads="1"/>
          </p:cNvSpPr>
          <p:nvPr/>
        </p:nvSpPr>
        <p:spPr bwMode="auto">
          <a:xfrm>
            <a:off x="2057400" y="3868818"/>
            <a:ext cx="23622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v *= e;</a:t>
            </a:r>
          </a:p>
        </p:txBody>
      </p:sp>
      <p:sp>
        <p:nvSpPr>
          <p:cNvPr id="7" name="Rectangle 4"/>
          <p:cNvSpPr>
            <a:spLocks noChangeArrowheads="1"/>
          </p:cNvSpPr>
          <p:nvPr/>
        </p:nvSpPr>
        <p:spPr bwMode="auto">
          <a:xfrm>
            <a:off x="2057400" y="4506195"/>
            <a:ext cx="23622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v /= e;</a:t>
            </a:r>
          </a:p>
        </p:txBody>
      </p:sp>
      <p:sp>
        <p:nvSpPr>
          <p:cNvPr id="8" name="Rectangle 4"/>
          <p:cNvSpPr>
            <a:spLocks noChangeArrowheads="1"/>
          </p:cNvSpPr>
          <p:nvPr/>
        </p:nvSpPr>
        <p:spPr bwMode="auto">
          <a:xfrm>
            <a:off x="2057400" y="5124534"/>
            <a:ext cx="23622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v %= e;</a:t>
            </a:r>
          </a:p>
        </p:txBody>
      </p:sp>
      <p:sp>
        <p:nvSpPr>
          <p:cNvPr id="9" name="Rectangle 6"/>
          <p:cNvSpPr>
            <a:spLocks noChangeArrowheads="1"/>
          </p:cNvSpPr>
          <p:nvPr/>
        </p:nvSpPr>
        <p:spPr bwMode="auto">
          <a:xfrm>
            <a:off x="1447800" y="5715000"/>
            <a:ext cx="9448800" cy="6731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r>
              <a:rPr lang="en-US" altLang="zh-CN" sz="2600" b="1" dirty="0">
                <a:solidFill>
                  <a:srgbClr val="C00000"/>
                </a:solidFill>
                <a:latin typeface="微软雅黑" pitchFamily="34" charset="-122"/>
                <a:ea typeface="微软雅黑" pitchFamily="34" charset="-122"/>
              </a:rPr>
              <a:t>e</a:t>
            </a:r>
            <a:r>
              <a:rPr lang="zh-CN" altLang="en-US" sz="2600" b="1" dirty="0">
                <a:solidFill>
                  <a:srgbClr val="C00000"/>
                </a:solidFill>
                <a:latin typeface="微软雅黑" pitchFamily="34" charset="-122"/>
                <a:ea typeface="微软雅黑" pitchFamily="34" charset="-122"/>
              </a:rPr>
              <a:t>可以是常量、变量或更复杂的表达式。</a:t>
            </a:r>
          </a:p>
        </p:txBody>
      </p:sp>
    </p:spTree>
    <p:extLst>
      <p:ext uri="{BB962C8B-B14F-4D97-AF65-F5344CB8AC3E}">
        <p14:creationId xmlns:p14="http://schemas.microsoft.com/office/powerpoint/2010/main" val="108658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autoUpdateAnimBg="0"/>
      <p:bldP spid="4" grpId="0" animBg="1"/>
      <p:bldP spid="5" grpId="0" animBg="1"/>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Content Placeholder 2"/>
          <p:cNvSpPr>
            <a:spLocks noGrp="1"/>
          </p:cNvSpPr>
          <p:nvPr>
            <p:ph idx="4294967295"/>
          </p:nvPr>
        </p:nvSpPr>
        <p:spPr>
          <a:xfrm>
            <a:off x="1219200" y="1447801"/>
            <a:ext cx="9905999" cy="5076825"/>
          </a:xfrm>
        </p:spPr>
        <p:txBody>
          <a:bodyPr/>
          <a:lstStyle/>
          <a:p>
            <a:pPr>
              <a:lnSpc>
                <a:spcPct val="130000"/>
              </a:lnSpc>
              <a:buFont typeface="Wingdings" panose="05000000000000000000" pitchFamily="2" charset="2"/>
              <a:buChar char="n"/>
            </a:pPr>
            <a:r>
              <a:rPr lang="zh-CN" altLang="en-US" dirty="0"/>
              <a:t>举例</a:t>
            </a:r>
            <a:r>
              <a:rPr dirty="0"/>
              <a:t>1</a:t>
            </a:r>
          </a:p>
        </p:txBody>
      </p:sp>
      <p:sp>
        <p:nvSpPr>
          <p:cNvPr id="29698"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4.2.4 </a:t>
            </a:r>
            <a:r>
              <a:rPr lang="zh-CN" altLang="en-US" sz="3600" b="1" dirty="0">
                <a:solidFill>
                  <a:srgbClr val="990033"/>
                </a:solidFill>
                <a:latin typeface="微软雅黑" panose="020B0503020204020204" pitchFamily="34" charset="-122"/>
                <a:ea typeface="微软雅黑" panose="020B0503020204020204" pitchFamily="34" charset="-122"/>
                <a:cs typeface="+mj-cs"/>
              </a:rPr>
              <a:t>复合赋值</a:t>
            </a:r>
          </a:p>
        </p:txBody>
      </p:sp>
      <p:sp>
        <p:nvSpPr>
          <p:cNvPr id="29699" name="Rectangle 4"/>
          <p:cNvSpPr>
            <a:spLocks noChangeArrowheads="1"/>
          </p:cNvSpPr>
          <p:nvPr/>
        </p:nvSpPr>
        <p:spPr bwMode="auto">
          <a:xfrm>
            <a:off x="2438400" y="2286000"/>
            <a:ext cx="23622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i += 2;</a:t>
            </a:r>
          </a:p>
        </p:txBody>
      </p:sp>
      <p:sp>
        <p:nvSpPr>
          <p:cNvPr id="33797" name="Rectangle 7"/>
          <p:cNvSpPr>
            <a:spLocks noChangeArrowheads="1"/>
          </p:cNvSpPr>
          <p:nvPr/>
        </p:nvSpPr>
        <p:spPr bwMode="auto">
          <a:xfrm>
            <a:off x="6096000" y="2286000"/>
            <a:ext cx="20574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 i = i + 2</a:t>
            </a:r>
          </a:p>
        </p:txBody>
      </p:sp>
      <p:sp>
        <p:nvSpPr>
          <p:cNvPr id="33798" name="Line 6"/>
          <p:cNvSpPr>
            <a:spLocks noChangeShapeType="1"/>
          </p:cNvSpPr>
          <p:nvPr/>
        </p:nvSpPr>
        <p:spPr bwMode="auto">
          <a:xfrm>
            <a:off x="4800600" y="2514600"/>
            <a:ext cx="11430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29702" name="Rectangle 4"/>
          <p:cNvSpPr>
            <a:spLocks noChangeArrowheads="1"/>
          </p:cNvSpPr>
          <p:nvPr/>
        </p:nvSpPr>
        <p:spPr bwMode="auto">
          <a:xfrm>
            <a:off x="2438400" y="2881185"/>
            <a:ext cx="23622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err="1">
                <a:latin typeface="微软雅黑" pitchFamily="34" charset="-122"/>
                <a:ea typeface="微软雅黑" pitchFamily="34" charset="-122"/>
              </a:rPr>
              <a:t>i</a:t>
            </a:r>
            <a:r>
              <a:rPr lang="en-US" altLang="zh-CN" sz="2600" b="1" dirty="0">
                <a:latin typeface="微软雅黑" pitchFamily="34" charset="-122"/>
                <a:ea typeface="微软雅黑" pitchFamily="34" charset="-122"/>
              </a:rPr>
              <a:t> -= 2;</a:t>
            </a:r>
          </a:p>
        </p:txBody>
      </p:sp>
      <p:sp>
        <p:nvSpPr>
          <p:cNvPr id="33800" name="Rectangle 7"/>
          <p:cNvSpPr>
            <a:spLocks noChangeArrowheads="1"/>
          </p:cNvSpPr>
          <p:nvPr/>
        </p:nvSpPr>
        <p:spPr bwMode="auto">
          <a:xfrm>
            <a:off x="6096000" y="2881185"/>
            <a:ext cx="20574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i = i - 2</a:t>
            </a:r>
          </a:p>
        </p:txBody>
      </p:sp>
      <p:sp>
        <p:nvSpPr>
          <p:cNvPr id="33801" name="Line 9"/>
          <p:cNvSpPr>
            <a:spLocks noChangeShapeType="1"/>
          </p:cNvSpPr>
          <p:nvPr/>
        </p:nvSpPr>
        <p:spPr bwMode="auto">
          <a:xfrm>
            <a:off x="4800600" y="3109785"/>
            <a:ext cx="11430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29705" name="Rectangle 4"/>
          <p:cNvSpPr>
            <a:spLocks noChangeArrowheads="1"/>
          </p:cNvSpPr>
          <p:nvPr/>
        </p:nvSpPr>
        <p:spPr bwMode="auto">
          <a:xfrm>
            <a:off x="2438400" y="3441357"/>
            <a:ext cx="23622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err="1">
                <a:latin typeface="微软雅黑" pitchFamily="34" charset="-122"/>
                <a:ea typeface="微软雅黑" pitchFamily="34" charset="-122"/>
              </a:rPr>
              <a:t>i</a:t>
            </a:r>
            <a:r>
              <a:rPr lang="en-US" altLang="zh-CN" sz="2600" b="1" dirty="0">
                <a:latin typeface="微软雅黑" pitchFamily="34" charset="-122"/>
                <a:ea typeface="微软雅黑" pitchFamily="34" charset="-122"/>
              </a:rPr>
              <a:t> *= 2;</a:t>
            </a:r>
          </a:p>
        </p:txBody>
      </p:sp>
      <p:sp>
        <p:nvSpPr>
          <p:cNvPr id="33803" name="Rectangle 7"/>
          <p:cNvSpPr>
            <a:spLocks noChangeArrowheads="1"/>
          </p:cNvSpPr>
          <p:nvPr/>
        </p:nvSpPr>
        <p:spPr bwMode="auto">
          <a:xfrm>
            <a:off x="6096000" y="3441357"/>
            <a:ext cx="20574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i = i * 2</a:t>
            </a:r>
          </a:p>
        </p:txBody>
      </p:sp>
      <p:sp>
        <p:nvSpPr>
          <p:cNvPr id="33804" name="Line 12"/>
          <p:cNvSpPr>
            <a:spLocks noChangeShapeType="1"/>
          </p:cNvSpPr>
          <p:nvPr/>
        </p:nvSpPr>
        <p:spPr bwMode="auto">
          <a:xfrm>
            <a:off x="4800600" y="3669957"/>
            <a:ext cx="11430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29708" name="Rectangle 4"/>
          <p:cNvSpPr>
            <a:spLocks noChangeArrowheads="1"/>
          </p:cNvSpPr>
          <p:nvPr/>
        </p:nvSpPr>
        <p:spPr bwMode="auto">
          <a:xfrm>
            <a:off x="2438400" y="4011828"/>
            <a:ext cx="23622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err="1">
                <a:latin typeface="微软雅黑" pitchFamily="34" charset="-122"/>
                <a:ea typeface="微软雅黑" pitchFamily="34" charset="-122"/>
              </a:rPr>
              <a:t>i</a:t>
            </a:r>
            <a:r>
              <a:rPr lang="en-US" altLang="zh-CN" sz="2600" b="1" dirty="0">
                <a:latin typeface="微软雅黑" pitchFamily="34" charset="-122"/>
                <a:ea typeface="微软雅黑" pitchFamily="34" charset="-122"/>
              </a:rPr>
              <a:t> /= 2;</a:t>
            </a:r>
          </a:p>
        </p:txBody>
      </p:sp>
      <p:sp>
        <p:nvSpPr>
          <p:cNvPr id="33806" name="Rectangle 7"/>
          <p:cNvSpPr>
            <a:spLocks noChangeArrowheads="1"/>
          </p:cNvSpPr>
          <p:nvPr/>
        </p:nvSpPr>
        <p:spPr bwMode="auto">
          <a:xfrm>
            <a:off x="6096000" y="4011828"/>
            <a:ext cx="20574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i = i / 2</a:t>
            </a:r>
          </a:p>
        </p:txBody>
      </p:sp>
      <p:sp>
        <p:nvSpPr>
          <p:cNvPr id="33807" name="Line 15"/>
          <p:cNvSpPr>
            <a:spLocks noChangeShapeType="1"/>
          </p:cNvSpPr>
          <p:nvPr/>
        </p:nvSpPr>
        <p:spPr bwMode="auto">
          <a:xfrm>
            <a:off x="4800600" y="4240428"/>
            <a:ext cx="11430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29711" name="Rectangle 4"/>
          <p:cNvSpPr>
            <a:spLocks noChangeArrowheads="1"/>
          </p:cNvSpPr>
          <p:nvPr/>
        </p:nvSpPr>
        <p:spPr bwMode="auto">
          <a:xfrm>
            <a:off x="2438400" y="4596714"/>
            <a:ext cx="23622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i %= 2;</a:t>
            </a:r>
          </a:p>
        </p:txBody>
      </p:sp>
      <p:sp>
        <p:nvSpPr>
          <p:cNvPr id="33809" name="Rectangle 7"/>
          <p:cNvSpPr>
            <a:spLocks noChangeArrowheads="1"/>
          </p:cNvSpPr>
          <p:nvPr/>
        </p:nvSpPr>
        <p:spPr bwMode="auto">
          <a:xfrm>
            <a:off x="6096000" y="4596714"/>
            <a:ext cx="20574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 i = i % 2</a:t>
            </a:r>
          </a:p>
        </p:txBody>
      </p:sp>
      <p:sp>
        <p:nvSpPr>
          <p:cNvPr id="33810" name="Line 18"/>
          <p:cNvSpPr>
            <a:spLocks noChangeShapeType="1"/>
          </p:cNvSpPr>
          <p:nvPr/>
        </p:nvSpPr>
        <p:spPr bwMode="auto">
          <a:xfrm>
            <a:off x="4800600" y="4825314"/>
            <a:ext cx="11430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33811" name="Rectangle 19"/>
          <p:cNvSpPr>
            <a:spLocks noChangeArrowheads="1"/>
          </p:cNvSpPr>
          <p:nvPr/>
        </p:nvSpPr>
        <p:spPr bwMode="auto">
          <a:xfrm>
            <a:off x="6477000" y="2209800"/>
            <a:ext cx="762000" cy="2933700"/>
          </a:xfrm>
          <a:prstGeom prst="rect">
            <a:avLst/>
          </a:prstGeom>
          <a:noFill/>
          <a:ln w="38100">
            <a:solidFill>
              <a:srgbClr val="B82F25"/>
            </a:solidFill>
            <a:miter lim="800000"/>
            <a:headEnd/>
            <a:tailEnd/>
          </a:ln>
        </p:spPr>
        <p:txBody>
          <a:bodyPr wrap="none" anchor="ctr"/>
          <a:lstStyle/>
          <a:p>
            <a:endParaRPr lang="zh-CN" altLang="en-US"/>
          </a:p>
        </p:txBody>
      </p:sp>
      <p:sp>
        <p:nvSpPr>
          <p:cNvPr id="29715" name="Rectangle 5"/>
          <p:cNvSpPr>
            <a:spLocks noChangeArrowheads="1"/>
          </p:cNvSpPr>
          <p:nvPr/>
        </p:nvSpPr>
        <p:spPr bwMode="auto">
          <a:xfrm>
            <a:off x="3200400" y="1447800"/>
            <a:ext cx="1905000" cy="609600"/>
          </a:xfrm>
          <a:prstGeom prst="rect">
            <a:avLst/>
          </a:prstGeom>
          <a:solidFill>
            <a:srgbClr val="00D200"/>
          </a:solidFill>
          <a:ln w="9525">
            <a:noFill/>
            <a:miter lim="800000"/>
            <a:headEnd/>
            <a:tailEnd/>
          </a:ln>
        </p:spPr>
        <p:txBody>
          <a:bodyPr wrap="none" anchor="ctr"/>
          <a:lstStyle/>
          <a:p>
            <a:r>
              <a:rPr lang="en-US" altLang="zh-CN" b="1">
                <a:latin typeface="微软雅黑" pitchFamily="34" charset="-122"/>
                <a:ea typeface="微软雅黑" pitchFamily="34" charset="-122"/>
              </a:rPr>
              <a:t>int i;</a:t>
            </a:r>
          </a:p>
        </p:txBody>
      </p:sp>
    </p:spTree>
    <p:extLst>
      <p:ext uri="{BB962C8B-B14F-4D97-AF65-F5344CB8AC3E}">
        <p14:creationId xmlns:p14="http://schemas.microsoft.com/office/powerpoint/2010/main" val="418646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8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8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8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P spid="33798" grpId="0" animBg="1"/>
      <p:bldP spid="33800" grpId="0" animBg="1"/>
      <p:bldP spid="33801" grpId="0" animBg="1"/>
      <p:bldP spid="33803" grpId="0" animBg="1"/>
      <p:bldP spid="33804" grpId="0" animBg="1"/>
      <p:bldP spid="33806" grpId="0" animBg="1"/>
      <p:bldP spid="33807" grpId="0" animBg="1"/>
      <p:bldP spid="33809" grpId="0" animBg="1"/>
      <p:bldP spid="33810" grpId="0" animBg="1"/>
      <p:bldP spid="33811"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Content Placeholder 2"/>
          <p:cNvSpPr>
            <a:spLocks noGrp="1"/>
          </p:cNvSpPr>
          <p:nvPr>
            <p:ph idx="4294967295"/>
          </p:nvPr>
        </p:nvSpPr>
        <p:spPr>
          <a:xfrm>
            <a:off x="1219200" y="1447801"/>
            <a:ext cx="9905999" cy="5076825"/>
          </a:xfrm>
        </p:spPr>
        <p:txBody>
          <a:bodyPr/>
          <a:lstStyle/>
          <a:p>
            <a:pPr>
              <a:lnSpc>
                <a:spcPct val="130000"/>
              </a:lnSpc>
              <a:buFont typeface="Wingdings" panose="05000000000000000000" pitchFamily="2" charset="2"/>
              <a:buChar char="n"/>
            </a:pPr>
            <a:r>
              <a:rPr lang="zh-CN" altLang="en-US" dirty="0"/>
              <a:t>举例</a:t>
            </a:r>
            <a:r>
              <a:rPr dirty="0"/>
              <a:t>2</a:t>
            </a:r>
          </a:p>
        </p:txBody>
      </p:sp>
      <p:sp>
        <p:nvSpPr>
          <p:cNvPr id="31746"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4.2.4 </a:t>
            </a:r>
            <a:r>
              <a:rPr lang="zh-CN" altLang="en-US" sz="3600" b="1" dirty="0">
                <a:solidFill>
                  <a:srgbClr val="990033"/>
                </a:solidFill>
                <a:latin typeface="微软雅黑" panose="020B0503020204020204" pitchFamily="34" charset="-122"/>
                <a:ea typeface="微软雅黑" panose="020B0503020204020204" pitchFamily="34" charset="-122"/>
                <a:cs typeface="+mj-cs"/>
              </a:rPr>
              <a:t>复合赋值</a:t>
            </a:r>
          </a:p>
        </p:txBody>
      </p:sp>
      <p:sp>
        <p:nvSpPr>
          <p:cNvPr id="31747" name="Rectangle 4"/>
          <p:cNvSpPr>
            <a:spLocks noChangeArrowheads="1"/>
          </p:cNvSpPr>
          <p:nvPr/>
        </p:nvSpPr>
        <p:spPr bwMode="auto">
          <a:xfrm>
            <a:off x="2246871" y="2286000"/>
            <a:ext cx="2347784" cy="457200"/>
          </a:xfrm>
          <a:prstGeom prst="rect">
            <a:avLst/>
          </a:prstGeom>
          <a:solidFill>
            <a:srgbClr val="C8F0FF"/>
          </a:solidFill>
          <a:ln w="9525">
            <a:noFill/>
            <a:miter lim="800000"/>
            <a:headEnd/>
            <a:tailEnd/>
          </a:ln>
        </p:spPr>
        <p:txBody>
          <a:bodyPr wrap="none" anchor="ctr"/>
          <a:lstStyle/>
          <a:p>
            <a:pPr algn="ctr"/>
            <a:r>
              <a:rPr lang="en-US" altLang="zh-CN" sz="2600" b="1" dirty="0" err="1">
                <a:latin typeface="微软雅黑" pitchFamily="34" charset="-122"/>
                <a:ea typeface="微软雅黑" pitchFamily="34" charset="-122"/>
              </a:rPr>
              <a:t>i</a:t>
            </a:r>
            <a:r>
              <a:rPr lang="en-US" altLang="zh-CN" sz="2600" b="1" dirty="0">
                <a:latin typeface="微软雅黑" pitchFamily="34" charset="-122"/>
                <a:ea typeface="微软雅黑" pitchFamily="34" charset="-122"/>
              </a:rPr>
              <a:t> += a*b;</a:t>
            </a:r>
          </a:p>
        </p:txBody>
      </p:sp>
      <p:sp>
        <p:nvSpPr>
          <p:cNvPr id="35845" name="Rectangle 7"/>
          <p:cNvSpPr>
            <a:spLocks noChangeArrowheads="1"/>
          </p:cNvSpPr>
          <p:nvPr/>
        </p:nvSpPr>
        <p:spPr bwMode="auto">
          <a:xfrm>
            <a:off x="5828271" y="2286000"/>
            <a:ext cx="2057400" cy="457200"/>
          </a:xfrm>
          <a:prstGeom prst="rect">
            <a:avLst/>
          </a:prstGeom>
          <a:solidFill>
            <a:srgbClr val="00D200"/>
          </a:solidFill>
          <a:ln w="9525">
            <a:noFill/>
            <a:miter lim="800000"/>
            <a:headEnd/>
            <a:tailEnd/>
          </a:ln>
        </p:spPr>
        <p:txBody>
          <a:bodyPr wrap="none" anchor="ctr"/>
          <a:lstStyle/>
          <a:p>
            <a:pPr algn="ct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i</a:t>
            </a:r>
            <a:r>
              <a:rPr lang="en-US" altLang="zh-CN" b="1" dirty="0">
                <a:latin typeface="微软雅黑" pitchFamily="34" charset="-122"/>
                <a:ea typeface="微软雅黑" pitchFamily="34" charset="-122"/>
              </a:rPr>
              <a:t> = </a:t>
            </a:r>
            <a:r>
              <a:rPr lang="en-US" altLang="zh-CN" b="1" dirty="0" err="1">
                <a:latin typeface="微软雅黑" pitchFamily="34" charset="-122"/>
                <a:ea typeface="微软雅黑" pitchFamily="34" charset="-122"/>
              </a:rPr>
              <a:t>i</a:t>
            </a:r>
            <a:r>
              <a:rPr lang="en-US" altLang="zh-CN" b="1" dirty="0">
                <a:latin typeface="微软雅黑" pitchFamily="34" charset="-122"/>
                <a:ea typeface="微软雅黑" pitchFamily="34" charset="-122"/>
              </a:rPr>
              <a:t> + a*b</a:t>
            </a:r>
            <a:endParaRPr lang="zh-CN" altLang="en-US" b="1" dirty="0">
              <a:latin typeface="微软雅黑" pitchFamily="34" charset="-122"/>
              <a:ea typeface="微软雅黑" pitchFamily="34" charset="-122"/>
            </a:endParaRPr>
          </a:p>
        </p:txBody>
      </p:sp>
      <p:sp>
        <p:nvSpPr>
          <p:cNvPr id="35846" name="Line 6"/>
          <p:cNvSpPr>
            <a:spLocks noChangeShapeType="1"/>
          </p:cNvSpPr>
          <p:nvPr/>
        </p:nvSpPr>
        <p:spPr bwMode="auto">
          <a:xfrm>
            <a:off x="4594656" y="2514600"/>
            <a:ext cx="11430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31750" name="Rectangle 4"/>
          <p:cNvSpPr>
            <a:spLocks noChangeArrowheads="1"/>
          </p:cNvSpPr>
          <p:nvPr/>
        </p:nvSpPr>
        <p:spPr bwMode="auto">
          <a:xfrm>
            <a:off x="2246871" y="2868828"/>
            <a:ext cx="2347784" cy="457200"/>
          </a:xfrm>
          <a:prstGeom prst="rect">
            <a:avLst/>
          </a:prstGeom>
          <a:solidFill>
            <a:srgbClr val="C8F0FF"/>
          </a:solidFill>
          <a:ln w="9525">
            <a:noFill/>
            <a:miter lim="800000"/>
            <a:headEnd/>
            <a:tailEnd/>
          </a:ln>
        </p:spPr>
        <p:txBody>
          <a:bodyPr wrap="none" anchor="ctr"/>
          <a:lstStyle/>
          <a:p>
            <a:pPr algn="ctr"/>
            <a:r>
              <a:rPr lang="en-US" altLang="zh-CN" sz="2600" b="1" dirty="0" err="1">
                <a:latin typeface="微软雅黑" pitchFamily="34" charset="-122"/>
                <a:ea typeface="微软雅黑" pitchFamily="34" charset="-122"/>
              </a:rPr>
              <a:t>i</a:t>
            </a:r>
            <a:r>
              <a:rPr lang="en-US" altLang="zh-CN" sz="2600" b="1" dirty="0">
                <a:latin typeface="微软雅黑" pitchFamily="34" charset="-122"/>
                <a:ea typeface="微软雅黑" pitchFamily="34" charset="-122"/>
              </a:rPr>
              <a:t> -= a*b;</a:t>
            </a:r>
          </a:p>
        </p:txBody>
      </p:sp>
      <p:sp>
        <p:nvSpPr>
          <p:cNvPr id="35848" name="Rectangle 7"/>
          <p:cNvSpPr>
            <a:spLocks noChangeArrowheads="1"/>
          </p:cNvSpPr>
          <p:nvPr/>
        </p:nvSpPr>
        <p:spPr bwMode="auto">
          <a:xfrm>
            <a:off x="5828271" y="2868828"/>
            <a:ext cx="20574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i = i – a*b</a:t>
            </a:r>
          </a:p>
        </p:txBody>
      </p:sp>
      <p:sp>
        <p:nvSpPr>
          <p:cNvPr id="35849" name="Line 9"/>
          <p:cNvSpPr>
            <a:spLocks noChangeShapeType="1"/>
          </p:cNvSpPr>
          <p:nvPr/>
        </p:nvSpPr>
        <p:spPr bwMode="auto">
          <a:xfrm>
            <a:off x="4594656" y="3097428"/>
            <a:ext cx="11430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31753" name="Rectangle 4"/>
          <p:cNvSpPr>
            <a:spLocks noChangeArrowheads="1"/>
          </p:cNvSpPr>
          <p:nvPr/>
        </p:nvSpPr>
        <p:spPr bwMode="auto">
          <a:xfrm>
            <a:off x="2246871" y="3429000"/>
            <a:ext cx="2347784" cy="457200"/>
          </a:xfrm>
          <a:prstGeom prst="rect">
            <a:avLst/>
          </a:prstGeom>
          <a:solidFill>
            <a:srgbClr val="C8F0FF"/>
          </a:solidFill>
          <a:ln w="9525">
            <a:noFill/>
            <a:miter lim="800000"/>
            <a:headEnd/>
            <a:tailEnd/>
          </a:ln>
        </p:spPr>
        <p:txBody>
          <a:bodyPr wrap="none" anchor="ctr"/>
          <a:lstStyle/>
          <a:p>
            <a:pPr algn="ctr"/>
            <a:r>
              <a:rPr lang="en-US" altLang="zh-CN" sz="2600" b="1">
                <a:latin typeface="微软雅黑" pitchFamily="34" charset="-122"/>
                <a:ea typeface="微软雅黑" pitchFamily="34" charset="-122"/>
              </a:rPr>
              <a:t>i *= a-b;</a:t>
            </a:r>
          </a:p>
        </p:txBody>
      </p:sp>
      <p:sp>
        <p:nvSpPr>
          <p:cNvPr id="35851" name="Rectangle 7"/>
          <p:cNvSpPr>
            <a:spLocks noChangeArrowheads="1"/>
          </p:cNvSpPr>
          <p:nvPr/>
        </p:nvSpPr>
        <p:spPr bwMode="auto">
          <a:xfrm>
            <a:off x="5828271" y="3429000"/>
            <a:ext cx="20574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i = i * (a-b)</a:t>
            </a:r>
          </a:p>
        </p:txBody>
      </p:sp>
      <p:sp>
        <p:nvSpPr>
          <p:cNvPr id="35852" name="Line 12"/>
          <p:cNvSpPr>
            <a:spLocks noChangeShapeType="1"/>
          </p:cNvSpPr>
          <p:nvPr/>
        </p:nvSpPr>
        <p:spPr bwMode="auto">
          <a:xfrm>
            <a:off x="4594656" y="3657600"/>
            <a:ext cx="11430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31756" name="Rectangle 4"/>
          <p:cNvSpPr>
            <a:spLocks noChangeArrowheads="1"/>
          </p:cNvSpPr>
          <p:nvPr/>
        </p:nvSpPr>
        <p:spPr bwMode="auto">
          <a:xfrm>
            <a:off x="2246871" y="3999471"/>
            <a:ext cx="2347784" cy="457200"/>
          </a:xfrm>
          <a:prstGeom prst="rect">
            <a:avLst/>
          </a:prstGeom>
          <a:solidFill>
            <a:srgbClr val="C8F0FF"/>
          </a:solidFill>
          <a:ln w="9525">
            <a:noFill/>
            <a:miter lim="800000"/>
            <a:headEnd/>
            <a:tailEnd/>
          </a:ln>
        </p:spPr>
        <p:txBody>
          <a:bodyPr wrap="none" anchor="ctr"/>
          <a:lstStyle/>
          <a:p>
            <a:pPr algn="ctr"/>
            <a:r>
              <a:rPr lang="en-US" altLang="zh-CN" sz="2600" b="1" dirty="0" err="1">
                <a:latin typeface="微软雅黑" pitchFamily="34" charset="-122"/>
                <a:ea typeface="微软雅黑" pitchFamily="34" charset="-122"/>
              </a:rPr>
              <a:t>i</a:t>
            </a:r>
            <a:r>
              <a:rPr lang="en-US" altLang="zh-CN" sz="2600" b="1" dirty="0">
                <a:latin typeface="微软雅黑" pitchFamily="34" charset="-122"/>
                <a:ea typeface="微软雅黑" pitchFamily="34" charset="-122"/>
              </a:rPr>
              <a:t> /= </a:t>
            </a:r>
            <a:r>
              <a:rPr lang="en-US" altLang="zh-CN" sz="2600" b="1" dirty="0" err="1">
                <a:latin typeface="微软雅黑" pitchFamily="34" charset="-122"/>
                <a:ea typeface="微软雅黑" pitchFamily="34" charset="-122"/>
              </a:rPr>
              <a:t>a+b</a:t>
            </a:r>
            <a:r>
              <a:rPr lang="en-US" altLang="zh-CN" sz="2600" b="1" dirty="0">
                <a:latin typeface="微软雅黑" pitchFamily="34" charset="-122"/>
                <a:ea typeface="微软雅黑" pitchFamily="34" charset="-122"/>
              </a:rPr>
              <a:t>;</a:t>
            </a:r>
          </a:p>
        </p:txBody>
      </p:sp>
      <p:sp>
        <p:nvSpPr>
          <p:cNvPr id="35854" name="Rectangle 7"/>
          <p:cNvSpPr>
            <a:spLocks noChangeArrowheads="1"/>
          </p:cNvSpPr>
          <p:nvPr/>
        </p:nvSpPr>
        <p:spPr bwMode="auto">
          <a:xfrm>
            <a:off x="5828271" y="3999471"/>
            <a:ext cx="20574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 i = i / (a+b)</a:t>
            </a:r>
            <a:endParaRPr lang="zh-CN" altLang="en-US" b="1">
              <a:latin typeface="微软雅黑" pitchFamily="34" charset="-122"/>
              <a:ea typeface="微软雅黑" pitchFamily="34" charset="-122"/>
            </a:endParaRPr>
          </a:p>
        </p:txBody>
      </p:sp>
      <p:sp>
        <p:nvSpPr>
          <p:cNvPr id="35855" name="Line 15"/>
          <p:cNvSpPr>
            <a:spLocks noChangeShapeType="1"/>
          </p:cNvSpPr>
          <p:nvPr/>
        </p:nvSpPr>
        <p:spPr bwMode="auto">
          <a:xfrm>
            <a:off x="4594656" y="4228071"/>
            <a:ext cx="11430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31759" name="Rectangle 4"/>
          <p:cNvSpPr>
            <a:spLocks noChangeArrowheads="1"/>
          </p:cNvSpPr>
          <p:nvPr/>
        </p:nvSpPr>
        <p:spPr bwMode="auto">
          <a:xfrm>
            <a:off x="2246871" y="4572000"/>
            <a:ext cx="2347784" cy="457200"/>
          </a:xfrm>
          <a:prstGeom prst="rect">
            <a:avLst/>
          </a:prstGeom>
          <a:solidFill>
            <a:srgbClr val="C8F0FF"/>
          </a:solidFill>
          <a:ln w="9525">
            <a:noFill/>
            <a:miter lim="800000"/>
            <a:headEnd/>
            <a:tailEnd/>
          </a:ln>
        </p:spPr>
        <p:txBody>
          <a:bodyPr wrap="none" anchor="ctr"/>
          <a:lstStyle/>
          <a:p>
            <a:pPr algn="ctr"/>
            <a:r>
              <a:rPr lang="en-US" altLang="zh-CN" sz="2600" b="1">
                <a:latin typeface="微软雅黑" pitchFamily="34" charset="-122"/>
                <a:ea typeface="微软雅黑" pitchFamily="34" charset="-122"/>
              </a:rPr>
              <a:t>i %= a+b;</a:t>
            </a:r>
          </a:p>
        </p:txBody>
      </p:sp>
      <p:sp>
        <p:nvSpPr>
          <p:cNvPr id="35857" name="Rectangle 7"/>
          <p:cNvSpPr>
            <a:spLocks noChangeArrowheads="1"/>
          </p:cNvSpPr>
          <p:nvPr/>
        </p:nvSpPr>
        <p:spPr bwMode="auto">
          <a:xfrm>
            <a:off x="5828271" y="4572000"/>
            <a:ext cx="20574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  i = i % (a+b)</a:t>
            </a:r>
          </a:p>
        </p:txBody>
      </p:sp>
      <p:sp>
        <p:nvSpPr>
          <p:cNvPr id="35858" name="Line 18"/>
          <p:cNvSpPr>
            <a:spLocks noChangeShapeType="1"/>
          </p:cNvSpPr>
          <p:nvPr/>
        </p:nvSpPr>
        <p:spPr bwMode="auto">
          <a:xfrm>
            <a:off x="4594656" y="4800600"/>
            <a:ext cx="11430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31762" name="Rectangle 5"/>
          <p:cNvSpPr>
            <a:spLocks noChangeArrowheads="1"/>
          </p:cNvSpPr>
          <p:nvPr/>
        </p:nvSpPr>
        <p:spPr bwMode="auto">
          <a:xfrm>
            <a:off x="3200400" y="1447800"/>
            <a:ext cx="1905000" cy="609600"/>
          </a:xfrm>
          <a:prstGeom prst="rect">
            <a:avLst/>
          </a:prstGeom>
          <a:solidFill>
            <a:srgbClr val="00D200"/>
          </a:solidFill>
          <a:ln w="9525">
            <a:noFill/>
            <a:miter lim="800000"/>
            <a:headEnd/>
            <a:tailEnd/>
          </a:ln>
        </p:spPr>
        <p:txBody>
          <a:bodyPr wrap="none" anchor="ctr"/>
          <a:lstStyle/>
          <a:p>
            <a:r>
              <a:rPr lang="en-US" altLang="zh-CN" b="1">
                <a:latin typeface="微软雅黑" pitchFamily="34" charset="-122"/>
                <a:ea typeface="微软雅黑" pitchFamily="34" charset="-122"/>
              </a:rPr>
              <a:t>int i,a,b;</a:t>
            </a:r>
          </a:p>
        </p:txBody>
      </p:sp>
      <p:sp>
        <p:nvSpPr>
          <p:cNvPr id="35861" name="Rectangle 7"/>
          <p:cNvSpPr>
            <a:spLocks noChangeArrowheads="1"/>
          </p:cNvSpPr>
          <p:nvPr/>
        </p:nvSpPr>
        <p:spPr bwMode="auto">
          <a:xfrm>
            <a:off x="8052486" y="3429000"/>
            <a:ext cx="2057400" cy="457200"/>
          </a:xfrm>
          <a:prstGeom prst="rect">
            <a:avLst/>
          </a:prstGeom>
          <a:solidFill>
            <a:srgbClr val="D20000"/>
          </a:solidFill>
          <a:ln w="9525">
            <a:noFill/>
            <a:miter lim="800000"/>
            <a:headEnd/>
            <a:tailEnd/>
          </a:ln>
        </p:spPr>
        <p:txBody>
          <a:bodyPr wrap="none" anchor="ctr"/>
          <a:lstStyle/>
          <a:p>
            <a:pPr algn="ctr"/>
            <a:r>
              <a:rPr lang="en-US" altLang="zh-CN" b="1">
                <a:solidFill>
                  <a:schemeClr val="bg1"/>
                </a:solidFill>
                <a:latin typeface="微软雅黑" pitchFamily="34" charset="-122"/>
                <a:ea typeface="微软雅黑" pitchFamily="34" charset="-122"/>
              </a:rPr>
              <a:t>i = i * a-b</a:t>
            </a:r>
          </a:p>
        </p:txBody>
      </p:sp>
      <p:sp>
        <p:nvSpPr>
          <p:cNvPr id="35864" name="Rectangle 7"/>
          <p:cNvSpPr>
            <a:spLocks noChangeArrowheads="1"/>
          </p:cNvSpPr>
          <p:nvPr/>
        </p:nvSpPr>
        <p:spPr bwMode="auto">
          <a:xfrm>
            <a:off x="8025714" y="3987114"/>
            <a:ext cx="2057400" cy="457200"/>
          </a:xfrm>
          <a:prstGeom prst="rect">
            <a:avLst/>
          </a:prstGeom>
          <a:solidFill>
            <a:srgbClr val="D20000"/>
          </a:solidFill>
          <a:ln w="9525">
            <a:noFill/>
            <a:miter lim="800000"/>
            <a:headEnd/>
            <a:tailEnd/>
          </a:ln>
        </p:spPr>
        <p:txBody>
          <a:bodyPr wrap="none" anchor="ctr"/>
          <a:lstStyle/>
          <a:p>
            <a:pPr algn="ctr"/>
            <a:r>
              <a:rPr lang="en-US" altLang="zh-CN" b="1">
                <a:solidFill>
                  <a:schemeClr val="bg1"/>
                </a:solidFill>
                <a:latin typeface="微软雅黑" pitchFamily="34" charset="-122"/>
                <a:ea typeface="微软雅黑" pitchFamily="34" charset="-122"/>
              </a:rPr>
              <a:t>i = i / a+b</a:t>
            </a:r>
          </a:p>
        </p:txBody>
      </p:sp>
      <p:sp>
        <p:nvSpPr>
          <p:cNvPr id="35865" name="Rectangle 7"/>
          <p:cNvSpPr>
            <a:spLocks noChangeArrowheads="1"/>
          </p:cNvSpPr>
          <p:nvPr/>
        </p:nvSpPr>
        <p:spPr bwMode="auto">
          <a:xfrm>
            <a:off x="8025714" y="4559300"/>
            <a:ext cx="2057400" cy="457200"/>
          </a:xfrm>
          <a:prstGeom prst="rect">
            <a:avLst/>
          </a:prstGeom>
          <a:solidFill>
            <a:srgbClr val="D20000"/>
          </a:solidFill>
          <a:ln w="9525">
            <a:noFill/>
            <a:miter lim="800000"/>
            <a:headEnd/>
            <a:tailEnd/>
          </a:ln>
        </p:spPr>
        <p:txBody>
          <a:bodyPr wrap="none" anchor="ctr"/>
          <a:lstStyle/>
          <a:p>
            <a:pPr algn="ctr"/>
            <a:r>
              <a:rPr lang="en-US" altLang="zh-CN" b="1">
                <a:solidFill>
                  <a:schemeClr val="bg1"/>
                </a:solidFill>
                <a:latin typeface="微软雅黑" pitchFamily="34" charset="-122"/>
                <a:ea typeface="微软雅黑" pitchFamily="34" charset="-122"/>
              </a:rPr>
              <a:t>i = i % a+b</a:t>
            </a:r>
          </a:p>
        </p:txBody>
      </p:sp>
      <p:sp>
        <p:nvSpPr>
          <p:cNvPr id="35866" name="Rectangle 7"/>
          <p:cNvSpPr>
            <a:spLocks noChangeArrowheads="1"/>
          </p:cNvSpPr>
          <p:nvPr/>
        </p:nvSpPr>
        <p:spPr bwMode="auto">
          <a:xfrm>
            <a:off x="8025714" y="3429000"/>
            <a:ext cx="2057400" cy="457200"/>
          </a:xfrm>
          <a:prstGeom prst="rect">
            <a:avLst/>
          </a:prstGeom>
          <a:solidFill>
            <a:srgbClr val="D20000"/>
          </a:solidFill>
          <a:ln w="9525">
            <a:noFill/>
            <a:miter lim="800000"/>
            <a:headEnd/>
            <a:tailEnd/>
          </a:ln>
        </p:spPr>
        <p:txBody>
          <a:bodyPr wrap="none" anchor="ctr"/>
          <a:lstStyle/>
          <a:p>
            <a:pPr algn="ctr"/>
            <a:r>
              <a:rPr lang="en-US" altLang="zh-CN" b="1" dirty="0" err="1">
                <a:solidFill>
                  <a:schemeClr val="bg1"/>
                </a:solidFill>
                <a:latin typeface="微软雅黑" pitchFamily="34" charset="-122"/>
                <a:ea typeface="微软雅黑" pitchFamily="34" charset="-122"/>
              </a:rPr>
              <a:t>i</a:t>
            </a:r>
            <a:r>
              <a:rPr lang="en-US" altLang="zh-CN" b="1" dirty="0">
                <a:solidFill>
                  <a:schemeClr val="bg1"/>
                </a:solidFill>
                <a:latin typeface="微软雅黑" pitchFamily="34" charset="-122"/>
                <a:ea typeface="微软雅黑" pitchFamily="34" charset="-122"/>
              </a:rPr>
              <a:t> = </a:t>
            </a:r>
            <a:r>
              <a:rPr lang="en-US" altLang="zh-CN" b="1" dirty="0" err="1">
                <a:solidFill>
                  <a:schemeClr val="bg1"/>
                </a:solidFill>
                <a:latin typeface="微软雅黑" pitchFamily="34" charset="-122"/>
                <a:ea typeface="微软雅黑" pitchFamily="34" charset="-122"/>
              </a:rPr>
              <a:t>i</a:t>
            </a:r>
            <a:r>
              <a:rPr lang="en-US" altLang="zh-CN" b="1" dirty="0">
                <a:solidFill>
                  <a:schemeClr val="bg1"/>
                </a:solidFill>
                <a:latin typeface="微软雅黑" pitchFamily="34" charset="-122"/>
                <a:ea typeface="微软雅黑" pitchFamily="34" charset="-122"/>
              </a:rPr>
              <a:t> * a-b</a:t>
            </a:r>
          </a:p>
        </p:txBody>
      </p:sp>
      <p:sp>
        <p:nvSpPr>
          <p:cNvPr id="2" name="Rectangle 10"/>
          <p:cNvSpPr>
            <a:spLocks noChangeArrowheads="1"/>
          </p:cNvSpPr>
          <p:nvPr/>
        </p:nvSpPr>
        <p:spPr bwMode="auto">
          <a:xfrm>
            <a:off x="8266671" y="2895600"/>
            <a:ext cx="1600200" cy="533400"/>
          </a:xfrm>
          <a:prstGeom prst="rect">
            <a:avLst/>
          </a:prstGeom>
          <a:noFill/>
          <a:ln w="9525">
            <a:noFill/>
            <a:miter lim="800000"/>
            <a:headEnd/>
            <a:tailEnd/>
          </a:ln>
        </p:spPr>
        <p:txBody>
          <a:bodyPr wrap="none" anchor="ctr"/>
          <a:lstStyle/>
          <a:p>
            <a:pPr algn="ctr"/>
            <a:r>
              <a:rPr lang="zh-CN" altLang="en-US" sz="2000" b="1">
                <a:latin typeface="微软雅黑" pitchFamily="34" charset="-122"/>
                <a:ea typeface="微软雅黑" pitchFamily="34" charset="-122"/>
              </a:rPr>
              <a:t>易错情况</a:t>
            </a:r>
          </a:p>
        </p:txBody>
      </p:sp>
      <p:sp>
        <p:nvSpPr>
          <p:cNvPr id="11272" name="Rectangle 6"/>
          <p:cNvSpPr>
            <a:spLocks noChangeArrowheads="1"/>
          </p:cNvSpPr>
          <p:nvPr/>
        </p:nvSpPr>
        <p:spPr bwMode="auto">
          <a:xfrm>
            <a:off x="1371600" y="5562600"/>
            <a:ext cx="9601200" cy="6858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r>
              <a:rPr lang="zh-CN" altLang="en-US" sz="2600" b="1" dirty="0">
                <a:solidFill>
                  <a:srgbClr val="C00000"/>
                </a:solidFill>
                <a:latin typeface="微软雅黑" pitchFamily="34" charset="-122"/>
                <a:ea typeface="微软雅黑" pitchFamily="34" charset="-122"/>
              </a:rPr>
              <a:t>复合赋值运算右边视为一个整体</a:t>
            </a:r>
          </a:p>
        </p:txBody>
      </p:sp>
    </p:spTree>
    <p:extLst>
      <p:ext uri="{BB962C8B-B14F-4D97-AF65-F5344CB8AC3E}">
        <p14:creationId xmlns:p14="http://schemas.microsoft.com/office/powerpoint/2010/main" val="300260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8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8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8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8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p:bldP spid="35846" grpId="0" animBg="1"/>
      <p:bldP spid="35848" grpId="0" animBg="1"/>
      <p:bldP spid="35849" grpId="0" animBg="1"/>
      <p:bldP spid="35851" grpId="0" animBg="1"/>
      <p:bldP spid="35852" grpId="0" animBg="1"/>
      <p:bldP spid="35854" grpId="0" animBg="1"/>
      <p:bldP spid="35855" grpId="0" animBg="1"/>
      <p:bldP spid="35857" grpId="0" animBg="1"/>
      <p:bldP spid="35858" grpId="0" animBg="1"/>
      <p:bldP spid="35861" grpId="0" animBg="1"/>
      <p:bldP spid="35864" grpId="0" animBg="1"/>
      <p:bldP spid="35865" grpId="0" animBg="1"/>
      <p:bldP spid="35866" grpId="0" animBg="1"/>
      <p:bldP spid="2" grpId="0"/>
      <p:bldP spid="1127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Content Placeholder 2"/>
          <p:cNvSpPr>
            <a:spLocks noGrp="1"/>
          </p:cNvSpPr>
          <p:nvPr>
            <p:ph idx="4294967295"/>
          </p:nvPr>
        </p:nvSpPr>
        <p:spPr>
          <a:xfrm>
            <a:off x="1143000" y="1433385"/>
            <a:ext cx="9829800" cy="5029200"/>
          </a:xfrm>
        </p:spPr>
        <p:txBody>
          <a:bodyPr/>
          <a:lstStyle/>
          <a:p>
            <a:pPr>
              <a:lnSpc>
                <a:spcPct val="135000"/>
              </a:lnSpc>
              <a:spcBef>
                <a:spcPct val="45000"/>
              </a:spcBef>
              <a:buFont typeface="Wingdings" panose="05000000000000000000" pitchFamily="2" charset="2"/>
              <a:buChar char="n"/>
            </a:pPr>
            <a:r>
              <a:rPr lang="zh-CN" altLang="en-US" dirty="0">
                <a:cs typeface="Courier New" pitchFamily="49" charset="0"/>
              </a:rPr>
              <a:t>思考</a:t>
            </a:r>
          </a:p>
          <a:p>
            <a:pPr>
              <a:lnSpc>
                <a:spcPct val="135000"/>
              </a:lnSpc>
              <a:spcBef>
                <a:spcPct val="45000"/>
              </a:spcBef>
            </a:pPr>
            <a:endParaRPr lang="zh-CN" altLang="en-US" sz="2400" dirty="0">
              <a:solidFill>
                <a:schemeClr val="tx1"/>
              </a:solidFill>
              <a:cs typeface="Courier New" pitchFamily="49" charset="0"/>
            </a:endParaRPr>
          </a:p>
          <a:p>
            <a:pPr>
              <a:lnSpc>
                <a:spcPct val="135000"/>
              </a:lnSpc>
              <a:spcBef>
                <a:spcPct val="45000"/>
              </a:spcBef>
            </a:pPr>
            <a:endParaRPr lang="zh-CN" altLang="en-US" sz="2400" dirty="0">
              <a:solidFill>
                <a:schemeClr val="tx1"/>
              </a:solidFill>
              <a:cs typeface="Courier New" pitchFamily="49" charset="0"/>
            </a:endParaRPr>
          </a:p>
          <a:p>
            <a:pPr>
              <a:lnSpc>
                <a:spcPct val="135000"/>
              </a:lnSpc>
              <a:spcBef>
                <a:spcPct val="45000"/>
              </a:spcBef>
            </a:pPr>
            <a:r>
              <a:rPr lang="zh-CN" altLang="en-US" dirty="0">
                <a:cs typeface="Courier New" pitchFamily="49" charset="0"/>
              </a:rPr>
              <a:t>多重赋值</a:t>
            </a:r>
          </a:p>
          <a:p>
            <a:pPr lvl="1">
              <a:lnSpc>
                <a:spcPct val="135000"/>
              </a:lnSpc>
              <a:spcBef>
                <a:spcPct val="45000"/>
              </a:spcBef>
              <a:buFont typeface="Wingdings" panose="05000000000000000000" pitchFamily="2" charset="2"/>
              <a:buChar char="Ø"/>
            </a:pPr>
            <a:r>
              <a:rPr lang="zh-CN" altLang="en-US" sz="2200" dirty="0">
                <a:cs typeface="Courier New" pitchFamily="49" charset="0"/>
              </a:rPr>
              <a:t>复合赋值运算符是右结合</a:t>
            </a:r>
          </a:p>
        </p:txBody>
      </p:sp>
      <p:sp>
        <p:nvSpPr>
          <p:cNvPr id="33794"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4.2.4 </a:t>
            </a:r>
            <a:r>
              <a:rPr lang="zh-CN" altLang="en-US" sz="3600" b="1" dirty="0">
                <a:solidFill>
                  <a:srgbClr val="990033"/>
                </a:solidFill>
                <a:latin typeface="微软雅黑" panose="020B0503020204020204" pitchFamily="34" charset="-122"/>
                <a:ea typeface="微软雅黑" panose="020B0503020204020204" pitchFamily="34" charset="-122"/>
                <a:cs typeface="+mj-cs"/>
              </a:rPr>
              <a:t>复合赋值</a:t>
            </a:r>
          </a:p>
        </p:txBody>
      </p:sp>
      <p:sp>
        <p:nvSpPr>
          <p:cNvPr id="33795" name="Rectangle 4"/>
          <p:cNvSpPr>
            <a:spLocks noChangeArrowheads="1"/>
          </p:cNvSpPr>
          <p:nvPr/>
        </p:nvSpPr>
        <p:spPr bwMode="auto">
          <a:xfrm>
            <a:off x="2667000" y="2286000"/>
            <a:ext cx="20574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i =+ j;</a:t>
            </a:r>
          </a:p>
        </p:txBody>
      </p:sp>
      <p:sp>
        <p:nvSpPr>
          <p:cNvPr id="29701" name="Line 5"/>
          <p:cNvSpPr>
            <a:spLocks noChangeShapeType="1"/>
          </p:cNvSpPr>
          <p:nvPr/>
        </p:nvSpPr>
        <p:spPr bwMode="auto">
          <a:xfrm>
            <a:off x="4800600" y="2514600"/>
            <a:ext cx="11430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33797" name="Rectangle 5"/>
          <p:cNvSpPr>
            <a:spLocks noChangeArrowheads="1"/>
          </p:cNvSpPr>
          <p:nvPr/>
        </p:nvSpPr>
        <p:spPr bwMode="auto">
          <a:xfrm>
            <a:off x="3200400" y="1447800"/>
            <a:ext cx="1905000" cy="609600"/>
          </a:xfrm>
          <a:prstGeom prst="rect">
            <a:avLst/>
          </a:prstGeom>
          <a:solidFill>
            <a:srgbClr val="00D200"/>
          </a:solidFill>
          <a:ln w="9525">
            <a:noFill/>
            <a:miter lim="800000"/>
            <a:headEnd/>
            <a:tailEnd/>
          </a:ln>
        </p:spPr>
        <p:txBody>
          <a:bodyPr wrap="none" anchor="ctr"/>
          <a:lstStyle/>
          <a:p>
            <a:r>
              <a:rPr lang="en-US" altLang="zh-CN" b="1">
                <a:latin typeface="微软雅黑" pitchFamily="34" charset="-122"/>
                <a:ea typeface="微软雅黑" pitchFamily="34" charset="-122"/>
              </a:rPr>
              <a:t>int i,a,b;</a:t>
            </a:r>
          </a:p>
        </p:txBody>
      </p:sp>
      <p:sp>
        <p:nvSpPr>
          <p:cNvPr id="29703" name="Rectangle 7"/>
          <p:cNvSpPr>
            <a:spLocks noChangeArrowheads="1"/>
          </p:cNvSpPr>
          <p:nvPr/>
        </p:nvSpPr>
        <p:spPr bwMode="auto">
          <a:xfrm>
            <a:off x="6096000" y="2286000"/>
            <a:ext cx="20574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 i = (+j)</a:t>
            </a:r>
            <a:endParaRPr lang="zh-CN" altLang="en-US" b="1">
              <a:latin typeface="微软雅黑" pitchFamily="34" charset="-122"/>
              <a:ea typeface="微软雅黑" pitchFamily="34" charset="-122"/>
            </a:endParaRPr>
          </a:p>
        </p:txBody>
      </p:sp>
      <p:sp>
        <p:nvSpPr>
          <p:cNvPr id="29704" name="Rectangle 8"/>
          <p:cNvSpPr>
            <a:spLocks noChangeArrowheads="1"/>
          </p:cNvSpPr>
          <p:nvPr/>
        </p:nvSpPr>
        <p:spPr bwMode="auto">
          <a:xfrm>
            <a:off x="3352800" y="2209800"/>
            <a:ext cx="609600" cy="685800"/>
          </a:xfrm>
          <a:prstGeom prst="rect">
            <a:avLst/>
          </a:prstGeom>
          <a:noFill/>
          <a:ln w="38100">
            <a:solidFill>
              <a:srgbClr val="B82F25"/>
            </a:solidFill>
            <a:miter lim="800000"/>
            <a:headEnd/>
            <a:tailEnd/>
          </a:ln>
        </p:spPr>
        <p:txBody>
          <a:bodyPr wrap="none" anchor="ctr"/>
          <a:lstStyle/>
          <a:p>
            <a:endParaRPr lang="zh-CN" altLang="en-US"/>
          </a:p>
        </p:txBody>
      </p:sp>
      <p:sp>
        <p:nvSpPr>
          <p:cNvPr id="27655" name="Rectangle 4"/>
          <p:cNvSpPr>
            <a:spLocks noChangeArrowheads="1"/>
          </p:cNvSpPr>
          <p:nvPr/>
        </p:nvSpPr>
        <p:spPr bwMode="auto">
          <a:xfrm>
            <a:off x="2667000" y="5029201"/>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i += a += b;</a:t>
            </a:r>
          </a:p>
        </p:txBody>
      </p:sp>
      <p:sp>
        <p:nvSpPr>
          <p:cNvPr id="29706" name="Rectangle 7"/>
          <p:cNvSpPr>
            <a:spLocks noChangeArrowheads="1"/>
          </p:cNvSpPr>
          <p:nvPr/>
        </p:nvSpPr>
        <p:spPr bwMode="auto">
          <a:xfrm>
            <a:off x="6248400" y="5029200"/>
            <a:ext cx="2057400" cy="457200"/>
          </a:xfrm>
          <a:prstGeom prst="rect">
            <a:avLst/>
          </a:prstGeom>
          <a:solidFill>
            <a:srgbClr val="00D200"/>
          </a:solidFill>
          <a:ln w="9525">
            <a:noFill/>
            <a:miter lim="800000"/>
            <a:headEnd/>
            <a:tailEnd/>
          </a:ln>
        </p:spPr>
        <p:txBody>
          <a:bodyPr wrap="none" anchor="ctr"/>
          <a:lstStyle/>
          <a:p>
            <a:pPr algn="ctr"/>
            <a:r>
              <a:rPr lang="en-US" altLang="zh-CN" b="1" dirty="0">
                <a:latin typeface="微软雅黑" pitchFamily="34" charset="-122"/>
                <a:ea typeface="微软雅黑" pitchFamily="34" charset="-122"/>
              </a:rPr>
              <a:t> a = </a:t>
            </a:r>
            <a:r>
              <a:rPr lang="en-US" altLang="zh-CN" b="1" dirty="0" err="1">
                <a:latin typeface="微软雅黑" pitchFamily="34" charset="-122"/>
                <a:ea typeface="微软雅黑" pitchFamily="34" charset="-122"/>
              </a:rPr>
              <a:t>a+b</a:t>
            </a:r>
            <a:endParaRPr lang="zh-CN" altLang="en-US" b="1" dirty="0">
              <a:latin typeface="微软雅黑" pitchFamily="34" charset="-122"/>
              <a:ea typeface="微软雅黑" pitchFamily="34" charset="-122"/>
            </a:endParaRPr>
          </a:p>
        </p:txBody>
      </p:sp>
      <p:sp>
        <p:nvSpPr>
          <p:cNvPr id="29707" name="Rectangle 7"/>
          <p:cNvSpPr>
            <a:spLocks noChangeArrowheads="1"/>
          </p:cNvSpPr>
          <p:nvPr/>
        </p:nvSpPr>
        <p:spPr bwMode="auto">
          <a:xfrm>
            <a:off x="8305800" y="2286000"/>
            <a:ext cx="2057400" cy="457200"/>
          </a:xfrm>
          <a:prstGeom prst="rect">
            <a:avLst/>
          </a:prstGeom>
          <a:solidFill>
            <a:srgbClr val="D20000"/>
          </a:solidFill>
          <a:ln w="9525">
            <a:noFill/>
            <a:miter lim="800000"/>
            <a:headEnd/>
            <a:tailEnd/>
          </a:ln>
        </p:spPr>
        <p:txBody>
          <a:bodyPr wrap="none" anchor="ctr"/>
          <a:lstStyle/>
          <a:p>
            <a:pPr algn="ctr"/>
            <a:r>
              <a:rPr lang="en-US" altLang="zh-CN" b="1">
                <a:solidFill>
                  <a:schemeClr val="bg1"/>
                </a:solidFill>
                <a:latin typeface="微软雅黑" pitchFamily="34" charset="-122"/>
                <a:ea typeface="微软雅黑" pitchFamily="34" charset="-122"/>
              </a:rPr>
              <a:t>i = i + j</a:t>
            </a:r>
          </a:p>
        </p:txBody>
      </p:sp>
      <p:sp>
        <p:nvSpPr>
          <p:cNvPr id="27658" name="Rectangle 10"/>
          <p:cNvSpPr>
            <a:spLocks noChangeArrowheads="1"/>
          </p:cNvSpPr>
          <p:nvPr/>
        </p:nvSpPr>
        <p:spPr bwMode="auto">
          <a:xfrm>
            <a:off x="8534400" y="1752600"/>
            <a:ext cx="1600200" cy="533400"/>
          </a:xfrm>
          <a:prstGeom prst="rect">
            <a:avLst/>
          </a:prstGeom>
          <a:noFill/>
          <a:ln w="9525">
            <a:noFill/>
            <a:miter lim="800000"/>
            <a:headEnd/>
            <a:tailEnd/>
          </a:ln>
        </p:spPr>
        <p:txBody>
          <a:bodyPr wrap="none" anchor="ctr"/>
          <a:lstStyle/>
          <a:p>
            <a:pPr algn="ctr"/>
            <a:r>
              <a:rPr lang="zh-CN" altLang="en-US" sz="2000" b="1">
                <a:latin typeface="微软雅黑" pitchFamily="34" charset="-122"/>
                <a:ea typeface="微软雅黑" pitchFamily="34" charset="-122"/>
              </a:rPr>
              <a:t>易错情况</a:t>
            </a:r>
          </a:p>
        </p:txBody>
      </p:sp>
      <p:sp>
        <p:nvSpPr>
          <p:cNvPr id="29709" name="Rectangle 7"/>
          <p:cNvSpPr>
            <a:spLocks noChangeArrowheads="1"/>
          </p:cNvSpPr>
          <p:nvPr/>
        </p:nvSpPr>
        <p:spPr bwMode="auto">
          <a:xfrm>
            <a:off x="6248400" y="5562600"/>
            <a:ext cx="20574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 i = i+a</a:t>
            </a:r>
            <a:endParaRPr lang="zh-CN" altLang="en-US" b="1">
              <a:latin typeface="微软雅黑" pitchFamily="34" charset="-122"/>
              <a:ea typeface="微软雅黑" pitchFamily="34" charset="-122"/>
            </a:endParaRPr>
          </a:p>
        </p:txBody>
      </p:sp>
      <p:sp>
        <p:nvSpPr>
          <p:cNvPr id="29711" name="AutoShape 15"/>
          <p:cNvSpPr>
            <a:spLocks noChangeArrowheads="1"/>
          </p:cNvSpPr>
          <p:nvPr/>
        </p:nvSpPr>
        <p:spPr bwMode="auto">
          <a:xfrm rot="10800000" flipH="1">
            <a:off x="5591432" y="5089567"/>
            <a:ext cx="580768" cy="611018"/>
          </a:xfrm>
          <a:custGeom>
            <a:avLst/>
            <a:gdLst>
              <a:gd name="T0" fmla="*/ 7318523 w 21600"/>
              <a:gd name="T1" fmla="*/ 0 h 21600"/>
              <a:gd name="T2" fmla="*/ 4959223 w 21600"/>
              <a:gd name="T3" fmla="*/ 3225800 h 21600"/>
              <a:gd name="T4" fmla="*/ 0 w 21600"/>
              <a:gd name="T5" fmla="*/ 8538506 h 21600"/>
              <a:gd name="T6" fmla="*/ 4147396 w 21600"/>
              <a:gd name="T7" fmla="*/ 9677399 h 21600"/>
              <a:gd name="T8" fmla="*/ 8294793 w 21600"/>
              <a:gd name="T9" fmla="*/ 6720417 h 21600"/>
              <a:gd name="T10" fmla="*/ 9677399 w 21600"/>
              <a:gd name="T11" fmla="*/ 3225800 h 21600"/>
              <a:gd name="T12" fmla="*/ 17694720 60000 65536"/>
              <a:gd name="T13" fmla="*/ 11796480 60000 65536"/>
              <a:gd name="T14" fmla="*/ 11796480 60000 65536"/>
              <a:gd name="T15" fmla="*/ 5898240 60000 65536"/>
              <a:gd name="T16" fmla="*/ 0 60000 65536"/>
              <a:gd name="T17" fmla="*/ 0 60000 65536"/>
              <a:gd name="T18" fmla="*/ 0 w 21600"/>
              <a:gd name="T19" fmla="*/ 16514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335" y="0"/>
                </a:moveTo>
                <a:lnTo>
                  <a:pt x="11069" y="7200"/>
                </a:lnTo>
                <a:lnTo>
                  <a:pt x="14155" y="7200"/>
                </a:lnTo>
                <a:lnTo>
                  <a:pt x="14155" y="16514"/>
                </a:lnTo>
                <a:lnTo>
                  <a:pt x="0" y="16514"/>
                </a:lnTo>
                <a:lnTo>
                  <a:pt x="0" y="21600"/>
                </a:lnTo>
                <a:lnTo>
                  <a:pt x="18514" y="21600"/>
                </a:lnTo>
                <a:lnTo>
                  <a:pt x="18514" y="7200"/>
                </a:lnTo>
                <a:lnTo>
                  <a:pt x="21600" y="7200"/>
                </a:lnTo>
                <a:close/>
              </a:path>
            </a:pathLst>
          </a:custGeom>
          <a:solidFill>
            <a:srgbClr val="D20000"/>
          </a:solidFill>
          <a:ln w="9525">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23556" name="Rectangle 4"/>
          <p:cNvSpPr>
            <a:spLocks noChangeArrowheads="1"/>
          </p:cNvSpPr>
          <p:nvPr/>
        </p:nvSpPr>
        <p:spPr bwMode="auto">
          <a:xfrm>
            <a:off x="4267200" y="3124200"/>
            <a:ext cx="4953000" cy="762000"/>
          </a:xfrm>
          <a:prstGeom prst="rect">
            <a:avLst/>
          </a:prstGeom>
          <a:solidFill>
            <a:srgbClr val="B82F25"/>
          </a:solidFill>
          <a:ln w="9525">
            <a:noFill/>
            <a:miter lim="800000"/>
            <a:headEnd/>
            <a:tailEnd/>
          </a:ln>
        </p:spPr>
        <p:txBody>
          <a:bodyPr wrap="none" anchor="ctr"/>
          <a:lstStyle/>
          <a:p>
            <a:pPr>
              <a:lnSpc>
                <a:spcPct val="120000"/>
              </a:lnSpc>
            </a:pPr>
            <a:r>
              <a:rPr lang="en-US" altLang="zh-CN" b="1" dirty="0">
                <a:solidFill>
                  <a:schemeClr val="bg1"/>
                </a:solidFill>
                <a:latin typeface="微软雅黑" pitchFamily="34" charset="-122"/>
                <a:ea typeface="微软雅黑" pitchFamily="34" charset="-122"/>
              </a:rPr>
              <a:t>              +=             =+</a:t>
            </a:r>
          </a:p>
          <a:p>
            <a:pPr>
              <a:lnSpc>
                <a:spcPct val="120000"/>
              </a:lnSpc>
            </a:pPr>
            <a:r>
              <a:rPr lang="en-US" altLang="zh-CN" b="1" dirty="0">
                <a:solidFill>
                  <a:schemeClr val="bg1"/>
                </a:solidFill>
                <a:latin typeface="微软雅黑" pitchFamily="34" charset="-122"/>
                <a:ea typeface="微软雅黑" pitchFamily="34" charset="-122"/>
              </a:rPr>
              <a:t>               -=             =-    </a:t>
            </a:r>
          </a:p>
        </p:txBody>
      </p:sp>
    </p:spTree>
    <p:extLst>
      <p:ext uri="{BB962C8B-B14F-4D97-AF65-F5344CB8AC3E}">
        <p14:creationId xmlns:p14="http://schemas.microsoft.com/office/powerpoint/2010/main" val="134116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7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6">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711"/>
                                        </p:tgtEl>
                                        <p:attrNameLst>
                                          <p:attrName>style.visibility</p:attrName>
                                        </p:attrNameLst>
                                      </p:cBhvr>
                                      <p:to>
                                        <p:strVal val="visible"/>
                                      </p:to>
                                    </p:set>
                                  </p:childTnLst>
                                </p:cTn>
                              </p:par>
                              <p:par>
                                <p:cTn id="39" presetID="1" presetClass="entr" presetSubtype="0" fill="hold" grpId="0" nodeType="withEffect">
                                  <p:stCondLst>
                                    <p:cond delay="1000"/>
                                  </p:stCondLst>
                                  <p:childTnLst>
                                    <p:set>
                                      <p:cBhvr>
                                        <p:cTn id="40" dur="1" fill="hold">
                                          <p:stCondLst>
                                            <p:cond delay="0"/>
                                          </p:stCondLst>
                                        </p:cTn>
                                        <p:tgtEl>
                                          <p:spTgt spid="29706"/>
                                        </p:tgtEl>
                                        <p:attrNameLst>
                                          <p:attrName>style.visibility</p:attrName>
                                        </p:attrNameLst>
                                      </p:cBhvr>
                                      <p:to>
                                        <p:strVal val="visible"/>
                                      </p:to>
                                    </p:set>
                                  </p:childTnLst>
                                </p:cTn>
                              </p:par>
                              <p:par>
                                <p:cTn id="41" presetID="1" presetClass="entr" presetSubtype="0" fill="hold" grpId="0" nodeType="withEffect">
                                  <p:stCondLst>
                                    <p:cond delay="2000"/>
                                  </p:stCondLst>
                                  <p:childTnLst>
                                    <p:set>
                                      <p:cBhvr>
                                        <p:cTn id="42" dur="1" fill="hold">
                                          <p:stCondLst>
                                            <p:cond delay="0"/>
                                          </p:stCondLst>
                                        </p:cTn>
                                        <p:tgtEl>
                                          <p:spTgt spid="29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nimBg="1"/>
      <p:bldP spid="29703" grpId="0" animBg="1"/>
      <p:bldP spid="29704" grpId="0" animBg="1"/>
      <p:bldP spid="27655" grpId="0" animBg="1"/>
      <p:bldP spid="29706" grpId="0" animBg="1"/>
      <p:bldP spid="29707" grpId="0" animBg="1"/>
      <p:bldP spid="27658" grpId="0"/>
      <p:bldP spid="29709" grpId="0" animBg="1"/>
      <p:bldP spid="29711" grpId="0" animBg="1"/>
      <p:bldP spid="23556" grpId="0" build="allAtOnce"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Content Placeholder 2"/>
          <p:cNvSpPr>
            <a:spLocks noGrp="1"/>
          </p:cNvSpPr>
          <p:nvPr>
            <p:ph idx="4294967295"/>
          </p:nvPr>
        </p:nvSpPr>
        <p:spPr>
          <a:xfrm>
            <a:off x="1143000" y="1371600"/>
            <a:ext cx="10134600" cy="4800600"/>
          </a:xfrm>
        </p:spPr>
        <p:txBody>
          <a:bodyPr/>
          <a:lstStyle/>
          <a:p>
            <a:pPr>
              <a:lnSpc>
                <a:spcPct val="150000"/>
              </a:lnSpc>
              <a:spcBef>
                <a:spcPct val="65000"/>
              </a:spcBef>
              <a:buFont typeface="Wingdings" panose="05000000000000000000" pitchFamily="2" charset="2"/>
              <a:buChar char="n"/>
            </a:pPr>
            <a:r>
              <a:rPr lang="zh-CN" altLang="en-US" dirty="0">
                <a:latin typeface="微软雅黑" pitchFamily="34" charset="-122"/>
                <a:ea typeface="微软雅黑" pitchFamily="34" charset="-122"/>
              </a:rPr>
              <a:t>赋值运算符  </a:t>
            </a:r>
          </a:p>
          <a:p>
            <a:pPr lvl="1">
              <a:lnSpc>
                <a:spcPct val="150000"/>
              </a:lnSpc>
              <a:spcBef>
                <a:spcPct val="65000"/>
              </a:spcBef>
              <a:buFont typeface="Wingdings" panose="05000000000000000000" pitchFamily="2" charset="2"/>
              <a:buChar char="Ø"/>
            </a:pPr>
            <a:r>
              <a:rPr lang="zh-CN" altLang="en-US" sz="1800" dirty="0"/>
              <a:t>有方向性，右结合；</a:t>
            </a:r>
          </a:p>
          <a:p>
            <a:pPr lvl="1">
              <a:lnSpc>
                <a:spcPct val="150000"/>
              </a:lnSpc>
              <a:buFont typeface="Wingdings" panose="05000000000000000000" pitchFamily="2" charset="2"/>
              <a:buChar char="Ø"/>
            </a:pPr>
            <a:r>
              <a:rPr lang="zh-CN" altLang="en-US" sz="1800" dirty="0"/>
              <a:t>当</a:t>
            </a:r>
            <a:r>
              <a:rPr sz="1800" dirty="0"/>
              <a:t>v</a:t>
            </a:r>
            <a:r>
              <a:rPr lang="zh-CN" altLang="en-US" sz="1800" dirty="0"/>
              <a:t>和</a:t>
            </a:r>
            <a:r>
              <a:rPr sz="1800" dirty="0"/>
              <a:t>e</a:t>
            </a:r>
            <a:r>
              <a:rPr lang="zh-CN" altLang="en-US" sz="1800" dirty="0"/>
              <a:t>的类型不同时，赋值运算符会把</a:t>
            </a:r>
            <a:r>
              <a:rPr sz="1800" dirty="0"/>
              <a:t>e</a:t>
            </a:r>
            <a:r>
              <a:rPr lang="zh-CN" altLang="en-US" sz="1800" dirty="0"/>
              <a:t>的值转换成</a:t>
            </a:r>
            <a:r>
              <a:rPr sz="1800" dirty="0"/>
              <a:t>v</a:t>
            </a:r>
            <a:r>
              <a:rPr lang="zh-CN" altLang="en-US" sz="1800" dirty="0"/>
              <a:t>的类型；（特别注意</a:t>
            </a:r>
            <a:r>
              <a:rPr lang="zh-CN" altLang="en-US" sz="1800"/>
              <a:t>浮点型数值赋值给整型变量时，可能改变数值）</a:t>
            </a:r>
            <a:r>
              <a:rPr lang="zh-CN" altLang="en-US" sz="1800" dirty="0"/>
              <a:t>。</a:t>
            </a:r>
          </a:p>
          <a:p>
            <a:pPr>
              <a:lnSpc>
                <a:spcPct val="150000"/>
              </a:lnSpc>
              <a:buFont typeface="Wingdings" panose="05000000000000000000" pitchFamily="2" charset="2"/>
              <a:buChar char="n"/>
            </a:pPr>
            <a:r>
              <a:rPr lang="zh-CN" altLang="en-US" dirty="0">
                <a:latin typeface="微软雅黑" pitchFamily="34" charset="-122"/>
                <a:ea typeface="微软雅黑" pitchFamily="34" charset="-122"/>
              </a:rPr>
              <a:t>复合赋值运算符</a:t>
            </a:r>
            <a:endParaRPr dirty="0">
              <a:latin typeface="微软雅黑" pitchFamily="34" charset="-122"/>
              <a:ea typeface="微软雅黑" pitchFamily="34" charset="-122"/>
            </a:endParaRPr>
          </a:p>
          <a:p>
            <a:pPr lvl="1">
              <a:lnSpc>
                <a:spcPct val="150000"/>
              </a:lnSpc>
              <a:spcBef>
                <a:spcPct val="30000"/>
              </a:spcBef>
              <a:buFont typeface="Wingdings" panose="05000000000000000000" pitchFamily="2" charset="2"/>
              <a:buChar char="Ø"/>
            </a:pPr>
            <a:r>
              <a:rPr lang="zh-CN" altLang="en-US" sz="1800" dirty="0"/>
              <a:t>认准复合赋值运算符；</a:t>
            </a:r>
          </a:p>
          <a:p>
            <a:pPr lvl="1">
              <a:lnSpc>
                <a:spcPct val="150000"/>
              </a:lnSpc>
              <a:spcBef>
                <a:spcPct val="30000"/>
              </a:spcBef>
              <a:buFont typeface="Wingdings" panose="05000000000000000000" pitchFamily="2" charset="2"/>
              <a:buChar char="Ø"/>
            </a:pPr>
            <a:r>
              <a:rPr sz="1800" dirty="0"/>
              <a:t>e</a:t>
            </a:r>
            <a:r>
              <a:rPr lang="zh-CN" altLang="en-US" sz="1800" dirty="0"/>
              <a:t>是整体参与复合赋值运算；</a:t>
            </a:r>
          </a:p>
          <a:p>
            <a:pPr lvl="1">
              <a:lnSpc>
                <a:spcPct val="150000"/>
              </a:lnSpc>
              <a:spcBef>
                <a:spcPct val="30000"/>
              </a:spcBef>
              <a:buFont typeface="Wingdings" panose="05000000000000000000" pitchFamily="2" charset="2"/>
              <a:buChar char="Ø"/>
            </a:pPr>
            <a:r>
              <a:rPr lang="zh-CN" altLang="en-US" sz="1800" dirty="0"/>
              <a:t>有方向性，右结合。</a:t>
            </a:r>
          </a:p>
        </p:txBody>
      </p:sp>
      <p:sp>
        <p:nvSpPr>
          <p:cNvPr id="35842"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4.2 </a:t>
            </a:r>
            <a:r>
              <a:rPr lang="zh-CN" altLang="en-US" sz="3600" b="1" dirty="0">
                <a:solidFill>
                  <a:srgbClr val="990033"/>
                </a:solidFill>
                <a:latin typeface="微软雅黑" panose="020B0503020204020204" pitchFamily="34" charset="-122"/>
                <a:ea typeface="微软雅黑" panose="020B0503020204020204" pitchFamily="34" charset="-122"/>
                <a:cs typeface="+mj-cs"/>
              </a:rPr>
              <a:t>赋值运算符小结</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
        <p:nvSpPr>
          <p:cNvPr id="4" name="Rectangle 3"/>
          <p:cNvSpPr>
            <a:spLocks noChangeArrowheads="1"/>
          </p:cNvSpPr>
          <p:nvPr/>
        </p:nvSpPr>
        <p:spPr bwMode="auto">
          <a:xfrm>
            <a:off x="4230129" y="1458097"/>
            <a:ext cx="2057400" cy="533401"/>
          </a:xfrm>
          <a:prstGeom prst="rect">
            <a:avLst/>
          </a:prstGeom>
          <a:solidFill>
            <a:srgbClr val="C8F0FF"/>
          </a:solidFill>
          <a:ln w="9525">
            <a:noFill/>
            <a:miter lim="800000"/>
            <a:headEnd/>
            <a:tailEnd/>
          </a:ln>
          <a:effectLst>
            <a:glow rad="63500">
              <a:schemeClr val="accent3">
                <a:satMod val="175000"/>
                <a:alpha val="40000"/>
              </a:schemeClr>
            </a:glow>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v = e;</a:t>
            </a:r>
          </a:p>
        </p:txBody>
      </p:sp>
      <p:sp>
        <p:nvSpPr>
          <p:cNvPr id="5" name="Rectangle 3"/>
          <p:cNvSpPr>
            <a:spLocks noChangeArrowheads="1"/>
          </p:cNvSpPr>
          <p:nvPr/>
        </p:nvSpPr>
        <p:spPr bwMode="auto">
          <a:xfrm>
            <a:off x="4230129" y="3886200"/>
            <a:ext cx="5715000" cy="605481"/>
          </a:xfrm>
          <a:prstGeom prst="rect">
            <a:avLst/>
          </a:prstGeom>
          <a:solidFill>
            <a:srgbClr val="C8F0FF"/>
          </a:solidFill>
          <a:ln w="9525">
            <a:noFill/>
            <a:miter lim="800000"/>
            <a:headEnd/>
            <a:tailEnd/>
          </a:ln>
          <a:effectLst>
            <a:glow rad="63500">
              <a:schemeClr val="accent3">
                <a:satMod val="175000"/>
                <a:alpha val="40000"/>
              </a:schemeClr>
            </a:glow>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v += e;  v -= e; v*=e; v/=e; v%=e;</a:t>
            </a:r>
          </a:p>
        </p:txBody>
      </p:sp>
    </p:spTree>
    <p:extLst>
      <p:ext uri="{BB962C8B-B14F-4D97-AF65-F5344CB8AC3E}">
        <p14:creationId xmlns:p14="http://schemas.microsoft.com/office/powerpoint/2010/main" val="134556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Content Placeholder 2"/>
          <p:cNvSpPr>
            <a:spLocks noGrp="1"/>
          </p:cNvSpPr>
          <p:nvPr>
            <p:ph idx="4294967295"/>
          </p:nvPr>
        </p:nvSpPr>
        <p:spPr>
          <a:xfrm>
            <a:off x="1143000" y="1219201"/>
            <a:ext cx="9753600" cy="5181600"/>
          </a:xfrm>
        </p:spPr>
        <p:txBody>
          <a:bodyPr/>
          <a:lstStyle/>
          <a:p>
            <a:pPr>
              <a:lnSpc>
                <a:spcPts val="3120"/>
              </a:lnSpc>
              <a:buFont typeface="Wingdings" panose="05000000000000000000" pitchFamily="2" charset="2"/>
              <a:buChar char="n"/>
            </a:pPr>
            <a:r>
              <a:rPr lang="zh-CN" altLang="en-US" dirty="0"/>
              <a:t>一元算术运算符</a:t>
            </a:r>
          </a:p>
          <a:p>
            <a:pPr lvl="1">
              <a:lnSpc>
                <a:spcPts val="3120"/>
              </a:lnSpc>
              <a:buFont typeface="Wingdings" panose="05000000000000000000" pitchFamily="2" charset="2"/>
              <a:buChar char="Ø"/>
            </a:pPr>
            <a:r>
              <a:rPr sz="2000" dirty="0"/>
              <a:t>-   </a:t>
            </a:r>
            <a:r>
              <a:rPr lang="zh-CN" altLang="en-US" sz="2000" dirty="0"/>
              <a:t>一元负号运算符     </a:t>
            </a:r>
            <a:r>
              <a:rPr lang="zh-CN" altLang="en-US" dirty="0">
                <a:solidFill>
                  <a:srgbClr val="006600"/>
                </a:solidFill>
              </a:rPr>
              <a:t>例如 </a:t>
            </a:r>
            <a:r>
              <a:rPr dirty="0">
                <a:solidFill>
                  <a:srgbClr val="006600"/>
                </a:solidFill>
              </a:rPr>
              <a:t>-2</a:t>
            </a:r>
            <a:r>
              <a:rPr lang="zh-CN" altLang="en-US" dirty="0">
                <a:solidFill>
                  <a:srgbClr val="006600"/>
                </a:solidFill>
              </a:rPr>
              <a:t>， </a:t>
            </a:r>
            <a:r>
              <a:rPr dirty="0">
                <a:solidFill>
                  <a:srgbClr val="006600"/>
                </a:solidFill>
              </a:rPr>
              <a:t>-10</a:t>
            </a:r>
            <a:r>
              <a:rPr lang="zh-CN" altLang="en-US" dirty="0">
                <a:solidFill>
                  <a:srgbClr val="006600"/>
                </a:solidFill>
              </a:rPr>
              <a:t>， </a:t>
            </a:r>
            <a:r>
              <a:rPr dirty="0">
                <a:solidFill>
                  <a:srgbClr val="006600"/>
                </a:solidFill>
              </a:rPr>
              <a:t>-599……</a:t>
            </a:r>
            <a:endParaRPr lang="zh-CN" altLang="en-US" sz="2000" dirty="0">
              <a:solidFill>
                <a:srgbClr val="006600"/>
              </a:solidFill>
            </a:endParaRPr>
          </a:p>
          <a:p>
            <a:pPr lvl="1">
              <a:lnSpc>
                <a:spcPts val="3120"/>
              </a:lnSpc>
              <a:buFont typeface="Wingdings" panose="05000000000000000000" pitchFamily="2" charset="2"/>
              <a:buChar char="Ø"/>
            </a:pPr>
            <a:r>
              <a:rPr sz="2000" dirty="0"/>
              <a:t>+  </a:t>
            </a:r>
            <a:r>
              <a:rPr lang="zh-CN" altLang="en-US" sz="2000" dirty="0"/>
              <a:t>一元正号运算符     </a:t>
            </a:r>
            <a:r>
              <a:rPr lang="zh-CN" altLang="en-US" dirty="0">
                <a:solidFill>
                  <a:srgbClr val="006600"/>
                </a:solidFill>
              </a:rPr>
              <a:t>例如 </a:t>
            </a:r>
            <a:r>
              <a:rPr dirty="0">
                <a:solidFill>
                  <a:srgbClr val="006600"/>
                </a:solidFill>
              </a:rPr>
              <a:t>+2</a:t>
            </a:r>
            <a:r>
              <a:rPr lang="zh-CN" altLang="en-US" dirty="0">
                <a:solidFill>
                  <a:srgbClr val="006600"/>
                </a:solidFill>
              </a:rPr>
              <a:t>， </a:t>
            </a:r>
            <a:r>
              <a:rPr dirty="0">
                <a:solidFill>
                  <a:srgbClr val="006600"/>
                </a:solidFill>
              </a:rPr>
              <a:t>+10</a:t>
            </a:r>
            <a:r>
              <a:rPr lang="zh-CN" altLang="en-US" dirty="0">
                <a:solidFill>
                  <a:srgbClr val="006600"/>
                </a:solidFill>
              </a:rPr>
              <a:t>，</a:t>
            </a:r>
            <a:r>
              <a:rPr dirty="0">
                <a:solidFill>
                  <a:srgbClr val="006600"/>
                </a:solidFill>
              </a:rPr>
              <a:t>+599……</a:t>
            </a:r>
            <a:endParaRPr sz="2000" dirty="0">
              <a:solidFill>
                <a:srgbClr val="006600"/>
              </a:solidFill>
            </a:endParaRPr>
          </a:p>
          <a:p>
            <a:pPr>
              <a:lnSpc>
                <a:spcPts val="3120"/>
              </a:lnSpc>
              <a:buFont typeface="Wingdings" panose="05000000000000000000" pitchFamily="2" charset="2"/>
              <a:buChar char="n"/>
            </a:pPr>
            <a:r>
              <a:rPr lang="zh-CN" altLang="en-US" dirty="0"/>
              <a:t>二元算术运算符</a:t>
            </a:r>
          </a:p>
          <a:p>
            <a:pPr lvl="1">
              <a:lnSpc>
                <a:spcPts val="3120"/>
              </a:lnSpc>
              <a:buFont typeface="Wingdings" panose="05000000000000000000" pitchFamily="2" charset="2"/>
              <a:buChar char="Ø"/>
            </a:pPr>
            <a:r>
              <a:rPr sz="2000" dirty="0">
                <a:cs typeface="Courier New" pitchFamily="49" charset="0"/>
              </a:rPr>
              <a:t> + </a:t>
            </a:r>
            <a:r>
              <a:rPr lang="zh-CN" altLang="en-US" sz="2000" dirty="0"/>
              <a:t>加（</a:t>
            </a:r>
            <a:r>
              <a:rPr sz="2000" dirty="0"/>
              <a:t>addition</a:t>
            </a:r>
            <a:r>
              <a:rPr lang="zh-CN" altLang="en-US" sz="2000" dirty="0"/>
              <a:t>）</a:t>
            </a:r>
          </a:p>
          <a:p>
            <a:pPr lvl="1">
              <a:lnSpc>
                <a:spcPts val="3120"/>
              </a:lnSpc>
              <a:buFont typeface="Wingdings" panose="05000000000000000000" pitchFamily="2" charset="2"/>
              <a:buChar char="Ø"/>
            </a:pPr>
            <a:r>
              <a:rPr sz="2000" dirty="0"/>
              <a:t> -  </a:t>
            </a:r>
            <a:r>
              <a:rPr lang="zh-CN" altLang="en-US" sz="2000" dirty="0"/>
              <a:t>减（</a:t>
            </a:r>
            <a:r>
              <a:rPr sz="2000" dirty="0"/>
              <a:t>subtraction</a:t>
            </a:r>
            <a:r>
              <a:rPr lang="zh-CN" altLang="en-US" sz="2000" dirty="0"/>
              <a:t>）</a:t>
            </a:r>
          </a:p>
          <a:p>
            <a:pPr lvl="1">
              <a:lnSpc>
                <a:spcPts val="3120"/>
              </a:lnSpc>
              <a:buFont typeface="Wingdings" panose="05000000000000000000" pitchFamily="2" charset="2"/>
              <a:buChar char="Ø"/>
            </a:pPr>
            <a:r>
              <a:rPr sz="2000" dirty="0"/>
              <a:t> *  </a:t>
            </a:r>
            <a:r>
              <a:rPr lang="zh-CN" altLang="en-US" sz="2000" dirty="0"/>
              <a:t>乘（</a:t>
            </a:r>
            <a:r>
              <a:rPr sz="2000" dirty="0"/>
              <a:t>multiplication</a:t>
            </a:r>
            <a:r>
              <a:rPr lang="zh-CN" altLang="en-US" sz="2000" dirty="0"/>
              <a:t>）</a:t>
            </a:r>
          </a:p>
          <a:p>
            <a:pPr lvl="1">
              <a:lnSpc>
                <a:spcPts val="3120"/>
              </a:lnSpc>
              <a:buFont typeface="Wingdings" panose="05000000000000000000" pitchFamily="2" charset="2"/>
              <a:buChar char="Ø"/>
            </a:pPr>
            <a:r>
              <a:rPr sz="2000" dirty="0"/>
              <a:t> /  </a:t>
            </a:r>
            <a:r>
              <a:rPr lang="zh-CN" altLang="en-US" sz="2000" dirty="0"/>
              <a:t>除（</a:t>
            </a:r>
            <a:r>
              <a:rPr sz="2000" dirty="0"/>
              <a:t>division</a:t>
            </a:r>
            <a:r>
              <a:rPr lang="zh-CN" altLang="en-US" sz="2000" dirty="0"/>
              <a:t>）</a:t>
            </a:r>
          </a:p>
          <a:p>
            <a:pPr lvl="1">
              <a:lnSpc>
                <a:spcPts val="3120"/>
              </a:lnSpc>
              <a:buFont typeface="Wingdings" panose="05000000000000000000" pitchFamily="2" charset="2"/>
              <a:buChar char="Ø"/>
            </a:pPr>
            <a:r>
              <a:rPr sz="2000" dirty="0"/>
              <a:t> % </a:t>
            </a:r>
            <a:r>
              <a:rPr lang="zh-CN" altLang="en-US" sz="2000" dirty="0"/>
              <a:t>取余（</a:t>
            </a:r>
            <a:r>
              <a:rPr sz="2000" dirty="0"/>
              <a:t>remainder</a:t>
            </a:r>
            <a:r>
              <a:rPr lang="zh-CN" altLang="en-US" sz="2000" dirty="0"/>
              <a:t>）</a:t>
            </a:r>
          </a:p>
        </p:txBody>
      </p:sp>
      <p:sp>
        <p:nvSpPr>
          <p:cNvPr id="4" name="标题 3"/>
          <p:cNvSpPr>
            <a:spLocks noGrp="1"/>
          </p:cNvSpPr>
          <p:nvPr>
            <p:ph type="title"/>
          </p:nvPr>
        </p:nvSpPr>
        <p:spPr>
          <a:xfrm>
            <a:off x="1066800" y="533400"/>
            <a:ext cx="10363200" cy="685800"/>
          </a:xfrm>
        </p:spPr>
        <p:txBody>
          <a:bodyPr/>
          <a:lstStyle/>
          <a:p>
            <a:r>
              <a:rPr lang="en-US" altLang="zh-CN" dirty="0"/>
              <a:t>4.1 </a:t>
            </a:r>
            <a:r>
              <a:rPr lang="zh-CN" altLang="en-US" dirty="0"/>
              <a:t>算术运算符</a:t>
            </a:r>
          </a:p>
        </p:txBody>
      </p:sp>
    </p:spTree>
    <p:extLst>
      <p:ext uri="{BB962C8B-B14F-4D97-AF65-F5344CB8AC3E}">
        <p14:creationId xmlns:p14="http://schemas.microsoft.com/office/powerpoint/2010/main" val="144187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5" name="Rectangle 5"/>
          <p:cNvSpPr>
            <a:spLocks noChangeArrowheads="1"/>
          </p:cNvSpPr>
          <p:nvPr/>
        </p:nvSpPr>
        <p:spPr bwMode="auto">
          <a:xfrm>
            <a:off x="3048000" y="1905000"/>
            <a:ext cx="5410200" cy="42672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方正姚体" pitchFamily="2" charset="-122"/>
                <a:ea typeface="微软雅黑" pitchFamily="34" charset="-122"/>
              </a:rPr>
              <a:t>算术运算符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方正姚体" pitchFamily="2" charset="-122"/>
                <a:ea typeface="微软雅黑" pitchFamily="34" charset="-122"/>
              </a:rPr>
              <a:t>赋值运算符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CC0099"/>
                </a:solidFill>
                <a:effectLst>
                  <a:outerShdw blurRad="38100" dist="38100" dir="2700000" algn="tl">
                    <a:srgbClr val="C0C0C0"/>
                  </a:outerShdw>
                </a:effectLst>
                <a:latin typeface="Arial" charset="0"/>
                <a:ea typeface="微软雅黑" pitchFamily="34" charset="-122"/>
              </a:rPr>
              <a:t>自增和自减运算符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表达式求值</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表达式语句</a:t>
            </a:r>
          </a:p>
        </p:txBody>
      </p:sp>
      <p:sp>
        <p:nvSpPr>
          <p:cNvPr id="9218" name="Title 1"/>
          <p:cNvSpPr>
            <a:spLocks/>
          </p:cNvSpPr>
          <p:nvPr/>
        </p:nvSpPr>
        <p:spPr bwMode="auto">
          <a:xfrm>
            <a:off x="2133600" y="762000"/>
            <a:ext cx="7772400" cy="685800"/>
          </a:xfrm>
          <a:prstGeom prst="rect">
            <a:avLst/>
          </a:prstGeom>
          <a:noFill/>
          <a:ln w="9525">
            <a:noFill/>
            <a:miter lim="800000"/>
            <a:headEnd/>
            <a:tailEnd/>
          </a:ln>
        </p:spPr>
        <p:txBody>
          <a:bodyPr lIns="92075" tIns="46038" rIns="92075" bIns="46038" anchor="ctr"/>
          <a:lstStyle/>
          <a:p>
            <a:pPr algn="ctr"/>
            <a:r>
              <a:rPr lang="zh-CN" altLang="en-US" sz="4800" b="1" dirty="0">
                <a:solidFill>
                  <a:srgbClr val="990033"/>
                </a:solidFill>
                <a:latin typeface="微软雅黑" panose="020B0503020204020204" pitchFamily="34" charset="-122"/>
                <a:ea typeface="微软雅黑" panose="020B0503020204020204" pitchFamily="34" charset="-122"/>
                <a:cs typeface="+mj-cs"/>
              </a:rPr>
              <a:t>本章要点</a:t>
            </a:r>
          </a:p>
        </p:txBody>
      </p:sp>
    </p:spTree>
    <p:extLst>
      <p:ext uri="{BB962C8B-B14F-4D97-AF65-F5344CB8AC3E}">
        <p14:creationId xmlns:p14="http://schemas.microsoft.com/office/powerpoint/2010/main" val="24317406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Title 1"/>
          <p:cNvSpPr>
            <a:spLocks noGrp="1"/>
          </p:cNvSpPr>
          <p:nvPr>
            <p:ph type="title" idx="4294967295"/>
          </p:nvPr>
        </p:nvSpPr>
        <p:spPr>
          <a:xfrm>
            <a:off x="914400" y="762000"/>
            <a:ext cx="10363200" cy="685800"/>
          </a:xfrm>
        </p:spPr>
        <p:txBody>
          <a:bodyPr/>
          <a:lstStyle/>
          <a:p>
            <a:r>
              <a:rPr lang="en-US" altLang="zh-CN" sz="4000" dirty="0"/>
              <a:t>4.3 </a:t>
            </a:r>
            <a:r>
              <a:rPr lang="zh-CN" altLang="en-US" sz="4000" dirty="0"/>
              <a:t>自增和自减运算符</a:t>
            </a:r>
          </a:p>
        </p:txBody>
      </p:sp>
      <p:sp>
        <p:nvSpPr>
          <p:cNvPr id="35843" name="Content Placeholder 2"/>
          <p:cNvSpPr>
            <a:spLocks noGrp="1"/>
          </p:cNvSpPr>
          <p:nvPr>
            <p:ph idx="4294967295"/>
          </p:nvPr>
        </p:nvSpPr>
        <p:spPr>
          <a:xfrm>
            <a:off x="914400" y="2362200"/>
            <a:ext cx="10287000" cy="4095750"/>
          </a:xfrm>
        </p:spPr>
        <p:txBody>
          <a:bodyPr/>
          <a:lstStyle/>
          <a:p>
            <a:pPr>
              <a:lnSpc>
                <a:spcPct val="150000"/>
              </a:lnSpc>
              <a:spcBef>
                <a:spcPts val="2000"/>
              </a:spcBef>
              <a:buFont typeface="Wingdings" panose="05000000000000000000" pitchFamily="2" charset="2"/>
              <a:buChar char="n"/>
            </a:pPr>
            <a:r>
              <a:rPr lang="zh-CN" altLang="en-US" sz="3200" dirty="0">
                <a:latin typeface="微软雅黑" pitchFamily="34" charset="-122"/>
                <a:ea typeface="微软雅黑" pitchFamily="34" charset="-122"/>
                <a:cs typeface="Courier New" pitchFamily="49" charset="0"/>
              </a:rPr>
              <a:t>自增运算符   </a:t>
            </a:r>
            <a:r>
              <a:rPr sz="3200" dirty="0">
                <a:latin typeface="微软雅黑" pitchFamily="34" charset="-122"/>
                <a:ea typeface="微软雅黑" pitchFamily="34" charset="-122"/>
                <a:cs typeface="Courier New" pitchFamily="49" charset="0"/>
              </a:rPr>
              <a:t>++  </a:t>
            </a:r>
            <a:r>
              <a:rPr lang="zh-CN" altLang="en-US" sz="3200" dirty="0">
                <a:latin typeface="微软雅黑" pitchFamily="34" charset="-122"/>
                <a:ea typeface="微软雅黑" pitchFamily="34" charset="-122"/>
                <a:cs typeface="Courier New" pitchFamily="49" charset="0"/>
              </a:rPr>
              <a:t>（增加</a:t>
            </a:r>
            <a:r>
              <a:rPr sz="3200" dirty="0">
                <a:latin typeface="微软雅黑" pitchFamily="34" charset="-122"/>
                <a:ea typeface="微软雅黑" pitchFamily="34" charset="-122"/>
                <a:cs typeface="Courier New" pitchFamily="49" charset="0"/>
              </a:rPr>
              <a:t>1</a:t>
            </a:r>
            <a:r>
              <a:rPr lang="zh-CN" altLang="en-US" sz="3200" dirty="0">
                <a:latin typeface="微软雅黑" pitchFamily="34" charset="-122"/>
                <a:ea typeface="微软雅黑" pitchFamily="34" charset="-122"/>
                <a:cs typeface="Courier New" pitchFamily="49" charset="0"/>
              </a:rPr>
              <a:t>）</a:t>
            </a:r>
          </a:p>
          <a:p>
            <a:pPr>
              <a:lnSpc>
                <a:spcPct val="150000"/>
              </a:lnSpc>
              <a:spcBef>
                <a:spcPts val="2000"/>
              </a:spcBef>
              <a:buFont typeface="Wingdings" panose="05000000000000000000" pitchFamily="2" charset="2"/>
              <a:buChar char="n"/>
            </a:pPr>
            <a:r>
              <a:rPr lang="zh-CN" altLang="en-US" sz="3200" dirty="0">
                <a:latin typeface="微软雅黑" pitchFamily="34" charset="-122"/>
                <a:ea typeface="微软雅黑" pitchFamily="34" charset="-122"/>
                <a:cs typeface="Courier New" pitchFamily="49" charset="0"/>
              </a:rPr>
              <a:t>自减运算符   </a:t>
            </a:r>
            <a:r>
              <a:rPr sz="3200" dirty="0">
                <a:latin typeface="微软雅黑" pitchFamily="34" charset="-122"/>
                <a:ea typeface="微软雅黑" pitchFamily="34" charset="-122"/>
                <a:cs typeface="Courier New" pitchFamily="49" charset="0"/>
              </a:rPr>
              <a:t>--    </a:t>
            </a:r>
            <a:r>
              <a:rPr lang="zh-CN" altLang="en-US" sz="3200" dirty="0">
                <a:latin typeface="微软雅黑" pitchFamily="34" charset="-122"/>
                <a:ea typeface="微软雅黑" pitchFamily="34" charset="-122"/>
                <a:cs typeface="Courier New" pitchFamily="49" charset="0"/>
              </a:rPr>
              <a:t>（减少</a:t>
            </a:r>
            <a:r>
              <a:rPr sz="3200" dirty="0">
                <a:latin typeface="微软雅黑" pitchFamily="34" charset="-122"/>
                <a:ea typeface="微软雅黑" pitchFamily="34" charset="-122"/>
                <a:cs typeface="Courier New" pitchFamily="49" charset="0"/>
              </a:rPr>
              <a:t>1</a:t>
            </a:r>
            <a:r>
              <a:rPr lang="zh-CN" altLang="en-US" sz="3200" dirty="0">
                <a:latin typeface="微软雅黑" pitchFamily="34" charset="-122"/>
                <a:ea typeface="微软雅黑" pitchFamily="34" charset="-122"/>
                <a:cs typeface="Courier New" pitchFamily="49" charset="0"/>
              </a:rPr>
              <a:t>）</a:t>
            </a:r>
          </a:p>
          <a:p>
            <a:pPr>
              <a:lnSpc>
                <a:spcPct val="130000"/>
              </a:lnSpc>
              <a:spcBef>
                <a:spcPct val="35000"/>
              </a:spcBef>
            </a:pPr>
            <a:endParaRPr sz="3200" dirty="0">
              <a:solidFill>
                <a:schemeClr val="tx1"/>
              </a:solidFill>
              <a:latin typeface="微软雅黑" pitchFamily="34" charset="-122"/>
              <a:ea typeface="微软雅黑" pitchFamily="34" charset="-122"/>
              <a:cs typeface="Courier New" pitchFamily="49" charset="0"/>
            </a:endParaRPr>
          </a:p>
        </p:txBody>
      </p:sp>
    </p:spTree>
    <p:extLst>
      <p:ext uri="{BB962C8B-B14F-4D97-AF65-F5344CB8AC3E}">
        <p14:creationId xmlns:p14="http://schemas.microsoft.com/office/powerpoint/2010/main" val="3694382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Title 1"/>
          <p:cNvSpPr>
            <a:spLocks noGrp="1"/>
          </p:cNvSpPr>
          <p:nvPr>
            <p:ph type="title" idx="4294967295"/>
          </p:nvPr>
        </p:nvSpPr>
        <p:spPr/>
        <p:txBody>
          <a:bodyPr/>
          <a:lstStyle/>
          <a:p>
            <a:r>
              <a:rPr lang="en-US" altLang="zh-CN" dirty="0"/>
              <a:t>4.3 </a:t>
            </a:r>
            <a:r>
              <a:rPr lang="zh-CN" altLang="en-US" dirty="0"/>
              <a:t>自增和自减运算符</a:t>
            </a:r>
          </a:p>
        </p:txBody>
      </p:sp>
      <p:sp>
        <p:nvSpPr>
          <p:cNvPr id="35843" name="Content Placeholder 2"/>
          <p:cNvSpPr>
            <a:spLocks noGrp="1"/>
          </p:cNvSpPr>
          <p:nvPr>
            <p:ph idx="4294967295"/>
          </p:nvPr>
        </p:nvSpPr>
        <p:spPr>
          <a:xfrm>
            <a:off x="914400" y="1447800"/>
            <a:ext cx="10210800" cy="5086350"/>
          </a:xfrm>
        </p:spPr>
        <p:txBody>
          <a:bodyPr/>
          <a:lstStyle/>
          <a:p>
            <a:pPr>
              <a:lnSpc>
                <a:spcPct val="130000"/>
              </a:lnSpc>
              <a:spcBef>
                <a:spcPct val="35000"/>
              </a:spcBef>
              <a:buFont typeface="Wingdings" panose="05000000000000000000" pitchFamily="2" charset="2"/>
              <a:buChar char="n"/>
            </a:pPr>
            <a:r>
              <a:rPr lang="zh-CN" altLang="en-US" dirty="0">
                <a:cs typeface="Courier New" pitchFamily="49" charset="0"/>
              </a:rPr>
              <a:t>前缀使用</a:t>
            </a:r>
          </a:p>
          <a:p>
            <a:pPr lvl="1">
              <a:lnSpc>
                <a:spcPct val="130000"/>
              </a:lnSpc>
              <a:spcBef>
                <a:spcPct val="35000"/>
              </a:spcBef>
              <a:buFont typeface="Wingdings" panose="05000000000000000000" pitchFamily="2" charset="2"/>
              <a:buChar char="Ø"/>
            </a:pPr>
            <a:r>
              <a:rPr lang="zh-CN" altLang="en-US" dirty="0">
                <a:latin typeface="微软雅黑" pitchFamily="34" charset="-122"/>
                <a:ea typeface="微软雅黑" pitchFamily="34" charset="-122"/>
                <a:cs typeface="Courier New" pitchFamily="49" charset="0"/>
              </a:rPr>
              <a:t>例如：</a:t>
            </a:r>
            <a:r>
              <a:rPr dirty="0">
                <a:latin typeface="微软雅黑" pitchFamily="34" charset="-122"/>
                <a:ea typeface="微软雅黑" pitchFamily="34" charset="-122"/>
                <a:cs typeface="Courier New" pitchFamily="49" charset="0"/>
              </a:rPr>
              <a:t>++i</a:t>
            </a:r>
            <a:r>
              <a:rPr lang="zh-CN" altLang="en-US" dirty="0">
                <a:latin typeface="微软雅黑" pitchFamily="34" charset="-122"/>
                <a:ea typeface="微软雅黑" pitchFamily="34" charset="-122"/>
                <a:cs typeface="Courier New" pitchFamily="49" charset="0"/>
              </a:rPr>
              <a:t>； </a:t>
            </a:r>
            <a:r>
              <a:rPr dirty="0">
                <a:latin typeface="微软雅黑" pitchFamily="34" charset="-122"/>
                <a:ea typeface="微软雅黑" pitchFamily="34" charset="-122"/>
                <a:cs typeface="Courier New" pitchFamily="49" charset="0"/>
              </a:rPr>
              <a:t>--i</a:t>
            </a:r>
            <a:r>
              <a:rPr lang="zh-CN" altLang="en-US" dirty="0">
                <a:latin typeface="微软雅黑" pitchFamily="34" charset="-122"/>
                <a:ea typeface="微软雅黑" pitchFamily="34" charset="-122"/>
                <a:cs typeface="Courier New" pitchFamily="49" charset="0"/>
              </a:rPr>
              <a:t>；</a:t>
            </a:r>
          </a:p>
          <a:p>
            <a:pPr lvl="1">
              <a:lnSpc>
                <a:spcPct val="130000"/>
              </a:lnSpc>
              <a:spcBef>
                <a:spcPct val="35000"/>
              </a:spcBef>
              <a:buFont typeface="Wingdings" panose="05000000000000000000" pitchFamily="2" charset="2"/>
              <a:buChar char="Ø"/>
            </a:pPr>
            <a:r>
              <a:rPr dirty="0">
                <a:latin typeface="微软雅黑" pitchFamily="34" charset="-122"/>
                <a:ea typeface="微软雅黑" pitchFamily="34" charset="-122"/>
                <a:cs typeface="Courier New" pitchFamily="49" charset="0"/>
              </a:rPr>
              <a:t>i</a:t>
            </a:r>
            <a:r>
              <a:rPr lang="zh-CN" altLang="en-US" dirty="0">
                <a:solidFill>
                  <a:srgbClr val="B82F25"/>
                </a:solidFill>
                <a:latin typeface="微软雅黑" pitchFamily="34" charset="-122"/>
                <a:ea typeface="微软雅黑" pitchFamily="34" charset="-122"/>
                <a:cs typeface="Courier New" pitchFamily="49" charset="0"/>
              </a:rPr>
              <a:t>立即</a:t>
            </a:r>
            <a:r>
              <a:rPr lang="zh-CN" altLang="en-US" dirty="0">
                <a:cs typeface="Courier New" pitchFamily="49" charset="0"/>
              </a:rPr>
              <a:t>自增或自减；如果有，再做其它。</a:t>
            </a:r>
            <a:endParaRPr lang="zh-CN" altLang="en-US" sz="2200" dirty="0">
              <a:cs typeface="Courier New" pitchFamily="49" charset="0"/>
            </a:endParaRPr>
          </a:p>
          <a:p>
            <a:pPr>
              <a:lnSpc>
                <a:spcPct val="130000"/>
              </a:lnSpc>
              <a:spcBef>
                <a:spcPct val="35000"/>
              </a:spcBef>
              <a:buFont typeface="Wingdings" panose="05000000000000000000" pitchFamily="2" charset="2"/>
              <a:buChar char="n"/>
            </a:pPr>
            <a:r>
              <a:rPr lang="zh-CN" altLang="en-US" dirty="0">
                <a:cs typeface="Courier New" pitchFamily="49" charset="0"/>
              </a:rPr>
              <a:t>后缀使用</a:t>
            </a:r>
          </a:p>
          <a:p>
            <a:pPr lvl="1">
              <a:lnSpc>
                <a:spcPct val="130000"/>
              </a:lnSpc>
              <a:spcBef>
                <a:spcPct val="35000"/>
              </a:spcBef>
              <a:buFont typeface="Wingdings" panose="05000000000000000000" pitchFamily="2" charset="2"/>
              <a:buChar char="Ø"/>
            </a:pPr>
            <a:r>
              <a:rPr lang="zh-CN" altLang="en-US" dirty="0">
                <a:latin typeface="微软雅黑" pitchFamily="34" charset="-122"/>
                <a:ea typeface="微软雅黑" pitchFamily="34" charset="-122"/>
                <a:cs typeface="Courier New" pitchFamily="49" charset="0"/>
              </a:rPr>
              <a:t>例如： </a:t>
            </a:r>
            <a:r>
              <a:rPr dirty="0">
                <a:latin typeface="微软雅黑" pitchFamily="34" charset="-122"/>
                <a:ea typeface="微软雅黑" pitchFamily="34" charset="-122"/>
                <a:cs typeface="Courier New" pitchFamily="49" charset="0"/>
              </a:rPr>
              <a:t>i++</a:t>
            </a:r>
            <a:r>
              <a:rPr lang="zh-CN" altLang="en-US" dirty="0">
                <a:latin typeface="微软雅黑" pitchFamily="34" charset="-122"/>
                <a:ea typeface="微软雅黑" pitchFamily="34" charset="-122"/>
                <a:cs typeface="Courier New" pitchFamily="49" charset="0"/>
              </a:rPr>
              <a:t>； </a:t>
            </a:r>
            <a:r>
              <a:rPr dirty="0">
                <a:latin typeface="微软雅黑" pitchFamily="34" charset="-122"/>
                <a:ea typeface="微软雅黑" pitchFamily="34" charset="-122"/>
                <a:cs typeface="Courier New" pitchFamily="49" charset="0"/>
              </a:rPr>
              <a:t>i--</a:t>
            </a:r>
            <a:r>
              <a:rPr lang="zh-CN" altLang="en-US" dirty="0">
                <a:latin typeface="微软雅黑" pitchFamily="34" charset="-122"/>
                <a:ea typeface="微软雅黑" pitchFamily="34" charset="-122"/>
                <a:cs typeface="Courier New" pitchFamily="49" charset="0"/>
              </a:rPr>
              <a:t>；</a:t>
            </a:r>
          </a:p>
          <a:p>
            <a:pPr lvl="1">
              <a:lnSpc>
                <a:spcPct val="130000"/>
              </a:lnSpc>
              <a:spcBef>
                <a:spcPct val="35000"/>
              </a:spcBef>
              <a:buFont typeface="Wingdings" panose="05000000000000000000" pitchFamily="2" charset="2"/>
              <a:buChar char="Ø"/>
            </a:pPr>
            <a:r>
              <a:rPr lang="zh-CN" altLang="en-US" dirty="0">
                <a:latin typeface="微软雅黑" pitchFamily="34" charset="-122"/>
                <a:ea typeface="微软雅黑" pitchFamily="34" charset="-122"/>
                <a:cs typeface="Courier New" pitchFamily="49" charset="0"/>
              </a:rPr>
              <a:t>先用</a:t>
            </a:r>
            <a:r>
              <a:rPr dirty="0">
                <a:latin typeface="微软雅黑" pitchFamily="34" charset="-122"/>
                <a:ea typeface="微软雅黑" pitchFamily="34" charset="-122"/>
                <a:cs typeface="Courier New" pitchFamily="49" charset="0"/>
              </a:rPr>
              <a:t>i</a:t>
            </a:r>
            <a:r>
              <a:rPr lang="zh-CN" altLang="en-US" dirty="0">
                <a:latin typeface="微软雅黑" pitchFamily="34" charset="-122"/>
                <a:ea typeface="微软雅黑" pitchFamily="34" charset="-122"/>
                <a:cs typeface="Courier New" pitchFamily="49" charset="0"/>
              </a:rPr>
              <a:t>的原始值；</a:t>
            </a:r>
            <a:r>
              <a:rPr lang="zh-CN" altLang="en-US" dirty="0">
                <a:solidFill>
                  <a:srgbClr val="B82F25"/>
                </a:solidFill>
                <a:latin typeface="微软雅黑" pitchFamily="34" charset="-122"/>
                <a:ea typeface="微软雅黑" pitchFamily="34" charset="-122"/>
                <a:cs typeface="Courier New" pitchFamily="49" charset="0"/>
              </a:rPr>
              <a:t>随后</a:t>
            </a:r>
            <a:r>
              <a:rPr lang="zh-CN" altLang="en-US" dirty="0">
                <a:latin typeface="微软雅黑" pitchFamily="34" charset="-122"/>
                <a:ea typeface="微软雅黑" pitchFamily="34" charset="-122"/>
                <a:cs typeface="Courier New" pitchFamily="49" charset="0"/>
              </a:rPr>
              <a:t>（在本语句执行结束前）</a:t>
            </a:r>
            <a:r>
              <a:rPr dirty="0">
                <a:latin typeface="微软雅黑" pitchFamily="34" charset="-122"/>
                <a:ea typeface="微软雅黑" pitchFamily="34" charset="-122"/>
                <a:cs typeface="Courier New" pitchFamily="49" charset="0"/>
              </a:rPr>
              <a:t>i</a:t>
            </a:r>
            <a:r>
              <a:rPr lang="zh-CN" altLang="en-US" dirty="0">
                <a:latin typeface="微软雅黑" pitchFamily="34" charset="-122"/>
                <a:ea typeface="微软雅黑" pitchFamily="34" charset="-122"/>
                <a:cs typeface="Courier New" pitchFamily="49" charset="0"/>
              </a:rPr>
              <a:t>再自增或自减。</a:t>
            </a:r>
          </a:p>
          <a:p>
            <a:pPr lvl="1">
              <a:lnSpc>
                <a:spcPct val="130000"/>
              </a:lnSpc>
              <a:spcBef>
                <a:spcPct val="35000"/>
              </a:spcBef>
            </a:pPr>
            <a:endParaRPr lang="zh-CN" altLang="en-US" dirty="0">
              <a:solidFill>
                <a:schemeClr val="tx1"/>
              </a:solidFill>
              <a:latin typeface="微软雅黑" pitchFamily="34" charset="-122"/>
              <a:ea typeface="微软雅黑" pitchFamily="34" charset="-122"/>
              <a:cs typeface="Courier New" pitchFamily="49" charset="0"/>
            </a:endParaRPr>
          </a:p>
        </p:txBody>
      </p:sp>
    </p:spTree>
    <p:extLst>
      <p:ext uri="{BB962C8B-B14F-4D97-AF65-F5344CB8AC3E}">
        <p14:creationId xmlns:p14="http://schemas.microsoft.com/office/powerpoint/2010/main" val="307016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584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8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 name="Title 1"/>
          <p:cNvSpPr>
            <a:spLocks noGrp="1"/>
          </p:cNvSpPr>
          <p:nvPr>
            <p:ph type="title" idx="4294967295"/>
          </p:nvPr>
        </p:nvSpPr>
        <p:spPr/>
        <p:txBody>
          <a:bodyPr/>
          <a:lstStyle/>
          <a:p>
            <a:r>
              <a:rPr lang="en-US" altLang="zh-CN" dirty="0"/>
              <a:t>4.3 </a:t>
            </a:r>
            <a:r>
              <a:rPr lang="zh-CN" altLang="en-US" dirty="0"/>
              <a:t>自增和自减运算符</a:t>
            </a:r>
          </a:p>
        </p:txBody>
      </p:sp>
      <p:sp>
        <p:nvSpPr>
          <p:cNvPr id="14338" name="Rectangle 3"/>
          <p:cNvSpPr>
            <a:spLocks noChangeArrowheads="1"/>
          </p:cNvSpPr>
          <p:nvPr/>
        </p:nvSpPr>
        <p:spPr bwMode="auto">
          <a:xfrm>
            <a:off x="3505200" y="2590800"/>
            <a:ext cx="2065338"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b="1" dirty="0">
                <a:latin typeface="微软雅黑" pitchFamily="34" charset="-122"/>
                <a:ea typeface="微软雅黑" pitchFamily="34" charset="-122"/>
              </a:rPr>
              <a:t>i++</a:t>
            </a:r>
            <a:r>
              <a:rPr lang="zh-CN" altLang="en-US" b="1" dirty="0">
                <a:latin typeface="微软雅黑" pitchFamily="34" charset="-122"/>
                <a:ea typeface="微软雅黑" pitchFamily="34" charset="-122"/>
              </a:rPr>
              <a:t>；</a:t>
            </a:r>
          </a:p>
        </p:txBody>
      </p:sp>
      <p:sp>
        <p:nvSpPr>
          <p:cNvPr id="14339" name="Rectangle 5"/>
          <p:cNvSpPr>
            <a:spLocks noChangeArrowheads="1"/>
          </p:cNvSpPr>
          <p:nvPr/>
        </p:nvSpPr>
        <p:spPr bwMode="auto">
          <a:xfrm>
            <a:off x="3505200" y="3276600"/>
            <a:ext cx="20574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b="1" dirty="0">
                <a:latin typeface="微软雅黑" pitchFamily="34" charset="-122"/>
                <a:ea typeface="微软雅黑" pitchFamily="34" charset="-122"/>
              </a:rPr>
              <a:t>++i</a:t>
            </a:r>
            <a:r>
              <a:rPr lang="zh-CN" altLang="en-US" b="1" dirty="0">
                <a:latin typeface="微软雅黑" pitchFamily="34" charset="-122"/>
                <a:ea typeface="微软雅黑" pitchFamily="34" charset="-122"/>
              </a:rPr>
              <a:t>；</a:t>
            </a:r>
          </a:p>
        </p:txBody>
      </p:sp>
      <p:sp>
        <p:nvSpPr>
          <p:cNvPr id="14340" name="Rectangle 3"/>
          <p:cNvSpPr>
            <a:spLocks noChangeArrowheads="1"/>
          </p:cNvSpPr>
          <p:nvPr/>
        </p:nvSpPr>
        <p:spPr bwMode="auto">
          <a:xfrm>
            <a:off x="5867400" y="2590800"/>
            <a:ext cx="2065338"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b="1">
                <a:latin typeface="微软雅黑" pitchFamily="34" charset="-122"/>
                <a:ea typeface="微软雅黑" pitchFamily="34" charset="-122"/>
              </a:rPr>
              <a:t>i--</a:t>
            </a:r>
            <a:r>
              <a:rPr lang="zh-CN" altLang="en-US" b="1">
                <a:latin typeface="微软雅黑" pitchFamily="34" charset="-122"/>
                <a:ea typeface="微软雅黑" pitchFamily="34" charset="-122"/>
              </a:rPr>
              <a:t>；</a:t>
            </a:r>
          </a:p>
        </p:txBody>
      </p:sp>
      <p:sp>
        <p:nvSpPr>
          <p:cNvPr id="14341" name="Rectangle 5"/>
          <p:cNvSpPr>
            <a:spLocks noChangeArrowheads="1"/>
          </p:cNvSpPr>
          <p:nvPr/>
        </p:nvSpPr>
        <p:spPr bwMode="auto">
          <a:xfrm>
            <a:off x="5867400" y="3276600"/>
            <a:ext cx="20574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b="1" dirty="0">
                <a:latin typeface="微软雅黑" pitchFamily="34" charset="-122"/>
                <a:ea typeface="微软雅黑" pitchFamily="34" charset="-122"/>
              </a:rPr>
              <a:t>--i</a:t>
            </a:r>
            <a:r>
              <a:rPr lang="zh-CN" altLang="en-US" b="1" dirty="0">
                <a:latin typeface="微软雅黑" pitchFamily="34" charset="-122"/>
                <a:ea typeface="微软雅黑" pitchFamily="34" charset="-122"/>
              </a:rPr>
              <a:t>；</a:t>
            </a:r>
          </a:p>
        </p:txBody>
      </p:sp>
    </p:spTree>
    <p:extLst>
      <p:ext uri="{BB962C8B-B14F-4D97-AF65-F5344CB8AC3E}">
        <p14:creationId xmlns:p14="http://schemas.microsoft.com/office/powerpoint/2010/main" val="3906106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Content Placeholder 2"/>
          <p:cNvSpPr>
            <a:spLocks noGrp="1"/>
          </p:cNvSpPr>
          <p:nvPr>
            <p:ph idx="4294967295"/>
          </p:nvPr>
        </p:nvSpPr>
        <p:spPr>
          <a:xfrm>
            <a:off x="990600" y="1066800"/>
            <a:ext cx="10210799" cy="5543550"/>
          </a:xfrm>
        </p:spPr>
        <p:txBody>
          <a:bodyPr/>
          <a:lstStyle/>
          <a:p>
            <a:pPr>
              <a:lnSpc>
                <a:spcPct val="120000"/>
              </a:lnSpc>
              <a:spcBef>
                <a:spcPct val="0"/>
              </a:spcBef>
              <a:buFont typeface="Wingdings" panose="05000000000000000000" pitchFamily="2" charset="2"/>
              <a:buChar char="n"/>
            </a:pPr>
            <a:r>
              <a:rPr lang="zh-CN" altLang="en-US" sz="2200" dirty="0"/>
              <a:t>前缀</a:t>
            </a:r>
          </a:p>
          <a:p>
            <a:pPr lvl="1">
              <a:spcBef>
                <a:spcPct val="0"/>
              </a:spcBef>
              <a:buFont typeface="Times New Roman" pitchFamily="18" charset="0"/>
              <a:buNone/>
            </a:pPr>
            <a:r>
              <a:rPr sz="2000" dirty="0">
                <a:solidFill>
                  <a:schemeClr val="tx1"/>
                </a:solidFill>
              </a:rPr>
              <a:t>i = 1; </a:t>
            </a:r>
          </a:p>
          <a:p>
            <a:pPr lvl="1">
              <a:spcBef>
                <a:spcPct val="0"/>
              </a:spcBef>
              <a:buFont typeface="Times New Roman" pitchFamily="18" charset="0"/>
              <a:buNone/>
            </a:pPr>
            <a:r>
              <a:rPr sz="2000" dirty="0" err="1">
                <a:solidFill>
                  <a:schemeClr val="tx1"/>
                </a:solidFill>
              </a:rPr>
              <a:t>printf</a:t>
            </a:r>
            <a:r>
              <a:rPr sz="2000" dirty="0">
                <a:solidFill>
                  <a:schemeClr val="tx1"/>
                </a:solidFill>
              </a:rPr>
              <a:t>("i is %d\n", ++i); </a:t>
            </a:r>
          </a:p>
          <a:p>
            <a:pPr lvl="1">
              <a:spcBef>
                <a:spcPct val="0"/>
              </a:spcBef>
              <a:buFont typeface="Times New Roman" pitchFamily="18" charset="0"/>
              <a:buNone/>
            </a:pPr>
            <a:r>
              <a:rPr sz="2000" dirty="0" err="1">
                <a:solidFill>
                  <a:schemeClr val="tx1"/>
                </a:solidFill>
              </a:rPr>
              <a:t>printf</a:t>
            </a:r>
            <a:r>
              <a:rPr sz="2000" dirty="0">
                <a:solidFill>
                  <a:schemeClr val="tx1"/>
                </a:solidFill>
              </a:rPr>
              <a:t>("i is %d\n", i);   </a:t>
            </a:r>
          </a:p>
          <a:p>
            <a:pPr lvl="1">
              <a:spcBef>
                <a:spcPct val="0"/>
              </a:spcBef>
              <a:buFont typeface="Times New Roman" pitchFamily="18" charset="0"/>
              <a:buNone/>
            </a:pPr>
            <a:r>
              <a:rPr sz="2000" dirty="0">
                <a:solidFill>
                  <a:schemeClr val="tx1"/>
                </a:solidFill>
              </a:rPr>
              <a:t>i = 1;</a:t>
            </a:r>
          </a:p>
          <a:p>
            <a:pPr lvl="1">
              <a:spcBef>
                <a:spcPct val="0"/>
              </a:spcBef>
              <a:buFont typeface="Times New Roman" pitchFamily="18" charset="0"/>
              <a:buNone/>
            </a:pPr>
            <a:r>
              <a:rPr sz="2000" dirty="0" err="1">
                <a:solidFill>
                  <a:schemeClr val="tx1"/>
                </a:solidFill>
              </a:rPr>
              <a:t>printf</a:t>
            </a:r>
            <a:r>
              <a:rPr sz="2000" dirty="0">
                <a:solidFill>
                  <a:schemeClr val="tx1"/>
                </a:solidFill>
              </a:rPr>
              <a:t>("i is %d\n", --i); </a:t>
            </a:r>
          </a:p>
          <a:p>
            <a:pPr lvl="1">
              <a:spcBef>
                <a:spcPct val="0"/>
              </a:spcBef>
              <a:buFont typeface="Times New Roman" pitchFamily="18" charset="0"/>
              <a:buNone/>
            </a:pPr>
            <a:r>
              <a:rPr sz="2000" dirty="0" err="1">
                <a:solidFill>
                  <a:schemeClr val="tx1"/>
                </a:solidFill>
              </a:rPr>
              <a:t>printf</a:t>
            </a:r>
            <a:r>
              <a:rPr sz="2000" dirty="0">
                <a:solidFill>
                  <a:schemeClr val="tx1"/>
                </a:solidFill>
              </a:rPr>
              <a:t>("i is %d\n", i);   </a:t>
            </a:r>
          </a:p>
          <a:p>
            <a:pPr>
              <a:lnSpc>
                <a:spcPct val="120000"/>
              </a:lnSpc>
              <a:buFont typeface="Wingdings" panose="05000000000000000000" pitchFamily="2" charset="2"/>
              <a:buChar char="n"/>
            </a:pPr>
            <a:r>
              <a:rPr lang="zh-CN" altLang="en-US" sz="2200" dirty="0"/>
              <a:t>后缀</a:t>
            </a:r>
          </a:p>
          <a:p>
            <a:pPr lvl="1">
              <a:spcBef>
                <a:spcPct val="0"/>
              </a:spcBef>
              <a:buFont typeface="Times New Roman" pitchFamily="18" charset="0"/>
              <a:buNone/>
            </a:pPr>
            <a:r>
              <a:rPr sz="2000" dirty="0">
                <a:solidFill>
                  <a:schemeClr val="tx1"/>
                </a:solidFill>
              </a:rPr>
              <a:t>i = 1;</a:t>
            </a:r>
          </a:p>
          <a:p>
            <a:pPr lvl="1">
              <a:spcBef>
                <a:spcPct val="0"/>
              </a:spcBef>
              <a:buFont typeface="Times New Roman" pitchFamily="18" charset="0"/>
              <a:buNone/>
            </a:pPr>
            <a:r>
              <a:rPr sz="2000" dirty="0" err="1">
                <a:solidFill>
                  <a:schemeClr val="tx1"/>
                </a:solidFill>
              </a:rPr>
              <a:t>printf</a:t>
            </a:r>
            <a:r>
              <a:rPr sz="2000" dirty="0">
                <a:solidFill>
                  <a:schemeClr val="tx1"/>
                </a:solidFill>
              </a:rPr>
              <a:t>("i is %d\n", i ++); </a:t>
            </a:r>
          </a:p>
          <a:p>
            <a:pPr lvl="1">
              <a:spcBef>
                <a:spcPct val="0"/>
              </a:spcBef>
              <a:buFont typeface="Times New Roman" pitchFamily="18" charset="0"/>
              <a:buNone/>
            </a:pPr>
            <a:r>
              <a:rPr sz="2000" dirty="0" err="1">
                <a:solidFill>
                  <a:schemeClr val="tx1"/>
                </a:solidFill>
              </a:rPr>
              <a:t>printf</a:t>
            </a:r>
            <a:r>
              <a:rPr sz="2000" dirty="0">
                <a:solidFill>
                  <a:schemeClr val="tx1"/>
                </a:solidFill>
              </a:rPr>
              <a:t>("i is %d\n", i);    </a:t>
            </a:r>
          </a:p>
          <a:p>
            <a:pPr lvl="1">
              <a:spcBef>
                <a:spcPct val="0"/>
              </a:spcBef>
              <a:buFont typeface="Times New Roman" pitchFamily="18" charset="0"/>
              <a:buNone/>
            </a:pPr>
            <a:r>
              <a:rPr sz="2000" dirty="0">
                <a:solidFill>
                  <a:schemeClr val="tx1"/>
                </a:solidFill>
              </a:rPr>
              <a:t>i = 1;</a:t>
            </a:r>
          </a:p>
          <a:p>
            <a:pPr lvl="1">
              <a:spcBef>
                <a:spcPct val="0"/>
              </a:spcBef>
              <a:buFont typeface="Times New Roman" pitchFamily="18" charset="0"/>
              <a:buNone/>
            </a:pPr>
            <a:r>
              <a:rPr sz="2000" dirty="0" err="1">
                <a:solidFill>
                  <a:schemeClr val="tx1"/>
                </a:solidFill>
              </a:rPr>
              <a:t>printf</a:t>
            </a:r>
            <a:r>
              <a:rPr sz="2000" dirty="0">
                <a:solidFill>
                  <a:schemeClr val="tx1"/>
                </a:solidFill>
              </a:rPr>
              <a:t>("i is %d\n", i --); </a:t>
            </a:r>
          </a:p>
          <a:p>
            <a:pPr lvl="1">
              <a:spcBef>
                <a:spcPct val="0"/>
              </a:spcBef>
              <a:buFont typeface="Times New Roman" pitchFamily="18" charset="0"/>
              <a:buNone/>
            </a:pPr>
            <a:r>
              <a:rPr sz="2000" dirty="0" err="1">
                <a:solidFill>
                  <a:schemeClr val="tx1"/>
                </a:solidFill>
              </a:rPr>
              <a:t>printf</a:t>
            </a:r>
            <a:r>
              <a:rPr sz="2000" dirty="0">
                <a:solidFill>
                  <a:schemeClr val="tx1"/>
                </a:solidFill>
              </a:rPr>
              <a:t>("i is %d\n", i);    </a:t>
            </a:r>
            <a:endParaRPr lang="zh-CN" altLang="en-US" sz="1800" dirty="0">
              <a:latin typeface="Courier New" pitchFamily="49" charset="0"/>
              <a:ea typeface="宋体" charset="-122"/>
            </a:endParaRPr>
          </a:p>
        </p:txBody>
      </p:sp>
      <p:sp>
        <p:nvSpPr>
          <p:cNvPr id="16386"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4.3 </a:t>
            </a:r>
            <a:r>
              <a:rPr lang="zh-CN" altLang="en-US" sz="3600" b="1" dirty="0">
                <a:solidFill>
                  <a:srgbClr val="990033"/>
                </a:solidFill>
                <a:latin typeface="微软雅黑" panose="020B0503020204020204" pitchFamily="34" charset="-122"/>
                <a:ea typeface="微软雅黑" panose="020B0503020204020204" pitchFamily="34" charset="-122"/>
                <a:cs typeface="+mj-cs"/>
              </a:rPr>
              <a:t>自增和自减运算符</a:t>
            </a:r>
          </a:p>
        </p:txBody>
      </p:sp>
      <p:sp>
        <p:nvSpPr>
          <p:cNvPr id="16387" name="Rectangle 7"/>
          <p:cNvSpPr>
            <a:spLocks noChangeArrowheads="1"/>
          </p:cNvSpPr>
          <p:nvPr/>
        </p:nvSpPr>
        <p:spPr bwMode="auto">
          <a:xfrm>
            <a:off x="7391400" y="1817506"/>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2</a:t>
            </a:r>
          </a:p>
        </p:txBody>
      </p:sp>
      <p:sp>
        <p:nvSpPr>
          <p:cNvPr id="29705" name="Rectangle 9"/>
          <p:cNvSpPr>
            <a:spLocks noChangeArrowheads="1"/>
          </p:cNvSpPr>
          <p:nvPr/>
        </p:nvSpPr>
        <p:spPr bwMode="auto">
          <a:xfrm>
            <a:off x="5791200" y="1790700"/>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6389" name="Rectangle 7"/>
          <p:cNvSpPr>
            <a:spLocks noChangeArrowheads="1"/>
          </p:cNvSpPr>
          <p:nvPr/>
        </p:nvSpPr>
        <p:spPr bwMode="auto">
          <a:xfrm>
            <a:off x="7391400" y="2312806"/>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2</a:t>
            </a:r>
          </a:p>
        </p:txBody>
      </p:sp>
      <p:sp>
        <p:nvSpPr>
          <p:cNvPr id="2" name="Rectangle 9"/>
          <p:cNvSpPr>
            <a:spLocks noChangeArrowheads="1"/>
          </p:cNvSpPr>
          <p:nvPr/>
        </p:nvSpPr>
        <p:spPr bwMode="auto">
          <a:xfrm>
            <a:off x="5791200" y="2286000"/>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6391" name="Rectangle 5"/>
          <p:cNvSpPr>
            <a:spLocks noChangeArrowheads="1"/>
          </p:cNvSpPr>
          <p:nvPr/>
        </p:nvSpPr>
        <p:spPr bwMode="auto">
          <a:xfrm>
            <a:off x="3048000" y="1143000"/>
            <a:ext cx="1752600" cy="457200"/>
          </a:xfrm>
          <a:prstGeom prst="rect">
            <a:avLst/>
          </a:prstGeom>
          <a:solidFill>
            <a:srgbClr val="00D200"/>
          </a:solidFill>
          <a:ln w="9525">
            <a:noFill/>
            <a:miter lim="800000"/>
            <a:headEnd/>
            <a:tailEnd/>
          </a:ln>
        </p:spPr>
        <p:txBody>
          <a:bodyPr wrap="none" anchor="ctr"/>
          <a:lstStyle/>
          <a:p>
            <a:r>
              <a:rPr lang="en-US" altLang="zh-CN" b="1" dirty="0" err="1">
                <a:latin typeface="微软雅黑" pitchFamily="34" charset="-122"/>
                <a:ea typeface="微软雅黑" pitchFamily="34" charset="-122"/>
              </a:rPr>
              <a:t>int</a:t>
            </a:r>
            <a:r>
              <a:rPr lang="en-US" altLang="zh-CN" b="1" dirty="0">
                <a:latin typeface="微软雅黑" pitchFamily="34" charset="-122"/>
                <a:ea typeface="微软雅黑" pitchFamily="34" charset="-122"/>
              </a:rPr>
              <a:t> i;</a:t>
            </a:r>
          </a:p>
        </p:txBody>
      </p:sp>
      <p:sp>
        <p:nvSpPr>
          <p:cNvPr id="16392" name="Rectangle 7"/>
          <p:cNvSpPr>
            <a:spLocks noChangeArrowheads="1"/>
          </p:cNvSpPr>
          <p:nvPr/>
        </p:nvSpPr>
        <p:spPr bwMode="auto">
          <a:xfrm>
            <a:off x="7391400" y="3002803"/>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0</a:t>
            </a:r>
          </a:p>
        </p:txBody>
      </p:sp>
      <p:sp>
        <p:nvSpPr>
          <p:cNvPr id="3" name="Rectangle 9"/>
          <p:cNvSpPr>
            <a:spLocks noChangeArrowheads="1"/>
          </p:cNvSpPr>
          <p:nvPr/>
        </p:nvSpPr>
        <p:spPr bwMode="auto">
          <a:xfrm>
            <a:off x="5791200" y="2969796"/>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6394" name="Rectangle 7"/>
          <p:cNvSpPr>
            <a:spLocks noChangeArrowheads="1"/>
          </p:cNvSpPr>
          <p:nvPr/>
        </p:nvSpPr>
        <p:spPr bwMode="auto">
          <a:xfrm>
            <a:off x="7391400" y="3495596"/>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0</a:t>
            </a:r>
          </a:p>
        </p:txBody>
      </p:sp>
      <p:sp>
        <p:nvSpPr>
          <p:cNvPr id="4" name="Rectangle 9"/>
          <p:cNvSpPr>
            <a:spLocks noChangeArrowheads="1"/>
          </p:cNvSpPr>
          <p:nvPr/>
        </p:nvSpPr>
        <p:spPr bwMode="auto">
          <a:xfrm>
            <a:off x="5791200" y="3419475"/>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6396" name="Rectangle 7"/>
          <p:cNvSpPr>
            <a:spLocks noChangeArrowheads="1"/>
          </p:cNvSpPr>
          <p:nvPr/>
        </p:nvSpPr>
        <p:spPr bwMode="auto">
          <a:xfrm>
            <a:off x="7391400" y="4608096"/>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1</a:t>
            </a:r>
          </a:p>
        </p:txBody>
      </p:sp>
      <p:sp>
        <p:nvSpPr>
          <p:cNvPr id="5" name="Rectangle 9"/>
          <p:cNvSpPr>
            <a:spLocks noChangeArrowheads="1"/>
          </p:cNvSpPr>
          <p:nvPr/>
        </p:nvSpPr>
        <p:spPr bwMode="auto">
          <a:xfrm>
            <a:off x="5791200" y="4614116"/>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6398" name="Rectangle 7"/>
          <p:cNvSpPr>
            <a:spLocks noChangeArrowheads="1"/>
          </p:cNvSpPr>
          <p:nvPr/>
        </p:nvSpPr>
        <p:spPr bwMode="auto">
          <a:xfrm>
            <a:off x="7391400" y="5117432"/>
            <a:ext cx="1828800" cy="457200"/>
          </a:xfrm>
          <a:prstGeom prst="rect">
            <a:avLst/>
          </a:prstGeom>
          <a:solidFill>
            <a:srgbClr val="FF7706"/>
          </a:solidFill>
          <a:ln w="9525">
            <a:noFill/>
            <a:miter lim="800000"/>
            <a:headEnd/>
            <a:tailEnd/>
          </a:ln>
        </p:spPr>
        <p:txBody>
          <a:bodyPr wrap="none" anchor="ctr"/>
          <a:lstStyle/>
          <a:p>
            <a:pPr algn="ctr"/>
            <a:r>
              <a:rPr lang="en-US" altLang="zh-CN" b="1">
                <a:latin typeface="微软雅黑" pitchFamily="34" charset="-122"/>
                <a:ea typeface="微软雅黑" pitchFamily="34" charset="-122"/>
              </a:rPr>
              <a:t>2</a:t>
            </a:r>
          </a:p>
        </p:txBody>
      </p:sp>
      <p:sp>
        <p:nvSpPr>
          <p:cNvPr id="6" name="Rectangle 9"/>
          <p:cNvSpPr>
            <a:spLocks noChangeArrowheads="1"/>
          </p:cNvSpPr>
          <p:nvPr/>
        </p:nvSpPr>
        <p:spPr bwMode="auto">
          <a:xfrm>
            <a:off x="5791200" y="5001128"/>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6400" name="Rectangle 7"/>
          <p:cNvSpPr>
            <a:spLocks noChangeArrowheads="1"/>
          </p:cNvSpPr>
          <p:nvPr/>
        </p:nvSpPr>
        <p:spPr bwMode="auto">
          <a:xfrm>
            <a:off x="7391400" y="5695584"/>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1</a:t>
            </a:r>
          </a:p>
        </p:txBody>
      </p:sp>
      <p:sp>
        <p:nvSpPr>
          <p:cNvPr id="7" name="Rectangle 9"/>
          <p:cNvSpPr>
            <a:spLocks noChangeArrowheads="1"/>
          </p:cNvSpPr>
          <p:nvPr/>
        </p:nvSpPr>
        <p:spPr bwMode="auto">
          <a:xfrm>
            <a:off x="5791200" y="5715000"/>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6402" name="Rectangle 7"/>
          <p:cNvSpPr>
            <a:spLocks noChangeArrowheads="1"/>
          </p:cNvSpPr>
          <p:nvPr/>
        </p:nvSpPr>
        <p:spPr bwMode="auto">
          <a:xfrm>
            <a:off x="7391400" y="6182849"/>
            <a:ext cx="1828800" cy="457200"/>
          </a:xfrm>
          <a:prstGeom prst="rect">
            <a:avLst/>
          </a:prstGeom>
          <a:solidFill>
            <a:srgbClr val="FF7706"/>
          </a:solidFill>
          <a:ln w="9525">
            <a:noFill/>
            <a:miter lim="800000"/>
            <a:headEnd/>
            <a:tailEnd/>
          </a:ln>
        </p:spPr>
        <p:txBody>
          <a:bodyPr wrap="none" anchor="ctr"/>
          <a:lstStyle/>
          <a:p>
            <a:pPr algn="ctr"/>
            <a:r>
              <a:rPr lang="en-US" altLang="zh-CN" b="1">
                <a:latin typeface="微软雅黑" pitchFamily="34" charset="-122"/>
                <a:ea typeface="微软雅黑" pitchFamily="34" charset="-122"/>
              </a:rPr>
              <a:t>0</a:t>
            </a:r>
          </a:p>
        </p:txBody>
      </p:sp>
      <p:sp>
        <p:nvSpPr>
          <p:cNvPr id="8" name="Rectangle 9"/>
          <p:cNvSpPr>
            <a:spLocks noChangeArrowheads="1"/>
          </p:cNvSpPr>
          <p:nvPr/>
        </p:nvSpPr>
        <p:spPr bwMode="auto">
          <a:xfrm>
            <a:off x="5791200" y="6120159"/>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21" name="Rectangle 7"/>
          <p:cNvSpPr>
            <a:spLocks noChangeArrowheads="1"/>
          </p:cNvSpPr>
          <p:nvPr/>
        </p:nvSpPr>
        <p:spPr bwMode="auto">
          <a:xfrm>
            <a:off x="9296400" y="4608096"/>
            <a:ext cx="1828800" cy="457200"/>
          </a:xfrm>
          <a:prstGeom prst="rect">
            <a:avLst/>
          </a:prstGeom>
          <a:solidFill>
            <a:srgbClr val="FF7706"/>
          </a:solidFill>
          <a:ln w="9525">
            <a:noFill/>
            <a:miter lim="800000"/>
            <a:headEnd/>
            <a:tailEnd/>
          </a:ln>
        </p:spPr>
        <p:txBody>
          <a:bodyPr wrap="none" anchor="ctr"/>
          <a:lstStyle/>
          <a:p>
            <a:pPr algn="ctr"/>
            <a:r>
              <a:rPr lang="en-US" altLang="zh-CN" b="1">
                <a:latin typeface="微软雅黑" pitchFamily="34" charset="-122"/>
                <a:ea typeface="微软雅黑" pitchFamily="34" charset="-122"/>
              </a:rPr>
              <a:t>2</a:t>
            </a:r>
          </a:p>
        </p:txBody>
      </p:sp>
      <p:sp>
        <p:nvSpPr>
          <p:cNvPr id="22" name="Rectangle 7"/>
          <p:cNvSpPr>
            <a:spLocks noChangeArrowheads="1"/>
          </p:cNvSpPr>
          <p:nvPr/>
        </p:nvSpPr>
        <p:spPr bwMode="auto">
          <a:xfrm>
            <a:off x="9284677" y="5725649"/>
            <a:ext cx="1828800" cy="457200"/>
          </a:xfrm>
          <a:prstGeom prst="rect">
            <a:avLst/>
          </a:prstGeom>
          <a:solidFill>
            <a:srgbClr val="FF7706"/>
          </a:solidFill>
          <a:ln w="9525">
            <a:noFill/>
            <a:miter lim="800000"/>
            <a:headEnd/>
            <a:tailEnd/>
          </a:ln>
        </p:spPr>
        <p:txBody>
          <a:bodyPr wrap="none" anchor="ctr"/>
          <a:lstStyle/>
          <a:p>
            <a:pPr algn="ctr"/>
            <a:r>
              <a:rPr lang="en-US" altLang="zh-CN" b="1">
                <a:latin typeface="微软雅黑" pitchFamily="34" charset="-122"/>
                <a:ea typeface="微软雅黑" pitchFamily="34" charset="-122"/>
              </a:rPr>
              <a:t>0</a:t>
            </a:r>
          </a:p>
        </p:txBody>
      </p:sp>
    </p:spTree>
    <p:extLst>
      <p:ext uri="{BB962C8B-B14F-4D97-AF65-F5344CB8AC3E}">
        <p14:creationId xmlns:p14="http://schemas.microsoft.com/office/powerpoint/2010/main" val="299054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9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686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36867">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36867">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36867">
                                            <p:txEl>
                                              <p:pRg st="11" end="11"/>
                                            </p:txEl>
                                          </p:spTgt>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36867">
                                            <p:txEl>
                                              <p:pRg st="12" end="12"/>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36867">
                                            <p:txEl>
                                              <p:pRg st="13" end="13"/>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639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639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640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2" autoUpdateAnimBg="0"/>
      <p:bldP spid="16387" grpId="0" animBg="1"/>
      <p:bldP spid="29705" grpId="0"/>
      <p:bldP spid="16389" grpId="0" animBg="1"/>
      <p:bldP spid="2" grpId="0"/>
      <p:bldP spid="16392" grpId="0" animBg="1"/>
      <p:bldP spid="3" grpId="0"/>
      <p:bldP spid="16394" grpId="0" animBg="1"/>
      <p:bldP spid="4" grpId="0"/>
      <p:bldP spid="16396" grpId="0" animBg="1"/>
      <p:bldP spid="5" grpId="0"/>
      <p:bldP spid="16398" grpId="0" animBg="1"/>
      <p:bldP spid="6" grpId="0"/>
      <p:bldP spid="16400" grpId="0" animBg="1"/>
      <p:bldP spid="7" grpId="0"/>
      <p:bldP spid="16402" grpId="0" animBg="1"/>
      <p:bldP spid="8" grpId="0"/>
      <p:bldP spid="21"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Content Placeholder 2"/>
          <p:cNvSpPr>
            <a:spLocks noGrp="1"/>
          </p:cNvSpPr>
          <p:nvPr>
            <p:ph idx="4294967295"/>
          </p:nvPr>
        </p:nvSpPr>
        <p:spPr>
          <a:xfrm>
            <a:off x="1219200" y="1371600"/>
            <a:ext cx="6477000" cy="2514600"/>
          </a:xfrm>
        </p:spPr>
        <p:txBody>
          <a:bodyPr/>
          <a:lstStyle/>
          <a:p>
            <a:pPr>
              <a:lnSpc>
                <a:spcPct val="125000"/>
              </a:lnSpc>
              <a:buFont typeface="Wingdings" panose="05000000000000000000" pitchFamily="2" charset="2"/>
              <a:buChar char="n"/>
            </a:pPr>
            <a:r>
              <a:rPr lang="zh-CN" altLang="en-US" dirty="0">
                <a:latin typeface="微软雅黑" pitchFamily="34" charset="-122"/>
                <a:ea typeface="微软雅黑" pitchFamily="34" charset="-122"/>
              </a:rPr>
              <a:t>举例</a:t>
            </a:r>
            <a:r>
              <a:rPr dirty="0">
                <a:latin typeface="微软雅黑" pitchFamily="34" charset="-122"/>
                <a:ea typeface="微软雅黑" pitchFamily="34" charset="-122"/>
              </a:rPr>
              <a:t>2</a:t>
            </a:r>
            <a:endParaRPr lang="zh-CN" altLang="en-US" dirty="0">
              <a:latin typeface="微软雅黑" pitchFamily="34" charset="-122"/>
              <a:ea typeface="微软雅黑" pitchFamily="34" charset="-122"/>
            </a:endParaRPr>
          </a:p>
          <a:p>
            <a:pPr lvl="1">
              <a:lnSpc>
                <a:spcPct val="125000"/>
              </a:lnSpc>
              <a:buFont typeface="Times New Roman" pitchFamily="18" charset="0"/>
              <a:buNone/>
            </a:pPr>
            <a:r>
              <a:rPr sz="2600" dirty="0">
                <a:solidFill>
                  <a:schemeClr val="tx1"/>
                </a:solidFill>
              </a:rPr>
              <a:t>i = 1;</a:t>
            </a:r>
          </a:p>
          <a:p>
            <a:pPr lvl="1">
              <a:lnSpc>
                <a:spcPct val="125000"/>
              </a:lnSpc>
              <a:buFont typeface="Times New Roman" pitchFamily="18" charset="0"/>
              <a:buNone/>
            </a:pPr>
            <a:r>
              <a:rPr sz="2600" dirty="0">
                <a:solidFill>
                  <a:schemeClr val="tx1"/>
                </a:solidFill>
              </a:rPr>
              <a:t>j = i++;</a:t>
            </a:r>
          </a:p>
          <a:p>
            <a:pPr>
              <a:lnSpc>
                <a:spcPct val="125000"/>
              </a:lnSpc>
            </a:pPr>
            <a:endParaRPr lang="zh-CN" altLang="en-US" dirty="0">
              <a:solidFill>
                <a:schemeClr val="tx1"/>
              </a:solidFill>
              <a:latin typeface="微软雅黑" pitchFamily="34" charset="-122"/>
              <a:ea typeface="微软雅黑" pitchFamily="34" charset="-122"/>
            </a:endParaRPr>
          </a:p>
        </p:txBody>
      </p:sp>
      <p:sp>
        <p:nvSpPr>
          <p:cNvPr id="18434"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4.3 </a:t>
            </a:r>
            <a:r>
              <a:rPr lang="zh-CN" altLang="en-US" sz="3600" b="1" dirty="0">
                <a:solidFill>
                  <a:srgbClr val="990033"/>
                </a:solidFill>
                <a:latin typeface="微软雅黑" panose="020B0503020204020204" pitchFamily="34" charset="-122"/>
                <a:ea typeface="微软雅黑" panose="020B0503020204020204" pitchFamily="34" charset="-122"/>
                <a:cs typeface="+mj-cs"/>
              </a:rPr>
              <a:t>自增和自减运算符</a:t>
            </a:r>
          </a:p>
        </p:txBody>
      </p:sp>
      <p:sp>
        <p:nvSpPr>
          <p:cNvPr id="26628" name="Rectangle 7"/>
          <p:cNvSpPr>
            <a:spLocks noChangeArrowheads="1"/>
          </p:cNvSpPr>
          <p:nvPr/>
        </p:nvSpPr>
        <p:spPr bwMode="auto">
          <a:xfrm>
            <a:off x="3200400" y="4914006"/>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2</a:t>
            </a:r>
          </a:p>
        </p:txBody>
      </p:sp>
      <p:sp>
        <p:nvSpPr>
          <p:cNvPr id="29705" name="Rectangle 9"/>
          <p:cNvSpPr>
            <a:spLocks noChangeArrowheads="1"/>
          </p:cNvSpPr>
          <p:nvPr/>
        </p:nvSpPr>
        <p:spPr bwMode="auto">
          <a:xfrm>
            <a:off x="1581150" y="4914006"/>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2" name="Rectangle 9"/>
          <p:cNvSpPr>
            <a:spLocks noChangeArrowheads="1"/>
          </p:cNvSpPr>
          <p:nvPr/>
        </p:nvSpPr>
        <p:spPr bwMode="auto">
          <a:xfrm>
            <a:off x="1581150" y="4253606"/>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j</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8438" name="Rectangle 5"/>
          <p:cNvSpPr>
            <a:spLocks noChangeArrowheads="1"/>
          </p:cNvSpPr>
          <p:nvPr/>
        </p:nvSpPr>
        <p:spPr bwMode="auto">
          <a:xfrm>
            <a:off x="3219450" y="1447800"/>
            <a:ext cx="1752600" cy="457200"/>
          </a:xfrm>
          <a:prstGeom prst="rect">
            <a:avLst/>
          </a:prstGeom>
          <a:solidFill>
            <a:srgbClr val="00D200"/>
          </a:solidFill>
          <a:ln w="9525">
            <a:noFill/>
            <a:miter lim="800000"/>
            <a:headEnd/>
            <a:tailEnd/>
          </a:ln>
        </p:spPr>
        <p:txBody>
          <a:bodyPr wrap="none" anchor="ctr"/>
          <a:lstStyle/>
          <a:p>
            <a:r>
              <a:rPr lang="en-US" altLang="zh-CN" b="1" dirty="0" err="1">
                <a:latin typeface="微软雅黑" pitchFamily="34" charset="-122"/>
                <a:ea typeface="微软雅黑" pitchFamily="34" charset="-122"/>
              </a:rPr>
              <a:t>int</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i,j</a:t>
            </a:r>
            <a:r>
              <a:rPr lang="en-US" altLang="zh-CN" b="1" dirty="0">
                <a:latin typeface="微软雅黑" pitchFamily="34" charset="-122"/>
                <a:ea typeface="微软雅黑" pitchFamily="34" charset="-122"/>
              </a:rPr>
              <a:t>;</a:t>
            </a:r>
          </a:p>
        </p:txBody>
      </p:sp>
      <p:sp>
        <p:nvSpPr>
          <p:cNvPr id="26633" name="Rectangle 7"/>
          <p:cNvSpPr>
            <a:spLocks noChangeArrowheads="1"/>
          </p:cNvSpPr>
          <p:nvPr/>
        </p:nvSpPr>
        <p:spPr bwMode="auto">
          <a:xfrm>
            <a:off x="3200400" y="4304406"/>
            <a:ext cx="1828800" cy="457200"/>
          </a:xfrm>
          <a:prstGeom prst="rect">
            <a:avLst/>
          </a:prstGeom>
          <a:solidFill>
            <a:srgbClr val="FF7706"/>
          </a:solidFill>
          <a:ln w="9525">
            <a:noFill/>
            <a:miter lim="800000"/>
            <a:headEnd/>
            <a:tailEnd/>
          </a:ln>
        </p:spPr>
        <p:txBody>
          <a:bodyPr wrap="none" anchor="ctr"/>
          <a:lstStyle/>
          <a:p>
            <a:pPr algn="ctr"/>
            <a:r>
              <a:rPr lang="en-US" altLang="zh-CN" b="1">
                <a:latin typeface="微软雅黑" pitchFamily="34" charset="-122"/>
                <a:ea typeface="微软雅黑" pitchFamily="34" charset="-122"/>
              </a:rPr>
              <a:t>1</a:t>
            </a:r>
          </a:p>
        </p:txBody>
      </p:sp>
      <p:sp>
        <p:nvSpPr>
          <p:cNvPr id="26635" name="AutoShape 11"/>
          <p:cNvSpPr>
            <a:spLocks noChangeArrowheads="1"/>
          </p:cNvSpPr>
          <p:nvPr/>
        </p:nvSpPr>
        <p:spPr bwMode="auto">
          <a:xfrm rot="-5400000">
            <a:off x="3067050" y="2513706"/>
            <a:ext cx="1447800" cy="1066800"/>
          </a:xfrm>
          <a:prstGeom prst="triangle">
            <a:avLst>
              <a:gd name="adj" fmla="val 50000"/>
            </a:avLst>
          </a:prstGeom>
          <a:solidFill>
            <a:schemeClr val="accent1"/>
          </a:solidFill>
          <a:ln w="9525">
            <a:noFill/>
            <a:miter lim="800000"/>
            <a:headEnd/>
            <a:tailEnd/>
          </a:ln>
        </p:spPr>
        <p:txBody>
          <a:bodyPr wrap="none" anchor="ctr"/>
          <a:lstStyle/>
          <a:p>
            <a:endParaRPr lang="zh-CN" altLang="en-US"/>
          </a:p>
        </p:txBody>
      </p:sp>
      <p:sp>
        <p:nvSpPr>
          <p:cNvPr id="26636" name="Rectangle 12"/>
          <p:cNvSpPr>
            <a:spLocks noChangeArrowheads="1"/>
          </p:cNvSpPr>
          <p:nvPr/>
        </p:nvSpPr>
        <p:spPr bwMode="auto">
          <a:xfrm>
            <a:off x="4324350" y="2323206"/>
            <a:ext cx="1752600" cy="1447800"/>
          </a:xfrm>
          <a:prstGeom prst="rect">
            <a:avLst/>
          </a:prstGeom>
          <a:solidFill>
            <a:schemeClr val="accent1"/>
          </a:solidFill>
          <a:ln w="9525">
            <a:noFill/>
            <a:miter lim="800000"/>
            <a:headEnd/>
            <a:tailEnd/>
          </a:ln>
        </p:spPr>
        <p:txBody>
          <a:bodyPr wrap="none" anchor="ctr"/>
          <a:lstStyle/>
          <a:p>
            <a:pPr marL="180000" lvl="1">
              <a:lnSpc>
                <a:spcPct val="150000"/>
              </a:lnSpc>
            </a:pPr>
            <a:r>
              <a:rPr lang="en-US" altLang="zh-CN" sz="2600" b="1" dirty="0">
                <a:latin typeface="微软雅黑" pitchFamily="34" charset="-122"/>
                <a:ea typeface="微软雅黑" pitchFamily="34" charset="-122"/>
              </a:rPr>
              <a:t>j = i;</a:t>
            </a:r>
          </a:p>
          <a:p>
            <a:pPr marL="180000" lvl="1">
              <a:lnSpc>
                <a:spcPct val="150000"/>
              </a:lnSpc>
            </a:pPr>
            <a:r>
              <a:rPr lang="en-US" altLang="zh-CN" sz="2600" b="1" dirty="0">
                <a:latin typeface="微软雅黑" pitchFamily="34" charset="-122"/>
                <a:ea typeface="微软雅黑" pitchFamily="34" charset="-122"/>
              </a:rPr>
              <a:t>i = i+1;</a:t>
            </a:r>
          </a:p>
        </p:txBody>
      </p:sp>
    </p:spTree>
    <p:extLst>
      <p:ext uri="{BB962C8B-B14F-4D97-AF65-F5344CB8AC3E}">
        <p14:creationId xmlns:p14="http://schemas.microsoft.com/office/powerpoint/2010/main" val="152035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9705" grpId="0"/>
      <p:bldP spid="2" grpId="0"/>
      <p:bldP spid="26633" grpId="0" animBg="1"/>
      <p:bldP spid="26635" grpId="0" animBg="1"/>
      <p:bldP spid="2663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Content Placeholder 2"/>
          <p:cNvSpPr>
            <a:spLocks noGrp="1"/>
          </p:cNvSpPr>
          <p:nvPr>
            <p:ph idx="4294967295"/>
          </p:nvPr>
        </p:nvSpPr>
        <p:spPr>
          <a:xfrm>
            <a:off x="1219200" y="1371600"/>
            <a:ext cx="6324600" cy="2514600"/>
          </a:xfrm>
        </p:spPr>
        <p:txBody>
          <a:bodyPr/>
          <a:lstStyle/>
          <a:p>
            <a:pPr>
              <a:lnSpc>
                <a:spcPct val="125000"/>
              </a:lnSpc>
              <a:buFont typeface="Wingdings" panose="05000000000000000000" pitchFamily="2" charset="2"/>
              <a:buChar char="n"/>
            </a:pPr>
            <a:r>
              <a:rPr lang="zh-CN" altLang="en-US" dirty="0">
                <a:latin typeface="微软雅黑" pitchFamily="34" charset="-122"/>
                <a:ea typeface="微软雅黑" pitchFamily="34" charset="-122"/>
              </a:rPr>
              <a:t>举例</a:t>
            </a:r>
            <a:r>
              <a:rPr dirty="0">
                <a:latin typeface="微软雅黑" pitchFamily="34" charset="-122"/>
                <a:ea typeface="微软雅黑" pitchFamily="34" charset="-122"/>
              </a:rPr>
              <a:t>3</a:t>
            </a:r>
            <a:endParaRPr lang="zh-CN" altLang="en-US" dirty="0">
              <a:latin typeface="微软雅黑" pitchFamily="34" charset="-122"/>
              <a:ea typeface="微软雅黑" pitchFamily="34" charset="-122"/>
            </a:endParaRPr>
          </a:p>
          <a:p>
            <a:pPr lvl="1">
              <a:lnSpc>
                <a:spcPct val="125000"/>
              </a:lnSpc>
              <a:buFont typeface="Times New Roman" pitchFamily="18" charset="0"/>
              <a:buNone/>
            </a:pPr>
            <a:r>
              <a:rPr sz="2600" dirty="0">
                <a:solidFill>
                  <a:schemeClr val="tx1"/>
                </a:solidFill>
              </a:rPr>
              <a:t>i = 1;</a:t>
            </a:r>
          </a:p>
          <a:p>
            <a:pPr lvl="1">
              <a:lnSpc>
                <a:spcPct val="125000"/>
              </a:lnSpc>
              <a:buFont typeface="Times New Roman" pitchFamily="18" charset="0"/>
              <a:buNone/>
            </a:pPr>
            <a:r>
              <a:rPr sz="2600" dirty="0">
                <a:solidFill>
                  <a:schemeClr val="tx1"/>
                </a:solidFill>
              </a:rPr>
              <a:t>j = ++i;</a:t>
            </a:r>
          </a:p>
          <a:p>
            <a:pPr>
              <a:lnSpc>
                <a:spcPct val="125000"/>
              </a:lnSpc>
            </a:pPr>
            <a:endParaRPr lang="zh-CN" altLang="en-US" dirty="0">
              <a:solidFill>
                <a:schemeClr val="tx1"/>
              </a:solidFill>
              <a:latin typeface="微软雅黑" pitchFamily="34" charset="-122"/>
              <a:ea typeface="微软雅黑" pitchFamily="34" charset="-122"/>
            </a:endParaRPr>
          </a:p>
        </p:txBody>
      </p:sp>
      <p:sp>
        <p:nvSpPr>
          <p:cNvPr id="19458"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4.3 </a:t>
            </a:r>
            <a:r>
              <a:rPr lang="zh-CN" altLang="en-US" sz="3600" b="1" dirty="0">
                <a:solidFill>
                  <a:srgbClr val="990033"/>
                </a:solidFill>
                <a:latin typeface="微软雅黑" panose="020B0503020204020204" pitchFamily="34" charset="-122"/>
                <a:ea typeface="微软雅黑" panose="020B0503020204020204" pitchFamily="34" charset="-122"/>
                <a:cs typeface="+mj-cs"/>
              </a:rPr>
              <a:t>自增和自减运算符</a:t>
            </a:r>
          </a:p>
        </p:txBody>
      </p:sp>
      <p:sp>
        <p:nvSpPr>
          <p:cNvPr id="27652" name="Rectangle 7"/>
          <p:cNvSpPr>
            <a:spLocks noChangeArrowheads="1"/>
          </p:cNvSpPr>
          <p:nvPr/>
        </p:nvSpPr>
        <p:spPr bwMode="auto">
          <a:xfrm>
            <a:off x="3200400" y="4168258"/>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2</a:t>
            </a:r>
          </a:p>
        </p:txBody>
      </p:sp>
      <p:sp>
        <p:nvSpPr>
          <p:cNvPr id="29705" name="Rectangle 9"/>
          <p:cNvSpPr>
            <a:spLocks noChangeArrowheads="1"/>
          </p:cNvSpPr>
          <p:nvPr/>
        </p:nvSpPr>
        <p:spPr bwMode="auto">
          <a:xfrm>
            <a:off x="1600200" y="4104462"/>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2" name="Rectangle 9"/>
          <p:cNvSpPr>
            <a:spLocks noChangeArrowheads="1"/>
          </p:cNvSpPr>
          <p:nvPr/>
        </p:nvSpPr>
        <p:spPr bwMode="auto">
          <a:xfrm>
            <a:off x="1600200" y="4725289"/>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j</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19462" name="Rectangle 5"/>
          <p:cNvSpPr>
            <a:spLocks noChangeArrowheads="1"/>
          </p:cNvSpPr>
          <p:nvPr/>
        </p:nvSpPr>
        <p:spPr bwMode="auto">
          <a:xfrm>
            <a:off x="3200400" y="1459171"/>
            <a:ext cx="1752600" cy="457200"/>
          </a:xfrm>
          <a:prstGeom prst="rect">
            <a:avLst/>
          </a:prstGeom>
          <a:solidFill>
            <a:srgbClr val="00D200"/>
          </a:solidFill>
          <a:ln w="9525">
            <a:noFill/>
            <a:miter lim="800000"/>
            <a:headEnd/>
            <a:tailEnd/>
          </a:ln>
        </p:spPr>
        <p:txBody>
          <a:bodyPr wrap="none" anchor="ctr"/>
          <a:lstStyle/>
          <a:p>
            <a:r>
              <a:rPr lang="en-US" altLang="zh-CN" b="1">
                <a:latin typeface="微软雅黑" pitchFamily="34" charset="-122"/>
                <a:ea typeface="微软雅黑" pitchFamily="34" charset="-122"/>
              </a:rPr>
              <a:t>int i,j;</a:t>
            </a:r>
          </a:p>
        </p:txBody>
      </p:sp>
      <p:sp>
        <p:nvSpPr>
          <p:cNvPr id="27656" name="Rectangle 7"/>
          <p:cNvSpPr>
            <a:spLocks noChangeArrowheads="1"/>
          </p:cNvSpPr>
          <p:nvPr/>
        </p:nvSpPr>
        <p:spPr bwMode="auto">
          <a:xfrm>
            <a:off x="3200400" y="4748324"/>
            <a:ext cx="1828800" cy="457200"/>
          </a:xfrm>
          <a:prstGeom prst="rect">
            <a:avLst/>
          </a:prstGeom>
          <a:solidFill>
            <a:srgbClr val="FF7706"/>
          </a:solidFill>
          <a:ln w="9525">
            <a:noFill/>
            <a:miter lim="800000"/>
            <a:headEnd/>
            <a:tailEnd/>
          </a:ln>
        </p:spPr>
        <p:txBody>
          <a:bodyPr wrap="none" anchor="ctr"/>
          <a:lstStyle/>
          <a:p>
            <a:pPr algn="ctr"/>
            <a:r>
              <a:rPr lang="en-US" altLang="zh-CN" b="1">
                <a:latin typeface="微软雅黑" pitchFamily="34" charset="-122"/>
                <a:ea typeface="微软雅黑" pitchFamily="34" charset="-122"/>
              </a:rPr>
              <a:t>2</a:t>
            </a:r>
          </a:p>
        </p:txBody>
      </p:sp>
      <p:sp>
        <p:nvSpPr>
          <p:cNvPr id="27657" name="AutoShape 9"/>
          <p:cNvSpPr>
            <a:spLocks noChangeArrowheads="1"/>
          </p:cNvSpPr>
          <p:nvPr/>
        </p:nvSpPr>
        <p:spPr bwMode="auto">
          <a:xfrm rot="-5400000">
            <a:off x="3095625" y="2476500"/>
            <a:ext cx="1447800" cy="1066800"/>
          </a:xfrm>
          <a:prstGeom prst="triangle">
            <a:avLst>
              <a:gd name="adj" fmla="val 50000"/>
            </a:avLst>
          </a:prstGeom>
          <a:solidFill>
            <a:schemeClr val="accent1"/>
          </a:solidFill>
          <a:ln w="9525">
            <a:noFill/>
            <a:miter lim="800000"/>
            <a:headEnd/>
            <a:tailEnd/>
          </a:ln>
        </p:spPr>
        <p:txBody>
          <a:bodyPr wrap="none" anchor="ctr"/>
          <a:lstStyle/>
          <a:p>
            <a:endParaRPr lang="zh-CN" altLang="en-US"/>
          </a:p>
        </p:txBody>
      </p:sp>
      <p:sp>
        <p:nvSpPr>
          <p:cNvPr id="27658" name="Rectangle 10"/>
          <p:cNvSpPr>
            <a:spLocks noChangeArrowheads="1"/>
          </p:cNvSpPr>
          <p:nvPr/>
        </p:nvSpPr>
        <p:spPr bwMode="auto">
          <a:xfrm>
            <a:off x="4352926" y="2286000"/>
            <a:ext cx="1672856" cy="1447800"/>
          </a:xfrm>
          <a:prstGeom prst="rect">
            <a:avLst/>
          </a:prstGeom>
          <a:solidFill>
            <a:schemeClr val="accent1"/>
          </a:solidFill>
          <a:ln w="9525">
            <a:noFill/>
            <a:miter lim="800000"/>
            <a:headEnd/>
            <a:tailEnd/>
          </a:ln>
        </p:spPr>
        <p:txBody>
          <a:bodyPr wrap="none" anchor="ctr"/>
          <a:lstStyle/>
          <a:p>
            <a:pPr marL="180000" lvl="1">
              <a:lnSpc>
                <a:spcPct val="150000"/>
              </a:lnSpc>
            </a:pPr>
            <a:r>
              <a:rPr lang="en-US" altLang="zh-CN" sz="2600" b="1" dirty="0">
                <a:latin typeface="微软雅黑" pitchFamily="34" charset="-122"/>
                <a:ea typeface="微软雅黑" pitchFamily="34" charset="-122"/>
              </a:rPr>
              <a:t>i = i+1;</a:t>
            </a:r>
          </a:p>
          <a:p>
            <a:pPr marL="180000" lvl="1">
              <a:lnSpc>
                <a:spcPct val="150000"/>
              </a:lnSpc>
            </a:pPr>
            <a:r>
              <a:rPr lang="en-US" altLang="zh-CN" sz="2600" b="1" dirty="0">
                <a:latin typeface="微软雅黑" pitchFamily="34" charset="-122"/>
                <a:ea typeface="微软雅黑" pitchFamily="34" charset="-122"/>
              </a:rPr>
              <a:t>j = i;</a:t>
            </a:r>
          </a:p>
        </p:txBody>
      </p:sp>
    </p:spTree>
    <p:extLst>
      <p:ext uri="{BB962C8B-B14F-4D97-AF65-F5344CB8AC3E}">
        <p14:creationId xmlns:p14="http://schemas.microsoft.com/office/powerpoint/2010/main" val="310251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7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P spid="29705" grpId="0"/>
      <p:bldP spid="2" grpId="0"/>
      <p:bldP spid="27656" grpId="0" animBg="1"/>
      <p:bldP spid="27657" grpId="0" animBg="1"/>
      <p:bldP spid="2765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Content Placeholder 2"/>
          <p:cNvSpPr>
            <a:spLocks noGrp="1"/>
          </p:cNvSpPr>
          <p:nvPr>
            <p:ph idx="4294967295"/>
          </p:nvPr>
        </p:nvSpPr>
        <p:spPr>
          <a:xfrm>
            <a:off x="1219200" y="1371600"/>
            <a:ext cx="7162800" cy="2514600"/>
          </a:xfrm>
        </p:spPr>
        <p:txBody>
          <a:bodyPr/>
          <a:lstStyle/>
          <a:p>
            <a:pPr>
              <a:lnSpc>
                <a:spcPct val="125000"/>
              </a:lnSpc>
              <a:buFont typeface="Wingdings" panose="05000000000000000000" pitchFamily="2" charset="2"/>
              <a:buChar char="n"/>
            </a:pPr>
            <a:r>
              <a:rPr lang="zh-CN" altLang="en-US" dirty="0">
                <a:latin typeface="微软雅黑" pitchFamily="34" charset="-122"/>
                <a:ea typeface="微软雅黑" pitchFamily="34" charset="-122"/>
              </a:rPr>
              <a:t>举例</a:t>
            </a:r>
            <a:r>
              <a:rPr dirty="0">
                <a:latin typeface="微软雅黑" pitchFamily="34" charset="-122"/>
                <a:ea typeface="微软雅黑" pitchFamily="34" charset="-122"/>
              </a:rPr>
              <a:t>4</a:t>
            </a:r>
            <a:endParaRPr lang="zh-CN" altLang="en-US" dirty="0">
              <a:latin typeface="微软雅黑" pitchFamily="34" charset="-122"/>
              <a:ea typeface="微软雅黑" pitchFamily="34" charset="-122"/>
            </a:endParaRPr>
          </a:p>
          <a:p>
            <a:pPr lvl="1">
              <a:lnSpc>
                <a:spcPct val="125000"/>
              </a:lnSpc>
              <a:buFont typeface="Times New Roman" pitchFamily="18" charset="0"/>
              <a:buNone/>
            </a:pPr>
            <a:r>
              <a:rPr sz="2600" dirty="0">
                <a:solidFill>
                  <a:schemeClr val="tx1"/>
                </a:solidFill>
              </a:rPr>
              <a:t>i = 1;</a:t>
            </a:r>
          </a:p>
          <a:p>
            <a:pPr lvl="1">
              <a:lnSpc>
                <a:spcPct val="125000"/>
              </a:lnSpc>
              <a:buFont typeface="Times New Roman" pitchFamily="18" charset="0"/>
              <a:buNone/>
            </a:pPr>
            <a:r>
              <a:rPr sz="2600" dirty="0">
                <a:solidFill>
                  <a:schemeClr val="tx1"/>
                </a:solidFill>
              </a:rPr>
              <a:t>j = 2;</a:t>
            </a:r>
          </a:p>
          <a:p>
            <a:pPr lvl="1">
              <a:lnSpc>
                <a:spcPct val="125000"/>
              </a:lnSpc>
              <a:buFont typeface="Times New Roman" pitchFamily="18" charset="0"/>
              <a:buNone/>
            </a:pPr>
            <a:r>
              <a:rPr sz="2600" dirty="0">
                <a:solidFill>
                  <a:schemeClr val="tx1"/>
                </a:solidFill>
              </a:rPr>
              <a:t>k = ++i + </a:t>
            </a:r>
            <a:r>
              <a:rPr sz="2600" dirty="0" err="1">
                <a:solidFill>
                  <a:schemeClr val="tx1"/>
                </a:solidFill>
              </a:rPr>
              <a:t>j++</a:t>
            </a:r>
            <a:r>
              <a:rPr sz="2600" dirty="0">
                <a:solidFill>
                  <a:schemeClr val="tx1"/>
                </a:solidFill>
              </a:rPr>
              <a:t>;</a:t>
            </a:r>
          </a:p>
          <a:p>
            <a:pPr>
              <a:lnSpc>
                <a:spcPct val="125000"/>
              </a:lnSpc>
            </a:pPr>
            <a:endParaRPr lang="zh-CN" altLang="en-US" dirty="0">
              <a:solidFill>
                <a:schemeClr val="tx1"/>
              </a:solidFill>
              <a:latin typeface="微软雅黑" pitchFamily="34" charset="-122"/>
              <a:ea typeface="微软雅黑" pitchFamily="34" charset="-122"/>
            </a:endParaRPr>
          </a:p>
        </p:txBody>
      </p:sp>
      <p:sp>
        <p:nvSpPr>
          <p:cNvPr id="20482"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4.3 </a:t>
            </a:r>
            <a:r>
              <a:rPr lang="zh-CN" altLang="en-US" sz="3600" b="1" dirty="0">
                <a:solidFill>
                  <a:srgbClr val="990033"/>
                </a:solidFill>
                <a:latin typeface="微软雅黑" panose="020B0503020204020204" pitchFamily="34" charset="-122"/>
                <a:ea typeface="微软雅黑" panose="020B0503020204020204" pitchFamily="34" charset="-122"/>
                <a:cs typeface="+mj-cs"/>
              </a:rPr>
              <a:t>自增和自减运算符</a:t>
            </a:r>
          </a:p>
        </p:txBody>
      </p:sp>
      <p:sp>
        <p:nvSpPr>
          <p:cNvPr id="18437" name="Rectangle 7"/>
          <p:cNvSpPr>
            <a:spLocks noChangeArrowheads="1"/>
          </p:cNvSpPr>
          <p:nvPr/>
        </p:nvSpPr>
        <p:spPr bwMode="auto">
          <a:xfrm>
            <a:off x="3276600" y="4202740"/>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2</a:t>
            </a:r>
          </a:p>
        </p:txBody>
      </p:sp>
      <p:sp>
        <p:nvSpPr>
          <p:cNvPr id="29705" name="Rectangle 9"/>
          <p:cNvSpPr>
            <a:spLocks noChangeArrowheads="1"/>
          </p:cNvSpPr>
          <p:nvPr/>
        </p:nvSpPr>
        <p:spPr bwMode="auto">
          <a:xfrm>
            <a:off x="1657350" y="4181474"/>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2" name="Rectangle 9"/>
          <p:cNvSpPr>
            <a:spLocks noChangeArrowheads="1"/>
          </p:cNvSpPr>
          <p:nvPr/>
        </p:nvSpPr>
        <p:spPr bwMode="auto">
          <a:xfrm>
            <a:off x="1657350" y="5383840"/>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j</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3" name="Rectangle 9"/>
          <p:cNvSpPr>
            <a:spLocks noChangeArrowheads="1"/>
          </p:cNvSpPr>
          <p:nvPr/>
        </p:nvSpPr>
        <p:spPr bwMode="auto">
          <a:xfrm>
            <a:off x="1657350" y="4780441"/>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k</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20487" name="Rectangle 5"/>
          <p:cNvSpPr>
            <a:spLocks noChangeArrowheads="1"/>
          </p:cNvSpPr>
          <p:nvPr/>
        </p:nvSpPr>
        <p:spPr bwMode="auto">
          <a:xfrm>
            <a:off x="3257550" y="1437720"/>
            <a:ext cx="1752600" cy="457200"/>
          </a:xfrm>
          <a:prstGeom prst="rect">
            <a:avLst/>
          </a:prstGeom>
          <a:solidFill>
            <a:srgbClr val="00D200"/>
          </a:solidFill>
          <a:ln w="9525">
            <a:noFill/>
            <a:miter lim="800000"/>
            <a:headEnd/>
            <a:tailEnd/>
          </a:ln>
        </p:spPr>
        <p:txBody>
          <a:bodyPr wrap="none" anchor="ctr"/>
          <a:lstStyle/>
          <a:p>
            <a:r>
              <a:rPr lang="en-US" altLang="zh-CN" b="1">
                <a:latin typeface="微软雅黑" pitchFamily="34" charset="-122"/>
                <a:ea typeface="微软雅黑" pitchFamily="34" charset="-122"/>
              </a:rPr>
              <a:t>int i,j,k;</a:t>
            </a:r>
          </a:p>
        </p:txBody>
      </p:sp>
      <p:sp>
        <p:nvSpPr>
          <p:cNvPr id="18442" name="Rectangle 7"/>
          <p:cNvSpPr>
            <a:spLocks noChangeArrowheads="1"/>
          </p:cNvSpPr>
          <p:nvPr/>
        </p:nvSpPr>
        <p:spPr bwMode="auto">
          <a:xfrm>
            <a:off x="3276600" y="5421940"/>
            <a:ext cx="1828800" cy="457200"/>
          </a:xfrm>
          <a:prstGeom prst="rect">
            <a:avLst/>
          </a:prstGeom>
          <a:solidFill>
            <a:srgbClr val="FF7706"/>
          </a:solidFill>
          <a:ln w="9525">
            <a:noFill/>
            <a:miter lim="800000"/>
            <a:headEnd/>
            <a:tailEnd/>
          </a:ln>
        </p:spPr>
        <p:txBody>
          <a:bodyPr wrap="none" anchor="ctr"/>
          <a:lstStyle/>
          <a:p>
            <a:pPr algn="ctr"/>
            <a:r>
              <a:rPr lang="en-US" altLang="zh-CN" b="1">
                <a:latin typeface="微软雅黑" pitchFamily="34" charset="-122"/>
                <a:ea typeface="微软雅黑" pitchFamily="34" charset="-122"/>
              </a:rPr>
              <a:t>3</a:t>
            </a:r>
          </a:p>
        </p:txBody>
      </p:sp>
      <p:sp>
        <p:nvSpPr>
          <p:cNvPr id="18443" name="Rectangle 7"/>
          <p:cNvSpPr>
            <a:spLocks noChangeArrowheads="1"/>
          </p:cNvSpPr>
          <p:nvPr/>
        </p:nvSpPr>
        <p:spPr bwMode="auto">
          <a:xfrm>
            <a:off x="3276600" y="4812340"/>
            <a:ext cx="1828800" cy="457200"/>
          </a:xfrm>
          <a:prstGeom prst="rect">
            <a:avLst/>
          </a:prstGeom>
          <a:solidFill>
            <a:srgbClr val="CC99FF"/>
          </a:solidFill>
          <a:ln w="9525">
            <a:noFill/>
            <a:miter lim="800000"/>
            <a:headEnd/>
            <a:tailEnd/>
          </a:ln>
        </p:spPr>
        <p:txBody>
          <a:bodyPr wrap="none" anchor="ctr"/>
          <a:lstStyle/>
          <a:p>
            <a:pPr algn="ctr"/>
            <a:r>
              <a:rPr lang="en-US" altLang="zh-CN" b="1">
                <a:latin typeface="微软雅黑" pitchFamily="34" charset="-122"/>
                <a:ea typeface="微软雅黑" pitchFamily="34" charset="-122"/>
              </a:rPr>
              <a:t>4</a:t>
            </a:r>
          </a:p>
        </p:txBody>
      </p:sp>
      <p:sp>
        <p:nvSpPr>
          <p:cNvPr id="18444" name="AutoShape 12"/>
          <p:cNvSpPr>
            <a:spLocks noChangeArrowheads="1"/>
          </p:cNvSpPr>
          <p:nvPr/>
        </p:nvSpPr>
        <p:spPr bwMode="auto">
          <a:xfrm rot="-5400000">
            <a:off x="4328337" y="3148788"/>
            <a:ext cx="1477926" cy="1066800"/>
          </a:xfrm>
          <a:prstGeom prst="triangle">
            <a:avLst>
              <a:gd name="adj" fmla="val 50000"/>
            </a:avLst>
          </a:prstGeom>
          <a:solidFill>
            <a:schemeClr val="accent1"/>
          </a:solidFill>
          <a:ln w="9525">
            <a:noFill/>
            <a:miter lim="800000"/>
            <a:headEnd/>
            <a:tailEnd/>
          </a:ln>
        </p:spPr>
        <p:txBody>
          <a:bodyPr wrap="none" anchor="ctr"/>
          <a:lstStyle/>
          <a:p>
            <a:endParaRPr lang="zh-CN" altLang="en-US"/>
          </a:p>
        </p:txBody>
      </p:sp>
      <p:sp>
        <p:nvSpPr>
          <p:cNvPr id="18445" name="Rectangle 13"/>
          <p:cNvSpPr>
            <a:spLocks noChangeArrowheads="1"/>
          </p:cNvSpPr>
          <p:nvPr/>
        </p:nvSpPr>
        <p:spPr bwMode="auto">
          <a:xfrm>
            <a:off x="5600700" y="2943225"/>
            <a:ext cx="1676400" cy="1477926"/>
          </a:xfrm>
          <a:prstGeom prst="rect">
            <a:avLst/>
          </a:prstGeom>
          <a:solidFill>
            <a:schemeClr val="accent1"/>
          </a:solidFill>
          <a:ln w="9525">
            <a:noFill/>
            <a:miter lim="800000"/>
            <a:headEnd/>
            <a:tailEnd/>
          </a:ln>
        </p:spPr>
        <p:txBody>
          <a:bodyPr wrap="none" anchor="ctr"/>
          <a:lstStyle/>
          <a:p>
            <a:pPr marL="180000" lvl="1"/>
            <a:r>
              <a:rPr lang="en-US" altLang="zh-CN" sz="2600" b="1" dirty="0">
                <a:latin typeface="微软雅黑" pitchFamily="34" charset="-122"/>
                <a:ea typeface="微软雅黑" pitchFamily="34" charset="-122"/>
              </a:rPr>
              <a:t>i = i+1;</a:t>
            </a:r>
          </a:p>
          <a:p>
            <a:pPr marL="180000" lvl="1"/>
            <a:r>
              <a:rPr lang="en-US" altLang="zh-CN" sz="2600" b="1" dirty="0">
                <a:latin typeface="微软雅黑" pitchFamily="34" charset="-122"/>
                <a:ea typeface="微软雅黑" pitchFamily="34" charset="-122"/>
              </a:rPr>
              <a:t>k = </a:t>
            </a:r>
            <a:r>
              <a:rPr lang="en-US" altLang="zh-CN" sz="2600" b="1" dirty="0" err="1">
                <a:latin typeface="微软雅黑" pitchFamily="34" charset="-122"/>
                <a:ea typeface="微软雅黑" pitchFamily="34" charset="-122"/>
              </a:rPr>
              <a:t>i+j</a:t>
            </a:r>
            <a:r>
              <a:rPr lang="en-US" altLang="zh-CN" sz="2600" b="1" dirty="0">
                <a:latin typeface="微软雅黑" pitchFamily="34" charset="-122"/>
                <a:ea typeface="微软雅黑" pitchFamily="34" charset="-122"/>
              </a:rPr>
              <a:t>;</a:t>
            </a:r>
          </a:p>
          <a:p>
            <a:pPr marL="180000" lvl="1"/>
            <a:r>
              <a:rPr lang="en-US" altLang="zh-CN" sz="2600" b="1" dirty="0">
                <a:latin typeface="微软雅黑" pitchFamily="34" charset="-122"/>
                <a:ea typeface="微软雅黑" pitchFamily="34" charset="-122"/>
              </a:rPr>
              <a:t>j = j+1;</a:t>
            </a:r>
            <a:endParaRPr lang="zh-CN" altLang="en-US" sz="2600" b="1" dirty="0">
              <a:latin typeface="微软雅黑" pitchFamily="34" charset="-122"/>
              <a:ea typeface="微软雅黑" pitchFamily="34" charset="-122"/>
            </a:endParaRPr>
          </a:p>
        </p:txBody>
      </p:sp>
    </p:spTree>
    <p:extLst>
      <p:ext uri="{BB962C8B-B14F-4D97-AF65-F5344CB8AC3E}">
        <p14:creationId xmlns:p14="http://schemas.microsoft.com/office/powerpoint/2010/main" val="282356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7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P spid="29705" grpId="0"/>
      <p:bldP spid="2" grpId="0"/>
      <p:bldP spid="3" grpId="0"/>
      <p:bldP spid="18442" grpId="0" animBg="1"/>
      <p:bldP spid="18443" grpId="0" animBg="1"/>
      <p:bldP spid="18444" grpId="0" animBg="1"/>
      <p:bldP spid="18445"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4.3 </a:t>
            </a:r>
            <a:r>
              <a:rPr lang="zh-CN" altLang="en-US" sz="3600" b="1" dirty="0">
                <a:solidFill>
                  <a:srgbClr val="990033"/>
                </a:solidFill>
                <a:latin typeface="微软雅黑" panose="020B0503020204020204" pitchFamily="34" charset="-122"/>
                <a:ea typeface="微软雅黑" panose="020B0503020204020204" pitchFamily="34" charset="-122"/>
                <a:cs typeface="+mj-cs"/>
              </a:rPr>
              <a:t>自增和自减运算符</a:t>
            </a:r>
          </a:p>
        </p:txBody>
      </p:sp>
      <p:sp>
        <p:nvSpPr>
          <p:cNvPr id="37891" name="Content Placeholder 2"/>
          <p:cNvSpPr>
            <a:spLocks/>
          </p:cNvSpPr>
          <p:nvPr/>
        </p:nvSpPr>
        <p:spPr bwMode="auto">
          <a:xfrm>
            <a:off x="1219200" y="1371600"/>
            <a:ext cx="7391400" cy="2438400"/>
          </a:xfrm>
          <a:prstGeom prst="rect">
            <a:avLst/>
          </a:prstGeom>
          <a:noFill/>
          <a:ln w="9525">
            <a:noFill/>
            <a:miter lim="800000"/>
            <a:headEnd/>
            <a:tailEnd/>
          </a:ln>
        </p:spPr>
        <p:txBody>
          <a:bodyPr lIns="92075" tIns="46038" rIns="92075" bIns="46038"/>
          <a:lstStyle/>
          <a:p>
            <a:pPr marL="457200" indent="-457200">
              <a:lnSpc>
                <a:spcPct val="125000"/>
              </a:lnSpc>
              <a:spcBef>
                <a:spcPct val="20000"/>
              </a:spcBef>
              <a:buClr>
                <a:srgbClr val="FF0000"/>
              </a:buClr>
              <a:buSzPct val="80000"/>
              <a:buFont typeface="Wingdings" panose="05000000000000000000" pitchFamily="2" charset="2"/>
              <a:buChar char="n"/>
            </a:pPr>
            <a:r>
              <a:rPr lang="zh-CN" altLang="en-US" sz="2600" b="1" dirty="0">
                <a:solidFill>
                  <a:srgbClr val="000066"/>
                </a:solidFill>
                <a:latin typeface="微软雅黑" pitchFamily="34" charset="-122"/>
                <a:ea typeface="微软雅黑" pitchFamily="34" charset="-122"/>
              </a:rPr>
              <a:t>举例</a:t>
            </a:r>
            <a:r>
              <a:rPr lang="en-US" altLang="zh-CN" sz="2600" b="1" dirty="0">
                <a:solidFill>
                  <a:srgbClr val="000066"/>
                </a:solidFill>
                <a:latin typeface="微软雅黑" pitchFamily="34" charset="-122"/>
                <a:ea typeface="微软雅黑" pitchFamily="34" charset="-122"/>
              </a:rPr>
              <a:t>5</a:t>
            </a:r>
            <a:endParaRPr lang="zh-CN" altLang="en-US" sz="2600" b="1" dirty="0">
              <a:solidFill>
                <a:srgbClr val="000066"/>
              </a:solidFill>
              <a:latin typeface="微软雅黑" pitchFamily="34" charset="-122"/>
              <a:ea typeface="微软雅黑" pitchFamily="34" charset="-122"/>
            </a:endParaRPr>
          </a:p>
          <a:p>
            <a:pPr marL="742950" lvl="1" indent="-285750">
              <a:lnSpc>
                <a:spcPct val="125000"/>
              </a:lnSpc>
              <a:spcBef>
                <a:spcPct val="20000"/>
              </a:spcBef>
              <a:buClr>
                <a:srgbClr val="FF0000"/>
              </a:buClr>
              <a:buSzPct val="80000"/>
            </a:pPr>
            <a:r>
              <a:rPr lang="en-US" altLang="zh-CN" sz="2600" b="1" dirty="0">
                <a:latin typeface="微软雅黑" pitchFamily="34" charset="-122"/>
                <a:ea typeface="微软雅黑" pitchFamily="34" charset="-122"/>
              </a:rPr>
              <a:t>i = 1;</a:t>
            </a:r>
          </a:p>
          <a:p>
            <a:pPr marL="742950" lvl="1" indent="-285750">
              <a:lnSpc>
                <a:spcPct val="125000"/>
              </a:lnSpc>
              <a:spcBef>
                <a:spcPct val="20000"/>
              </a:spcBef>
              <a:buClr>
                <a:srgbClr val="FF0000"/>
              </a:buClr>
              <a:buSzPct val="80000"/>
            </a:pPr>
            <a:r>
              <a:rPr lang="en-US" altLang="zh-CN" sz="2600" b="1" dirty="0">
                <a:latin typeface="微软雅黑" pitchFamily="34" charset="-122"/>
                <a:ea typeface="微软雅黑" pitchFamily="34" charset="-122"/>
              </a:rPr>
              <a:t>j = 2;</a:t>
            </a:r>
          </a:p>
          <a:p>
            <a:pPr marL="742950" lvl="1" indent="-285750">
              <a:lnSpc>
                <a:spcPct val="125000"/>
              </a:lnSpc>
              <a:spcBef>
                <a:spcPct val="20000"/>
              </a:spcBef>
              <a:buClr>
                <a:srgbClr val="FF0000"/>
              </a:buClr>
              <a:buSzPct val="80000"/>
            </a:pPr>
            <a:r>
              <a:rPr lang="en-US" altLang="zh-CN" sz="2600" b="1" dirty="0">
                <a:latin typeface="微软雅黑" pitchFamily="34" charset="-122"/>
                <a:ea typeface="微软雅黑" pitchFamily="34" charset="-122"/>
              </a:rPr>
              <a:t>k = i++ +  </a:t>
            </a:r>
            <a:r>
              <a:rPr lang="en-US" altLang="zh-CN" sz="2600" b="1" dirty="0" err="1">
                <a:latin typeface="微软雅黑" pitchFamily="34" charset="-122"/>
                <a:ea typeface="微软雅黑" pitchFamily="34" charset="-122"/>
              </a:rPr>
              <a:t>j++</a:t>
            </a:r>
            <a:r>
              <a:rPr lang="en-US" altLang="zh-CN" sz="2600" b="1" dirty="0">
                <a:latin typeface="微软雅黑" pitchFamily="34" charset="-122"/>
                <a:ea typeface="微软雅黑" pitchFamily="34" charset="-122"/>
              </a:rPr>
              <a:t>;</a:t>
            </a:r>
          </a:p>
        </p:txBody>
      </p:sp>
      <p:sp>
        <p:nvSpPr>
          <p:cNvPr id="21507" name="Rectangle 7"/>
          <p:cNvSpPr>
            <a:spLocks noChangeArrowheads="1"/>
          </p:cNvSpPr>
          <p:nvPr/>
        </p:nvSpPr>
        <p:spPr bwMode="auto">
          <a:xfrm>
            <a:off x="3286125" y="4962525"/>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2</a:t>
            </a:r>
          </a:p>
        </p:txBody>
      </p:sp>
      <p:sp>
        <p:nvSpPr>
          <p:cNvPr id="29705" name="Rectangle 9"/>
          <p:cNvSpPr>
            <a:spLocks noChangeArrowheads="1"/>
          </p:cNvSpPr>
          <p:nvPr/>
        </p:nvSpPr>
        <p:spPr bwMode="auto">
          <a:xfrm>
            <a:off x="1676400" y="4939490"/>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i</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2" name="Rectangle 9"/>
          <p:cNvSpPr>
            <a:spLocks noChangeArrowheads="1"/>
          </p:cNvSpPr>
          <p:nvPr/>
        </p:nvSpPr>
        <p:spPr bwMode="auto">
          <a:xfrm>
            <a:off x="1676400" y="5549090"/>
            <a:ext cx="1600200" cy="533400"/>
          </a:xfrm>
          <a:prstGeom prst="rect">
            <a:avLst/>
          </a:prstGeom>
          <a:noFill/>
          <a:ln w="9525">
            <a:noFill/>
            <a:miter lim="800000"/>
            <a:headEnd/>
            <a:tailEnd/>
          </a:ln>
        </p:spPr>
        <p:txBody>
          <a:bodyPr wrap="none" anchor="ctr"/>
          <a:lstStyle/>
          <a:p>
            <a:pPr algn="ctr"/>
            <a:r>
              <a:rPr lang="en-US" altLang="zh-CN" sz="2000" b="1">
                <a:latin typeface="微软雅黑" pitchFamily="34" charset="-122"/>
                <a:ea typeface="微软雅黑" pitchFamily="34" charset="-122"/>
              </a:rPr>
              <a:t>j</a:t>
            </a:r>
            <a:r>
              <a:rPr lang="zh-CN" altLang="en-US" sz="2000" b="1">
                <a:latin typeface="微软雅黑" pitchFamily="34" charset="-122"/>
                <a:ea typeface="微软雅黑" pitchFamily="34" charset="-122"/>
              </a:rPr>
              <a:t>的存储空间</a:t>
            </a:r>
            <a:endParaRPr lang="en-US" altLang="zh-CN" sz="2000" b="1">
              <a:latin typeface="微软雅黑" pitchFamily="34" charset="-122"/>
              <a:ea typeface="微软雅黑" pitchFamily="34" charset="-122"/>
            </a:endParaRPr>
          </a:p>
        </p:txBody>
      </p:sp>
      <p:sp>
        <p:nvSpPr>
          <p:cNvPr id="3" name="Rectangle 9"/>
          <p:cNvSpPr>
            <a:spLocks noChangeArrowheads="1"/>
          </p:cNvSpPr>
          <p:nvPr/>
        </p:nvSpPr>
        <p:spPr bwMode="auto">
          <a:xfrm>
            <a:off x="1676400" y="4329890"/>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k</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21511" name="Rectangle 5"/>
          <p:cNvSpPr>
            <a:spLocks noChangeArrowheads="1"/>
          </p:cNvSpPr>
          <p:nvPr/>
        </p:nvSpPr>
        <p:spPr bwMode="auto">
          <a:xfrm>
            <a:off x="3286125" y="1447800"/>
            <a:ext cx="1752600" cy="457200"/>
          </a:xfrm>
          <a:prstGeom prst="rect">
            <a:avLst/>
          </a:prstGeom>
          <a:solidFill>
            <a:srgbClr val="00D200"/>
          </a:solidFill>
          <a:ln w="9525">
            <a:noFill/>
            <a:miter lim="800000"/>
            <a:headEnd/>
            <a:tailEnd/>
          </a:ln>
        </p:spPr>
        <p:txBody>
          <a:bodyPr wrap="none" anchor="ctr"/>
          <a:lstStyle/>
          <a:p>
            <a:r>
              <a:rPr lang="en-US" altLang="zh-CN" b="1" dirty="0" err="1">
                <a:latin typeface="微软雅黑" pitchFamily="34" charset="-122"/>
                <a:ea typeface="微软雅黑" pitchFamily="34" charset="-122"/>
              </a:rPr>
              <a:t>int</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i,j,k</a:t>
            </a:r>
            <a:r>
              <a:rPr lang="en-US" altLang="zh-CN" b="1" dirty="0">
                <a:latin typeface="微软雅黑" pitchFamily="34" charset="-122"/>
                <a:ea typeface="微软雅黑" pitchFamily="34" charset="-122"/>
              </a:rPr>
              <a:t>;</a:t>
            </a:r>
          </a:p>
        </p:txBody>
      </p:sp>
      <p:sp>
        <p:nvSpPr>
          <p:cNvPr id="21512" name="Rectangle 7"/>
          <p:cNvSpPr>
            <a:spLocks noChangeArrowheads="1"/>
          </p:cNvSpPr>
          <p:nvPr/>
        </p:nvSpPr>
        <p:spPr bwMode="auto">
          <a:xfrm>
            <a:off x="3286125" y="5572125"/>
            <a:ext cx="1828800" cy="457200"/>
          </a:xfrm>
          <a:prstGeom prst="rect">
            <a:avLst/>
          </a:prstGeom>
          <a:solidFill>
            <a:srgbClr val="FF7706"/>
          </a:solidFill>
          <a:ln w="9525">
            <a:noFill/>
            <a:miter lim="800000"/>
            <a:headEnd/>
            <a:tailEnd/>
          </a:ln>
        </p:spPr>
        <p:txBody>
          <a:bodyPr wrap="none" anchor="ctr"/>
          <a:lstStyle/>
          <a:p>
            <a:pPr algn="ctr"/>
            <a:r>
              <a:rPr lang="en-US" altLang="zh-CN" b="1">
                <a:latin typeface="微软雅黑" pitchFamily="34" charset="-122"/>
                <a:ea typeface="微软雅黑" pitchFamily="34" charset="-122"/>
              </a:rPr>
              <a:t>3</a:t>
            </a:r>
          </a:p>
        </p:txBody>
      </p:sp>
      <p:sp>
        <p:nvSpPr>
          <p:cNvPr id="21513" name="Rectangle 7"/>
          <p:cNvSpPr>
            <a:spLocks noChangeArrowheads="1"/>
          </p:cNvSpPr>
          <p:nvPr/>
        </p:nvSpPr>
        <p:spPr bwMode="auto">
          <a:xfrm>
            <a:off x="3286125" y="4391025"/>
            <a:ext cx="1828800" cy="457200"/>
          </a:xfrm>
          <a:prstGeom prst="rect">
            <a:avLst/>
          </a:prstGeom>
          <a:solidFill>
            <a:srgbClr val="CC99FF"/>
          </a:solidFill>
          <a:ln w="9525">
            <a:noFill/>
            <a:miter lim="800000"/>
            <a:headEnd/>
            <a:tailEnd/>
          </a:ln>
        </p:spPr>
        <p:txBody>
          <a:bodyPr wrap="none" anchor="ctr"/>
          <a:lstStyle/>
          <a:p>
            <a:pPr algn="ctr"/>
            <a:r>
              <a:rPr lang="en-US" altLang="zh-CN" b="1" dirty="0">
                <a:latin typeface="微软雅黑" pitchFamily="34" charset="-122"/>
                <a:ea typeface="微软雅黑" pitchFamily="34" charset="-122"/>
              </a:rPr>
              <a:t>3</a:t>
            </a:r>
          </a:p>
        </p:txBody>
      </p:sp>
      <p:sp>
        <p:nvSpPr>
          <p:cNvPr id="25612" name="AutoShape 12"/>
          <p:cNvSpPr>
            <a:spLocks noChangeArrowheads="1"/>
          </p:cNvSpPr>
          <p:nvPr/>
        </p:nvSpPr>
        <p:spPr bwMode="auto">
          <a:xfrm rot="-5400000">
            <a:off x="4457700" y="2905125"/>
            <a:ext cx="1447800" cy="1066800"/>
          </a:xfrm>
          <a:prstGeom prst="triangle">
            <a:avLst>
              <a:gd name="adj" fmla="val 50000"/>
            </a:avLst>
          </a:prstGeom>
          <a:solidFill>
            <a:schemeClr val="accent1"/>
          </a:solidFill>
          <a:ln w="9525">
            <a:noFill/>
            <a:miter lim="800000"/>
            <a:headEnd/>
            <a:tailEnd/>
          </a:ln>
        </p:spPr>
        <p:txBody>
          <a:bodyPr wrap="none" anchor="ctr"/>
          <a:lstStyle/>
          <a:p>
            <a:endParaRPr lang="zh-CN" altLang="en-US"/>
          </a:p>
        </p:txBody>
      </p:sp>
      <p:sp>
        <p:nvSpPr>
          <p:cNvPr id="25613" name="Rectangle 13"/>
          <p:cNvSpPr>
            <a:spLocks noChangeArrowheads="1"/>
          </p:cNvSpPr>
          <p:nvPr/>
        </p:nvSpPr>
        <p:spPr bwMode="auto">
          <a:xfrm>
            <a:off x="5715000" y="2714625"/>
            <a:ext cx="1676400" cy="1447800"/>
          </a:xfrm>
          <a:prstGeom prst="rect">
            <a:avLst/>
          </a:prstGeom>
          <a:solidFill>
            <a:schemeClr val="accent1"/>
          </a:solidFill>
          <a:ln w="9525">
            <a:noFill/>
            <a:miter lim="800000"/>
            <a:headEnd/>
            <a:tailEnd/>
          </a:ln>
        </p:spPr>
        <p:txBody>
          <a:bodyPr wrap="none" anchor="ctr"/>
          <a:lstStyle/>
          <a:p>
            <a:pPr marL="180000" lvl="1"/>
            <a:r>
              <a:rPr lang="en-US" altLang="zh-CN" sz="2600" b="1" dirty="0">
                <a:latin typeface="微软雅黑" pitchFamily="34" charset="-122"/>
                <a:ea typeface="微软雅黑" pitchFamily="34" charset="-122"/>
              </a:rPr>
              <a:t>k = </a:t>
            </a:r>
            <a:r>
              <a:rPr lang="en-US" altLang="zh-CN" sz="2600" b="1" dirty="0" err="1">
                <a:latin typeface="微软雅黑" pitchFamily="34" charset="-122"/>
                <a:ea typeface="微软雅黑" pitchFamily="34" charset="-122"/>
              </a:rPr>
              <a:t>i+j</a:t>
            </a:r>
            <a:r>
              <a:rPr lang="en-US" altLang="zh-CN" sz="2600" b="1" dirty="0">
                <a:latin typeface="微软雅黑" pitchFamily="34" charset="-122"/>
                <a:ea typeface="微软雅黑" pitchFamily="34" charset="-122"/>
              </a:rPr>
              <a:t>;</a:t>
            </a:r>
          </a:p>
          <a:p>
            <a:pPr marL="180000" lvl="1"/>
            <a:r>
              <a:rPr lang="en-US" altLang="zh-CN" sz="2600" b="1" dirty="0">
                <a:latin typeface="微软雅黑" pitchFamily="34" charset="-122"/>
                <a:ea typeface="微软雅黑" pitchFamily="34" charset="-122"/>
              </a:rPr>
              <a:t>i = i+1;</a:t>
            </a:r>
          </a:p>
          <a:p>
            <a:pPr marL="180000" lvl="1"/>
            <a:r>
              <a:rPr lang="en-US" altLang="zh-CN" sz="2600" b="1" dirty="0">
                <a:latin typeface="微软雅黑" pitchFamily="34" charset="-122"/>
                <a:ea typeface="微软雅黑" pitchFamily="34" charset="-122"/>
              </a:rPr>
              <a:t>j = j+1;</a:t>
            </a:r>
            <a:endParaRPr lang="zh-CN" altLang="en-US" sz="2600" b="1" dirty="0">
              <a:latin typeface="微软雅黑" pitchFamily="34" charset="-122"/>
              <a:ea typeface="微软雅黑" pitchFamily="34" charset="-122"/>
            </a:endParaRPr>
          </a:p>
        </p:txBody>
      </p:sp>
    </p:spTree>
    <p:extLst>
      <p:ext uri="{BB962C8B-B14F-4D97-AF65-F5344CB8AC3E}">
        <p14:creationId xmlns:p14="http://schemas.microsoft.com/office/powerpoint/2010/main" val="246833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9705" grpId="0"/>
      <p:bldP spid="2" grpId="0"/>
      <p:bldP spid="3" grpId="0"/>
      <p:bldP spid="21512" grpId="0" animBg="1"/>
      <p:bldP spid="21513" grpId="0" animBg="1"/>
      <p:bldP spid="25612" grpId="0" animBg="1"/>
      <p:bldP spid="25613"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Content Placeholder 2"/>
          <p:cNvSpPr>
            <a:spLocks noGrp="1"/>
          </p:cNvSpPr>
          <p:nvPr>
            <p:ph idx="4294967295"/>
          </p:nvPr>
        </p:nvSpPr>
        <p:spPr>
          <a:xfrm>
            <a:off x="1219200" y="1371600"/>
            <a:ext cx="7696200" cy="2514600"/>
          </a:xfrm>
        </p:spPr>
        <p:txBody>
          <a:bodyPr/>
          <a:lstStyle/>
          <a:p>
            <a:pPr>
              <a:lnSpc>
                <a:spcPct val="125000"/>
              </a:lnSpc>
              <a:buFont typeface="Wingdings" panose="05000000000000000000" pitchFamily="2" charset="2"/>
              <a:buChar char="n"/>
            </a:pPr>
            <a:r>
              <a:rPr lang="zh-CN" altLang="en-US" dirty="0">
                <a:latin typeface="微软雅黑" pitchFamily="34" charset="-122"/>
                <a:ea typeface="微软雅黑" pitchFamily="34" charset="-122"/>
              </a:rPr>
              <a:t>举例</a:t>
            </a:r>
            <a:r>
              <a:rPr dirty="0">
                <a:latin typeface="微软雅黑" pitchFamily="34" charset="-122"/>
                <a:ea typeface="微软雅黑" pitchFamily="34" charset="-122"/>
              </a:rPr>
              <a:t>6</a:t>
            </a:r>
            <a:endParaRPr lang="zh-CN" altLang="en-US" dirty="0">
              <a:latin typeface="微软雅黑" pitchFamily="34" charset="-122"/>
              <a:ea typeface="微软雅黑" pitchFamily="34" charset="-122"/>
            </a:endParaRPr>
          </a:p>
          <a:p>
            <a:pPr lvl="1">
              <a:lnSpc>
                <a:spcPct val="125000"/>
              </a:lnSpc>
              <a:buFont typeface="Times New Roman" pitchFamily="18" charset="0"/>
              <a:buNone/>
            </a:pPr>
            <a:r>
              <a:rPr sz="2600" dirty="0">
                <a:solidFill>
                  <a:schemeClr val="tx1"/>
                </a:solidFill>
              </a:rPr>
              <a:t>f1 = 1.5f;</a:t>
            </a:r>
          </a:p>
          <a:p>
            <a:pPr lvl="1">
              <a:lnSpc>
                <a:spcPct val="125000"/>
              </a:lnSpc>
              <a:buFont typeface="Times New Roman" pitchFamily="18" charset="0"/>
              <a:buNone/>
            </a:pPr>
            <a:r>
              <a:rPr sz="2600" dirty="0">
                <a:solidFill>
                  <a:schemeClr val="tx1"/>
                </a:solidFill>
              </a:rPr>
              <a:t>f2 = f1++;</a:t>
            </a:r>
          </a:p>
          <a:p>
            <a:pPr>
              <a:lnSpc>
                <a:spcPct val="125000"/>
              </a:lnSpc>
            </a:pPr>
            <a:endParaRPr lang="zh-CN" altLang="en-US" dirty="0">
              <a:solidFill>
                <a:schemeClr val="tx1"/>
              </a:solidFill>
              <a:latin typeface="微软雅黑" pitchFamily="34" charset="-122"/>
              <a:ea typeface="微软雅黑" pitchFamily="34" charset="-122"/>
            </a:endParaRPr>
          </a:p>
        </p:txBody>
      </p:sp>
      <p:sp>
        <p:nvSpPr>
          <p:cNvPr id="22530"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4.3 </a:t>
            </a:r>
            <a:r>
              <a:rPr lang="zh-CN" altLang="en-US" sz="3600" b="1" dirty="0">
                <a:solidFill>
                  <a:srgbClr val="990033"/>
                </a:solidFill>
                <a:latin typeface="微软雅黑" panose="020B0503020204020204" pitchFamily="34" charset="-122"/>
                <a:ea typeface="微软雅黑" panose="020B0503020204020204" pitchFamily="34" charset="-122"/>
                <a:cs typeface="+mj-cs"/>
              </a:rPr>
              <a:t>自增和自减运算符</a:t>
            </a:r>
          </a:p>
        </p:txBody>
      </p:sp>
      <p:sp>
        <p:nvSpPr>
          <p:cNvPr id="26628" name="Rectangle 7"/>
          <p:cNvSpPr>
            <a:spLocks noChangeArrowheads="1"/>
          </p:cNvSpPr>
          <p:nvPr/>
        </p:nvSpPr>
        <p:spPr bwMode="auto">
          <a:xfrm>
            <a:off x="3429000" y="4953000"/>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2.5</a:t>
            </a:r>
          </a:p>
        </p:txBody>
      </p:sp>
      <p:sp>
        <p:nvSpPr>
          <p:cNvPr id="29705" name="Rectangle 9"/>
          <p:cNvSpPr>
            <a:spLocks noChangeArrowheads="1"/>
          </p:cNvSpPr>
          <p:nvPr/>
        </p:nvSpPr>
        <p:spPr bwMode="auto">
          <a:xfrm>
            <a:off x="1828800" y="4953000"/>
            <a:ext cx="1600200" cy="533400"/>
          </a:xfrm>
          <a:prstGeom prst="rect">
            <a:avLst/>
          </a:prstGeom>
          <a:noFill/>
          <a:ln w="9525">
            <a:noFill/>
            <a:miter lim="800000"/>
            <a:headEnd/>
            <a:tailEnd/>
          </a:ln>
        </p:spPr>
        <p:txBody>
          <a:bodyPr wrap="none" anchor="ctr"/>
          <a:lstStyle/>
          <a:p>
            <a:pPr algn="ctr"/>
            <a:r>
              <a:rPr lang="en-US" altLang="zh-CN" sz="2000" b="1">
                <a:latin typeface="微软雅黑" pitchFamily="34" charset="-122"/>
                <a:ea typeface="微软雅黑" pitchFamily="34" charset="-122"/>
              </a:rPr>
              <a:t>f1</a:t>
            </a:r>
            <a:r>
              <a:rPr lang="zh-CN" altLang="en-US" sz="2000" b="1">
                <a:latin typeface="微软雅黑" pitchFamily="34" charset="-122"/>
                <a:ea typeface="微软雅黑" pitchFamily="34" charset="-122"/>
              </a:rPr>
              <a:t>的存储空间</a:t>
            </a:r>
            <a:endParaRPr lang="en-US" altLang="zh-CN" sz="2000" b="1">
              <a:latin typeface="微软雅黑" pitchFamily="34" charset="-122"/>
              <a:ea typeface="微软雅黑" pitchFamily="34" charset="-122"/>
            </a:endParaRPr>
          </a:p>
        </p:txBody>
      </p:sp>
      <p:sp>
        <p:nvSpPr>
          <p:cNvPr id="2" name="Rectangle 9"/>
          <p:cNvSpPr>
            <a:spLocks noChangeArrowheads="1"/>
          </p:cNvSpPr>
          <p:nvPr/>
        </p:nvSpPr>
        <p:spPr bwMode="auto">
          <a:xfrm>
            <a:off x="1809750" y="4292600"/>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f2</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sp>
        <p:nvSpPr>
          <p:cNvPr id="22534" name="Rectangle 5"/>
          <p:cNvSpPr>
            <a:spLocks noChangeArrowheads="1"/>
          </p:cNvSpPr>
          <p:nvPr/>
        </p:nvSpPr>
        <p:spPr bwMode="auto">
          <a:xfrm>
            <a:off x="3429000" y="1371600"/>
            <a:ext cx="1752600" cy="457200"/>
          </a:xfrm>
          <a:prstGeom prst="rect">
            <a:avLst/>
          </a:prstGeom>
          <a:solidFill>
            <a:srgbClr val="00D200"/>
          </a:solidFill>
          <a:ln w="9525">
            <a:noFill/>
            <a:miter lim="800000"/>
            <a:headEnd/>
            <a:tailEnd/>
          </a:ln>
        </p:spPr>
        <p:txBody>
          <a:bodyPr wrap="none" anchor="ctr"/>
          <a:lstStyle/>
          <a:p>
            <a:r>
              <a:rPr lang="en-US" altLang="zh-CN" b="1" dirty="0">
                <a:latin typeface="微软雅黑" pitchFamily="34" charset="-122"/>
                <a:ea typeface="微软雅黑" pitchFamily="34" charset="-122"/>
              </a:rPr>
              <a:t>float f1,f2;</a:t>
            </a:r>
          </a:p>
        </p:txBody>
      </p:sp>
      <p:sp>
        <p:nvSpPr>
          <p:cNvPr id="26633" name="Rectangle 7"/>
          <p:cNvSpPr>
            <a:spLocks noChangeArrowheads="1"/>
          </p:cNvSpPr>
          <p:nvPr/>
        </p:nvSpPr>
        <p:spPr bwMode="auto">
          <a:xfrm>
            <a:off x="3429000" y="4343400"/>
            <a:ext cx="1828800" cy="457200"/>
          </a:xfrm>
          <a:prstGeom prst="rect">
            <a:avLst/>
          </a:prstGeom>
          <a:solidFill>
            <a:srgbClr val="00D200"/>
          </a:solidFill>
          <a:ln w="9525">
            <a:noFill/>
            <a:miter lim="800000"/>
            <a:headEnd/>
            <a:tailEnd/>
          </a:ln>
        </p:spPr>
        <p:txBody>
          <a:bodyPr wrap="none" anchor="ctr"/>
          <a:lstStyle/>
          <a:p>
            <a:pPr algn="ctr"/>
            <a:r>
              <a:rPr lang="en-US" altLang="zh-CN" b="1">
                <a:latin typeface="微软雅黑" pitchFamily="34" charset="-122"/>
                <a:ea typeface="微软雅黑" pitchFamily="34" charset="-122"/>
              </a:rPr>
              <a:t>1.5</a:t>
            </a:r>
          </a:p>
        </p:txBody>
      </p:sp>
      <p:sp>
        <p:nvSpPr>
          <p:cNvPr id="26635" name="AutoShape 11"/>
          <p:cNvSpPr>
            <a:spLocks noChangeArrowheads="1"/>
          </p:cNvSpPr>
          <p:nvPr/>
        </p:nvSpPr>
        <p:spPr bwMode="auto">
          <a:xfrm rot="-5400000">
            <a:off x="4000500" y="2438400"/>
            <a:ext cx="1447800" cy="1066800"/>
          </a:xfrm>
          <a:prstGeom prst="triangle">
            <a:avLst>
              <a:gd name="adj" fmla="val 50000"/>
            </a:avLst>
          </a:prstGeom>
          <a:solidFill>
            <a:schemeClr val="accent1"/>
          </a:solidFill>
          <a:ln w="9525">
            <a:noFill/>
            <a:miter lim="800000"/>
            <a:headEnd/>
            <a:tailEnd/>
          </a:ln>
        </p:spPr>
        <p:txBody>
          <a:bodyPr wrap="none" anchor="ctr"/>
          <a:lstStyle/>
          <a:p>
            <a:endParaRPr lang="zh-CN" altLang="en-US"/>
          </a:p>
        </p:txBody>
      </p:sp>
      <p:sp>
        <p:nvSpPr>
          <p:cNvPr id="26636" name="Rectangle 12"/>
          <p:cNvSpPr>
            <a:spLocks noChangeArrowheads="1"/>
          </p:cNvSpPr>
          <p:nvPr/>
        </p:nvSpPr>
        <p:spPr bwMode="auto">
          <a:xfrm>
            <a:off x="5257800" y="2247900"/>
            <a:ext cx="2133600" cy="1447800"/>
          </a:xfrm>
          <a:prstGeom prst="rect">
            <a:avLst/>
          </a:prstGeom>
          <a:solidFill>
            <a:schemeClr val="accent1"/>
          </a:solidFill>
          <a:ln w="9525">
            <a:noFill/>
            <a:miter lim="800000"/>
            <a:headEnd/>
            <a:tailEnd/>
          </a:ln>
        </p:spPr>
        <p:txBody>
          <a:bodyPr wrap="none" anchor="ctr"/>
          <a:lstStyle/>
          <a:p>
            <a:pPr marL="180000" lvl="1">
              <a:lnSpc>
                <a:spcPct val="150000"/>
              </a:lnSpc>
            </a:pPr>
            <a:r>
              <a:rPr lang="en-US" altLang="zh-CN" sz="2600" b="1" dirty="0">
                <a:latin typeface="微软雅黑" pitchFamily="34" charset="-122"/>
                <a:ea typeface="微软雅黑" pitchFamily="34" charset="-122"/>
              </a:rPr>
              <a:t>f2 = f1;</a:t>
            </a:r>
          </a:p>
          <a:p>
            <a:pPr marL="180000" lvl="1">
              <a:lnSpc>
                <a:spcPct val="150000"/>
              </a:lnSpc>
            </a:pPr>
            <a:r>
              <a:rPr lang="en-US" altLang="zh-CN" sz="2600" b="1" dirty="0">
                <a:latin typeface="微软雅黑" pitchFamily="34" charset="-122"/>
                <a:ea typeface="微软雅黑" pitchFamily="34" charset="-122"/>
              </a:rPr>
              <a:t>f1 = f1+1;</a:t>
            </a:r>
          </a:p>
        </p:txBody>
      </p:sp>
    </p:spTree>
    <p:extLst>
      <p:ext uri="{BB962C8B-B14F-4D97-AF65-F5344CB8AC3E}">
        <p14:creationId xmlns:p14="http://schemas.microsoft.com/office/powerpoint/2010/main" val="8079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9705" grpId="0"/>
      <p:bldP spid="2" grpId="0"/>
      <p:bldP spid="26633" grpId="0" animBg="1"/>
      <p:bldP spid="26635" grpId="0" animBg="1"/>
      <p:bldP spid="266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idx="4294967295"/>
          </p:nvPr>
        </p:nvSpPr>
        <p:spPr/>
        <p:txBody>
          <a:bodyPr/>
          <a:lstStyle/>
          <a:p>
            <a:r>
              <a:rPr lang="zh-CN" altLang="en-US" dirty="0"/>
              <a:t>加法运算符</a:t>
            </a:r>
          </a:p>
        </p:txBody>
      </p:sp>
      <p:sp>
        <p:nvSpPr>
          <p:cNvPr id="12290" name="Rectangle 4"/>
          <p:cNvSpPr>
            <a:spLocks noChangeArrowheads="1"/>
          </p:cNvSpPr>
          <p:nvPr/>
        </p:nvSpPr>
        <p:spPr bwMode="auto">
          <a:xfrm>
            <a:off x="2514600" y="2057401"/>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5 +11</a:t>
            </a:r>
          </a:p>
        </p:txBody>
      </p:sp>
      <p:sp>
        <p:nvSpPr>
          <p:cNvPr id="12291" name="Rectangle 6"/>
          <p:cNvSpPr>
            <a:spLocks noChangeArrowheads="1"/>
          </p:cNvSpPr>
          <p:nvPr/>
        </p:nvSpPr>
        <p:spPr bwMode="auto">
          <a:xfrm>
            <a:off x="1066800" y="5334000"/>
            <a:ext cx="10134600" cy="685800"/>
          </a:xfrm>
          <a:prstGeom prst="rect">
            <a:avLst/>
          </a:prstGeom>
          <a:solidFill>
            <a:srgbClr val="C8F0FF"/>
          </a:solidFill>
          <a:ln w="19050">
            <a:noFill/>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anchor="ctr"/>
          <a:lstStyle/>
          <a:p>
            <a:pPr algn="ctr"/>
            <a:r>
              <a:rPr lang="zh-CN" altLang="en-US" sz="2600" b="1" dirty="0">
                <a:solidFill>
                  <a:srgbClr val="C00000"/>
                </a:solidFill>
                <a:latin typeface="微软雅黑" panose="020B0503020204020204" pitchFamily="34" charset="-122"/>
                <a:ea typeface="微软雅黑" panose="020B0503020204020204" pitchFamily="34" charset="-122"/>
              </a:rPr>
              <a:t>操作数可以是两个常量或者两个变量，或者一个常量一个变量。</a:t>
            </a:r>
          </a:p>
        </p:txBody>
      </p:sp>
      <p:sp>
        <p:nvSpPr>
          <p:cNvPr id="12292" name="Rectangle 7"/>
          <p:cNvSpPr>
            <a:spLocks noChangeArrowheads="1"/>
          </p:cNvSpPr>
          <p:nvPr/>
        </p:nvSpPr>
        <p:spPr bwMode="auto">
          <a:xfrm>
            <a:off x="2514600" y="3429001"/>
            <a:ext cx="2819400" cy="54451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2 + 2.5</a:t>
            </a:r>
            <a:r>
              <a:rPr lang="en-US" altLang="zh-CN" sz="2600" b="1" dirty="0">
                <a:solidFill>
                  <a:srgbClr val="B82F25"/>
                </a:solidFill>
                <a:latin typeface="微软雅黑" pitchFamily="34" charset="-122"/>
                <a:ea typeface="微软雅黑" pitchFamily="34" charset="-122"/>
              </a:rPr>
              <a:t>f</a:t>
            </a:r>
          </a:p>
        </p:txBody>
      </p:sp>
      <p:sp>
        <p:nvSpPr>
          <p:cNvPr id="12293" name="Rectangle 8"/>
          <p:cNvSpPr>
            <a:spLocks noChangeArrowheads="1"/>
          </p:cNvSpPr>
          <p:nvPr/>
        </p:nvSpPr>
        <p:spPr bwMode="auto">
          <a:xfrm>
            <a:off x="2514600" y="2743201"/>
            <a:ext cx="2819400" cy="54451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3.1</a:t>
            </a:r>
            <a:r>
              <a:rPr lang="en-US" altLang="zh-CN" sz="2600" b="1">
                <a:solidFill>
                  <a:srgbClr val="B82F25"/>
                </a:solidFill>
                <a:latin typeface="微软雅黑" pitchFamily="34" charset="-122"/>
                <a:ea typeface="微软雅黑" pitchFamily="34" charset="-122"/>
              </a:rPr>
              <a:t>F</a:t>
            </a:r>
            <a:r>
              <a:rPr lang="en-US" altLang="zh-CN" sz="2600" b="1">
                <a:latin typeface="微软雅黑" pitchFamily="34" charset="-122"/>
                <a:ea typeface="微软雅黑" pitchFamily="34" charset="-122"/>
              </a:rPr>
              <a:t> + 2.5</a:t>
            </a:r>
            <a:r>
              <a:rPr lang="en-US" altLang="zh-CN" sz="2600" b="1">
                <a:solidFill>
                  <a:srgbClr val="B82F25"/>
                </a:solidFill>
                <a:latin typeface="微软雅黑" pitchFamily="34" charset="-122"/>
                <a:ea typeface="微软雅黑" pitchFamily="34" charset="-122"/>
              </a:rPr>
              <a:t>F</a:t>
            </a:r>
          </a:p>
        </p:txBody>
      </p:sp>
      <p:sp>
        <p:nvSpPr>
          <p:cNvPr id="12294" name="Rectangle 3"/>
          <p:cNvSpPr>
            <a:spLocks noChangeArrowheads="1"/>
          </p:cNvSpPr>
          <p:nvPr/>
        </p:nvSpPr>
        <p:spPr bwMode="auto">
          <a:xfrm>
            <a:off x="6847242" y="2057400"/>
            <a:ext cx="2819400" cy="513678"/>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a + b</a:t>
            </a:r>
          </a:p>
        </p:txBody>
      </p:sp>
      <p:sp>
        <p:nvSpPr>
          <p:cNvPr id="12295" name="Rectangle 3"/>
          <p:cNvSpPr>
            <a:spLocks noChangeArrowheads="1"/>
          </p:cNvSpPr>
          <p:nvPr/>
        </p:nvSpPr>
        <p:spPr bwMode="auto">
          <a:xfrm>
            <a:off x="6847242" y="2743200"/>
            <a:ext cx="2819400" cy="5334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a + 2</a:t>
            </a:r>
          </a:p>
        </p:txBody>
      </p:sp>
      <p:sp>
        <p:nvSpPr>
          <p:cNvPr id="12296" name="Rectangle 7"/>
          <p:cNvSpPr>
            <a:spLocks noChangeArrowheads="1"/>
          </p:cNvSpPr>
          <p:nvPr/>
        </p:nvSpPr>
        <p:spPr bwMode="auto">
          <a:xfrm>
            <a:off x="6847242" y="3429000"/>
            <a:ext cx="2819400" cy="5334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2 + ch</a:t>
            </a:r>
          </a:p>
        </p:txBody>
      </p:sp>
      <p:sp>
        <p:nvSpPr>
          <p:cNvPr id="12297" name="Rectangle 7"/>
          <p:cNvSpPr>
            <a:spLocks noChangeArrowheads="1"/>
          </p:cNvSpPr>
          <p:nvPr/>
        </p:nvSpPr>
        <p:spPr bwMode="auto">
          <a:xfrm>
            <a:off x="6847242" y="4114800"/>
            <a:ext cx="2819400" cy="5334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f + 1.5</a:t>
            </a:r>
          </a:p>
        </p:txBody>
      </p:sp>
      <p:sp>
        <p:nvSpPr>
          <p:cNvPr id="12298" name="Rectangle 5"/>
          <p:cNvSpPr>
            <a:spLocks noChangeArrowheads="1"/>
          </p:cNvSpPr>
          <p:nvPr/>
        </p:nvSpPr>
        <p:spPr bwMode="auto">
          <a:xfrm>
            <a:off x="6869112" y="1143000"/>
            <a:ext cx="2808288" cy="838200"/>
          </a:xfrm>
          <a:prstGeom prst="rect">
            <a:avLst/>
          </a:prstGeom>
          <a:solidFill>
            <a:srgbClr val="00D200"/>
          </a:solidFill>
          <a:ln w="9525">
            <a:noFill/>
            <a:miter lim="800000"/>
            <a:headEnd/>
            <a:tailEnd/>
          </a:ln>
        </p:spPr>
        <p:txBody>
          <a:bodyPr wrap="none" anchor="ctr"/>
          <a:lstStyle/>
          <a:p>
            <a:pPr algn="ctr"/>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a,b</a:t>
            </a:r>
            <a:r>
              <a:rPr lang="en-US" altLang="zh-CN" sz="2000" b="1" dirty="0">
                <a:latin typeface="微软雅黑" pitchFamily="34" charset="-122"/>
                <a:ea typeface="微软雅黑" pitchFamily="34" charset="-122"/>
              </a:rPr>
              <a:t>;</a:t>
            </a:r>
          </a:p>
          <a:p>
            <a:pPr algn="ctr"/>
            <a:r>
              <a:rPr lang="en-US" altLang="zh-CN" sz="2000" b="1" dirty="0">
                <a:latin typeface="微软雅黑" pitchFamily="34" charset="-122"/>
                <a:ea typeface="微软雅黑" pitchFamily="34" charset="-122"/>
              </a:rPr>
              <a:t>float f;</a:t>
            </a:r>
          </a:p>
          <a:p>
            <a:pPr algn="ctr"/>
            <a:r>
              <a:rPr lang="en-US" altLang="zh-CN" sz="2000" b="1" dirty="0">
                <a:latin typeface="微软雅黑" pitchFamily="34" charset="-122"/>
                <a:ea typeface="微软雅黑" pitchFamily="34" charset="-122"/>
              </a:rPr>
              <a:t>char </a:t>
            </a:r>
            <a:r>
              <a:rPr lang="en-US" altLang="zh-CN" sz="2000" b="1" dirty="0" err="1">
                <a:latin typeface="微软雅黑" pitchFamily="34" charset="-122"/>
                <a:ea typeface="微软雅黑" pitchFamily="34" charset="-122"/>
              </a:rPr>
              <a:t>ch</a:t>
            </a:r>
            <a:r>
              <a:rPr lang="en-US" altLang="zh-CN" sz="2000" b="1" dirty="0">
                <a:latin typeface="微软雅黑" pitchFamily="34" charset="-122"/>
                <a:ea typeface="微软雅黑" pitchFamily="34" charset="-122"/>
              </a:rPr>
              <a:t>;</a:t>
            </a:r>
          </a:p>
        </p:txBody>
      </p:sp>
      <p:sp>
        <p:nvSpPr>
          <p:cNvPr id="12299" name="Rectangle 7"/>
          <p:cNvSpPr>
            <a:spLocks noChangeArrowheads="1"/>
          </p:cNvSpPr>
          <p:nvPr/>
        </p:nvSpPr>
        <p:spPr bwMode="auto">
          <a:xfrm>
            <a:off x="2514600" y="4114801"/>
            <a:ext cx="2819400" cy="54451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2.5</a:t>
            </a:r>
            <a:r>
              <a:rPr lang="en-US" altLang="zh-CN" sz="2600" b="1">
                <a:solidFill>
                  <a:srgbClr val="B82F25"/>
                </a:solidFill>
                <a:latin typeface="微软雅黑" pitchFamily="34" charset="-122"/>
                <a:ea typeface="微软雅黑" pitchFamily="34" charset="-122"/>
              </a:rPr>
              <a:t>L</a:t>
            </a:r>
            <a:r>
              <a:rPr lang="zh-CN" altLang="en-US" sz="2600" b="1">
                <a:latin typeface="微软雅黑" pitchFamily="34" charset="-122"/>
                <a:ea typeface="微软雅黑" pitchFamily="34" charset="-122"/>
              </a:rPr>
              <a:t> </a:t>
            </a:r>
            <a:r>
              <a:rPr lang="en-US" altLang="zh-CN" sz="2600" b="1">
                <a:latin typeface="微软雅黑" pitchFamily="34" charset="-122"/>
                <a:ea typeface="微软雅黑" pitchFamily="34" charset="-122"/>
              </a:rPr>
              <a:t>+ 2</a:t>
            </a:r>
          </a:p>
        </p:txBody>
      </p:sp>
    </p:spTree>
    <p:extLst>
      <p:ext uri="{BB962C8B-B14F-4D97-AF65-F5344CB8AC3E}">
        <p14:creationId xmlns:p14="http://schemas.microsoft.com/office/powerpoint/2010/main" val="163268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P spid="12294" grpId="0" animBg="1"/>
      <p:bldP spid="12295" grpId="0" animBg="1"/>
      <p:bldP spid="12296" grpId="0" animBg="1"/>
      <p:bldP spid="12297" grpId="0" animBg="1"/>
      <p:bldP spid="12298"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4.3 </a:t>
            </a:r>
            <a:r>
              <a:rPr lang="zh-CN" altLang="en-US" sz="3600" b="1" dirty="0">
                <a:solidFill>
                  <a:srgbClr val="990033"/>
                </a:solidFill>
                <a:latin typeface="微软雅黑" panose="020B0503020204020204" pitchFamily="34" charset="-122"/>
                <a:ea typeface="微软雅黑" panose="020B0503020204020204" pitchFamily="34" charset="-122"/>
                <a:cs typeface="+mj-cs"/>
              </a:rPr>
              <a:t>自增和自减运算符</a:t>
            </a:r>
          </a:p>
        </p:txBody>
      </p:sp>
      <p:sp>
        <p:nvSpPr>
          <p:cNvPr id="12293" name="Rectangle 4"/>
          <p:cNvSpPr>
            <a:spLocks noChangeArrowheads="1"/>
          </p:cNvSpPr>
          <p:nvPr/>
        </p:nvSpPr>
        <p:spPr bwMode="auto">
          <a:xfrm>
            <a:off x="457200" y="2586038"/>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r>
              <a:rPr lang="en-US" altLang="zh-CN" sz="2600" b="1" dirty="0">
                <a:latin typeface="微软雅黑" pitchFamily="34" charset="-122"/>
                <a:ea typeface="微软雅黑" pitchFamily="34" charset="-122"/>
              </a:rPr>
              <a:t>       k = i++j;</a:t>
            </a:r>
          </a:p>
        </p:txBody>
      </p:sp>
      <p:sp>
        <p:nvSpPr>
          <p:cNvPr id="28677" name="Rectangle 5"/>
          <p:cNvSpPr>
            <a:spLocks noChangeArrowheads="1"/>
          </p:cNvSpPr>
          <p:nvPr/>
        </p:nvSpPr>
        <p:spPr bwMode="auto">
          <a:xfrm>
            <a:off x="480237" y="1257300"/>
            <a:ext cx="2514600" cy="1143000"/>
          </a:xfrm>
          <a:prstGeom prst="rect">
            <a:avLst/>
          </a:prstGeom>
          <a:solidFill>
            <a:srgbClr val="00D200"/>
          </a:solidFill>
          <a:ln w="9525">
            <a:noFill/>
            <a:miter lim="800000"/>
            <a:headEnd/>
            <a:tailEnd/>
          </a:ln>
        </p:spPr>
        <p:txBody>
          <a:bodyPr wrap="none" anchor="ctr"/>
          <a:lstStyle/>
          <a:p>
            <a:r>
              <a:rPr lang="en-US" altLang="zh-CN" b="1" dirty="0" err="1">
                <a:latin typeface="微软雅黑" pitchFamily="34" charset="-122"/>
                <a:ea typeface="微软雅黑" pitchFamily="34" charset="-122"/>
              </a:rPr>
              <a:t>int</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i,j,k</a:t>
            </a:r>
            <a:r>
              <a:rPr lang="en-US" altLang="zh-CN" b="1" dirty="0">
                <a:latin typeface="微软雅黑" pitchFamily="34" charset="-122"/>
                <a:ea typeface="微软雅黑" pitchFamily="34" charset="-122"/>
              </a:rPr>
              <a:t>;</a:t>
            </a:r>
          </a:p>
          <a:p>
            <a:r>
              <a:rPr lang="en-US" altLang="zh-CN" b="1" dirty="0">
                <a:latin typeface="微软雅黑" pitchFamily="34" charset="-122"/>
                <a:ea typeface="微软雅黑" pitchFamily="34" charset="-122"/>
              </a:rPr>
              <a:t>i = 1;</a:t>
            </a:r>
          </a:p>
          <a:p>
            <a:r>
              <a:rPr lang="en-US" altLang="zh-CN" b="1" dirty="0">
                <a:latin typeface="微软雅黑" pitchFamily="34" charset="-122"/>
                <a:ea typeface="微软雅黑" pitchFamily="34" charset="-122"/>
              </a:rPr>
              <a:t>j = 2;</a:t>
            </a:r>
          </a:p>
        </p:txBody>
      </p:sp>
      <p:sp>
        <p:nvSpPr>
          <p:cNvPr id="3" name="Rectangle 4"/>
          <p:cNvSpPr>
            <a:spLocks noChangeArrowheads="1"/>
          </p:cNvSpPr>
          <p:nvPr/>
        </p:nvSpPr>
        <p:spPr bwMode="auto">
          <a:xfrm>
            <a:off x="457200" y="3271838"/>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k = i+-j;</a:t>
            </a:r>
          </a:p>
        </p:txBody>
      </p:sp>
      <p:sp>
        <p:nvSpPr>
          <p:cNvPr id="4" name="Rectangle 7"/>
          <p:cNvSpPr>
            <a:spLocks noChangeArrowheads="1"/>
          </p:cNvSpPr>
          <p:nvPr/>
        </p:nvSpPr>
        <p:spPr bwMode="auto">
          <a:xfrm>
            <a:off x="7875181" y="3265487"/>
            <a:ext cx="1828800" cy="457200"/>
          </a:xfrm>
          <a:prstGeom prst="rect">
            <a:avLst/>
          </a:prstGeom>
          <a:solidFill>
            <a:srgbClr val="CC99FF"/>
          </a:solidFill>
          <a:ln w="9525">
            <a:noFill/>
            <a:miter lim="800000"/>
            <a:headEnd/>
            <a:tailEnd/>
          </a:ln>
        </p:spPr>
        <p:txBody>
          <a:bodyPr wrap="none" anchor="ctr"/>
          <a:lstStyle/>
          <a:p>
            <a:pPr algn="ctr"/>
            <a:r>
              <a:rPr lang="en-US" altLang="zh-CN" b="1">
                <a:latin typeface="微软雅黑" pitchFamily="34" charset="-122"/>
                <a:ea typeface="微软雅黑" pitchFamily="34" charset="-122"/>
              </a:rPr>
              <a:t>-1</a:t>
            </a:r>
          </a:p>
        </p:txBody>
      </p:sp>
      <p:sp>
        <p:nvSpPr>
          <p:cNvPr id="29705" name="Rectangle 9"/>
          <p:cNvSpPr>
            <a:spLocks noChangeArrowheads="1"/>
          </p:cNvSpPr>
          <p:nvPr/>
        </p:nvSpPr>
        <p:spPr bwMode="auto">
          <a:xfrm>
            <a:off x="6257925" y="3265487"/>
            <a:ext cx="1600200" cy="533400"/>
          </a:xfrm>
          <a:prstGeom prst="rect">
            <a:avLst/>
          </a:prstGeom>
          <a:noFill/>
          <a:ln w="9525">
            <a:noFill/>
            <a:miter lim="800000"/>
            <a:headEnd/>
            <a:tailEnd/>
          </a:ln>
        </p:spPr>
        <p:txBody>
          <a:bodyPr wrap="none" anchor="ctr"/>
          <a:lstStyle/>
          <a:p>
            <a:pPr algn="ctr"/>
            <a:r>
              <a:rPr lang="en-US" altLang="zh-CN" sz="2000" b="1">
                <a:latin typeface="微软雅黑" pitchFamily="34" charset="-122"/>
                <a:ea typeface="微软雅黑" pitchFamily="34" charset="-122"/>
              </a:rPr>
              <a:t>k</a:t>
            </a:r>
            <a:r>
              <a:rPr lang="zh-CN" altLang="en-US" sz="2000" b="1">
                <a:latin typeface="微软雅黑" pitchFamily="34" charset="-122"/>
                <a:ea typeface="微软雅黑" pitchFamily="34" charset="-122"/>
              </a:rPr>
              <a:t>的存储空间</a:t>
            </a:r>
            <a:endParaRPr lang="en-US" altLang="zh-CN" sz="2000" b="1">
              <a:latin typeface="微软雅黑" pitchFamily="34" charset="-122"/>
              <a:ea typeface="微软雅黑" pitchFamily="34" charset="-122"/>
            </a:endParaRPr>
          </a:p>
        </p:txBody>
      </p:sp>
      <p:sp>
        <p:nvSpPr>
          <p:cNvPr id="5" name="Rectangle 4"/>
          <p:cNvSpPr>
            <a:spLocks noChangeArrowheads="1"/>
          </p:cNvSpPr>
          <p:nvPr/>
        </p:nvSpPr>
        <p:spPr bwMode="auto">
          <a:xfrm>
            <a:off x="457200" y="3929063"/>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k = i+++j;</a:t>
            </a:r>
          </a:p>
        </p:txBody>
      </p:sp>
      <p:grpSp>
        <p:nvGrpSpPr>
          <p:cNvPr id="15" name="组合 14">
            <a:extLst>
              <a:ext uri="{FF2B5EF4-FFF2-40B4-BE49-F238E27FC236}">
                <a16:creationId xmlns:a16="http://schemas.microsoft.com/office/drawing/2014/main" id="{4A71678C-5C34-4413-B282-92B8DF9CEBC3}"/>
              </a:ext>
            </a:extLst>
          </p:cNvPr>
          <p:cNvGrpSpPr/>
          <p:nvPr/>
        </p:nvGrpSpPr>
        <p:grpSpPr>
          <a:xfrm>
            <a:off x="6257925" y="3919868"/>
            <a:ext cx="3419475" cy="533400"/>
            <a:chOff x="6257925" y="3919868"/>
            <a:chExt cx="3419475" cy="533400"/>
          </a:xfrm>
        </p:grpSpPr>
        <p:sp>
          <p:nvSpPr>
            <p:cNvPr id="12300" name="Rectangle 7"/>
            <p:cNvSpPr>
              <a:spLocks noChangeArrowheads="1"/>
            </p:cNvSpPr>
            <p:nvPr/>
          </p:nvSpPr>
          <p:spPr bwMode="auto">
            <a:xfrm>
              <a:off x="7848600" y="3962400"/>
              <a:ext cx="1828800" cy="457200"/>
            </a:xfrm>
            <a:prstGeom prst="rect">
              <a:avLst/>
            </a:prstGeom>
            <a:solidFill>
              <a:srgbClr val="CC99FF"/>
            </a:solidFill>
            <a:ln w="9525">
              <a:noFill/>
              <a:miter lim="800000"/>
              <a:headEnd/>
              <a:tailEnd/>
            </a:ln>
          </p:spPr>
          <p:txBody>
            <a:bodyPr wrap="none" anchor="ctr"/>
            <a:lstStyle/>
            <a:p>
              <a:pPr algn="ctr"/>
              <a:r>
                <a:rPr lang="en-US" altLang="zh-CN" b="1">
                  <a:latin typeface="微软雅黑" pitchFamily="34" charset="-122"/>
                  <a:ea typeface="微软雅黑" pitchFamily="34" charset="-122"/>
                </a:rPr>
                <a:t>3</a:t>
              </a:r>
            </a:p>
          </p:txBody>
        </p:sp>
        <p:sp>
          <p:nvSpPr>
            <p:cNvPr id="6" name="Rectangle 9"/>
            <p:cNvSpPr>
              <a:spLocks noChangeArrowheads="1"/>
            </p:cNvSpPr>
            <p:nvPr/>
          </p:nvSpPr>
          <p:spPr bwMode="auto">
            <a:xfrm>
              <a:off x="6257925" y="3919868"/>
              <a:ext cx="1600200" cy="533400"/>
            </a:xfrm>
            <a:prstGeom prst="rect">
              <a:avLst/>
            </a:prstGeom>
            <a:noFill/>
            <a:ln w="9525">
              <a:noFill/>
              <a:miter lim="800000"/>
              <a:headEnd/>
              <a:tailEnd/>
            </a:ln>
          </p:spPr>
          <p:txBody>
            <a:bodyPr wrap="none" anchor="ctr"/>
            <a:lstStyle/>
            <a:p>
              <a:pPr algn="ctr"/>
              <a:r>
                <a:rPr lang="en-US" altLang="zh-CN" sz="2000" b="1" dirty="0">
                  <a:latin typeface="微软雅黑" pitchFamily="34" charset="-122"/>
                  <a:ea typeface="微软雅黑" pitchFamily="34" charset="-122"/>
                </a:rPr>
                <a:t>k</a:t>
              </a:r>
              <a:r>
                <a:rPr lang="zh-CN" altLang="en-US" sz="2000" b="1" dirty="0">
                  <a:latin typeface="微软雅黑" pitchFamily="34" charset="-122"/>
                  <a:ea typeface="微软雅黑" pitchFamily="34" charset="-122"/>
                </a:rPr>
                <a:t>的存储空间</a:t>
              </a:r>
              <a:endParaRPr lang="en-US" altLang="zh-CN" sz="2000" b="1" dirty="0">
                <a:latin typeface="微软雅黑" pitchFamily="34" charset="-122"/>
                <a:ea typeface="微软雅黑" pitchFamily="34" charset="-122"/>
              </a:endParaRPr>
            </a:p>
          </p:txBody>
        </p:sp>
      </p:grpSp>
      <p:sp>
        <p:nvSpPr>
          <p:cNvPr id="7" name="Rectangle 4"/>
          <p:cNvSpPr>
            <a:spLocks noChangeArrowheads="1"/>
          </p:cNvSpPr>
          <p:nvPr/>
        </p:nvSpPr>
        <p:spPr bwMode="auto">
          <a:xfrm>
            <a:off x="3352800" y="3957638"/>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 k = (i++)+j;</a:t>
            </a:r>
          </a:p>
        </p:txBody>
      </p:sp>
      <p:sp>
        <p:nvSpPr>
          <p:cNvPr id="8" name="Rectangle 4"/>
          <p:cNvSpPr>
            <a:spLocks noChangeArrowheads="1"/>
          </p:cNvSpPr>
          <p:nvPr/>
        </p:nvSpPr>
        <p:spPr bwMode="auto">
          <a:xfrm>
            <a:off x="9753600" y="3951288"/>
            <a:ext cx="2209800" cy="468313"/>
          </a:xfrm>
          <a:prstGeom prst="rect">
            <a:avLst/>
          </a:prstGeom>
          <a:solidFill>
            <a:srgbClr val="B82F25"/>
          </a:solidFill>
          <a:ln w="9525">
            <a:noFill/>
            <a:miter lim="800000"/>
            <a:headEnd/>
            <a:tailEnd/>
          </a:ln>
        </p:spPr>
        <p:txBody>
          <a:bodyPr wrap="none" anchor="ctr"/>
          <a:lstStyle/>
          <a:p>
            <a:pPr algn="ctr"/>
            <a:r>
              <a:rPr lang="en-US" altLang="zh-CN" sz="2600" b="1" dirty="0">
                <a:solidFill>
                  <a:schemeClr val="bg1"/>
                </a:solidFill>
                <a:latin typeface="微软雅黑" pitchFamily="34" charset="-122"/>
                <a:ea typeface="微软雅黑" pitchFamily="34" charset="-122"/>
              </a:rPr>
              <a:t>k = i+(++j);</a:t>
            </a:r>
          </a:p>
        </p:txBody>
      </p:sp>
      <p:sp>
        <p:nvSpPr>
          <p:cNvPr id="2" name="Rectangle 10"/>
          <p:cNvSpPr>
            <a:spLocks noChangeArrowheads="1"/>
          </p:cNvSpPr>
          <p:nvPr/>
        </p:nvSpPr>
        <p:spPr bwMode="auto">
          <a:xfrm>
            <a:off x="9972675" y="3508257"/>
            <a:ext cx="1600200" cy="533400"/>
          </a:xfrm>
          <a:prstGeom prst="rect">
            <a:avLst/>
          </a:prstGeom>
          <a:noFill/>
          <a:ln w="9525">
            <a:noFill/>
            <a:miter lim="800000"/>
            <a:headEnd/>
            <a:tailEnd/>
          </a:ln>
        </p:spPr>
        <p:txBody>
          <a:bodyPr wrap="none" anchor="ctr"/>
          <a:lstStyle/>
          <a:p>
            <a:pPr algn="ctr"/>
            <a:r>
              <a:rPr lang="zh-CN" altLang="en-US" sz="2000" b="1" dirty="0">
                <a:latin typeface="微软雅黑" pitchFamily="34" charset="-122"/>
                <a:ea typeface="微软雅黑" pitchFamily="34" charset="-122"/>
              </a:rPr>
              <a:t>易错情况</a:t>
            </a:r>
          </a:p>
        </p:txBody>
      </p:sp>
      <p:sp>
        <p:nvSpPr>
          <p:cNvPr id="9" name="Rectangle 4"/>
          <p:cNvSpPr>
            <a:spLocks noChangeArrowheads="1"/>
          </p:cNvSpPr>
          <p:nvPr/>
        </p:nvSpPr>
        <p:spPr bwMode="auto">
          <a:xfrm>
            <a:off x="457200" y="4795838"/>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k = ++++j;</a:t>
            </a:r>
          </a:p>
        </p:txBody>
      </p:sp>
      <p:sp>
        <p:nvSpPr>
          <p:cNvPr id="11" name="Rectangle 4"/>
          <p:cNvSpPr>
            <a:spLocks noChangeArrowheads="1"/>
          </p:cNvSpPr>
          <p:nvPr/>
        </p:nvSpPr>
        <p:spPr bwMode="auto">
          <a:xfrm>
            <a:off x="457200" y="5481638"/>
            <a:ext cx="28194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  k = ++(++j);</a:t>
            </a:r>
          </a:p>
        </p:txBody>
      </p:sp>
      <p:sp>
        <p:nvSpPr>
          <p:cNvPr id="19" name="Rectangle 4"/>
          <p:cNvSpPr>
            <a:spLocks noChangeArrowheads="1"/>
          </p:cNvSpPr>
          <p:nvPr/>
        </p:nvSpPr>
        <p:spPr bwMode="auto">
          <a:xfrm>
            <a:off x="10096500" y="2574587"/>
            <a:ext cx="19812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r>
              <a:rPr lang="en-US" altLang="zh-CN" sz="2600" b="1" dirty="0">
                <a:latin typeface="微软雅黑" pitchFamily="34" charset="-122"/>
                <a:ea typeface="微软雅黑" pitchFamily="34" charset="-122"/>
              </a:rPr>
              <a:t>k = </a:t>
            </a:r>
            <a:r>
              <a:rPr lang="en-US" altLang="zh-CN" sz="2600" b="1" dirty="0" err="1">
                <a:latin typeface="微软雅黑" pitchFamily="34" charset="-122"/>
                <a:ea typeface="微软雅黑" pitchFamily="34" charset="-122"/>
              </a:rPr>
              <a:t>i</a:t>
            </a:r>
            <a:r>
              <a:rPr lang="en-US" altLang="zh-CN" sz="2600" b="1" dirty="0">
                <a:latin typeface="微软雅黑" pitchFamily="34" charset="-122"/>
                <a:ea typeface="微软雅黑" pitchFamily="34" charset="-122"/>
              </a:rPr>
              <a:t>+</a:t>
            </a:r>
            <a:r>
              <a:rPr lang="en-US" altLang="zh-CN" sz="2600" b="1" dirty="0">
                <a:solidFill>
                  <a:srgbClr val="C00000"/>
                </a:solidFill>
                <a:latin typeface="微软雅黑" pitchFamily="34" charset="-122"/>
                <a:ea typeface="微软雅黑" pitchFamily="34" charset="-122"/>
              </a:rPr>
              <a:t>(</a:t>
            </a:r>
            <a:r>
              <a:rPr lang="en-US" altLang="zh-CN" sz="2600" b="1" dirty="0">
                <a:latin typeface="微软雅黑" pitchFamily="34" charset="-122"/>
                <a:ea typeface="微软雅黑" pitchFamily="34" charset="-122"/>
              </a:rPr>
              <a:t>+j</a:t>
            </a:r>
            <a:r>
              <a:rPr lang="en-US" altLang="zh-CN" sz="2600" b="1" dirty="0">
                <a:solidFill>
                  <a:srgbClr val="C00000"/>
                </a:solidFill>
                <a:latin typeface="微软雅黑" pitchFamily="34" charset="-122"/>
                <a:ea typeface="微软雅黑" pitchFamily="34" charset="-122"/>
              </a:rPr>
              <a:t>)</a:t>
            </a:r>
            <a:r>
              <a:rPr lang="en-US" altLang="zh-CN" sz="2600" b="1" dirty="0">
                <a:latin typeface="微软雅黑" pitchFamily="34" charset="-122"/>
                <a:ea typeface="微软雅黑" pitchFamily="34" charset="-122"/>
              </a:rPr>
              <a:t>;</a:t>
            </a:r>
          </a:p>
        </p:txBody>
      </p:sp>
      <p:grpSp>
        <p:nvGrpSpPr>
          <p:cNvPr id="14" name="组合 13">
            <a:extLst>
              <a:ext uri="{FF2B5EF4-FFF2-40B4-BE49-F238E27FC236}">
                <a16:creationId xmlns:a16="http://schemas.microsoft.com/office/drawing/2014/main" id="{BE056B46-EEEE-43BD-A2A6-F0F8CA45BD51}"/>
              </a:ext>
            </a:extLst>
          </p:cNvPr>
          <p:cNvGrpSpPr/>
          <p:nvPr/>
        </p:nvGrpSpPr>
        <p:grpSpPr>
          <a:xfrm>
            <a:off x="3429000" y="2605559"/>
            <a:ext cx="6553200" cy="468313"/>
            <a:chOff x="3429000" y="2605559"/>
            <a:chExt cx="6553200" cy="468313"/>
          </a:xfrm>
        </p:grpSpPr>
        <p:sp>
          <p:nvSpPr>
            <p:cNvPr id="12297" name="Rectangle 4"/>
            <p:cNvSpPr>
              <a:spLocks noChangeArrowheads="1"/>
            </p:cNvSpPr>
            <p:nvPr/>
          </p:nvSpPr>
          <p:spPr bwMode="auto">
            <a:xfrm>
              <a:off x="3429000" y="2605559"/>
              <a:ext cx="1828800" cy="468313"/>
            </a:xfrm>
            <a:prstGeom prst="rect">
              <a:avLst/>
            </a:prstGeom>
            <a:solidFill>
              <a:srgbClr val="B82F25"/>
            </a:solidFill>
            <a:ln w="9525">
              <a:noFill/>
              <a:miter lim="800000"/>
              <a:headEnd/>
              <a:tailEnd/>
            </a:ln>
          </p:spPr>
          <p:txBody>
            <a:bodyPr wrap="none" anchor="ctr"/>
            <a:lstStyle/>
            <a:p>
              <a:pPr algn="ctr"/>
              <a:r>
                <a:rPr lang="zh-CN" altLang="en-US" b="1" dirty="0">
                  <a:solidFill>
                    <a:schemeClr val="bg1"/>
                  </a:solidFill>
                  <a:latin typeface="微软雅黑" pitchFamily="34" charset="-122"/>
                  <a:ea typeface="微软雅黑" pitchFamily="34" charset="-122"/>
                </a:rPr>
                <a:t>编译报错</a:t>
              </a:r>
              <a:endParaRPr lang="en-US" altLang="zh-CN" b="1" dirty="0">
                <a:solidFill>
                  <a:schemeClr val="bg1"/>
                </a:solidFill>
                <a:latin typeface="微软雅黑" pitchFamily="34" charset="-122"/>
                <a:ea typeface="微软雅黑" pitchFamily="34" charset="-122"/>
              </a:endParaRPr>
            </a:p>
          </p:txBody>
        </p:sp>
        <p:sp>
          <p:nvSpPr>
            <p:cNvPr id="13" name="矩形 12">
              <a:extLst>
                <a:ext uri="{FF2B5EF4-FFF2-40B4-BE49-F238E27FC236}">
                  <a16:creationId xmlns:a16="http://schemas.microsoft.com/office/drawing/2014/main" id="{8798C3C6-7887-476B-BD86-1223832E6E60}"/>
                </a:ext>
              </a:extLst>
            </p:cNvPr>
            <p:cNvSpPr/>
            <p:nvPr/>
          </p:nvSpPr>
          <p:spPr>
            <a:xfrm>
              <a:off x="5410200" y="2610999"/>
              <a:ext cx="4572000" cy="447322"/>
            </a:xfrm>
            <a:prstGeom prst="rect">
              <a:avLst/>
            </a:prstGeom>
            <a:solidFill>
              <a:srgbClr val="B82F25"/>
            </a:solidFill>
            <a:ln w="9525">
              <a:noFill/>
              <a:miter lim="800000"/>
              <a:headEnd/>
              <a:tailEnd/>
            </a:ln>
          </p:spPr>
          <p:txBody>
            <a:bodyPr wrap="none" anchor="ctr"/>
            <a:lstStyle/>
            <a:p>
              <a:pPr algn="ctr"/>
              <a:r>
                <a:rPr lang="en-US" altLang="zh-CN" b="1" dirty="0">
                  <a:solidFill>
                    <a:schemeClr val="bg1"/>
                  </a:solidFill>
                  <a:latin typeface="微软雅黑" pitchFamily="34" charset="-122"/>
                  <a:ea typeface="微软雅黑" pitchFamily="34" charset="-122"/>
                </a:rPr>
                <a:t>error: syntax error before "j"</a:t>
              </a:r>
              <a:endParaRPr lang="zh-CN" altLang="en-US" b="1" dirty="0">
                <a:solidFill>
                  <a:schemeClr val="bg1"/>
                </a:solidFill>
                <a:latin typeface="微软雅黑" pitchFamily="34" charset="-122"/>
                <a:ea typeface="微软雅黑" pitchFamily="34" charset="-122"/>
              </a:endParaRPr>
            </a:p>
          </p:txBody>
        </p:sp>
      </p:grpSp>
      <p:grpSp>
        <p:nvGrpSpPr>
          <p:cNvPr id="18" name="组合 17">
            <a:extLst>
              <a:ext uri="{FF2B5EF4-FFF2-40B4-BE49-F238E27FC236}">
                <a16:creationId xmlns:a16="http://schemas.microsoft.com/office/drawing/2014/main" id="{C26EB938-9EF6-4FE9-B1BB-2338F51FBF4C}"/>
              </a:ext>
            </a:extLst>
          </p:cNvPr>
          <p:cNvGrpSpPr/>
          <p:nvPr/>
        </p:nvGrpSpPr>
        <p:grpSpPr>
          <a:xfrm>
            <a:off x="3352800" y="5497512"/>
            <a:ext cx="7848600" cy="468313"/>
            <a:chOff x="3352800" y="5475288"/>
            <a:chExt cx="7848600" cy="468313"/>
          </a:xfrm>
        </p:grpSpPr>
        <p:sp>
          <p:nvSpPr>
            <p:cNvPr id="12" name="Rectangle 4"/>
            <p:cNvSpPr>
              <a:spLocks noChangeArrowheads="1"/>
            </p:cNvSpPr>
            <p:nvPr/>
          </p:nvSpPr>
          <p:spPr bwMode="auto">
            <a:xfrm>
              <a:off x="3352800" y="5475288"/>
              <a:ext cx="1828800" cy="468313"/>
            </a:xfrm>
            <a:prstGeom prst="rect">
              <a:avLst/>
            </a:prstGeom>
            <a:solidFill>
              <a:srgbClr val="B82F25"/>
            </a:solidFill>
            <a:ln w="9525">
              <a:noFill/>
              <a:miter lim="800000"/>
              <a:headEnd/>
              <a:tailEnd/>
            </a:ln>
          </p:spPr>
          <p:txBody>
            <a:bodyPr wrap="none" anchor="ctr"/>
            <a:lstStyle/>
            <a:p>
              <a:pPr algn="ctr"/>
              <a:r>
                <a:rPr lang="zh-CN" altLang="en-US" b="1">
                  <a:solidFill>
                    <a:schemeClr val="bg1"/>
                  </a:solidFill>
                  <a:latin typeface="微软雅黑" pitchFamily="34" charset="-122"/>
                  <a:ea typeface="微软雅黑" pitchFamily="34" charset="-122"/>
                </a:rPr>
                <a:t>编译报错</a:t>
              </a:r>
              <a:endParaRPr lang="en-US" altLang="zh-CN" b="1">
                <a:solidFill>
                  <a:schemeClr val="bg1"/>
                </a:solidFill>
                <a:latin typeface="微软雅黑" pitchFamily="34" charset="-122"/>
                <a:ea typeface="微软雅黑" pitchFamily="34" charset="-122"/>
              </a:endParaRPr>
            </a:p>
          </p:txBody>
        </p:sp>
        <p:sp>
          <p:nvSpPr>
            <p:cNvPr id="16" name="矩形 15">
              <a:extLst>
                <a:ext uri="{FF2B5EF4-FFF2-40B4-BE49-F238E27FC236}">
                  <a16:creationId xmlns:a16="http://schemas.microsoft.com/office/drawing/2014/main" id="{EB445E25-A0B7-4E2D-803C-6F36729359B6}"/>
                </a:ext>
              </a:extLst>
            </p:cNvPr>
            <p:cNvSpPr/>
            <p:nvPr/>
          </p:nvSpPr>
          <p:spPr>
            <a:xfrm>
              <a:off x="5486400" y="5475288"/>
              <a:ext cx="5715000" cy="457200"/>
            </a:xfrm>
            <a:prstGeom prst="rect">
              <a:avLst/>
            </a:prstGeom>
            <a:solidFill>
              <a:srgbClr val="B82F25"/>
            </a:solidFill>
            <a:ln w="9525">
              <a:noFill/>
              <a:miter lim="800000"/>
              <a:headEnd/>
              <a:tailEnd/>
            </a:ln>
          </p:spPr>
          <p:txBody>
            <a:bodyPr wrap="none" anchor="ctr"/>
            <a:lstStyle/>
            <a:p>
              <a:pPr algn="ctr"/>
              <a:r>
                <a:rPr lang="zh-CN" altLang="en-US" sz="2600" b="1" dirty="0">
                  <a:solidFill>
                    <a:schemeClr val="bg1"/>
                  </a:solidFill>
                  <a:latin typeface="微软雅黑" pitchFamily="34" charset="-122"/>
                  <a:ea typeface="微软雅黑" pitchFamily="34" charset="-122"/>
                </a:rPr>
                <a:t>error: invalid lvalue in increment</a:t>
              </a:r>
            </a:p>
          </p:txBody>
        </p:sp>
      </p:grpSp>
      <p:grpSp>
        <p:nvGrpSpPr>
          <p:cNvPr id="17" name="组合 16">
            <a:extLst>
              <a:ext uri="{FF2B5EF4-FFF2-40B4-BE49-F238E27FC236}">
                <a16:creationId xmlns:a16="http://schemas.microsoft.com/office/drawing/2014/main" id="{4821A535-0B74-4CF7-9CC2-295AB0B23BF3}"/>
              </a:ext>
            </a:extLst>
          </p:cNvPr>
          <p:cNvGrpSpPr/>
          <p:nvPr/>
        </p:nvGrpSpPr>
        <p:grpSpPr>
          <a:xfrm>
            <a:off x="3352800" y="4824532"/>
            <a:ext cx="7848600" cy="471369"/>
            <a:chOff x="3352800" y="4862632"/>
            <a:chExt cx="7848600" cy="471369"/>
          </a:xfrm>
        </p:grpSpPr>
        <p:sp>
          <p:nvSpPr>
            <p:cNvPr id="10" name="Rectangle 4"/>
            <p:cNvSpPr>
              <a:spLocks noChangeArrowheads="1"/>
            </p:cNvSpPr>
            <p:nvPr/>
          </p:nvSpPr>
          <p:spPr bwMode="auto">
            <a:xfrm>
              <a:off x="3352800" y="4865688"/>
              <a:ext cx="1828800" cy="468313"/>
            </a:xfrm>
            <a:prstGeom prst="rect">
              <a:avLst/>
            </a:prstGeom>
            <a:solidFill>
              <a:srgbClr val="B82F25"/>
            </a:solidFill>
            <a:ln w="9525">
              <a:noFill/>
              <a:miter lim="800000"/>
              <a:headEnd/>
              <a:tailEnd/>
            </a:ln>
          </p:spPr>
          <p:txBody>
            <a:bodyPr wrap="none" anchor="ctr"/>
            <a:lstStyle/>
            <a:p>
              <a:pPr algn="ctr"/>
              <a:r>
                <a:rPr lang="zh-CN" altLang="en-US" b="1" dirty="0">
                  <a:solidFill>
                    <a:schemeClr val="bg1"/>
                  </a:solidFill>
                  <a:latin typeface="微软雅黑" pitchFamily="34" charset="-122"/>
                  <a:ea typeface="微软雅黑" pitchFamily="34" charset="-122"/>
                </a:rPr>
                <a:t>编译报错</a:t>
              </a:r>
              <a:endParaRPr lang="en-US" altLang="zh-CN" b="1" dirty="0">
                <a:solidFill>
                  <a:schemeClr val="bg1"/>
                </a:solidFill>
                <a:latin typeface="微软雅黑" pitchFamily="34" charset="-122"/>
                <a:ea typeface="微软雅黑" pitchFamily="34" charset="-122"/>
              </a:endParaRPr>
            </a:p>
          </p:txBody>
        </p:sp>
        <p:sp>
          <p:nvSpPr>
            <p:cNvPr id="24" name="矩形 23">
              <a:extLst>
                <a:ext uri="{FF2B5EF4-FFF2-40B4-BE49-F238E27FC236}">
                  <a16:creationId xmlns:a16="http://schemas.microsoft.com/office/drawing/2014/main" id="{571DBF6E-DAB5-4FFD-95EC-38C8A3A16143}"/>
                </a:ext>
              </a:extLst>
            </p:cNvPr>
            <p:cNvSpPr/>
            <p:nvPr/>
          </p:nvSpPr>
          <p:spPr>
            <a:xfrm>
              <a:off x="5486400" y="4862632"/>
              <a:ext cx="5715000" cy="457200"/>
            </a:xfrm>
            <a:prstGeom prst="rect">
              <a:avLst/>
            </a:prstGeom>
            <a:solidFill>
              <a:srgbClr val="B82F25"/>
            </a:solidFill>
            <a:ln w="9525">
              <a:noFill/>
              <a:miter lim="800000"/>
              <a:headEnd/>
              <a:tailEnd/>
            </a:ln>
          </p:spPr>
          <p:txBody>
            <a:bodyPr wrap="none" anchor="ctr"/>
            <a:lstStyle/>
            <a:p>
              <a:pPr algn="ctr"/>
              <a:r>
                <a:rPr lang="zh-CN" altLang="en-US" sz="2600" b="1" dirty="0">
                  <a:solidFill>
                    <a:schemeClr val="bg1"/>
                  </a:solidFill>
                  <a:latin typeface="微软雅黑" pitchFamily="34" charset="-122"/>
                  <a:ea typeface="微软雅黑" pitchFamily="34" charset="-122"/>
                </a:rPr>
                <a:t>error: invalid lvalue in increment</a:t>
              </a:r>
            </a:p>
          </p:txBody>
        </p:sp>
      </p:grpSp>
    </p:spTree>
    <p:extLst>
      <p:ext uri="{BB962C8B-B14F-4D97-AF65-F5344CB8AC3E}">
        <p14:creationId xmlns:p14="http://schemas.microsoft.com/office/powerpoint/2010/main" val="5898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70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down)">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down)">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P spid="3" grpId="0" animBg="1"/>
      <p:bldP spid="4" grpId="0" animBg="1"/>
      <p:bldP spid="29705" grpId="0"/>
      <p:bldP spid="5" grpId="0" animBg="1"/>
      <p:bldP spid="7" grpId="0" animBg="1"/>
      <p:bldP spid="8" grpId="0" animBg="1"/>
      <p:bldP spid="2" grpId="0"/>
      <p:bldP spid="9" grpId="0" animBg="1"/>
      <p:bldP spid="11"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Title 1"/>
          <p:cNvSpPr>
            <a:spLocks noGrp="1"/>
          </p:cNvSpPr>
          <p:nvPr>
            <p:ph type="title" idx="4294967295"/>
          </p:nvPr>
        </p:nvSpPr>
        <p:spPr/>
        <p:txBody>
          <a:bodyPr/>
          <a:lstStyle/>
          <a:p>
            <a:r>
              <a:rPr lang="en-US" altLang="zh-CN" dirty="0"/>
              <a:t>4.3 </a:t>
            </a:r>
            <a:r>
              <a:rPr lang="zh-CN" altLang="en-US" dirty="0"/>
              <a:t>自增和自减运算符小结</a:t>
            </a:r>
          </a:p>
        </p:txBody>
      </p:sp>
      <p:sp>
        <p:nvSpPr>
          <p:cNvPr id="35843" name="Content Placeholder 2"/>
          <p:cNvSpPr>
            <a:spLocks noGrp="1"/>
          </p:cNvSpPr>
          <p:nvPr>
            <p:ph idx="4294967295"/>
          </p:nvPr>
        </p:nvSpPr>
        <p:spPr>
          <a:xfrm>
            <a:off x="1219200" y="1219200"/>
            <a:ext cx="10058400" cy="5086350"/>
          </a:xfrm>
        </p:spPr>
        <p:txBody>
          <a:bodyPr/>
          <a:lstStyle/>
          <a:p>
            <a:pPr>
              <a:lnSpc>
                <a:spcPct val="130000"/>
              </a:lnSpc>
              <a:spcBef>
                <a:spcPct val="35000"/>
              </a:spcBef>
              <a:buFont typeface="Wingdings" panose="05000000000000000000" pitchFamily="2" charset="2"/>
              <a:buChar char="n"/>
            </a:pPr>
            <a:r>
              <a:rPr lang="zh-CN" altLang="en-US" sz="2400" dirty="0">
                <a:cs typeface="Courier New" pitchFamily="49" charset="0"/>
              </a:rPr>
              <a:t>只需一个操作数</a:t>
            </a:r>
          </a:p>
          <a:p>
            <a:pPr>
              <a:lnSpc>
                <a:spcPct val="130000"/>
              </a:lnSpc>
              <a:spcBef>
                <a:spcPct val="35000"/>
              </a:spcBef>
              <a:buFont typeface="Wingdings" panose="05000000000000000000" pitchFamily="2" charset="2"/>
              <a:buChar char="n"/>
            </a:pPr>
            <a:r>
              <a:rPr lang="zh-CN" altLang="en-US" sz="2400" dirty="0">
                <a:cs typeface="Courier New" pitchFamily="49" charset="0"/>
              </a:rPr>
              <a:t>幅度为</a:t>
            </a:r>
            <a:r>
              <a:rPr sz="2400" dirty="0">
                <a:cs typeface="Courier New" pitchFamily="49" charset="0"/>
              </a:rPr>
              <a:t>1</a:t>
            </a:r>
          </a:p>
          <a:p>
            <a:pPr>
              <a:lnSpc>
                <a:spcPct val="130000"/>
              </a:lnSpc>
              <a:spcBef>
                <a:spcPct val="35000"/>
              </a:spcBef>
              <a:buFont typeface="Wingdings" panose="05000000000000000000" pitchFamily="2" charset="2"/>
              <a:buChar char="n"/>
            </a:pPr>
            <a:r>
              <a:rPr lang="zh-CN" altLang="en-US" sz="2400" dirty="0">
                <a:cs typeface="Courier New" pitchFamily="49" charset="0"/>
              </a:rPr>
              <a:t>前缀使用 </a:t>
            </a:r>
            <a:r>
              <a:rPr dirty="0">
                <a:latin typeface="微软雅黑" pitchFamily="34" charset="-122"/>
                <a:ea typeface="微软雅黑" pitchFamily="34" charset="-122"/>
                <a:cs typeface="Courier New" pitchFamily="49" charset="0"/>
              </a:rPr>
              <a:t>++i</a:t>
            </a:r>
            <a:r>
              <a:rPr lang="zh-CN" altLang="en-US" dirty="0">
                <a:latin typeface="微软雅黑" pitchFamily="34" charset="-122"/>
                <a:ea typeface="微软雅黑" pitchFamily="34" charset="-122"/>
                <a:cs typeface="Courier New" pitchFamily="49" charset="0"/>
              </a:rPr>
              <a:t>； </a:t>
            </a:r>
            <a:r>
              <a:rPr dirty="0">
                <a:latin typeface="微软雅黑" pitchFamily="34" charset="-122"/>
                <a:ea typeface="微软雅黑" pitchFamily="34" charset="-122"/>
                <a:cs typeface="Courier New" pitchFamily="49" charset="0"/>
              </a:rPr>
              <a:t>--i</a:t>
            </a:r>
            <a:r>
              <a:rPr lang="zh-CN" altLang="en-US" dirty="0">
                <a:cs typeface="Courier New" pitchFamily="49" charset="0"/>
              </a:rPr>
              <a:t>；</a:t>
            </a:r>
            <a:endParaRPr lang="zh-CN" altLang="en-US" sz="2400" dirty="0">
              <a:cs typeface="Courier New" pitchFamily="49" charset="0"/>
            </a:endParaRPr>
          </a:p>
          <a:p>
            <a:pPr lvl="1">
              <a:lnSpc>
                <a:spcPct val="130000"/>
              </a:lnSpc>
              <a:spcBef>
                <a:spcPct val="35000"/>
              </a:spcBef>
              <a:buFont typeface="Wingdings" panose="05000000000000000000" pitchFamily="2" charset="2"/>
              <a:buChar char="Ø"/>
            </a:pPr>
            <a:r>
              <a:rPr dirty="0">
                <a:latin typeface="微软雅黑" pitchFamily="34" charset="-122"/>
                <a:ea typeface="微软雅黑" pitchFamily="34" charset="-122"/>
                <a:cs typeface="Courier New" pitchFamily="49" charset="0"/>
              </a:rPr>
              <a:t>i</a:t>
            </a:r>
            <a:r>
              <a:rPr lang="zh-CN" altLang="en-US" dirty="0">
                <a:solidFill>
                  <a:srgbClr val="B82F25"/>
                </a:solidFill>
                <a:latin typeface="微软雅黑" pitchFamily="34" charset="-122"/>
                <a:ea typeface="微软雅黑" pitchFamily="34" charset="-122"/>
                <a:cs typeface="Courier New" pitchFamily="49" charset="0"/>
              </a:rPr>
              <a:t>立即</a:t>
            </a:r>
            <a:r>
              <a:rPr lang="zh-CN" altLang="en-US" dirty="0">
                <a:cs typeface="Courier New" pitchFamily="49" charset="0"/>
              </a:rPr>
              <a:t>自增或自减；如果有，再做其它。</a:t>
            </a:r>
            <a:endParaRPr lang="zh-CN" altLang="en-US" sz="2200" dirty="0">
              <a:cs typeface="Courier New" pitchFamily="49" charset="0"/>
            </a:endParaRPr>
          </a:p>
          <a:p>
            <a:pPr>
              <a:lnSpc>
                <a:spcPct val="130000"/>
              </a:lnSpc>
              <a:spcBef>
                <a:spcPct val="35000"/>
              </a:spcBef>
              <a:buFont typeface="Wingdings" panose="05000000000000000000" pitchFamily="2" charset="2"/>
              <a:buChar char="n"/>
            </a:pPr>
            <a:r>
              <a:rPr lang="zh-CN" altLang="en-US" sz="2400" dirty="0">
                <a:cs typeface="Courier New" pitchFamily="49" charset="0"/>
              </a:rPr>
              <a:t>后缀使用  </a:t>
            </a:r>
            <a:r>
              <a:rPr dirty="0">
                <a:latin typeface="微软雅黑" pitchFamily="34" charset="-122"/>
                <a:ea typeface="微软雅黑" pitchFamily="34" charset="-122"/>
                <a:cs typeface="Courier New" pitchFamily="49" charset="0"/>
              </a:rPr>
              <a:t>i++</a:t>
            </a:r>
            <a:r>
              <a:rPr lang="zh-CN" altLang="en-US" dirty="0">
                <a:latin typeface="微软雅黑" pitchFamily="34" charset="-122"/>
                <a:ea typeface="微软雅黑" pitchFamily="34" charset="-122"/>
                <a:cs typeface="Courier New" pitchFamily="49" charset="0"/>
              </a:rPr>
              <a:t>； </a:t>
            </a:r>
            <a:r>
              <a:rPr dirty="0">
                <a:latin typeface="微软雅黑" pitchFamily="34" charset="-122"/>
                <a:ea typeface="微软雅黑" pitchFamily="34" charset="-122"/>
                <a:cs typeface="Courier New" pitchFamily="49" charset="0"/>
              </a:rPr>
              <a:t>i--</a:t>
            </a:r>
            <a:r>
              <a:rPr lang="zh-CN" altLang="en-US" dirty="0">
                <a:latin typeface="微软雅黑" pitchFamily="34" charset="-122"/>
                <a:ea typeface="微软雅黑" pitchFamily="34" charset="-122"/>
                <a:cs typeface="Courier New" pitchFamily="49" charset="0"/>
              </a:rPr>
              <a:t>；</a:t>
            </a:r>
          </a:p>
          <a:p>
            <a:pPr lvl="1">
              <a:lnSpc>
                <a:spcPct val="130000"/>
              </a:lnSpc>
              <a:spcBef>
                <a:spcPct val="35000"/>
              </a:spcBef>
              <a:buFont typeface="Wingdings" panose="05000000000000000000" pitchFamily="2" charset="2"/>
              <a:buChar char="Ø"/>
            </a:pPr>
            <a:r>
              <a:rPr lang="zh-CN" altLang="en-US" dirty="0">
                <a:latin typeface="微软雅黑" pitchFamily="34" charset="-122"/>
                <a:ea typeface="微软雅黑" pitchFamily="34" charset="-122"/>
                <a:cs typeface="Courier New" pitchFamily="49" charset="0"/>
              </a:rPr>
              <a:t>先用</a:t>
            </a:r>
            <a:r>
              <a:rPr dirty="0">
                <a:latin typeface="微软雅黑" pitchFamily="34" charset="-122"/>
                <a:ea typeface="微软雅黑" pitchFamily="34" charset="-122"/>
                <a:cs typeface="Courier New" pitchFamily="49" charset="0"/>
              </a:rPr>
              <a:t>i</a:t>
            </a:r>
            <a:r>
              <a:rPr lang="zh-CN" altLang="en-US" dirty="0">
                <a:latin typeface="微软雅黑" pitchFamily="34" charset="-122"/>
                <a:ea typeface="微软雅黑" pitchFamily="34" charset="-122"/>
                <a:cs typeface="Courier New" pitchFamily="49" charset="0"/>
              </a:rPr>
              <a:t>的原始值；</a:t>
            </a:r>
            <a:r>
              <a:rPr lang="zh-CN" altLang="en-US" dirty="0">
                <a:solidFill>
                  <a:srgbClr val="B82F25"/>
                </a:solidFill>
                <a:latin typeface="微软雅黑" pitchFamily="34" charset="-122"/>
                <a:ea typeface="微软雅黑" pitchFamily="34" charset="-122"/>
                <a:cs typeface="Courier New" pitchFamily="49" charset="0"/>
              </a:rPr>
              <a:t>随后</a:t>
            </a:r>
            <a:r>
              <a:rPr lang="zh-CN" altLang="en-US" dirty="0">
                <a:latin typeface="微软雅黑" pitchFamily="34" charset="-122"/>
                <a:ea typeface="微软雅黑" pitchFamily="34" charset="-122"/>
                <a:cs typeface="Courier New" pitchFamily="49" charset="0"/>
              </a:rPr>
              <a:t>（在本语句执行结束前）</a:t>
            </a:r>
            <a:r>
              <a:rPr dirty="0">
                <a:latin typeface="微软雅黑" pitchFamily="34" charset="-122"/>
                <a:ea typeface="微软雅黑" pitchFamily="34" charset="-122"/>
                <a:cs typeface="Courier New" pitchFamily="49" charset="0"/>
              </a:rPr>
              <a:t>i</a:t>
            </a:r>
            <a:r>
              <a:rPr lang="zh-CN" altLang="en-US" dirty="0">
                <a:latin typeface="微软雅黑" pitchFamily="34" charset="-122"/>
                <a:ea typeface="微软雅黑" pitchFamily="34" charset="-122"/>
                <a:cs typeface="Courier New" pitchFamily="49" charset="0"/>
              </a:rPr>
              <a:t>再自增或自减。</a:t>
            </a:r>
          </a:p>
          <a:p>
            <a:pPr>
              <a:lnSpc>
                <a:spcPct val="130000"/>
              </a:lnSpc>
              <a:spcBef>
                <a:spcPct val="35000"/>
              </a:spcBef>
              <a:buFont typeface="Wingdings" panose="05000000000000000000" pitchFamily="2" charset="2"/>
              <a:buChar char="n"/>
            </a:pPr>
            <a:r>
              <a:rPr lang="zh-CN" altLang="en-US" dirty="0">
                <a:solidFill>
                  <a:srgbClr val="CC0099"/>
                </a:solidFill>
                <a:latin typeface="微软雅黑" pitchFamily="34" charset="-122"/>
                <a:ea typeface="微软雅黑" pitchFamily="34" charset="-122"/>
                <a:cs typeface="Courier New" pitchFamily="49" charset="0"/>
              </a:rPr>
              <a:t>整型</a:t>
            </a:r>
            <a:r>
              <a:rPr lang="zh-CN" altLang="en-US" dirty="0">
                <a:latin typeface="微软雅黑" pitchFamily="34" charset="-122"/>
                <a:ea typeface="微软雅黑" pitchFamily="34" charset="-122"/>
                <a:cs typeface="Courier New" pitchFamily="49" charset="0"/>
              </a:rPr>
              <a:t>变量或</a:t>
            </a:r>
            <a:r>
              <a:rPr lang="zh-CN" altLang="en-US" dirty="0">
                <a:solidFill>
                  <a:srgbClr val="CC0099"/>
                </a:solidFill>
                <a:latin typeface="微软雅黑" pitchFamily="34" charset="-122"/>
                <a:ea typeface="微软雅黑" pitchFamily="34" charset="-122"/>
                <a:cs typeface="Courier New" pitchFamily="49" charset="0"/>
              </a:rPr>
              <a:t>浮点型</a:t>
            </a:r>
            <a:r>
              <a:rPr lang="zh-CN" altLang="en-US" dirty="0">
                <a:latin typeface="微软雅黑" pitchFamily="34" charset="-122"/>
                <a:ea typeface="微软雅黑" pitchFamily="34" charset="-122"/>
                <a:cs typeface="Courier New" pitchFamily="49" charset="0"/>
              </a:rPr>
              <a:t>变量都可以做自增或自减运算</a:t>
            </a:r>
          </a:p>
        </p:txBody>
      </p:sp>
    </p:spTree>
    <p:extLst>
      <p:ext uri="{BB962C8B-B14F-4D97-AF65-F5344CB8AC3E}">
        <p14:creationId xmlns:p14="http://schemas.microsoft.com/office/powerpoint/2010/main" val="757532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5" name="Rectangle 5"/>
          <p:cNvSpPr>
            <a:spLocks noChangeArrowheads="1"/>
          </p:cNvSpPr>
          <p:nvPr/>
        </p:nvSpPr>
        <p:spPr bwMode="auto">
          <a:xfrm>
            <a:off x="3048000" y="1905000"/>
            <a:ext cx="5410200" cy="42672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方正姚体" pitchFamily="2" charset="-122"/>
                <a:ea typeface="微软雅黑" pitchFamily="34" charset="-122"/>
              </a:rPr>
              <a:t>算术运算符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赋值运算符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自增和自减运算符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CC0099"/>
                </a:solidFill>
                <a:effectLst>
                  <a:outerShdw blurRad="38100" dist="38100" dir="2700000" algn="tl">
                    <a:srgbClr val="C0C0C0"/>
                  </a:outerShdw>
                </a:effectLst>
                <a:latin typeface="Arial" charset="0"/>
                <a:ea typeface="微软雅黑" pitchFamily="34" charset="-122"/>
              </a:rPr>
              <a:t>表达式求值</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表达式语句</a:t>
            </a:r>
          </a:p>
        </p:txBody>
      </p:sp>
      <p:sp>
        <p:nvSpPr>
          <p:cNvPr id="9218" name="Title 1"/>
          <p:cNvSpPr>
            <a:spLocks/>
          </p:cNvSpPr>
          <p:nvPr/>
        </p:nvSpPr>
        <p:spPr bwMode="auto">
          <a:xfrm>
            <a:off x="2133600" y="762000"/>
            <a:ext cx="7772400" cy="685800"/>
          </a:xfrm>
          <a:prstGeom prst="rect">
            <a:avLst/>
          </a:prstGeom>
          <a:noFill/>
          <a:ln w="9525">
            <a:noFill/>
            <a:miter lim="800000"/>
            <a:headEnd/>
            <a:tailEnd/>
          </a:ln>
        </p:spPr>
        <p:txBody>
          <a:bodyPr lIns="92075" tIns="46038" rIns="92075" bIns="46038" anchor="ctr"/>
          <a:lstStyle/>
          <a:p>
            <a:pPr algn="ctr"/>
            <a:r>
              <a:rPr lang="zh-CN" altLang="en-US" sz="4800" b="1" dirty="0">
                <a:solidFill>
                  <a:srgbClr val="990033"/>
                </a:solidFill>
                <a:latin typeface="微软雅黑" panose="020B0503020204020204" pitchFamily="34" charset="-122"/>
                <a:ea typeface="微软雅黑" panose="020B0503020204020204" pitchFamily="34" charset="-122"/>
                <a:cs typeface="+mj-cs"/>
              </a:rPr>
              <a:t>本章要点</a:t>
            </a:r>
          </a:p>
        </p:txBody>
      </p:sp>
    </p:spTree>
    <p:extLst>
      <p:ext uri="{BB962C8B-B14F-4D97-AF65-F5344CB8AC3E}">
        <p14:creationId xmlns:p14="http://schemas.microsoft.com/office/powerpoint/2010/main" val="35328351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Content Placeholder 2"/>
          <p:cNvSpPr>
            <a:spLocks noGrp="1"/>
          </p:cNvSpPr>
          <p:nvPr>
            <p:ph idx="4294967295"/>
          </p:nvPr>
        </p:nvSpPr>
        <p:spPr>
          <a:xfrm>
            <a:off x="1219200" y="2133600"/>
            <a:ext cx="9753600" cy="4038600"/>
          </a:xfrm>
        </p:spPr>
        <p:txBody>
          <a:bodyPr/>
          <a:lstStyle/>
          <a:p>
            <a:pPr>
              <a:lnSpc>
                <a:spcPct val="150000"/>
              </a:lnSpc>
              <a:spcBef>
                <a:spcPct val="65000"/>
              </a:spcBef>
              <a:buFont typeface="Wingdings" panose="05000000000000000000" pitchFamily="2" charset="2"/>
              <a:buChar char="n"/>
            </a:pPr>
            <a:r>
              <a:rPr lang="zh-CN" altLang="en-US" sz="3200" dirty="0">
                <a:latin typeface="微软雅黑" pitchFamily="34" charset="-122"/>
                <a:ea typeface="微软雅黑" pitchFamily="34" charset="-122"/>
              </a:rPr>
              <a:t>运算符的优先级</a:t>
            </a:r>
          </a:p>
          <a:p>
            <a:pPr>
              <a:lnSpc>
                <a:spcPct val="150000"/>
              </a:lnSpc>
              <a:spcBef>
                <a:spcPct val="65000"/>
              </a:spcBef>
              <a:buFont typeface="Wingdings" panose="05000000000000000000" pitchFamily="2" charset="2"/>
              <a:buChar char="n"/>
            </a:pPr>
            <a:r>
              <a:rPr lang="zh-CN" altLang="en-US" sz="3200" dirty="0">
                <a:latin typeface="微软雅黑" pitchFamily="34" charset="-122"/>
                <a:ea typeface="微软雅黑" pitchFamily="34" charset="-122"/>
              </a:rPr>
              <a:t>运算符的结合性</a:t>
            </a:r>
          </a:p>
        </p:txBody>
      </p:sp>
      <p:sp>
        <p:nvSpPr>
          <p:cNvPr id="10242" name="Title 1"/>
          <p:cNvSpPr>
            <a:spLocks/>
          </p:cNvSpPr>
          <p:nvPr/>
        </p:nvSpPr>
        <p:spPr bwMode="auto">
          <a:xfrm>
            <a:off x="2209800" y="533400"/>
            <a:ext cx="7772400" cy="1219200"/>
          </a:xfrm>
          <a:prstGeom prst="rect">
            <a:avLst/>
          </a:prstGeom>
          <a:noFill/>
          <a:ln w="9525">
            <a:noFill/>
            <a:miter lim="800000"/>
            <a:headEnd/>
            <a:tailEnd/>
          </a:ln>
        </p:spPr>
        <p:txBody>
          <a:bodyPr lIns="92075" tIns="46038" rIns="92075" bIns="46038" anchor="ctr"/>
          <a:lstStyle/>
          <a:p>
            <a:pPr algn="ctr"/>
            <a:r>
              <a:rPr lang="en-US" altLang="zh-CN" sz="4400" b="1" dirty="0">
                <a:solidFill>
                  <a:srgbClr val="990033"/>
                </a:solidFill>
                <a:latin typeface="微软雅黑" panose="020B0503020204020204" pitchFamily="34" charset="-122"/>
                <a:ea typeface="微软雅黑" panose="020B0503020204020204" pitchFamily="34" charset="-122"/>
                <a:cs typeface="+mj-cs"/>
              </a:rPr>
              <a:t>4.4 </a:t>
            </a:r>
            <a:r>
              <a:rPr lang="zh-CN" altLang="en-US" sz="4400" b="1" dirty="0">
                <a:solidFill>
                  <a:srgbClr val="990033"/>
                </a:solidFill>
                <a:latin typeface="微软雅黑" panose="020B0503020204020204" pitchFamily="34" charset="-122"/>
                <a:ea typeface="微软雅黑" panose="020B0503020204020204" pitchFamily="34" charset="-122"/>
                <a:cs typeface="+mj-cs"/>
              </a:rPr>
              <a:t>表达式求值</a:t>
            </a:r>
            <a:endParaRPr lang="en-US" altLang="zh-CN" sz="4400" b="1" dirty="0">
              <a:solidFill>
                <a:srgbClr val="990033"/>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51980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331" name="Group 67"/>
          <p:cNvGraphicFramePr>
            <a:graphicFrameLocks noGrp="1"/>
          </p:cNvGraphicFramePr>
          <p:nvPr>
            <p:ph idx="4294967295"/>
            <p:extLst>
              <p:ext uri="{D42A27DB-BD31-4B8C-83A1-F6EECF244321}">
                <p14:modId xmlns:p14="http://schemas.microsoft.com/office/powerpoint/2010/main" val="3434161697"/>
              </p:ext>
            </p:extLst>
          </p:nvPr>
        </p:nvGraphicFramePr>
        <p:xfrm>
          <a:off x="1143000" y="1295397"/>
          <a:ext cx="10210800" cy="5181603"/>
        </p:xfrm>
        <a:graphic>
          <a:graphicData uri="http://schemas.openxmlformats.org/drawingml/2006/table">
            <a:tbl>
              <a:tblPr/>
              <a:tblGrid>
                <a:gridCol w="1916897">
                  <a:extLst>
                    <a:ext uri="{9D8B030D-6E8A-4147-A177-3AD203B41FA5}">
                      <a16:colId xmlns:a16="http://schemas.microsoft.com/office/drawing/2014/main" val="20000"/>
                    </a:ext>
                  </a:extLst>
                </a:gridCol>
                <a:gridCol w="2628618">
                  <a:extLst>
                    <a:ext uri="{9D8B030D-6E8A-4147-A177-3AD203B41FA5}">
                      <a16:colId xmlns:a16="http://schemas.microsoft.com/office/drawing/2014/main" val="20001"/>
                    </a:ext>
                  </a:extLst>
                </a:gridCol>
                <a:gridCol w="4046362">
                  <a:extLst>
                    <a:ext uri="{9D8B030D-6E8A-4147-A177-3AD203B41FA5}">
                      <a16:colId xmlns:a16="http://schemas.microsoft.com/office/drawing/2014/main" val="20002"/>
                    </a:ext>
                  </a:extLst>
                </a:gridCol>
                <a:gridCol w="1618923">
                  <a:extLst>
                    <a:ext uri="{9D8B030D-6E8A-4147-A177-3AD203B41FA5}">
                      <a16:colId xmlns:a16="http://schemas.microsoft.com/office/drawing/2014/main" val="20003"/>
                    </a:ext>
                  </a:extLst>
                </a:gridCol>
              </a:tblGrid>
              <a:tr h="539031">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dirty="0">
                          <a:ln>
                            <a:noFill/>
                          </a:ln>
                          <a:solidFill>
                            <a:schemeClr val="tx1"/>
                          </a:solidFill>
                          <a:effectLst/>
                          <a:latin typeface="微软雅黑" pitchFamily="34" charset="-122"/>
                          <a:ea typeface="微软雅黑" pitchFamily="34" charset="-122"/>
                        </a:rPr>
                        <a:t>优先级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结合性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6024">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1</a:t>
                      </a: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a:t>
                      </a:r>
                      <a:r>
                        <a:rPr kumimoji="0" lang="zh-CN" altLang="en-US" sz="2400" b="1" i="0" u="none" strike="noStrike" cap="none" normalizeH="0" baseline="0">
                          <a:ln>
                            <a:noFill/>
                          </a:ln>
                          <a:solidFill>
                            <a:srgbClr val="B82F25"/>
                          </a:solidFill>
                          <a:effectLst/>
                          <a:latin typeface="微软雅黑" pitchFamily="34" charset="-122"/>
                          <a:ea typeface="微软雅黑" pitchFamily="34" charset="-122"/>
                        </a:rPr>
                        <a:t>最高</a:t>
                      </a: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（后缀）自增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dirty="0">
                          <a:ln>
                            <a:noFill/>
                          </a:ln>
                          <a:solidFill>
                            <a:schemeClr val="tx1"/>
                          </a:solidFill>
                          <a:effectLst/>
                          <a:latin typeface="微软雅黑" pitchFamily="34" charset="-122"/>
                          <a:ea typeface="微软雅黑" pitchFamily="34" charset="-122"/>
                        </a:rPr>
                        <a:t>左结合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extLst>
                  <a:ext uri="{0D108BD9-81ED-4DB2-BD59-A6C34878D82A}">
                    <a16:rowId xmlns:a16="http://schemas.microsoft.com/office/drawing/2014/main" val="10001"/>
                  </a:ext>
                </a:extLst>
              </a:tr>
              <a:tr h="516024">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（后缀）自减</a:t>
                      </a:r>
                      <a:endParaRPr kumimoji="0" lang="en-US" altLang="zh-CN" sz="24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endParaRPr kumimoji="0" lang="zh-CN" altLang="en-US" sz="2400" b="1"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extLst>
                  <a:ext uri="{0D108BD9-81ED-4DB2-BD59-A6C34878D82A}">
                    <a16:rowId xmlns:a16="http://schemas.microsoft.com/office/drawing/2014/main" val="10002"/>
                  </a:ext>
                </a:extLst>
              </a:tr>
              <a:tr h="516024">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（前缀）自增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dirty="0">
                          <a:ln>
                            <a:noFill/>
                          </a:ln>
                          <a:solidFill>
                            <a:schemeClr val="tx1"/>
                          </a:solidFill>
                          <a:effectLst/>
                          <a:latin typeface="微软雅黑" pitchFamily="34" charset="-122"/>
                          <a:ea typeface="微软雅黑" pitchFamily="34" charset="-122"/>
                        </a:rPr>
                        <a:t>右结合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F0FF"/>
                    </a:solidFill>
                  </a:tcPr>
                </a:tc>
                <a:extLst>
                  <a:ext uri="{0D108BD9-81ED-4DB2-BD59-A6C34878D82A}">
                    <a16:rowId xmlns:a16="http://schemas.microsoft.com/office/drawing/2014/main" val="10003"/>
                  </a:ext>
                </a:extLst>
              </a:tr>
              <a:tr h="516024">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（前缀）自减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endParaRPr kumimoji="0" lang="zh-CN" altLang="en-US" sz="2400" b="1"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F0FF"/>
                    </a:solidFill>
                  </a:tcPr>
                </a:tc>
                <a:extLst>
                  <a:ext uri="{0D108BD9-81ED-4DB2-BD59-A6C34878D82A}">
                    <a16:rowId xmlns:a16="http://schemas.microsoft.com/office/drawing/2014/main" val="10004"/>
                  </a:ext>
                </a:extLst>
              </a:tr>
              <a:tr h="514380">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一元正号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endParaRPr kumimoji="0" lang="zh-CN" altLang="en-US" sz="2400" b="1"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F0FF"/>
                    </a:solidFill>
                  </a:tcPr>
                </a:tc>
                <a:extLst>
                  <a:ext uri="{0D108BD9-81ED-4DB2-BD59-A6C34878D82A}">
                    <a16:rowId xmlns:a16="http://schemas.microsoft.com/office/drawing/2014/main" val="10005"/>
                  </a:ext>
                </a:extLst>
              </a:tr>
              <a:tr h="516024">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一元负号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endParaRPr kumimoji="0" lang="zh-CN" altLang="en-US" sz="2400" b="1"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F0FF"/>
                    </a:solidFill>
                  </a:tcPr>
                </a:tc>
                <a:extLst>
                  <a:ext uri="{0D108BD9-81ED-4DB2-BD59-A6C34878D82A}">
                    <a16:rowId xmlns:a16="http://schemas.microsoft.com/office/drawing/2014/main" val="10006"/>
                  </a:ext>
                </a:extLst>
              </a:tr>
              <a:tr h="516024">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乘法类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  </a:t>
                      </a: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dirty="0">
                          <a:ln>
                            <a:noFill/>
                          </a:ln>
                          <a:solidFill>
                            <a:schemeClr val="tx1"/>
                          </a:solidFill>
                          <a:effectLst/>
                          <a:latin typeface="微软雅黑" pitchFamily="34" charset="-122"/>
                          <a:ea typeface="微软雅黑" pitchFamily="34" charset="-122"/>
                        </a:rPr>
                        <a:t>左结合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extLst>
                  <a:ext uri="{0D108BD9-81ED-4DB2-BD59-A6C34878D82A}">
                    <a16:rowId xmlns:a16="http://schemas.microsoft.com/office/drawing/2014/main" val="10007"/>
                  </a:ext>
                </a:extLst>
              </a:tr>
              <a:tr h="516024">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加法类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dirty="0">
                          <a:ln>
                            <a:noFill/>
                          </a:ln>
                          <a:solidFill>
                            <a:schemeClr val="tx1"/>
                          </a:solidFill>
                          <a:effectLst/>
                          <a:latin typeface="微软雅黑" pitchFamily="34" charset="-122"/>
                          <a:ea typeface="微软雅黑" pitchFamily="34" charset="-122"/>
                        </a:rPr>
                        <a:t>左结合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extLst>
                  <a:ext uri="{0D108BD9-81ED-4DB2-BD59-A6C34878D82A}">
                    <a16:rowId xmlns:a16="http://schemas.microsoft.com/office/drawing/2014/main" val="10008"/>
                  </a:ext>
                </a:extLst>
              </a:tr>
              <a:tr h="516024">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5 </a:t>
                      </a: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a:t>
                      </a:r>
                      <a:r>
                        <a:rPr kumimoji="0" lang="zh-CN" altLang="en-US" sz="2400" b="1" i="0" u="none" strike="noStrike" cap="none" normalizeH="0" baseline="0">
                          <a:ln>
                            <a:noFill/>
                          </a:ln>
                          <a:solidFill>
                            <a:srgbClr val="B82F25"/>
                          </a:solidFill>
                          <a:effectLst/>
                          <a:latin typeface="微软雅黑" pitchFamily="34" charset="-122"/>
                          <a:ea typeface="微软雅黑" pitchFamily="34" charset="-122"/>
                        </a:rPr>
                        <a:t>最低</a:t>
                      </a: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a:t>
                      </a:r>
                      <a:endParaRPr kumimoji="0" lang="en-US" altLang="zh-CN" sz="24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微软雅黑" pitchFamily="34" charset="-122"/>
                          <a:ea typeface="微软雅黑" pitchFamily="34" charset="-122"/>
                        </a:rPr>
                        <a:t>赋值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微软雅黑" pitchFamily="34" charset="-122"/>
                          <a:ea typeface="微软雅黑" pitchFamily="34" charset="-122"/>
                        </a:rPr>
                        <a:t>=  *=  /=  %=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Pct val="80000"/>
                        <a:buFont typeface="Wingdings" pitchFamily="2" charset="2"/>
                        <a:buNone/>
                        <a:tabLst/>
                      </a:pPr>
                      <a:r>
                        <a:rPr kumimoji="0" lang="zh-CN" altLang="en-US" sz="2400" b="1" i="0" u="none" strike="noStrike" cap="none" normalizeH="0" baseline="0" dirty="0">
                          <a:ln>
                            <a:noFill/>
                          </a:ln>
                          <a:solidFill>
                            <a:schemeClr val="tx1"/>
                          </a:solidFill>
                          <a:effectLst/>
                          <a:latin typeface="微软雅黑" pitchFamily="34" charset="-122"/>
                          <a:ea typeface="微软雅黑" pitchFamily="34" charset="-122"/>
                        </a:rPr>
                        <a:t>右结合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8F0FF"/>
                    </a:solidFill>
                  </a:tcPr>
                </a:tc>
                <a:extLst>
                  <a:ext uri="{0D108BD9-81ED-4DB2-BD59-A6C34878D82A}">
                    <a16:rowId xmlns:a16="http://schemas.microsoft.com/office/drawing/2014/main" val="10009"/>
                  </a:ext>
                </a:extLst>
              </a:tr>
            </a:tbl>
          </a:graphicData>
        </a:graphic>
      </p:graphicFrame>
      <p:sp>
        <p:nvSpPr>
          <p:cNvPr id="11322"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4.4 </a:t>
            </a:r>
            <a:r>
              <a:rPr lang="zh-CN" altLang="en-US" sz="3600" b="1" dirty="0">
                <a:solidFill>
                  <a:srgbClr val="990033"/>
                </a:solidFill>
                <a:latin typeface="微软雅黑" panose="020B0503020204020204" pitchFamily="34" charset="-122"/>
                <a:ea typeface="微软雅黑" panose="020B0503020204020204" pitchFamily="34" charset="-122"/>
                <a:cs typeface="+mj-cs"/>
              </a:rPr>
              <a:t>表达式求值</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622530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Content Placeholder 2"/>
          <p:cNvSpPr>
            <a:spLocks noGrp="1"/>
          </p:cNvSpPr>
          <p:nvPr>
            <p:ph idx="4294967295"/>
          </p:nvPr>
        </p:nvSpPr>
        <p:spPr>
          <a:xfrm>
            <a:off x="1143000" y="1828800"/>
            <a:ext cx="10972800" cy="4495800"/>
          </a:xfrm>
        </p:spPr>
        <p:txBody>
          <a:bodyPr/>
          <a:lstStyle/>
          <a:p>
            <a:pPr>
              <a:lnSpc>
                <a:spcPct val="150000"/>
              </a:lnSpc>
              <a:spcBef>
                <a:spcPts val="1200"/>
              </a:spcBef>
              <a:buFont typeface="Wingdings" panose="05000000000000000000" pitchFamily="2" charset="2"/>
              <a:buChar char="n"/>
            </a:pPr>
            <a:r>
              <a:rPr lang="zh-CN" altLang="en-US" sz="2800" dirty="0">
                <a:latin typeface="微软雅黑" pitchFamily="34" charset="-122"/>
                <a:ea typeface="微软雅黑" pitchFamily="34" charset="-122"/>
              </a:rPr>
              <a:t>举例</a:t>
            </a:r>
          </a:p>
          <a:p>
            <a:pPr lvl="1">
              <a:lnSpc>
                <a:spcPct val="150000"/>
              </a:lnSpc>
              <a:spcBef>
                <a:spcPts val="1200"/>
              </a:spcBef>
              <a:buFont typeface="Wingdings" panose="05000000000000000000" pitchFamily="2" charset="2"/>
              <a:buChar char="Ø"/>
            </a:pPr>
            <a:r>
              <a:rPr sz="2800" dirty="0">
                <a:solidFill>
                  <a:schemeClr val="tx1"/>
                </a:solidFill>
              </a:rPr>
              <a:t>   	                       </a:t>
            </a:r>
            <a:r>
              <a:rPr lang="zh-CN" altLang="en-US" sz="2800" dirty="0">
                <a:solidFill>
                  <a:schemeClr val="tx1"/>
                </a:solidFill>
              </a:rPr>
              <a:t>等价于</a:t>
            </a:r>
            <a:r>
              <a:rPr sz="2800" dirty="0">
                <a:solidFill>
                  <a:schemeClr val="tx1"/>
                </a:solidFill>
              </a:rPr>
              <a:t>   i=(-i) * (-j);</a:t>
            </a:r>
          </a:p>
          <a:p>
            <a:pPr lvl="1">
              <a:lnSpc>
                <a:spcPct val="150000"/>
              </a:lnSpc>
              <a:spcBef>
                <a:spcPts val="1200"/>
              </a:spcBef>
              <a:buFont typeface="Wingdings" panose="05000000000000000000" pitchFamily="2" charset="2"/>
              <a:buChar char="Ø"/>
            </a:pPr>
            <a:r>
              <a:rPr lang="zh-CN" altLang="en-US" sz="2800" dirty="0">
                <a:solidFill>
                  <a:schemeClr val="tx1"/>
                </a:solidFill>
              </a:rPr>
              <a:t>  </a:t>
            </a:r>
            <a:r>
              <a:rPr lang="en-US" altLang="zh-CN" sz="2800" dirty="0">
                <a:solidFill>
                  <a:schemeClr val="tx1"/>
                </a:solidFill>
              </a:rPr>
              <a:t>	</a:t>
            </a:r>
            <a:r>
              <a:rPr lang="zh-CN" altLang="en-US" sz="2800" dirty="0">
                <a:solidFill>
                  <a:schemeClr val="tx1"/>
                </a:solidFill>
              </a:rPr>
              <a:t>                       等价于</a:t>
            </a:r>
            <a:r>
              <a:rPr sz="2800" dirty="0">
                <a:solidFill>
                  <a:schemeClr val="tx1"/>
                </a:solidFill>
              </a:rPr>
              <a:t>   i=i + ((-j) / k);</a:t>
            </a:r>
          </a:p>
          <a:p>
            <a:pPr lvl="1">
              <a:lnSpc>
                <a:spcPct val="150000"/>
              </a:lnSpc>
              <a:spcBef>
                <a:spcPts val="1200"/>
              </a:spcBef>
              <a:buFont typeface="Wingdings" panose="05000000000000000000" pitchFamily="2" charset="2"/>
              <a:buChar char="Ø"/>
            </a:pPr>
            <a:r>
              <a:rPr lang="zh-CN" altLang="en-US" sz="2800" dirty="0">
                <a:solidFill>
                  <a:schemeClr val="tx1"/>
                </a:solidFill>
              </a:rPr>
              <a:t>  </a:t>
            </a:r>
            <a:r>
              <a:rPr lang="en-US" altLang="zh-CN" sz="2800" dirty="0">
                <a:solidFill>
                  <a:schemeClr val="tx1"/>
                </a:solidFill>
              </a:rPr>
              <a:t>	</a:t>
            </a:r>
            <a:r>
              <a:rPr lang="zh-CN" altLang="en-US" sz="2800" dirty="0">
                <a:solidFill>
                  <a:schemeClr val="tx1"/>
                </a:solidFill>
              </a:rPr>
              <a:t>                       等价于</a:t>
            </a:r>
            <a:r>
              <a:rPr sz="2800" dirty="0">
                <a:solidFill>
                  <a:schemeClr val="tx1"/>
                </a:solidFill>
              </a:rPr>
              <a:t>   i=i % (++j);</a:t>
            </a:r>
            <a:r>
              <a:rPr lang="zh-CN" altLang="en-US" sz="2800" dirty="0">
                <a:solidFill>
                  <a:schemeClr val="tx1"/>
                </a:solidFill>
              </a:rPr>
              <a:t>  </a:t>
            </a:r>
            <a:r>
              <a:rPr lang="en-US" altLang="zh-CN" sz="2800" dirty="0">
                <a:solidFill>
                  <a:schemeClr val="tx1"/>
                </a:solidFill>
              </a:rPr>
              <a:t>	</a:t>
            </a:r>
            <a:endParaRPr lang="zh-CN" altLang="en-US" sz="2800" dirty="0">
              <a:solidFill>
                <a:schemeClr val="tx1"/>
              </a:solidFill>
            </a:endParaRPr>
          </a:p>
        </p:txBody>
      </p:sp>
      <p:sp>
        <p:nvSpPr>
          <p:cNvPr id="13314"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4.4 </a:t>
            </a:r>
            <a:r>
              <a:rPr lang="zh-CN" altLang="en-US" sz="3600" b="1" dirty="0">
                <a:solidFill>
                  <a:srgbClr val="990033"/>
                </a:solidFill>
                <a:latin typeface="微软雅黑" panose="020B0503020204020204" pitchFamily="34" charset="-122"/>
                <a:ea typeface="微软雅黑" panose="020B0503020204020204" pitchFamily="34" charset="-122"/>
                <a:cs typeface="+mj-cs"/>
              </a:rPr>
              <a:t>表达式求值</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
        <p:nvSpPr>
          <p:cNvPr id="4" name="Rectangle 4"/>
          <p:cNvSpPr>
            <a:spLocks noChangeArrowheads="1"/>
          </p:cNvSpPr>
          <p:nvPr/>
        </p:nvSpPr>
        <p:spPr bwMode="auto">
          <a:xfrm>
            <a:off x="2577492" y="2833832"/>
            <a:ext cx="22098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b="1" dirty="0">
                <a:latin typeface="微软雅黑" pitchFamily="34" charset="-122"/>
                <a:ea typeface="微软雅黑" pitchFamily="34" charset="-122"/>
              </a:rPr>
              <a:t> i=-i * -j;</a:t>
            </a:r>
          </a:p>
        </p:txBody>
      </p:sp>
      <p:sp>
        <p:nvSpPr>
          <p:cNvPr id="5" name="Rectangle 5"/>
          <p:cNvSpPr>
            <a:spLocks noChangeArrowheads="1"/>
          </p:cNvSpPr>
          <p:nvPr/>
        </p:nvSpPr>
        <p:spPr bwMode="auto">
          <a:xfrm>
            <a:off x="2667000" y="1981200"/>
            <a:ext cx="1752600" cy="457200"/>
          </a:xfrm>
          <a:prstGeom prst="rect">
            <a:avLst/>
          </a:prstGeom>
          <a:solidFill>
            <a:srgbClr val="00D200"/>
          </a:solidFill>
          <a:ln w="9525">
            <a:noFill/>
            <a:miter lim="800000"/>
            <a:headEnd/>
            <a:tailEnd/>
          </a:ln>
        </p:spPr>
        <p:txBody>
          <a:bodyPr wrap="none" anchor="ctr"/>
          <a:lstStyle/>
          <a:p>
            <a:r>
              <a:rPr lang="en-US" altLang="zh-CN" sz="2800" b="1" dirty="0" err="1">
                <a:latin typeface="微软雅黑" pitchFamily="34" charset="-122"/>
                <a:ea typeface="微软雅黑" pitchFamily="34" charset="-122"/>
              </a:rPr>
              <a:t>int</a:t>
            </a:r>
            <a:r>
              <a:rPr lang="en-US" altLang="zh-CN" sz="2800" b="1" dirty="0">
                <a:latin typeface="微软雅黑" pitchFamily="34" charset="-122"/>
                <a:ea typeface="微软雅黑" pitchFamily="34" charset="-122"/>
              </a:rPr>
              <a:t> </a:t>
            </a:r>
            <a:r>
              <a:rPr lang="en-US" altLang="zh-CN" sz="2800" b="1" dirty="0" err="1">
                <a:latin typeface="微软雅黑" pitchFamily="34" charset="-122"/>
                <a:ea typeface="微软雅黑" pitchFamily="34" charset="-122"/>
              </a:rPr>
              <a:t>i,j,k</a:t>
            </a:r>
            <a:r>
              <a:rPr lang="en-US" altLang="zh-CN" sz="2800" b="1" dirty="0">
                <a:latin typeface="微软雅黑" pitchFamily="34" charset="-122"/>
                <a:ea typeface="微软雅黑" pitchFamily="34" charset="-122"/>
              </a:rPr>
              <a:t>;</a:t>
            </a:r>
          </a:p>
        </p:txBody>
      </p:sp>
      <p:sp>
        <p:nvSpPr>
          <p:cNvPr id="6" name="Rectangle 4"/>
          <p:cNvSpPr>
            <a:spLocks noChangeArrowheads="1"/>
          </p:cNvSpPr>
          <p:nvPr/>
        </p:nvSpPr>
        <p:spPr bwMode="auto">
          <a:xfrm>
            <a:off x="2577492" y="3733800"/>
            <a:ext cx="22098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b="1" dirty="0">
                <a:latin typeface="微软雅黑" pitchFamily="34" charset="-122"/>
                <a:ea typeface="微软雅黑" pitchFamily="34" charset="-122"/>
              </a:rPr>
              <a:t> i=i +- j / k;</a:t>
            </a:r>
          </a:p>
        </p:txBody>
      </p:sp>
      <p:sp>
        <p:nvSpPr>
          <p:cNvPr id="7" name="Rectangle 4"/>
          <p:cNvSpPr>
            <a:spLocks noChangeArrowheads="1"/>
          </p:cNvSpPr>
          <p:nvPr/>
        </p:nvSpPr>
        <p:spPr bwMode="auto">
          <a:xfrm>
            <a:off x="2577492" y="4561041"/>
            <a:ext cx="22098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b="1" dirty="0">
                <a:latin typeface="微软雅黑" pitchFamily="34" charset="-122"/>
                <a:ea typeface="微软雅黑" pitchFamily="34" charset="-122"/>
              </a:rPr>
              <a:t> i=i%++j;</a:t>
            </a:r>
          </a:p>
        </p:txBody>
      </p:sp>
    </p:spTree>
    <p:extLst>
      <p:ext uri="{BB962C8B-B14F-4D97-AF65-F5344CB8AC3E}">
        <p14:creationId xmlns:p14="http://schemas.microsoft.com/office/powerpoint/2010/main" val="66202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animEffect transition="in" filter="fade">
                                      <p:cBhvr>
                                        <p:cTn id="11" dur="500"/>
                                        <p:tgtEl>
                                          <p:spTgt spid="4096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D255EEE5-0EFA-4588-AD20-B01DB30E7942}"/>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表达式求值</a:t>
            </a:r>
            <a:endParaRPr lang="en-US" altLang="zh-CN"/>
          </a:p>
        </p:txBody>
      </p:sp>
      <p:sp>
        <p:nvSpPr>
          <p:cNvPr id="32771" name="Content Placeholder 2">
            <a:extLst>
              <a:ext uri="{FF2B5EF4-FFF2-40B4-BE49-F238E27FC236}">
                <a16:creationId xmlns:a16="http://schemas.microsoft.com/office/drawing/2014/main" id="{CBD3A568-187D-4301-A425-3AEA4E26F99D}"/>
              </a:ext>
            </a:extLst>
          </p:cNvPr>
          <p:cNvSpPr>
            <a:spLocks noGrp="1"/>
          </p:cNvSpPr>
          <p:nvPr>
            <p:ph idx="4294967295"/>
          </p:nvPr>
        </p:nvSpPr>
        <p:spPr>
          <a:xfrm>
            <a:off x="1219200" y="1371600"/>
            <a:ext cx="10566400" cy="5181600"/>
          </a:xfrm>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dirty="0">
                <a:latin typeface="+mn-ea"/>
                <a:ea typeface="+mn-ea"/>
              </a:rPr>
              <a:t>    	    </a:t>
            </a:r>
            <a:r>
              <a:rPr lang="en-US" altLang="zh-CN" dirty="0">
                <a:latin typeface="+mn-ea"/>
                <a:ea typeface="+mn-ea"/>
              </a:rPr>
              <a:t>                                                         </a:t>
            </a:r>
            <a:r>
              <a:rPr lang="zh-CN" altLang="en-US" dirty="0">
                <a:latin typeface="+mn-ea"/>
                <a:ea typeface="+mn-ea"/>
              </a:rPr>
              <a:t>优先级</a:t>
            </a:r>
          </a:p>
          <a:p>
            <a:pPr>
              <a:lnSpc>
                <a:spcPct val="150000"/>
              </a:lnSpc>
              <a:spcBef>
                <a:spcPts val="600"/>
              </a:spcBef>
            </a:pPr>
            <a:r>
              <a:rPr lang="en-US" altLang="zh-CN" dirty="0">
                <a:latin typeface="+mn-ea"/>
                <a:ea typeface="+mn-ea"/>
              </a:rPr>
              <a:t>a = b += </a:t>
            </a:r>
            <a:r>
              <a:rPr lang="en-US" altLang="zh-CN" dirty="0">
                <a:solidFill>
                  <a:srgbClr val="FF0000"/>
                </a:solidFill>
                <a:latin typeface="+mn-ea"/>
                <a:ea typeface="+mn-ea"/>
              </a:rPr>
              <a:t>(</a:t>
            </a:r>
            <a:r>
              <a:rPr lang="en-US" altLang="zh-CN" dirty="0" err="1">
                <a:solidFill>
                  <a:srgbClr val="FF0000"/>
                </a:solidFill>
                <a:latin typeface="+mn-ea"/>
                <a:ea typeface="+mn-ea"/>
              </a:rPr>
              <a:t>c++</a:t>
            </a:r>
            <a:r>
              <a:rPr lang="en-US" altLang="zh-CN" dirty="0">
                <a:solidFill>
                  <a:srgbClr val="FF0000"/>
                </a:solidFill>
                <a:latin typeface="+mn-ea"/>
                <a:ea typeface="+mn-ea"/>
              </a:rPr>
              <a:t>) </a:t>
            </a:r>
            <a:r>
              <a:rPr lang="en-US" altLang="zh-CN" dirty="0">
                <a:latin typeface="+mn-ea"/>
                <a:ea typeface="+mn-ea"/>
              </a:rPr>
              <a:t>- d + --e / -f 			1</a:t>
            </a:r>
          </a:p>
          <a:p>
            <a:pPr>
              <a:lnSpc>
                <a:spcPct val="150000"/>
              </a:lnSpc>
              <a:spcBef>
                <a:spcPts val="600"/>
              </a:spcBef>
            </a:pPr>
            <a:r>
              <a:rPr lang="en-US" altLang="zh-CN" dirty="0">
                <a:latin typeface="+mn-ea"/>
                <a:ea typeface="+mn-ea"/>
              </a:rPr>
              <a:t>a = b += </a:t>
            </a:r>
            <a:r>
              <a:rPr lang="en-US" altLang="zh-CN" dirty="0">
                <a:solidFill>
                  <a:srgbClr val="FF0000"/>
                </a:solidFill>
                <a:latin typeface="+mn-ea"/>
                <a:ea typeface="+mn-ea"/>
              </a:rPr>
              <a:t>(</a:t>
            </a:r>
            <a:r>
              <a:rPr lang="en-US" altLang="zh-CN" dirty="0" err="1">
                <a:solidFill>
                  <a:srgbClr val="FF0000"/>
                </a:solidFill>
                <a:latin typeface="+mn-ea"/>
                <a:ea typeface="+mn-ea"/>
              </a:rPr>
              <a:t>c++</a:t>
            </a:r>
            <a:r>
              <a:rPr lang="en-US" altLang="zh-CN" dirty="0">
                <a:solidFill>
                  <a:srgbClr val="FF0000"/>
                </a:solidFill>
                <a:latin typeface="+mn-ea"/>
                <a:ea typeface="+mn-ea"/>
              </a:rPr>
              <a:t>) </a:t>
            </a:r>
            <a:r>
              <a:rPr lang="en-US" altLang="zh-CN" dirty="0">
                <a:latin typeface="+mn-ea"/>
                <a:ea typeface="+mn-ea"/>
              </a:rPr>
              <a:t>- d + </a:t>
            </a:r>
            <a:r>
              <a:rPr lang="en-US" altLang="zh-CN" dirty="0">
                <a:solidFill>
                  <a:srgbClr val="FF0000"/>
                </a:solidFill>
                <a:latin typeface="+mn-ea"/>
                <a:ea typeface="+mn-ea"/>
              </a:rPr>
              <a:t>(--e)</a:t>
            </a:r>
            <a:r>
              <a:rPr lang="en-US" altLang="zh-CN" dirty="0">
                <a:latin typeface="+mn-ea"/>
                <a:ea typeface="+mn-ea"/>
              </a:rPr>
              <a:t> / </a:t>
            </a:r>
            <a:r>
              <a:rPr lang="en-US" altLang="zh-CN" dirty="0">
                <a:solidFill>
                  <a:srgbClr val="FF0000"/>
                </a:solidFill>
                <a:latin typeface="+mn-ea"/>
                <a:ea typeface="+mn-ea"/>
              </a:rPr>
              <a:t>(-f)			</a:t>
            </a:r>
            <a:r>
              <a:rPr lang="en-US" altLang="zh-CN" dirty="0">
                <a:latin typeface="+mn-ea"/>
                <a:ea typeface="+mn-ea"/>
              </a:rPr>
              <a:t>2</a:t>
            </a:r>
          </a:p>
          <a:p>
            <a:pPr>
              <a:lnSpc>
                <a:spcPct val="150000"/>
              </a:lnSpc>
              <a:spcBef>
                <a:spcPts val="600"/>
              </a:spcBef>
            </a:pPr>
            <a:r>
              <a:rPr lang="en-US" altLang="zh-CN" dirty="0">
                <a:latin typeface="+mn-ea"/>
                <a:ea typeface="+mn-ea"/>
              </a:rPr>
              <a:t>a = b += </a:t>
            </a:r>
            <a:r>
              <a:rPr lang="en-US" altLang="zh-CN" dirty="0">
                <a:solidFill>
                  <a:srgbClr val="FF0000"/>
                </a:solidFill>
                <a:latin typeface="+mn-ea"/>
                <a:ea typeface="+mn-ea"/>
              </a:rPr>
              <a:t>(</a:t>
            </a:r>
            <a:r>
              <a:rPr lang="en-US" altLang="zh-CN" dirty="0" err="1">
                <a:solidFill>
                  <a:srgbClr val="FF0000"/>
                </a:solidFill>
                <a:latin typeface="+mn-ea"/>
                <a:ea typeface="+mn-ea"/>
              </a:rPr>
              <a:t>c++</a:t>
            </a:r>
            <a:r>
              <a:rPr lang="en-US" altLang="zh-CN" dirty="0">
                <a:solidFill>
                  <a:srgbClr val="FF0000"/>
                </a:solidFill>
                <a:latin typeface="+mn-ea"/>
                <a:ea typeface="+mn-ea"/>
              </a:rPr>
              <a:t>) </a:t>
            </a:r>
            <a:r>
              <a:rPr lang="en-US" altLang="zh-CN" dirty="0">
                <a:latin typeface="+mn-ea"/>
                <a:ea typeface="+mn-ea"/>
              </a:rPr>
              <a:t>- d + </a:t>
            </a:r>
            <a:r>
              <a:rPr lang="en-US" altLang="zh-CN" dirty="0">
                <a:solidFill>
                  <a:srgbClr val="006600"/>
                </a:solidFill>
                <a:latin typeface="+mn-ea"/>
                <a:ea typeface="+mn-ea"/>
              </a:rPr>
              <a:t>(</a:t>
            </a:r>
            <a:r>
              <a:rPr lang="en-US" altLang="zh-CN" dirty="0">
                <a:solidFill>
                  <a:srgbClr val="FF0000"/>
                </a:solidFill>
                <a:latin typeface="+mn-ea"/>
                <a:ea typeface="+mn-ea"/>
              </a:rPr>
              <a:t>(--e)</a:t>
            </a:r>
            <a:r>
              <a:rPr lang="en-US" altLang="zh-CN" dirty="0">
                <a:solidFill>
                  <a:srgbClr val="006600"/>
                </a:solidFill>
                <a:latin typeface="+mn-ea"/>
                <a:ea typeface="+mn-ea"/>
              </a:rPr>
              <a:t> / </a:t>
            </a:r>
            <a:r>
              <a:rPr lang="en-US" altLang="zh-CN" dirty="0">
                <a:solidFill>
                  <a:srgbClr val="FF0000"/>
                </a:solidFill>
                <a:latin typeface="+mn-ea"/>
                <a:ea typeface="+mn-ea"/>
              </a:rPr>
              <a:t>(-f)</a:t>
            </a:r>
            <a:r>
              <a:rPr lang="en-US" altLang="zh-CN" dirty="0">
                <a:solidFill>
                  <a:srgbClr val="006600"/>
                </a:solidFill>
                <a:latin typeface="+mn-ea"/>
                <a:ea typeface="+mn-ea"/>
              </a:rPr>
              <a:t>)		</a:t>
            </a:r>
            <a:r>
              <a:rPr lang="en-US" altLang="zh-CN" dirty="0">
                <a:latin typeface="+mn-ea"/>
                <a:ea typeface="+mn-ea"/>
              </a:rPr>
              <a:t>3</a:t>
            </a:r>
          </a:p>
          <a:p>
            <a:pPr>
              <a:lnSpc>
                <a:spcPct val="150000"/>
              </a:lnSpc>
              <a:spcBef>
                <a:spcPts val="600"/>
              </a:spcBef>
            </a:pPr>
            <a:r>
              <a:rPr lang="en-US" altLang="zh-CN" dirty="0">
                <a:latin typeface="+mn-ea"/>
              </a:rPr>
              <a:t>a = b += </a:t>
            </a:r>
            <a:r>
              <a:rPr lang="en-US" altLang="zh-CN" dirty="0">
                <a:solidFill>
                  <a:srgbClr val="6DBFAB"/>
                </a:solidFill>
                <a:latin typeface="+mn-ea"/>
              </a:rPr>
              <a:t>(</a:t>
            </a:r>
            <a:r>
              <a:rPr lang="en-US" altLang="zh-CN" dirty="0">
                <a:solidFill>
                  <a:srgbClr val="FF0000"/>
                </a:solidFill>
                <a:latin typeface="+mn-ea"/>
              </a:rPr>
              <a:t>(c++) </a:t>
            </a:r>
            <a:r>
              <a:rPr lang="en-US" altLang="zh-CN" dirty="0">
                <a:solidFill>
                  <a:srgbClr val="6DBFAB"/>
                </a:solidFill>
                <a:latin typeface="+mn-ea"/>
              </a:rPr>
              <a:t>-</a:t>
            </a:r>
            <a:r>
              <a:rPr lang="en-US" altLang="zh-CN" dirty="0">
                <a:latin typeface="+mn-ea"/>
              </a:rPr>
              <a:t> d </a:t>
            </a:r>
            <a:r>
              <a:rPr lang="en-US" altLang="zh-CN" dirty="0">
                <a:solidFill>
                  <a:srgbClr val="6DBFAB"/>
                </a:solidFill>
                <a:latin typeface="+mn-ea"/>
              </a:rPr>
              <a:t>)</a:t>
            </a:r>
            <a:r>
              <a:rPr lang="en-US" altLang="zh-CN" dirty="0">
                <a:latin typeface="+mn-ea"/>
              </a:rPr>
              <a:t>+ </a:t>
            </a:r>
            <a:r>
              <a:rPr lang="en-US" altLang="zh-CN" dirty="0">
                <a:solidFill>
                  <a:srgbClr val="006600"/>
                </a:solidFill>
                <a:latin typeface="+mn-ea"/>
              </a:rPr>
              <a:t>(</a:t>
            </a:r>
            <a:r>
              <a:rPr lang="en-US" altLang="zh-CN" dirty="0">
                <a:solidFill>
                  <a:srgbClr val="FF0000"/>
                </a:solidFill>
                <a:latin typeface="+mn-ea"/>
              </a:rPr>
              <a:t>(--e)</a:t>
            </a:r>
            <a:r>
              <a:rPr lang="en-US" altLang="zh-CN" dirty="0">
                <a:solidFill>
                  <a:srgbClr val="006600"/>
                </a:solidFill>
                <a:latin typeface="+mn-ea"/>
              </a:rPr>
              <a:t> / </a:t>
            </a:r>
            <a:r>
              <a:rPr lang="en-US" altLang="zh-CN" dirty="0">
                <a:solidFill>
                  <a:srgbClr val="FF0000"/>
                </a:solidFill>
                <a:latin typeface="+mn-ea"/>
              </a:rPr>
              <a:t>(-f)</a:t>
            </a:r>
            <a:r>
              <a:rPr lang="en-US" altLang="zh-CN" dirty="0">
                <a:solidFill>
                  <a:srgbClr val="006600"/>
                </a:solidFill>
                <a:latin typeface="+mn-ea"/>
              </a:rPr>
              <a:t>) 		</a:t>
            </a:r>
            <a:r>
              <a:rPr lang="en-US" altLang="zh-CN" dirty="0">
                <a:latin typeface="+mn-ea"/>
              </a:rPr>
              <a:t>4</a:t>
            </a:r>
            <a:endParaRPr lang="en-US" altLang="zh-CN" dirty="0">
              <a:latin typeface="+mn-ea"/>
              <a:ea typeface="+mn-ea"/>
            </a:endParaRPr>
          </a:p>
          <a:p>
            <a:pPr>
              <a:lnSpc>
                <a:spcPct val="150000"/>
              </a:lnSpc>
              <a:spcBef>
                <a:spcPts val="600"/>
              </a:spcBef>
            </a:pPr>
            <a:r>
              <a:rPr lang="en-US" altLang="zh-CN" dirty="0">
                <a:latin typeface="+mn-ea"/>
                <a:ea typeface="+mn-ea"/>
              </a:rPr>
              <a:t>a = b += </a:t>
            </a:r>
            <a:r>
              <a:rPr lang="en-US" altLang="zh-CN" dirty="0">
                <a:solidFill>
                  <a:srgbClr val="FF7706"/>
                </a:solidFill>
                <a:latin typeface="+mn-ea"/>
                <a:ea typeface="+mn-ea"/>
              </a:rPr>
              <a:t>(</a:t>
            </a:r>
            <a:r>
              <a:rPr lang="en-US" altLang="zh-CN" dirty="0">
                <a:solidFill>
                  <a:srgbClr val="6DBFAB"/>
                </a:solidFill>
                <a:latin typeface="+mn-ea"/>
                <a:ea typeface="+mn-ea"/>
              </a:rPr>
              <a:t>(</a:t>
            </a:r>
            <a:r>
              <a:rPr lang="en-US" altLang="zh-CN" dirty="0">
                <a:solidFill>
                  <a:srgbClr val="FF0000"/>
                </a:solidFill>
                <a:latin typeface="+mn-ea"/>
                <a:ea typeface="+mn-ea"/>
              </a:rPr>
              <a:t>(</a:t>
            </a:r>
            <a:r>
              <a:rPr lang="en-US" altLang="zh-CN" dirty="0" err="1">
                <a:solidFill>
                  <a:srgbClr val="FF0000"/>
                </a:solidFill>
                <a:latin typeface="+mn-ea"/>
                <a:ea typeface="+mn-ea"/>
              </a:rPr>
              <a:t>c++</a:t>
            </a:r>
            <a:r>
              <a:rPr lang="en-US" altLang="zh-CN" dirty="0">
                <a:solidFill>
                  <a:srgbClr val="FF0000"/>
                </a:solidFill>
                <a:latin typeface="+mn-ea"/>
                <a:ea typeface="+mn-ea"/>
              </a:rPr>
              <a:t>) </a:t>
            </a:r>
            <a:r>
              <a:rPr lang="en-US" altLang="zh-CN" dirty="0">
                <a:solidFill>
                  <a:srgbClr val="6DBFAB"/>
                </a:solidFill>
                <a:latin typeface="+mn-ea"/>
              </a:rPr>
              <a:t>- </a:t>
            </a:r>
            <a:r>
              <a:rPr lang="en-US" altLang="zh-CN" dirty="0">
                <a:latin typeface="+mn-ea"/>
                <a:ea typeface="+mn-ea"/>
              </a:rPr>
              <a:t>d </a:t>
            </a:r>
            <a:r>
              <a:rPr lang="en-US" altLang="zh-CN" dirty="0">
                <a:solidFill>
                  <a:srgbClr val="6DBFAB"/>
                </a:solidFill>
                <a:latin typeface="+mn-ea"/>
                <a:ea typeface="+mn-ea"/>
              </a:rPr>
              <a:t>)</a:t>
            </a:r>
            <a:r>
              <a:rPr lang="en-US" altLang="zh-CN" dirty="0">
                <a:solidFill>
                  <a:srgbClr val="FF7706"/>
                </a:solidFill>
                <a:latin typeface="+mn-ea"/>
                <a:ea typeface="+mn-ea"/>
              </a:rPr>
              <a:t>+</a:t>
            </a:r>
            <a:r>
              <a:rPr lang="en-US" altLang="zh-CN" dirty="0">
                <a:latin typeface="+mn-ea"/>
                <a:ea typeface="+mn-ea"/>
              </a:rPr>
              <a:t> </a:t>
            </a:r>
            <a:r>
              <a:rPr lang="en-US" altLang="zh-CN" dirty="0">
                <a:solidFill>
                  <a:srgbClr val="006600"/>
                </a:solidFill>
                <a:latin typeface="+mn-ea"/>
                <a:ea typeface="+mn-ea"/>
              </a:rPr>
              <a:t>(</a:t>
            </a:r>
            <a:r>
              <a:rPr lang="en-US" altLang="zh-CN" dirty="0">
                <a:solidFill>
                  <a:srgbClr val="FF0000"/>
                </a:solidFill>
                <a:latin typeface="+mn-ea"/>
                <a:ea typeface="+mn-ea"/>
              </a:rPr>
              <a:t>(--e)</a:t>
            </a:r>
            <a:r>
              <a:rPr lang="en-US" altLang="zh-CN" dirty="0">
                <a:solidFill>
                  <a:srgbClr val="006600"/>
                </a:solidFill>
                <a:latin typeface="+mn-ea"/>
                <a:ea typeface="+mn-ea"/>
              </a:rPr>
              <a:t> / </a:t>
            </a:r>
            <a:r>
              <a:rPr lang="en-US" altLang="zh-CN" dirty="0">
                <a:solidFill>
                  <a:srgbClr val="FF0000"/>
                </a:solidFill>
                <a:latin typeface="+mn-ea"/>
                <a:ea typeface="+mn-ea"/>
              </a:rPr>
              <a:t>(-f)</a:t>
            </a:r>
            <a:r>
              <a:rPr lang="en-US" altLang="zh-CN" dirty="0">
                <a:solidFill>
                  <a:srgbClr val="006600"/>
                </a:solidFill>
                <a:latin typeface="+mn-ea"/>
                <a:ea typeface="+mn-ea"/>
              </a:rPr>
              <a:t>)</a:t>
            </a:r>
            <a:r>
              <a:rPr lang="en-US" altLang="zh-CN" dirty="0">
                <a:solidFill>
                  <a:srgbClr val="FF7706"/>
                </a:solidFill>
                <a:latin typeface="+mn-ea"/>
                <a:ea typeface="+mn-ea"/>
              </a:rPr>
              <a:t>)		</a:t>
            </a:r>
            <a:r>
              <a:rPr lang="en-US" altLang="zh-CN" dirty="0">
                <a:latin typeface="+mn-ea"/>
              </a:rPr>
              <a:t>5</a:t>
            </a:r>
          </a:p>
          <a:p>
            <a:pPr>
              <a:lnSpc>
                <a:spcPct val="150000"/>
              </a:lnSpc>
              <a:spcBef>
                <a:spcPts val="600"/>
              </a:spcBef>
            </a:pPr>
            <a:r>
              <a:rPr lang="en-US" altLang="zh-CN" dirty="0">
                <a:latin typeface="+mn-ea"/>
              </a:rPr>
              <a:t>a = </a:t>
            </a:r>
            <a:r>
              <a:rPr lang="en-US" altLang="zh-CN" dirty="0">
                <a:solidFill>
                  <a:srgbClr val="FF00FF"/>
                </a:solidFill>
                <a:latin typeface="+mn-ea"/>
              </a:rPr>
              <a:t>(</a:t>
            </a:r>
            <a:r>
              <a:rPr lang="en-US" altLang="zh-CN" dirty="0">
                <a:latin typeface="+mn-ea"/>
              </a:rPr>
              <a:t>b </a:t>
            </a:r>
            <a:r>
              <a:rPr lang="en-US" altLang="zh-CN" dirty="0">
                <a:solidFill>
                  <a:srgbClr val="FF00FF"/>
                </a:solidFill>
                <a:latin typeface="+mn-ea"/>
              </a:rPr>
              <a:t>+=</a:t>
            </a:r>
            <a:r>
              <a:rPr lang="en-US" altLang="zh-CN" dirty="0">
                <a:latin typeface="+mn-ea"/>
              </a:rPr>
              <a:t> </a:t>
            </a:r>
            <a:r>
              <a:rPr lang="en-US" altLang="zh-CN" dirty="0">
                <a:solidFill>
                  <a:srgbClr val="FF7706"/>
                </a:solidFill>
                <a:latin typeface="+mn-ea"/>
              </a:rPr>
              <a:t>(</a:t>
            </a:r>
            <a:r>
              <a:rPr lang="en-US" altLang="zh-CN" dirty="0">
                <a:solidFill>
                  <a:srgbClr val="6DBFAB"/>
                </a:solidFill>
                <a:latin typeface="+mn-ea"/>
              </a:rPr>
              <a:t>(</a:t>
            </a:r>
            <a:r>
              <a:rPr lang="en-US" altLang="zh-CN" dirty="0">
                <a:solidFill>
                  <a:srgbClr val="FF0000"/>
                </a:solidFill>
                <a:latin typeface="+mn-ea"/>
              </a:rPr>
              <a:t>(c++) </a:t>
            </a:r>
            <a:r>
              <a:rPr lang="en-US" altLang="zh-CN" dirty="0">
                <a:solidFill>
                  <a:srgbClr val="6DBFAB"/>
                </a:solidFill>
                <a:latin typeface="+mn-ea"/>
              </a:rPr>
              <a:t>-</a:t>
            </a:r>
            <a:r>
              <a:rPr lang="en-US" altLang="zh-CN" dirty="0">
                <a:latin typeface="+mn-ea"/>
              </a:rPr>
              <a:t> d </a:t>
            </a:r>
            <a:r>
              <a:rPr lang="en-US" altLang="zh-CN" dirty="0">
                <a:solidFill>
                  <a:srgbClr val="6DBFAB"/>
                </a:solidFill>
                <a:latin typeface="+mn-ea"/>
              </a:rPr>
              <a:t>)</a:t>
            </a:r>
            <a:r>
              <a:rPr lang="en-US" altLang="zh-CN" dirty="0">
                <a:solidFill>
                  <a:srgbClr val="FF7706"/>
                </a:solidFill>
                <a:latin typeface="+mn-ea"/>
                <a:ea typeface="+mn-ea"/>
              </a:rPr>
              <a:t>+</a:t>
            </a:r>
            <a:r>
              <a:rPr lang="en-US" altLang="zh-CN" dirty="0">
                <a:latin typeface="+mn-ea"/>
              </a:rPr>
              <a:t> </a:t>
            </a:r>
            <a:r>
              <a:rPr lang="en-US" altLang="zh-CN" dirty="0">
                <a:solidFill>
                  <a:srgbClr val="006600"/>
                </a:solidFill>
                <a:latin typeface="+mn-ea"/>
              </a:rPr>
              <a:t>(</a:t>
            </a:r>
            <a:r>
              <a:rPr lang="en-US" altLang="zh-CN" dirty="0">
                <a:solidFill>
                  <a:srgbClr val="FF0000"/>
                </a:solidFill>
                <a:latin typeface="+mn-ea"/>
              </a:rPr>
              <a:t>(--e)</a:t>
            </a:r>
            <a:r>
              <a:rPr lang="en-US" altLang="zh-CN" dirty="0">
                <a:solidFill>
                  <a:srgbClr val="006600"/>
                </a:solidFill>
                <a:latin typeface="+mn-ea"/>
              </a:rPr>
              <a:t> / </a:t>
            </a:r>
            <a:r>
              <a:rPr lang="en-US" altLang="zh-CN" dirty="0">
                <a:solidFill>
                  <a:srgbClr val="FF0000"/>
                </a:solidFill>
                <a:latin typeface="+mn-ea"/>
              </a:rPr>
              <a:t>(-f)</a:t>
            </a:r>
            <a:r>
              <a:rPr lang="en-US" altLang="zh-CN" dirty="0">
                <a:solidFill>
                  <a:srgbClr val="006600"/>
                </a:solidFill>
                <a:latin typeface="+mn-ea"/>
              </a:rPr>
              <a:t>)</a:t>
            </a:r>
            <a:r>
              <a:rPr lang="en-US" altLang="zh-CN" dirty="0">
                <a:solidFill>
                  <a:srgbClr val="FF7706"/>
                </a:solidFill>
                <a:latin typeface="+mn-ea"/>
              </a:rPr>
              <a:t>)</a:t>
            </a:r>
            <a:r>
              <a:rPr lang="en-US" altLang="zh-CN" dirty="0">
                <a:solidFill>
                  <a:srgbClr val="FF00FF"/>
                </a:solidFill>
                <a:latin typeface="+mn-ea"/>
              </a:rPr>
              <a:t>)</a:t>
            </a:r>
            <a:r>
              <a:rPr lang="en-US" altLang="zh-CN" dirty="0">
                <a:solidFill>
                  <a:srgbClr val="006600"/>
                </a:solidFill>
                <a:latin typeface="+mn-ea"/>
              </a:rPr>
              <a:t> 	</a:t>
            </a:r>
            <a:r>
              <a:rPr lang="en-US" altLang="zh-CN" dirty="0">
                <a:latin typeface="+mn-ea"/>
              </a:rPr>
              <a:t>6</a:t>
            </a:r>
          </a:p>
        </p:txBody>
      </p:sp>
      <p:sp>
        <p:nvSpPr>
          <p:cNvPr id="4" name="Rectangle 4">
            <a:extLst>
              <a:ext uri="{FF2B5EF4-FFF2-40B4-BE49-F238E27FC236}">
                <a16:creationId xmlns:a16="http://schemas.microsoft.com/office/drawing/2014/main" id="{F6305E23-76FE-4952-A268-AA3E9F1184E6}"/>
              </a:ext>
            </a:extLst>
          </p:cNvPr>
          <p:cNvSpPr>
            <a:spLocks noChangeArrowheads="1"/>
          </p:cNvSpPr>
          <p:nvPr/>
        </p:nvSpPr>
        <p:spPr bwMode="auto">
          <a:xfrm>
            <a:off x="1676400" y="1524000"/>
            <a:ext cx="4876800" cy="500063"/>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 </a:t>
            </a:r>
            <a:r>
              <a:rPr lang="pt-BR" altLang="zh-CN" sz="2600" b="1" dirty="0">
                <a:latin typeface="微软雅黑" pitchFamily="34" charset="-122"/>
                <a:ea typeface="微软雅黑" pitchFamily="34" charset="-122"/>
                <a:cs typeface="Courier New" pitchFamily="49" charset="0"/>
              </a:rPr>
              <a:t>a</a:t>
            </a:r>
            <a:r>
              <a:rPr lang="pt-BR" altLang="zh-CN" sz="2600" b="1" dirty="0">
                <a:latin typeface="微软雅黑" pitchFamily="34" charset="-122"/>
                <a:ea typeface="微软雅黑" pitchFamily="34" charset="-122"/>
              </a:rPr>
              <a:t> = b += c++ - d + --e / -f;</a:t>
            </a:r>
            <a:endParaRPr lang="en-US" altLang="zh-CN" sz="26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5" name="Rectangle 5"/>
          <p:cNvSpPr>
            <a:spLocks noChangeArrowheads="1"/>
          </p:cNvSpPr>
          <p:nvPr/>
        </p:nvSpPr>
        <p:spPr bwMode="auto">
          <a:xfrm>
            <a:off x="3048000" y="1905000"/>
            <a:ext cx="5410200" cy="42672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方正姚体" pitchFamily="2" charset="-122"/>
                <a:ea typeface="微软雅黑" pitchFamily="34" charset="-122"/>
              </a:rPr>
              <a:t>算术运算符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赋值运算符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自增和自减运算符</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表达式求值</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CC0099"/>
                </a:solidFill>
                <a:effectLst>
                  <a:outerShdw blurRad="38100" dist="38100" dir="2700000" algn="tl">
                    <a:srgbClr val="C0C0C0"/>
                  </a:outerShdw>
                </a:effectLst>
                <a:latin typeface="Arial" charset="0"/>
                <a:ea typeface="微软雅黑" pitchFamily="34" charset="-122"/>
              </a:rPr>
              <a:t>表达式语句</a:t>
            </a:r>
          </a:p>
        </p:txBody>
      </p:sp>
      <p:sp>
        <p:nvSpPr>
          <p:cNvPr id="9218" name="Title 1"/>
          <p:cNvSpPr>
            <a:spLocks/>
          </p:cNvSpPr>
          <p:nvPr/>
        </p:nvSpPr>
        <p:spPr bwMode="auto">
          <a:xfrm>
            <a:off x="2133600" y="762000"/>
            <a:ext cx="7772400" cy="685800"/>
          </a:xfrm>
          <a:prstGeom prst="rect">
            <a:avLst/>
          </a:prstGeom>
          <a:noFill/>
          <a:ln w="9525">
            <a:noFill/>
            <a:miter lim="800000"/>
            <a:headEnd/>
            <a:tailEnd/>
          </a:ln>
        </p:spPr>
        <p:txBody>
          <a:bodyPr lIns="92075" tIns="46038" rIns="92075" bIns="46038" anchor="ctr"/>
          <a:lstStyle/>
          <a:p>
            <a:pPr algn="ctr"/>
            <a:r>
              <a:rPr lang="zh-CN" altLang="en-US" sz="4800" b="1" dirty="0">
                <a:solidFill>
                  <a:srgbClr val="990033"/>
                </a:solidFill>
                <a:latin typeface="微软雅黑" panose="020B0503020204020204" pitchFamily="34" charset="-122"/>
                <a:ea typeface="微软雅黑" panose="020B0503020204020204" pitchFamily="34" charset="-122"/>
                <a:cs typeface="+mj-cs"/>
              </a:rPr>
              <a:t>本章要点</a:t>
            </a:r>
          </a:p>
        </p:txBody>
      </p:sp>
    </p:spTree>
    <p:extLst>
      <p:ext uri="{BB962C8B-B14F-4D97-AF65-F5344CB8AC3E}">
        <p14:creationId xmlns:p14="http://schemas.microsoft.com/office/powerpoint/2010/main" val="27609458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Content Placeholder 2"/>
          <p:cNvSpPr>
            <a:spLocks noGrp="1"/>
          </p:cNvSpPr>
          <p:nvPr>
            <p:ph idx="4294967295"/>
          </p:nvPr>
        </p:nvSpPr>
        <p:spPr>
          <a:xfrm>
            <a:off x="914400" y="1371600"/>
            <a:ext cx="10591800" cy="5181600"/>
          </a:xfrm>
        </p:spPr>
        <p:txBody>
          <a:bodyPr/>
          <a:lstStyle/>
          <a:p>
            <a:pPr>
              <a:lnSpc>
                <a:spcPct val="130000"/>
              </a:lnSpc>
              <a:spcBef>
                <a:spcPct val="50000"/>
              </a:spcBef>
              <a:buFont typeface="Wingdings" panose="05000000000000000000" pitchFamily="2" charset="2"/>
              <a:buChar char="n"/>
            </a:pPr>
            <a:r>
              <a:rPr lang="zh-CN" altLang="en-US" dirty="0">
                <a:latin typeface="微软雅黑" pitchFamily="34" charset="-122"/>
                <a:ea typeface="微软雅黑" pitchFamily="34" charset="-122"/>
              </a:rPr>
              <a:t>表达式转变为语句的方法就是在表达式末尾添加</a:t>
            </a:r>
            <a:r>
              <a:rPr lang="zh-CN" altLang="en-US" dirty="0">
                <a:solidFill>
                  <a:srgbClr val="B82F25"/>
                </a:solidFill>
                <a:latin typeface="微软雅黑" pitchFamily="34" charset="-122"/>
                <a:ea typeface="微软雅黑" pitchFamily="34" charset="-122"/>
              </a:rPr>
              <a:t>分号</a:t>
            </a:r>
            <a:r>
              <a:rPr lang="zh-CN" altLang="en-US" dirty="0">
                <a:latin typeface="微软雅黑" pitchFamily="34" charset="-122"/>
                <a:ea typeface="微软雅黑" pitchFamily="34" charset="-122"/>
              </a:rPr>
              <a:t>。</a:t>
            </a:r>
          </a:p>
          <a:p>
            <a:pPr lvl="1">
              <a:lnSpc>
                <a:spcPct val="130000"/>
              </a:lnSpc>
              <a:spcBef>
                <a:spcPct val="50000"/>
              </a:spcBef>
              <a:buFont typeface="Wingdings" panose="05000000000000000000" pitchFamily="2" charset="2"/>
              <a:buChar char="Ø"/>
            </a:pPr>
            <a:r>
              <a:rPr dirty="0">
                <a:solidFill>
                  <a:schemeClr val="tx1"/>
                </a:solidFill>
                <a:latin typeface="微软雅黑" pitchFamily="34" charset="-122"/>
                <a:ea typeface="微软雅黑" pitchFamily="34" charset="-122"/>
              </a:rPr>
              <a:t>++i;</a:t>
            </a:r>
          </a:p>
          <a:p>
            <a:pPr lvl="1">
              <a:lnSpc>
                <a:spcPct val="130000"/>
              </a:lnSpc>
              <a:spcBef>
                <a:spcPct val="50000"/>
              </a:spcBef>
              <a:buFont typeface="Wingdings" panose="05000000000000000000" pitchFamily="2" charset="2"/>
              <a:buChar char="Ø"/>
            </a:pPr>
            <a:r>
              <a:rPr dirty="0">
                <a:solidFill>
                  <a:schemeClr val="tx1"/>
                </a:solidFill>
                <a:latin typeface="微软雅黑" pitchFamily="34" charset="-122"/>
                <a:ea typeface="微软雅黑" pitchFamily="34" charset="-122"/>
              </a:rPr>
              <a:t>j = </a:t>
            </a:r>
            <a:r>
              <a:rPr dirty="0" err="1">
                <a:solidFill>
                  <a:schemeClr val="tx1"/>
                </a:solidFill>
                <a:latin typeface="微软雅黑" pitchFamily="34" charset="-122"/>
                <a:ea typeface="微软雅黑" pitchFamily="34" charset="-122"/>
              </a:rPr>
              <a:t>i+k</a:t>
            </a:r>
            <a:r>
              <a:rPr dirty="0">
                <a:solidFill>
                  <a:schemeClr val="tx1"/>
                </a:solidFill>
                <a:latin typeface="微软雅黑" pitchFamily="34" charset="-122"/>
                <a:ea typeface="微软雅黑" pitchFamily="34" charset="-122"/>
              </a:rPr>
              <a:t>/3;</a:t>
            </a:r>
          </a:p>
          <a:p>
            <a:pPr lvl="1">
              <a:lnSpc>
                <a:spcPct val="130000"/>
              </a:lnSpc>
              <a:spcBef>
                <a:spcPct val="50000"/>
              </a:spcBef>
              <a:buFont typeface="Wingdings" panose="05000000000000000000" pitchFamily="2" charset="2"/>
              <a:buChar char="Ø"/>
            </a:pPr>
            <a:r>
              <a:rPr dirty="0">
                <a:solidFill>
                  <a:schemeClr val="tx1"/>
                </a:solidFill>
                <a:latin typeface="微软雅黑" pitchFamily="34" charset="-122"/>
                <a:ea typeface="微软雅黑" pitchFamily="34" charset="-122"/>
              </a:rPr>
              <a:t>……</a:t>
            </a:r>
          </a:p>
        </p:txBody>
      </p:sp>
      <p:sp>
        <p:nvSpPr>
          <p:cNvPr id="15362" name="Title 1"/>
          <p:cNvSpPr>
            <a:spLocks/>
          </p:cNvSpPr>
          <p:nvPr/>
        </p:nvSpPr>
        <p:spPr bwMode="auto">
          <a:xfrm>
            <a:off x="2209800" y="533400"/>
            <a:ext cx="7772400" cy="685800"/>
          </a:xfrm>
          <a:prstGeom prst="rect">
            <a:avLst/>
          </a:prstGeom>
          <a:noFill/>
          <a:ln w="9525">
            <a:noFill/>
            <a:miter lim="800000"/>
            <a:headEnd/>
            <a:tailEnd/>
          </a:ln>
        </p:spPr>
        <p:txBody>
          <a:bodyPr lIns="92075" tIns="46038" rIns="92075" bIns="46038" anchor="ctr"/>
          <a:lstStyle/>
          <a:p>
            <a:pPr algn="ctr"/>
            <a:r>
              <a:rPr lang="en-US" altLang="zh-CN" sz="3600" b="1" dirty="0">
                <a:solidFill>
                  <a:srgbClr val="990033"/>
                </a:solidFill>
                <a:latin typeface="微软雅黑" panose="020B0503020204020204" pitchFamily="34" charset="-122"/>
                <a:ea typeface="微软雅黑" panose="020B0503020204020204" pitchFamily="34" charset="-122"/>
                <a:cs typeface="+mj-cs"/>
              </a:rPr>
              <a:t>4.5 </a:t>
            </a:r>
            <a:r>
              <a:rPr lang="zh-CN" altLang="en-US" sz="3600" b="1" dirty="0">
                <a:solidFill>
                  <a:srgbClr val="990033"/>
                </a:solidFill>
                <a:latin typeface="微软雅黑" panose="020B0503020204020204" pitchFamily="34" charset="-122"/>
                <a:ea typeface="微软雅黑" panose="020B0503020204020204" pitchFamily="34" charset="-122"/>
                <a:cs typeface="+mj-cs"/>
              </a:rPr>
              <a:t>表达式语句</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111340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096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0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99AF5C7-AC62-4E02-80DB-DF6C3DE887F1}"/>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sz="4000"/>
              <a:t>4.5 </a:t>
            </a:r>
            <a:r>
              <a:rPr lang="zh-CN" altLang="en-US" sz="4000"/>
              <a:t>表达式语句</a:t>
            </a:r>
          </a:p>
        </p:txBody>
      </p:sp>
      <p:sp>
        <p:nvSpPr>
          <p:cNvPr id="37891" name="Content Placeholder 2">
            <a:extLst>
              <a:ext uri="{FF2B5EF4-FFF2-40B4-BE49-F238E27FC236}">
                <a16:creationId xmlns:a16="http://schemas.microsoft.com/office/drawing/2014/main" id="{D40165D3-EBFB-433A-B63A-378A40CC4E8E}"/>
              </a:ext>
            </a:extLst>
          </p:cNvPr>
          <p:cNvSpPr>
            <a:spLocks noGrp="1"/>
          </p:cNvSpPr>
          <p:nvPr>
            <p:ph idx="4294967295"/>
          </p:nvPr>
        </p:nvSpPr>
        <p:spPr>
          <a:xfrm>
            <a:off x="1066800" y="1403350"/>
            <a:ext cx="10210799" cy="5086350"/>
          </a:xfrm>
        </p:spPr>
        <p:txBody>
          <a:bodyPr vert="horz" wrap="square" lIns="92075" tIns="46038" rIns="92075" bIns="46038" numCol="1" anchor="t" anchorCtr="0" compatLnSpc="1">
            <a:prstTxWarp prst="textNoShape">
              <a:avLst/>
            </a:prstTxWarp>
          </a:bodyPr>
          <a:lstStyle/>
          <a:p>
            <a:pPr>
              <a:lnSpc>
                <a:spcPct val="130000"/>
              </a:lnSpc>
              <a:spcBef>
                <a:spcPct val="35000"/>
              </a:spcBef>
            </a:pPr>
            <a:r>
              <a:rPr lang="en-US" altLang="zh-CN" sz="2400"/>
              <a:t>C</a:t>
            </a:r>
            <a:r>
              <a:rPr lang="zh-CN" altLang="en-US" sz="2400"/>
              <a:t>语言规定任何表达式都可以用作语句（加分号）</a:t>
            </a:r>
          </a:p>
          <a:p>
            <a:pPr lvl="1">
              <a:lnSpc>
                <a:spcPct val="130000"/>
              </a:lnSpc>
              <a:spcBef>
                <a:spcPct val="35000"/>
              </a:spcBef>
            </a:pPr>
            <a:r>
              <a:rPr lang="en-US" altLang="zh-CN">
                <a:cs typeface="Courier New" panose="02070309020205020404" pitchFamily="49" charset="0"/>
              </a:rPr>
              <a:t>++i;</a:t>
            </a:r>
          </a:p>
          <a:p>
            <a:pPr lvl="1">
              <a:lnSpc>
                <a:spcPct val="130000"/>
              </a:lnSpc>
              <a:spcBef>
                <a:spcPct val="35000"/>
              </a:spcBef>
            </a:pPr>
            <a:r>
              <a:rPr lang="en-US" altLang="zh-CN"/>
              <a:t>i</a:t>
            </a:r>
            <a:r>
              <a:rPr lang="zh-CN" altLang="en-US"/>
              <a:t>自增，然后把新值取出，但</a:t>
            </a:r>
            <a:r>
              <a:rPr lang="en-US" altLang="zh-CN"/>
              <a:t>++i</a:t>
            </a:r>
            <a:r>
              <a:rPr lang="zh-CN" altLang="en-US"/>
              <a:t>会被丢掉。</a:t>
            </a:r>
          </a:p>
          <a:p>
            <a:pPr>
              <a:lnSpc>
                <a:spcPct val="130000"/>
              </a:lnSpc>
              <a:spcBef>
                <a:spcPct val="35000"/>
              </a:spcBef>
            </a:pPr>
            <a:r>
              <a:rPr lang="zh-CN" altLang="en-US" sz="2400"/>
              <a:t>因为会丢掉新值，除非有副作用，否则表达式用作语句就没有意义：</a:t>
            </a:r>
          </a:p>
          <a:p>
            <a:pPr lvl="1">
              <a:lnSpc>
                <a:spcPct val="130000"/>
              </a:lnSpc>
              <a:spcBef>
                <a:spcPct val="35000"/>
              </a:spcBef>
              <a:buFont typeface="Wingdings" panose="05000000000000000000" pitchFamily="2" charset="2"/>
              <a:buNone/>
            </a:pPr>
            <a:r>
              <a:rPr lang="en-US" altLang="zh-CN">
                <a:cs typeface="Courier New" panose="02070309020205020404" pitchFamily="49" charset="0"/>
              </a:rPr>
              <a:t>i = 1;          /* useful */</a:t>
            </a:r>
          </a:p>
          <a:p>
            <a:pPr lvl="1">
              <a:lnSpc>
                <a:spcPct val="130000"/>
              </a:lnSpc>
              <a:spcBef>
                <a:spcPct val="35000"/>
              </a:spcBef>
              <a:buFont typeface="Wingdings" panose="05000000000000000000" pitchFamily="2" charset="2"/>
              <a:buNone/>
            </a:pPr>
            <a:r>
              <a:rPr lang="en-US" altLang="zh-CN">
                <a:cs typeface="Courier New" panose="02070309020205020404" pitchFamily="49" charset="0"/>
              </a:rPr>
              <a:t>i--;              /* useful */</a:t>
            </a:r>
          </a:p>
          <a:p>
            <a:pPr lvl="1">
              <a:lnSpc>
                <a:spcPct val="130000"/>
              </a:lnSpc>
              <a:spcBef>
                <a:spcPct val="35000"/>
              </a:spcBef>
              <a:buFont typeface="Wingdings" panose="05000000000000000000" pitchFamily="2" charset="2"/>
              <a:buNone/>
            </a:pPr>
            <a:r>
              <a:rPr lang="en-US" altLang="zh-CN">
                <a:cs typeface="Courier New" panose="02070309020205020404" pitchFamily="49" charset="0"/>
              </a:rPr>
              <a:t>i * j - 1;       /* not useful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idx="4294967295"/>
          </p:nvPr>
        </p:nvSpPr>
        <p:spPr/>
        <p:txBody>
          <a:bodyPr/>
          <a:lstStyle/>
          <a:p>
            <a:r>
              <a:rPr lang="zh-CN" altLang="en-US" dirty="0"/>
              <a:t>除法运算符</a:t>
            </a:r>
          </a:p>
        </p:txBody>
      </p:sp>
      <p:sp>
        <p:nvSpPr>
          <p:cNvPr id="14338" name="Rectangle 3"/>
          <p:cNvSpPr>
            <a:spLocks noChangeArrowheads="1"/>
          </p:cNvSpPr>
          <p:nvPr/>
        </p:nvSpPr>
        <p:spPr bwMode="auto">
          <a:xfrm>
            <a:off x="1981200" y="1600200"/>
            <a:ext cx="2065338"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1 / 2</a:t>
            </a:r>
          </a:p>
        </p:txBody>
      </p:sp>
      <p:sp>
        <p:nvSpPr>
          <p:cNvPr id="14339" name="Rectangle 4"/>
          <p:cNvSpPr>
            <a:spLocks noChangeArrowheads="1"/>
          </p:cNvSpPr>
          <p:nvPr/>
        </p:nvSpPr>
        <p:spPr bwMode="auto">
          <a:xfrm>
            <a:off x="4114800" y="1600201"/>
            <a:ext cx="1828800" cy="468313"/>
          </a:xfrm>
          <a:prstGeom prst="rect">
            <a:avLst/>
          </a:prstGeom>
          <a:solidFill>
            <a:srgbClr val="B82F25"/>
          </a:solidFill>
          <a:ln w="9525">
            <a:noFill/>
            <a:miter lim="800000"/>
            <a:headEnd/>
            <a:tailEnd/>
          </a:ln>
        </p:spPr>
        <p:txBody>
          <a:bodyPr wrap="none" anchor="ctr"/>
          <a:lstStyle/>
          <a:p>
            <a:pPr algn="ctr"/>
            <a:r>
              <a:rPr lang="zh-CN" altLang="en-US" b="1" dirty="0">
                <a:solidFill>
                  <a:schemeClr val="bg1"/>
                </a:solidFill>
                <a:latin typeface="微软雅黑" pitchFamily="34" charset="-122"/>
                <a:ea typeface="微软雅黑" pitchFamily="34" charset="-122"/>
              </a:rPr>
              <a:t>值为</a:t>
            </a:r>
            <a:r>
              <a:rPr lang="en-US" altLang="zh-CN" b="1" dirty="0">
                <a:solidFill>
                  <a:schemeClr val="bg1"/>
                </a:solidFill>
                <a:latin typeface="微软雅黑" pitchFamily="34" charset="-122"/>
                <a:ea typeface="微软雅黑" pitchFamily="34" charset="-122"/>
              </a:rPr>
              <a:t>0</a:t>
            </a:r>
          </a:p>
        </p:txBody>
      </p:sp>
      <p:sp>
        <p:nvSpPr>
          <p:cNvPr id="14340" name="Rectangle 5"/>
          <p:cNvSpPr>
            <a:spLocks noChangeArrowheads="1"/>
          </p:cNvSpPr>
          <p:nvPr/>
        </p:nvSpPr>
        <p:spPr bwMode="auto">
          <a:xfrm>
            <a:off x="6477000" y="2286000"/>
            <a:ext cx="20574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1.0f / 2</a:t>
            </a:r>
          </a:p>
        </p:txBody>
      </p:sp>
      <p:sp>
        <p:nvSpPr>
          <p:cNvPr id="14341" name="Rectangle 6"/>
          <p:cNvSpPr>
            <a:spLocks noChangeArrowheads="1"/>
          </p:cNvSpPr>
          <p:nvPr/>
        </p:nvSpPr>
        <p:spPr bwMode="auto">
          <a:xfrm>
            <a:off x="914400" y="4610100"/>
            <a:ext cx="10439400" cy="1257300"/>
          </a:xfrm>
          <a:prstGeom prst="rect">
            <a:avLst/>
          </a:prstGeom>
          <a:solidFill>
            <a:srgbClr val="C8F0FF"/>
          </a:solidFill>
          <a:ln w="19050">
            <a:noFill/>
            <a:miter lim="800000"/>
            <a:headEnd/>
            <a:tailEnd/>
          </a:ln>
          <a:effectLst>
            <a:outerShdw blurRad="50800" dist="38100" dir="2700000" algn="tl" rotWithShape="0">
              <a:prstClr val="black">
                <a:alpha val="40000"/>
              </a:prstClr>
            </a:outerShdw>
          </a:effectLst>
        </p:spPr>
        <p:txBody>
          <a:bodyPr wrap="none" anchor="ctr"/>
          <a:lstStyle/>
          <a:p>
            <a:pPr>
              <a:lnSpc>
                <a:spcPct val="150000"/>
              </a:lnSpc>
              <a:spcBef>
                <a:spcPts val="1000"/>
              </a:spcBef>
            </a:pPr>
            <a:r>
              <a:rPr lang="zh-CN" altLang="en-US" b="1" dirty="0">
                <a:solidFill>
                  <a:srgbClr val="C00000"/>
                </a:solidFill>
                <a:ea typeface="微软雅黑" pitchFamily="34" charset="-122"/>
              </a:rPr>
              <a:t>两个操作数都是整数，除法结果为整数，且结果向零截取</a:t>
            </a:r>
            <a:r>
              <a:rPr lang="en-US" altLang="zh-CN" b="1" dirty="0">
                <a:solidFill>
                  <a:srgbClr val="C00000"/>
                </a:solidFill>
                <a:ea typeface="微软雅黑" pitchFamily="34" charset="-122"/>
              </a:rPr>
              <a:t>(C99);</a:t>
            </a:r>
            <a:endParaRPr lang="zh-CN" altLang="en-US" b="1" dirty="0">
              <a:solidFill>
                <a:srgbClr val="C00000"/>
              </a:solidFill>
              <a:ea typeface="微软雅黑" pitchFamily="34" charset="-122"/>
            </a:endParaRPr>
          </a:p>
          <a:p>
            <a:pPr>
              <a:lnSpc>
                <a:spcPct val="150000"/>
              </a:lnSpc>
              <a:spcBef>
                <a:spcPts val="1000"/>
              </a:spcBef>
            </a:pPr>
            <a:r>
              <a:rPr lang="zh-CN" altLang="en-US" b="1" dirty="0">
                <a:solidFill>
                  <a:srgbClr val="C00000"/>
                </a:solidFill>
                <a:ea typeface="微软雅黑" pitchFamily="34" charset="-122"/>
              </a:rPr>
              <a:t>两个操作数至少一个是符点数，除法结果为符点数，不取整。</a:t>
            </a:r>
          </a:p>
        </p:txBody>
      </p:sp>
      <p:sp>
        <p:nvSpPr>
          <p:cNvPr id="14342" name="Rectangle 7"/>
          <p:cNvSpPr>
            <a:spLocks noChangeArrowheads="1"/>
          </p:cNvSpPr>
          <p:nvPr/>
        </p:nvSpPr>
        <p:spPr bwMode="auto">
          <a:xfrm>
            <a:off x="8610600" y="2286000"/>
            <a:ext cx="1828800" cy="457200"/>
          </a:xfrm>
          <a:prstGeom prst="rect">
            <a:avLst/>
          </a:prstGeom>
          <a:solidFill>
            <a:srgbClr val="00D200"/>
          </a:solidFill>
          <a:ln w="9525">
            <a:noFill/>
            <a:miter lim="800000"/>
            <a:headEnd/>
            <a:tailEnd/>
          </a:ln>
        </p:spPr>
        <p:txBody>
          <a:bodyPr wrap="none" anchor="ctr"/>
          <a:lstStyle/>
          <a:p>
            <a:pPr algn="ctr"/>
            <a:r>
              <a:rPr lang="zh-CN" altLang="en-US" b="1">
                <a:latin typeface="微软雅黑" pitchFamily="34" charset="-122"/>
                <a:ea typeface="微软雅黑" pitchFamily="34" charset="-122"/>
              </a:rPr>
              <a:t>值为</a:t>
            </a:r>
            <a:r>
              <a:rPr lang="en-US" altLang="zh-CN" b="1">
                <a:latin typeface="微软雅黑" pitchFamily="34" charset="-122"/>
                <a:ea typeface="微软雅黑" pitchFamily="34" charset="-122"/>
              </a:rPr>
              <a:t>0.5</a:t>
            </a:r>
            <a:endParaRPr lang="zh-CN" altLang="en-US" b="1">
              <a:latin typeface="微软雅黑" pitchFamily="34" charset="-122"/>
              <a:ea typeface="微软雅黑" pitchFamily="34" charset="-122"/>
            </a:endParaRPr>
          </a:p>
        </p:txBody>
      </p:sp>
      <p:sp>
        <p:nvSpPr>
          <p:cNvPr id="14343" name="Rectangle 8"/>
          <p:cNvSpPr>
            <a:spLocks noChangeArrowheads="1"/>
          </p:cNvSpPr>
          <p:nvPr/>
        </p:nvSpPr>
        <p:spPr bwMode="auto">
          <a:xfrm>
            <a:off x="1981201" y="2971800"/>
            <a:ext cx="2073275"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1 / 2.0f</a:t>
            </a:r>
          </a:p>
        </p:txBody>
      </p:sp>
      <p:sp>
        <p:nvSpPr>
          <p:cNvPr id="14344" name="Rectangle 7"/>
          <p:cNvSpPr>
            <a:spLocks noChangeArrowheads="1"/>
          </p:cNvSpPr>
          <p:nvPr/>
        </p:nvSpPr>
        <p:spPr bwMode="auto">
          <a:xfrm>
            <a:off x="4114800" y="2971800"/>
            <a:ext cx="1828800" cy="457200"/>
          </a:xfrm>
          <a:prstGeom prst="rect">
            <a:avLst/>
          </a:prstGeom>
          <a:solidFill>
            <a:srgbClr val="00D200"/>
          </a:solidFill>
          <a:ln w="9525">
            <a:noFill/>
            <a:miter lim="800000"/>
            <a:headEnd/>
            <a:tailEnd/>
          </a:ln>
        </p:spPr>
        <p:txBody>
          <a:bodyPr wrap="none" anchor="ctr"/>
          <a:lstStyle/>
          <a:p>
            <a:pPr algn="ctr"/>
            <a:r>
              <a:rPr lang="zh-CN" altLang="en-US" b="1">
                <a:latin typeface="微软雅黑" pitchFamily="34" charset="-122"/>
                <a:ea typeface="微软雅黑" pitchFamily="34" charset="-122"/>
              </a:rPr>
              <a:t>值为</a:t>
            </a:r>
            <a:r>
              <a:rPr lang="en-US" altLang="zh-CN" b="1">
                <a:latin typeface="微软雅黑" pitchFamily="34" charset="-122"/>
                <a:ea typeface="微软雅黑" pitchFamily="34" charset="-122"/>
              </a:rPr>
              <a:t>0.5</a:t>
            </a:r>
            <a:endParaRPr lang="zh-CN" altLang="en-US" b="1">
              <a:latin typeface="微软雅黑" pitchFamily="34" charset="-122"/>
              <a:ea typeface="微软雅黑" pitchFamily="34" charset="-122"/>
            </a:endParaRPr>
          </a:p>
        </p:txBody>
      </p:sp>
      <p:sp>
        <p:nvSpPr>
          <p:cNvPr id="14345" name="Rectangle 10"/>
          <p:cNvSpPr>
            <a:spLocks noChangeArrowheads="1"/>
          </p:cNvSpPr>
          <p:nvPr/>
        </p:nvSpPr>
        <p:spPr bwMode="auto">
          <a:xfrm>
            <a:off x="6477000" y="1600200"/>
            <a:ext cx="20574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dirty="0">
                <a:latin typeface="微软雅黑" pitchFamily="34" charset="-122"/>
                <a:ea typeface="微软雅黑" pitchFamily="34" charset="-122"/>
              </a:rPr>
              <a:t>-9 / 7</a:t>
            </a:r>
          </a:p>
        </p:txBody>
      </p:sp>
      <p:sp>
        <p:nvSpPr>
          <p:cNvPr id="14346" name="Rectangle 16"/>
          <p:cNvSpPr>
            <a:spLocks noChangeArrowheads="1"/>
          </p:cNvSpPr>
          <p:nvPr/>
        </p:nvSpPr>
        <p:spPr bwMode="auto">
          <a:xfrm>
            <a:off x="1981200" y="2286000"/>
            <a:ext cx="20574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-1 / 2</a:t>
            </a:r>
          </a:p>
        </p:txBody>
      </p:sp>
      <p:sp>
        <p:nvSpPr>
          <p:cNvPr id="14347" name="Rectangle 18"/>
          <p:cNvSpPr>
            <a:spLocks noChangeArrowheads="1"/>
          </p:cNvSpPr>
          <p:nvPr/>
        </p:nvSpPr>
        <p:spPr bwMode="auto">
          <a:xfrm>
            <a:off x="6477000" y="2971800"/>
            <a:ext cx="20574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-1 / 2.0f</a:t>
            </a:r>
          </a:p>
        </p:txBody>
      </p:sp>
      <p:sp>
        <p:nvSpPr>
          <p:cNvPr id="14348" name="Rectangle 4"/>
          <p:cNvSpPr>
            <a:spLocks noChangeArrowheads="1"/>
          </p:cNvSpPr>
          <p:nvPr/>
        </p:nvSpPr>
        <p:spPr bwMode="auto">
          <a:xfrm>
            <a:off x="8610600" y="1600201"/>
            <a:ext cx="1828800" cy="468313"/>
          </a:xfrm>
          <a:prstGeom prst="rect">
            <a:avLst/>
          </a:prstGeom>
          <a:solidFill>
            <a:srgbClr val="B82F25"/>
          </a:solidFill>
          <a:ln w="9525">
            <a:noFill/>
            <a:miter lim="800000"/>
            <a:headEnd/>
            <a:tailEnd/>
          </a:ln>
        </p:spPr>
        <p:txBody>
          <a:bodyPr wrap="none" anchor="ctr"/>
          <a:lstStyle/>
          <a:p>
            <a:pPr algn="ctr"/>
            <a:r>
              <a:rPr lang="zh-CN" altLang="en-US" b="1" dirty="0">
                <a:solidFill>
                  <a:schemeClr val="bg1"/>
                </a:solidFill>
                <a:latin typeface="微软雅黑" pitchFamily="34" charset="-122"/>
                <a:ea typeface="微软雅黑" pitchFamily="34" charset="-122"/>
              </a:rPr>
              <a:t>值为</a:t>
            </a:r>
            <a:r>
              <a:rPr lang="en-US" altLang="zh-CN" b="1" dirty="0">
                <a:solidFill>
                  <a:schemeClr val="bg1"/>
                </a:solidFill>
                <a:latin typeface="微软雅黑" pitchFamily="34" charset="-122"/>
                <a:ea typeface="微软雅黑" pitchFamily="34" charset="-122"/>
              </a:rPr>
              <a:t>-1</a:t>
            </a:r>
          </a:p>
        </p:txBody>
      </p:sp>
      <p:sp>
        <p:nvSpPr>
          <p:cNvPr id="14349" name="Rectangle 7"/>
          <p:cNvSpPr>
            <a:spLocks noChangeArrowheads="1"/>
          </p:cNvSpPr>
          <p:nvPr/>
        </p:nvSpPr>
        <p:spPr bwMode="auto">
          <a:xfrm>
            <a:off x="4114800" y="2286000"/>
            <a:ext cx="1828800" cy="457200"/>
          </a:xfrm>
          <a:prstGeom prst="rect">
            <a:avLst/>
          </a:prstGeom>
          <a:solidFill>
            <a:srgbClr val="B82F25"/>
          </a:solidFill>
          <a:ln w="9525">
            <a:noFill/>
            <a:miter lim="800000"/>
            <a:headEnd/>
            <a:tailEnd/>
          </a:ln>
        </p:spPr>
        <p:txBody>
          <a:bodyPr wrap="none" anchor="ctr"/>
          <a:lstStyle/>
          <a:p>
            <a:pPr algn="ctr"/>
            <a:r>
              <a:rPr lang="zh-CN" altLang="en-US" b="1">
                <a:solidFill>
                  <a:schemeClr val="bg1"/>
                </a:solidFill>
                <a:latin typeface="微软雅黑" pitchFamily="34" charset="-122"/>
                <a:ea typeface="微软雅黑" pitchFamily="34" charset="-122"/>
              </a:rPr>
              <a:t>值为</a:t>
            </a:r>
            <a:r>
              <a:rPr lang="en-US" altLang="zh-CN" b="1">
                <a:solidFill>
                  <a:schemeClr val="bg1"/>
                </a:solidFill>
                <a:latin typeface="微软雅黑" pitchFamily="34" charset="-122"/>
                <a:ea typeface="微软雅黑" pitchFamily="34" charset="-122"/>
              </a:rPr>
              <a:t>0</a:t>
            </a:r>
            <a:endParaRPr lang="zh-CN" altLang="en-US" b="1">
              <a:solidFill>
                <a:schemeClr val="bg1"/>
              </a:solidFill>
              <a:latin typeface="微软雅黑" pitchFamily="34" charset="-122"/>
              <a:ea typeface="微软雅黑" pitchFamily="34" charset="-122"/>
            </a:endParaRPr>
          </a:p>
        </p:txBody>
      </p:sp>
      <p:sp>
        <p:nvSpPr>
          <p:cNvPr id="14350" name="Rectangle 7"/>
          <p:cNvSpPr>
            <a:spLocks noChangeArrowheads="1"/>
          </p:cNvSpPr>
          <p:nvPr/>
        </p:nvSpPr>
        <p:spPr bwMode="auto">
          <a:xfrm>
            <a:off x="8610600" y="2971800"/>
            <a:ext cx="1828800" cy="457200"/>
          </a:xfrm>
          <a:prstGeom prst="rect">
            <a:avLst/>
          </a:prstGeom>
          <a:solidFill>
            <a:srgbClr val="00D200"/>
          </a:solidFill>
          <a:ln w="9525">
            <a:noFill/>
            <a:miter lim="800000"/>
            <a:headEnd/>
            <a:tailEnd/>
          </a:ln>
        </p:spPr>
        <p:txBody>
          <a:bodyPr wrap="none" anchor="ctr"/>
          <a:lstStyle/>
          <a:p>
            <a:pPr algn="ctr"/>
            <a:r>
              <a:rPr lang="zh-CN" altLang="en-US" b="1">
                <a:latin typeface="微软雅黑" pitchFamily="34" charset="-122"/>
                <a:ea typeface="微软雅黑" pitchFamily="34" charset="-122"/>
              </a:rPr>
              <a:t>值为</a:t>
            </a:r>
            <a:r>
              <a:rPr lang="en-US" altLang="zh-CN" b="1">
                <a:latin typeface="微软雅黑" pitchFamily="34" charset="-122"/>
                <a:ea typeface="微软雅黑" pitchFamily="34" charset="-122"/>
              </a:rPr>
              <a:t>-0.5</a:t>
            </a:r>
            <a:endParaRPr lang="zh-CN" altLang="en-US" b="1">
              <a:latin typeface="微软雅黑" pitchFamily="34" charset="-122"/>
              <a:ea typeface="微软雅黑" pitchFamily="34" charset="-122"/>
            </a:endParaRPr>
          </a:p>
        </p:txBody>
      </p:sp>
    </p:spTree>
    <p:extLst>
      <p:ext uri="{BB962C8B-B14F-4D97-AF65-F5344CB8AC3E}">
        <p14:creationId xmlns:p14="http://schemas.microsoft.com/office/powerpoint/2010/main" val="119589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1" grpId="0" animBg="1"/>
      <p:bldP spid="14342" grpId="0" animBg="1"/>
      <p:bldP spid="14344" grpId="0" animBg="1"/>
      <p:bldP spid="14348" grpId="0" animBg="1"/>
      <p:bldP spid="14349" grpId="0" animBg="1"/>
      <p:bldP spid="14350"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A8358B7C-7F6D-41E0-9B1C-4A022DE2A17A}"/>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sz="4000"/>
              <a:t>表达式语句</a:t>
            </a:r>
            <a:endParaRPr lang="en-US" altLang="zh-CN" sz="4000"/>
          </a:p>
        </p:txBody>
      </p:sp>
      <p:sp>
        <p:nvSpPr>
          <p:cNvPr id="38915" name="Content Placeholder 2">
            <a:extLst>
              <a:ext uri="{FF2B5EF4-FFF2-40B4-BE49-F238E27FC236}">
                <a16:creationId xmlns:a16="http://schemas.microsoft.com/office/drawing/2014/main" id="{D6EAFA69-3621-483E-BA3B-37DE95F1B808}"/>
              </a:ext>
            </a:extLst>
          </p:cNvPr>
          <p:cNvSpPr>
            <a:spLocks noGrp="1"/>
          </p:cNvSpPr>
          <p:nvPr>
            <p:ph idx="4294967295"/>
          </p:nvPr>
        </p:nvSpPr>
        <p:spPr>
          <a:xfrm>
            <a:off x="304800" y="1600200"/>
            <a:ext cx="11480800" cy="4953000"/>
          </a:xfrm>
        </p:spPr>
        <p:txBody>
          <a:bodyPr vert="horz" wrap="square" lIns="92075" tIns="46038" rIns="92075" bIns="46038" numCol="1" anchor="t" anchorCtr="0" compatLnSpc="1">
            <a:prstTxWarp prst="textNoShape">
              <a:avLst/>
            </a:prstTxWarp>
          </a:bodyPr>
          <a:lstStyle/>
          <a:p>
            <a:pPr>
              <a:lnSpc>
                <a:spcPct val="135000"/>
              </a:lnSpc>
              <a:spcBef>
                <a:spcPct val="40000"/>
              </a:spcBef>
            </a:pPr>
            <a:r>
              <a:rPr lang="zh-CN" altLang="en-US" dirty="0"/>
              <a:t>键盘上的误操作容易造成“什么也不做”</a:t>
            </a:r>
            <a:r>
              <a:rPr lang="en-US" altLang="zh-CN" dirty="0"/>
              <a:t> </a:t>
            </a:r>
            <a:r>
              <a:rPr lang="zh-CN" altLang="en-US" dirty="0"/>
              <a:t>表达式：</a:t>
            </a:r>
          </a:p>
          <a:p>
            <a:pPr>
              <a:lnSpc>
                <a:spcPct val="135000"/>
              </a:lnSpc>
              <a:spcBef>
                <a:spcPct val="40000"/>
              </a:spcBef>
            </a:pPr>
            <a:r>
              <a:rPr lang="zh-CN" altLang="en-US" dirty="0"/>
              <a:t>比如输入：</a:t>
            </a:r>
            <a:r>
              <a:rPr lang="en-US" altLang="zh-CN" dirty="0" err="1">
                <a:cs typeface="Courier New" panose="02070309020205020404" pitchFamily="49" charset="0"/>
              </a:rPr>
              <a:t>i</a:t>
            </a:r>
            <a:r>
              <a:rPr lang="en-US" altLang="zh-CN" dirty="0">
                <a:cs typeface="Courier New" panose="02070309020205020404" pitchFamily="49" charset="0"/>
              </a:rPr>
              <a:t> = j;</a:t>
            </a:r>
          </a:p>
          <a:p>
            <a:pPr>
              <a:lnSpc>
                <a:spcPct val="135000"/>
              </a:lnSpc>
              <a:spcBef>
                <a:spcPct val="40000"/>
              </a:spcBef>
            </a:pPr>
            <a:r>
              <a:rPr lang="zh-CN" altLang="en-US" dirty="0">
                <a:cs typeface="Courier New" panose="02070309020205020404" pitchFamily="49" charset="0"/>
              </a:rPr>
              <a:t>误输入为：</a:t>
            </a:r>
            <a:r>
              <a:rPr lang="en-US" altLang="zh-CN" dirty="0" err="1"/>
              <a:t>i</a:t>
            </a:r>
            <a:r>
              <a:rPr lang="en-US" altLang="zh-CN" dirty="0"/>
              <a:t> + j;</a:t>
            </a:r>
          </a:p>
          <a:p>
            <a:pPr>
              <a:lnSpc>
                <a:spcPct val="135000"/>
              </a:lnSpc>
              <a:spcBef>
                <a:spcPct val="40000"/>
              </a:spcBef>
            </a:pPr>
            <a:r>
              <a:rPr lang="zh-CN" altLang="en-US" dirty="0"/>
              <a:t>某些编译器会检查无意义表达式，显示“</a:t>
            </a:r>
            <a:r>
              <a:rPr lang="en-US" altLang="zh-CN" dirty="0"/>
              <a:t>statement with no effect.”</a:t>
            </a:r>
            <a:r>
              <a:rPr lang="zh-CN" altLang="en-US" dirty="0"/>
              <a:t>警告。</a:t>
            </a:r>
            <a:endParaRPr lang="zh-CN" altLang="en-US" dirty="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Rot="1" noChangeArrowheads="1"/>
          </p:cNvSpPr>
          <p:nvPr/>
        </p:nvSpPr>
        <p:spPr bwMode="auto">
          <a:xfrm>
            <a:off x="304800" y="1905000"/>
            <a:ext cx="11582400" cy="1265238"/>
          </a:xfrm>
          <a:prstGeom prst="rect">
            <a:avLst/>
          </a:prstGeom>
          <a:noFill/>
          <a:ln w="9525">
            <a:noFill/>
            <a:miter lim="800000"/>
            <a:headEnd/>
            <a:tailEnd/>
          </a:ln>
        </p:spPr>
        <p:txBody>
          <a:bodyPr/>
          <a:lstStyle/>
          <a:p>
            <a:pPr algn="ctr">
              <a:lnSpc>
                <a:spcPct val="125000"/>
              </a:lnSpc>
              <a:spcBef>
                <a:spcPts val="1800"/>
              </a:spcBef>
              <a:buClr>
                <a:schemeClr val="hlink"/>
              </a:buClr>
              <a:buSzPct val="70000"/>
              <a:defRPr/>
            </a:pPr>
            <a:r>
              <a:rPr lang="en-US" altLang="zh-CN" sz="7200" b="1" kern="0" dirty="0">
                <a:solidFill>
                  <a:srgbClr val="FF0000"/>
                </a:solidFill>
                <a:latin typeface="微软雅黑" panose="020B0503020204020204" pitchFamily="34" charset="-122"/>
                <a:ea typeface="微软雅黑" panose="020B0503020204020204" pitchFamily="34" charset="-122"/>
              </a:rPr>
              <a:t>Thank!</a:t>
            </a:r>
          </a:p>
        </p:txBody>
      </p:sp>
    </p:spTree>
    <p:extLst>
      <p:ext uri="{BB962C8B-B14F-4D97-AF65-F5344CB8AC3E}">
        <p14:creationId xmlns:p14="http://schemas.microsoft.com/office/powerpoint/2010/main" val="77198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p:txBody>
          <a:bodyPr/>
          <a:lstStyle/>
          <a:p>
            <a:r>
              <a:rPr lang="zh-CN" altLang="en-US" dirty="0"/>
              <a:t>除法运算符</a:t>
            </a:r>
          </a:p>
        </p:txBody>
      </p:sp>
      <p:sp>
        <p:nvSpPr>
          <p:cNvPr id="18434" name="Rectangle 3"/>
          <p:cNvSpPr>
            <a:spLocks noChangeArrowheads="1"/>
          </p:cNvSpPr>
          <p:nvPr/>
        </p:nvSpPr>
        <p:spPr bwMode="auto">
          <a:xfrm>
            <a:off x="1981200" y="2286000"/>
            <a:ext cx="2065338"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600" b="1">
                <a:latin typeface="微软雅黑" pitchFamily="34" charset="-122"/>
                <a:ea typeface="微软雅黑" pitchFamily="34" charset="-122"/>
              </a:rPr>
              <a:t>1 / 0</a:t>
            </a:r>
          </a:p>
        </p:txBody>
      </p:sp>
      <p:sp>
        <p:nvSpPr>
          <p:cNvPr id="18435" name="Rectangle 4"/>
          <p:cNvSpPr>
            <a:spLocks noChangeArrowheads="1"/>
          </p:cNvSpPr>
          <p:nvPr/>
        </p:nvSpPr>
        <p:spPr bwMode="auto">
          <a:xfrm>
            <a:off x="4114800" y="2286001"/>
            <a:ext cx="1828800" cy="468313"/>
          </a:xfrm>
          <a:prstGeom prst="rect">
            <a:avLst/>
          </a:prstGeom>
          <a:solidFill>
            <a:srgbClr val="B82F25"/>
          </a:solidFill>
          <a:ln w="9525">
            <a:noFill/>
            <a:miter lim="800000"/>
            <a:headEnd/>
            <a:tailEnd/>
          </a:ln>
        </p:spPr>
        <p:txBody>
          <a:bodyPr wrap="none" anchor="ctr"/>
          <a:lstStyle/>
          <a:p>
            <a:pPr algn="ctr"/>
            <a:r>
              <a:rPr lang="zh-CN" altLang="en-US" b="1" dirty="0">
                <a:solidFill>
                  <a:schemeClr val="bg1"/>
                </a:solidFill>
                <a:latin typeface="微软雅黑" pitchFamily="34" charset="-122"/>
                <a:ea typeface="微软雅黑" pitchFamily="34" charset="-122"/>
              </a:rPr>
              <a:t>编译警告</a:t>
            </a:r>
            <a:endParaRPr lang="en-US" altLang="zh-CN" b="1" dirty="0">
              <a:solidFill>
                <a:schemeClr val="bg1"/>
              </a:solidFill>
              <a:latin typeface="微软雅黑" pitchFamily="34" charset="-122"/>
              <a:ea typeface="微软雅黑" pitchFamily="34" charset="-122"/>
            </a:endParaRPr>
          </a:p>
        </p:txBody>
      </p:sp>
      <p:sp>
        <p:nvSpPr>
          <p:cNvPr id="2" name="矩形 1"/>
          <p:cNvSpPr/>
          <p:nvPr/>
        </p:nvSpPr>
        <p:spPr>
          <a:xfrm>
            <a:off x="6096000" y="2292649"/>
            <a:ext cx="4267200" cy="461665"/>
          </a:xfrm>
          <a:prstGeom prst="rect">
            <a:avLst/>
          </a:prstGeom>
          <a:solidFill>
            <a:srgbClr val="B82F25"/>
          </a:solidFill>
          <a:ln w="9525">
            <a:noFill/>
            <a:miter lim="800000"/>
            <a:headEnd/>
            <a:tailEnd/>
          </a:ln>
        </p:spPr>
        <p:txBody>
          <a:bodyPr wrap="none" anchor="ctr"/>
          <a:lstStyle/>
          <a:p>
            <a:pPr algn="ctr"/>
            <a:r>
              <a:rPr lang="zh-CN" altLang="en-US" b="1" dirty="0">
                <a:solidFill>
                  <a:schemeClr val="bg1"/>
                </a:solidFill>
                <a:latin typeface="微软雅黑" pitchFamily="34" charset="-122"/>
                <a:ea typeface="微软雅黑" pitchFamily="34" charset="-122"/>
              </a:rPr>
              <a:t>warning: division by zero</a:t>
            </a:r>
          </a:p>
        </p:txBody>
      </p:sp>
    </p:spTree>
    <p:extLst>
      <p:ext uri="{BB962C8B-B14F-4D97-AF65-F5344CB8AC3E}">
        <p14:creationId xmlns:p14="http://schemas.microsoft.com/office/powerpoint/2010/main" val="2348338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p:txBody>
          <a:bodyPr/>
          <a:lstStyle/>
          <a:p>
            <a:r>
              <a:rPr lang="zh-CN" altLang="en-US" dirty="0"/>
              <a:t>除法运算符</a:t>
            </a:r>
          </a:p>
        </p:txBody>
      </p:sp>
      <p:sp>
        <p:nvSpPr>
          <p:cNvPr id="20482" name="Rectangle 3"/>
          <p:cNvSpPr>
            <a:spLocks noChangeArrowheads="1"/>
          </p:cNvSpPr>
          <p:nvPr/>
        </p:nvSpPr>
        <p:spPr bwMode="auto">
          <a:xfrm>
            <a:off x="685800" y="2020957"/>
            <a:ext cx="2133600" cy="1371600"/>
          </a:xfrm>
          <a:prstGeom prst="rect">
            <a:avLst/>
          </a:prstGeom>
          <a:solidFill>
            <a:srgbClr val="C8F0FF"/>
          </a:solidFill>
          <a:ln w="9525">
            <a:noFill/>
            <a:miter lim="800000"/>
            <a:headEnd/>
            <a:tailEnd/>
          </a:ln>
          <a:effectLst>
            <a:glow rad="63500">
              <a:schemeClr val="accent3">
                <a:satMod val="175000"/>
                <a:alpha val="40000"/>
              </a:schemeClr>
            </a:glow>
            <a:outerShdw blurRad="50800" dist="38100" dir="2700000" algn="tl" rotWithShape="0">
              <a:prstClr val="black">
                <a:alpha val="40000"/>
              </a:prstClr>
            </a:outerShdw>
          </a:effectLst>
        </p:spPr>
        <p:txBody>
          <a:bodyPr wrap="none" anchor="ctr"/>
          <a:lstStyle/>
          <a:p>
            <a:r>
              <a:rPr lang="en-US" altLang="zh-CN" sz="2600" b="1" dirty="0">
                <a:latin typeface="微软雅黑" pitchFamily="34" charset="-122"/>
                <a:ea typeface="微软雅黑" pitchFamily="34" charset="-122"/>
              </a:rPr>
              <a:t>float  f;</a:t>
            </a:r>
          </a:p>
          <a:p>
            <a:r>
              <a:rPr lang="en-US" altLang="zh-CN" sz="2600" b="1" dirty="0">
                <a:latin typeface="微软雅黑" pitchFamily="34" charset="-122"/>
                <a:ea typeface="微软雅黑" pitchFamily="34" charset="-122"/>
              </a:rPr>
              <a:t>f = 1;</a:t>
            </a:r>
          </a:p>
          <a:p>
            <a:r>
              <a:rPr lang="en-US" altLang="zh-CN" sz="2600" b="1" dirty="0">
                <a:latin typeface="微软雅黑" pitchFamily="34" charset="-122"/>
                <a:ea typeface="微软雅黑" pitchFamily="34" charset="-122"/>
              </a:rPr>
              <a:t>f = 1/2;</a:t>
            </a:r>
          </a:p>
        </p:txBody>
      </p:sp>
      <p:sp>
        <p:nvSpPr>
          <p:cNvPr id="20483" name="Rectangle 3"/>
          <p:cNvSpPr>
            <a:spLocks noChangeArrowheads="1"/>
          </p:cNvSpPr>
          <p:nvPr/>
        </p:nvSpPr>
        <p:spPr bwMode="auto">
          <a:xfrm>
            <a:off x="4936573" y="2020957"/>
            <a:ext cx="2133600" cy="1371600"/>
          </a:xfrm>
          <a:prstGeom prst="rect">
            <a:avLst/>
          </a:prstGeom>
          <a:solidFill>
            <a:srgbClr val="C8F0FF"/>
          </a:solidFill>
          <a:ln w="9525">
            <a:noFill/>
            <a:miter lim="800000"/>
            <a:headEnd/>
            <a:tailEnd/>
          </a:ln>
          <a:effectLst>
            <a:glow rad="63500">
              <a:schemeClr val="accent3">
                <a:satMod val="175000"/>
                <a:alpha val="40000"/>
              </a:schemeClr>
            </a:glow>
            <a:outerShdw blurRad="50800" dist="38100" dir="2700000" algn="tl" rotWithShape="0">
              <a:prstClr val="black">
                <a:alpha val="40000"/>
              </a:prstClr>
            </a:outerShdw>
          </a:effectLst>
        </p:spPr>
        <p:txBody>
          <a:bodyPr wrap="none" anchor="ctr"/>
          <a:lstStyle/>
          <a:p>
            <a:r>
              <a:rPr lang="en-US" altLang="zh-CN" sz="2600" b="1">
                <a:latin typeface="微软雅黑" pitchFamily="34" charset="-122"/>
                <a:ea typeface="微软雅黑" pitchFamily="34" charset="-122"/>
              </a:rPr>
              <a:t>float  f;</a:t>
            </a:r>
          </a:p>
          <a:p>
            <a:r>
              <a:rPr lang="en-US" altLang="zh-CN" sz="2600" b="1">
                <a:latin typeface="微软雅黑" pitchFamily="34" charset="-122"/>
                <a:ea typeface="微软雅黑" pitchFamily="34" charset="-122"/>
              </a:rPr>
              <a:t>f = 1;</a:t>
            </a:r>
          </a:p>
          <a:p>
            <a:r>
              <a:rPr lang="en-US" altLang="zh-CN" sz="2600" b="1">
                <a:latin typeface="微软雅黑" pitchFamily="34" charset="-122"/>
                <a:ea typeface="微软雅黑" pitchFamily="34" charset="-122"/>
              </a:rPr>
              <a:t>f = f/2;</a:t>
            </a:r>
          </a:p>
        </p:txBody>
      </p:sp>
      <p:sp>
        <p:nvSpPr>
          <p:cNvPr id="20484" name="Rectangle 4"/>
          <p:cNvSpPr>
            <a:spLocks noChangeArrowheads="1"/>
          </p:cNvSpPr>
          <p:nvPr/>
        </p:nvSpPr>
        <p:spPr bwMode="auto">
          <a:xfrm>
            <a:off x="838200" y="3697358"/>
            <a:ext cx="1828800" cy="468313"/>
          </a:xfrm>
          <a:prstGeom prst="rect">
            <a:avLst/>
          </a:prstGeom>
          <a:solidFill>
            <a:srgbClr val="00D200"/>
          </a:solidFill>
          <a:ln w="9525">
            <a:noFill/>
            <a:miter lim="800000"/>
            <a:headEnd/>
            <a:tailEnd/>
          </a:ln>
        </p:spPr>
        <p:txBody>
          <a:bodyPr wrap="none" anchor="ctr"/>
          <a:lstStyle/>
          <a:p>
            <a:pPr algn="ctr"/>
            <a:r>
              <a:rPr lang="en-US" altLang="zh-CN" b="1" dirty="0">
                <a:latin typeface="微软雅黑" pitchFamily="34" charset="-122"/>
                <a:ea typeface="微软雅黑" pitchFamily="34" charset="-122"/>
              </a:rPr>
              <a:t>f</a:t>
            </a:r>
            <a:r>
              <a:rPr lang="zh-CN" altLang="en-US" b="1" dirty="0">
                <a:latin typeface="微软雅黑" pitchFamily="34" charset="-122"/>
                <a:ea typeface="微软雅黑" pitchFamily="34" charset="-122"/>
              </a:rPr>
              <a:t>值为</a:t>
            </a:r>
            <a:r>
              <a:rPr lang="en-US" altLang="zh-CN" b="1" dirty="0">
                <a:latin typeface="微软雅黑" pitchFamily="34" charset="-122"/>
                <a:ea typeface="微软雅黑" pitchFamily="34" charset="-122"/>
              </a:rPr>
              <a:t>?</a:t>
            </a:r>
          </a:p>
        </p:txBody>
      </p:sp>
      <p:sp>
        <p:nvSpPr>
          <p:cNvPr id="20485" name="Rectangle 4"/>
          <p:cNvSpPr>
            <a:spLocks noChangeArrowheads="1"/>
          </p:cNvSpPr>
          <p:nvPr/>
        </p:nvSpPr>
        <p:spPr bwMode="auto">
          <a:xfrm>
            <a:off x="5088973" y="3697358"/>
            <a:ext cx="1828800" cy="468313"/>
          </a:xfrm>
          <a:prstGeom prst="rect">
            <a:avLst/>
          </a:prstGeom>
          <a:solidFill>
            <a:srgbClr val="00D200"/>
          </a:solidFill>
          <a:ln w="9525">
            <a:noFill/>
            <a:miter lim="800000"/>
            <a:headEnd/>
            <a:tailEnd/>
          </a:ln>
        </p:spPr>
        <p:txBody>
          <a:bodyPr wrap="none" anchor="ctr"/>
          <a:lstStyle/>
          <a:p>
            <a:pPr algn="ctr"/>
            <a:r>
              <a:rPr lang="en-US" altLang="zh-CN" b="1" dirty="0">
                <a:latin typeface="微软雅黑" pitchFamily="34" charset="-122"/>
                <a:ea typeface="微软雅黑" pitchFamily="34" charset="-122"/>
              </a:rPr>
              <a:t>f</a:t>
            </a:r>
            <a:r>
              <a:rPr lang="zh-CN" altLang="en-US" b="1" dirty="0">
                <a:latin typeface="微软雅黑" pitchFamily="34" charset="-122"/>
                <a:ea typeface="微软雅黑" pitchFamily="34" charset="-122"/>
              </a:rPr>
              <a:t>值为</a:t>
            </a:r>
            <a:r>
              <a:rPr lang="en-US" altLang="zh-CN" b="1" dirty="0">
                <a:latin typeface="微软雅黑" pitchFamily="34" charset="-122"/>
                <a:ea typeface="微软雅黑" pitchFamily="34" charset="-122"/>
              </a:rPr>
              <a:t>?</a:t>
            </a:r>
          </a:p>
        </p:txBody>
      </p:sp>
      <p:pic>
        <p:nvPicPr>
          <p:cNvPr id="2" name="图片 1"/>
          <p:cNvPicPr>
            <a:picLocks noChangeAspect="1"/>
          </p:cNvPicPr>
          <p:nvPr/>
        </p:nvPicPr>
        <p:blipFill>
          <a:blip r:embed="rId2"/>
          <a:stretch>
            <a:fillRect/>
          </a:stretch>
        </p:blipFill>
        <p:spPr>
          <a:xfrm>
            <a:off x="381000" y="4535556"/>
            <a:ext cx="3344099" cy="1024493"/>
          </a:xfrm>
          <a:prstGeom prst="rect">
            <a:avLst/>
          </a:prstGeom>
        </p:spPr>
      </p:pic>
      <p:pic>
        <p:nvPicPr>
          <p:cNvPr id="3" name="图片 2"/>
          <p:cNvPicPr>
            <a:picLocks noChangeAspect="1"/>
          </p:cNvPicPr>
          <p:nvPr/>
        </p:nvPicPr>
        <p:blipFill>
          <a:blip r:embed="rId3"/>
          <a:stretch>
            <a:fillRect/>
          </a:stretch>
        </p:blipFill>
        <p:spPr>
          <a:xfrm>
            <a:off x="4479373" y="4585254"/>
            <a:ext cx="3216827" cy="974796"/>
          </a:xfrm>
          <a:prstGeom prst="rect">
            <a:avLst/>
          </a:prstGeom>
        </p:spPr>
      </p:pic>
      <p:sp>
        <p:nvSpPr>
          <p:cNvPr id="10" name="Rectangle 3"/>
          <p:cNvSpPr>
            <a:spLocks noChangeArrowheads="1"/>
          </p:cNvSpPr>
          <p:nvPr/>
        </p:nvSpPr>
        <p:spPr bwMode="auto">
          <a:xfrm>
            <a:off x="8915400" y="2020957"/>
            <a:ext cx="2133600" cy="1371600"/>
          </a:xfrm>
          <a:prstGeom prst="rect">
            <a:avLst/>
          </a:prstGeom>
          <a:solidFill>
            <a:srgbClr val="C8F0FF"/>
          </a:solidFill>
          <a:ln w="9525">
            <a:noFill/>
            <a:miter lim="800000"/>
            <a:headEnd/>
            <a:tailEnd/>
          </a:ln>
          <a:effectLst>
            <a:glow rad="63500">
              <a:schemeClr val="accent3">
                <a:satMod val="175000"/>
                <a:alpha val="40000"/>
              </a:schemeClr>
            </a:glow>
            <a:outerShdw blurRad="50800" dist="38100" dir="2700000" algn="tl" rotWithShape="0">
              <a:prstClr val="black">
                <a:alpha val="40000"/>
              </a:prstClr>
            </a:outerShdw>
          </a:effectLst>
        </p:spPr>
        <p:txBody>
          <a:bodyPr wrap="none" anchor="ctr"/>
          <a:lstStyle/>
          <a:p>
            <a:r>
              <a:rPr lang="en-US" altLang="zh-CN" sz="2600" b="1" dirty="0">
                <a:latin typeface="微软雅黑" pitchFamily="34" charset="-122"/>
                <a:ea typeface="微软雅黑" pitchFamily="34" charset="-122"/>
              </a:rPr>
              <a:t>float  f;</a:t>
            </a:r>
          </a:p>
          <a:p>
            <a:r>
              <a:rPr lang="en-US" altLang="zh-CN" sz="2600" b="1" dirty="0">
                <a:latin typeface="微软雅黑" pitchFamily="34" charset="-122"/>
                <a:ea typeface="微软雅黑" pitchFamily="34" charset="-122"/>
              </a:rPr>
              <a:t>f = 1;</a:t>
            </a:r>
          </a:p>
          <a:p>
            <a:r>
              <a:rPr lang="en-US" altLang="zh-CN" sz="2600" b="1" dirty="0">
                <a:latin typeface="微软雅黑" pitchFamily="34" charset="-122"/>
                <a:ea typeface="微软雅黑" pitchFamily="34" charset="-122"/>
              </a:rPr>
              <a:t>f = 1.0/2;</a:t>
            </a:r>
          </a:p>
        </p:txBody>
      </p:sp>
      <p:sp>
        <p:nvSpPr>
          <p:cNvPr id="11" name="Rectangle 4"/>
          <p:cNvSpPr>
            <a:spLocks noChangeArrowheads="1"/>
          </p:cNvSpPr>
          <p:nvPr/>
        </p:nvSpPr>
        <p:spPr bwMode="auto">
          <a:xfrm>
            <a:off x="9067800" y="3697358"/>
            <a:ext cx="1828800" cy="468313"/>
          </a:xfrm>
          <a:prstGeom prst="rect">
            <a:avLst/>
          </a:prstGeom>
          <a:solidFill>
            <a:srgbClr val="00D200"/>
          </a:solidFill>
          <a:ln w="9525">
            <a:noFill/>
            <a:miter lim="800000"/>
            <a:headEnd/>
            <a:tailEnd/>
          </a:ln>
        </p:spPr>
        <p:txBody>
          <a:bodyPr wrap="none" anchor="ctr"/>
          <a:lstStyle/>
          <a:p>
            <a:pPr algn="ctr"/>
            <a:r>
              <a:rPr lang="en-US" altLang="zh-CN" b="1" dirty="0">
                <a:latin typeface="微软雅黑" pitchFamily="34" charset="-122"/>
                <a:ea typeface="微软雅黑" pitchFamily="34" charset="-122"/>
              </a:rPr>
              <a:t>f</a:t>
            </a:r>
            <a:r>
              <a:rPr lang="zh-CN" altLang="en-US" b="1" dirty="0">
                <a:latin typeface="微软雅黑" pitchFamily="34" charset="-122"/>
                <a:ea typeface="微软雅黑" pitchFamily="34" charset="-122"/>
              </a:rPr>
              <a:t>值为</a:t>
            </a:r>
            <a:r>
              <a:rPr lang="en-US" altLang="zh-CN" b="1" dirty="0">
                <a:latin typeface="微软雅黑" pitchFamily="34" charset="-122"/>
                <a:ea typeface="微软雅黑" pitchFamily="34" charset="-122"/>
              </a:rPr>
              <a:t>?</a:t>
            </a:r>
          </a:p>
        </p:txBody>
      </p:sp>
      <p:pic>
        <p:nvPicPr>
          <p:cNvPr id="12" name="图片 11"/>
          <p:cNvPicPr>
            <a:picLocks noChangeAspect="1"/>
          </p:cNvPicPr>
          <p:nvPr/>
        </p:nvPicPr>
        <p:blipFill>
          <a:blip r:embed="rId3"/>
          <a:stretch>
            <a:fillRect/>
          </a:stretch>
        </p:blipFill>
        <p:spPr>
          <a:xfrm>
            <a:off x="8458200" y="4585254"/>
            <a:ext cx="3216827" cy="974796"/>
          </a:xfrm>
          <a:prstGeom prst="rect">
            <a:avLst/>
          </a:prstGeom>
        </p:spPr>
      </p:pic>
    </p:spTree>
    <p:extLst>
      <p:ext uri="{BB962C8B-B14F-4D97-AF65-F5344CB8AC3E}">
        <p14:creationId xmlns:p14="http://schemas.microsoft.com/office/powerpoint/2010/main" val="78341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idx="4294967295"/>
          </p:nvPr>
        </p:nvSpPr>
        <p:spPr/>
        <p:txBody>
          <a:bodyPr/>
          <a:lstStyle/>
          <a:p>
            <a:r>
              <a:rPr lang="zh-CN" altLang="en-US" dirty="0"/>
              <a:t>取余运算符</a:t>
            </a:r>
          </a:p>
        </p:txBody>
      </p:sp>
      <p:sp>
        <p:nvSpPr>
          <p:cNvPr id="21506" name="Rectangle 6"/>
          <p:cNvSpPr>
            <a:spLocks noChangeArrowheads="1"/>
          </p:cNvSpPr>
          <p:nvPr/>
        </p:nvSpPr>
        <p:spPr bwMode="auto">
          <a:xfrm>
            <a:off x="822402" y="5257800"/>
            <a:ext cx="10699596" cy="12954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nSpc>
                <a:spcPct val="150000"/>
              </a:lnSpc>
              <a:spcBef>
                <a:spcPts val="1000"/>
              </a:spcBef>
            </a:pPr>
            <a:r>
              <a:rPr lang="zh-CN" altLang="en-US" b="1" dirty="0">
                <a:solidFill>
                  <a:srgbClr val="C00000"/>
                </a:solidFill>
                <a:ea typeface="微软雅黑" pitchFamily="34" charset="-122"/>
              </a:rPr>
              <a:t>两个操作数必须都是整数，否则编译报错；</a:t>
            </a:r>
          </a:p>
          <a:p>
            <a:pPr>
              <a:lnSpc>
                <a:spcPct val="150000"/>
              </a:lnSpc>
              <a:spcBef>
                <a:spcPts val="1000"/>
              </a:spcBef>
            </a:pPr>
            <a:r>
              <a:rPr lang="zh-CN" altLang="en-US" b="1" dirty="0">
                <a:solidFill>
                  <a:srgbClr val="C00000"/>
                </a:solidFill>
                <a:ea typeface="微软雅黑" pitchFamily="34" charset="-122"/>
              </a:rPr>
              <a:t>两个操作数如果一正一负，结果的符号与左操作数符号相同。</a:t>
            </a:r>
          </a:p>
        </p:txBody>
      </p:sp>
      <p:sp>
        <p:nvSpPr>
          <p:cNvPr id="21507" name="Rectangle 3"/>
          <p:cNvSpPr>
            <a:spLocks noChangeArrowheads="1"/>
          </p:cNvSpPr>
          <p:nvPr/>
        </p:nvSpPr>
        <p:spPr bwMode="auto">
          <a:xfrm>
            <a:off x="6172200" y="1733773"/>
            <a:ext cx="2065338"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b="1">
                <a:latin typeface="微软雅黑" pitchFamily="34" charset="-122"/>
                <a:ea typeface="微软雅黑" pitchFamily="34" charset="-122"/>
              </a:rPr>
              <a:t>14 % 5</a:t>
            </a:r>
          </a:p>
        </p:txBody>
      </p:sp>
      <p:sp>
        <p:nvSpPr>
          <p:cNvPr id="21508" name="Rectangle 4"/>
          <p:cNvSpPr>
            <a:spLocks noChangeArrowheads="1"/>
          </p:cNvSpPr>
          <p:nvPr/>
        </p:nvSpPr>
        <p:spPr bwMode="auto">
          <a:xfrm>
            <a:off x="8305800" y="1733774"/>
            <a:ext cx="1828800" cy="468313"/>
          </a:xfrm>
          <a:prstGeom prst="rect">
            <a:avLst/>
          </a:prstGeom>
          <a:solidFill>
            <a:srgbClr val="00D200"/>
          </a:solidFill>
          <a:ln w="9525">
            <a:noFill/>
            <a:miter lim="800000"/>
            <a:headEnd/>
            <a:tailEnd/>
          </a:ln>
        </p:spPr>
        <p:txBody>
          <a:bodyPr wrap="none" anchor="ctr"/>
          <a:lstStyle/>
          <a:p>
            <a:pPr algn="ctr"/>
            <a:r>
              <a:rPr lang="zh-CN" altLang="en-US" b="1">
                <a:latin typeface="微软雅黑" pitchFamily="34" charset="-122"/>
                <a:ea typeface="微软雅黑" pitchFamily="34" charset="-122"/>
              </a:rPr>
              <a:t>值为</a:t>
            </a:r>
            <a:r>
              <a:rPr lang="en-US" altLang="zh-CN" b="1">
                <a:latin typeface="微软雅黑" pitchFamily="34" charset="-122"/>
                <a:ea typeface="微软雅黑" pitchFamily="34" charset="-122"/>
              </a:rPr>
              <a:t>4</a:t>
            </a:r>
          </a:p>
        </p:txBody>
      </p:sp>
      <p:sp>
        <p:nvSpPr>
          <p:cNvPr id="21509" name="Rectangle 5"/>
          <p:cNvSpPr>
            <a:spLocks noChangeArrowheads="1"/>
          </p:cNvSpPr>
          <p:nvPr/>
        </p:nvSpPr>
        <p:spPr bwMode="auto">
          <a:xfrm>
            <a:off x="6172200" y="2419573"/>
            <a:ext cx="2057400"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b="1">
                <a:latin typeface="微软雅黑" pitchFamily="34" charset="-122"/>
                <a:ea typeface="微软雅黑" pitchFamily="34" charset="-122"/>
              </a:rPr>
              <a:t>14 % 2</a:t>
            </a:r>
          </a:p>
        </p:txBody>
      </p:sp>
      <p:sp>
        <p:nvSpPr>
          <p:cNvPr id="21510" name="Rectangle 7"/>
          <p:cNvSpPr>
            <a:spLocks noChangeArrowheads="1"/>
          </p:cNvSpPr>
          <p:nvPr/>
        </p:nvSpPr>
        <p:spPr bwMode="auto">
          <a:xfrm>
            <a:off x="8305800" y="2419573"/>
            <a:ext cx="1828800" cy="457200"/>
          </a:xfrm>
          <a:prstGeom prst="rect">
            <a:avLst/>
          </a:prstGeom>
          <a:solidFill>
            <a:srgbClr val="00D200"/>
          </a:solidFill>
          <a:ln w="9525">
            <a:noFill/>
            <a:miter lim="800000"/>
            <a:headEnd/>
            <a:tailEnd/>
          </a:ln>
        </p:spPr>
        <p:txBody>
          <a:bodyPr wrap="none" anchor="ctr"/>
          <a:lstStyle/>
          <a:p>
            <a:pPr algn="ctr"/>
            <a:r>
              <a:rPr lang="zh-CN" altLang="en-US" b="1">
                <a:latin typeface="微软雅黑" pitchFamily="34" charset="-122"/>
                <a:ea typeface="微软雅黑" pitchFamily="34" charset="-122"/>
              </a:rPr>
              <a:t>值为</a:t>
            </a:r>
            <a:r>
              <a:rPr lang="en-US" altLang="zh-CN" b="1">
                <a:latin typeface="微软雅黑" pitchFamily="34" charset="-122"/>
                <a:ea typeface="微软雅黑" pitchFamily="34" charset="-122"/>
              </a:rPr>
              <a:t>0</a:t>
            </a:r>
            <a:endParaRPr lang="zh-CN" altLang="en-US" b="1">
              <a:latin typeface="微软雅黑" pitchFamily="34" charset="-122"/>
              <a:ea typeface="微软雅黑" pitchFamily="34" charset="-122"/>
            </a:endParaRPr>
          </a:p>
        </p:txBody>
      </p:sp>
      <p:sp>
        <p:nvSpPr>
          <p:cNvPr id="21511" name="Rectangle 8"/>
          <p:cNvSpPr>
            <a:spLocks noChangeArrowheads="1"/>
          </p:cNvSpPr>
          <p:nvPr/>
        </p:nvSpPr>
        <p:spPr bwMode="auto">
          <a:xfrm>
            <a:off x="6172201" y="3069516"/>
            <a:ext cx="2073275"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b="1" dirty="0">
                <a:latin typeface="微软雅黑" pitchFamily="34" charset="-122"/>
                <a:ea typeface="微软雅黑" pitchFamily="34" charset="-122"/>
              </a:rPr>
              <a:t>14 % -5</a:t>
            </a:r>
          </a:p>
        </p:txBody>
      </p:sp>
      <p:sp>
        <p:nvSpPr>
          <p:cNvPr id="21512" name="Rectangle 7"/>
          <p:cNvSpPr>
            <a:spLocks noChangeArrowheads="1"/>
          </p:cNvSpPr>
          <p:nvPr/>
        </p:nvSpPr>
        <p:spPr bwMode="auto">
          <a:xfrm>
            <a:off x="8305800" y="3069516"/>
            <a:ext cx="1828800" cy="457200"/>
          </a:xfrm>
          <a:prstGeom prst="rect">
            <a:avLst/>
          </a:prstGeom>
          <a:solidFill>
            <a:srgbClr val="00D200"/>
          </a:solidFill>
          <a:ln w="9525">
            <a:noFill/>
            <a:miter lim="800000"/>
            <a:headEnd/>
            <a:tailEnd/>
          </a:ln>
        </p:spPr>
        <p:txBody>
          <a:bodyPr wrap="none" anchor="ctr"/>
          <a:lstStyle/>
          <a:p>
            <a:pPr algn="ctr"/>
            <a:r>
              <a:rPr lang="zh-CN" altLang="en-US" b="1">
                <a:latin typeface="微软雅黑" pitchFamily="34" charset="-122"/>
                <a:ea typeface="微软雅黑" pitchFamily="34" charset="-122"/>
              </a:rPr>
              <a:t>值为</a:t>
            </a:r>
            <a:r>
              <a:rPr lang="en-US" altLang="zh-CN" b="1">
                <a:latin typeface="微软雅黑" pitchFamily="34" charset="-122"/>
                <a:ea typeface="微软雅黑" pitchFamily="34" charset="-122"/>
              </a:rPr>
              <a:t>4</a:t>
            </a:r>
          </a:p>
        </p:txBody>
      </p:sp>
      <p:sp>
        <p:nvSpPr>
          <p:cNvPr id="21513" name="Rectangle 8"/>
          <p:cNvSpPr>
            <a:spLocks noChangeArrowheads="1"/>
          </p:cNvSpPr>
          <p:nvPr/>
        </p:nvSpPr>
        <p:spPr bwMode="auto">
          <a:xfrm>
            <a:off x="6172201" y="3726086"/>
            <a:ext cx="2073275"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b="1" dirty="0">
                <a:latin typeface="微软雅黑" pitchFamily="34" charset="-122"/>
                <a:ea typeface="微软雅黑" pitchFamily="34" charset="-122"/>
              </a:rPr>
              <a:t>-14 % 5</a:t>
            </a:r>
          </a:p>
        </p:txBody>
      </p:sp>
      <p:sp>
        <p:nvSpPr>
          <p:cNvPr id="21514" name="Rectangle 4"/>
          <p:cNvSpPr>
            <a:spLocks noChangeArrowheads="1"/>
          </p:cNvSpPr>
          <p:nvPr/>
        </p:nvSpPr>
        <p:spPr bwMode="auto">
          <a:xfrm>
            <a:off x="8305800" y="3726087"/>
            <a:ext cx="1828800" cy="468313"/>
          </a:xfrm>
          <a:prstGeom prst="rect">
            <a:avLst/>
          </a:prstGeom>
          <a:solidFill>
            <a:srgbClr val="00D200"/>
          </a:solidFill>
          <a:ln w="9525">
            <a:noFill/>
            <a:miter lim="800000"/>
            <a:headEnd/>
            <a:tailEnd/>
          </a:ln>
        </p:spPr>
        <p:txBody>
          <a:bodyPr wrap="none" anchor="ctr"/>
          <a:lstStyle/>
          <a:p>
            <a:pPr algn="ctr"/>
            <a:r>
              <a:rPr lang="zh-CN" altLang="en-US" b="1">
                <a:latin typeface="微软雅黑" pitchFamily="34" charset="-122"/>
                <a:ea typeface="微软雅黑" pitchFamily="34" charset="-122"/>
              </a:rPr>
              <a:t>值为</a:t>
            </a:r>
            <a:r>
              <a:rPr lang="en-US" altLang="zh-CN" b="1">
                <a:latin typeface="微软雅黑" pitchFamily="34" charset="-122"/>
                <a:ea typeface="微软雅黑" pitchFamily="34" charset="-122"/>
              </a:rPr>
              <a:t>-4</a:t>
            </a:r>
          </a:p>
        </p:txBody>
      </p:sp>
      <p:sp>
        <p:nvSpPr>
          <p:cNvPr id="21515" name="Rectangle 3"/>
          <p:cNvSpPr>
            <a:spLocks noChangeArrowheads="1"/>
          </p:cNvSpPr>
          <p:nvPr/>
        </p:nvSpPr>
        <p:spPr bwMode="auto">
          <a:xfrm>
            <a:off x="2016741" y="1733773"/>
            <a:ext cx="2065338"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b="1" dirty="0">
                <a:latin typeface="微软雅黑" pitchFamily="34" charset="-122"/>
                <a:ea typeface="微软雅黑" pitchFamily="34" charset="-122"/>
              </a:rPr>
              <a:t>14.0 % 5</a:t>
            </a:r>
          </a:p>
        </p:txBody>
      </p:sp>
      <p:sp>
        <p:nvSpPr>
          <p:cNvPr id="21517" name="Rectangle 3"/>
          <p:cNvSpPr>
            <a:spLocks noChangeArrowheads="1"/>
          </p:cNvSpPr>
          <p:nvPr/>
        </p:nvSpPr>
        <p:spPr bwMode="auto">
          <a:xfrm>
            <a:off x="2016741" y="2419573"/>
            <a:ext cx="2065338" cy="457200"/>
          </a:xfrm>
          <a:prstGeom prst="rect">
            <a:avLst/>
          </a:prstGeom>
          <a:solidFill>
            <a:srgbClr val="C8F0FF"/>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b="1">
                <a:latin typeface="微软雅黑" pitchFamily="34" charset="-122"/>
                <a:ea typeface="微软雅黑" pitchFamily="34" charset="-122"/>
              </a:rPr>
              <a:t>14 % 0</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6742" y="3762375"/>
            <a:ext cx="1403629" cy="1419225"/>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801" y="3762375"/>
            <a:ext cx="1228725" cy="1419225"/>
          </a:xfrm>
          <a:prstGeom prst="rect">
            <a:avLst/>
          </a:prstGeom>
        </p:spPr>
      </p:pic>
      <p:grpSp>
        <p:nvGrpSpPr>
          <p:cNvPr id="5" name="组合 4"/>
          <p:cNvGrpSpPr/>
          <p:nvPr/>
        </p:nvGrpSpPr>
        <p:grpSpPr>
          <a:xfrm>
            <a:off x="250458" y="1178590"/>
            <a:ext cx="5728683" cy="1023497"/>
            <a:chOff x="250458" y="1178590"/>
            <a:chExt cx="5728683" cy="1023497"/>
          </a:xfrm>
        </p:grpSpPr>
        <p:sp>
          <p:nvSpPr>
            <p:cNvPr id="21516" name="Rectangle 4"/>
            <p:cNvSpPr>
              <a:spLocks noChangeArrowheads="1"/>
            </p:cNvSpPr>
            <p:nvPr/>
          </p:nvSpPr>
          <p:spPr bwMode="auto">
            <a:xfrm>
              <a:off x="4150341" y="1733774"/>
              <a:ext cx="1828800" cy="468313"/>
            </a:xfrm>
            <a:prstGeom prst="rect">
              <a:avLst/>
            </a:prstGeom>
            <a:solidFill>
              <a:srgbClr val="B82F25"/>
            </a:solidFill>
            <a:ln w="9525">
              <a:noFill/>
              <a:miter lim="800000"/>
              <a:headEnd/>
              <a:tailEnd/>
            </a:ln>
          </p:spPr>
          <p:txBody>
            <a:bodyPr wrap="none" anchor="ctr"/>
            <a:lstStyle/>
            <a:p>
              <a:pPr algn="ctr"/>
              <a:r>
                <a:rPr lang="zh-CN" altLang="en-US" b="1" dirty="0">
                  <a:solidFill>
                    <a:schemeClr val="bg1"/>
                  </a:solidFill>
                  <a:latin typeface="微软雅黑" pitchFamily="34" charset="-122"/>
                  <a:ea typeface="微软雅黑" pitchFamily="34" charset="-122"/>
                </a:rPr>
                <a:t>编译报错</a:t>
              </a:r>
              <a:endParaRPr lang="en-US" altLang="zh-CN" b="1" dirty="0">
                <a:solidFill>
                  <a:schemeClr val="bg1"/>
                </a:solidFill>
                <a:latin typeface="微软雅黑" pitchFamily="34" charset="-122"/>
                <a:ea typeface="微软雅黑" pitchFamily="34" charset="-122"/>
              </a:endParaRPr>
            </a:p>
          </p:txBody>
        </p:sp>
        <p:sp>
          <p:nvSpPr>
            <p:cNvPr id="4" name="矩形 3"/>
            <p:cNvSpPr/>
            <p:nvPr/>
          </p:nvSpPr>
          <p:spPr>
            <a:xfrm>
              <a:off x="250458" y="1178590"/>
              <a:ext cx="5728683" cy="461665"/>
            </a:xfrm>
            <a:prstGeom prst="rect">
              <a:avLst/>
            </a:prstGeom>
            <a:solidFill>
              <a:srgbClr val="B82F25"/>
            </a:solidFill>
            <a:ln w="9525">
              <a:noFill/>
              <a:miter lim="800000"/>
              <a:headEnd/>
              <a:tailEnd/>
            </a:ln>
          </p:spPr>
          <p:txBody>
            <a:bodyPr wrap="none" anchor="ctr"/>
            <a:lstStyle/>
            <a:p>
              <a:pPr algn="ctr"/>
              <a:r>
                <a:rPr lang="en-US" altLang="zh-CN" b="1" dirty="0">
                  <a:solidFill>
                    <a:schemeClr val="bg1"/>
                  </a:solidFill>
                  <a:latin typeface="微软雅黑" pitchFamily="34" charset="-122"/>
                  <a:ea typeface="微软雅黑" pitchFamily="34" charset="-122"/>
                </a:rPr>
                <a:t>error: invalid operands to binary %</a:t>
              </a:r>
              <a:endParaRPr lang="zh-CN" altLang="en-US" b="1" dirty="0">
                <a:solidFill>
                  <a:schemeClr val="bg1"/>
                </a:solidFill>
                <a:latin typeface="微软雅黑" pitchFamily="34" charset="-122"/>
                <a:ea typeface="微软雅黑" pitchFamily="34" charset="-122"/>
              </a:endParaRPr>
            </a:p>
          </p:txBody>
        </p:sp>
      </p:grpSp>
      <p:grpSp>
        <p:nvGrpSpPr>
          <p:cNvPr id="6" name="组合 5"/>
          <p:cNvGrpSpPr/>
          <p:nvPr/>
        </p:nvGrpSpPr>
        <p:grpSpPr>
          <a:xfrm>
            <a:off x="1711941" y="2419574"/>
            <a:ext cx="4267200" cy="1006178"/>
            <a:chOff x="1711941" y="2419574"/>
            <a:chExt cx="4267200" cy="1006178"/>
          </a:xfrm>
        </p:grpSpPr>
        <p:sp>
          <p:nvSpPr>
            <p:cNvPr id="21518" name="Rectangle 4"/>
            <p:cNvSpPr>
              <a:spLocks noChangeArrowheads="1"/>
            </p:cNvSpPr>
            <p:nvPr/>
          </p:nvSpPr>
          <p:spPr bwMode="auto">
            <a:xfrm>
              <a:off x="4150341" y="2419574"/>
              <a:ext cx="1828800" cy="468313"/>
            </a:xfrm>
            <a:prstGeom prst="rect">
              <a:avLst/>
            </a:prstGeom>
            <a:solidFill>
              <a:srgbClr val="B82F25"/>
            </a:solidFill>
            <a:ln w="9525">
              <a:noFill/>
              <a:miter lim="800000"/>
              <a:headEnd/>
              <a:tailEnd/>
            </a:ln>
          </p:spPr>
          <p:txBody>
            <a:bodyPr wrap="none" anchor="ctr"/>
            <a:lstStyle/>
            <a:p>
              <a:pPr algn="ctr"/>
              <a:r>
                <a:rPr lang="zh-CN" altLang="en-US" b="1">
                  <a:solidFill>
                    <a:schemeClr val="bg1"/>
                  </a:solidFill>
                  <a:latin typeface="微软雅黑" pitchFamily="34" charset="-122"/>
                  <a:ea typeface="微软雅黑" pitchFamily="34" charset="-122"/>
                </a:rPr>
                <a:t>编译警告</a:t>
              </a:r>
              <a:endParaRPr lang="en-US" altLang="zh-CN" b="1">
                <a:solidFill>
                  <a:schemeClr val="bg1"/>
                </a:solidFill>
                <a:latin typeface="微软雅黑" pitchFamily="34" charset="-122"/>
                <a:ea typeface="微软雅黑" pitchFamily="34" charset="-122"/>
              </a:endParaRPr>
            </a:p>
          </p:txBody>
        </p:sp>
        <p:sp>
          <p:nvSpPr>
            <p:cNvPr id="20" name="矩形 19"/>
            <p:cNvSpPr/>
            <p:nvPr/>
          </p:nvSpPr>
          <p:spPr>
            <a:xfrm>
              <a:off x="1711941" y="2964087"/>
              <a:ext cx="4267200" cy="461665"/>
            </a:xfrm>
            <a:prstGeom prst="rect">
              <a:avLst/>
            </a:prstGeom>
            <a:solidFill>
              <a:srgbClr val="B82F25"/>
            </a:solidFill>
            <a:ln w="9525">
              <a:noFill/>
              <a:miter lim="800000"/>
              <a:headEnd/>
              <a:tailEnd/>
            </a:ln>
          </p:spPr>
          <p:txBody>
            <a:bodyPr wrap="none" anchor="ctr"/>
            <a:lstStyle/>
            <a:p>
              <a:pPr algn="ctr"/>
              <a:r>
                <a:rPr lang="zh-CN" altLang="en-US" b="1" dirty="0">
                  <a:solidFill>
                    <a:schemeClr val="bg1"/>
                  </a:solidFill>
                  <a:latin typeface="微软雅黑" pitchFamily="34" charset="-122"/>
                  <a:ea typeface="微软雅黑" pitchFamily="34" charset="-122"/>
                </a:rPr>
                <a:t>warning: division by zero</a:t>
              </a:r>
            </a:p>
          </p:txBody>
        </p:sp>
      </p:grpSp>
    </p:spTree>
    <p:extLst>
      <p:ext uri="{BB962C8B-B14F-4D97-AF65-F5344CB8AC3E}">
        <p14:creationId xmlns:p14="http://schemas.microsoft.com/office/powerpoint/2010/main" val="315643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506"/>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8" grpId="0" animBg="1"/>
      <p:bldP spid="21510" grpId="0" animBg="1"/>
      <p:bldP spid="21512" grpId="0" animBg="1"/>
      <p:bldP spid="2151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Title 1"/>
          <p:cNvSpPr>
            <a:spLocks noGrp="1"/>
          </p:cNvSpPr>
          <p:nvPr>
            <p:ph type="title" idx="4294967295"/>
          </p:nvPr>
        </p:nvSpPr>
        <p:spPr>
          <a:xfrm>
            <a:off x="914400" y="838200"/>
            <a:ext cx="10363200" cy="685800"/>
          </a:xfrm>
        </p:spPr>
        <p:txBody>
          <a:bodyPr/>
          <a:lstStyle/>
          <a:p>
            <a:r>
              <a:rPr lang="en-US" altLang="zh-CN" dirty="0"/>
              <a:t>/ </a:t>
            </a:r>
            <a:r>
              <a:rPr lang="zh-CN" altLang="en-US" dirty="0"/>
              <a:t>和</a:t>
            </a:r>
            <a:r>
              <a:rPr lang="en-US" altLang="zh-CN" dirty="0"/>
              <a:t> %</a:t>
            </a:r>
            <a:r>
              <a:rPr lang="zh-CN" altLang="en-US" dirty="0"/>
              <a:t>的一点说明</a:t>
            </a:r>
          </a:p>
        </p:txBody>
      </p:sp>
      <p:sp>
        <p:nvSpPr>
          <p:cNvPr id="4" name="Content Placeholder 2"/>
          <p:cNvSpPr>
            <a:spLocks noGrp="1"/>
          </p:cNvSpPr>
          <p:nvPr>
            <p:ph idx="4294967295"/>
          </p:nvPr>
        </p:nvSpPr>
        <p:spPr>
          <a:xfrm>
            <a:off x="609600" y="1981200"/>
            <a:ext cx="11201400" cy="4495800"/>
          </a:xfrm>
        </p:spPr>
        <p:txBody>
          <a:bodyPr lIns="92075" tIns="46038" rIns="92075" bIns="46038"/>
          <a:lstStyle/>
          <a:p>
            <a:pPr>
              <a:lnSpc>
                <a:spcPct val="125000"/>
              </a:lnSpc>
            </a:pPr>
            <a:r>
              <a:rPr lang="zh-CN" altLang="en-US" dirty="0">
                <a:latin typeface="Times New Roman" panose="02020603050405020304" pitchFamily="18" charset="0"/>
              </a:rPr>
              <a:t>把</a:t>
            </a:r>
            <a:r>
              <a:rPr lang="en-US" altLang="zh-CN" dirty="0">
                <a:latin typeface="Times New Roman" panose="02020603050405020304" pitchFamily="18" charset="0"/>
              </a:rPr>
              <a:t>0</a:t>
            </a:r>
            <a:r>
              <a:rPr lang="zh-CN" altLang="en-US" dirty="0">
                <a:latin typeface="Times New Roman" panose="02020603050405020304" pitchFamily="18" charset="0"/>
              </a:rPr>
              <a:t>做为右操作数，会导致</a:t>
            </a:r>
            <a:r>
              <a:rPr lang="zh-CN" altLang="en-US" dirty="0">
                <a:solidFill>
                  <a:srgbClr val="C00000"/>
                </a:solidFill>
                <a:latin typeface="Times New Roman" panose="02020603050405020304" pitchFamily="18" charset="0"/>
              </a:rPr>
              <a:t>未定义行为</a:t>
            </a:r>
            <a:r>
              <a:rPr lang="zh-CN" altLang="en-US" dirty="0">
                <a:latin typeface="Times New Roman" panose="02020603050405020304" pitchFamily="18" charset="0"/>
              </a:rPr>
              <a:t>。</a:t>
            </a:r>
          </a:p>
          <a:p>
            <a:pPr>
              <a:lnSpc>
                <a:spcPct val="125000"/>
              </a:lnSpc>
            </a:pPr>
            <a:r>
              <a:rPr lang="zh-CN" altLang="en-US" dirty="0">
                <a:latin typeface="Times New Roman" panose="02020603050405020304" pitchFamily="18" charset="0"/>
              </a:rPr>
              <a:t>当运算符</a:t>
            </a:r>
            <a:r>
              <a:rPr lang="en-US" altLang="zh-CN" dirty="0">
                <a:latin typeface="Times New Roman" panose="02020603050405020304" pitchFamily="18" charset="0"/>
              </a:rPr>
              <a:t>/</a:t>
            </a:r>
            <a:r>
              <a:rPr lang="zh-CN" altLang="en-US" dirty="0">
                <a:latin typeface="Times New Roman" panose="02020603050405020304" pitchFamily="18" charset="0"/>
              </a:rPr>
              <a:t>和</a:t>
            </a:r>
            <a:r>
              <a:rPr lang="en-US" altLang="zh-CN" dirty="0">
                <a:latin typeface="Times New Roman" panose="02020603050405020304" pitchFamily="18" charset="0"/>
              </a:rPr>
              <a:t> %</a:t>
            </a:r>
            <a:r>
              <a:rPr lang="zh-CN" altLang="en-US" dirty="0">
                <a:latin typeface="Times New Roman" panose="02020603050405020304" pitchFamily="18" charset="0"/>
              </a:rPr>
              <a:t>用于负操作数，在</a:t>
            </a:r>
            <a:r>
              <a:rPr lang="en-US" altLang="zh-CN" dirty="0">
                <a:latin typeface="Times New Roman" panose="02020603050405020304" pitchFamily="18" charset="0"/>
              </a:rPr>
              <a:t>C89</a:t>
            </a:r>
            <a:r>
              <a:rPr lang="zh-CN" altLang="en-US" dirty="0">
                <a:latin typeface="Times New Roman" panose="02020603050405020304" pitchFamily="18" charset="0"/>
              </a:rPr>
              <a:t>中其行为</a:t>
            </a:r>
            <a:r>
              <a:rPr lang="zh-CN" altLang="en-US" dirty="0">
                <a:solidFill>
                  <a:schemeClr val="hlink"/>
                </a:solidFill>
                <a:latin typeface="Times New Roman" panose="02020603050405020304" pitchFamily="18" charset="0"/>
              </a:rPr>
              <a:t>由实现定义</a:t>
            </a:r>
            <a:r>
              <a:rPr lang="zh-CN" altLang="en-US" dirty="0">
                <a:latin typeface="Times New Roman" panose="02020603050405020304" pitchFamily="18" charset="0"/>
              </a:rPr>
              <a:t>（</a:t>
            </a:r>
            <a:r>
              <a:rPr lang="en-US" altLang="zh-CN" dirty="0">
                <a:solidFill>
                  <a:schemeClr val="hlink"/>
                </a:solidFill>
                <a:latin typeface="Times New Roman" panose="02020603050405020304" pitchFamily="18" charset="0"/>
              </a:rPr>
              <a:t>implementation-defined</a:t>
            </a:r>
            <a:r>
              <a:rPr lang="zh-CN" altLang="en-US" dirty="0">
                <a:latin typeface="Times New Roman" panose="02020603050405020304" pitchFamily="18" charset="0"/>
              </a:rPr>
              <a:t>），除法的结果可以是向上取整，也可以是向下取整。</a:t>
            </a:r>
            <a:endParaRPr lang="en-US" altLang="zh-CN" dirty="0">
              <a:latin typeface="Times New Roman" panose="02020603050405020304" pitchFamily="18" charset="0"/>
            </a:endParaRPr>
          </a:p>
          <a:p>
            <a:pPr>
              <a:lnSpc>
                <a:spcPct val="125000"/>
              </a:lnSpc>
            </a:pPr>
            <a:r>
              <a:rPr lang="zh-CN" altLang="en-US" dirty="0"/>
              <a:t>例如</a:t>
            </a:r>
            <a:r>
              <a:rPr lang="en-US" altLang="zh-CN" dirty="0"/>
              <a:t>-9/7</a:t>
            </a:r>
            <a:r>
              <a:rPr lang="zh-CN" altLang="en-US" dirty="0"/>
              <a:t>的结果有的是</a:t>
            </a:r>
            <a:r>
              <a:rPr lang="en-US" altLang="zh-CN" dirty="0"/>
              <a:t>-1</a:t>
            </a:r>
            <a:r>
              <a:rPr lang="zh-CN" altLang="en-US" dirty="0"/>
              <a:t>，有的是</a:t>
            </a:r>
            <a:r>
              <a:rPr lang="en-US" altLang="zh-CN" dirty="0"/>
              <a:t>-2</a:t>
            </a:r>
            <a:r>
              <a:rPr lang="zh-CN" altLang="en-US" dirty="0"/>
              <a:t>； </a:t>
            </a:r>
            <a:r>
              <a:rPr lang="en-US" altLang="zh-CN" dirty="0"/>
              <a:t>-9%7</a:t>
            </a:r>
            <a:r>
              <a:rPr lang="zh-CN" altLang="en-US" dirty="0"/>
              <a:t>结果有的是</a:t>
            </a:r>
            <a:r>
              <a:rPr lang="en-US" altLang="zh-CN" dirty="0"/>
              <a:t>-2</a:t>
            </a:r>
            <a:r>
              <a:rPr lang="zh-CN" altLang="en-US" dirty="0"/>
              <a:t>，有的是</a:t>
            </a:r>
            <a:r>
              <a:rPr lang="en-US" altLang="zh-CN" dirty="0"/>
              <a:t>5</a:t>
            </a:r>
            <a:r>
              <a:rPr lang="zh-CN" altLang="en-US" dirty="0"/>
              <a:t>。</a:t>
            </a:r>
            <a:endParaRPr lang="en-US" altLang="zh-CN" dirty="0"/>
          </a:p>
          <a:p>
            <a:pPr>
              <a:lnSpc>
                <a:spcPct val="125000"/>
              </a:lnSpc>
            </a:pPr>
            <a:r>
              <a:rPr lang="zh-CN" altLang="en-US" dirty="0">
                <a:latin typeface="Times New Roman" panose="02020603050405020304" pitchFamily="18" charset="0"/>
              </a:rPr>
              <a:t> 在</a:t>
            </a:r>
            <a:r>
              <a:rPr lang="en-US" altLang="zh-CN" dirty="0">
                <a:latin typeface="Times New Roman" panose="02020603050405020304" pitchFamily="18" charset="0"/>
              </a:rPr>
              <a:t>C99</a:t>
            </a:r>
            <a:r>
              <a:rPr lang="zh-CN" altLang="en-US" dirty="0">
                <a:latin typeface="Times New Roman" panose="02020603050405020304" pitchFamily="18" charset="0"/>
              </a:rPr>
              <a:t>中，</a:t>
            </a:r>
            <a:r>
              <a:rPr lang="en-US" altLang="zh-CN" dirty="0">
                <a:latin typeface="Times New Roman" panose="02020603050405020304" pitchFamily="18" charset="0"/>
              </a:rPr>
              <a:t>/</a:t>
            </a:r>
            <a:r>
              <a:rPr lang="zh-CN" altLang="en-US" dirty="0">
                <a:latin typeface="Times New Roman" panose="02020603050405020304" pitchFamily="18" charset="0"/>
              </a:rPr>
              <a:t>的结果是向零截取的。</a:t>
            </a:r>
          </a:p>
        </p:txBody>
      </p:sp>
    </p:spTree>
    <p:extLst>
      <p:ext uri="{BB962C8B-B14F-4D97-AF65-F5344CB8AC3E}">
        <p14:creationId xmlns:p14="http://schemas.microsoft.com/office/powerpoint/2010/main" val="54350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4195</TotalTime>
  <Words>4204</Words>
  <Application>Microsoft Office PowerPoint</Application>
  <PresentationFormat>宽屏</PresentationFormat>
  <Paragraphs>590</Paragraphs>
  <Slides>51</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方正姚体</vt:lpstr>
      <vt:lpstr>宋体</vt:lpstr>
      <vt:lpstr>微软雅黑</vt:lpstr>
      <vt:lpstr>Arial</vt:lpstr>
      <vt:lpstr>Courier New</vt:lpstr>
      <vt:lpstr>Times New Roman</vt:lpstr>
      <vt:lpstr>Wingdings</vt:lpstr>
      <vt:lpstr>tm2</vt:lpstr>
      <vt:lpstr>第四章  运算符与表达式</vt:lpstr>
      <vt:lpstr>PowerPoint 演示文稿</vt:lpstr>
      <vt:lpstr>4.1 算术运算符</vt:lpstr>
      <vt:lpstr>加法运算符</vt:lpstr>
      <vt:lpstr>除法运算符</vt:lpstr>
      <vt:lpstr>除法运算符</vt:lpstr>
      <vt:lpstr>除法运算符</vt:lpstr>
      <vt:lpstr>取余运算符</vt:lpstr>
      <vt:lpstr>/ 和 %的一点说明</vt:lpstr>
      <vt:lpstr>由实现定义的行为 Implementation-Defined Behavior</vt:lpstr>
      <vt:lpstr>运算符的优先级</vt:lpstr>
      <vt:lpstr>运算符的结合性</vt:lpstr>
      <vt:lpstr>例子: 计算UPC校验位</vt:lpstr>
      <vt:lpstr>例子: 计算UPC校验位</vt:lpstr>
      <vt:lpstr>例子: 计算UPC校验位（upc.c）</vt:lpstr>
      <vt:lpstr>PowerPoint 演示文稿</vt:lpstr>
      <vt:lpstr>PowerPoint 演示文稿</vt:lpstr>
      <vt:lpstr>PowerPoint 演示文稿</vt:lpstr>
      <vt:lpstr>PowerPoint 演示文稿</vt:lpstr>
      <vt:lpstr>4.2.1 简单赋值</vt:lpstr>
      <vt:lpstr>4.2.1 简单赋值</vt:lpstr>
      <vt:lpstr>4.2.1 简单赋值</vt:lpstr>
      <vt:lpstr>PowerPoint 演示文稿</vt:lpstr>
      <vt:lpstr>4.2.3 左值</vt:lpstr>
      <vt:lpstr>PowerPoint 演示文稿</vt:lpstr>
      <vt:lpstr>PowerPoint 演示文稿</vt:lpstr>
      <vt:lpstr>PowerPoint 演示文稿</vt:lpstr>
      <vt:lpstr>PowerPoint 演示文稿</vt:lpstr>
      <vt:lpstr>PowerPoint 演示文稿</vt:lpstr>
      <vt:lpstr>PowerPoint 演示文稿</vt:lpstr>
      <vt:lpstr>4.3 自增和自减运算符</vt:lpstr>
      <vt:lpstr>4.3 自增和自减运算符</vt:lpstr>
      <vt:lpstr>4.3 自增和自减运算符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 自增和自减运算符小结</vt:lpstr>
      <vt:lpstr>PowerPoint 演示文稿</vt:lpstr>
      <vt:lpstr>PowerPoint 演示文稿</vt:lpstr>
      <vt:lpstr>PowerPoint 演示文稿</vt:lpstr>
      <vt:lpstr>PowerPoint 演示文稿</vt:lpstr>
      <vt:lpstr>表达式求值</vt:lpstr>
      <vt:lpstr>PowerPoint 演示文稿</vt:lpstr>
      <vt:lpstr>PowerPoint 演示文稿</vt:lpstr>
      <vt:lpstr>4.5 表达式语句</vt:lpstr>
      <vt:lpstr>表达式语句</vt:lpstr>
      <vt:lpstr>PowerPoint 演示文稿</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417091293@qq.com</cp:lastModifiedBy>
  <cp:revision>908</cp:revision>
  <cp:lastPrinted>1999-11-08T20:52:53Z</cp:lastPrinted>
  <dcterms:created xsi:type="dcterms:W3CDTF">1999-08-24T18:39:05Z</dcterms:created>
  <dcterms:modified xsi:type="dcterms:W3CDTF">2022-09-14T13:39:22Z</dcterms:modified>
</cp:coreProperties>
</file>