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7"/>
  </p:notesMasterIdLst>
  <p:sldIdLst>
    <p:sldId id="256" r:id="rId2"/>
    <p:sldId id="346" r:id="rId3"/>
    <p:sldId id="347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48" r:id="rId19"/>
    <p:sldId id="330" r:id="rId20"/>
    <p:sldId id="349" r:id="rId21"/>
    <p:sldId id="332" r:id="rId22"/>
    <p:sldId id="333" r:id="rId23"/>
    <p:sldId id="335" r:id="rId24"/>
    <p:sldId id="1252" r:id="rId25"/>
    <p:sldId id="1259" r:id="rId26"/>
    <p:sldId id="1260" r:id="rId27"/>
    <p:sldId id="258" r:id="rId28"/>
    <p:sldId id="1258" r:id="rId29"/>
    <p:sldId id="257" r:id="rId30"/>
    <p:sldId id="278" r:id="rId31"/>
    <p:sldId id="279" r:id="rId32"/>
    <p:sldId id="259" r:id="rId33"/>
    <p:sldId id="261" r:id="rId34"/>
    <p:sldId id="282" r:id="rId35"/>
    <p:sldId id="260" r:id="rId36"/>
    <p:sldId id="280" r:id="rId37"/>
    <p:sldId id="262" r:id="rId38"/>
    <p:sldId id="281" r:id="rId39"/>
    <p:sldId id="283" r:id="rId40"/>
    <p:sldId id="284" r:id="rId41"/>
    <p:sldId id="1262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1265" r:id="rId70"/>
    <p:sldId id="1283" r:id="rId71"/>
    <p:sldId id="1266" r:id="rId72"/>
    <p:sldId id="1267" r:id="rId73"/>
    <p:sldId id="1268" r:id="rId74"/>
    <p:sldId id="1270" r:id="rId75"/>
    <p:sldId id="1271" r:id="rId76"/>
    <p:sldId id="1272" r:id="rId77"/>
    <p:sldId id="1273" r:id="rId78"/>
    <p:sldId id="1274" r:id="rId79"/>
    <p:sldId id="1269" r:id="rId80"/>
    <p:sldId id="1261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1282" r:id="rId89"/>
    <p:sldId id="1284" r:id="rId90"/>
    <p:sldId id="1285" r:id="rId91"/>
    <p:sldId id="1288" r:id="rId92"/>
    <p:sldId id="1286" r:id="rId93"/>
    <p:sldId id="1290" r:id="rId94"/>
    <p:sldId id="1287" r:id="rId95"/>
    <p:sldId id="1291" r:id="rId96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6600"/>
    <a:srgbClr val="CC00CC"/>
    <a:srgbClr val="6DBFAB"/>
    <a:srgbClr val="000066"/>
    <a:srgbClr val="990033"/>
    <a:srgbClr val="660033"/>
    <a:srgbClr val="C6A02E"/>
    <a:srgbClr val="B82F25"/>
    <a:srgbClr val="FF7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>
      <p:cViewPr varScale="1">
        <p:scale>
          <a:sx n="67" d="100"/>
          <a:sy n="67" d="100"/>
        </p:scale>
        <p:origin x="60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6" d="100"/>
          <a:sy n="56" d="100"/>
        </p:scale>
        <p:origin x="2832" y="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C3AD1-D073-4260-BF4C-E4DA7EE750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45F33C3-770B-40C5-9EE8-915B47606ED1}">
      <dgm:prSet phldrT="[文本]" custT="1"/>
      <dgm:spPr/>
      <dgm:t>
        <a:bodyPr/>
        <a:lstStyle/>
        <a:p>
          <a:r>
            <a:rPr lang="en-US" altLang="zh-CN" sz="2800" b="1" dirty="0">
              <a:solidFill>
                <a:schemeClr val="accent2">
                  <a:lumMod val="50000"/>
                </a:schemeClr>
              </a:solidFill>
              <a:latin typeface="+mj-lt"/>
            </a:rPr>
            <a:t>++/--</a:t>
          </a:r>
          <a:endParaRPr lang="zh-CN" altLang="en-US" sz="2800" b="1" dirty="0">
            <a:solidFill>
              <a:schemeClr val="accent2">
                <a:lumMod val="50000"/>
              </a:schemeClr>
            </a:solidFill>
            <a:latin typeface="+mj-lt"/>
          </a:endParaRPr>
        </a:p>
      </dgm:t>
    </dgm:pt>
    <dgm:pt modelId="{0C3FEE5B-2780-4561-97BD-BFBEC830FFB9}" type="parTrans" cxnId="{7EE45C61-2943-4AF8-8B3A-46F98A775281}">
      <dgm:prSet/>
      <dgm:spPr/>
      <dgm:t>
        <a:bodyPr/>
        <a:lstStyle/>
        <a:p>
          <a:endParaRPr lang="zh-CN" altLang="en-US"/>
        </a:p>
      </dgm:t>
    </dgm:pt>
    <dgm:pt modelId="{F1680848-089D-49A4-98A8-3576AF1ED5AA}" type="sibTrans" cxnId="{7EE45C61-2943-4AF8-8B3A-46F98A775281}">
      <dgm:prSet/>
      <dgm:spPr/>
      <dgm:t>
        <a:bodyPr/>
        <a:lstStyle/>
        <a:p>
          <a:endParaRPr lang="zh-CN" altLang="en-US"/>
        </a:p>
      </dgm:t>
    </dgm:pt>
    <dgm:pt modelId="{86EC5418-4996-42EE-A7A3-FD92BE8E7E2A}">
      <dgm:prSet phldrT="[文本]" custT="1"/>
      <dgm:spPr/>
      <dgm:t>
        <a:bodyPr/>
        <a:lstStyle/>
        <a:p>
          <a:r>
            <a:rPr lang="zh-CN" altLang="en-US" sz="26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算术运算符</a:t>
          </a:r>
        </a:p>
      </dgm:t>
    </dgm:pt>
    <dgm:pt modelId="{B3ED9C25-62B7-4758-AC2E-62386778AC4F}" type="parTrans" cxnId="{485AD000-A4D9-4F68-8C5C-9C0678F67CE5}">
      <dgm:prSet/>
      <dgm:spPr/>
      <dgm:t>
        <a:bodyPr/>
        <a:lstStyle/>
        <a:p>
          <a:endParaRPr lang="zh-CN" altLang="en-US"/>
        </a:p>
      </dgm:t>
    </dgm:pt>
    <dgm:pt modelId="{3684779E-9602-467C-AA8B-32831CCEFD50}" type="sibTrans" cxnId="{485AD000-A4D9-4F68-8C5C-9C0678F67CE5}">
      <dgm:prSet/>
      <dgm:spPr/>
      <dgm:t>
        <a:bodyPr/>
        <a:lstStyle/>
        <a:p>
          <a:endParaRPr lang="zh-CN" altLang="en-US"/>
        </a:p>
      </dgm:t>
    </dgm:pt>
    <dgm:pt modelId="{5B526F29-377B-43D1-AE36-836C2D27360C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关系运算符</a:t>
          </a:r>
        </a:p>
      </dgm:t>
    </dgm:pt>
    <dgm:pt modelId="{D515C426-8574-4D82-81C6-7DFD12F083CB}" type="parTrans" cxnId="{1EE92092-6557-4341-8483-FA8213C7790B}">
      <dgm:prSet/>
      <dgm:spPr/>
      <dgm:t>
        <a:bodyPr/>
        <a:lstStyle/>
        <a:p>
          <a:endParaRPr lang="zh-CN" altLang="en-US"/>
        </a:p>
      </dgm:t>
    </dgm:pt>
    <dgm:pt modelId="{84F2EE3A-C1DF-465D-8AA6-D929E90F8B44}" type="sibTrans" cxnId="{1EE92092-6557-4341-8483-FA8213C7790B}">
      <dgm:prSet/>
      <dgm:spPr/>
      <dgm:t>
        <a:bodyPr/>
        <a:lstStyle/>
        <a:p>
          <a:endParaRPr lang="zh-CN" altLang="en-US"/>
        </a:p>
      </dgm:t>
    </dgm:pt>
    <dgm:pt modelId="{16793744-815B-4D56-BDAB-18D243933046}">
      <dgm:prSet phldrT="[文本]" custT="1"/>
      <dgm:spPr/>
      <dgm:t>
        <a:bodyPr/>
        <a:lstStyle/>
        <a:p>
          <a:r>
            <a:rPr lang="zh-CN" altLang="en-US" sz="26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赋值运算符</a:t>
          </a:r>
        </a:p>
      </dgm:t>
    </dgm:pt>
    <dgm:pt modelId="{D43FA6B0-3253-4319-A5A1-6760D73BF8FF}" type="parTrans" cxnId="{58949029-10EA-44D4-ADB5-48DDA0082429}">
      <dgm:prSet/>
      <dgm:spPr/>
      <dgm:t>
        <a:bodyPr/>
        <a:lstStyle/>
        <a:p>
          <a:endParaRPr lang="zh-CN" altLang="en-US"/>
        </a:p>
      </dgm:t>
    </dgm:pt>
    <dgm:pt modelId="{1DFEEFE0-CB88-4832-A3E7-A53BE170700B}" type="sibTrans" cxnId="{58949029-10EA-44D4-ADB5-48DDA0082429}">
      <dgm:prSet/>
      <dgm:spPr/>
      <dgm:t>
        <a:bodyPr/>
        <a:lstStyle/>
        <a:p>
          <a:endParaRPr lang="zh-CN" altLang="en-US"/>
        </a:p>
      </dgm:t>
    </dgm:pt>
    <dgm:pt modelId="{E0AAD478-FFE5-4DFD-93B4-D2D13BF3C19A}" type="pres">
      <dgm:prSet presAssocID="{4CBC3AD1-D073-4260-BF4C-E4DA7EE750F2}" presName="linearFlow" presStyleCnt="0">
        <dgm:presLayoutVars>
          <dgm:resizeHandles val="exact"/>
        </dgm:presLayoutVars>
      </dgm:prSet>
      <dgm:spPr/>
    </dgm:pt>
    <dgm:pt modelId="{160DE2FF-4C06-4128-B90B-52EFC5B6ED73}" type="pres">
      <dgm:prSet presAssocID="{045F33C3-770B-40C5-9EE8-915B47606ED1}" presName="node" presStyleLbl="node1" presStyleIdx="0" presStyleCnt="4">
        <dgm:presLayoutVars>
          <dgm:bulletEnabled val="1"/>
        </dgm:presLayoutVars>
      </dgm:prSet>
      <dgm:spPr/>
    </dgm:pt>
    <dgm:pt modelId="{1C86DCCE-44C5-43C7-BDAC-E3AB3EA02CE5}" type="pres">
      <dgm:prSet presAssocID="{F1680848-089D-49A4-98A8-3576AF1ED5AA}" presName="sibTrans" presStyleLbl="sibTrans2D1" presStyleIdx="0" presStyleCnt="3"/>
      <dgm:spPr/>
    </dgm:pt>
    <dgm:pt modelId="{43C8EDFA-236F-4A57-8DEB-B50D20A2D811}" type="pres">
      <dgm:prSet presAssocID="{F1680848-089D-49A4-98A8-3576AF1ED5AA}" presName="connectorText" presStyleLbl="sibTrans2D1" presStyleIdx="0" presStyleCnt="3"/>
      <dgm:spPr/>
    </dgm:pt>
    <dgm:pt modelId="{B01DFEBF-DD64-49B1-8B9A-C8EA8DC00BA4}" type="pres">
      <dgm:prSet presAssocID="{86EC5418-4996-42EE-A7A3-FD92BE8E7E2A}" presName="node" presStyleLbl="node1" presStyleIdx="1" presStyleCnt="4" custScaleX="152005">
        <dgm:presLayoutVars>
          <dgm:bulletEnabled val="1"/>
        </dgm:presLayoutVars>
      </dgm:prSet>
      <dgm:spPr/>
    </dgm:pt>
    <dgm:pt modelId="{9993C898-29A2-4D7D-A195-EC64390C14DF}" type="pres">
      <dgm:prSet presAssocID="{3684779E-9602-467C-AA8B-32831CCEFD50}" presName="sibTrans" presStyleLbl="sibTrans2D1" presStyleIdx="1" presStyleCnt="3"/>
      <dgm:spPr/>
    </dgm:pt>
    <dgm:pt modelId="{08FAAEF3-1424-4AE8-B0B1-1800BC1E3B34}" type="pres">
      <dgm:prSet presAssocID="{3684779E-9602-467C-AA8B-32831CCEFD50}" presName="connectorText" presStyleLbl="sibTrans2D1" presStyleIdx="1" presStyleCnt="3"/>
      <dgm:spPr/>
    </dgm:pt>
    <dgm:pt modelId="{1B26EDDD-E69A-40AB-8AF5-03E14EAC976C}" type="pres">
      <dgm:prSet presAssocID="{5B526F29-377B-43D1-AE36-836C2D27360C}" presName="node" presStyleLbl="node1" presStyleIdx="2" presStyleCnt="4" custScaleX="142666">
        <dgm:presLayoutVars>
          <dgm:bulletEnabled val="1"/>
        </dgm:presLayoutVars>
      </dgm:prSet>
      <dgm:spPr/>
    </dgm:pt>
    <dgm:pt modelId="{756EA2A4-E503-48BD-B118-708FC8D10537}" type="pres">
      <dgm:prSet presAssocID="{84F2EE3A-C1DF-465D-8AA6-D929E90F8B44}" presName="sibTrans" presStyleLbl="sibTrans2D1" presStyleIdx="2" presStyleCnt="3"/>
      <dgm:spPr/>
    </dgm:pt>
    <dgm:pt modelId="{B0EFB07C-B2CB-49EE-8042-88210660D16D}" type="pres">
      <dgm:prSet presAssocID="{84F2EE3A-C1DF-465D-8AA6-D929E90F8B44}" presName="connectorText" presStyleLbl="sibTrans2D1" presStyleIdx="2" presStyleCnt="3"/>
      <dgm:spPr/>
    </dgm:pt>
    <dgm:pt modelId="{03AD54F8-4880-451D-B81B-4317229C5E6E}" type="pres">
      <dgm:prSet presAssocID="{16793744-815B-4D56-BDAB-18D243933046}" presName="node" presStyleLbl="node1" presStyleIdx="3" presStyleCnt="4" custScaleX="142666">
        <dgm:presLayoutVars>
          <dgm:bulletEnabled val="1"/>
        </dgm:presLayoutVars>
      </dgm:prSet>
      <dgm:spPr/>
    </dgm:pt>
  </dgm:ptLst>
  <dgm:cxnLst>
    <dgm:cxn modelId="{EA437F00-3A49-4AF3-8D14-C7AF333B3F28}" type="presOf" srcId="{86EC5418-4996-42EE-A7A3-FD92BE8E7E2A}" destId="{B01DFEBF-DD64-49B1-8B9A-C8EA8DC00BA4}" srcOrd="0" destOrd="0" presId="urn:microsoft.com/office/officeart/2005/8/layout/process2"/>
    <dgm:cxn modelId="{485AD000-A4D9-4F68-8C5C-9C0678F67CE5}" srcId="{4CBC3AD1-D073-4260-BF4C-E4DA7EE750F2}" destId="{86EC5418-4996-42EE-A7A3-FD92BE8E7E2A}" srcOrd="1" destOrd="0" parTransId="{B3ED9C25-62B7-4758-AC2E-62386778AC4F}" sibTransId="{3684779E-9602-467C-AA8B-32831CCEFD50}"/>
    <dgm:cxn modelId="{58949029-10EA-44D4-ADB5-48DDA0082429}" srcId="{4CBC3AD1-D073-4260-BF4C-E4DA7EE750F2}" destId="{16793744-815B-4D56-BDAB-18D243933046}" srcOrd="3" destOrd="0" parTransId="{D43FA6B0-3253-4319-A5A1-6760D73BF8FF}" sibTransId="{1DFEEFE0-CB88-4832-A3E7-A53BE170700B}"/>
    <dgm:cxn modelId="{6410512F-5DC1-41B2-A68A-D030E777FA9E}" type="presOf" srcId="{5B526F29-377B-43D1-AE36-836C2D27360C}" destId="{1B26EDDD-E69A-40AB-8AF5-03E14EAC976C}" srcOrd="0" destOrd="0" presId="urn:microsoft.com/office/officeart/2005/8/layout/process2"/>
    <dgm:cxn modelId="{0141133E-DFF4-4F2A-B1D8-5DD6FFCA892D}" type="presOf" srcId="{84F2EE3A-C1DF-465D-8AA6-D929E90F8B44}" destId="{756EA2A4-E503-48BD-B118-708FC8D10537}" srcOrd="0" destOrd="0" presId="urn:microsoft.com/office/officeart/2005/8/layout/process2"/>
    <dgm:cxn modelId="{81025640-2411-4395-A6EA-1D9E04F5B0D4}" type="presOf" srcId="{16793744-815B-4D56-BDAB-18D243933046}" destId="{03AD54F8-4880-451D-B81B-4317229C5E6E}" srcOrd="0" destOrd="0" presId="urn:microsoft.com/office/officeart/2005/8/layout/process2"/>
    <dgm:cxn modelId="{7EE45C61-2943-4AF8-8B3A-46F98A775281}" srcId="{4CBC3AD1-D073-4260-BF4C-E4DA7EE750F2}" destId="{045F33C3-770B-40C5-9EE8-915B47606ED1}" srcOrd="0" destOrd="0" parTransId="{0C3FEE5B-2780-4561-97BD-BFBEC830FFB9}" sibTransId="{F1680848-089D-49A4-98A8-3576AF1ED5AA}"/>
    <dgm:cxn modelId="{0513D949-5ACE-4EF3-B271-802ADACB1EAE}" type="presOf" srcId="{3684779E-9602-467C-AA8B-32831CCEFD50}" destId="{9993C898-29A2-4D7D-A195-EC64390C14DF}" srcOrd="0" destOrd="0" presId="urn:microsoft.com/office/officeart/2005/8/layout/process2"/>
    <dgm:cxn modelId="{24A10D8C-23AE-4284-8985-2345FDDD6666}" type="presOf" srcId="{F1680848-089D-49A4-98A8-3576AF1ED5AA}" destId="{1C86DCCE-44C5-43C7-BDAC-E3AB3EA02CE5}" srcOrd="0" destOrd="0" presId="urn:microsoft.com/office/officeart/2005/8/layout/process2"/>
    <dgm:cxn modelId="{A746FA90-03AF-496D-B645-EC4274833A72}" type="presOf" srcId="{4CBC3AD1-D073-4260-BF4C-E4DA7EE750F2}" destId="{E0AAD478-FFE5-4DFD-93B4-D2D13BF3C19A}" srcOrd="0" destOrd="0" presId="urn:microsoft.com/office/officeart/2005/8/layout/process2"/>
    <dgm:cxn modelId="{1EE92092-6557-4341-8483-FA8213C7790B}" srcId="{4CBC3AD1-D073-4260-BF4C-E4DA7EE750F2}" destId="{5B526F29-377B-43D1-AE36-836C2D27360C}" srcOrd="2" destOrd="0" parTransId="{D515C426-8574-4D82-81C6-7DFD12F083CB}" sibTransId="{84F2EE3A-C1DF-465D-8AA6-D929E90F8B44}"/>
    <dgm:cxn modelId="{3B8CC4CD-FEBA-4192-90AE-CF52584D8E2A}" type="presOf" srcId="{3684779E-9602-467C-AA8B-32831CCEFD50}" destId="{08FAAEF3-1424-4AE8-B0B1-1800BC1E3B34}" srcOrd="1" destOrd="0" presId="urn:microsoft.com/office/officeart/2005/8/layout/process2"/>
    <dgm:cxn modelId="{DA1688D1-3936-4329-AF44-8D88023D6579}" type="presOf" srcId="{84F2EE3A-C1DF-465D-8AA6-D929E90F8B44}" destId="{B0EFB07C-B2CB-49EE-8042-88210660D16D}" srcOrd="1" destOrd="0" presId="urn:microsoft.com/office/officeart/2005/8/layout/process2"/>
    <dgm:cxn modelId="{217E2AF1-4ECA-492B-8EBB-2D3B76386702}" type="presOf" srcId="{F1680848-089D-49A4-98A8-3576AF1ED5AA}" destId="{43C8EDFA-236F-4A57-8DEB-B50D20A2D811}" srcOrd="1" destOrd="0" presId="urn:microsoft.com/office/officeart/2005/8/layout/process2"/>
    <dgm:cxn modelId="{3E9028F7-1B36-4B68-AC3F-538C435F94E6}" type="presOf" srcId="{045F33C3-770B-40C5-9EE8-915B47606ED1}" destId="{160DE2FF-4C06-4128-B90B-52EFC5B6ED73}" srcOrd="0" destOrd="0" presId="urn:microsoft.com/office/officeart/2005/8/layout/process2"/>
    <dgm:cxn modelId="{47D92489-03F4-44E4-B80C-548E20D1D50D}" type="presParOf" srcId="{E0AAD478-FFE5-4DFD-93B4-D2D13BF3C19A}" destId="{160DE2FF-4C06-4128-B90B-52EFC5B6ED73}" srcOrd="0" destOrd="0" presId="urn:microsoft.com/office/officeart/2005/8/layout/process2"/>
    <dgm:cxn modelId="{F349640A-7000-491F-8152-D31A84298C56}" type="presParOf" srcId="{E0AAD478-FFE5-4DFD-93B4-D2D13BF3C19A}" destId="{1C86DCCE-44C5-43C7-BDAC-E3AB3EA02CE5}" srcOrd="1" destOrd="0" presId="urn:microsoft.com/office/officeart/2005/8/layout/process2"/>
    <dgm:cxn modelId="{42A70A7C-72AB-44E0-9278-E683239A471E}" type="presParOf" srcId="{1C86DCCE-44C5-43C7-BDAC-E3AB3EA02CE5}" destId="{43C8EDFA-236F-4A57-8DEB-B50D20A2D811}" srcOrd="0" destOrd="0" presId="urn:microsoft.com/office/officeart/2005/8/layout/process2"/>
    <dgm:cxn modelId="{6BFD2028-60AC-4BA7-9D35-F74C5CC26E18}" type="presParOf" srcId="{E0AAD478-FFE5-4DFD-93B4-D2D13BF3C19A}" destId="{B01DFEBF-DD64-49B1-8B9A-C8EA8DC00BA4}" srcOrd="2" destOrd="0" presId="urn:microsoft.com/office/officeart/2005/8/layout/process2"/>
    <dgm:cxn modelId="{530AA8ED-2FFE-4377-8BA9-D07E1B6EAD18}" type="presParOf" srcId="{E0AAD478-FFE5-4DFD-93B4-D2D13BF3C19A}" destId="{9993C898-29A2-4D7D-A195-EC64390C14DF}" srcOrd="3" destOrd="0" presId="urn:microsoft.com/office/officeart/2005/8/layout/process2"/>
    <dgm:cxn modelId="{66457E63-0979-48A3-8AF9-F3BCF4233843}" type="presParOf" srcId="{9993C898-29A2-4D7D-A195-EC64390C14DF}" destId="{08FAAEF3-1424-4AE8-B0B1-1800BC1E3B34}" srcOrd="0" destOrd="0" presId="urn:microsoft.com/office/officeart/2005/8/layout/process2"/>
    <dgm:cxn modelId="{F878D263-ED9D-41DF-83E1-4967886DB460}" type="presParOf" srcId="{E0AAD478-FFE5-4DFD-93B4-D2D13BF3C19A}" destId="{1B26EDDD-E69A-40AB-8AF5-03E14EAC976C}" srcOrd="4" destOrd="0" presId="urn:microsoft.com/office/officeart/2005/8/layout/process2"/>
    <dgm:cxn modelId="{5841BB59-6E01-4078-A7E1-EEB443375ED5}" type="presParOf" srcId="{E0AAD478-FFE5-4DFD-93B4-D2D13BF3C19A}" destId="{756EA2A4-E503-48BD-B118-708FC8D10537}" srcOrd="5" destOrd="0" presId="urn:microsoft.com/office/officeart/2005/8/layout/process2"/>
    <dgm:cxn modelId="{4D65BC9C-CB25-41DF-8AAE-719AB1D70ABF}" type="presParOf" srcId="{756EA2A4-E503-48BD-B118-708FC8D10537}" destId="{B0EFB07C-B2CB-49EE-8042-88210660D16D}" srcOrd="0" destOrd="0" presId="urn:microsoft.com/office/officeart/2005/8/layout/process2"/>
    <dgm:cxn modelId="{1AB70A61-1653-4887-8C2B-92ACB83DEFA4}" type="presParOf" srcId="{E0AAD478-FFE5-4DFD-93B4-D2D13BF3C19A}" destId="{03AD54F8-4880-451D-B81B-4317229C5E6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BC3AD1-D073-4260-BF4C-E4DA7EE750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45F33C3-770B-40C5-9EE8-915B47606ED1}">
      <dgm:prSet phldrT="[文本]" custT="1"/>
      <dgm:spPr/>
      <dgm:t>
        <a:bodyPr/>
        <a:lstStyle/>
        <a:p>
          <a:r>
            <a:rPr lang="en-US" altLang="zh-CN" sz="2800" b="1" dirty="0">
              <a:solidFill>
                <a:schemeClr val="accent2">
                  <a:lumMod val="50000"/>
                </a:schemeClr>
              </a:solidFill>
              <a:latin typeface="+mj-lt"/>
            </a:rPr>
            <a:t>++/--</a:t>
          </a:r>
          <a:endParaRPr lang="zh-CN" altLang="en-US" sz="2800" b="1" dirty="0">
            <a:solidFill>
              <a:schemeClr val="accent2">
                <a:lumMod val="50000"/>
              </a:schemeClr>
            </a:solidFill>
            <a:latin typeface="+mj-lt"/>
          </a:endParaRPr>
        </a:p>
      </dgm:t>
    </dgm:pt>
    <dgm:pt modelId="{0C3FEE5B-2780-4561-97BD-BFBEC830FFB9}" type="parTrans" cxnId="{7EE45C61-2943-4AF8-8B3A-46F98A775281}">
      <dgm:prSet/>
      <dgm:spPr/>
      <dgm:t>
        <a:bodyPr/>
        <a:lstStyle/>
        <a:p>
          <a:endParaRPr lang="zh-CN" altLang="en-US"/>
        </a:p>
      </dgm:t>
    </dgm:pt>
    <dgm:pt modelId="{F1680848-089D-49A4-98A8-3576AF1ED5AA}" type="sibTrans" cxnId="{7EE45C61-2943-4AF8-8B3A-46F98A775281}">
      <dgm:prSet/>
      <dgm:spPr/>
      <dgm:t>
        <a:bodyPr/>
        <a:lstStyle/>
        <a:p>
          <a:endParaRPr lang="zh-CN" altLang="en-US"/>
        </a:p>
      </dgm:t>
    </dgm:pt>
    <dgm:pt modelId="{86EC5418-4996-42EE-A7A3-FD92BE8E7E2A}">
      <dgm:prSet phldrT="[文本]" custT="1"/>
      <dgm:spPr/>
      <dgm:t>
        <a:bodyPr/>
        <a:lstStyle/>
        <a:p>
          <a:r>
            <a:rPr lang="zh-CN" altLang="en-US" sz="26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算术运算符</a:t>
          </a:r>
        </a:p>
      </dgm:t>
    </dgm:pt>
    <dgm:pt modelId="{B3ED9C25-62B7-4758-AC2E-62386778AC4F}" type="parTrans" cxnId="{485AD000-A4D9-4F68-8C5C-9C0678F67CE5}">
      <dgm:prSet/>
      <dgm:spPr/>
      <dgm:t>
        <a:bodyPr/>
        <a:lstStyle/>
        <a:p>
          <a:endParaRPr lang="zh-CN" altLang="en-US"/>
        </a:p>
      </dgm:t>
    </dgm:pt>
    <dgm:pt modelId="{3684779E-9602-467C-AA8B-32831CCEFD50}" type="sibTrans" cxnId="{485AD000-A4D9-4F68-8C5C-9C0678F67CE5}">
      <dgm:prSet/>
      <dgm:spPr/>
      <dgm:t>
        <a:bodyPr/>
        <a:lstStyle/>
        <a:p>
          <a:endParaRPr lang="zh-CN" altLang="en-US"/>
        </a:p>
      </dgm:t>
    </dgm:pt>
    <dgm:pt modelId="{5B526F29-377B-43D1-AE36-836C2D27360C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关系运算符</a:t>
          </a:r>
        </a:p>
      </dgm:t>
    </dgm:pt>
    <dgm:pt modelId="{D515C426-8574-4D82-81C6-7DFD12F083CB}" type="parTrans" cxnId="{1EE92092-6557-4341-8483-FA8213C7790B}">
      <dgm:prSet/>
      <dgm:spPr/>
      <dgm:t>
        <a:bodyPr/>
        <a:lstStyle/>
        <a:p>
          <a:endParaRPr lang="zh-CN" altLang="en-US"/>
        </a:p>
      </dgm:t>
    </dgm:pt>
    <dgm:pt modelId="{84F2EE3A-C1DF-465D-8AA6-D929E90F8B44}" type="sibTrans" cxnId="{1EE92092-6557-4341-8483-FA8213C7790B}">
      <dgm:prSet/>
      <dgm:spPr/>
      <dgm:t>
        <a:bodyPr/>
        <a:lstStyle/>
        <a:p>
          <a:endParaRPr lang="zh-CN" altLang="en-US"/>
        </a:p>
      </dgm:t>
    </dgm:pt>
    <dgm:pt modelId="{16793744-815B-4D56-BDAB-18D243933046}">
      <dgm:prSet phldrT="[文本]" custT="1"/>
      <dgm:spPr/>
      <dgm:t>
        <a:bodyPr/>
        <a:lstStyle/>
        <a:p>
          <a:r>
            <a:rPr lang="zh-CN" altLang="en-US" sz="26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赋值运算符</a:t>
          </a:r>
        </a:p>
      </dgm:t>
    </dgm:pt>
    <dgm:pt modelId="{D43FA6B0-3253-4319-A5A1-6760D73BF8FF}" type="parTrans" cxnId="{58949029-10EA-44D4-ADB5-48DDA0082429}">
      <dgm:prSet/>
      <dgm:spPr/>
      <dgm:t>
        <a:bodyPr/>
        <a:lstStyle/>
        <a:p>
          <a:endParaRPr lang="zh-CN" altLang="en-US"/>
        </a:p>
      </dgm:t>
    </dgm:pt>
    <dgm:pt modelId="{1DFEEFE0-CB88-4832-A3E7-A53BE170700B}" type="sibTrans" cxnId="{58949029-10EA-44D4-ADB5-48DDA0082429}">
      <dgm:prSet/>
      <dgm:spPr/>
      <dgm:t>
        <a:bodyPr/>
        <a:lstStyle/>
        <a:p>
          <a:endParaRPr lang="zh-CN" altLang="en-US"/>
        </a:p>
      </dgm:t>
    </dgm:pt>
    <dgm:pt modelId="{09309FEF-CED8-42AD-8CF6-1441BE04A149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判等运算符</a:t>
          </a:r>
        </a:p>
      </dgm:t>
    </dgm:pt>
    <dgm:pt modelId="{6D838DE4-8736-4B76-B8CA-2B8614E4243F}" type="parTrans" cxnId="{E26CCDA5-BC42-4772-8A7F-1B6099ACAB7F}">
      <dgm:prSet/>
      <dgm:spPr/>
      <dgm:t>
        <a:bodyPr/>
        <a:lstStyle/>
        <a:p>
          <a:endParaRPr lang="zh-CN" altLang="en-US"/>
        </a:p>
      </dgm:t>
    </dgm:pt>
    <dgm:pt modelId="{7E882235-A2FD-4288-B0FD-0571967C94C3}" type="sibTrans" cxnId="{E26CCDA5-BC42-4772-8A7F-1B6099ACAB7F}">
      <dgm:prSet/>
      <dgm:spPr/>
      <dgm:t>
        <a:bodyPr/>
        <a:lstStyle/>
        <a:p>
          <a:endParaRPr lang="zh-CN" altLang="en-US"/>
        </a:p>
      </dgm:t>
    </dgm:pt>
    <dgm:pt modelId="{E0AAD478-FFE5-4DFD-93B4-D2D13BF3C19A}" type="pres">
      <dgm:prSet presAssocID="{4CBC3AD1-D073-4260-BF4C-E4DA7EE750F2}" presName="linearFlow" presStyleCnt="0">
        <dgm:presLayoutVars>
          <dgm:resizeHandles val="exact"/>
        </dgm:presLayoutVars>
      </dgm:prSet>
      <dgm:spPr/>
    </dgm:pt>
    <dgm:pt modelId="{160DE2FF-4C06-4128-B90B-52EFC5B6ED73}" type="pres">
      <dgm:prSet presAssocID="{045F33C3-770B-40C5-9EE8-915B47606ED1}" presName="node" presStyleLbl="node1" presStyleIdx="0" presStyleCnt="5">
        <dgm:presLayoutVars>
          <dgm:bulletEnabled val="1"/>
        </dgm:presLayoutVars>
      </dgm:prSet>
      <dgm:spPr/>
    </dgm:pt>
    <dgm:pt modelId="{1C86DCCE-44C5-43C7-BDAC-E3AB3EA02CE5}" type="pres">
      <dgm:prSet presAssocID="{F1680848-089D-49A4-98A8-3576AF1ED5AA}" presName="sibTrans" presStyleLbl="sibTrans2D1" presStyleIdx="0" presStyleCnt="4"/>
      <dgm:spPr/>
    </dgm:pt>
    <dgm:pt modelId="{43C8EDFA-236F-4A57-8DEB-B50D20A2D811}" type="pres">
      <dgm:prSet presAssocID="{F1680848-089D-49A4-98A8-3576AF1ED5AA}" presName="connectorText" presStyleLbl="sibTrans2D1" presStyleIdx="0" presStyleCnt="4"/>
      <dgm:spPr/>
    </dgm:pt>
    <dgm:pt modelId="{B01DFEBF-DD64-49B1-8B9A-C8EA8DC00BA4}" type="pres">
      <dgm:prSet presAssocID="{86EC5418-4996-42EE-A7A3-FD92BE8E7E2A}" presName="node" presStyleLbl="node1" presStyleIdx="1" presStyleCnt="5" custScaleX="152005">
        <dgm:presLayoutVars>
          <dgm:bulletEnabled val="1"/>
        </dgm:presLayoutVars>
      </dgm:prSet>
      <dgm:spPr/>
    </dgm:pt>
    <dgm:pt modelId="{9993C898-29A2-4D7D-A195-EC64390C14DF}" type="pres">
      <dgm:prSet presAssocID="{3684779E-9602-467C-AA8B-32831CCEFD50}" presName="sibTrans" presStyleLbl="sibTrans2D1" presStyleIdx="1" presStyleCnt="4"/>
      <dgm:spPr/>
    </dgm:pt>
    <dgm:pt modelId="{08FAAEF3-1424-4AE8-B0B1-1800BC1E3B34}" type="pres">
      <dgm:prSet presAssocID="{3684779E-9602-467C-AA8B-32831CCEFD50}" presName="connectorText" presStyleLbl="sibTrans2D1" presStyleIdx="1" presStyleCnt="4"/>
      <dgm:spPr/>
    </dgm:pt>
    <dgm:pt modelId="{1B26EDDD-E69A-40AB-8AF5-03E14EAC976C}" type="pres">
      <dgm:prSet presAssocID="{5B526F29-377B-43D1-AE36-836C2D27360C}" presName="node" presStyleLbl="node1" presStyleIdx="2" presStyleCnt="5" custScaleX="142666">
        <dgm:presLayoutVars>
          <dgm:bulletEnabled val="1"/>
        </dgm:presLayoutVars>
      </dgm:prSet>
      <dgm:spPr/>
    </dgm:pt>
    <dgm:pt modelId="{756EA2A4-E503-48BD-B118-708FC8D10537}" type="pres">
      <dgm:prSet presAssocID="{84F2EE3A-C1DF-465D-8AA6-D929E90F8B44}" presName="sibTrans" presStyleLbl="sibTrans2D1" presStyleIdx="2" presStyleCnt="4"/>
      <dgm:spPr/>
    </dgm:pt>
    <dgm:pt modelId="{B0EFB07C-B2CB-49EE-8042-88210660D16D}" type="pres">
      <dgm:prSet presAssocID="{84F2EE3A-C1DF-465D-8AA6-D929E90F8B44}" presName="connectorText" presStyleLbl="sibTrans2D1" presStyleIdx="2" presStyleCnt="4"/>
      <dgm:spPr/>
    </dgm:pt>
    <dgm:pt modelId="{CD83C71F-9491-498B-8A7D-885F4417F891}" type="pres">
      <dgm:prSet presAssocID="{09309FEF-CED8-42AD-8CF6-1441BE04A149}" presName="node" presStyleLbl="node1" presStyleIdx="3" presStyleCnt="5" custScaleX="146044">
        <dgm:presLayoutVars>
          <dgm:bulletEnabled val="1"/>
        </dgm:presLayoutVars>
      </dgm:prSet>
      <dgm:spPr/>
    </dgm:pt>
    <dgm:pt modelId="{B004A28D-671B-44AE-B106-68391BC51CF0}" type="pres">
      <dgm:prSet presAssocID="{7E882235-A2FD-4288-B0FD-0571967C94C3}" presName="sibTrans" presStyleLbl="sibTrans2D1" presStyleIdx="3" presStyleCnt="4"/>
      <dgm:spPr/>
    </dgm:pt>
    <dgm:pt modelId="{A69A5939-1704-45F8-9D27-9616C67AFE0A}" type="pres">
      <dgm:prSet presAssocID="{7E882235-A2FD-4288-B0FD-0571967C94C3}" presName="connectorText" presStyleLbl="sibTrans2D1" presStyleIdx="3" presStyleCnt="4"/>
      <dgm:spPr/>
    </dgm:pt>
    <dgm:pt modelId="{03AD54F8-4880-451D-B81B-4317229C5E6E}" type="pres">
      <dgm:prSet presAssocID="{16793744-815B-4D56-BDAB-18D243933046}" presName="node" presStyleLbl="node1" presStyleIdx="4" presStyleCnt="5" custScaleX="142666">
        <dgm:presLayoutVars>
          <dgm:bulletEnabled val="1"/>
        </dgm:presLayoutVars>
      </dgm:prSet>
      <dgm:spPr/>
    </dgm:pt>
  </dgm:ptLst>
  <dgm:cxnLst>
    <dgm:cxn modelId="{485AD000-A4D9-4F68-8C5C-9C0678F67CE5}" srcId="{4CBC3AD1-D073-4260-BF4C-E4DA7EE750F2}" destId="{86EC5418-4996-42EE-A7A3-FD92BE8E7E2A}" srcOrd="1" destOrd="0" parTransId="{B3ED9C25-62B7-4758-AC2E-62386778AC4F}" sibTransId="{3684779E-9602-467C-AA8B-32831CCEFD50}"/>
    <dgm:cxn modelId="{8187B805-36A7-47AF-A775-116B007B2EBB}" type="presOf" srcId="{7E882235-A2FD-4288-B0FD-0571967C94C3}" destId="{A69A5939-1704-45F8-9D27-9616C67AFE0A}" srcOrd="1" destOrd="0" presId="urn:microsoft.com/office/officeart/2005/8/layout/process2"/>
    <dgm:cxn modelId="{58949029-10EA-44D4-ADB5-48DDA0082429}" srcId="{4CBC3AD1-D073-4260-BF4C-E4DA7EE750F2}" destId="{16793744-815B-4D56-BDAB-18D243933046}" srcOrd="4" destOrd="0" parTransId="{D43FA6B0-3253-4319-A5A1-6760D73BF8FF}" sibTransId="{1DFEEFE0-CB88-4832-A3E7-A53BE170700B}"/>
    <dgm:cxn modelId="{E6638B2F-6B60-415C-9CC4-A7E853A679C4}" type="presOf" srcId="{F1680848-089D-49A4-98A8-3576AF1ED5AA}" destId="{43C8EDFA-236F-4A57-8DEB-B50D20A2D811}" srcOrd="1" destOrd="0" presId="urn:microsoft.com/office/officeart/2005/8/layout/process2"/>
    <dgm:cxn modelId="{69CEC63E-0551-42E5-94F5-0A8F24E197FA}" type="presOf" srcId="{045F33C3-770B-40C5-9EE8-915B47606ED1}" destId="{160DE2FF-4C06-4128-B90B-52EFC5B6ED73}" srcOrd="0" destOrd="0" presId="urn:microsoft.com/office/officeart/2005/8/layout/process2"/>
    <dgm:cxn modelId="{7EE45C61-2943-4AF8-8B3A-46F98A775281}" srcId="{4CBC3AD1-D073-4260-BF4C-E4DA7EE750F2}" destId="{045F33C3-770B-40C5-9EE8-915B47606ED1}" srcOrd="0" destOrd="0" parTransId="{0C3FEE5B-2780-4561-97BD-BFBEC830FFB9}" sibTransId="{F1680848-089D-49A4-98A8-3576AF1ED5AA}"/>
    <dgm:cxn modelId="{76F2FE43-33D7-4642-B5CB-F8984F5E11FA}" type="presOf" srcId="{86EC5418-4996-42EE-A7A3-FD92BE8E7E2A}" destId="{B01DFEBF-DD64-49B1-8B9A-C8EA8DC00BA4}" srcOrd="0" destOrd="0" presId="urn:microsoft.com/office/officeart/2005/8/layout/process2"/>
    <dgm:cxn modelId="{32862D47-DE4F-45BE-A7F3-2444E38912EF}" type="presOf" srcId="{5B526F29-377B-43D1-AE36-836C2D27360C}" destId="{1B26EDDD-E69A-40AB-8AF5-03E14EAC976C}" srcOrd="0" destOrd="0" presId="urn:microsoft.com/office/officeart/2005/8/layout/process2"/>
    <dgm:cxn modelId="{A1287B47-4429-4258-8853-75B98754BA4D}" type="presOf" srcId="{84F2EE3A-C1DF-465D-8AA6-D929E90F8B44}" destId="{756EA2A4-E503-48BD-B118-708FC8D10537}" srcOrd="0" destOrd="0" presId="urn:microsoft.com/office/officeart/2005/8/layout/process2"/>
    <dgm:cxn modelId="{B5446468-0310-4E69-AB78-0DEEADE41C88}" type="presOf" srcId="{09309FEF-CED8-42AD-8CF6-1441BE04A149}" destId="{CD83C71F-9491-498B-8A7D-885F4417F891}" srcOrd="0" destOrd="0" presId="urn:microsoft.com/office/officeart/2005/8/layout/process2"/>
    <dgm:cxn modelId="{F3904A7C-3FA3-4D1E-8DA5-B5524B008675}" type="presOf" srcId="{3684779E-9602-467C-AA8B-32831CCEFD50}" destId="{9993C898-29A2-4D7D-A195-EC64390C14DF}" srcOrd="0" destOrd="0" presId="urn:microsoft.com/office/officeart/2005/8/layout/process2"/>
    <dgm:cxn modelId="{A0E2E082-291B-4B5A-A42F-97226FC08CE9}" type="presOf" srcId="{16793744-815B-4D56-BDAB-18D243933046}" destId="{03AD54F8-4880-451D-B81B-4317229C5E6E}" srcOrd="0" destOrd="0" presId="urn:microsoft.com/office/officeart/2005/8/layout/process2"/>
    <dgm:cxn modelId="{8C413984-BBF6-4229-87EA-FE1924526F42}" type="presOf" srcId="{4CBC3AD1-D073-4260-BF4C-E4DA7EE750F2}" destId="{E0AAD478-FFE5-4DFD-93B4-D2D13BF3C19A}" srcOrd="0" destOrd="0" presId="urn:microsoft.com/office/officeart/2005/8/layout/process2"/>
    <dgm:cxn modelId="{1EE92092-6557-4341-8483-FA8213C7790B}" srcId="{4CBC3AD1-D073-4260-BF4C-E4DA7EE750F2}" destId="{5B526F29-377B-43D1-AE36-836C2D27360C}" srcOrd="2" destOrd="0" parTransId="{D515C426-8574-4D82-81C6-7DFD12F083CB}" sibTransId="{84F2EE3A-C1DF-465D-8AA6-D929E90F8B44}"/>
    <dgm:cxn modelId="{D1FFC4A0-6ABA-46EE-AB81-2561BA131DBD}" type="presOf" srcId="{3684779E-9602-467C-AA8B-32831CCEFD50}" destId="{08FAAEF3-1424-4AE8-B0B1-1800BC1E3B34}" srcOrd="1" destOrd="0" presId="urn:microsoft.com/office/officeart/2005/8/layout/process2"/>
    <dgm:cxn modelId="{064B05A2-A2CD-40D3-AC9B-E40BA98BAA0F}" type="presOf" srcId="{F1680848-089D-49A4-98A8-3576AF1ED5AA}" destId="{1C86DCCE-44C5-43C7-BDAC-E3AB3EA02CE5}" srcOrd="0" destOrd="0" presId="urn:microsoft.com/office/officeart/2005/8/layout/process2"/>
    <dgm:cxn modelId="{E26CCDA5-BC42-4772-8A7F-1B6099ACAB7F}" srcId="{4CBC3AD1-D073-4260-BF4C-E4DA7EE750F2}" destId="{09309FEF-CED8-42AD-8CF6-1441BE04A149}" srcOrd="3" destOrd="0" parTransId="{6D838DE4-8736-4B76-B8CA-2B8614E4243F}" sibTransId="{7E882235-A2FD-4288-B0FD-0571967C94C3}"/>
    <dgm:cxn modelId="{A1790DF2-6F0F-4981-9585-C1536A17E929}" type="presOf" srcId="{7E882235-A2FD-4288-B0FD-0571967C94C3}" destId="{B004A28D-671B-44AE-B106-68391BC51CF0}" srcOrd="0" destOrd="0" presId="urn:microsoft.com/office/officeart/2005/8/layout/process2"/>
    <dgm:cxn modelId="{FAE31AFE-23E4-48CD-A526-699B80F6F88F}" type="presOf" srcId="{84F2EE3A-C1DF-465D-8AA6-D929E90F8B44}" destId="{B0EFB07C-B2CB-49EE-8042-88210660D16D}" srcOrd="1" destOrd="0" presId="urn:microsoft.com/office/officeart/2005/8/layout/process2"/>
    <dgm:cxn modelId="{428EEFEF-C2E4-407A-86B6-B08BAC28F60F}" type="presParOf" srcId="{E0AAD478-FFE5-4DFD-93B4-D2D13BF3C19A}" destId="{160DE2FF-4C06-4128-B90B-52EFC5B6ED73}" srcOrd="0" destOrd="0" presId="urn:microsoft.com/office/officeart/2005/8/layout/process2"/>
    <dgm:cxn modelId="{F747B234-78A0-4A88-8DCC-B31A9BEAFADD}" type="presParOf" srcId="{E0AAD478-FFE5-4DFD-93B4-D2D13BF3C19A}" destId="{1C86DCCE-44C5-43C7-BDAC-E3AB3EA02CE5}" srcOrd="1" destOrd="0" presId="urn:microsoft.com/office/officeart/2005/8/layout/process2"/>
    <dgm:cxn modelId="{B6FAFEA3-FE92-4459-823A-DCABCABBE5A1}" type="presParOf" srcId="{1C86DCCE-44C5-43C7-BDAC-E3AB3EA02CE5}" destId="{43C8EDFA-236F-4A57-8DEB-B50D20A2D811}" srcOrd="0" destOrd="0" presId="urn:microsoft.com/office/officeart/2005/8/layout/process2"/>
    <dgm:cxn modelId="{E2FB437C-B3E0-4156-ACE1-8011EF0CC65B}" type="presParOf" srcId="{E0AAD478-FFE5-4DFD-93B4-D2D13BF3C19A}" destId="{B01DFEBF-DD64-49B1-8B9A-C8EA8DC00BA4}" srcOrd="2" destOrd="0" presId="urn:microsoft.com/office/officeart/2005/8/layout/process2"/>
    <dgm:cxn modelId="{5BA53F23-8198-4446-AE33-6AF6E6008FC0}" type="presParOf" srcId="{E0AAD478-FFE5-4DFD-93B4-D2D13BF3C19A}" destId="{9993C898-29A2-4D7D-A195-EC64390C14DF}" srcOrd="3" destOrd="0" presId="urn:microsoft.com/office/officeart/2005/8/layout/process2"/>
    <dgm:cxn modelId="{F498985E-8CF5-4E40-87C5-FBD0CCD4893D}" type="presParOf" srcId="{9993C898-29A2-4D7D-A195-EC64390C14DF}" destId="{08FAAEF3-1424-4AE8-B0B1-1800BC1E3B34}" srcOrd="0" destOrd="0" presId="urn:microsoft.com/office/officeart/2005/8/layout/process2"/>
    <dgm:cxn modelId="{5A7427C8-BF1D-4F6D-B961-C7C456D22159}" type="presParOf" srcId="{E0AAD478-FFE5-4DFD-93B4-D2D13BF3C19A}" destId="{1B26EDDD-E69A-40AB-8AF5-03E14EAC976C}" srcOrd="4" destOrd="0" presId="urn:microsoft.com/office/officeart/2005/8/layout/process2"/>
    <dgm:cxn modelId="{AC896922-B6B4-465B-9B24-2CEEA21832F7}" type="presParOf" srcId="{E0AAD478-FFE5-4DFD-93B4-D2D13BF3C19A}" destId="{756EA2A4-E503-48BD-B118-708FC8D10537}" srcOrd="5" destOrd="0" presId="urn:microsoft.com/office/officeart/2005/8/layout/process2"/>
    <dgm:cxn modelId="{3A513E65-9158-440F-A009-9857C5667CCF}" type="presParOf" srcId="{756EA2A4-E503-48BD-B118-708FC8D10537}" destId="{B0EFB07C-B2CB-49EE-8042-88210660D16D}" srcOrd="0" destOrd="0" presId="urn:microsoft.com/office/officeart/2005/8/layout/process2"/>
    <dgm:cxn modelId="{D81B18DB-A16A-48F6-ACA6-65F8480A5E06}" type="presParOf" srcId="{E0AAD478-FFE5-4DFD-93B4-D2D13BF3C19A}" destId="{CD83C71F-9491-498B-8A7D-885F4417F891}" srcOrd="6" destOrd="0" presId="urn:microsoft.com/office/officeart/2005/8/layout/process2"/>
    <dgm:cxn modelId="{9F9F02FB-EC26-4A2F-9DB6-76CDAF0A2A91}" type="presParOf" srcId="{E0AAD478-FFE5-4DFD-93B4-D2D13BF3C19A}" destId="{B004A28D-671B-44AE-B106-68391BC51CF0}" srcOrd="7" destOrd="0" presId="urn:microsoft.com/office/officeart/2005/8/layout/process2"/>
    <dgm:cxn modelId="{21B16CE7-522D-4B9A-A72A-B6E84F90DE02}" type="presParOf" srcId="{B004A28D-671B-44AE-B106-68391BC51CF0}" destId="{A69A5939-1704-45F8-9D27-9616C67AFE0A}" srcOrd="0" destOrd="0" presId="urn:microsoft.com/office/officeart/2005/8/layout/process2"/>
    <dgm:cxn modelId="{BC168569-C759-485C-8FCA-DB9EF1E64B63}" type="presParOf" srcId="{E0AAD478-FFE5-4DFD-93B4-D2D13BF3C19A}" destId="{03AD54F8-4880-451D-B81B-4317229C5E6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DE2FF-4C06-4128-B90B-52EFC5B6ED73}">
      <dsp:nvSpPr>
        <dsp:cNvPr id="0" name=""/>
        <dsp:cNvSpPr/>
      </dsp:nvSpPr>
      <dsp:spPr>
        <a:xfrm>
          <a:off x="939881" y="3421"/>
          <a:ext cx="1888317" cy="63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solidFill>
                <a:schemeClr val="accent2">
                  <a:lumMod val="50000"/>
                </a:schemeClr>
              </a:solidFill>
              <a:latin typeface="+mj-lt"/>
            </a:rPr>
            <a:t>++/--</a:t>
          </a:r>
          <a:endParaRPr lang="zh-CN" altLang="en-US" sz="2800" b="1" kern="1200" dirty="0">
            <a:solidFill>
              <a:schemeClr val="accent2">
                <a:lumMod val="50000"/>
              </a:schemeClr>
            </a:solidFill>
            <a:latin typeface="+mj-lt"/>
          </a:endParaRPr>
        </a:p>
      </dsp:txBody>
      <dsp:txXfrm>
        <a:off x="958511" y="22051"/>
        <a:ext cx="1851057" cy="598804"/>
      </dsp:txXfrm>
    </dsp:sp>
    <dsp:sp modelId="{1C86DCCE-44C5-43C7-BDAC-E3AB3EA02CE5}">
      <dsp:nvSpPr>
        <dsp:cNvPr id="0" name=""/>
        <dsp:cNvSpPr/>
      </dsp:nvSpPr>
      <dsp:spPr>
        <a:xfrm rot="5400000">
          <a:off x="1764777" y="655387"/>
          <a:ext cx="238524" cy="286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798171" y="679240"/>
        <a:ext cx="171737" cy="166967"/>
      </dsp:txXfrm>
    </dsp:sp>
    <dsp:sp modelId="{B01DFEBF-DD64-49B1-8B9A-C8EA8DC00BA4}">
      <dsp:nvSpPr>
        <dsp:cNvPr id="0" name=""/>
        <dsp:cNvSpPr/>
      </dsp:nvSpPr>
      <dsp:spPr>
        <a:xfrm>
          <a:off x="448871" y="957518"/>
          <a:ext cx="2870337" cy="63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算术运算符</a:t>
          </a:r>
        </a:p>
      </dsp:txBody>
      <dsp:txXfrm>
        <a:off x="467501" y="976148"/>
        <a:ext cx="2833077" cy="598804"/>
      </dsp:txXfrm>
    </dsp:sp>
    <dsp:sp modelId="{9993C898-29A2-4D7D-A195-EC64390C14DF}">
      <dsp:nvSpPr>
        <dsp:cNvPr id="0" name=""/>
        <dsp:cNvSpPr/>
      </dsp:nvSpPr>
      <dsp:spPr>
        <a:xfrm rot="5400000">
          <a:off x="1764777" y="1609485"/>
          <a:ext cx="238524" cy="286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798171" y="1633338"/>
        <a:ext cx="171737" cy="166967"/>
      </dsp:txXfrm>
    </dsp:sp>
    <dsp:sp modelId="{1B26EDDD-E69A-40AB-8AF5-03E14EAC976C}">
      <dsp:nvSpPr>
        <dsp:cNvPr id="0" name=""/>
        <dsp:cNvSpPr/>
      </dsp:nvSpPr>
      <dsp:spPr>
        <a:xfrm>
          <a:off x="537046" y="1911616"/>
          <a:ext cx="2693987" cy="6360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关系运算符</a:t>
          </a:r>
        </a:p>
      </dsp:txBody>
      <dsp:txXfrm>
        <a:off x="555676" y="1930246"/>
        <a:ext cx="2656727" cy="598804"/>
      </dsp:txXfrm>
    </dsp:sp>
    <dsp:sp modelId="{756EA2A4-E503-48BD-B118-708FC8D10537}">
      <dsp:nvSpPr>
        <dsp:cNvPr id="0" name=""/>
        <dsp:cNvSpPr/>
      </dsp:nvSpPr>
      <dsp:spPr>
        <a:xfrm rot="5400000">
          <a:off x="1764777" y="2563582"/>
          <a:ext cx="238524" cy="286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798171" y="2587435"/>
        <a:ext cx="171737" cy="166967"/>
      </dsp:txXfrm>
    </dsp:sp>
    <dsp:sp modelId="{03AD54F8-4880-451D-B81B-4317229C5E6E}">
      <dsp:nvSpPr>
        <dsp:cNvPr id="0" name=""/>
        <dsp:cNvSpPr/>
      </dsp:nvSpPr>
      <dsp:spPr>
        <a:xfrm>
          <a:off x="537046" y="2865713"/>
          <a:ext cx="2693987" cy="63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赋值运算符</a:t>
          </a:r>
        </a:p>
      </dsp:txBody>
      <dsp:txXfrm>
        <a:off x="555676" y="2884343"/>
        <a:ext cx="2656727" cy="598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DE2FF-4C06-4128-B90B-52EFC5B6ED73}">
      <dsp:nvSpPr>
        <dsp:cNvPr id="0" name=""/>
        <dsp:cNvSpPr/>
      </dsp:nvSpPr>
      <dsp:spPr>
        <a:xfrm>
          <a:off x="930517" y="2138"/>
          <a:ext cx="1907045" cy="50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solidFill>
                <a:schemeClr val="accent2">
                  <a:lumMod val="50000"/>
                </a:schemeClr>
              </a:solidFill>
              <a:latin typeface="+mj-lt"/>
            </a:rPr>
            <a:t>++/--</a:t>
          </a:r>
          <a:endParaRPr lang="zh-CN" altLang="en-US" sz="2800" b="1" kern="1200" dirty="0">
            <a:solidFill>
              <a:schemeClr val="accent2">
                <a:lumMod val="50000"/>
              </a:schemeClr>
            </a:solidFill>
            <a:latin typeface="+mj-lt"/>
          </a:endParaRPr>
        </a:p>
      </dsp:txBody>
      <dsp:txXfrm>
        <a:off x="945165" y="16786"/>
        <a:ext cx="1877749" cy="470835"/>
      </dsp:txXfrm>
    </dsp:sp>
    <dsp:sp modelId="{1C86DCCE-44C5-43C7-BDAC-E3AB3EA02CE5}">
      <dsp:nvSpPr>
        <dsp:cNvPr id="0" name=""/>
        <dsp:cNvSpPr/>
      </dsp:nvSpPr>
      <dsp:spPr>
        <a:xfrm rot="5400000">
          <a:off x="1790265" y="514773"/>
          <a:ext cx="187549" cy="225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16523" y="533528"/>
        <a:ext cx="135035" cy="131284"/>
      </dsp:txXfrm>
    </dsp:sp>
    <dsp:sp modelId="{B01DFEBF-DD64-49B1-8B9A-C8EA8DC00BA4}">
      <dsp:nvSpPr>
        <dsp:cNvPr id="0" name=""/>
        <dsp:cNvSpPr/>
      </dsp:nvSpPr>
      <dsp:spPr>
        <a:xfrm>
          <a:off x="434637" y="752336"/>
          <a:ext cx="2898804" cy="50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算术运算符</a:t>
          </a:r>
        </a:p>
      </dsp:txBody>
      <dsp:txXfrm>
        <a:off x="449285" y="766984"/>
        <a:ext cx="2869508" cy="470835"/>
      </dsp:txXfrm>
    </dsp:sp>
    <dsp:sp modelId="{9993C898-29A2-4D7D-A195-EC64390C14DF}">
      <dsp:nvSpPr>
        <dsp:cNvPr id="0" name=""/>
        <dsp:cNvSpPr/>
      </dsp:nvSpPr>
      <dsp:spPr>
        <a:xfrm rot="5400000">
          <a:off x="1790265" y="1264971"/>
          <a:ext cx="187549" cy="225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16523" y="1283726"/>
        <a:ext cx="135035" cy="131284"/>
      </dsp:txXfrm>
    </dsp:sp>
    <dsp:sp modelId="{1B26EDDD-E69A-40AB-8AF5-03E14EAC976C}">
      <dsp:nvSpPr>
        <dsp:cNvPr id="0" name=""/>
        <dsp:cNvSpPr/>
      </dsp:nvSpPr>
      <dsp:spPr>
        <a:xfrm>
          <a:off x="523687" y="1502534"/>
          <a:ext cx="2720705" cy="50013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关系运算符</a:t>
          </a:r>
        </a:p>
      </dsp:txBody>
      <dsp:txXfrm>
        <a:off x="538335" y="1517182"/>
        <a:ext cx="2691409" cy="470835"/>
      </dsp:txXfrm>
    </dsp:sp>
    <dsp:sp modelId="{756EA2A4-E503-48BD-B118-708FC8D10537}">
      <dsp:nvSpPr>
        <dsp:cNvPr id="0" name=""/>
        <dsp:cNvSpPr/>
      </dsp:nvSpPr>
      <dsp:spPr>
        <a:xfrm rot="5400000">
          <a:off x="1790265" y="2015169"/>
          <a:ext cx="187549" cy="225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16523" y="2033924"/>
        <a:ext cx="135035" cy="131284"/>
      </dsp:txXfrm>
    </dsp:sp>
    <dsp:sp modelId="{CD83C71F-9491-498B-8A7D-885F4417F891}">
      <dsp:nvSpPr>
        <dsp:cNvPr id="0" name=""/>
        <dsp:cNvSpPr/>
      </dsp:nvSpPr>
      <dsp:spPr>
        <a:xfrm>
          <a:off x="491477" y="2252731"/>
          <a:ext cx="2785125" cy="50013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判等运算符</a:t>
          </a:r>
        </a:p>
      </dsp:txBody>
      <dsp:txXfrm>
        <a:off x="506125" y="2267379"/>
        <a:ext cx="2755829" cy="470835"/>
      </dsp:txXfrm>
    </dsp:sp>
    <dsp:sp modelId="{B004A28D-671B-44AE-B106-68391BC51CF0}">
      <dsp:nvSpPr>
        <dsp:cNvPr id="0" name=""/>
        <dsp:cNvSpPr/>
      </dsp:nvSpPr>
      <dsp:spPr>
        <a:xfrm rot="5400000">
          <a:off x="1790265" y="2765366"/>
          <a:ext cx="187549" cy="225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816523" y="2784121"/>
        <a:ext cx="135035" cy="131284"/>
      </dsp:txXfrm>
    </dsp:sp>
    <dsp:sp modelId="{03AD54F8-4880-451D-B81B-4317229C5E6E}">
      <dsp:nvSpPr>
        <dsp:cNvPr id="0" name=""/>
        <dsp:cNvSpPr/>
      </dsp:nvSpPr>
      <dsp:spPr>
        <a:xfrm>
          <a:off x="523687" y="3002929"/>
          <a:ext cx="2720705" cy="500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赋值运算符</a:t>
          </a:r>
        </a:p>
      </dsp:txBody>
      <dsp:txXfrm>
        <a:off x="538335" y="3017577"/>
        <a:ext cx="2691409" cy="47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74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92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91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26035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1" y="1700214"/>
            <a:ext cx="11383433" cy="4789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03446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58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72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第五章       选择语句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授课教师：饶云波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关系运算符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结合规则：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80110" lvl="1" indent="-514350"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&lt; j &lt; k</a:t>
            </a:r>
          </a:p>
          <a:p>
            <a:pPr lvl="2"/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 &lt; j &lt; k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是合法的</a:t>
            </a:r>
          </a:p>
          <a:p>
            <a:pPr lvl="2"/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(i &lt; j) &lt; k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等价于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&lt;j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的结果（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）再与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比较大小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= 0.1, j = 0.2, k = 0.5</a:t>
            </a:r>
          </a:p>
          <a:p>
            <a:pPr lvl="2"/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&lt; j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lvl="2"/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&lt; j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 k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4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判等运算符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判等运算符作用：判断两个量是否相等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判等运算符：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80110" lvl="1" indent="-514350" algn="ctr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（等于）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（不等于）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判等表达式：用判等运算符将两个表达式连接起来的表达式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2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判等运算符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判等表达式的值：真（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   假（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80110" lvl="1" indent="-514350">
              <a:buNone/>
            </a:pPr>
            <a:r>
              <a:rPr lang="zh-CN" altLang="en-US" sz="2600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：关系运算符允许比较混合类型操作数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1154430" lvl="2" indent="-514350"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     如：表达式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1.5 != 2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1703070" lvl="4" indent="-514350"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 == 4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4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判等运算符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5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优先级别：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124712" lvl="2" indent="-457200"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&lt; j  ==  j  &lt; k</a:t>
            </a:r>
          </a:p>
          <a:p>
            <a:pPr lvl="2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等价于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&lt; j)  ==  (j  &lt; k)</a:t>
            </a:r>
          </a:p>
          <a:p>
            <a:pPr marL="514350" indent="-514350">
              <a:buAutoNum type="arabicPeriod" startAt="6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结合规则：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096000" y="1828800"/>
          <a:ext cx="376808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6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逻辑表达式：用</a:t>
            </a:r>
            <a:r>
              <a:rPr lang="zh-CN" altLang="en-US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表示“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”，</a:t>
            </a:r>
            <a:r>
              <a:rPr lang="zh-CN" altLang="en-US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表示“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构建逻辑表达式的</a:t>
            </a:r>
            <a:r>
              <a:rPr lang="zh-CN" altLang="en-US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&lt;,  &gt;,  &lt;=,  &gt;=</a:t>
            </a:r>
          </a:p>
          <a:p>
            <a:pPr marL="850392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判等运算符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==, !=</a:t>
            </a:r>
          </a:p>
          <a:p>
            <a:pPr marL="850392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en-US" altLang="zh-CN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5000"/>
              </a:lnSpc>
              <a:buNone/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! , &amp;&amp;,  ||</a:t>
            </a:r>
            <a:endParaRPr lang="zh-CN" altLang="en-US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84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逻辑运算符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 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（或）、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（非）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逻辑表达式的值：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80110" lvl="1" indent="-514350">
              <a:buFont typeface="Wingdings" pitchFamily="2" charset="2"/>
              <a:buChar char="Ø"/>
            </a:pP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逻辑与  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A  </a:t>
            </a:r>
            <a:r>
              <a:rPr lang="en-US" altLang="zh-CN" sz="2600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  B: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如果表达式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的值都是“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 lvl="2"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   则表达式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 &amp;&amp; 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结果为“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”（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其它情况运算结果为“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”（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924800" y="2133601"/>
          <a:ext cx="3048000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078">
                <a:tc>
                  <a:txBody>
                    <a:bodyPr/>
                    <a:lstStyle/>
                    <a:p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B</a:t>
                      </a:r>
                    </a:p>
                    <a:p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真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5473541" cy="2209800"/>
          </a:xfrm>
          <a:ln w="19050"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表达式：                               值？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&lt; 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&amp;&amp; (2 &lt; 3)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1E4AD7-DF30-4305-AE6B-E39BAF2D42B4}"/>
              </a:ext>
            </a:extLst>
          </p:cNvPr>
          <p:cNvSpPr txBox="1">
            <a:spLocks/>
          </p:cNvSpPr>
          <p:nvPr/>
        </p:nvSpPr>
        <p:spPr bwMode="auto">
          <a:xfrm>
            <a:off x="6019800" y="3580559"/>
            <a:ext cx="5715000" cy="2747665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None/>
              <a:defRPr lang="en-US" altLang="zh-CN" sz="2600" b="1" baseline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+mn-ea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dirty="0"/>
              <a:t>已知： </a:t>
            </a:r>
            <a:r>
              <a:rPr lang="en-US" dirty="0"/>
              <a:t>a =1,  b = 2, c = 3 </a:t>
            </a:r>
          </a:p>
          <a:p>
            <a:r>
              <a:rPr lang="zh-CN" altLang="en-US" dirty="0"/>
              <a:t>表达式：                                   值？                            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dirty="0"/>
              <a:t>a != c)  &amp;&amp; (a==b)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073CB1-9D7F-4930-93D9-27364B79FD98}"/>
              </a:ext>
            </a:extLst>
          </p:cNvPr>
          <p:cNvSpPr/>
          <p:nvPr/>
        </p:nvSpPr>
        <p:spPr>
          <a:xfrm>
            <a:off x="4724400" y="2914018"/>
            <a:ext cx="716303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A25647-E59D-47A5-9DE5-F3DB043812A6}"/>
              </a:ext>
            </a:extLst>
          </p:cNvPr>
          <p:cNvSpPr/>
          <p:nvPr/>
        </p:nvSpPr>
        <p:spPr>
          <a:xfrm>
            <a:off x="10777037" y="5642423"/>
            <a:ext cx="716303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1E193-0EB0-48AB-B1A0-A85D268DFC90}"/>
              </a:ext>
            </a:extLst>
          </p:cNvPr>
          <p:cNvSpPr/>
          <p:nvPr/>
        </p:nvSpPr>
        <p:spPr>
          <a:xfrm>
            <a:off x="6281237" y="5642425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EFCA6F-C9C9-494E-9B1D-5DE0DD0D639B}"/>
              </a:ext>
            </a:extLst>
          </p:cNvPr>
          <p:cNvSpPr/>
          <p:nvPr/>
        </p:nvSpPr>
        <p:spPr>
          <a:xfrm>
            <a:off x="8468307" y="5642424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A4BECA-FE25-48B6-B66B-21C614CE0A45}"/>
              </a:ext>
            </a:extLst>
          </p:cNvPr>
          <p:cNvSpPr/>
          <p:nvPr/>
        </p:nvSpPr>
        <p:spPr>
          <a:xfrm>
            <a:off x="957104" y="2914019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C807D9-5ABF-4E0C-B88B-3276895619AE}"/>
              </a:ext>
            </a:extLst>
          </p:cNvPr>
          <p:cNvSpPr/>
          <p:nvPr/>
        </p:nvSpPr>
        <p:spPr>
          <a:xfrm>
            <a:off x="3085770" y="2918765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5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060" indent="-514350">
              <a:buFont typeface="Wingdings" panose="05000000000000000000" pitchFamily="2" charset="2"/>
              <a:buChar char="n"/>
            </a:pP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逻辑或  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A  </a:t>
            </a:r>
            <a:r>
              <a:rPr lang="en-US" altLang="zh-CN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  B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如果表达式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一个的值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”，则表达式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A|| 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结果为“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(1)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其它情况运算结果为“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(0)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48600" y="1879332"/>
          <a:ext cx="3276600" cy="270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8668">
                <a:tc>
                  <a:txBody>
                    <a:bodyPr/>
                    <a:lstStyle/>
                    <a:p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B</a:t>
                      </a:r>
                    </a:p>
                    <a:p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真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5473541" cy="2209800"/>
          </a:xfrm>
          <a:ln w="19050"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表达式：                               值？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 &lt; 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||  (4 &lt; 3)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1E4AD7-DF30-4305-AE6B-E39BAF2D42B4}"/>
              </a:ext>
            </a:extLst>
          </p:cNvPr>
          <p:cNvSpPr txBox="1">
            <a:spLocks/>
          </p:cNvSpPr>
          <p:nvPr/>
        </p:nvSpPr>
        <p:spPr bwMode="auto">
          <a:xfrm>
            <a:off x="6019800" y="3580559"/>
            <a:ext cx="5715000" cy="2747665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None/>
              <a:defRPr lang="en-US" altLang="zh-CN" sz="2600" b="1" baseline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+mn-ea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dirty="0"/>
              <a:t>已知： </a:t>
            </a:r>
            <a:r>
              <a:rPr lang="en-US" dirty="0"/>
              <a:t>a =1,  b = 2, c = </a:t>
            </a:r>
            <a:r>
              <a:rPr lang="en-US" altLang="zh-CN" dirty="0"/>
              <a:t>1</a:t>
            </a:r>
            <a:r>
              <a:rPr lang="en-US" dirty="0"/>
              <a:t> </a:t>
            </a:r>
          </a:p>
          <a:p>
            <a:r>
              <a:rPr lang="zh-CN" altLang="en-US" dirty="0"/>
              <a:t>表达式：                                   值？                            </a:t>
            </a:r>
            <a:endParaRPr lang="en-US" altLang="zh-CN" dirty="0"/>
          </a:p>
          <a:p>
            <a:r>
              <a:rPr lang="en-US" altLang="zh-CN" sz="2400" dirty="0"/>
              <a:t>(a != c)  || (a==b)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073CB1-9D7F-4930-93D9-27364B79FD98}"/>
              </a:ext>
            </a:extLst>
          </p:cNvPr>
          <p:cNvSpPr/>
          <p:nvPr/>
        </p:nvSpPr>
        <p:spPr>
          <a:xfrm>
            <a:off x="4724400" y="2914018"/>
            <a:ext cx="716303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A25647-E59D-47A5-9DE5-F3DB043812A6}"/>
              </a:ext>
            </a:extLst>
          </p:cNvPr>
          <p:cNvSpPr/>
          <p:nvPr/>
        </p:nvSpPr>
        <p:spPr>
          <a:xfrm>
            <a:off x="10777037" y="5642423"/>
            <a:ext cx="716303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1E193-0EB0-48AB-B1A0-A85D268DFC90}"/>
              </a:ext>
            </a:extLst>
          </p:cNvPr>
          <p:cNvSpPr/>
          <p:nvPr/>
        </p:nvSpPr>
        <p:spPr>
          <a:xfrm>
            <a:off x="6281237" y="5642425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EFCA6F-C9C9-494E-9B1D-5DE0DD0D639B}"/>
              </a:ext>
            </a:extLst>
          </p:cNvPr>
          <p:cNvSpPr/>
          <p:nvPr/>
        </p:nvSpPr>
        <p:spPr>
          <a:xfrm>
            <a:off x="7924800" y="5642424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A4BECA-FE25-48B6-B66B-21C614CE0A45}"/>
              </a:ext>
            </a:extLst>
          </p:cNvPr>
          <p:cNvSpPr/>
          <p:nvPr/>
        </p:nvSpPr>
        <p:spPr>
          <a:xfrm>
            <a:off x="838200" y="2914019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C807D9-5ABF-4E0C-B88B-3276895619AE}"/>
              </a:ext>
            </a:extLst>
          </p:cNvPr>
          <p:cNvSpPr/>
          <p:nvPr/>
        </p:nvSpPr>
        <p:spPr>
          <a:xfrm>
            <a:off x="2590800" y="2918765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6764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060" indent="-514350">
              <a:buFont typeface="Wingdings" panose="05000000000000000000" pitchFamily="2" charset="2"/>
              <a:buChar char="n"/>
            </a:pP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逻辑非  ！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如果表达式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”，则！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结果为“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如果表达式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”，则！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结果为“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00600" y="3962400"/>
          <a:ext cx="2376264" cy="141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!A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2351088" y="1016000"/>
            <a:ext cx="7848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4160838" y="2887663"/>
            <a:ext cx="3556000" cy="2971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逻辑表达式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kumimoji="1" lang="zh-CN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endParaRPr kumimoji="1" lang="en-US" altLang="zh-CN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switch</a:t>
            </a:r>
            <a:r>
              <a:rPr kumimoji="1" lang="zh-CN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endParaRPr kumimoji="1" lang="zh-CN" altLang="en-US" sz="3600" dirty="0">
              <a:solidFill>
                <a:schemeClr val="accent6">
                  <a:lumMod val="7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90748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52600"/>
            <a:ext cx="3200400" cy="2209800"/>
          </a:xfrm>
          <a:ln w="19050"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表达式：         值？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 &lt; 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1E4AD7-DF30-4305-AE6B-E39BAF2D42B4}"/>
              </a:ext>
            </a:extLst>
          </p:cNvPr>
          <p:cNvSpPr txBox="1">
            <a:spLocks/>
          </p:cNvSpPr>
          <p:nvPr/>
        </p:nvSpPr>
        <p:spPr bwMode="auto">
          <a:xfrm>
            <a:off x="6019800" y="3580559"/>
            <a:ext cx="3962400" cy="2747665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None/>
              <a:defRPr lang="en-US" altLang="zh-CN" sz="2600" b="1" baseline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+mn-ea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dirty="0"/>
              <a:t>已知： </a:t>
            </a:r>
            <a:r>
              <a:rPr lang="en-US" dirty="0"/>
              <a:t>a = 1,  b = </a:t>
            </a:r>
            <a:r>
              <a:rPr lang="en-US" altLang="zh-CN" dirty="0"/>
              <a:t>1</a:t>
            </a:r>
            <a:r>
              <a:rPr lang="en-US" dirty="0"/>
              <a:t> </a:t>
            </a:r>
          </a:p>
          <a:p>
            <a:r>
              <a:rPr lang="zh-CN" altLang="en-US" dirty="0"/>
              <a:t>表达式：                值？                            </a:t>
            </a:r>
            <a:endParaRPr lang="en-US" altLang="zh-CN" dirty="0"/>
          </a:p>
          <a:p>
            <a:r>
              <a:rPr lang="en-US" altLang="zh-CN" sz="2400" dirty="0"/>
              <a:t>   ! (a != b)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A25647-E59D-47A5-9DE5-F3DB043812A6}"/>
              </a:ext>
            </a:extLst>
          </p:cNvPr>
          <p:cNvSpPr/>
          <p:nvPr/>
        </p:nvSpPr>
        <p:spPr>
          <a:xfrm>
            <a:off x="8903140" y="5642422"/>
            <a:ext cx="716303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1E193-0EB0-48AB-B1A0-A85D268DFC90}"/>
              </a:ext>
            </a:extLst>
          </p:cNvPr>
          <p:cNvSpPr/>
          <p:nvPr/>
        </p:nvSpPr>
        <p:spPr>
          <a:xfrm>
            <a:off x="6720794" y="5642423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A4BECA-FE25-48B6-B66B-21C614CE0A45}"/>
              </a:ext>
            </a:extLst>
          </p:cNvPr>
          <p:cNvSpPr/>
          <p:nvPr/>
        </p:nvSpPr>
        <p:spPr>
          <a:xfrm>
            <a:off x="1752599" y="3218819"/>
            <a:ext cx="716303" cy="461665"/>
          </a:xfrm>
          <a:prstGeom prst="rect">
            <a:avLst/>
          </a:prstGeom>
          <a:solidFill>
            <a:srgbClr val="00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C807D9-5ABF-4E0C-B88B-3276895619AE}"/>
              </a:ext>
            </a:extLst>
          </p:cNvPr>
          <p:cNvSpPr/>
          <p:nvPr/>
        </p:nvSpPr>
        <p:spPr>
          <a:xfrm>
            <a:off x="3505199" y="3223565"/>
            <a:ext cx="716303" cy="461665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63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逻辑表达式的值：真（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   假（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 startAt="4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逻辑表达式：用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将一个或两个表达式连接起来有意义的式子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80110" lvl="1" indent="-514350">
              <a:buFont typeface="Wingdings" pitchFamily="2" charset="2"/>
              <a:buChar char="Ø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当表达式为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判等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表达式时，表达式值为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1154430" lvl="2" indent="-514350"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如：（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 &lt; 2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||  (4 &lt; 3)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96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当表达式为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普通表达式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80110" lvl="1" indent="-514350">
              <a:buFont typeface="Arial" pitchFamily="34" charset="0"/>
              <a:buChar char="•"/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! a,    a &amp;&amp; -5 ,   4 ||  0</a:t>
            </a:r>
          </a:p>
          <a:p>
            <a:pPr marL="880110" lvl="1" indent="-514350">
              <a:buFont typeface="Arial" pitchFamily="34" charset="0"/>
              <a:buChar char="•"/>
            </a:pPr>
            <a:r>
              <a:rPr lang="zh-CN" altLang="en-US" sz="27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非零值  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-&gt;  </a:t>
            </a:r>
            <a:r>
              <a:rPr lang="zh-CN" altLang="en-US" sz="2700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7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7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  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-&gt;  </a:t>
            </a:r>
            <a:r>
              <a:rPr lang="zh-CN" altLang="en-US" sz="2700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endParaRPr lang="en-US" altLang="zh-CN" sz="2700" dirty="0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54430" lvl="2" indent="-514350"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如：若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 = 4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，则  </a:t>
            </a:r>
            <a:r>
              <a:rPr lang="en-US" altLang="zh-CN" sz="2600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! a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zh-CN" altLang="en-US" sz="2600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sz="2600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154430" lvl="2" indent="-51435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         a  &amp;&amp; -5,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结果为真，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1154430" lvl="2" indent="-51435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         4  ||  0,    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结果为真，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4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zh-CN" altLang="en-US" sz="2800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800" u="sng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系统给出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逻辑表达式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运算值时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代表“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“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代表“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但反过来在一个表达式中判断一个量是为“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”还是为“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”时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以“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代表“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”，以“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的数值作为“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21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52CFA87D-C856-44FD-9D91-174DEB0ECC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5625" y="481012"/>
            <a:ext cx="8540750" cy="7381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逻辑运算符：短路计算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A742C2F5-2482-4506-8BB9-44752C3CA3B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1447800"/>
            <a:ext cx="10896600" cy="1143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5000"/>
              </a:spcBef>
            </a:pPr>
            <a:r>
              <a:rPr lang="zh-CN" altLang="en-US" sz="2800" dirty="0"/>
              <a:t>运算符</a:t>
            </a:r>
            <a:r>
              <a:rPr lang="en-US" altLang="zh-CN" sz="2800" dirty="0">
                <a:solidFill>
                  <a:schemeClr val="hlink"/>
                </a:solidFill>
              </a:rPr>
              <a:t>&amp;&amp;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chemeClr val="hlink"/>
                </a:solidFill>
              </a:rPr>
              <a:t>||</a:t>
            </a:r>
            <a:r>
              <a:rPr lang="zh-CN" altLang="en-US" sz="2800" dirty="0"/>
              <a:t>都执行短路计算，如果根据</a:t>
            </a:r>
            <a:r>
              <a:rPr lang="zh-CN" altLang="en-US" sz="2800" dirty="0">
                <a:solidFill>
                  <a:srgbClr val="CC00CC"/>
                </a:solidFill>
              </a:rPr>
              <a:t>左操作数</a:t>
            </a:r>
            <a:r>
              <a:rPr lang="zh-CN" altLang="en-US" sz="2800" dirty="0"/>
              <a:t>就能推出表达式结果，就不计算右操作数。</a:t>
            </a:r>
          </a:p>
          <a:p>
            <a:pPr>
              <a:lnSpc>
                <a:spcPct val="130000"/>
              </a:lnSpc>
              <a:spcBef>
                <a:spcPct val="35000"/>
              </a:spcBef>
            </a:pPr>
            <a:endParaRPr lang="zh-CN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70371-364B-48A0-8850-0EC660C3F23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6396614" y="3124200"/>
            <a:ext cx="5566786" cy="308233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lnSpc>
                <a:spcPct val="130000"/>
              </a:lnSpc>
              <a:spcBef>
                <a:spcPct val="350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sz="2800" b="1" kern="0" baseline="0">
                <a:solidFill>
                  <a:srgbClr val="000066"/>
                </a:solidFill>
                <a:latin typeface="+mn-ea"/>
              </a:defRPr>
            </a:lvl1pPr>
            <a:lvl2pPr marL="742950" lvl="1" indent="-285750">
              <a:lnSpc>
                <a:spcPct val="130000"/>
              </a:lnSpc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 sz="2800" b="1" kern="0">
                <a:solidFill>
                  <a:srgbClr val="000066"/>
                </a:solidFill>
                <a:latin typeface="+mn-ea"/>
              </a:defRPr>
            </a:lvl2pPr>
            <a:lvl3pPr marL="1085850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sz="2200" b="1">
                <a:solidFill>
                  <a:srgbClr val="000066"/>
                </a:solidFill>
                <a:latin typeface="+mn-lt"/>
              </a:defRPr>
            </a:lvl3pPr>
            <a:lvl4pPr marL="1428750" indent="-228600">
              <a:spcBef>
                <a:spcPct val="20000"/>
              </a:spcBef>
              <a:buChar char="–"/>
              <a:defRPr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spcBef>
                <a:spcPct val="20000"/>
              </a:spcBef>
              <a:buChar char="•"/>
              <a:defRPr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lvl="1"/>
            <a:r>
              <a:rPr lang="en-US" dirty="0"/>
              <a:t>int b, x = 9, y = 5;</a:t>
            </a:r>
            <a:endParaRPr lang="en-US" altLang="zh-CN" dirty="0"/>
          </a:p>
          <a:p>
            <a:pPr lvl="1"/>
            <a:r>
              <a:rPr lang="en-US" dirty="0"/>
              <a:t>b = x &gt; y || x++ == y--;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>
                <a:solidFill>
                  <a:srgbClr val="CC00CC"/>
                </a:solidFill>
              </a:rPr>
              <a:t>结果：</a:t>
            </a:r>
            <a:r>
              <a:rPr lang="en-US" dirty="0">
                <a:solidFill>
                  <a:srgbClr val="CC00CC"/>
                </a:solidFill>
              </a:rPr>
              <a:t>b=1</a:t>
            </a:r>
            <a:r>
              <a:rPr lang="zh-CN" altLang="en-US" dirty="0">
                <a:solidFill>
                  <a:srgbClr val="CC00CC"/>
                </a:solidFill>
              </a:rPr>
              <a:t>，</a:t>
            </a:r>
            <a:r>
              <a:rPr lang="en-US" dirty="0">
                <a:solidFill>
                  <a:srgbClr val="CC00CC"/>
                </a:solidFill>
              </a:rPr>
              <a:t>x = 9</a:t>
            </a:r>
            <a:r>
              <a:rPr lang="zh-CN" altLang="en-US" dirty="0">
                <a:solidFill>
                  <a:srgbClr val="CC00CC"/>
                </a:solidFill>
              </a:rPr>
              <a:t>，</a:t>
            </a:r>
            <a:r>
              <a:rPr lang="en-US" dirty="0">
                <a:solidFill>
                  <a:srgbClr val="CC00CC"/>
                </a:solidFill>
              </a:rPr>
              <a:t>y = 5</a:t>
            </a:r>
            <a:endParaRPr lang="en-US" altLang="zh-CN" dirty="0">
              <a:solidFill>
                <a:srgbClr val="CC00CC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8DD667-5737-41E9-98DD-BB41B14A13D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85188" y="3124200"/>
            <a:ext cx="5410200" cy="308233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35000"/>
              </a:spcBef>
            </a:pPr>
            <a:r>
              <a:rPr lang="zh-CN" altLang="en-US" sz="2800" kern="0" dirty="0"/>
              <a:t>例子</a:t>
            </a:r>
            <a:r>
              <a:rPr lang="en-US" altLang="zh-CN" sz="2800" kern="0" dirty="0"/>
              <a:t>1</a:t>
            </a:r>
            <a:r>
              <a:rPr lang="zh-CN" altLang="en-US" sz="2800" kern="0" dirty="0"/>
              <a:t>：</a:t>
            </a:r>
          </a:p>
          <a:p>
            <a:pPr lvl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sz="2800" kern="0" dirty="0"/>
              <a:t>int b, x = 3, y = 5;</a:t>
            </a:r>
            <a:endParaRPr lang="en-US" altLang="zh-CN" sz="2800" kern="0" dirty="0"/>
          </a:p>
          <a:p>
            <a:pPr lvl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sz="2800" kern="0" dirty="0"/>
              <a:t>b = x &gt; y &amp;&amp; x++ == y--;</a:t>
            </a:r>
            <a:endParaRPr lang="en-US" altLang="zh-CN" sz="2800" kern="0" dirty="0"/>
          </a:p>
          <a:p>
            <a:pPr marL="457200" lvl="1" indent="0">
              <a:lnSpc>
                <a:spcPct val="130000"/>
              </a:lnSpc>
              <a:spcBef>
                <a:spcPct val="35000"/>
              </a:spcBef>
              <a:buNone/>
            </a:pPr>
            <a:r>
              <a:rPr lang="zh-CN" altLang="en-US" sz="2800" kern="0" dirty="0">
                <a:solidFill>
                  <a:srgbClr val="CC00CC"/>
                </a:solidFill>
              </a:rPr>
              <a:t>结果：</a:t>
            </a:r>
            <a:r>
              <a:rPr lang="en-US" sz="2800" kern="0" dirty="0">
                <a:solidFill>
                  <a:srgbClr val="CC00CC"/>
                </a:solidFill>
              </a:rPr>
              <a:t>b=0</a:t>
            </a:r>
            <a:r>
              <a:rPr lang="zh-CN" altLang="en-US" sz="2800" kern="0" dirty="0">
                <a:solidFill>
                  <a:srgbClr val="CC00CC"/>
                </a:solidFill>
              </a:rPr>
              <a:t>，</a:t>
            </a:r>
            <a:r>
              <a:rPr lang="en-US" sz="2800" kern="0" dirty="0">
                <a:solidFill>
                  <a:srgbClr val="CC00CC"/>
                </a:solidFill>
              </a:rPr>
              <a:t>x = 3</a:t>
            </a:r>
            <a:r>
              <a:rPr lang="zh-CN" altLang="en-US" sz="2800" kern="0" dirty="0">
                <a:solidFill>
                  <a:srgbClr val="CC00CC"/>
                </a:solidFill>
              </a:rPr>
              <a:t>，</a:t>
            </a:r>
            <a:r>
              <a:rPr lang="en-US" sz="2800" kern="0" dirty="0">
                <a:solidFill>
                  <a:srgbClr val="CC00CC"/>
                </a:solidFill>
              </a:rPr>
              <a:t>y = 5</a:t>
            </a:r>
            <a:endParaRPr lang="en-US" altLang="zh-CN" sz="2800" kern="0" dirty="0">
              <a:solidFill>
                <a:srgbClr val="CC00CC"/>
              </a:solidFill>
            </a:endParaRPr>
          </a:p>
          <a:p>
            <a:pPr>
              <a:lnSpc>
                <a:spcPct val="130000"/>
              </a:lnSpc>
              <a:spcBef>
                <a:spcPct val="35000"/>
              </a:spcBef>
            </a:pPr>
            <a:endParaRPr lang="en-US" altLang="zh-CN" sz="28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028" name="Group 116">
            <a:extLst>
              <a:ext uri="{FF2B5EF4-FFF2-40B4-BE49-F238E27FC236}">
                <a16:creationId xmlns:a16="http://schemas.microsoft.com/office/drawing/2014/main" id="{C11A8E77-D6D3-4EE6-B53F-75BF1D290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48437"/>
              </p:ext>
            </p:extLst>
          </p:nvPr>
        </p:nvGraphicFramePr>
        <p:xfrm>
          <a:off x="609600" y="534989"/>
          <a:ext cx="10972800" cy="6018211"/>
        </p:xfrm>
        <a:graphic>
          <a:graphicData uri="http://schemas.openxmlformats.org/drawingml/2006/table">
            <a:tbl>
              <a:tblPr/>
              <a:tblGrid>
                <a:gridCol w="1376005">
                  <a:extLst>
                    <a:ext uri="{9D8B030D-6E8A-4147-A177-3AD203B41FA5}">
                      <a16:colId xmlns:a16="http://schemas.microsoft.com/office/drawing/2014/main" val="3960034302"/>
                    </a:ext>
                  </a:extLst>
                </a:gridCol>
                <a:gridCol w="3509495">
                  <a:extLst>
                    <a:ext uri="{9D8B030D-6E8A-4147-A177-3AD203B41FA5}">
                      <a16:colId xmlns:a16="http://schemas.microsoft.com/office/drawing/2014/main" val="2641348321"/>
                    </a:ext>
                  </a:extLst>
                </a:gridCol>
                <a:gridCol w="4347233">
                  <a:extLst>
                    <a:ext uri="{9D8B030D-6E8A-4147-A177-3AD203B41FA5}">
                      <a16:colId xmlns:a16="http://schemas.microsoft.com/office/drawing/2014/main" val="3358218306"/>
                    </a:ext>
                  </a:extLst>
                </a:gridCol>
                <a:gridCol w="1740067">
                  <a:extLst>
                    <a:ext uri="{9D8B030D-6E8A-4147-A177-3AD203B41FA5}">
                      <a16:colId xmlns:a16="http://schemas.microsoft.com/office/drawing/2014/main" val="3599229998"/>
                    </a:ext>
                  </a:extLst>
                </a:gridCol>
              </a:tblGrid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84780"/>
                  </a:ext>
                </a:extLst>
              </a:tr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后缀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自增、自减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      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左结合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06745"/>
                  </a:ext>
                </a:extLst>
              </a:tr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前缀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自增、自减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      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右结合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35996"/>
                  </a:ext>
                </a:extLst>
              </a:tr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一元正号、负号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     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12519"/>
                  </a:ext>
                </a:extLst>
              </a:tr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一元逻辑运算符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88728"/>
                  </a:ext>
                </a:extLst>
              </a:tr>
              <a:tr h="55296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乘法类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左结合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005252"/>
                  </a:ext>
                </a:extLst>
              </a:tr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加法类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左结合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83609"/>
                  </a:ext>
                </a:extLst>
              </a:tr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  &lt;   &gt;=   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左结合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89112"/>
                  </a:ext>
                </a:extLst>
              </a:tr>
              <a:tr h="56907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判等运算符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   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左结合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943571"/>
                  </a:ext>
                </a:extLst>
              </a:tr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二元逻辑运算符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    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左结合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83178"/>
                  </a:ext>
                </a:extLst>
              </a:tr>
              <a:tr h="54401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 *=  /=  %=  += -=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16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400" b="1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右结合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731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2351088" y="1016000"/>
            <a:ext cx="7848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4160838" y="2887663"/>
            <a:ext cx="3840162" cy="2971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逻辑表达式</a:t>
            </a:r>
            <a:endParaRPr kumimoji="1" lang="en-US" altLang="zh-CN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switch</a:t>
            </a:r>
            <a:r>
              <a:rPr kumimoji="1" lang="zh-CN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endParaRPr kumimoji="1" lang="zh-CN" altLang="en-US" sz="3600" dirty="0">
              <a:solidFill>
                <a:schemeClr val="accent6">
                  <a:lumMod val="7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9831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选择分支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981200" y="2286000"/>
            <a:ext cx="141724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81200" y="3294112"/>
            <a:ext cx="141724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6553200" y="3276600"/>
            <a:ext cx="1741512" cy="539080"/>
          </a:xfrm>
          <a:prstGeom prst="diamond">
            <a:avLst/>
          </a:prstGeom>
          <a:solidFill>
            <a:srgbClr val="00B05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305056" y="2624336"/>
            <a:ext cx="1296144" cy="423664"/>
          </a:xfrm>
          <a:prstGeom prst="wedgeRoundRectCallout">
            <a:avLst>
              <a:gd name="adj1" fmla="val -52933"/>
              <a:gd name="adj2" fmla="val 14600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103086" y="3668198"/>
            <a:ext cx="1361728" cy="588404"/>
          </a:xfrm>
          <a:prstGeom prst="wedgeRoundRectCallout">
            <a:avLst>
              <a:gd name="adj1" fmla="val 119339"/>
              <a:gd name="adj2" fmla="val 4189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不成立</a:t>
            </a:r>
          </a:p>
        </p:txBody>
      </p:sp>
      <p:sp>
        <p:nvSpPr>
          <p:cNvPr id="9" name="下箭头 8"/>
          <p:cNvSpPr/>
          <p:nvPr/>
        </p:nvSpPr>
        <p:spPr>
          <a:xfrm>
            <a:off x="2572816" y="2731696"/>
            <a:ext cx="216024" cy="5760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981200" y="4374232"/>
            <a:ext cx="141724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74193" y="3798168"/>
            <a:ext cx="216024" cy="5760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81800" y="2133600"/>
            <a:ext cx="130108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939529" y="3353780"/>
            <a:ext cx="1221904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7368952" y="2624336"/>
            <a:ext cx="216024" cy="5760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34372" y="4700464"/>
            <a:ext cx="130108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7376900" y="3891880"/>
            <a:ext cx="216024" cy="79208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6200000">
            <a:off x="8485076" y="3281772"/>
            <a:ext cx="216024" cy="5760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>
            <a:extLst>
              <a:ext uri="{FF2B5EF4-FFF2-40B4-BE49-F238E27FC236}">
                <a16:creationId xmlns:a16="http://schemas.microsoft.com/office/drawing/2014/main" id="{75923254-2556-4831-B696-B466013802B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6" y="941389"/>
            <a:ext cx="6099170" cy="1166812"/>
          </a:xfrm>
        </p:spPr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语句最简单的格式：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if (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语句</a:t>
            </a:r>
          </a:p>
        </p:txBody>
      </p:sp>
      <p:cxnSp>
        <p:nvCxnSpPr>
          <p:cNvPr id="162883" name="AutoShape 67">
            <a:extLst>
              <a:ext uri="{FF2B5EF4-FFF2-40B4-BE49-F238E27FC236}">
                <a16:creationId xmlns:a16="http://schemas.microsoft.com/office/drawing/2014/main" id="{1D45C134-8548-4DBF-BE9C-CA4C60F16589}"/>
              </a:ext>
            </a:extLst>
          </p:cNvPr>
          <p:cNvCxnSpPr>
            <a:cxnSpLocks noChangeShapeType="1"/>
            <a:stCxn id="162881" idx="2"/>
          </p:cNvCxnSpPr>
          <p:nvPr/>
        </p:nvCxnSpPr>
        <p:spPr bwMode="auto">
          <a:xfrm>
            <a:off x="8482013" y="1666876"/>
            <a:ext cx="0" cy="657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grpSp>
        <p:nvGrpSpPr>
          <p:cNvPr id="162892" name="Group 76">
            <a:extLst>
              <a:ext uri="{FF2B5EF4-FFF2-40B4-BE49-F238E27FC236}">
                <a16:creationId xmlns:a16="http://schemas.microsoft.com/office/drawing/2014/main" id="{CB2290A7-9B67-4EBA-9FFE-1DFE99EE16D5}"/>
              </a:ext>
            </a:extLst>
          </p:cNvPr>
          <p:cNvGrpSpPr>
            <a:grpSpLocks/>
          </p:cNvGrpSpPr>
          <p:nvPr/>
        </p:nvGrpSpPr>
        <p:grpSpPr bwMode="auto">
          <a:xfrm>
            <a:off x="7629525" y="2305051"/>
            <a:ext cx="1670050" cy="1268413"/>
            <a:chOff x="3520" y="2008"/>
            <a:chExt cx="1052" cy="799"/>
          </a:xfrm>
        </p:grpSpPr>
        <p:sp>
          <p:nvSpPr>
            <p:cNvPr id="162882" name="AutoShape 66">
              <a:extLst>
                <a:ext uri="{FF2B5EF4-FFF2-40B4-BE49-F238E27FC236}">
                  <a16:creationId xmlns:a16="http://schemas.microsoft.com/office/drawing/2014/main" id="{B9753F0C-2F40-4B09-B037-4575D3631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2008"/>
              <a:ext cx="1052" cy="350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CC0000"/>
                  </a:solidFill>
                </a:rPr>
                <a:t>语句</a:t>
              </a:r>
            </a:p>
          </p:txBody>
        </p:sp>
        <p:cxnSp>
          <p:nvCxnSpPr>
            <p:cNvPr id="162884" name="AutoShape 68">
              <a:extLst>
                <a:ext uri="{FF2B5EF4-FFF2-40B4-BE49-F238E27FC236}">
                  <a16:creationId xmlns:a16="http://schemas.microsoft.com/office/drawing/2014/main" id="{0D601D3A-F513-4AEE-9AE7-A5D03A17FD25}"/>
                </a:ext>
              </a:extLst>
            </p:cNvPr>
            <p:cNvCxnSpPr>
              <a:cxnSpLocks noChangeShapeType="1"/>
              <a:stCxn id="162882" idx="2"/>
            </p:cNvCxnSpPr>
            <p:nvPr/>
          </p:nvCxnSpPr>
          <p:spPr bwMode="auto">
            <a:xfrm flipH="1">
              <a:off x="4045" y="2370"/>
              <a:ext cx="1" cy="4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</p:grpSp>
      <p:grpSp>
        <p:nvGrpSpPr>
          <p:cNvPr id="162893" name="Group 77">
            <a:extLst>
              <a:ext uri="{FF2B5EF4-FFF2-40B4-BE49-F238E27FC236}">
                <a16:creationId xmlns:a16="http://schemas.microsoft.com/office/drawing/2014/main" id="{C81D653A-9DE8-4D6E-A236-ABCBF1C39E48}"/>
              </a:ext>
            </a:extLst>
          </p:cNvPr>
          <p:cNvGrpSpPr>
            <a:grpSpLocks/>
          </p:cNvGrpSpPr>
          <p:nvPr/>
        </p:nvGrpSpPr>
        <p:grpSpPr bwMode="auto">
          <a:xfrm>
            <a:off x="8480426" y="817564"/>
            <a:ext cx="1755775" cy="2408237"/>
            <a:chOff x="4028" y="1071"/>
            <a:chExt cx="1106" cy="1517"/>
          </a:xfrm>
        </p:grpSpPr>
        <p:sp>
          <p:nvSpPr>
            <p:cNvPr id="162889" name="Rectangle 73">
              <a:extLst>
                <a:ext uri="{FF2B5EF4-FFF2-40B4-BE49-F238E27FC236}">
                  <a16:creationId xmlns:a16="http://schemas.microsoft.com/office/drawing/2014/main" id="{73397F6B-CFF3-42CC-A1A2-BEF535D3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1071"/>
              <a:ext cx="562" cy="30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CC0000"/>
                  </a:solidFill>
                </a:rPr>
                <a:t>假</a:t>
              </a:r>
              <a:r>
                <a:rPr lang="en-US" altLang="zh-CN" b="1">
                  <a:solidFill>
                    <a:srgbClr val="CC0000"/>
                  </a:solidFill>
                </a:rPr>
                <a:t>(0)</a:t>
              </a:r>
              <a:endParaRPr lang="zh-CN" altLang="en-US" b="1">
                <a:solidFill>
                  <a:srgbClr val="CC0000"/>
                </a:solidFill>
              </a:endParaRPr>
            </a:p>
          </p:txBody>
        </p:sp>
        <p:cxnSp>
          <p:nvCxnSpPr>
            <p:cNvPr id="162885" name="AutoShape 69">
              <a:extLst>
                <a:ext uri="{FF2B5EF4-FFF2-40B4-BE49-F238E27FC236}">
                  <a16:creationId xmlns:a16="http://schemas.microsoft.com/office/drawing/2014/main" id="{ADF9E0F4-6885-4DCE-8AAF-21EDE2489D62}"/>
                </a:ext>
              </a:extLst>
            </p:cNvPr>
            <p:cNvCxnSpPr>
              <a:cxnSpLocks noChangeShapeType="1"/>
              <a:stCxn id="162881" idx="3"/>
            </p:cNvCxnSpPr>
            <p:nvPr/>
          </p:nvCxnSpPr>
          <p:spPr bwMode="auto">
            <a:xfrm>
              <a:off x="4621" y="1366"/>
              <a:ext cx="399" cy="1221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162886" name="AutoShape 70">
              <a:extLst>
                <a:ext uri="{FF2B5EF4-FFF2-40B4-BE49-F238E27FC236}">
                  <a16:creationId xmlns:a16="http://schemas.microsoft.com/office/drawing/2014/main" id="{6237EB7B-FC56-4AED-9286-30B933F910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028" y="2588"/>
              <a:ext cx="9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</p:grpSp>
      <p:grpSp>
        <p:nvGrpSpPr>
          <p:cNvPr id="162890" name="Group 74">
            <a:extLst>
              <a:ext uri="{FF2B5EF4-FFF2-40B4-BE49-F238E27FC236}">
                <a16:creationId xmlns:a16="http://schemas.microsoft.com/office/drawing/2014/main" id="{70FD1B9D-9BA6-45E1-88F1-D48E7DFE3A0A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511175"/>
            <a:ext cx="1843088" cy="1136650"/>
            <a:chOff x="3448" y="878"/>
            <a:chExt cx="1161" cy="716"/>
          </a:xfrm>
        </p:grpSpPr>
        <p:sp>
          <p:nvSpPr>
            <p:cNvPr id="162881" name="AutoShape 65">
              <a:extLst>
                <a:ext uri="{FF2B5EF4-FFF2-40B4-BE49-F238E27FC236}">
                  <a16:creationId xmlns:a16="http://schemas.microsoft.com/office/drawing/2014/main" id="{52A45554-2251-472F-921E-5FF2BB2D7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1138"/>
              <a:ext cx="1161" cy="456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C0000"/>
                  </a:solidFill>
                </a:rPr>
                <a:t>表达式</a:t>
              </a:r>
            </a:p>
          </p:txBody>
        </p:sp>
        <p:cxnSp>
          <p:nvCxnSpPr>
            <p:cNvPr id="162887" name="AutoShape 71">
              <a:extLst>
                <a:ext uri="{FF2B5EF4-FFF2-40B4-BE49-F238E27FC236}">
                  <a16:creationId xmlns:a16="http://schemas.microsoft.com/office/drawing/2014/main" id="{7EE389DC-B940-46AF-81D8-07FBD2465E81}"/>
                </a:ext>
              </a:extLst>
            </p:cNvPr>
            <p:cNvCxnSpPr>
              <a:cxnSpLocks noChangeShapeType="1"/>
              <a:endCxn id="162881" idx="0"/>
            </p:cNvCxnSpPr>
            <p:nvPr/>
          </p:nvCxnSpPr>
          <p:spPr bwMode="auto">
            <a:xfrm>
              <a:off x="4029" y="878"/>
              <a:ext cx="0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</p:grpSp>
      <p:sp>
        <p:nvSpPr>
          <p:cNvPr id="162888" name="Rectangle 72">
            <a:extLst>
              <a:ext uri="{FF2B5EF4-FFF2-40B4-BE49-F238E27FC236}">
                <a16:creationId xmlns:a16="http://schemas.microsoft.com/office/drawing/2014/main" id="{D37DFFFE-8F1A-4D84-BA8D-32A75FE8C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0" y="1647826"/>
            <a:ext cx="865188" cy="4603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CC0000"/>
                </a:solidFill>
              </a:rPr>
              <a:t>真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zh-CN" altLang="en-US" b="1" dirty="0">
                <a:solidFill>
                  <a:srgbClr val="CC0000"/>
                </a:solidFill>
              </a:rPr>
              <a:t>非</a:t>
            </a:r>
            <a:r>
              <a:rPr lang="en-US" altLang="zh-CN" b="1" dirty="0">
                <a:solidFill>
                  <a:srgbClr val="CC0000"/>
                </a:solidFill>
              </a:rPr>
              <a:t>0)</a:t>
            </a:r>
            <a:endParaRPr lang="zh-CN" altLang="en-US" b="1" dirty="0">
              <a:solidFill>
                <a:srgbClr val="CC0000"/>
              </a:solidFill>
            </a:endParaRPr>
          </a:p>
        </p:txBody>
      </p:sp>
      <p:sp>
        <p:nvSpPr>
          <p:cNvPr id="162891" name="Rectangle 75">
            <a:extLst>
              <a:ext uri="{FF2B5EF4-FFF2-40B4-BE49-F238E27FC236}">
                <a16:creationId xmlns:a16="http://schemas.microsoft.com/office/drawing/2014/main" id="{C2B50877-9DBD-474E-9927-48A1CB50DF2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62000" y="2108201"/>
            <a:ext cx="5586414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0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sz="26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6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6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6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162894" name="Rectangle 78">
            <a:extLst>
              <a:ext uri="{FF2B5EF4-FFF2-40B4-BE49-F238E27FC236}">
                <a16:creationId xmlns:a16="http://schemas.microsoft.com/office/drawing/2014/main" id="{A0E7187C-8E00-4712-902C-961534F0F1E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09606" y="3741740"/>
            <a:ext cx="6781794" cy="288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语句的表达式能判定变量是否落在某个数值范围内，如判定 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 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是否成立：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(0 &lt;= </a:t>
            </a:r>
            <a:r>
              <a:rPr lang="en-US" altLang="zh-CN" b="1" dirty="0" err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&amp;&amp; </a:t>
            </a:r>
            <a:r>
              <a:rPr lang="en-US" altLang="zh-CN" b="1" dirty="0" err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 n) …</a:t>
            </a:r>
            <a:endParaRPr lang="zh-CN" altLang="en-US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相反情况判定：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 0 ||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&gt;= n) …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62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62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62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/>
      <p:bldP spid="162888" grpId="0" animBg="1"/>
      <p:bldP spid="162891" grpId="0" build="p"/>
      <p:bldP spid="1628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：根据用户输入判断一个整数是否为正数，如果是则显示“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”，否则什么都不显示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存储该数据；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接受用户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，存储在该变量中；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变量中值是否为正数；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判断结果。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1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4914" y="457200"/>
            <a:ext cx="11387667" cy="1143000"/>
          </a:xfrm>
        </p:spPr>
        <p:txBody>
          <a:bodyPr/>
          <a:lstStyle/>
          <a:p>
            <a:r>
              <a:rPr lang="zh-CN" altLang="en-US" sz="5400" dirty="0"/>
              <a:t>语句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6401" y="1905000"/>
            <a:ext cx="11383433" cy="4584701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zh-CN" altLang="en-US" sz="2400" dirty="0"/>
              <a:t>现在我们见过了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语句和表达式语句。</a:t>
            </a:r>
          </a:p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en-US" altLang="zh-CN" sz="2400" dirty="0"/>
              <a:t>C</a:t>
            </a:r>
            <a:r>
              <a:rPr lang="zh-CN" altLang="en-US" sz="2400" dirty="0"/>
              <a:t>语言的语句：</a:t>
            </a:r>
            <a:endParaRPr lang="en-US" altLang="zh-CN" sz="2400" dirty="0"/>
          </a:p>
          <a:p>
            <a:pPr lvl="1">
              <a:lnSpc>
                <a:spcPct val="125000"/>
              </a:lnSpc>
              <a:spcBef>
                <a:spcPct val="35000"/>
              </a:spcBef>
            </a:pPr>
            <a:r>
              <a:rPr lang="zh-CN" altLang="en-US" dirty="0">
                <a:latin typeface="Courier New" panose="02070309020205020404" pitchFamily="49" charset="0"/>
              </a:rPr>
              <a:t>选择语句：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switch</a:t>
            </a:r>
            <a:r>
              <a:rPr lang="zh-CN" altLang="en-US" dirty="0">
                <a:latin typeface="Courier New" panose="02070309020205020404" pitchFamily="49" charset="0"/>
              </a:rPr>
              <a:t>语句。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</a:pPr>
            <a:r>
              <a:rPr lang="zh-CN" altLang="en-US" dirty="0">
                <a:latin typeface="Courier New" panose="02070309020205020404" pitchFamily="49" charset="0"/>
              </a:rPr>
              <a:t>循环语句：</a:t>
            </a:r>
            <a:r>
              <a:rPr lang="en-US" altLang="zh-CN" dirty="0">
                <a:latin typeface="Courier New" panose="02070309020205020404" pitchFamily="49" charset="0"/>
              </a:rPr>
              <a:t>while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</a:rPr>
              <a:t>do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for</a:t>
            </a:r>
            <a:r>
              <a:rPr lang="zh-CN" altLang="en-US" dirty="0">
                <a:latin typeface="Courier New" panose="02070309020205020404" pitchFamily="49" charset="0"/>
              </a:rPr>
              <a:t>语句。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</a:pPr>
            <a:r>
              <a:rPr lang="zh-CN" altLang="en-US" dirty="0">
                <a:latin typeface="Courier New" panose="02070309020205020404" pitchFamily="49" charset="0"/>
              </a:rPr>
              <a:t>跳转语句：</a:t>
            </a:r>
            <a:r>
              <a:rPr lang="en-US" altLang="zh-CN" dirty="0">
                <a:latin typeface="Courier New" panose="02070309020205020404" pitchFamily="49" charset="0"/>
              </a:rPr>
              <a:t>break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</a:rPr>
              <a:t>continue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 err="1">
                <a:latin typeface="Courier New" panose="02070309020205020404" pitchFamily="49" charset="0"/>
              </a:rPr>
              <a:t>goto</a:t>
            </a:r>
            <a:r>
              <a:rPr lang="zh-CN" altLang="en-US" dirty="0">
                <a:latin typeface="Courier New" panose="02070309020205020404" pitchFamily="49" charset="0"/>
              </a:rPr>
              <a:t>语句，</a:t>
            </a:r>
            <a:r>
              <a:rPr lang="en-US" altLang="zh-CN" dirty="0">
                <a:latin typeface="Courier New" panose="02070309020205020404" pitchFamily="49" charset="0"/>
              </a:rPr>
              <a:t>return</a:t>
            </a:r>
            <a:r>
              <a:rPr lang="zh-CN" altLang="en-US" dirty="0">
                <a:latin typeface="Courier New" panose="02070309020205020404" pitchFamily="49" charset="0"/>
              </a:rPr>
              <a:t>语句也算此类。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ct val="35000"/>
              </a:spcBef>
            </a:pPr>
            <a:r>
              <a:rPr lang="zh-CN" altLang="en-US" dirty="0"/>
              <a:t>复合语句：把几条语句组合成一条语句。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</a:pPr>
            <a:r>
              <a:rPr lang="zh-CN" altLang="en-US" dirty="0"/>
              <a:t>空语句：不执行任何操作。</a:t>
            </a:r>
          </a:p>
        </p:txBody>
      </p:sp>
    </p:spTree>
    <p:extLst>
      <p:ext uri="{BB962C8B-B14F-4D97-AF65-F5344CB8AC3E}">
        <p14:creationId xmlns:p14="http://schemas.microsoft.com/office/powerpoint/2010/main" val="2166253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  <p:bldP spid="146435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：根据用户输入判断一个整数是否为正数，如果是则显示“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”，否则什么都不显示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接受用户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，存储在该变量中；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变量中值是否为正数；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判断结果。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038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：根据用户输入判断一个整数是否为正数，如果是则显示“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”，否则什么都不显示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（“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&amp;a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变量中值是否为正数；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判断结果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：根据用户输入判断一个整数是否为正数，如果是则显示“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”，否则什么都不显示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（“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&amp;a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判断变量中值是否为正数；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输出判断结果。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257800" y="2971800"/>
            <a:ext cx="53285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显示 “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：根据用户输入判断一个整数是否为正数，如果是则显示“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”，否则什么都不显示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（“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&amp;a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判断变量中值是否为正数；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输出判断结果。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257800" y="2971800"/>
            <a:ext cx="53285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(a &gt; 0)  </a:t>
            </a: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(“positive\n”);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774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1400" y="876300"/>
            <a:ext cx="65532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(“%d”, &amp;a);</a:t>
            </a:r>
          </a:p>
          <a:p>
            <a:pPr marL="0" indent="0">
              <a:buNone/>
            </a:pPr>
            <a:r>
              <a:rPr lang="en-US" altLang="zh-CN" dirty="0"/>
              <a:t>	if (a &gt; 0) </a:t>
            </a:r>
            <a:r>
              <a:rPr lang="en-US" altLang="zh-CN" dirty="0" err="1"/>
              <a:t>printf</a:t>
            </a:r>
            <a:r>
              <a:rPr lang="en-US" altLang="zh-CN" dirty="0"/>
              <a:t>(“positive\n”);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867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如何判断正数和负数？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：输入一个数，如果是正数输出“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”，如果是负数输出“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8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如何判断正数和负数？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：输入一个数，如果是正数输出“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”，如果是负数输出“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存储该数据；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接受用户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，存储在该变量中；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变量中值是正数还是负数；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7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如何判断正数和负数？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：输入一个数，如果是正数输出“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”，如果是负数输出“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（“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变量中值是正数还是负数；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43600" y="3048000"/>
            <a:ext cx="563339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如果 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显示 “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如果 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显示“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r>
              <a:rPr lang="zh-CN" altLang="en-US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8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如何判断正数和负数？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：输入一个数，如果是正数输出“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”，如果是负数输出“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（“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变量中值是正数还是负数；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67400" y="2667000"/>
            <a:ext cx="563339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(a &gt; 0)   </a:t>
            </a: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“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positive\n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”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(a &lt; 0)   </a:t>
            </a: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“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negative\n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”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);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21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1400" y="533400"/>
            <a:ext cx="65532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(“%d”, &amp;a);</a:t>
            </a:r>
          </a:p>
          <a:p>
            <a:pPr marL="0" indent="0">
              <a:buNone/>
            </a:pPr>
            <a:r>
              <a:rPr lang="en-US" altLang="zh-CN" dirty="0"/>
              <a:t>	if (a &gt; 0) </a:t>
            </a:r>
            <a:r>
              <a:rPr lang="en-US" altLang="zh-CN" dirty="0" err="1"/>
              <a:t>printf</a:t>
            </a:r>
            <a:r>
              <a:rPr lang="en-US" altLang="zh-CN" dirty="0"/>
              <a:t>(“positive\n”);</a:t>
            </a:r>
          </a:p>
          <a:p>
            <a:pPr marL="0" indent="0">
              <a:buNone/>
            </a:pPr>
            <a:r>
              <a:rPr lang="en-US" altLang="zh-CN" dirty="0"/>
              <a:t>	if (a &lt; 0) </a:t>
            </a:r>
            <a:r>
              <a:rPr lang="en-US" altLang="zh-CN" dirty="0" err="1"/>
              <a:t>printf</a:t>
            </a:r>
            <a:r>
              <a:rPr lang="en-US" altLang="zh-CN" dirty="0"/>
              <a:t>(“negative\n”);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25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943600" y="2057400"/>
            <a:ext cx="5105400" cy="33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kern="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  </a:t>
            </a:r>
            <a:endParaRPr lang="zh-CN" altLang="en-US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else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020651" y="2229118"/>
            <a:ext cx="5105400" cy="33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kern="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  </a:t>
            </a:r>
            <a:endParaRPr lang="zh-CN" altLang="en-US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72208" y="3779168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224336" y="3923184"/>
            <a:ext cx="504056" cy="2160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28392" y="3779168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逻辑表达式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72208" y="4571256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304456" y="4571256"/>
            <a:ext cx="30963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逻辑表达式值为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72208" y="5363344"/>
            <a:ext cx="21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不成立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897288" y="5363344"/>
            <a:ext cx="28083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逻辑表达式值为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</a:p>
        </p:txBody>
      </p:sp>
      <p:sp>
        <p:nvSpPr>
          <p:cNvPr id="17" name="左右箭头 16"/>
          <p:cNvSpPr/>
          <p:nvPr/>
        </p:nvSpPr>
        <p:spPr>
          <a:xfrm>
            <a:off x="2656384" y="4715272"/>
            <a:ext cx="648072" cy="21602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3200400" y="5507360"/>
            <a:ext cx="648072" cy="21602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选择分支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773760" y="2286000"/>
            <a:ext cx="141724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73760" y="3294112"/>
            <a:ext cx="141724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6553200" y="3276600"/>
            <a:ext cx="1741512" cy="539080"/>
          </a:xfrm>
          <a:prstGeom prst="diamond">
            <a:avLst/>
          </a:prstGeom>
          <a:solidFill>
            <a:srgbClr val="00B05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305056" y="2624336"/>
            <a:ext cx="1296144" cy="423664"/>
          </a:xfrm>
          <a:prstGeom prst="wedgeRoundRectCallout">
            <a:avLst>
              <a:gd name="adj1" fmla="val -52933"/>
              <a:gd name="adj2" fmla="val 14600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103086" y="3668198"/>
            <a:ext cx="1361728" cy="588404"/>
          </a:xfrm>
          <a:prstGeom prst="wedgeRoundRectCallout">
            <a:avLst>
              <a:gd name="adj1" fmla="val 119339"/>
              <a:gd name="adj2" fmla="val 4189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不成立</a:t>
            </a:r>
          </a:p>
        </p:txBody>
      </p:sp>
      <p:sp>
        <p:nvSpPr>
          <p:cNvPr id="9" name="下箭头 8"/>
          <p:cNvSpPr/>
          <p:nvPr/>
        </p:nvSpPr>
        <p:spPr>
          <a:xfrm>
            <a:off x="3365376" y="2731696"/>
            <a:ext cx="216024" cy="5760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773760" y="4374232"/>
            <a:ext cx="141724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366753" y="3798168"/>
            <a:ext cx="216024" cy="5760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81800" y="2133600"/>
            <a:ext cx="130108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939529" y="3353780"/>
            <a:ext cx="1221904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7368952" y="2624336"/>
            <a:ext cx="216024" cy="5760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34372" y="4700464"/>
            <a:ext cx="1301080" cy="432048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7376900" y="3891880"/>
            <a:ext cx="216024" cy="79208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6200000">
            <a:off x="8485076" y="3281772"/>
            <a:ext cx="216024" cy="5760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52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ECB42B0F-4F15-4B40-AE84-4892087215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else</a:t>
            </a:r>
            <a:r>
              <a:rPr lang="zh-CN" altLang="en-US" sz="4400" b="1" dirty="0"/>
              <a:t>子句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4F1ABF81-5E7F-41FA-93EB-0339137D4E9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277608" y="1592263"/>
            <a:ext cx="4519613" cy="172878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/>
              <a:t>if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)</a:t>
            </a:r>
            <a:r>
              <a:rPr lang="zh-CN" altLang="en-US" sz="2800" dirty="0"/>
              <a:t>  语句</a:t>
            </a:r>
            <a:r>
              <a:rPr lang="en-US" altLang="zh-CN" sz="2800" dirty="0"/>
              <a:t>1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/>
              <a:t>else           </a:t>
            </a:r>
            <a:r>
              <a:rPr lang="zh-CN" altLang="en-US" sz="2800" dirty="0"/>
              <a:t>语句</a:t>
            </a:r>
            <a:r>
              <a:rPr lang="en-US" altLang="zh-CN" sz="2800" dirty="0"/>
              <a:t>2</a:t>
            </a:r>
          </a:p>
        </p:txBody>
      </p:sp>
      <p:grpSp>
        <p:nvGrpSpPr>
          <p:cNvPr id="167977" name="Group 41">
            <a:extLst>
              <a:ext uri="{FF2B5EF4-FFF2-40B4-BE49-F238E27FC236}">
                <a16:creationId xmlns:a16="http://schemas.microsoft.com/office/drawing/2014/main" id="{E934A47E-F9FF-48E1-99CF-EA15D07AB186}"/>
              </a:ext>
            </a:extLst>
          </p:cNvPr>
          <p:cNvGrpSpPr>
            <a:grpSpLocks/>
          </p:cNvGrpSpPr>
          <p:nvPr/>
        </p:nvGrpSpPr>
        <p:grpSpPr bwMode="auto">
          <a:xfrm>
            <a:off x="6438901" y="2852739"/>
            <a:ext cx="3509963" cy="935037"/>
            <a:chOff x="3096" y="1820"/>
            <a:chExt cx="2211" cy="589"/>
          </a:xfrm>
        </p:grpSpPr>
        <p:sp>
          <p:nvSpPr>
            <p:cNvPr id="167953" name="AutoShape 17">
              <a:extLst>
                <a:ext uri="{FF2B5EF4-FFF2-40B4-BE49-F238E27FC236}">
                  <a16:creationId xmlns:a16="http://schemas.microsoft.com/office/drawing/2014/main" id="{F479A429-968C-496B-A440-8619C9F78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820"/>
              <a:ext cx="759" cy="288"/>
            </a:xfrm>
            <a:prstGeom prst="flowChartProcess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9" name="Line 23">
              <a:extLst>
                <a:ext uri="{FF2B5EF4-FFF2-40B4-BE49-F238E27FC236}">
                  <a16:creationId xmlns:a16="http://schemas.microsoft.com/office/drawing/2014/main" id="{91E87825-809B-4BEB-AE55-19FE87B0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2115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961" name="Line 25">
              <a:extLst>
                <a:ext uri="{FF2B5EF4-FFF2-40B4-BE49-F238E27FC236}">
                  <a16:creationId xmlns:a16="http://schemas.microsoft.com/office/drawing/2014/main" id="{61EA3CCF-3682-4048-A959-A250B1295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409"/>
              <a:ext cx="180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965" name="Rectangle 29">
              <a:extLst>
                <a:ext uri="{FF2B5EF4-FFF2-40B4-BE49-F238E27FC236}">
                  <a16:creationId xmlns:a16="http://schemas.microsoft.com/office/drawing/2014/main" id="{9A0D81F8-A05A-4611-A397-25E45C4B6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820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b="1">
                  <a:solidFill>
                    <a:schemeClr val="folHlink"/>
                  </a:solidFill>
                  <a:ea typeface=""/>
                </a:rPr>
                <a:t>  </a:t>
              </a:r>
              <a:r>
                <a:rPr kumimoji="1" lang="zh-CN" altLang="en-US" b="1">
                  <a:solidFill>
                    <a:srgbClr val="CC0000"/>
                  </a:solidFill>
                  <a:ea typeface=""/>
                </a:rPr>
                <a:t>语句</a:t>
              </a:r>
              <a:r>
                <a:rPr kumimoji="1" lang="en-US" altLang="zh-CN" b="1">
                  <a:solidFill>
                    <a:srgbClr val="CC0000"/>
                  </a:solidFill>
                  <a:ea typeface=""/>
                </a:rPr>
                <a:t>1</a:t>
              </a:r>
            </a:p>
          </p:txBody>
        </p:sp>
      </p:grpSp>
      <p:grpSp>
        <p:nvGrpSpPr>
          <p:cNvPr id="167976" name="Group 40">
            <a:extLst>
              <a:ext uri="{FF2B5EF4-FFF2-40B4-BE49-F238E27FC236}">
                <a16:creationId xmlns:a16="http://schemas.microsoft.com/office/drawing/2014/main" id="{9E8BB3EF-732B-4C71-AD9E-29DE7B0AA61B}"/>
              </a:ext>
            </a:extLst>
          </p:cNvPr>
          <p:cNvGrpSpPr>
            <a:grpSpLocks/>
          </p:cNvGrpSpPr>
          <p:nvPr/>
        </p:nvGrpSpPr>
        <p:grpSpPr bwMode="auto">
          <a:xfrm>
            <a:off x="8482014" y="2852738"/>
            <a:ext cx="2058987" cy="1439862"/>
            <a:chOff x="4383" y="1797"/>
            <a:chExt cx="1297" cy="907"/>
          </a:xfrm>
        </p:grpSpPr>
        <p:sp>
          <p:nvSpPr>
            <p:cNvPr id="167954" name="AutoShape 18">
              <a:extLst>
                <a:ext uri="{FF2B5EF4-FFF2-40B4-BE49-F238E27FC236}">
                  <a16:creationId xmlns:a16="http://schemas.microsoft.com/office/drawing/2014/main" id="{DB174363-0D91-4FD9-A457-61A5306F1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804"/>
              <a:ext cx="759" cy="288"/>
            </a:xfrm>
            <a:prstGeom prst="flowChartProcess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60" name="Line 24">
              <a:extLst>
                <a:ext uri="{FF2B5EF4-FFF2-40B4-BE49-F238E27FC236}">
                  <a16:creationId xmlns:a16="http://schemas.microsoft.com/office/drawing/2014/main" id="{8A765BCD-8C0D-4D7D-ABC2-EB3BA6EE1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7" y="2092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962" name="Line 26">
              <a:extLst>
                <a:ext uri="{FF2B5EF4-FFF2-40B4-BE49-F238E27FC236}">
                  <a16:creationId xmlns:a16="http://schemas.microsoft.com/office/drawing/2014/main" id="{8EDEAEB2-5C8E-4FCC-BEC7-5AB2DEAB2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3" y="2416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966" name="Rectangle 30">
              <a:extLst>
                <a:ext uri="{FF2B5EF4-FFF2-40B4-BE49-F238E27FC236}">
                  <a16:creationId xmlns:a16="http://schemas.microsoft.com/office/drawing/2014/main" id="{490597E2-5013-4211-956E-CC39D407E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797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b="1">
                  <a:solidFill>
                    <a:schemeClr val="folHlink"/>
                  </a:solidFill>
                  <a:ea typeface=""/>
                </a:rPr>
                <a:t>  </a:t>
              </a:r>
              <a:r>
                <a:rPr kumimoji="1" lang="zh-CN" altLang="en-US" b="1">
                  <a:solidFill>
                    <a:srgbClr val="CC0000"/>
                  </a:solidFill>
                  <a:ea typeface=""/>
                </a:rPr>
                <a:t>语句</a:t>
              </a:r>
              <a:r>
                <a:rPr kumimoji="1" lang="en-US" altLang="zh-CN" b="1">
                  <a:solidFill>
                    <a:srgbClr val="CC0000"/>
                  </a:solidFill>
                  <a:ea typeface=""/>
                </a:rPr>
                <a:t>2</a:t>
              </a:r>
            </a:p>
          </p:txBody>
        </p:sp>
      </p:grpSp>
      <p:grpSp>
        <p:nvGrpSpPr>
          <p:cNvPr id="167974" name="Group 38">
            <a:extLst>
              <a:ext uri="{FF2B5EF4-FFF2-40B4-BE49-F238E27FC236}">
                <a16:creationId xmlns:a16="http://schemas.microsoft.com/office/drawing/2014/main" id="{F7668495-9B47-4788-A58C-A3FEF6AEE759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1963738"/>
            <a:ext cx="642938" cy="925512"/>
            <a:chOff x="3424" y="1237"/>
            <a:chExt cx="405" cy="583"/>
          </a:xfrm>
        </p:grpSpPr>
        <p:sp>
          <p:nvSpPr>
            <p:cNvPr id="167955" name="Line 19">
              <a:extLst>
                <a:ext uri="{FF2B5EF4-FFF2-40B4-BE49-F238E27FC236}">
                  <a16:creationId xmlns:a16="http://schemas.microsoft.com/office/drawing/2014/main" id="{A47DA8C7-7F07-4FBA-91E0-D2B4896B2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1532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7" name="Line 21">
              <a:extLst>
                <a:ext uri="{FF2B5EF4-FFF2-40B4-BE49-F238E27FC236}">
                  <a16:creationId xmlns:a16="http://schemas.microsoft.com/office/drawing/2014/main" id="{4EA6F28C-C8AD-4BE0-AE95-F8708107E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1510"/>
              <a:ext cx="30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967" name="Rectangle 31">
              <a:extLst>
                <a:ext uri="{FF2B5EF4-FFF2-40B4-BE49-F238E27FC236}">
                  <a16:creationId xmlns:a16="http://schemas.microsoft.com/office/drawing/2014/main" id="{0D16827C-8514-4BE7-B53E-102A96AE7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23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b="1">
                  <a:solidFill>
                    <a:srgbClr val="CC0000"/>
                  </a:solidFill>
                  <a:ea typeface=""/>
                </a:rPr>
                <a:t>非</a:t>
              </a:r>
              <a:r>
                <a:rPr kumimoji="1" lang="en-US" altLang="zh-CN" b="1">
                  <a:solidFill>
                    <a:srgbClr val="CC0000"/>
                  </a:solidFill>
                  <a:ea typeface=""/>
                </a:rPr>
                <a:t>0</a:t>
              </a:r>
            </a:p>
          </p:txBody>
        </p:sp>
      </p:grpSp>
      <p:grpSp>
        <p:nvGrpSpPr>
          <p:cNvPr id="167973" name="Group 37">
            <a:extLst>
              <a:ext uri="{FF2B5EF4-FFF2-40B4-BE49-F238E27FC236}">
                <a16:creationId xmlns:a16="http://schemas.microsoft.com/office/drawing/2014/main" id="{93489659-D98B-4D28-9DA1-5021F3C59E47}"/>
              </a:ext>
            </a:extLst>
          </p:cNvPr>
          <p:cNvGrpSpPr>
            <a:grpSpLocks/>
          </p:cNvGrpSpPr>
          <p:nvPr/>
        </p:nvGrpSpPr>
        <p:grpSpPr bwMode="auto">
          <a:xfrm>
            <a:off x="9444038" y="1952625"/>
            <a:ext cx="481012" cy="889000"/>
            <a:chOff x="4989" y="1230"/>
            <a:chExt cx="303" cy="560"/>
          </a:xfrm>
        </p:grpSpPr>
        <p:sp>
          <p:nvSpPr>
            <p:cNvPr id="167956" name="Line 20">
              <a:extLst>
                <a:ext uri="{FF2B5EF4-FFF2-40B4-BE49-F238E27FC236}">
                  <a16:creationId xmlns:a16="http://schemas.microsoft.com/office/drawing/2014/main" id="{5C2ABD76-885A-4018-A9FB-2241DFD01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" y="1502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8" name="Line 22">
              <a:extLst>
                <a:ext uri="{FF2B5EF4-FFF2-40B4-BE49-F238E27FC236}">
                  <a16:creationId xmlns:a16="http://schemas.microsoft.com/office/drawing/2014/main" id="{4F7FA8F9-C85B-4BB7-B733-0451AD95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502"/>
              <a:ext cx="30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968" name="Rectangle 32">
              <a:extLst>
                <a:ext uri="{FF2B5EF4-FFF2-40B4-BE49-F238E27FC236}">
                  <a16:creationId xmlns:a16="http://schemas.microsoft.com/office/drawing/2014/main" id="{0472B846-3ACD-410C-8230-C9848F9EB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1230"/>
              <a:ext cx="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b="1">
                  <a:solidFill>
                    <a:srgbClr val="CC0000"/>
                  </a:solidFill>
                  <a:ea typeface=""/>
                </a:rPr>
                <a:t>0</a:t>
              </a:r>
            </a:p>
          </p:txBody>
        </p:sp>
      </p:grpSp>
      <p:grpSp>
        <p:nvGrpSpPr>
          <p:cNvPr id="167970" name="Group 34">
            <a:extLst>
              <a:ext uri="{FF2B5EF4-FFF2-40B4-BE49-F238E27FC236}">
                <a16:creationId xmlns:a16="http://schemas.microsoft.com/office/drawing/2014/main" id="{23EB8D92-8D99-4A1E-944B-19352D0FE23D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1608138"/>
            <a:ext cx="1843088" cy="1136650"/>
            <a:chOff x="3448" y="878"/>
            <a:chExt cx="1161" cy="716"/>
          </a:xfrm>
        </p:grpSpPr>
        <p:sp>
          <p:nvSpPr>
            <p:cNvPr id="167971" name="AutoShape 35">
              <a:extLst>
                <a:ext uri="{FF2B5EF4-FFF2-40B4-BE49-F238E27FC236}">
                  <a16:creationId xmlns:a16="http://schemas.microsoft.com/office/drawing/2014/main" id="{5CE0C453-37E7-468F-9363-A7073E65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1138"/>
              <a:ext cx="1161" cy="456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CC0000"/>
                  </a:solidFill>
                </a:rPr>
                <a:t>表达式</a:t>
              </a:r>
            </a:p>
          </p:txBody>
        </p:sp>
        <p:cxnSp>
          <p:nvCxnSpPr>
            <p:cNvPr id="167972" name="AutoShape 36">
              <a:extLst>
                <a:ext uri="{FF2B5EF4-FFF2-40B4-BE49-F238E27FC236}">
                  <a16:creationId xmlns:a16="http://schemas.microsoft.com/office/drawing/2014/main" id="{354E8A4C-FA23-42CA-B423-38670EFA2A2B}"/>
                </a:ext>
              </a:extLst>
            </p:cNvPr>
            <p:cNvCxnSpPr>
              <a:cxnSpLocks noChangeShapeType="1"/>
              <a:endCxn id="167971" idx="0"/>
            </p:cNvCxnSpPr>
            <p:nvPr/>
          </p:nvCxnSpPr>
          <p:spPr bwMode="auto">
            <a:xfrm>
              <a:off x="4029" y="878"/>
              <a:ext cx="0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</p:grpSp>
      <p:sp>
        <p:nvSpPr>
          <p:cNvPr id="167978" name="Rectangle 42">
            <a:extLst>
              <a:ext uri="{FF2B5EF4-FFF2-40B4-BE49-F238E27FC236}">
                <a16:creationId xmlns:a16="http://schemas.microsoft.com/office/drawing/2014/main" id="{E3406362-FF34-4E23-B93A-A5C31175377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067319" y="3569570"/>
            <a:ext cx="545465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0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1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j)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max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max = j;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uiExpand="1"/>
      <p:bldP spid="1679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判断偶数？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：判断一个整数是否为偶数？如果是，输出“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even number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否则，输出“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odd number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定义一个变量存储该数据；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接受用户输入，存储在该变量中；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判断变量中值是否为偶数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输出判断结果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51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判断偶数？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：判断一个整数是否为偶数？如果是，输出“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even number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否则，输出“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odd number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定义一个变量存储该数据；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接受用户输入，存储在该变量中；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判断变量中值是否为偶数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输出判断结果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1714" y="2514600"/>
            <a:ext cx="8628994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如果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除以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的余数等于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“even number”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如果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除以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的余数不等于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输出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“odd number”</a:t>
            </a:r>
          </a:p>
        </p:txBody>
      </p:sp>
    </p:spTree>
    <p:extLst>
      <p:ext uri="{BB962C8B-B14F-4D97-AF65-F5344CB8AC3E}">
        <p14:creationId xmlns:p14="http://schemas.microsoft.com/office/powerpoint/2010/main" val="30831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判断偶数？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：判断一个整数是否为偶数？如果是，输出“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even number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否则，输出“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odd number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定义一个变量存储该数据；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接受用户输入，存储在该变量中；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判断变量中值是否为偶数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输出判断结果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57600" y="2743200"/>
            <a:ext cx="7740352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if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 a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%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==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0)  </a:t>
            </a: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“even number\n”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）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( a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%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2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!=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0)   </a:t>
            </a: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(“odd number \n”);</a:t>
            </a:r>
          </a:p>
        </p:txBody>
      </p:sp>
    </p:spTree>
    <p:extLst>
      <p:ext uri="{BB962C8B-B14F-4D97-AF65-F5344CB8AC3E}">
        <p14:creationId xmlns:p14="http://schemas.microsoft.com/office/powerpoint/2010/main" val="28121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84040" y="2895600"/>
            <a:ext cx="979356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如果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除以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的余数 等于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“even number”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如果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除以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的余数 不等于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“odd number”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13745" y="4623792"/>
            <a:ext cx="948876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如果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除以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的余数 等于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“even number”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否则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，输出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“odd number”</a:t>
            </a:r>
          </a:p>
        </p:txBody>
      </p:sp>
    </p:spTree>
    <p:extLst>
      <p:ext uri="{BB962C8B-B14F-4D97-AF65-F5344CB8AC3E}">
        <p14:creationId xmlns:p14="http://schemas.microsoft.com/office/powerpoint/2010/main" val="27610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03848" y="2895600"/>
            <a:ext cx="682595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if</a:t>
            </a:r>
            <a:r>
              <a:rPr lang="en-US" altLang="zh-CN" sz="26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(a % 2 == 0)   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(“even number”);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else</a:t>
            </a:r>
            <a:r>
              <a:rPr lang="en-US" altLang="zh-CN" sz="2600" dirty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(“odd number”);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931840" y="4623792"/>
            <a:ext cx="6897960" cy="1700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if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(a % 2 == 0)   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  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(“even number”);</a:t>
            </a:r>
          </a:p>
          <a:p>
            <a:r>
              <a:rPr lang="en-US" altLang="zh-CN" sz="2600" dirty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else</a:t>
            </a:r>
            <a:r>
              <a:rPr lang="en-US" altLang="zh-CN" sz="2600" dirty="0">
                <a:solidFill>
                  <a:srgbClr val="C00000"/>
                </a:solidFill>
                <a:latin typeface="+mn-ea"/>
              </a:rPr>
              <a:t>   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  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(“odd number”);</a:t>
            </a:r>
          </a:p>
        </p:txBody>
      </p:sp>
    </p:spTree>
    <p:extLst>
      <p:ext uri="{BB962C8B-B14F-4D97-AF65-F5344CB8AC3E}">
        <p14:creationId xmlns:p14="http://schemas.microsoft.com/office/powerpoint/2010/main" val="6797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</a:t>
            </a:r>
          </a:p>
          <a:p>
            <a:pPr algn="ctr">
              <a:lnSpc>
                <a:spcPct val="10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       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                                                    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010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交换两个数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：输入两个数，存入变量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，比较两个数大小，将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较大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的一个数存储在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较小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数存在</a:t>
            </a:r>
            <a:r>
              <a:rPr lang="en-US" altLang="zh-CN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6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存储该数据；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接受用户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，存储在该变量中；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中值的大小，将较大值存入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，较小值存入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判断结果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10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交换两个数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：输入两个数，存入变量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，比较两个数大小，将较大的一个数存储在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中，较小数存在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6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存储该数据；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接受用户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，存储在该变量中；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中值的大小，将较大值存入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 ，较小值存入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u="sng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判断结果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67400" y="2209800"/>
            <a:ext cx="561662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 (a &lt; b)    a  = b;  b = a;</a:t>
            </a:r>
            <a:endParaRPr lang="zh-CN" altLang="en-US" sz="26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87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943600" y="2057400"/>
            <a:ext cx="5105400" cy="33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逻辑表达式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  </a:t>
            </a:r>
            <a:endParaRPr lang="zh-CN" altLang="en-US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else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020651" y="2229118"/>
            <a:ext cx="5105400" cy="33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逻辑表达式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  </a:t>
            </a:r>
            <a:endParaRPr lang="zh-CN" altLang="en-US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72208" y="3779168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224336" y="3923184"/>
            <a:ext cx="504056" cy="2160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28392" y="3779168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逻辑表达式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72208" y="4571256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304456" y="4571256"/>
            <a:ext cx="30963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逻辑表达式值为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72208" y="5363344"/>
            <a:ext cx="21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不成立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897288" y="5363344"/>
            <a:ext cx="28083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逻辑表达式值为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</a:p>
        </p:txBody>
      </p:sp>
      <p:sp>
        <p:nvSpPr>
          <p:cNvPr id="17" name="左右箭头 16"/>
          <p:cNvSpPr/>
          <p:nvPr/>
        </p:nvSpPr>
        <p:spPr>
          <a:xfrm>
            <a:off x="2656384" y="4715272"/>
            <a:ext cx="648072" cy="21602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3200400" y="5507360"/>
            <a:ext cx="648072" cy="21602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496300" y="2241978"/>
            <a:ext cx="3426805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语句执行过程：测试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逻辑表达式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的值是“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”还是“</a:t>
            </a:r>
            <a:r>
              <a:rPr lang="zh-CN" altLang="en-US" sz="2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78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交换两个数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：输入两个数，存入变量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，比较两个数大小，将较大的一个数存储在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中，较小数存在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6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存储该数据；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接受用户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，存储在该变量中；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中值的大小，将较大值存入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 ，较小值存入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u="sng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判断结果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010401" y="2209800"/>
            <a:ext cx="2438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 (a &lt; b)    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t   =  a;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a  =  b;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b  =  t;</a:t>
            </a:r>
            <a:endParaRPr lang="zh-CN" altLang="en-US" sz="26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5642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交换两个数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：输入两个数，存入变量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，比较两个数大小，将较大的一个数存储在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中，较小数存在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存储该数据；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接受用户</a:t>
            </a: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，存储在该变量中；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zh-CN" altLang="en-US" sz="26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中值的大小，将较大值存入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 ，较小值存入</a:t>
            </a:r>
            <a:r>
              <a:rPr lang="en-US" altLang="zh-CN" sz="2600" u="sng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600" u="sng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u="sng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判断结果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696201" y="2057400"/>
            <a:ext cx="28194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 (a &lt; b)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{    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t   =  a;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a  =  b;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b  =  t;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}</a:t>
            </a:r>
            <a:endParaRPr lang="zh-CN" altLang="en-US" sz="26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538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复合语句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复合语句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：将一组语句放在一对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中组合成一条语句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43400" y="2286000"/>
            <a:ext cx="3341712" cy="2886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 (a &lt; b)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{    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t   = a;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a  = b;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b  = t;</a:t>
            </a:r>
          </a:p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}</a:t>
            </a:r>
            <a:endParaRPr lang="zh-CN" altLang="en-US" sz="26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540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简单语句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表达式语句：由一个表达式后跟“；”组成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25000"/>
              </a:lnSpc>
              <a:buNone/>
            </a:pPr>
            <a:r>
              <a:rPr lang="zh-CN" altLang="en-US" sz="26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如：赋值语句   </a:t>
            </a:r>
            <a:r>
              <a:rPr lang="en-US" altLang="zh-CN" sz="26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x  = 6;   </a:t>
            </a:r>
          </a:p>
          <a:p>
            <a:pPr marL="1097280" lvl="2" indent="-457200">
              <a:lnSpc>
                <a:spcPct val="1250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函数调用语句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1097280" lvl="2" indent="-457200">
              <a:lnSpc>
                <a:spcPct val="125000"/>
              </a:lnSpc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     如：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(“%d”,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097280" lvl="2" indent="-457200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(“%d”,  &amp;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097280" lvl="2" indent="-457200">
              <a:lnSpc>
                <a:spcPct val="1250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选择语句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pPr marL="880110" lvl="1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复合语句：将一组语句放在一对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中组合成一条语句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8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更多的选择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：输入一个整数，若为正数，打印“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positive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”；若为负数，打印“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negative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”；若为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zero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定义一个变量存储该数据；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接受用户输入，存储在该变量中；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判断数据和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值的关系；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输出判断结果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16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更多的选择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：输入一个整数，若为正数，打印“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positive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”；若为负数，打印“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negative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”；若为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zero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定义一个变量存储该数据；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接受用户输入，存储在该变量中；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判断数据和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值的关系；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输出判断结果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48400" y="2868176"/>
            <a:ext cx="4104456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 (a  &gt; 0)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(“positive\n”);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else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</a:t>
            </a:r>
          </a:p>
          <a:p>
            <a:r>
              <a:rPr lang="en-US" altLang="zh-CN" dirty="0">
                <a:latin typeface="+mn-ea"/>
              </a:rPr>
              <a:t>    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934200" y="4267200"/>
            <a:ext cx="2880320" cy="913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a   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  <a:cs typeface="Times New Roman"/>
              </a:rPr>
              <a:t>≤    0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1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更多的选择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：输入一个整数，若为正数，打印“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positive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”；若为负数，打印“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negative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”；若为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，打印“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zero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定义一个变量存储该数据；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接受用户输入，存储在该变量中；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判断数据和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值的关系；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输出判断结果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09952" y="2063234"/>
            <a:ext cx="5701048" cy="3784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if (a  &gt; 0)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(“positive\n”);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else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858000" y="3853934"/>
            <a:ext cx="4191000" cy="199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if  (a  == 0)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(“zero\n”);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else</a:t>
            </a:r>
          </a:p>
          <a:p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printf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(“negative\n”);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63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else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                                           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9638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else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6480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else    if 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                                                       语句；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    else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                                    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语句；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34000" y="3011837"/>
            <a:ext cx="2754815" cy="1948408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逻辑表达式：用</a:t>
            </a:r>
            <a:r>
              <a:rPr lang="zh-CN" altLang="en-US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表示“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”，</a:t>
            </a:r>
            <a:r>
              <a:rPr lang="zh-CN" altLang="en-US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表示“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构建逻辑表达式的</a:t>
            </a:r>
            <a:r>
              <a:rPr lang="zh-CN" altLang="en-US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50392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&lt;,  &gt;,  &lt;=,  &gt;=</a:t>
            </a:r>
          </a:p>
          <a:p>
            <a:pPr marL="850392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判等运算符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==, !=</a:t>
            </a:r>
          </a:p>
          <a:p>
            <a:pPr marL="850392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! , &amp;&amp;,  ||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语法格式：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943600" y="2057400"/>
            <a:ext cx="5105400" cy="33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  </a:t>
            </a:r>
            <a:endParaRPr lang="zh-CN" altLang="en-US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else    if (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           语句；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else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语句；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020651" y="2229118"/>
            <a:ext cx="5105400" cy="33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  </a:t>
            </a:r>
            <a:endParaRPr lang="zh-CN" altLang="en-US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else 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46384" y="3200400"/>
            <a:ext cx="2754815" cy="1948408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829800" y="3331526"/>
            <a:ext cx="1584176" cy="1240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完整的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14400" y="4729167"/>
            <a:ext cx="38164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利用缩进匹配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endParaRPr lang="zh-CN" altLang="en-US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9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输入三个整数到变量到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中，找出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中的最大值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80000"/>
              </a:lnSpc>
              <a:spcBef>
                <a:spcPts val="8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  if (</a:t>
            </a:r>
            <a:r>
              <a:rPr lang="en-US" altLang="zh-CN" sz="2800" kern="1200" dirty="0" err="1">
                <a:latin typeface="Courier New" pitchFamily="49" charset="0"/>
              </a:rPr>
              <a:t>i</a:t>
            </a:r>
            <a:r>
              <a:rPr lang="en-US" altLang="zh-CN" sz="2800" kern="1200" dirty="0">
                <a:latin typeface="Courier New" pitchFamily="49" charset="0"/>
              </a:rPr>
              <a:t> &gt; j)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	    if (</a:t>
            </a:r>
            <a:r>
              <a:rPr lang="en-US" altLang="zh-CN" sz="2800" kern="1200" dirty="0" err="1">
                <a:latin typeface="Courier New" pitchFamily="49" charset="0"/>
              </a:rPr>
              <a:t>i</a:t>
            </a:r>
            <a:r>
              <a:rPr lang="en-US" altLang="zh-CN" sz="2800" kern="1200" dirty="0">
                <a:latin typeface="Courier New" pitchFamily="49" charset="0"/>
              </a:rPr>
              <a:t> &gt; k)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	        max = </a:t>
            </a:r>
            <a:r>
              <a:rPr lang="en-US" altLang="zh-CN" sz="2800" kern="1200" dirty="0" err="1">
                <a:latin typeface="Courier New" pitchFamily="49" charset="0"/>
              </a:rPr>
              <a:t>i</a:t>
            </a:r>
            <a:r>
              <a:rPr lang="en-US" altLang="zh-CN" sz="2800" kern="1200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	    else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	        max = k;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  else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43000" y="4572000"/>
            <a:ext cx="3276600" cy="1368152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ts val="2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</a:rPr>
              <a:t> ≤ j </a:t>
            </a:r>
            <a:endParaRPr lang="zh-CN" altLang="en-US" sz="28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3000" y="2486004"/>
            <a:ext cx="3137520" cy="1504969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ts val="200"/>
              </a:spcBef>
              <a:buClr>
                <a:srgbClr val="FF0000"/>
              </a:buClr>
              <a:buSzPct val="80000"/>
              <a:defRPr/>
            </a:pPr>
            <a:endParaRPr lang="zh-CN" altLang="en-US" sz="28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72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输入三个整数到变量到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中，找出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中的最大值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80000"/>
              </a:lnSpc>
              <a:spcBef>
                <a:spcPts val="8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  if (</a:t>
            </a:r>
            <a:r>
              <a:rPr lang="en-US" altLang="zh-CN" sz="2800" kern="1200" dirty="0" err="1">
                <a:latin typeface="Courier New" pitchFamily="49" charset="0"/>
              </a:rPr>
              <a:t>i</a:t>
            </a:r>
            <a:r>
              <a:rPr lang="en-US" altLang="zh-CN" sz="2800" kern="1200" dirty="0">
                <a:latin typeface="Courier New" pitchFamily="49" charset="0"/>
              </a:rPr>
              <a:t> &gt; j)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	    if (</a:t>
            </a:r>
            <a:r>
              <a:rPr lang="en-US" altLang="zh-CN" sz="2800" kern="1200" dirty="0" err="1">
                <a:latin typeface="Courier New" pitchFamily="49" charset="0"/>
              </a:rPr>
              <a:t>i</a:t>
            </a:r>
            <a:r>
              <a:rPr lang="en-US" altLang="zh-CN" sz="2800" kern="1200" dirty="0">
                <a:latin typeface="Courier New" pitchFamily="49" charset="0"/>
              </a:rPr>
              <a:t> &gt; k)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	        max = </a:t>
            </a:r>
            <a:r>
              <a:rPr lang="en-US" altLang="zh-CN" sz="2800" kern="1200" dirty="0" err="1">
                <a:latin typeface="Courier New" pitchFamily="49" charset="0"/>
              </a:rPr>
              <a:t>i</a:t>
            </a:r>
            <a:r>
              <a:rPr lang="en-US" altLang="zh-CN" sz="2800" kern="1200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	    else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	        max = k;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kern="1200" dirty="0">
                <a:latin typeface="Courier New" pitchFamily="49" charset="0"/>
              </a:rPr>
              <a:t>  else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3000" y="4572000"/>
            <a:ext cx="3276600" cy="1368152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ts val="2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</a:rPr>
              <a:t> ≤ j </a:t>
            </a:r>
            <a:endParaRPr lang="zh-CN" altLang="en-US" sz="28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11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输入三个整数到变量到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中，找出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中的最大值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80000"/>
              </a:lnSpc>
              <a:spcBef>
                <a:spcPts val="8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  if (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 &gt; j)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if (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 &gt; k)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else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k;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  else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      if (j &gt; k)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j;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else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k;</a:t>
            </a:r>
            <a:endParaRPr lang="zh-CN" altLang="en-US" sz="2800" dirty="0"/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endParaRPr lang="en-US" altLang="zh-CN" sz="2800" dirty="0">
              <a:latin typeface="Courier New" pitchFamily="49" charset="0"/>
            </a:endParaRP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15880" y="4343400"/>
            <a:ext cx="2160240" cy="1368152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ts val="2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</a:rPr>
              <a:t> ≤ j </a:t>
            </a:r>
            <a:endParaRPr lang="zh-CN" altLang="en-US" sz="28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0" y="4267200"/>
            <a:ext cx="2895600" cy="1676400"/>
          </a:xfrm>
          <a:prstGeom prst="roundRect">
            <a:avLst/>
          </a:pr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67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输入三个整数到变量到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中，找出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中的最大值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80000"/>
              </a:lnSpc>
              <a:spcBef>
                <a:spcPts val="8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  if (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 &gt; j)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if (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 &gt; k)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else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k;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  else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      if (j &gt; k)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j;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else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k;</a:t>
            </a:r>
            <a:endParaRPr lang="zh-CN" altLang="en-US" sz="2800" dirty="0"/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endParaRPr lang="en-US" altLang="zh-CN" sz="2800" dirty="0">
              <a:latin typeface="Courier New" pitchFamily="49" charset="0"/>
            </a:endParaRP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24000" y="4267200"/>
            <a:ext cx="2895600" cy="160020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47800" y="2438400"/>
            <a:ext cx="2895600" cy="152400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55622" y="2954796"/>
            <a:ext cx="284057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完整的</a:t>
            </a:r>
            <a:r>
              <a:rPr lang="en-US" altLang="zh-CN" sz="28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855622" y="4671256"/>
            <a:ext cx="284057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完整的</a:t>
            </a:r>
            <a:r>
              <a:rPr lang="en-US" altLang="zh-CN" sz="28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8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534400" y="2949430"/>
            <a:ext cx="5105400" cy="33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  </a:t>
            </a:r>
            <a:endParaRPr lang="zh-CN" altLang="en-US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语句；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itchFamily="34" charset="-122"/>
                <a:ea typeface="微软雅黑" pitchFamily="34" charset="-122"/>
              </a:rPr>
              <a:t>else 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语句；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kern="0" dirty="0"/>
              <a:t>       </a:t>
            </a:r>
            <a:r>
              <a:rPr lang="zh-CN" altLang="en-US" kern="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73188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</a:rPr>
              <a:t>  if (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 &gt; j)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if (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 &gt; k)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else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k;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  else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      if (j &gt; k)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j;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else </a:t>
            </a:r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r>
              <a:rPr lang="en-US" altLang="zh-CN" sz="2800" dirty="0">
                <a:latin typeface="Courier New" pitchFamily="49" charset="0"/>
              </a:rPr>
              <a:t>	        max = k;</a:t>
            </a:r>
            <a:endParaRPr lang="zh-CN" altLang="en-US" sz="2800" dirty="0"/>
          </a:p>
          <a:p>
            <a:pPr lvl="0">
              <a:lnSpc>
                <a:spcPct val="80000"/>
              </a:lnSpc>
              <a:spcBef>
                <a:spcPts val="200"/>
              </a:spcBef>
              <a:buNone/>
              <a:defRPr/>
            </a:pPr>
            <a:endParaRPr lang="en-US" altLang="zh-CN" sz="28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zh-CN" altLang="en-US" sz="2800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与它匹配的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对齐排列，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增加花括号，增强可读性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71600" y="3810000"/>
            <a:ext cx="2895600" cy="160020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71600" y="2030896"/>
            <a:ext cx="2895600" cy="152400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553200" y="1028700"/>
            <a:ext cx="441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800" kern="0" dirty="0">
                <a:latin typeface="Courier New" pitchFamily="49" charset="0"/>
              </a:rPr>
              <a:t>if (</a:t>
            </a:r>
            <a:r>
              <a:rPr lang="en-US" sz="2800" kern="0" dirty="0" err="1">
                <a:latin typeface="Courier New" pitchFamily="49" charset="0"/>
              </a:rPr>
              <a:t>i</a:t>
            </a:r>
            <a:r>
              <a:rPr lang="en-US" sz="2800" kern="0" dirty="0">
                <a:latin typeface="Courier New" pitchFamily="49" charset="0"/>
              </a:rPr>
              <a:t> &gt; j)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en-US" sz="2800" kern="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   if (</a:t>
            </a:r>
            <a:r>
              <a:rPr lang="en-US" sz="2800" kern="0" dirty="0" err="1">
                <a:latin typeface="Courier New" pitchFamily="49" charset="0"/>
              </a:rPr>
              <a:t>i</a:t>
            </a:r>
            <a:r>
              <a:rPr lang="en-US" sz="2800" kern="0" dirty="0">
                <a:latin typeface="Courier New" pitchFamily="49" charset="0"/>
              </a:rPr>
              <a:t> &gt; k) 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	      max = </a:t>
            </a:r>
            <a:r>
              <a:rPr lang="en-US" sz="2800" kern="0" dirty="0" err="1">
                <a:latin typeface="Courier New" pitchFamily="49" charset="0"/>
              </a:rPr>
              <a:t>i</a:t>
            </a:r>
            <a:r>
              <a:rPr lang="en-US" sz="2800" kern="0" dirty="0">
                <a:latin typeface="Courier New" pitchFamily="49" charset="0"/>
              </a:rPr>
              <a:t>;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   else 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	      max = k;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800" kern="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800" kern="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else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800" kern="0" dirty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en-US" sz="2800" kern="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   if (j &gt; k) 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	      max = j;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   else 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2800" kern="0" dirty="0">
                <a:latin typeface="Courier New" pitchFamily="49" charset="0"/>
              </a:rPr>
              <a:t>	      max = k;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zh-CN" sz="2800" kern="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7863878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36846"/>
            <a:ext cx="10363200" cy="685800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级联式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if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96754"/>
            <a:ext cx="11582400" cy="490404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if (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else if (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	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	else if (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		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          else  if (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                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                else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                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/>
          </a:p>
        </p:txBody>
      </p:sp>
      <p:pic>
        <p:nvPicPr>
          <p:cNvPr id="1028" name="Picture 4" descr="if/if else/if else if - rain - Cæ¥è®°">
            <a:extLst>
              <a:ext uri="{FF2B5EF4-FFF2-40B4-BE49-F238E27FC236}">
                <a16:creationId xmlns:a16="http://schemas.microsoft.com/office/drawing/2014/main" id="{01709221-E0A4-43C0-BE7A-73CEF323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96754"/>
            <a:ext cx="5943600" cy="48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5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级联式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if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if (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else if (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else if (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else  if (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43400" y="2819400"/>
            <a:ext cx="71287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与最近的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</a:p>
        </p:txBody>
      </p:sp>
    </p:spTree>
    <p:extLst>
      <p:ext uri="{BB962C8B-B14F-4D97-AF65-F5344CB8AC3E}">
        <p14:creationId xmlns:p14="http://schemas.microsoft.com/office/powerpoint/2010/main" val="301780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级联式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if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：判断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是小于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、等于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还是大于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en-US" altLang="zh-CN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if (a &gt; 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Courier New" pitchFamily="49" charset="0"/>
              </a:rPr>
              <a:t>	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(“positive\n");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Courier New" pitchFamily="49" charset="0"/>
              </a:rPr>
              <a:t>else if (a == 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Courier New" pitchFamily="49" charset="0"/>
              </a:rPr>
              <a:t>	 		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(“zero\n");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Courier New" pitchFamily="49" charset="0"/>
              </a:rPr>
              <a:t>	 		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(“negative\n");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781800" y="2362200"/>
            <a:ext cx="6324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kern="0" dirty="0">
                <a:latin typeface="Courier New" pitchFamily="49" charset="0"/>
              </a:rPr>
              <a:t>if (a &gt; 0)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Courier New" pitchFamily="49" charset="0"/>
              </a:rPr>
              <a:t>	 </a:t>
            </a:r>
            <a:r>
              <a:rPr lang="en-US" kern="0" dirty="0" err="1">
                <a:latin typeface="Courier New" pitchFamily="49" charset="0"/>
              </a:rPr>
              <a:t>printf</a:t>
            </a:r>
            <a:r>
              <a:rPr lang="en-US" kern="0" dirty="0">
                <a:latin typeface="Courier New" pitchFamily="49" charset="0"/>
              </a:rPr>
              <a:t>(“positive\n");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Courier New" pitchFamily="49" charset="0"/>
              </a:rPr>
              <a:t>else if (a == 0)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Courier New" pitchFamily="49" charset="0"/>
              </a:rPr>
              <a:t>	 </a:t>
            </a:r>
            <a:r>
              <a:rPr lang="en-US" kern="0" dirty="0" err="1">
                <a:latin typeface="Courier New" pitchFamily="49" charset="0"/>
              </a:rPr>
              <a:t>printf</a:t>
            </a:r>
            <a:r>
              <a:rPr lang="en-US" kern="0" dirty="0">
                <a:latin typeface="Courier New" pitchFamily="49" charset="0"/>
              </a:rPr>
              <a:t>(“zero\n");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Courier New" pitchFamily="49" charset="0"/>
              </a:rPr>
              <a:t>	 </a:t>
            </a:r>
            <a:r>
              <a:rPr lang="en-US" kern="0" dirty="0" err="1">
                <a:latin typeface="Courier New" pitchFamily="49" charset="0"/>
              </a:rPr>
              <a:t>printf</a:t>
            </a:r>
            <a:r>
              <a:rPr lang="en-US" kern="0" dirty="0">
                <a:latin typeface="Courier New" pitchFamily="49" charset="0"/>
              </a:rPr>
              <a:t>(“negative\n");</a:t>
            </a:r>
          </a:p>
          <a:p>
            <a:pPr marL="0" indent="0">
              <a:buFont typeface="Times New Roman" panose="02020603050405020304" pitchFamily="18" charset="0"/>
              <a:buNone/>
            </a:pP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4786891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E68C7AB-61FB-434D-985B-D3D99EFA518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例子：计算股票经纪人的佣金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54874B6E-31AF-4740-8F06-B9769C96BF7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8801" y="1295400"/>
            <a:ext cx="8537575" cy="50863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股票经纪人的佣金计算表：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交易额范围		佣金费用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低于</a:t>
            </a:r>
            <a:r>
              <a:rPr lang="en-US" altLang="zh-CN" dirty="0"/>
              <a:t>$2,500		$30 + 1.7%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$2,500–$6,250		$56 + 0.66%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$6,250–$20,000		$76 + 0.34%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$20,000–$50,000	$100 + 0.22%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$50,000–$500,000	$155 + 0.11%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超过</a:t>
            </a:r>
            <a:r>
              <a:rPr lang="en-US" altLang="zh-CN" dirty="0"/>
              <a:t>$500,000		$255 + 0.09%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最低收费</a:t>
            </a:r>
            <a:r>
              <a:rPr lang="en-US" altLang="zh-CN" dirty="0"/>
              <a:t>39</a:t>
            </a:r>
            <a:r>
              <a:rPr lang="zh-CN" altLang="en-US" dirty="0"/>
              <a:t>美元。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关系运算符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关系运算符作用：对两个量进行“比较运算”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关系运算符：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880110" lvl="1" indent="-514350">
              <a:buNone/>
            </a:pP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（小于）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（小于等于）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（大于）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（大于等于）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关系表达式：用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关系运算符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将两个表达式连接起来的表达式。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4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>
            <a:extLst>
              <a:ext uri="{FF2B5EF4-FFF2-40B4-BE49-F238E27FC236}">
                <a16:creationId xmlns:a16="http://schemas.microsoft.com/office/drawing/2014/main" id="{F85C7947-6D5E-4246-B50D-492D3CE8F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13" y="609600"/>
            <a:ext cx="5761683" cy="452431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int main(void)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float commission, value;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("Enter value of trade: ");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("%f", &amp;value);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if</a:t>
            </a:r>
            <a:r>
              <a:rPr lang="en-US" altLang="zh-CN" b="1" dirty="0"/>
              <a:t> (value &lt; 2500.00f) </a:t>
            </a:r>
          </a:p>
          <a:p>
            <a:r>
              <a:rPr lang="en-US" altLang="zh-CN" b="1" dirty="0"/>
              <a:t>        commission = 30.00f + .017f * value;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else if</a:t>
            </a:r>
            <a:r>
              <a:rPr lang="en-US" altLang="zh-CN" b="1" dirty="0"/>
              <a:t> (value &lt; 6250.00f) </a:t>
            </a:r>
          </a:p>
          <a:p>
            <a:r>
              <a:rPr lang="en-US" altLang="zh-CN" b="1" dirty="0"/>
              <a:t>        commission = 56.00f + .0066f * value;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else if</a:t>
            </a:r>
            <a:r>
              <a:rPr lang="en-US" altLang="zh-CN" b="1" dirty="0"/>
              <a:t> (value &lt; 20000.00f)</a:t>
            </a:r>
          </a:p>
          <a:p>
            <a:r>
              <a:rPr lang="en-US" altLang="zh-CN" b="1" dirty="0"/>
              <a:t>        commission = 76.00f + .0034f * value;    </a:t>
            </a:r>
            <a:endParaRPr lang="zh-CN" altLang="en-US" b="1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25BB7E1-A229-4C5A-9694-D09D5BEF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86927"/>
            <a:ext cx="5962650" cy="304698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00CC"/>
                </a:solidFill>
              </a:rPr>
              <a:t>    else if</a:t>
            </a:r>
            <a:r>
              <a:rPr lang="en-US" altLang="zh-CN" b="1" dirty="0"/>
              <a:t> (value &lt; 50000.00f)</a:t>
            </a:r>
          </a:p>
          <a:p>
            <a:r>
              <a:rPr lang="en-US" altLang="zh-CN" b="1" dirty="0"/>
              <a:t>        commission = 100.00f + .0022f * value;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else if</a:t>
            </a:r>
            <a:r>
              <a:rPr lang="en-US" altLang="zh-CN" b="1" dirty="0"/>
              <a:t> (value &lt; 500000.00f)</a:t>
            </a:r>
          </a:p>
          <a:p>
            <a:r>
              <a:rPr lang="en-US" altLang="zh-CN" b="1" dirty="0"/>
              <a:t>        commission = 155.00f + .0011f * value;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00CC"/>
                </a:solidFill>
              </a:rPr>
              <a:t>else</a:t>
            </a:r>
          </a:p>
          <a:p>
            <a:r>
              <a:rPr lang="en-US" altLang="zh-CN" b="1" dirty="0"/>
              <a:t>        commission = 255.00f + .0009f * value;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3300"/>
                </a:solidFill>
              </a:rPr>
              <a:t>if</a:t>
            </a:r>
            <a:r>
              <a:rPr lang="en-US" altLang="zh-CN" b="1" dirty="0"/>
              <a:t> (commission &lt; 39.00f)</a:t>
            </a:r>
          </a:p>
          <a:p>
            <a:r>
              <a:rPr lang="en-US" altLang="zh-CN" b="1" dirty="0"/>
              <a:t>        commission = 39.00f;    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14C5E1-3B51-453A-9B75-B66CF684E585}"/>
              </a:ext>
            </a:extLst>
          </p:cNvPr>
          <p:cNvSpPr/>
          <p:nvPr/>
        </p:nvSpPr>
        <p:spPr>
          <a:xfrm>
            <a:off x="4648200" y="5334000"/>
            <a:ext cx="7391400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("Commission: $%.2f\n", commission);</a:t>
            </a:r>
          </a:p>
          <a:p>
            <a:r>
              <a:rPr lang="en-US" altLang="zh-CN" b="1" dirty="0"/>
              <a:t>    return 0;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AB609A4F-D473-43FD-8F8F-6CCE0CE9067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02167" y="260350"/>
            <a:ext cx="11387667" cy="882650"/>
          </a:xfrm>
        </p:spPr>
        <p:txBody>
          <a:bodyPr/>
          <a:lstStyle/>
          <a:p>
            <a:r>
              <a:rPr lang="zh-CN" altLang="en-US" dirty="0"/>
              <a:t>悬空</a:t>
            </a:r>
            <a:r>
              <a:rPr lang="en-US" altLang="zh-CN" dirty="0"/>
              <a:t>else</a:t>
            </a:r>
            <a:r>
              <a:rPr lang="zh-CN" altLang="en-US" dirty="0"/>
              <a:t>问题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6A037286-53A3-4AAF-9070-2AAD9B2219A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02167" y="1066800"/>
            <a:ext cx="10646833" cy="55308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/>
              <a:t>例子：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if (y != 0)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if (x != 0)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result = x / y;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else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("Error: y is equal to 0\n");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else</a:t>
            </a:r>
            <a:r>
              <a:rPr lang="zh-CN" altLang="en-US" sz="2000" dirty="0"/>
              <a:t>和谁匹配？从缩进看，程序员想</a:t>
            </a:r>
            <a:r>
              <a:rPr lang="en-US" altLang="zh-CN" sz="2000" dirty="0"/>
              <a:t>else</a:t>
            </a:r>
            <a:r>
              <a:rPr lang="zh-CN" altLang="en-US" sz="2000" dirty="0"/>
              <a:t>和外层</a:t>
            </a:r>
            <a:r>
              <a:rPr lang="en-US" altLang="zh-CN" sz="2000" dirty="0"/>
              <a:t>if</a:t>
            </a:r>
            <a:r>
              <a:rPr lang="zh-CN" altLang="en-US" sz="2000" dirty="0"/>
              <a:t>匹配，实际是和内层匹配的。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if (y != 0)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6600"/>
                </a:solidFill>
              </a:rPr>
              <a:t>if (x != 0)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    result = x / y;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  else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    </a:t>
            </a:r>
            <a:r>
              <a:rPr lang="en-US" altLang="zh-CN" dirty="0" err="1">
                <a:solidFill>
                  <a:srgbClr val="006600"/>
                </a:solidFill>
              </a:rPr>
              <a:t>printf</a:t>
            </a:r>
            <a:r>
              <a:rPr lang="en-US" altLang="zh-CN" dirty="0">
                <a:solidFill>
                  <a:srgbClr val="006600"/>
                </a:solidFill>
              </a:rPr>
              <a:t>("Error: y is equal to 0\n");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84701BAD-59C2-4F74-AE9E-F25E1FC4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9225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{</a:t>
            </a: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id="{57C3DB62-142A-4DDF-85CD-92F4E197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176132" grpId="0"/>
      <p:bldP spid="17613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FD93BB11-A108-49EA-A57B-332F5C98356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条件表达式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55F65BB8-BB82-4ECE-B08B-590A93022C8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/>
              <a:t>条件运算符由符号</a:t>
            </a:r>
            <a:r>
              <a:rPr lang="zh-CN" altLang="en-US" dirty="0">
                <a:solidFill>
                  <a:schemeClr val="hlink"/>
                </a:solidFill>
              </a:rPr>
              <a:t>？</a:t>
            </a:r>
            <a:r>
              <a:rPr lang="zh-CN" altLang="en-US" dirty="0"/>
              <a:t>和符号</a:t>
            </a:r>
            <a:r>
              <a:rPr lang="zh-CN" altLang="en-US" b="0" dirty="0">
                <a:solidFill>
                  <a:schemeClr val="hlink"/>
                </a:solidFill>
              </a:rPr>
              <a:t>∶</a:t>
            </a:r>
            <a:r>
              <a:rPr lang="zh-CN" altLang="en-US" dirty="0"/>
              <a:t>组成。</a:t>
            </a:r>
          </a:p>
          <a:p>
            <a:pPr lvl="1"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/>
              <a:t>表达式１？表达式２∶表达式３</a:t>
            </a:r>
          </a:p>
          <a:p>
            <a:pPr lvl="1"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/>
              <a:t>要求三个操作数，称为</a:t>
            </a:r>
            <a:r>
              <a:rPr lang="zh-CN" altLang="en-US" dirty="0">
                <a:solidFill>
                  <a:srgbClr val="C00000"/>
                </a:solidFill>
              </a:rPr>
              <a:t>三元运算符</a:t>
            </a:r>
            <a:r>
              <a:rPr lang="zh-CN" altLang="en-US" dirty="0"/>
              <a:t>。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计算</a:t>
            </a:r>
            <a:r>
              <a:rPr lang="zh-CN" altLang="en-US" dirty="0"/>
              <a:t>表达式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zh-CN" altLang="en-US" dirty="0"/>
              <a:t>的值：</a:t>
            </a:r>
          </a:p>
          <a:p>
            <a:pPr lvl="1"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/>
              <a:t>如果不为</a:t>
            </a:r>
            <a:r>
              <a:rPr lang="en-US" altLang="zh-CN" dirty="0"/>
              <a:t>0</a:t>
            </a:r>
            <a:r>
              <a:rPr lang="zh-CN" altLang="en-US" dirty="0"/>
              <a:t>，计算表达式</a:t>
            </a:r>
            <a:r>
              <a:rPr lang="en-US" altLang="zh-CN" dirty="0"/>
              <a:t>2</a:t>
            </a:r>
            <a:r>
              <a:rPr lang="zh-CN" altLang="en-US" dirty="0"/>
              <a:t>的值，为最后结果。</a:t>
            </a:r>
          </a:p>
          <a:p>
            <a:pPr lvl="1"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/>
              <a:t>如果为</a:t>
            </a:r>
            <a:r>
              <a:rPr lang="en-US" altLang="zh-CN" dirty="0"/>
              <a:t>0</a:t>
            </a:r>
            <a:r>
              <a:rPr lang="zh-CN" altLang="en-US" dirty="0"/>
              <a:t>，计算表达式</a:t>
            </a:r>
            <a:r>
              <a:rPr lang="en-US" altLang="zh-CN" dirty="0"/>
              <a:t>3</a:t>
            </a:r>
            <a:r>
              <a:rPr lang="zh-CN" altLang="en-US" dirty="0"/>
              <a:t>的值，为最后结果。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95ADD8F7-8A06-40EE-A98F-EDD0B0A1AF4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例子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EF44B5AC-44A6-457B-89F3-872F5E7797F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8801" y="1403350"/>
            <a:ext cx="8537575" cy="5086350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2;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j ?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j;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k is now 2 */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 = 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?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0) + j;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k is now 3 */</a:t>
            </a:r>
          </a:p>
          <a:p>
            <a:pPr>
              <a:lnSpc>
                <a:spcPct val="135000"/>
              </a:lnSpc>
              <a:spcBef>
                <a:spcPct val="40000"/>
              </a:spcBef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条件运算符的优先级，只比赋值运算符高，比其他的都低。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335D356F-C335-4061-AE83-8E205186DC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/>
              <a:t>例子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779B7BB1-3CDB-49BA-BABD-C6319AF1415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8801" y="1223964"/>
            <a:ext cx="8537575" cy="5265737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45000"/>
              </a:spcBef>
            </a:pPr>
            <a:r>
              <a:rPr kumimoji="1" lang="zh-CN" altLang="en-US" sz="2400" dirty="0">
                <a:solidFill>
                  <a:srgbClr val="CC0000"/>
                </a:solidFill>
              </a:rPr>
              <a:t>例：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35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if(a&gt;b)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max=a;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35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else max=b;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5000"/>
              </a:lnSpc>
              <a:spcBef>
                <a:spcPct val="45000"/>
              </a:spcBef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替换为：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max=(a&gt;b)?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a:b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5000"/>
              </a:lnSpc>
              <a:spcBef>
                <a:spcPct val="45000"/>
              </a:spcBef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可以应用于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语句：</a:t>
            </a:r>
          </a:p>
          <a:p>
            <a:pPr lvl="1">
              <a:lnSpc>
                <a:spcPct val="135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&gt; j ?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: j;</a:t>
            </a:r>
          </a:p>
          <a:p>
            <a:pPr>
              <a:lnSpc>
                <a:spcPct val="135000"/>
              </a:lnSpc>
              <a:spcBef>
                <a:spcPct val="45000"/>
              </a:spcBef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可以应用于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语句：</a:t>
            </a:r>
          </a:p>
          <a:p>
            <a:pPr lvl="1">
              <a:lnSpc>
                <a:spcPct val="135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&gt; j ?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: j);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BE91E9E9-7986-452C-9769-70F7E27992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C89</a:t>
            </a:r>
            <a:r>
              <a:rPr lang="zh-CN" altLang="en-US" dirty="0"/>
              <a:t>中的布尔值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E5E809B8-8726-4A8E-8901-44A8A9F07C8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8801" y="1403350"/>
            <a:ext cx="8537575" cy="50863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en-US" altLang="zh-CN" sz="2400" dirty="0"/>
              <a:t>C89</a:t>
            </a:r>
            <a:r>
              <a:rPr lang="zh-CN" altLang="en-US" sz="2400" dirty="0"/>
              <a:t>没有定义布尔值类型。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400" dirty="0">
                <a:latin typeface="Courier New" panose="02070309020205020404" pitchFamily="49" charset="0"/>
              </a:rPr>
              <a:t>可以定义一个</a:t>
            </a:r>
            <a:r>
              <a:rPr lang="en-US" altLang="zh-CN" sz="2400" dirty="0">
                <a:latin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</a:rPr>
              <a:t>变量，赋值为</a:t>
            </a:r>
            <a:r>
              <a:rPr lang="en-US" altLang="zh-CN" sz="2400" dirty="0">
                <a:latin typeface="Courier New" panose="02070309020205020404" pitchFamily="49" charset="0"/>
              </a:rPr>
              <a:t>0</a:t>
            </a:r>
            <a:r>
              <a:rPr lang="zh-CN" altLang="en-US" sz="2400" dirty="0">
                <a:latin typeface="Courier New" panose="02070309020205020404" pitchFamily="49" charset="0"/>
              </a:rPr>
              <a:t>或</a:t>
            </a:r>
            <a:r>
              <a:rPr lang="en-US" altLang="zh-CN" sz="2400" dirty="0">
                <a:latin typeface="Courier New" panose="02070309020205020404" pitchFamily="49" charset="0"/>
              </a:rPr>
              <a:t>1</a:t>
            </a:r>
            <a:r>
              <a:rPr lang="zh-CN" altLang="en-US" sz="2400" dirty="0">
                <a:latin typeface="Courier New" panose="02070309020205020404" pitchFamily="49" charset="0"/>
              </a:rPr>
              <a:t>：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int flag;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flag = 0;	…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flag = 1;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400" dirty="0"/>
              <a:t>为了程序更便于理解，可以定义宏：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#define TRUE 1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#define FALSE 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D5685E8-97EF-4195-B1E5-19C6E94022D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5625" y="260351"/>
            <a:ext cx="8540750" cy="963613"/>
          </a:xfrm>
        </p:spPr>
        <p:txBody>
          <a:bodyPr/>
          <a:lstStyle/>
          <a:p>
            <a:r>
              <a:rPr lang="zh-CN" altLang="en-US" sz="4200"/>
              <a:t>例子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739173E4-5E3D-4A3F-BDFB-D0AB5E2EFF9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62600" y="1223964"/>
            <a:ext cx="4803776" cy="52657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dirty="0"/>
              <a:t>使用宏：</a:t>
            </a:r>
          </a:p>
          <a:p>
            <a:pPr lvl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flag = FALSE;	…</a:t>
            </a:r>
          </a:p>
          <a:p>
            <a:pPr lvl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flag = TRUE;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dirty="0"/>
              <a:t>判定</a:t>
            </a:r>
            <a:r>
              <a:rPr lang="en-US" altLang="zh-CN" sz="2200" dirty="0"/>
              <a:t>flag</a:t>
            </a:r>
            <a:r>
              <a:rPr lang="zh-CN" altLang="en-US" sz="2200" dirty="0"/>
              <a:t>为真</a:t>
            </a:r>
          </a:p>
          <a:p>
            <a:pPr lvl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if (flag </a:t>
            </a:r>
            <a:r>
              <a:rPr lang="en-US" altLang="zh-CN" sz="2200" dirty="0">
                <a:solidFill>
                  <a:srgbClr val="C00000"/>
                </a:solidFill>
                <a:latin typeface="Courier New" panose="02070309020205020404" pitchFamily="49" charset="0"/>
              </a:rPr>
              <a:t>==</a:t>
            </a:r>
            <a:r>
              <a:rPr lang="en-US" altLang="zh-CN" sz="2200" dirty="0">
                <a:latin typeface="Courier New" panose="02070309020205020404" pitchFamily="49" charset="0"/>
              </a:rPr>
              <a:t> TRUE) …</a:t>
            </a:r>
          </a:p>
          <a:p>
            <a:pPr lvl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或：</a:t>
            </a:r>
            <a:r>
              <a:rPr lang="en-US" altLang="zh-CN" sz="2200" dirty="0">
                <a:latin typeface="Courier New" panose="02070309020205020404" pitchFamily="49" charset="0"/>
              </a:rPr>
              <a:t>if (flag) …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dirty="0"/>
              <a:t>判定</a:t>
            </a:r>
            <a:r>
              <a:rPr lang="en-US" altLang="zh-CN" sz="2200" dirty="0"/>
              <a:t>flag</a:t>
            </a:r>
            <a:r>
              <a:rPr lang="zh-CN" altLang="en-US" sz="2200" dirty="0"/>
              <a:t>为假</a:t>
            </a:r>
          </a:p>
          <a:p>
            <a:pPr lvl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if (flag </a:t>
            </a:r>
            <a:r>
              <a:rPr lang="en-US" altLang="zh-CN" sz="2200" dirty="0">
                <a:solidFill>
                  <a:srgbClr val="C00000"/>
                </a:solidFill>
                <a:latin typeface="Courier New" panose="02070309020205020404" pitchFamily="49" charset="0"/>
              </a:rPr>
              <a:t>==</a:t>
            </a:r>
            <a:r>
              <a:rPr lang="en-US" altLang="zh-CN" sz="2200" dirty="0">
                <a:latin typeface="Courier New" panose="02070309020205020404" pitchFamily="49" charset="0"/>
              </a:rPr>
              <a:t> FALSE) …</a:t>
            </a:r>
          </a:p>
          <a:p>
            <a:pPr lvl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或：</a:t>
            </a:r>
            <a:r>
              <a:rPr lang="en-US" altLang="zh-CN" sz="2200" dirty="0">
                <a:latin typeface="Courier New" panose="02070309020205020404" pitchFamily="49" charset="0"/>
              </a:rPr>
              <a:t>if (!flag) …</a:t>
            </a:r>
            <a:endParaRPr lang="zh-CN" altLang="en-US" sz="2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78F5A1-C85D-4888-8EB8-F8C1F45438B1}"/>
              </a:ext>
            </a:extLst>
          </p:cNvPr>
          <p:cNvSpPr/>
          <p:nvPr/>
        </p:nvSpPr>
        <p:spPr>
          <a:xfrm>
            <a:off x="381000" y="1752600"/>
            <a:ext cx="4343400" cy="2359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#define TRUE 1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#define FALSE 0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……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int flag;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5610F5D5-AA2B-43CF-BE8F-6E9B03C650B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定义类型的宏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7765864F-375C-4202-BF1E-DE4187C72CC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ct val="55000"/>
              </a:spcBef>
            </a:pPr>
            <a:r>
              <a:rPr lang="zh-CN" altLang="en-US" dirty="0"/>
              <a:t>定义一个</a:t>
            </a:r>
            <a:r>
              <a:rPr lang="en-US" altLang="zh-CN" dirty="0"/>
              <a:t>int</a:t>
            </a:r>
            <a:r>
              <a:rPr lang="zh-CN" altLang="en-US" dirty="0"/>
              <a:t>型的宏：</a:t>
            </a:r>
          </a:p>
          <a:p>
            <a:pPr lvl="1">
              <a:lnSpc>
                <a:spcPct val="135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#define BOOL int</a:t>
            </a:r>
          </a:p>
          <a:p>
            <a:pPr>
              <a:lnSpc>
                <a:spcPct val="135000"/>
              </a:lnSpc>
              <a:spcBef>
                <a:spcPct val="55000"/>
              </a:spcBef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声明布尔型时就用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代替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>
              <a:lnSpc>
                <a:spcPct val="135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BOOL flag;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5000"/>
              </a:lnSpc>
              <a:spcBef>
                <a:spcPct val="55000"/>
              </a:spcBef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EA50EA8-5588-49D8-91A0-44515707D1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C99</a:t>
            </a:r>
            <a:r>
              <a:rPr lang="zh-CN" altLang="en-US" dirty="0"/>
              <a:t>中的布尔值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D7CCFC6B-429D-4BED-B3F5-273262FA0B3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 dirty="0"/>
              <a:t>C99</a:t>
            </a:r>
            <a:r>
              <a:rPr lang="zh-CN" altLang="en-US" dirty="0"/>
              <a:t>中提供了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_Bool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类型：</a:t>
            </a:r>
          </a:p>
          <a:p>
            <a:pPr lvl="1">
              <a:lnSpc>
                <a:spcPct val="13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_Bool flag;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 dirty="0">
                <a:latin typeface="Courier New" panose="02070309020205020404" pitchFamily="49" charset="0"/>
              </a:rPr>
              <a:t>_Bool</a:t>
            </a:r>
            <a:r>
              <a:rPr lang="zh-CN" altLang="en-US" dirty="0">
                <a:latin typeface="Courier New" panose="02070309020205020404" pitchFamily="49" charset="0"/>
              </a:rPr>
              <a:t>是一个整形值（无符号整形），只能赋值为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/>
              <a:t>往</a:t>
            </a:r>
            <a:r>
              <a:rPr lang="en-US" altLang="zh-CN" dirty="0">
                <a:latin typeface="Courier New" panose="02070309020205020404" pitchFamily="49" charset="0"/>
              </a:rPr>
              <a:t>_Bool</a:t>
            </a:r>
            <a:r>
              <a:rPr lang="zh-CN" altLang="en-US" dirty="0">
                <a:latin typeface="Courier New" panose="02070309020205020404" pitchFamily="49" charset="0"/>
              </a:rPr>
              <a:t>变量中存储非零值会使值变为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lvl="1">
              <a:lnSpc>
                <a:spcPct val="13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flag = 5;   /* flag is assigned 1 */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FA2B0861-0CFE-4B35-86B3-838481AC17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C99</a:t>
            </a:r>
            <a:r>
              <a:rPr lang="zh-CN" altLang="en-US"/>
              <a:t>中的布尔值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A70AE633-25AB-46FC-AF54-23992FACFF9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371600" y="1449388"/>
            <a:ext cx="10418234" cy="51752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en-US" altLang="zh-CN" dirty="0"/>
              <a:t>C99</a:t>
            </a:r>
            <a:r>
              <a:rPr lang="zh-CN" altLang="en-US" dirty="0"/>
              <a:t>提供了一个新头文件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stdbool.h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，该文件提供了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宏。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zh-CN" altLang="en-US" dirty="0"/>
              <a:t>如果包括了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&lt;</a:t>
            </a:r>
            <a:r>
              <a:rPr lang="en-US" altLang="zh-CN" dirty="0" err="1">
                <a:latin typeface="Courier New" panose="02070309020205020404" pitchFamily="49" charset="0"/>
              </a:rPr>
              <a:t>stdbool.h</a:t>
            </a:r>
            <a:r>
              <a:rPr lang="en-US" altLang="zh-CN" dirty="0">
                <a:latin typeface="Courier New" panose="02070309020205020404" pitchFamily="49" charset="0"/>
              </a:rPr>
              <a:t>&gt;</a:t>
            </a:r>
            <a:r>
              <a:rPr lang="zh-CN" altLang="en-US" dirty="0">
                <a:latin typeface="Courier New" panose="02070309020205020404" pitchFamily="49" charset="0"/>
              </a:rPr>
              <a:t>，我们可以这样写：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bool flag;  /* same as _Bool flag; */</a:t>
            </a:r>
          </a:p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en-US" altLang="zh-CN" dirty="0">
                <a:latin typeface="Courier New" panose="02070309020205020404" pitchFamily="49" charset="0"/>
              </a:rPr>
              <a:t>&lt;</a:t>
            </a:r>
            <a:r>
              <a:rPr lang="en-US" altLang="zh-CN" dirty="0" err="1">
                <a:latin typeface="Courier New" panose="02070309020205020404" pitchFamily="49" charset="0"/>
              </a:rPr>
              <a:t>stdbool.h</a:t>
            </a:r>
            <a:r>
              <a:rPr lang="en-US" altLang="zh-CN" dirty="0">
                <a:latin typeface="Courier New" panose="02070309020205020404" pitchFamily="49" charset="0"/>
              </a:rPr>
              <a:t>&gt;</a:t>
            </a:r>
            <a:r>
              <a:rPr lang="zh-CN" altLang="en-US" dirty="0">
                <a:latin typeface="Courier New" panose="02070309020205020404" pitchFamily="49" charset="0"/>
              </a:rPr>
              <a:t>头还提供了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true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false</a:t>
            </a:r>
            <a:r>
              <a:rPr lang="zh-CN" altLang="en-US" dirty="0">
                <a:latin typeface="Courier New" panose="02070309020205020404" pitchFamily="49" charset="0"/>
              </a:rPr>
              <a:t>两个宏表示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</a:rPr>
              <a:t>：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flag = false;	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…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flag = true;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关系运算符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4.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关系表达式的值：真（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   假（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如：表达式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  &lt; 25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，表达式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1.5  &gt; 2.5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880110" lvl="1" indent="-514350">
              <a:buNone/>
            </a:pPr>
            <a:r>
              <a:rPr lang="zh-CN" altLang="en-US" sz="2600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关系运算符允许比较混合类型操作数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1154430" lvl="2" indent="-514350"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如：表达式 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  &lt;  2.5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1703070" lvl="4" indent="-514350">
              <a:buNone/>
            </a:pPr>
            <a:r>
              <a:rPr lang="zh-CN" altLang="en-US" sz="26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表达式 </a:t>
            </a:r>
            <a:r>
              <a:rPr lang="en-US" altLang="zh-CN" sz="26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5.6  &lt;  4  </a:t>
            </a:r>
            <a:r>
              <a:rPr lang="zh-CN" altLang="en-US" sz="26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0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2351088" y="1016000"/>
            <a:ext cx="7848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4160838" y="2887663"/>
            <a:ext cx="3556000" cy="2971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逻辑表达式</a:t>
            </a:r>
            <a:endParaRPr kumimoji="1" lang="en-US" altLang="zh-CN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kumimoji="1" lang="zh-CN" alt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endParaRPr kumimoji="1" lang="en-US" altLang="zh-CN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switch</a:t>
            </a: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endParaRPr kumimoji="1" lang="zh-CN" altLang="en-US" sz="3600" dirty="0">
              <a:solidFill>
                <a:srgbClr val="9900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33257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我们可以用级联式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语句，把表达式和一系列值比较：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  if (grade == 4)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  </a:t>
            </a:r>
            <a:r>
              <a:rPr lang="en-US" altLang="zh-CN" sz="2000" dirty="0" err="1">
                <a:latin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</a:rPr>
              <a:t>("Excellent");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else if (grade == 3)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  </a:t>
            </a:r>
            <a:r>
              <a:rPr lang="en-US" altLang="zh-CN" sz="2000" dirty="0" err="1">
                <a:latin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</a:rPr>
              <a:t>("Good");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else if (grade == 2)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  </a:t>
            </a:r>
            <a:r>
              <a:rPr lang="en-US" altLang="zh-CN" sz="2000" dirty="0" err="1">
                <a:latin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</a:rPr>
              <a:t>("Average");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else if (grade == 1)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  </a:t>
            </a:r>
            <a:r>
              <a:rPr lang="en-US" altLang="zh-CN" sz="2000" dirty="0" err="1">
                <a:latin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</a:rPr>
              <a:t>("Poor");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zh-CN" altLang="en-US" sz="2000" dirty="0">
                <a:latin typeface="Courier New" pitchFamily="49" charset="0"/>
              </a:rPr>
              <a:t>	</a:t>
            </a:r>
            <a:r>
              <a:rPr lang="en-US" altLang="zh-CN" sz="2000" dirty="0">
                <a:latin typeface="Courier New" pitchFamily="49" charset="0"/>
              </a:rPr>
              <a:t>else if (grade == 0)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  </a:t>
            </a:r>
            <a:r>
              <a:rPr lang="en-US" altLang="zh-CN" sz="2000" dirty="0" err="1">
                <a:latin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</a:rPr>
              <a:t>("Failing");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	  </a:t>
            </a:r>
            <a:r>
              <a:rPr lang="en-US" altLang="zh-CN" sz="2000" dirty="0" err="1">
                <a:latin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</a:rPr>
              <a:t>("Illegal grade");</a:t>
            </a:r>
            <a:endParaRPr lang="zh-CN" altLang="en-US" sz="2000" dirty="0"/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0" y="2057400"/>
          <a:ext cx="41148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Grade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Level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4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Excellent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3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Good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2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Average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1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Poor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0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>
                          <a:solidFill>
                            <a:srgbClr val="000066"/>
                          </a:solidFill>
                          <a:latin typeface="+mj-lt"/>
                        </a:rPr>
                        <a:t>Failing</a:t>
                      </a:r>
                      <a:endParaRPr lang="zh-CN" altLang="en-US" sz="26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13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switch </a:t>
            </a:r>
            <a:r>
              <a:rPr lang="en-US" altLang="zh-CN" dirty="0">
                <a:latin typeface="Courier New" pitchFamily="49" charset="0"/>
              </a:rPr>
              <a:t>(grade) {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 case </a:t>
            </a:r>
            <a:r>
              <a:rPr lang="en-US" altLang="zh-CN" dirty="0">
                <a:latin typeface="Courier New" pitchFamily="49" charset="0"/>
              </a:rPr>
              <a:t>4: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("Excellent");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       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break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 case </a:t>
            </a:r>
            <a:r>
              <a:rPr lang="en-US" altLang="zh-CN" dirty="0">
                <a:latin typeface="Courier New" pitchFamily="49" charset="0"/>
              </a:rPr>
              <a:t>3: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("Good");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       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break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case</a:t>
            </a:r>
            <a:r>
              <a:rPr lang="en-US" altLang="zh-CN" dirty="0">
                <a:latin typeface="Courier New" pitchFamily="49" charset="0"/>
              </a:rPr>
              <a:t> 2: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("Average");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       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break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case</a:t>
            </a:r>
            <a:r>
              <a:rPr lang="en-US" altLang="zh-CN" dirty="0">
                <a:latin typeface="Courier New" pitchFamily="49" charset="0"/>
              </a:rPr>
              <a:t> 1: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("Poor");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       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break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case</a:t>
            </a:r>
            <a:r>
              <a:rPr lang="en-US" altLang="zh-CN" dirty="0">
                <a:latin typeface="Courier New" pitchFamily="49" charset="0"/>
              </a:rPr>
              <a:t> 0: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("Failing");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       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break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default</a:t>
            </a:r>
            <a:r>
              <a:rPr lang="en-US" altLang="zh-CN" dirty="0">
                <a:latin typeface="Courier New" pitchFamily="49" charset="0"/>
              </a:rPr>
              <a:t>: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("Illegal grade");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          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break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latin typeface="Courier New" pitchFamily="49" charset="0"/>
              </a:rPr>
              <a:t>	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0" y="2104210"/>
            <a:ext cx="3733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switch</a:t>
            </a:r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语句比</a:t>
            </a:r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级联式 </a:t>
            </a:r>
            <a:r>
              <a:rPr lang="en-US" altLang="zh-CN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语句更容易阅读，执行速度也快</a:t>
            </a:r>
            <a:endParaRPr lang="en-US" altLang="zh-CN" sz="26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+mj-cs"/>
              </a:rPr>
              <a:t>格式：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22960" lvl="1" indent="-457200">
              <a:buNone/>
            </a:pPr>
            <a:r>
              <a:rPr kumimoji="1" lang="en-US" altLang="zh-CN" sz="2600" dirty="0">
                <a:latin typeface="微软雅黑" pitchFamily="34" charset="-122"/>
                <a:ea typeface="微软雅黑" pitchFamily="34" charset="-122"/>
              </a:rPr>
              <a:t>switch(</a:t>
            </a:r>
            <a:r>
              <a:rPr kumimoji="1"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1"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822960" lvl="1" indent="-45720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{  case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常量表达式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en-US" altLang="zh-CN" sz="2600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: 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语句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</a:p>
          <a:p>
            <a:pPr marL="822960" lvl="1" indent="-45720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case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常量表达式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en-US" altLang="zh-CN" sz="2600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： 语句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</a:p>
          <a:p>
            <a:pPr marL="822960" lvl="1" indent="-45720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 …</a:t>
            </a:r>
          </a:p>
          <a:p>
            <a:pPr marL="822960" lvl="1" indent="-45720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case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常量表达式</a:t>
            </a: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en-US" altLang="zh-CN" sz="2600" baseline="-25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 ：语句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</a:t>
            </a:r>
          </a:p>
          <a:p>
            <a:pPr marL="822960" lvl="1" indent="-45720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default: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语句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n+1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        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9793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+mj-cs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+mj-cs"/>
              </a:rPr>
              <a:t>执行过程：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22960" lvl="1" indent="-457200"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计算表达式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的值</a:t>
            </a:r>
            <a:endParaRPr lang="en-US" altLang="zh-CN" sz="2600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22960" lvl="1" indent="-457200"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若与常量表达式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en-US" altLang="zh-CN" sz="2600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值一致，则从语句</a:t>
            </a: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开始执行；直到遇到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break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语句或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switch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语句的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}</a:t>
            </a:r>
          </a:p>
          <a:p>
            <a:pPr marL="822960" lvl="1" indent="-457200">
              <a:buFont typeface="+mj-ea"/>
              <a:buAutoNum type="circleNumDbPlain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若与任何常量表达式值均不一致时，则执行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default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语句，或执行后续语句</a:t>
            </a:r>
            <a:endParaRPr lang="en-US" altLang="zh-CN" sz="2600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5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+mj-cs"/>
              </a:rPr>
              <a:t>3.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+mj-cs"/>
              </a:rPr>
              <a:t>注意事项：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457200" lvl="1" indent="-457200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switch(e)</a:t>
            </a:r>
          </a:p>
          <a:p>
            <a:pPr marL="457200" lvl="1" indent="-457200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{  case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常量表达式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c1: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语句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</a:p>
          <a:p>
            <a:pPr marL="457200" lvl="1" indent="-457200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case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常量表达式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c2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： 语句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</a:p>
          <a:p>
            <a:pPr marL="457200" lvl="1" indent="-457200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 …</a:t>
            </a:r>
          </a:p>
          <a:p>
            <a:pPr marL="457200" lvl="1" indent="-457200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case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常量表达式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  <a:cs typeface="+mj-cs"/>
              </a:rPr>
              <a:t>cn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 ：语句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n</a:t>
            </a:r>
          </a:p>
          <a:p>
            <a:pPr marL="457200" lvl="1" indent="-457200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   default: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j-cs"/>
              </a:rPr>
              <a:t>语句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n+1          </a:t>
            </a:r>
          </a:p>
          <a:p>
            <a:pPr marL="457200" lvl="1" indent="-457200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  <a:cs typeface="+mj-cs"/>
              </a:rPr>
              <a:t>}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824672" y="1384741"/>
            <a:ext cx="6066656" cy="706532"/>
          </a:xfrm>
          <a:prstGeom prst="wedgeRoundRectCallout">
            <a:avLst>
              <a:gd name="adj1" fmla="val -84374"/>
              <a:gd name="adj2" fmla="val 6602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表达式</a:t>
            </a:r>
            <a:r>
              <a:rPr lang="en-US" altLang="zh-CN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</a:t>
            </a:r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可以是整型、字符型、枚举型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096000" y="2230532"/>
            <a:ext cx="5257800" cy="1944216"/>
          </a:xfrm>
          <a:prstGeom prst="wedgeRoundRectCallout">
            <a:avLst>
              <a:gd name="adj1" fmla="val -95175"/>
              <a:gd name="adj2" fmla="val -1877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4, 5 + 3</a:t>
            </a:r>
          </a:p>
          <a:p>
            <a:pPr marL="0"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常量表达式</a:t>
            </a:r>
            <a:r>
              <a:rPr lang="en-US" altLang="zh-CN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仅起语句标号作用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096000" y="4729594"/>
            <a:ext cx="5257800" cy="1268760"/>
          </a:xfrm>
          <a:prstGeom prst="wedgeRoundRectCallout">
            <a:avLst>
              <a:gd name="adj1" fmla="val -82973"/>
              <a:gd name="adj2" fmla="val -4306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语句可以为任意数量；不需要添加</a:t>
            </a:r>
            <a:r>
              <a:rPr lang="en-US" altLang="zh-CN" sz="2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4537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+mj-cs"/>
              </a:rPr>
              <a:t>多个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+mj-cs"/>
              </a:rPr>
              <a:t>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+mj-cs"/>
              </a:rPr>
              <a:t>语句可以共用一组执行语句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+mj-cs"/>
              </a:rPr>
              <a:t>:</a:t>
            </a:r>
            <a:endParaRPr lang="en-US" altLang="zh-CN" sz="2600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 (grade) {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>
                <a:latin typeface="+mj-lt"/>
                <a:ea typeface="+mj-ea"/>
                <a:cs typeface="+mj-cs"/>
              </a:rPr>
              <a:t>	</a:t>
            </a:r>
            <a:r>
              <a:rPr lang="en-US" altLang="zh-CN" sz="2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case 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4: </a:t>
            </a:r>
            <a:r>
              <a:rPr lang="en-US" altLang="zh-CN" sz="2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case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 3: </a:t>
            </a:r>
            <a:r>
              <a:rPr lang="en-US" altLang="zh-CN" sz="2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case 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2: </a:t>
            </a:r>
            <a:r>
              <a:rPr lang="en-US" altLang="zh-CN" sz="2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case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 1: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>
                <a:latin typeface="+mj-lt"/>
                <a:ea typeface="+mj-ea"/>
                <a:cs typeface="+mj-cs"/>
              </a:rPr>
              <a:t>			</a:t>
            </a:r>
            <a:r>
              <a:rPr lang="en-US" altLang="zh-CN" sz="2600" dirty="0" err="1">
                <a:latin typeface="+mj-lt"/>
                <a:ea typeface="+mj-ea"/>
                <a:cs typeface="+mj-cs"/>
              </a:rPr>
              <a:t>printf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("Passing");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>
                <a:latin typeface="+mj-lt"/>
                <a:ea typeface="+mj-ea"/>
                <a:cs typeface="+mj-cs"/>
              </a:rPr>
              <a:t>			break;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	case 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0:  </a:t>
            </a:r>
            <a:r>
              <a:rPr lang="en-US" altLang="zh-CN" sz="2600" dirty="0" err="1">
                <a:latin typeface="+mj-lt"/>
                <a:ea typeface="+mj-ea"/>
                <a:cs typeface="+mj-cs"/>
              </a:rPr>
              <a:t>printf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("Failing");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>
                <a:latin typeface="+mj-lt"/>
                <a:ea typeface="+mj-ea"/>
                <a:cs typeface="+mj-cs"/>
              </a:rPr>
              <a:t>			break;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	default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: </a:t>
            </a:r>
            <a:r>
              <a:rPr lang="en-US" altLang="zh-CN" sz="2600" dirty="0" err="1">
                <a:latin typeface="+mj-lt"/>
                <a:ea typeface="+mj-ea"/>
                <a:cs typeface="+mj-cs"/>
              </a:rPr>
              <a:t>printf</a:t>
            </a:r>
            <a:r>
              <a:rPr lang="en-US" altLang="zh-CN" sz="2600" dirty="0">
                <a:latin typeface="+mj-lt"/>
                <a:ea typeface="+mj-ea"/>
                <a:cs typeface="+mj-cs"/>
              </a:rPr>
              <a:t>("Illegal grade");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>
                <a:latin typeface="+mj-lt"/>
                <a:ea typeface="+mj-ea"/>
                <a:cs typeface="+mj-cs"/>
              </a:rPr>
              <a:t>			break;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>
                <a:latin typeface="+mj-lt"/>
                <a:ea typeface="+mj-ea"/>
                <a:cs typeface="+mj-cs"/>
              </a:rPr>
              <a:t>}</a:t>
            </a:r>
            <a:endParaRPr lang="zh-CN" altLang="en-US" sz="26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0" y="2133600"/>
          <a:ext cx="45720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Grade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Level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algn="ctr"/>
                      <a:endParaRPr lang="en-US" altLang="zh-CN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Passing</a:t>
                      </a:r>
                    </a:p>
                    <a:p>
                      <a:pPr algn="ctr"/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Failing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others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>
                          <a:solidFill>
                            <a:srgbClr val="000066"/>
                          </a:solidFill>
                          <a:latin typeface="+mj-lt"/>
                          <a:ea typeface="+mj-ea"/>
                          <a:cs typeface="+mj-cs"/>
                        </a:rPr>
                        <a:t>Illegal grade</a:t>
                      </a:r>
                      <a:endParaRPr lang="zh-CN" altLang="en-US" sz="2600" b="1" dirty="0">
                        <a:solidFill>
                          <a:srgbClr val="000066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107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34273"/>
            <a:ext cx="11582400" cy="5181600"/>
          </a:xfrm>
        </p:spPr>
        <p:txBody>
          <a:bodyPr/>
          <a:lstStyle/>
          <a:p>
            <a:pPr marL="514350" indent="-514350">
              <a:buAutoNum type="arabicPeriod" startAt="4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语句的作用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break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语句，就可以跳出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语句，继续执行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后面的语句</a:t>
            </a:r>
          </a:p>
          <a:p>
            <a:pPr lvl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如果没有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语句，就会从一个分支继续到下一个分支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switch (grade) {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  case 4: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("Excellent");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  case 3: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("Good");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  case 2: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("Average");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  case 1: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("Poor");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  case 0: 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("Failing");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	  default: </a:t>
            </a:r>
            <a:r>
              <a:rPr lang="en-US" altLang="zh-CN" dirty="0" err="1">
                <a:latin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</a:rPr>
              <a:t>("Illegal grade");	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458200" y="3674368"/>
            <a:ext cx="1800200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tx1"/>
                </a:solidFill>
                <a:latin typeface="+mj-lt"/>
              </a:rPr>
              <a:t>grade = 3</a:t>
            </a:r>
            <a:endParaRPr lang="zh-CN" altLang="en-US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EB1450-82A9-457A-9EB0-51F4B680A568}"/>
              </a:ext>
            </a:extLst>
          </p:cNvPr>
          <p:cNvSpPr/>
          <p:nvPr/>
        </p:nvSpPr>
        <p:spPr>
          <a:xfrm>
            <a:off x="4267200" y="5965408"/>
            <a:ext cx="7613236" cy="50238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GoodAveragePoorFailingIllegal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 grade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6BE18565-D2D4-4454-982E-0762D511895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例子：显示法定格式的日期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F503472-D1E2-4B4E-8751-F79664EB449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zh-CN" altLang="en-US" sz="2800" dirty="0"/>
              <a:t>要求按下列格式显示日期：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Dated this ____ day of ____ , 20__.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要求用户以</a:t>
            </a:r>
            <a:r>
              <a:rPr lang="en-US" altLang="zh-CN" sz="2800" dirty="0">
                <a:latin typeface="Courier New" panose="02070309020205020404" pitchFamily="49" charset="0"/>
              </a:rPr>
              <a:t>mm/dd/</a:t>
            </a:r>
            <a:r>
              <a:rPr lang="en-US" altLang="zh-CN" sz="2800" dirty="0" err="1">
                <a:latin typeface="Courier New" panose="02070309020205020404" pitchFamily="49" charset="0"/>
              </a:rPr>
              <a:t>yy</a:t>
            </a:r>
            <a:r>
              <a:rPr lang="zh-CN" altLang="en-US" sz="2800" dirty="0">
                <a:latin typeface="Courier New" panose="02070309020205020404" pitchFamily="49" charset="0"/>
              </a:rPr>
              <a:t>方式录入日期，然后按上面方式显示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 date (mm/dd/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7/19/14</a:t>
            </a:r>
          </a:p>
          <a:p>
            <a:pPr lvl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Dated this </a:t>
            </a:r>
            <a:r>
              <a:rPr lang="en-US" altLang="zh-CN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19th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day of </a:t>
            </a:r>
            <a:r>
              <a:rPr lang="en-US" altLang="zh-CN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July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14.</a:t>
            </a:r>
          </a:p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zh-CN" altLang="en-US" sz="2800" dirty="0">
                <a:latin typeface="Courier New" panose="02070309020205020404" pitchFamily="49" charset="0"/>
              </a:rPr>
              <a:t>用</a:t>
            </a:r>
            <a:r>
              <a:rPr lang="en-US" altLang="zh-CN" sz="2800" dirty="0">
                <a:latin typeface="Courier New" panose="02070309020205020404" pitchFamily="49" charset="0"/>
              </a:rPr>
              <a:t>switch</a:t>
            </a:r>
            <a:r>
              <a:rPr lang="zh-CN" altLang="en-US" sz="2800" dirty="0">
                <a:latin typeface="Courier New" panose="02070309020205020404" pitchFamily="49" charset="0"/>
              </a:rPr>
              <a:t>语句为日添加</a:t>
            </a:r>
            <a:r>
              <a:rPr lang="en-US" altLang="zh-CN" sz="2800" dirty="0"/>
              <a:t>“</a:t>
            </a:r>
            <a:r>
              <a:rPr lang="en-US" altLang="zh-CN" sz="2800" dirty="0" err="1"/>
              <a:t>th</a:t>
            </a:r>
            <a:r>
              <a:rPr lang="en-US" altLang="zh-CN" sz="2800" dirty="0"/>
              <a:t>” (</a:t>
            </a:r>
            <a:r>
              <a:rPr lang="zh-CN" altLang="en-US" sz="2800" dirty="0"/>
              <a:t>或</a:t>
            </a:r>
            <a:r>
              <a:rPr lang="en-US" altLang="zh-CN" sz="2800" dirty="0"/>
              <a:t>“</a:t>
            </a:r>
            <a:r>
              <a:rPr lang="en-US" altLang="zh-CN" sz="2800" dirty="0" err="1"/>
              <a:t>st</a:t>
            </a:r>
            <a:r>
              <a:rPr lang="en-US" altLang="zh-CN" sz="2800" dirty="0"/>
              <a:t>”</a:t>
            </a:r>
            <a:r>
              <a:rPr lang="zh-CN" altLang="en-US" sz="2800" dirty="0"/>
              <a:t>、 </a:t>
            </a:r>
            <a:r>
              <a:rPr lang="en-US" altLang="zh-CN" sz="2800" dirty="0"/>
              <a:t>“</a:t>
            </a:r>
            <a:r>
              <a:rPr lang="en-US" altLang="zh-CN" sz="2800" dirty="0" err="1"/>
              <a:t>nd</a:t>
            </a:r>
            <a:r>
              <a:rPr lang="en-US" altLang="zh-CN" sz="2800" dirty="0"/>
              <a:t>” </a:t>
            </a:r>
            <a:r>
              <a:rPr lang="zh-CN" altLang="en-US" sz="2800" dirty="0"/>
              <a:t>、“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”) </a:t>
            </a:r>
            <a:r>
              <a:rPr lang="zh-CN" altLang="en-US" sz="2800" dirty="0"/>
              <a:t>。</a:t>
            </a:r>
          </a:p>
          <a:p>
            <a:pPr>
              <a:lnSpc>
                <a:spcPct val="125000"/>
              </a:lnSpc>
              <a:spcBef>
                <a:spcPct val="35000"/>
              </a:spcBef>
            </a:pPr>
            <a:r>
              <a:rPr lang="en-US" altLang="zh-CN" sz="3200" dirty="0" err="1"/>
              <a:t>date.c</a:t>
            </a:r>
            <a:r>
              <a:rPr lang="zh-CN" altLang="en-US" sz="3200" dirty="0"/>
              <a:t>源码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>
            <a:extLst>
              <a:ext uri="{FF2B5EF4-FFF2-40B4-BE49-F238E27FC236}">
                <a16:creationId xmlns:a16="http://schemas.microsoft.com/office/drawing/2014/main" id="{52ED8D7A-9062-469A-8E2F-B801B201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334625"/>
            <a:ext cx="894397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int main(void)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int month, day, year;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("Enter date (mm/dd/</a:t>
            </a:r>
            <a:r>
              <a:rPr lang="en-US" altLang="zh-CN" b="1" dirty="0" err="1"/>
              <a:t>yy</a:t>
            </a:r>
            <a:r>
              <a:rPr lang="en-US" altLang="zh-CN" b="1" dirty="0"/>
              <a:t>): ");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("%d 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en-US" altLang="zh-CN" b="1" dirty="0"/>
              <a:t>%d 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en-US" altLang="zh-CN" b="1" dirty="0"/>
              <a:t>%d", &amp;month, &amp;day, &amp;year);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("Dated this %d", day);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3300"/>
                </a:solidFill>
              </a:rPr>
              <a:t>switch </a:t>
            </a:r>
            <a:r>
              <a:rPr lang="en-US" altLang="zh-CN" b="1" dirty="0"/>
              <a:t>(day) {</a:t>
            </a:r>
          </a:p>
          <a:p>
            <a:r>
              <a:rPr lang="en-US" altLang="zh-CN" b="1" dirty="0"/>
              <a:t>        case 1: case 21: case 31: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st</a:t>
            </a:r>
            <a:r>
              <a:rPr lang="en-US" altLang="zh-CN" b="1" dirty="0"/>
              <a:t>"); break;</a:t>
            </a:r>
          </a:p>
          <a:p>
            <a:r>
              <a:rPr lang="en-US" altLang="zh-CN" b="1" dirty="0"/>
              <a:t>        case 2: case 22: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nd</a:t>
            </a:r>
            <a:r>
              <a:rPr lang="en-US" altLang="zh-CN" b="1" dirty="0"/>
              <a:t>"); break;</a:t>
            </a:r>
          </a:p>
          <a:p>
            <a:r>
              <a:rPr lang="en-US" altLang="zh-CN" b="1" dirty="0"/>
              <a:t>        case 3: case 23: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rd</a:t>
            </a:r>
            <a:r>
              <a:rPr lang="en-US" altLang="zh-CN" b="1" dirty="0"/>
              <a:t>"); break;</a:t>
            </a:r>
          </a:p>
          <a:p>
            <a:r>
              <a:rPr lang="en-US" altLang="zh-CN" b="1" dirty="0"/>
              <a:t>        default: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th</a:t>
            </a:r>
            <a:r>
              <a:rPr lang="en-US" altLang="zh-CN" b="1" dirty="0"/>
              <a:t>"); break;</a:t>
            </a:r>
          </a:p>
          <a:p>
            <a:r>
              <a:rPr lang="en-US" altLang="zh-CN" b="1" dirty="0"/>
              <a:t>    }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 day of ");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关系运算符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5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优先级别：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124712" lvl="2" indent="-457200">
              <a:lnSpc>
                <a:spcPct val="125000"/>
              </a:lnSpc>
              <a:buNone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c &gt; a + b  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c &gt; (a + b)</a:t>
            </a:r>
          </a:p>
          <a:p>
            <a:pPr lvl="2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a = b &gt; c   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相当于  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 = (b &gt;c)</a:t>
            </a:r>
          </a:p>
          <a:p>
            <a:pPr lvl="2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 = 1;  b = 2; c = 4;</a:t>
            </a:r>
          </a:p>
          <a:p>
            <a:pPr lvl="4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c &gt; (a + b)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lvl="4">
              <a:lnSpc>
                <a:spcPct val="125000"/>
              </a:lnSpc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a = (b &gt; c)  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324600" y="1981200"/>
          <a:ext cx="376808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2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Text Box 3">
            <a:extLst>
              <a:ext uri="{FF2B5EF4-FFF2-40B4-BE49-F238E27FC236}">
                <a16:creationId xmlns:a16="http://schemas.microsoft.com/office/drawing/2014/main" id="{CE4520BF-9FF0-4B1E-9251-9AD9885A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1"/>
            <a:ext cx="8085138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CC3300"/>
                </a:solidFill>
              </a:rPr>
              <a:t>switch</a:t>
            </a:r>
            <a:r>
              <a:rPr lang="en-US" altLang="zh-CN" b="1" dirty="0"/>
              <a:t> (month) {</a:t>
            </a:r>
          </a:p>
          <a:p>
            <a:r>
              <a:rPr lang="en-US" altLang="zh-CN" b="1" dirty="0"/>
              <a:t>     case 1: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("January");   break;</a:t>
            </a:r>
          </a:p>
          <a:p>
            <a:r>
              <a:rPr lang="en-US" altLang="zh-CN" b="1" dirty="0"/>
              <a:t>     case 2: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("February");  break;</a:t>
            </a:r>
          </a:p>
          <a:p>
            <a:r>
              <a:rPr lang="en-US" altLang="zh-CN" b="1" dirty="0"/>
              <a:t>     case 3: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("March");     break;</a:t>
            </a:r>
          </a:p>
          <a:p>
            <a:r>
              <a:rPr lang="en-US" altLang="zh-CN" b="1" dirty="0"/>
              <a:t>     case 4: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("April");     break;</a:t>
            </a:r>
          </a:p>
          <a:p>
            <a:r>
              <a:rPr lang="en-US" altLang="zh-CN" b="1" dirty="0"/>
              <a:t>     case 5: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("May");       break;</a:t>
            </a:r>
          </a:p>
          <a:p>
            <a:r>
              <a:rPr lang="en-US" altLang="zh-CN" b="1" dirty="0"/>
              <a:t>     case 6: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("June");      break;</a:t>
            </a:r>
          </a:p>
          <a:p>
            <a:r>
              <a:rPr lang="en-US" altLang="zh-CN" b="1" dirty="0"/>
              <a:t>     case 7: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("July");      break;</a:t>
            </a:r>
          </a:p>
          <a:p>
            <a:r>
              <a:rPr lang="en-US" altLang="zh-CN" b="1" dirty="0"/>
              <a:t>     case 8: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("August");    break;</a:t>
            </a:r>
          </a:p>
          <a:p>
            <a:r>
              <a:rPr lang="en-US" altLang="zh-CN" b="1" dirty="0"/>
              <a:t>     case 9: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("September"); break;</a:t>
            </a:r>
          </a:p>
          <a:p>
            <a:r>
              <a:rPr lang="en-US" altLang="zh-CN" b="1" dirty="0"/>
              <a:t>     case 10: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("October");   break;</a:t>
            </a:r>
          </a:p>
          <a:p>
            <a:r>
              <a:rPr lang="en-US" altLang="zh-CN" b="1" dirty="0"/>
              <a:t>     case 11: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("November");  break;</a:t>
            </a:r>
          </a:p>
          <a:p>
            <a:r>
              <a:rPr lang="en-US" altLang="zh-CN" b="1" dirty="0"/>
              <a:t>     case 12: </a:t>
            </a:r>
            <a:r>
              <a:rPr lang="en-US" altLang="zh-CN" b="1" dirty="0" err="1"/>
              <a:t>printf</a:t>
            </a:r>
            <a:r>
              <a:rPr lang="en-US" altLang="zh-CN" b="1" dirty="0"/>
              <a:t>("December");  break;</a:t>
            </a:r>
          </a:p>
          <a:p>
            <a:r>
              <a:rPr lang="en-US" altLang="zh-CN" b="1" dirty="0"/>
              <a:t>   }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(", 20%.2d.\n", year);</a:t>
            </a:r>
          </a:p>
          <a:p>
            <a:r>
              <a:rPr lang="en-US" altLang="zh-CN" b="1" dirty="0"/>
              <a:t>   return 0;</a:t>
            </a:r>
          </a:p>
          <a:p>
            <a:r>
              <a:rPr lang="en-US" altLang="zh-CN" b="1" dirty="0"/>
              <a:t>} 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/>
              <a:t>1</a:t>
            </a:r>
            <a:r>
              <a:rPr lang="zh-CN" altLang="en-US" b="0" dirty="0"/>
              <a:t>： </a:t>
            </a:r>
            <a:r>
              <a:rPr lang="en-US" altLang="zh-CN" b="0" dirty="0"/>
              <a:t>24⼩</a:t>
            </a:r>
            <a:r>
              <a:rPr lang="zh-CN" altLang="en-US" b="0" dirty="0"/>
              <a:t>时制</a:t>
            </a:r>
            <a:r>
              <a:rPr lang="en-US" altLang="zh-CN" b="0" dirty="0"/>
              <a:t>-12⼩</a:t>
            </a:r>
            <a:r>
              <a:rPr lang="zh-CN" altLang="en-US" b="0" dirty="0"/>
              <a:t>时制转换</a:t>
            </a:r>
            <a:r>
              <a:rPr lang="en-US" altLang="zh-CN" b="0" dirty="0"/>
              <a:t>(24-hour to 12-hour) </a:t>
            </a:r>
            <a:r>
              <a:rPr lang="zh-CN" altLang="en-US" b="0" dirty="0"/>
              <a:t>编写⼀个程序，要求⽤户输⼊ </a:t>
            </a:r>
            <a:r>
              <a:rPr lang="en-US" altLang="zh-CN" b="0" dirty="0"/>
              <a:t>24 ⼩</a:t>
            </a:r>
            <a:r>
              <a:rPr lang="zh-CN" altLang="en-US" b="0" dirty="0"/>
              <a:t>时制的时间，将其转换为 </a:t>
            </a:r>
            <a:r>
              <a:rPr lang="en-US" altLang="zh-CN" b="0" dirty="0"/>
              <a:t>12 ⼩</a:t>
            </a:r>
            <a:r>
              <a:rPr lang="zh-CN" altLang="en-US" b="0" dirty="0"/>
              <a:t>时制的格式。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Enter a 24-hour time: </a:t>
            </a:r>
            <a:r>
              <a:rPr lang="en-US" altLang="zh-CN" b="0" u="sng" dirty="0">
                <a:solidFill>
                  <a:schemeClr val="accent6"/>
                </a:solidFill>
              </a:rPr>
              <a:t>21:11</a:t>
            </a:r>
            <a:br>
              <a:rPr lang="en-US" altLang="zh-CN" b="0" dirty="0">
                <a:solidFill>
                  <a:schemeClr val="accent6"/>
                </a:solidFill>
              </a:rPr>
            </a:br>
            <a:r>
              <a:rPr lang="en-US" altLang="zh-CN" b="0" dirty="0">
                <a:solidFill>
                  <a:schemeClr val="accent6"/>
                </a:solidFill>
              </a:rPr>
              <a:t>Equivalent 12-hour time: 9:11 PM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Enter a 24-hour time: </a:t>
            </a:r>
            <a:r>
              <a:rPr lang="en-US" altLang="zh-CN" b="0" u="sng" dirty="0">
                <a:solidFill>
                  <a:schemeClr val="accent6"/>
                </a:solidFill>
              </a:rPr>
              <a:t>0:01</a:t>
            </a:r>
            <a:br>
              <a:rPr lang="en-US" altLang="zh-CN" b="0" dirty="0">
                <a:solidFill>
                  <a:schemeClr val="accent6"/>
                </a:solidFill>
              </a:rPr>
            </a:br>
            <a:r>
              <a:rPr lang="en-US" altLang="zh-CN" b="0" dirty="0">
                <a:solidFill>
                  <a:schemeClr val="accent6"/>
                </a:solidFill>
              </a:rPr>
              <a:t>Equivalent 12-hour time: 12:01 AM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0" dirty="0"/>
              <a:t>注意，不要把</a:t>
            </a:r>
            <a:r>
              <a:rPr lang="en-US" altLang="zh-CN" b="0" dirty="0"/>
              <a:t>12:00</a:t>
            </a:r>
            <a:r>
              <a:rPr lang="zh-CN" altLang="en-US" b="0" dirty="0"/>
              <a:t>显示为</a:t>
            </a:r>
            <a:r>
              <a:rPr lang="en-US" altLang="zh-CN" b="0" dirty="0"/>
              <a:t>0:00</a:t>
            </a:r>
            <a:r>
              <a:rPr lang="zh-CN" altLang="en-US" b="0" dirty="0"/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6401" y="609600"/>
            <a:ext cx="11387667" cy="641350"/>
          </a:xfrm>
        </p:spPr>
        <p:txBody>
          <a:bodyPr/>
          <a:lstStyle/>
          <a:p>
            <a:r>
              <a:rPr lang="en-US" altLang="zh-CN" dirty="0" err="1"/>
              <a:t>Icoding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124344006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B2A758-A2CF-40E8-AF6C-6FDEA1F4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10477501" cy="413185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72A2A0FF-76D0-741D-E7A3-5BF4DB79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609600"/>
            <a:ext cx="11387667" cy="641350"/>
          </a:xfrm>
        </p:spPr>
        <p:txBody>
          <a:bodyPr/>
          <a:lstStyle/>
          <a:p>
            <a:r>
              <a:rPr lang="en-US" altLang="zh-CN" dirty="0" err="1"/>
              <a:t>Icoding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131568449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1" y="1219200"/>
            <a:ext cx="11561234" cy="5270501"/>
          </a:xfrm>
        </p:spPr>
        <p:txBody>
          <a:bodyPr/>
          <a:lstStyle/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altLang="zh-CN" sz="2400" b="0" dirty="0"/>
              <a:t>3</a:t>
            </a:r>
            <a:r>
              <a:rPr lang="zh-CN" altLang="en-US" sz="2400" b="0" dirty="0"/>
              <a:t>：通⽤产品代码（</a:t>
            </a:r>
            <a:r>
              <a:rPr lang="en-US" altLang="zh-CN" sz="2400" b="0" dirty="0"/>
              <a:t>UPC, Universal Production Code</a:t>
            </a:r>
            <a:r>
              <a:rPr lang="zh-CN" altLang="en-US" sz="2400" b="0" dirty="0"/>
              <a:t>） 修改如下</a:t>
            </a:r>
            <a:r>
              <a:rPr lang="en-US" altLang="zh-CN" sz="2400" b="0" dirty="0" err="1"/>
              <a:t>upc.c</a:t>
            </a:r>
            <a:r>
              <a:rPr lang="zh-CN" altLang="en-US" sz="2400" b="0" dirty="0"/>
              <a:t>程序，使其可以检测 </a:t>
            </a:r>
            <a:r>
              <a:rPr lang="en-US" altLang="zh-CN" sz="2400" b="0" dirty="0"/>
              <a:t>UPC </a:t>
            </a:r>
            <a:r>
              <a:rPr lang="zh-CN" altLang="en-US" sz="2400" b="0" dirty="0"/>
              <a:t>的有效性。在⽤户输⼊</a:t>
            </a:r>
            <a:r>
              <a:rPr lang="en-US" altLang="zh-CN" sz="2400" b="0" dirty="0"/>
              <a:t>UPC</a:t>
            </a:r>
            <a:r>
              <a:rPr lang="zh-CN" altLang="en-US" sz="2400" b="0" dirty="0"/>
              <a:t>后，程序将输出 </a:t>
            </a:r>
            <a:r>
              <a:rPr lang="en-US" altLang="zh-CN" sz="2400" b="0" dirty="0"/>
              <a:t>VALID </a:t>
            </a:r>
            <a:r>
              <a:rPr lang="zh-CN" altLang="en-US" sz="2400" b="0" dirty="0"/>
              <a:t>或 </a:t>
            </a:r>
            <a:r>
              <a:rPr lang="en-US" altLang="zh-CN" sz="2400" b="0" dirty="0"/>
              <a:t>NOT VALID 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endParaRPr lang="zh-CN" altLang="en-US" sz="2400" b="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/>
              <a:t>输出范例：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Enter the first (single) digit: </a:t>
            </a:r>
            <a:r>
              <a:rPr lang="en-US" altLang="zh-CN" sz="2400" u="sng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Enter first group of five digits: </a:t>
            </a:r>
            <a:r>
              <a:rPr lang="en-US" altLang="zh-CN" sz="2400" u="sng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13800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Enter second group of five digits: </a:t>
            </a:r>
            <a:r>
              <a:rPr lang="en-US" altLang="zh-CN" sz="2400" u="sng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15173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Enter the last (single) digit: </a:t>
            </a:r>
            <a:r>
              <a:rPr lang="en-US" altLang="zh-CN" sz="2400" u="sng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VALID</a:t>
            </a:r>
          </a:p>
        </p:txBody>
      </p:sp>
      <p:sp>
        <p:nvSpPr>
          <p:cNvPr id="2" name="矩形 1"/>
          <p:cNvSpPr/>
          <p:nvPr/>
        </p:nvSpPr>
        <p:spPr>
          <a:xfrm>
            <a:off x="6400800" y="3429000"/>
            <a:ext cx="5616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/>
              <a:t>Enter the first (single) digit: </a:t>
            </a:r>
            <a:r>
              <a:rPr lang="en-US" altLang="zh-CN" b="1" u="sng" dirty="0"/>
              <a:t>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/>
              <a:t>Enter first group of five digits: </a:t>
            </a:r>
            <a:r>
              <a:rPr lang="en-US" altLang="zh-CN" b="1" u="sng" dirty="0"/>
              <a:t>51500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/>
              <a:t>Enter second group of five digits: </a:t>
            </a:r>
            <a:r>
              <a:rPr lang="en-US" altLang="zh-CN" b="1" u="sng" dirty="0"/>
              <a:t>24128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/>
              <a:t>Enter the last (single) digit: </a:t>
            </a:r>
            <a:r>
              <a:rPr lang="en-US" altLang="zh-CN" b="1" u="sng" dirty="0"/>
              <a:t>7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/>
              <a:t>NOT VALID</a:t>
            </a:r>
            <a:endParaRPr lang="zh-CN" altLang="en-US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6C69E5C-9AC9-AD7E-2C2F-65A5D8CD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609600"/>
            <a:ext cx="11387667" cy="641350"/>
          </a:xfrm>
        </p:spPr>
        <p:txBody>
          <a:bodyPr/>
          <a:lstStyle/>
          <a:p>
            <a:r>
              <a:rPr lang="en-US" altLang="zh-CN" dirty="0" err="1"/>
              <a:t>Icoding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3283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F2622C-1FCA-4DCF-9BD0-D4A262B5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2590800"/>
            <a:ext cx="11811000" cy="2358088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50AB5BA3-4435-57DD-735B-D1F70690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609600"/>
            <a:ext cx="11387667" cy="641350"/>
          </a:xfrm>
        </p:spPr>
        <p:txBody>
          <a:bodyPr/>
          <a:lstStyle/>
          <a:p>
            <a:r>
              <a:rPr lang="en-US" altLang="zh-CN" dirty="0" err="1"/>
              <a:t>Icoding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432203891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Rot="1" noChangeArrowheads="1"/>
          </p:cNvSpPr>
          <p:nvPr/>
        </p:nvSpPr>
        <p:spPr bwMode="auto">
          <a:xfrm>
            <a:off x="304800" y="1905000"/>
            <a:ext cx="115824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7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Thank!</a:t>
            </a:r>
          </a:p>
        </p:txBody>
      </p:sp>
    </p:spTree>
    <p:extLst>
      <p:ext uri="{BB962C8B-B14F-4D97-AF65-F5344CB8AC3E}">
        <p14:creationId xmlns:p14="http://schemas.microsoft.com/office/powerpoint/2010/main" val="771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Words>6095</Words>
  <Application>Microsoft Office PowerPoint</Application>
  <PresentationFormat>宽屏</PresentationFormat>
  <Paragraphs>986</Paragraphs>
  <Slides>95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4" baseType="lpstr">
      <vt:lpstr>黑体</vt:lpstr>
      <vt:lpstr>楷体_GB2312</vt:lpstr>
      <vt:lpstr>微软雅黑</vt:lpstr>
      <vt:lpstr>Arial</vt:lpstr>
      <vt:lpstr>Arial Black</vt:lpstr>
      <vt:lpstr>Courier New</vt:lpstr>
      <vt:lpstr>Times New Roman</vt:lpstr>
      <vt:lpstr>Wingdings</vt:lpstr>
      <vt:lpstr>tm2</vt:lpstr>
      <vt:lpstr>第五章       选择语句</vt:lpstr>
      <vt:lpstr>PowerPoint 演示文稿</vt:lpstr>
      <vt:lpstr>语句</vt:lpstr>
      <vt:lpstr>if语句</vt:lpstr>
      <vt:lpstr>if语句</vt:lpstr>
      <vt:lpstr>逻辑表达式</vt:lpstr>
      <vt:lpstr>关系运算符</vt:lpstr>
      <vt:lpstr>关系运算符</vt:lpstr>
      <vt:lpstr>关系运算符</vt:lpstr>
      <vt:lpstr>关系运算符</vt:lpstr>
      <vt:lpstr>判等运算符</vt:lpstr>
      <vt:lpstr>判等运算符</vt:lpstr>
      <vt:lpstr>判等运算符</vt:lpstr>
      <vt:lpstr>逻辑表达式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逻辑运算符：短路计算</vt:lpstr>
      <vt:lpstr>PowerPoint 演示文稿</vt:lpstr>
      <vt:lpstr>PowerPoint 演示文稿</vt:lpstr>
      <vt:lpstr>选择分支</vt:lpstr>
      <vt:lpstr>PowerPoint 演示文稿</vt:lpstr>
      <vt:lpstr>如何判断正数？</vt:lpstr>
      <vt:lpstr>如何判断正数？</vt:lpstr>
      <vt:lpstr>如何判断正数？</vt:lpstr>
      <vt:lpstr>如何判断正数？</vt:lpstr>
      <vt:lpstr>如何判断正数？</vt:lpstr>
      <vt:lpstr>PowerPoint 演示文稿</vt:lpstr>
      <vt:lpstr>如何判断正数和负数？</vt:lpstr>
      <vt:lpstr>如何判断正数和负数？</vt:lpstr>
      <vt:lpstr>如何判断正数和负数？</vt:lpstr>
      <vt:lpstr>如何判断正数和负数？</vt:lpstr>
      <vt:lpstr>PowerPoint 演示文稿</vt:lpstr>
      <vt:lpstr>选择分支</vt:lpstr>
      <vt:lpstr>else子句</vt:lpstr>
      <vt:lpstr>判断偶数？</vt:lpstr>
      <vt:lpstr>判断偶数？</vt:lpstr>
      <vt:lpstr>判断偶数？</vt:lpstr>
      <vt:lpstr>if 语句</vt:lpstr>
      <vt:lpstr>if 语句</vt:lpstr>
      <vt:lpstr>if 语句</vt:lpstr>
      <vt:lpstr>交换两个数</vt:lpstr>
      <vt:lpstr>交换两个数</vt:lpstr>
      <vt:lpstr>交换两个数</vt:lpstr>
      <vt:lpstr>交换两个数</vt:lpstr>
      <vt:lpstr>复合语句</vt:lpstr>
      <vt:lpstr>语句分类</vt:lpstr>
      <vt:lpstr>更多的选择</vt:lpstr>
      <vt:lpstr>更多的选择</vt:lpstr>
      <vt:lpstr>更多的选择</vt:lpstr>
      <vt:lpstr>if语句嵌套</vt:lpstr>
      <vt:lpstr>if语句嵌套</vt:lpstr>
      <vt:lpstr>if语句嵌套</vt:lpstr>
      <vt:lpstr>if语句嵌套</vt:lpstr>
      <vt:lpstr>if语句嵌套</vt:lpstr>
      <vt:lpstr>if语句嵌套</vt:lpstr>
      <vt:lpstr>if语句嵌套</vt:lpstr>
      <vt:lpstr>if语句嵌套</vt:lpstr>
      <vt:lpstr>if语句嵌套</vt:lpstr>
      <vt:lpstr>级联式 if 语句</vt:lpstr>
      <vt:lpstr>级联式 if 语句</vt:lpstr>
      <vt:lpstr>级联式 if 语句</vt:lpstr>
      <vt:lpstr>例子：计算股票经纪人的佣金</vt:lpstr>
      <vt:lpstr>PowerPoint 演示文稿</vt:lpstr>
      <vt:lpstr>悬空else问题</vt:lpstr>
      <vt:lpstr>条件表达式</vt:lpstr>
      <vt:lpstr>例子</vt:lpstr>
      <vt:lpstr>例子</vt:lpstr>
      <vt:lpstr>C89中的布尔值</vt:lpstr>
      <vt:lpstr>例子</vt:lpstr>
      <vt:lpstr>定义类型的宏</vt:lpstr>
      <vt:lpstr>C99中的布尔值</vt:lpstr>
      <vt:lpstr>C99中的布尔值</vt:lpstr>
      <vt:lpstr>PowerPoint 演示文稿</vt:lpstr>
      <vt:lpstr>switch语句</vt:lpstr>
      <vt:lpstr>switch语句</vt:lpstr>
      <vt:lpstr>switch语句</vt:lpstr>
      <vt:lpstr>switch语句</vt:lpstr>
      <vt:lpstr>switch语句</vt:lpstr>
      <vt:lpstr>switch语句</vt:lpstr>
      <vt:lpstr>switch语句</vt:lpstr>
      <vt:lpstr>例子：显示法定格式的日期</vt:lpstr>
      <vt:lpstr>PowerPoint 演示文稿</vt:lpstr>
      <vt:lpstr>PowerPoint 演示文稿</vt:lpstr>
      <vt:lpstr>Icoding作业</vt:lpstr>
      <vt:lpstr>Icoding作业</vt:lpstr>
      <vt:lpstr>Icoding作业</vt:lpstr>
      <vt:lpstr>Icoding作业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417091293@qq.com</cp:lastModifiedBy>
  <cp:revision>971</cp:revision>
  <cp:lastPrinted>1999-11-08T20:52:53Z</cp:lastPrinted>
  <dcterms:created xsi:type="dcterms:W3CDTF">1999-08-24T18:39:05Z</dcterms:created>
  <dcterms:modified xsi:type="dcterms:W3CDTF">2022-09-21T15:33:43Z</dcterms:modified>
</cp:coreProperties>
</file>