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6"/>
  </p:notesMasterIdLst>
  <p:sldIdLst>
    <p:sldId id="317" r:id="rId2"/>
    <p:sldId id="1183" r:id="rId3"/>
    <p:sldId id="278" r:id="rId4"/>
    <p:sldId id="257" r:id="rId5"/>
    <p:sldId id="279" r:id="rId6"/>
    <p:sldId id="280" r:id="rId7"/>
    <p:sldId id="298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1194" r:id="rId17"/>
    <p:sldId id="1195" r:id="rId18"/>
    <p:sldId id="293" r:id="rId19"/>
    <p:sldId id="294" r:id="rId20"/>
    <p:sldId id="295" r:id="rId21"/>
    <p:sldId id="296" r:id="rId22"/>
    <p:sldId id="300" r:id="rId23"/>
    <p:sldId id="1197" r:id="rId24"/>
    <p:sldId id="1184" r:id="rId25"/>
    <p:sldId id="303" r:id="rId26"/>
    <p:sldId id="1200" r:id="rId27"/>
    <p:sldId id="306" r:id="rId28"/>
    <p:sldId id="281" r:id="rId29"/>
    <p:sldId id="308" r:id="rId30"/>
    <p:sldId id="309" r:id="rId31"/>
    <p:sldId id="310" r:id="rId32"/>
    <p:sldId id="311" r:id="rId33"/>
    <p:sldId id="1201" r:id="rId34"/>
    <p:sldId id="1202" r:id="rId35"/>
    <p:sldId id="1203" r:id="rId36"/>
    <p:sldId id="1204" r:id="rId37"/>
    <p:sldId id="1185" r:id="rId38"/>
    <p:sldId id="1205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1206" r:id="rId47"/>
    <p:sldId id="1207" r:id="rId48"/>
    <p:sldId id="266" r:id="rId49"/>
    <p:sldId id="267" r:id="rId50"/>
    <p:sldId id="268" r:id="rId51"/>
    <p:sldId id="269" r:id="rId52"/>
    <p:sldId id="1208" r:id="rId53"/>
    <p:sldId id="1209" r:id="rId54"/>
    <p:sldId id="1210" r:id="rId55"/>
    <p:sldId id="1211" r:id="rId56"/>
    <p:sldId id="1212" r:id="rId57"/>
    <p:sldId id="1213" r:id="rId58"/>
    <p:sldId id="1214" r:id="rId59"/>
    <p:sldId id="1186" r:id="rId60"/>
    <p:sldId id="1215" r:id="rId61"/>
    <p:sldId id="271" r:id="rId62"/>
    <p:sldId id="272" r:id="rId63"/>
    <p:sldId id="273" r:id="rId64"/>
    <p:sldId id="274" r:id="rId65"/>
    <p:sldId id="275" r:id="rId66"/>
    <p:sldId id="276" r:id="rId67"/>
    <p:sldId id="277" r:id="rId68"/>
    <p:sldId id="1216" r:id="rId69"/>
    <p:sldId id="1217" r:id="rId70"/>
    <p:sldId id="1218" r:id="rId71"/>
    <p:sldId id="1219" r:id="rId72"/>
    <p:sldId id="1220" r:id="rId73"/>
    <p:sldId id="1221" r:id="rId74"/>
    <p:sldId id="1222" r:id="rId75"/>
    <p:sldId id="1223" r:id="rId76"/>
    <p:sldId id="1224" r:id="rId77"/>
    <p:sldId id="1228" r:id="rId78"/>
    <p:sldId id="1225" r:id="rId79"/>
    <p:sldId id="1226" r:id="rId80"/>
    <p:sldId id="1227" r:id="rId81"/>
    <p:sldId id="1232" r:id="rId82"/>
    <p:sldId id="1230" r:id="rId83"/>
    <p:sldId id="1231" r:id="rId84"/>
    <p:sldId id="1291" r:id="rId85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CC"/>
    <a:srgbClr val="FF0000"/>
    <a:srgbClr val="990033"/>
    <a:srgbClr val="660033"/>
    <a:srgbClr val="006600"/>
    <a:srgbClr val="C6A02E"/>
    <a:srgbClr val="B82F25"/>
    <a:srgbClr val="6DBFAB"/>
    <a:srgbClr val="FF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8" autoAdjust="0"/>
    <p:restoredTop sz="94619" autoAdjust="0"/>
  </p:normalViewPr>
  <p:slideViewPr>
    <p:cSldViewPr>
      <p:cViewPr varScale="1">
        <p:scale>
          <a:sx n="63" d="100"/>
          <a:sy n="63" d="100"/>
        </p:scale>
        <p:origin x="93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8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7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第六章  循环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授课教师：饶云波</a:t>
            </a:r>
          </a:p>
        </p:txBody>
      </p:sp>
    </p:spTree>
    <p:extLst>
      <p:ext uri="{BB962C8B-B14F-4D97-AF65-F5344CB8AC3E}">
        <p14:creationId xmlns:p14="http://schemas.microsoft.com/office/powerpoint/2010/main" val="314910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EAD14D-5203-4BA2-8779-87D7BBD3C3D4}"/>
              </a:ext>
            </a:extLst>
          </p:cNvPr>
          <p:cNvSpPr/>
          <p:nvPr/>
        </p:nvSpPr>
        <p:spPr>
          <a:xfrm>
            <a:off x="457200" y="1447800"/>
            <a:ext cx="4953000" cy="4832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 &lt;stdio.h&gt;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int i=1;</a:t>
            </a:r>
          </a:p>
          <a:p>
            <a:r>
              <a:rPr lang="zh-CN" altLang="en-US" sz="2800" b="1" dirty="0"/>
              <a:t>	while(i&lt;101)</a:t>
            </a:r>
          </a:p>
          <a:p>
            <a:r>
              <a:rPr lang="zh-CN" altLang="en-US" sz="2800" b="1" dirty="0"/>
              <a:t>	{</a:t>
            </a:r>
          </a:p>
          <a:p>
            <a:r>
              <a:rPr lang="zh-CN" altLang="en-US" sz="2800" b="1" dirty="0"/>
              <a:t>		printf(“%d\n”, i);</a:t>
            </a:r>
          </a:p>
          <a:p>
            <a:r>
              <a:rPr lang="zh-CN" altLang="en-US" sz="2800" b="1" dirty="0"/>
              <a:t>		i++;</a:t>
            </a:r>
          </a:p>
          <a:p>
            <a:r>
              <a:rPr lang="zh-CN" altLang="en-US" sz="2800" b="1" dirty="0"/>
              <a:t>	} 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C067C-F471-4327-B8E1-DC3385FBFCD4}"/>
              </a:ext>
            </a:extLst>
          </p:cNvPr>
          <p:cNvSpPr/>
          <p:nvPr/>
        </p:nvSpPr>
        <p:spPr>
          <a:xfrm>
            <a:off x="6019800" y="1447800"/>
            <a:ext cx="5410200" cy="44012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 &lt;stdio.h&gt;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int i=1;</a:t>
            </a:r>
          </a:p>
          <a:p>
            <a:r>
              <a:rPr lang="zh-CN" altLang="en-US" sz="2800" b="1" dirty="0"/>
              <a:t>	while(i&lt;101)</a:t>
            </a:r>
          </a:p>
          <a:p>
            <a:r>
              <a:rPr lang="zh-CN" altLang="en-US" sz="2800" b="1" dirty="0"/>
              <a:t>	{</a:t>
            </a:r>
          </a:p>
          <a:p>
            <a:r>
              <a:rPr lang="zh-CN" altLang="en-US" sz="2800" b="1" dirty="0"/>
              <a:t>		printf(“%d\n”, i</a:t>
            </a:r>
            <a:r>
              <a:rPr lang="en-US" altLang="zh-CN" sz="2800" b="1" dirty="0"/>
              <a:t>++</a:t>
            </a:r>
            <a:r>
              <a:rPr lang="zh-CN" altLang="en-US" sz="2800" b="1" dirty="0"/>
              <a:t>);</a:t>
            </a:r>
          </a:p>
          <a:p>
            <a:r>
              <a:rPr lang="zh-CN" altLang="en-US" sz="2800" b="1" dirty="0"/>
              <a:t>	} 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91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倒序打印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C3C439-F692-45C2-AD07-62C0947205AC}"/>
              </a:ext>
            </a:extLst>
          </p:cNvPr>
          <p:cNvSpPr/>
          <p:nvPr/>
        </p:nvSpPr>
        <p:spPr>
          <a:xfrm>
            <a:off x="457200" y="1447800"/>
            <a:ext cx="4953000" cy="48320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 &lt;stdio.h&gt;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int i=1</a:t>
            </a:r>
            <a:r>
              <a:rPr lang="en-US" altLang="zh-CN" sz="2800" b="1" dirty="0"/>
              <a:t>00</a:t>
            </a:r>
            <a:r>
              <a:rPr lang="zh-CN" altLang="en-US" sz="2800" b="1" dirty="0"/>
              <a:t>;</a:t>
            </a:r>
          </a:p>
          <a:p>
            <a:r>
              <a:rPr lang="zh-CN" altLang="en-US" sz="2800" b="1" dirty="0"/>
              <a:t>	while(i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0)</a:t>
            </a:r>
          </a:p>
          <a:p>
            <a:r>
              <a:rPr lang="zh-CN" altLang="en-US" sz="2800" b="1" dirty="0"/>
              <a:t>	{</a:t>
            </a:r>
          </a:p>
          <a:p>
            <a:r>
              <a:rPr lang="zh-CN" altLang="en-US" sz="2800" b="1" dirty="0"/>
              <a:t>		printf(“%d\n”, i);</a:t>
            </a:r>
          </a:p>
          <a:p>
            <a:r>
              <a:rPr lang="zh-CN" altLang="en-US" sz="2800" b="1" dirty="0"/>
              <a:t>		i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;</a:t>
            </a:r>
          </a:p>
          <a:p>
            <a:r>
              <a:rPr lang="zh-CN" altLang="en-US" sz="2800" b="1" dirty="0"/>
              <a:t>	} 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9E32F-467C-4222-BA10-AE2B3D9FF050}"/>
              </a:ext>
            </a:extLst>
          </p:cNvPr>
          <p:cNvSpPr/>
          <p:nvPr/>
        </p:nvSpPr>
        <p:spPr>
          <a:xfrm>
            <a:off x="6019800" y="1447800"/>
            <a:ext cx="5410200" cy="44012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/>
              <a:t>#include &lt;stdio.h&gt;</a:t>
            </a:r>
          </a:p>
          <a:p>
            <a:r>
              <a:rPr lang="zh-CN" altLang="en-US" sz="2800" b="1" dirty="0"/>
              <a:t>int main()</a:t>
            </a:r>
          </a:p>
          <a:p>
            <a:r>
              <a:rPr lang="zh-CN" altLang="en-US" sz="2800" b="1" dirty="0"/>
              <a:t>{</a:t>
            </a:r>
          </a:p>
          <a:p>
            <a:r>
              <a:rPr lang="zh-CN" altLang="en-US" sz="2800" b="1" dirty="0"/>
              <a:t>	int i=1</a:t>
            </a:r>
            <a:r>
              <a:rPr lang="en-US" altLang="zh-CN" sz="2800" b="1" dirty="0"/>
              <a:t>00</a:t>
            </a:r>
            <a:r>
              <a:rPr lang="zh-CN" altLang="en-US" sz="2800" b="1" dirty="0"/>
              <a:t>;</a:t>
            </a:r>
          </a:p>
          <a:p>
            <a:r>
              <a:rPr lang="zh-CN" altLang="en-US" sz="2800" b="1" dirty="0"/>
              <a:t>	while(i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0)</a:t>
            </a:r>
          </a:p>
          <a:p>
            <a:r>
              <a:rPr lang="zh-CN" altLang="en-US" sz="2800" b="1" dirty="0"/>
              <a:t>	{</a:t>
            </a:r>
          </a:p>
          <a:p>
            <a:r>
              <a:rPr lang="zh-CN" altLang="en-US" sz="2800" b="1" dirty="0"/>
              <a:t>		printf(“%d\n”, i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);</a:t>
            </a:r>
          </a:p>
          <a:p>
            <a:r>
              <a:rPr lang="zh-CN" altLang="en-US" sz="2800" b="1" dirty="0"/>
              <a:t>	} </a:t>
            </a:r>
          </a:p>
          <a:p>
            <a:r>
              <a:rPr lang="zh-CN" altLang="en-US" sz="2800" b="1" dirty="0"/>
              <a:t>	return 0;</a:t>
            </a:r>
          </a:p>
          <a:p>
            <a:r>
              <a:rPr lang="zh-CN" alt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31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的整数求和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196716" y="1295400"/>
            <a:ext cx="822960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sum = 0;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sum += 1;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sum += 2;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sum += 3;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600" kern="0" dirty="0"/>
              <a:t>sum += 100;</a:t>
            </a:r>
            <a:endParaRPr lang="en-US" altLang="zh-CN" sz="3600" kern="0" dirty="0"/>
          </a:p>
          <a:p>
            <a:pPr lvl="1">
              <a:buFont typeface="Wingdings" pitchFamily="2" charset="2"/>
              <a:buChar char="Ø"/>
            </a:pPr>
            <a:endParaRPr lang="en-US" kern="0" dirty="0"/>
          </a:p>
        </p:txBody>
      </p:sp>
      <p:sp>
        <p:nvSpPr>
          <p:cNvPr id="5" name="圆角矩形 4"/>
          <p:cNvSpPr/>
          <p:nvPr/>
        </p:nvSpPr>
        <p:spPr>
          <a:xfrm>
            <a:off x="1919028" y="2032836"/>
            <a:ext cx="2854660" cy="3379306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907360" y="3256972"/>
            <a:ext cx="684076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>
            <a:outerShdw blurRad="1193800" dist="1676400" dir="9780000" sx="1000" sy="1000" algn="c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99448" y="1746165"/>
            <a:ext cx="4968552" cy="402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 = 0; 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1658600" cy="4800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语句是最简单、最基本的设置循环方法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控制表达式；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-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循环体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460686" y="3844058"/>
            <a:ext cx="180020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4" name="菱形 13"/>
          <p:cNvSpPr/>
          <p:nvPr/>
        </p:nvSpPr>
        <p:spPr>
          <a:xfrm>
            <a:off x="7182290" y="2097668"/>
            <a:ext cx="2510644" cy="910208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15" name="上箭头 14"/>
          <p:cNvSpPr/>
          <p:nvPr/>
        </p:nvSpPr>
        <p:spPr>
          <a:xfrm rot="5400000" flipV="1">
            <a:off x="9854952" y="2264740"/>
            <a:ext cx="288032" cy="576064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360786" y="3017168"/>
            <a:ext cx="0" cy="7920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3" idx="2"/>
          </p:cNvCxnSpPr>
          <p:nvPr/>
        </p:nvCxnSpPr>
        <p:spPr>
          <a:xfrm rot="5400000" flipH="1" flipV="1">
            <a:off x="8399462" y="2576954"/>
            <a:ext cx="1804492" cy="1881844"/>
          </a:xfrm>
          <a:prstGeom prst="bentConnector4">
            <a:avLst>
              <a:gd name="adj1" fmla="val -32937"/>
              <a:gd name="adj2" fmla="val 101450"/>
            </a:avLst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1"/>
          <p:cNvSpPr txBox="1"/>
          <p:nvPr/>
        </p:nvSpPr>
        <p:spPr>
          <a:xfrm>
            <a:off x="8679292" y="3168697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cxnSp>
        <p:nvCxnSpPr>
          <p:cNvPr id="19" name="肘形连接符 18"/>
          <p:cNvCxnSpPr>
            <a:stCxn id="14" idx="1"/>
          </p:cNvCxnSpPr>
          <p:nvPr/>
        </p:nvCxnSpPr>
        <p:spPr>
          <a:xfrm rot="10800000" flipV="1">
            <a:off x="6289462" y="2552772"/>
            <a:ext cx="892828" cy="2552628"/>
          </a:xfrm>
          <a:prstGeom prst="bentConnector2">
            <a:avLst/>
          </a:prstGeom>
          <a:ln w="88900">
            <a:solidFill>
              <a:srgbClr val="FF0000"/>
            </a:solidFill>
            <a:tailEnd type="triangle" w="med" len="lg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7519510" y="3162203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33483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复合语句：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algn="ctr">
              <a:lnSpc>
                <a:spcPct val="125000"/>
              </a:lnSpc>
              <a:buNone/>
            </a:pPr>
            <a:r>
              <a:rPr lang="en-US" altLang="zh-CN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虽然循环体必须是单独的一条语句，但如果需要多条语句，那么只要用一对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大括号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构造成单独一条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复合语句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就可以了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06899" y="3962400"/>
            <a:ext cx="5904656" cy="24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sum = 0; 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lnSpc>
                <a:spcPts val="1400"/>
              </a:lnSpc>
              <a:spcBef>
                <a:spcPts val="1200"/>
              </a:spcBef>
              <a:buNone/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}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ts val="1400"/>
              </a:lnSpc>
            </a:pP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3827748" y="4876800"/>
            <a:ext cx="4536504" cy="1374865"/>
          </a:xfrm>
          <a:prstGeom prst="roundRect">
            <a:avLst/>
          </a:prstGeom>
          <a:noFill/>
          <a:ln w="50800">
            <a:solidFill>
              <a:srgbClr val="9900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注意事项：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若循环体包含一条以上的语句，应以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复合语句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形式出现；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循环开始前，必须给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循环控制变量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赋值；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循环体中，要有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改变循环控制变量值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40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48DE1C9E-E590-455B-AF25-389B0AA5E26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程序：显示平方值的表格</a:t>
            </a:r>
            <a:endParaRPr lang="en-US" altLang="zh-CN"/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B329AA40-ED18-49A0-B196-2A34278DEFB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11480800" cy="48768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700"/>
              </a:lnSpc>
              <a:spcBef>
                <a:spcPts val="600"/>
              </a:spcBef>
            </a:pPr>
            <a:r>
              <a:rPr lang="zh-CN" altLang="en-US" sz="2800" dirty="0"/>
              <a:t>程序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用一个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语句显示平方值表格。</a:t>
            </a:r>
            <a:endParaRPr lang="en-US" altLang="zh-CN" sz="2800" dirty="0"/>
          </a:p>
          <a:p>
            <a:pPr>
              <a:lnSpc>
                <a:spcPts val="3700"/>
              </a:lnSpc>
              <a:spcBef>
                <a:spcPts val="600"/>
              </a:spcBef>
            </a:pPr>
            <a:r>
              <a:rPr lang="zh-CN" altLang="en-US" sz="2800" dirty="0"/>
              <a:t>用户指定平方值表格的行数：</a:t>
            </a:r>
            <a:endParaRPr lang="en-US" altLang="zh-CN" sz="2800" dirty="0"/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This program prints a table of squares.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Enter number of entries in table: </a:t>
            </a:r>
            <a:r>
              <a:rPr lang="en-US" altLang="zh-CN" sz="2800" u="sng" dirty="0">
                <a:latin typeface="Courier New" panose="02070309020205020404" pitchFamily="49" charset="0"/>
              </a:rPr>
              <a:t>5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       1         1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       2         4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       3         9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       4        16</a:t>
            </a:r>
          </a:p>
          <a:p>
            <a:pPr>
              <a:lnSpc>
                <a:spcPts val="3700"/>
              </a:lnSpc>
              <a:spcBef>
                <a:spcPts val="6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         5        25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E56B48E4-7CBE-4B8F-8DE7-6F5395BFD18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9400" y="533400"/>
            <a:ext cx="7772400" cy="60642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/*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square.c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*/ 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int main(void)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int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, n;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("This program prints a table of squares.\n");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number of entries in table: ");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= 1;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while (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&lt;= n) {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("%10d%10d\n",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*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  return 0;</a:t>
            </a:r>
          </a:p>
          <a:p>
            <a:pPr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04D8D11-57EF-4403-9362-094E79B72E35}"/>
              </a:ext>
            </a:extLst>
          </p:cNvPr>
          <p:cNvSpPr/>
          <p:nvPr/>
        </p:nvSpPr>
        <p:spPr>
          <a:xfrm>
            <a:off x="2423780" y="1964528"/>
            <a:ext cx="360040" cy="576064"/>
          </a:xfrm>
          <a:prstGeom prst="lef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33965851-FB18-4C12-8EB0-030DC6CC31B9}"/>
              </a:ext>
            </a:extLst>
          </p:cNvPr>
          <p:cNvSpPr/>
          <p:nvPr/>
        </p:nvSpPr>
        <p:spPr>
          <a:xfrm>
            <a:off x="2423780" y="2814148"/>
            <a:ext cx="360040" cy="792088"/>
          </a:xfrm>
          <a:prstGeom prst="lef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B9505366-5745-4008-B3BE-8DEC62EDDDF5}"/>
              </a:ext>
            </a:extLst>
          </p:cNvPr>
          <p:cNvSpPr/>
          <p:nvPr/>
        </p:nvSpPr>
        <p:spPr>
          <a:xfrm>
            <a:off x="2389249" y="4072626"/>
            <a:ext cx="360040" cy="1566174"/>
          </a:xfrm>
          <a:prstGeom prst="leftBrace">
            <a:avLst/>
          </a:prstGeom>
          <a:ln w="539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26580332-69CD-4273-A9DA-2E0E18CFC4BC}"/>
              </a:ext>
            </a:extLst>
          </p:cNvPr>
          <p:cNvSpPr/>
          <p:nvPr/>
        </p:nvSpPr>
        <p:spPr>
          <a:xfrm>
            <a:off x="542208" y="1931605"/>
            <a:ext cx="1827566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</a:t>
            </a:r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21935A69-BC06-414D-9099-EFD2DC43DAEC}"/>
              </a:ext>
            </a:extLst>
          </p:cNvPr>
          <p:cNvSpPr/>
          <p:nvPr/>
        </p:nvSpPr>
        <p:spPr>
          <a:xfrm>
            <a:off x="542208" y="2942924"/>
            <a:ext cx="1827566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</a:t>
            </a:r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BEBE634B-ED71-438E-B8E4-3EF4574347DD}"/>
              </a:ext>
            </a:extLst>
          </p:cNvPr>
          <p:cNvSpPr/>
          <p:nvPr/>
        </p:nvSpPr>
        <p:spPr>
          <a:xfrm>
            <a:off x="450585" y="4603685"/>
            <a:ext cx="1919189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打印数据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语句的一些讨论：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）循环体一定能被执行？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可能根本不执行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循环体。因为控制表达式是在循环体执行之前进行判定。若表达式值为假，循环体一次也不执行。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）循环体执行有限次吗？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若循环体内没有改变控制表达式的值，如果控制表达式的值永远为真，循环有可能一直执行下去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0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无限循环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语句程序员有时故意用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非零常量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作为控制表达式来构造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无限循环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while (1) …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无限循环可实现某些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交互式菜单程序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在无限循环中，采用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 </a:t>
            </a:r>
            <a:r>
              <a:rPr lang="en-US" altLang="zh-CN" sz="2800" dirty="0" err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goto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语句跳出循环控制或调用导致程序终止的函数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return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4A3BC19C-3112-4DAD-A81C-2450951D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2763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0C69CF3A-4A7D-4B86-8AD9-F49BC9D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952625"/>
            <a:ext cx="6400800" cy="43561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while</a:t>
            </a: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for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退出循环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空语句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程序：数列求和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sum.c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对用户输入的整数数列求和：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latin typeface="Courier New" pitchFamily="49" charset="0"/>
              </a:rPr>
              <a:t>	This program sums a series of integers.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</a:rPr>
              <a:t>	Enter integers (0 to terminate): </a:t>
            </a:r>
            <a:r>
              <a:rPr lang="en-US" altLang="zh-CN" sz="2800" u="sng" dirty="0">
                <a:latin typeface="Courier New" pitchFamily="49" charset="0"/>
              </a:rPr>
              <a:t>8 23 71 5 0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</a:rPr>
              <a:t>	The sum is: 107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程序需要使用循环，循环采用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函数读取用户输入数，然后再把这个数加到运算的总和中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程序：数列求和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10820400" cy="5181600"/>
          </a:xfrm>
        </p:spPr>
        <p:txBody>
          <a:bodyPr/>
          <a:lstStyle/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691265" y="1142999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7391401" y="2209799"/>
            <a:ext cx="3048000" cy="12601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709267" y="3932075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加上这个数</a:t>
            </a: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8915401" y="1755067"/>
            <a:ext cx="0" cy="454732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8933403" y="3445767"/>
            <a:ext cx="0" cy="486308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72940" y="4979657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8915401" y="4562145"/>
            <a:ext cx="18002" cy="467054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9BA7DD40-CC8C-4E43-808A-F67CA13822FA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 bwMode="auto">
          <a:xfrm rot="5400000" flipH="1" flipV="1">
            <a:off x="8292310" y="3444634"/>
            <a:ext cx="2751856" cy="1542325"/>
          </a:xfrm>
          <a:prstGeom prst="bentConnector4">
            <a:avLst>
              <a:gd name="adj1" fmla="val -8307"/>
              <a:gd name="adj2" fmla="val 132114"/>
            </a:avLst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9AC7EFF0-EAFA-47E6-B626-D8AB7CDB9E9A}"/>
              </a:ext>
            </a:extLst>
          </p:cNvPr>
          <p:cNvCxnSpPr>
            <a:stCxn id="5" idx="1"/>
          </p:cNvCxnSpPr>
          <p:nvPr/>
        </p:nvCxnSpPr>
        <p:spPr bwMode="auto">
          <a:xfrm rot="10800000" flipH="1" flipV="1">
            <a:off x="7391401" y="2839869"/>
            <a:ext cx="1542002" cy="3637130"/>
          </a:xfrm>
          <a:prstGeom prst="bentConnector4">
            <a:avLst>
              <a:gd name="adj1" fmla="val -14825"/>
              <a:gd name="adj2" fmla="val 88255"/>
            </a:avLst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程序：数列求和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695510" y="1371600"/>
            <a:ext cx="3372290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000066"/>
                </a:solidFill>
                <a:latin typeface="+mn-ea"/>
              </a:rPr>
              <a:t>scanf</a:t>
            </a:r>
            <a:r>
              <a:rPr lang="en-US" altLang="zh-CN" sz="2800" b="1" dirty="0">
                <a:solidFill>
                  <a:srgbClr val="000066"/>
                </a:solidFill>
                <a:latin typeface="+mn-ea"/>
              </a:rPr>
              <a:t>(“%d”, &amp;n);</a:t>
            </a:r>
            <a:endParaRPr lang="zh-CN" altLang="en-US" sz="2800" b="1" dirty="0">
              <a:solidFill>
                <a:srgbClr val="000066"/>
              </a:solidFill>
              <a:latin typeface="+mn-ea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4857310" y="2438400"/>
            <a:ext cx="5048690" cy="12601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66"/>
                </a:solidFill>
                <a:latin typeface="+mn-ea"/>
              </a:rPr>
              <a:t>while(n != 0)</a:t>
            </a:r>
            <a:endParaRPr lang="zh-CN" altLang="en-US" sz="2800" b="1" dirty="0">
              <a:solidFill>
                <a:srgbClr val="000066"/>
              </a:solidFill>
              <a:latin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170712" y="4160676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66"/>
                </a:solidFill>
                <a:latin typeface="+mn-ea"/>
              </a:rPr>
              <a:t>sum += n;</a:t>
            </a:r>
            <a:endParaRPr lang="zh-CN" altLang="en-US" sz="2800" b="1" dirty="0">
              <a:solidFill>
                <a:srgbClr val="000066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>
            <a:off x="7381655" y="1983668"/>
            <a:ext cx="0" cy="454732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7394848" y="3674368"/>
            <a:ext cx="0" cy="486308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754154" y="5188803"/>
            <a:ext cx="3314416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>
                <a:solidFill>
                  <a:srgbClr val="000066"/>
                </a:solidFill>
                <a:latin typeface="+mn-ea"/>
              </a:rPr>
              <a:t>scanf</a:t>
            </a:r>
            <a:r>
              <a:rPr lang="en-US" altLang="zh-CN" sz="2800" b="1" dirty="0">
                <a:solidFill>
                  <a:srgbClr val="000066"/>
                </a:solidFill>
                <a:latin typeface="+mn-ea"/>
              </a:rPr>
              <a:t>(“%d”, &amp;n);</a:t>
            </a:r>
            <a:endParaRPr lang="zh-CN" altLang="en-US" sz="2800" b="1" dirty="0">
              <a:solidFill>
                <a:srgbClr val="000066"/>
              </a:solidFill>
              <a:latin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376846" y="4790746"/>
            <a:ext cx="18002" cy="467054"/>
          </a:xfrm>
          <a:prstGeom prst="straightConnector1">
            <a:avLst/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cxnSpLocks/>
            <a:stCxn id="9" idx="2"/>
            <a:endCxn id="5" idx="3"/>
          </p:cNvCxnSpPr>
          <p:nvPr/>
        </p:nvCxnSpPr>
        <p:spPr>
          <a:xfrm rot="5400000" flipH="1" flipV="1">
            <a:off x="7292480" y="3187352"/>
            <a:ext cx="2732401" cy="2494638"/>
          </a:xfrm>
          <a:prstGeom prst="bentConnector4">
            <a:avLst>
              <a:gd name="adj1" fmla="val -8366"/>
              <a:gd name="adj2" fmla="val 124437"/>
            </a:avLst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55FD5DA-5F13-4555-8FF1-ECEF98008088}"/>
              </a:ext>
            </a:extLst>
          </p:cNvPr>
          <p:cNvCxnSpPr>
            <a:stCxn id="5" idx="1"/>
          </p:cNvCxnSpPr>
          <p:nvPr/>
        </p:nvCxnSpPr>
        <p:spPr bwMode="auto">
          <a:xfrm rot="10800000" flipH="1" flipV="1">
            <a:off x="4857309" y="3068470"/>
            <a:ext cx="2554051" cy="3560930"/>
          </a:xfrm>
          <a:prstGeom prst="bentConnector4">
            <a:avLst>
              <a:gd name="adj1" fmla="val -8950"/>
              <a:gd name="adj2" fmla="val 90143"/>
            </a:avLst>
          </a:prstGeom>
          <a:ln w="63500">
            <a:solidFill>
              <a:srgbClr val="C00000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3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86A01452-611E-487B-8BD6-53EE814AFC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0" y="381000"/>
            <a:ext cx="7772400" cy="626427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sum.c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int n, sum =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("This program sums a series of integers.\n");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integers (0 to terminate): ");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while (n != 0) 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sum += n;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("%d", &amp;n);   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("The sum is: %d\n", sum);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   return 0;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81346D1-6E52-467D-B101-F1273A61ECA8}"/>
              </a:ext>
            </a:extLst>
          </p:cNvPr>
          <p:cNvSpPr/>
          <p:nvPr/>
        </p:nvSpPr>
        <p:spPr>
          <a:xfrm>
            <a:off x="3029241" y="1817275"/>
            <a:ext cx="360040" cy="504056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66B302B7-74D9-4035-ABB8-CB411843BE07}"/>
              </a:ext>
            </a:extLst>
          </p:cNvPr>
          <p:cNvSpPr/>
          <p:nvPr/>
        </p:nvSpPr>
        <p:spPr>
          <a:xfrm>
            <a:off x="3068960" y="2642826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CA7B47B-3787-49B8-89C9-2F23B40C5D1E}"/>
              </a:ext>
            </a:extLst>
          </p:cNvPr>
          <p:cNvSpPr/>
          <p:nvPr/>
        </p:nvSpPr>
        <p:spPr>
          <a:xfrm>
            <a:off x="3029240" y="3483986"/>
            <a:ext cx="399759" cy="1773814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97153613-76D8-44A0-8DE5-89DC911DCF80}"/>
              </a:ext>
            </a:extLst>
          </p:cNvPr>
          <p:cNvSpPr/>
          <p:nvPr/>
        </p:nvSpPr>
        <p:spPr>
          <a:xfrm>
            <a:off x="1253877" y="1776818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A8BFDE6F-EE4B-4BA2-8D2E-9AB46220CA84}"/>
              </a:ext>
            </a:extLst>
          </p:cNvPr>
          <p:cNvSpPr/>
          <p:nvPr/>
        </p:nvSpPr>
        <p:spPr>
          <a:xfrm>
            <a:off x="1253877" y="2644445"/>
            <a:ext cx="1656979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输入提示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364F5140-EAB0-44CA-BDC3-90C762D725C5}"/>
              </a:ext>
            </a:extLst>
          </p:cNvPr>
          <p:cNvSpPr/>
          <p:nvPr/>
        </p:nvSpPr>
        <p:spPr>
          <a:xfrm>
            <a:off x="1253877" y="3868688"/>
            <a:ext cx="1695926" cy="10081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据求和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AA60E3F-3AA2-4622-A67E-3276862EA895}"/>
              </a:ext>
            </a:extLst>
          </p:cNvPr>
          <p:cNvSpPr/>
          <p:nvPr/>
        </p:nvSpPr>
        <p:spPr>
          <a:xfrm>
            <a:off x="3068960" y="5446204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2B8BFA24-78E4-415C-9D4D-7597F592E300}"/>
              </a:ext>
            </a:extLst>
          </p:cNvPr>
          <p:cNvSpPr/>
          <p:nvPr/>
        </p:nvSpPr>
        <p:spPr>
          <a:xfrm>
            <a:off x="1253878" y="5410200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4A3BC19C-3112-4DAD-A81C-2450951D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2763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0C69CF3A-4A7D-4B86-8AD9-F49BC9D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952625"/>
            <a:ext cx="6400800" cy="43561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while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</a:t>
            </a: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for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退出循环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8307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语句“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先做后判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算控制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57200" y="2521745"/>
            <a:ext cx="4788532" cy="61206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142075" y="1981200"/>
            <a:ext cx="2916325" cy="3240359"/>
            <a:chOff x="5004048" y="3068960"/>
            <a:chExt cx="2916325" cy="3240359"/>
          </a:xfrm>
        </p:grpSpPr>
        <p:sp>
          <p:nvSpPr>
            <p:cNvPr id="6" name="圆角矩形 5"/>
            <p:cNvSpPr/>
            <p:nvPr/>
          </p:nvSpPr>
          <p:spPr>
            <a:xfrm>
              <a:off x="5688124" y="3645024"/>
              <a:ext cx="1800200" cy="576064"/>
            </a:xfrm>
            <a:prstGeom prst="roundRect">
              <a:avLst/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  <p:sp>
          <p:nvSpPr>
            <p:cNvPr id="7" name="菱形 6"/>
            <p:cNvSpPr/>
            <p:nvPr/>
          </p:nvSpPr>
          <p:spPr>
            <a:xfrm>
              <a:off x="5796276" y="5147899"/>
              <a:ext cx="1728192" cy="576064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</a:p>
          </p:txBody>
        </p:sp>
        <p:sp>
          <p:nvSpPr>
            <p:cNvPr id="8" name="上箭头 7"/>
            <p:cNvSpPr/>
            <p:nvPr/>
          </p:nvSpPr>
          <p:spPr>
            <a:xfrm rot="5400000" flipV="1">
              <a:off x="7542331" y="3689736"/>
              <a:ext cx="288032" cy="468053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肘形连接符 8"/>
            <p:cNvCxnSpPr/>
            <p:nvPr/>
          </p:nvCxnSpPr>
          <p:spPr>
            <a:xfrm rot="5400000" flipH="1" flipV="1">
              <a:off x="6354129" y="4193862"/>
              <a:ext cx="1800200" cy="1260002"/>
            </a:xfrm>
            <a:prstGeom prst="bentConnector4">
              <a:avLst>
                <a:gd name="adj1" fmla="val -37126"/>
                <a:gd name="adj2" fmla="val 118143"/>
              </a:avLst>
            </a:prstGeom>
            <a:ln w="127000">
              <a:solidFill>
                <a:srgbClr val="FFC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"/>
            <p:cNvSpPr txBox="1"/>
            <p:nvPr/>
          </p:nvSpPr>
          <p:spPr>
            <a:xfrm>
              <a:off x="6804388" y="5723963"/>
              <a:ext cx="5040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</a:p>
          </p:txBody>
        </p:sp>
        <p:cxnSp>
          <p:nvCxnSpPr>
            <p:cNvPr id="11" name="肘形连接符 22"/>
            <p:cNvCxnSpPr>
              <a:stCxn id="7" idx="1"/>
            </p:cNvCxnSpPr>
            <p:nvPr/>
          </p:nvCxnSpPr>
          <p:spPr>
            <a:xfrm rot="10800000" flipV="1">
              <a:off x="5004048" y="5435930"/>
              <a:ext cx="792228" cy="873389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 w="med" len="lg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/>
            <p:cNvSpPr txBox="1"/>
            <p:nvPr/>
          </p:nvSpPr>
          <p:spPr>
            <a:xfrm>
              <a:off x="5292220" y="4963232"/>
              <a:ext cx="5040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</a:p>
          </p:txBody>
        </p:sp>
        <p:sp>
          <p:nvSpPr>
            <p:cNvPr id="13" name="上箭头 12"/>
            <p:cNvSpPr/>
            <p:nvPr/>
          </p:nvSpPr>
          <p:spPr>
            <a:xfrm flipV="1">
              <a:off x="6516356" y="4221087"/>
              <a:ext cx="288032" cy="9268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上箭头 13"/>
            <p:cNvSpPr/>
            <p:nvPr/>
          </p:nvSpPr>
          <p:spPr>
            <a:xfrm flipV="1">
              <a:off x="6516356" y="3068960"/>
              <a:ext cx="288032" cy="576064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41DED36E-7757-4436-A4B0-DFC636D5CF7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endParaRPr lang="en-US" altLang="zh-CN">
              <a:cs typeface="Courier New" panose="02070309020205020404" pitchFamily="49" charset="0"/>
            </a:endParaRP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CD4B3D63-A8D4-43EF-A08B-6337912263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8610600" cy="1796257"/>
          </a:xfrm>
          <a:ln w="38100">
            <a:solidFill>
              <a:srgbClr val="C00000"/>
            </a:solidFill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("T minus %d and counting\n",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--);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&gt; 0);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8610B-BABB-4132-954A-FBA77859F935}"/>
              </a:ext>
            </a:extLst>
          </p:cNvPr>
          <p:cNvSpPr txBox="1">
            <a:spLocks/>
          </p:cNvSpPr>
          <p:nvPr/>
        </p:nvSpPr>
        <p:spPr bwMode="auto">
          <a:xfrm>
            <a:off x="4419600" y="3429000"/>
            <a:ext cx="7518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kern="0" dirty="0"/>
              <a:t>最好对所有的</a:t>
            </a:r>
            <a:r>
              <a:rPr lang="en-US" sz="2400" kern="0" dirty="0">
                <a:solidFill>
                  <a:srgbClr val="FF0000"/>
                </a:solidFill>
              </a:rPr>
              <a:t>do</a:t>
            </a:r>
            <a:r>
              <a:rPr lang="zh-CN" altLang="en-US" sz="2400" kern="0" dirty="0">
                <a:solidFill>
                  <a:srgbClr val="FF0000"/>
                </a:solidFill>
              </a:rPr>
              <a:t>语句</a:t>
            </a:r>
            <a:r>
              <a:rPr lang="zh-CN" altLang="en-US" sz="2400" kern="0" dirty="0"/>
              <a:t>都使用</a:t>
            </a:r>
            <a:r>
              <a:rPr lang="zh-CN" altLang="en-US" sz="2400" kern="0" dirty="0">
                <a:solidFill>
                  <a:srgbClr val="CC00CC"/>
                </a:solidFill>
              </a:rPr>
              <a:t>大括号包括循环体</a:t>
            </a:r>
            <a:r>
              <a:rPr lang="zh-CN" altLang="en-US" sz="2400" kern="0" dirty="0"/>
              <a:t>，因为没有大括号的</a:t>
            </a:r>
            <a:r>
              <a:rPr lang="en-US" sz="2400" kern="0" dirty="0"/>
              <a:t>do</a:t>
            </a:r>
            <a:r>
              <a:rPr lang="zh-CN" altLang="en-US" sz="2400" kern="0" dirty="0"/>
              <a:t>语句很容易被粗心的读者误认为是</a:t>
            </a:r>
            <a:r>
              <a:rPr lang="en-US" sz="2400" kern="0" dirty="0"/>
              <a:t>while</a:t>
            </a:r>
            <a:r>
              <a:rPr lang="zh-CN" altLang="en-US" sz="2400" kern="0" dirty="0"/>
              <a:t>语句。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DC946B-1003-45B3-BBC7-F63A4A30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429000"/>
            <a:ext cx="28956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371600"/>
            <a:ext cx="9144000" cy="1752600"/>
          </a:xfrm>
          <a:ln w="38100">
            <a:solidFill>
              <a:srgbClr val="CC00CC"/>
            </a:solidFill>
          </a:ln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lvl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("T minus %d and counting\n",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--);</a:t>
            </a:r>
          </a:p>
          <a:p>
            <a:pPr marL="0" lvl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&gt; 0);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0CDDCF-9650-406E-BF0A-BA78CB183888}"/>
              </a:ext>
            </a:extLst>
          </p:cNvPr>
          <p:cNvSpPr txBox="1">
            <a:spLocks/>
          </p:cNvSpPr>
          <p:nvPr/>
        </p:nvSpPr>
        <p:spPr bwMode="auto">
          <a:xfrm>
            <a:off x="1066800" y="3276600"/>
            <a:ext cx="9144000" cy="2971800"/>
          </a:xfrm>
          <a:prstGeom prst="rect">
            <a:avLst/>
          </a:prstGeom>
          <a:noFill/>
          <a:ln w="5715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 typeface="Times New Roman" panose="02020603050405020304" pitchFamily="18" charset="0"/>
              <a:buNone/>
            </a:pPr>
            <a:r>
              <a:rPr lang="en-US" sz="2400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lnSpc>
                <a:spcPct val="125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25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("T minus %d and counting\n",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--);</a:t>
            </a:r>
          </a:p>
          <a:p>
            <a:pPr>
              <a:lnSpc>
                <a:spcPct val="125000"/>
              </a:lnSpc>
              <a:buFont typeface="Times New Roman" panose="02020603050405020304" pitchFamily="18" charset="0"/>
              <a:buNone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125000"/>
              </a:lnSpc>
              <a:buFont typeface="Wingdings" pitchFamily="2" charset="2"/>
              <a:buNone/>
            </a:pPr>
            <a:r>
              <a:rPr lang="en-US" kern="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&gt; 0);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1590790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不可省略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循环体语句可以是复合语句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142075" y="1981200"/>
            <a:ext cx="2916325" cy="3240359"/>
            <a:chOff x="5004048" y="3068960"/>
            <a:chExt cx="2916325" cy="3240359"/>
          </a:xfrm>
        </p:grpSpPr>
        <p:sp>
          <p:nvSpPr>
            <p:cNvPr id="15" name="圆角矩形 14"/>
            <p:cNvSpPr/>
            <p:nvPr/>
          </p:nvSpPr>
          <p:spPr>
            <a:xfrm>
              <a:off x="5688124" y="3645024"/>
              <a:ext cx="1800200" cy="576064"/>
            </a:xfrm>
            <a:prstGeom prst="roundRect">
              <a:avLst/>
            </a:prstGeom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  <p:sp>
          <p:nvSpPr>
            <p:cNvPr id="16" name="菱形 15"/>
            <p:cNvSpPr/>
            <p:nvPr/>
          </p:nvSpPr>
          <p:spPr>
            <a:xfrm>
              <a:off x="5796276" y="5147899"/>
              <a:ext cx="1728192" cy="576064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</a:p>
          </p:txBody>
        </p:sp>
        <p:sp>
          <p:nvSpPr>
            <p:cNvPr id="17" name="上箭头 16"/>
            <p:cNvSpPr/>
            <p:nvPr/>
          </p:nvSpPr>
          <p:spPr>
            <a:xfrm rot="5400000" flipV="1">
              <a:off x="7542331" y="3689736"/>
              <a:ext cx="288032" cy="468053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肘形连接符 17"/>
            <p:cNvCxnSpPr/>
            <p:nvPr/>
          </p:nvCxnSpPr>
          <p:spPr>
            <a:xfrm rot="5400000" flipH="1" flipV="1">
              <a:off x="6354129" y="4193862"/>
              <a:ext cx="1800200" cy="1260002"/>
            </a:xfrm>
            <a:prstGeom prst="bentConnector4">
              <a:avLst>
                <a:gd name="adj1" fmla="val -37126"/>
                <a:gd name="adj2" fmla="val 118143"/>
              </a:avLst>
            </a:prstGeom>
            <a:ln w="127000">
              <a:solidFill>
                <a:srgbClr val="FFC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8"/>
            <p:cNvSpPr txBox="1"/>
            <p:nvPr/>
          </p:nvSpPr>
          <p:spPr>
            <a:xfrm>
              <a:off x="6804388" y="5723963"/>
              <a:ext cx="5040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</a:t>
              </a:r>
            </a:p>
          </p:txBody>
        </p:sp>
        <p:cxnSp>
          <p:nvCxnSpPr>
            <p:cNvPr id="20" name="肘形连接符 22"/>
            <p:cNvCxnSpPr>
              <a:stCxn id="16" idx="1"/>
            </p:cNvCxnSpPr>
            <p:nvPr/>
          </p:nvCxnSpPr>
          <p:spPr>
            <a:xfrm rot="10800000" flipV="1">
              <a:off x="5004048" y="5435930"/>
              <a:ext cx="792228" cy="873389"/>
            </a:xfrm>
            <a:prstGeom prst="bentConnector2">
              <a:avLst/>
            </a:prstGeom>
            <a:ln w="88900">
              <a:solidFill>
                <a:srgbClr val="FF0000"/>
              </a:solidFill>
              <a:tailEnd type="triangle" w="med" len="lg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/>
            <p:nvPr/>
          </p:nvSpPr>
          <p:spPr>
            <a:xfrm>
              <a:off x="5292220" y="4963232"/>
              <a:ext cx="5040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</a:p>
          </p:txBody>
        </p:sp>
        <p:sp>
          <p:nvSpPr>
            <p:cNvPr id="22" name="上箭头 21"/>
            <p:cNvSpPr/>
            <p:nvPr/>
          </p:nvSpPr>
          <p:spPr>
            <a:xfrm flipV="1">
              <a:off x="6516356" y="4221087"/>
              <a:ext cx="288032" cy="926811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上箭头 22"/>
            <p:cNvSpPr/>
            <p:nvPr/>
          </p:nvSpPr>
          <p:spPr>
            <a:xfrm flipV="1">
              <a:off x="6516356" y="3068960"/>
              <a:ext cx="288032" cy="576064"/>
            </a:xfrm>
            <a:prstGeom prst="up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16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5410200" cy="51816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100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整数求和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&lt;= 100 ){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zh-CN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0" y="1219200"/>
            <a:ext cx="5486400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} while (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&lt;= 100);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1331640" y="5696694"/>
            <a:ext cx="2016224" cy="496996"/>
          </a:xfrm>
          <a:prstGeom prst="wedgeRoundRectCallout">
            <a:avLst>
              <a:gd name="adj1" fmla="val 359"/>
              <a:gd name="adj2" fmla="val -15710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先判后做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7543800" y="5723525"/>
            <a:ext cx="2016224" cy="496996"/>
          </a:xfrm>
          <a:prstGeom prst="wedgeRoundRectCallout">
            <a:avLst>
              <a:gd name="adj1" fmla="val 359"/>
              <a:gd name="adj2" fmla="val -15710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先做后判</a:t>
            </a:r>
          </a:p>
        </p:txBody>
      </p:sp>
    </p:spTree>
    <p:extLst>
      <p:ext uri="{BB962C8B-B14F-4D97-AF65-F5344CB8AC3E}">
        <p14:creationId xmlns:p14="http://schemas.microsoft.com/office/powerpoint/2010/main" val="15863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如何让计算机打印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方法一：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hello”)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(“hello”);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(“hello”);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(“hello”);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(“hello”);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(“hello”);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3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09600"/>
            <a:ext cx="6248400" cy="4314341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对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到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100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整数求和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while 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&lt;= 100 ){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zh-CN" altLang="en-US" dirty="0"/>
          </a:p>
        </p:txBody>
      </p:sp>
      <p:sp>
        <p:nvSpPr>
          <p:cNvPr id="4" name="TextBox 7"/>
          <p:cNvSpPr txBox="1"/>
          <p:nvPr/>
        </p:nvSpPr>
        <p:spPr>
          <a:xfrm>
            <a:off x="1066800" y="5029200"/>
            <a:ext cx="82929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do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语句和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语句没有本质的区别</a:t>
            </a:r>
            <a:endParaRPr lang="en-US" altLang="zh-CN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不同在于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语句的循环体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会被执行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endParaRPr lang="en-US" altLang="zh-CN" sz="2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24600" y="1752600"/>
            <a:ext cx="5334000" cy="39693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do{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marL="742950" marR="0" lvl="1" indent="-285750" defTabSz="914400" latinLnBrk="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tabLst/>
              <a:defRPr/>
            </a:pP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  } while (</a:t>
            </a:r>
            <a:r>
              <a:rPr lang="en-US" altLang="zh-CN" sz="2600" b="1" dirty="0" err="1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rPr>
              <a:t> &lt;= 100);</a:t>
            </a:r>
          </a:p>
        </p:txBody>
      </p:sp>
    </p:spTree>
    <p:extLst>
      <p:ext uri="{BB962C8B-B14F-4D97-AF65-F5344CB8AC3E}">
        <p14:creationId xmlns:p14="http://schemas.microsoft.com/office/powerpoint/2010/main" val="353718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程序：数列求和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sum.c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对用户输入的整数数列求和：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800" dirty="0">
                <a:latin typeface="Courier New" pitchFamily="49" charset="0"/>
              </a:rPr>
              <a:t>	This program sums a series of integers.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</a:rPr>
              <a:t>	Enter integers (0 to terminate): </a:t>
            </a:r>
            <a:r>
              <a:rPr lang="en-US" altLang="zh-CN" sz="2800" u="sng" dirty="0">
                <a:latin typeface="Courier New" pitchFamily="49" charset="0"/>
              </a:rPr>
              <a:t>8 23 71 5 0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</a:rPr>
              <a:t>	The sum is: 107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程序需要使用循环，循环采用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函数读取用户输入数，然后再把这个数加到运算的总和中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02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3949208" cy="3962400"/>
          </a:xfrm>
        </p:spPr>
        <p:txBody>
          <a:bodyPr/>
          <a:lstStyle/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加上这个数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628928" y="1065566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读入一个数</a:t>
            </a:r>
          </a:p>
        </p:txBody>
      </p:sp>
      <p:sp>
        <p:nvSpPr>
          <p:cNvPr id="5" name="流程图: 决策 4"/>
          <p:cNvSpPr/>
          <p:nvPr/>
        </p:nvSpPr>
        <p:spPr>
          <a:xfrm>
            <a:off x="5475294" y="3537502"/>
            <a:ext cx="2772308" cy="126014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637312" y="2301534"/>
            <a:ext cx="2448272" cy="6120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加上这个数</a:t>
            </a:r>
          </a:p>
        </p:txBody>
      </p:sp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>
            <a:off x="6853064" y="1677634"/>
            <a:ext cx="8384" cy="6239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6848256" y="2913602"/>
            <a:ext cx="13192" cy="6239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" idx="3"/>
            <a:endCxn id="4" idx="3"/>
          </p:cNvCxnSpPr>
          <p:nvPr/>
        </p:nvCxnSpPr>
        <p:spPr>
          <a:xfrm flipH="1" flipV="1">
            <a:off x="8077200" y="1371600"/>
            <a:ext cx="170402" cy="2795972"/>
          </a:xfrm>
          <a:prstGeom prst="bentConnector3">
            <a:avLst>
              <a:gd name="adj1" fmla="val -688653"/>
            </a:avLst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3C85FF9-6F1B-4514-AA12-B44D4F91F756}"/>
              </a:ext>
            </a:extLst>
          </p:cNvPr>
          <p:cNvCxnSpPr/>
          <p:nvPr/>
        </p:nvCxnSpPr>
        <p:spPr>
          <a:xfrm>
            <a:off x="6861448" y="4821780"/>
            <a:ext cx="8384" cy="62390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86A01452-611E-487B-8BD6-53EE814AFC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0" y="381000"/>
            <a:ext cx="7772400" cy="626427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sum.c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int n, sum =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("This program sums a series of integers.\n");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integers (0 to terminate): ");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do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("%d", &amp;n);  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		sum += n; 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} while (n != 0) 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("The sum is: %d\n", sum);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   return 0;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81346D1-6E52-467D-B101-F1273A61ECA8}"/>
              </a:ext>
            </a:extLst>
          </p:cNvPr>
          <p:cNvSpPr/>
          <p:nvPr/>
        </p:nvSpPr>
        <p:spPr>
          <a:xfrm>
            <a:off x="3029241" y="1817275"/>
            <a:ext cx="360040" cy="504056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66B302B7-74D9-4035-ABB8-CB411843BE07}"/>
              </a:ext>
            </a:extLst>
          </p:cNvPr>
          <p:cNvSpPr/>
          <p:nvPr/>
        </p:nvSpPr>
        <p:spPr>
          <a:xfrm>
            <a:off x="3068960" y="2642826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CA7B47B-3787-49B8-89C9-2F23B40C5D1E}"/>
              </a:ext>
            </a:extLst>
          </p:cNvPr>
          <p:cNvSpPr/>
          <p:nvPr/>
        </p:nvSpPr>
        <p:spPr>
          <a:xfrm>
            <a:off x="3029240" y="3483986"/>
            <a:ext cx="399759" cy="1773814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97153613-76D8-44A0-8DE5-89DC911DCF80}"/>
              </a:ext>
            </a:extLst>
          </p:cNvPr>
          <p:cNvSpPr/>
          <p:nvPr/>
        </p:nvSpPr>
        <p:spPr>
          <a:xfrm>
            <a:off x="1253877" y="1776818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A8BFDE6F-EE4B-4BA2-8D2E-9AB46220CA84}"/>
              </a:ext>
            </a:extLst>
          </p:cNvPr>
          <p:cNvSpPr/>
          <p:nvPr/>
        </p:nvSpPr>
        <p:spPr>
          <a:xfrm>
            <a:off x="1253877" y="2644445"/>
            <a:ext cx="1656979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输入提示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364F5140-EAB0-44CA-BDC3-90C762D725C5}"/>
              </a:ext>
            </a:extLst>
          </p:cNvPr>
          <p:cNvSpPr/>
          <p:nvPr/>
        </p:nvSpPr>
        <p:spPr>
          <a:xfrm>
            <a:off x="1253877" y="3868688"/>
            <a:ext cx="1695926" cy="10081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据求和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AA60E3F-3AA2-4622-A67E-3276862EA895}"/>
              </a:ext>
            </a:extLst>
          </p:cNvPr>
          <p:cNvSpPr/>
          <p:nvPr/>
        </p:nvSpPr>
        <p:spPr>
          <a:xfrm>
            <a:off x="3068960" y="5446204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2B8BFA24-78E4-415C-9D4D-7597F592E300}"/>
              </a:ext>
            </a:extLst>
          </p:cNvPr>
          <p:cNvSpPr/>
          <p:nvPr/>
        </p:nvSpPr>
        <p:spPr>
          <a:xfrm>
            <a:off x="1253878" y="5410200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</a:t>
            </a:r>
          </a:p>
        </p:txBody>
      </p:sp>
    </p:spTree>
    <p:extLst>
      <p:ext uri="{BB962C8B-B14F-4D97-AF65-F5344CB8AC3E}">
        <p14:creationId xmlns:p14="http://schemas.microsoft.com/office/powerpoint/2010/main" val="279014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86A01452-611E-487B-8BD6-53EE814AFC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29000" y="381000"/>
            <a:ext cx="7772400" cy="626427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5000"/>
              </a:lnSpc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/*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sum.c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int n, sum =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("This program sums a series of integers.\n");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integers (0 to terminate): ");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while (n != 0) {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    sum += n;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("%d", &amp;n);   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("The sum is: %d\n", sum);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   return 0;</a:t>
            </a:r>
          </a:p>
          <a:p>
            <a:pPr>
              <a:lnSpc>
                <a:spcPct val="105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881346D1-6E52-467D-B101-F1273A61ECA8}"/>
              </a:ext>
            </a:extLst>
          </p:cNvPr>
          <p:cNvSpPr/>
          <p:nvPr/>
        </p:nvSpPr>
        <p:spPr>
          <a:xfrm>
            <a:off x="3029241" y="1817275"/>
            <a:ext cx="360040" cy="504056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66B302B7-74D9-4035-ABB8-CB411843BE07}"/>
              </a:ext>
            </a:extLst>
          </p:cNvPr>
          <p:cNvSpPr/>
          <p:nvPr/>
        </p:nvSpPr>
        <p:spPr>
          <a:xfrm>
            <a:off x="3068960" y="2642826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0CA7B47B-3787-49B8-89C9-2F23B40C5D1E}"/>
              </a:ext>
            </a:extLst>
          </p:cNvPr>
          <p:cNvSpPr/>
          <p:nvPr/>
        </p:nvSpPr>
        <p:spPr>
          <a:xfrm>
            <a:off x="3029240" y="3483986"/>
            <a:ext cx="399759" cy="1773814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97153613-76D8-44A0-8DE5-89DC911DCF80}"/>
              </a:ext>
            </a:extLst>
          </p:cNvPr>
          <p:cNvSpPr/>
          <p:nvPr/>
        </p:nvSpPr>
        <p:spPr>
          <a:xfrm>
            <a:off x="1253877" y="1776818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</a:t>
            </a:r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A8BFDE6F-EE4B-4BA2-8D2E-9AB46220CA84}"/>
              </a:ext>
            </a:extLst>
          </p:cNvPr>
          <p:cNvSpPr/>
          <p:nvPr/>
        </p:nvSpPr>
        <p:spPr>
          <a:xfrm>
            <a:off x="1253877" y="2644445"/>
            <a:ext cx="1656979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输入提示</a:t>
            </a:r>
          </a:p>
        </p:txBody>
      </p:sp>
      <p:sp>
        <p:nvSpPr>
          <p:cNvPr id="8" name="圆角矩形 8">
            <a:extLst>
              <a:ext uri="{FF2B5EF4-FFF2-40B4-BE49-F238E27FC236}">
                <a16:creationId xmlns:a16="http://schemas.microsoft.com/office/drawing/2014/main" id="{364F5140-EAB0-44CA-BDC3-90C762D725C5}"/>
              </a:ext>
            </a:extLst>
          </p:cNvPr>
          <p:cNvSpPr/>
          <p:nvPr/>
        </p:nvSpPr>
        <p:spPr>
          <a:xfrm>
            <a:off x="1253877" y="3868688"/>
            <a:ext cx="1695926" cy="100811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据求和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AA60E3F-3AA2-4622-A67E-3276862EA895}"/>
              </a:ext>
            </a:extLst>
          </p:cNvPr>
          <p:cNvSpPr/>
          <p:nvPr/>
        </p:nvSpPr>
        <p:spPr>
          <a:xfrm>
            <a:off x="3068960" y="5446204"/>
            <a:ext cx="360040" cy="468052"/>
          </a:xfrm>
          <a:prstGeom prst="lef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0">
            <a:extLst>
              <a:ext uri="{FF2B5EF4-FFF2-40B4-BE49-F238E27FC236}">
                <a16:creationId xmlns:a16="http://schemas.microsoft.com/office/drawing/2014/main" id="{2B8BFA24-78E4-415C-9D4D-7597F592E300}"/>
              </a:ext>
            </a:extLst>
          </p:cNvPr>
          <p:cNvSpPr/>
          <p:nvPr/>
        </p:nvSpPr>
        <p:spPr>
          <a:xfrm>
            <a:off x="1253878" y="5410200"/>
            <a:ext cx="1677144" cy="50405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打印结果</a:t>
            </a:r>
          </a:p>
        </p:txBody>
      </p:sp>
    </p:spTree>
    <p:extLst>
      <p:ext uri="{BB962C8B-B14F-4D97-AF65-F5344CB8AC3E}">
        <p14:creationId xmlns:p14="http://schemas.microsoft.com/office/powerpoint/2010/main" val="1092199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EB79B01E-7D42-4A22-92ED-0C5074180B3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/>
              <a:t>程序：计算整数的位数</a:t>
            </a:r>
            <a:endParaRPr lang="en-US" altLang="zh-CN" sz="4400"/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95D3B7D5-405B-4298-B97E-9C88EFBD95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76414"/>
            <a:ext cx="10744199" cy="47132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/>
              <a:t>程序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numdigits.c</a:t>
            </a:r>
            <a:r>
              <a:rPr lang="en-US" altLang="zh-CN" sz="2400" dirty="0"/>
              <a:t> </a:t>
            </a:r>
            <a:r>
              <a:rPr lang="zh-CN" altLang="en-US" sz="2400" dirty="0"/>
              <a:t>计算用户输入的整数的位数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Enter a nonnegative integer: </a:t>
            </a:r>
            <a:r>
              <a:rPr lang="en-US" altLang="zh-CN" sz="2200" u="sng" dirty="0">
                <a:latin typeface="Courier New" panose="02070309020205020404" pitchFamily="49" charset="0"/>
              </a:rPr>
              <a:t>60</a:t>
            </a: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The number has 2 digit(s).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/>
              <a:t>方法是将将用户输入的整数反复除以</a:t>
            </a:r>
            <a:r>
              <a:rPr lang="en-US" altLang="zh-CN" sz="2400" dirty="0"/>
              <a:t>10</a:t>
            </a:r>
            <a:r>
              <a:rPr lang="zh-CN" altLang="en-US" sz="2400" dirty="0"/>
              <a:t>，直到结果变为</a:t>
            </a:r>
            <a:r>
              <a:rPr lang="en-US" altLang="zh-CN" sz="2400" dirty="0"/>
              <a:t>0</a:t>
            </a:r>
            <a:r>
              <a:rPr lang="zh-CN" altLang="en-US" sz="2400" dirty="0"/>
              <a:t>，除的次数就是用户输入整数的位数。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/>
              <a:t>do</a:t>
            </a:r>
            <a:r>
              <a:rPr lang="zh-CN" altLang="en-US" sz="2400" dirty="0"/>
              <a:t>语句比</a:t>
            </a:r>
            <a:r>
              <a:rPr lang="en-US" altLang="zh-CN" sz="2400" dirty="0"/>
              <a:t>while</a:t>
            </a:r>
            <a:r>
              <a:rPr lang="zh-CN" altLang="en-US" sz="2400" dirty="0"/>
              <a:t>语句更适合，因为每个整数，即便是</a:t>
            </a:r>
            <a:r>
              <a:rPr lang="en-US" altLang="zh-CN" sz="2400" dirty="0"/>
              <a:t>0</a:t>
            </a:r>
            <a:r>
              <a:rPr lang="zh-CN" altLang="en-US" sz="2400" dirty="0"/>
              <a:t>都至少有一位数字。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1800"/>
              </a:spcBef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05CB8E53-775D-47B4-97B1-F3F945C5A6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09800" y="620714"/>
            <a:ext cx="7772400" cy="57038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/* Calculates the number of digits in an integer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int digits = 0, n;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a nonnegative integer: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n /=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digits++;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} while (n &gt; 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("The number has %d digit(s).\n", digits);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4A3BC19C-3112-4DAD-A81C-2450951D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2763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0C69CF3A-4A7D-4B86-8AD9-F49BC9D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952625"/>
            <a:ext cx="6400800" cy="43561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while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for</a:t>
            </a: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退出循环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58555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1E62A82C-CD5E-421B-A47C-B757E997B3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800" dirty="0">
                <a:cs typeface="Courier New" panose="02070309020205020404" pitchFamily="49" charset="0"/>
              </a:rPr>
              <a:t>for  </a:t>
            </a:r>
            <a:r>
              <a:rPr lang="zh-CN" altLang="en-US" sz="4800" dirty="0">
                <a:cs typeface="Courier New" panose="02070309020205020404" pitchFamily="49" charset="0"/>
              </a:rPr>
              <a:t>语句</a:t>
            </a:r>
            <a:endParaRPr lang="en-US" altLang="zh-CN" sz="4800" dirty="0">
              <a:cs typeface="Courier New" panose="02070309020205020404" pitchFamily="49" charset="0"/>
            </a:endParaRP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53568ED9-F1CD-48D6-A43F-9E29528761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11125199" cy="2819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5000"/>
              </a:lnSpc>
              <a:spcBef>
                <a:spcPct val="4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</a:rPr>
              <a:t>语句适合应用在使用“计数”变量的循环中，也灵活用于许多其他类型的循环中。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4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cs typeface="Courier New" panose="02070309020205020404" pitchFamily="49" charset="0"/>
              </a:rPr>
              <a:t>语句的一般格式如下：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( </a:t>
            </a:r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zh-CN" altLang="en-US" sz="2800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5B2951-BD1E-4B29-BB9F-F3E7163AADEA}"/>
              </a:ext>
            </a:extLst>
          </p:cNvPr>
          <p:cNvSpPr/>
          <p:nvPr/>
        </p:nvSpPr>
        <p:spPr>
          <a:xfrm>
            <a:off x="1066800" y="4419600"/>
            <a:ext cx="9296400" cy="2120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40000"/>
              </a:spcBef>
            </a:pPr>
            <a:r>
              <a:rPr lang="zh-CN" altLang="en-US" sz="2800" b="1" dirty="0"/>
              <a:t>示例：</a:t>
            </a:r>
            <a:endParaRPr lang="en-US" altLang="zh-CN" sz="2800" b="1" dirty="0"/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  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10;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&gt; 0;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--) 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         </a:t>
            </a:r>
            <a:r>
              <a:rPr lang="en-US" altLang="zh-CN" sz="2800" b="1" dirty="0" err="1"/>
              <a:t>printf</a:t>
            </a:r>
            <a:r>
              <a:rPr lang="en-US" altLang="zh-CN" sz="2800" b="1" dirty="0"/>
              <a:t>("T minus %d and counting\n",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7696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执行过程：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lnSpc>
                <a:spcPct val="125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：在循环开始执行前，只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执行一次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的初始化步骤；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：控制循环的逻辑表达式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：循环体的一部分，循环体中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被执行的一个表达式语句。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64295" y="2386691"/>
            <a:ext cx="1994305" cy="3048260"/>
            <a:chOff x="6624227" y="3779747"/>
            <a:chExt cx="1620181" cy="2529573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624228" y="4211795"/>
              <a:ext cx="0" cy="2097525"/>
            </a:xfrm>
            <a:prstGeom prst="line">
              <a:avLst/>
            </a:prstGeom>
            <a:ln w="127000">
              <a:solidFill>
                <a:srgbClr val="FFC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6624227" y="3779747"/>
              <a:ext cx="1620181" cy="2529572"/>
              <a:chOff x="6624227" y="3779747"/>
              <a:chExt cx="1620181" cy="2529572"/>
            </a:xfrm>
          </p:grpSpPr>
          <p:sp>
            <p:nvSpPr>
              <p:cNvPr id="7" name="上箭头 6"/>
              <p:cNvSpPr/>
              <p:nvPr/>
            </p:nvSpPr>
            <p:spPr>
              <a:xfrm rot="5400000" flipV="1">
                <a:off x="7812360" y="3635731"/>
                <a:ext cx="288032" cy="576064"/>
              </a:xfrm>
              <a:prstGeom prst="upArrow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肘形连接符 7"/>
              <p:cNvCxnSpPr>
                <a:endCxn id="7" idx="2"/>
              </p:cNvCxnSpPr>
              <p:nvPr/>
            </p:nvCxnSpPr>
            <p:spPr>
              <a:xfrm rot="5400000" flipH="1" flipV="1">
                <a:off x="6241540" y="4306451"/>
                <a:ext cx="2385555" cy="1620181"/>
              </a:xfrm>
              <a:prstGeom prst="bentConnector4">
                <a:avLst>
                  <a:gd name="adj1" fmla="val -4291"/>
                  <a:gd name="adj2" fmla="val 114110"/>
                </a:avLst>
              </a:prstGeom>
              <a:ln w="127000">
                <a:solidFill>
                  <a:srgbClr val="FFC000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9914982" y="3098692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42067" y="2770621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563782" y="4557260"/>
            <a:ext cx="2201024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22"/>
          <p:cNvCxnSpPr/>
          <p:nvPr/>
        </p:nvCxnSpPr>
        <p:spPr>
          <a:xfrm rot="5400000">
            <a:off x="7338313" y="3264327"/>
            <a:ext cx="2385557" cy="828093"/>
          </a:xfrm>
          <a:prstGeom prst="bentConnector3">
            <a:avLst>
              <a:gd name="adj1" fmla="val 109"/>
            </a:avLst>
          </a:prstGeom>
          <a:ln w="88900">
            <a:solidFill>
              <a:srgbClr val="FF0000"/>
            </a:solidFill>
            <a:tailEnd type="triangle" w="med" len="lg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582857" y="839206"/>
            <a:ext cx="221548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求解表达式 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上箭头 13"/>
          <p:cNvSpPr/>
          <p:nvPr/>
        </p:nvSpPr>
        <p:spPr>
          <a:xfrm flipV="1">
            <a:off x="9546581" y="1440350"/>
            <a:ext cx="288032" cy="576064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8258043" y="2070626"/>
            <a:ext cx="2812505" cy="857075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749285" y="3679570"/>
            <a:ext cx="180020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3751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2133600"/>
          </a:xfrm>
        </p:spPr>
        <p:txBody>
          <a:bodyPr/>
          <a:lstStyle/>
          <a:p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8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438400"/>
            <a:ext cx="115824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6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29136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88" y="1752600"/>
            <a:ext cx="4600254" cy="3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4636" y="1752601"/>
            <a:ext cx="5368679" cy="389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041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整数求和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994456"/>
            <a:ext cx="4572000" cy="3263344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 &lt;= 100 )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     sum += 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800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lvl="1">
              <a:lnSpc>
                <a:spcPct val="80000"/>
              </a:lnSpc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en-US" sz="28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0200" y="2514600"/>
            <a:ext cx="6228692" cy="25146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sz="2600" b="1" baseline="0">
                <a:solidFill>
                  <a:srgbClr val="000066"/>
                </a:solidFill>
                <a:latin typeface="+mn-ea"/>
              </a:defRPr>
            </a:lvl1pPr>
            <a:lvl2pPr marL="742950" lvl="1" indent="-285750">
              <a:lnSpc>
                <a:spcPct val="80000"/>
              </a:lnSpc>
              <a:spcBef>
                <a:spcPts val="1200"/>
              </a:spcBef>
              <a:buClr>
                <a:srgbClr val="FF0000"/>
              </a:buClr>
              <a:buSzPct val="80000"/>
              <a:buFont typeface="Times New Roman" panose="02020603050405020304" pitchFamily="18" charset="0"/>
              <a:buNone/>
              <a:defRPr sz="2800" b="1" kern="0">
                <a:solidFill>
                  <a:srgbClr val="000066"/>
                </a:solidFill>
                <a:latin typeface="Courier New" pitchFamily="49" charset="0"/>
                <a:cs typeface="Courier New" pitchFamily="49" charset="0"/>
              </a:defRPr>
            </a:lvl2pPr>
            <a:lvl3pPr marL="1085850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sz="2200" b="1">
                <a:solidFill>
                  <a:srgbClr val="000066"/>
                </a:solidFill>
                <a:latin typeface="+mn-lt"/>
              </a:defRPr>
            </a:lvl3pPr>
            <a:lvl4pPr marL="1428750" indent="-228600">
              <a:spcBef>
                <a:spcPct val="20000"/>
              </a:spcBef>
              <a:buChar char="–"/>
              <a:defRPr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spcBef>
                <a:spcPct val="20000"/>
              </a:spcBef>
              <a:buChar char="•"/>
              <a:defRPr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pPr lvl="1"/>
            <a:r>
              <a:rPr lang="en-US" altLang="zh-CN" dirty="0"/>
              <a:t>sum = 0;</a:t>
            </a:r>
          </a:p>
          <a:p>
            <a:pPr lvl="1"/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lvl="1"/>
            <a:r>
              <a:rPr lang="en-US" altLang="zh-CN" dirty="0"/>
              <a:t>{     </a:t>
            </a:r>
          </a:p>
          <a:p>
            <a:pPr lvl="1"/>
            <a:r>
              <a:rPr lang="en-US" altLang="zh-CN" dirty="0"/>
              <a:t>     sum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52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语句与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语句对比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7697668" cy="495300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while ( </a:t>
            </a:r>
            <a:r>
              <a:rPr lang="zh-CN" altLang="en-US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	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	  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表达式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3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	</a:t>
            </a:r>
          </a:p>
          <a:p>
            <a:pPr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969095" y="2386691"/>
            <a:ext cx="1994305" cy="3048260"/>
            <a:chOff x="6624227" y="3779747"/>
            <a:chExt cx="1620181" cy="2529573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6624228" y="4211795"/>
              <a:ext cx="0" cy="2097525"/>
            </a:xfrm>
            <a:prstGeom prst="line">
              <a:avLst/>
            </a:prstGeom>
            <a:ln w="127000">
              <a:solidFill>
                <a:srgbClr val="FFC000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624227" y="3779747"/>
              <a:ext cx="1620181" cy="2529572"/>
              <a:chOff x="6624227" y="3779747"/>
              <a:chExt cx="1620181" cy="2529572"/>
            </a:xfrm>
          </p:grpSpPr>
          <p:sp>
            <p:nvSpPr>
              <p:cNvPr id="20" name="上箭头 19"/>
              <p:cNvSpPr/>
              <p:nvPr/>
            </p:nvSpPr>
            <p:spPr>
              <a:xfrm rot="5400000" flipV="1">
                <a:off x="7812360" y="3635731"/>
                <a:ext cx="288032" cy="576064"/>
              </a:xfrm>
              <a:prstGeom prst="upArrow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肘形连接符 20"/>
              <p:cNvCxnSpPr>
                <a:endCxn id="20" idx="2"/>
              </p:cNvCxnSpPr>
              <p:nvPr/>
            </p:nvCxnSpPr>
            <p:spPr>
              <a:xfrm rot="5400000" flipH="1" flipV="1">
                <a:off x="6241540" y="4306451"/>
                <a:ext cx="2385555" cy="1620181"/>
              </a:xfrm>
              <a:prstGeom prst="bentConnector4">
                <a:avLst>
                  <a:gd name="adj1" fmla="val -4291"/>
                  <a:gd name="adj2" fmla="val 106361"/>
                </a:avLst>
              </a:prstGeom>
              <a:ln w="127000">
                <a:solidFill>
                  <a:srgbClr val="FFC000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8"/>
          <p:cNvSpPr txBox="1"/>
          <p:nvPr/>
        </p:nvSpPr>
        <p:spPr>
          <a:xfrm>
            <a:off x="10219782" y="3098692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sp>
        <p:nvSpPr>
          <p:cNvPr id="23" name="TextBox 10"/>
          <p:cNvSpPr txBox="1"/>
          <p:nvPr/>
        </p:nvSpPr>
        <p:spPr>
          <a:xfrm>
            <a:off x="9159928" y="3064681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8868582" y="4557260"/>
            <a:ext cx="2201024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2"/>
          <p:cNvCxnSpPr/>
          <p:nvPr/>
        </p:nvCxnSpPr>
        <p:spPr>
          <a:xfrm rot="5400000">
            <a:off x="7643113" y="3264327"/>
            <a:ext cx="2385557" cy="828093"/>
          </a:xfrm>
          <a:prstGeom prst="bentConnector3">
            <a:avLst>
              <a:gd name="adj1" fmla="val 109"/>
            </a:avLst>
          </a:prstGeom>
          <a:ln w="88900">
            <a:solidFill>
              <a:srgbClr val="FF0000"/>
            </a:solidFill>
            <a:tailEnd type="triangle" w="med" len="lg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8887657" y="839206"/>
            <a:ext cx="221548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求解表达式 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上箭头 26"/>
          <p:cNvSpPr/>
          <p:nvPr/>
        </p:nvSpPr>
        <p:spPr>
          <a:xfrm flipV="1">
            <a:off x="9851381" y="1440350"/>
            <a:ext cx="288032" cy="576064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/>
          <p:cNvSpPr/>
          <p:nvPr/>
        </p:nvSpPr>
        <p:spPr>
          <a:xfrm>
            <a:off x="8562843" y="2070626"/>
            <a:ext cx="2812505" cy="857075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54085" y="3679570"/>
            <a:ext cx="180020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626611-C3D4-48CE-AE16-B0E1CD60D0C0}"/>
              </a:ext>
            </a:extLst>
          </p:cNvPr>
          <p:cNvSpPr txBox="1">
            <a:spLocks/>
          </p:cNvSpPr>
          <p:nvPr/>
        </p:nvSpPr>
        <p:spPr bwMode="auto">
          <a:xfrm>
            <a:off x="533400" y="5638800"/>
            <a:ext cx="8915400" cy="59279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1200"/>
              </a:spcBef>
              <a:buFont typeface="Times New Roman" panose="02020603050405020304" pitchFamily="18" charset="0"/>
              <a:buNone/>
            </a:pPr>
            <a:r>
              <a:rPr lang="zh-CN" altLang="en-US" sz="2800" kern="0" dirty="0">
                <a:latin typeface="Courier New" pitchFamily="49" charset="0"/>
                <a:cs typeface="Courier New" pitchFamily="49" charset="0"/>
              </a:rPr>
              <a:t>除了极少数情况，</a:t>
            </a:r>
            <a:r>
              <a:rPr lang="en-US" altLang="zh-CN" sz="2800" kern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zh-CN" altLang="en-US" sz="2800" kern="0" dirty="0">
                <a:latin typeface="Courier New" pitchFamily="49" charset="0"/>
                <a:cs typeface="Courier New" pitchFamily="49" charset="0"/>
              </a:rPr>
              <a:t>循环总可以等价替换为</a:t>
            </a:r>
            <a:r>
              <a:rPr lang="en-US" altLang="zh-CN" sz="2800" kern="0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zh-CN" altLang="en-US" sz="2800" kern="0" dirty="0">
                <a:latin typeface="Courier New" pitchFamily="49" charset="0"/>
                <a:cs typeface="Courier New" pitchFamily="49" charset="0"/>
              </a:rPr>
              <a:t>循环</a:t>
            </a:r>
            <a:endParaRPr lang="en-US" sz="2800" kern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7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1~100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奇数和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33600" y="1459800"/>
            <a:ext cx="8229600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3808" y="1198418"/>
            <a:ext cx="6989184" cy="527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3622312" y="3458344"/>
            <a:ext cx="6120680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程序：显示平方值表格（改进版）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square.c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用一个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语句显示平方值表格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用户指定平方值表格的行数：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latin typeface="Courier New" pitchFamily="49" charset="0"/>
              </a:rPr>
              <a:t>	This program prints a table of squares.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Enter number of entries in table: </a:t>
            </a:r>
            <a:r>
              <a:rPr lang="en-US" altLang="zh-CN" sz="2800" u="sng" dirty="0">
                <a:latin typeface="Courier New" pitchFamily="49" charset="0"/>
              </a:rPr>
              <a:t>5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       1         1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       2         4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       3         9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       4        16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Courier New" pitchFamily="49" charset="0"/>
              </a:rPr>
              <a:t>	         5        25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825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0086" y="-685800"/>
            <a:ext cx="10760675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 4"/>
          <p:cNvSpPr/>
          <p:nvPr/>
        </p:nvSpPr>
        <p:spPr>
          <a:xfrm>
            <a:off x="2209800" y="4063180"/>
            <a:ext cx="6858000" cy="149416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30060" y="2580330"/>
            <a:ext cx="5981884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for  (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= 1;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&lt;= n;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++)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 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printf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( “%10d%10d\n”,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,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* </a:t>
            </a:r>
            <a:r>
              <a:rPr lang="en-US" altLang="zh-CN" sz="2800" dirty="0" err="1">
                <a:solidFill>
                  <a:srgbClr val="000066"/>
                </a:solidFill>
                <a:latin typeface="+mn-ea"/>
              </a:rPr>
              <a:t>i</a:t>
            </a:r>
            <a:r>
              <a:rPr lang="en-US" altLang="zh-CN" sz="2800" dirty="0">
                <a:solidFill>
                  <a:srgbClr val="000066"/>
                </a:solidFill>
                <a:latin typeface="+mn-ea"/>
              </a:rPr>
              <a:t> ) ;</a:t>
            </a:r>
            <a:endParaRPr lang="zh-CN" altLang="en-US" sz="2800" dirty="0">
              <a:solidFill>
                <a:srgbClr val="0000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99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Courier New" panose="02070309020205020404" pitchFamily="49" charset="0"/>
              </a:rPr>
              <a:t>for</a:t>
            </a:r>
            <a:r>
              <a:rPr lang="zh-CN" altLang="en-US" dirty="0">
                <a:cs typeface="Courier New" panose="02070309020205020404" pitchFamily="49" charset="0"/>
              </a:rPr>
              <a:t>语句惯用法</a:t>
            </a: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0649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11734800" cy="50006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语句对于“向上加”（变量自增）或“向下减”（变量自减）的循环来说是最好的选择。</a:t>
            </a:r>
            <a:endParaRPr lang="en-US" altLang="zh-CN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对于向上加或向下减共有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次的情况，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语句经常会采用下列形式中的一种。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向上加到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n–1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	for (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= 0;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&lt; n;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++) 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向上加到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		for (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= 1;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&lt;= n;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++) 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向下减到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	for (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= n - 1;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&gt;= 0;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--) …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向下减到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Courier New" panose="02070309020205020404" pitchFamily="49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		for (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= n;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 &gt; 0; </a:t>
            </a:r>
            <a:r>
              <a:rPr lang="en-US" altLang="zh-CN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Courier New" panose="02070309020205020404" pitchFamily="49" charset="0"/>
              </a:rPr>
              <a:t>--) …</a:t>
            </a:r>
          </a:p>
        </p:txBody>
      </p:sp>
    </p:spTree>
    <p:extLst>
      <p:ext uri="{BB962C8B-B14F-4D97-AF65-F5344CB8AC3E}">
        <p14:creationId xmlns:p14="http://schemas.microsoft.com/office/powerpoint/2010/main" val="34394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 idx="4294967295"/>
          </p:nvPr>
        </p:nvSpPr>
        <p:spPr>
          <a:xfrm>
            <a:off x="1905000" y="562293"/>
            <a:ext cx="8540750" cy="685801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for </a:t>
            </a:r>
            <a:r>
              <a:rPr lang="zh-CN" altLang="en-US" dirty="0"/>
              <a:t>语句惯用法</a:t>
            </a:r>
            <a:endParaRPr lang="en-US" altLang="zh-CN" dirty="0"/>
          </a:p>
        </p:txBody>
      </p:sp>
      <p:sp>
        <p:nvSpPr>
          <p:cNvPr id="10752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68414"/>
            <a:ext cx="11734800" cy="5221287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dirty="0"/>
              <a:t>常见语句</a:t>
            </a:r>
            <a:r>
              <a:rPr lang="zh-CN" altLang="en-US" dirty="0">
                <a:solidFill>
                  <a:schemeClr val="hlink"/>
                </a:solidFill>
              </a:rPr>
              <a:t>错误</a:t>
            </a:r>
            <a:r>
              <a:rPr lang="zh-CN" altLang="en-US" dirty="0"/>
              <a:t>：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dirty="0"/>
              <a:t>在控制表达式中用</a:t>
            </a:r>
            <a:r>
              <a:rPr lang="en-US" altLang="zh-CN" dirty="0"/>
              <a:t>&lt;</a:t>
            </a:r>
            <a:r>
              <a:rPr lang="zh-CN" altLang="en-US" dirty="0"/>
              <a:t>和</a:t>
            </a:r>
            <a:r>
              <a:rPr lang="en-US" altLang="zh-CN" dirty="0"/>
              <a:t> &gt;</a:t>
            </a:r>
            <a:r>
              <a:rPr lang="zh-CN" altLang="en-US" dirty="0"/>
              <a:t>方向不要用反。</a:t>
            </a:r>
          </a:p>
          <a:p>
            <a:pPr lvl="1">
              <a:lnSpc>
                <a:spcPts val="4000"/>
              </a:lnSpc>
              <a:spcBef>
                <a:spcPts val="1200"/>
              </a:spcBef>
            </a:pPr>
            <a:r>
              <a:rPr lang="zh-CN" altLang="en-US" sz="2600" dirty="0"/>
              <a:t>向上加使用</a:t>
            </a:r>
            <a:r>
              <a:rPr lang="en-US" altLang="zh-CN" sz="2600" dirty="0"/>
              <a:t>&lt;</a:t>
            </a:r>
            <a:r>
              <a:rPr lang="zh-CN" altLang="en-US" sz="2600" dirty="0"/>
              <a:t>或</a:t>
            </a:r>
            <a:r>
              <a:rPr lang="en-US" altLang="zh-CN" sz="2600" dirty="0"/>
              <a:t>&lt;=</a:t>
            </a:r>
            <a:r>
              <a:rPr lang="zh-CN" altLang="en-US" sz="2600" dirty="0"/>
              <a:t>运算符；</a:t>
            </a:r>
          </a:p>
          <a:p>
            <a:pPr lvl="1">
              <a:lnSpc>
                <a:spcPts val="4000"/>
              </a:lnSpc>
              <a:spcBef>
                <a:spcPts val="1200"/>
              </a:spcBef>
            </a:pPr>
            <a:r>
              <a:rPr lang="zh-CN" altLang="en-US" sz="2600" dirty="0"/>
              <a:t>向下减使用</a:t>
            </a:r>
            <a:r>
              <a:rPr lang="en-US" altLang="zh-CN" sz="2600" dirty="0"/>
              <a:t>&gt;</a:t>
            </a:r>
            <a:r>
              <a:rPr lang="zh-CN" altLang="en-US" sz="2600" dirty="0"/>
              <a:t>或</a:t>
            </a:r>
            <a:r>
              <a:rPr lang="en-US" altLang="zh-CN" sz="2600" dirty="0"/>
              <a:t>〉=</a:t>
            </a:r>
            <a:r>
              <a:rPr lang="zh-CN" altLang="en-US" sz="2600" dirty="0"/>
              <a:t>运算符。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dirty="0"/>
              <a:t>在控制表达式中使用</a:t>
            </a:r>
            <a:r>
              <a:rPr lang="en-US" altLang="zh-CN" dirty="0"/>
              <a:t>==</a:t>
            </a:r>
            <a:r>
              <a:rPr lang="zh-CN" altLang="en-US" dirty="0"/>
              <a:t>代替</a:t>
            </a:r>
            <a:r>
              <a:rPr lang="en-US" altLang="zh-CN" dirty="0"/>
              <a:t>&lt;, &lt;=, &gt;, </a:t>
            </a:r>
            <a:r>
              <a:rPr lang="zh-CN" altLang="en-US" dirty="0"/>
              <a:t>或</a:t>
            </a:r>
            <a:r>
              <a:rPr lang="en-US" altLang="zh-CN" dirty="0"/>
              <a:t>&gt;=</a:t>
            </a:r>
            <a:r>
              <a:rPr lang="zh-CN" altLang="en-US" dirty="0"/>
              <a:t>。</a:t>
            </a:r>
          </a:p>
          <a:p>
            <a:pPr lvl="1">
              <a:lnSpc>
                <a:spcPts val="4000"/>
              </a:lnSpc>
              <a:spcBef>
                <a:spcPts val="1200"/>
              </a:spcBef>
            </a:pPr>
            <a:r>
              <a:rPr lang="zh-CN" altLang="en-US" sz="2600" dirty="0"/>
              <a:t>控制表达式的值开始应为真，类似</a:t>
            </a:r>
            <a:r>
              <a:rPr lang="en-US" altLang="zh-CN" sz="2600" dirty="0" err="1"/>
              <a:t>i</a:t>
            </a:r>
            <a:r>
              <a:rPr lang="en-US" altLang="zh-CN" sz="2600" dirty="0"/>
              <a:t>==n</a:t>
            </a:r>
            <a:r>
              <a:rPr lang="zh-CN" altLang="en-US" sz="2600" dirty="0"/>
              <a:t>的判定没什么意义，因为它的初始值不为真。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zh-CN" altLang="en-US" dirty="0"/>
              <a:t>编写的控制表达式用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  <a:r>
              <a:rPr lang="zh-CN" altLang="en-US" dirty="0"/>
              <a:t>代替</a:t>
            </a:r>
            <a:r>
              <a:rPr lang="en-US" altLang="zh-CN" dirty="0" err="1"/>
              <a:t>i</a:t>
            </a:r>
            <a:r>
              <a:rPr lang="en-US" altLang="zh-CN" dirty="0"/>
              <a:t>&lt;n</a:t>
            </a:r>
            <a:r>
              <a:rPr lang="zh-CN" altLang="en-US" dirty="0"/>
              <a:t>，会产生“循环次数差一次”错误。</a:t>
            </a:r>
          </a:p>
        </p:txBody>
      </p:sp>
    </p:spTree>
    <p:extLst>
      <p:ext uri="{BB962C8B-B14F-4D97-AF65-F5344CB8AC3E}">
        <p14:creationId xmlns:p14="http://schemas.microsoft.com/office/powerpoint/2010/main" val="262664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语句的其他形式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省略时，应在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语句前面给循环变量赋初值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622000"/>
            <a:ext cx="6070340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800" b="1" dirty="0">
              <a:solidFill>
                <a:srgbClr val="000066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100;i++){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" y="2971800"/>
            <a:ext cx="5638800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400800" y="2828986"/>
            <a:ext cx="5029200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72200" y="2164800"/>
            <a:ext cx="6102342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++){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语句的其他形式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省略时，循环体内应有使循环条件改变的语句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3230" y="2164800"/>
            <a:ext cx="6096000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100;i++){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81000" y="2971800"/>
            <a:ext cx="5715000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05600" y="2971800"/>
            <a:ext cx="5181600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2514600"/>
            <a:ext cx="5647970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100;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7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6081C7-69EA-4164-9440-6CBF8315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457200"/>
            <a:ext cx="3105150" cy="6267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63FDE1F-CE13-44AD-B131-02635FEF0C57}"/>
              </a:ext>
            </a:extLst>
          </p:cNvPr>
          <p:cNvSpPr/>
          <p:nvPr/>
        </p:nvSpPr>
        <p:spPr>
          <a:xfrm>
            <a:off x="1371600" y="1752600"/>
            <a:ext cx="6629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#include &lt;stdio.h&gt;</a:t>
            </a:r>
          </a:p>
          <a:p>
            <a:r>
              <a:rPr lang="zh-CN" altLang="en-US" sz="3200" b="1" dirty="0"/>
              <a:t>int main()</a:t>
            </a:r>
          </a:p>
          <a:p>
            <a:r>
              <a:rPr lang="zh-CN" altLang="en-US" sz="3200" b="1" dirty="0"/>
              <a:t>{</a:t>
            </a:r>
          </a:p>
          <a:p>
            <a:r>
              <a:rPr lang="zh-CN" altLang="en-US" sz="3200" b="1" dirty="0"/>
              <a:t>	while(1) </a:t>
            </a:r>
          </a:p>
          <a:p>
            <a:r>
              <a:rPr lang="zh-CN" altLang="en-US" sz="3200" b="1" dirty="0"/>
              <a:t>		printf("hello\n");</a:t>
            </a:r>
          </a:p>
          <a:p>
            <a:endParaRPr lang="zh-CN" altLang="en-US" sz="3200" b="1" dirty="0"/>
          </a:p>
          <a:p>
            <a:r>
              <a:rPr lang="zh-CN" altLang="en-US" sz="3200" b="1" dirty="0"/>
              <a:t>	return 0;</a:t>
            </a:r>
          </a:p>
          <a:p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798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5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语句的其他形式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lnSpc>
                <a:spcPct val="125000"/>
              </a:lnSpc>
              <a:buNone/>
            </a:pP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省略，只有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，此时等同于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13318" y="2883572"/>
            <a:ext cx="3888432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509590" y="2883572"/>
            <a:ext cx="3988060" cy="3060028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5354588" y="4098561"/>
            <a:ext cx="1008112" cy="32403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2243848"/>
            <a:ext cx="6022268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for(;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100;){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62700" y="2219386"/>
            <a:ext cx="4726868" cy="4388400"/>
          </a:xfrm>
          <a:prstGeom prst="rect">
            <a:avLst/>
          </a:prstGeom>
        </p:spPr>
        <p:txBody>
          <a:bodyPr vert="horz" lIns="92075" tIns="46038" rIns="92075" bIns="46038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lang="en-US" altLang="zh-CN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&lt;= 100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    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+=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altLang="zh-CN" sz="2800" b="1" dirty="0" err="1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0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语句的其他形式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省略时，循环条件默认为真值；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某些程序员用下列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语句建立无限循环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514350" indent="-51435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       for(; ; )…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要退出循环，必须在循环体中引入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6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Courier New" panose="02070309020205020404" pitchFamily="49" charset="0"/>
              </a:rPr>
              <a:t>C99</a:t>
            </a:r>
            <a:r>
              <a:rPr lang="zh-CN" altLang="en-US" dirty="0">
                <a:cs typeface="Courier New" panose="02070309020205020404" pitchFamily="49" charset="0"/>
              </a:rPr>
              <a:t>中的</a:t>
            </a:r>
            <a:r>
              <a:rPr lang="en-US" altLang="zh-CN" dirty="0">
                <a:cs typeface="Courier New" panose="02070309020205020404" pitchFamily="49" charset="0"/>
              </a:rPr>
              <a:t>for</a:t>
            </a:r>
            <a:r>
              <a:rPr lang="zh-CN" altLang="en-US" dirty="0">
                <a:cs typeface="Courier New" panose="02070309020205020404" pitchFamily="49" charset="0"/>
              </a:rPr>
              <a:t>语句</a:t>
            </a: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11619" name="Content Placeholder 2"/>
          <p:cNvSpPr>
            <a:spLocks noGrp="1"/>
          </p:cNvSpPr>
          <p:nvPr>
            <p:ph idx="4294967295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/>
              <a:t>C99</a:t>
            </a:r>
            <a:r>
              <a:rPr lang="zh-CN" altLang="en-US" sz="2800" dirty="0"/>
              <a:t>中，</a:t>
            </a:r>
            <a:r>
              <a:rPr lang="en-US" altLang="zh-CN" sz="2800" dirty="0"/>
              <a:t>for</a:t>
            </a:r>
            <a:r>
              <a:rPr lang="zh-CN" altLang="en-US" sz="2800" dirty="0"/>
              <a:t>语句的第一个表达式能被替换为一个声明（定义）。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dirty="0"/>
              <a:t>这个特性允许程序员在</a:t>
            </a:r>
            <a:r>
              <a:rPr lang="en-US" altLang="zh-CN" sz="2800" dirty="0"/>
              <a:t>for</a:t>
            </a:r>
            <a:r>
              <a:rPr lang="zh-CN" altLang="en-US" sz="2800" dirty="0"/>
              <a:t>循环中定义变量：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dirty="0"/>
              <a:t>这样，变量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</a:rPr>
              <a:t>不需要在</a:t>
            </a:r>
            <a:r>
              <a:rPr lang="en-US" altLang="zh-CN" sz="2800" dirty="0">
                <a:latin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</a:rPr>
              <a:t>循环前定义。</a:t>
            </a:r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391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C99</a:t>
            </a:r>
            <a:r>
              <a:rPr lang="zh-CN" altLang="zh-CN"/>
              <a:t>中的</a:t>
            </a:r>
            <a:r>
              <a:rPr lang="en-US" altLang="zh-CN"/>
              <a:t>for</a:t>
            </a:r>
            <a:r>
              <a:rPr lang="zh-CN" altLang="zh-CN"/>
              <a:t>语句</a:t>
            </a:r>
            <a:endParaRPr lang="en-US" altLang="zh-CN"/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03350"/>
            <a:ext cx="11353799" cy="50863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/>
              <a:t>在</a:t>
            </a:r>
            <a:r>
              <a:rPr lang="en-US" altLang="zh-CN" sz="2800" dirty="0"/>
              <a:t>for</a:t>
            </a:r>
            <a:r>
              <a:rPr lang="zh-CN" altLang="en-US" sz="2800" dirty="0"/>
              <a:t>语句中定义一个变量不能在循环体外访问，即在循环外不可见</a:t>
            </a:r>
            <a:endParaRPr lang="en-US" altLang="zh-CN" sz="2800" dirty="0"/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/* legal;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is visible inside loop */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   /*** WRONG ***/</a:t>
            </a:r>
          </a:p>
        </p:txBody>
      </p:sp>
    </p:spTree>
    <p:extLst>
      <p:ext uri="{BB962C8B-B14F-4D97-AF65-F5344CB8AC3E}">
        <p14:creationId xmlns:p14="http://schemas.microsoft.com/office/powerpoint/2010/main" val="2832069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C99</a:t>
            </a:r>
            <a:r>
              <a:rPr lang="zh-CN" altLang="zh-CN"/>
              <a:t>中的</a:t>
            </a:r>
            <a:r>
              <a:rPr lang="en-US" altLang="zh-CN"/>
              <a:t>for</a:t>
            </a:r>
            <a:r>
              <a:rPr lang="zh-CN" altLang="zh-CN"/>
              <a:t>语句</a:t>
            </a:r>
            <a:endParaRPr lang="en-US" altLang="zh-CN"/>
          </a:p>
        </p:txBody>
      </p:sp>
      <p:sp>
        <p:nvSpPr>
          <p:cNvPr id="113667" name="Content Placeholder 2"/>
          <p:cNvSpPr>
            <a:spLocks noGrp="1"/>
          </p:cNvSpPr>
          <p:nvPr>
            <p:ph idx="4294967295"/>
          </p:nvPr>
        </p:nvSpPr>
        <p:spPr>
          <a:xfrm>
            <a:off x="355600" y="1219200"/>
            <a:ext cx="11480800" cy="5181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让</a:t>
            </a:r>
            <a:r>
              <a:rPr lang="en-US" altLang="zh-CN" sz="2800" dirty="0"/>
              <a:t>for</a:t>
            </a:r>
            <a:r>
              <a:rPr lang="zh-CN" altLang="en-US" sz="2800" dirty="0"/>
              <a:t>语句定义自己的循环控制变量通常是个好的做法，方便且让程序易于理解。</a:t>
            </a:r>
            <a:r>
              <a:rPr lang="en-US" altLang="zh-CN" sz="2800" dirty="0"/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当然，如果程序需要在循环结束后访问这样的变量，那么就需要采用</a:t>
            </a:r>
            <a:r>
              <a:rPr lang="en-US" altLang="zh-CN" sz="2800" dirty="0">
                <a:solidFill>
                  <a:srgbClr val="FF0000"/>
                </a:solidFill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</a:rPr>
              <a:t>语句常规</a:t>
            </a:r>
            <a:r>
              <a:rPr lang="zh-CN" altLang="en-US" sz="2800" dirty="0"/>
              <a:t>的方式。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语句可以定义多个相同类型的变量：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for (</a:t>
            </a:r>
            <a:r>
              <a:rPr lang="en-US" altLang="zh-CN" sz="2800" dirty="0" err="1">
                <a:latin typeface="Courier New" panose="02070309020205020404" pitchFamily="49" charset="0"/>
              </a:rPr>
              <a:t>int</a:t>
            </a: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 = 0, j = 0;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 &lt; n;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++)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52243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逗号运算符</a:t>
            </a:r>
            <a:endParaRPr lang="en-US" altLang="zh-CN" dirty="0"/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>
          <a:xfrm>
            <a:off x="355600" y="1219200"/>
            <a:ext cx="11480800" cy="4572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有时，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+mj-lt"/>
                <a:cs typeface="Courier New" panose="02070309020205020404" pitchFamily="49" charset="0"/>
              </a:rPr>
              <a:t>语句可能需要多个初始表达式，或在每次循环时</a:t>
            </a:r>
            <a:r>
              <a:rPr lang="zh-CN" altLang="en-US" sz="2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一次对几个</a:t>
            </a:r>
            <a:r>
              <a:rPr lang="zh-CN" altLang="en-US" sz="2800" dirty="0">
                <a:latin typeface="+mj-lt"/>
                <a:cs typeface="Courier New" panose="02070309020205020404" pitchFamily="49" charset="0"/>
              </a:rPr>
              <a:t>变量进行自增（减）操作。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可以在</a:t>
            </a:r>
            <a:r>
              <a:rPr lang="en-US" altLang="zh-CN" sz="2800" dirty="0">
                <a:latin typeface="+mj-lt"/>
              </a:rPr>
              <a:t>for</a:t>
            </a:r>
            <a:r>
              <a:rPr lang="zh-CN" altLang="en-US" sz="2800" dirty="0">
                <a:latin typeface="+mj-lt"/>
              </a:rPr>
              <a:t>语句的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第一和第三表达式</a:t>
            </a:r>
            <a:r>
              <a:rPr lang="zh-CN" altLang="en-US" sz="2800" dirty="0">
                <a:latin typeface="+mj-lt"/>
              </a:rPr>
              <a:t>中使用逗号表达式实现这些想法。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逗号表达式具有如下形式：</a:t>
            </a:r>
            <a:endParaRPr lang="en-US" altLang="zh-CN" sz="2800" dirty="0">
              <a:latin typeface="+mj-lt"/>
            </a:endParaRP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表达式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1, 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表达式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2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这里表达式</a:t>
            </a:r>
            <a:r>
              <a:rPr lang="en-US" altLang="zh-CN" sz="2800" dirty="0">
                <a:latin typeface="+mj-lt"/>
              </a:rPr>
              <a:t>1</a:t>
            </a:r>
            <a:r>
              <a:rPr lang="zh-CN" altLang="en-US" sz="2800" dirty="0">
                <a:latin typeface="+mj-lt"/>
              </a:rPr>
              <a:t>和表达式</a:t>
            </a:r>
            <a:r>
              <a:rPr lang="en-US" altLang="zh-CN" sz="2800" dirty="0">
                <a:latin typeface="+mj-lt"/>
              </a:rPr>
              <a:t>2</a:t>
            </a:r>
            <a:r>
              <a:rPr lang="zh-CN" altLang="en-US" sz="2800" dirty="0">
                <a:latin typeface="+mj-lt"/>
              </a:rPr>
              <a:t>可以是任意两个表达式。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2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/>
              <a:t>逗号运算符</a:t>
            </a:r>
            <a:endParaRPr lang="en-US" altLang="zh-CN"/>
          </a:p>
        </p:txBody>
      </p:sp>
      <p:sp>
        <p:nvSpPr>
          <p:cNvPr id="11571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03350"/>
            <a:ext cx="11506199" cy="50863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逗号表达式的计算分两步实现：</a:t>
            </a:r>
          </a:p>
          <a:p>
            <a:pPr lvl="1"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第一，计算表达式</a:t>
            </a:r>
            <a:r>
              <a:rPr lang="en-US" altLang="zh-CN" sz="2800" dirty="0">
                <a:latin typeface="+mj-lt"/>
              </a:rPr>
              <a:t>1</a:t>
            </a:r>
            <a:r>
              <a:rPr lang="zh-CN" altLang="en-US" sz="2800" dirty="0">
                <a:latin typeface="+mj-lt"/>
              </a:rPr>
              <a:t>并丢弃计算结果。 </a:t>
            </a:r>
          </a:p>
          <a:p>
            <a:pPr lvl="1"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第二，计算表达式</a:t>
            </a:r>
            <a:r>
              <a:rPr lang="en-US" altLang="zh-CN" sz="2800" dirty="0">
                <a:latin typeface="+mj-lt"/>
              </a:rPr>
              <a:t>2</a:t>
            </a:r>
            <a:r>
              <a:rPr lang="zh-CN" altLang="en-US" sz="2800" dirty="0">
                <a:latin typeface="+mj-lt"/>
              </a:rPr>
              <a:t>并将计算结果作为整个逗号表达式的结果。</a:t>
            </a:r>
          </a:p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计算表达式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始终是有意义的</a:t>
            </a:r>
            <a:r>
              <a:rPr lang="zh-CN" altLang="en-US" sz="2800" dirty="0">
                <a:latin typeface="+mj-lt"/>
              </a:rPr>
              <a:t>。</a:t>
            </a:r>
          </a:p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当计算逗号表达式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++</a:t>
            </a:r>
            <a:r>
              <a:rPr lang="en-US" altLang="zh-CN" sz="28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,</a:t>
            </a:r>
            <a:r>
              <a:rPr lang="en-US" altLang="zh-CN" sz="2800" dirty="0">
                <a:latin typeface="+mj-lt"/>
              </a:rPr>
              <a:t>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+ j </a:t>
            </a:r>
            <a:endParaRPr lang="zh-CN" altLang="en-US" sz="2800" dirty="0">
              <a:latin typeface="+mj-lt"/>
            </a:endParaRPr>
          </a:p>
          <a:p>
            <a:pPr lvl="1"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zh-CN" altLang="en-US" sz="2800" dirty="0">
                <a:latin typeface="+mj-lt"/>
              </a:rPr>
              <a:t>先自增，然后计算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+ j</a:t>
            </a:r>
          </a:p>
          <a:p>
            <a:pPr lvl="1">
              <a:lnSpc>
                <a:spcPts val="42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假设，变量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zh-CN" altLang="en-US" sz="2800" dirty="0">
                <a:latin typeface="+mj-lt"/>
              </a:rPr>
              <a:t>和</a:t>
            </a:r>
            <a:r>
              <a:rPr lang="en-US" altLang="zh-CN" sz="2800" dirty="0">
                <a:latin typeface="+mj-lt"/>
              </a:rPr>
              <a:t>j</a:t>
            </a:r>
            <a:r>
              <a:rPr lang="zh-CN" altLang="en-US" sz="2800" dirty="0">
                <a:latin typeface="+mj-lt"/>
              </a:rPr>
              <a:t>的值分别为</a:t>
            </a:r>
            <a:r>
              <a:rPr lang="en-US" altLang="zh-CN" sz="2800" dirty="0">
                <a:latin typeface="+mj-lt"/>
              </a:rPr>
              <a:t>1</a:t>
            </a:r>
            <a:r>
              <a:rPr lang="zh-CN" altLang="en-US" sz="2800" dirty="0">
                <a:latin typeface="+mj-lt"/>
              </a:rPr>
              <a:t>和</a:t>
            </a:r>
            <a:r>
              <a:rPr lang="en-US" altLang="zh-CN" sz="2800" dirty="0">
                <a:latin typeface="+mj-lt"/>
              </a:rPr>
              <a:t>5</a:t>
            </a:r>
            <a:r>
              <a:rPr lang="zh-CN" altLang="en-US" sz="2800" dirty="0">
                <a:latin typeface="+mj-lt"/>
              </a:rPr>
              <a:t>，那么上面逗号表达式的值为</a:t>
            </a:r>
            <a:r>
              <a:rPr lang="en-US" altLang="zh-CN" sz="2800" dirty="0">
                <a:latin typeface="+mj-lt"/>
              </a:rPr>
              <a:t>7</a:t>
            </a:r>
            <a:r>
              <a:rPr lang="zh-CN" altLang="en-US" sz="2800" dirty="0">
                <a:latin typeface="+mj-lt"/>
              </a:rPr>
              <a:t>，而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zh-CN" altLang="en-US" sz="2800" dirty="0">
                <a:latin typeface="+mj-lt"/>
              </a:rPr>
              <a:t>的值将自增为</a:t>
            </a:r>
            <a:r>
              <a:rPr lang="en-US" altLang="zh-CN" sz="2800" dirty="0">
                <a:latin typeface="+mj-lt"/>
              </a:rPr>
              <a:t>2</a:t>
            </a:r>
            <a:r>
              <a:rPr lang="zh-CN" altLang="en-US" sz="2800" dirty="0">
                <a:latin typeface="+mj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038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/>
              <a:t>逗号运算符</a:t>
            </a:r>
            <a:endParaRPr lang="en-US" altLang="zh-CN"/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800" dirty="0"/>
              <a:t>逗号运算符是</a:t>
            </a:r>
            <a:r>
              <a:rPr lang="zh-CN" altLang="en-US" sz="2800" dirty="0">
                <a:solidFill>
                  <a:srgbClr val="FF0000"/>
                </a:solidFill>
              </a:rPr>
              <a:t>左结合性</a:t>
            </a:r>
            <a:r>
              <a:rPr lang="zh-CN" altLang="en-US" sz="2800" dirty="0"/>
              <a:t>的，所以编译器把下列表达式：</a:t>
            </a:r>
            <a:endParaRPr lang="en-US" altLang="zh-CN" sz="2800" dirty="0"/>
          </a:p>
          <a:p>
            <a:pPr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1, j = 2, k =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j</a:t>
            </a:r>
          </a:p>
          <a:p>
            <a:pPr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解释为：</a:t>
            </a:r>
            <a:endParaRPr lang="en-US" altLang="zh-CN" sz="2800" dirty="0"/>
          </a:p>
          <a:p>
            <a:pPr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((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 = 1), (j = 2)), (k = (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</a:rPr>
              <a:t> + j))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zh-CN" altLang="en-US" sz="2800" dirty="0"/>
              <a:t>即左边的操作先于右边的执行，这样表达式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1,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j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2</a:t>
            </a:r>
            <a:r>
              <a:rPr lang="en-US" altLang="zh-CN" sz="2800" dirty="0"/>
              <a:t>, </a:t>
            </a:r>
            <a:r>
              <a:rPr lang="zh-CN" altLang="en-US" sz="2800" dirty="0"/>
              <a:t>和</a:t>
            </a:r>
            <a:r>
              <a:rPr lang="en-US" altLang="zh-CN" sz="2800" dirty="0">
                <a:latin typeface="Courier New" panose="02070309020205020404" pitchFamily="49" charset="0"/>
              </a:rPr>
              <a:t>k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dirty="0" err="1">
                <a:latin typeface="Courier New" panose="02070309020205020404" pitchFamily="49" charset="0"/>
              </a:rPr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+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ourier New" panose="02070309020205020404" pitchFamily="49" charset="0"/>
              </a:rPr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将从左到右执行。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96432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/>
              <a:t>逗号运算符</a:t>
            </a:r>
            <a:endParaRPr lang="en-US" altLang="zh-CN"/>
          </a:p>
        </p:txBody>
      </p:sp>
      <p:sp>
        <p:nvSpPr>
          <p:cNvPr id="11776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143000"/>
            <a:ext cx="11049000" cy="5334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zh-CN" sz="2800" dirty="0">
                <a:latin typeface="+mj-lt"/>
              </a:rPr>
              <a:t>逗号运算符</a:t>
            </a:r>
            <a:r>
              <a:rPr lang="zh-CN" altLang="en-US" sz="2800" dirty="0">
                <a:latin typeface="+mj-lt"/>
              </a:rPr>
              <a:t>允许将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两个或多个表达式</a:t>
            </a:r>
            <a:r>
              <a:rPr lang="zh-CN" altLang="en-US" sz="2800" dirty="0">
                <a:latin typeface="+mj-lt"/>
              </a:rPr>
              <a:t>黏贴成一个表达式。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在后面章节中我们会看到某些定义将从逗号运算符中受益。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  <a:cs typeface="Courier New" panose="02070309020205020404" pitchFamily="49" charset="0"/>
              </a:rPr>
              <a:t>除此之外，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+mj-lt"/>
                <a:cs typeface="Courier New" panose="02070309020205020404" pitchFamily="49" charset="0"/>
              </a:rPr>
              <a:t>语句是唯一还可以发现逗号运算符的地方。</a:t>
            </a:r>
            <a:r>
              <a:rPr lang="en-US" altLang="zh-CN" sz="2800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例如：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>
                <a:latin typeface="+mj-lt"/>
              </a:rPr>
              <a:t>	for (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sum = 0, 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 = 1</a:t>
            </a:r>
            <a:r>
              <a:rPr lang="en-US" altLang="zh-CN" sz="2800" dirty="0">
                <a:latin typeface="+mj-lt"/>
              </a:rPr>
              <a:t>;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 &lt;= N;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++)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dirty="0">
                <a:latin typeface="+mj-lt"/>
              </a:rPr>
              <a:t>	  sum +=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>
                <a:latin typeface="+mj-lt"/>
              </a:rPr>
              <a:t>利用附加的逗号运算符，</a:t>
            </a:r>
            <a:r>
              <a:rPr lang="en-US" altLang="zh-CN" sz="2800" dirty="0">
                <a:latin typeface="+mj-lt"/>
              </a:rPr>
              <a:t>for</a:t>
            </a:r>
            <a:r>
              <a:rPr lang="zh-CN" altLang="en-US" sz="2800" dirty="0">
                <a:latin typeface="+mj-lt"/>
              </a:rPr>
              <a:t>语句可以初始化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两个及以上</a:t>
            </a:r>
            <a:r>
              <a:rPr lang="zh-CN" altLang="en-US" sz="2800" dirty="0">
                <a:latin typeface="+mj-lt"/>
              </a:rPr>
              <a:t>的变量。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85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4A3BC19C-3112-4DAD-A81C-2450951D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2763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0C69CF3A-4A7D-4B86-8AD9-F49BC9D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952625"/>
            <a:ext cx="6400800" cy="43561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while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for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退出循环</a:t>
            </a:r>
            <a:endParaRPr kumimoji="1" lang="en-US" altLang="zh-CN" sz="36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201932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519028" y="3905142"/>
            <a:ext cx="180020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939408" y="1340768"/>
            <a:ext cx="3816424" cy="1584176"/>
          </a:xfrm>
          <a:prstGeom prst="wedgeRoundRectCallout">
            <a:avLst>
              <a:gd name="adj1" fmla="val -78913"/>
              <a:gd name="adj2" fmla="val 3516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当条件成立时，反复执行给定的处理操作</a:t>
            </a:r>
          </a:p>
          <a:p>
            <a:pPr algn="ctr"/>
            <a:endParaRPr lang="zh-CN" altLang="en-US" dirty="0"/>
          </a:p>
        </p:txBody>
      </p:sp>
      <p:sp>
        <p:nvSpPr>
          <p:cNvPr id="7" name="TextBox 13"/>
          <p:cNvSpPr txBox="1"/>
          <p:nvPr/>
        </p:nvSpPr>
        <p:spPr>
          <a:xfrm>
            <a:off x="7239000" y="3229781"/>
            <a:ext cx="23762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while (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；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}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2240632" y="2158752"/>
            <a:ext cx="2510644" cy="910208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9" name="上箭头 8"/>
          <p:cNvSpPr/>
          <p:nvPr/>
        </p:nvSpPr>
        <p:spPr>
          <a:xfrm rot="5400000" flipV="1">
            <a:off x="4913294" y="2325824"/>
            <a:ext cx="288032" cy="576064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19128" y="3078252"/>
            <a:ext cx="0" cy="7920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</p:cNvCxnSpPr>
          <p:nvPr/>
        </p:nvCxnSpPr>
        <p:spPr>
          <a:xfrm rot="5400000" flipH="1" flipV="1">
            <a:off x="3457804" y="2638038"/>
            <a:ext cx="1804492" cy="1881844"/>
          </a:xfrm>
          <a:prstGeom prst="bentConnector4">
            <a:avLst>
              <a:gd name="adj1" fmla="val -32937"/>
              <a:gd name="adj2" fmla="val 101450"/>
            </a:avLst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/>
          <p:nvPr/>
        </p:nvSpPr>
        <p:spPr>
          <a:xfrm>
            <a:off x="3737634" y="3229781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cxnSp>
        <p:nvCxnSpPr>
          <p:cNvPr id="13" name="肘形连接符 12"/>
          <p:cNvCxnSpPr>
            <a:stCxn id="8" idx="1"/>
          </p:cNvCxnSpPr>
          <p:nvPr/>
        </p:nvCxnSpPr>
        <p:spPr>
          <a:xfrm rot="10800000" flipV="1">
            <a:off x="1347804" y="2613856"/>
            <a:ext cx="892828" cy="2552628"/>
          </a:xfrm>
          <a:prstGeom prst="bentConnector2">
            <a:avLst/>
          </a:prstGeom>
          <a:ln w="88900">
            <a:solidFill>
              <a:srgbClr val="FF0000"/>
            </a:solidFill>
            <a:tailEnd type="triangle" w="med" len="lg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>
            <a:off x="2577852" y="3223287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403753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6 </a:t>
            </a:r>
            <a:r>
              <a:rPr lang="zh-CN" altLang="en-US" dirty="0"/>
              <a:t>退出循环</a:t>
            </a:r>
            <a:endParaRPr lang="en-US" altLang="zh-CN" dirty="0"/>
          </a:p>
        </p:txBody>
      </p:sp>
      <p:sp>
        <p:nvSpPr>
          <p:cNvPr id="12288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24000"/>
            <a:ext cx="11480800" cy="30480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dirty="0"/>
              <a:t>通常循环的退出点是在</a:t>
            </a:r>
            <a:r>
              <a:rPr lang="en-US" altLang="zh-CN" sz="2800" dirty="0">
                <a:solidFill>
                  <a:srgbClr val="FF0000"/>
                </a:solidFill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</a:rPr>
              <a:t>循环体</a:t>
            </a:r>
            <a:r>
              <a:rPr lang="zh-CN" altLang="en-US" sz="2800" dirty="0"/>
              <a:t>之前，或</a:t>
            </a:r>
            <a:r>
              <a:rPr lang="en-US" altLang="zh-CN" sz="2800" dirty="0">
                <a:solidFill>
                  <a:srgbClr val="FF0000"/>
                </a:solidFill>
              </a:rPr>
              <a:t>do</a:t>
            </a:r>
            <a:r>
              <a:rPr lang="zh-CN" altLang="en-US" sz="2800" dirty="0">
                <a:solidFill>
                  <a:srgbClr val="FF0000"/>
                </a:solidFill>
              </a:rPr>
              <a:t>循环体</a:t>
            </a:r>
            <a:r>
              <a:rPr lang="zh-CN" altLang="en-US" sz="2800" dirty="0"/>
              <a:t>之后。</a:t>
            </a:r>
            <a:endParaRPr lang="en-US" altLang="zh-CN" sz="2800" dirty="0"/>
          </a:p>
          <a:p>
            <a:pPr>
              <a:lnSpc>
                <a:spcPct val="140000"/>
              </a:lnSpc>
              <a:spcBef>
                <a:spcPct val="55000"/>
              </a:spcBef>
            </a:pPr>
            <a:r>
              <a:rPr lang="zh-CN" altLang="en-US" sz="2800" dirty="0"/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可以在循环体中间设置退出点，甚至设置多个退出点</a:t>
            </a:r>
          </a:p>
          <a:p>
            <a:pPr>
              <a:lnSpc>
                <a:spcPct val="140000"/>
              </a:lnSpc>
              <a:spcBef>
                <a:spcPct val="55000"/>
              </a:spcBef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语句能够把程序控制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zh-CN" alt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语句中转移出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来，而且还可以用于跳出</a:t>
            </a: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do</a:t>
            </a:r>
            <a:r>
              <a:rPr lang="zh-CN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循环。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判断用户输入数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是否为素数？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276600"/>
            <a:ext cx="11582400" cy="2895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解题方法：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利用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之间数除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一旦有数除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不是素数；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所有数除完后余数都不为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是素数。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E92E71-AC9E-4034-BB79-13E85980EAC7}"/>
              </a:ext>
            </a:extLst>
          </p:cNvPr>
          <p:cNvSpPr txBox="1"/>
          <p:nvPr/>
        </p:nvSpPr>
        <p:spPr>
          <a:xfrm>
            <a:off x="304800" y="1305852"/>
            <a:ext cx="11689080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素数就是质数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，素数有无限个。一个大于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的自然数，且除了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和它本身外，不能被其他自然数整除的数叫素数。也就是说，除了</a:t>
            </a:r>
            <a:r>
              <a:rPr lang="en-US" altLang="zh-CN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和该数本身以外不再有其他的因数的数。</a:t>
            </a:r>
          </a:p>
        </p:txBody>
      </p:sp>
    </p:spTree>
    <p:extLst>
      <p:ext uri="{BB962C8B-B14F-4D97-AF65-F5344CB8AC3E}">
        <p14:creationId xmlns:p14="http://schemas.microsoft.com/office/powerpoint/2010/main" val="7220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判断用户输入数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是否为素数？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97696" y="1568412"/>
            <a:ext cx="6851104" cy="645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for(d= 2; d &lt; n; d++){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857836" y="2213579"/>
            <a:ext cx="5590964" cy="141898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判断是否存在整数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整除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若能提前结束循环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87543" y="3609020"/>
            <a:ext cx="6761257" cy="6451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673896" y="4246420"/>
            <a:ext cx="6761257" cy="1644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判断循环是提前结束（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不是素数）</a:t>
            </a:r>
            <a:endParaRPr lang="en-US" altLang="zh-CN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还是正常终止（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是素数）</a:t>
            </a:r>
          </a:p>
        </p:txBody>
      </p:sp>
    </p:spTree>
    <p:extLst>
      <p:ext uri="{BB962C8B-B14F-4D97-AF65-F5344CB8AC3E}">
        <p14:creationId xmlns:p14="http://schemas.microsoft.com/office/powerpoint/2010/main" val="23273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28528" y="1208372"/>
            <a:ext cx="5734980" cy="64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for(d= 2; d &lt; n; d++){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68588" y="1853539"/>
            <a:ext cx="5194920" cy="645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n%d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==0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break;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18375" y="2498706"/>
            <a:ext cx="5645133" cy="64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518375" y="3116584"/>
            <a:ext cx="5645133" cy="64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&lt; n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68588" y="3761751"/>
            <a:ext cx="6699412" cy="645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("%d is divisible by %d\n", n, d);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18375" y="4406918"/>
            <a:ext cx="5645133" cy="6451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968588" y="5052085"/>
            <a:ext cx="5194920" cy="645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("%d is prime\n", n);</a:t>
            </a:r>
            <a:endParaRPr lang="zh-CN" altLang="en-US" sz="2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990600" y="3509723"/>
            <a:ext cx="1728192" cy="504056"/>
          </a:xfrm>
          <a:prstGeom prst="borderCallout1">
            <a:avLst>
              <a:gd name="adj1" fmla="val 50425"/>
              <a:gd name="adj2" fmla="val 99447"/>
              <a:gd name="adj3" fmla="val 126898"/>
              <a:gd name="adj4" fmla="val 169191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提前结束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990600" y="5193196"/>
            <a:ext cx="1728192" cy="504056"/>
          </a:xfrm>
          <a:prstGeom prst="borderCallout1">
            <a:avLst>
              <a:gd name="adj1" fmla="val 50425"/>
              <a:gd name="adj2" fmla="val 99447"/>
              <a:gd name="adj3" fmla="val 23236"/>
              <a:gd name="adj4" fmla="val 170871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正常结束</a:t>
            </a:r>
          </a:p>
        </p:txBody>
      </p:sp>
    </p:spTree>
    <p:extLst>
      <p:ext uri="{BB962C8B-B14F-4D97-AF65-F5344CB8AC3E}">
        <p14:creationId xmlns:p14="http://schemas.microsoft.com/office/powerpoint/2010/main" val="23647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语句把程序控制从</a:t>
            </a:r>
            <a:r>
              <a:rPr lang="zh-CN" altLang="en-US" sz="26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最内层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封闭的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while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do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for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switch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语句中转移出来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当这些语句出现嵌套时，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6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</a:t>
            </a:r>
            <a:r>
              <a:rPr lang="zh-CN" altLang="en-US" sz="26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一层嵌套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(…)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switch (…) {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break;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	 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76800" y="3657600"/>
            <a:ext cx="46482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语句把程序控制从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语句中转移出来，但是不能跳出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9638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语句类似：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语句把程序控制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转出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循环体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</a:t>
            </a:r>
            <a:r>
              <a:rPr lang="zh-CN" altLang="en-US" sz="2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终止当前这一轮循环</a:t>
            </a:r>
            <a:endParaRPr lang="en-US" altLang="zh-CN" sz="2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语句使程序控制跳出循环，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语句把程序控制留在循环体内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语句的另一个区别：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break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语句可以在用于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switch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语句和循环中，而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语句则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只能用在循环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86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7150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的整数，求它们的和：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int n = 0;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int  sum = 0;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while (n &lt; 10) {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scanf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("%d", 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== 0)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    continue;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sum +=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n++;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	    /* continue jumps to here */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}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00400" y="4343400"/>
            <a:ext cx="3812976" cy="1447800"/>
            <a:chOff x="3200400" y="4343400"/>
            <a:chExt cx="3812976" cy="1447800"/>
          </a:xfrm>
        </p:grpSpPr>
        <p:grpSp>
          <p:nvGrpSpPr>
            <p:cNvPr id="8" name="组合 7"/>
            <p:cNvGrpSpPr/>
            <p:nvPr/>
          </p:nvGrpSpPr>
          <p:grpSpPr>
            <a:xfrm>
              <a:off x="3200400" y="4343400"/>
              <a:ext cx="3812976" cy="1447800"/>
              <a:chOff x="3200400" y="4343400"/>
              <a:chExt cx="3812976" cy="1447800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3200400" y="4343400"/>
                <a:ext cx="3812976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7013376" y="4343400"/>
                <a:ext cx="0" cy="144780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箭头连接符 5"/>
            <p:cNvCxnSpPr/>
            <p:nvPr/>
          </p:nvCxnSpPr>
          <p:spPr>
            <a:xfrm flipH="1">
              <a:off x="5933256" y="5791200"/>
              <a:ext cx="108012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49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00" y="1371600"/>
            <a:ext cx="5105400" cy="5181600"/>
          </a:xfrm>
          <a:ln w="38100">
            <a:solidFill>
              <a:srgbClr val="C00000"/>
            </a:solidFill>
          </a:ln>
        </p:spPr>
        <p:txBody>
          <a:bodyPr/>
          <a:lstStyle/>
          <a:p>
            <a:pPr>
              <a:lnSpc>
                <a:spcPts val="312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语句的相同循环示例：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20"/>
              </a:lnSpc>
              <a:buFont typeface="Wingdings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n = 0;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sum = 0;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while (n &lt; 10) {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scanf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("%d", 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if (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!= 0)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    sum +=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    n++;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}</a:t>
            </a:r>
          </a:p>
          <a:p>
            <a:pPr>
              <a:lnSpc>
                <a:spcPts val="312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120"/>
              </a:lnSpc>
            </a:pP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04800" y="1371600"/>
            <a:ext cx="6172200" cy="51816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+mn-ea"/>
                <a:ea typeface="+mn-ea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6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的整数，求它们的和：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n = 0;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sum = 0;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while (n &lt; 10) {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</a:t>
            </a: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scanf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("%d", &amp;</a:t>
            </a: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);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if (</a:t>
            </a: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== 0)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    </a:t>
            </a:r>
            <a:r>
              <a:rPr 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continue;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sum += </a:t>
            </a:r>
            <a:r>
              <a:rPr lang="en-US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    n++;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	    /* continue jumps to here */</a:t>
            </a:r>
          </a:p>
          <a:p>
            <a:pPr>
              <a:lnSpc>
                <a:spcPts val="3600"/>
              </a:lnSpc>
              <a:spcBef>
                <a:spcPts val="0"/>
              </a:spcBef>
              <a:buFont typeface="Times New Roman" panose="02020603050405020304" pitchFamily="18" charset="0"/>
              <a:buNone/>
            </a:pPr>
            <a:r>
              <a:rPr 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	}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4124466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>
                <a:cs typeface="Courier New" panose="02070309020205020404" pitchFamily="49" charset="0"/>
              </a:rPr>
              <a:t>goto</a:t>
            </a:r>
            <a:r>
              <a:rPr lang="zh-CN" altLang="en-US" dirty="0">
                <a:cs typeface="Courier New" panose="02070309020205020404" pitchFamily="49" charset="0"/>
              </a:rPr>
              <a:t>语句</a:t>
            </a:r>
            <a:endParaRPr lang="en-US" altLang="zh-CN" dirty="0">
              <a:cs typeface="Courier New" panose="02070309020205020404" pitchFamily="49" charset="0"/>
            </a:endParaRPr>
          </a:p>
        </p:txBody>
      </p:sp>
      <p:sp>
        <p:nvSpPr>
          <p:cNvPr id="13107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403350"/>
            <a:ext cx="11353800" cy="49212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能跳转到函数中任何有标号的语句处。</a:t>
            </a:r>
            <a:endParaRPr lang="en-US" altLang="zh-CN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标号是放置在语句开始处的标识符：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标识符：语句</a:t>
            </a:r>
            <a:endParaRPr lang="en-US" altLang="zh-CN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一条语句可以有多个标号。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格式如下：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goto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标识符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i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把程序控制转移到标号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后的语句上，转移目标语句必须与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语句在同一个函数中。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5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goto</a:t>
            </a:r>
            <a:r>
              <a:rPr lang="zh-CN" altLang="zh-CN"/>
              <a:t>语句</a:t>
            </a:r>
            <a:endParaRPr lang="en-US" altLang="zh-CN"/>
          </a:p>
        </p:txBody>
      </p:sp>
      <p:sp>
        <p:nvSpPr>
          <p:cNvPr id="132099" name="Content Placeholder 2"/>
          <p:cNvSpPr>
            <a:spLocks noGrp="1"/>
          </p:cNvSpPr>
          <p:nvPr>
            <p:ph idx="4294967295"/>
          </p:nvPr>
        </p:nvSpPr>
        <p:spPr>
          <a:xfrm>
            <a:off x="1143000" y="1403350"/>
            <a:ext cx="9677399" cy="47688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语言没有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语句可以用于退出循环：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goto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done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Courier New" panose="02070309020205020404" pitchFamily="49" charset="0"/>
              </a:rPr>
              <a:t>done: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if (d &lt; n)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 is divisible by %d\n", n, d);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else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 is prime\n", n);</a:t>
            </a:r>
          </a:p>
        </p:txBody>
      </p:sp>
    </p:spTree>
    <p:extLst>
      <p:ext uri="{BB962C8B-B14F-4D97-AF65-F5344CB8AC3E}">
        <p14:creationId xmlns:p14="http://schemas.microsoft.com/office/powerpoint/2010/main" val="99462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519028" y="3905142"/>
            <a:ext cx="1800200" cy="576064"/>
          </a:xfrm>
          <a:prstGeom prst="roundRect">
            <a:avLst/>
          </a:prstGeom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7" name="TextBox 13"/>
          <p:cNvSpPr txBox="1"/>
          <p:nvPr/>
        </p:nvSpPr>
        <p:spPr>
          <a:xfrm>
            <a:off x="8157788" y="3221523"/>
            <a:ext cx="23762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while (</a:t>
            </a:r>
            <a:r>
              <a:rPr lang="zh-CN" altLang="en-US" sz="2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；</a:t>
            </a:r>
            <a:endParaRPr lang="en-US" altLang="zh-CN" sz="2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}</a:t>
            </a:r>
            <a:endParaRPr lang="zh-CN" altLang="en-US" sz="26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2240632" y="2158752"/>
            <a:ext cx="2510644" cy="910208"/>
          </a:xfrm>
          <a:prstGeom prst="diamond">
            <a:avLst/>
          </a:prstGeom>
          <a:solidFill>
            <a:srgbClr val="92D05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9" name="上箭头 8"/>
          <p:cNvSpPr/>
          <p:nvPr/>
        </p:nvSpPr>
        <p:spPr>
          <a:xfrm rot="5400000" flipV="1">
            <a:off x="4913294" y="2325824"/>
            <a:ext cx="288032" cy="576064"/>
          </a:xfrm>
          <a:prstGeom prst="upArrow">
            <a:avLst/>
          </a:prstGeom>
          <a:solidFill>
            <a:srgbClr val="FFC00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419128" y="3078252"/>
            <a:ext cx="0" cy="792088"/>
          </a:xfrm>
          <a:prstGeom prst="line">
            <a:avLst/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</p:cNvCxnSpPr>
          <p:nvPr/>
        </p:nvCxnSpPr>
        <p:spPr>
          <a:xfrm rot="5400000" flipH="1" flipV="1">
            <a:off x="3457804" y="2638038"/>
            <a:ext cx="1804492" cy="1881844"/>
          </a:xfrm>
          <a:prstGeom prst="bentConnector4">
            <a:avLst>
              <a:gd name="adj1" fmla="val -32937"/>
              <a:gd name="adj2" fmla="val 101450"/>
            </a:avLst>
          </a:prstGeom>
          <a:ln w="127000">
            <a:solidFill>
              <a:srgbClr val="FFC000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1"/>
          <p:cNvSpPr txBox="1"/>
          <p:nvPr/>
        </p:nvSpPr>
        <p:spPr>
          <a:xfrm>
            <a:off x="3737634" y="3229781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</a:t>
            </a:r>
          </a:p>
        </p:txBody>
      </p:sp>
      <p:cxnSp>
        <p:nvCxnSpPr>
          <p:cNvPr id="13" name="肘形连接符 12"/>
          <p:cNvCxnSpPr>
            <a:stCxn id="8" idx="1"/>
          </p:cNvCxnSpPr>
          <p:nvPr/>
        </p:nvCxnSpPr>
        <p:spPr>
          <a:xfrm rot="10800000" flipV="1">
            <a:off x="1347804" y="2613856"/>
            <a:ext cx="892828" cy="2552628"/>
          </a:xfrm>
          <a:prstGeom prst="bentConnector2">
            <a:avLst/>
          </a:prstGeom>
          <a:ln w="88900">
            <a:solidFill>
              <a:srgbClr val="FF0000"/>
            </a:solidFill>
            <a:tailEnd type="triangle" w="med" len="lg"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>
            <a:off x="2577852" y="3223287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4390530" y="474323"/>
            <a:ext cx="4900776" cy="1902917"/>
          </a:xfrm>
          <a:prstGeom prst="wedgeRoundRectCallout">
            <a:avLst>
              <a:gd name="adj1" fmla="val 52220"/>
              <a:gd name="adj2" fmla="val 99258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控制表达式 </a:t>
            </a:r>
            <a:r>
              <a:rPr lang="en-US" altLang="zh-CN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每次执行循环体时都要对控制表达式进行计算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3283636" y="4780680"/>
            <a:ext cx="3096344" cy="1444126"/>
          </a:xfrm>
          <a:prstGeom prst="wedgeRoundRectCallout">
            <a:avLst>
              <a:gd name="adj1" fmla="val 99441"/>
              <a:gd name="adj2" fmla="val -7176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 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循环中重复执行的语句</a:t>
            </a:r>
          </a:p>
        </p:txBody>
      </p:sp>
    </p:spTree>
    <p:extLst>
      <p:ext uri="{BB962C8B-B14F-4D97-AF65-F5344CB8AC3E}">
        <p14:creationId xmlns:p14="http://schemas.microsoft.com/office/powerpoint/2010/main" val="28321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goto</a:t>
            </a:r>
            <a:r>
              <a:rPr lang="zh-CN" altLang="zh-CN"/>
              <a:t>语句</a:t>
            </a:r>
            <a:endParaRPr lang="en-US" altLang="zh-CN"/>
          </a:p>
        </p:txBody>
      </p:sp>
      <p:sp>
        <p:nvSpPr>
          <p:cNvPr id="13312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11480800" cy="2514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在日常的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语言编程中很少用到。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break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continue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等语句本质上都是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受限制的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，它们和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exit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函数一起足够应付其他编程语言中大多数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的情况。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尽管如此，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语句偶尔还是很有用的。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290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/>
          <p:cNvSpPr>
            <a:spLocks noGrp="1"/>
          </p:cNvSpPr>
          <p:nvPr>
            <p:ph type="title" idx="4294967295"/>
          </p:nvPr>
        </p:nvSpPr>
        <p:spPr>
          <a:xfrm>
            <a:off x="1825625" y="115888"/>
            <a:ext cx="8540750" cy="114300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goto</a:t>
            </a:r>
            <a:r>
              <a:rPr lang="zh-CN" altLang="zh-CN" dirty="0"/>
              <a:t>语句</a:t>
            </a:r>
            <a:endParaRPr lang="en-US" altLang="zh-CN" dirty="0"/>
          </a:p>
        </p:txBody>
      </p:sp>
      <p:sp>
        <p:nvSpPr>
          <p:cNvPr id="134147" name="Content Placeholder 2"/>
          <p:cNvSpPr>
            <a:spLocks noGrp="1"/>
          </p:cNvSpPr>
          <p:nvPr>
            <p:ph idx="4294967295"/>
          </p:nvPr>
        </p:nvSpPr>
        <p:spPr>
          <a:xfrm>
            <a:off x="609600" y="1066800"/>
            <a:ext cx="11201400" cy="5486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zh-CN" altLang="en-US" sz="2400" dirty="0">
                <a:latin typeface="+mj-lt"/>
              </a:rPr>
              <a:t>考虑从包含</a:t>
            </a:r>
            <a:r>
              <a:rPr lang="en-US" altLang="zh-CN" sz="2400" dirty="0">
                <a:latin typeface="+mj-lt"/>
              </a:rPr>
              <a:t>switch</a:t>
            </a:r>
            <a:r>
              <a:rPr lang="zh-CN" altLang="en-US" sz="2400" dirty="0">
                <a:latin typeface="+mj-lt"/>
              </a:rPr>
              <a:t>语句的循环中退出的问题。</a:t>
            </a:r>
            <a:r>
              <a:rPr lang="en-US" altLang="zh-CN" sz="2400" dirty="0">
                <a:latin typeface="+mj-lt"/>
              </a:rPr>
              <a:t>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break</a:t>
            </a:r>
            <a:r>
              <a:rPr lang="zh-CN" altLang="en-US" sz="2400" dirty="0">
                <a:latin typeface="+mj-lt"/>
                <a:cs typeface="Courier New" panose="02070309020205020404" pitchFamily="49" charset="0"/>
              </a:rPr>
              <a:t>语句不会产生期望的效果：它可以跳出</a:t>
            </a:r>
            <a:r>
              <a:rPr lang="en-US" altLang="zh-CN" sz="2400" dirty="0">
                <a:latin typeface="+mj-lt"/>
                <a:cs typeface="Courier New" panose="02070309020205020404" pitchFamily="49" charset="0"/>
              </a:rPr>
              <a:t>switch</a:t>
            </a:r>
            <a:r>
              <a:rPr lang="zh-CN" altLang="en-US" sz="2400" dirty="0">
                <a:latin typeface="+mj-lt"/>
                <a:cs typeface="Courier New" panose="02070309020205020404" pitchFamily="49" charset="0"/>
              </a:rPr>
              <a:t>语句，但是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无法跳出循环</a:t>
            </a:r>
            <a:r>
              <a:rPr lang="zh-CN" altLang="en-US" sz="2400" dirty="0">
                <a:latin typeface="+mj-lt"/>
                <a:cs typeface="Courier New" panose="02070309020205020404" pitchFamily="49" charset="0"/>
              </a:rPr>
              <a:t>。</a:t>
            </a:r>
            <a:r>
              <a:rPr lang="en-US" altLang="zh-CN" sz="2400" dirty="0">
                <a:latin typeface="+mj-lt"/>
              </a:rPr>
              <a:t> 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400" dirty="0" err="1">
                <a:latin typeface="+mj-lt"/>
              </a:rPr>
              <a:t>goto</a:t>
            </a:r>
            <a:r>
              <a:rPr lang="zh-CN" altLang="zh-CN" sz="2400" dirty="0">
                <a:latin typeface="+mj-lt"/>
              </a:rPr>
              <a:t>语句</a:t>
            </a:r>
            <a:r>
              <a:rPr lang="zh-CN" altLang="en-US" sz="2400" dirty="0">
                <a:latin typeface="+mj-lt"/>
              </a:rPr>
              <a:t>可以解决这个问题：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while (…) {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switch (…) {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	    …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	    </a:t>
            </a:r>
            <a:r>
              <a:rPr lang="en-US" altLang="zh-CN" dirty="0" err="1">
                <a:latin typeface="+mj-lt"/>
              </a:rPr>
              <a:t>goto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loop_done</a:t>
            </a:r>
            <a:r>
              <a:rPr lang="en-US" altLang="zh-CN" dirty="0">
                <a:latin typeface="+mj-lt"/>
              </a:rPr>
              <a:t>;   /* break won't work here */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	    …	  }	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j-lt"/>
              </a:rPr>
              <a:t>            }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dirty="0" err="1">
                <a:latin typeface="+mj-lt"/>
              </a:rPr>
              <a:t>loop_done</a:t>
            </a:r>
            <a:r>
              <a:rPr lang="en-US" altLang="zh-CN" dirty="0">
                <a:latin typeface="+mj-lt"/>
              </a:rPr>
              <a:t>: …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altLang="zh-CN" sz="2400" dirty="0" err="1">
                <a:latin typeface="+mj-lt"/>
              </a:rPr>
              <a:t>goto</a:t>
            </a:r>
            <a:r>
              <a:rPr lang="zh-CN" altLang="zh-CN" sz="2400" dirty="0">
                <a:latin typeface="+mj-lt"/>
              </a:rPr>
              <a:t>语句在需要从嵌套的</a:t>
            </a:r>
            <a:r>
              <a:rPr lang="zh-CN" altLang="zh-CN" sz="2400" dirty="0">
                <a:solidFill>
                  <a:srgbClr val="FF0000"/>
                </a:solidFill>
                <a:latin typeface="+mj-lt"/>
              </a:rPr>
              <a:t>多层循环中转出</a:t>
            </a:r>
            <a:r>
              <a:rPr lang="zh-CN" altLang="zh-CN" sz="2400" dirty="0">
                <a:latin typeface="+mj-lt"/>
              </a:rPr>
              <a:t>时还是很有用。</a:t>
            </a:r>
            <a:r>
              <a:rPr lang="en-US" altLang="zh-CN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3061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程序：账本结算</a:t>
            </a:r>
            <a:endParaRPr lang="en-US" altLang="zh-CN"/>
          </a:p>
        </p:txBody>
      </p:sp>
      <p:sp>
        <p:nvSpPr>
          <p:cNvPr id="135171" name="Content Placeholder 2"/>
          <p:cNvSpPr>
            <a:spLocks noGrp="1"/>
          </p:cNvSpPr>
          <p:nvPr>
            <p:ph idx="4294967295"/>
          </p:nvPr>
        </p:nvSpPr>
        <p:spPr>
          <a:xfrm>
            <a:off x="609600" y="1403350"/>
            <a:ext cx="10744199" cy="508635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许多简单的交互式程序都是基于菜单的，它们向用户显示可供选择的命令列表。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一旦用户选择了某条命令，程序就执行相应的操作，然后提示用户输入下一条命令。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这个过程一直会持续到用户选择</a:t>
            </a:r>
            <a:r>
              <a:rPr lang="zh-CN" altLang="en-US" sz="2400" dirty="0">
                <a:solidFill>
                  <a:srgbClr val="FF0000"/>
                </a:solidFill>
              </a:rPr>
              <a:t>“退出”或“停止”</a:t>
            </a:r>
            <a:r>
              <a:rPr lang="zh-CN" altLang="en-US" sz="2400" dirty="0"/>
              <a:t>命令。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这类程序的核心显然是循环。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 (;;) {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提示用户输入命令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读入命令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执行命令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4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/>
          <p:cNvSpPr>
            <a:spLocks noGrp="1"/>
          </p:cNvSpPr>
          <p:nvPr>
            <p:ph type="title" idx="4294967295"/>
          </p:nvPr>
        </p:nvSpPr>
        <p:spPr>
          <a:xfrm>
            <a:off x="1825625" y="381000"/>
            <a:ext cx="8540750" cy="600076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 sz="4000" dirty="0"/>
              <a:t>程序：账本结算</a:t>
            </a:r>
            <a:endParaRPr lang="en-US" altLang="zh-CN" sz="4000" dirty="0"/>
          </a:p>
        </p:txBody>
      </p:sp>
      <p:sp>
        <p:nvSpPr>
          <p:cNvPr id="136195" name="Content Placeholder 2"/>
          <p:cNvSpPr>
            <a:spLocks noGrp="1"/>
          </p:cNvSpPr>
          <p:nvPr>
            <p:ph idx="4294967295"/>
          </p:nvPr>
        </p:nvSpPr>
        <p:spPr>
          <a:xfrm>
            <a:off x="304800" y="914400"/>
            <a:ext cx="11582400" cy="544671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执行这个命令将需要</a:t>
            </a:r>
            <a:r>
              <a:rPr lang="en-US" altLang="zh-CN" sz="2200" dirty="0">
                <a:latin typeface="+mj-lt"/>
              </a:rPr>
              <a:t>switch</a:t>
            </a:r>
            <a:r>
              <a:rPr lang="zh-CN" altLang="en-US" sz="2200" dirty="0">
                <a:latin typeface="+mj-lt"/>
              </a:rPr>
              <a:t>语句（或级联式</a:t>
            </a:r>
            <a:r>
              <a:rPr lang="en-US" altLang="zh-CN" sz="2200" dirty="0">
                <a:latin typeface="+mj-lt"/>
              </a:rPr>
              <a:t>if</a:t>
            </a:r>
            <a:r>
              <a:rPr lang="zh-CN" altLang="en-US" sz="2200" dirty="0">
                <a:latin typeface="+mj-lt"/>
              </a:rPr>
              <a:t>语句）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for (;;) {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    提示用户输入命令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	</a:t>
            </a: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读入命令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	switch (</a:t>
            </a:r>
            <a:r>
              <a:rPr lang="en-US" altLang="zh-CN" sz="2200" i="1" dirty="0">
                <a:latin typeface="+mj-lt"/>
              </a:rPr>
              <a:t>command</a:t>
            </a:r>
            <a:r>
              <a:rPr lang="en-US" altLang="zh-CN" sz="2200" dirty="0">
                <a:latin typeface="+mj-lt"/>
              </a:rPr>
              <a:t>) {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  case </a:t>
            </a:r>
            <a:r>
              <a:rPr lang="zh-CN" altLang="en-US" sz="2200" dirty="0">
                <a:latin typeface="+mj-lt"/>
              </a:rPr>
              <a:t>命令</a:t>
            </a:r>
            <a:r>
              <a:rPr lang="en-US" altLang="zh-CN" sz="2200" baseline="-25000" dirty="0">
                <a:latin typeface="+mj-lt"/>
              </a:rPr>
              <a:t>1</a:t>
            </a:r>
            <a:r>
              <a:rPr lang="en-US" altLang="zh-CN" sz="2200" dirty="0">
                <a:latin typeface="+mj-lt"/>
              </a:rPr>
              <a:t>: </a:t>
            </a:r>
            <a:r>
              <a:rPr lang="zh-CN" altLang="en-US" sz="2200" dirty="0">
                <a:latin typeface="+mj-lt"/>
              </a:rPr>
              <a:t>执行操作</a:t>
            </a:r>
            <a:r>
              <a:rPr lang="en-US" altLang="zh-CN" sz="2200" baseline="-25000" dirty="0">
                <a:latin typeface="+mj-lt"/>
              </a:rPr>
              <a:t>1</a:t>
            </a:r>
            <a:r>
              <a:rPr lang="en-US" altLang="zh-CN" sz="2200" dirty="0">
                <a:latin typeface="+mj-lt"/>
              </a:rPr>
              <a:t>; break;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  case </a:t>
            </a:r>
            <a:r>
              <a:rPr lang="zh-CN" altLang="en-US" sz="2200" dirty="0">
                <a:latin typeface="+mj-lt"/>
              </a:rPr>
              <a:t>命令</a:t>
            </a:r>
            <a:r>
              <a:rPr lang="en-US" altLang="zh-CN" sz="2200" baseline="-25000" dirty="0">
                <a:latin typeface="+mj-lt"/>
              </a:rPr>
              <a:t>2</a:t>
            </a:r>
            <a:r>
              <a:rPr lang="en-US" altLang="zh-CN" sz="2200" dirty="0">
                <a:latin typeface="+mj-lt"/>
              </a:rPr>
              <a:t>:</a:t>
            </a:r>
            <a:r>
              <a:rPr lang="zh-CN" altLang="en-US" sz="2200" dirty="0">
                <a:latin typeface="+mj-lt"/>
              </a:rPr>
              <a:t> </a:t>
            </a:r>
            <a:r>
              <a:rPr lang="zh-CN" altLang="zh-CN" sz="2200" dirty="0">
                <a:latin typeface="+mj-lt"/>
              </a:rPr>
              <a:t>执行操作</a:t>
            </a:r>
            <a:r>
              <a:rPr lang="en-US" altLang="zh-CN" sz="2200" baseline="-25000" dirty="0">
                <a:latin typeface="+mj-lt"/>
              </a:rPr>
              <a:t>2</a:t>
            </a:r>
            <a:r>
              <a:rPr lang="en-US" altLang="zh-CN" sz="2200" dirty="0">
                <a:latin typeface="+mj-lt"/>
              </a:rPr>
              <a:t>; break;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   .  .   .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  case </a:t>
            </a:r>
            <a:r>
              <a:rPr lang="zh-CN" altLang="en-US" sz="2200" dirty="0">
                <a:latin typeface="+mj-lt"/>
              </a:rPr>
              <a:t>命令</a:t>
            </a:r>
            <a:r>
              <a:rPr lang="en-US" altLang="zh-CN" sz="2200" dirty="0">
                <a:latin typeface="+mj-lt"/>
              </a:rPr>
              <a:t>n:</a:t>
            </a:r>
            <a:r>
              <a:rPr lang="zh-CN" altLang="en-US" sz="2200" dirty="0">
                <a:latin typeface="+mj-lt"/>
              </a:rPr>
              <a:t> </a:t>
            </a:r>
            <a:r>
              <a:rPr lang="zh-CN" altLang="zh-CN" sz="2200" dirty="0">
                <a:latin typeface="+mj-lt"/>
              </a:rPr>
              <a:t>执行操作</a:t>
            </a:r>
            <a:r>
              <a:rPr lang="en-US" altLang="zh-CN" sz="2200" dirty="0">
                <a:latin typeface="+mj-lt"/>
              </a:rPr>
              <a:t>n; break;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  default: </a:t>
            </a:r>
            <a:r>
              <a:rPr lang="zh-CN" altLang="en-US" sz="2200" dirty="0">
                <a:latin typeface="+mj-lt"/>
              </a:rPr>
              <a:t>显示错误信息</a:t>
            </a:r>
            <a:r>
              <a:rPr lang="en-US" altLang="zh-CN" sz="2200" dirty="0">
                <a:latin typeface="+mj-lt"/>
              </a:rPr>
              <a:t>; break;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}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}</a:t>
            </a:r>
            <a:endParaRPr lang="zh-CN" altLang="en-US" sz="2200" dirty="0">
              <a:latin typeface="+mj-lt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程序</a:t>
            </a:r>
            <a:r>
              <a:rPr lang="en-US" altLang="zh-CN" sz="2200" dirty="0" err="1">
                <a:latin typeface="+mj-lt"/>
                <a:cs typeface="Courier New" panose="02070309020205020404" pitchFamily="49" charset="0"/>
              </a:rPr>
              <a:t>checking.c</a:t>
            </a: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用这种循环来维护账本的余额</a:t>
            </a:r>
            <a:endParaRPr lang="en-US" altLang="zh-CN" sz="2200" dirty="0">
              <a:latin typeface="+mj-lt"/>
            </a:endParaRPr>
          </a:p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程序将为用户提供选择菜单：</a:t>
            </a:r>
            <a:r>
              <a:rPr lang="zh-CN" altLang="en-US" sz="2200" dirty="0">
                <a:solidFill>
                  <a:srgbClr val="FF0000"/>
                </a:solidFill>
                <a:latin typeface="+mj-lt"/>
              </a:rPr>
              <a:t>刷新帐户余额，往帐户上存钱，从帐户上取钱，显示当前余额，退出程序</a:t>
            </a:r>
            <a:r>
              <a:rPr lang="zh-CN" altLang="en-US" sz="2200" dirty="0">
                <a:latin typeface="+mj-lt"/>
              </a:rPr>
              <a:t>。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6522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/>
          <p:cNvSpPr>
            <a:spLocks noGrp="1"/>
          </p:cNvSpPr>
          <p:nvPr>
            <p:ph type="title" idx="4294967295"/>
          </p:nvPr>
        </p:nvSpPr>
        <p:spPr>
          <a:xfrm>
            <a:off x="1825625" y="457200"/>
            <a:ext cx="8540750" cy="523876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 sz="4000" dirty="0"/>
              <a:t>程序：账本结算</a:t>
            </a:r>
            <a:endParaRPr lang="en-US" altLang="zh-CN" sz="4000" dirty="0"/>
          </a:p>
        </p:txBody>
      </p:sp>
      <p:sp>
        <p:nvSpPr>
          <p:cNvPr id="138243" name="Content Placeholder 2"/>
          <p:cNvSpPr>
            <a:spLocks noGrp="1"/>
          </p:cNvSpPr>
          <p:nvPr>
            <p:ph idx="4294967295"/>
          </p:nvPr>
        </p:nvSpPr>
        <p:spPr>
          <a:xfrm>
            <a:off x="2058989" y="1052514"/>
            <a:ext cx="8537575" cy="55086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*** ACME checkbook-balancing program ***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Commands: 0=clear, 1=credit, 2=debit, 3=balance,4=exit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credit: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1042.56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debit: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133.79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credit: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1754.32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debit: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1400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debit: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68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amount of debit: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50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Current balance: $1145.09</a:t>
            </a:r>
          </a:p>
          <a:p>
            <a:pPr>
              <a:lnSpc>
                <a:spcPct val="80000"/>
              </a:lnSpc>
              <a:spcBef>
                <a:spcPts val="300"/>
              </a:spcBef>
              <a:buNone/>
            </a:pPr>
            <a:r>
              <a:rPr lang="en-US" altLang="zh-CN" sz="2200">
                <a:latin typeface="Times New Roman" panose="02020603050405020304" pitchFamily="18" charset="0"/>
                <a:cs typeface="Courier New" panose="02070309020205020404" pitchFamily="49" charset="0"/>
              </a:rPr>
              <a:t>Enter command: </a:t>
            </a:r>
            <a:r>
              <a:rPr lang="en-US" altLang="zh-CN" sz="2200" u="sng">
                <a:latin typeface="Times New Roman" panose="02020603050405020304" pitchFamily="18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885129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Content Placeholder 2"/>
          <p:cNvSpPr>
            <a:spLocks noGrp="1"/>
          </p:cNvSpPr>
          <p:nvPr>
            <p:ph idx="4294967295"/>
          </p:nvPr>
        </p:nvSpPr>
        <p:spPr>
          <a:xfrm>
            <a:off x="1295401" y="685800"/>
            <a:ext cx="8869364" cy="5911851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/* Balances a checkbook */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cmd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float balance = 0.0f, credit, debit;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("*** ACME checkbook-balancing program ***\n");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("Commands: 0=clear, 1=credit, 2=debit,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("3=balance, 4=exit\n\n");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command: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("%d", &amp;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cmd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switch (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cmd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case 0: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    balance = 0.0f;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32157298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Content Placeholder 2"/>
          <p:cNvSpPr>
            <a:spLocks noGrp="1"/>
          </p:cNvSpPr>
          <p:nvPr>
            <p:ph idx="4294967295"/>
          </p:nvPr>
        </p:nvSpPr>
        <p:spPr>
          <a:xfrm>
            <a:off x="1143000" y="533400"/>
            <a:ext cx="10134600" cy="61849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case 1: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amount of credit: ");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("%f", &amp;credit);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balance += credit;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break;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case 2: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("Enter amount of debit: ");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("%f", &amp;debit);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balance -= debit;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break;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case 3: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("Current balance: $%.2f\n", balance);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break;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case 4:	return 0;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	default:      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("Commands: 0=clear, 1=credit, 2=debit, ");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</a:t>
            </a:r>
            <a:r>
              <a:rPr lang="en-US" altLang="zh-CN" sz="24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("3=balance, 4=exit\n\n");</a:t>
            </a:r>
          </a:p>
          <a:p>
            <a:pPr>
              <a:lnSpc>
                <a:spcPts val="28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    		break;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  }//end switch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  }//end for</a:t>
            </a:r>
          </a:p>
          <a:p>
            <a:pPr>
              <a:lnSpc>
                <a:spcPts val="28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Courier New" panose="02070309020205020404" pitchFamily="49" charset="0"/>
              </a:rPr>
              <a:t>}//end main</a:t>
            </a:r>
          </a:p>
          <a:p>
            <a:pPr>
              <a:lnSpc>
                <a:spcPts val="2800"/>
              </a:lnSpc>
              <a:spcBef>
                <a:spcPts val="0"/>
              </a:spcBef>
            </a:pPr>
            <a:endParaRPr lang="en-US" altLang="zh-CN" sz="2400" dirty="0">
              <a:latin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34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>
            <a:extLst>
              <a:ext uri="{FF2B5EF4-FFF2-40B4-BE49-F238E27FC236}">
                <a16:creationId xmlns:a16="http://schemas.microsoft.com/office/drawing/2014/main" id="{4A3BC19C-3112-4DAD-A81C-2450951D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12763"/>
            <a:ext cx="7848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buFont typeface="Wingdings" pitchFamily="2" charset="2"/>
              <a:buChar char="l"/>
              <a:defRPr/>
            </a:pPr>
            <a:r>
              <a:rPr kumimoji="1" lang="en-US" altLang="zh-CN" sz="48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48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本章要点</a:t>
            </a:r>
            <a:endParaRPr kumimoji="1" lang="zh-CN" altLang="en-US" sz="11500" dirty="0">
              <a:solidFill>
                <a:srgbClr val="CC0000"/>
              </a:solidFill>
              <a:latin typeface="Arial Black" pitchFamily="34" charset="0"/>
              <a:ea typeface="方正舒体" pitchFamily="2" charset="-122"/>
            </a:endParaRPr>
          </a:p>
        </p:txBody>
      </p:sp>
      <p:sp>
        <p:nvSpPr>
          <p:cNvPr id="1623045" name="Rectangle 5">
            <a:extLst>
              <a:ext uri="{FF2B5EF4-FFF2-40B4-BE49-F238E27FC236}">
                <a16:creationId xmlns:a16="http://schemas.microsoft.com/office/drawing/2014/main" id="{0C69CF3A-4A7D-4B86-8AD9-F49BC9D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952625"/>
            <a:ext cx="6400800" cy="43561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while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do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for</a:t>
            </a: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语句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退出循环</a:t>
            </a:r>
            <a:endParaRPr kumimoji="1" lang="en-US" altLang="zh-CN" sz="3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36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空语句</a:t>
            </a:r>
          </a:p>
        </p:txBody>
      </p:sp>
    </p:spTree>
    <p:extLst>
      <p:ext uri="{BB962C8B-B14F-4D97-AF65-F5344CB8AC3E}">
        <p14:creationId xmlns:p14="http://schemas.microsoft.com/office/powerpoint/2010/main" val="826420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 idx="4294967295"/>
          </p:nvPr>
        </p:nvSpPr>
        <p:spPr>
          <a:xfrm>
            <a:off x="1825625" y="539750"/>
            <a:ext cx="8540750" cy="527050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000" dirty="0"/>
              <a:t>空语句</a:t>
            </a:r>
            <a:endParaRPr lang="en-US" altLang="zh-CN" sz="4000" dirty="0"/>
          </a:p>
        </p:txBody>
      </p:sp>
      <p:sp>
        <p:nvSpPr>
          <p:cNvPr id="141315" name="Content Placeholder 2"/>
          <p:cNvSpPr>
            <a:spLocks noGrp="1"/>
          </p:cNvSpPr>
          <p:nvPr>
            <p:ph idx="4294967295"/>
          </p:nvPr>
        </p:nvSpPr>
        <p:spPr>
          <a:xfrm>
            <a:off x="533400" y="1143000"/>
            <a:ext cx="11277599" cy="53467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语句可以为空，即除了末尾的分号外什么符号也没有。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下面一行代码包含三条语句：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= 0; ; j = 1;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空语句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主要有一个好处：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编写空循环体的循环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考虑下面寻找素数的循环：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for (d = 2; d &lt; n; d++)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  if (n % d == 0)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如果把条件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n % d == 0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移到循环控制表达式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中，那么循环体将会为空：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for (d = 2; d &lt; n &amp;&amp; n % d != 0; d++)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	  /* empty loop body */ ;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为了避免混淆，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程序员习惯性地把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空语句单独放置一行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spcBef>
                <a:spcPct val="15000"/>
              </a:spcBef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75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/>
          </p:cNvSpPr>
          <p:nvPr>
            <p:ph type="title" idx="4294967295"/>
          </p:nvPr>
        </p:nvSpPr>
        <p:spPr>
          <a:xfrm>
            <a:off x="1825625" y="534986"/>
            <a:ext cx="8540750" cy="455614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zh-CN" sz="4400" dirty="0"/>
              <a:t>空语句</a:t>
            </a:r>
            <a:endParaRPr lang="en-US" altLang="zh-CN" sz="4400" dirty="0"/>
          </a:p>
        </p:txBody>
      </p:sp>
      <p:sp>
        <p:nvSpPr>
          <p:cNvPr id="143363" name="Content Placeholder 2"/>
          <p:cNvSpPr>
            <a:spLocks noGrp="1"/>
          </p:cNvSpPr>
          <p:nvPr>
            <p:ph idx="4294967295"/>
          </p:nvPr>
        </p:nvSpPr>
        <p:spPr>
          <a:xfrm>
            <a:off x="304801" y="1112837"/>
            <a:ext cx="11353799" cy="5364163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不小心在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if</a:t>
            </a: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、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while</a:t>
            </a: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或</a:t>
            </a:r>
            <a:r>
              <a:rPr lang="en-US" altLang="zh-CN" sz="2200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zh-CN" altLang="en-US" sz="2200" dirty="0">
                <a:latin typeface="+mj-lt"/>
                <a:cs typeface="Courier New" panose="02070309020205020404" pitchFamily="49" charset="0"/>
              </a:rPr>
              <a:t>语句放置了分号形成空语句会造成上述语句的提前结束。</a:t>
            </a:r>
            <a:endParaRPr lang="en-US" altLang="zh-CN" sz="2200" dirty="0">
              <a:latin typeface="+mj-lt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例</a:t>
            </a:r>
            <a:r>
              <a:rPr lang="en-US" altLang="zh-CN" sz="2200" dirty="0">
                <a:latin typeface="+mj-lt"/>
              </a:rPr>
              <a:t>1: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+mj-lt"/>
              </a:rPr>
              <a:t>if (d == 0);           </a:t>
            </a:r>
            <a:r>
              <a:rPr lang="en-US" altLang="zh-CN" sz="2200" dirty="0">
                <a:latin typeface="+mj-lt"/>
              </a:rPr>
              <a:t>/*** WRONG ***/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+mj-lt"/>
              </a:rPr>
              <a:t>printf</a:t>
            </a:r>
            <a:r>
              <a:rPr lang="en-US" altLang="zh-CN" sz="2200" dirty="0">
                <a:latin typeface="+mj-lt"/>
              </a:rPr>
              <a:t>("Error: Division by zero\n");</a:t>
            </a:r>
          </a:p>
          <a:p>
            <a:pPr lvl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200" dirty="0">
                <a:latin typeface="+mj-lt"/>
              </a:rPr>
              <a:t>	</a:t>
            </a:r>
            <a:r>
              <a:rPr lang="zh-CN" altLang="en-US" sz="2200" dirty="0">
                <a:latin typeface="+mj-lt"/>
              </a:rPr>
              <a:t>函数调用</a:t>
            </a:r>
            <a:r>
              <a:rPr lang="en-US" altLang="zh-CN" sz="2200" dirty="0" err="1">
                <a:solidFill>
                  <a:srgbClr val="FF0000"/>
                </a:solidFill>
                <a:latin typeface="+mj-lt"/>
              </a:rPr>
              <a:t>printf</a:t>
            </a:r>
            <a:r>
              <a:rPr lang="zh-CN" altLang="en-US" sz="2200" dirty="0">
                <a:solidFill>
                  <a:srgbClr val="FF0000"/>
                </a:solidFill>
                <a:latin typeface="+mj-lt"/>
              </a:rPr>
              <a:t>不在</a:t>
            </a:r>
            <a:r>
              <a:rPr lang="en-US" altLang="zh-CN" sz="2200" dirty="0">
                <a:solidFill>
                  <a:srgbClr val="FF0000"/>
                </a:solidFill>
                <a:latin typeface="+mj-lt"/>
              </a:rPr>
              <a:t>if</a:t>
            </a:r>
            <a:r>
              <a:rPr lang="zh-CN" altLang="en-US" sz="2200" dirty="0">
                <a:solidFill>
                  <a:srgbClr val="FF0000"/>
                </a:solidFill>
                <a:latin typeface="+mj-lt"/>
              </a:rPr>
              <a:t>语句中</a:t>
            </a:r>
            <a:r>
              <a:rPr lang="zh-CN" altLang="en-US" sz="2200" dirty="0">
                <a:latin typeface="+mj-lt"/>
              </a:rPr>
              <a:t>，所以无论</a:t>
            </a:r>
            <a:r>
              <a:rPr lang="en-US" altLang="zh-CN" sz="2200" dirty="0">
                <a:latin typeface="+mj-lt"/>
              </a:rPr>
              <a:t>d</a:t>
            </a:r>
            <a:r>
              <a:rPr lang="zh-CN" altLang="en-US" sz="2200" dirty="0">
                <a:latin typeface="+mj-lt"/>
              </a:rPr>
              <a:t>的值是否等于</a:t>
            </a:r>
            <a:r>
              <a:rPr lang="en-US" altLang="zh-CN" sz="2200" dirty="0">
                <a:latin typeface="+mj-lt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+mj-lt"/>
              </a:rPr>
              <a:t>都会执行该函数</a:t>
            </a:r>
            <a:r>
              <a:rPr lang="zh-CN" altLang="en-US" sz="2200" dirty="0">
                <a:latin typeface="+mj-lt"/>
              </a:rPr>
              <a:t>。</a:t>
            </a:r>
            <a:endParaRPr lang="en-US" altLang="zh-CN" sz="2200" dirty="0">
              <a:latin typeface="+mj-lt"/>
            </a:endParaRPr>
          </a:p>
          <a:p>
            <a:pPr>
              <a:lnSpc>
                <a:spcPct val="115000"/>
              </a:lnSpc>
              <a:spcBef>
                <a:spcPct val="5000"/>
              </a:spcBef>
            </a:pPr>
            <a:r>
              <a:rPr lang="zh-CN" altLang="en-US" sz="2200" dirty="0">
                <a:latin typeface="+mj-lt"/>
              </a:rPr>
              <a:t>例</a:t>
            </a:r>
            <a:r>
              <a:rPr lang="en-US" altLang="zh-CN" sz="2200" dirty="0">
                <a:latin typeface="+mj-lt"/>
              </a:rPr>
              <a:t>2: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 err="1">
                <a:latin typeface="+mj-lt"/>
              </a:rPr>
              <a:t>i</a:t>
            </a:r>
            <a:r>
              <a:rPr lang="en-US" altLang="zh-CN" sz="2200" dirty="0">
                <a:latin typeface="+mj-lt"/>
              </a:rPr>
              <a:t> = 10;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FF0000"/>
                </a:solidFill>
                <a:latin typeface="+mj-lt"/>
              </a:rPr>
              <a:t>while (</a:t>
            </a:r>
            <a:r>
              <a:rPr lang="en-US" altLang="zh-CN" sz="22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200" dirty="0">
                <a:solidFill>
                  <a:srgbClr val="FF0000"/>
                </a:solidFill>
                <a:latin typeface="+mj-lt"/>
              </a:rPr>
              <a:t> &gt; 0);                        </a:t>
            </a:r>
            <a:r>
              <a:rPr lang="en-US" altLang="zh-CN" sz="2200" dirty="0">
                <a:latin typeface="+mj-lt"/>
              </a:rPr>
              <a:t>/*** WRONG ***/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{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</a:t>
            </a:r>
            <a:r>
              <a:rPr lang="en-US" altLang="zh-CN" sz="2200" dirty="0" err="1">
                <a:latin typeface="+mj-lt"/>
              </a:rPr>
              <a:t>printf</a:t>
            </a:r>
            <a:r>
              <a:rPr lang="en-US" altLang="zh-CN" sz="2200" dirty="0">
                <a:latin typeface="+mj-lt"/>
              </a:rPr>
              <a:t>("T minus %d and counting\n", </a:t>
            </a:r>
            <a:r>
              <a:rPr lang="en-US" altLang="zh-CN" sz="2200" dirty="0" err="1">
                <a:latin typeface="+mj-lt"/>
              </a:rPr>
              <a:t>i</a:t>
            </a:r>
            <a:r>
              <a:rPr lang="en-US" altLang="zh-CN" sz="2200" dirty="0">
                <a:latin typeface="+mj-lt"/>
              </a:rPr>
              <a:t>);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	  --</a:t>
            </a:r>
            <a:r>
              <a:rPr lang="en-US" altLang="zh-CN" sz="2200" dirty="0" err="1">
                <a:latin typeface="+mj-lt"/>
              </a:rPr>
              <a:t>i</a:t>
            </a:r>
            <a:r>
              <a:rPr lang="en-US" altLang="zh-CN" sz="2200" dirty="0">
                <a:latin typeface="+mj-lt"/>
              </a:rPr>
              <a:t>;</a:t>
            </a:r>
          </a:p>
          <a:p>
            <a:pPr lvl="1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200" dirty="0">
                <a:latin typeface="+mj-lt"/>
              </a:rPr>
              <a:t>}</a:t>
            </a:r>
          </a:p>
          <a:p>
            <a:pPr lvl="1">
              <a:lnSpc>
                <a:spcPct val="115000"/>
              </a:lnSpc>
              <a:spcBef>
                <a:spcPct val="5000"/>
              </a:spcBef>
            </a:pPr>
            <a:r>
              <a:rPr lang="en-US" altLang="zh-CN" sz="2200" dirty="0">
                <a:latin typeface="+mj-lt"/>
              </a:rPr>
              <a:t>	while</a:t>
            </a:r>
            <a:r>
              <a:rPr lang="zh-CN" altLang="en-US" sz="2200" dirty="0">
                <a:latin typeface="+mj-lt"/>
              </a:rPr>
              <a:t>圆括号后多余的分号（空语句）造成</a:t>
            </a:r>
            <a:r>
              <a:rPr lang="zh-CN" altLang="en-US" sz="2200" dirty="0">
                <a:solidFill>
                  <a:srgbClr val="FF0000"/>
                </a:solidFill>
                <a:latin typeface="+mj-lt"/>
              </a:rPr>
              <a:t>无限循环</a:t>
            </a:r>
            <a:r>
              <a:rPr lang="zh-CN" altLang="en-US" sz="2200" dirty="0">
                <a:latin typeface="+mj-lt"/>
              </a:rPr>
              <a:t>。</a:t>
            </a:r>
            <a:r>
              <a:rPr lang="en-US" altLang="zh-CN" sz="22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576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11430000" cy="5181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中表达式在前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次是成立的，然后第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次就不成立了？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显然不能采用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4,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5,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6)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4419600" y="2819400"/>
            <a:ext cx="1371600" cy="60960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7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 idx="4294967295"/>
          </p:nvPr>
        </p:nvSpPr>
        <p:spPr>
          <a:xfrm>
            <a:off x="1825625" y="368299"/>
            <a:ext cx="8540750" cy="684213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 dirty="0"/>
              <a:t>空语句</a:t>
            </a:r>
            <a:endParaRPr lang="en-US" altLang="zh-CN" sz="4400" dirty="0"/>
          </a:p>
        </p:txBody>
      </p:sp>
      <p:sp>
        <p:nvSpPr>
          <p:cNvPr id="144387" name="Content Placeholder 2"/>
          <p:cNvSpPr>
            <a:spLocks noGrp="1"/>
          </p:cNvSpPr>
          <p:nvPr>
            <p:ph idx="4294967295"/>
          </p:nvPr>
        </p:nvSpPr>
        <p:spPr>
          <a:xfrm>
            <a:off x="647700" y="1052512"/>
            <a:ext cx="10896599" cy="5292725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dirty="0">
                <a:latin typeface="+mj-lt"/>
              </a:rPr>
              <a:t>例</a:t>
            </a:r>
            <a:r>
              <a:rPr lang="en-US" altLang="zh-CN" sz="2800" dirty="0">
                <a:latin typeface="+mj-lt"/>
              </a:rPr>
              <a:t>3: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 = 11;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while (- -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0);                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/*** WRONG ***/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+mj-lt"/>
                <a:cs typeface="Courier New" panose="02070309020205020404" pitchFamily="49" charset="0"/>
              </a:rPr>
              <a:t>printf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("T minus %d and counting\n", </a:t>
            </a:r>
            <a:r>
              <a:rPr lang="en-US" altLang="zh-CN" sz="2800" dirty="0" err="1">
                <a:latin typeface="+mj-lt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+mj-lt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zh-CN" sz="2800" dirty="0">
                <a:latin typeface="+mj-lt"/>
              </a:rPr>
              <a:t>	</a:t>
            </a:r>
            <a:r>
              <a:rPr lang="zh-CN" altLang="en-US" sz="2800" dirty="0">
                <a:latin typeface="+mj-lt"/>
              </a:rPr>
              <a:t>循环体在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循环终止后只执行一次</a:t>
            </a:r>
            <a:r>
              <a:rPr lang="zh-CN" altLang="en-US" sz="2800" dirty="0">
                <a:latin typeface="+mj-lt"/>
              </a:rPr>
              <a:t>；显示信息如下：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j-lt"/>
              </a:rPr>
              <a:t>T minus 0 and counting</a:t>
            </a:r>
          </a:p>
          <a:p>
            <a:r>
              <a:rPr lang="zh-CN" altLang="en-US" sz="2800" dirty="0">
                <a:latin typeface="+mj-lt"/>
              </a:rPr>
              <a:t>例</a:t>
            </a:r>
            <a:r>
              <a:rPr lang="en-US" altLang="zh-CN" sz="2800" dirty="0">
                <a:latin typeface="+mj-lt"/>
              </a:rPr>
              <a:t>4: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for (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 = 10; 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 &gt; 0; </a:t>
            </a:r>
            <a:r>
              <a:rPr lang="en-US" altLang="zh-CN" sz="2800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+mj-lt"/>
              </a:rPr>
              <a:t>--);       </a:t>
            </a:r>
            <a:r>
              <a:rPr lang="en-US" altLang="zh-CN" sz="2800" dirty="0">
                <a:latin typeface="+mj-lt"/>
              </a:rPr>
              <a:t>/*** WRONG ***/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+mj-lt"/>
              </a:rPr>
              <a:t>printf</a:t>
            </a:r>
            <a:r>
              <a:rPr lang="en-US" altLang="zh-CN" sz="2800" dirty="0">
                <a:latin typeface="+mj-lt"/>
              </a:rPr>
              <a:t>("T minus %d and counting\n", </a:t>
            </a:r>
            <a:r>
              <a:rPr lang="en-US" altLang="zh-CN" sz="2800" dirty="0" err="1">
                <a:latin typeface="+mj-lt"/>
              </a:rPr>
              <a:t>i</a:t>
            </a:r>
            <a:r>
              <a:rPr lang="en-US" altLang="zh-CN" sz="2800" dirty="0">
                <a:latin typeface="+mj-lt"/>
              </a:rPr>
              <a:t>);</a:t>
            </a:r>
          </a:p>
          <a:p>
            <a:pPr lvl="1"/>
            <a:r>
              <a:rPr lang="en-US" altLang="zh-CN" sz="2800" dirty="0">
                <a:latin typeface="+mj-lt"/>
              </a:rPr>
              <a:t>	</a:t>
            </a:r>
            <a:r>
              <a:rPr lang="zh-CN" altLang="en-US" sz="2800" dirty="0">
                <a:latin typeface="+mj-lt"/>
              </a:rPr>
              <a:t>同样，循环体</a:t>
            </a:r>
            <a:r>
              <a:rPr lang="zh-CN" altLang="en-US" sz="2800" dirty="0">
                <a:solidFill>
                  <a:srgbClr val="FF0000"/>
                </a:solidFill>
                <a:latin typeface="+mj-lt"/>
              </a:rPr>
              <a:t>只执行一次</a:t>
            </a:r>
            <a:r>
              <a:rPr lang="zh-CN" altLang="en-US" sz="2800" dirty="0">
                <a:latin typeface="+mj-lt"/>
              </a:rPr>
              <a:t>，并显示相同的信息。</a:t>
            </a:r>
            <a:endParaRPr lang="en-US" altLang="zh-C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04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6" y="998538"/>
            <a:ext cx="1170060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08526" y="388938"/>
            <a:ext cx="11387667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kern="0" dirty="0" err="1"/>
              <a:t>icoding</a:t>
            </a:r>
            <a:endParaRPr lang="zh-CN" altLang="en-US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F45124-2310-0749-E22E-E49CE98B7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6" y="3733800"/>
            <a:ext cx="1180567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" y="1371600"/>
            <a:ext cx="11850371" cy="22860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04800" y="381000"/>
            <a:ext cx="11387667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kern="0" dirty="0" err="1"/>
              <a:t>icoding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16917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4" y="1295400"/>
            <a:ext cx="11777411" cy="4038600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48920" y="457200"/>
            <a:ext cx="11387667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en-US" altLang="zh-CN" kern="0" dirty="0" err="1"/>
              <a:t>icoding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0526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304800" y="1905000"/>
            <a:ext cx="115824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defRPr/>
            </a:pPr>
            <a:r>
              <a:rPr lang="en-US" altLang="zh-CN" sz="7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Thank!</a:t>
            </a:r>
          </a:p>
        </p:txBody>
      </p:sp>
    </p:spTree>
    <p:extLst>
      <p:ext uri="{BB962C8B-B14F-4D97-AF65-F5344CB8AC3E}">
        <p14:creationId xmlns:p14="http://schemas.microsoft.com/office/powerpoint/2010/main" val="7719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A3CB35-2F20-46F3-A60D-CF867C4D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44" y="1514475"/>
            <a:ext cx="5684886" cy="2219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7CC153-33C9-4201-9FB0-A2AEBE1E1180}"/>
              </a:ext>
            </a:extLst>
          </p:cNvPr>
          <p:cNvSpPr/>
          <p:nvPr/>
        </p:nvSpPr>
        <p:spPr>
          <a:xfrm>
            <a:off x="609600" y="1066800"/>
            <a:ext cx="8077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#include &lt;stdio.h&gt;</a:t>
            </a:r>
          </a:p>
          <a:p>
            <a:r>
              <a:rPr lang="zh-CN" altLang="en-US" sz="3200" b="1" dirty="0"/>
              <a:t>int main()</a:t>
            </a:r>
          </a:p>
          <a:p>
            <a:r>
              <a:rPr lang="zh-CN" altLang="en-US" sz="3200" b="1" dirty="0"/>
              <a:t>{</a:t>
            </a:r>
          </a:p>
          <a:p>
            <a:r>
              <a:rPr lang="zh-CN" altLang="en-US" sz="3200" b="1" dirty="0"/>
              <a:t>	int i=1;</a:t>
            </a:r>
          </a:p>
          <a:p>
            <a:r>
              <a:rPr lang="zh-CN" altLang="en-US" sz="3200" b="1" dirty="0"/>
              <a:t>	while(i&lt;6)</a:t>
            </a:r>
          </a:p>
          <a:p>
            <a:r>
              <a:rPr lang="zh-CN" altLang="en-US" sz="3200" b="1" dirty="0"/>
              <a:t>	{</a:t>
            </a:r>
          </a:p>
          <a:p>
            <a:r>
              <a:rPr lang="zh-CN" altLang="en-US" sz="3200" b="1" dirty="0"/>
              <a:t>		printf("hello\n");</a:t>
            </a:r>
          </a:p>
          <a:p>
            <a:r>
              <a:rPr lang="zh-CN" altLang="en-US" sz="3200" b="1" dirty="0"/>
              <a:t>		i++;</a:t>
            </a:r>
          </a:p>
          <a:p>
            <a:r>
              <a:rPr lang="zh-CN" altLang="en-US" sz="3200" b="1" dirty="0"/>
              <a:t>	} </a:t>
            </a:r>
          </a:p>
          <a:p>
            <a:r>
              <a:rPr lang="zh-CN" altLang="en-US" sz="3200" b="1" dirty="0"/>
              <a:t>	return 0;</a:t>
            </a:r>
          </a:p>
          <a:p>
            <a:r>
              <a:rPr lang="zh-CN" altLang="en-US" sz="3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52039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4491</TotalTime>
  <Words>5521</Words>
  <Application>Microsoft Office PowerPoint</Application>
  <PresentationFormat>宽屏</PresentationFormat>
  <Paragraphs>832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方正姚体</vt:lpstr>
      <vt:lpstr>黑体</vt:lpstr>
      <vt:lpstr>微软雅黑</vt:lpstr>
      <vt:lpstr>Arial</vt:lpstr>
      <vt:lpstr>Arial Black</vt:lpstr>
      <vt:lpstr>Courier New</vt:lpstr>
      <vt:lpstr>Times New Roman</vt:lpstr>
      <vt:lpstr>Wingdings</vt:lpstr>
      <vt:lpstr>Wingdings 2</vt:lpstr>
      <vt:lpstr>tm2</vt:lpstr>
      <vt:lpstr>第六章  循环</vt:lpstr>
      <vt:lpstr>PowerPoint 演示文稿</vt:lpstr>
      <vt:lpstr>打印5个hello</vt:lpstr>
      <vt:lpstr>打印100个hello</vt:lpstr>
      <vt:lpstr>无限循环</vt:lpstr>
      <vt:lpstr>循环结构</vt:lpstr>
      <vt:lpstr>循环结构</vt:lpstr>
      <vt:lpstr>打印5个hello</vt:lpstr>
      <vt:lpstr>打印5个hello</vt:lpstr>
      <vt:lpstr>打印1~100的整数</vt:lpstr>
      <vt:lpstr>倒序打印100到1的整数？</vt:lpstr>
      <vt:lpstr>对1到100的整数求和</vt:lpstr>
      <vt:lpstr>while语句</vt:lpstr>
      <vt:lpstr>while语句</vt:lpstr>
      <vt:lpstr>while语句</vt:lpstr>
      <vt:lpstr>程序：显示平方值的表格</vt:lpstr>
      <vt:lpstr>PowerPoint 演示文稿</vt:lpstr>
      <vt:lpstr>while语句</vt:lpstr>
      <vt:lpstr>无限循环</vt:lpstr>
      <vt:lpstr>程序：数列求和</vt:lpstr>
      <vt:lpstr>程序：数列求和</vt:lpstr>
      <vt:lpstr>程序：数列求和</vt:lpstr>
      <vt:lpstr>PowerPoint 演示文稿</vt:lpstr>
      <vt:lpstr>PowerPoint 演示文稿</vt:lpstr>
      <vt:lpstr>打印5个hello</vt:lpstr>
      <vt:lpstr>do语句</vt:lpstr>
      <vt:lpstr>do语句</vt:lpstr>
      <vt:lpstr>do语句</vt:lpstr>
      <vt:lpstr>do语句</vt:lpstr>
      <vt:lpstr>PowerPoint 演示文稿</vt:lpstr>
      <vt:lpstr>程序：数列求和</vt:lpstr>
      <vt:lpstr>PowerPoint 演示文稿</vt:lpstr>
      <vt:lpstr>PowerPoint 演示文稿</vt:lpstr>
      <vt:lpstr>PowerPoint 演示文稿</vt:lpstr>
      <vt:lpstr>程序：计算整数的位数</vt:lpstr>
      <vt:lpstr>PowerPoint 演示文稿</vt:lpstr>
      <vt:lpstr>PowerPoint 演示文稿</vt:lpstr>
      <vt:lpstr>for  语句</vt:lpstr>
      <vt:lpstr>for 语句</vt:lpstr>
      <vt:lpstr>打印1到100的整数</vt:lpstr>
      <vt:lpstr>对1到100整数求和</vt:lpstr>
      <vt:lpstr>for语句与while语句对比</vt:lpstr>
      <vt:lpstr>程序：求1~100奇数和</vt:lpstr>
      <vt:lpstr>程序：显示平方值表格（改进版）</vt:lpstr>
      <vt:lpstr>PowerPoint 演示文稿</vt:lpstr>
      <vt:lpstr>for语句惯用法</vt:lpstr>
      <vt:lpstr>for 语句惯用法</vt:lpstr>
      <vt:lpstr>for 语句</vt:lpstr>
      <vt:lpstr>for 语句</vt:lpstr>
      <vt:lpstr>for 语句</vt:lpstr>
      <vt:lpstr>for 语句</vt:lpstr>
      <vt:lpstr>C99中的for语句</vt:lpstr>
      <vt:lpstr>C99中的for语句</vt:lpstr>
      <vt:lpstr>C99中的for语句</vt:lpstr>
      <vt:lpstr>逗号运算符</vt:lpstr>
      <vt:lpstr>逗号运算符</vt:lpstr>
      <vt:lpstr>逗号运算符</vt:lpstr>
      <vt:lpstr>逗号运算符</vt:lpstr>
      <vt:lpstr>PowerPoint 演示文稿</vt:lpstr>
      <vt:lpstr>6 退出循环</vt:lpstr>
      <vt:lpstr>判断用户输入数n是否为素数？</vt:lpstr>
      <vt:lpstr>判断用户输入数n是否为素数？</vt:lpstr>
      <vt:lpstr>PowerPoint 演示文稿</vt:lpstr>
      <vt:lpstr>break语句</vt:lpstr>
      <vt:lpstr>continue语句</vt:lpstr>
      <vt:lpstr>continue语句</vt:lpstr>
      <vt:lpstr>continue语句</vt:lpstr>
      <vt:lpstr>goto语句</vt:lpstr>
      <vt:lpstr>goto语句</vt:lpstr>
      <vt:lpstr>goto语句</vt:lpstr>
      <vt:lpstr>goto语句</vt:lpstr>
      <vt:lpstr>程序：账本结算</vt:lpstr>
      <vt:lpstr>程序：账本结算</vt:lpstr>
      <vt:lpstr>程序：账本结算</vt:lpstr>
      <vt:lpstr>PowerPoint 演示文稿</vt:lpstr>
      <vt:lpstr>PowerPoint 演示文稿</vt:lpstr>
      <vt:lpstr>PowerPoint 演示文稿</vt:lpstr>
      <vt:lpstr>空语句</vt:lpstr>
      <vt:lpstr>空语句</vt:lpstr>
      <vt:lpstr>空语句</vt:lpstr>
      <vt:lpstr>PowerPoint 演示文稿</vt:lpstr>
      <vt:lpstr>PowerPoint 演示文稿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饶 云波</cp:lastModifiedBy>
  <cp:revision>986</cp:revision>
  <cp:lastPrinted>1999-11-08T20:52:53Z</cp:lastPrinted>
  <dcterms:created xsi:type="dcterms:W3CDTF">1999-08-24T18:39:05Z</dcterms:created>
  <dcterms:modified xsi:type="dcterms:W3CDTF">2022-09-29T04:55:03Z</dcterms:modified>
</cp:coreProperties>
</file>