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3"/>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91" r:id="rId19"/>
    <p:sldId id="288" r:id="rId20"/>
    <p:sldId id="289" r:id="rId21"/>
    <p:sldId id="319" r:id="rId22"/>
    <p:sldId id="277" r:id="rId23"/>
    <p:sldId id="292" r:id="rId24"/>
    <p:sldId id="279" r:id="rId25"/>
    <p:sldId id="293" r:id="rId26"/>
    <p:sldId id="295" r:id="rId27"/>
    <p:sldId id="294" r:id="rId28"/>
    <p:sldId id="280" r:id="rId29"/>
    <p:sldId id="281" r:id="rId30"/>
    <p:sldId id="282" r:id="rId31"/>
    <p:sldId id="283" r:id="rId32"/>
    <p:sldId id="284" r:id="rId33"/>
    <p:sldId id="285" r:id="rId34"/>
    <p:sldId id="286" r:id="rId35"/>
    <p:sldId id="287" r:id="rId36"/>
    <p:sldId id="320" r:id="rId37"/>
    <p:sldId id="321" r:id="rId38"/>
    <p:sldId id="322" r:id="rId39"/>
    <p:sldId id="313" r:id="rId40"/>
    <p:sldId id="296" r:id="rId41"/>
    <p:sldId id="297" r:id="rId42"/>
    <p:sldId id="298" r:id="rId43"/>
    <p:sldId id="314" r:id="rId44"/>
    <p:sldId id="299" r:id="rId45"/>
    <p:sldId id="300" r:id="rId46"/>
    <p:sldId id="301" r:id="rId47"/>
    <p:sldId id="302" r:id="rId48"/>
    <p:sldId id="303" r:id="rId49"/>
    <p:sldId id="304" r:id="rId50"/>
    <p:sldId id="315" r:id="rId51"/>
    <p:sldId id="305" r:id="rId52"/>
    <p:sldId id="306" r:id="rId53"/>
    <p:sldId id="307" r:id="rId54"/>
    <p:sldId id="308" r:id="rId55"/>
    <p:sldId id="309" r:id="rId56"/>
    <p:sldId id="310" r:id="rId57"/>
    <p:sldId id="311" r:id="rId58"/>
    <p:sldId id="312" r:id="rId59"/>
    <p:sldId id="318" r:id="rId60"/>
    <p:sldId id="317" r:id="rId61"/>
    <p:sldId id="316" r:id="rId62"/>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0000"/>
    <a:srgbClr val="FFFFCC"/>
    <a:srgbClr val="FEFEFE"/>
    <a:srgbClr val="9900CC"/>
    <a:srgbClr val="990033"/>
    <a:srgbClr val="FFFFFF"/>
    <a:srgbClr val="99FFCC"/>
    <a:srgbClr val="00006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67" d="100"/>
          <a:sy n="67" d="100"/>
        </p:scale>
        <p:origin x="808" y="5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微软雅黑" panose="020B0503020204020204" pitchFamily="34" charset="-122"/>
                <a:ea typeface="微软雅黑" panose="020B0503020204020204" pitchFamily="34" charset="-122"/>
              </a:defRPr>
            </a:lvl1pPr>
            <a:lvl2pPr marL="742950" indent="-285750">
              <a:defRPr b="1">
                <a:solidFill>
                  <a:srgbClr val="000000"/>
                </a:solidFill>
                <a:latin typeface="微软雅黑" panose="020B0503020204020204" pitchFamily="34" charset="-122"/>
                <a:ea typeface="微软雅黑" panose="020B0503020204020204" pitchFamily="34" charset="-122"/>
              </a:defRPr>
            </a:lvl2pPr>
            <a:lvl3pPr marL="1143000" indent="-228600">
              <a:defRPr b="1">
                <a:solidFill>
                  <a:srgbClr val="000000"/>
                </a:solidFill>
                <a:latin typeface="微软雅黑" panose="020B0503020204020204" pitchFamily="34" charset="-122"/>
                <a:ea typeface="微软雅黑" panose="020B0503020204020204" pitchFamily="34" charset="-122"/>
              </a:defRPr>
            </a:lvl3pPr>
            <a:lvl4pPr marL="1600200" indent="-228600">
              <a:defRPr b="1">
                <a:solidFill>
                  <a:srgbClr val="000000"/>
                </a:solidFill>
                <a:latin typeface="微软雅黑" panose="020B0503020204020204" pitchFamily="34" charset="-122"/>
                <a:ea typeface="微软雅黑" panose="020B0503020204020204" pitchFamily="34" charset="-122"/>
              </a:defRPr>
            </a:lvl4pPr>
            <a:lvl5pPr marL="2057400" indent="-228600">
              <a:defRPr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9pPr>
          </a:lstStyle>
          <a:p>
            <a:fld id="{0EA39BE9-D949-4F08-A4B7-80361388F052}" type="slidenum">
              <a:rPr lang="zh-CN" altLang="en-US" b="0" smtClean="0">
                <a:solidFill>
                  <a:schemeClr val="tx1"/>
                </a:solidFill>
                <a:latin typeface="Arial" panose="020B0604020202020204" pitchFamily="34" charset="0"/>
                <a:ea typeface="宋体" panose="02010600030101010101" pitchFamily="2" charset="-122"/>
              </a:rPr>
              <a:pPr/>
              <a:t>2</a:t>
            </a:fld>
            <a:endParaRPr lang="en-US" altLang="zh-CN" b="0">
              <a:solidFill>
                <a:schemeClr val="tx1"/>
              </a:solidFill>
              <a:latin typeface="Arial" panose="020B0604020202020204" pitchFamily="34"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微软雅黑" panose="020B0503020204020204" pitchFamily="34" charset="-122"/>
                <a:ea typeface="微软雅黑" panose="020B0503020204020204" pitchFamily="34" charset="-122"/>
              </a:rPr>
              <a:t>介绍一种新的数据类型：</a:t>
            </a:r>
            <a:r>
              <a:rPr lang="zh-CN" altLang="en-US">
                <a:solidFill>
                  <a:srgbClr val="CC0000"/>
                </a:solidFill>
                <a:latin typeface="微软雅黑" panose="020B0503020204020204" pitchFamily="34" charset="-122"/>
                <a:ea typeface="微软雅黑" panose="020B0503020204020204" pitchFamily="34" charset="-122"/>
              </a:rPr>
              <a:t>数组</a:t>
            </a:r>
            <a:r>
              <a:rPr lang="zh-CN" altLang="en-US">
                <a:latin typeface="微软雅黑" panose="020B0503020204020204" pitchFamily="34" charset="-122"/>
                <a:ea typeface="微软雅黑" panose="020B0503020204020204" pitchFamily="34" charset="-122"/>
              </a:rPr>
              <a:t>。其特点是一种有序数据的集合，数组中</a:t>
            </a:r>
            <a:r>
              <a:rPr lang="zh-CN" altLang="en-US">
                <a:solidFill>
                  <a:srgbClr val="CC0000"/>
                </a:solidFill>
                <a:latin typeface="微软雅黑" panose="020B0503020204020204" pitchFamily="34" charset="-122"/>
                <a:ea typeface="微软雅黑" panose="020B0503020204020204" pitchFamily="34" charset="-122"/>
              </a:rPr>
              <a:t>元素</a:t>
            </a:r>
            <a:r>
              <a:rPr lang="zh-CN" altLang="en-US">
                <a:latin typeface="微软雅黑" panose="020B0503020204020204" pitchFamily="34" charset="-122"/>
                <a:ea typeface="微软雅黑" panose="020B0503020204020204" pitchFamily="34" charset="-122"/>
              </a:rPr>
              <a:t>数据类型相同，元素个数确定。主要用于处理大量同类数据</a:t>
            </a:r>
          </a:p>
          <a:p>
            <a:pPr eaLnBrk="1" hangingPunct="1"/>
            <a:r>
              <a:rPr lang="zh-CN" altLang="en-US" sz="1000">
                <a:solidFill>
                  <a:srgbClr val="0033CC"/>
                </a:solidFill>
                <a:latin typeface="微软雅黑" panose="020B0503020204020204" pitchFamily="34" charset="-122"/>
                <a:ea typeface="微软雅黑" panose="020B0503020204020204" pitchFamily="34" charset="-122"/>
              </a:rPr>
              <a:t>学习目的：</a:t>
            </a:r>
            <a:r>
              <a:rPr lang="zh-CN" altLang="en-US" sz="1000">
                <a:solidFill>
                  <a:srgbClr val="CC0000"/>
                </a:solidFill>
                <a:latin typeface="微软雅黑" panose="020B0503020204020204" pitchFamily="34" charset="-122"/>
                <a:ea typeface="微软雅黑" panose="020B0503020204020204" pitchFamily="34" charset="-122"/>
              </a:rPr>
              <a:t>理解并掌握</a:t>
            </a:r>
            <a:r>
              <a:rPr lang="zh-CN" altLang="en-US" sz="1000">
                <a:solidFill>
                  <a:srgbClr val="0033CC"/>
                </a:solidFill>
                <a:latin typeface="微软雅黑" panose="020B0503020204020204" pitchFamily="34" charset="-122"/>
                <a:ea typeface="微软雅黑" panose="020B0503020204020204" pitchFamily="34" charset="-122"/>
              </a:rPr>
              <a:t>数组和结构</a:t>
            </a:r>
            <a:r>
              <a:rPr lang="zh-CN" altLang="en-US" sz="1000">
                <a:latin typeface="微软雅黑" panose="020B0503020204020204" pitchFamily="34" charset="-122"/>
                <a:ea typeface="微软雅黑" panose="020B0503020204020204" pitchFamily="34" charset="-122"/>
              </a:rPr>
              <a:t>这两种数据类型，能够应用这两种数据类型来描述实际应用中的数据；</a:t>
            </a:r>
            <a:r>
              <a:rPr lang="zh-CN" altLang="en-US" sz="1000">
                <a:solidFill>
                  <a:srgbClr val="CC0000"/>
                </a:solidFill>
                <a:latin typeface="微软雅黑" panose="020B0503020204020204" pitchFamily="34" charset="-122"/>
                <a:ea typeface="微软雅黑" panose="020B0503020204020204" pitchFamily="34" charset="-122"/>
              </a:rPr>
              <a:t>掌握</a:t>
            </a:r>
            <a:r>
              <a:rPr lang="zh-CN" altLang="en-US" sz="1000">
                <a:latin typeface="微软雅黑" panose="020B0503020204020204" pitchFamily="34" charset="-122"/>
                <a:ea typeface="微软雅黑" panose="020B0503020204020204" pitchFamily="34" charset="-122"/>
              </a:rPr>
              <a:t>这两种数据类型的</a:t>
            </a:r>
            <a:r>
              <a:rPr lang="zh-CN" altLang="en-US" sz="1000">
                <a:solidFill>
                  <a:srgbClr val="0033CC"/>
                </a:solidFill>
                <a:latin typeface="微软雅黑" panose="020B0503020204020204" pitchFamily="34" charset="-122"/>
                <a:ea typeface="微软雅黑" panose="020B0503020204020204" pitchFamily="34" charset="-122"/>
              </a:rPr>
              <a:t>元素（成员）访问方法</a:t>
            </a:r>
            <a:r>
              <a:rPr lang="zh-CN" altLang="en-US" sz="1000">
                <a:latin typeface="微软雅黑" panose="020B0503020204020204" pitchFamily="34" charset="-122"/>
                <a:ea typeface="微软雅黑" panose="020B0503020204020204" pitchFamily="34" charset="-122"/>
              </a:rPr>
              <a:t>。</a:t>
            </a:r>
          </a:p>
          <a:p>
            <a:pPr eaLnBrk="1" hangingPunct="1"/>
            <a:r>
              <a:rPr lang="zh-CN" altLang="en-US"/>
              <a:t>学习重点：数组名在数组中表示的特定含义</a:t>
            </a:r>
          </a:p>
        </p:txBody>
      </p:sp>
    </p:spTree>
    <p:extLst>
      <p:ext uri="{BB962C8B-B14F-4D97-AF65-F5344CB8AC3E}">
        <p14:creationId xmlns:p14="http://schemas.microsoft.com/office/powerpoint/2010/main" val="312925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微软雅黑" panose="020B0503020204020204" pitchFamily="34" charset="-122"/>
                <a:ea typeface="微软雅黑" panose="020B0503020204020204" pitchFamily="34" charset="-122"/>
              </a:defRPr>
            </a:lvl1pPr>
            <a:lvl2pPr marL="742950" indent="-285750">
              <a:defRPr b="1">
                <a:solidFill>
                  <a:srgbClr val="000000"/>
                </a:solidFill>
                <a:latin typeface="微软雅黑" panose="020B0503020204020204" pitchFamily="34" charset="-122"/>
                <a:ea typeface="微软雅黑" panose="020B0503020204020204" pitchFamily="34" charset="-122"/>
              </a:defRPr>
            </a:lvl2pPr>
            <a:lvl3pPr marL="1143000" indent="-228600">
              <a:defRPr b="1">
                <a:solidFill>
                  <a:srgbClr val="000000"/>
                </a:solidFill>
                <a:latin typeface="微软雅黑" panose="020B0503020204020204" pitchFamily="34" charset="-122"/>
                <a:ea typeface="微软雅黑" panose="020B0503020204020204" pitchFamily="34" charset="-122"/>
              </a:defRPr>
            </a:lvl3pPr>
            <a:lvl4pPr marL="1600200" indent="-228600">
              <a:defRPr b="1">
                <a:solidFill>
                  <a:srgbClr val="000000"/>
                </a:solidFill>
                <a:latin typeface="微软雅黑" panose="020B0503020204020204" pitchFamily="34" charset="-122"/>
                <a:ea typeface="微软雅黑" panose="020B0503020204020204" pitchFamily="34" charset="-122"/>
              </a:defRPr>
            </a:lvl4pPr>
            <a:lvl5pPr marL="2057400" indent="-228600">
              <a:defRPr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9pPr>
          </a:lstStyle>
          <a:p>
            <a:fld id="{0EA39BE9-D949-4F08-A4B7-80361388F052}" type="slidenum">
              <a:rPr lang="zh-CN" altLang="en-US" b="0" smtClean="0">
                <a:solidFill>
                  <a:schemeClr val="tx1"/>
                </a:solidFill>
                <a:latin typeface="Arial" panose="020B0604020202020204" pitchFamily="34" charset="0"/>
                <a:ea typeface="宋体" panose="02010600030101010101" pitchFamily="2" charset="-122"/>
              </a:rPr>
              <a:pPr/>
              <a:t>18</a:t>
            </a:fld>
            <a:endParaRPr lang="en-US" altLang="zh-CN" b="0">
              <a:solidFill>
                <a:schemeClr val="tx1"/>
              </a:solidFill>
              <a:latin typeface="Arial" panose="020B0604020202020204" pitchFamily="34"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微软雅黑" panose="020B0503020204020204" pitchFamily="34" charset="-122"/>
                <a:ea typeface="微软雅黑" panose="020B0503020204020204" pitchFamily="34" charset="-122"/>
              </a:rPr>
              <a:t>介绍一种新的数据类型：</a:t>
            </a:r>
            <a:r>
              <a:rPr lang="zh-CN" altLang="en-US">
                <a:solidFill>
                  <a:srgbClr val="CC0000"/>
                </a:solidFill>
                <a:latin typeface="微软雅黑" panose="020B0503020204020204" pitchFamily="34" charset="-122"/>
                <a:ea typeface="微软雅黑" panose="020B0503020204020204" pitchFamily="34" charset="-122"/>
              </a:rPr>
              <a:t>数组</a:t>
            </a:r>
            <a:r>
              <a:rPr lang="zh-CN" altLang="en-US">
                <a:latin typeface="微软雅黑" panose="020B0503020204020204" pitchFamily="34" charset="-122"/>
                <a:ea typeface="微软雅黑" panose="020B0503020204020204" pitchFamily="34" charset="-122"/>
              </a:rPr>
              <a:t>。其特点是一种有序数据的集合，数组中</a:t>
            </a:r>
            <a:r>
              <a:rPr lang="zh-CN" altLang="en-US">
                <a:solidFill>
                  <a:srgbClr val="CC0000"/>
                </a:solidFill>
                <a:latin typeface="微软雅黑" panose="020B0503020204020204" pitchFamily="34" charset="-122"/>
                <a:ea typeface="微软雅黑" panose="020B0503020204020204" pitchFamily="34" charset="-122"/>
              </a:rPr>
              <a:t>元素</a:t>
            </a:r>
            <a:r>
              <a:rPr lang="zh-CN" altLang="en-US">
                <a:latin typeface="微软雅黑" panose="020B0503020204020204" pitchFamily="34" charset="-122"/>
                <a:ea typeface="微软雅黑" panose="020B0503020204020204" pitchFamily="34" charset="-122"/>
              </a:rPr>
              <a:t>数据类型相同，元素个数确定。主要用于处理大量同类数据</a:t>
            </a:r>
          </a:p>
          <a:p>
            <a:pPr eaLnBrk="1" hangingPunct="1"/>
            <a:r>
              <a:rPr lang="zh-CN" altLang="en-US" sz="1000">
                <a:solidFill>
                  <a:srgbClr val="0033CC"/>
                </a:solidFill>
                <a:latin typeface="微软雅黑" panose="020B0503020204020204" pitchFamily="34" charset="-122"/>
                <a:ea typeface="微软雅黑" panose="020B0503020204020204" pitchFamily="34" charset="-122"/>
              </a:rPr>
              <a:t>学习目的：</a:t>
            </a:r>
            <a:r>
              <a:rPr lang="zh-CN" altLang="en-US" sz="1000">
                <a:solidFill>
                  <a:srgbClr val="CC0000"/>
                </a:solidFill>
                <a:latin typeface="微软雅黑" panose="020B0503020204020204" pitchFamily="34" charset="-122"/>
                <a:ea typeface="微软雅黑" panose="020B0503020204020204" pitchFamily="34" charset="-122"/>
              </a:rPr>
              <a:t>理解并掌握</a:t>
            </a:r>
            <a:r>
              <a:rPr lang="zh-CN" altLang="en-US" sz="1000">
                <a:solidFill>
                  <a:srgbClr val="0033CC"/>
                </a:solidFill>
                <a:latin typeface="微软雅黑" panose="020B0503020204020204" pitchFamily="34" charset="-122"/>
                <a:ea typeface="微软雅黑" panose="020B0503020204020204" pitchFamily="34" charset="-122"/>
              </a:rPr>
              <a:t>数组和结构</a:t>
            </a:r>
            <a:r>
              <a:rPr lang="zh-CN" altLang="en-US" sz="1000">
                <a:latin typeface="微软雅黑" panose="020B0503020204020204" pitchFamily="34" charset="-122"/>
                <a:ea typeface="微软雅黑" panose="020B0503020204020204" pitchFamily="34" charset="-122"/>
              </a:rPr>
              <a:t>这两种数据类型，能够应用这两种数据类型来描述实际应用中的数据；</a:t>
            </a:r>
            <a:r>
              <a:rPr lang="zh-CN" altLang="en-US" sz="1000">
                <a:solidFill>
                  <a:srgbClr val="CC0000"/>
                </a:solidFill>
                <a:latin typeface="微软雅黑" panose="020B0503020204020204" pitchFamily="34" charset="-122"/>
                <a:ea typeface="微软雅黑" panose="020B0503020204020204" pitchFamily="34" charset="-122"/>
              </a:rPr>
              <a:t>掌握</a:t>
            </a:r>
            <a:r>
              <a:rPr lang="zh-CN" altLang="en-US" sz="1000">
                <a:latin typeface="微软雅黑" panose="020B0503020204020204" pitchFamily="34" charset="-122"/>
                <a:ea typeface="微软雅黑" panose="020B0503020204020204" pitchFamily="34" charset="-122"/>
              </a:rPr>
              <a:t>这两种数据类型的</a:t>
            </a:r>
            <a:r>
              <a:rPr lang="zh-CN" altLang="en-US" sz="1000">
                <a:solidFill>
                  <a:srgbClr val="0033CC"/>
                </a:solidFill>
                <a:latin typeface="微软雅黑" panose="020B0503020204020204" pitchFamily="34" charset="-122"/>
                <a:ea typeface="微软雅黑" panose="020B0503020204020204" pitchFamily="34" charset="-122"/>
              </a:rPr>
              <a:t>元素（成员）访问方法</a:t>
            </a:r>
            <a:r>
              <a:rPr lang="zh-CN" altLang="en-US" sz="1000">
                <a:latin typeface="微软雅黑" panose="020B0503020204020204" pitchFamily="34" charset="-122"/>
                <a:ea typeface="微软雅黑" panose="020B0503020204020204" pitchFamily="34" charset="-122"/>
              </a:rPr>
              <a:t>。</a:t>
            </a:r>
          </a:p>
          <a:p>
            <a:pPr eaLnBrk="1" hangingPunct="1"/>
            <a:r>
              <a:rPr lang="zh-CN" altLang="en-US"/>
              <a:t>学习重点：数组名在数组中表示的特定含义</a:t>
            </a:r>
          </a:p>
        </p:txBody>
      </p:sp>
    </p:spTree>
    <p:extLst>
      <p:ext uri="{BB962C8B-B14F-4D97-AF65-F5344CB8AC3E}">
        <p14:creationId xmlns:p14="http://schemas.microsoft.com/office/powerpoint/2010/main" val="193254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000000"/>
                </a:solidFill>
                <a:latin typeface="微软雅黑" panose="020B0503020204020204" pitchFamily="34" charset="-122"/>
                <a:ea typeface="微软雅黑" panose="020B0503020204020204" pitchFamily="34" charset="-122"/>
              </a:defRPr>
            </a:lvl1pPr>
            <a:lvl2pPr marL="742950" indent="-285750">
              <a:defRPr b="1">
                <a:solidFill>
                  <a:srgbClr val="000000"/>
                </a:solidFill>
                <a:latin typeface="微软雅黑" panose="020B0503020204020204" pitchFamily="34" charset="-122"/>
                <a:ea typeface="微软雅黑" panose="020B0503020204020204" pitchFamily="34" charset="-122"/>
              </a:defRPr>
            </a:lvl2pPr>
            <a:lvl3pPr marL="1143000" indent="-228600">
              <a:defRPr b="1">
                <a:solidFill>
                  <a:srgbClr val="000000"/>
                </a:solidFill>
                <a:latin typeface="微软雅黑" panose="020B0503020204020204" pitchFamily="34" charset="-122"/>
                <a:ea typeface="微软雅黑" panose="020B0503020204020204" pitchFamily="34" charset="-122"/>
              </a:defRPr>
            </a:lvl3pPr>
            <a:lvl4pPr marL="1600200" indent="-228600">
              <a:defRPr b="1">
                <a:solidFill>
                  <a:srgbClr val="000000"/>
                </a:solidFill>
                <a:latin typeface="微软雅黑" panose="020B0503020204020204" pitchFamily="34" charset="-122"/>
                <a:ea typeface="微软雅黑" panose="020B0503020204020204" pitchFamily="34" charset="-122"/>
              </a:defRPr>
            </a:lvl4pPr>
            <a:lvl5pPr marL="2057400" indent="-228600">
              <a:defRPr b="1">
                <a:solidFill>
                  <a:srgbClr val="000000"/>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rgbClr val="000000"/>
                </a:solidFill>
                <a:latin typeface="微软雅黑" panose="020B0503020204020204" pitchFamily="34" charset="-122"/>
                <a:ea typeface="微软雅黑" panose="020B0503020204020204" pitchFamily="34" charset="-122"/>
              </a:defRPr>
            </a:lvl9pPr>
          </a:lstStyle>
          <a:p>
            <a:fld id="{0EA39BE9-D949-4F08-A4B7-80361388F052}" type="slidenum">
              <a:rPr lang="zh-CN" altLang="en-US" b="0" smtClean="0">
                <a:solidFill>
                  <a:schemeClr val="tx1"/>
                </a:solidFill>
                <a:latin typeface="Arial" panose="020B0604020202020204" pitchFamily="34" charset="0"/>
                <a:ea typeface="宋体" panose="02010600030101010101" pitchFamily="2" charset="-122"/>
              </a:rPr>
              <a:pPr/>
              <a:t>39</a:t>
            </a:fld>
            <a:endParaRPr lang="en-US" altLang="zh-CN" b="0">
              <a:solidFill>
                <a:schemeClr val="tx1"/>
              </a:solidFill>
              <a:latin typeface="Arial" panose="020B0604020202020204" pitchFamily="34" charset="0"/>
              <a:ea typeface="宋体" panose="02010600030101010101" pitchFamily="2"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微软雅黑" panose="020B0503020204020204" pitchFamily="34" charset="-122"/>
                <a:ea typeface="微软雅黑" panose="020B0503020204020204" pitchFamily="34" charset="-122"/>
              </a:rPr>
              <a:t>介绍一种新的数据类型：</a:t>
            </a:r>
            <a:r>
              <a:rPr lang="zh-CN" altLang="en-US">
                <a:solidFill>
                  <a:srgbClr val="CC0000"/>
                </a:solidFill>
                <a:latin typeface="微软雅黑" panose="020B0503020204020204" pitchFamily="34" charset="-122"/>
                <a:ea typeface="微软雅黑" panose="020B0503020204020204" pitchFamily="34" charset="-122"/>
              </a:rPr>
              <a:t>数组</a:t>
            </a:r>
            <a:r>
              <a:rPr lang="zh-CN" altLang="en-US">
                <a:latin typeface="微软雅黑" panose="020B0503020204020204" pitchFamily="34" charset="-122"/>
                <a:ea typeface="微软雅黑" panose="020B0503020204020204" pitchFamily="34" charset="-122"/>
              </a:rPr>
              <a:t>。其特点是一种有序数据的集合，数组中</a:t>
            </a:r>
            <a:r>
              <a:rPr lang="zh-CN" altLang="en-US">
                <a:solidFill>
                  <a:srgbClr val="CC0000"/>
                </a:solidFill>
                <a:latin typeface="微软雅黑" panose="020B0503020204020204" pitchFamily="34" charset="-122"/>
                <a:ea typeface="微软雅黑" panose="020B0503020204020204" pitchFamily="34" charset="-122"/>
              </a:rPr>
              <a:t>元素</a:t>
            </a:r>
            <a:r>
              <a:rPr lang="zh-CN" altLang="en-US">
                <a:latin typeface="微软雅黑" panose="020B0503020204020204" pitchFamily="34" charset="-122"/>
                <a:ea typeface="微软雅黑" panose="020B0503020204020204" pitchFamily="34" charset="-122"/>
              </a:rPr>
              <a:t>数据类型相同，元素个数确定。主要用于处理大量同类数据</a:t>
            </a:r>
          </a:p>
          <a:p>
            <a:pPr eaLnBrk="1" hangingPunct="1"/>
            <a:r>
              <a:rPr lang="zh-CN" altLang="en-US" sz="1000">
                <a:solidFill>
                  <a:srgbClr val="0033CC"/>
                </a:solidFill>
                <a:latin typeface="微软雅黑" panose="020B0503020204020204" pitchFamily="34" charset="-122"/>
                <a:ea typeface="微软雅黑" panose="020B0503020204020204" pitchFamily="34" charset="-122"/>
              </a:rPr>
              <a:t>学习目的：</a:t>
            </a:r>
            <a:r>
              <a:rPr lang="zh-CN" altLang="en-US" sz="1000">
                <a:solidFill>
                  <a:srgbClr val="CC0000"/>
                </a:solidFill>
                <a:latin typeface="微软雅黑" panose="020B0503020204020204" pitchFamily="34" charset="-122"/>
                <a:ea typeface="微软雅黑" panose="020B0503020204020204" pitchFamily="34" charset="-122"/>
              </a:rPr>
              <a:t>理解并掌握</a:t>
            </a:r>
            <a:r>
              <a:rPr lang="zh-CN" altLang="en-US" sz="1000">
                <a:solidFill>
                  <a:srgbClr val="0033CC"/>
                </a:solidFill>
                <a:latin typeface="微软雅黑" panose="020B0503020204020204" pitchFamily="34" charset="-122"/>
                <a:ea typeface="微软雅黑" panose="020B0503020204020204" pitchFamily="34" charset="-122"/>
              </a:rPr>
              <a:t>数组和结构</a:t>
            </a:r>
            <a:r>
              <a:rPr lang="zh-CN" altLang="en-US" sz="1000">
                <a:latin typeface="微软雅黑" panose="020B0503020204020204" pitchFamily="34" charset="-122"/>
                <a:ea typeface="微软雅黑" panose="020B0503020204020204" pitchFamily="34" charset="-122"/>
              </a:rPr>
              <a:t>这两种数据类型，能够应用这两种数据类型来描述实际应用中的数据；</a:t>
            </a:r>
            <a:r>
              <a:rPr lang="zh-CN" altLang="en-US" sz="1000">
                <a:solidFill>
                  <a:srgbClr val="CC0000"/>
                </a:solidFill>
                <a:latin typeface="微软雅黑" panose="020B0503020204020204" pitchFamily="34" charset="-122"/>
                <a:ea typeface="微软雅黑" panose="020B0503020204020204" pitchFamily="34" charset="-122"/>
              </a:rPr>
              <a:t>掌握</a:t>
            </a:r>
            <a:r>
              <a:rPr lang="zh-CN" altLang="en-US" sz="1000">
                <a:latin typeface="微软雅黑" panose="020B0503020204020204" pitchFamily="34" charset="-122"/>
                <a:ea typeface="微软雅黑" panose="020B0503020204020204" pitchFamily="34" charset="-122"/>
              </a:rPr>
              <a:t>这两种数据类型的</a:t>
            </a:r>
            <a:r>
              <a:rPr lang="zh-CN" altLang="en-US" sz="1000">
                <a:solidFill>
                  <a:srgbClr val="0033CC"/>
                </a:solidFill>
                <a:latin typeface="微软雅黑" panose="020B0503020204020204" pitchFamily="34" charset="-122"/>
                <a:ea typeface="微软雅黑" panose="020B0503020204020204" pitchFamily="34" charset="-122"/>
              </a:rPr>
              <a:t>元素（成员）访问方法</a:t>
            </a:r>
            <a:r>
              <a:rPr lang="zh-CN" altLang="en-US" sz="1000">
                <a:latin typeface="微软雅黑" panose="020B0503020204020204" pitchFamily="34" charset="-122"/>
                <a:ea typeface="微软雅黑" panose="020B0503020204020204" pitchFamily="34" charset="-122"/>
              </a:rPr>
              <a:t>。</a:t>
            </a:r>
          </a:p>
          <a:p>
            <a:pPr eaLnBrk="1" hangingPunct="1"/>
            <a:r>
              <a:rPr lang="zh-CN" altLang="en-US"/>
              <a:t>学习重点：数组名在数组中表示的特定含义</a:t>
            </a:r>
          </a:p>
        </p:txBody>
      </p:sp>
    </p:spTree>
    <p:extLst>
      <p:ext uri="{BB962C8B-B14F-4D97-AF65-F5344CB8AC3E}">
        <p14:creationId xmlns:p14="http://schemas.microsoft.com/office/powerpoint/2010/main" val="181606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729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solidFill>
                  <a:srgbClr val="CC0000"/>
                </a:solidFill>
              </a:rPr>
              <a:t>第</a:t>
            </a:r>
            <a:r>
              <a:rPr lang="en-US" altLang="zh-CN" sz="7200" dirty="0">
                <a:solidFill>
                  <a:srgbClr val="CC0000"/>
                </a:solidFill>
              </a:rPr>
              <a:t>7</a:t>
            </a:r>
            <a:r>
              <a:rPr lang="zh-CN" altLang="en-US" sz="7200">
                <a:solidFill>
                  <a:srgbClr val="CC0000"/>
                </a:solidFill>
              </a:rPr>
              <a:t>章 </a:t>
            </a:r>
            <a:r>
              <a:rPr lang="zh-CN" altLang="en-US" sz="7200" dirty="0">
                <a:solidFill>
                  <a:srgbClr val="CC0000"/>
                </a:solidFill>
              </a:rPr>
              <a:t>数组</a:t>
            </a:r>
            <a:endParaRPr lang="en-US" altLang="zh-CN" sz="7200" dirty="0">
              <a:solidFill>
                <a:srgbClr val="CC0000"/>
              </a:solidFill>
            </a:endParaRP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授课教师：饶云波</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数组的存储与访问方式</a:t>
            </a:r>
          </a:p>
        </p:txBody>
      </p:sp>
      <p:sp>
        <p:nvSpPr>
          <p:cNvPr id="2076675" name="Rectangle 3"/>
          <p:cNvSpPr>
            <a:spLocks noGrp="1" noChangeArrowheads="1"/>
          </p:cNvSpPr>
          <p:nvPr>
            <p:ph type="body" idx="1"/>
          </p:nvPr>
        </p:nvSpPr>
        <p:spPr>
          <a:xfrm>
            <a:off x="304800" y="1447800"/>
            <a:ext cx="7848600" cy="4861984"/>
          </a:xfrm>
        </p:spPr>
        <p:txBody>
          <a:bodyPr/>
          <a:lstStyle/>
          <a:p>
            <a:pPr marL="609585" indent="-609585" eaLnBrk="1" hangingPunct="1">
              <a:lnSpc>
                <a:spcPct val="155000"/>
              </a:lnSpc>
              <a:spcBef>
                <a:spcPct val="25000"/>
              </a:spcBef>
            </a:pPr>
            <a:r>
              <a:rPr lang="en-US" altLang="zh-CN" sz="2400" dirty="0"/>
              <a:t>C</a:t>
            </a:r>
            <a:r>
              <a:rPr lang="zh-CN" altLang="en-US" sz="2400" dirty="0"/>
              <a:t>语言中数组元素是由数组下标的索引值进行标注的</a:t>
            </a:r>
          </a:p>
          <a:p>
            <a:pPr marL="609585" indent="-609585" eaLnBrk="1" hangingPunct="1">
              <a:lnSpc>
                <a:spcPct val="155000"/>
              </a:lnSpc>
              <a:spcBef>
                <a:spcPct val="25000"/>
              </a:spcBef>
            </a:pPr>
            <a:r>
              <a:rPr lang="zh-CN" altLang="en-US" sz="2400" dirty="0">
                <a:solidFill>
                  <a:srgbClr val="0033CC"/>
                </a:solidFill>
              </a:rPr>
              <a:t>第一个元素的索引值是</a:t>
            </a:r>
            <a:r>
              <a:rPr lang="en-US" altLang="zh-CN" sz="2400" dirty="0">
                <a:solidFill>
                  <a:srgbClr val="0033CC"/>
                </a:solidFill>
              </a:rPr>
              <a:t>0</a:t>
            </a:r>
            <a:endParaRPr lang="zh-CN" altLang="en-US" sz="2400" dirty="0"/>
          </a:p>
          <a:p>
            <a:pPr marL="609585" indent="-609585" eaLnBrk="1" hangingPunct="1">
              <a:lnSpc>
                <a:spcPct val="155000"/>
              </a:lnSpc>
              <a:spcBef>
                <a:spcPct val="25000"/>
              </a:spcBef>
            </a:pPr>
            <a:r>
              <a:rPr lang="zh-CN" altLang="en-US" sz="2400" dirty="0"/>
              <a:t>图中</a:t>
            </a:r>
            <a:r>
              <a:rPr lang="en-US" altLang="zh-CN" sz="2400" dirty="0">
                <a:solidFill>
                  <a:srgbClr val="0033CC"/>
                </a:solidFill>
              </a:rPr>
              <a:t>add</a:t>
            </a:r>
            <a:r>
              <a:rPr lang="zh-CN" altLang="en-US" sz="2400" dirty="0"/>
              <a:t>代表数组</a:t>
            </a:r>
            <a:r>
              <a:rPr lang="zh-CN" altLang="en-US" sz="2400" dirty="0">
                <a:solidFill>
                  <a:srgbClr val="0033CC"/>
                </a:solidFill>
              </a:rPr>
              <a:t>第一个元素</a:t>
            </a:r>
            <a:r>
              <a:rPr lang="zh-CN" altLang="en-US" sz="2400" dirty="0"/>
              <a:t>在内存中的</a:t>
            </a:r>
            <a:r>
              <a:rPr lang="zh-CN" altLang="en-US" sz="2400" dirty="0">
                <a:solidFill>
                  <a:srgbClr val="0033CC"/>
                </a:solidFill>
              </a:rPr>
              <a:t>位置</a:t>
            </a:r>
            <a:endParaRPr lang="zh-CN" altLang="en-US" sz="2400" dirty="0"/>
          </a:p>
          <a:p>
            <a:pPr marL="609585" indent="-609585" eaLnBrk="1" hangingPunct="1">
              <a:lnSpc>
                <a:spcPct val="155000"/>
              </a:lnSpc>
              <a:spcBef>
                <a:spcPct val="25000"/>
              </a:spcBef>
            </a:pPr>
            <a:r>
              <a:rPr lang="zh-CN" altLang="en-US" sz="2400" dirty="0"/>
              <a:t>由于数组元素均是</a:t>
            </a:r>
            <a:r>
              <a:rPr lang="en-US" altLang="zh-CN" sz="2400" dirty="0" err="1"/>
              <a:t>int</a:t>
            </a:r>
            <a:r>
              <a:rPr lang="zh-CN" altLang="en-US" sz="2400" dirty="0"/>
              <a:t>型（</a:t>
            </a:r>
            <a:r>
              <a:rPr lang="en-US" altLang="zh-CN" sz="2400" dirty="0"/>
              <a:t>4</a:t>
            </a:r>
            <a:r>
              <a:rPr lang="zh-CN" altLang="en-US" sz="2400" dirty="0"/>
              <a:t>字节）数组</a:t>
            </a:r>
            <a:r>
              <a:rPr lang="en-US" altLang="zh-CN" sz="2400" dirty="0"/>
              <a:t>score</a:t>
            </a:r>
            <a:r>
              <a:rPr lang="zh-CN" altLang="en-US" sz="2400" dirty="0"/>
              <a:t>共占用</a:t>
            </a:r>
            <a:r>
              <a:rPr lang="en-US" altLang="zh-CN" sz="2400" dirty="0">
                <a:solidFill>
                  <a:srgbClr val="0033CC"/>
                </a:solidFill>
              </a:rPr>
              <a:t>40</a:t>
            </a:r>
            <a:r>
              <a:rPr lang="zh-CN" altLang="en-US" sz="2400" dirty="0">
                <a:solidFill>
                  <a:srgbClr val="0033CC"/>
                </a:solidFill>
              </a:rPr>
              <a:t>字节</a:t>
            </a:r>
            <a:r>
              <a:rPr lang="zh-CN" altLang="en-US" sz="2400" dirty="0"/>
              <a:t>的内存空间（按照字节编址）</a:t>
            </a:r>
          </a:p>
        </p:txBody>
      </p:sp>
      <p:pic>
        <p:nvPicPr>
          <p:cNvPr id="2076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300" y="1151468"/>
            <a:ext cx="2882900" cy="537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284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6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76675">
                                            <p:txEl>
                                              <p:pRg st="3" end="3"/>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2076676"/>
                                        </p:tgtEl>
                                        <p:attrNameLst>
                                          <p:attrName>style.visibility</p:attrName>
                                        </p:attrNameLst>
                                      </p:cBhvr>
                                      <p:to>
                                        <p:strVal val="visible"/>
                                      </p:to>
                                    </p:set>
                                    <p:animEffect transition="in" filter="wipe(up)">
                                      <p:cBhvr>
                                        <p:cTn id="22" dur="500"/>
                                        <p:tgtEl>
                                          <p:spTgt spid="207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667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sz="4400" dirty="0"/>
              <a:t>数组下标</a:t>
            </a:r>
            <a:endParaRPr lang="en-US" altLang="zh-CN" sz="4400" dirty="0"/>
          </a:p>
        </p:txBody>
      </p:sp>
      <p:sp>
        <p:nvSpPr>
          <p:cNvPr id="2071555" name="Content Placeholder 2"/>
          <p:cNvSpPr>
            <a:spLocks noGrp="1"/>
          </p:cNvSpPr>
          <p:nvPr>
            <p:ph idx="4294967295"/>
          </p:nvPr>
        </p:nvSpPr>
        <p:spPr>
          <a:xfrm>
            <a:off x="304800" y="1524000"/>
            <a:ext cx="11480800" cy="5029200"/>
          </a:xfrm>
        </p:spPr>
        <p:txBody>
          <a:bodyPr vert="horz" wrap="square" lIns="92075" tIns="46039" rIns="92075" bIns="46039" numCol="1" anchor="t" anchorCtr="0" compatLnSpc="1">
            <a:prstTxWarp prst="textNoShape">
              <a:avLst/>
            </a:prstTxWarp>
          </a:bodyPr>
          <a:lstStyle/>
          <a:p>
            <a:pPr marL="609585" indent="-609585" eaLnBrk="1" hangingPunct="1">
              <a:lnSpc>
                <a:spcPts val="3800"/>
              </a:lnSpc>
              <a:spcBef>
                <a:spcPts val="1200"/>
              </a:spcBef>
            </a:pPr>
            <a:r>
              <a:rPr lang="en-US" altLang="zh-CN" sz="2800" dirty="0">
                <a:cs typeface="Courier New" panose="02070309020205020404" pitchFamily="49" charset="0"/>
              </a:rPr>
              <a:t>a[</a:t>
            </a:r>
            <a:r>
              <a:rPr lang="en-US" altLang="zh-CN" sz="2800" dirty="0" err="1">
                <a:cs typeface="Courier New" panose="02070309020205020404" pitchFamily="49" charset="0"/>
              </a:rPr>
              <a:t>i</a:t>
            </a:r>
            <a:r>
              <a:rPr lang="en-US" altLang="zh-CN" sz="2800" dirty="0">
                <a:cs typeface="Courier New" panose="02070309020205020404" pitchFamily="49" charset="0"/>
              </a:rPr>
              <a:t>]</a:t>
            </a:r>
            <a:r>
              <a:rPr lang="zh-CN" altLang="en-US" sz="2800" dirty="0">
                <a:cs typeface="Courier New" panose="02070309020205020404" pitchFamily="49" charset="0"/>
              </a:rPr>
              <a:t>是左值</a:t>
            </a:r>
            <a:endParaRPr lang="en-US" altLang="zh-CN" sz="2800" dirty="0">
              <a:cs typeface="Courier New" panose="02070309020205020404" pitchFamily="49" charset="0"/>
            </a:endParaRPr>
          </a:p>
          <a:p>
            <a:pPr marL="609585" indent="-609585" eaLnBrk="1" hangingPunct="1">
              <a:lnSpc>
                <a:spcPts val="3800"/>
              </a:lnSpc>
              <a:spcBef>
                <a:spcPts val="1200"/>
              </a:spcBef>
            </a:pPr>
            <a:r>
              <a:rPr lang="zh-CN" altLang="en-US" sz="2800" b="0" dirty="0">
                <a:cs typeface="Courier New" panose="02070309020205020404" pitchFamily="49" charset="0"/>
              </a:rPr>
              <a:t>所以数组元素可以和普通变量一样使用</a:t>
            </a:r>
            <a:endParaRPr lang="en-US" altLang="zh-CN" sz="2800" b="0" dirty="0">
              <a:cs typeface="Courier New" panose="02070309020205020404" pitchFamily="49" charset="0"/>
            </a:endParaRPr>
          </a:p>
          <a:p>
            <a:pPr marL="1352535" lvl="2" indent="-609585" eaLnBrk="1" hangingPunct="1">
              <a:lnSpc>
                <a:spcPts val="3800"/>
              </a:lnSpc>
              <a:spcBef>
                <a:spcPts val="1200"/>
              </a:spcBef>
              <a:buNone/>
            </a:pPr>
            <a:r>
              <a:rPr lang="en-US" altLang="zh-CN" sz="2600" dirty="0">
                <a:solidFill>
                  <a:srgbClr val="0033CC"/>
                </a:solidFill>
                <a:latin typeface="Verdana" panose="020B0604030504040204" pitchFamily="34" charset="0"/>
                <a:cs typeface="Courier New" panose="02070309020205020404" pitchFamily="49" charset="0"/>
              </a:rPr>
              <a:t>a[0] = 1;</a:t>
            </a:r>
          </a:p>
          <a:p>
            <a:pPr marL="1352535" lvl="2" indent="-609585" eaLnBrk="1" hangingPunct="1">
              <a:lnSpc>
                <a:spcPts val="3800"/>
              </a:lnSpc>
              <a:spcBef>
                <a:spcPts val="1200"/>
              </a:spcBef>
              <a:buNone/>
            </a:pPr>
            <a:r>
              <a:rPr lang="en-US" altLang="zh-CN" sz="2600" dirty="0" err="1">
                <a:solidFill>
                  <a:srgbClr val="0033CC"/>
                </a:solidFill>
                <a:latin typeface="Verdana" panose="020B0604030504040204" pitchFamily="34" charset="0"/>
                <a:cs typeface="Courier New" panose="02070309020205020404" pitchFamily="49" charset="0"/>
              </a:rPr>
              <a:t>printf</a:t>
            </a:r>
            <a:r>
              <a:rPr lang="en-US" altLang="zh-CN" sz="2600" dirty="0">
                <a:solidFill>
                  <a:srgbClr val="0033CC"/>
                </a:solidFill>
                <a:latin typeface="Verdana" panose="020B0604030504040204" pitchFamily="34" charset="0"/>
                <a:cs typeface="Courier New" panose="02070309020205020404" pitchFamily="49" charset="0"/>
              </a:rPr>
              <a:t>("%d\n", a[5]);</a:t>
            </a:r>
          </a:p>
          <a:p>
            <a:pPr marL="1352535" lvl="2" indent="-609585" eaLnBrk="1" hangingPunct="1">
              <a:lnSpc>
                <a:spcPts val="3800"/>
              </a:lnSpc>
              <a:spcBef>
                <a:spcPts val="1200"/>
              </a:spcBef>
              <a:buNone/>
            </a:pPr>
            <a:r>
              <a:rPr lang="en-US" altLang="zh-CN" sz="2600" dirty="0">
                <a:solidFill>
                  <a:srgbClr val="0033CC"/>
                </a:solidFill>
                <a:latin typeface="Verdana" panose="020B0604030504040204" pitchFamily="34" charset="0"/>
                <a:cs typeface="Courier New" panose="02070309020205020404" pitchFamily="49" charset="0"/>
              </a:rPr>
              <a:t>++a[</a:t>
            </a:r>
            <a:r>
              <a:rPr lang="en-US" altLang="zh-CN" sz="2600" dirty="0" err="1">
                <a:solidFill>
                  <a:srgbClr val="0033CC"/>
                </a:solidFill>
                <a:latin typeface="Verdana" panose="020B0604030504040204" pitchFamily="34" charset="0"/>
                <a:cs typeface="Courier New" panose="02070309020205020404" pitchFamily="49" charset="0"/>
              </a:rPr>
              <a:t>i</a:t>
            </a:r>
            <a:r>
              <a:rPr lang="en-US" altLang="zh-CN" sz="2600" dirty="0">
                <a:solidFill>
                  <a:srgbClr val="0033CC"/>
                </a:solidFill>
                <a:latin typeface="Verdana" panose="020B0604030504040204" pitchFamily="34" charset="0"/>
                <a:cs typeface="Courier New" panose="02070309020205020404" pitchFamily="49" charset="0"/>
              </a:rPr>
              <a:t>];</a:t>
            </a:r>
          </a:p>
          <a:p>
            <a:pPr marL="609585" indent="-609585" eaLnBrk="1" hangingPunct="1">
              <a:lnSpc>
                <a:spcPts val="3800"/>
              </a:lnSpc>
              <a:spcBef>
                <a:spcPts val="1200"/>
              </a:spcBef>
            </a:pPr>
            <a:r>
              <a:rPr lang="zh-CN" altLang="en-US" sz="2800" dirty="0">
                <a:cs typeface="Courier New" panose="02070309020205020404" pitchFamily="49" charset="0"/>
              </a:rPr>
              <a:t>一般来说，如果一个数组所包含元素的类型为</a:t>
            </a:r>
            <a:r>
              <a:rPr lang="en-US" altLang="zh-CN" sz="2800" dirty="0">
                <a:cs typeface="Courier New" panose="02070309020205020404" pitchFamily="49" charset="0"/>
              </a:rPr>
              <a:t>T</a:t>
            </a:r>
            <a:r>
              <a:rPr lang="zh-CN" altLang="en-US" sz="2800" dirty="0">
                <a:cs typeface="Courier New" panose="02070309020205020404" pitchFamily="49" charset="0"/>
              </a:rPr>
              <a:t>，则数组的每个元素都可以被当做一个类型为</a:t>
            </a:r>
            <a:r>
              <a:rPr lang="en-US" altLang="zh-CN" sz="2800" dirty="0">
                <a:cs typeface="Courier New" panose="02070309020205020404" pitchFamily="49" charset="0"/>
              </a:rPr>
              <a:t>T</a:t>
            </a:r>
            <a:r>
              <a:rPr lang="zh-CN" altLang="en-US" sz="2800" dirty="0">
                <a:cs typeface="Courier New" panose="02070309020205020404" pitchFamily="49" charset="0"/>
              </a:rPr>
              <a:t>的变量来对待</a:t>
            </a:r>
          </a:p>
        </p:txBody>
      </p:sp>
    </p:spTree>
    <p:extLst>
      <p:ext uri="{BB962C8B-B14F-4D97-AF65-F5344CB8AC3E}">
        <p14:creationId xmlns:p14="http://schemas.microsoft.com/office/powerpoint/2010/main" val="25953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1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1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1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1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7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5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t>数组下标</a:t>
            </a:r>
            <a:endParaRPr lang="en-US" altLang="zh-CN" dirty="0"/>
          </a:p>
        </p:txBody>
      </p:sp>
      <p:sp>
        <p:nvSpPr>
          <p:cNvPr id="2072579" name="Content Placeholder 2"/>
          <p:cNvSpPr>
            <a:spLocks noGrp="1"/>
          </p:cNvSpPr>
          <p:nvPr>
            <p:ph idx="4294967295"/>
          </p:nvPr>
        </p:nvSpPr>
        <p:spPr>
          <a:xfrm>
            <a:off x="533400" y="1371600"/>
            <a:ext cx="11277600" cy="5226051"/>
          </a:xfrm>
        </p:spPr>
        <p:txBody>
          <a:bodyPr vert="horz" wrap="square" lIns="92075" tIns="46039" rIns="92075" bIns="46039" numCol="1" anchor="t" anchorCtr="0" compatLnSpc="1">
            <a:prstTxWarp prst="textNoShape">
              <a:avLst/>
            </a:prstTxWarp>
          </a:bodyPr>
          <a:lstStyle/>
          <a:p>
            <a:pPr marL="609585" indent="-609585" eaLnBrk="1" hangingPunct="1">
              <a:lnSpc>
                <a:spcPts val="3700"/>
              </a:lnSpc>
              <a:spcBef>
                <a:spcPts val="600"/>
              </a:spcBef>
              <a:defRPr/>
            </a:pPr>
            <a:r>
              <a:rPr lang="zh-CN" altLang="en-US" dirty="0">
                <a:latin typeface="Verdana" panose="020B0604030504040204" pitchFamily="34" charset="0"/>
              </a:rPr>
              <a:t>通常采用</a:t>
            </a:r>
            <a:r>
              <a:rPr lang="en-US" altLang="zh-CN" dirty="0">
                <a:latin typeface="Verdana" panose="020B0604030504040204" pitchFamily="34" charset="0"/>
              </a:rPr>
              <a:t>for</a:t>
            </a:r>
            <a:r>
              <a:rPr lang="zh-CN" altLang="en-US" dirty="0">
                <a:latin typeface="Verdana" panose="020B0604030504040204" pitchFamily="34" charset="0"/>
              </a:rPr>
              <a:t>循环对数组中的每个元素执行操作</a:t>
            </a:r>
            <a:endParaRPr lang="en-US" altLang="zh-CN" dirty="0">
              <a:latin typeface="Verdana" panose="020B0604030504040204" pitchFamily="34" charset="0"/>
            </a:endParaRPr>
          </a:p>
          <a:p>
            <a:pPr marL="609585" indent="-609585" eaLnBrk="1" hangingPunct="1">
              <a:lnSpc>
                <a:spcPts val="3700"/>
              </a:lnSpc>
              <a:spcBef>
                <a:spcPts val="600"/>
              </a:spcBef>
              <a:defRPr/>
            </a:pPr>
            <a:r>
              <a:rPr lang="zh-CN" altLang="en-US" dirty="0">
                <a:latin typeface="Verdana" panose="020B0604030504040204" pitchFamily="34" charset="0"/>
              </a:rPr>
              <a:t>下面是关于长度为</a:t>
            </a:r>
            <a:r>
              <a:rPr lang="en-US" altLang="zh-CN" dirty="0">
                <a:latin typeface="Verdana" panose="020B0604030504040204" pitchFamily="34" charset="0"/>
              </a:rPr>
              <a:t>N</a:t>
            </a:r>
            <a:r>
              <a:rPr lang="zh-CN" altLang="en-US" dirty="0">
                <a:latin typeface="Verdana" panose="020B0604030504040204" pitchFamily="34" charset="0"/>
              </a:rPr>
              <a:t>的数组的一些典型操作示例</a:t>
            </a:r>
            <a:r>
              <a:rPr lang="en-US" altLang="zh-CN" dirty="0">
                <a:latin typeface="Verdana" panose="020B0604030504040204" pitchFamily="34" charset="0"/>
              </a:rPr>
              <a:t>:</a:t>
            </a:r>
          </a:p>
          <a:p>
            <a:pPr marL="1352535" lvl="2" indent="-609585" eaLnBrk="1" hangingPunct="1">
              <a:lnSpc>
                <a:spcPts val="3700"/>
              </a:lnSpc>
              <a:spcBef>
                <a:spcPts val="600"/>
              </a:spcBef>
              <a:buNone/>
              <a:defRPr/>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for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0;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&lt; N;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marL="1352535" lvl="2" indent="-609585" eaLnBrk="1" hangingPunct="1">
              <a:lnSpc>
                <a:spcPts val="37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0;             /* clears a */</a:t>
            </a:r>
          </a:p>
          <a:p>
            <a:pPr marL="1352535" lvl="2" indent="-609585" eaLnBrk="1" hangingPunct="1">
              <a:lnSpc>
                <a:spcPts val="37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for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0;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&lt; N;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marL="1352535" lvl="2" indent="-609585" eaLnBrk="1" hangingPunct="1">
              <a:lnSpc>
                <a:spcPts val="37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400" dirty="0">
                <a:latin typeface="Courier New" panose="02070309020205020404" pitchFamily="49" charset="0"/>
                <a:ea typeface="宋体" panose="02010600030101010101" pitchFamily="2" charset="-122"/>
                <a:cs typeface="Courier New" panose="02070309020205020404" pitchFamily="49" charset="0"/>
              </a:rPr>
              <a:t>("%d", &amp;a[</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reads data into a */</a:t>
            </a:r>
          </a:p>
          <a:p>
            <a:pPr marL="1352535" lvl="2" indent="-609585" eaLnBrk="1" hangingPunct="1">
              <a:lnSpc>
                <a:spcPts val="37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for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0;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&lt; N;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marL="1352535" lvl="2" indent="-609585" eaLnBrk="1" hangingPunct="1">
              <a:lnSpc>
                <a:spcPts val="37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sum += a[</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sums the elements of a */</a:t>
            </a:r>
          </a:p>
        </p:txBody>
      </p:sp>
    </p:spTree>
    <p:extLst>
      <p:ext uri="{BB962C8B-B14F-4D97-AF65-F5344CB8AC3E}">
        <p14:creationId xmlns:p14="http://schemas.microsoft.com/office/powerpoint/2010/main" val="395779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25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25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25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725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725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72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t>数组下标</a:t>
            </a:r>
            <a:endParaRPr lang="en-US" altLang="zh-CN" dirty="0"/>
          </a:p>
        </p:txBody>
      </p:sp>
      <p:sp>
        <p:nvSpPr>
          <p:cNvPr id="2073603" name="Content Placeholder 2"/>
          <p:cNvSpPr>
            <a:spLocks noGrp="1"/>
          </p:cNvSpPr>
          <p:nvPr>
            <p:ph idx="4294967295"/>
          </p:nvPr>
        </p:nvSpPr>
        <p:spPr>
          <a:xfrm>
            <a:off x="304800" y="1600200"/>
            <a:ext cx="11480800" cy="4953000"/>
          </a:xfrm>
        </p:spPr>
        <p:txBody>
          <a:bodyPr vert="horz" wrap="square" lIns="92075" tIns="46039" rIns="92075" bIns="46039" numCol="1" anchor="t" anchorCtr="0" compatLnSpc="1">
            <a:prstTxWarp prst="textNoShape">
              <a:avLst/>
            </a:prstTxWarp>
          </a:bodyPr>
          <a:lstStyle/>
          <a:p>
            <a:pPr marL="609585" indent="-609585" eaLnBrk="1" hangingPunct="1"/>
            <a:r>
              <a:rPr lang="en-US" altLang="zh-CN" sz="2400" dirty="0">
                <a:cs typeface="Courier New" panose="02070309020205020404" pitchFamily="49" charset="0"/>
              </a:rPr>
              <a:t>C</a:t>
            </a:r>
            <a:r>
              <a:rPr lang="zh-CN" altLang="en-US" sz="2400" dirty="0">
                <a:cs typeface="Courier New" panose="02070309020205020404" pitchFamily="49" charset="0"/>
              </a:rPr>
              <a:t>语言不要求检查下标的范围</a:t>
            </a:r>
            <a:endParaRPr lang="en-US" altLang="zh-CN" sz="2400" dirty="0">
              <a:cs typeface="Courier New" panose="02070309020205020404" pitchFamily="49" charset="0"/>
            </a:endParaRPr>
          </a:p>
          <a:p>
            <a:pPr marL="990575" lvl="1" indent="-533387" eaLnBrk="1" hangingPunct="1"/>
            <a:r>
              <a:rPr lang="zh-CN" altLang="en-US" dirty="0">
                <a:cs typeface="Courier New" panose="02070309020205020404" pitchFamily="49" charset="0"/>
              </a:rPr>
              <a:t>当下标超出范围时，程序可能执行不可预知的行为</a:t>
            </a:r>
          </a:p>
          <a:p>
            <a:pPr marL="990575" lvl="1" indent="-533387" eaLnBrk="1" hangingPunct="1"/>
            <a:r>
              <a:rPr lang="zh-CN" altLang="en-US" dirty="0">
                <a:cs typeface="Courier New" panose="02070309020205020404" pitchFamily="49" charset="0"/>
              </a:rPr>
              <a:t>典型错误：忘记</a:t>
            </a:r>
            <a:r>
              <a:rPr lang="en-US" altLang="zh-CN" dirty="0">
                <a:cs typeface="Courier New" panose="02070309020205020404" pitchFamily="49" charset="0"/>
              </a:rPr>
              <a:t>n</a:t>
            </a:r>
            <a:r>
              <a:rPr lang="zh-CN" altLang="en-US" dirty="0">
                <a:cs typeface="Courier New" panose="02070309020205020404" pitchFamily="49" charset="0"/>
              </a:rPr>
              <a:t>个元素数组的索引是从</a:t>
            </a:r>
            <a:r>
              <a:rPr lang="en-US" altLang="zh-CN" dirty="0">
                <a:cs typeface="Courier New" panose="02070309020205020404" pitchFamily="49" charset="0"/>
              </a:rPr>
              <a:t>0</a:t>
            </a:r>
            <a:r>
              <a:rPr lang="zh-CN" altLang="en-US" dirty="0">
                <a:cs typeface="Courier New" panose="02070309020205020404" pitchFamily="49" charset="0"/>
              </a:rPr>
              <a:t>到</a:t>
            </a:r>
            <a:r>
              <a:rPr lang="en-US" altLang="zh-CN" dirty="0">
                <a:cs typeface="Courier New" panose="02070309020205020404" pitchFamily="49" charset="0"/>
              </a:rPr>
              <a:t>n-1</a:t>
            </a:r>
            <a:r>
              <a:rPr lang="zh-CN" altLang="en-US" dirty="0">
                <a:cs typeface="Courier New" panose="02070309020205020404" pitchFamily="49" charset="0"/>
              </a:rPr>
              <a:t>，而不是到</a:t>
            </a:r>
            <a:r>
              <a:rPr lang="en-US" altLang="zh-CN" dirty="0">
                <a:cs typeface="Courier New" panose="02070309020205020404" pitchFamily="49" charset="0"/>
              </a:rPr>
              <a:t>n</a:t>
            </a:r>
            <a:endParaRPr lang="zh-CN" altLang="en-US" dirty="0">
              <a:cs typeface="Courier New" panose="02070309020205020404" pitchFamily="49" charset="0"/>
            </a:endParaRPr>
          </a:p>
          <a:p>
            <a:pPr marL="1333475" lvl="2" indent="-533387" eaLnBrk="1" hangingPunct="1">
              <a:buNone/>
            </a:pPr>
            <a:r>
              <a:rPr lang="en-US" altLang="zh-CN" dirty="0">
                <a:cs typeface="Courier New" panose="02070309020205020404" pitchFamily="49" charset="0"/>
              </a:rPr>
              <a:t>  	</a:t>
            </a:r>
            <a:r>
              <a:rPr lang="en-US" altLang="zh-CN" dirty="0" err="1">
                <a:cs typeface="Courier New" panose="02070309020205020404" pitchFamily="49" charset="0"/>
              </a:rPr>
              <a:t>int</a:t>
            </a:r>
            <a:r>
              <a:rPr lang="en-US" altLang="zh-CN" dirty="0">
                <a:cs typeface="Courier New" panose="02070309020205020404" pitchFamily="49" charset="0"/>
              </a:rPr>
              <a:t> a[10], </a:t>
            </a:r>
            <a:r>
              <a:rPr lang="en-US" altLang="zh-CN" dirty="0" err="1">
                <a:cs typeface="Courier New" panose="02070309020205020404" pitchFamily="49" charset="0"/>
              </a:rPr>
              <a:t>i</a:t>
            </a:r>
            <a:r>
              <a:rPr lang="en-US" altLang="zh-CN" dirty="0">
                <a:cs typeface="Courier New" panose="02070309020205020404" pitchFamily="49" charset="0"/>
              </a:rPr>
              <a:t>;	 </a:t>
            </a:r>
          </a:p>
          <a:p>
            <a:pPr marL="1333475" lvl="2" indent="-533387" eaLnBrk="1" hangingPunct="1">
              <a:buNone/>
            </a:pPr>
            <a:r>
              <a:rPr lang="en-US" altLang="zh-CN" dirty="0">
                <a:cs typeface="Courier New" panose="02070309020205020404" pitchFamily="49" charset="0"/>
              </a:rPr>
              <a:t>	for (</a:t>
            </a:r>
            <a:r>
              <a:rPr lang="en-US" altLang="zh-CN" dirty="0" err="1">
                <a:cs typeface="Courier New" panose="02070309020205020404" pitchFamily="49" charset="0"/>
              </a:rPr>
              <a:t>i</a:t>
            </a:r>
            <a:r>
              <a:rPr lang="en-US" altLang="zh-CN" dirty="0">
                <a:cs typeface="Courier New" panose="02070309020205020404" pitchFamily="49" charset="0"/>
              </a:rPr>
              <a:t> = 1; </a:t>
            </a:r>
            <a:r>
              <a:rPr lang="en-US" altLang="zh-CN" dirty="0" err="1">
                <a:cs typeface="Courier New" panose="02070309020205020404" pitchFamily="49" charset="0"/>
              </a:rPr>
              <a:t>i</a:t>
            </a:r>
            <a:r>
              <a:rPr lang="en-US" altLang="zh-CN" dirty="0">
                <a:cs typeface="Courier New" panose="02070309020205020404" pitchFamily="49" charset="0"/>
              </a:rPr>
              <a:t> &lt;= 10; </a:t>
            </a:r>
            <a:r>
              <a:rPr lang="en-US" altLang="zh-CN" dirty="0" err="1">
                <a:cs typeface="Courier New" panose="02070309020205020404" pitchFamily="49" charset="0"/>
              </a:rPr>
              <a:t>i</a:t>
            </a:r>
            <a:r>
              <a:rPr lang="en-US" altLang="zh-CN" dirty="0">
                <a:cs typeface="Courier New" panose="02070309020205020404" pitchFamily="49" charset="0"/>
              </a:rPr>
              <a:t>++)</a:t>
            </a:r>
          </a:p>
          <a:p>
            <a:pPr marL="1333475" lvl="2" indent="-533387" eaLnBrk="1" hangingPunct="1">
              <a:buNone/>
            </a:pPr>
            <a:r>
              <a:rPr lang="en-US" altLang="zh-CN" dirty="0">
                <a:cs typeface="Courier New" panose="02070309020205020404" pitchFamily="49" charset="0"/>
              </a:rPr>
              <a:t>		   a[</a:t>
            </a:r>
            <a:r>
              <a:rPr lang="en-US" altLang="zh-CN" dirty="0" err="1">
                <a:cs typeface="Courier New" panose="02070309020205020404" pitchFamily="49" charset="0"/>
              </a:rPr>
              <a:t>i</a:t>
            </a:r>
            <a:r>
              <a:rPr lang="en-US" altLang="zh-CN" dirty="0">
                <a:cs typeface="Courier New" panose="02070309020205020404" pitchFamily="49" charset="0"/>
              </a:rPr>
              <a:t>] = 0;</a:t>
            </a:r>
          </a:p>
          <a:p>
            <a:pPr marL="609585" indent="-609585" eaLnBrk="1" hangingPunct="1"/>
            <a:r>
              <a:rPr lang="zh-CN" altLang="en-US" sz="2400" dirty="0">
                <a:cs typeface="Courier New" panose="02070309020205020404" pitchFamily="49" charset="0"/>
              </a:rPr>
              <a:t>这个</a:t>
            </a:r>
            <a:r>
              <a:rPr lang="en-US" altLang="zh-CN" sz="2400" dirty="0">
                <a:cs typeface="Courier New" panose="02070309020205020404" pitchFamily="49" charset="0"/>
              </a:rPr>
              <a:t>for</a:t>
            </a:r>
            <a:r>
              <a:rPr lang="zh-CN" altLang="en-US" sz="2400" dirty="0">
                <a:cs typeface="Courier New" panose="02070309020205020404" pitchFamily="49" charset="0"/>
              </a:rPr>
              <a:t>语句表面上看似正确</a:t>
            </a:r>
          </a:p>
          <a:p>
            <a:pPr marL="990575" lvl="1" indent="-533387" eaLnBrk="1" hangingPunct="1"/>
            <a:r>
              <a:rPr lang="zh-CN" altLang="en-US" dirty="0">
                <a:cs typeface="Courier New" panose="02070309020205020404" pitchFamily="49" charset="0"/>
              </a:rPr>
              <a:t>对于某些编译器来说却可能产生一个无限循环</a:t>
            </a:r>
          </a:p>
          <a:p>
            <a:pPr marL="990575" lvl="1" indent="-533387" eaLnBrk="1" hangingPunct="1"/>
            <a:r>
              <a:rPr lang="zh-CN" altLang="en-US" dirty="0">
                <a:cs typeface="Courier New" panose="02070309020205020404" pitchFamily="49" charset="0"/>
              </a:rPr>
              <a:t>对于某些编译器来说却可能导致程序崩溃</a:t>
            </a:r>
            <a:endParaRPr lang="en-US" altLang="zh-CN" dirty="0">
              <a:cs typeface="Courier New" panose="02070309020205020404" pitchFamily="49" charset="0"/>
            </a:endParaRPr>
          </a:p>
        </p:txBody>
      </p:sp>
    </p:spTree>
    <p:extLst>
      <p:ext uri="{BB962C8B-B14F-4D97-AF65-F5344CB8AC3E}">
        <p14:creationId xmlns:p14="http://schemas.microsoft.com/office/powerpoint/2010/main" val="3385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3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3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73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36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3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36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7360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7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73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t>数组下标</a:t>
            </a:r>
            <a:endParaRPr lang="en-US" altLang="zh-CN" dirty="0"/>
          </a:p>
        </p:txBody>
      </p:sp>
      <p:sp>
        <p:nvSpPr>
          <p:cNvPr id="2074627" name="Content Placeholder 2"/>
          <p:cNvSpPr>
            <a:spLocks noGrp="1"/>
          </p:cNvSpPr>
          <p:nvPr>
            <p:ph idx="4294967295"/>
          </p:nvPr>
        </p:nvSpPr>
        <p:spPr>
          <a:xfrm>
            <a:off x="304800" y="1752600"/>
            <a:ext cx="11480800" cy="4800600"/>
          </a:xfrm>
        </p:spPr>
        <p:txBody>
          <a:bodyPr vert="horz" wrap="square" lIns="92075" tIns="46039" rIns="92075" bIns="46039" numCol="1" anchor="t" anchorCtr="0" compatLnSpc="1">
            <a:prstTxWarp prst="textNoShape">
              <a:avLst/>
            </a:prstTxWarp>
          </a:bodyPr>
          <a:lstStyle/>
          <a:p>
            <a:pPr marL="609585" indent="-609585" eaLnBrk="1" hangingPunct="1">
              <a:spcBef>
                <a:spcPts val="1800"/>
              </a:spcBef>
            </a:pPr>
            <a:r>
              <a:rPr lang="zh-CN" altLang="en-US" sz="2800" dirty="0">
                <a:cs typeface="Courier New" panose="02070309020205020404" pitchFamily="49" charset="0"/>
              </a:rPr>
              <a:t>数组下标可以是任何整数表达式</a:t>
            </a:r>
            <a:endParaRPr lang="en-US" altLang="zh-CN" sz="2800" dirty="0">
              <a:cs typeface="Courier New" panose="02070309020205020404" pitchFamily="49" charset="0"/>
            </a:endParaRPr>
          </a:p>
          <a:p>
            <a:pPr marL="742950" lvl="2" indent="0" eaLnBrk="1" hangingPunct="1">
              <a:spcBef>
                <a:spcPts val="1800"/>
              </a:spcBef>
              <a:buNone/>
            </a:pPr>
            <a:r>
              <a:rPr lang="en-US" altLang="zh-CN" dirty="0">
                <a:cs typeface="Courier New" panose="02070309020205020404" pitchFamily="49" charset="0"/>
              </a:rPr>
              <a:t>		</a:t>
            </a:r>
            <a:r>
              <a:rPr lang="en-US" altLang="zh-CN" sz="2800" dirty="0">
                <a:cs typeface="Courier New" panose="02070309020205020404" pitchFamily="49" charset="0"/>
              </a:rPr>
              <a:t>a[ </a:t>
            </a:r>
            <a:r>
              <a:rPr lang="en-US" altLang="zh-CN" sz="2800" dirty="0" err="1">
                <a:cs typeface="Courier New" panose="02070309020205020404" pitchFamily="49" charset="0"/>
              </a:rPr>
              <a:t>i+j</a:t>
            </a:r>
            <a:r>
              <a:rPr lang="en-US" altLang="zh-CN" sz="2800" dirty="0">
                <a:cs typeface="Courier New" panose="02070309020205020404" pitchFamily="49" charset="0"/>
              </a:rPr>
              <a:t>*10 ] = 0;</a:t>
            </a:r>
          </a:p>
          <a:p>
            <a:pPr marL="609585" indent="-609585" eaLnBrk="1" hangingPunct="1">
              <a:spcBef>
                <a:spcPts val="1800"/>
              </a:spcBef>
            </a:pPr>
            <a:r>
              <a:rPr lang="zh-CN" altLang="en-US" sz="2800" dirty="0">
                <a:cs typeface="Courier New" panose="02070309020205020404" pitchFamily="49" charset="0"/>
              </a:rPr>
              <a:t>注意：数组下标表达式甚至可能会有副作用</a:t>
            </a:r>
          </a:p>
          <a:p>
            <a:pPr marL="1352535" lvl="2" indent="-609585" eaLnBrk="1" hangingPunct="1">
              <a:spcBef>
                <a:spcPts val="1800"/>
              </a:spcBef>
              <a:buNone/>
            </a:pPr>
            <a:r>
              <a:rPr lang="en-US" altLang="zh-CN" dirty="0">
                <a:cs typeface="Courier New" panose="02070309020205020404" pitchFamily="49" charset="0"/>
              </a:rPr>
              <a:t>		</a:t>
            </a:r>
            <a:r>
              <a:rPr lang="en-US" altLang="zh-CN" sz="3200" dirty="0" err="1">
                <a:cs typeface="Courier New" panose="02070309020205020404" pitchFamily="49" charset="0"/>
              </a:rPr>
              <a:t>i</a:t>
            </a:r>
            <a:r>
              <a:rPr lang="en-US" altLang="zh-CN" sz="3200" dirty="0">
                <a:cs typeface="Courier New" panose="02070309020205020404" pitchFamily="49" charset="0"/>
              </a:rPr>
              <a:t> = 0;</a:t>
            </a:r>
          </a:p>
          <a:p>
            <a:pPr marL="1352535" lvl="2" indent="-609585" eaLnBrk="1" hangingPunct="1">
              <a:spcBef>
                <a:spcPts val="1800"/>
              </a:spcBef>
              <a:buNone/>
            </a:pPr>
            <a:r>
              <a:rPr lang="en-US" altLang="zh-CN" sz="3200" dirty="0">
                <a:cs typeface="Courier New" panose="02070309020205020404" pitchFamily="49" charset="0"/>
              </a:rPr>
              <a:t>		while (</a:t>
            </a:r>
            <a:r>
              <a:rPr lang="en-US" altLang="zh-CN" sz="3200" dirty="0" err="1">
                <a:cs typeface="Courier New" panose="02070309020205020404" pitchFamily="49" charset="0"/>
              </a:rPr>
              <a:t>i</a:t>
            </a:r>
            <a:r>
              <a:rPr lang="en-US" altLang="zh-CN" sz="3200" dirty="0">
                <a:cs typeface="Courier New" panose="02070309020205020404" pitchFamily="49" charset="0"/>
              </a:rPr>
              <a:t> &lt; N)</a:t>
            </a:r>
          </a:p>
          <a:p>
            <a:pPr marL="1352535" lvl="2" indent="-609585" eaLnBrk="1" hangingPunct="1">
              <a:spcBef>
                <a:spcPts val="1800"/>
              </a:spcBef>
              <a:buNone/>
            </a:pPr>
            <a:r>
              <a:rPr lang="en-US" altLang="zh-CN" sz="3200" dirty="0">
                <a:cs typeface="Courier New" panose="02070309020205020404" pitchFamily="49" charset="0"/>
              </a:rPr>
              <a:t>			a[</a:t>
            </a:r>
            <a:r>
              <a:rPr lang="en-US" altLang="zh-CN" sz="3200" dirty="0" err="1">
                <a:cs typeface="Courier New" panose="02070309020205020404" pitchFamily="49" charset="0"/>
              </a:rPr>
              <a:t>i</a:t>
            </a:r>
            <a:r>
              <a:rPr lang="en-US" altLang="zh-CN" sz="3200" dirty="0">
                <a:cs typeface="Courier New" panose="02070309020205020404" pitchFamily="49" charset="0"/>
              </a:rPr>
              <a:t>++] = 0;</a:t>
            </a:r>
          </a:p>
        </p:txBody>
      </p:sp>
      <p:sp>
        <p:nvSpPr>
          <p:cNvPr id="22532" name="Slide Number Placeholder 4"/>
          <p:cNvSpPr txBox="1">
            <a:spLocks noGrp="1"/>
          </p:cNvSpPr>
          <p:nvPr/>
        </p:nvSpPr>
        <p:spPr bwMode="auto">
          <a:xfrm>
            <a:off x="5715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defRPr/>
            </a:pPr>
            <a:fld id="{17C06EC2-AC9B-4BD6-910E-A724F17D8714}" type="slidenum">
              <a:rPr lang="zh-CN" altLang="en-US" sz="1200" b="0">
                <a:solidFill>
                  <a:schemeClr val="tx1"/>
                </a:solidFill>
                <a:latin typeface="Arial" panose="020B0604020202020204" pitchFamily="34" charset="0"/>
                <a:ea typeface="宋体" panose="02010600030101010101" pitchFamily="2" charset="-122"/>
                <a:cs typeface="Courier New" panose="02070309020205020404" pitchFamily="49" charset="0"/>
              </a:rPr>
              <a:pPr algn="ctr">
                <a:lnSpc>
                  <a:spcPct val="100000"/>
                </a:lnSpc>
                <a:spcBef>
                  <a:spcPct val="0"/>
                </a:spcBef>
                <a:buClrTx/>
                <a:buFontTx/>
                <a:buNone/>
                <a:defRPr/>
              </a:pPr>
              <a:t>14</a:t>
            </a:fld>
            <a:endParaRPr lang="en-US" altLang="zh-CN" sz="1800" b="0">
              <a:solidFill>
                <a:schemeClr val="tx1"/>
              </a:solidFill>
              <a:latin typeface="Times New Roman" panose="02020603050405020304" pitchFamily="18"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523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4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46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74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46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46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74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6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sz="4000" dirty="0"/>
              <a:t>数组下标</a:t>
            </a:r>
            <a:endParaRPr lang="en-US" altLang="zh-CN" sz="4000" dirty="0"/>
          </a:p>
        </p:txBody>
      </p:sp>
      <p:sp>
        <p:nvSpPr>
          <p:cNvPr id="2075651" name="Content Placeholder 2"/>
          <p:cNvSpPr>
            <a:spLocks noGrp="1"/>
          </p:cNvSpPr>
          <p:nvPr>
            <p:ph idx="4294967295"/>
          </p:nvPr>
        </p:nvSpPr>
        <p:spPr/>
        <p:txBody>
          <a:bodyPr vert="horz" wrap="square" lIns="92075" tIns="46039" rIns="92075" bIns="46039" numCol="1" anchor="t" anchorCtr="0" compatLnSpc="1">
            <a:prstTxWarp prst="textNoShape">
              <a:avLst/>
            </a:prstTxWarp>
          </a:bodyPr>
          <a:lstStyle/>
          <a:p>
            <a:pPr marL="609585" indent="-609585" eaLnBrk="1" hangingPunct="1">
              <a:defRPr/>
            </a:pPr>
            <a:r>
              <a:rPr lang="zh-CN" altLang="en-US" sz="2400" dirty="0">
                <a:cs typeface="Courier New" panose="02070309020205020404" pitchFamily="49" charset="0"/>
              </a:rPr>
              <a:t>考察如下程序</a:t>
            </a:r>
          </a:p>
          <a:p>
            <a:pPr marL="1009635" lvl="1" indent="-609585" eaLnBrk="1" hangingPunct="1">
              <a:lnSpc>
                <a:spcPct val="80000"/>
              </a:lnSpc>
              <a:spcBef>
                <a:spcPts val="1200"/>
              </a:spcBef>
              <a:buNone/>
              <a:defRPr/>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dirty="0" err="1">
                <a:latin typeface="Courier New" panose="02070309020205020404" pitchFamily="49" charset="0"/>
                <a:ea typeface="宋体" panose="02010600030101010101" pitchFamily="2" charset="-122"/>
                <a:cs typeface="Courier New" panose="02070309020205020404" pitchFamily="49" charset="0"/>
              </a:rPr>
              <a:t>i</a:t>
            </a:r>
            <a:r>
              <a:rPr lang="en-US" altLang="zh-CN" dirty="0">
                <a:latin typeface="Courier New" panose="02070309020205020404" pitchFamily="49" charset="0"/>
                <a:ea typeface="宋体" panose="02010600030101010101" pitchFamily="2" charset="-122"/>
                <a:cs typeface="Courier New" panose="02070309020205020404" pitchFamily="49" charset="0"/>
              </a:rPr>
              <a:t> = 0;</a:t>
            </a:r>
          </a:p>
          <a:p>
            <a:pPr marL="1009635" lvl="1" indent="-609585" eaLnBrk="1" hangingPunct="1">
              <a:lnSpc>
                <a:spcPct val="80000"/>
              </a:lnSpc>
              <a:spcBef>
                <a:spcPts val="600"/>
              </a:spcBef>
              <a:buNone/>
              <a:defRPr/>
            </a:pPr>
            <a:r>
              <a:rPr lang="en-US" altLang="zh-CN" dirty="0">
                <a:latin typeface="Courier New" panose="02070309020205020404" pitchFamily="49" charset="0"/>
                <a:ea typeface="宋体" panose="02010600030101010101" pitchFamily="2" charset="-122"/>
                <a:cs typeface="Courier New" panose="02070309020205020404" pitchFamily="49" charset="0"/>
              </a:rPr>
              <a:t>	while (</a:t>
            </a:r>
            <a:r>
              <a:rPr lang="en-US" altLang="zh-CN" dirty="0" err="1">
                <a:latin typeface="Courier New" panose="02070309020205020404" pitchFamily="49" charset="0"/>
                <a:ea typeface="宋体" panose="02010600030101010101" pitchFamily="2" charset="-122"/>
                <a:cs typeface="Courier New" panose="02070309020205020404" pitchFamily="49" charset="0"/>
              </a:rPr>
              <a:t>i</a:t>
            </a:r>
            <a:r>
              <a:rPr lang="en-US" altLang="zh-CN" dirty="0">
                <a:latin typeface="Courier New" panose="02070309020205020404" pitchFamily="49" charset="0"/>
                <a:ea typeface="宋体" panose="02010600030101010101" pitchFamily="2" charset="-122"/>
                <a:cs typeface="Courier New" panose="02070309020205020404" pitchFamily="49" charset="0"/>
              </a:rPr>
              <a:t> &lt; N)</a:t>
            </a:r>
          </a:p>
          <a:p>
            <a:pPr marL="1009635" lvl="1" indent="-609585" eaLnBrk="1" hangingPunct="1">
              <a:lnSpc>
                <a:spcPct val="80000"/>
              </a:lnSpc>
              <a:spcBef>
                <a:spcPts val="600"/>
              </a:spcBef>
              <a:buNone/>
              <a:defRPr/>
            </a:pPr>
            <a:r>
              <a:rPr lang="en-US" altLang="zh-CN" dirty="0">
                <a:latin typeface="Courier New" panose="02070309020205020404" pitchFamily="49" charset="0"/>
                <a:ea typeface="宋体" panose="02010600030101010101" pitchFamily="2" charset="-122"/>
                <a:cs typeface="Courier New" panose="02070309020205020404" pitchFamily="49" charset="0"/>
              </a:rPr>
              <a:t>		a[</a:t>
            </a:r>
            <a:r>
              <a:rPr lang="en-US" altLang="zh-CN" dirty="0" err="1">
                <a:latin typeface="Courier New" panose="02070309020205020404" pitchFamily="49" charset="0"/>
                <a:ea typeface="宋体" panose="02010600030101010101" pitchFamily="2" charset="-122"/>
                <a:cs typeface="Courier New" panose="02070309020205020404" pitchFamily="49" charset="0"/>
              </a:rPr>
              <a:t>i</a:t>
            </a:r>
            <a:r>
              <a:rPr lang="en-US" altLang="zh-CN" dirty="0">
                <a:latin typeface="Courier New" panose="02070309020205020404" pitchFamily="49" charset="0"/>
                <a:ea typeface="宋体" panose="02010600030101010101" pitchFamily="2" charset="-122"/>
                <a:cs typeface="Courier New" panose="02070309020205020404" pitchFamily="49" charset="0"/>
              </a:rPr>
              <a:t>] = b[</a:t>
            </a:r>
            <a:r>
              <a:rPr lang="en-US" altLang="zh-CN" dirty="0" err="1">
                <a:latin typeface="Courier New" panose="02070309020205020404" pitchFamily="49" charset="0"/>
                <a:ea typeface="宋体" panose="02010600030101010101" pitchFamily="2" charset="-122"/>
                <a:cs typeface="Courier New" panose="02070309020205020404" pitchFamily="49" charset="0"/>
              </a:rPr>
              <a:t>i</a:t>
            </a:r>
            <a:r>
              <a:rPr lang="en-US" altLang="zh-CN" dirty="0">
                <a:latin typeface="Courier New" panose="02070309020205020404" pitchFamily="49" charset="0"/>
                <a:ea typeface="宋体" panose="02010600030101010101" pitchFamily="2" charset="-122"/>
                <a:cs typeface="Courier New" panose="02070309020205020404" pitchFamily="49" charset="0"/>
              </a:rPr>
              <a:t>++];</a:t>
            </a:r>
          </a:p>
          <a:p>
            <a:pPr marL="609585" indent="-609585" eaLnBrk="1" hangingPunct="1">
              <a:defRPr/>
            </a:pPr>
            <a:r>
              <a:rPr lang="zh-CN" altLang="en-US" sz="2400" dirty="0">
                <a:cs typeface="Courier New" panose="02070309020205020404" pitchFamily="49" charset="0"/>
              </a:rPr>
              <a:t>表达式 </a:t>
            </a:r>
            <a:r>
              <a:rPr lang="en-US" altLang="zh-CN" sz="2400" dirty="0">
                <a:cs typeface="Courier New" panose="02070309020205020404" pitchFamily="49" charset="0"/>
              </a:rPr>
              <a:t>a[</a:t>
            </a:r>
            <a:r>
              <a:rPr lang="en-US" altLang="zh-CN" sz="2400" dirty="0" err="1">
                <a:cs typeface="Courier New" panose="02070309020205020404" pitchFamily="49" charset="0"/>
              </a:rPr>
              <a:t>i</a:t>
            </a:r>
            <a:r>
              <a:rPr lang="en-US" altLang="zh-CN" sz="2400" dirty="0">
                <a:cs typeface="Courier New" panose="02070309020205020404" pitchFamily="49" charset="0"/>
              </a:rPr>
              <a:t>] = b[</a:t>
            </a:r>
            <a:r>
              <a:rPr lang="en-US" altLang="zh-CN" sz="2400" dirty="0" err="1">
                <a:cs typeface="Courier New" panose="02070309020205020404" pitchFamily="49" charset="0"/>
              </a:rPr>
              <a:t>i</a:t>
            </a:r>
            <a:r>
              <a:rPr lang="en-US" altLang="zh-CN" sz="2400" dirty="0">
                <a:cs typeface="Courier New" panose="02070309020205020404" pitchFamily="49" charset="0"/>
              </a:rPr>
              <a:t>++] </a:t>
            </a:r>
            <a:r>
              <a:rPr lang="zh-CN" altLang="en-US" sz="2400" dirty="0">
                <a:cs typeface="Courier New" panose="02070309020205020404" pitchFamily="49" charset="0"/>
              </a:rPr>
              <a:t>访问了 </a:t>
            </a:r>
            <a:r>
              <a:rPr lang="en-US" altLang="zh-CN" sz="2400" dirty="0" err="1">
                <a:cs typeface="Courier New" panose="02070309020205020404" pitchFamily="49" charset="0"/>
              </a:rPr>
              <a:t>i</a:t>
            </a:r>
            <a:r>
              <a:rPr lang="zh-CN" altLang="en-US" sz="2400" dirty="0">
                <a:cs typeface="Courier New" panose="02070309020205020404" pitchFamily="49" charset="0"/>
              </a:rPr>
              <a:t>的值并且修改了 </a:t>
            </a:r>
            <a:r>
              <a:rPr lang="en-US" altLang="zh-CN" sz="2400" dirty="0" err="1">
                <a:cs typeface="Courier New" panose="02070309020205020404" pitchFamily="49" charset="0"/>
              </a:rPr>
              <a:t>i</a:t>
            </a:r>
            <a:endParaRPr lang="zh-CN" altLang="en-US" sz="2400" dirty="0">
              <a:cs typeface="Courier New" panose="02070309020205020404" pitchFamily="49" charset="0"/>
            </a:endParaRPr>
          </a:p>
          <a:p>
            <a:pPr marL="609585" indent="-609585" eaLnBrk="1" hangingPunct="1">
              <a:defRPr/>
            </a:pPr>
            <a:r>
              <a:rPr lang="zh-CN" altLang="en-US" sz="2400" dirty="0">
                <a:cs typeface="Courier New" panose="02070309020205020404" pitchFamily="49" charset="0"/>
              </a:rPr>
              <a:t>结果导致不可预知的行为</a:t>
            </a:r>
          </a:p>
          <a:p>
            <a:pPr marL="990575" lvl="1" indent="-533387" eaLnBrk="1" hangingPunct="1">
              <a:defRPr/>
            </a:pPr>
            <a:r>
              <a:rPr lang="en-US" altLang="zh-CN" dirty="0" err="1">
                <a:cs typeface="Courier New" panose="02070309020205020404" pitchFamily="49" charset="0"/>
              </a:rPr>
              <a:t>i</a:t>
            </a:r>
            <a:r>
              <a:rPr lang="en-US" altLang="zh-CN" dirty="0">
                <a:cs typeface="Courier New" panose="02070309020205020404" pitchFamily="49" charset="0"/>
              </a:rPr>
              <a:t> </a:t>
            </a:r>
            <a:r>
              <a:rPr lang="zh-CN" altLang="en-US" dirty="0">
                <a:cs typeface="Courier New" panose="02070309020205020404" pitchFamily="49" charset="0"/>
              </a:rPr>
              <a:t>何时自增由编译器的实现决定</a:t>
            </a:r>
          </a:p>
          <a:p>
            <a:pPr marL="609585" indent="-609585" eaLnBrk="1" hangingPunct="1">
              <a:defRPr/>
            </a:pPr>
            <a:r>
              <a:rPr lang="zh-CN" altLang="en-US" sz="2400" dirty="0">
                <a:cs typeface="Courier New" panose="02070309020205020404" pitchFamily="49" charset="0"/>
              </a:rPr>
              <a:t>从下标中移走自增操作可以避免此类问题的发生</a:t>
            </a:r>
            <a:endParaRPr lang="en-US" altLang="zh-CN" sz="2400" dirty="0">
              <a:cs typeface="Courier New" panose="02070309020205020404" pitchFamily="49" charset="0"/>
            </a:endParaRPr>
          </a:p>
          <a:p>
            <a:pPr marL="1009635" lvl="1" indent="-609585" eaLnBrk="1" hangingPunct="1">
              <a:lnSpc>
                <a:spcPct val="80000"/>
              </a:lnSpc>
              <a:spcBef>
                <a:spcPts val="1200"/>
              </a:spcBef>
              <a:buNone/>
              <a:defRPr/>
            </a:pPr>
            <a:r>
              <a:rPr lang="en-US" altLang="zh-CN" dirty="0">
                <a:latin typeface="Courier New" panose="02070309020205020404" pitchFamily="49" charset="0"/>
                <a:ea typeface="宋体" panose="02010600030101010101" pitchFamily="2" charset="-122"/>
              </a:rPr>
              <a:t>	for (</a:t>
            </a:r>
            <a:r>
              <a:rPr lang="en-US" altLang="zh-CN" dirty="0" err="1">
                <a:latin typeface="Courier New" panose="02070309020205020404" pitchFamily="49" charset="0"/>
                <a:ea typeface="宋体" panose="02010600030101010101" pitchFamily="2" charset="-122"/>
              </a:rPr>
              <a:t>i</a:t>
            </a:r>
            <a:r>
              <a:rPr lang="en-US" altLang="zh-CN" dirty="0">
                <a:latin typeface="Courier New" panose="02070309020205020404" pitchFamily="49" charset="0"/>
                <a:ea typeface="宋体" panose="02010600030101010101" pitchFamily="2" charset="-122"/>
              </a:rPr>
              <a:t> = 0; </a:t>
            </a:r>
            <a:r>
              <a:rPr lang="en-US" altLang="zh-CN" dirty="0" err="1">
                <a:latin typeface="Courier New" panose="02070309020205020404" pitchFamily="49" charset="0"/>
                <a:ea typeface="宋体" panose="02010600030101010101" pitchFamily="2" charset="-122"/>
              </a:rPr>
              <a:t>i</a:t>
            </a:r>
            <a:r>
              <a:rPr lang="en-US" altLang="zh-CN" dirty="0">
                <a:latin typeface="Courier New" panose="02070309020205020404" pitchFamily="49" charset="0"/>
                <a:ea typeface="宋体" panose="02010600030101010101" pitchFamily="2" charset="-122"/>
              </a:rPr>
              <a:t> &lt; N; </a:t>
            </a:r>
            <a:r>
              <a:rPr lang="en-US" altLang="zh-CN" dirty="0" err="1">
                <a:latin typeface="Courier New" panose="02070309020205020404" pitchFamily="49" charset="0"/>
                <a:ea typeface="宋体" panose="02010600030101010101" pitchFamily="2" charset="-122"/>
              </a:rPr>
              <a:t>i</a:t>
            </a:r>
            <a:r>
              <a:rPr lang="en-US" altLang="zh-CN" dirty="0">
                <a:latin typeface="Courier New" panose="02070309020205020404" pitchFamily="49" charset="0"/>
                <a:ea typeface="宋体" panose="02010600030101010101" pitchFamily="2" charset="-122"/>
              </a:rPr>
              <a:t>++)</a:t>
            </a:r>
          </a:p>
          <a:p>
            <a:pPr marL="1009635" lvl="1" indent="-609585" eaLnBrk="1" hangingPunct="1">
              <a:lnSpc>
                <a:spcPct val="80000"/>
              </a:lnSpc>
              <a:spcBef>
                <a:spcPts val="600"/>
              </a:spcBef>
              <a:buNone/>
              <a:defRPr/>
            </a:pPr>
            <a:r>
              <a:rPr lang="en-US" altLang="zh-CN" dirty="0">
                <a:latin typeface="Courier New" panose="02070309020205020404" pitchFamily="49" charset="0"/>
                <a:ea typeface="宋体" panose="02010600030101010101" pitchFamily="2" charset="-122"/>
              </a:rPr>
              <a:t>	 		a[</a:t>
            </a:r>
            <a:r>
              <a:rPr lang="en-US" altLang="zh-CN" dirty="0" err="1">
                <a:latin typeface="Courier New" panose="02070309020205020404" pitchFamily="49" charset="0"/>
                <a:ea typeface="宋体" panose="02010600030101010101" pitchFamily="2" charset="-122"/>
              </a:rPr>
              <a:t>i</a:t>
            </a:r>
            <a:r>
              <a:rPr lang="en-US" altLang="zh-CN" dirty="0">
                <a:latin typeface="Courier New" panose="02070309020205020404" pitchFamily="49" charset="0"/>
                <a:ea typeface="宋体" panose="02010600030101010101" pitchFamily="2" charset="-122"/>
              </a:rPr>
              <a:t>] = b[</a:t>
            </a:r>
            <a:r>
              <a:rPr lang="en-US" altLang="zh-CN" dirty="0" err="1">
                <a:latin typeface="Courier New" panose="02070309020205020404" pitchFamily="49" charset="0"/>
                <a:ea typeface="宋体" panose="02010600030101010101" pitchFamily="2" charset="-122"/>
              </a:rPr>
              <a:t>i</a:t>
            </a:r>
            <a:r>
              <a:rPr lang="en-US" altLang="zh-CN" dirty="0">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135444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75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56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756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75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756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756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756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75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65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t>程序</a:t>
            </a:r>
            <a:r>
              <a:rPr lang="zh-CN" altLang="zh-CN" dirty="0"/>
              <a:t>reverse.c</a:t>
            </a:r>
            <a:r>
              <a:rPr lang="zh-CN" altLang="en-US" dirty="0"/>
              <a:t>：数列反向</a:t>
            </a:r>
            <a:endParaRPr lang="en-US" altLang="zh-CN" dirty="0"/>
          </a:p>
        </p:txBody>
      </p:sp>
      <p:sp>
        <p:nvSpPr>
          <p:cNvPr id="2077699" name="Content Placeholder 2"/>
          <p:cNvSpPr>
            <a:spLocks noGrp="1"/>
          </p:cNvSpPr>
          <p:nvPr>
            <p:ph idx="4294967295"/>
          </p:nvPr>
        </p:nvSpPr>
        <p:spPr/>
        <p:txBody>
          <a:bodyPr vert="horz" wrap="square" lIns="92075" tIns="46039" rIns="92075" bIns="46039" numCol="1" anchor="t" anchorCtr="0" compatLnSpc="1">
            <a:prstTxWarp prst="textNoShape">
              <a:avLst/>
            </a:prstTxWarp>
          </a:bodyPr>
          <a:lstStyle/>
          <a:p>
            <a:pPr marL="609585" indent="-609585" eaLnBrk="1" hangingPunct="1">
              <a:lnSpc>
                <a:spcPct val="160000"/>
              </a:lnSpc>
              <a:spcBef>
                <a:spcPct val="30000"/>
              </a:spcBef>
            </a:pPr>
            <a:r>
              <a:rPr lang="zh-CN" altLang="en-US" sz="2800" dirty="0">
                <a:cs typeface="Courier New" panose="02070309020205020404" pitchFamily="49" charset="0"/>
              </a:rPr>
              <a:t>要求用户录入一串数，然后按反向顺序输出这些数：</a:t>
            </a:r>
            <a:endParaRPr lang="en-US" altLang="zh-CN" sz="2800" dirty="0">
              <a:cs typeface="Courier New" panose="02070309020205020404" pitchFamily="49" charset="0"/>
            </a:endParaRPr>
          </a:p>
          <a:p>
            <a:pPr marL="609585" indent="-609585" eaLnBrk="1" hangingPunct="1">
              <a:lnSpc>
                <a:spcPct val="160000"/>
              </a:lnSpc>
              <a:spcBef>
                <a:spcPct val="30000"/>
              </a:spcBef>
              <a:buNone/>
            </a:pPr>
            <a:r>
              <a:rPr lang="en-US" altLang="zh-CN" sz="2800" dirty="0">
                <a:latin typeface="Courier New" panose="02070309020205020404" pitchFamily="49" charset="0"/>
                <a:ea typeface="宋体" panose="02010600030101010101" pitchFamily="2" charset="-122"/>
                <a:cs typeface="Courier New" panose="02070309020205020404" pitchFamily="49" charset="0"/>
              </a:rPr>
              <a:t>	Enter 10 numbers: </a:t>
            </a:r>
            <a:r>
              <a:rPr lang="en-US" altLang="zh-CN" sz="2800" u="sng" dirty="0">
                <a:latin typeface="Courier New" panose="02070309020205020404" pitchFamily="49" charset="0"/>
                <a:ea typeface="宋体" panose="02010600030101010101" pitchFamily="2" charset="-122"/>
                <a:cs typeface="Courier New" panose="02070309020205020404" pitchFamily="49" charset="0"/>
              </a:rPr>
              <a:t>34 82 49 102 7 94 23 11 50 31</a:t>
            </a:r>
          </a:p>
          <a:p>
            <a:pPr marL="609585" indent="-609585" eaLnBrk="1" hangingPunct="1">
              <a:lnSpc>
                <a:spcPct val="160000"/>
              </a:lnSpc>
              <a:spcBef>
                <a:spcPct val="30000"/>
              </a:spcBef>
              <a:buNone/>
            </a:pPr>
            <a:r>
              <a:rPr lang="en-US" altLang="zh-CN" sz="2800" dirty="0">
                <a:latin typeface="Courier New" panose="02070309020205020404" pitchFamily="49" charset="0"/>
                <a:ea typeface="宋体" panose="02010600030101010101" pitchFamily="2" charset="-122"/>
                <a:cs typeface="Courier New" panose="02070309020205020404" pitchFamily="49" charset="0"/>
              </a:rPr>
              <a:t>	In reverse order: 31 50 11 23 94 7 102 49 82 34</a:t>
            </a:r>
          </a:p>
          <a:p>
            <a:pPr marL="609585" indent="-609585" eaLnBrk="1" hangingPunct="1">
              <a:lnSpc>
                <a:spcPct val="160000"/>
              </a:lnSpc>
              <a:spcBef>
                <a:spcPct val="30000"/>
              </a:spcBef>
            </a:pPr>
            <a:r>
              <a:rPr lang="zh-CN" altLang="en-US" sz="2800" dirty="0">
                <a:cs typeface="Courier New" panose="02070309020205020404" pitchFamily="49" charset="0"/>
              </a:rPr>
              <a:t>编程思路</a:t>
            </a:r>
          </a:p>
          <a:p>
            <a:pPr marL="990575" lvl="1" indent="-533387" eaLnBrk="1" hangingPunct="1">
              <a:lnSpc>
                <a:spcPct val="160000"/>
              </a:lnSpc>
              <a:spcBef>
                <a:spcPct val="30000"/>
              </a:spcBef>
            </a:pPr>
            <a:r>
              <a:rPr lang="zh-CN" altLang="en-US" sz="2800" b="0" dirty="0">
                <a:cs typeface="Courier New" panose="02070309020205020404" pitchFamily="49" charset="0"/>
              </a:rPr>
              <a:t>程序在读入数时将其存储在一个数组中</a:t>
            </a:r>
          </a:p>
          <a:p>
            <a:pPr marL="990575" lvl="1" indent="-533387" eaLnBrk="1" hangingPunct="1">
              <a:lnSpc>
                <a:spcPct val="160000"/>
              </a:lnSpc>
              <a:spcBef>
                <a:spcPct val="30000"/>
              </a:spcBef>
            </a:pPr>
            <a:r>
              <a:rPr lang="zh-CN" altLang="en-US" sz="2800" b="0" dirty="0">
                <a:cs typeface="Courier New" panose="02070309020205020404" pitchFamily="49" charset="0"/>
              </a:rPr>
              <a:t>然后通过数组反向开始一个接一个地显示出数组元素</a:t>
            </a:r>
          </a:p>
        </p:txBody>
      </p:sp>
    </p:spTree>
    <p:extLst>
      <p:ext uri="{BB962C8B-B14F-4D97-AF65-F5344CB8AC3E}">
        <p14:creationId xmlns:p14="http://schemas.microsoft.com/office/powerpoint/2010/main" val="239652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22" name="Content Placeholder 2"/>
          <p:cNvSpPr>
            <a:spLocks noGrp="1"/>
          </p:cNvSpPr>
          <p:nvPr>
            <p:ph idx="4294967295"/>
          </p:nvPr>
        </p:nvSpPr>
        <p:spPr>
          <a:xfrm>
            <a:off x="1981201" y="533401"/>
            <a:ext cx="8437034" cy="5992284"/>
          </a:xfrm>
        </p:spPr>
        <p:txBody>
          <a:bodyPr vert="horz" wrap="square" lIns="92075" tIns="46039" rIns="92075" bIns="46039" numCol="1" anchor="t" anchorCtr="0" compatLnSpc="1">
            <a:prstTxWarp prst="textNoShape">
              <a:avLst/>
            </a:prstTxWarp>
          </a:bodyPr>
          <a:lstStyle/>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2400" dirty="0">
                <a:latin typeface="Courier New" panose="02070309020205020404" pitchFamily="49" charset="0"/>
                <a:ea typeface="宋体" panose="02010600030101010101" pitchFamily="2" charset="-122"/>
                <a:cs typeface="Courier New" panose="02070309020205020404" pitchFamily="49" charset="0"/>
              </a:rPr>
              <a:t>&gt;</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#define N 10</a:t>
            </a:r>
          </a:p>
          <a:p>
            <a:pPr eaLnBrk="1" hangingPunct="1">
              <a:lnSpc>
                <a:spcPct val="80000"/>
              </a:lnSpc>
              <a:spcBef>
                <a:spcPts val="600"/>
              </a:spcBef>
              <a:buNone/>
              <a:defRPr/>
            </a:pPr>
            <a:r>
              <a:rPr lang="en-US" altLang="zh-CN" sz="2400" dirty="0" err="1">
                <a:latin typeface="Courier New" panose="02070309020205020404" pitchFamily="49" charset="0"/>
                <a:ea typeface="宋体" panose="02010600030101010101" pitchFamily="2" charset="-122"/>
                <a:cs typeface="Courier New" panose="02070309020205020404" pitchFamily="49" charset="0"/>
              </a:rPr>
              <a:t>int</a:t>
            </a:r>
            <a:r>
              <a:rPr lang="en-US" altLang="zh-CN" sz="2400" dirty="0">
                <a:latin typeface="Courier New" panose="02070309020205020404" pitchFamily="49" charset="0"/>
                <a:ea typeface="宋体" panose="02010600030101010101" pitchFamily="2" charset="-122"/>
                <a:cs typeface="Courier New" panose="02070309020205020404" pitchFamily="49" charset="0"/>
              </a:rPr>
              <a:t> main(void)</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80000"/>
              </a:lnSpc>
              <a:spcBef>
                <a:spcPts val="600"/>
              </a:spcBef>
              <a:buFont typeface="Wingdings 2" panose="05020102010507070707" pitchFamily="18" charset="2"/>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int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a[N],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("Enter %d numbers: ", N);</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for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 0;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&lt; N;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80000"/>
              </a:lnSpc>
              <a:spcBef>
                <a:spcPts val="600"/>
              </a:spcBef>
              <a:buNone/>
              <a:defRPr/>
            </a:pP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scanf</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("%d", &amp;a[</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("In reverse order:");</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for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 N - 1;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&gt;= 0;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80000"/>
              </a:lnSpc>
              <a:spcBef>
                <a:spcPts val="600"/>
              </a:spcBef>
              <a:buNone/>
              <a:defRPr/>
            </a:pP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 %d", a[</a:t>
            </a:r>
            <a:r>
              <a:rPr lang="en-US" altLang="zh-CN" sz="2400" dirty="0" err="1">
                <a:solidFill>
                  <a:srgbClr val="C00000"/>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rgbClr val="C00000"/>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("\n");	</a:t>
            </a:r>
          </a:p>
          <a:p>
            <a:pPr eaLnBrk="1" hangingPunct="1">
              <a:lnSpc>
                <a:spcPct val="80000"/>
              </a:lnSpc>
              <a:spcBef>
                <a:spcPts val="600"/>
              </a:spcBef>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  	return 0;</a:t>
            </a:r>
          </a:p>
          <a:p>
            <a:pPr eaLnBrk="1" hangingPunct="1">
              <a:lnSpc>
                <a:spcPct val="80000"/>
              </a:lnSpc>
              <a:spcBef>
                <a:spcPts val="600"/>
              </a:spcBef>
              <a:buFont typeface="Wingdings 2" panose="05020102010507070707" pitchFamily="18" charset="2"/>
              <a:buNone/>
              <a:defRPr/>
            </a:pP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73971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617" y="1066800"/>
            <a:ext cx="7848600" cy="1079500"/>
          </a:xfrm>
          <a:prstGeom prst="rect">
            <a:avLst/>
          </a:prstGeom>
          <a:noFill/>
          <a:ln w="9525">
            <a:noFill/>
            <a:miter lim="800000"/>
            <a:headEnd/>
            <a:tailEnd/>
          </a:ln>
          <a:effectLst/>
        </p:spPr>
        <p:txBody>
          <a:bodyPr lIns="92075" tIns="46039" rIns="92075" bIns="46039" anchor="ctr"/>
          <a:lstStyle>
            <a:lvl1pPr defTabSz="762000">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defTabSz="762000">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defTabSz="762000">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defTabSz="762000">
              <a:spcBef>
                <a:spcPct val="20000"/>
              </a:spcBef>
              <a:buChar char="–"/>
              <a:defRPr sz="2000">
                <a:solidFill>
                  <a:schemeClr val="tx1"/>
                </a:solidFill>
                <a:latin typeface="Arial" charset="0"/>
                <a:ea typeface="宋体" pitchFamily="2" charset="-122"/>
              </a:defRPr>
            </a:lvl4pPr>
            <a:lvl5pPr marL="2057400" indent="-228600" defTabSz="762000">
              <a:spcBef>
                <a:spcPct val="20000"/>
              </a:spcBef>
              <a:buChar char="»"/>
              <a:defRPr sz="2000">
                <a:solidFill>
                  <a:schemeClr val="tx1"/>
                </a:solidFill>
                <a:latin typeface="Arial" charset="0"/>
                <a:ea typeface="宋体" pitchFamily="2" charset="-122"/>
              </a:defRPr>
            </a:lvl5pPr>
            <a:lvl6pPr marL="25146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cs typeface="Courier New" panose="02070309020205020404" pitchFamily="49" charset="0"/>
              </a:rPr>
              <a:t> </a:t>
            </a:r>
            <a:r>
              <a:rPr lang="zh-CN" altLang="en-US" sz="4000" dirty="0">
                <a:solidFill>
                  <a:schemeClr val="tx1"/>
                </a:solidFill>
                <a:latin typeface="Verdana" pitchFamily="34" charset="0"/>
                <a:ea typeface="黑体" pitchFamily="49" charset="-122"/>
                <a:cs typeface="Courier New" panose="02070309020205020404" pitchFamily="49" charset="0"/>
              </a:rPr>
              <a:t>本章要点</a:t>
            </a:r>
          </a:p>
        </p:txBody>
      </p:sp>
      <p:sp>
        <p:nvSpPr>
          <p:cNvPr id="1623045" name="Rectangle 5"/>
          <p:cNvSpPr>
            <a:spLocks noChangeArrowheads="1"/>
          </p:cNvSpPr>
          <p:nvPr/>
        </p:nvSpPr>
        <p:spPr bwMode="auto">
          <a:xfrm>
            <a:off x="2855384" y="2895601"/>
            <a:ext cx="6265333" cy="3200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9">
            <a:flatTx/>
          </a:bodyPr>
          <a:lstStyle>
            <a:lvl1pPr marL="342900" indent="-342900" defTabSz="762000">
              <a:spcBef>
                <a:spcPct val="0"/>
              </a:spcBef>
              <a:defRPr>
                <a:solidFill>
                  <a:schemeClr val="tx1"/>
                </a:solidFill>
                <a:latin typeface="Arial" pitchFamily="34" charset="0"/>
              </a:defRPr>
            </a:lvl1pPr>
            <a:lvl2pPr marL="742950" indent="-285750" defTabSz="762000">
              <a:spcBef>
                <a:spcPct val="0"/>
              </a:spcBef>
              <a:defRPr>
                <a:solidFill>
                  <a:schemeClr val="tx1"/>
                </a:solidFill>
                <a:latin typeface="Arial" pitchFamily="34" charset="0"/>
              </a:defRPr>
            </a:lvl2pPr>
            <a:lvl3pPr marL="1143000" indent="-228600" defTabSz="762000">
              <a:spcBef>
                <a:spcPct val="0"/>
              </a:spcBef>
              <a:defRPr>
                <a:solidFill>
                  <a:schemeClr val="tx1"/>
                </a:solidFill>
                <a:latin typeface="Arial" pitchFamily="34" charset="0"/>
              </a:defRPr>
            </a:lvl3pPr>
            <a:lvl4pPr marL="1600200" indent="-228600" defTabSz="762000">
              <a:spcBef>
                <a:spcPct val="0"/>
              </a:spcBef>
              <a:defRPr>
                <a:solidFill>
                  <a:schemeClr val="tx1"/>
                </a:solidFill>
                <a:latin typeface="Arial" pitchFamily="34" charset="0"/>
              </a:defRPr>
            </a:lvl4pPr>
            <a:lvl5pPr marL="2057400" indent="-228600" defTabSz="762000">
              <a:spcBef>
                <a:spcPct val="0"/>
              </a:spcBef>
              <a:defRPr>
                <a:solidFill>
                  <a:schemeClr val="tx1"/>
                </a:solidFill>
                <a:latin typeface="Arial" pitchFamily="34" charset="0"/>
              </a:defRPr>
            </a:lvl5pPr>
            <a:lvl6pPr marL="2514600" indent="-228600" defTabSz="762000" fontAlgn="base">
              <a:spcBef>
                <a:spcPct val="0"/>
              </a:spcBef>
              <a:spcAft>
                <a:spcPct val="0"/>
              </a:spcAft>
              <a:defRPr>
                <a:solidFill>
                  <a:schemeClr val="tx1"/>
                </a:solidFill>
                <a:latin typeface="Arial" pitchFamily="34" charset="0"/>
              </a:defRPr>
            </a:lvl6pPr>
            <a:lvl7pPr marL="2971800" indent="-228600" defTabSz="762000" fontAlgn="base">
              <a:spcBef>
                <a:spcPct val="0"/>
              </a:spcBef>
              <a:spcAft>
                <a:spcPct val="0"/>
              </a:spcAft>
              <a:defRPr>
                <a:solidFill>
                  <a:schemeClr val="tx1"/>
                </a:solidFill>
                <a:latin typeface="Arial" pitchFamily="34" charset="0"/>
              </a:defRPr>
            </a:lvl7pPr>
            <a:lvl8pPr marL="3429000" indent="-228600" defTabSz="762000" fontAlgn="base">
              <a:spcBef>
                <a:spcPct val="0"/>
              </a:spcBef>
              <a:spcAft>
                <a:spcPct val="0"/>
              </a:spcAft>
              <a:defRPr>
                <a:solidFill>
                  <a:schemeClr val="tx1"/>
                </a:solidFill>
                <a:latin typeface="Arial" pitchFamily="34" charset="0"/>
              </a:defRPr>
            </a:lvl8pPr>
            <a:lvl9pPr marL="3886200" indent="-228600" defTabSz="762000" fontAlgn="base">
              <a:spcBef>
                <a:spcPct val="0"/>
              </a:spcBef>
              <a:spcAft>
                <a:spcPct val="0"/>
              </a:spcAft>
              <a:defRPr>
                <a:solidFill>
                  <a:schemeClr val="tx1"/>
                </a:solidFill>
                <a:latin typeface="Arial" pitchFamily="34" charset="0"/>
              </a:defRPr>
            </a:lvl9pPr>
          </a:lstStyle>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002060"/>
                </a:solidFill>
                <a:effectLst>
                  <a:outerShdw blurRad="38100" dist="38100" dir="2700000" algn="tl">
                    <a:srgbClr val="C0C0C0"/>
                  </a:outerShdw>
                </a:effectLst>
                <a:latin typeface="方正姚体" pitchFamily="2" charset="-122"/>
                <a:ea typeface="方正姚体" pitchFamily="2" charset="-122"/>
              </a:rPr>
              <a:t>数组的定义和下标</a:t>
            </a:r>
          </a:p>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990099"/>
                </a:solidFill>
                <a:effectLst>
                  <a:outerShdw blurRad="38100" dist="38100" dir="2700000" algn="tl">
                    <a:srgbClr val="C0C0C0"/>
                  </a:outerShdw>
                </a:effectLst>
                <a:latin typeface="方正姚体" pitchFamily="2" charset="-122"/>
                <a:ea typeface="方正姚体" pitchFamily="2" charset="-122"/>
              </a:rPr>
              <a:t>数组的初始化</a:t>
            </a:r>
          </a:p>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002060"/>
                </a:solidFill>
                <a:effectLst>
                  <a:outerShdw blurRad="38100" dist="38100" dir="2700000" algn="tl">
                    <a:srgbClr val="C0C0C0"/>
                  </a:outerShdw>
                </a:effectLst>
                <a:latin typeface="方正姚体" pitchFamily="2" charset="-122"/>
                <a:ea typeface="方正姚体" pitchFamily="2" charset="-122"/>
              </a:rPr>
              <a:t>多维数组</a:t>
            </a:r>
          </a:p>
        </p:txBody>
      </p:sp>
    </p:spTree>
    <p:extLst>
      <p:ext uri="{BB962C8B-B14F-4D97-AF65-F5344CB8AC3E}">
        <p14:creationId xmlns:p14="http://schemas.microsoft.com/office/powerpoint/2010/main" val="152058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数组初始化</a:t>
            </a:r>
          </a:p>
        </p:txBody>
      </p:sp>
      <p:sp>
        <p:nvSpPr>
          <p:cNvPr id="149507" name="Content Placeholder 2"/>
          <p:cNvSpPr>
            <a:spLocks noGrp="1"/>
          </p:cNvSpPr>
          <p:nvPr>
            <p:ph idx="4294967295"/>
          </p:nvPr>
        </p:nvSpPr>
        <p:spPr>
          <a:xfrm>
            <a:off x="304800" y="1447800"/>
            <a:ext cx="11480800" cy="5181600"/>
          </a:xfrm>
        </p:spPr>
        <p:txBody>
          <a:bodyPr vert="horz" wrap="square" lIns="92075" tIns="46038" rIns="92075" bIns="46038" numCol="1" anchor="t" anchorCtr="0" compatLnSpc="1">
            <a:prstTxWarp prst="textNoShape">
              <a:avLst/>
            </a:prstTxWarp>
          </a:bodyPr>
          <a:lstStyle/>
          <a:p>
            <a:pPr>
              <a:lnSpc>
                <a:spcPct val="125000"/>
              </a:lnSpc>
              <a:spcBef>
                <a:spcPct val="35000"/>
              </a:spcBef>
            </a:pPr>
            <a:r>
              <a:rPr lang="zh-CN" altLang="en-US" dirty="0">
                <a:latin typeface="Courier New" panose="02070309020205020404" pitchFamily="49" charset="0"/>
              </a:rPr>
              <a:t>像其他变量一样，数组也可以在声明时获得一个初始值。</a:t>
            </a:r>
            <a:endParaRPr lang="en-US" altLang="zh-CN" dirty="0">
              <a:latin typeface="Courier New" panose="02070309020205020404" pitchFamily="49" charset="0"/>
            </a:endParaRPr>
          </a:p>
          <a:p>
            <a:pPr>
              <a:lnSpc>
                <a:spcPct val="125000"/>
              </a:lnSpc>
              <a:spcBef>
                <a:spcPct val="35000"/>
              </a:spcBef>
            </a:pPr>
            <a:r>
              <a:rPr lang="zh-CN" altLang="en-US" dirty="0">
                <a:solidFill>
                  <a:schemeClr val="hlink"/>
                </a:solidFill>
                <a:latin typeface="Courier New" panose="02070309020205020404" pitchFamily="49" charset="0"/>
              </a:rPr>
              <a:t>数组初始化式</a:t>
            </a:r>
            <a:r>
              <a:rPr lang="en-US" altLang="zh-CN" dirty="0">
                <a:latin typeface="Times New Roman" panose="02020603050405020304" pitchFamily="18" charset="0"/>
              </a:rPr>
              <a:t>(array initializer)</a:t>
            </a:r>
            <a:r>
              <a:rPr lang="zh-CN" altLang="en-US" dirty="0">
                <a:latin typeface="Courier New" panose="02070309020205020404" pitchFamily="49" charset="0"/>
              </a:rPr>
              <a:t>最通用的格式是一个常量表达式列表，列表用大括号括起来，并且内部数值用逗号进行分隔：</a:t>
            </a:r>
            <a:endParaRPr lang="en-US" altLang="zh-CN" dirty="0">
              <a:latin typeface="Courier New" panose="02070309020205020404" pitchFamily="49" charset="0"/>
            </a:endParaRPr>
          </a:p>
          <a:p>
            <a:pPr marL="857250" lvl="2" indent="0">
              <a:lnSpc>
                <a:spcPct val="125000"/>
              </a:lnSpc>
              <a:spcBef>
                <a:spcPct val="35000"/>
              </a:spcBef>
              <a:buNone/>
            </a:pPr>
            <a:r>
              <a:rPr lang="en-US" altLang="zh-CN" sz="2800" dirty="0" err="1">
                <a:latin typeface="Times New Roman" panose="02020603050405020304" pitchFamily="18" charset="0"/>
                <a:cs typeface="Courier New" panose="02070309020205020404" pitchFamily="49" charset="0"/>
              </a:rPr>
              <a:t>int</a:t>
            </a:r>
            <a:r>
              <a:rPr lang="en-US" altLang="zh-CN" sz="2800" dirty="0">
                <a:latin typeface="Times New Roman" panose="02020603050405020304" pitchFamily="18" charset="0"/>
                <a:cs typeface="Courier New" panose="02070309020205020404" pitchFamily="49" charset="0"/>
              </a:rPr>
              <a:t> a[10] = </a:t>
            </a:r>
            <a:r>
              <a:rPr lang="en-US" altLang="zh-CN" sz="2800" dirty="0">
                <a:solidFill>
                  <a:srgbClr val="FF0000"/>
                </a:solidFill>
                <a:latin typeface="Times New Roman" panose="02020603050405020304" pitchFamily="18" charset="0"/>
                <a:cs typeface="Courier New" panose="02070309020205020404" pitchFamily="49" charset="0"/>
              </a:rPr>
              <a:t>{</a:t>
            </a:r>
            <a:r>
              <a:rPr lang="en-US" altLang="zh-CN" sz="2800" dirty="0">
                <a:latin typeface="Times New Roman" panose="02020603050405020304" pitchFamily="18" charset="0"/>
                <a:cs typeface="Courier New" panose="02070309020205020404" pitchFamily="49" charset="0"/>
              </a:rPr>
              <a:t>1, 2, 3, 4, 5, 6, 7, 8, 9, 10</a:t>
            </a:r>
            <a:r>
              <a:rPr lang="en-US" altLang="zh-CN" sz="2800" dirty="0">
                <a:solidFill>
                  <a:srgbClr val="FF0000"/>
                </a:solidFill>
                <a:latin typeface="Times New Roman" panose="02020603050405020304" pitchFamily="18" charset="0"/>
                <a:cs typeface="Courier New" panose="02070309020205020404" pitchFamily="49" charset="0"/>
              </a:rPr>
              <a:t>}</a:t>
            </a:r>
            <a:r>
              <a:rPr lang="en-US" altLang="zh-CN" sz="2800" dirty="0">
                <a:latin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42108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617" y="1066800"/>
            <a:ext cx="7848600" cy="1079500"/>
          </a:xfrm>
          <a:prstGeom prst="rect">
            <a:avLst/>
          </a:prstGeom>
          <a:noFill/>
          <a:ln w="9525">
            <a:noFill/>
            <a:miter lim="800000"/>
            <a:headEnd/>
            <a:tailEnd/>
          </a:ln>
          <a:effectLst/>
        </p:spPr>
        <p:txBody>
          <a:bodyPr lIns="92075" tIns="46039" rIns="92075" bIns="46039" anchor="ctr"/>
          <a:lstStyle>
            <a:lvl1pPr defTabSz="762000">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defTabSz="762000">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defTabSz="762000">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defTabSz="762000">
              <a:spcBef>
                <a:spcPct val="20000"/>
              </a:spcBef>
              <a:buChar char="–"/>
              <a:defRPr sz="2000">
                <a:solidFill>
                  <a:schemeClr val="tx1"/>
                </a:solidFill>
                <a:latin typeface="Arial" charset="0"/>
                <a:ea typeface="宋体" pitchFamily="2" charset="-122"/>
              </a:defRPr>
            </a:lvl4pPr>
            <a:lvl5pPr marL="2057400" indent="-228600" defTabSz="762000">
              <a:spcBef>
                <a:spcPct val="20000"/>
              </a:spcBef>
              <a:buChar char="»"/>
              <a:defRPr sz="2000">
                <a:solidFill>
                  <a:schemeClr val="tx1"/>
                </a:solidFill>
                <a:latin typeface="Arial" charset="0"/>
                <a:ea typeface="宋体" pitchFamily="2" charset="-122"/>
              </a:defRPr>
            </a:lvl5pPr>
            <a:lvl6pPr marL="25146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cs typeface="Courier New" panose="02070309020205020404" pitchFamily="49" charset="0"/>
              </a:rPr>
              <a:t> </a:t>
            </a:r>
            <a:r>
              <a:rPr lang="zh-CN" altLang="en-US" sz="4000" dirty="0">
                <a:solidFill>
                  <a:schemeClr val="tx1"/>
                </a:solidFill>
                <a:latin typeface="Verdana" pitchFamily="34" charset="0"/>
                <a:ea typeface="黑体" pitchFamily="49" charset="-122"/>
                <a:cs typeface="Courier New" panose="02070309020205020404" pitchFamily="49" charset="0"/>
              </a:rPr>
              <a:t>本章要点</a:t>
            </a:r>
          </a:p>
        </p:txBody>
      </p:sp>
      <p:sp>
        <p:nvSpPr>
          <p:cNvPr id="1623045" name="Rectangle 5"/>
          <p:cNvSpPr>
            <a:spLocks noChangeArrowheads="1"/>
          </p:cNvSpPr>
          <p:nvPr/>
        </p:nvSpPr>
        <p:spPr bwMode="auto">
          <a:xfrm>
            <a:off x="2855384" y="2895601"/>
            <a:ext cx="6265333" cy="3200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9">
            <a:flatTx/>
          </a:bodyPr>
          <a:lstStyle>
            <a:lvl1pPr marL="342900" indent="-342900" defTabSz="762000">
              <a:spcBef>
                <a:spcPct val="0"/>
              </a:spcBef>
              <a:defRPr>
                <a:solidFill>
                  <a:schemeClr val="tx1"/>
                </a:solidFill>
                <a:latin typeface="Arial" pitchFamily="34" charset="0"/>
              </a:defRPr>
            </a:lvl1pPr>
            <a:lvl2pPr marL="742950" indent="-285750" defTabSz="762000">
              <a:spcBef>
                <a:spcPct val="0"/>
              </a:spcBef>
              <a:defRPr>
                <a:solidFill>
                  <a:schemeClr val="tx1"/>
                </a:solidFill>
                <a:latin typeface="Arial" pitchFamily="34" charset="0"/>
              </a:defRPr>
            </a:lvl2pPr>
            <a:lvl3pPr marL="1143000" indent="-228600" defTabSz="762000">
              <a:spcBef>
                <a:spcPct val="0"/>
              </a:spcBef>
              <a:defRPr>
                <a:solidFill>
                  <a:schemeClr val="tx1"/>
                </a:solidFill>
                <a:latin typeface="Arial" pitchFamily="34" charset="0"/>
              </a:defRPr>
            </a:lvl3pPr>
            <a:lvl4pPr marL="1600200" indent="-228600" defTabSz="762000">
              <a:spcBef>
                <a:spcPct val="0"/>
              </a:spcBef>
              <a:defRPr>
                <a:solidFill>
                  <a:schemeClr val="tx1"/>
                </a:solidFill>
                <a:latin typeface="Arial" pitchFamily="34" charset="0"/>
              </a:defRPr>
            </a:lvl4pPr>
            <a:lvl5pPr marL="2057400" indent="-228600" defTabSz="762000">
              <a:spcBef>
                <a:spcPct val="0"/>
              </a:spcBef>
              <a:defRPr>
                <a:solidFill>
                  <a:schemeClr val="tx1"/>
                </a:solidFill>
                <a:latin typeface="Arial" pitchFamily="34" charset="0"/>
              </a:defRPr>
            </a:lvl5pPr>
            <a:lvl6pPr marL="2514600" indent="-228600" defTabSz="762000" fontAlgn="base">
              <a:spcBef>
                <a:spcPct val="0"/>
              </a:spcBef>
              <a:spcAft>
                <a:spcPct val="0"/>
              </a:spcAft>
              <a:defRPr>
                <a:solidFill>
                  <a:schemeClr val="tx1"/>
                </a:solidFill>
                <a:latin typeface="Arial" pitchFamily="34" charset="0"/>
              </a:defRPr>
            </a:lvl6pPr>
            <a:lvl7pPr marL="2971800" indent="-228600" defTabSz="762000" fontAlgn="base">
              <a:spcBef>
                <a:spcPct val="0"/>
              </a:spcBef>
              <a:spcAft>
                <a:spcPct val="0"/>
              </a:spcAft>
              <a:defRPr>
                <a:solidFill>
                  <a:schemeClr val="tx1"/>
                </a:solidFill>
                <a:latin typeface="Arial" pitchFamily="34" charset="0"/>
              </a:defRPr>
            </a:lvl7pPr>
            <a:lvl8pPr marL="3429000" indent="-228600" defTabSz="762000" fontAlgn="base">
              <a:spcBef>
                <a:spcPct val="0"/>
              </a:spcBef>
              <a:spcAft>
                <a:spcPct val="0"/>
              </a:spcAft>
              <a:defRPr>
                <a:solidFill>
                  <a:schemeClr val="tx1"/>
                </a:solidFill>
                <a:latin typeface="Arial" pitchFamily="34" charset="0"/>
              </a:defRPr>
            </a:lvl8pPr>
            <a:lvl9pPr marL="3886200" indent="-228600" defTabSz="762000" fontAlgn="base">
              <a:spcBef>
                <a:spcPct val="0"/>
              </a:spcBef>
              <a:spcAft>
                <a:spcPct val="0"/>
              </a:spcAft>
              <a:defRPr>
                <a:solidFill>
                  <a:schemeClr val="tx1"/>
                </a:solidFill>
                <a:latin typeface="Arial" pitchFamily="34" charset="0"/>
              </a:defRPr>
            </a:lvl9pPr>
          </a:lstStyle>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990099"/>
                </a:solidFill>
                <a:effectLst>
                  <a:outerShdw blurRad="38100" dist="38100" dir="2700000" algn="tl">
                    <a:srgbClr val="C0C0C0"/>
                  </a:outerShdw>
                </a:effectLst>
                <a:latin typeface="方正姚体" pitchFamily="2" charset="-122"/>
                <a:ea typeface="方正姚体" pitchFamily="2" charset="-122"/>
              </a:rPr>
              <a:t>数组的定义和下标</a:t>
            </a:r>
          </a:p>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002060"/>
                </a:solidFill>
                <a:effectLst>
                  <a:outerShdw blurRad="38100" dist="38100" dir="2700000" algn="tl">
                    <a:srgbClr val="C0C0C0"/>
                  </a:outerShdw>
                </a:effectLst>
                <a:latin typeface="方正姚体" pitchFamily="2" charset="-122"/>
                <a:ea typeface="方正姚体" pitchFamily="2" charset="-122"/>
              </a:rPr>
              <a:t>数组的初始化</a:t>
            </a:r>
          </a:p>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002060"/>
                </a:solidFill>
                <a:effectLst>
                  <a:outerShdw blurRad="38100" dist="38100" dir="2700000" algn="tl">
                    <a:srgbClr val="C0C0C0"/>
                  </a:outerShdw>
                </a:effectLst>
                <a:latin typeface="方正姚体" pitchFamily="2" charset="-122"/>
                <a:ea typeface="方正姚体" pitchFamily="2" charset="-122"/>
              </a:rPr>
              <a:t>多维数组</a:t>
            </a:r>
          </a:p>
        </p:txBody>
      </p:sp>
    </p:spTree>
    <p:extLst>
      <p:ext uri="{BB962C8B-B14F-4D97-AF65-F5344CB8AC3E}">
        <p14:creationId xmlns:p14="http://schemas.microsoft.com/office/powerpoint/2010/main" val="105239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数组初始化</a:t>
            </a:r>
            <a:endParaRPr lang="en-US" altLang="zh-CN"/>
          </a:p>
        </p:txBody>
      </p:sp>
      <p:sp>
        <p:nvSpPr>
          <p:cNvPr id="150531" name="Content Placeholder 2"/>
          <p:cNvSpPr>
            <a:spLocks noGrp="1"/>
          </p:cNvSpPr>
          <p:nvPr>
            <p:ph idx="4294967295"/>
          </p:nvPr>
        </p:nvSpPr>
        <p:spPr>
          <a:xfrm>
            <a:off x="609600" y="1403350"/>
            <a:ext cx="11125199" cy="5086350"/>
          </a:xfrm>
        </p:spPr>
        <p:txBody>
          <a:bodyPr vert="horz" wrap="square" lIns="92075" tIns="46038" rIns="92075" bIns="46038" numCol="1" anchor="t" anchorCtr="0" compatLnSpc="1">
            <a:prstTxWarp prst="textNoShape">
              <a:avLst/>
            </a:prstTxWarp>
          </a:bodyPr>
          <a:lstStyle/>
          <a:p>
            <a:pPr>
              <a:lnSpc>
                <a:spcPct val="125000"/>
              </a:lnSpc>
              <a:spcBef>
                <a:spcPct val="30000"/>
              </a:spcBef>
            </a:pPr>
            <a:r>
              <a:rPr lang="zh-CN" altLang="en-US" sz="2400" dirty="0">
                <a:latin typeface="Times New Roman" panose="02020603050405020304" pitchFamily="18" charset="0"/>
              </a:rPr>
              <a:t>如果初始化式比数组短，那么数组中剩余的元素赋值为</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p>
          <a:p>
            <a:pPr>
              <a:lnSpc>
                <a:spcPct val="125000"/>
              </a:lnSpc>
              <a:spcBef>
                <a:spcPct val="3000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int</a:t>
            </a:r>
            <a:r>
              <a:rPr lang="en-US" altLang="zh-CN" sz="2400" dirty="0">
                <a:latin typeface="Times New Roman" panose="02020603050405020304" pitchFamily="18" charset="0"/>
                <a:cs typeface="Courier New" panose="02070309020205020404" pitchFamily="49" charset="0"/>
              </a:rPr>
              <a:t> a[10] = {1, 2, 3, 4, 5, 6};</a:t>
            </a:r>
          </a:p>
          <a:p>
            <a:pPr marL="857250" lvl="2" indent="0">
              <a:lnSpc>
                <a:spcPct val="125000"/>
              </a:lnSpc>
              <a:spcBef>
                <a:spcPct val="30000"/>
              </a:spcBef>
              <a:buNone/>
            </a:pPr>
            <a:r>
              <a:rPr lang="en-US" altLang="zh-CN" sz="2400" dirty="0">
                <a:latin typeface="Times New Roman" panose="02020603050405020304" pitchFamily="18" charset="0"/>
              </a:rPr>
              <a:t>/* initial value of a is {1, 2, 3, 4, 5, 6, 0, 0, 0, 0} */</a:t>
            </a:r>
          </a:p>
          <a:p>
            <a:pPr>
              <a:lnSpc>
                <a:spcPct val="125000"/>
              </a:lnSpc>
              <a:spcBef>
                <a:spcPct val="30000"/>
              </a:spcBef>
            </a:pPr>
            <a:r>
              <a:rPr lang="zh-CN" altLang="en-US" sz="2400" dirty="0">
                <a:latin typeface="Times New Roman" panose="02020603050405020304" pitchFamily="18" charset="0"/>
              </a:rPr>
              <a:t>利用这一特性，可以很容易地给全部数组元素初始化为零：</a:t>
            </a:r>
            <a:endParaRPr lang="en-US" altLang="zh-CN" sz="2400" dirty="0">
              <a:latin typeface="Times New Roman" panose="02020603050405020304" pitchFamily="18" charset="0"/>
            </a:endParaRPr>
          </a:p>
          <a:p>
            <a:pPr>
              <a:lnSpc>
                <a:spcPct val="125000"/>
              </a:lnSpc>
              <a:spcBef>
                <a:spcPct val="30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int</a:t>
            </a:r>
            <a:r>
              <a:rPr lang="en-US" altLang="zh-CN" sz="2400" dirty="0">
                <a:latin typeface="Times New Roman" panose="02020603050405020304" pitchFamily="18" charset="0"/>
              </a:rPr>
              <a:t> a[10] = {0};</a:t>
            </a:r>
          </a:p>
          <a:p>
            <a:pPr marL="857250" lvl="2" indent="0">
              <a:lnSpc>
                <a:spcPct val="125000"/>
              </a:lnSpc>
              <a:spcBef>
                <a:spcPct val="30000"/>
              </a:spcBef>
              <a:buNone/>
            </a:pPr>
            <a:r>
              <a:rPr lang="en-US" altLang="zh-CN" sz="2400" dirty="0">
                <a:latin typeface="Times New Roman" panose="02020603050405020304" pitchFamily="18" charset="0"/>
              </a:rPr>
              <a:t>	/* initial value of a is {0, 0, 0, 0, 0, 0, 0, 0, 0, 0} */</a:t>
            </a:r>
          </a:p>
          <a:p>
            <a:pPr>
              <a:lnSpc>
                <a:spcPct val="125000"/>
              </a:lnSpc>
              <a:spcBef>
                <a:spcPct val="30000"/>
              </a:spcBef>
              <a:buFont typeface="Wingdings" panose="05000000000000000000" pitchFamily="2" charset="2"/>
              <a:buNone/>
            </a:pPr>
            <a:r>
              <a:rPr lang="en-US" altLang="zh-CN" sz="2400" dirty="0">
                <a:latin typeface="Times New Roman" panose="02020603050405020304" pitchFamily="18" charset="0"/>
              </a:rPr>
              <a:t>	</a:t>
            </a:r>
            <a:r>
              <a:rPr lang="zh-CN" altLang="en-US" sz="2400" dirty="0">
                <a:solidFill>
                  <a:srgbClr val="FF0000"/>
                </a:solidFill>
                <a:latin typeface="Times New Roman" panose="02020603050405020304" pitchFamily="18" charset="0"/>
              </a:rPr>
              <a:t>初始化式完全为空是非法的</a:t>
            </a:r>
            <a:r>
              <a:rPr lang="zh-CN" altLang="en-US" sz="2400" dirty="0">
                <a:latin typeface="Times New Roman" panose="02020603050405020304" pitchFamily="18" charset="0"/>
              </a:rPr>
              <a:t>，所以要在大括号内放上一个单独的</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p>
        </p:txBody>
      </p:sp>
    </p:spTree>
    <p:extLst>
      <p:ext uri="{BB962C8B-B14F-4D97-AF65-F5344CB8AC3E}">
        <p14:creationId xmlns:p14="http://schemas.microsoft.com/office/powerpoint/2010/main" val="33899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5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05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idx="4294967295"/>
          </p:nvPr>
        </p:nvSpPr>
        <p:spPr>
          <a:xfrm>
            <a:off x="990600" y="381000"/>
            <a:ext cx="10363200" cy="685800"/>
          </a:xfrm>
        </p:spPr>
        <p:txBody>
          <a:bodyPr vert="horz" wrap="square" lIns="92075" tIns="46038" rIns="92075" bIns="46038" numCol="1" anchor="ctr" anchorCtr="0" compatLnSpc="1">
            <a:prstTxWarp prst="textNoShape">
              <a:avLst/>
            </a:prstTxWarp>
          </a:bodyPr>
          <a:lstStyle/>
          <a:p>
            <a:r>
              <a:rPr lang="zh-CN" altLang="en-US" dirty="0"/>
              <a:t>数组初始化</a:t>
            </a:r>
            <a:endParaRPr lang="en-US" altLang="zh-CN" dirty="0"/>
          </a:p>
        </p:txBody>
      </p:sp>
      <p:sp>
        <p:nvSpPr>
          <p:cNvPr id="150531" name="Content Placeholder 2"/>
          <p:cNvSpPr>
            <a:spLocks noGrp="1"/>
          </p:cNvSpPr>
          <p:nvPr>
            <p:ph idx="4294967295"/>
          </p:nvPr>
        </p:nvSpPr>
        <p:spPr>
          <a:xfrm>
            <a:off x="457200" y="914400"/>
            <a:ext cx="11125199" cy="6096000"/>
          </a:xfrm>
        </p:spPr>
        <p:txBody>
          <a:bodyPr vert="horz" wrap="square" lIns="92075" tIns="46038" rIns="92075" bIns="46038" numCol="1" anchor="t" anchorCtr="0" compatLnSpc="1">
            <a:prstTxWarp prst="textNoShape">
              <a:avLst/>
            </a:prstTxWarp>
          </a:bodyPr>
          <a:lstStyle/>
          <a:p>
            <a:pPr>
              <a:lnSpc>
                <a:spcPct val="125000"/>
              </a:lnSpc>
              <a:spcBef>
                <a:spcPct val="30000"/>
              </a:spcBef>
            </a:pPr>
            <a:r>
              <a:rPr lang="zh-CN" altLang="en-US" sz="2400" dirty="0">
                <a:latin typeface="Times New Roman" panose="02020603050405020304" pitchFamily="18" charset="0"/>
              </a:rPr>
              <a:t>初始化式</a:t>
            </a:r>
            <a:r>
              <a:rPr lang="zh-CN" altLang="en-US" sz="2400" dirty="0">
                <a:solidFill>
                  <a:srgbClr val="FF0000"/>
                </a:solidFill>
                <a:latin typeface="Times New Roman" panose="02020603050405020304" pitchFamily="18" charset="0"/>
              </a:rPr>
              <a:t>长过</a:t>
            </a:r>
            <a:r>
              <a:rPr lang="zh-CN" altLang="en-US" sz="2400" dirty="0">
                <a:latin typeface="Times New Roman" panose="02020603050405020304" pitchFamily="18" charset="0"/>
              </a:rPr>
              <a:t>要初始化的数组也是非法的。</a:t>
            </a:r>
            <a:endParaRPr lang="en-US" altLang="zh-CN" sz="2400" dirty="0">
              <a:latin typeface="Times New Roman" panose="02020603050405020304" pitchFamily="18" charset="0"/>
            </a:endParaRPr>
          </a:p>
          <a:p>
            <a:pPr>
              <a:lnSpc>
                <a:spcPct val="150000"/>
              </a:lnSpc>
              <a:spcBef>
                <a:spcPts val="0"/>
              </a:spcBef>
              <a:spcAft>
                <a:spcPts val="0"/>
              </a:spcAft>
            </a:pPr>
            <a:r>
              <a:rPr lang="en-US" altLang="zh-CN" sz="2400" dirty="0">
                <a:latin typeface="Times New Roman" panose="02020603050405020304" pitchFamily="18" charset="0"/>
              </a:rPr>
              <a:t>#include &lt;</a:t>
            </a:r>
            <a:r>
              <a:rPr lang="en-US" altLang="zh-CN" sz="2400" dirty="0" err="1">
                <a:latin typeface="Times New Roman" panose="02020603050405020304" pitchFamily="18" charset="0"/>
              </a:rPr>
              <a:t>stdio.h</a:t>
            </a:r>
            <a:r>
              <a:rPr lang="en-US" altLang="zh-CN" sz="2400" dirty="0">
                <a:latin typeface="Times New Roman" panose="02020603050405020304" pitchFamily="18" charset="0"/>
              </a:rPr>
              <a:t>&gt;</a:t>
            </a:r>
          </a:p>
          <a:p>
            <a:pPr>
              <a:lnSpc>
                <a:spcPct val="150000"/>
              </a:lnSpc>
              <a:spcBef>
                <a:spcPts val="0"/>
              </a:spcBef>
              <a:spcAft>
                <a:spcPts val="0"/>
              </a:spcAft>
            </a:pPr>
            <a:r>
              <a:rPr lang="en-US" altLang="zh-CN" sz="2400" dirty="0">
                <a:latin typeface="Times New Roman" panose="02020603050405020304" pitchFamily="18" charset="0"/>
              </a:rPr>
              <a:t>int  main(){</a:t>
            </a:r>
          </a:p>
          <a:p>
            <a:pPr>
              <a:lnSpc>
                <a:spcPct val="150000"/>
              </a:lnSpc>
              <a:spcBef>
                <a:spcPts val="0"/>
              </a:spcBef>
              <a:spcAft>
                <a:spcPts val="0"/>
              </a:spcAft>
            </a:pPr>
            <a:r>
              <a:rPr lang="en-US" altLang="zh-CN" sz="2400" dirty="0">
                <a:latin typeface="Times New Roman" panose="02020603050405020304" pitchFamily="18" charset="0"/>
              </a:rPr>
              <a:t>    int a[10] = {1, 2, 3, 4, 5, 6,7,8,9,10,11,12},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p>
          <a:p>
            <a:pPr>
              <a:lnSpc>
                <a:spcPct val="150000"/>
              </a:lnSpc>
              <a:spcBef>
                <a:spcPts val="0"/>
              </a:spcBef>
              <a:spcAft>
                <a:spcPts val="0"/>
              </a:spcAft>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printf</a:t>
            </a:r>
            <a:r>
              <a:rPr lang="en-US" altLang="zh-CN" sz="2400" dirty="0">
                <a:latin typeface="Times New Roman" panose="02020603050405020304" pitchFamily="18" charset="0"/>
              </a:rPr>
              <a:t>(“This is example for 2022.10.8 \n"); </a:t>
            </a:r>
          </a:p>
          <a:p>
            <a:pPr>
              <a:lnSpc>
                <a:spcPct val="150000"/>
              </a:lnSpc>
              <a:spcBef>
                <a:spcPts val="0"/>
              </a:spcBef>
              <a:spcAft>
                <a:spcPts val="0"/>
              </a:spcAft>
            </a:pPr>
            <a:r>
              <a:rPr lang="en-US" altLang="zh-CN" sz="2400" dirty="0">
                <a:latin typeface="Times New Roman" panose="02020603050405020304" pitchFamily="18" charset="0"/>
              </a:rPr>
              <a:t>	for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0;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&lt;=9;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p>
          <a:p>
            <a:pPr>
              <a:lnSpc>
                <a:spcPct val="150000"/>
              </a:lnSpc>
              <a:spcBef>
                <a:spcPts val="0"/>
              </a:spcBef>
              <a:spcAft>
                <a:spcPts val="0"/>
              </a:spcAft>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printf</a:t>
            </a:r>
            <a:r>
              <a:rPr lang="en-US" altLang="zh-CN" sz="2400" dirty="0">
                <a:latin typeface="Times New Roman" panose="02020603050405020304" pitchFamily="18" charset="0"/>
              </a:rPr>
              <a:t>(" %d", 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p>
          <a:p>
            <a:pPr>
              <a:lnSpc>
                <a:spcPct val="150000"/>
              </a:lnSpc>
              <a:spcBef>
                <a:spcPts val="0"/>
              </a:spcBef>
              <a:spcAft>
                <a:spcPts val="0"/>
              </a:spcAft>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printf</a:t>
            </a:r>
            <a:r>
              <a:rPr lang="en-US" altLang="zh-CN" sz="2400" dirty="0">
                <a:latin typeface="Times New Roman" panose="02020603050405020304" pitchFamily="18" charset="0"/>
              </a:rPr>
              <a:t>("\n");	</a:t>
            </a:r>
          </a:p>
          <a:p>
            <a:pPr>
              <a:lnSpc>
                <a:spcPct val="150000"/>
              </a:lnSpc>
              <a:spcBef>
                <a:spcPts val="0"/>
              </a:spcBef>
              <a:spcAft>
                <a:spcPts val="0"/>
              </a:spcAft>
            </a:pPr>
            <a:r>
              <a:rPr lang="en-US" altLang="zh-CN" sz="2400" dirty="0">
                <a:latin typeface="Times New Roman" panose="02020603050405020304" pitchFamily="18" charset="0"/>
              </a:rPr>
              <a:t>    return 0;</a:t>
            </a:r>
          </a:p>
          <a:p>
            <a:pPr>
              <a:lnSpc>
                <a:spcPct val="150000"/>
              </a:lnSpc>
              <a:spcBef>
                <a:spcPts val="0"/>
              </a:spcBef>
              <a:spcAft>
                <a:spcPts val="0"/>
              </a:spcAft>
            </a:pPr>
            <a:r>
              <a:rPr lang="en-US" altLang="zh-CN" sz="2400" dirty="0">
                <a:latin typeface="Times New Roman" panose="02020603050405020304" pitchFamily="18" charset="0"/>
              </a:rPr>
              <a:t>}</a:t>
            </a:r>
          </a:p>
        </p:txBody>
      </p:sp>
    </p:spTree>
    <p:extLst>
      <p:ext uri="{BB962C8B-B14F-4D97-AF65-F5344CB8AC3E}">
        <p14:creationId xmlns:p14="http://schemas.microsoft.com/office/powerpoint/2010/main" val="4182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0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05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0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sz="4000"/>
              <a:t>数组初始化</a:t>
            </a:r>
            <a:endParaRPr lang="en-US" altLang="zh-CN" sz="4000"/>
          </a:p>
        </p:txBody>
      </p:sp>
      <p:sp>
        <p:nvSpPr>
          <p:cNvPr id="2081795" name="Content Placeholder 2"/>
          <p:cNvSpPr>
            <a:spLocks noGrp="1"/>
          </p:cNvSpPr>
          <p:nvPr>
            <p:ph idx="4294967295"/>
          </p:nvPr>
        </p:nvSpPr>
        <p:spPr>
          <a:xfrm>
            <a:off x="304800" y="1905000"/>
            <a:ext cx="11480800" cy="4648200"/>
          </a:xfrm>
        </p:spPr>
        <p:txBody>
          <a:bodyPr vert="horz" wrap="square" lIns="92075" tIns="46039" rIns="92075" bIns="46039" numCol="1" anchor="t" anchorCtr="0" compatLnSpc="1">
            <a:prstTxWarp prst="textNoShape">
              <a:avLst/>
            </a:prstTxWarp>
          </a:bodyPr>
          <a:lstStyle/>
          <a:p>
            <a:pPr marL="609585" indent="-609585" eaLnBrk="1" hangingPunct="1">
              <a:lnSpc>
                <a:spcPct val="160000"/>
              </a:lnSpc>
              <a:spcBef>
                <a:spcPct val="30000"/>
              </a:spcBef>
            </a:pPr>
            <a:r>
              <a:rPr lang="zh-CN" altLang="en-US" sz="2800" dirty="0">
                <a:cs typeface="Courier New" panose="02070309020205020404" pitchFamily="49" charset="0"/>
              </a:rPr>
              <a:t>如果声明数组的同时对其进行初始化</a:t>
            </a:r>
          </a:p>
          <a:p>
            <a:pPr marL="990575" lvl="1" indent="-533387" eaLnBrk="1" hangingPunct="1">
              <a:lnSpc>
                <a:spcPct val="160000"/>
              </a:lnSpc>
              <a:spcBef>
                <a:spcPct val="30000"/>
              </a:spcBef>
            </a:pPr>
            <a:r>
              <a:rPr lang="zh-CN" altLang="en-US" sz="2800" dirty="0">
                <a:cs typeface="Courier New" panose="02070309020205020404" pitchFamily="49" charset="0"/>
              </a:rPr>
              <a:t>则可以在声明时忽略掉数组的长度</a:t>
            </a:r>
            <a:endParaRPr lang="en-US" altLang="zh-CN" sz="2800" dirty="0">
              <a:cs typeface="Courier New" panose="02070309020205020404" pitchFamily="49" charset="0"/>
            </a:endParaRPr>
          </a:p>
          <a:p>
            <a:pPr marL="609585" indent="-609585" eaLnBrk="1" hangingPunct="1">
              <a:lnSpc>
                <a:spcPct val="160000"/>
              </a:lnSpc>
              <a:spcBef>
                <a:spcPct val="30000"/>
              </a:spcBef>
              <a:buNone/>
            </a:pPr>
            <a:r>
              <a:rPr lang="en-US" altLang="zh-CN" sz="2800" dirty="0">
                <a:cs typeface="Courier New" panose="02070309020205020404" pitchFamily="49" charset="0"/>
              </a:rPr>
              <a:t>	</a:t>
            </a:r>
            <a:r>
              <a:rPr lang="en-US" altLang="zh-CN" sz="2800" dirty="0" err="1">
                <a:cs typeface="Courier New" panose="02070309020205020404" pitchFamily="49" charset="0"/>
              </a:rPr>
              <a:t>int</a:t>
            </a:r>
            <a:r>
              <a:rPr lang="en-US" altLang="zh-CN" sz="2800" dirty="0">
                <a:cs typeface="Courier New" panose="02070309020205020404" pitchFamily="49" charset="0"/>
              </a:rPr>
              <a:t> a[] = {1, 2, 3, 4, 5, 6, 7, 8, 9, 10};</a:t>
            </a:r>
          </a:p>
          <a:p>
            <a:pPr marL="609585" indent="-609585" eaLnBrk="1" hangingPunct="1">
              <a:lnSpc>
                <a:spcPct val="160000"/>
              </a:lnSpc>
              <a:spcBef>
                <a:spcPct val="30000"/>
              </a:spcBef>
            </a:pPr>
            <a:r>
              <a:rPr lang="zh-CN" altLang="en-US" sz="2800" dirty="0">
                <a:cs typeface="Courier New" panose="02070309020205020404" pitchFamily="49" charset="0"/>
              </a:rPr>
              <a:t>编译器利用</a:t>
            </a:r>
            <a:r>
              <a:rPr lang="zh-CN" altLang="en-US" sz="2800" dirty="0">
                <a:solidFill>
                  <a:srgbClr val="C00000"/>
                </a:solidFill>
                <a:cs typeface="Courier New" panose="02070309020205020404" pitchFamily="49" charset="0"/>
              </a:rPr>
              <a:t>初始化式的长度</a:t>
            </a:r>
            <a:r>
              <a:rPr lang="zh-CN" altLang="en-US" sz="2800" dirty="0">
                <a:cs typeface="Courier New" panose="02070309020205020404" pitchFamily="49" charset="0"/>
              </a:rPr>
              <a:t>来确定数组的大小</a:t>
            </a:r>
            <a:endParaRPr lang="en-US" altLang="zh-CN" sz="2800" dirty="0">
              <a:cs typeface="Courier New" panose="02070309020205020404" pitchFamily="49" charset="0"/>
            </a:endParaRPr>
          </a:p>
        </p:txBody>
      </p:sp>
    </p:spTree>
    <p:extLst>
      <p:ext uri="{BB962C8B-B14F-4D97-AF65-F5344CB8AC3E}">
        <p14:creationId xmlns:p14="http://schemas.microsoft.com/office/powerpoint/2010/main" val="2504427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081795">
                                            <p:txEl>
                                              <p:pRg st="0" end="0"/>
                                            </p:txEl>
                                          </p:spTgt>
                                        </p:tgtEl>
                                        <p:attrNameLst>
                                          <p:attrName>style.visibility</p:attrName>
                                        </p:attrNameLst>
                                      </p:cBhvr>
                                      <p:to>
                                        <p:strVal val="visible"/>
                                      </p:to>
                                    </p:set>
                                    <p:animEffect transition="in" filter="wipe(left)">
                                      <p:cBhvr>
                                        <p:cTn id="7" dur="500"/>
                                        <p:tgtEl>
                                          <p:spTgt spid="208179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081795">
                                            <p:txEl>
                                              <p:pRg st="1" end="1"/>
                                            </p:txEl>
                                          </p:spTgt>
                                        </p:tgtEl>
                                        <p:attrNameLst>
                                          <p:attrName>style.visibility</p:attrName>
                                        </p:attrNameLst>
                                      </p:cBhvr>
                                      <p:to>
                                        <p:strVal val="visible"/>
                                      </p:to>
                                    </p:set>
                                    <p:animEffect transition="in" filter="wipe(left)">
                                      <p:cBhvr>
                                        <p:cTn id="10" dur="500"/>
                                        <p:tgtEl>
                                          <p:spTgt spid="208179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081795">
                                            <p:txEl>
                                              <p:pRg st="2" end="2"/>
                                            </p:txEl>
                                          </p:spTgt>
                                        </p:tgtEl>
                                        <p:attrNameLst>
                                          <p:attrName>style.visibility</p:attrName>
                                        </p:attrNameLst>
                                      </p:cBhvr>
                                      <p:to>
                                        <p:strVal val="visible"/>
                                      </p:to>
                                    </p:set>
                                    <p:animEffect transition="in" filter="wipe(left)">
                                      <p:cBhvr>
                                        <p:cTn id="13" dur="500"/>
                                        <p:tgtEl>
                                          <p:spTgt spid="208179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081795">
                                            <p:txEl>
                                              <p:pRg st="3" end="3"/>
                                            </p:txEl>
                                          </p:spTgt>
                                        </p:tgtEl>
                                        <p:attrNameLst>
                                          <p:attrName>style.visibility</p:attrName>
                                        </p:attrNameLst>
                                      </p:cBhvr>
                                      <p:to>
                                        <p:strVal val="visible"/>
                                      </p:to>
                                    </p:set>
                                    <p:animEffect transition="in" filter="wipe(left)">
                                      <p:cBhvr>
                                        <p:cTn id="16" dur="500"/>
                                        <p:tgtEl>
                                          <p:spTgt spid="208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idx="4294967295"/>
          </p:nvPr>
        </p:nvSpPr>
        <p:spPr>
          <a:xfrm>
            <a:off x="1825625" y="498475"/>
            <a:ext cx="8540750" cy="720725"/>
          </a:xfrm>
        </p:spPr>
        <p:txBody>
          <a:bodyPr vert="horz" wrap="square" lIns="92075" tIns="46038" rIns="92075" bIns="46038" numCol="1" anchor="ctr" anchorCtr="0" compatLnSpc="1">
            <a:prstTxWarp prst="textNoShape">
              <a:avLst/>
            </a:prstTxWarp>
          </a:bodyPr>
          <a:lstStyle/>
          <a:p>
            <a:r>
              <a:rPr lang="zh-CN" altLang="en-US" dirty="0"/>
              <a:t>指定初始化式</a:t>
            </a:r>
            <a:r>
              <a:rPr lang="en-US" altLang="zh-CN" dirty="0"/>
              <a:t>(C99)</a:t>
            </a:r>
          </a:p>
        </p:txBody>
      </p:sp>
      <p:sp>
        <p:nvSpPr>
          <p:cNvPr id="152579" name="Content Placeholder 2"/>
          <p:cNvSpPr>
            <a:spLocks noGrp="1"/>
          </p:cNvSpPr>
          <p:nvPr>
            <p:ph idx="4294967295"/>
          </p:nvPr>
        </p:nvSpPr>
        <p:spPr>
          <a:xfrm>
            <a:off x="457200" y="1447801"/>
            <a:ext cx="11353800" cy="3886200"/>
          </a:xfrm>
        </p:spPr>
        <p:txBody>
          <a:bodyPr vert="horz" wrap="square" lIns="92075" tIns="46038" rIns="92075" bIns="46038" numCol="1" anchor="t" anchorCtr="0" compatLnSpc="1">
            <a:prstTxWarp prst="textNoShape">
              <a:avLst/>
            </a:prstTxWarp>
          </a:bodyPr>
          <a:lstStyle/>
          <a:p>
            <a:pPr>
              <a:lnSpc>
                <a:spcPts val="4000"/>
              </a:lnSpc>
              <a:spcBef>
                <a:spcPts val="600"/>
              </a:spcBef>
            </a:pPr>
            <a:r>
              <a:rPr lang="zh-CN" altLang="en-US" sz="2400" dirty="0">
                <a:latin typeface="Times New Roman" panose="02020603050405020304" pitchFamily="18" charset="0"/>
              </a:rPr>
              <a:t>经常有这样的情况：数组中只有相对较少的元素需要进行显式的初始化，而其他元素默认赋值为</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lnSpc>
                <a:spcPts val="4000"/>
              </a:lnSpc>
              <a:spcBef>
                <a:spcPts val="600"/>
              </a:spcBef>
            </a:pPr>
            <a:r>
              <a:rPr lang="zh-CN" altLang="en-US" sz="2400" dirty="0">
                <a:latin typeface="Times New Roman" panose="02020603050405020304" pitchFamily="18" charset="0"/>
              </a:rPr>
              <a:t>例如：</a:t>
            </a:r>
            <a:endParaRPr lang="en-US" altLang="zh-CN" sz="2400" dirty="0">
              <a:latin typeface="Times New Roman" panose="02020603050405020304" pitchFamily="18" charset="0"/>
            </a:endParaRPr>
          </a:p>
          <a:p>
            <a:pPr marL="457200" lvl="1" indent="0">
              <a:lnSpc>
                <a:spcPts val="4000"/>
              </a:lnSpc>
              <a:spcBef>
                <a:spcPts val="600"/>
              </a:spcBef>
              <a:buNone/>
            </a:pPr>
            <a:r>
              <a:rPr lang="en-US" altLang="zh-CN" sz="2800" dirty="0" err="1">
                <a:latin typeface="Times New Roman" panose="02020603050405020304" pitchFamily="18" charset="0"/>
                <a:cs typeface="Courier New" panose="02070309020205020404" pitchFamily="49" charset="0"/>
              </a:rPr>
              <a:t>int</a:t>
            </a:r>
            <a:r>
              <a:rPr lang="en-US" altLang="zh-CN" sz="2800" dirty="0">
                <a:latin typeface="Times New Roman" panose="02020603050405020304" pitchFamily="18" charset="0"/>
                <a:cs typeface="Courier New" panose="02070309020205020404" pitchFamily="49" charset="0"/>
              </a:rPr>
              <a:t> a[15] = {0, 0, 29, 0, 0, 0, 0, 0, 0, 7, 0, 0, 0, 0, 48};</a:t>
            </a:r>
          </a:p>
          <a:p>
            <a:pPr>
              <a:lnSpc>
                <a:spcPts val="4000"/>
              </a:lnSpc>
              <a:spcBef>
                <a:spcPts val="600"/>
              </a:spcBef>
            </a:pPr>
            <a:r>
              <a:rPr lang="zh-CN" altLang="en-US" sz="2400" dirty="0">
                <a:latin typeface="Times New Roman" panose="02020603050405020304" pitchFamily="18" charset="0"/>
              </a:rPr>
              <a:t>对于大数组，如果使用这种方式赋值，将是冗长和容易出错的。</a:t>
            </a:r>
          </a:p>
          <a:p>
            <a:pPr>
              <a:lnSpc>
                <a:spcPts val="4000"/>
              </a:lnSpc>
              <a:spcBef>
                <a:spcPts val="600"/>
              </a:spcBef>
            </a:pPr>
            <a:r>
              <a:rPr lang="en-US" altLang="zh-CN" sz="2400" dirty="0">
                <a:latin typeface="Times New Roman" panose="02020603050405020304" pitchFamily="18" charset="0"/>
              </a:rPr>
              <a:t>C99</a:t>
            </a:r>
            <a:r>
              <a:rPr lang="zh-CN" altLang="en-US" sz="2400" dirty="0">
                <a:latin typeface="Times New Roman" panose="02020603050405020304" pitchFamily="18" charset="0"/>
              </a:rPr>
              <a:t>中的</a:t>
            </a:r>
            <a:r>
              <a:rPr lang="zh-CN" altLang="en-US" sz="2400" dirty="0">
                <a:solidFill>
                  <a:schemeClr val="hlink"/>
                </a:solidFill>
                <a:latin typeface="Times New Roman" panose="02020603050405020304" pitchFamily="18" charset="0"/>
              </a:rPr>
              <a:t>指定初始化式</a:t>
            </a:r>
            <a:r>
              <a:rPr lang="en-US" altLang="zh-CN" sz="2400" dirty="0">
                <a:latin typeface="Times New Roman" panose="02020603050405020304" pitchFamily="18" charset="0"/>
              </a:rPr>
              <a:t>(designated initializers )</a:t>
            </a:r>
            <a:r>
              <a:rPr lang="zh-CN" altLang="en-US" sz="2400" dirty="0">
                <a:latin typeface="Times New Roman" panose="02020603050405020304" pitchFamily="18" charset="0"/>
              </a:rPr>
              <a:t>可以用于解决这一问题。</a:t>
            </a:r>
            <a:r>
              <a:rPr lang="en-US" altLang="zh-CN" sz="2400" dirty="0">
                <a:latin typeface="Times New Roman" panose="02020603050405020304" pitchFamily="18" charset="0"/>
                <a:cs typeface="Courier New" panose="02070309020205020404" pitchFamily="49" charset="0"/>
              </a:rPr>
              <a:t>	</a:t>
            </a:r>
            <a:endParaRPr lang="en-US" altLang="zh-CN" sz="2400" dirty="0">
              <a:latin typeface="Times New Roman" panose="02020603050405020304" pitchFamily="18" charset="0"/>
            </a:endParaRPr>
          </a:p>
        </p:txBody>
      </p:sp>
      <p:sp>
        <p:nvSpPr>
          <p:cNvPr id="2" name="矩形 1"/>
          <p:cNvSpPr/>
          <p:nvPr/>
        </p:nvSpPr>
        <p:spPr>
          <a:xfrm>
            <a:off x="4572000" y="2362200"/>
            <a:ext cx="6629400" cy="7620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38100">
            <a:solidFill>
              <a:srgbClr val="CC0000"/>
            </a:solidFill>
          </a:ln>
        </p:spPr>
        <p:txBody>
          <a:bodyPr wrap="square" lIns="365760" anchor="ctr" anchorCtr="0">
            <a:noAutofit/>
          </a:bodyPr>
          <a:lstStyle/>
          <a:p>
            <a:pPr>
              <a:lnSpc>
                <a:spcPct val="80000"/>
              </a:lnSpc>
              <a:spcBef>
                <a:spcPts val="1200"/>
              </a:spcBef>
              <a:buNone/>
            </a:pPr>
            <a:r>
              <a:rPr lang="en-US" altLang="zh-CN" sz="2800" b="1" dirty="0" err="1">
                <a:cs typeface="Courier New" panose="02070309020205020404" pitchFamily="49" charset="0"/>
              </a:rPr>
              <a:t>int</a:t>
            </a:r>
            <a:r>
              <a:rPr lang="en-US" altLang="zh-CN" sz="2800" b="1" dirty="0">
                <a:cs typeface="Courier New" panose="02070309020205020404" pitchFamily="49" charset="0"/>
              </a:rPr>
              <a:t> a[15] = {[2] = 29, [9] = 7, [14] = 48};</a:t>
            </a:r>
          </a:p>
        </p:txBody>
      </p:sp>
      <p:sp>
        <p:nvSpPr>
          <p:cNvPr id="4" name="矩形标注 3"/>
          <p:cNvSpPr/>
          <p:nvPr/>
        </p:nvSpPr>
        <p:spPr bwMode="auto">
          <a:xfrm>
            <a:off x="4579776" y="5257800"/>
            <a:ext cx="6545424" cy="914400"/>
          </a:xfrm>
          <a:prstGeom prst="wedgeRectCallout">
            <a:avLst>
              <a:gd name="adj1" fmla="val 26204"/>
              <a:gd name="adj2" fmla="val -295631"/>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latin typeface="+mj-lt"/>
              </a:rPr>
              <a:t>中括号中的数字称为</a:t>
            </a:r>
            <a:r>
              <a:rPr lang="zh-CN" altLang="en-US" b="1" dirty="0">
                <a:solidFill>
                  <a:schemeClr val="hlink"/>
                </a:solidFill>
                <a:latin typeface="+mj-lt"/>
              </a:rPr>
              <a:t>指示符</a:t>
            </a:r>
            <a:r>
              <a:rPr lang="en-US" altLang="zh-CN" b="1" dirty="0">
                <a:latin typeface="+mj-lt"/>
                <a:ea typeface="Adobe Gothic Std B" panose="020B0800000000000000" pitchFamily="34" charset="-128"/>
              </a:rPr>
              <a:t>(designator</a:t>
            </a:r>
            <a:r>
              <a:rPr lang="en-US" altLang="zh-CN" dirty="0"/>
              <a:t>)</a:t>
            </a:r>
            <a:r>
              <a:rPr lang="zh-CN" altLang="en-US" dirty="0"/>
              <a:t>。</a:t>
            </a:r>
          </a:p>
        </p:txBody>
      </p:sp>
    </p:spTree>
    <p:extLst>
      <p:ext uri="{BB962C8B-B14F-4D97-AF65-F5344CB8AC3E}">
        <p14:creationId xmlns:p14="http://schemas.microsoft.com/office/powerpoint/2010/main" val="28296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25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257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2"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t>指定初始化式</a:t>
            </a:r>
            <a:r>
              <a:rPr lang="en-US" altLang="zh-CN" dirty="0"/>
              <a:t>(C99)</a:t>
            </a:r>
          </a:p>
        </p:txBody>
      </p:sp>
      <p:sp>
        <p:nvSpPr>
          <p:cNvPr id="2085891" name="Content Placeholder 2"/>
          <p:cNvSpPr>
            <a:spLocks noGrp="1"/>
          </p:cNvSpPr>
          <p:nvPr>
            <p:ph idx="4294967295"/>
          </p:nvPr>
        </p:nvSpPr>
        <p:spPr>
          <a:xfrm>
            <a:off x="533400" y="1371599"/>
            <a:ext cx="11658600" cy="5226051"/>
          </a:xfrm>
        </p:spPr>
        <p:txBody>
          <a:bodyPr vert="horz" wrap="square" lIns="92075" tIns="46039" rIns="92075" bIns="46039" numCol="1" anchor="t" anchorCtr="0" compatLnSpc="1">
            <a:prstTxWarp prst="textNoShape">
              <a:avLst/>
            </a:prstTxWarp>
          </a:bodyPr>
          <a:lstStyle/>
          <a:p>
            <a:pPr marL="609585" indent="-609585" eaLnBrk="1" hangingPunct="1">
              <a:lnSpc>
                <a:spcPct val="150000"/>
              </a:lnSpc>
              <a:spcBef>
                <a:spcPts val="600"/>
              </a:spcBef>
            </a:pPr>
            <a:r>
              <a:rPr lang="zh-CN" altLang="en-US" sz="2400" dirty="0">
                <a:cs typeface="Courier New" panose="02070309020205020404" pitchFamily="49" charset="0"/>
              </a:rPr>
              <a:t>指示符（</a:t>
            </a:r>
            <a:r>
              <a:rPr lang="en-US" altLang="zh-CN" sz="2400" dirty="0"/>
              <a:t>designator</a:t>
            </a:r>
            <a:r>
              <a:rPr lang="zh-CN" altLang="en-US" sz="2400" dirty="0">
                <a:cs typeface="Courier New" panose="02070309020205020404" pitchFamily="49" charset="0"/>
              </a:rPr>
              <a:t>）必须是整型常量表达式</a:t>
            </a:r>
          </a:p>
          <a:p>
            <a:pPr marL="609585" indent="-609585" eaLnBrk="1" hangingPunct="1">
              <a:lnSpc>
                <a:spcPct val="150000"/>
              </a:lnSpc>
              <a:spcBef>
                <a:spcPts val="600"/>
              </a:spcBef>
            </a:pPr>
            <a:r>
              <a:rPr lang="zh-CN" altLang="en-US" sz="2400" dirty="0">
                <a:cs typeface="Courier New" panose="02070309020205020404" pitchFamily="49" charset="0"/>
              </a:rPr>
              <a:t>如果待初始化的数组长度为</a:t>
            </a:r>
            <a:r>
              <a:rPr lang="en-US" altLang="zh-CN" sz="2400" dirty="0">
                <a:cs typeface="Courier New" panose="02070309020205020404" pitchFamily="49" charset="0"/>
              </a:rPr>
              <a:t>n</a:t>
            </a:r>
            <a:endParaRPr lang="zh-CN" altLang="en-US" sz="2400" dirty="0">
              <a:cs typeface="Courier New" panose="02070309020205020404" pitchFamily="49" charset="0"/>
            </a:endParaRPr>
          </a:p>
          <a:p>
            <a:pPr marL="990575" lvl="1" indent="-533387" eaLnBrk="1" hangingPunct="1">
              <a:lnSpc>
                <a:spcPct val="150000"/>
              </a:lnSpc>
              <a:spcBef>
                <a:spcPts val="600"/>
              </a:spcBef>
            </a:pPr>
            <a:r>
              <a:rPr lang="zh-CN" altLang="en-US" dirty="0">
                <a:cs typeface="Courier New" panose="02070309020205020404" pitchFamily="49" charset="0"/>
              </a:rPr>
              <a:t>则每个指示符的值都必须在</a:t>
            </a:r>
            <a:r>
              <a:rPr lang="en-US" altLang="zh-CN" dirty="0">
                <a:cs typeface="Courier New" panose="02070309020205020404" pitchFamily="49" charset="0"/>
              </a:rPr>
              <a:t>0</a:t>
            </a:r>
            <a:r>
              <a:rPr lang="zh-CN" altLang="en-US" dirty="0">
                <a:cs typeface="Courier New" panose="02070309020205020404" pitchFamily="49" charset="0"/>
              </a:rPr>
              <a:t>和</a:t>
            </a:r>
            <a:r>
              <a:rPr lang="en-US" altLang="zh-CN" dirty="0">
                <a:cs typeface="Courier New" panose="02070309020205020404" pitchFamily="49" charset="0"/>
              </a:rPr>
              <a:t>n-1</a:t>
            </a:r>
            <a:r>
              <a:rPr lang="zh-CN" altLang="en-US" dirty="0">
                <a:cs typeface="Courier New" panose="02070309020205020404" pitchFamily="49" charset="0"/>
              </a:rPr>
              <a:t>之间！</a:t>
            </a:r>
          </a:p>
          <a:p>
            <a:pPr marL="609585" indent="-609585" eaLnBrk="1" hangingPunct="1">
              <a:lnSpc>
                <a:spcPct val="150000"/>
              </a:lnSpc>
              <a:spcBef>
                <a:spcPts val="600"/>
              </a:spcBef>
            </a:pPr>
            <a:r>
              <a:rPr lang="zh-CN" altLang="en-US" sz="2400" dirty="0">
                <a:cs typeface="Courier New" panose="02070309020205020404" pitchFamily="49" charset="0"/>
              </a:rPr>
              <a:t>如果数组的长度是省略的，指示符可以是任意非负整数</a:t>
            </a:r>
            <a:endParaRPr lang="en-US" altLang="zh-CN" sz="2400" dirty="0">
              <a:cs typeface="Courier New" panose="02070309020205020404" pitchFamily="49" charset="0"/>
            </a:endParaRPr>
          </a:p>
          <a:p>
            <a:pPr marL="590525" indent="-533387" eaLnBrk="1" hangingPunct="1">
              <a:lnSpc>
                <a:spcPct val="150000"/>
              </a:lnSpc>
              <a:spcBef>
                <a:spcPts val="600"/>
              </a:spcBef>
            </a:pPr>
            <a:r>
              <a:rPr lang="zh-CN" altLang="en-US" dirty="0">
                <a:cs typeface="Courier New" panose="02070309020205020404" pitchFamily="49" charset="0"/>
              </a:rPr>
              <a:t>编译器将根据最大的指示符推断出数组的长度</a:t>
            </a:r>
            <a:endParaRPr lang="en-US" altLang="zh-CN" dirty="0">
              <a:cs typeface="Courier New" panose="02070309020205020404" pitchFamily="49" charset="0"/>
            </a:endParaRPr>
          </a:p>
          <a:p>
            <a:pPr marL="400050" lvl="1" indent="0" eaLnBrk="1" hangingPunct="1">
              <a:lnSpc>
                <a:spcPct val="150000"/>
              </a:lnSpc>
              <a:spcBef>
                <a:spcPts val="600"/>
              </a:spcBef>
              <a:buNone/>
            </a:pPr>
            <a:r>
              <a:rPr lang="en-US" altLang="zh-CN" dirty="0" err="1">
                <a:cs typeface="Courier New" panose="02070309020205020404" pitchFamily="49" charset="0"/>
              </a:rPr>
              <a:t>int</a:t>
            </a:r>
            <a:r>
              <a:rPr lang="en-US" altLang="zh-CN" dirty="0">
                <a:cs typeface="Courier New" panose="02070309020205020404" pitchFamily="49" charset="0"/>
              </a:rPr>
              <a:t> b[] = {[5] = 10, [23] = 13, [11] = 36, [15] = 29};</a:t>
            </a:r>
          </a:p>
          <a:p>
            <a:pPr marL="400050" lvl="1" indent="0" eaLnBrk="1" hangingPunct="1">
              <a:lnSpc>
                <a:spcPct val="150000"/>
              </a:lnSpc>
              <a:spcBef>
                <a:spcPts val="600"/>
              </a:spcBef>
              <a:buNone/>
            </a:pPr>
            <a:r>
              <a:rPr lang="zh-CN" altLang="en-US" dirty="0">
                <a:cs typeface="Courier New" panose="02070309020205020404" pitchFamily="49" charset="0"/>
              </a:rPr>
              <a:t>上面这个数组将包含</a:t>
            </a:r>
            <a:r>
              <a:rPr lang="en-US" altLang="zh-CN" dirty="0">
                <a:cs typeface="Courier New" panose="02070309020205020404" pitchFamily="49" charset="0"/>
              </a:rPr>
              <a:t>24</a:t>
            </a:r>
            <a:r>
              <a:rPr lang="zh-CN" altLang="en-US" dirty="0">
                <a:cs typeface="Courier New" panose="02070309020205020404" pitchFamily="49" charset="0"/>
              </a:rPr>
              <a:t>个元素</a:t>
            </a:r>
            <a:endParaRPr lang="en-US" altLang="zh-CN" dirty="0">
              <a:cs typeface="Courier New" panose="02070309020205020404" pitchFamily="49" charset="0"/>
            </a:endParaRPr>
          </a:p>
        </p:txBody>
      </p:sp>
      <p:sp>
        <p:nvSpPr>
          <p:cNvPr id="2" name="圆角矩形 1"/>
          <p:cNvSpPr/>
          <p:nvPr/>
        </p:nvSpPr>
        <p:spPr bwMode="auto">
          <a:xfrm>
            <a:off x="3810000" y="4953000"/>
            <a:ext cx="762000" cy="609600"/>
          </a:xfrm>
          <a:prstGeom prst="roundRect">
            <a:avLst/>
          </a:prstGeom>
          <a:noFill/>
          <a:ln w="22225" cap="flat" cmpd="sng" algn="ctr">
            <a:solidFill>
              <a:srgbClr val="CC00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Tree>
    <p:extLst>
      <p:ext uri="{BB962C8B-B14F-4D97-AF65-F5344CB8AC3E}">
        <p14:creationId xmlns:p14="http://schemas.microsoft.com/office/powerpoint/2010/main" val="317271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5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58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858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58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858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58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8589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5891" grpId="0" build="p"/>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idx="4294967295"/>
          </p:nvPr>
        </p:nvSpPr>
        <p:spPr>
          <a:xfrm>
            <a:off x="1905000" y="368300"/>
            <a:ext cx="8382000" cy="1079500"/>
          </a:xfrm>
        </p:spPr>
        <p:txBody>
          <a:bodyPr vert="horz" wrap="square" lIns="92075" tIns="46038" rIns="92075" bIns="46038" numCol="1" anchor="ctr" anchorCtr="0" compatLnSpc="1">
            <a:prstTxWarp prst="textNoShape">
              <a:avLst/>
            </a:prstTxWarp>
          </a:bodyPr>
          <a:lstStyle/>
          <a:p>
            <a:r>
              <a:rPr lang="zh-CN" altLang="en-US" sz="4100" dirty="0"/>
              <a:t>程序：检查数中重复出现的数字</a:t>
            </a:r>
          </a:p>
        </p:txBody>
      </p:sp>
      <p:sp>
        <p:nvSpPr>
          <p:cNvPr id="157699" name="Content Placeholder 2"/>
          <p:cNvSpPr>
            <a:spLocks noGrp="1"/>
          </p:cNvSpPr>
          <p:nvPr>
            <p:ph idx="4294967295"/>
          </p:nvPr>
        </p:nvSpPr>
        <p:spPr>
          <a:xfrm>
            <a:off x="228600" y="1600200"/>
            <a:ext cx="11734800" cy="5068888"/>
          </a:xfrm>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latin typeface="Times New Roman" panose="02020603050405020304" pitchFamily="18" charset="0"/>
                <a:cs typeface="Courier New" panose="02070309020205020404" pitchFamily="49" charset="0"/>
              </a:rPr>
              <a:t>程序</a:t>
            </a:r>
            <a:r>
              <a:rPr lang="en-US" altLang="zh-CN" sz="2800" dirty="0" err="1">
                <a:latin typeface="Times New Roman" panose="02020603050405020304" pitchFamily="18" charset="0"/>
                <a:cs typeface="Courier New" panose="02070309020205020404" pitchFamily="49" charset="0"/>
              </a:rPr>
              <a:t>repdigit.c</a:t>
            </a:r>
            <a:r>
              <a:rPr lang="zh-CN" altLang="en-US" sz="2800" dirty="0">
                <a:latin typeface="Times New Roman" panose="02020603050405020304" pitchFamily="18" charset="0"/>
                <a:cs typeface="Courier New" panose="02070309020205020404" pitchFamily="49" charset="0"/>
              </a:rPr>
              <a:t>用来检查数中是否有出现多于一次的数字。</a:t>
            </a:r>
            <a:endParaRPr lang="en-US" altLang="zh-CN" sz="2800" dirty="0">
              <a:latin typeface="Times New Roman" panose="02020603050405020304" pitchFamily="18" charset="0"/>
              <a:cs typeface="Courier New" panose="02070309020205020404" pitchFamily="49" charset="0"/>
            </a:endParaRPr>
          </a:p>
          <a:p>
            <a:pPr>
              <a:lnSpc>
                <a:spcPct val="150000"/>
              </a:lnSpc>
              <a:spcBef>
                <a:spcPts val="1200"/>
              </a:spcBef>
            </a:pPr>
            <a:r>
              <a:rPr lang="zh-CN" altLang="en-US" sz="2800" dirty="0">
                <a:latin typeface="Times New Roman" panose="02020603050405020304" pitchFamily="18" charset="0"/>
                <a:cs typeface="Courier New" panose="02070309020205020404" pitchFamily="49" charset="0"/>
              </a:rPr>
              <a:t>用户输入数后，程序显示信息</a:t>
            </a:r>
            <a:r>
              <a:rPr lang="en-US" altLang="zh-CN" sz="2800" dirty="0">
                <a:latin typeface="Times New Roman" panose="02020603050405020304" pitchFamily="18" charset="0"/>
                <a:cs typeface="Courier New" panose="02070309020205020404" pitchFamily="49" charset="0"/>
              </a:rPr>
              <a:t>Repeated digit </a:t>
            </a:r>
            <a:r>
              <a:rPr lang="zh-CN" altLang="en-US" sz="2800" dirty="0">
                <a:latin typeface="Times New Roman" panose="02020603050405020304" pitchFamily="18" charset="0"/>
                <a:cs typeface="Courier New" panose="02070309020205020404" pitchFamily="49" charset="0"/>
              </a:rPr>
              <a:t>或者 </a:t>
            </a:r>
            <a:r>
              <a:rPr lang="en-US" altLang="zh-CN" sz="2800" dirty="0">
                <a:latin typeface="Times New Roman" panose="02020603050405020304" pitchFamily="18" charset="0"/>
                <a:cs typeface="Courier New" panose="02070309020205020404" pitchFamily="49" charset="0"/>
              </a:rPr>
              <a:t>No repeated digit</a:t>
            </a:r>
            <a:r>
              <a:rPr lang="zh-CN" altLang="en-US" sz="2800" dirty="0">
                <a:latin typeface="Times New Roman" panose="02020603050405020304" pitchFamily="18" charset="0"/>
                <a:cs typeface="Courier New" panose="02070309020205020404" pitchFamily="49" charset="0"/>
              </a:rPr>
              <a:t>：</a:t>
            </a:r>
            <a:endParaRPr lang="en-US" altLang="zh-CN" sz="2800" dirty="0">
              <a:latin typeface="Times New Roman" panose="02020603050405020304" pitchFamily="18" charset="0"/>
              <a:cs typeface="Courier New" panose="02070309020205020404" pitchFamily="49" charset="0"/>
            </a:endParaRPr>
          </a:p>
          <a:p>
            <a:pPr>
              <a:lnSpc>
                <a:spcPct val="150000"/>
              </a:lnSpc>
              <a:spcBef>
                <a:spcPts val="1200"/>
              </a:spcBef>
              <a:buFont typeface="Wingdings" panose="05000000000000000000" pitchFamily="2" charset="2"/>
              <a:buNone/>
            </a:pPr>
            <a:r>
              <a:rPr lang="en-US" altLang="zh-CN" sz="2800" dirty="0">
                <a:latin typeface="Times New Roman" panose="02020603050405020304" pitchFamily="18" charset="0"/>
                <a:cs typeface="Courier New" panose="02070309020205020404" pitchFamily="49" charset="0"/>
              </a:rPr>
              <a:t>	Enter a number: </a:t>
            </a:r>
            <a:r>
              <a:rPr lang="en-US" altLang="zh-CN" sz="2800" u="sng" dirty="0">
                <a:latin typeface="Times New Roman" panose="02020603050405020304" pitchFamily="18" charset="0"/>
                <a:cs typeface="Courier New" panose="02070309020205020404" pitchFamily="49" charset="0"/>
              </a:rPr>
              <a:t>28212</a:t>
            </a:r>
            <a:r>
              <a:rPr lang="en-US" altLang="zh-CN" sz="2800" dirty="0">
                <a:latin typeface="Times New Roman" panose="02020603050405020304" pitchFamily="18" charset="0"/>
                <a:cs typeface="Courier New" panose="02070309020205020404" pitchFamily="49" charset="0"/>
              </a:rPr>
              <a:t>  		Enter a number: </a:t>
            </a:r>
            <a:r>
              <a:rPr lang="en-US" altLang="zh-CN" sz="2800" u="sng" dirty="0">
                <a:latin typeface="Times New Roman" panose="02020603050405020304" pitchFamily="18" charset="0"/>
                <a:cs typeface="Courier New" panose="02070309020205020404" pitchFamily="49" charset="0"/>
              </a:rPr>
              <a:t>29813</a:t>
            </a:r>
          </a:p>
          <a:p>
            <a:pPr>
              <a:lnSpc>
                <a:spcPct val="150000"/>
              </a:lnSpc>
              <a:spcBef>
                <a:spcPts val="1200"/>
              </a:spcBef>
              <a:buFont typeface="Wingdings" panose="05000000000000000000" pitchFamily="2" charset="2"/>
              <a:buNone/>
            </a:pPr>
            <a:r>
              <a:rPr lang="en-US" altLang="zh-CN" sz="2800" dirty="0">
                <a:latin typeface="Times New Roman" panose="02020603050405020304" pitchFamily="18" charset="0"/>
                <a:cs typeface="Courier New" panose="02070309020205020404" pitchFamily="49" charset="0"/>
              </a:rPr>
              <a:t>	Repeated digit				No repeated digit</a:t>
            </a:r>
          </a:p>
        </p:txBody>
      </p:sp>
      <p:sp>
        <p:nvSpPr>
          <p:cNvPr id="2" name="圆角矩形 1"/>
          <p:cNvSpPr/>
          <p:nvPr/>
        </p:nvSpPr>
        <p:spPr bwMode="auto">
          <a:xfrm>
            <a:off x="457200" y="3352800"/>
            <a:ext cx="4038600" cy="1676400"/>
          </a:xfrm>
          <a:prstGeom prst="roundRect">
            <a:avLst/>
          </a:prstGeom>
          <a:no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圆角矩形 4"/>
          <p:cNvSpPr/>
          <p:nvPr/>
        </p:nvSpPr>
        <p:spPr bwMode="auto">
          <a:xfrm>
            <a:off x="5486400" y="3352800"/>
            <a:ext cx="4038600" cy="1676400"/>
          </a:xfrm>
          <a:prstGeom prst="roundRect">
            <a:avLst/>
          </a:prstGeom>
          <a:no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Tree>
    <p:extLst>
      <p:ext uri="{BB962C8B-B14F-4D97-AF65-F5344CB8AC3E}">
        <p14:creationId xmlns:p14="http://schemas.microsoft.com/office/powerpoint/2010/main" val="209488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idx="4294967295"/>
          </p:nvPr>
        </p:nvSpPr>
        <p:spPr>
          <a:xfrm>
            <a:off x="1905000" y="368300"/>
            <a:ext cx="8382000" cy="1079500"/>
          </a:xfrm>
        </p:spPr>
        <p:txBody>
          <a:bodyPr vert="horz" wrap="square" lIns="92075" tIns="46038" rIns="92075" bIns="46038" numCol="1" anchor="ctr" anchorCtr="0" compatLnSpc="1">
            <a:prstTxWarp prst="textNoShape">
              <a:avLst/>
            </a:prstTxWarp>
          </a:bodyPr>
          <a:lstStyle/>
          <a:p>
            <a:r>
              <a:rPr lang="zh-CN" altLang="en-US" sz="4100" dirty="0"/>
              <a:t>程序：检查数中重复出现的数字</a:t>
            </a:r>
          </a:p>
        </p:txBody>
      </p:sp>
      <p:sp>
        <p:nvSpPr>
          <p:cNvPr id="157699" name="Content Placeholder 2"/>
          <p:cNvSpPr>
            <a:spLocks noGrp="1"/>
          </p:cNvSpPr>
          <p:nvPr>
            <p:ph idx="4294967295"/>
          </p:nvPr>
        </p:nvSpPr>
        <p:spPr>
          <a:xfrm>
            <a:off x="228600" y="1600200"/>
            <a:ext cx="11734800" cy="5068888"/>
          </a:xfrm>
        </p:spPr>
        <p:txBody>
          <a:bodyPr vert="horz" wrap="square" lIns="92075" tIns="46038" rIns="92075" bIns="46038" numCol="1" anchor="t" anchorCtr="0" compatLnSpc="1">
            <a:prstTxWarp prst="textNoShape">
              <a:avLst/>
            </a:prstTxWarp>
          </a:bodyPr>
          <a:lstStyle/>
          <a:p>
            <a:pPr>
              <a:lnSpc>
                <a:spcPct val="125000"/>
              </a:lnSpc>
              <a:spcBef>
                <a:spcPct val="15000"/>
              </a:spcBef>
            </a:pPr>
            <a:r>
              <a:rPr lang="zh-CN" altLang="en-US" sz="2800" dirty="0">
                <a:latin typeface="Times New Roman" panose="02020603050405020304" pitchFamily="18" charset="0"/>
              </a:rPr>
              <a:t>程序采用布尔型值的数组跟踪数中出现的数字。</a:t>
            </a:r>
            <a:endParaRPr lang="en-US" altLang="zh-CN" sz="2800" dirty="0">
              <a:latin typeface="Times New Roman" panose="02020603050405020304" pitchFamily="18" charset="0"/>
            </a:endParaRPr>
          </a:p>
          <a:p>
            <a:pPr>
              <a:lnSpc>
                <a:spcPct val="125000"/>
              </a:lnSpc>
              <a:spcBef>
                <a:spcPct val="15000"/>
              </a:spcBef>
            </a:pPr>
            <a:r>
              <a:rPr lang="zh-CN" altLang="en-US" sz="2800" dirty="0">
                <a:latin typeface="Times New Roman" panose="02020603050405020304" pitchFamily="18" charset="0"/>
              </a:rPr>
              <a:t>最初的时候，</a:t>
            </a:r>
            <a:r>
              <a:rPr lang="en-US" altLang="zh-CN" sz="2800" dirty="0" err="1">
                <a:latin typeface="Times New Roman" panose="02020603050405020304" pitchFamily="18" charset="0"/>
                <a:cs typeface="Courier New" panose="02070309020205020404" pitchFamily="49" charset="0"/>
              </a:rPr>
              <a:t>digit_seen</a:t>
            </a:r>
            <a:r>
              <a:rPr lang="zh-CN" altLang="en-US" sz="2800" dirty="0">
                <a:latin typeface="Times New Roman" panose="02020603050405020304" pitchFamily="18" charset="0"/>
                <a:cs typeface="Courier New" panose="02070309020205020404" pitchFamily="49" charset="0"/>
              </a:rPr>
              <a:t>中每个元素的值都为假。</a:t>
            </a:r>
            <a:endParaRPr lang="en-US" altLang="zh-CN" sz="2800" dirty="0">
              <a:latin typeface="Times New Roman" panose="02020603050405020304" pitchFamily="18" charset="0"/>
            </a:endParaRPr>
          </a:p>
          <a:p>
            <a:pPr>
              <a:lnSpc>
                <a:spcPct val="125000"/>
              </a:lnSpc>
              <a:spcBef>
                <a:spcPct val="15000"/>
              </a:spcBef>
            </a:pPr>
            <a:r>
              <a:rPr lang="zh-CN" altLang="en-US" sz="2800" dirty="0">
                <a:latin typeface="Times New Roman" panose="02020603050405020304" pitchFamily="18" charset="0"/>
              </a:rPr>
              <a:t>当给出数</a:t>
            </a:r>
            <a:r>
              <a:rPr lang="en-US" altLang="zh-CN" sz="2800" dirty="0">
                <a:latin typeface="Times New Roman" panose="02020603050405020304" pitchFamily="18" charset="0"/>
              </a:rPr>
              <a:t>n</a:t>
            </a:r>
            <a:r>
              <a:rPr lang="zh-CN" altLang="en-US" sz="2800" dirty="0">
                <a:latin typeface="Times New Roman" panose="02020603050405020304" pitchFamily="18" charset="0"/>
              </a:rPr>
              <a:t>时，程序一次一个地检查</a:t>
            </a:r>
            <a:r>
              <a:rPr lang="en-US" altLang="zh-CN" sz="2800" dirty="0">
                <a:latin typeface="Times New Roman" panose="02020603050405020304" pitchFamily="18" charset="0"/>
              </a:rPr>
              <a:t>n</a:t>
            </a:r>
            <a:r>
              <a:rPr lang="zh-CN" altLang="en-US" sz="2800" dirty="0">
                <a:latin typeface="Times New Roman" panose="02020603050405020304" pitchFamily="18" charset="0"/>
              </a:rPr>
              <a:t>中的数字，某个数字出现，就把相应的</a:t>
            </a:r>
            <a:r>
              <a:rPr lang="en-US" altLang="zh-CN" sz="2800" dirty="0" err="1">
                <a:latin typeface="Times New Roman" panose="02020603050405020304" pitchFamily="18" charset="0"/>
              </a:rPr>
              <a:t>digit_seen</a:t>
            </a:r>
            <a:r>
              <a:rPr lang="en-US" altLang="zh-CN" sz="2800" dirty="0">
                <a:latin typeface="Times New Roman" panose="02020603050405020304" pitchFamily="18" charset="0"/>
              </a:rPr>
              <a:t>[digit]</a:t>
            </a:r>
            <a:r>
              <a:rPr lang="zh-CN" altLang="en-US" sz="2800" dirty="0">
                <a:latin typeface="Times New Roman" panose="02020603050405020304" pitchFamily="18" charset="0"/>
              </a:rPr>
              <a:t>置为真。</a:t>
            </a:r>
            <a:endParaRPr lang="en-US" altLang="zh-CN" sz="2800" dirty="0">
              <a:latin typeface="Times New Roman" panose="02020603050405020304" pitchFamily="18" charset="0"/>
            </a:endParaRPr>
          </a:p>
        </p:txBody>
      </p:sp>
    </p:spTree>
    <p:extLst>
      <p:ext uri="{BB962C8B-B14F-4D97-AF65-F5344CB8AC3E}">
        <p14:creationId xmlns:p14="http://schemas.microsoft.com/office/powerpoint/2010/main" val="2455152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Content Placeholder 2"/>
          <p:cNvSpPr>
            <a:spLocks noGrp="1"/>
          </p:cNvSpPr>
          <p:nvPr>
            <p:ph idx="4294967295"/>
          </p:nvPr>
        </p:nvSpPr>
        <p:spPr>
          <a:xfrm>
            <a:off x="228600" y="698241"/>
            <a:ext cx="5948265" cy="5092959"/>
          </a:xfrm>
          <a:ln>
            <a:solidFill>
              <a:schemeClr val="accent2"/>
            </a:solidFill>
          </a:ln>
        </p:spPr>
        <p:txBody>
          <a:bodyPr vert="horz" wrap="square" lIns="92075" tIns="46038" rIns="92075" bIns="46038" numCol="1" anchor="t" anchorCtr="0" compatLnSpc="1">
            <a:prstTxWarp prst="textNoShape">
              <a:avLst/>
            </a:prstTxWarp>
          </a:bodyPr>
          <a:lstStyle/>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a:t>
            </a:r>
            <a:r>
              <a:rPr lang="en-US" altLang="zh-CN" sz="2400" dirty="0" err="1">
                <a:latin typeface="Times New Roman" panose="02020603050405020304" pitchFamily="18" charset="0"/>
                <a:cs typeface="Courier New" panose="02070309020205020404" pitchFamily="49" charset="0"/>
              </a:rPr>
              <a:t>repdigit.c</a:t>
            </a:r>
            <a:endParaRPr lang="en-US" altLang="zh-CN" sz="2400" dirty="0">
              <a:latin typeface="Times New Roman" panose="02020603050405020304" pitchFamily="18" charset="0"/>
              <a:cs typeface="Courier New" panose="02070309020205020404" pitchFamily="49" charset="0"/>
            </a:endParaRP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 Checks numbers for repeated digits */</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#include &lt;</a:t>
            </a:r>
            <a:r>
              <a:rPr lang="en-US" altLang="zh-CN" sz="2400" dirty="0" err="1">
                <a:latin typeface="Times New Roman" panose="02020603050405020304" pitchFamily="18" charset="0"/>
                <a:cs typeface="Courier New" panose="02070309020205020404" pitchFamily="49" charset="0"/>
              </a:rPr>
              <a:t>stdbool.h</a:t>
            </a:r>
            <a:r>
              <a:rPr lang="en-US" altLang="zh-CN" sz="2400" dirty="0">
                <a:latin typeface="Times New Roman" panose="02020603050405020304" pitchFamily="18" charset="0"/>
                <a:cs typeface="Courier New" panose="02070309020205020404" pitchFamily="49" charset="0"/>
              </a:rPr>
              <a:t>&gt;   /* C99 only */</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#include &lt;</a:t>
            </a:r>
            <a:r>
              <a:rPr lang="en-US" altLang="zh-CN" sz="2400" dirty="0" err="1">
                <a:latin typeface="Times New Roman" panose="02020603050405020304" pitchFamily="18" charset="0"/>
                <a:cs typeface="Courier New" panose="02070309020205020404" pitchFamily="49" charset="0"/>
              </a:rPr>
              <a:t>stdio.h</a:t>
            </a:r>
            <a:r>
              <a:rPr lang="en-US" altLang="zh-CN" sz="2400" dirty="0">
                <a:latin typeface="Times New Roman" panose="02020603050405020304" pitchFamily="18" charset="0"/>
                <a:cs typeface="Courier New" panose="02070309020205020404" pitchFamily="49" charset="0"/>
              </a:rPr>
              <a:t>&gt;</a:t>
            </a:r>
          </a:p>
          <a:p>
            <a:pPr>
              <a:lnSpc>
                <a:spcPct val="105000"/>
              </a:lnSpc>
              <a:spcBef>
                <a:spcPct val="0"/>
              </a:spcBef>
              <a:buFont typeface="Wingdings" panose="05000000000000000000" pitchFamily="2" charset="2"/>
              <a:buNone/>
            </a:pPr>
            <a:r>
              <a:rPr lang="en-US" altLang="zh-CN" sz="2400" dirty="0" err="1">
                <a:latin typeface="Times New Roman" panose="02020603050405020304" pitchFamily="18" charset="0"/>
                <a:cs typeface="Courier New" panose="02070309020205020404" pitchFamily="49" charset="0"/>
              </a:rPr>
              <a:t>int</a:t>
            </a:r>
            <a:r>
              <a:rPr lang="en-US" altLang="zh-CN" sz="2400" dirty="0">
                <a:latin typeface="Times New Roman" panose="02020603050405020304" pitchFamily="18" charset="0"/>
                <a:cs typeface="Courier New" panose="02070309020205020404" pitchFamily="49" charset="0"/>
              </a:rPr>
              <a:t> main(void)</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bool </a:t>
            </a:r>
            <a:r>
              <a:rPr lang="en-US" altLang="zh-CN" sz="2400" dirty="0" err="1">
                <a:latin typeface="Times New Roman" panose="02020603050405020304" pitchFamily="18" charset="0"/>
                <a:cs typeface="Courier New" panose="02070309020205020404" pitchFamily="49" charset="0"/>
              </a:rPr>
              <a:t>digit_seen</a:t>
            </a:r>
            <a:r>
              <a:rPr lang="en-US" altLang="zh-CN" sz="2400" dirty="0">
                <a:latin typeface="Times New Roman" panose="02020603050405020304" pitchFamily="18" charset="0"/>
                <a:cs typeface="Courier New" panose="02070309020205020404" pitchFamily="49" charset="0"/>
              </a:rPr>
              <a:t>[10] = {false};</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int</a:t>
            </a:r>
            <a:r>
              <a:rPr lang="en-US" altLang="zh-CN" sz="2400" dirty="0">
                <a:latin typeface="Times New Roman" panose="02020603050405020304" pitchFamily="18" charset="0"/>
                <a:cs typeface="Courier New" panose="02070309020205020404" pitchFamily="49" charset="0"/>
              </a:rPr>
              <a:t> digit;</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long n;</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printf</a:t>
            </a:r>
            <a:r>
              <a:rPr lang="en-US" altLang="zh-CN" sz="2400" dirty="0">
                <a:latin typeface="Times New Roman" panose="02020603050405020304" pitchFamily="18" charset="0"/>
                <a:cs typeface="Courier New" panose="02070309020205020404" pitchFamily="49" charset="0"/>
              </a:rPr>
              <a:t>("Enter a number: ");</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scanf</a:t>
            </a:r>
            <a:r>
              <a:rPr lang="en-US" altLang="zh-CN" sz="2400" dirty="0">
                <a:latin typeface="Times New Roman" panose="02020603050405020304" pitchFamily="18" charset="0"/>
                <a:cs typeface="Courier New" panose="02070309020205020404" pitchFamily="49" charset="0"/>
              </a:rPr>
              <a:t>("%</a:t>
            </a:r>
            <a:r>
              <a:rPr lang="en-US" altLang="zh-CN" sz="2400" dirty="0" err="1">
                <a:latin typeface="Times New Roman" panose="02020603050405020304" pitchFamily="18" charset="0"/>
                <a:cs typeface="Courier New" panose="02070309020205020404" pitchFamily="49" charset="0"/>
              </a:rPr>
              <a:t>ld</a:t>
            </a:r>
            <a:r>
              <a:rPr lang="en-US" altLang="zh-CN" sz="2400" dirty="0">
                <a:latin typeface="Times New Roman" panose="02020603050405020304" pitchFamily="18" charset="0"/>
                <a:cs typeface="Courier New" panose="02070309020205020404" pitchFamily="49" charset="0"/>
              </a:rPr>
              <a:t>", &amp;n);</a:t>
            </a:r>
          </a:p>
          <a:p>
            <a:pPr>
              <a:lnSpc>
                <a:spcPct val="105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a:t>
            </a:r>
          </a:p>
        </p:txBody>
      </p:sp>
      <p:sp>
        <p:nvSpPr>
          <p:cNvPr id="3" name="Content Placeholder 2"/>
          <p:cNvSpPr txBox="1">
            <a:spLocks/>
          </p:cNvSpPr>
          <p:nvPr/>
        </p:nvSpPr>
        <p:spPr bwMode="auto">
          <a:xfrm>
            <a:off x="6248400" y="609600"/>
            <a:ext cx="5791200" cy="60198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lnSpc>
                <a:spcPct val="105000"/>
              </a:lnSpc>
              <a:spcBef>
                <a:spcPct val="0"/>
              </a:spcBef>
              <a:buFont typeface="Wingdings" panose="05000000000000000000" pitchFamily="2" charset="2"/>
              <a:buNone/>
            </a:pPr>
            <a:r>
              <a:rPr lang="en-US" sz="2400" kern="0" dirty="0">
                <a:latin typeface="Times New Roman" panose="02020603050405020304" pitchFamily="18" charset="0"/>
                <a:cs typeface="Courier New" panose="02070309020205020404" pitchFamily="49" charset="0"/>
              </a:rPr>
              <a:t>    while (n &gt; 0) </a:t>
            </a:r>
            <a:r>
              <a:rPr lang="en-US" sz="2400" kern="0" dirty="0">
                <a:solidFill>
                  <a:srgbClr val="006600"/>
                </a:solidFill>
                <a:latin typeface="Times New Roman" panose="02020603050405020304" pitchFamily="18" charset="0"/>
                <a:cs typeface="Courier New" panose="02070309020205020404" pitchFamily="49" charset="0"/>
              </a:rPr>
              <a:t>{</a:t>
            </a:r>
          </a:p>
          <a:p>
            <a:pPr>
              <a:lnSpc>
                <a:spcPct val="105000"/>
              </a:lnSpc>
              <a:spcBef>
                <a:spcPct val="0"/>
              </a:spcBef>
              <a:buFont typeface="Wingdings" panose="05000000000000000000" pitchFamily="2" charset="2"/>
              <a:buNone/>
            </a:pPr>
            <a:r>
              <a:rPr lang="en-US" sz="2400" kern="0" dirty="0">
                <a:solidFill>
                  <a:srgbClr val="006600"/>
                </a:solidFill>
                <a:latin typeface="Times New Roman" panose="02020603050405020304" pitchFamily="18" charset="0"/>
                <a:cs typeface="Courier New" panose="02070309020205020404" pitchFamily="49" charset="0"/>
              </a:rPr>
              <a:t>          digit = n % 10;</a:t>
            </a:r>
          </a:p>
          <a:p>
            <a:pPr>
              <a:lnSpc>
                <a:spcPct val="105000"/>
              </a:lnSpc>
              <a:spcBef>
                <a:spcPct val="0"/>
              </a:spcBef>
              <a:buFont typeface="Wingdings" panose="05000000000000000000" pitchFamily="2" charset="2"/>
              <a:buNone/>
            </a:pPr>
            <a:r>
              <a:rPr lang="en-US" sz="2400" kern="0" dirty="0">
                <a:solidFill>
                  <a:srgbClr val="006600"/>
                </a:solidFill>
                <a:latin typeface="Times New Roman" panose="02020603050405020304" pitchFamily="18" charset="0"/>
                <a:cs typeface="Courier New" panose="02070309020205020404" pitchFamily="49" charset="0"/>
              </a:rPr>
              <a:t>         if (</a:t>
            </a:r>
            <a:r>
              <a:rPr lang="en-US" sz="2400" kern="0" dirty="0" err="1">
                <a:solidFill>
                  <a:srgbClr val="006600"/>
                </a:solidFill>
                <a:latin typeface="Times New Roman" panose="02020603050405020304" pitchFamily="18" charset="0"/>
                <a:cs typeface="Courier New" panose="02070309020205020404" pitchFamily="49" charset="0"/>
              </a:rPr>
              <a:t>digit_seen</a:t>
            </a:r>
            <a:r>
              <a:rPr lang="en-US" sz="2400" kern="0" dirty="0">
                <a:solidFill>
                  <a:srgbClr val="006600"/>
                </a:solidFill>
                <a:latin typeface="Times New Roman" panose="02020603050405020304" pitchFamily="18" charset="0"/>
                <a:cs typeface="Courier New" panose="02070309020205020404" pitchFamily="49" charset="0"/>
              </a:rPr>
              <a:t>[digit])</a:t>
            </a:r>
          </a:p>
          <a:p>
            <a:pPr>
              <a:lnSpc>
                <a:spcPct val="105000"/>
              </a:lnSpc>
              <a:spcBef>
                <a:spcPct val="0"/>
              </a:spcBef>
              <a:buFont typeface="Wingdings" panose="05000000000000000000" pitchFamily="2" charset="2"/>
              <a:buNone/>
            </a:pPr>
            <a:r>
              <a:rPr lang="en-US" sz="2400" kern="0" dirty="0">
                <a:solidFill>
                  <a:srgbClr val="006600"/>
                </a:solidFill>
                <a:latin typeface="Times New Roman" panose="02020603050405020304" pitchFamily="18" charset="0"/>
                <a:cs typeface="Courier New" panose="02070309020205020404" pitchFamily="49" charset="0"/>
              </a:rPr>
              <a:t>                break;</a:t>
            </a:r>
          </a:p>
          <a:p>
            <a:pPr>
              <a:lnSpc>
                <a:spcPct val="105000"/>
              </a:lnSpc>
              <a:spcBef>
                <a:spcPct val="0"/>
              </a:spcBef>
              <a:buFont typeface="Wingdings" panose="05000000000000000000" pitchFamily="2" charset="2"/>
              <a:buNone/>
            </a:pPr>
            <a:r>
              <a:rPr lang="en-US" sz="2400" kern="0" dirty="0">
                <a:solidFill>
                  <a:srgbClr val="006600"/>
                </a:solidFill>
                <a:latin typeface="Times New Roman" panose="02020603050405020304" pitchFamily="18" charset="0"/>
                <a:cs typeface="Courier New" panose="02070309020205020404" pitchFamily="49" charset="0"/>
              </a:rPr>
              <a:t>         </a:t>
            </a:r>
            <a:r>
              <a:rPr lang="en-US" sz="2400" kern="0" dirty="0" err="1">
                <a:solidFill>
                  <a:srgbClr val="006600"/>
                </a:solidFill>
                <a:latin typeface="Times New Roman" panose="02020603050405020304" pitchFamily="18" charset="0"/>
                <a:cs typeface="Courier New" panose="02070309020205020404" pitchFamily="49" charset="0"/>
              </a:rPr>
              <a:t>digit_seen</a:t>
            </a:r>
            <a:r>
              <a:rPr lang="en-US" sz="2400" kern="0" dirty="0">
                <a:solidFill>
                  <a:srgbClr val="006600"/>
                </a:solidFill>
                <a:latin typeface="Times New Roman" panose="02020603050405020304" pitchFamily="18" charset="0"/>
                <a:cs typeface="Courier New" panose="02070309020205020404" pitchFamily="49" charset="0"/>
              </a:rPr>
              <a:t>[digit] = true;</a:t>
            </a:r>
          </a:p>
          <a:p>
            <a:pPr>
              <a:lnSpc>
                <a:spcPct val="105000"/>
              </a:lnSpc>
              <a:spcBef>
                <a:spcPct val="0"/>
              </a:spcBef>
              <a:buFont typeface="Wingdings" panose="05000000000000000000" pitchFamily="2" charset="2"/>
              <a:buNone/>
            </a:pPr>
            <a:r>
              <a:rPr lang="en-US" sz="2400" kern="0" dirty="0">
                <a:solidFill>
                  <a:srgbClr val="006600"/>
                </a:solidFill>
                <a:latin typeface="Times New Roman" panose="02020603050405020304" pitchFamily="18" charset="0"/>
                <a:cs typeface="Courier New" panose="02070309020205020404" pitchFamily="49" charset="0"/>
              </a:rPr>
              <a:t>          n /= 10;  </a:t>
            </a:r>
          </a:p>
          <a:p>
            <a:pPr>
              <a:lnSpc>
                <a:spcPct val="105000"/>
              </a:lnSpc>
              <a:spcBef>
                <a:spcPct val="0"/>
              </a:spcBef>
              <a:buFont typeface="Wingdings" panose="05000000000000000000" pitchFamily="2" charset="2"/>
              <a:buNone/>
            </a:pPr>
            <a:r>
              <a:rPr lang="en-US" sz="2400" kern="0" dirty="0">
                <a:solidFill>
                  <a:srgbClr val="006600"/>
                </a:solidFill>
                <a:latin typeface="Times New Roman" panose="02020603050405020304" pitchFamily="18" charset="0"/>
                <a:cs typeface="Courier New" panose="02070309020205020404" pitchFamily="49" charset="0"/>
              </a:rPr>
              <a:t>    }</a:t>
            </a:r>
          </a:p>
          <a:p>
            <a:pPr>
              <a:lnSpc>
                <a:spcPct val="105000"/>
              </a:lnSpc>
              <a:spcBef>
                <a:spcPct val="0"/>
              </a:spcBef>
              <a:buFont typeface="Wingdings" panose="05000000000000000000" pitchFamily="2" charset="2"/>
              <a:buNone/>
            </a:pPr>
            <a:r>
              <a:rPr lang="en-US" altLang="zh-CN" sz="2400" kern="0" dirty="0">
                <a:latin typeface="Times New Roman" panose="02020603050405020304" pitchFamily="18" charset="0"/>
                <a:cs typeface="Courier New" panose="02070309020205020404" pitchFamily="49" charset="0"/>
              </a:rPr>
              <a:t>    </a:t>
            </a:r>
            <a:r>
              <a:rPr lang="en-US" sz="2400" kern="0" dirty="0">
                <a:latin typeface="Times New Roman" panose="02020603050405020304" pitchFamily="18" charset="0"/>
                <a:cs typeface="Courier New" panose="02070309020205020404" pitchFamily="49" charset="0"/>
              </a:rPr>
              <a:t>if (n &gt; 0)       </a:t>
            </a:r>
          </a:p>
          <a:p>
            <a:pPr>
              <a:lnSpc>
                <a:spcPct val="105000"/>
              </a:lnSpc>
              <a:spcBef>
                <a:spcPct val="0"/>
              </a:spcBef>
              <a:buFont typeface="Wingdings" panose="05000000000000000000" pitchFamily="2" charset="2"/>
              <a:buNone/>
            </a:pPr>
            <a:r>
              <a:rPr lang="en-US" sz="2400" kern="0" dirty="0">
                <a:latin typeface="Times New Roman" panose="02020603050405020304" pitchFamily="18" charset="0"/>
                <a:cs typeface="Courier New" panose="02070309020205020404" pitchFamily="49" charset="0"/>
              </a:rPr>
              <a:t>		</a:t>
            </a:r>
            <a:r>
              <a:rPr lang="en-US" sz="2400" kern="0" dirty="0" err="1">
                <a:latin typeface="Times New Roman" panose="02020603050405020304" pitchFamily="18" charset="0"/>
                <a:cs typeface="Courier New" panose="02070309020205020404" pitchFamily="49" charset="0"/>
              </a:rPr>
              <a:t>printf</a:t>
            </a:r>
            <a:r>
              <a:rPr lang="en-US" sz="2400" kern="0" dirty="0">
                <a:latin typeface="Times New Roman" panose="02020603050405020304" pitchFamily="18" charset="0"/>
                <a:cs typeface="Courier New" panose="02070309020205020404" pitchFamily="49" charset="0"/>
              </a:rPr>
              <a:t>("Repeated digit\n");</a:t>
            </a:r>
          </a:p>
          <a:p>
            <a:pPr>
              <a:lnSpc>
                <a:spcPct val="105000"/>
              </a:lnSpc>
              <a:spcBef>
                <a:spcPct val="0"/>
              </a:spcBef>
              <a:buFont typeface="Wingdings" panose="05000000000000000000" pitchFamily="2" charset="2"/>
              <a:buNone/>
            </a:pPr>
            <a:r>
              <a:rPr lang="en-US" sz="2400" kern="0" dirty="0">
                <a:latin typeface="Times New Roman" panose="02020603050405020304" pitchFamily="18" charset="0"/>
                <a:cs typeface="Courier New" panose="02070309020205020404" pitchFamily="49" charset="0"/>
              </a:rPr>
              <a:t>    else</a:t>
            </a:r>
          </a:p>
          <a:p>
            <a:pPr>
              <a:lnSpc>
                <a:spcPct val="105000"/>
              </a:lnSpc>
              <a:spcBef>
                <a:spcPct val="0"/>
              </a:spcBef>
              <a:buFont typeface="Wingdings" panose="05000000000000000000" pitchFamily="2" charset="2"/>
              <a:buNone/>
            </a:pPr>
            <a:r>
              <a:rPr lang="en-US" sz="2400" kern="0" dirty="0">
                <a:latin typeface="Times New Roman" panose="02020603050405020304" pitchFamily="18" charset="0"/>
                <a:cs typeface="Courier New" panose="02070309020205020404" pitchFamily="49" charset="0"/>
              </a:rPr>
              <a:t>	        </a:t>
            </a:r>
            <a:r>
              <a:rPr lang="en-US" sz="2400" kern="0" dirty="0" err="1">
                <a:latin typeface="Times New Roman" panose="02020603050405020304" pitchFamily="18" charset="0"/>
                <a:cs typeface="Courier New" panose="02070309020205020404" pitchFamily="49" charset="0"/>
              </a:rPr>
              <a:t>printf</a:t>
            </a:r>
            <a:r>
              <a:rPr lang="en-US" sz="2400" kern="0" dirty="0">
                <a:latin typeface="Times New Roman" panose="02020603050405020304" pitchFamily="18" charset="0"/>
                <a:cs typeface="Courier New" panose="02070309020205020404" pitchFamily="49" charset="0"/>
              </a:rPr>
              <a:t>("No repeated digit\n");</a:t>
            </a:r>
          </a:p>
          <a:p>
            <a:pPr>
              <a:lnSpc>
                <a:spcPct val="105000"/>
              </a:lnSpc>
              <a:spcBef>
                <a:spcPct val="0"/>
              </a:spcBef>
              <a:buFont typeface="Wingdings" panose="05000000000000000000" pitchFamily="2" charset="2"/>
              <a:buNone/>
            </a:pPr>
            <a:r>
              <a:rPr lang="en-US" sz="2400" kern="0" dirty="0">
                <a:latin typeface="Times New Roman" panose="02020603050405020304" pitchFamily="18" charset="0"/>
                <a:cs typeface="Courier New" panose="02070309020205020404" pitchFamily="49" charset="0"/>
              </a:rPr>
              <a:t>    return 0;</a:t>
            </a:r>
          </a:p>
          <a:p>
            <a:pPr>
              <a:lnSpc>
                <a:spcPct val="105000"/>
              </a:lnSpc>
              <a:spcBef>
                <a:spcPct val="0"/>
              </a:spcBef>
              <a:buFont typeface="Wingdings" panose="05000000000000000000" pitchFamily="2" charset="2"/>
              <a:buNone/>
            </a:pPr>
            <a:r>
              <a:rPr lang="en-US" sz="2400" kern="0" dirty="0">
                <a:latin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117485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cs typeface="Courier New" panose="02070309020205020404" pitchFamily="49" charset="0"/>
              </a:rPr>
              <a:t>对数组使用</a:t>
            </a:r>
            <a:r>
              <a:rPr lang="en-US" altLang="zh-CN" dirty="0" err="1">
                <a:cs typeface="Courier New" panose="02070309020205020404" pitchFamily="49" charset="0"/>
              </a:rPr>
              <a:t>sizeof</a:t>
            </a:r>
            <a:r>
              <a:rPr lang="zh-CN" altLang="en-US" dirty="0">
                <a:cs typeface="Courier New" panose="02070309020205020404" pitchFamily="49" charset="0"/>
              </a:rPr>
              <a:t>运算符</a:t>
            </a:r>
            <a:endParaRPr lang="en-US" altLang="zh-CN" dirty="0">
              <a:cs typeface="Courier New" panose="02070309020205020404" pitchFamily="49" charset="0"/>
            </a:endParaRPr>
          </a:p>
        </p:txBody>
      </p:sp>
      <p:sp>
        <p:nvSpPr>
          <p:cNvPr id="2103299" name="Content Placeholder 2"/>
          <p:cNvSpPr>
            <a:spLocks noGrp="1"/>
          </p:cNvSpPr>
          <p:nvPr>
            <p:ph idx="4294967295"/>
          </p:nvPr>
        </p:nvSpPr>
        <p:spPr/>
        <p:txBody>
          <a:bodyPr vert="horz" wrap="square" lIns="92075" tIns="46039" rIns="92075" bIns="46039" numCol="1" anchor="t" anchorCtr="0" compatLnSpc="1">
            <a:prstTxWarp prst="textNoShape">
              <a:avLst/>
            </a:prstTxWarp>
          </a:bodyPr>
          <a:lstStyle/>
          <a:p>
            <a:pPr marL="609585" indent="-609585" eaLnBrk="1" hangingPunct="1">
              <a:lnSpc>
                <a:spcPts val="3800"/>
              </a:lnSpc>
              <a:spcBef>
                <a:spcPts val="600"/>
              </a:spcBef>
              <a:defRPr/>
            </a:pPr>
            <a:r>
              <a:rPr lang="zh-CN" altLang="en-US" sz="2400" dirty="0">
                <a:cs typeface="Courier New" panose="02070309020205020404" pitchFamily="49" charset="0"/>
              </a:rPr>
              <a:t>运算符</a:t>
            </a:r>
            <a:r>
              <a:rPr lang="en-US" altLang="zh-CN" sz="2400" dirty="0" err="1">
                <a:cs typeface="Courier New" panose="02070309020205020404" pitchFamily="49" charset="0"/>
              </a:rPr>
              <a:t>sizeof</a:t>
            </a:r>
            <a:r>
              <a:rPr lang="zh-CN" altLang="en-US" sz="2400" dirty="0">
                <a:cs typeface="Courier New" panose="02070309020205020404" pitchFamily="49" charset="0"/>
              </a:rPr>
              <a:t>可以确定数组的大小（字节数）</a:t>
            </a:r>
          </a:p>
          <a:p>
            <a:pPr marL="990575" lvl="1" indent="-533387" eaLnBrk="1" hangingPunct="1">
              <a:lnSpc>
                <a:spcPts val="3800"/>
              </a:lnSpc>
              <a:spcBef>
                <a:spcPts val="600"/>
              </a:spcBef>
              <a:defRPr/>
            </a:pPr>
            <a:r>
              <a:rPr lang="zh-CN" altLang="en-US" dirty="0">
                <a:cs typeface="Courier New" panose="02070309020205020404" pitchFamily="49" charset="0"/>
              </a:rPr>
              <a:t>若数组</a:t>
            </a:r>
            <a:r>
              <a:rPr lang="en-US" altLang="zh-CN" dirty="0">
                <a:cs typeface="Courier New" panose="02070309020205020404" pitchFamily="49" charset="0"/>
              </a:rPr>
              <a:t>a</a:t>
            </a:r>
            <a:r>
              <a:rPr lang="zh-CN" altLang="en-US" dirty="0">
                <a:cs typeface="Courier New" panose="02070309020205020404" pitchFamily="49" charset="0"/>
              </a:rPr>
              <a:t>包含</a:t>
            </a:r>
            <a:r>
              <a:rPr lang="en-US" altLang="zh-CN" dirty="0">
                <a:cs typeface="Courier New" panose="02070309020205020404" pitchFamily="49" charset="0"/>
              </a:rPr>
              <a:t>10</a:t>
            </a:r>
            <a:r>
              <a:rPr lang="zh-CN" altLang="en-US" dirty="0">
                <a:cs typeface="Courier New" panose="02070309020205020404" pitchFamily="49" charset="0"/>
              </a:rPr>
              <a:t>个整数，假设每个整数用</a:t>
            </a:r>
            <a:r>
              <a:rPr lang="en-US" altLang="zh-CN" dirty="0">
                <a:cs typeface="Courier New" panose="02070309020205020404" pitchFamily="49" charset="0"/>
              </a:rPr>
              <a:t>4</a:t>
            </a:r>
            <a:r>
              <a:rPr lang="zh-CN" altLang="en-US" dirty="0">
                <a:cs typeface="Courier New" panose="02070309020205020404" pitchFamily="49" charset="0"/>
              </a:rPr>
              <a:t>字节存储</a:t>
            </a:r>
          </a:p>
          <a:p>
            <a:pPr marL="990575" lvl="1" indent="-533387" eaLnBrk="1" hangingPunct="1">
              <a:lnSpc>
                <a:spcPts val="3800"/>
              </a:lnSpc>
              <a:spcBef>
                <a:spcPts val="600"/>
              </a:spcBef>
              <a:defRPr/>
            </a:pPr>
            <a:r>
              <a:rPr lang="zh-CN" altLang="en-US" dirty="0">
                <a:cs typeface="Courier New" panose="02070309020205020404" pitchFamily="49" charset="0"/>
              </a:rPr>
              <a:t>则</a:t>
            </a:r>
            <a:r>
              <a:rPr lang="en-US" altLang="zh-CN" dirty="0" err="1">
                <a:cs typeface="Courier New" panose="02070309020205020404" pitchFamily="49" charset="0"/>
              </a:rPr>
              <a:t>sizeof</a:t>
            </a:r>
            <a:r>
              <a:rPr lang="en-US" altLang="zh-CN" dirty="0">
                <a:cs typeface="Courier New" panose="02070309020205020404" pitchFamily="49" charset="0"/>
              </a:rPr>
              <a:t>(a) </a:t>
            </a:r>
            <a:r>
              <a:rPr lang="zh-CN" altLang="en-US" dirty="0">
                <a:cs typeface="Courier New" panose="02070309020205020404" pitchFamily="49" charset="0"/>
              </a:rPr>
              <a:t>＝ </a:t>
            </a:r>
            <a:r>
              <a:rPr lang="en-US" altLang="zh-CN" dirty="0">
                <a:cs typeface="Courier New" panose="02070309020205020404" pitchFamily="49" charset="0"/>
              </a:rPr>
              <a:t>40</a:t>
            </a:r>
          </a:p>
          <a:p>
            <a:pPr marL="609585" indent="-609585" eaLnBrk="1" hangingPunct="1">
              <a:lnSpc>
                <a:spcPts val="3800"/>
              </a:lnSpc>
              <a:spcBef>
                <a:spcPts val="600"/>
              </a:spcBef>
              <a:defRPr/>
            </a:pPr>
            <a:r>
              <a:rPr lang="zh-CN" altLang="en-US" sz="2400" dirty="0">
                <a:cs typeface="Courier New" panose="02070309020205020404" pitchFamily="49" charset="0"/>
              </a:rPr>
              <a:t>还可以用</a:t>
            </a:r>
            <a:r>
              <a:rPr lang="en-US" altLang="zh-CN" sz="2400" dirty="0" err="1">
                <a:cs typeface="Courier New" panose="02070309020205020404" pitchFamily="49" charset="0"/>
              </a:rPr>
              <a:t>sizeof</a:t>
            </a:r>
            <a:r>
              <a:rPr lang="zh-CN" altLang="en-US" sz="2400" dirty="0">
                <a:cs typeface="Courier New" panose="02070309020205020404" pitchFamily="49" charset="0"/>
              </a:rPr>
              <a:t>来计算数组元素的大小</a:t>
            </a:r>
          </a:p>
          <a:p>
            <a:pPr marL="990575" lvl="1" indent="-533387" eaLnBrk="1" hangingPunct="1">
              <a:lnSpc>
                <a:spcPts val="3800"/>
              </a:lnSpc>
              <a:spcBef>
                <a:spcPts val="600"/>
              </a:spcBef>
              <a:defRPr/>
            </a:pPr>
            <a:r>
              <a:rPr lang="zh-CN" altLang="en-US" dirty="0">
                <a:cs typeface="Courier New" panose="02070309020205020404" pitchFamily="49" charset="0"/>
              </a:rPr>
              <a:t>仍以上述例子说明，有：</a:t>
            </a:r>
            <a:r>
              <a:rPr lang="en-US" altLang="zh-CN" dirty="0" err="1">
                <a:cs typeface="Courier New" panose="02070309020205020404" pitchFamily="49" charset="0"/>
              </a:rPr>
              <a:t>sizeof</a:t>
            </a:r>
            <a:r>
              <a:rPr lang="en-US" altLang="zh-CN" dirty="0">
                <a:cs typeface="Courier New" panose="02070309020205020404" pitchFamily="49" charset="0"/>
              </a:rPr>
              <a:t>( </a:t>
            </a:r>
            <a:r>
              <a:rPr lang="en-US" altLang="zh-CN" dirty="0">
                <a:solidFill>
                  <a:srgbClr val="0033CC"/>
                </a:solidFill>
                <a:cs typeface="Courier New" panose="02070309020205020404" pitchFamily="49" charset="0"/>
              </a:rPr>
              <a:t>a[0]</a:t>
            </a:r>
            <a:r>
              <a:rPr lang="en-US" altLang="zh-CN" dirty="0">
                <a:cs typeface="Courier New" panose="02070309020205020404" pitchFamily="49" charset="0"/>
              </a:rPr>
              <a:t> ) </a:t>
            </a:r>
            <a:r>
              <a:rPr lang="zh-CN" altLang="en-US" dirty="0">
                <a:cs typeface="Courier New" panose="02070309020205020404" pitchFamily="49" charset="0"/>
              </a:rPr>
              <a:t>＝ </a:t>
            </a:r>
            <a:r>
              <a:rPr lang="en-US" altLang="zh-CN" dirty="0">
                <a:cs typeface="Courier New" panose="02070309020205020404" pitchFamily="49" charset="0"/>
              </a:rPr>
              <a:t>4 = </a:t>
            </a:r>
            <a:r>
              <a:rPr lang="en-US" altLang="zh-CN" dirty="0" err="1">
                <a:cs typeface="Courier New" panose="02070309020205020404" pitchFamily="49" charset="0"/>
              </a:rPr>
              <a:t>sizeof</a:t>
            </a:r>
            <a:r>
              <a:rPr lang="en-US" altLang="zh-CN" dirty="0">
                <a:cs typeface="Courier New" panose="02070309020205020404" pitchFamily="49" charset="0"/>
              </a:rPr>
              <a:t>(</a:t>
            </a:r>
            <a:r>
              <a:rPr lang="en-US" altLang="zh-CN" dirty="0" err="1">
                <a:cs typeface="Courier New" panose="02070309020205020404" pitchFamily="49" charset="0"/>
              </a:rPr>
              <a:t>int</a:t>
            </a:r>
            <a:r>
              <a:rPr lang="en-US" altLang="zh-CN" dirty="0">
                <a:cs typeface="Courier New" panose="02070309020205020404" pitchFamily="49" charset="0"/>
              </a:rPr>
              <a:t>)</a:t>
            </a:r>
            <a:endParaRPr lang="zh-CN" altLang="en-US" dirty="0">
              <a:cs typeface="Courier New" panose="02070309020205020404" pitchFamily="49" charset="0"/>
            </a:endParaRPr>
          </a:p>
          <a:p>
            <a:pPr marL="609585" indent="-609585" eaLnBrk="1" hangingPunct="1">
              <a:lnSpc>
                <a:spcPts val="3800"/>
              </a:lnSpc>
              <a:spcBef>
                <a:spcPts val="600"/>
              </a:spcBef>
              <a:defRPr/>
            </a:pPr>
            <a:r>
              <a:rPr lang="zh-CN" altLang="en-US" sz="2400" dirty="0">
                <a:cs typeface="Courier New" panose="02070309020205020404" pitchFamily="49" charset="0"/>
              </a:rPr>
              <a:t>用数组的大小除以数组元素的大小可以得到数组的长度 </a:t>
            </a:r>
            <a:endParaRPr lang="en-US" altLang="zh-CN" sz="2400" dirty="0">
              <a:cs typeface="Courier New" panose="02070309020205020404" pitchFamily="49" charset="0"/>
            </a:endParaRPr>
          </a:p>
          <a:p>
            <a:pPr marL="609585" indent="-609585" eaLnBrk="1" hangingPunct="1">
              <a:lnSpc>
                <a:spcPts val="3800"/>
              </a:lnSpc>
              <a:spcBef>
                <a:spcPts val="600"/>
              </a:spcBef>
              <a:buNone/>
              <a:defRPr/>
            </a:pPr>
            <a:r>
              <a:rPr lang="en-US" altLang="zh-CN" sz="2400" dirty="0">
                <a:cs typeface="Courier New" panose="02070309020205020404" pitchFamily="49" charset="0"/>
              </a:rPr>
              <a:t>	</a:t>
            </a:r>
            <a:r>
              <a:rPr lang="en-US" altLang="zh-CN" sz="2400" dirty="0" err="1">
                <a:cs typeface="Courier New" panose="02070309020205020404" pitchFamily="49" charset="0"/>
              </a:rPr>
              <a:t>sizeof</a:t>
            </a:r>
            <a:r>
              <a:rPr lang="en-US" altLang="zh-CN" sz="2400" dirty="0">
                <a:cs typeface="Courier New" panose="02070309020205020404" pitchFamily="49" charset="0"/>
              </a:rPr>
              <a:t>(a) / </a:t>
            </a:r>
            <a:r>
              <a:rPr lang="en-US" altLang="zh-CN" sz="2400" dirty="0" err="1">
                <a:cs typeface="Courier New" panose="02070309020205020404" pitchFamily="49" charset="0"/>
              </a:rPr>
              <a:t>sizeof</a:t>
            </a:r>
            <a:r>
              <a:rPr lang="en-US" altLang="zh-CN" sz="2400" dirty="0">
                <a:cs typeface="Courier New" panose="02070309020205020404" pitchFamily="49" charset="0"/>
              </a:rPr>
              <a:t>(a[0])</a:t>
            </a:r>
          </a:p>
          <a:p>
            <a:pPr marL="609585" indent="-609585" eaLnBrk="1" hangingPunct="1">
              <a:lnSpc>
                <a:spcPts val="3800"/>
              </a:lnSpc>
              <a:spcBef>
                <a:spcPts val="600"/>
              </a:spcBef>
              <a:defRPr/>
            </a:pPr>
            <a:r>
              <a:rPr lang="zh-CN" altLang="en-US" sz="2400" dirty="0">
                <a:cs typeface="Courier New" panose="02070309020205020404" pitchFamily="49" charset="0"/>
              </a:rPr>
              <a:t>通常程序员采用上述表达式获取数组长度</a:t>
            </a:r>
            <a:endParaRPr lang="en-US" altLang="zh-CN" sz="2400" dirty="0">
              <a:cs typeface="Courier New" panose="02070309020205020404" pitchFamily="49" charset="0"/>
            </a:endParaRPr>
          </a:p>
        </p:txBody>
      </p:sp>
    </p:spTree>
    <p:extLst>
      <p:ext uri="{BB962C8B-B14F-4D97-AF65-F5344CB8AC3E}">
        <p14:creationId xmlns:p14="http://schemas.microsoft.com/office/powerpoint/2010/main" val="28898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3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03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3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32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032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0329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0329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03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32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cs typeface="Courier New" panose="02070309020205020404" pitchFamily="49" charset="0"/>
              </a:rPr>
              <a:t>对数组使用</a:t>
            </a:r>
            <a:r>
              <a:rPr lang="en-US" altLang="zh-CN" dirty="0" err="1">
                <a:cs typeface="Courier New" panose="02070309020205020404" pitchFamily="49" charset="0"/>
              </a:rPr>
              <a:t>sizeof</a:t>
            </a:r>
            <a:r>
              <a:rPr lang="zh-CN" altLang="en-US" dirty="0">
                <a:cs typeface="Courier New" panose="02070309020205020404" pitchFamily="49" charset="0"/>
              </a:rPr>
              <a:t>运算符</a:t>
            </a:r>
            <a:endParaRPr lang="en-US" altLang="zh-CN" dirty="0">
              <a:cs typeface="Courier New" panose="02070309020205020404" pitchFamily="49" charset="0"/>
            </a:endParaRPr>
          </a:p>
        </p:txBody>
      </p:sp>
      <p:sp>
        <p:nvSpPr>
          <p:cNvPr id="2104323" name="Content Placeholder 2"/>
          <p:cNvSpPr>
            <a:spLocks noGrp="1"/>
          </p:cNvSpPr>
          <p:nvPr>
            <p:ph idx="4294967295"/>
          </p:nvPr>
        </p:nvSpPr>
        <p:spPr>
          <a:xfrm>
            <a:off x="304800" y="1371599"/>
            <a:ext cx="11582400" cy="5226051"/>
          </a:xfrm>
        </p:spPr>
        <p:txBody>
          <a:bodyPr vert="horz" wrap="square" lIns="92075" tIns="46039" rIns="92075" bIns="46039" numCol="1" anchor="t" anchorCtr="0" compatLnSpc="1">
            <a:prstTxWarp prst="textNoShape">
              <a:avLst/>
            </a:prstTxWarp>
          </a:bodyPr>
          <a:lstStyle/>
          <a:p>
            <a:pPr marL="609585" indent="-609585" eaLnBrk="1" hangingPunct="1">
              <a:lnSpc>
                <a:spcPts val="3500"/>
              </a:lnSpc>
              <a:spcBef>
                <a:spcPts val="600"/>
              </a:spcBef>
              <a:defRPr/>
            </a:pPr>
            <a:r>
              <a:rPr lang="zh-CN" altLang="en-US" sz="2400" dirty="0">
                <a:cs typeface="Courier New" panose="02070309020205020404" pitchFamily="49" charset="0"/>
              </a:rPr>
              <a:t>例如：对数组</a:t>
            </a:r>
            <a:r>
              <a:rPr lang="en-US" altLang="zh-CN" sz="2400" dirty="0">
                <a:cs typeface="Courier New" panose="02070309020205020404" pitchFamily="49" charset="0"/>
              </a:rPr>
              <a:t>a</a:t>
            </a:r>
            <a:r>
              <a:rPr lang="zh-CN" altLang="en-US" sz="2400" dirty="0">
                <a:cs typeface="Courier New" panose="02070309020205020404" pitchFamily="49" charset="0"/>
              </a:rPr>
              <a:t>执行清零操作可以写成</a:t>
            </a:r>
            <a:endParaRPr lang="en-US" altLang="zh-CN" sz="2400" dirty="0">
              <a:cs typeface="Courier New" panose="02070309020205020404" pitchFamily="49" charset="0"/>
            </a:endParaRPr>
          </a:p>
          <a:p>
            <a:pPr marL="1009635" lvl="1" indent="-609585" eaLnBrk="1" hangingPunct="1">
              <a:lnSpc>
                <a:spcPts val="3500"/>
              </a:lnSpc>
              <a:spcBef>
                <a:spcPts val="600"/>
              </a:spcBef>
              <a:buNone/>
              <a:defRPr/>
            </a:pPr>
            <a:r>
              <a:rPr lang="en-US" altLang="zh-CN" dirty="0">
                <a:cs typeface="Courier New" panose="02070309020205020404" pitchFamily="49" charset="0"/>
              </a:rPr>
              <a:t>	for (</a:t>
            </a:r>
            <a:r>
              <a:rPr lang="en-US" altLang="zh-CN" dirty="0" err="1">
                <a:cs typeface="Courier New" panose="02070309020205020404" pitchFamily="49" charset="0"/>
              </a:rPr>
              <a:t>i</a:t>
            </a:r>
            <a:r>
              <a:rPr lang="en-US" altLang="zh-CN" dirty="0">
                <a:cs typeface="Courier New" panose="02070309020205020404" pitchFamily="49" charset="0"/>
              </a:rPr>
              <a:t> = 0; </a:t>
            </a:r>
            <a:r>
              <a:rPr lang="en-US" altLang="zh-CN" dirty="0" err="1">
                <a:cs typeface="Courier New" panose="02070309020205020404" pitchFamily="49" charset="0"/>
              </a:rPr>
              <a:t>i</a:t>
            </a:r>
            <a:r>
              <a:rPr lang="en-US" altLang="zh-CN" dirty="0">
                <a:cs typeface="Courier New" panose="02070309020205020404" pitchFamily="49" charset="0"/>
              </a:rPr>
              <a:t> &lt; </a:t>
            </a:r>
            <a:r>
              <a:rPr lang="en-US" altLang="zh-CN" dirty="0" err="1">
                <a:solidFill>
                  <a:srgbClr val="0033CC"/>
                </a:solidFill>
                <a:cs typeface="Courier New" panose="02070309020205020404" pitchFamily="49" charset="0"/>
              </a:rPr>
              <a:t>sizeof</a:t>
            </a:r>
            <a:r>
              <a:rPr lang="en-US" altLang="zh-CN" dirty="0">
                <a:solidFill>
                  <a:srgbClr val="0033CC"/>
                </a:solidFill>
                <a:cs typeface="Courier New" panose="02070309020205020404" pitchFamily="49" charset="0"/>
              </a:rPr>
              <a:t>(a) / </a:t>
            </a:r>
            <a:r>
              <a:rPr lang="en-US" altLang="zh-CN" dirty="0" err="1">
                <a:solidFill>
                  <a:srgbClr val="0033CC"/>
                </a:solidFill>
                <a:cs typeface="Courier New" panose="02070309020205020404" pitchFamily="49" charset="0"/>
              </a:rPr>
              <a:t>sizeof</a:t>
            </a:r>
            <a:r>
              <a:rPr lang="en-US" altLang="zh-CN" dirty="0">
                <a:solidFill>
                  <a:srgbClr val="0033CC"/>
                </a:solidFill>
                <a:cs typeface="Courier New" panose="02070309020205020404" pitchFamily="49" charset="0"/>
              </a:rPr>
              <a:t>(a[0])</a:t>
            </a:r>
            <a:r>
              <a:rPr lang="en-US" altLang="zh-CN" dirty="0">
                <a:cs typeface="Courier New" panose="02070309020205020404" pitchFamily="49" charset="0"/>
              </a:rPr>
              <a:t> ; </a:t>
            </a:r>
            <a:r>
              <a:rPr lang="en-US" altLang="zh-CN" dirty="0" err="1">
                <a:cs typeface="Courier New" panose="02070309020205020404" pitchFamily="49" charset="0"/>
              </a:rPr>
              <a:t>i</a:t>
            </a:r>
            <a:r>
              <a:rPr lang="en-US" altLang="zh-CN" dirty="0">
                <a:cs typeface="Courier New" panose="02070309020205020404" pitchFamily="49" charset="0"/>
              </a:rPr>
              <a:t>++)</a:t>
            </a:r>
          </a:p>
          <a:p>
            <a:pPr marL="1009635" lvl="1" indent="-609585" eaLnBrk="1" hangingPunct="1">
              <a:lnSpc>
                <a:spcPts val="3500"/>
              </a:lnSpc>
              <a:spcBef>
                <a:spcPts val="600"/>
              </a:spcBef>
              <a:buNone/>
              <a:defRPr/>
            </a:pPr>
            <a:r>
              <a:rPr lang="en-US" altLang="zh-CN" dirty="0">
                <a:cs typeface="Courier New" panose="02070309020205020404" pitchFamily="49" charset="0"/>
              </a:rPr>
              <a:t>	 	a[</a:t>
            </a:r>
            <a:r>
              <a:rPr lang="en-US" altLang="zh-CN" dirty="0" err="1">
                <a:cs typeface="Courier New" panose="02070309020205020404" pitchFamily="49" charset="0"/>
              </a:rPr>
              <a:t>i</a:t>
            </a:r>
            <a:r>
              <a:rPr lang="en-US" altLang="zh-CN" dirty="0">
                <a:cs typeface="Courier New" panose="02070309020205020404" pitchFamily="49" charset="0"/>
              </a:rPr>
              <a:t>] = 0;</a:t>
            </a:r>
          </a:p>
          <a:p>
            <a:pPr marL="609585" indent="-609585" eaLnBrk="1" hangingPunct="1">
              <a:lnSpc>
                <a:spcPts val="3500"/>
              </a:lnSpc>
              <a:spcBef>
                <a:spcPts val="600"/>
              </a:spcBef>
              <a:defRPr/>
            </a:pPr>
            <a:r>
              <a:rPr lang="zh-CN" altLang="en-US" sz="2400" dirty="0">
                <a:cs typeface="Courier New" panose="02070309020205020404" pitchFamily="49" charset="0"/>
              </a:rPr>
              <a:t>好处：即使数组长度日后需要改变，也不需要修改循环语句。</a:t>
            </a:r>
          </a:p>
          <a:p>
            <a:pPr marL="609585" indent="-609585" eaLnBrk="1" hangingPunct="1">
              <a:lnSpc>
                <a:spcPts val="3500"/>
              </a:lnSpc>
              <a:spcBef>
                <a:spcPts val="600"/>
              </a:spcBef>
              <a:defRPr/>
            </a:pPr>
            <a:r>
              <a:rPr lang="zh-CN" altLang="en-US" sz="2400" dirty="0">
                <a:cs typeface="Courier New" panose="02070309020205020404" pitchFamily="49" charset="0"/>
              </a:rPr>
              <a:t>然而有些编译器会对上述表达式给出一条警告信息</a:t>
            </a:r>
          </a:p>
          <a:p>
            <a:pPr marL="990575" lvl="1" indent="-533387" eaLnBrk="1" hangingPunct="1">
              <a:lnSpc>
                <a:spcPts val="3500"/>
              </a:lnSpc>
              <a:spcBef>
                <a:spcPts val="600"/>
              </a:spcBef>
              <a:defRPr/>
            </a:pPr>
            <a:r>
              <a:rPr lang="zh-CN" altLang="en-US" dirty="0">
                <a:cs typeface="Courier New" panose="02070309020205020404" pitchFamily="49" charset="0"/>
              </a:rPr>
              <a:t>原因：</a:t>
            </a:r>
            <a:r>
              <a:rPr lang="en-US" altLang="zh-CN" dirty="0" err="1">
                <a:cs typeface="Courier New" panose="02070309020205020404" pitchFamily="49" charset="0"/>
              </a:rPr>
              <a:t>sizeof</a:t>
            </a:r>
            <a:r>
              <a:rPr lang="zh-CN" altLang="en-US" dirty="0">
                <a:cs typeface="Courier New" panose="02070309020205020404" pitchFamily="49" charset="0"/>
              </a:rPr>
              <a:t>返回值的类型是</a:t>
            </a:r>
            <a:r>
              <a:rPr lang="en-US" altLang="zh-CN" dirty="0" err="1">
                <a:cs typeface="Courier New" panose="02070309020205020404" pitchFamily="49" charset="0"/>
              </a:rPr>
              <a:t>size_t</a:t>
            </a:r>
            <a:r>
              <a:rPr lang="en-US" altLang="zh-CN" dirty="0">
                <a:cs typeface="Courier New" panose="02070309020205020404" pitchFamily="49" charset="0"/>
              </a:rPr>
              <a:t> (</a:t>
            </a:r>
            <a:r>
              <a:rPr lang="zh-CN" altLang="en-US" dirty="0">
                <a:cs typeface="Courier New" panose="02070309020205020404" pitchFamily="49" charset="0"/>
              </a:rPr>
              <a:t>无符号整型</a:t>
            </a:r>
            <a:r>
              <a:rPr lang="en-US" altLang="zh-CN" dirty="0">
                <a:cs typeface="Courier New" panose="02070309020205020404" pitchFamily="49" charset="0"/>
              </a:rPr>
              <a:t>)</a:t>
            </a:r>
          </a:p>
          <a:p>
            <a:pPr marL="990575" lvl="1" indent="-533387" eaLnBrk="1" hangingPunct="1">
              <a:lnSpc>
                <a:spcPts val="3500"/>
              </a:lnSpc>
              <a:spcBef>
                <a:spcPts val="600"/>
              </a:spcBef>
              <a:defRPr/>
            </a:pPr>
            <a:r>
              <a:rPr lang="zh-CN" altLang="en-US" dirty="0">
                <a:cs typeface="Courier New" panose="02070309020205020404" pitchFamily="49" charset="0"/>
              </a:rPr>
              <a:t>将有符号整数和无符号整数比较是很危险的，尽管在本例中这样做没问题</a:t>
            </a:r>
          </a:p>
          <a:p>
            <a:pPr marL="990575" lvl="1" indent="-533387" eaLnBrk="1" hangingPunct="1">
              <a:lnSpc>
                <a:spcPts val="3500"/>
              </a:lnSpc>
              <a:spcBef>
                <a:spcPts val="600"/>
              </a:spcBef>
              <a:defRPr/>
            </a:pPr>
            <a:r>
              <a:rPr lang="zh-CN" altLang="en-US" dirty="0">
                <a:cs typeface="Courier New" panose="02070309020205020404" pitchFamily="49" charset="0"/>
              </a:rPr>
              <a:t>供参考：</a:t>
            </a:r>
            <a:r>
              <a:rPr lang="en-US" altLang="zh-CN" dirty="0" err="1">
                <a:cs typeface="Courier New" panose="02070309020205020404" pitchFamily="49" charset="0"/>
              </a:rPr>
              <a:t>size_t</a:t>
            </a:r>
            <a:r>
              <a:rPr lang="en-US" altLang="zh-CN" dirty="0">
                <a:cs typeface="Courier New" panose="02070309020205020404" pitchFamily="49" charset="0"/>
              </a:rPr>
              <a:t> </a:t>
            </a:r>
            <a:r>
              <a:rPr lang="zh-CN" altLang="en-US" dirty="0">
                <a:cs typeface="Courier New" panose="02070309020205020404" pitchFamily="49" charset="0"/>
              </a:rPr>
              <a:t>类型定义在</a:t>
            </a:r>
            <a:r>
              <a:rPr lang="en-US" altLang="zh-CN" dirty="0" err="1">
                <a:cs typeface="Courier New" panose="02070309020205020404" pitchFamily="49" charset="0"/>
              </a:rPr>
              <a:t>stddef.h</a:t>
            </a:r>
            <a:r>
              <a:rPr lang="zh-CN" altLang="en-US" dirty="0">
                <a:cs typeface="Courier New" panose="02070309020205020404" pitchFamily="49" charset="0"/>
              </a:rPr>
              <a:t>头文件中</a:t>
            </a:r>
          </a:p>
        </p:txBody>
      </p:sp>
    </p:spTree>
    <p:extLst>
      <p:ext uri="{BB962C8B-B14F-4D97-AF65-F5344CB8AC3E}">
        <p14:creationId xmlns:p14="http://schemas.microsoft.com/office/powerpoint/2010/main" val="23440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4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04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4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4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043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043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43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04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432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C</a:t>
            </a:r>
            <a:r>
              <a:rPr lang="zh-CN" altLang="en-US" dirty="0"/>
              <a:t>语言数据类型</a:t>
            </a:r>
          </a:p>
        </p:txBody>
      </p:sp>
      <p:sp>
        <p:nvSpPr>
          <p:cNvPr id="2048003" name="Rectangle 3"/>
          <p:cNvSpPr>
            <a:spLocks noGrp="1" noChangeArrowheads="1"/>
          </p:cNvSpPr>
          <p:nvPr>
            <p:ph type="body" idx="1"/>
          </p:nvPr>
        </p:nvSpPr>
        <p:spPr/>
        <p:txBody>
          <a:bodyPr/>
          <a:lstStyle/>
          <a:p>
            <a:pPr marL="609585" indent="-609585" eaLnBrk="1" hangingPunct="1">
              <a:lnSpc>
                <a:spcPct val="140000"/>
              </a:lnSpc>
            </a:pPr>
            <a:r>
              <a:rPr lang="zh-CN" altLang="en-US" sz="2800" dirty="0"/>
              <a:t> 基本数据类型（标量）</a:t>
            </a:r>
          </a:p>
          <a:p>
            <a:pPr marL="990575" lvl="1" indent="-533387" eaLnBrk="1" hangingPunct="1">
              <a:lnSpc>
                <a:spcPct val="140000"/>
              </a:lnSpc>
            </a:pPr>
            <a:r>
              <a:rPr lang="zh-CN" altLang="en-US" b="0" dirty="0"/>
              <a:t> 整型、浮点型、 字符型</a:t>
            </a:r>
          </a:p>
          <a:p>
            <a:pPr marL="609585" indent="-609585" eaLnBrk="1" hangingPunct="1">
              <a:lnSpc>
                <a:spcPct val="140000"/>
              </a:lnSpc>
            </a:pPr>
            <a:r>
              <a:rPr lang="zh-CN" altLang="en-US" sz="2800" dirty="0"/>
              <a:t> 聚合类型（也称为构造类型）：</a:t>
            </a:r>
          </a:p>
          <a:p>
            <a:pPr marL="990575" lvl="1" indent="-533387" eaLnBrk="1" hangingPunct="1">
              <a:lnSpc>
                <a:spcPct val="140000"/>
              </a:lnSpc>
            </a:pPr>
            <a:r>
              <a:rPr lang="zh-CN" altLang="en-US" b="0" dirty="0">
                <a:solidFill>
                  <a:srgbClr val="FF0000"/>
                </a:solidFill>
              </a:rPr>
              <a:t> 数组</a:t>
            </a:r>
            <a:r>
              <a:rPr lang="zh-CN" altLang="en-US" b="0" dirty="0"/>
              <a:t>、 结构、 联合、 枚举</a:t>
            </a:r>
          </a:p>
          <a:p>
            <a:pPr marL="609585" indent="-609585" eaLnBrk="1" hangingPunct="1">
              <a:lnSpc>
                <a:spcPct val="140000"/>
              </a:lnSpc>
            </a:pPr>
            <a:r>
              <a:rPr lang="zh-CN" altLang="en-US" sz="2800" dirty="0"/>
              <a:t> </a:t>
            </a:r>
            <a:r>
              <a:rPr lang="zh-CN" altLang="en-US" sz="2800" dirty="0">
                <a:solidFill>
                  <a:srgbClr val="CC0000"/>
                </a:solidFill>
              </a:rPr>
              <a:t>基本数据类型的特点</a:t>
            </a:r>
          </a:p>
          <a:p>
            <a:pPr marL="990575" lvl="1" indent="-533387" eaLnBrk="1" hangingPunct="1">
              <a:lnSpc>
                <a:spcPct val="140000"/>
              </a:lnSpc>
            </a:pPr>
            <a:r>
              <a:rPr lang="zh-CN" altLang="en-US" b="0" dirty="0"/>
              <a:t> 变量是单值的，由变量名直接访问</a:t>
            </a:r>
          </a:p>
          <a:p>
            <a:pPr marL="990575" lvl="1" indent="-533387" eaLnBrk="1" hangingPunct="1">
              <a:lnSpc>
                <a:spcPct val="140000"/>
              </a:lnSpc>
            </a:pPr>
            <a:r>
              <a:rPr lang="zh-CN" altLang="en-US" b="0" dirty="0"/>
              <a:t> 数据是不可再分的</a:t>
            </a:r>
            <a:r>
              <a:rPr lang="zh-CN" altLang="en-US" b="0" dirty="0">
                <a:solidFill>
                  <a:srgbClr val="FF0000"/>
                </a:solidFill>
              </a:rPr>
              <a:t>原子类型</a:t>
            </a:r>
          </a:p>
        </p:txBody>
      </p:sp>
    </p:spTree>
    <p:extLst>
      <p:ext uri="{BB962C8B-B14F-4D97-AF65-F5344CB8AC3E}">
        <p14:creationId xmlns:p14="http://schemas.microsoft.com/office/powerpoint/2010/main" val="116946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48003">
                                            <p:txEl>
                                              <p:pRg st="0" end="0"/>
                                            </p:txEl>
                                          </p:spTgt>
                                        </p:tgtEl>
                                        <p:attrNameLst>
                                          <p:attrName>style.visibility</p:attrName>
                                        </p:attrNameLst>
                                      </p:cBhvr>
                                      <p:to>
                                        <p:strVal val="visible"/>
                                      </p:to>
                                    </p:set>
                                    <p:animEffect transition="in" filter="wipe(left)">
                                      <p:cBhvr>
                                        <p:cTn id="7" dur="500"/>
                                        <p:tgtEl>
                                          <p:spTgt spid="20480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48003">
                                            <p:txEl>
                                              <p:pRg st="1" end="1"/>
                                            </p:txEl>
                                          </p:spTgt>
                                        </p:tgtEl>
                                        <p:attrNameLst>
                                          <p:attrName>style.visibility</p:attrName>
                                        </p:attrNameLst>
                                      </p:cBhvr>
                                      <p:to>
                                        <p:strVal val="visible"/>
                                      </p:to>
                                    </p:set>
                                    <p:animEffect transition="in" filter="wipe(left)">
                                      <p:cBhvr>
                                        <p:cTn id="10" dur="500"/>
                                        <p:tgtEl>
                                          <p:spTgt spid="20480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48003">
                                            <p:txEl>
                                              <p:pRg st="2" end="2"/>
                                            </p:txEl>
                                          </p:spTgt>
                                        </p:tgtEl>
                                        <p:attrNameLst>
                                          <p:attrName>style.visibility</p:attrName>
                                        </p:attrNameLst>
                                      </p:cBhvr>
                                      <p:to>
                                        <p:strVal val="visible"/>
                                      </p:to>
                                    </p:set>
                                    <p:animEffect transition="in" filter="wipe(left)">
                                      <p:cBhvr>
                                        <p:cTn id="15" dur="500"/>
                                        <p:tgtEl>
                                          <p:spTgt spid="204800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48003">
                                            <p:txEl>
                                              <p:pRg st="3" end="3"/>
                                            </p:txEl>
                                          </p:spTgt>
                                        </p:tgtEl>
                                        <p:attrNameLst>
                                          <p:attrName>style.visibility</p:attrName>
                                        </p:attrNameLst>
                                      </p:cBhvr>
                                      <p:to>
                                        <p:strVal val="visible"/>
                                      </p:to>
                                    </p:set>
                                    <p:animEffect transition="in" filter="wipe(left)">
                                      <p:cBhvr>
                                        <p:cTn id="18" dur="500"/>
                                        <p:tgtEl>
                                          <p:spTgt spid="20480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48003">
                                            <p:txEl>
                                              <p:pRg st="4" end="4"/>
                                            </p:txEl>
                                          </p:spTgt>
                                        </p:tgtEl>
                                        <p:attrNameLst>
                                          <p:attrName>style.visibility</p:attrName>
                                        </p:attrNameLst>
                                      </p:cBhvr>
                                      <p:to>
                                        <p:strVal val="visible"/>
                                      </p:to>
                                    </p:set>
                                    <p:animEffect transition="in" filter="wipe(left)">
                                      <p:cBhvr>
                                        <p:cTn id="23" dur="500"/>
                                        <p:tgtEl>
                                          <p:spTgt spid="204800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48003">
                                            <p:txEl>
                                              <p:pRg st="5" end="5"/>
                                            </p:txEl>
                                          </p:spTgt>
                                        </p:tgtEl>
                                        <p:attrNameLst>
                                          <p:attrName>style.visibility</p:attrName>
                                        </p:attrNameLst>
                                      </p:cBhvr>
                                      <p:to>
                                        <p:strVal val="visible"/>
                                      </p:to>
                                    </p:set>
                                    <p:animEffect transition="in" filter="wipe(left)">
                                      <p:cBhvr>
                                        <p:cTn id="26" dur="500"/>
                                        <p:tgtEl>
                                          <p:spTgt spid="204800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48003">
                                            <p:txEl>
                                              <p:pRg st="6" end="6"/>
                                            </p:txEl>
                                          </p:spTgt>
                                        </p:tgtEl>
                                        <p:attrNameLst>
                                          <p:attrName>style.visibility</p:attrName>
                                        </p:attrNameLst>
                                      </p:cBhvr>
                                      <p:to>
                                        <p:strVal val="visible"/>
                                      </p:to>
                                    </p:set>
                                    <p:animEffect transition="in" filter="wipe(left)">
                                      <p:cBhvr>
                                        <p:cTn id="29" dur="500"/>
                                        <p:tgtEl>
                                          <p:spTgt spid="2048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cs typeface="Courier New" panose="02070309020205020404" pitchFamily="49" charset="0"/>
              </a:rPr>
              <a:t>对数组使用</a:t>
            </a:r>
            <a:r>
              <a:rPr lang="en-US" altLang="zh-CN" dirty="0" err="1">
                <a:cs typeface="Courier New" panose="02070309020205020404" pitchFamily="49" charset="0"/>
              </a:rPr>
              <a:t>sizeof</a:t>
            </a:r>
            <a:r>
              <a:rPr lang="zh-CN" altLang="en-US" dirty="0">
                <a:cs typeface="Courier New" panose="02070309020205020404" pitchFamily="49" charset="0"/>
              </a:rPr>
              <a:t>运算符</a:t>
            </a:r>
            <a:endParaRPr lang="en-US" altLang="zh-CN" dirty="0">
              <a:cs typeface="Courier New" panose="02070309020205020404" pitchFamily="49" charset="0"/>
            </a:endParaRPr>
          </a:p>
        </p:txBody>
      </p:sp>
      <p:sp>
        <p:nvSpPr>
          <p:cNvPr id="2106371" name="Content Placeholder 2"/>
          <p:cNvSpPr>
            <a:spLocks noGrp="1"/>
          </p:cNvSpPr>
          <p:nvPr>
            <p:ph idx="4294967295"/>
          </p:nvPr>
        </p:nvSpPr>
        <p:spPr>
          <a:xfrm>
            <a:off x="381000" y="1371600"/>
            <a:ext cx="11430000" cy="5226052"/>
          </a:xfrm>
        </p:spPr>
        <p:txBody>
          <a:bodyPr vert="horz" wrap="square" lIns="92075" tIns="46039" rIns="92075" bIns="46039" numCol="1" anchor="t" anchorCtr="0" compatLnSpc="1">
            <a:prstTxWarp prst="textNoShape">
              <a:avLst/>
            </a:prstTxWarp>
          </a:bodyPr>
          <a:lstStyle/>
          <a:p>
            <a:pPr marL="609585" indent="-609585" eaLnBrk="1" hangingPunct="1">
              <a:lnSpc>
                <a:spcPts val="3500"/>
              </a:lnSpc>
              <a:spcBef>
                <a:spcPts val="600"/>
              </a:spcBef>
              <a:defRPr/>
            </a:pPr>
            <a:r>
              <a:rPr lang="zh-CN" altLang="en-US" sz="2400" dirty="0">
                <a:cs typeface="Courier New" panose="02070309020205020404" pitchFamily="49" charset="0"/>
              </a:rPr>
              <a:t>更好的实现方法：强制类型转换</a:t>
            </a:r>
          </a:p>
          <a:p>
            <a:pPr marL="990575" lvl="1" indent="-533387" eaLnBrk="1" hangingPunct="1">
              <a:lnSpc>
                <a:spcPts val="3500"/>
              </a:lnSpc>
              <a:spcBef>
                <a:spcPts val="600"/>
              </a:spcBef>
              <a:defRPr/>
            </a:pPr>
            <a:r>
              <a:rPr lang="zh-CN" altLang="en-US" dirty="0">
                <a:cs typeface="Courier New" panose="02070309020205020404" pitchFamily="49" charset="0"/>
              </a:rPr>
              <a:t>将 </a:t>
            </a:r>
            <a:r>
              <a:rPr lang="en-US" altLang="zh-CN" dirty="0" err="1">
                <a:cs typeface="Courier New" panose="02070309020205020404" pitchFamily="49" charset="0"/>
              </a:rPr>
              <a:t>sizeof</a:t>
            </a:r>
            <a:r>
              <a:rPr lang="en-US" altLang="zh-CN" dirty="0">
                <a:cs typeface="Courier New" panose="02070309020205020404" pitchFamily="49" charset="0"/>
              </a:rPr>
              <a:t>(a) / </a:t>
            </a:r>
            <a:r>
              <a:rPr lang="en-US" altLang="zh-CN" dirty="0" err="1">
                <a:cs typeface="Courier New" panose="02070309020205020404" pitchFamily="49" charset="0"/>
              </a:rPr>
              <a:t>sizeof</a:t>
            </a:r>
            <a:r>
              <a:rPr lang="en-US" altLang="zh-CN" dirty="0">
                <a:cs typeface="Courier New" panose="02070309020205020404" pitchFamily="49" charset="0"/>
              </a:rPr>
              <a:t>(a[0]) </a:t>
            </a:r>
            <a:r>
              <a:rPr lang="zh-CN" altLang="en-US" dirty="0">
                <a:cs typeface="Courier New" panose="02070309020205020404" pitchFamily="49" charset="0"/>
              </a:rPr>
              <a:t>强制转化成有符号整数</a:t>
            </a:r>
          </a:p>
          <a:p>
            <a:pPr marL="990575" lvl="1" indent="-533387" eaLnBrk="1" hangingPunct="1">
              <a:lnSpc>
                <a:spcPts val="3500"/>
              </a:lnSpc>
              <a:spcBef>
                <a:spcPts val="600"/>
              </a:spcBef>
              <a:buNone/>
              <a:defRPr/>
            </a:pPr>
            <a:r>
              <a:rPr lang="en-US" altLang="zh-CN" dirty="0">
                <a:cs typeface="Courier New" panose="02070309020205020404" pitchFamily="49" charset="0"/>
              </a:rPr>
              <a:t>	for (</a:t>
            </a:r>
            <a:r>
              <a:rPr lang="en-US" altLang="zh-CN" dirty="0" err="1">
                <a:cs typeface="Courier New" panose="02070309020205020404" pitchFamily="49" charset="0"/>
              </a:rPr>
              <a:t>i</a:t>
            </a:r>
            <a:r>
              <a:rPr lang="en-US" altLang="zh-CN" dirty="0">
                <a:cs typeface="Courier New" panose="02070309020205020404" pitchFamily="49" charset="0"/>
              </a:rPr>
              <a:t> = 0; </a:t>
            </a:r>
            <a:r>
              <a:rPr lang="en-US" altLang="zh-CN" dirty="0" err="1">
                <a:cs typeface="Courier New" panose="02070309020205020404" pitchFamily="49" charset="0"/>
              </a:rPr>
              <a:t>i</a:t>
            </a:r>
            <a:r>
              <a:rPr lang="en-US" altLang="zh-CN" dirty="0">
                <a:cs typeface="Courier New" panose="02070309020205020404" pitchFamily="49" charset="0"/>
              </a:rPr>
              <a:t> &lt; </a:t>
            </a:r>
            <a:r>
              <a:rPr lang="en-US" altLang="zh-CN" dirty="0">
                <a:solidFill>
                  <a:srgbClr val="0033CC"/>
                </a:solidFill>
                <a:cs typeface="Courier New" panose="02070309020205020404" pitchFamily="49" charset="0"/>
              </a:rPr>
              <a:t>(</a:t>
            </a:r>
            <a:r>
              <a:rPr lang="en-US" altLang="zh-CN" dirty="0" err="1">
                <a:solidFill>
                  <a:srgbClr val="0033CC"/>
                </a:solidFill>
                <a:cs typeface="Courier New" panose="02070309020205020404" pitchFamily="49" charset="0"/>
              </a:rPr>
              <a:t>int</a:t>
            </a:r>
            <a:r>
              <a:rPr lang="en-US" altLang="zh-CN" dirty="0">
                <a:solidFill>
                  <a:srgbClr val="0033CC"/>
                </a:solidFill>
                <a:cs typeface="Courier New" panose="02070309020205020404" pitchFamily="49" charset="0"/>
              </a:rPr>
              <a:t>)</a:t>
            </a:r>
            <a:r>
              <a:rPr lang="en-US" altLang="zh-CN" dirty="0">
                <a:cs typeface="Courier New" panose="02070309020205020404" pitchFamily="49" charset="0"/>
              </a:rPr>
              <a:t> (</a:t>
            </a:r>
            <a:r>
              <a:rPr lang="en-US" altLang="zh-CN" dirty="0" err="1">
                <a:cs typeface="Courier New" panose="02070309020205020404" pitchFamily="49" charset="0"/>
              </a:rPr>
              <a:t>sizeof</a:t>
            </a:r>
            <a:r>
              <a:rPr lang="en-US" altLang="zh-CN" dirty="0">
                <a:cs typeface="Courier New" panose="02070309020205020404" pitchFamily="49" charset="0"/>
              </a:rPr>
              <a:t>(a) / </a:t>
            </a:r>
            <a:r>
              <a:rPr lang="en-US" altLang="zh-CN" dirty="0" err="1">
                <a:cs typeface="Courier New" panose="02070309020205020404" pitchFamily="49" charset="0"/>
              </a:rPr>
              <a:t>sizeof</a:t>
            </a:r>
            <a:r>
              <a:rPr lang="en-US" altLang="zh-CN" dirty="0">
                <a:cs typeface="Courier New" panose="02070309020205020404" pitchFamily="49" charset="0"/>
              </a:rPr>
              <a:t>(a[0])); </a:t>
            </a:r>
            <a:r>
              <a:rPr lang="en-US" altLang="zh-CN" dirty="0" err="1">
                <a:cs typeface="Courier New" panose="02070309020205020404" pitchFamily="49" charset="0"/>
              </a:rPr>
              <a:t>i</a:t>
            </a:r>
            <a:r>
              <a:rPr lang="en-US" altLang="zh-CN" dirty="0">
                <a:cs typeface="Courier New" panose="02070309020205020404" pitchFamily="49" charset="0"/>
              </a:rPr>
              <a:t>++)</a:t>
            </a:r>
          </a:p>
          <a:p>
            <a:pPr marL="990575" lvl="1" indent="-533387" eaLnBrk="1" hangingPunct="1">
              <a:lnSpc>
                <a:spcPts val="3500"/>
              </a:lnSpc>
              <a:spcBef>
                <a:spcPts val="600"/>
              </a:spcBef>
              <a:buNone/>
              <a:defRPr/>
            </a:pPr>
            <a:r>
              <a:rPr lang="en-US" altLang="zh-CN" dirty="0">
                <a:cs typeface="Courier New" panose="02070309020205020404" pitchFamily="49" charset="0"/>
              </a:rPr>
              <a:t>	  	a[</a:t>
            </a:r>
            <a:r>
              <a:rPr lang="en-US" altLang="zh-CN" dirty="0" err="1">
                <a:cs typeface="Courier New" panose="02070309020205020404" pitchFamily="49" charset="0"/>
              </a:rPr>
              <a:t>i</a:t>
            </a:r>
            <a:r>
              <a:rPr lang="en-US" altLang="zh-CN" dirty="0">
                <a:cs typeface="Courier New" panose="02070309020205020404" pitchFamily="49" charset="0"/>
              </a:rPr>
              <a:t>] = 0;</a:t>
            </a:r>
          </a:p>
          <a:p>
            <a:pPr marL="609585" indent="-609585" eaLnBrk="1" hangingPunct="1">
              <a:lnSpc>
                <a:spcPts val="3500"/>
              </a:lnSpc>
              <a:spcBef>
                <a:spcPts val="600"/>
              </a:spcBef>
              <a:defRPr/>
            </a:pPr>
            <a:r>
              <a:rPr lang="zh-CN" altLang="en-US" sz="2400" dirty="0">
                <a:cs typeface="Courier New" panose="02070309020205020404" pitchFamily="49" charset="0"/>
              </a:rPr>
              <a:t>定义一个宏来表示上述表达式常常是很有帮助的</a:t>
            </a:r>
          </a:p>
          <a:p>
            <a:pPr marL="990575" lvl="1" indent="-533387" eaLnBrk="1" hangingPunct="1">
              <a:lnSpc>
                <a:spcPts val="3500"/>
              </a:lnSpc>
              <a:spcBef>
                <a:spcPts val="600"/>
              </a:spcBef>
              <a:buNone/>
              <a:defRPr/>
            </a:pPr>
            <a:r>
              <a:rPr lang="en-US" altLang="zh-CN" dirty="0">
                <a:cs typeface="Courier New" panose="02070309020205020404" pitchFamily="49" charset="0"/>
              </a:rPr>
              <a:t>	#define </a:t>
            </a:r>
            <a:r>
              <a:rPr lang="en-US" altLang="zh-CN" dirty="0">
                <a:solidFill>
                  <a:srgbClr val="0033CC"/>
                </a:solidFill>
                <a:cs typeface="Courier New" panose="02070309020205020404" pitchFamily="49" charset="0"/>
              </a:rPr>
              <a:t>SIZE</a:t>
            </a:r>
            <a:r>
              <a:rPr lang="en-US" altLang="zh-CN" dirty="0">
                <a:cs typeface="Courier New" panose="02070309020205020404" pitchFamily="49" charset="0"/>
              </a:rPr>
              <a:t> ((</a:t>
            </a:r>
            <a:r>
              <a:rPr lang="en-US" altLang="zh-CN" dirty="0" err="1">
                <a:cs typeface="Courier New" panose="02070309020205020404" pitchFamily="49" charset="0"/>
              </a:rPr>
              <a:t>int</a:t>
            </a:r>
            <a:r>
              <a:rPr lang="en-US" altLang="zh-CN" dirty="0">
                <a:cs typeface="Courier New" panose="02070309020205020404" pitchFamily="49" charset="0"/>
              </a:rPr>
              <a:t>) (</a:t>
            </a:r>
            <a:r>
              <a:rPr lang="en-US" altLang="zh-CN" dirty="0" err="1">
                <a:cs typeface="Courier New" panose="02070309020205020404" pitchFamily="49" charset="0"/>
              </a:rPr>
              <a:t>sizeof</a:t>
            </a:r>
            <a:r>
              <a:rPr lang="en-US" altLang="zh-CN" dirty="0">
                <a:cs typeface="Courier New" panose="02070309020205020404" pitchFamily="49" charset="0"/>
              </a:rPr>
              <a:t>(a) / </a:t>
            </a:r>
            <a:r>
              <a:rPr lang="en-US" altLang="zh-CN" dirty="0" err="1">
                <a:cs typeface="Courier New" panose="02070309020205020404" pitchFamily="49" charset="0"/>
              </a:rPr>
              <a:t>sizeof</a:t>
            </a:r>
            <a:r>
              <a:rPr lang="en-US" altLang="zh-CN" dirty="0">
                <a:cs typeface="Courier New" panose="02070309020205020404" pitchFamily="49" charset="0"/>
              </a:rPr>
              <a:t>(a[0])))</a:t>
            </a:r>
          </a:p>
          <a:p>
            <a:pPr marL="990575" lvl="1" indent="-533387" eaLnBrk="1" hangingPunct="1">
              <a:lnSpc>
                <a:spcPts val="3500"/>
              </a:lnSpc>
              <a:spcBef>
                <a:spcPts val="600"/>
              </a:spcBef>
              <a:buNone/>
              <a:defRPr/>
            </a:pPr>
            <a:r>
              <a:rPr lang="en-US" altLang="zh-CN" dirty="0">
                <a:cs typeface="Courier New" panose="02070309020205020404" pitchFamily="49" charset="0"/>
              </a:rPr>
              <a:t>	for (</a:t>
            </a:r>
            <a:r>
              <a:rPr lang="en-US" altLang="zh-CN" dirty="0" err="1">
                <a:cs typeface="Courier New" panose="02070309020205020404" pitchFamily="49" charset="0"/>
              </a:rPr>
              <a:t>i</a:t>
            </a:r>
            <a:r>
              <a:rPr lang="en-US" altLang="zh-CN" dirty="0">
                <a:cs typeface="Courier New" panose="02070309020205020404" pitchFamily="49" charset="0"/>
              </a:rPr>
              <a:t> = 0; </a:t>
            </a:r>
            <a:r>
              <a:rPr lang="en-US" altLang="zh-CN" dirty="0" err="1">
                <a:cs typeface="Courier New" panose="02070309020205020404" pitchFamily="49" charset="0"/>
              </a:rPr>
              <a:t>i</a:t>
            </a:r>
            <a:r>
              <a:rPr lang="en-US" altLang="zh-CN" dirty="0">
                <a:cs typeface="Courier New" panose="02070309020205020404" pitchFamily="49" charset="0"/>
              </a:rPr>
              <a:t> &lt; SIZE; </a:t>
            </a:r>
            <a:r>
              <a:rPr lang="en-US" altLang="zh-CN" dirty="0" err="1">
                <a:cs typeface="Courier New" panose="02070309020205020404" pitchFamily="49" charset="0"/>
              </a:rPr>
              <a:t>i</a:t>
            </a:r>
            <a:r>
              <a:rPr lang="en-US" altLang="zh-CN" dirty="0">
                <a:cs typeface="Courier New" panose="02070309020205020404" pitchFamily="49" charset="0"/>
              </a:rPr>
              <a:t>++)</a:t>
            </a:r>
          </a:p>
          <a:p>
            <a:pPr marL="990575" lvl="1" indent="-533387" eaLnBrk="1" hangingPunct="1">
              <a:lnSpc>
                <a:spcPts val="3500"/>
              </a:lnSpc>
              <a:spcBef>
                <a:spcPts val="600"/>
              </a:spcBef>
              <a:buNone/>
              <a:defRPr/>
            </a:pPr>
            <a:r>
              <a:rPr lang="en-US" altLang="zh-CN" dirty="0">
                <a:cs typeface="Courier New" panose="02070309020205020404" pitchFamily="49" charset="0"/>
              </a:rPr>
              <a:t>	 	 a[</a:t>
            </a:r>
            <a:r>
              <a:rPr lang="en-US" altLang="zh-CN" dirty="0" err="1">
                <a:cs typeface="Courier New" panose="02070309020205020404" pitchFamily="49" charset="0"/>
              </a:rPr>
              <a:t>i</a:t>
            </a:r>
            <a:r>
              <a:rPr lang="en-US" altLang="zh-CN" dirty="0">
                <a:cs typeface="Courier New" panose="02070309020205020404" pitchFamily="49" charset="0"/>
              </a:rPr>
              <a:t>] = 0;</a:t>
            </a:r>
          </a:p>
        </p:txBody>
      </p:sp>
    </p:spTree>
    <p:extLst>
      <p:ext uri="{BB962C8B-B14F-4D97-AF65-F5344CB8AC3E}">
        <p14:creationId xmlns:p14="http://schemas.microsoft.com/office/powerpoint/2010/main" val="2923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6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06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6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063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06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06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06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6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63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cs typeface="Courier New" panose="02070309020205020404" pitchFamily="49" charset="0"/>
              </a:rPr>
              <a:t>程序</a:t>
            </a:r>
            <a:r>
              <a:rPr lang="en-US" altLang="zh-CN" dirty="0" err="1">
                <a:cs typeface="Courier New" panose="02070309020205020404" pitchFamily="49" charset="0"/>
              </a:rPr>
              <a:t>interest.c</a:t>
            </a:r>
            <a:r>
              <a:rPr lang="zh-CN" altLang="en-US" dirty="0">
                <a:cs typeface="Courier New" panose="02070309020205020404" pitchFamily="49" charset="0"/>
              </a:rPr>
              <a:t>：计算利息</a:t>
            </a:r>
            <a:endParaRPr lang="en-US" altLang="zh-CN" dirty="0">
              <a:cs typeface="Courier New" panose="02070309020205020404" pitchFamily="49" charset="0"/>
            </a:endParaRPr>
          </a:p>
        </p:txBody>
      </p:sp>
      <p:sp>
        <p:nvSpPr>
          <p:cNvPr id="18435" name="Content Placeholder 2"/>
          <p:cNvSpPr>
            <a:spLocks noGrp="1"/>
          </p:cNvSpPr>
          <p:nvPr>
            <p:ph idx="4294967295"/>
          </p:nvPr>
        </p:nvSpPr>
        <p:spPr>
          <a:xfrm>
            <a:off x="304800" y="1676400"/>
            <a:ext cx="11480800" cy="4876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9" rIns="92075" bIns="46039" numCol="1" anchor="t" anchorCtr="0" compatLnSpc="1">
            <a:prstTxWarp prst="textNoShape">
              <a:avLst/>
            </a:prstTxWarp>
          </a:bodyPr>
          <a:lstStyle/>
          <a:p>
            <a:pPr marL="609585" indent="-609585" eaLnBrk="1" hangingPunct="1">
              <a:lnSpc>
                <a:spcPts val="3500"/>
              </a:lnSpc>
              <a:spcBef>
                <a:spcPts val="600"/>
              </a:spcBef>
            </a:pPr>
            <a:r>
              <a:rPr lang="zh-CN" altLang="en-US" sz="2400" dirty="0">
                <a:cs typeface="Courier New" panose="02070309020205020404" pitchFamily="49" charset="0"/>
              </a:rPr>
              <a:t>功能描述：</a:t>
            </a:r>
          </a:p>
          <a:p>
            <a:pPr marL="990575" lvl="1" indent="-533387" eaLnBrk="1" hangingPunct="1">
              <a:lnSpc>
                <a:spcPts val="3500"/>
              </a:lnSpc>
              <a:spcBef>
                <a:spcPts val="600"/>
              </a:spcBef>
            </a:pPr>
            <a:r>
              <a:rPr lang="zh-CN" altLang="en-US" dirty="0">
                <a:cs typeface="Courier New" panose="02070309020205020404" pitchFamily="49" charset="0"/>
              </a:rPr>
              <a:t>打印出一个表格，这个表格显示了在几年时间内</a:t>
            </a:r>
            <a:r>
              <a:rPr lang="en-US" altLang="zh-CN" dirty="0">
                <a:cs typeface="Courier New" panose="02070309020205020404" pitchFamily="49" charset="0"/>
              </a:rPr>
              <a:t>100</a:t>
            </a:r>
            <a:r>
              <a:rPr lang="zh-CN" altLang="en-US" dirty="0">
                <a:cs typeface="Courier New" panose="02070309020205020404" pitchFamily="49" charset="0"/>
              </a:rPr>
              <a:t>美金投资在不同利率上的价值</a:t>
            </a:r>
            <a:endParaRPr lang="en-US" altLang="zh-CN" dirty="0">
              <a:cs typeface="Courier New" panose="02070309020205020404" pitchFamily="49" charset="0"/>
            </a:endParaRPr>
          </a:p>
          <a:p>
            <a:pPr marL="990575" lvl="1" indent="-533387" eaLnBrk="1" hangingPunct="1">
              <a:lnSpc>
                <a:spcPts val="3500"/>
              </a:lnSpc>
              <a:spcBef>
                <a:spcPts val="600"/>
              </a:spcBef>
            </a:pPr>
            <a:r>
              <a:rPr lang="zh-CN" altLang="en-US" dirty="0">
                <a:cs typeface="Courier New" panose="02070309020205020404" pitchFamily="49" charset="0"/>
              </a:rPr>
              <a:t>由用户输入利率和要投资的年数</a:t>
            </a:r>
          </a:p>
          <a:p>
            <a:pPr marL="990575" lvl="1" indent="-533387" eaLnBrk="1" hangingPunct="1">
              <a:lnSpc>
                <a:spcPts val="3500"/>
              </a:lnSpc>
              <a:spcBef>
                <a:spcPts val="600"/>
              </a:spcBef>
            </a:pPr>
            <a:r>
              <a:rPr lang="zh-CN" altLang="en-US" dirty="0">
                <a:cs typeface="Courier New" panose="02070309020205020404" pitchFamily="49" charset="0"/>
              </a:rPr>
              <a:t>假设利息一年结算一次，表格将显示出一年间在此输入利率下和后边</a:t>
            </a:r>
            <a:r>
              <a:rPr lang="en-US" altLang="zh-CN" dirty="0">
                <a:cs typeface="Courier New" panose="02070309020205020404" pitchFamily="49" charset="0"/>
              </a:rPr>
              <a:t>4</a:t>
            </a:r>
            <a:r>
              <a:rPr lang="zh-CN" altLang="en-US" dirty="0">
                <a:cs typeface="Courier New" panose="02070309020205020404" pitchFamily="49" charset="0"/>
              </a:rPr>
              <a:t>个更高利率下投资的价值</a:t>
            </a:r>
            <a:endParaRPr lang="en-US" altLang="zh-CN" dirty="0">
              <a:cs typeface="Courier New" panose="02070309020205020404" pitchFamily="49" charset="0"/>
            </a:endParaRPr>
          </a:p>
        </p:txBody>
      </p:sp>
    </p:spTree>
    <p:extLst>
      <p:ext uri="{BB962C8B-B14F-4D97-AF65-F5344CB8AC3E}">
        <p14:creationId xmlns:p14="http://schemas.microsoft.com/office/powerpoint/2010/main" val="414436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a:cs typeface="Courier New" panose="02070309020205020404" pitchFamily="49" charset="0"/>
              </a:rPr>
              <a:t>程序</a:t>
            </a:r>
            <a:r>
              <a:rPr lang="en-US" altLang="zh-CN">
                <a:cs typeface="Courier New" panose="02070309020205020404" pitchFamily="49" charset="0"/>
              </a:rPr>
              <a:t>interest.c</a:t>
            </a:r>
            <a:r>
              <a:rPr lang="zh-CN" altLang="en-US">
                <a:cs typeface="Courier New" panose="02070309020205020404" pitchFamily="49" charset="0"/>
              </a:rPr>
              <a:t>：计算利息</a:t>
            </a:r>
            <a:endParaRPr lang="en-US" altLang="zh-CN">
              <a:cs typeface="Courier New" panose="02070309020205020404" pitchFamily="49" charset="0"/>
            </a:endParaRPr>
          </a:p>
        </p:txBody>
      </p:sp>
      <p:sp>
        <p:nvSpPr>
          <p:cNvPr id="37891" name="Content Placeholder 2"/>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9" rIns="92075" bIns="46039" numCol="1" anchor="t" anchorCtr="0" compatLnSpc="1">
            <a:prstTxWarp prst="textNoShape">
              <a:avLst/>
            </a:prstTxWarp>
          </a:bodyPr>
          <a:lstStyle/>
          <a:p>
            <a:pPr marL="0" indent="0" eaLnBrk="1" hangingPunct="1">
              <a:lnSpc>
                <a:spcPts val="3000"/>
              </a:lnSpc>
              <a:spcBef>
                <a:spcPts val="600"/>
              </a:spcBef>
              <a:buNone/>
            </a:pPr>
            <a:r>
              <a:rPr lang="zh-CN" altLang="en-US" sz="2400" dirty="0">
                <a:cs typeface="Courier New" panose="02070309020205020404" pitchFamily="49" charset="0"/>
              </a:rPr>
              <a:t>下面是程序运行时的情况：</a:t>
            </a:r>
            <a:endParaRPr lang="en-US" altLang="zh-CN" sz="2400" dirty="0">
              <a:cs typeface="Courier New" panose="02070309020205020404" pitchFamily="49" charset="0"/>
            </a:endParaRPr>
          </a:p>
          <a:p>
            <a:pPr marL="0" indent="0" eaLnBrk="1" hangingPunct="1">
              <a:lnSpc>
                <a:spcPts val="3000"/>
              </a:lnSpc>
              <a:spcBef>
                <a:spcPts val="600"/>
              </a:spcBef>
              <a:buNone/>
            </a:pPr>
            <a:r>
              <a:rPr lang="en-US" altLang="zh-CN" sz="2400" dirty="0">
                <a:cs typeface="Courier New" panose="02070309020205020404" pitchFamily="49" charset="0"/>
              </a:rPr>
              <a:t>	Enter interest rate: </a:t>
            </a:r>
            <a:r>
              <a:rPr lang="en-US" altLang="zh-CN" sz="2400" u="sng" dirty="0">
                <a:cs typeface="Courier New" panose="02070309020205020404" pitchFamily="49" charset="0"/>
              </a:rPr>
              <a:t>6</a:t>
            </a:r>
          </a:p>
          <a:p>
            <a:pPr marL="0" indent="0" eaLnBrk="1" hangingPunct="1">
              <a:lnSpc>
                <a:spcPts val="3000"/>
              </a:lnSpc>
              <a:spcBef>
                <a:spcPts val="600"/>
              </a:spcBef>
              <a:buNone/>
            </a:pPr>
            <a:r>
              <a:rPr lang="en-US" altLang="zh-CN" sz="2400" dirty="0">
                <a:cs typeface="Courier New" panose="02070309020205020404" pitchFamily="49" charset="0"/>
              </a:rPr>
              <a:t>	Enter number of years: </a:t>
            </a:r>
            <a:r>
              <a:rPr lang="en-US" altLang="zh-CN" sz="2400" u="sng" dirty="0">
                <a:cs typeface="Courier New" panose="02070309020205020404" pitchFamily="49" charset="0"/>
              </a:rPr>
              <a:t>5</a:t>
            </a:r>
          </a:p>
          <a:p>
            <a:pPr marL="0" indent="0" eaLnBrk="1" hangingPunct="1">
              <a:lnSpc>
                <a:spcPts val="3000"/>
              </a:lnSpc>
              <a:spcBef>
                <a:spcPts val="600"/>
              </a:spcBef>
              <a:buNone/>
            </a:pPr>
            <a:r>
              <a:rPr lang="en-US" altLang="zh-CN" sz="2400" dirty="0">
                <a:cs typeface="Courier New" panose="02070309020205020404" pitchFamily="49" charset="0"/>
              </a:rPr>
              <a:t>	 </a:t>
            </a:r>
          </a:p>
          <a:p>
            <a:pPr marL="0" indent="0" eaLnBrk="1" hangingPunct="1">
              <a:lnSpc>
                <a:spcPts val="3000"/>
              </a:lnSpc>
              <a:spcBef>
                <a:spcPts val="600"/>
              </a:spcBef>
              <a:buNone/>
            </a:pPr>
            <a:r>
              <a:rPr lang="en-US" altLang="zh-CN" sz="2400" dirty="0">
                <a:cs typeface="Courier New" panose="02070309020205020404" pitchFamily="49" charset="0"/>
              </a:rPr>
              <a:t>	Years     6%     7%     8%     9%    10%</a:t>
            </a:r>
          </a:p>
          <a:p>
            <a:pPr marL="0" indent="0" eaLnBrk="1" hangingPunct="1">
              <a:lnSpc>
                <a:spcPts val="3000"/>
              </a:lnSpc>
              <a:spcBef>
                <a:spcPts val="600"/>
              </a:spcBef>
              <a:buNone/>
            </a:pPr>
            <a:r>
              <a:rPr lang="en-US" altLang="zh-CN" sz="2400" dirty="0">
                <a:cs typeface="Courier New" panose="02070309020205020404" pitchFamily="49" charset="0"/>
              </a:rPr>
              <a:t>	  1     106.00 107.00 108.00 109.00 110.00</a:t>
            </a:r>
          </a:p>
          <a:p>
            <a:pPr marL="0" indent="0" eaLnBrk="1" hangingPunct="1">
              <a:lnSpc>
                <a:spcPts val="3000"/>
              </a:lnSpc>
              <a:spcBef>
                <a:spcPts val="600"/>
              </a:spcBef>
              <a:buNone/>
            </a:pPr>
            <a:r>
              <a:rPr lang="en-US" altLang="zh-CN" sz="2400" dirty="0">
                <a:cs typeface="Courier New" panose="02070309020205020404" pitchFamily="49" charset="0"/>
              </a:rPr>
              <a:t>	  2     112.36 114.49 116.64 118.81 121.00</a:t>
            </a:r>
          </a:p>
          <a:p>
            <a:pPr marL="0" indent="0" eaLnBrk="1" hangingPunct="1">
              <a:lnSpc>
                <a:spcPts val="3000"/>
              </a:lnSpc>
              <a:spcBef>
                <a:spcPts val="600"/>
              </a:spcBef>
              <a:buNone/>
            </a:pPr>
            <a:r>
              <a:rPr lang="en-US" altLang="zh-CN" sz="2400" dirty="0">
                <a:cs typeface="Courier New" panose="02070309020205020404" pitchFamily="49" charset="0"/>
              </a:rPr>
              <a:t>	  3     119.10 122.50 125.97 129.50 133.10</a:t>
            </a:r>
          </a:p>
          <a:p>
            <a:pPr marL="0" indent="0" eaLnBrk="1" hangingPunct="1">
              <a:lnSpc>
                <a:spcPts val="3000"/>
              </a:lnSpc>
              <a:spcBef>
                <a:spcPts val="600"/>
              </a:spcBef>
              <a:buNone/>
            </a:pPr>
            <a:r>
              <a:rPr lang="en-US" altLang="zh-CN" sz="2400" dirty="0">
                <a:cs typeface="Courier New" panose="02070309020205020404" pitchFamily="49" charset="0"/>
              </a:rPr>
              <a:t>	  4     126.25 131.08 136.05 141.16 146.41</a:t>
            </a:r>
          </a:p>
          <a:p>
            <a:pPr marL="0" indent="0" eaLnBrk="1" hangingPunct="1">
              <a:lnSpc>
                <a:spcPts val="3000"/>
              </a:lnSpc>
              <a:spcBef>
                <a:spcPts val="600"/>
              </a:spcBef>
              <a:buNone/>
            </a:pPr>
            <a:r>
              <a:rPr lang="en-US" altLang="zh-CN" sz="2400" dirty="0">
                <a:cs typeface="Courier New" panose="02070309020205020404" pitchFamily="49" charset="0"/>
              </a:rPr>
              <a:t>	  5     133.82 140.26 146.93 153.86 161.05</a:t>
            </a:r>
          </a:p>
        </p:txBody>
      </p:sp>
    </p:spTree>
    <p:extLst>
      <p:ext uri="{BB962C8B-B14F-4D97-AF65-F5344CB8AC3E}">
        <p14:creationId xmlns:p14="http://schemas.microsoft.com/office/powerpoint/2010/main" val="1068006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algn="l" eaLnBrk="1" hangingPunct="1"/>
            <a:r>
              <a:rPr lang="zh-CN" altLang="en-US" sz="2800" dirty="0">
                <a:cs typeface="Courier New" panose="02070309020205020404" pitchFamily="49" charset="0"/>
              </a:rPr>
              <a:t>程序</a:t>
            </a:r>
            <a:r>
              <a:rPr lang="en-US" altLang="zh-CN" sz="2800" dirty="0" err="1">
                <a:cs typeface="Courier New" panose="02070309020205020404" pitchFamily="49" charset="0"/>
              </a:rPr>
              <a:t>interest.c</a:t>
            </a:r>
            <a:r>
              <a:rPr lang="zh-CN" altLang="en-US" sz="2800" dirty="0">
                <a:cs typeface="Courier New" panose="02070309020205020404" pitchFamily="49" charset="0"/>
              </a:rPr>
              <a:t>：计算利息</a:t>
            </a:r>
            <a:endParaRPr lang="en-US" altLang="zh-CN" sz="2800" dirty="0">
              <a:cs typeface="Courier New" panose="02070309020205020404" pitchFamily="49" charset="0"/>
            </a:endParaRPr>
          </a:p>
        </p:txBody>
      </p:sp>
      <p:sp>
        <p:nvSpPr>
          <p:cNvPr id="2012163" name="Content Placeholder 2"/>
          <p:cNvSpPr>
            <a:spLocks noGrp="1"/>
          </p:cNvSpPr>
          <p:nvPr>
            <p:ph idx="4294967295"/>
          </p:nvPr>
        </p:nvSpPr>
        <p:spPr>
          <a:xfrm>
            <a:off x="406400" y="1447800"/>
            <a:ext cx="11480800" cy="5029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9" rIns="92075" bIns="46039" numCol="1" anchor="t" anchorCtr="0" compatLnSpc="1">
            <a:prstTxWarp prst="textNoShape">
              <a:avLst/>
            </a:prstTxWarp>
          </a:bodyPr>
          <a:lstStyle/>
          <a:p>
            <a:pPr marL="0" indent="0" eaLnBrk="1" hangingPunct="1">
              <a:lnSpc>
                <a:spcPts val="3700"/>
              </a:lnSpc>
              <a:spcBef>
                <a:spcPts val="600"/>
              </a:spcBef>
              <a:buNone/>
            </a:pPr>
            <a:r>
              <a:rPr lang="zh-CN" altLang="en-US" sz="2400" dirty="0">
                <a:cs typeface="Courier New" panose="02070309020205020404" pitchFamily="49" charset="0"/>
              </a:rPr>
              <a:t>第二行的数值要依赖于第一行的数</a:t>
            </a:r>
          </a:p>
          <a:p>
            <a:pPr lvl="1">
              <a:lnSpc>
                <a:spcPts val="3700"/>
              </a:lnSpc>
              <a:spcBef>
                <a:spcPts val="600"/>
              </a:spcBef>
            </a:pPr>
            <a:r>
              <a:rPr lang="zh-CN" altLang="en-US" dirty="0"/>
              <a:t>解决方案是把第一行的数存储在数组中</a:t>
            </a:r>
            <a:endParaRPr lang="en-US" altLang="zh-CN" dirty="0"/>
          </a:p>
          <a:p>
            <a:pPr lvl="1">
              <a:lnSpc>
                <a:spcPts val="3700"/>
              </a:lnSpc>
              <a:spcBef>
                <a:spcPts val="600"/>
              </a:spcBef>
            </a:pPr>
            <a:r>
              <a:rPr lang="zh-CN" altLang="en-US" dirty="0"/>
              <a:t>数组中的值将用于计算第二行的内容</a:t>
            </a:r>
            <a:endParaRPr lang="en-US" altLang="zh-CN" dirty="0"/>
          </a:p>
          <a:p>
            <a:pPr lvl="1">
              <a:lnSpc>
                <a:spcPts val="3700"/>
              </a:lnSpc>
              <a:spcBef>
                <a:spcPts val="600"/>
              </a:spcBef>
            </a:pPr>
            <a:r>
              <a:rPr lang="zh-CN" altLang="en-US" dirty="0"/>
              <a:t>从第三行到最后一行可以重复这个过程</a:t>
            </a:r>
            <a:endParaRPr lang="en-US" altLang="zh-CN" dirty="0"/>
          </a:p>
          <a:p>
            <a:pPr marL="0" indent="0" eaLnBrk="1" hangingPunct="1">
              <a:lnSpc>
                <a:spcPts val="3700"/>
              </a:lnSpc>
              <a:spcBef>
                <a:spcPts val="600"/>
              </a:spcBef>
              <a:buNone/>
            </a:pPr>
            <a:r>
              <a:rPr lang="zh-CN" altLang="en-US" sz="2400" dirty="0">
                <a:cs typeface="Courier New" panose="02070309020205020404" pitchFamily="49" charset="0"/>
              </a:rPr>
              <a:t>程序需使用嵌套的</a:t>
            </a:r>
            <a:r>
              <a:rPr lang="en-US" altLang="zh-CN" sz="2400" dirty="0">
                <a:cs typeface="Courier New" panose="02070309020205020404" pitchFamily="49" charset="0"/>
              </a:rPr>
              <a:t>for</a:t>
            </a:r>
            <a:r>
              <a:rPr lang="zh-CN" altLang="en-US" sz="2400" dirty="0">
                <a:cs typeface="Courier New" panose="02070309020205020404" pitchFamily="49" charset="0"/>
              </a:rPr>
              <a:t>语句</a:t>
            </a:r>
          </a:p>
          <a:p>
            <a:pPr lvl="1">
              <a:lnSpc>
                <a:spcPts val="3700"/>
              </a:lnSpc>
              <a:spcBef>
                <a:spcPts val="600"/>
              </a:spcBef>
            </a:pPr>
            <a:r>
              <a:rPr lang="zh-CN" altLang="en-US" dirty="0"/>
              <a:t>外层循环将从</a:t>
            </a:r>
            <a:r>
              <a:rPr lang="en-US" altLang="zh-CN" dirty="0"/>
              <a:t>1</a:t>
            </a:r>
            <a:r>
              <a:rPr lang="zh-CN" altLang="en-US" dirty="0"/>
              <a:t>计数到用户要求的年数</a:t>
            </a:r>
            <a:endParaRPr lang="en-US" altLang="zh-CN" dirty="0"/>
          </a:p>
          <a:p>
            <a:pPr lvl="1">
              <a:lnSpc>
                <a:spcPts val="3700"/>
              </a:lnSpc>
              <a:spcBef>
                <a:spcPts val="600"/>
              </a:spcBef>
            </a:pPr>
            <a:r>
              <a:rPr lang="zh-CN" altLang="en-US" dirty="0"/>
              <a:t>内层循环将从利率的最低值自增到最高值</a:t>
            </a:r>
            <a:endParaRPr lang="en-US" altLang="zh-CN" dirty="0"/>
          </a:p>
        </p:txBody>
      </p:sp>
      <p:pic>
        <p:nvPicPr>
          <p:cNvPr id="2" name="图片 1"/>
          <p:cNvPicPr>
            <a:picLocks noChangeAspect="1"/>
          </p:cNvPicPr>
          <p:nvPr/>
        </p:nvPicPr>
        <p:blipFill>
          <a:blip r:embed="rId2"/>
          <a:stretch>
            <a:fillRect/>
          </a:stretch>
        </p:blipFill>
        <p:spPr>
          <a:xfrm>
            <a:off x="6705600" y="762000"/>
            <a:ext cx="5311732" cy="2590800"/>
          </a:xfrm>
          <a:prstGeom prst="rect">
            <a:avLst/>
          </a:prstGeom>
        </p:spPr>
      </p:pic>
    </p:spTree>
    <p:extLst>
      <p:ext uri="{BB962C8B-B14F-4D97-AF65-F5344CB8AC3E}">
        <p14:creationId xmlns:p14="http://schemas.microsoft.com/office/powerpoint/2010/main" val="11687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2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1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12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216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4294967295"/>
          </p:nvPr>
        </p:nvSpPr>
        <p:spPr>
          <a:xfrm>
            <a:off x="381000" y="609600"/>
            <a:ext cx="11430000" cy="5981700"/>
          </a:xfrm>
        </p:spPr>
        <p:txBody>
          <a:bodyPr vert="horz" wrap="square" lIns="92075" tIns="46039" rIns="92075" bIns="46039" numCol="1" anchor="t" anchorCtr="0" compatLnSpc="1">
            <a:prstTxWarp prst="textNoShape">
              <a:avLst/>
            </a:prstTxWarp>
          </a:bodyPr>
          <a:lstStyle/>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Prints a table of compound interest */</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#include &lt;</a:t>
            </a:r>
            <a:r>
              <a:rPr lang="en-US" altLang="zh-CN" sz="2400" dirty="0" err="1">
                <a:latin typeface="+mn-lt"/>
                <a:ea typeface="宋体" panose="02010600030101010101" pitchFamily="2" charset="-122"/>
                <a:cs typeface="Courier New" panose="02070309020205020404" pitchFamily="49" charset="0"/>
              </a:rPr>
              <a:t>stdio.h</a:t>
            </a:r>
            <a:r>
              <a:rPr lang="en-US" altLang="zh-CN" sz="2400" dirty="0">
                <a:latin typeface="+mn-lt"/>
                <a:ea typeface="宋体" panose="02010600030101010101" pitchFamily="2" charset="-122"/>
                <a:cs typeface="Courier New" panose="02070309020205020404" pitchFamily="49" charset="0"/>
              </a:rPr>
              <a:t>&gt;</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#define NUM_RATES ((</a:t>
            </a:r>
            <a:r>
              <a:rPr lang="en-US" altLang="zh-CN" sz="2400" dirty="0" err="1">
                <a:latin typeface="+mn-lt"/>
                <a:ea typeface="宋体" panose="02010600030101010101" pitchFamily="2" charset="-122"/>
                <a:cs typeface="Courier New" panose="02070309020205020404" pitchFamily="49" charset="0"/>
              </a:rPr>
              <a:t>int</a:t>
            </a: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sizeof</a:t>
            </a:r>
            <a:r>
              <a:rPr lang="en-US" altLang="zh-CN" sz="2400" dirty="0">
                <a:latin typeface="+mn-lt"/>
                <a:ea typeface="宋体" panose="02010600030101010101" pitchFamily="2" charset="-122"/>
                <a:cs typeface="Courier New" panose="02070309020205020404" pitchFamily="49" charset="0"/>
              </a:rPr>
              <a:t>(value) / </a:t>
            </a:r>
            <a:r>
              <a:rPr lang="en-US" altLang="zh-CN" sz="2400" dirty="0" err="1">
                <a:latin typeface="+mn-lt"/>
                <a:ea typeface="宋体" panose="02010600030101010101" pitchFamily="2" charset="-122"/>
                <a:cs typeface="Courier New" panose="02070309020205020404" pitchFamily="49" charset="0"/>
              </a:rPr>
              <a:t>sizeof</a:t>
            </a:r>
            <a:r>
              <a:rPr lang="en-US" altLang="zh-CN" sz="2400" dirty="0">
                <a:latin typeface="+mn-lt"/>
                <a:ea typeface="宋体" panose="02010600030101010101" pitchFamily="2" charset="-122"/>
                <a:cs typeface="Courier New" panose="02070309020205020404" pitchFamily="49" charset="0"/>
              </a:rPr>
              <a:t>(value[0])))</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#define INITIAL_BALANCE 100.00</a:t>
            </a:r>
          </a:p>
          <a:p>
            <a:pPr eaLnBrk="1" hangingPunct="1">
              <a:lnSpc>
                <a:spcPts val="2800"/>
              </a:lnSpc>
              <a:spcBef>
                <a:spcPts val="600"/>
              </a:spcBef>
              <a:spcAft>
                <a:spcPts val="0"/>
              </a:spcAft>
              <a:buNone/>
              <a:defRPr/>
            </a:pPr>
            <a:r>
              <a:rPr lang="en-US" altLang="zh-CN" sz="2400" dirty="0" err="1">
                <a:latin typeface="+mn-lt"/>
                <a:ea typeface="宋体" panose="02010600030101010101" pitchFamily="2" charset="-122"/>
                <a:cs typeface="Courier New" panose="02070309020205020404" pitchFamily="49" charset="0"/>
              </a:rPr>
              <a:t>int</a:t>
            </a:r>
            <a:r>
              <a:rPr lang="en-US" altLang="zh-CN" sz="2400" dirty="0">
                <a:latin typeface="+mn-lt"/>
                <a:ea typeface="宋体" panose="02010600030101010101" pitchFamily="2" charset="-122"/>
                <a:cs typeface="Courier New" panose="02070309020205020404" pitchFamily="49" charset="0"/>
              </a:rPr>
              <a:t> main(void)</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int</a:t>
            </a: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i</a:t>
            </a: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low_rate</a:t>
            </a: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num_years</a:t>
            </a:r>
            <a:r>
              <a:rPr lang="en-US" altLang="zh-CN" sz="2400" dirty="0">
                <a:latin typeface="+mn-lt"/>
                <a:ea typeface="宋体" panose="02010600030101010101" pitchFamily="2" charset="-122"/>
                <a:cs typeface="Courier New" panose="02070309020205020404" pitchFamily="49" charset="0"/>
              </a:rPr>
              <a:t>, year;</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double value[5];</a:t>
            </a:r>
          </a:p>
          <a:p>
            <a:pPr eaLnBrk="1" hangingPunct="1">
              <a:lnSpc>
                <a:spcPts val="2800"/>
              </a:lnSpc>
              <a:spcBef>
                <a:spcPts val="600"/>
              </a:spcBef>
              <a:spcAft>
                <a:spcPts val="0"/>
              </a:spcAft>
              <a:buFont typeface="Wingdings 2" panose="05020102010507070707" pitchFamily="18" charset="2"/>
              <a:buNone/>
              <a:defRPr/>
            </a:pPr>
            <a:r>
              <a:rPr lang="en-US" altLang="zh-CN" sz="2400" dirty="0">
                <a:latin typeface="+mn-lt"/>
                <a:ea typeface="宋体" panose="02010600030101010101" pitchFamily="2" charset="-122"/>
                <a:cs typeface="Courier New" panose="02070309020205020404" pitchFamily="49" charset="0"/>
              </a:rPr>
              <a:t> </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printf</a:t>
            </a:r>
            <a:r>
              <a:rPr lang="en-US" altLang="zh-CN" sz="2400" dirty="0">
                <a:latin typeface="+mn-lt"/>
                <a:ea typeface="宋体" panose="02010600030101010101" pitchFamily="2" charset="-122"/>
                <a:cs typeface="Courier New" panose="02070309020205020404" pitchFamily="49" charset="0"/>
              </a:rPr>
              <a:t>("Enter interest rate: ");</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scanf</a:t>
            </a:r>
            <a:r>
              <a:rPr lang="en-US" altLang="zh-CN" sz="2400" dirty="0">
                <a:latin typeface="+mn-lt"/>
                <a:ea typeface="宋体" panose="02010600030101010101" pitchFamily="2" charset="-122"/>
                <a:cs typeface="Courier New" panose="02070309020205020404" pitchFamily="49" charset="0"/>
              </a:rPr>
              <a:t>("%d", &amp;</a:t>
            </a:r>
            <a:r>
              <a:rPr lang="en-US" altLang="zh-CN" sz="2400" dirty="0" err="1">
                <a:latin typeface="+mn-lt"/>
                <a:ea typeface="宋体" panose="02010600030101010101" pitchFamily="2" charset="-122"/>
                <a:cs typeface="Courier New" panose="02070309020205020404" pitchFamily="49" charset="0"/>
              </a:rPr>
              <a:t>low_rate</a:t>
            </a:r>
            <a:r>
              <a:rPr lang="en-US" altLang="zh-CN" sz="2400" dirty="0">
                <a:latin typeface="+mn-lt"/>
                <a:ea typeface="宋体" panose="02010600030101010101" pitchFamily="2" charset="-122"/>
                <a:cs typeface="Courier New" panose="02070309020205020404" pitchFamily="49" charset="0"/>
              </a:rPr>
              <a:t>);</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printf</a:t>
            </a:r>
            <a:r>
              <a:rPr lang="en-US" altLang="zh-CN" sz="2400" dirty="0">
                <a:latin typeface="+mn-lt"/>
                <a:ea typeface="宋体" panose="02010600030101010101" pitchFamily="2" charset="-122"/>
                <a:cs typeface="Courier New" panose="02070309020205020404" pitchFamily="49" charset="0"/>
              </a:rPr>
              <a:t>("Enter number of years: ");</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scanf</a:t>
            </a:r>
            <a:r>
              <a:rPr lang="en-US" altLang="zh-CN" sz="2400" dirty="0">
                <a:latin typeface="+mn-lt"/>
                <a:ea typeface="宋体" panose="02010600030101010101" pitchFamily="2" charset="-122"/>
                <a:cs typeface="Courier New" panose="02070309020205020404" pitchFamily="49" charset="0"/>
              </a:rPr>
              <a:t>("%d", &amp;</a:t>
            </a:r>
            <a:r>
              <a:rPr lang="en-US" altLang="zh-CN" sz="2400" dirty="0" err="1">
                <a:latin typeface="+mn-lt"/>
                <a:ea typeface="宋体" panose="02010600030101010101" pitchFamily="2" charset="-122"/>
                <a:cs typeface="Courier New" panose="02070309020205020404" pitchFamily="49" charset="0"/>
              </a:rPr>
              <a:t>num_years</a:t>
            </a:r>
            <a:r>
              <a:rPr lang="en-US" altLang="zh-CN" sz="2400" dirty="0">
                <a:latin typeface="+mn-lt"/>
                <a:ea typeface="宋体" panose="02010600030101010101" pitchFamily="2" charset="-122"/>
                <a:cs typeface="Courier New" panose="02070309020205020404" pitchFamily="49" charset="0"/>
              </a:rPr>
              <a:t>);</a:t>
            </a:r>
          </a:p>
          <a:p>
            <a:pPr eaLnBrk="1" hangingPunct="1">
              <a:lnSpc>
                <a:spcPts val="2800"/>
              </a:lnSpc>
              <a:spcBef>
                <a:spcPts val="600"/>
              </a:spcBef>
              <a:spcAft>
                <a:spcPts val="0"/>
              </a:spcAft>
              <a:buNone/>
              <a:defRPr/>
            </a:pPr>
            <a:r>
              <a:rPr lang="en-US" altLang="zh-CN" sz="2400" dirty="0">
                <a:latin typeface="+mn-lt"/>
                <a:ea typeface="宋体" panose="02010600030101010101" pitchFamily="2" charset="-122"/>
                <a:cs typeface="Courier New" panose="02070309020205020404" pitchFamily="49" charset="0"/>
              </a:rPr>
              <a:t>    </a:t>
            </a:r>
            <a:r>
              <a:rPr lang="en-US" altLang="zh-CN" sz="2400" dirty="0" err="1">
                <a:latin typeface="+mn-lt"/>
                <a:ea typeface="宋体" panose="02010600030101010101" pitchFamily="2" charset="-122"/>
                <a:cs typeface="Courier New" panose="02070309020205020404" pitchFamily="49" charset="0"/>
              </a:rPr>
              <a:t>printf</a:t>
            </a:r>
            <a:r>
              <a:rPr lang="en-US" altLang="zh-CN" sz="2400" dirty="0">
                <a:latin typeface="+mn-lt"/>
                <a:ea typeface="宋体" panose="02010600030101010101" pitchFamily="2" charset="-122"/>
                <a:cs typeface="Courier New" panose="02070309020205020404" pitchFamily="49" charset="0"/>
              </a:rPr>
              <a:t>("\</a:t>
            </a:r>
            <a:r>
              <a:rPr lang="en-US" altLang="zh-CN" sz="2400" dirty="0" err="1">
                <a:latin typeface="+mn-lt"/>
                <a:ea typeface="宋体" panose="02010600030101010101" pitchFamily="2" charset="-122"/>
                <a:cs typeface="Courier New" panose="02070309020205020404" pitchFamily="49" charset="0"/>
              </a:rPr>
              <a:t>nYears</a:t>
            </a:r>
            <a:r>
              <a:rPr lang="en-US" altLang="zh-CN" sz="2400" dirty="0">
                <a:latin typeface="+mn-lt"/>
                <a:ea typeface="宋体" panose="02010600030101010101" pitchFamily="2" charset="-122"/>
                <a:cs typeface="Courier New" panose="02070309020205020404" pitchFamily="49" charset="0"/>
              </a:rPr>
              <a:t>");</a:t>
            </a:r>
          </a:p>
        </p:txBody>
      </p:sp>
      <p:pic>
        <p:nvPicPr>
          <p:cNvPr id="4" name="图片 3"/>
          <p:cNvPicPr>
            <a:picLocks noChangeAspect="1"/>
          </p:cNvPicPr>
          <p:nvPr/>
        </p:nvPicPr>
        <p:blipFill>
          <a:blip r:embed="rId2"/>
          <a:stretch>
            <a:fillRect/>
          </a:stretch>
        </p:blipFill>
        <p:spPr>
          <a:xfrm>
            <a:off x="6400800" y="2514600"/>
            <a:ext cx="5311732" cy="2590800"/>
          </a:xfrm>
          <a:prstGeom prst="rect">
            <a:avLst/>
          </a:prstGeom>
        </p:spPr>
      </p:pic>
    </p:spTree>
    <p:extLst>
      <p:ext uri="{BB962C8B-B14F-4D97-AF65-F5344CB8AC3E}">
        <p14:creationId xmlns:p14="http://schemas.microsoft.com/office/powerpoint/2010/main" val="102951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4294967295"/>
          </p:nvPr>
        </p:nvSpPr>
        <p:spPr>
          <a:xfrm>
            <a:off x="152400" y="457200"/>
            <a:ext cx="11125200" cy="62589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9" rIns="92075" bIns="46039" numCol="1" anchor="t" anchorCtr="0" compatLnSpc="1">
            <a:prstTxWarp prst="textNoShape">
              <a:avLst/>
            </a:prstTxWarp>
          </a:bodyPr>
          <a:lstStyle/>
          <a:p>
            <a:pPr eaLnBrk="1" hangingPunct="1">
              <a:lnSpc>
                <a:spcPts val="2800"/>
              </a:lnSpc>
              <a:spcBef>
                <a:spcPts val="0"/>
              </a:spcBef>
              <a:spcAft>
                <a:spcPts val="0"/>
              </a:spcAft>
              <a:buNone/>
            </a:pPr>
            <a:r>
              <a:rPr lang="zh-CN" altLang="en-US" sz="2100" dirty="0">
                <a:latin typeface="+mn-ea"/>
                <a:ea typeface="+mn-ea"/>
                <a:cs typeface="Courier New" panose="02070309020205020404" pitchFamily="49" charset="0"/>
              </a:rPr>
              <a:t>  </a:t>
            </a:r>
            <a:r>
              <a:rPr lang="en-US" altLang="zh-CN" sz="2100" dirty="0">
                <a:latin typeface="+mn-ea"/>
                <a:ea typeface="+mn-ea"/>
                <a:cs typeface="Courier New" panose="02070309020205020404" pitchFamily="49" charset="0"/>
              </a:rPr>
              <a:t>  for (</a:t>
            </a:r>
            <a:r>
              <a:rPr lang="en-US" altLang="zh-CN" sz="2100" dirty="0" err="1">
                <a:latin typeface="+mn-ea"/>
                <a:ea typeface="+mn-ea"/>
                <a:cs typeface="Courier New" panose="02070309020205020404" pitchFamily="49" charset="0"/>
              </a:rPr>
              <a:t>i</a:t>
            </a:r>
            <a:r>
              <a:rPr lang="en-US" altLang="zh-CN" sz="2100" dirty="0">
                <a:latin typeface="+mn-ea"/>
                <a:ea typeface="+mn-ea"/>
                <a:cs typeface="Courier New" panose="02070309020205020404" pitchFamily="49" charset="0"/>
              </a:rPr>
              <a:t> = 0; </a:t>
            </a:r>
            <a:r>
              <a:rPr lang="en-US" altLang="zh-CN" sz="2100" dirty="0" err="1">
                <a:latin typeface="+mn-ea"/>
                <a:ea typeface="+mn-ea"/>
                <a:cs typeface="Courier New" panose="02070309020205020404" pitchFamily="49" charset="0"/>
              </a:rPr>
              <a:t>i</a:t>
            </a:r>
            <a:r>
              <a:rPr lang="en-US" altLang="zh-CN" sz="2100" dirty="0">
                <a:latin typeface="+mn-ea"/>
                <a:ea typeface="+mn-ea"/>
                <a:cs typeface="Courier New" panose="02070309020205020404" pitchFamily="49" charset="0"/>
              </a:rPr>
              <a:t> &lt; NUM_RATES; </a:t>
            </a:r>
            <a:r>
              <a:rPr lang="en-US" altLang="zh-CN" sz="2100" dirty="0" err="1">
                <a:latin typeface="+mn-ea"/>
                <a:ea typeface="+mn-ea"/>
                <a:cs typeface="Courier New" panose="02070309020205020404" pitchFamily="49" charset="0"/>
              </a:rPr>
              <a:t>i</a:t>
            </a:r>
            <a:r>
              <a:rPr lang="en-US" altLang="zh-CN" sz="2100" dirty="0">
                <a:latin typeface="+mn-ea"/>
                <a:ea typeface="+mn-ea"/>
                <a:cs typeface="Courier New" panose="02070309020205020404" pitchFamily="49" charset="0"/>
              </a:rPr>
              <a:t>++) {</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r>
              <a:rPr lang="en-US" altLang="zh-CN" sz="2100" dirty="0" err="1">
                <a:latin typeface="+mn-ea"/>
                <a:ea typeface="+mn-ea"/>
                <a:cs typeface="Courier New" panose="02070309020205020404" pitchFamily="49" charset="0"/>
              </a:rPr>
              <a:t>printf</a:t>
            </a:r>
            <a:r>
              <a:rPr lang="en-US" altLang="zh-CN" sz="2100" dirty="0">
                <a:latin typeface="+mn-ea"/>
                <a:ea typeface="+mn-ea"/>
                <a:cs typeface="Courier New" panose="02070309020205020404" pitchFamily="49" charset="0"/>
              </a:rPr>
              <a:t>("%6d</a:t>
            </a:r>
            <a:r>
              <a:rPr lang="en-US" altLang="zh-CN" sz="2100" dirty="0">
                <a:solidFill>
                  <a:srgbClr val="C00000"/>
                </a:solidFill>
                <a:latin typeface="+mn-ea"/>
                <a:ea typeface="+mn-ea"/>
                <a:cs typeface="Courier New" panose="02070309020205020404" pitchFamily="49" charset="0"/>
              </a:rPr>
              <a:t>%%</a:t>
            </a:r>
            <a:r>
              <a:rPr lang="en-US" altLang="zh-CN" sz="2100" dirty="0">
                <a:latin typeface="+mn-ea"/>
                <a:ea typeface="+mn-ea"/>
                <a:cs typeface="Courier New" panose="02070309020205020404" pitchFamily="49" charset="0"/>
              </a:rPr>
              <a:t>", </a:t>
            </a:r>
            <a:r>
              <a:rPr lang="en-US" altLang="zh-CN" sz="2100" dirty="0" err="1">
                <a:latin typeface="+mn-ea"/>
                <a:ea typeface="+mn-ea"/>
                <a:cs typeface="Courier New" panose="02070309020205020404" pitchFamily="49" charset="0"/>
              </a:rPr>
              <a:t>low_rate</a:t>
            </a:r>
            <a:r>
              <a:rPr lang="en-US" altLang="zh-CN" sz="2100" dirty="0">
                <a:latin typeface="+mn-ea"/>
                <a:ea typeface="+mn-ea"/>
                <a:cs typeface="Courier New" panose="02070309020205020404" pitchFamily="49" charset="0"/>
              </a:rPr>
              <a:t> + </a:t>
            </a:r>
            <a:r>
              <a:rPr lang="en-US" altLang="zh-CN" sz="2100" dirty="0" err="1">
                <a:latin typeface="+mn-ea"/>
                <a:ea typeface="+mn-ea"/>
                <a:cs typeface="Courier New" panose="02070309020205020404" pitchFamily="49" charset="0"/>
              </a:rPr>
              <a:t>i</a:t>
            </a:r>
            <a:r>
              <a:rPr lang="en-US" altLang="zh-CN" sz="2100" dirty="0">
                <a:latin typeface="+mn-ea"/>
                <a:ea typeface="+mn-ea"/>
                <a:cs typeface="Courier New" panose="02070309020205020404" pitchFamily="49" charset="0"/>
              </a:rPr>
              <a:t>);</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value[</a:t>
            </a:r>
            <a:r>
              <a:rPr lang="en-US" altLang="zh-CN" sz="2100" dirty="0" err="1">
                <a:latin typeface="+mn-ea"/>
                <a:ea typeface="+mn-ea"/>
                <a:cs typeface="Courier New" panose="02070309020205020404" pitchFamily="49" charset="0"/>
              </a:rPr>
              <a:t>i</a:t>
            </a:r>
            <a:r>
              <a:rPr lang="en-US" altLang="zh-CN" sz="2100" dirty="0">
                <a:latin typeface="+mn-ea"/>
                <a:ea typeface="+mn-ea"/>
                <a:cs typeface="Courier New" panose="02070309020205020404" pitchFamily="49" charset="0"/>
              </a:rPr>
              <a:t>] = INITIAL_BALANCE;</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r>
              <a:rPr lang="en-US" altLang="zh-CN" sz="2100" dirty="0" err="1">
                <a:latin typeface="+mn-ea"/>
                <a:ea typeface="+mn-ea"/>
                <a:cs typeface="Courier New" panose="02070309020205020404" pitchFamily="49" charset="0"/>
              </a:rPr>
              <a:t>printf</a:t>
            </a:r>
            <a:r>
              <a:rPr lang="en-US" altLang="zh-CN" sz="2100" dirty="0">
                <a:latin typeface="+mn-ea"/>
                <a:ea typeface="+mn-ea"/>
                <a:cs typeface="Courier New" panose="02070309020205020404" pitchFamily="49" charset="0"/>
              </a:rPr>
              <a:t>("\n");</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r>
              <a:rPr lang="en-US" altLang="zh-CN" sz="2100" dirty="0">
                <a:solidFill>
                  <a:srgbClr val="CC0000"/>
                </a:solidFill>
                <a:latin typeface="+mn-ea"/>
                <a:ea typeface="+mn-ea"/>
                <a:cs typeface="Courier New" panose="02070309020205020404" pitchFamily="49" charset="0"/>
              </a:rPr>
              <a:t>for (year = 1; year &lt;= </a:t>
            </a:r>
            <a:r>
              <a:rPr lang="en-US" altLang="zh-CN" sz="2100" dirty="0" err="1">
                <a:solidFill>
                  <a:srgbClr val="CC0000"/>
                </a:solidFill>
                <a:latin typeface="+mn-ea"/>
                <a:ea typeface="+mn-ea"/>
                <a:cs typeface="Courier New" panose="02070309020205020404" pitchFamily="49" charset="0"/>
              </a:rPr>
              <a:t>num_years</a:t>
            </a:r>
            <a:r>
              <a:rPr lang="en-US" altLang="zh-CN" sz="2100" dirty="0">
                <a:solidFill>
                  <a:srgbClr val="CC0000"/>
                </a:solidFill>
                <a:latin typeface="+mn-ea"/>
                <a:ea typeface="+mn-ea"/>
                <a:cs typeface="Courier New" panose="02070309020205020404" pitchFamily="49" charset="0"/>
              </a:rPr>
              <a:t>; year++) {</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r>
              <a:rPr lang="en-US" altLang="zh-CN" sz="2100" dirty="0" err="1">
                <a:latin typeface="+mn-ea"/>
                <a:ea typeface="+mn-ea"/>
                <a:cs typeface="Courier New" panose="02070309020205020404" pitchFamily="49" charset="0"/>
              </a:rPr>
              <a:t>printf</a:t>
            </a:r>
            <a:r>
              <a:rPr lang="en-US" altLang="zh-CN" sz="2100" dirty="0">
                <a:latin typeface="+mn-ea"/>
                <a:ea typeface="+mn-ea"/>
                <a:cs typeface="Courier New" panose="02070309020205020404" pitchFamily="49" charset="0"/>
              </a:rPr>
              <a:t>("%3d    ", year);</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r>
              <a:rPr lang="en-US" altLang="zh-CN" sz="2100" dirty="0">
                <a:solidFill>
                  <a:srgbClr val="006600"/>
                </a:solidFill>
                <a:latin typeface="+mn-ea"/>
                <a:ea typeface="+mn-ea"/>
                <a:cs typeface="Courier New" panose="02070309020205020404" pitchFamily="49" charset="0"/>
              </a:rPr>
              <a:t>for (</a:t>
            </a:r>
            <a:r>
              <a:rPr lang="en-US" altLang="zh-CN" sz="2100" dirty="0" err="1">
                <a:solidFill>
                  <a:srgbClr val="006600"/>
                </a:solidFill>
                <a:latin typeface="+mn-ea"/>
                <a:ea typeface="+mn-ea"/>
                <a:cs typeface="Courier New" panose="02070309020205020404" pitchFamily="49" charset="0"/>
              </a:rPr>
              <a:t>i</a:t>
            </a:r>
            <a:r>
              <a:rPr lang="en-US" altLang="zh-CN" sz="2100" dirty="0">
                <a:solidFill>
                  <a:srgbClr val="006600"/>
                </a:solidFill>
                <a:latin typeface="+mn-ea"/>
                <a:ea typeface="+mn-ea"/>
                <a:cs typeface="Courier New" panose="02070309020205020404" pitchFamily="49" charset="0"/>
              </a:rPr>
              <a:t> = 0; </a:t>
            </a:r>
            <a:r>
              <a:rPr lang="en-US" altLang="zh-CN" sz="2100" dirty="0" err="1">
                <a:solidFill>
                  <a:srgbClr val="006600"/>
                </a:solidFill>
                <a:latin typeface="+mn-ea"/>
                <a:ea typeface="+mn-ea"/>
                <a:cs typeface="Courier New" panose="02070309020205020404" pitchFamily="49" charset="0"/>
              </a:rPr>
              <a:t>i</a:t>
            </a:r>
            <a:r>
              <a:rPr lang="en-US" altLang="zh-CN" sz="2100" dirty="0">
                <a:solidFill>
                  <a:srgbClr val="006600"/>
                </a:solidFill>
                <a:latin typeface="+mn-ea"/>
                <a:ea typeface="+mn-ea"/>
                <a:cs typeface="Courier New" panose="02070309020205020404" pitchFamily="49" charset="0"/>
              </a:rPr>
              <a:t> &lt; NUM_RATES; </a:t>
            </a:r>
            <a:r>
              <a:rPr lang="en-US" altLang="zh-CN" sz="2100" dirty="0" err="1">
                <a:solidFill>
                  <a:srgbClr val="006600"/>
                </a:solidFill>
                <a:latin typeface="+mn-ea"/>
                <a:ea typeface="+mn-ea"/>
                <a:cs typeface="Courier New" panose="02070309020205020404" pitchFamily="49" charset="0"/>
              </a:rPr>
              <a:t>i</a:t>
            </a:r>
            <a:r>
              <a:rPr lang="en-US" altLang="zh-CN" sz="2100" dirty="0">
                <a:solidFill>
                  <a:srgbClr val="006600"/>
                </a:solidFill>
                <a:latin typeface="+mn-ea"/>
                <a:ea typeface="+mn-ea"/>
                <a:cs typeface="Courier New" panose="02070309020205020404" pitchFamily="49" charset="0"/>
              </a:rPr>
              <a:t>++) {</a:t>
            </a:r>
          </a:p>
          <a:p>
            <a:pPr eaLnBrk="1" hangingPunct="1">
              <a:lnSpc>
                <a:spcPts val="2800"/>
              </a:lnSpc>
              <a:spcBef>
                <a:spcPts val="0"/>
              </a:spcBef>
              <a:spcAft>
                <a:spcPts val="0"/>
              </a:spcAft>
              <a:buNone/>
            </a:pPr>
            <a:r>
              <a:rPr lang="en-US" altLang="zh-CN" sz="2100" dirty="0">
                <a:solidFill>
                  <a:srgbClr val="006600"/>
                </a:solidFill>
                <a:latin typeface="+mn-ea"/>
                <a:ea typeface="+mn-ea"/>
                <a:cs typeface="Courier New" panose="02070309020205020404" pitchFamily="49" charset="0"/>
              </a:rPr>
              <a:t>            value[</a:t>
            </a:r>
            <a:r>
              <a:rPr lang="en-US" altLang="zh-CN" sz="2100" dirty="0" err="1">
                <a:solidFill>
                  <a:srgbClr val="006600"/>
                </a:solidFill>
                <a:latin typeface="+mn-ea"/>
                <a:ea typeface="+mn-ea"/>
                <a:cs typeface="Courier New" panose="02070309020205020404" pitchFamily="49" charset="0"/>
              </a:rPr>
              <a:t>i</a:t>
            </a:r>
            <a:r>
              <a:rPr lang="en-US" altLang="zh-CN" sz="2100" dirty="0">
                <a:solidFill>
                  <a:srgbClr val="006600"/>
                </a:solidFill>
                <a:latin typeface="+mn-ea"/>
                <a:ea typeface="+mn-ea"/>
                <a:cs typeface="Courier New" panose="02070309020205020404" pitchFamily="49" charset="0"/>
              </a:rPr>
              <a:t>] += (</a:t>
            </a:r>
            <a:r>
              <a:rPr lang="en-US" altLang="zh-CN" sz="2100" dirty="0" err="1">
                <a:solidFill>
                  <a:srgbClr val="006600"/>
                </a:solidFill>
                <a:latin typeface="+mn-ea"/>
                <a:ea typeface="+mn-ea"/>
                <a:cs typeface="Courier New" panose="02070309020205020404" pitchFamily="49" charset="0"/>
              </a:rPr>
              <a:t>low_rate</a:t>
            </a:r>
            <a:r>
              <a:rPr lang="en-US" altLang="zh-CN" sz="2100" dirty="0">
                <a:solidFill>
                  <a:srgbClr val="006600"/>
                </a:solidFill>
                <a:latin typeface="+mn-ea"/>
                <a:ea typeface="+mn-ea"/>
                <a:cs typeface="Courier New" panose="02070309020205020404" pitchFamily="49" charset="0"/>
              </a:rPr>
              <a:t> + </a:t>
            </a:r>
            <a:r>
              <a:rPr lang="en-US" altLang="zh-CN" sz="2100" dirty="0" err="1">
                <a:solidFill>
                  <a:srgbClr val="006600"/>
                </a:solidFill>
                <a:latin typeface="+mn-ea"/>
                <a:ea typeface="+mn-ea"/>
                <a:cs typeface="Courier New" panose="02070309020205020404" pitchFamily="49" charset="0"/>
              </a:rPr>
              <a:t>i</a:t>
            </a:r>
            <a:r>
              <a:rPr lang="en-US" altLang="zh-CN" sz="2100" dirty="0">
                <a:solidFill>
                  <a:srgbClr val="006600"/>
                </a:solidFill>
                <a:latin typeface="+mn-ea"/>
                <a:ea typeface="+mn-ea"/>
                <a:cs typeface="Courier New" panose="02070309020205020404" pitchFamily="49" charset="0"/>
              </a:rPr>
              <a:t>) / 100.0 * value[</a:t>
            </a:r>
            <a:r>
              <a:rPr lang="en-US" altLang="zh-CN" sz="2100" dirty="0" err="1">
                <a:solidFill>
                  <a:srgbClr val="006600"/>
                </a:solidFill>
                <a:latin typeface="+mn-ea"/>
                <a:ea typeface="+mn-ea"/>
                <a:cs typeface="Courier New" panose="02070309020205020404" pitchFamily="49" charset="0"/>
              </a:rPr>
              <a:t>i</a:t>
            </a:r>
            <a:r>
              <a:rPr lang="en-US" altLang="zh-CN" sz="2100" dirty="0">
                <a:solidFill>
                  <a:srgbClr val="006600"/>
                </a:solidFill>
                <a:latin typeface="+mn-ea"/>
                <a:ea typeface="+mn-ea"/>
                <a:cs typeface="Courier New" panose="02070309020205020404" pitchFamily="49" charset="0"/>
              </a:rPr>
              <a:t>];</a:t>
            </a:r>
          </a:p>
          <a:p>
            <a:pPr eaLnBrk="1" hangingPunct="1">
              <a:lnSpc>
                <a:spcPts val="2800"/>
              </a:lnSpc>
              <a:spcBef>
                <a:spcPts val="0"/>
              </a:spcBef>
              <a:spcAft>
                <a:spcPts val="0"/>
              </a:spcAft>
              <a:buNone/>
            </a:pPr>
            <a:r>
              <a:rPr lang="en-US" altLang="zh-CN" sz="2100" dirty="0">
                <a:solidFill>
                  <a:srgbClr val="006600"/>
                </a:solidFill>
                <a:latin typeface="+mn-ea"/>
                <a:ea typeface="+mn-ea"/>
                <a:cs typeface="Courier New" panose="02070309020205020404" pitchFamily="49" charset="0"/>
              </a:rPr>
              <a:t>            </a:t>
            </a:r>
            <a:r>
              <a:rPr lang="en-US" altLang="zh-CN" sz="2100" dirty="0" err="1">
                <a:solidFill>
                  <a:srgbClr val="006600"/>
                </a:solidFill>
                <a:latin typeface="+mn-ea"/>
                <a:ea typeface="+mn-ea"/>
                <a:cs typeface="Courier New" panose="02070309020205020404" pitchFamily="49" charset="0"/>
              </a:rPr>
              <a:t>printf</a:t>
            </a:r>
            <a:r>
              <a:rPr lang="en-US" altLang="zh-CN" sz="2100" dirty="0">
                <a:solidFill>
                  <a:srgbClr val="006600"/>
                </a:solidFill>
                <a:latin typeface="+mn-ea"/>
                <a:ea typeface="+mn-ea"/>
                <a:cs typeface="Courier New" panose="02070309020205020404" pitchFamily="49" charset="0"/>
              </a:rPr>
              <a:t>("%7.2f", value[</a:t>
            </a:r>
            <a:r>
              <a:rPr lang="en-US" altLang="zh-CN" sz="2100" dirty="0" err="1">
                <a:solidFill>
                  <a:srgbClr val="006600"/>
                </a:solidFill>
                <a:latin typeface="+mn-ea"/>
                <a:ea typeface="+mn-ea"/>
                <a:cs typeface="Courier New" panose="02070309020205020404" pitchFamily="49" charset="0"/>
              </a:rPr>
              <a:t>i</a:t>
            </a:r>
            <a:r>
              <a:rPr lang="en-US" altLang="zh-CN" sz="2100" dirty="0">
                <a:solidFill>
                  <a:srgbClr val="006600"/>
                </a:solidFill>
                <a:latin typeface="+mn-ea"/>
                <a:ea typeface="+mn-ea"/>
                <a:cs typeface="Courier New" panose="02070309020205020404" pitchFamily="49" charset="0"/>
              </a:rPr>
              <a:t>]);</a:t>
            </a:r>
          </a:p>
          <a:p>
            <a:pPr eaLnBrk="1" hangingPunct="1">
              <a:lnSpc>
                <a:spcPts val="2800"/>
              </a:lnSpc>
              <a:spcBef>
                <a:spcPts val="0"/>
              </a:spcBef>
              <a:spcAft>
                <a:spcPts val="0"/>
              </a:spcAft>
              <a:buNone/>
            </a:pPr>
            <a:r>
              <a:rPr lang="en-US" altLang="zh-CN" sz="2100" dirty="0">
                <a:solidFill>
                  <a:srgbClr val="006600"/>
                </a:solidFill>
                <a:latin typeface="+mn-ea"/>
                <a:ea typeface="+mn-ea"/>
                <a:cs typeface="Courier New" panose="02070309020205020404" pitchFamily="49" charset="0"/>
              </a:rPr>
              <a:t>        }</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r>
              <a:rPr lang="en-US" altLang="zh-CN" sz="2100" dirty="0" err="1">
                <a:latin typeface="+mn-ea"/>
                <a:ea typeface="+mn-ea"/>
                <a:cs typeface="Courier New" panose="02070309020205020404" pitchFamily="49" charset="0"/>
              </a:rPr>
              <a:t>printf</a:t>
            </a:r>
            <a:r>
              <a:rPr lang="en-US" altLang="zh-CN" sz="2100" dirty="0">
                <a:latin typeface="+mn-ea"/>
                <a:ea typeface="+mn-ea"/>
                <a:cs typeface="Courier New" panose="02070309020205020404" pitchFamily="49" charset="0"/>
              </a:rPr>
              <a:t>("\n");</a:t>
            </a:r>
          </a:p>
          <a:p>
            <a:pPr eaLnBrk="1" hangingPunct="1">
              <a:lnSpc>
                <a:spcPts val="2800"/>
              </a:lnSpc>
              <a:spcBef>
                <a:spcPts val="0"/>
              </a:spcBef>
              <a:spcAft>
                <a:spcPts val="0"/>
              </a:spcAft>
              <a:buNone/>
            </a:pPr>
            <a:r>
              <a:rPr lang="en-US" altLang="zh-CN" sz="2100" dirty="0">
                <a:solidFill>
                  <a:srgbClr val="CC0000"/>
                </a:solidFill>
                <a:latin typeface="+mn-ea"/>
                <a:ea typeface="+mn-ea"/>
                <a:cs typeface="Courier New" panose="02070309020205020404" pitchFamily="49" charset="0"/>
              </a:rPr>
              <a:t>    }</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    return 0;</a:t>
            </a:r>
          </a:p>
          <a:p>
            <a:pPr eaLnBrk="1" hangingPunct="1">
              <a:lnSpc>
                <a:spcPts val="2800"/>
              </a:lnSpc>
              <a:spcBef>
                <a:spcPts val="0"/>
              </a:spcBef>
              <a:spcAft>
                <a:spcPts val="0"/>
              </a:spcAft>
              <a:buNone/>
            </a:pPr>
            <a:r>
              <a:rPr lang="en-US" altLang="zh-CN" sz="2100" dirty="0">
                <a:latin typeface="+mn-ea"/>
                <a:ea typeface="+mn-ea"/>
                <a:cs typeface="Courier New" panose="02070309020205020404" pitchFamily="49" charset="0"/>
              </a:rPr>
              <a:t>}</a:t>
            </a:r>
          </a:p>
        </p:txBody>
      </p:sp>
      <p:pic>
        <p:nvPicPr>
          <p:cNvPr id="3" name="图片 2"/>
          <p:cNvPicPr>
            <a:picLocks noChangeAspect="1"/>
          </p:cNvPicPr>
          <p:nvPr/>
        </p:nvPicPr>
        <p:blipFill>
          <a:blip r:embed="rId2"/>
          <a:stretch>
            <a:fillRect/>
          </a:stretch>
        </p:blipFill>
        <p:spPr>
          <a:xfrm>
            <a:off x="6705600" y="533400"/>
            <a:ext cx="5311732" cy="2590800"/>
          </a:xfrm>
          <a:prstGeom prst="rect">
            <a:avLst/>
          </a:prstGeom>
        </p:spPr>
      </p:pic>
    </p:spTree>
    <p:extLst>
      <p:ext uri="{BB962C8B-B14F-4D97-AF65-F5344CB8AC3E}">
        <p14:creationId xmlns:p14="http://schemas.microsoft.com/office/powerpoint/2010/main" val="2907127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62B7C-8F8D-B766-FB88-07C5D4B50BED}"/>
              </a:ext>
            </a:extLst>
          </p:cNvPr>
          <p:cNvSpPr txBox="1"/>
          <p:nvPr/>
        </p:nvSpPr>
        <p:spPr>
          <a:xfrm>
            <a:off x="533400" y="304800"/>
            <a:ext cx="11353800" cy="6740307"/>
          </a:xfrm>
          <a:prstGeom prst="rect">
            <a:avLst/>
          </a:prstGeom>
          <a:noFill/>
        </p:spPr>
        <p:txBody>
          <a:bodyPr wrap="square">
            <a:spAutoFit/>
          </a:bodyPr>
          <a:lstStyle/>
          <a:p>
            <a:r>
              <a:rPr lang="zh-CN" altLang="en-US" b="1" dirty="0">
                <a:latin typeface="黑体" panose="02010609060101010101" pitchFamily="49" charset="-122"/>
                <a:ea typeface="黑体" panose="02010609060101010101" pitchFamily="49" charset="-122"/>
              </a:rPr>
              <a:t>/* bubble.c */  冒泡排序</a:t>
            </a:r>
          </a:p>
          <a:p>
            <a:r>
              <a:rPr lang="zh-CN" altLang="en-US" dirty="0">
                <a:latin typeface="+mn-ea"/>
              </a:rPr>
              <a:t>#include &lt;stdio.h&gt;</a:t>
            </a:r>
          </a:p>
          <a:p>
            <a:r>
              <a:rPr lang="zh-CN" altLang="en-US" dirty="0">
                <a:latin typeface="+mn-ea"/>
              </a:rPr>
              <a:t>#define N 10</a:t>
            </a:r>
          </a:p>
          <a:p>
            <a:r>
              <a:rPr lang="zh-CN" altLang="en-US" dirty="0">
                <a:latin typeface="+mn-ea"/>
              </a:rPr>
              <a:t>int main(void)</a:t>
            </a:r>
          </a:p>
          <a:p>
            <a:r>
              <a:rPr lang="zh-CN" altLang="en-US" dirty="0">
                <a:latin typeface="+mn-ea"/>
              </a:rPr>
              <a:t>{    int arr[N] = {3,5,9,-7,6,19,-6,8,10,2};</a:t>
            </a:r>
          </a:p>
          <a:p>
            <a:r>
              <a:rPr lang="zh-CN" altLang="en-US" dirty="0">
                <a:latin typeface="+mn-ea"/>
              </a:rPr>
              <a:t>      int temp, i,  j;</a:t>
            </a:r>
          </a:p>
          <a:p>
            <a:r>
              <a:rPr lang="zh-CN" altLang="en-US" dirty="0">
                <a:latin typeface="+mn-ea"/>
              </a:rPr>
              <a:t>        for (i=0; i&lt;N-1; i++)         /* 外循环为排序趟数，N个数进行N-1趟 */</a:t>
            </a:r>
          </a:p>
          <a:p>
            <a:r>
              <a:rPr lang="zh-CN" altLang="en-US" dirty="0">
                <a:latin typeface="+mn-ea"/>
              </a:rPr>
              <a:t>        for (j=0; j&lt;N-1-i; j++)    /* 内循环为每趟比较的次数，第i趟比较N-i次 */</a:t>
            </a:r>
          </a:p>
          <a:p>
            <a:r>
              <a:rPr lang="zh-CN" altLang="en-US" dirty="0">
                <a:latin typeface="+mn-ea"/>
              </a:rPr>
              <a:t>        { </a:t>
            </a:r>
            <a:endParaRPr lang="en-US" altLang="zh-CN" dirty="0">
              <a:latin typeface="+mn-ea"/>
            </a:endParaRPr>
          </a:p>
          <a:p>
            <a:r>
              <a:rPr lang="zh-CN" altLang="en-US" b="1" dirty="0">
                <a:latin typeface="+mn-ea"/>
              </a:rPr>
              <a:t>            if (arr[j] &gt; arr[j+1])  </a:t>
            </a:r>
            <a:r>
              <a:rPr lang="zh-CN" altLang="en-US" dirty="0">
                <a:latin typeface="+mn-ea"/>
              </a:rPr>
              <a:t>/* 相邻元素比较，若逆序则交换 */</a:t>
            </a:r>
          </a:p>
          <a:p>
            <a:r>
              <a:rPr lang="zh-CN" altLang="en-US" dirty="0">
                <a:latin typeface="+mn-ea"/>
              </a:rPr>
              <a:t>            {  temp = arr[j];</a:t>
            </a:r>
          </a:p>
          <a:p>
            <a:r>
              <a:rPr lang="zh-CN" altLang="en-US" dirty="0">
                <a:latin typeface="+mn-ea"/>
              </a:rPr>
              <a:t>                arr[j] = arr[j+1];</a:t>
            </a:r>
          </a:p>
          <a:p>
            <a:r>
              <a:rPr lang="zh-CN" altLang="en-US" dirty="0">
                <a:latin typeface="+mn-ea"/>
              </a:rPr>
              <a:t>                arr[j+1] = temp;      }</a:t>
            </a:r>
          </a:p>
          <a:p>
            <a:r>
              <a:rPr lang="zh-CN" altLang="en-US" dirty="0">
                <a:latin typeface="+mn-ea"/>
              </a:rPr>
              <a:t>        }     /**/</a:t>
            </a:r>
          </a:p>
          <a:p>
            <a:r>
              <a:rPr lang="zh-CN" altLang="en-US" dirty="0">
                <a:latin typeface="+mn-ea"/>
              </a:rPr>
              <a:t>        for (i=0; i&lt;N; i++)</a:t>
            </a:r>
          </a:p>
          <a:p>
            <a:r>
              <a:rPr lang="zh-CN" altLang="en-US" dirty="0">
                <a:latin typeface="+mn-ea"/>
              </a:rPr>
              <a:t>        printf ("%d  ", arr[i]);</a:t>
            </a:r>
          </a:p>
          <a:p>
            <a:r>
              <a:rPr lang="zh-CN" altLang="en-US" dirty="0">
                <a:latin typeface="+mn-ea"/>
              </a:rPr>
              <a:t>        printf ("\n");</a:t>
            </a:r>
          </a:p>
          <a:p>
            <a:r>
              <a:rPr lang="zh-CN" altLang="en-US" dirty="0">
                <a:latin typeface="+mn-ea"/>
              </a:rPr>
              <a:t>}</a:t>
            </a:r>
          </a:p>
        </p:txBody>
      </p:sp>
    </p:spTree>
    <p:extLst>
      <p:ext uri="{BB962C8B-B14F-4D97-AF65-F5344CB8AC3E}">
        <p14:creationId xmlns:p14="http://schemas.microsoft.com/office/powerpoint/2010/main" val="940112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62B7C-8F8D-B766-FB88-07C5D4B50BED}"/>
              </a:ext>
            </a:extLst>
          </p:cNvPr>
          <p:cNvSpPr txBox="1"/>
          <p:nvPr/>
        </p:nvSpPr>
        <p:spPr>
          <a:xfrm>
            <a:off x="533400" y="304800"/>
            <a:ext cx="11353800" cy="6740307"/>
          </a:xfrm>
          <a:prstGeom prst="rect">
            <a:avLst/>
          </a:prstGeom>
          <a:noFill/>
        </p:spPr>
        <p:txBody>
          <a:bodyPr wrap="square">
            <a:spAutoFit/>
          </a:bodyPr>
          <a:lstStyle/>
          <a:p>
            <a:r>
              <a:rPr lang="zh-CN" altLang="en-US" b="1" dirty="0">
                <a:latin typeface="黑体" panose="02010609060101010101" pitchFamily="49" charset="-122"/>
                <a:ea typeface="黑体" panose="02010609060101010101" pitchFamily="49" charset="-122"/>
              </a:rPr>
              <a:t>/* bubble.c */  冒泡排序</a:t>
            </a:r>
          </a:p>
          <a:p>
            <a:r>
              <a:rPr lang="zh-CN" altLang="en-US" dirty="0">
                <a:latin typeface="+mn-ea"/>
              </a:rPr>
              <a:t>#include &lt;stdio.h&gt;</a:t>
            </a:r>
          </a:p>
          <a:p>
            <a:r>
              <a:rPr lang="zh-CN" altLang="en-US" dirty="0">
                <a:latin typeface="+mn-ea"/>
              </a:rPr>
              <a:t>#define N 10</a:t>
            </a:r>
          </a:p>
          <a:p>
            <a:r>
              <a:rPr lang="zh-CN" altLang="en-US" dirty="0">
                <a:latin typeface="+mn-ea"/>
              </a:rPr>
              <a:t>int main(void)</a:t>
            </a:r>
          </a:p>
          <a:p>
            <a:r>
              <a:rPr lang="zh-CN" altLang="en-US" dirty="0">
                <a:latin typeface="+mn-ea"/>
              </a:rPr>
              <a:t>{    int arr[N] = {3,5,9,-7,6,19,-6,8,10,2};</a:t>
            </a:r>
          </a:p>
          <a:p>
            <a:r>
              <a:rPr lang="zh-CN" altLang="en-US" dirty="0">
                <a:latin typeface="+mn-ea"/>
              </a:rPr>
              <a:t>      int temp, i,  j;</a:t>
            </a:r>
          </a:p>
          <a:p>
            <a:r>
              <a:rPr lang="zh-CN" altLang="en-US" dirty="0">
                <a:latin typeface="+mn-ea"/>
              </a:rPr>
              <a:t>        for (i=0; i&lt;N-1; i++)         /* 外循环为排序趟数，N个数进行N-1趟 */</a:t>
            </a:r>
          </a:p>
          <a:p>
            <a:r>
              <a:rPr lang="zh-CN" altLang="en-US" dirty="0">
                <a:latin typeface="+mn-ea"/>
              </a:rPr>
              <a:t>        for (j=0; j&lt;N-1-i; j++)    /* 内循环为每趟比较的次数，第i趟比较N-i次 */</a:t>
            </a:r>
          </a:p>
          <a:p>
            <a:r>
              <a:rPr lang="zh-CN" altLang="en-US" dirty="0">
                <a:latin typeface="+mn-ea"/>
              </a:rPr>
              <a:t>        { </a:t>
            </a:r>
            <a:endParaRPr lang="en-US" altLang="zh-CN" dirty="0">
              <a:latin typeface="+mn-ea"/>
            </a:endParaRPr>
          </a:p>
          <a:p>
            <a:r>
              <a:rPr lang="zh-CN" altLang="en-US" dirty="0">
                <a:latin typeface="+mn-ea"/>
              </a:rPr>
              <a:t>            </a:t>
            </a:r>
            <a:r>
              <a:rPr lang="zh-CN" altLang="en-US" b="1" dirty="0">
                <a:latin typeface="+mn-ea"/>
              </a:rPr>
              <a:t>if (arr[j] </a:t>
            </a:r>
            <a:r>
              <a:rPr lang="en-US" altLang="zh-CN" b="1" dirty="0">
                <a:latin typeface="+mn-ea"/>
              </a:rPr>
              <a:t>&lt; </a:t>
            </a:r>
            <a:r>
              <a:rPr lang="zh-CN" altLang="en-US" b="1" dirty="0">
                <a:latin typeface="+mn-ea"/>
              </a:rPr>
              <a:t>arr[j+1])  </a:t>
            </a:r>
            <a:r>
              <a:rPr lang="zh-CN" altLang="en-US" dirty="0">
                <a:latin typeface="+mn-ea"/>
              </a:rPr>
              <a:t>/* 相邻元素比较，若逆序则交换 */</a:t>
            </a:r>
          </a:p>
          <a:p>
            <a:r>
              <a:rPr lang="zh-CN" altLang="en-US" dirty="0">
                <a:latin typeface="+mn-ea"/>
              </a:rPr>
              <a:t>            {  temp = arr[j];</a:t>
            </a:r>
          </a:p>
          <a:p>
            <a:r>
              <a:rPr lang="zh-CN" altLang="en-US" dirty="0">
                <a:latin typeface="+mn-ea"/>
              </a:rPr>
              <a:t>                arr[j] = arr[j+1];</a:t>
            </a:r>
          </a:p>
          <a:p>
            <a:r>
              <a:rPr lang="zh-CN" altLang="en-US" dirty="0">
                <a:latin typeface="+mn-ea"/>
              </a:rPr>
              <a:t>                arr[j+1] = temp;      }</a:t>
            </a:r>
          </a:p>
          <a:p>
            <a:r>
              <a:rPr lang="zh-CN" altLang="en-US" dirty="0">
                <a:latin typeface="+mn-ea"/>
              </a:rPr>
              <a:t>        }     /**/</a:t>
            </a:r>
          </a:p>
          <a:p>
            <a:r>
              <a:rPr lang="zh-CN" altLang="en-US" dirty="0">
                <a:latin typeface="+mn-ea"/>
              </a:rPr>
              <a:t>        for (i=0; i&lt;N; i++)</a:t>
            </a:r>
          </a:p>
          <a:p>
            <a:r>
              <a:rPr lang="zh-CN" altLang="en-US" dirty="0">
                <a:latin typeface="+mn-ea"/>
              </a:rPr>
              <a:t>        printf ("%d  ", arr[i]);</a:t>
            </a:r>
          </a:p>
          <a:p>
            <a:r>
              <a:rPr lang="zh-CN" altLang="en-US" dirty="0">
                <a:latin typeface="+mn-ea"/>
              </a:rPr>
              <a:t>        printf ("\n");</a:t>
            </a:r>
          </a:p>
          <a:p>
            <a:r>
              <a:rPr lang="zh-CN" altLang="en-US" dirty="0">
                <a:latin typeface="+mn-ea"/>
              </a:rPr>
              <a:t>}</a:t>
            </a:r>
          </a:p>
        </p:txBody>
      </p:sp>
    </p:spTree>
    <p:extLst>
      <p:ext uri="{BB962C8B-B14F-4D97-AF65-F5344CB8AC3E}">
        <p14:creationId xmlns:p14="http://schemas.microsoft.com/office/powerpoint/2010/main" val="3670893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62B7C-8F8D-B766-FB88-07C5D4B50BED}"/>
              </a:ext>
            </a:extLst>
          </p:cNvPr>
          <p:cNvSpPr txBox="1"/>
          <p:nvPr/>
        </p:nvSpPr>
        <p:spPr>
          <a:xfrm>
            <a:off x="533400" y="304800"/>
            <a:ext cx="11353800" cy="6555641"/>
          </a:xfrm>
          <a:prstGeom prst="rect">
            <a:avLst/>
          </a:prstGeom>
          <a:noFill/>
        </p:spPr>
        <p:txBody>
          <a:bodyPr wrap="square">
            <a:spAutoFit/>
          </a:bodyPr>
          <a:lstStyle/>
          <a:p>
            <a:r>
              <a:rPr lang="en-US" altLang="zh-CN" sz="2000" b="1" dirty="0">
                <a:latin typeface="+mn-ea"/>
              </a:rPr>
              <a:t>/* bubble2.c */</a:t>
            </a:r>
          </a:p>
          <a:p>
            <a:r>
              <a:rPr lang="en-US" altLang="zh-CN" sz="2000" b="1" dirty="0">
                <a:latin typeface="+mn-ea"/>
              </a:rPr>
              <a:t>#include &lt;</a:t>
            </a:r>
            <a:r>
              <a:rPr lang="en-US" altLang="zh-CN" sz="2000" b="1" dirty="0" err="1">
                <a:latin typeface="+mn-ea"/>
              </a:rPr>
              <a:t>stdio.h</a:t>
            </a:r>
            <a:r>
              <a:rPr lang="en-US" altLang="zh-CN" sz="2000" b="1" dirty="0">
                <a:latin typeface="+mn-ea"/>
              </a:rPr>
              <a:t>&gt;</a:t>
            </a:r>
          </a:p>
          <a:p>
            <a:r>
              <a:rPr lang="en-US" altLang="zh-CN" sz="2000" b="1" dirty="0">
                <a:latin typeface="+mn-ea"/>
              </a:rPr>
              <a:t>#define N 10</a:t>
            </a:r>
          </a:p>
          <a:p>
            <a:r>
              <a:rPr lang="en-US" altLang="zh-CN" sz="2000" b="1" dirty="0">
                <a:latin typeface="+mn-ea"/>
              </a:rPr>
              <a:t>int main(void)</a:t>
            </a:r>
          </a:p>
          <a:p>
            <a:r>
              <a:rPr lang="en-US" altLang="zh-CN" sz="2000" b="1" dirty="0">
                <a:latin typeface="+mn-ea"/>
              </a:rPr>
              <a:t>{   int </a:t>
            </a:r>
            <a:r>
              <a:rPr lang="en-US" altLang="zh-CN" sz="2000" b="1" dirty="0" err="1">
                <a:latin typeface="+mn-ea"/>
              </a:rPr>
              <a:t>arr</a:t>
            </a:r>
            <a:r>
              <a:rPr lang="en-US" altLang="zh-CN" sz="2000" b="1" dirty="0">
                <a:latin typeface="+mn-ea"/>
              </a:rPr>
              <a:t>[N] = {-7,-6,3,5,6,9,19,8,22,12};</a:t>
            </a:r>
          </a:p>
          <a:p>
            <a:r>
              <a:rPr lang="en-US" altLang="zh-CN" sz="2000" b="1" dirty="0">
                <a:latin typeface="+mn-ea"/>
              </a:rPr>
              <a:t>    int temp, </a:t>
            </a:r>
            <a:r>
              <a:rPr lang="en-US" altLang="zh-CN" sz="2000" b="1" dirty="0" err="1">
                <a:latin typeface="+mn-ea"/>
              </a:rPr>
              <a:t>i</a:t>
            </a:r>
            <a:r>
              <a:rPr lang="en-US" altLang="zh-CN" sz="2000" b="1" dirty="0">
                <a:latin typeface="+mn-ea"/>
              </a:rPr>
              <a:t>,  j, flag=1;</a:t>
            </a:r>
          </a:p>
          <a:p>
            <a:r>
              <a:rPr lang="en-US" altLang="zh-CN" sz="2000" b="1" dirty="0">
                <a:latin typeface="+mn-ea"/>
              </a:rPr>
              <a:t>        for (</a:t>
            </a:r>
            <a:r>
              <a:rPr lang="en-US" altLang="zh-CN" sz="2000" b="1" dirty="0" err="1">
                <a:latin typeface="+mn-ea"/>
              </a:rPr>
              <a:t>i</a:t>
            </a:r>
            <a:r>
              <a:rPr lang="en-US" altLang="zh-CN" sz="2000" b="1" dirty="0">
                <a:latin typeface="+mn-ea"/>
              </a:rPr>
              <a:t>=0; </a:t>
            </a:r>
            <a:r>
              <a:rPr lang="en-US" altLang="zh-CN" sz="2000" b="1" dirty="0" err="1">
                <a:latin typeface="+mn-ea"/>
              </a:rPr>
              <a:t>i</a:t>
            </a:r>
            <a:r>
              <a:rPr lang="en-US" altLang="zh-CN" sz="2000" b="1" dirty="0">
                <a:latin typeface="+mn-ea"/>
              </a:rPr>
              <a:t>&lt;N-1&amp;&amp;flag==1; </a:t>
            </a:r>
            <a:r>
              <a:rPr lang="en-US" altLang="zh-CN" sz="2000" b="1" dirty="0" err="1">
                <a:latin typeface="+mn-ea"/>
              </a:rPr>
              <a:t>i</a:t>
            </a:r>
            <a:r>
              <a:rPr lang="en-US" altLang="zh-CN" sz="2000" b="1" dirty="0">
                <a:latin typeface="+mn-ea"/>
              </a:rPr>
              <a:t>++)  /* </a:t>
            </a:r>
            <a:r>
              <a:rPr lang="en-US" altLang="zh-CN" sz="2000" b="1" dirty="0" err="1">
                <a:latin typeface="+mn-ea"/>
              </a:rPr>
              <a:t>i</a:t>
            </a:r>
            <a:r>
              <a:rPr lang="en-US" altLang="zh-CN" sz="2000" b="1" dirty="0">
                <a:latin typeface="+mn-ea"/>
              </a:rPr>
              <a:t>&lt;N-1</a:t>
            </a:r>
            <a:r>
              <a:rPr lang="zh-CN" altLang="en-US" sz="2000" b="1" dirty="0">
                <a:latin typeface="+mn-ea"/>
              </a:rPr>
              <a:t>和 </a:t>
            </a:r>
            <a:r>
              <a:rPr lang="en-US" altLang="zh-CN" sz="2000" b="1" dirty="0">
                <a:latin typeface="+mn-ea"/>
              </a:rPr>
              <a:t>flag</a:t>
            </a:r>
            <a:r>
              <a:rPr lang="zh-CN" altLang="en-US" sz="2000" b="1" dirty="0">
                <a:latin typeface="+mn-ea"/>
              </a:rPr>
              <a:t>为</a:t>
            </a:r>
            <a:r>
              <a:rPr lang="en-US" altLang="zh-CN" sz="2000" b="1" dirty="0">
                <a:latin typeface="+mn-ea"/>
              </a:rPr>
              <a:t>1</a:t>
            </a:r>
            <a:r>
              <a:rPr lang="zh-CN" altLang="en-US" sz="2000" b="1" dirty="0">
                <a:latin typeface="+mn-ea"/>
              </a:rPr>
              <a:t>两个条件同时满足才继续循环*</a:t>
            </a:r>
            <a:r>
              <a:rPr lang="en-US" altLang="zh-CN" sz="2000" b="1" dirty="0">
                <a:latin typeface="+mn-ea"/>
              </a:rPr>
              <a:t>/</a:t>
            </a:r>
          </a:p>
          <a:p>
            <a:r>
              <a:rPr lang="en-US" altLang="zh-CN" sz="2000" b="1" dirty="0">
                <a:latin typeface="+mn-ea"/>
              </a:rPr>
              <a:t>	{ flag=0;    /* flag</a:t>
            </a:r>
            <a:r>
              <a:rPr lang="zh-CN" altLang="en-US" sz="2000" b="1" dirty="0">
                <a:latin typeface="+mn-ea"/>
              </a:rPr>
              <a:t>为</a:t>
            </a:r>
            <a:r>
              <a:rPr lang="en-US" altLang="zh-CN" sz="2000" b="1" dirty="0">
                <a:latin typeface="+mn-ea"/>
              </a:rPr>
              <a:t>0</a:t>
            </a:r>
            <a:r>
              <a:rPr lang="zh-CN" altLang="en-US" sz="2000" b="1" dirty="0">
                <a:latin typeface="+mn-ea"/>
              </a:rPr>
              <a:t>表明暂时元素没有互换*</a:t>
            </a:r>
            <a:r>
              <a:rPr lang="en-US" altLang="zh-CN" sz="2000" b="1" dirty="0">
                <a:latin typeface="+mn-ea"/>
              </a:rPr>
              <a:t>/</a:t>
            </a:r>
          </a:p>
          <a:p>
            <a:r>
              <a:rPr lang="en-US" altLang="zh-CN" sz="2000" b="1" dirty="0">
                <a:latin typeface="+mn-ea"/>
              </a:rPr>
              <a:t>	for (j=0; j&lt;N-1-i; </a:t>
            </a:r>
            <a:r>
              <a:rPr lang="en-US" altLang="zh-CN" sz="2000" b="1" dirty="0" err="1">
                <a:latin typeface="+mn-ea"/>
              </a:rPr>
              <a:t>j++</a:t>
            </a:r>
            <a:r>
              <a:rPr lang="en-US" altLang="zh-CN" sz="2000" b="1" dirty="0">
                <a:latin typeface="+mn-ea"/>
              </a:rPr>
              <a:t>)    </a:t>
            </a:r>
          </a:p>
          <a:p>
            <a:r>
              <a:rPr lang="en-US" altLang="zh-CN" sz="2000" b="1" dirty="0">
                <a:latin typeface="+mn-ea"/>
              </a:rPr>
              <a:t>                 { </a:t>
            </a:r>
          </a:p>
          <a:p>
            <a:r>
              <a:rPr lang="en-US" altLang="zh-CN" sz="2000" b="1" dirty="0">
                <a:latin typeface="+mn-ea"/>
              </a:rPr>
              <a:t>                  if (</a:t>
            </a:r>
            <a:r>
              <a:rPr lang="en-US" altLang="zh-CN" sz="2000" b="1" dirty="0" err="1">
                <a:latin typeface="+mn-ea"/>
              </a:rPr>
              <a:t>arr</a:t>
            </a:r>
            <a:r>
              <a:rPr lang="en-US" altLang="zh-CN" sz="2000" b="1" dirty="0">
                <a:latin typeface="+mn-ea"/>
              </a:rPr>
              <a:t>[j] &gt; </a:t>
            </a:r>
            <a:r>
              <a:rPr lang="en-US" altLang="zh-CN" sz="2000" b="1" dirty="0" err="1">
                <a:latin typeface="+mn-ea"/>
              </a:rPr>
              <a:t>arr</a:t>
            </a:r>
            <a:r>
              <a:rPr lang="en-US" altLang="zh-CN" sz="2000" b="1" dirty="0">
                <a:latin typeface="+mn-ea"/>
              </a:rPr>
              <a:t>[j+1])	/* </a:t>
            </a:r>
            <a:r>
              <a:rPr lang="zh-CN" altLang="en-US" sz="2000" b="1" dirty="0">
                <a:latin typeface="+mn-ea"/>
              </a:rPr>
              <a:t>相邻元素比较，若逆序则交换 *</a:t>
            </a:r>
            <a:r>
              <a:rPr lang="en-US" altLang="zh-CN" sz="2000" b="1" dirty="0">
                <a:latin typeface="+mn-ea"/>
              </a:rPr>
              <a:t>/</a:t>
            </a:r>
          </a:p>
          <a:p>
            <a:r>
              <a:rPr lang="en-US" altLang="zh-CN" sz="2000" b="1" dirty="0">
                <a:latin typeface="+mn-ea"/>
              </a:rPr>
              <a:t>                     { temp = </a:t>
            </a:r>
            <a:r>
              <a:rPr lang="en-US" altLang="zh-CN" sz="2000" b="1" dirty="0" err="1">
                <a:latin typeface="+mn-ea"/>
              </a:rPr>
              <a:t>arr</a:t>
            </a:r>
            <a:r>
              <a:rPr lang="en-US" altLang="zh-CN" sz="2000" b="1" dirty="0">
                <a:latin typeface="+mn-ea"/>
              </a:rPr>
              <a:t>[j];</a:t>
            </a:r>
          </a:p>
          <a:p>
            <a:r>
              <a:rPr lang="en-US" altLang="zh-CN" sz="2000" b="1" dirty="0">
                <a:latin typeface="+mn-ea"/>
              </a:rPr>
              <a:t>                        </a:t>
            </a:r>
            <a:r>
              <a:rPr lang="en-US" altLang="zh-CN" sz="2000" b="1" dirty="0" err="1">
                <a:latin typeface="+mn-ea"/>
              </a:rPr>
              <a:t>arr</a:t>
            </a:r>
            <a:r>
              <a:rPr lang="en-US" altLang="zh-CN" sz="2000" b="1" dirty="0">
                <a:latin typeface="+mn-ea"/>
              </a:rPr>
              <a:t>[j] = </a:t>
            </a:r>
            <a:r>
              <a:rPr lang="en-US" altLang="zh-CN" sz="2000" b="1" dirty="0" err="1">
                <a:latin typeface="+mn-ea"/>
              </a:rPr>
              <a:t>arr</a:t>
            </a:r>
            <a:r>
              <a:rPr lang="en-US" altLang="zh-CN" sz="2000" b="1" dirty="0">
                <a:latin typeface="+mn-ea"/>
              </a:rPr>
              <a:t>[j+1];</a:t>
            </a:r>
          </a:p>
          <a:p>
            <a:r>
              <a:rPr lang="en-US" altLang="zh-CN" sz="2000" b="1" dirty="0">
                <a:latin typeface="+mn-ea"/>
              </a:rPr>
              <a:t>                        </a:t>
            </a:r>
            <a:r>
              <a:rPr lang="en-US" altLang="zh-CN" sz="2000" b="1" dirty="0" err="1">
                <a:latin typeface="+mn-ea"/>
              </a:rPr>
              <a:t>arr</a:t>
            </a:r>
            <a:r>
              <a:rPr lang="en-US" altLang="zh-CN" sz="2000" b="1" dirty="0">
                <a:latin typeface="+mn-ea"/>
              </a:rPr>
              <a:t>[j+1] = temp;</a:t>
            </a:r>
          </a:p>
          <a:p>
            <a:r>
              <a:rPr lang="en-US" altLang="zh-CN" sz="2000" b="1" dirty="0">
                <a:latin typeface="+mn-ea"/>
              </a:rPr>
              <a:t>                        flag=1;				/* </a:t>
            </a:r>
            <a:r>
              <a:rPr lang="zh-CN" altLang="en-US" sz="2000" b="1" dirty="0">
                <a:latin typeface="+mn-ea"/>
              </a:rPr>
              <a:t>元素互换了，</a:t>
            </a:r>
            <a:r>
              <a:rPr lang="en-US" altLang="zh-CN" sz="2000" b="1" dirty="0">
                <a:latin typeface="+mn-ea"/>
              </a:rPr>
              <a:t>flag</a:t>
            </a:r>
            <a:r>
              <a:rPr lang="zh-CN" altLang="en-US" sz="2000" b="1" dirty="0">
                <a:latin typeface="+mn-ea"/>
              </a:rPr>
              <a:t>置为</a:t>
            </a:r>
            <a:r>
              <a:rPr lang="en-US" altLang="zh-CN" sz="2000" b="1" dirty="0">
                <a:latin typeface="+mn-ea"/>
              </a:rPr>
              <a:t>1 */      }</a:t>
            </a:r>
          </a:p>
          <a:p>
            <a:r>
              <a:rPr lang="en-US" altLang="zh-CN" sz="2000" b="1" dirty="0">
                <a:latin typeface="+mn-ea"/>
              </a:rPr>
              <a:t>                  }</a:t>
            </a:r>
          </a:p>
          <a:p>
            <a:r>
              <a:rPr lang="en-US" altLang="zh-CN" sz="2000" b="1" dirty="0">
                <a:latin typeface="+mn-ea"/>
              </a:rPr>
              <a:t>           }        /* </a:t>
            </a:r>
            <a:r>
              <a:rPr lang="zh-CN" altLang="en-US" sz="2000" b="1" dirty="0">
                <a:latin typeface="+mn-ea"/>
              </a:rPr>
              <a:t>数组</a:t>
            </a:r>
            <a:r>
              <a:rPr lang="en-US" altLang="zh-CN" sz="2000" b="1" dirty="0" err="1">
                <a:latin typeface="+mn-ea"/>
              </a:rPr>
              <a:t>arr</a:t>
            </a:r>
            <a:r>
              <a:rPr lang="zh-CN" altLang="en-US" sz="2000" b="1" dirty="0">
                <a:latin typeface="+mn-ea"/>
              </a:rPr>
              <a:t>的元素按从小到大的顺序被排序 *</a:t>
            </a:r>
            <a:r>
              <a:rPr lang="en-US" altLang="zh-CN" sz="2000" b="1" dirty="0">
                <a:latin typeface="+mn-ea"/>
              </a:rPr>
              <a:t>/</a:t>
            </a:r>
          </a:p>
          <a:p>
            <a:r>
              <a:rPr lang="en-US" altLang="zh-CN" sz="2000" b="1" dirty="0">
                <a:latin typeface="+mn-ea"/>
              </a:rPr>
              <a:t>        for (</a:t>
            </a:r>
            <a:r>
              <a:rPr lang="en-US" altLang="zh-CN" sz="2000" b="1" dirty="0" err="1">
                <a:latin typeface="+mn-ea"/>
              </a:rPr>
              <a:t>i</a:t>
            </a:r>
            <a:r>
              <a:rPr lang="en-US" altLang="zh-CN" sz="2000" b="1" dirty="0">
                <a:latin typeface="+mn-ea"/>
              </a:rPr>
              <a:t>=0; </a:t>
            </a:r>
            <a:r>
              <a:rPr lang="en-US" altLang="zh-CN" sz="2000" b="1" dirty="0" err="1">
                <a:latin typeface="+mn-ea"/>
              </a:rPr>
              <a:t>i</a:t>
            </a:r>
            <a:r>
              <a:rPr lang="en-US" altLang="zh-CN" sz="2000" b="1" dirty="0">
                <a:latin typeface="+mn-ea"/>
              </a:rPr>
              <a:t>&lt;N; </a:t>
            </a:r>
            <a:r>
              <a:rPr lang="en-US" altLang="zh-CN" sz="2000" b="1" dirty="0" err="1">
                <a:latin typeface="+mn-ea"/>
              </a:rPr>
              <a:t>i</a:t>
            </a:r>
            <a:r>
              <a:rPr lang="en-US" altLang="zh-CN" sz="2000" b="1" dirty="0">
                <a:latin typeface="+mn-ea"/>
              </a:rPr>
              <a:t>++)</a:t>
            </a:r>
          </a:p>
          <a:p>
            <a:r>
              <a:rPr lang="en-US" altLang="zh-CN" sz="2000" b="1" dirty="0">
                <a:latin typeface="+mn-ea"/>
              </a:rPr>
              <a:t>        </a:t>
            </a:r>
            <a:r>
              <a:rPr lang="en-US" altLang="zh-CN" sz="2000" b="1" dirty="0" err="1">
                <a:latin typeface="+mn-ea"/>
              </a:rPr>
              <a:t>printf</a:t>
            </a:r>
            <a:r>
              <a:rPr lang="en-US" altLang="zh-CN" sz="2000" b="1" dirty="0">
                <a:latin typeface="+mn-ea"/>
              </a:rPr>
              <a:t> ("%d  ", </a:t>
            </a:r>
            <a:r>
              <a:rPr lang="en-US" altLang="zh-CN" sz="2000" b="1" dirty="0" err="1">
                <a:latin typeface="+mn-ea"/>
              </a:rPr>
              <a:t>arr</a:t>
            </a:r>
            <a:r>
              <a:rPr lang="en-US" altLang="zh-CN" sz="2000" b="1" dirty="0">
                <a:latin typeface="+mn-ea"/>
              </a:rPr>
              <a:t>[</a:t>
            </a:r>
            <a:r>
              <a:rPr lang="en-US" altLang="zh-CN" sz="2000" b="1" dirty="0" err="1">
                <a:latin typeface="+mn-ea"/>
              </a:rPr>
              <a:t>i</a:t>
            </a:r>
            <a:r>
              <a:rPr lang="en-US" altLang="zh-CN" sz="2000" b="1" dirty="0">
                <a:latin typeface="+mn-ea"/>
              </a:rPr>
              <a:t>]);</a:t>
            </a:r>
          </a:p>
          <a:p>
            <a:r>
              <a:rPr lang="en-US" altLang="zh-CN" sz="2000" b="1" dirty="0">
                <a:latin typeface="+mn-ea"/>
              </a:rPr>
              <a:t>    </a:t>
            </a:r>
            <a:r>
              <a:rPr lang="en-US" altLang="zh-CN" sz="2000" b="1" dirty="0" err="1">
                <a:latin typeface="+mn-ea"/>
              </a:rPr>
              <a:t>printf</a:t>
            </a:r>
            <a:r>
              <a:rPr lang="en-US" altLang="zh-CN" sz="2000" b="1" dirty="0">
                <a:latin typeface="+mn-ea"/>
              </a:rPr>
              <a:t> ("\n");</a:t>
            </a:r>
          </a:p>
          <a:p>
            <a:r>
              <a:rPr lang="en-US" altLang="zh-CN" sz="2000" b="1" dirty="0">
                <a:latin typeface="+mn-ea"/>
              </a:rPr>
              <a:t>}</a:t>
            </a:r>
          </a:p>
        </p:txBody>
      </p:sp>
    </p:spTree>
    <p:extLst>
      <p:ext uri="{BB962C8B-B14F-4D97-AF65-F5344CB8AC3E}">
        <p14:creationId xmlns:p14="http://schemas.microsoft.com/office/powerpoint/2010/main" val="2719490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617" y="1066800"/>
            <a:ext cx="7848600" cy="1079500"/>
          </a:xfrm>
          <a:prstGeom prst="rect">
            <a:avLst/>
          </a:prstGeom>
          <a:noFill/>
          <a:ln w="9525">
            <a:noFill/>
            <a:miter lim="800000"/>
            <a:headEnd/>
            <a:tailEnd/>
          </a:ln>
          <a:effectLst/>
        </p:spPr>
        <p:txBody>
          <a:bodyPr lIns="92075" tIns="46039" rIns="92075" bIns="46039" anchor="ctr"/>
          <a:lstStyle>
            <a:lvl1pPr defTabSz="762000">
              <a:spcBef>
                <a:spcPct val="20000"/>
              </a:spcBef>
              <a:buClr>
                <a:srgbClr val="000000"/>
              </a:buClr>
              <a:buFont typeface="Wingdings 2" pitchFamily="18" charset="2"/>
              <a:buChar char="d"/>
              <a:defRPr sz="3200" b="1">
                <a:solidFill>
                  <a:srgbClr val="000000"/>
                </a:solidFill>
                <a:latin typeface="微软雅黑" pitchFamily="34" charset="-122"/>
                <a:ea typeface="微软雅黑" pitchFamily="34" charset="-122"/>
              </a:defRPr>
            </a:lvl1pPr>
            <a:lvl2pPr marL="742950" indent="-285750" defTabSz="762000">
              <a:spcBef>
                <a:spcPct val="20000"/>
              </a:spcBef>
              <a:buClr>
                <a:srgbClr val="000000"/>
              </a:buClr>
              <a:buFont typeface="Wingdings 2" pitchFamily="18" charset="2"/>
              <a:buChar char="è"/>
              <a:defRPr sz="2800" b="1">
                <a:solidFill>
                  <a:srgbClr val="000000"/>
                </a:solidFill>
                <a:latin typeface="微软雅黑" pitchFamily="34" charset="-122"/>
                <a:ea typeface="微软雅黑" pitchFamily="34" charset="-122"/>
              </a:defRPr>
            </a:lvl2pPr>
            <a:lvl3pPr marL="1143000" indent="-228600" defTabSz="762000">
              <a:spcBef>
                <a:spcPct val="20000"/>
              </a:spcBef>
              <a:buClr>
                <a:srgbClr val="000000"/>
              </a:buClr>
              <a:buFont typeface="Wingdings 2" pitchFamily="18" charset="2"/>
              <a:buChar char="í"/>
              <a:defRPr sz="2400" b="1">
                <a:solidFill>
                  <a:srgbClr val="000000"/>
                </a:solidFill>
                <a:latin typeface="Arial" charset="0"/>
                <a:ea typeface="微软雅黑" pitchFamily="34" charset="-122"/>
              </a:defRPr>
            </a:lvl3pPr>
            <a:lvl4pPr marL="1600200" indent="-228600" defTabSz="762000">
              <a:spcBef>
                <a:spcPct val="20000"/>
              </a:spcBef>
              <a:buChar char="–"/>
              <a:defRPr sz="2000">
                <a:solidFill>
                  <a:schemeClr val="tx1"/>
                </a:solidFill>
                <a:latin typeface="Arial" charset="0"/>
                <a:ea typeface="宋体" pitchFamily="2" charset="-122"/>
              </a:defRPr>
            </a:lvl4pPr>
            <a:lvl5pPr marL="2057400" indent="-228600" defTabSz="762000">
              <a:spcBef>
                <a:spcPct val="20000"/>
              </a:spcBef>
              <a:buChar char="»"/>
              <a:defRPr sz="2000">
                <a:solidFill>
                  <a:schemeClr val="tx1"/>
                </a:solidFill>
                <a:latin typeface="Arial" charset="0"/>
                <a:ea typeface="宋体" pitchFamily="2" charset="-122"/>
              </a:defRPr>
            </a:lvl5pPr>
            <a:lvl6pPr marL="25146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defTabSz="7620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cs typeface="Courier New" panose="02070309020205020404" pitchFamily="49" charset="0"/>
              </a:rPr>
              <a:t> </a:t>
            </a:r>
            <a:r>
              <a:rPr lang="zh-CN" altLang="en-US" sz="4000" dirty="0">
                <a:solidFill>
                  <a:schemeClr val="tx1"/>
                </a:solidFill>
                <a:latin typeface="Verdana" pitchFamily="34" charset="0"/>
                <a:ea typeface="黑体" pitchFamily="49" charset="-122"/>
                <a:cs typeface="Courier New" panose="02070309020205020404" pitchFamily="49" charset="0"/>
              </a:rPr>
              <a:t>本章要点</a:t>
            </a:r>
          </a:p>
        </p:txBody>
      </p:sp>
      <p:sp>
        <p:nvSpPr>
          <p:cNvPr id="1623045" name="Rectangle 5"/>
          <p:cNvSpPr>
            <a:spLocks noChangeArrowheads="1"/>
          </p:cNvSpPr>
          <p:nvPr/>
        </p:nvSpPr>
        <p:spPr bwMode="auto">
          <a:xfrm>
            <a:off x="2855384" y="2895601"/>
            <a:ext cx="6265333" cy="3200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9">
            <a:flatTx/>
          </a:bodyPr>
          <a:lstStyle>
            <a:lvl1pPr marL="342900" indent="-342900" defTabSz="762000">
              <a:spcBef>
                <a:spcPct val="0"/>
              </a:spcBef>
              <a:defRPr>
                <a:solidFill>
                  <a:schemeClr val="tx1"/>
                </a:solidFill>
                <a:latin typeface="Arial" pitchFamily="34" charset="0"/>
              </a:defRPr>
            </a:lvl1pPr>
            <a:lvl2pPr marL="742950" indent="-285750" defTabSz="762000">
              <a:spcBef>
                <a:spcPct val="0"/>
              </a:spcBef>
              <a:defRPr>
                <a:solidFill>
                  <a:schemeClr val="tx1"/>
                </a:solidFill>
                <a:latin typeface="Arial" pitchFamily="34" charset="0"/>
              </a:defRPr>
            </a:lvl2pPr>
            <a:lvl3pPr marL="1143000" indent="-228600" defTabSz="762000">
              <a:spcBef>
                <a:spcPct val="0"/>
              </a:spcBef>
              <a:defRPr>
                <a:solidFill>
                  <a:schemeClr val="tx1"/>
                </a:solidFill>
                <a:latin typeface="Arial" pitchFamily="34" charset="0"/>
              </a:defRPr>
            </a:lvl3pPr>
            <a:lvl4pPr marL="1600200" indent="-228600" defTabSz="762000">
              <a:spcBef>
                <a:spcPct val="0"/>
              </a:spcBef>
              <a:defRPr>
                <a:solidFill>
                  <a:schemeClr val="tx1"/>
                </a:solidFill>
                <a:latin typeface="Arial" pitchFamily="34" charset="0"/>
              </a:defRPr>
            </a:lvl4pPr>
            <a:lvl5pPr marL="2057400" indent="-228600" defTabSz="762000">
              <a:spcBef>
                <a:spcPct val="0"/>
              </a:spcBef>
              <a:defRPr>
                <a:solidFill>
                  <a:schemeClr val="tx1"/>
                </a:solidFill>
                <a:latin typeface="Arial" pitchFamily="34" charset="0"/>
              </a:defRPr>
            </a:lvl5pPr>
            <a:lvl6pPr marL="2514600" indent="-228600" defTabSz="762000" fontAlgn="base">
              <a:spcBef>
                <a:spcPct val="0"/>
              </a:spcBef>
              <a:spcAft>
                <a:spcPct val="0"/>
              </a:spcAft>
              <a:defRPr>
                <a:solidFill>
                  <a:schemeClr val="tx1"/>
                </a:solidFill>
                <a:latin typeface="Arial" pitchFamily="34" charset="0"/>
              </a:defRPr>
            </a:lvl6pPr>
            <a:lvl7pPr marL="2971800" indent="-228600" defTabSz="762000" fontAlgn="base">
              <a:spcBef>
                <a:spcPct val="0"/>
              </a:spcBef>
              <a:spcAft>
                <a:spcPct val="0"/>
              </a:spcAft>
              <a:defRPr>
                <a:solidFill>
                  <a:schemeClr val="tx1"/>
                </a:solidFill>
                <a:latin typeface="Arial" pitchFamily="34" charset="0"/>
              </a:defRPr>
            </a:lvl7pPr>
            <a:lvl8pPr marL="3429000" indent="-228600" defTabSz="762000" fontAlgn="base">
              <a:spcBef>
                <a:spcPct val="0"/>
              </a:spcBef>
              <a:spcAft>
                <a:spcPct val="0"/>
              </a:spcAft>
              <a:defRPr>
                <a:solidFill>
                  <a:schemeClr val="tx1"/>
                </a:solidFill>
                <a:latin typeface="Arial" pitchFamily="34" charset="0"/>
              </a:defRPr>
            </a:lvl8pPr>
            <a:lvl9pPr marL="3886200" indent="-228600" defTabSz="762000" fontAlgn="base">
              <a:spcBef>
                <a:spcPct val="0"/>
              </a:spcBef>
              <a:spcAft>
                <a:spcPct val="0"/>
              </a:spcAft>
              <a:defRPr>
                <a:solidFill>
                  <a:schemeClr val="tx1"/>
                </a:solidFill>
                <a:latin typeface="Arial" pitchFamily="34" charset="0"/>
              </a:defRPr>
            </a:lvl9pPr>
          </a:lstStyle>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002060"/>
                </a:solidFill>
                <a:effectLst>
                  <a:outerShdw blurRad="38100" dist="38100" dir="2700000" algn="tl">
                    <a:srgbClr val="C0C0C0"/>
                  </a:outerShdw>
                </a:effectLst>
                <a:latin typeface="方正姚体" pitchFamily="2" charset="-122"/>
                <a:ea typeface="方正姚体" pitchFamily="2" charset="-122"/>
              </a:rPr>
              <a:t>数组的定义和下标</a:t>
            </a:r>
          </a:p>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002060"/>
                </a:solidFill>
                <a:effectLst>
                  <a:outerShdw blurRad="38100" dist="38100" dir="2700000" algn="tl">
                    <a:srgbClr val="C0C0C0"/>
                  </a:outerShdw>
                </a:effectLst>
                <a:latin typeface="方正姚体" pitchFamily="2" charset="-122"/>
                <a:ea typeface="方正姚体" pitchFamily="2" charset="-122"/>
              </a:rPr>
              <a:t>数组的初始化</a:t>
            </a:r>
          </a:p>
          <a:p>
            <a:pPr lvl="1">
              <a:lnSpc>
                <a:spcPct val="120000"/>
              </a:lnSpc>
              <a:spcBef>
                <a:spcPct val="20000"/>
              </a:spcBef>
              <a:buClr>
                <a:srgbClr val="990099"/>
              </a:buClr>
              <a:buSzPct val="50000"/>
              <a:buFont typeface="Wingdings" pitchFamily="2" charset="2"/>
              <a:buChar char="n"/>
              <a:defRPr/>
            </a:pPr>
            <a:r>
              <a:rPr kumimoji="1" lang="zh-CN" altLang="en-US" sz="4400" dirty="0">
                <a:solidFill>
                  <a:srgbClr val="990099"/>
                </a:solidFill>
                <a:effectLst>
                  <a:outerShdw blurRad="38100" dist="38100" dir="2700000" algn="tl">
                    <a:srgbClr val="C0C0C0"/>
                  </a:outerShdw>
                </a:effectLst>
                <a:latin typeface="方正姚体" pitchFamily="2" charset="-122"/>
                <a:ea typeface="方正姚体" pitchFamily="2" charset="-122"/>
              </a:rPr>
              <a:t>多维数组</a:t>
            </a:r>
          </a:p>
        </p:txBody>
      </p:sp>
    </p:spTree>
    <p:extLst>
      <p:ext uri="{BB962C8B-B14F-4D97-AF65-F5344CB8AC3E}">
        <p14:creationId xmlns:p14="http://schemas.microsoft.com/office/powerpoint/2010/main" val="243823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标量与聚合变量</a:t>
            </a:r>
          </a:p>
        </p:txBody>
      </p:sp>
      <p:sp>
        <p:nvSpPr>
          <p:cNvPr id="2061315" name="Rectangle 3"/>
          <p:cNvSpPr>
            <a:spLocks noGrp="1" noChangeArrowheads="1"/>
          </p:cNvSpPr>
          <p:nvPr>
            <p:ph type="body" idx="1"/>
          </p:nvPr>
        </p:nvSpPr>
        <p:spPr/>
        <p:txBody>
          <a:bodyPr/>
          <a:lstStyle/>
          <a:p>
            <a:pPr marL="609585" indent="-609585" eaLnBrk="1" hangingPunct="1">
              <a:lnSpc>
                <a:spcPct val="140000"/>
              </a:lnSpc>
            </a:pPr>
            <a:r>
              <a:rPr lang="zh-CN" altLang="en-US" sz="2800" dirty="0"/>
              <a:t> 到目前为止我们所见到的变量都是</a:t>
            </a:r>
            <a:r>
              <a:rPr lang="zh-CN" altLang="en-US" sz="2800" dirty="0">
                <a:solidFill>
                  <a:srgbClr val="0033CC"/>
                </a:solidFill>
              </a:rPr>
              <a:t>标量</a:t>
            </a:r>
          </a:p>
          <a:p>
            <a:pPr marL="990575" lvl="1" indent="-533387" eaLnBrk="1" hangingPunct="1">
              <a:lnSpc>
                <a:spcPct val="140000"/>
              </a:lnSpc>
            </a:pPr>
            <a:r>
              <a:rPr lang="zh-CN" altLang="en-US" b="0" dirty="0"/>
              <a:t>标量：具有保存单一数据项的能力</a:t>
            </a:r>
          </a:p>
          <a:p>
            <a:pPr marL="609585" indent="-609585" eaLnBrk="1" hangingPunct="1">
              <a:lnSpc>
                <a:spcPct val="140000"/>
              </a:lnSpc>
            </a:pPr>
            <a:r>
              <a:rPr lang="zh-CN" altLang="en-US" sz="2800" dirty="0"/>
              <a:t> </a:t>
            </a:r>
            <a:r>
              <a:rPr lang="en-US" altLang="zh-CN" sz="2800" dirty="0"/>
              <a:t>C</a:t>
            </a:r>
            <a:r>
              <a:rPr lang="zh-CN" altLang="en-US" sz="2800" dirty="0"/>
              <a:t>语言也支持</a:t>
            </a:r>
            <a:r>
              <a:rPr lang="zh-CN" altLang="en-US" sz="2800" dirty="0">
                <a:solidFill>
                  <a:srgbClr val="0033CC"/>
                </a:solidFill>
              </a:rPr>
              <a:t>聚合类型变量</a:t>
            </a:r>
          </a:p>
          <a:p>
            <a:pPr marL="990575" lvl="1" indent="-533387" eaLnBrk="1" hangingPunct="1">
              <a:lnSpc>
                <a:spcPct val="140000"/>
              </a:lnSpc>
            </a:pPr>
            <a:r>
              <a:rPr lang="zh-CN" altLang="en-US" b="0" dirty="0"/>
              <a:t>聚合变量：可以存储数值的集合</a:t>
            </a:r>
          </a:p>
          <a:p>
            <a:pPr marL="609585" indent="-609585" eaLnBrk="1" hangingPunct="1">
              <a:lnSpc>
                <a:spcPct val="140000"/>
              </a:lnSpc>
            </a:pPr>
            <a:r>
              <a:rPr lang="zh-CN" altLang="en-US" sz="2800" dirty="0"/>
              <a:t> </a:t>
            </a:r>
            <a:r>
              <a:rPr lang="en-US" altLang="zh-CN" sz="2800" dirty="0"/>
              <a:t>C</a:t>
            </a:r>
            <a:r>
              <a:rPr lang="zh-CN" altLang="en-US" sz="2800" dirty="0"/>
              <a:t>语言中主要有两种聚合类型：</a:t>
            </a:r>
            <a:r>
              <a:rPr lang="zh-CN" altLang="en-US" sz="2800" dirty="0">
                <a:solidFill>
                  <a:srgbClr val="0033CC"/>
                </a:solidFill>
              </a:rPr>
              <a:t>数组和结构</a:t>
            </a:r>
          </a:p>
          <a:p>
            <a:pPr marL="990575" lvl="1" indent="-533387" eaLnBrk="1" hangingPunct="1">
              <a:lnSpc>
                <a:spcPct val="140000"/>
              </a:lnSpc>
            </a:pPr>
            <a:r>
              <a:rPr lang="zh-CN" altLang="en-US" b="0" dirty="0"/>
              <a:t>本章将集中介绍</a:t>
            </a:r>
            <a:r>
              <a:rPr lang="zh-CN" altLang="en-US" b="0" dirty="0">
                <a:solidFill>
                  <a:srgbClr val="FF0000"/>
                </a:solidFill>
              </a:rPr>
              <a:t>一维数组，多维数组</a:t>
            </a:r>
          </a:p>
          <a:p>
            <a:pPr marL="990575" lvl="1" indent="-533387" eaLnBrk="1" hangingPunct="1">
              <a:lnSpc>
                <a:spcPct val="140000"/>
              </a:lnSpc>
            </a:pPr>
            <a:r>
              <a:rPr lang="zh-CN" altLang="en-US" b="0" dirty="0"/>
              <a:t>一维数组是理解多维数组的基础</a:t>
            </a:r>
          </a:p>
        </p:txBody>
      </p:sp>
    </p:spTree>
    <p:extLst>
      <p:ext uri="{BB962C8B-B14F-4D97-AF65-F5344CB8AC3E}">
        <p14:creationId xmlns:p14="http://schemas.microsoft.com/office/powerpoint/2010/main" val="369059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61315">
                                            <p:txEl>
                                              <p:pRg st="0" end="0"/>
                                            </p:txEl>
                                          </p:spTgt>
                                        </p:tgtEl>
                                        <p:attrNameLst>
                                          <p:attrName>style.visibility</p:attrName>
                                        </p:attrNameLst>
                                      </p:cBhvr>
                                      <p:to>
                                        <p:strVal val="visible"/>
                                      </p:to>
                                    </p:set>
                                    <p:animEffect transition="in" filter="wipe(left)">
                                      <p:cBhvr>
                                        <p:cTn id="7" dur="500"/>
                                        <p:tgtEl>
                                          <p:spTgt spid="20613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61315">
                                            <p:txEl>
                                              <p:pRg st="1" end="1"/>
                                            </p:txEl>
                                          </p:spTgt>
                                        </p:tgtEl>
                                        <p:attrNameLst>
                                          <p:attrName>style.visibility</p:attrName>
                                        </p:attrNameLst>
                                      </p:cBhvr>
                                      <p:to>
                                        <p:strVal val="visible"/>
                                      </p:to>
                                    </p:set>
                                    <p:animEffect transition="in" filter="wipe(left)">
                                      <p:cBhvr>
                                        <p:cTn id="10" dur="500"/>
                                        <p:tgtEl>
                                          <p:spTgt spid="2061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61315">
                                            <p:txEl>
                                              <p:pRg st="2" end="2"/>
                                            </p:txEl>
                                          </p:spTgt>
                                        </p:tgtEl>
                                        <p:attrNameLst>
                                          <p:attrName>style.visibility</p:attrName>
                                        </p:attrNameLst>
                                      </p:cBhvr>
                                      <p:to>
                                        <p:strVal val="visible"/>
                                      </p:to>
                                    </p:set>
                                    <p:animEffect transition="in" filter="wipe(left)">
                                      <p:cBhvr>
                                        <p:cTn id="15" dur="500"/>
                                        <p:tgtEl>
                                          <p:spTgt spid="206131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61315">
                                            <p:txEl>
                                              <p:pRg st="3" end="3"/>
                                            </p:txEl>
                                          </p:spTgt>
                                        </p:tgtEl>
                                        <p:attrNameLst>
                                          <p:attrName>style.visibility</p:attrName>
                                        </p:attrNameLst>
                                      </p:cBhvr>
                                      <p:to>
                                        <p:strVal val="visible"/>
                                      </p:to>
                                    </p:set>
                                    <p:animEffect transition="in" filter="wipe(left)">
                                      <p:cBhvr>
                                        <p:cTn id="18" dur="500"/>
                                        <p:tgtEl>
                                          <p:spTgt spid="206131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61315">
                                            <p:txEl>
                                              <p:pRg st="4" end="4"/>
                                            </p:txEl>
                                          </p:spTgt>
                                        </p:tgtEl>
                                        <p:attrNameLst>
                                          <p:attrName>style.visibility</p:attrName>
                                        </p:attrNameLst>
                                      </p:cBhvr>
                                      <p:to>
                                        <p:strVal val="visible"/>
                                      </p:to>
                                    </p:set>
                                    <p:animEffect transition="in" filter="wipe(left)">
                                      <p:cBhvr>
                                        <p:cTn id="23" dur="500"/>
                                        <p:tgtEl>
                                          <p:spTgt spid="206131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61315">
                                            <p:txEl>
                                              <p:pRg st="5" end="5"/>
                                            </p:txEl>
                                          </p:spTgt>
                                        </p:tgtEl>
                                        <p:attrNameLst>
                                          <p:attrName>style.visibility</p:attrName>
                                        </p:attrNameLst>
                                      </p:cBhvr>
                                      <p:to>
                                        <p:strVal val="visible"/>
                                      </p:to>
                                    </p:set>
                                    <p:animEffect transition="in" filter="wipe(left)">
                                      <p:cBhvr>
                                        <p:cTn id="26" dur="500"/>
                                        <p:tgtEl>
                                          <p:spTgt spid="206131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61315">
                                            <p:txEl>
                                              <p:pRg st="6" end="6"/>
                                            </p:txEl>
                                          </p:spTgt>
                                        </p:tgtEl>
                                        <p:attrNameLst>
                                          <p:attrName>style.visibility</p:attrName>
                                        </p:attrNameLst>
                                      </p:cBhvr>
                                      <p:to>
                                        <p:strVal val="visible"/>
                                      </p:to>
                                    </p:set>
                                    <p:animEffect transition="in" filter="wipe(left)">
                                      <p:cBhvr>
                                        <p:cTn id="29" dur="500"/>
                                        <p:tgtEl>
                                          <p:spTgt spid="2061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3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多维数组</a:t>
            </a:r>
          </a:p>
        </p:txBody>
      </p:sp>
      <p:sp>
        <p:nvSpPr>
          <p:cNvPr id="171011" name="Content Placeholder 2"/>
          <p:cNvSpPr>
            <a:spLocks noGrp="1"/>
          </p:cNvSpPr>
          <p:nvPr>
            <p:ph idx="4294967295"/>
          </p:nvPr>
        </p:nvSpPr>
        <p:spPr>
          <a:xfrm>
            <a:off x="609600" y="1403350"/>
            <a:ext cx="10972799" cy="5086350"/>
          </a:xfrm>
        </p:spPr>
        <p:txBody>
          <a:bodyPr vert="horz" wrap="square" lIns="92075" tIns="46038" rIns="92075" bIns="46038" numCol="1" anchor="t" anchorCtr="0" compatLnSpc="1">
            <a:prstTxWarp prst="textNoShape">
              <a:avLst/>
            </a:prstTxWarp>
          </a:bodyPr>
          <a:lstStyle/>
          <a:p>
            <a:pPr>
              <a:lnSpc>
                <a:spcPts val="3800"/>
              </a:lnSpc>
              <a:spcBef>
                <a:spcPts val="600"/>
              </a:spcBef>
            </a:pPr>
            <a:r>
              <a:rPr lang="zh-CN" altLang="en-US" dirty="0">
                <a:latin typeface="Courier New" panose="02070309020205020404" pitchFamily="49" charset="0"/>
              </a:rPr>
              <a:t>数组可以有任意维数。</a:t>
            </a:r>
            <a:endParaRPr lang="en-US" altLang="zh-CN" sz="2400" dirty="0">
              <a:latin typeface="Courier New" panose="02070309020205020404" pitchFamily="49" charset="0"/>
            </a:endParaRPr>
          </a:p>
          <a:p>
            <a:pPr>
              <a:lnSpc>
                <a:spcPts val="3800"/>
              </a:lnSpc>
              <a:spcBef>
                <a:spcPts val="600"/>
              </a:spcBef>
            </a:pPr>
            <a:r>
              <a:rPr lang="zh-CN" altLang="en-US" dirty="0">
                <a:latin typeface="Courier New" panose="02070309020205020404" pitchFamily="49" charset="0"/>
              </a:rPr>
              <a:t>下面的声明产生了一个二维数组</a:t>
            </a:r>
            <a:r>
              <a:rPr lang="en-US" altLang="zh-CN" sz="2400" dirty="0">
                <a:latin typeface="Courier New" panose="02070309020205020404" pitchFamily="49" charset="0"/>
              </a:rPr>
              <a:t>(</a:t>
            </a:r>
            <a:r>
              <a:rPr lang="zh-CN" altLang="en-US" dirty="0">
                <a:latin typeface="Courier New" panose="02070309020205020404" pitchFamily="49" charset="0"/>
              </a:rPr>
              <a:t>或者按数学概念称为矩阵</a:t>
            </a:r>
            <a:r>
              <a:rPr lang="en-US" altLang="zh-CN" dirty="0">
                <a:latin typeface="Courier New" panose="02070309020205020404" pitchFamily="49" charset="0"/>
              </a:rPr>
              <a:t>matrix</a:t>
            </a:r>
            <a:r>
              <a:rPr lang="en-US" altLang="zh-CN" sz="2400" dirty="0">
                <a:latin typeface="Courier New" panose="02070309020205020404" pitchFamily="49" charset="0"/>
              </a:rPr>
              <a:t>)</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pPr marL="457200" lvl="1" indent="0">
              <a:lnSpc>
                <a:spcPts val="3800"/>
              </a:lnSpc>
              <a:spcBef>
                <a:spcPts val="600"/>
              </a:spcBef>
              <a:buNone/>
            </a:pPr>
            <a:r>
              <a:rPr lang="en-US" altLang="zh-CN" sz="2800" dirty="0" err="1">
                <a:latin typeface="Courier New" panose="02070309020205020404" pitchFamily="49" charset="0"/>
                <a:cs typeface="Courier New" panose="02070309020205020404" pitchFamily="49" charset="0"/>
              </a:rPr>
              <a:t>int</a:t>
            </a:r>
            <a:r>
              <a:rPr lang="en-US" altLang="zh-CN" sz="2800" dirty="0">
                <a:latin typeface="Courier New" panose="02070309020205020404" pitchFamily="49" charset="0"/>
                <a:cs typeface="Courier New" panose="02070309020205020404" pitchFamily="49" charset="0"/>
              </a:rPr>
              <a:t> m[5][9];</a:t>
            </a:r>
          </a:p>
          <a:p>
            <a:pPr>
              <a:lnSpc>
                <a:spcPts val="3800"/>
              </a:lnSpc>
              <a:spcBef>
                <a:spcPts val="600"/>
              </a:spcBef>
            </a:pPr>
            <a:r>
              <a:rPr lang="en-US" altLang="zh-CN"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rPr>
              <a:t>有</a:t>
            </a:r>
            <a:r>
              <a:rPr lang="en-US" altLang="zh-CN" dirty="0">
                <a:latin typeface="Courier New" panose="02070309020205020404" pitchFamily="49" charset="0"/>
              </a:rPr>
              <a:t>5</a:t>
            </a:r>
            <a:r>
              <a:rPr lang="zh-CN" altLang="en-US" dirty="0">
                <a:latin typeface="Courier New" panose="02070309020205020404" pitchFamily="49" charset="0"/>
              </a:rPr>
              <a:t>行</a:t>
            </a:r>
            <a:r>
              <a:rPr lang="en-US" altLang="zh-CN" dirty="0">
                <a:latin typeface="Courier New" panose="02070309020205020404" pitchFamily="49" charset="0"/>
              </a:rPr>
              <a:t>9</a:t>
            </a:r>
            <a:r>
              <a:rPr lang="zh-CN" altLang="en-US" dirty="0">
                <a:latin typeface="Courier New" panose="02070309020205020404" pitchFamily="49" charset="0"/>
              </a:rPr>
              <a:t>列。数组的行和列下标都是从</a:t>
            </a:r>
            <a:r>
              <a:rPr lang="en-US" altLang="zh-CN" dirty="0">
                <a:latin typeface="Courier New" panose="02070309020205020404" pitchFamily="49" charset="0"/>
              </a:rPr>
              <a:t>0</a:t>
            </a:r>
            <a:r>
              <a:rPr lang="zh-CN" altLang="en-US" dirty="0">
                <a:latin typeface="Courier New" panose="02070309020205020404" pitchFamily="49" charset="0"/>
              </a:rPr>
              <a:t>开始索引</a:t>
            </a:r>
            <a:r>
              <a:rPr lang="zh-CN" altLang="en-US" sz="2400" dirty="0">
                <a:latin typeface="Courier New" panose="02070309020205020404" pitchFamily="49" charset="0"/>
              </a:rPr>
              <a:t>：</a:t>
            </a:r>
          </a:p>
          <a:p>
            <a:pPr>
              <a:lnSpc>
                <a:spcPts val="3800"/>
              </a:lnSpc>
              <a:spcBef>
                <a:spcPts val="600"/>
              </a:spcBef>
            </a:pPr>
            <a:endParaRPr lang="zh-CN" altLang="en-US" dirty="0">
              <a:latin typeface="Courier New" panose="02070309020205020404" pitchFamily="49" charset="0"/>
            </a:endParaRPr>
          </a:p>
        </p:txBody>
      </p:sp>
      <p:pic>
        <p:nvPicPr>
          <p:cNvPr id="171013" name="Picture 5" descr="c8-2-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3903364"/>
            <a:ext cx="4470400" cy="26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68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1013"/>
                                        </p:tgtEl>
                                        <p:attrNameLst>
                                          <p:attrName>style.visibility</p:attrName>
                                        </p:attrNameLst>
                                      </p:cBhvr>
                                      <p:to>
                                        <p:strVal val="visible"/>
                                      </p:to>
                                    </p:set>
                                    <p:animEffect transition="in" filter="wipe(down)">
                                      <p:cBhvr>
                                        <p:cTn id="21" dur="500"/>
                                        <p:tgtEl>
                                          <p:spTgt spid="17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p:cNvSpPr>
            <a:spLocks noGrp="1"/>
          </p:cNvSpPr>
          <p:nvPr>
            <p:ph type="title" idx="4294967295"/>
          </p:nvPr>
        </p:nvSpPr>
        <p:spPr>
          <a:xfrm>
            <a:off x="1825625" y="381000"/>
            <a:ext cx="8540750" cy="635000"/>
          </a:xfrm>
        </p:spPr>
        <p:txBody>
          <a:bodyPr vert="horz" wrap="square" lIns="92075" tIns="46038" rIns="92075" bIns="46038" numCol="1" anchor="ctr" anchorCtr="0" compatLnSpc="1">
            <a:prstTxWarp prst="textNoShape">
              <a:avLst/>
            </a:prstTxWarp>
          </a:bodyPr>
          <a:lstStyle/>
          <a:p>
            <a:r>
              <a:rPr lang="zh-CN" altLang="en-US" dirty="0"/>
              <a:t>多维数组</a:t>
            </a:r>
            <a:endParaRPr lang="en-US" altLang="zh-CN" dirty="0"/>
          </a:p>
        </p:txBody>
      </p:sp>
      <p:sp>
        <p:nvSpPr>
          <p:cNvPr id="172035" name="Content Placeholder 2"/>
          <p:cNvSpPr>
            <a:spLocks noGrp="1"/>
          </p:cNvSpPr>
          <p:nvPr>
            <p:ph idx="4294967295"/>
          </p:nvPr>
        </p:nvSpPr>
        <p:spPr>
          <a:xfrm>
            <a:off x="304800" y="1158875"/>
            <a:ext cx="11429999" cy="5473700"/>
          </a:xfrm>
        </p:spPr>
        <p:txBody>
          <a:bodyPr vert="horz" wrap="square" lIns="92075" tIns="46038" rIns="92075" bIns="46038" numCol="1" anchor="t" anchorCtr="0" compatLnSpc="1">
            <a:prstTxWarp prst="textNoShape">
              <a:avLst/>
            </a:prstTxWarp>
          </a:bodyPr>
          <a:lstStyle/>
          <a:p>
            <a:r>
              <a:rPr lang="zh-CN" altLang="en-US" sz="2400" dirty="0">
                <a:latin typeface="Courier New" panose="02070309020205020404" pitchFamily="49" charset="0"/>
              </a:rPr>
              <a:t>为了存取数组</a:t>
            </a:r>
            <a:r>
              <a:rPr lang="en-US" altLang="zh-CN" sz="2400" dirty="0" err="1">
                <a:latin typeface="Courier New" panose="02070309020205020404" pitchFamily="49" charset="0"/>
              </a:rPr>
              <a:t>i</a:t>
            </a:r>
            <a:r>
              <a:rPr lang="zh-CN" altLang="en-US" sz="2400" dirty="0">
                <a:latin typeface="Courier New" panose="02070309020205020404" pitchFamily="49" charset="0"/>
              </a:rPr>
              <a:t>行</a:t>
            </a:r>
            <a:r>
              <a:rPr lang="en-US" altLang="zh-CN" sz="2400" dirty="0">
                <a:latin typeface="Courier New" panose="02070309020205020404" pitchFamily="49" charset="0"/>
              </a:rPr>
              <a:t>j</a:t>
            </a:r>
            <a:r>
              <a:rPr lang="zh-CN" altLang="en-US" sz="2400" dirty="0">
                <a:latin typeface="Courier New" panose="02070309020205020404" pitchFamily="49" charset="0"/>
              </a:rPr>
              <a:t>列的元素</a:t>
            </a:r>
            <a:r>
              <a:rPr lang="en-US" altLang="zh-CN" sz="2400" dirty="0">
                <a:latin typeface="Courier New" panose="02070309020205020404" pitchFamily="49" charset="0"/>
              </a:rPr>
              <a:t>,</a:t>
            </a:r>
            <a:r>
              <a:rPr lang="zh-CN" altLang="en-US" sz="2400" dirty="0">
                <a:latin typeface="Courier New" panose="02070309020205020404" pitchFamily="49" charset="0"/>
              </a:rPr>
              <a:t>需要写成</a:t>
            </a:r>
            <a:r>
              <a:rPr lang="en-US" altLang="zh-CN" sz="2400" dirty="0">
                <a:latin typeface="Courier New" panose="02070309020205020404" pitchFamily="49" charset="0"/>
                <a:cs typeface="Courier New" panose="02070309020205020404" pitchFamily="49" charset="0"/>
              </a:rPr>
              <a:t>m[</a:t>
            </a:r>
            <a:r>
              <a:rPr lang="en-US" altLang="zh-CN" sz="2400" dirty="0" err="1">
                <a:latin typeface="Courier New" panose="02070309020205020404" pitchFamily="49" charset="0"/>
                <a:cs typeface="Courier New" panose="02070309020205020404" pitchFamily="49" charset="0"/>
              </a:rPr>
              <a:t>i</a:t>
            </a:r>
            <a:r>
              <a:rPr lang="en-US" altLang="zh-CN" sz="2400" dirty="0">
                <a:latin typeface="Courier New" panose="02070309020205020404" pitchFamily="49" charset="0"/>
                <a:cs typeface="Courier New" panose="02070309020205020404" pitchFamily="49" charset="0"/>
              </a:rPr>
              <a:t>][j]</a:t>
            </a:r>
            <a:r>
              <a:rPr lang="zh-CN" altLang="en-US" sz="2400" dirty="0">
                <a:latin typeface="Courier New" panose="02070309020205020404" pitchFamily="49" charset="0"/>
              </a:rPr>
              <a:t>的形式。</a:t>
            </a:r>
            <a:endParaRPr lang="en-US" altLang="zh-CN" sz="2400" dirty="0">
              <a:latin typeface="Courier New" panose="02070309020205020404" pitchFamily="49" charset="0"/>
            </a:endParaRPr>
          </a:p>
          <a:p>
            <a:r>
              <a:rPr lang="zh-CN" altLang="en-US" sz="2400" dirty="0">
                <a:latin typeface="Courier New" panose="02070309020205020404" pitchFamily="49" charset="0"/>
              </a:rPr>
              <a:t>表达式</a:t>
            </a:r>
            <a:r>
              <a:rPr lang="en-US" altLang="zh-CN" sz="2400" dirty="0">
                <a:latin typeface="Courier New" panose="02070309020205020404" pitchFamily="49" charset="0"/>
              </a:rPr>
              <a:t>m[</a:t>
            </a:r>
            <a:r>
              <a:rPr lang="en-US" altLang="zh-CN" sz="2400" dirty="0" err="1">
                <a:latin typeface="Courier New" panose="02070309020205020404" pitchFamily="49" charset="0"/>
              </a:rPr>
              <a:t>i</a:t>
            </a:r>
            <a:r>
              <a:rPr lang="en-US" altLang="zh-CN" sz="2400" dirty="0">
                <a:latin typeface="Courier New" panose="02070309020205020404" pitchFamily="49" charset="0"/>
              </a:rPr>
              <a:t>]</a:t>
            </a:r>
            <a:r>
              <a:rPr lang="zh-CN" altLang="en-US" sz="2400" dirty="0">
                <a:latin typeface="Courier New" panose="02070309020205020404" pitchFamily="49" charset="0"/>
              </a:rPr>
              <a:t>指明了数组</a:t>
            </a:r>
            <a:r>
              <a:rPr lang="en-US" altLang="zh-CN" sz="2400" dirty="0">
                <a:latin typeface="Courier New" panose="02070309020205020404" pitchFamily="49" charset="0"/>
              </a:rPr>
              <a:t>m</a:t>
            </a:r>
            <a:r>
              <a:rPr lang="zh-CN" altLang="en-US" sz="2400" dirty="0">
                <a:latin typeface="Courier New" panose="02070309020205020404" pitchFamily="49" charset="0"/>
              </a:rPr>
              <a:t>的第</a:t>
            </a:r>
            <a:r>
              <a:rPr lang="en-US" altLang="zh-CN" sz="2400" dirty="0" err="1">
                <a:latin typeface="Courier New" panose="02070309020205020404" pitchFamily="49" charset="0"/>
              </a:rPr>
              <a:t>i</a:t>
            </a:r>
            <a:r>
              <a:rPr lang="zh-CN" altLang="en-US" sz="2400" dirty="0">
                <a:latin typeface="Courier New" panose="02070309020205020404" pitchFamily="49" charset="0"/>
              </a:rPr>
              <a:t>行，</a:t>
            </a:r>
            <a:r>
              <a:rPr lang="en-US" altLang="zh-CN" sz="2400" dirty="0">
                <a:latin typeface="Courier New" panose="02070309020205020404" pitchFamily="49" charset="0"/>
              </a:rPr>
              <a:t>m[</a:t>
            </a:r>
            <a:r>
              <a:rPr lang="en-US" altLang="zh-CN" sz="2400" dirty="0" err="1">
                <a:latin typeface="Courier New" panose="02070309020205020404" pitchFamily="49" charset="0"/>
              </a:rPr>
              <a:t>i</a:t>
            </a:r>
            <a:r>
              <a:rPr lang="en-US" altLang="zh-CN" sz="2400" dirty="0">
                <a:latin typeface="Courier New" panose="02070309020205020404" pitchFamily="49" charset="0"/>
              </a:rPr>
              <a:t>][j]</a:t>
            </a:r>
            <a:r>
              <a:rPr lang="zh-CN" altLang="en-US" sz="2400" dirty="0">
                <a:latin typeface="Courier New" panose="02070309020205020404" pitchFamily="49" charset="0"/>
              </a:rPr>
              <a:t>才是选择了此行中的第</a:t>
            </a:r>
            <a:r>
              <a:rPr lang="en-US" altLang="zh-CN" sz="2400" dirty="0">
                <a:latin typeface="Courier New" panose="02070309020205020404" pitchFamily="49" charset="0"/>
              </a:rPr>
              <a:t>j</a:t>
            </a:r>
            <a:r>
              <a:rPr lang="zh-CN" altLang="en-US" sz="2400" dirty="0">
                <a:latin typeface="Courier New" panose="02070309020205020404" pitchFamily="49" charset="0"/>
              </a:rPr>
              <a:t>个元素。</a:t>
            </a:r>
            <a:endParaRPr lang="en-US" altLang="zh-CN" sz="2400" dirty="0">
              <a:latin typeface="Courier New" panose="02070309020205020404" pitchFamily="49" charset="0"/>
            </a:endParaRPr>
          </a:p>
          <a:p>
            <a:r>
              <a:rPr lang="zh-CN" altLang="en-US" sz="2400" dirty="0">
                <a:latin typeface="Courier New" panose="02070309020205020404" pitchFamily="49" charset="0"/>
              </a:rPr>
              <a:t>抵制把</a:t>
            </a:r>
            <a:r>
              <a:rPr lang="en-US" altLang="zh-CN" sz="2400" dirty="0">
                <a:latin typeface="Courier New" panose="02070309020205020404" pitchFamily="49" charset="0"/>
              </a:rPr>
              <a:t>m[</a:t>
            </a:r>
            <a:r>
              <a:rPr lang="en-US" altLang="zh-CN" sz="2400" dirty="0" err="1">
                <a:latin typeface="Courier New" panose="02070309020205020404" pitchFamily="49" charset="0"/>
              </a:rPr>
              <a:t>i</a:t>
            </a:r>
            <a:r>
              <a:rPr lang="en-US" altLang="zh-CN" sz="2400" dirty="0">
                <a:latin typeface="Courier New" panose="02070309020205020404" pitchFamily="49" charset="0"/>
              </a:rPr>
              <a:t>][j]</a:t>
            </a:r>
            <a:r>
              <a:rPr lang="zh-CN" altLang="en-US" sz="2400" dirty="0">
                <a:latin typeface="Courier New" panose="02070309020205020404" pitchFamily="49" charset="0"/>
              </a:rPr>
              <a:t>替换写成</a:t>
            </a:r>
            <a:r>
              <a:rPr lang="en-US" altLang="zh-CN" sz="2400" dirty="0">
                <a:latin typeface="Courier New" panose="02070309020205020404" pitchFamily="49" charset="0"/>
              </a:rPr>
              <a:t>m[</a:t>
            </a:r>
            <a:r>
              <a:rPr lang="en-US" altLang="zh-CN" sz="2400" dirty="0" err="1">
                <a:latin typeface="Courier New" panose="02070309020205020404" pitchFamily="49" charset="0"/>
              </a:rPr>
              <a:t>i,j</a:t>
            </a:r>
            <a:r>
              <a:rPr lang="en-US" altLang="zh-CN" sz="2400" dirty="0">
                <a:latin typeface="Courier New" panose="02070309020205020404" pitchFamily="49" charset="0"/>
              </a:rPr>
              <a:t>]</a:t>
            </a:r>
            <a:r>
              <a:rPr lang="zh-CN" altLang="en-US" sz="2400" dirty="0">
                <a:latin typeface="Courier New" panose="02070309020205020404" pitchFamily="49" charset="0"/>
              </a:rPr>
              <a:t>的诱惑。</a:t>
            </a:r>
            <a:endParaRPr lang="en-US" altLang="zh-CN" sz="2400" dirty="0">
              <a:latin typeface="Courier New" panose="02070309020205020404" pitchFamily="49" charset="0"/>
            </a:endParaRPr>
          </a:p>
          <a:p>
            <a:r>
              <a:rPr lang="zh-CN" altLang="en-US" sz="2400" dirty="0">
                <a:latin typeface="Courier New" panose="02070309020205020404" pitchFamily="49" charset="0"/>
              </a:rPr>
              <a:t>在此处，</a:t>
            </a:r>
            <a:r>
              <a:rPr lang="en-US" altLang="zh-CN" sz="2400" dirty="0">
                <a:latin typeface="Courier New" panose="02070309020205020404" pitchFamily="49" charset="0"/>
              </a:rPr>
              <a:t>C</a:t>
            </a:r>
            <a:r>
              <a:rPr lang="zh-CN" altLang="en-US" sz="2400" dirty="0">
                <a:latin typeface="Courier New" panose="02070309020205020404" pitchFamily="49" charset="0"/>
              </a:rPr>
              <a:t>语言把逗号看成是逗号运算符，所以</a:t>
            </a:r>
            <a:r>
              <a:rPr lang="en-US" altLang="zh-CN" sz="2400" dirty="0">
                <a:solidFill>
                  <a:srgbClr val="FF0000"/>
                </a:solidFill>
                <a:latin typeface="Courier New" panose="02070309020205020404" pitchFamily="49" charset="0"/>
              </a:rPr>
              <a:t>m[</a:t>
            </a:r>
            <a:r>
              <a:rPr lang="en-US" altLang="zh-CN" sz="2400" dirty="0" err="1">
                <a:solidFill>
                  <a:srgbClr val="FF0000"/>
                </a:solidFill>
                <a:latin typeface="Courier New" panose="02070309020205020404" pitchFamily="49" charset="0"/>
              </a:rPr>
              <a:t>i,j</a:t>
            </a:r>
            <a:r>
              <a:rPr lang="en-US" altLang="zh-CN" sz="2400" dirty="0">
                <a:solidFill>
                  <a:srgbClr val="FF0000"/>
                </a:solidFill>
                <a:latin typeface="Courier New" panose="02070309020205020404" pitchFamily="49" charset="0"/>
              </a:rPr>
              <a:t>]</a:t>
            </a:r>
            <a:r>
              <a:rPr lang="zh-CN" altLang="en-US" sz="2400" dirty="0">
                <a:solidFill>
                  <a:srgbClr val="FF0000"/>
                </a:solidFill>
                <a:latin typeface="Courier New" panose="02070309020205020404" pitchFamily="49" charset="0"/>
              </a:rPr>
              <a:t>等同于</a:t>
            </a:r>
            <a:r>
              <a:rPr lang="en-US" altLang="zh-CN" sz="2400" dirty="0">
                <a:solidFill>
                  <a:srgbClr val="FF0000"/>
                </a:solidFill>
                <a:latin typeface="Courier New" panose="02070309020205020404" pitchFamily="49" charset="0"/>
              </a:rPr>
              <a:t> m[j]</a:t>
            </a:r>
          </a:p>
          <a:p>
            <a:r>
              <a:rPr lang="zh-CN" altLang="en-US" sz="2400" dirty="0">
                <a:latin typeface="Courier New" panose="02070309020205020404" pitchFamily="49" charset="0"/>
              </a:rPr>
              <a:t>虽然以表格形式显示二维数组，但是实际上它们在计算机的内存中不是这样存储的。</a:t>
            </a:r>
            <a:endParaRPr lang="en-US" altLang="zh-CN" sz="2400" dirty="0">
              <a:latin typeface="Courier New" panose="02070309020205020404" pitchFamily="49" charset="0"/>
            </a:endParaRPr>
          </a:p>
          <a:p>
            <a:r>
              <a:rPr lang="en-US" altLang="zh-CN" sz="2400" dirty="0">
                <a:latin typeface="Courier New" panose="02070309020205020404" pitchFamily="49" charset="0"/>
              </a:rPr>
              <a:t>C</a:t>
            </a:r>
            <a:r>
              <a:rPr lang="zh-CN" altLang="en-US" sz="2400" dirty="0">
                <a:latin typeface="Courier New" panose="02070309020205020404" pitchFamily="49" charset="0"/>
              </a:rPr>
              <a:t>语言是按照</a:t>
            </a:r>
            <a:r>
              <a:rPr lang="zh-CN" altLang="en-US" sz="2400" dirty="0">
                <a:solidFill>
                  <a:srgbClr val="FF0000"/>
                </a:solidFill>
                <a:latin typeface="Courier New" panose="02070309020205020404" pitchFamily="49" charset="0"/>
              </a:rPr>
              <a:t>行主序</a:t>
            </a:r>
            <a:r>
              <a:rPr lang="zh-CN" altLang="en-US" sz="2400" dirty="0">
                <a:latin typeface="Courier New" panose="02070309020205020404" pitchFamily="49" charset="0"/>
              </a:rPr>
              <a:t>存储数组的，也就是从第</a:t>
            </a:r>
            <a:r>
              <a:rPr lang="en-US" altLang="zh-CN" sz="2400" dirty="0">
                <a:latin typeface="Courier New" panose="02070309020205020404" pitchFamily="49" charset="0"/>
              </a:rPr>
              <a:t>0</a:t>
            </a:r>
            <a:r>
              <a:rPr lang="zh-CN" altLang="en-US" sz="2400" dirty="0">
                <a:latin typeface="Courier New" panose="02070309020205020404" pitchFamily="49" charset="0"/>
              </a:rPr>
              <a:t>行开始，接着第</a:t>
            </a:r>
            <a:r>
              <a:rPr lang="en-US" altLang="zh-CN" sz="2400" dirty="0">
                <a:latin typeface="Courier New" panose="02070309020205020404" pitchFamily="49" charset="0"/>
              </a:rPr>
              <a:t>1</a:t>
            </a:r>
            <a:r>
              <a:rPr lang="zh-CN" altLang="en-US" sz="2400" dirty="0">
                <a:latin typeface="Courier New" panose="02070309020205020404" pitchFamily="49" charset="0"/>
              </a:rPr>
              <a:t>行，如此下去。</a:t>
            </a:r>
            <a:endParaRPr lang="en-US" altLang="zh-CN" sz="2400" dirty="0">
              <a:latin typeface="Courier New" panose="02070309020205020404" pitchFamily="49" charset="0"/>
            </a:endParaRPr>
          </a:p>
          <a:p>
            <a:pPr marL="342900" lvl="1" indent="-342900">
              <a:buFont typeface="Times New Roman" panose="02020603050405020304" pitchFamily="18" charset="0"/>
              <a:buChar char="☺"/>
            </a:pPr>
            <a:r>
              <a:rPr lang="zh-CN" altLang="en-US" sz="2400" dirty="0">
                <a:latin typeface="Courier New" panose="02070309020205020404" pitchFamily="49" charset="0"/>
              </a:rPr>
              <a:t>下面显示了数组 </a:t>
            </a:r>
            <a:r>
              <a:rPr lang="en-US" altLang="zh-CN" sz="2800" dirty="0">
                <a:latin typeface="Courier New" panose="02070309020205020404" pitchFamily="49" charset="0"/>
                <a:cs typeface="Courier New" panose="02070309020205020404" pitchFamily="49" charset="0"/>
              </a:rPr>
              <a:t>m[5][9]</a:t>
            </a:r>
            <a:r>
              <a:rPr lang="zh-CN" altLang="en-US" sz="2400" dirty="0">
                <a:latin typeface="Courier New" panose="02070309020205020404" pitchFamily="49" charset="0"/>
              </a:rPr>
              <a:t>是如何存储的：</a:t>
            </a:r>
            <a:endParaRPr lang="en-US" altLang="zh-CN" sz="2400" dirty="0">
              <a:latin typeface="Courier New" panose="02070309020205020404" pitchFamily="49" charset="0"/>
            </a:endParaRPr>
          </a:p>
          <a:p>
            <a:endParaRPr lang="en-US" altLang="zh-CN" sz="2400" dirty="0">
              <a:latin typeface="Courier New" panose="02070309020205020404" pitchFamily="49" charset="0"/>
            </a:endParaRPr>
          </a:p>
        </p:txBody>
      </p:sp>
      <p:pic>
        <p:nvPicPr>
          <p:cNvPr id="172037" name="Picture 5" descr="c8-2-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1898" y="5029200"/>
            <a:ext cx="601299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2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0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20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2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多维数组</a:t>
            </a:r>
            <a:endParaRPr lang="en-US" altLang="zh-CN"/>
          </a:p>
        </p:txBody>
      </p:sp>
      <p:sp>
        <p:nvSpPr>
          <p:cNvPr id="174083" name="Content Placeholder 2"/>
          <p:cNvSpPr>
            <a:spLocks noGrp="1"/>
          </p:cNvSpPr>
          <p:nvPr>
            <p:ph idx="4294967295"/>
          </p:nvPr>
        </p:nvSpPr>
        <p:spPr>
          <a:xfrm>
            <a:off x="304800" y="1143000"/>
            <a:ext cx="11582399" cy="5292725"/>
          </a:xfrm>
        </p:spPr>
        <p:txBody>
          <a:bodyPr vert="horz" wrap="square" lIns="92075" tIns="46038" rIns="92075" bIns="46038" numCol="1" anchor="t" anchorCtr="0" compatLnSpc="1">
            <a:prstTxWarp prst="textNoShape">
              <a:avLst/>
            </a:prstTxWarp>
          </a:bodyPr>
          <a:lstStyle/>
          <a:p>
            <a:pPr>
              <a:spcBef>
                <a:spcPts val="1200"/>
              </a:spcBef>
              <a:spcAft>
                <a:spcPts val="1200"/>
              </a:spcAft>
            </a:pPr>
            <a:r>
              <a:rPr lang="zh-CN" altLang="en-US" sz="2400" dirty="0">
                <a:latin typeface="Courier New" panose="02070309020205020404" pitchFamily="49" charset="0"/>
              </a:rPr>
              <a:t>嵌套的</a:t>
            </a:r>
            <a:r>
              <a:rPr lang="en-US" altLang="zh-CN" sz="2400" dirty="0">
                <a:latin typeface="Courier New" panose="02070309020205020404" pitchFamily="49" charset="0"/>
              </a:rPr>
              <a:t>for</a:t>
            </a:r>
            <a:r>
              <a:rPr lang="zh-CN" altLang="en-US" sz="2400" dirty="0">
                <a:latin typeface="Courier New" panose="02070309020205020404" pitchFamily="49" charset="0"/>
              </a:rPr>
              <a:t>循环是处理多维数组的理想选择。</a:t>
            </a:r>
            <a:endParaRPr lang="en-US" altLang="zh-CN" sz="2000" dirty="0">
              <a:latin typeface="Courier New" panose="02070309020205020404" pitchFamily="49" charset="0"/>
            </a:endParaRPr>
          </a:p>
          <a:p>
            <a:pPr>
              <a:spcBef>
                <a:spcPts val="1200"/>
              </a:spcBef>
              <a:spcAft>
                <a:spcPts val="1200"/>
              </a:spcAft>
            </a:pPr>
            <a:r>
              <a:rPr lang="zh-CN" altLang="en-US" sz="2400" dirty="0">
                <a:latin typeface="Courier New" panose="02070309020205020404" pitchFamily="49" charset="0"/>
              </a:rPr>
              <a:t>考虑用作单位矩阵</a:t>
            </a:r>
            <a:r>
              <a:rPr lang="en-US" altLang="zh-CN" sz="2400" dirty="0">
                <a:latin typeface="Courier New" panose="02070309020205020404" pitchFamily="49" charset="0"/>
              </a:rPr>
              <a:t>(</a:t>
            </a:r>
            <a:r>
              <a:rPr lang="zh-CN" altLang="en-US" sz="2400" dirty="0">
                <a:latin typeface="Courier New" panose="02070309020205020404" pitchFamily="49" charset="0"/>
              </a:rPr>
              <a:t>主对角线上的值为</a:t>
            </a:r>
            <a:r>
              <a:rPr lang="en-US" altLang="zh-CN" sz="2400" dirty="0">
                <a:latin typeface="Courier New" panose="02070309020205020404" pitchFamily="49" charset="0"/>
              </a:rPr>
              <a:t>1</a:t>
            </a:r>
            <a:r>
              <a:rPr lang="zh-CN" altLang="en-US" sz="2400" dirty="0">
                <a:latin typeface="Courier New" panose="02070309020205020404" pitchFamily="49" charset="0"/>
              </a:rPr>
              <a:t>，其它位置为</a:t>
            </a:r>
            <a:r>
              <a:rPr lang="en-US" altLang="zh-CN" sz="2400" dirty="0">
                <a:latin typeface="Courier New" panose="02070309020205020404" pitchFamily="49" charset="0"/>
              </a:rPr>
              <a:t>0)</a:t>
            </a:r>
            <a:r>
              <a:rPr lang="zh-CN" altLang="en-US" sz="2400" dirty="0">
                <a:latin typeface="Courier New" panose="02070309020205020404" pitchFamily="49" charset="0"/>
              </a:rPr>
              <a:t>的数组的初始化问题。</a:t>
            </a:r>
            <a:endParaRPr lang="en-US" altLang="zh-CN" sz="2000" dirty="0">
              <a:latin typeface="Courier New" panose="02070309020205020404" pitchFamily="49" charset="0"/>
            </a:endParaRPr>
          </a:p>
          <a:p>
            <a:pPr marL="400050" lvl="1" indent="0">
              <a:lnSpc>
                <a:spcPct val="70000"/>
              </a:lnSpc>
              <a:buNone/>
            </a:pPr>
            <a:r>
              <a:rPr lang="en-US" altLang="zh-CN" sz="1600"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rPr>
              <a:t>#define N 10</a:t>
            </a:r>
          </a:p>
          <a:p>
            <a:pPr marL="400050" lvl="1" indent="0">
              <a:lnSpc>
                <a:spcPct val="70000"/>
              </a:lnSpc>
              <a:buNone/>
            </a:pPr>
            <a:r>
              <a:rPr lang="en-US" altLang="zh-CN" dirty="0">
                <a:latin typeface="Courier New" panose="02070309020205020404" pitchFamily="49" charset="0"/>
              </a:rPr>
              <a:t>	double ident[N][N];</a:t>
            </a:r>
          </a:p>
          <a:p>
            <a:pPr marL="400050" lvl="1" indent="0">
              <a:lnSpc>
                <a:spcPct val="70000"/>
              </a:lnSpc>
              <a:buNone/>
            </a:pPr>
            <a:r>
              <a:rPr lang="en-US" altLang="zh-CN" dirty="0">
                <a:latin typeface="Courier New" panose="02070309020205020404" pitchFamily="49" charset="0"/>
              </a:rPr>
              <a:t>	</a:t>
            </a:r>
            <a:r>
              <a:rPr lang="en-US" altLang="zh-CN" dirty="0" err="1">
                <a:latin typeface="Courier New" panose="02070309020205020404" pitchFamily="49" charset="0"/>
              </a:rPr>
              <a:t>int</a:t>
            </a:r>
            <a:r>
              <a:rPr lang="en-US" altLang="zh-CN" dirty="0">
                <a:latin typeface="Courier New" panose="02070309020205020404" pitchFamily="49" charset="0"/>
              </a:rPr>
              <a:t> row, col;</a:t>
            </a:r>
          </a:p>
          <a:p>
            <a:pPr marL="400050" lvl="1" indent="0">
              <a:lnSpc>
                <a:spcPct val="70000"/>
              </a:lnSpc>
              <a:buNone/>
            </a:pPr>
            <a:r>
              <a:rPr lang="en-US" altLang="zh-CN" dirty="0">
                <a:latin typeface="Courier New" panose="02070309020205020404" pitchFamily="49" charset="0"/>
              </a:rPr>
              <a:t>	 </a:t>
            </a:r>
          </a:p>
          <a:p>
            <a:pPr marL="400050" lvl="1" indent="0">
              <a:lnSpc>
                <a:spcPct val="70000"/>
              </a:lnSpc>
              <a:buNone/>
            </a:pPr>
            <a:r>
              <a:rPr lang="en-US" altLang="zh-CN" dirty="0">
                <a:latin typeface="Courier New" panose="02070309020205020404" pitchFamily="49" charset="0"/>
              </a:rPr>
              <a:t>	for (row = 0; row &lt; N; row++)</a:t>
            </a:r>
          </a:p>
          <a:p>
            <a:pPr marL="400050" lvl="1" indent="0">
              <a:lnSpc>
                <a:spcPct val="70000"/>
              </a:lnSpc>
              <a:buNone/>
            </a:pPr>
            <a:r>
              <a:rPr lang="en-US" altLang="zh-CN" dirty="0">
                <a:latin typeface="Courier New" panose="02070309020205020404" pitchFamily="49" charset="0"/>
              </a:rPr>
              <a:t>	    for (col = 0; col &lt; N; col++)</a:t>
            </a:r>
          </a:p>
          <a:p>
            <a:pPr marL="400050" lvl="1" indent="0">
              <a:lnSpc>
                <a:spcPct val="70000"/>
              </a:lnSpc>
              <a:buNone/>
            </a:pPr>
            <a:r>
              <a:rPr lang="en-US" altLang="zh-CN" dirty="0">
                <a:latin typeface="Courier New" panose="02070309020205020404" pitchFamily="49" charset="0"/>
              </a:rPr>
              <a:t>	        if (row == col)</a:t>
            </a:r>
          </a:p>
          <a:p>
            <a:pPr marL="400050" lvl="1" indent="0">
              <a:lnSpc>
                <a:spcPct val="70000"/>
              </a:lnSpc>
              <a:buNone/>
            </a:pPr>
            <a:r>
              <a:rPr lang="en-US" altLang="zh-CN" dirty="0">
                <a:latin typeface="Courier New" panose="02070309020205020404" pitchFamily="49" charset="0"/>
              </a:rPr>
              <a:t>	             ident[row][col] = 1.0;</a:t>
            </a:r>
          </a:p>
          <a:p>
            <a:pPr marL="400050" lvl="1" indent="0">
              <a:lnSpc>
                <a:spcPct val="70000"/>
              </a:lnSpc>
              <a:buNone/>
            </a:pPr>
            <a:r>
              <a:rPr lang="en-US" altLang="zh-CN" dirty="0">
                <a:latin typeface="Courier New" panose="02070309020205020404" pitchFamily="49" charset="0"/>
              </a:rPr>
              <a:t>	        else</a:t>
            </a:r>
          </a:p>
          <a:p>
            <a:pPr marL="400050" lvl="1" indent="0">
              <a:lnSpc>
                <a:spcPct val="70000"/>
              </a:lnSpc>
              <a:buNone/>
            </a:pPr>
            <a:r>
              <a:rPr lang="en-US" altLang="zh-CN" dirty="0">
                <a:latin typeface="Courier New" panose="02070309020205020404" pitchFamily="49" charset="0"/>
              </a:rPr>
              <a:t>	             ident[row][col] = 0.0;</a:t>
            </a:r>
          </a:p>
        </p:txBody>
      </p:sp>
    </p:spTree>
    <p:extLst>
      <p:ext uri="{BB962C8B-B14F-4D97-AF65-F5344CB8AC3E}">
        <p14:creationId xmlns:p14="http://schemas.microsoft.com/office/powerpoint/2010/main" val="50015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8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8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8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idx="4294967295"/>
          </p:nvPr>
        </p:nvSpPr>
        <p:spPr>
          <a:xfrm>
            <a:off x="1825624" y="498475"/>
            <a:ext cx="8540750" cy="720725"/>
          </a:xfrm>
        </p:spPr>
        <p:txBody>
          <a:bodyPr vert="horz" wrap="square" lIns="92075" tIns="46038" rIns="92075" bIns="46038" numCol="1" anchor="ctr" anchorCtr="0" compatLnSpc="1">
            <a:prstTxWarp prst="textNoShape">
              <a:avLst/>
            </a:prstTxWarp>
          </a:bodyPr>
          <a:lstStyle/>
          <a:p>
            <a:r>
              <a:rPr lang="en-US" altLang="zh-CN" dirty="0"/>
              <a:t> </a:t>
            </a:r>
            <a:r>
              <a:rPr lang="zh-CN" altLang="en-US" dirty="0"/>
              <a:t>多维数组初始化</a:t>
            </a:r>
            <a:endParaRPr lang="en-US" altLang="zh-CN" dirty="0"/>
          </a:p>
        </p:txBody>
      </p:sp>
      <p:sp>
        <p:nvSpPr>
          <p:cNvPr id="175107" name="Content Placeholder 2"/>
          <p:cNvSpPr>
            <a:spLocks noGrp="1"/>
          </p:cNvSpPr>
          <p:nvPr>
            <p:ph idx="4294967295"/>
          </p:nvPr>
        </p:nvSpPr>
        <p:spPr>
          <a:xfrm>
            <a:off x="457200" y="1524000"/>
            <a:ext cx="11277599" cy="5253039"/>
          </a:xfrm>
        </p:spPr>
        <p:txBody>
          <a:bodyPr vert="horz" wrap="square" lIns="92075" tIns="46038" rIns="92075" bIns="46038" numCol="1" anchor="t" anchorCtr="0" compatLnSpc="1">
            <a:prstTxWarp prst="textNoShape">
              <a:avLst/>
            </a:prstTxWarp>
          </a:bodyPr>
          <a:lstStyle/>
          <a:p>
            <a:pPr>
              <a:lnSpc>
                <a:spcPts val="2800"/>
              </a:lnSpc>
              <a:spcBef>
                <a:spcPts val="1200"/>
              </a:spcBef>
            </a:pPr>
            <a:r>
              <a:rPr lang="zh-CN" altLang="en-US" sz="2400" dirty="0"/>
              <a:t>通过嵌套一维初始化式的方法可以产生二维数组的初始化式：</a:t>
            </a:r>
          </a:p>
          <a:p>
            <a:pPr lvl="1">
              <a:lnSpc>
                <a:spcPts val="2800"/>
              </a:lnSpc>
              <a:spcBef>
                <a:spcPts val="1200"/>
              </a:spcBef>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m[5][9] = {{1, 1, 1, 1, 1, 0, 1, 1, 1},</a:t>
            </a:r>
          </a:p>
          <a:p>
            <a:pPr lvl="1">
              <a:lnSpc>
                <a:spcPts val="28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{0, 1, 0, 1, 0, 1, 0, 1, 0},</a:t>
            </a:r>
          </a:p>
          <a:p>
            <a:pPr lvl="1">
              <a:lnSpc>
                <a:spcPts val="28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{0, 1, 0, 1, 1, 0, 0, 1, 0},</a:t>
            </a:r>
          </a:p>
          <a:p>
            <a:pPr lvl="1">
              <a:lnSpc>
                <a:spcPts val="28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{1, 1, 0, 1, 0, 0, 0, 1, 0},</a:t>
            </a:r>
          </a:p>
          <a:p>
            <a:pPr lvl="1">
              <a:lnSpc>
                <a:spcPts val="28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{1, 1, 0, 1, 0, 0, 1, 1, 1}};</a:t>
            </a:r>
          </a:p>
        </p:txBody>
      </p:sp>
    </p:spTree>
    <p:extLst>
      <p:ext uri="{BB962C8B-B14F-4D97-AF65-F5344CB8AC3E}">
        <p14:creationId xmlns:p14="http://schemas.microsoft.com/office/powerpoint/2010/main" val="28165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5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idx="4294967295"/>
          </p:nvPr>
        </p:nvSpPr>
        <p:spPr>
          <a:xfrm>
            <a:off x="1825624" y="498475"/>
            <a:ext cx="8540750" cy="720725"/>
          </a:xfrm>
        </p:spPr>
        <p:txBody>
          <a:bodyPr vert="horz" wrap="square" lIns="92075" tIns="46038" rIns="92075" bIns="46038" numCol="1" anchor="ctr" anchorCtr="0" compatLnSpc="1">
            <a:prstTxWarp prst="textNoShape">
              <a:avLst/>
            </a:prstTxWarp>
          </a:bodyPr>
          <a:lstStyle/>
          <a:p>
            <a:r>
              <a:rPr lang="en-US" altLang="zh-CN" dirty="0"/>
              <a:t> </a:t>
            </a:r>
            <a:r>
              <a:rPr lang="zh-CN" altLang="en-US" dirty="0"/>
              <a:t>多维数组初始化</a:t>
            </a:r>
            <a:endParaRPr lang="en-US" altLang="zh-CN" dirty="0"/>
          </a:p>
        </p:txBody>
      </p:sp>
      <p:sp>
        <p:nvSpPr>
          <p:cNvPr id="175107" name="Content Placeholder 2"/>
          <p:cNvSpPr>
            <a:spLocks noGrp="1"/>
          </p:cNvSpPr>
          <p:nvPr>
            <p:ph idx="4294967295"/>
          </p:nvPr>
        </p:nvSpPr>
        <p:spPr>
          <a:xfrm>
            <a:off x="457200" y="1371600"/>
            <a:ext cx="11430000" cy="5405439"/>
          </a:xfrm>
        </p:spPr>
        <p:txBody>
          <a:bodyPr vert="horz" wrap="square" lIns="92075" tIns="46038" rIns="92075" bIns="46038" numCol="1" anchor="t" anchorCtr="0" compatLnSpc="1">
            <a:prstTxWarp prst="textNoShape">
              <a:avLst/>
            </a:prstTxWarp>
          </a:bodyPr>
          <a:lstStyle/>
          <a:p>
            <a:pPr>
              <a:lnSpc>
                <a:spcPts val="3300"/>
              </a:lnSpc>
              <a:spcBef>
                <a:spcPts val="1200"/>
              </a:spcBef>
            </a:pPr>
            <a:r>
              <a:rPr lang="zh-CN" altLang="en-US" sz="2400" dirty="0"/>
              <a:t>构造高维数组的初始化式采用类似的方法。</a:t>
            </a:r>
            <a:endParaRPr lang="en-US" altLang="zh-CN" sz="2400" dirty="0"/>
          </a:p>
          <a:p>
            <a:pPr>
              <a:lnSpc>
                <a:spcPts val="3300"/>
              </a:lnSpc>
              <a:spcBef>
                <a:spcPts val="1200"/>
              </a:spcBef>
            </a:pPr>
            <a:r>
              <a:rPr lang="en-US" altLang="zh-CN" sz="2400" dirty="0"/>
              <a:t>C</a:t>
            </a:r>
            <a:r>
              <a:rPr lang="zh-CN" altLang="en-US" sz="2400" dirty="0"/>
              <a:t>语言为多维数组提供了</a:t>
            </a:r>
            <a:r>
              <a:rPr lang="zh-CN" altLang="en-US" sz="2400" dirty="0">
                <a:solidFill>
                  <a:schemeClr val="hlink"/>
                </a:solidFill>
              </a:rPr>
              <a:t>多种</a:t>
            </a:r>
            <a:r>
              <a:rPr lang="zh-CN" altLang="en-US" sz="2400" dirty="0"/>
              <a:t>方法来缩写初始化式：</a:t>
            </a:r>
          </a:p>
          <a:p>
            <a:pPr>
              <a:lnSpc>
                <a:spcPts val="3300"/>
              </a:lnSpc>
              <a:spcBef>
                <a:spcPts val="1200"/>
              </a:spcBef>
            </a:pPr>
            <a:r>
              <a:rPr lang="zh-CN" altLang="en-US" sz="2400" dirty="0">
                <a:latin typeface="Courier New" panose="02070309020205020404" pitchFamily="49" charset="0"/>
              </a:rPr>
              <a:t>如果初始化式不大到足以填满整个多维数组，那么把数组中剩余的元素赋值为</a:t>
            </a:r>
            <a:r>
              <a:rPr lang="en-US" altLang="zh-CN" sz="2400" dirty="0">
                <a:latin typeface="Courier New" panose="02070309020205020404" pitchFamily="49" charset="0"/>
              </a:rPr>
              <a:t>0</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pPr>
              <a:lnSpc>
                <a:spcPts val="3300"/>
              </a:lnSpc>
              <a:spcBef>
                <a:spcPts val="1200"/>
              </a:spcBef>
            </a:pPr>
            <a:r>
              <a:rPr lang="zh-CN" altLang="en-US" sz="2400" dirty="0">
                <a:latin typeface="Courier New" panose="02070309020205020404" pitchFamily="49" charset="0"/>
              </a:rPr>
              <a:t>下面的初始化式只填满了数组</a:t>
            </a:r>
            <a:r>
              <a:rPr lang="en-US" altLang="zh-CN" sz="2400" dirty="0">
                <a:latin typeface="Courier New" panose="02070309020205020404" pitchFamily="49" charset="0"/>
              </a:rPr>
              <a:t>m</a:t>
            </a:r>
            <a:r>
              <a:rPr lang="zh-CN" altLang="en-US" sz="2400" dirty="0">
                <a:latin typeface="Courier New" panose="02070309020205020404" pitchFamily="49" charset="0"/>
              </a:rPr>
              <a:t>的前三行；后边的两行将赋值为</a:t>
            </a:r>
            <a:r>
              <a:rPr lang="en-US" altLang="zh-CN" sz="2400" dirty="0">
                <a:latin typeface="Courier New" panose="02070309020205020404" pitchFamily="49" charset="0"/>
              </a:rPr>
              <a:t>0</a:t>
            </a:r>
            <a:r>
              <a:rPr lang="zh-CN" altLang="en-US" sz="2400" dirty="0">
                <a:latin typeface="Courier New" panose="02070309020205020404" pitchFamily="49" charset="0"/>
              </a:rPr>
              <a:t>：</a:t>
            </a:r>
          </a:p>
          <a:p>
            <a:pPr lvl="1">
              <a:lnSpc>
                <a:spcPts val="3300"/>
              </a:lnSpc>
              <a:spcBef>
                <a:spcPts val="1200"/>
              </a:spcBef>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m[5][9] = {{1, 1, 1, 1, 1, 0, 1, 1, 1},</a:t>
            </a:r>
          </a:p>
          <a:p>
            <a:pPr lvl="1">
              <a:lnSpc>
                <a:spcPts val="33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{0, 1, 0, 1, 0, 1, 0, 1, 0},</a:t>
            </a:r>
          </a:p>
          <a:p>
            <a:pPr lvl="1">
              <a:lnSpc>
                <a:spcPts val="33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{0, 1, 0, 1, 1, 0, 0, 1, 0}};</a:t>
            </a:r>
            <a:endParaRPr lang="en-US" altLang="zh-CN" dirty="0"/>
          </a:p>
        </p:txBody>
      </p:sp>
    </p:spTree>
    <p:extLst>
      <p:ext uri="{BB962C8B-B14F-4D97-AF65-F5344CB8AC3E}">
        <p14:creationId xmlns:p14="http://schemas.microsoft.com/office/powerpoint/2010/main" val="337949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1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1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51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idx="4294967295"/>
          </p:nvPr>
        </p:nvSpPr>
        <p:spPr>
          <a:xfrm>
            <a:off x="1825625" y="382587"/>
            <a:ext cx="8662988" cy="684213"/>
          </a:xfrm>
        </p:spPr>
        <p:txBody>
          <a:bodyPr vert="horz" wrap="square" lIns="92075" tIns="46038" rIns="92075" bIns="46038" numCol="1" anchor="ctr" anchorCtr="0" compatLnSpc="1">
            <a:prstTxWarp prst="textNoShape">
              <a:avLst/>
            </a:prstTxWarp>
          </a:bodyPr>
          <a:lstStyle/>
          <a:p>
            <a:r>
              <a:rPr lang="zh-CN" altLang="en-US" dirty="0"/>
              <a:t>多维数组初始化</a:t>
            </a:r>
            <a:endParaRPr lang="en-US" altLang="zh-CN" dirty="0"/>
          </a:p>
        </p:txBody>
      </p:sp>
      <p:sp>
        <p:nvSpPr>
          <p:cNvPr id="177155" name="Content Placeholder 2"/>
          <p:cNvSpPr>
            <a:spLocks noGrp="1"/>
          </p:cNvSpPr>
          <p:nvPr>
            <p:ph idx="4294967295"/>
          </p:nvPr>
        </p:nvSpPr>
        <p:spPr>
          <a:xfrm>
            <a:off x="152400" y="1076131"/>
            <a:ext cx="8537575" cy="5437188"/>
          </a:xfrm>
        </p:spPr>
        <p:txBody>
          <a:bodyPr vert="horz" wrap="square" lIns="92075" tIns="46038" rIns="92075" bIns="46038" numCol="1" anchor="t" anchorCtr="0" compatLnSpc="1">
            <a:prstTxWarp prst="textNoShape">
              <a:avLst/>
            </a:prstTxWarp>
          </a:bodyPr>
          <a:lstStyle/>
          <a:p>
            <a:pPr>
              <a:lnSpc>
                <a:spcPct val="110000"/>
              </a:lnSpc>
              <a:spcBef>
                <a:spcPct val="5000"/>
              </a:spcBef>
            </a:pPr>
            <a:r>
              <a:rPr lang="zh-CN" altLang="en-US" sz="2000" dirty="0">
                <a:latin typeface="Courier New" panose="02070309020205020404" pitchFamily="49" charset="0"/>
              </a:rPr>
              <a:t>如果内层的列表不大到足以填满数组的一行，那么把此行剩余的元素初始化为</a:t>
            </a:r>
            <a:r>
              <a:rPr lang="en-US" altLang="zh-CN" sz="2000" dirty="0">
                <a:latin typeface="Courier New" panose="02070309020205020404" pitchFamily="49" charset="0"/>
              </a:rPr>
              <a:t>0</a:t>
            </a:r>
            <a:r>
              <a:rPr lang="zh-CN" altLang="en-US" sz="2000" dirty="0">
                <a:latin typeface="Courier New" panose="02070309020205020404" pitchFamily="49" charset="0"/>
              </a:rPr>
              <a:t>：</a:t>
            </a:r>
          </a:p>
          <a:p>
            <a:pPr lvl="1">
              <a:lnSpc>
                <a:spcPct val="110000"/>
              </a:lnSpc>
              <a:spcBef>
                <a:spcPct val="5000"/>
              </a:spcBef>
              <a:buFont typeface="Wingdings" panose="05000000000000000000" pitchFamily="2" charset="2"/>
              <a:buNone/>
            </a:pPr>
            <a:r>
              <a:rPr lang="en-US" altLang="zh-CN" sz="1800" dirty="0" err="1">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m[5][9] = {{1, 1, 1, 1, 1, 0, 1, 1, 1},</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{0, 1, 0, 1, 0, 1, 0, 1},</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{0, 1, 0, 1, 1, 0, 0, 1},</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{1, 1, 0, 1, 0, 0, 0, 1},</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{1, 1, 0, 1, 0, 0, 1, 1, 1}};</a:t>
            </a:r>
            <a:endParaRPr lang="zh-CN" altLang="en-US" sz="1800" dirty="0">
              <a:latin typeface="Courier New" panose="02070309020205020404" pitchFamily="49" charset="0"/>
            </a:endParaRPr>
          </a:p>
          <a:p>
            <a:pPr>
              <a:lnSpc>
                <a:spcPct val="110000"/>
              </a:lnSpc>
              <a:spcBef>
                <a:spcPct val="5000"/>
              </a:spcBef>
            </a:pPr>
            <a:r>
              <a:rPr lang="zh-CN" altLang="en-US" sz="2000" dirty="0"/>
              <a:t>甚至可以忽略掉内层的大括号：</a:t>
            </a:r>
          </a:p>
          <a:p>
            <a:pPr lvl="1">
              <a:lnSpc>
                <a:spcPct val="110000"/>
              </a:lnSpc>
              <a:spcBef>
                <a:spcPct val="5000"/>
              </a:spcBef>
              <a:buFont typeface="Wingdings" panose="05000000000000000000" pitchFamily="2" charset="2"/>
              <a:buNone/>
            </a:pPr>
            <a:r>
              <a:rPr lang="en-US" altLang="zh-CN" sz="1800" dirty="0" err="1">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m[5][9] = {1, 1, 1, 1, 1, 0, 1, 1, 1,</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0, 1, 0, 1, 0, 1, 0, 1, 0,</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0, 1, 0, 1, 1, 0, 0, 1, 0,</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1, 1, 0, 1, 0, 0, 0, 1, 0,</a:t>
            </a:r>
          </a:p>
          <a:p>
            <a:pPr lvl="1">
              <a:lnSpc>
                <a:spcPct val="110000"/>
              </a:lnSpc>
              <a:spcBef>
                <a:spcPct val="5000"/>
              </a:spcBef>
              <a:buFont typeface="Wingdings" panose="05000000000000000000" pitchFamily="2" charset="2"/>
              <a:buNone/>
            </a:pPr>
            <a:r>
              <a:rPr lang="en-US" altLang="zh-CN" sz="1800" dirty="0">
                <a:latin typeface="Courier New" panose="02070309020205020404" pitchFamily="49" charset="0"/>
                <a:cs typeface="Courier New" panose="02070309020205020404" pitchFamily="49" charset="0"/>
              </a:rPr>
              <a:t>               1, 1, 0, 1, 0, 0, 1, 1, 1};</a:t>
            </a:r>
          </a:p>
          <a:p>
            <a:pPr lvl="1">
              <a:lnSpc>
                <a:spcPct val="110000"/>
              </a:lnSpc>
              <a:spcBef>
                <a:spcPct val="5000"/>
              </a:spcBef>
              <a:buFont typeface="Wingdings" panose="05000000000000000000" pitchFamily="2" charset="2"/>
              <a:buNone/>
            </a:pPr>
            <a:r>
              <a:rPr lang="zh-CN" altLang="en-US" sz="1800" dirty="0"/>
              <a:t>因为一旦编译器发现足够的数值填满一行，它就开始填充下一行。</a:t>
            </a:r>
            <a:endParaRPr lang="en-US" altLang="zh-CN" sz="1800" dirty="0"/>
          </a:p>
        </p:txBody>
      </p:sp>
      <p:sp>
        <p:nvSpPr>
          <p:cNvPr id="2" name="矩形 1"/>
          <p:cNvSpPr/>
          <p:nvPr/>
        </p:nvSpPr>
        <p:spPr>
          <a:xfrm>
            <a:off x="8296275" y="2590800"/>
            <a:ext cx="3733800" cy="1943802"/>
          </a:xfrm>
          <a:prstGeom prst="rect">
            <a:avLst/>
          </a:prstGeom>
          <a:solidFill>
            <a:srgbClr val="FFFFCC"/>
          </a:solidFill>
          <a:ln>
            <a:solidFill>
              <a:srgbClr val="C00000"/>
            </a:solidFill>
          </a:ln>
        </p:spPr>
        <p:txBody>
          <a:bodyPr wrap="square">
            <a:spAutoFit/>
          </a:bodyPr>
          <a:lstStyle/>
          <a:p>
            <a:pPr>
              <a:lnSpc>
                <a:spcPct val="150000"/>
              </a:lnSpc>
              <a:spcBef>
                <a:spcPts val="600"/>
              </a:spcBef>
            </a:pPr>
            <a:r>
              <a:rPr lang="zh-CN" altLang="en-US" sz="2000" b="1" dirty="0">
                <a:latin typeface="黑体" panose="02010609060101010101" pitchFamily="49" charset="-122"/>
                <a:ea typeface="黑体" panose="02010609060101010101" pitchFamily="49" charset="-122"/>
              </a:rPr>
              <a:t>在多维数组中忽略掉内层的大括号是很危险的</a:t>
            </a:r>
            <a:r>
              <a:rPr lang="en-US" altLang="zh-CN" sz="2000" b="1" dirty="0">
                <a:latin typeface="黑体" panose="02010609060101010101" pitchFamily="49" charset="-122"/>
                <a:ea typeface="黑体" panose="02010609060101010101" pitchFamily="49" charset="-122"/>
              </a:rPr>
              <a:t>;</a:t>
            </a:r>
          </a:p>
          <a:p>
            <a:pPr>
              <a:lnSpc>
                <a:spcPct val="150000"/>
              </a:lnSpc>
              <a:spcBef>
                <a:spcPts val="600"/>
              </a:spcBef>
            </a:pPr>
            <a:r>
              <a:rPr lang="zh-CN" altLang="en-US" sz="2000" b="1" dirty="0">
                <a:latin typeface="黑体" panose="02010609060101010101" pitchFamily="49" charset="-122"/>
                <a:ea typeface="黑体" panose="02010609060101010101" pitchFamily="49" charset="-122"/>
              </a:rPr>
              <a:t>因为额外的元素</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或者丢失的元素</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将会影响剩下的初始化式。</a:t>
            </a:r>
            <a:endParaRPr lang="en-US" altLang="zh-CN" sz="2000" b="1" dirty="0">
              <a:latin typeface="黑体" panose="02010609060101010101" pitchFamily="49" charset="-122"/>
              <a:ea typeface="黑体" panose="02010609060101010101" pitchFamily="49" charset="-122"/>
              <a:cs typeface="Courier New" panose="02070309020205020404" pitchFamily="49" charset="0"/>
            </a:endParaRPr>
          </a:p>
        </p:txBody>
      </p:sp>
    </p:spTree>
    <p:extLst>
      <p:ext uri="{BB962C8B-B14F-4D97-AF65-F5344CB8AC3E}">
        <p14:creationId xmlns:p14="http://schemas.microsoft.com/office/powerpoint/2010/main" val="119623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多维数组初始化</a:t>
            </a:r>
            <a:endParaRPr lang="en-US" altLang="zh-CN"/>
          </a:p>
        </p:txBody>
      </p:sp>
      <p:sp>
        <p:nvSpPr>
          <p:cNvPr id="179203" name="Content Placeholder 2"/>
          <p:cNvSpPr>
            <a:spLocks noGrp="1"/>
          </p:cNvSpPr>
          <p:nvPr>
            <p:ph idx="4294967295"/>
          </p:nvPr>
        </p:nvSpPr>
        <p:spPr>
          <a:xfrm>
            <a:off x="304800" y="1600200"/>
            <a:ext cx="11480800" cy="4953000"/>
          </a:xfrm>
        </p:spPr>
        <p:txBody>
          <a:bodyPr vert="horz" wrap="square" lIns="92075" tIns="46038" rIns="92075" bIns="46038" numCol="1" anchor="t" anchorCtr="0" compatLnSpc="1">
            <a:prstTxWarp prst="textNoShape">
              <a:avLst/>
            </a:prstTxWarp>
          </a:bodyPr>
          <a:lstStyle/>
          <a:p>
            <a:pPr>
              <a:lnSpc>
                <a:spcPct val="140000"/>
              </a:lnSpc>
              <a:spcBef>
                <a:spcPct val="35000"/>
              </a:spcBef>
            </a:pPr>
            <a:r>
              <a:rPr lang="en-US" altLang="zh-CN" dirty="0">
                <a:latin typeface="Courier New" panose="02070309020205020404" pitchFamily="49" charset="0"/>
              </a:rPr>
              <a:t>C99</a:t>
            </a:r>
            <a:r>
              <a:rPr lang="zh-CN" altLang="en-US" dirty="0">
                <a:latin typeface="Courier New" panose="02070309020205020404" pitchFamily="49" charset="0"/>
              </a:rPr>
              <a:t>的指定初始化式对多维数组也有效。</a:t>
            </a:r>
            <a:endParaRPr lang="en-US" altLang="zh-CN" dirty="0">
              <a:latin typeface="Courier New" panose="02070309020205020404" pitchFamily="49" charset="0"/>
            </a:endParaRPr>
          </a:p>
          <a:p>
            <a:pPr>
              <a:lnSpc>
                <a:spcPct val="140000"/>
              </a:lnSpc>
              <a:spcBef>
                <a:spcPct val="35000"/>
              </a:spcBef>
            </a:pPr>
            <a:r>
              <a:rPr lang="zh-CN" altLang="en-US" dirty="0">
                <a:latin typeface="Courier New" panose="02070309020205020404" pitchFamily="49" charset="0"/>
              </a:rPr>
              <a:t>例如：可以这样创建</a:t>
            </a:r>
            <a:r>
              <a:rPr lang="en-US" altLang="zh-CN" dirty="0">
                <a:latin typeface="Courier New" panose="02070309020205020404" pitchFamily="49" charset="0"/>
              </a:rPr>
              <a:t> 2 × 2 </a:t>
            </a:r>
            <a:r>
              <a:rPr lang="zh-CN" altLang="en-US" dirty="0">
                <a:latin typeface="Courier New" panose="02070309020205020404" pitchFamily="49" charset="0"/>
              </a:rPr>
              <a:t>的单位矩阵：</a:t>
            </a:r>
          </a:p>
          <a:p>
            <a:pPr>
              <a:lnSpc>
                <a:spcPct val="140000"/>
              </a:lnSpc>
              <a:spcBef>
                <a:spcPct val="35000"/>
              </a:spcBef>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double ident[2][2] = {[0][0] = 1.0, [1][1] = 1.0};</a:t>
            </a:r>
          </a:p>
          <a:p>
            <a:pPr>
              <a:lnSpc>
                <a:spcPct val="140000"/>
              </a:lnSpc>
              <a:spcBef>
                <a:spcPct val="35000"/>
              </a:spcBef>
            </a:pPr>
            <a:r>
              <a:rPr lang="zh-CN" altLang="en-US" dirty="0">
                <a:latin typeface="Courier New" panose="02070309020205020404" pitchFamily="49" charset="0"/>
              </a:rPr>
              <a:t>像通常一样，没有指定值的元素都默认置为</a:t>
            </a:r>
            <a:r>
              <a:rPr lang="en-US" altLang="zh-CN" dirty="0">
                <a:latin typeface="Courier New" panose="02070309020205020404" pitchFamily="49" charset="0"/>
              </a:rPr>
              <a:t>0</a:t>
            </a:r>
            <a:r>
              <a:rPr lang="zh-CN" altLang="en-US" dirty="0">
                <a:latin typeface="Courier New" panose="02070309020205020404" pitchFamily="49" charset="0"/>
              </a:rPr>
              <a:t>。</a:t>
            </a:r>
          </a:p>
        </p:txBody>
      </p:sp>
    </p:spTree>
    <p:extLst>
      <p:ext uri="{BB962C8B-B14F-4D97-AF65-F5344CB8AC3E}">
        <p14:creationId xmlns:p14="http://schemas.microsoft.com/office/powerpoint/2010/main" val="4002066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常量数组</a:t>
            </a:r>
          </a:p>
        </p:txBody>
      </p:sp>
      <p:sp>
        <p:nvSpPr>
          <p:cNvPr id="180227" name="Content Placeholder 2"/>
          <p:cNvSpPr>
            <a:spLocks noGrp="1"/>
          </p:cNvSpPr>
          <p:nvPr>
            <p:ph idx="4294967295"/>
          </p:nvPr>
        </p:nvSpPr>
        <p:spPr>
          <a:xfrm>
            <a:off x="228600" y="1371600"/>
            <a:ext cx="11734800" cy="4973638"/>
          </a:xfrm>
        </p:spPr>
        <p:txBody>
          <a:bodyPr vert="horz" wrap="square" lIns="92075" tIns="46038" rIns="92075" bIns="46038" numCol="1" anchor="t" anchorCtr="0" compatLnSpc="1">
            <a:prstTxWarp prst="textNoShape">
              <a:avLst/>
            </a:prstTxWarp>
          </a:bodyPr>
          <a:lstStyle/>
          <a:p>
            <a:pPr>
              <a:lnSpc>
                <a:spcPct val="135000"/>
              </a:lnSpc>
              <a:spcBef>
                <a:spcPts val="1200"/>
              </a:spcBef>
            </a:pPr>
            <a:r>
              <a:rPr lang="zh-CN" altLang="en-US" sz="2300" dirty="0">
                <a:latin typeface="Times New Roman" panose="02020603050405020304" pitchFamily="18" charset="0"/>
              </a:rPr>
              <a:t>无论一维数组还是多维数组，可以通过关键字 </a:t>
            </a:r>
            <a:r>
              <a:rPr lang="en-US" altLang="zh-CN" sz="2300" dirty="0" err="1">
                <a:solidFill>
                  <a:srgbClr val="FF0000"/>
                </a:solidFill>
                <a:latin typeface="Times New Roman" panose="02020603050405020304" pitchFamily="18" charset="0"/>
              </a:rPr>
              <a:t>const</a:t>
            </a:r>
            <a:r>
              <a:rPr lang="zh-CN" altLang="en-US" sz="2300" dirty="0">
                <a:latin typeface="Times New Roman" panose="02020603050405020304" pitchFamily="18" charset="0"/>
              </a:rPr>
              <a:t>，将其变为“常量”：</a:t>
            </a:r>
            <a:endParaRPr lang="en-US" altLang="zh-CN" sz="2300" dirty="0">
              <a:latin typeface="Times New Roman" panose="02020603050405020304" pitchFamily="18" charset="0"/>
            </a:endParaRPr>
          </a:p>
          <a:p>
            <a:pPr marL="457200" lvl="1" indent="0">
              <a:lnSpc>
                <a:spcPct val="135000"/>
              </a:lnSpc>
              <a:spcBef>
                <a:spcPts val="1200"/>
              </a:spcBef>
              <a:buNone/>
            </a:pPr>
            <a:r>
              <a:rPr lang="en-US" altLang="zh-CN" sz="2200" dirty="0" err="1">
                <a:latin typeface="Times New Roman" panose="02020603050405020304" pitchFamily="18" charset="0"/>
                <a:cs typeface="Courier New" panose="02070309020205020404" pitchFamily="49" charset="0"/>
              </a:rPr>
              <a:t>const</a:t>
            </a:r>
            <a:r>
              <a:rPr lang="en-US" altLang="zh-CN" sz="2200" dirty="0">
                <a:latin typeface="Times New Roman" panose="02020603050405020304" pitchFamily="18" charset="0"/>
                <a:cs typeface="Courier New" panose="02070309020205020404" pitchFamily="49" charset="0"/>
              </a:rPr>
              <a:t> char </a:t>
            </a:r>
            <a:r>
              <a:rPr lang="en-US" altLang="zh-CN" sz="2200" dirty="0" err="1">
                <a:latin typeface="Times New Roman" panose="02020603050405020304" pitchFamily="18" charset="0"/>
                <a:cs typeface="Courier New" panose="02070309020205020404" pitchFamily="49" charset="0"/>
              </a:rPr>
              <a:t>hex_chars</a:t>
            </a:r>
            <a:r>
              <a:rPr lang="en-US" altLang="zh-CN" sz="2200" dirty="0">
                <a:latin typeface="Times New Roman" panose="02020603050405020304" pitchFamily="18" charset="0"/>
                <a:cs typeface="Courier New" panose="02070309020205020404" pitchFamily="49" charset="0"/>
              </a:rPr>
              <a:t>[] = {'0', '1', '2', '3', '4', '5', '6', '7', '8', '9',  'A', 'B', 'C', 'D', 'E', 'F'};</a:t>
            </a:r>
          </a:p>
          <a:p>
            <a:pPr>
              <a:lnSpc>
                <a:spcPct val="135000"/>
              </a:lnSpc>
              <a:spcBef>
                <a:spcPts val="1200"/>
              </a:spcBef>
            </a:pPr>
            <a:r>
              <a:rPr lang="zh-CN" altLang="en-US" sz="2300" dirty="0">
                <a:latin typeface="Times New Roman" panose="02020603050405020304" pitchFamily="18" charset="0"/>
              </a:rPr>
              <a:t>程序不能对声明为</a:t>
            </a:r>
            <a:r>
              <a:rPr lang="en-US" altLang="zh-CN" sz="2300" dirty="0" err="1">
                <a:latin typeface="Times New Roman" panose="02020603050405020304" pitchFamily="18" charset="0"/>
              </a:rPr>
              <a:t>const</a:t>
            </a:r>
            <a:r>
              <a:rPr lang="zh-CN" altLang="en-US" sz="2300" dirty="0">
                <a:latin typeface="Times New Roman" panose="02020603050405020304" pitchFamily="18" charset="0"/>
              </a:rPr>
              <a:t>的数组进行修改。</a:t>
            </a:r>
          </a:p>
          <a:p>
            <a:pPr>
              <a:lnSpc>
                <a:spcPct val="135000"/>
              </a:lnSpc>
              <a:spcBef>
                <a:spcPts val="1200"/>
              </a:spcBef>
            </a:pPr>
            <a:r>
              <a:rPr lang="zh-CN" altLang="en-US" sz="2300" dirty="0">
                <a:latin typeface="Courier New" panose="02070309020205020404" pitchFamily="49" charset="0"/>
              </a:rPr>
              <a:t>声明数组是</a:t>
            </a:r>
            <a:r>
              <a:rPr lang="en-US" altLang="zh-CN" sz="2300" dirty="0" err="1">
                <a:latin typeface="Courier New" panose="02070309020205020404" pitchFamily="49" charset="0"/>
              </a:rPr>
              <a:t>const</a:t>
            </a:r>
            <a:r>
              <a:rPr lang="zh-CN" altLang="en-US" sz="2300" dirty="0">
                <a:latin typeface="Courier New" panose="02070309020205020404" pitchFamily="49" charset="0"/>
              </a:rPr>
              <a:t>的好处：</a:t>
            </a:r>
            <a:endParaRPr lang="en-US" altLang="zh-CN" sz="2300" dirty="0">
              <a:latin typeface="Courier New" panose="02070309020205020404" pitchFamily="49" charset="0"/>
            </a:endParaRPr>
          </a:p>
          <a:p>
            <a:pPr lvl="1">
              <a:lnSpc>
                <a:spcPct val="135000"/>
              </a:lnSpc>
              <a:spcBef>
                <a:spcPts val="1200"/>
              </a:spcBef>
            </a:pPr>
            <a:r>
              <a:rPr lang="zh-CN" altLang="en-US" sz="2300" dirty="0">
                <a:latin typeface="Courier New" panose="02070309020205020404" pitchFamily="49" charset="0"/>
              </a:rPr>
              <a:t>它表明程序不会改变数组。</a:t>
            </a:r>
            <a:endParaRPr lang="en-US" altLang="zh-CN" sz="2300" dirty="0">
              <a:latin typeface="Courier New" panose="02070309020205020404" pitchFamily="49" charset="0"/>
            </a:endParaRPr>
          </a:p>
          <a:p>
            <a:pPr lvl="1">
              <a:lnSpc>
                <a:spcPct val="135000"/>
              </a:lnSpc>
              <a:spcBef>
                <a:spcPts val="1200"/>
              </a:spcBef>
            </a:pPr>
            <a:r>
              <a:rPr lang="zh-CN" altLang="en-US" sz="2300" dirty="0">
                <a:latin typeface="Courier New" panose="02070309020205020404" pitchFamily="49" charset="0"/>
              </a:rPr>
              <a:t>对编译器发现错误也很有帮助。</a:t>
            </a:r>
            <a:endParaRPr lang="en-US" altLang="zh-CN" sz="2300" dirty="0">
              <a:latin typeface="Courier New" panose="02070309020205020404" pitchFamily="49" charset="0"/>
            </a:endParaRPr>
          </a:p>
          <a:p>
            <a:pPr>
              <a:lnSpc>
                <a:spcPct val="135000"/>
              </a:lnSpc>
              <a:spcBef>
                <a:spcPts val="1200"/>
              </a:spcBef>
            </a:pPr>
            <a:r>
              <a:rPr lang="en-US" altLang="zh-CN" sz="2300" dirty="0" err="1">
                <a:latin typeface="Courier New" panose="02070309020205020404" pitchFamily="49" charset="0"/>
              </a:rPr>
              <a:t>const</a:t>
            </a:r>
            <a:r>
              <a:rPr lang="zh-CN" altLang="en-US" sz="2300" dirty="0">
                <a:latin typeface="Courier New" panose="02070309020205020404" pitchFamily="49" charset="0"/>
              </a:rPr>
              <a:t>的使用不仅限于数组。</a:t>
            </a:r>
            <a:endParaRPr lang="en-US" altLang="zh-CN" sz="2300" dirty="0">
              <a:latin typeface="Courier New" panose="02070309020205020404" pitchFamily="49" charset="0"/>
            </a:endParaRPr>
          </a:p>
        </p:txBody>
      </p:sp>
    </p:spTree>
    <p:extLst>
      <p:ext uri="{BB962C8B-B14F-4D97-AF65-F5344CB8AC3E}">
        <p14:creationId xmlns:p14="http://schemas.microsoft.com/office/powerpoint/2010/main" val="249668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02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02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02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0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p:cNvSpPr>
            <a:spLocks noGrp="1"/>
          </p:cNvSpPr>
          <p:nvPr>
            <p:ph type="title" idx="4294967295"/>
          </p:nvPr>
        </p:nvSpPr>
        <p:spPr>
          <a:xfrm>
            <a:off x="1825625" y="115888"/>
            <a:ext cx="8540750" cy="1143000"/>
          </a:xfrm>
        </p:spPr>
        <p:txBody>
          <a:bodyPr vert="horz" wrap="square" lIns="92075" tIns="46038" rIns="92075" bIns="46038" numCol="1" anchor="ctr" anchorCtr="0" compatLnSpc="1">
            <a:prstTxWarp prst="textNoShape">
              <a:avLst/>
            </a:prstTxWarp>
          </a:bodyPr>
          <a:lstStyle/>
          <a:p>
            <a:r>
              <a:rPr lang="zh-CN" altLang="en-US" dirty="0"/>
              <a:t>程序：发牌</a:t>
            </a:r>
          </a:p>
        </p:txBody>
      </p:sp>
      <p:sp>
        <p:nvSpPr>
          <p:cNvPr id="182275" name="Content Placeholder 2"/>
          <p:cNvSpPr>
            <a:spLocks noGrp="1"/>
          </p:cNvSpPr>
          <p:nvPr>
            <p:ph idx="4294967295"/>
          </p:nvPr>
        </p:nvSpPr>
        <p:spPr>
          <a:xfrm>
            <a:off x="381000" y="1143000"/>
            <a:ext cx="11201399" cy="5202238"/>
          </a:xfrm>
        </p:spPr>
        <p:txBody>
          <a:bodyPr vert="horz" wrap="square" lIns="92075" tIns="46038" rIns="92075" bIns="46038" numCol="1" anchor="t" anchorCtr="0" compatLnSpc="1">
            <a:prstTxWarp prst="textNoShape">
              <a:avLst/>
            </a:prstTxWarp>
          </a:bodyPr>
          <a:lstStyle/>
          <a:p>
            <a:pPr>
              <a:lnSpc>
                <a:spcPts val="3200"/>
              </a:lnSpc>
            </a:pPr>
            <a:r>
              <a:rPr lang="zh-CN" altLang="en-US" sz="2400" dirty="0"/>
              <a:t>程序</a:t>
            </a:r>
            <a:r>
              <a:rPr lang="en-US" altLang="zh-CN" sz="2400" dirty="0" err="1">
                <a:latin typeface="Courier New" panose="02070309020205020404" pitchFamily="49" charset="0"/>
                <a:cs typeface="Courier New" panose="02070309020205020404" pitchFamily="49" charset="0"/>
              </a:rPr>
              <a:t>deal.c</a:t>
            </a:r>
            <a:r>
              <a:rPr lang="zh-CN" altLang="en-US" sz="2400" dirty="0"/>
              <a:t>说明了二维数组和常量数组的用法。</a:t>
            </a:r>
            <a:endParaRPr lang="en-US" altLang="zh-CN" sz="2400" dirty="0"/>
          </a:p>
          <a:p>
            <a:pPr>
              <a:lnSpc>
                <a:spcPts val="3200"/>
              </a:lnSpc>
            </a:pPr>
            <a:r>
              <a:rPr lang="zh-CN" altLang="en-US" sz="2400" dirty="0"/>
              <a:t>程序负责随机发一副标准纸牌。</a:t>
            </a:r>
            <a:endParaRPr lang="en-US" altLang="zh-CN" sz="2400" dirty="0"/>
          </a:p>
          <a:p>
            <a:pPr>
              <a:lnSpc>
                <a:spcPts val="3200"/>
              </a:lnSpc>
            </a:pPr>
            <a:r>
              <a:rPr lang="zh-CN" altLang="en-US" sz="2400" dirty="0"/>
              <a:t>标准纸牌的花色有梅花、方块、红桃或黑桃</a:t>
            </a:r>
            <a:r>
              <a:rPr lang="en-US" altLang="zh-CN" sz="2400" dirty="0"/>
              <a:t>(clubs, diamonds, hearts, or spades) </a:t>
            </a:r>
            <a:r>
              <a:rPr lang="zh-CN" altLang="en-US" sz="2400" dirty="0"/>
              <a:t>，而且纸牌的等级有</a:t>
            </a:r>
            <a:r>
              <a:rPr lang="en-US" altLang="zh-CN" sz="2400" dirty="0"/>
              <a:t>2, 3, 4, 5, 6, 7, 8, 9,  10, J, Q, K</a:t>
            </a:r>
            <a:r>
              <a:rPr lang="zh-CN" altLang="en-US" sz="2400" dirty="0"/>
              <a:t>或</a:t>
            </a:r>
            <a:r>
              <a:rPr lang="en-US" altLang="zh-CN" sz="2400" dirty="0"/>
              <a:t>A)</a:t>
            </a:r>
            <a:r>
              <a:rPr lang="zh-CN" altLang="en-US" sz="2400" dirty="0"/>
              <a:t>。</a:t>
            </a:r>
          </a:p>
          <a:p>
            <a:pPr>
              <a:lnSpc>
                <a:spcPts val="3200"/>
              </a:lnSpc>
            </a:pPr>
            <a:r>
              <a:rPr lang="zh-CN" altLang="en-US" sz="2400" dirty="0"/>
              <a:t>程序需要用户指明手里应该握有几张牌：</a:t>
            </a:r>
            <a:endParaRPr lang="en-US" altLang="zh-CN" sz="2400" dirty="0"/>
          </a:p>
          <a:p>
            <a:pPr marL="400050" lvl="1" indent="0">
              <a:lnSpc>
                <a:spcPts val="3200"/>
              </a:lnSpc>
              <a:buNone/>
            </a:pPr>
            <a:r>
              <a:rPr lang="en-US" altLang="zh-CN" dirty="0">
                <a:solidFill>
                  <a:srgbClr val="006600"/>
                </a:solidFill>
              </a:rPr>
              <a:t>Enter number of cards in hand: 5</a:t>
            </a:r>
          </a:p>
          <a:p>
            <a:pPr marL="400050" lvl="1" indent="0">
              <a:lnSpc>
                <a:spcPts val="3200"/>
              </a:lnSpc>
              <a:buNone/>
            </a:pPr>
            <a:r>
              <a:rPr lang="en-US" altLang="zh-CN" dirty="0">
                <a:solidFill>
                  <a:srgbClr val="006600"/>
                </a:solidFill>
              </a:rPr>
              <a:t>Your hand: 7c 2s 5d as 2h</a:t>
            </a:r>
          </a:p>
          <a:p>
            <a:pPr>
              <a:lnSpc>
                <a:spcPts val="3200"/>
              </a:lnSpc>
            </a:pPr>
            <a:r>
              <a:rPr lang="zh-CN" altLang="en-US" sz="2400" dirty="0"/>
              <a:t>需要解决的问题有：</a:t>
            </a:r>
            <a:endParaRPr lang="en-US" altLang="zh-CN" sz="2400" dirty="0"/>
          </a:p>
          <a:p>
            <a:pPr lvl="1">
              <a:lnSpc>
                <a:spcPts val="3200"/>
              </a:lnSpc>
            </a:pPr>
            <a:r>
              <a:rPr lang="zh-CN" altLang="en-US" dirty="0"/>
              <a:t>如何从一副牌中随机抽取纸牌？</a:t>
            </a:r>
            <a:endParaRPr lang="en-US" altLang="zh-CN" dirty="0"/>
          </a:p>
          <a:p>
            <a:pPr lvl="1">
              <a:lnSpc>
                <a:spcPts val="3200"/>
              </a:lnSpc>
            </a:pPr>
            <a:r>
              <a:rPr lang="zh-CN" altLang="en-US" dirty="0"/>
              <a:t>如何避免两次抽到同一张牌？</a:t>
            </a:r>
            <a:endParaRPr lang="zh-CN" altLang="en-US" sz="2000" dirty="0"/>
          </a:p>
        </p:txBody>
      </p:sp>
    </p:spTree>
    <p:extLst>
      <p:ext uri="{BB962C8B-B14F-4D97-AF65-F5344CB8AC3E}">
        <p14:creationId xmlns:p14="http://schemas.microsoft.com/office/powerpoint/2010/main" val="333433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fade">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fade">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fade">
                                      <p:cBhvr>
                                        <p:cTn id="17" dur="500"/>
                                        <p:tgtEl>
                                          <p:spTgt spid="182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fade">
                                      <p:cBhvr>
                                        <p:cTn id="22" dur="500"/>
                                        <p:tgtEl>
                                          <p:spTgt spid="18227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Effect transition="in" filter="fade">
                                      <p:cBhvr>
                                        <p:cTn id="25" dur="500"/>
                                        <p:tgtEl>
                                          <p:spTgt spid="18227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2275">
                                            <p:txEl>
                                              <p:pRg st="5" end="5"/>
                                            </p:txEl>
                                          </p:spTgt>
                                        </p:tgtEl>
                                        <p:attrNameLst>
                                          <p:attrName>style.visibility</p:attrName>
                                        </p:attrNameLst>
                                      </p:cBhvr>
                                      <p:to>
                                        <p:strVal val="visible"/>
                                      </p:to>
                                    </p:set>
                                    <p:animEffect transition="in" filter="fade">
                                      <p:cBhvr>
                                        <p:cTn id="28" dur="500"/>
                                        <p:tgtEl>
                                          <p:spTgt spid="1822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2275">
                                            <p:txEl>
                                              <p:pRg st="6" end="6"/>
                                            </p:txEl>
                                          </p:spTgt>
                                        </p:tgtEl>
                                        <p:attrNameLst>
                                          <p:attrName>style.visibility</p:attrName>
                                        </p:attrNameLst>
                                      </p:cBhvr>
                                      <p:to>
                                        <p:strVal val="visible"/>
                                      </p:to>
                                    </p:set>
                                    <p:animEffect transition="in" filter="fade">
                                      <p:cBhvr>
                                        <p:cTn id="33" dur="500"/>
                                        <p:tgtEl>
                                          <p:spTgt spid="182275">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2275">
                                            <p:txEl>
                                              <p:pRg st="7" end="7"/>
                                            </p:txEl>
                                          </p:spTgt>
                                        </p:tgtEl>
                                        <p:attrNameLst>
                                          <p:attrName>style.visibility</p:attrName>
                                        </p:attrNameLst>
                                      </p:cBhvr>
                                      <p:to>
                                        <p:strVal val="visible"/>
                                      </p:to>
                                    </p:set>
                                    <p:animEffect transition="in" filter="fade">
                                      <p:cBhvr>
                                        <p:cTn id="36" dur="500"/>
                                        <p:tgtEl>
                                          <p:spTgt spid="18227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2275">
                                            <p:txEl>
                                              <p:pRg st="8" end="8"/>
                                            </p:txEl>
                                          </p:spTgt>
                                        </p:tgtEl>
                                        <p:attrNameLst>
                                          <p:attrName>style.visibility</p:attrName>
                                        </p:attrNameLst>
                                      </p:cBhvr>
                                      <p:to>
                                        <p:strVal val="visible"/>
                                      </p:to>
                                    </p:set>
                                    <p:animEffect transition="in" filter="fade">
                                      <p:cBhvr>
                                        <p:cTn id="39" dur="500"/>
                                        <p:tgtEl>
                                          <p:spTgt spid="182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程序：发牌</a:t>
            </a:r>
            <a:endParaRPr lang="en-US" altLang="zh-CN"/>
          </a:p>
        </p:txBody>
      </p:sp>
      <p:sp>
        <p:nvSpPr>
          <p:cNvPr id="184323" name="Content Placeholder 2"/>
          <p:cNvSpPr>
            <a:spLocks noGrp="1"/>
          </p:cNvSpPr>
          <p:nvPr>
            <p:ph idx="4294967295"/>
          </p:nvPr>
        </p:nvSpPr>
        <p:spPr>
          <a:xfrm>
            <a:off x="304800" y="1403350"/>
            <a:ext cx="11277599" cy="5086350"/>
          </a:xfrm>
        </p:spPr>
        <p:txBody>
          <a:bodyPr vert="horz" wrap="square" lIns="92075" tIns="46038" rIns="92075" bIns="46038" numCol="1" anchor="t" anchorCtr="0" compatLnSpc="1">
            <a:prstTxWarp prst="textNoShape">
              <a:avLst/>
            </a:prstTxWarp>
          </a:bodyPr>
          <a:lstStyle/>
          <a:p>
            <a:pPr>
              <a:lnSpc>
                <a:spcPts val="3700"/>
              </a:lnSpc>
              <a:spcBef>
                <a:spcPts val="1200"/>
              </a:spcBef>
            </a:pPr>
            <a:r>
              <a:rPr lang="zh-CN" altLang="en-US" sz="2400" dirty="0">
                <a:latin typeface="Courier New" panose="02070309020205020404" pitchFamily="49" charset="0"/>
              </a:rPr>
              <a:t>为了随机抽取纸牌，可以采用一些</a:t>
            </a:r>
            <a:r>
              <a:rPr lang="en-US" altLang="zh-CN" sz="2400" dirty="0">
                <a:latin typeface="Courier New" panose="02070309020205020404" pitchFamily="49" charset="0"/>
              </a:rPr>
              <a:t>C</a:t>
            </a:r>
            <a:r>
              <a:rPr lang="zh-CN" altLang="en-US" sz="2400" dirty="0">
                <a:latin typeface="Courier New" panose="02070309020205020404" pitchFamily="49" charset="0"/>
              </a:rPr>
              <a:t>语言的库函数：</a:t>
            </a:r>
            <a:endParaRPr lang="en-US" altLang="zh-CN" sz="2400" dirty="0">
              <a:latin typeface="Courier New" panose="02070309020205020404" pitchFamily="49" charset="0"/>
            </a:endParaRPr>
          </a:p>
          <a:p>
            <a:pPr lvl="1">
              <a:lnSpc>
                <a:spcPts val="3700"/>
              </a:lnSpc>
              <a:spcBef>
                <a:spcPts val="1200"/>
              </a:spcBef>
            </a:pPr>
            <a:r>
              <a:rPr lang="en-US" altLang="zh-CN" dirty="0">
                <a:latin typeface="Courier New" panose="02070309020205020404" pitchFamily="49" charset="0"/>
                <a:cs typeface="Courier New" panose="02070309020205020404" pitchFamily="49" charset="0"/>
              </a:rPr>
              <a:t>time</a:t>
            </a:r>
            <a:r>
              <a:rPr lang="en-US" altLang="zh-CN" dirty="0">
                <a:latin typeface="Courier New" panose="02070309020205020404" pitchFamily="49" charset="0"/>
              </a:rPr>
              <a:t> (</a:t>
            </a:r>
            <a:r>
              <a:rPr lang="zh-CN" altLang="en-US" dirty="0">
                <a:latin typeface="Courier New" panose="02070309020205020404" pitchFamily="49" charset="0"/>
              </a:rPr>
              <a:t>来自于</a:t>
            </a:r>
            <a:r>
              <a:rPr lang="en-US" altLang="zh-CN" dirty="0">
                <a:latin typeface="Courier New" panose="02070309020205020404" pitchFamily="49" charset="0"/>
              </a:rPr>
              <a:t>&lt;</a:t>
            </a:r>
            <a:r>
              <a:rPr lang="en-US" altLang="zh-CN" dirty="0" err="1">
                <a:latin typeface="Courier New" panose="02070309020205020404" pitchFamily="49" charset="0"/>
              </a:rPr>
              <a:t>time.h</a:t>
            </a:r>
            <a:r>
              <a:rPr lang="en-US" altLang="zh-CN" dirty="0">
                <a:latin typeface="Courier New" panose="02070309020205020404" pitchFamily="49" charset="0"/>
              </a:rPr>
              <a:t>&gt;) –</a:t>
            </a:r>
            <a:r>
              <a:rPr lang="zh-CN" altLang="en-US" dirty="0">
                <a:latin typeface="Courier New" panose="02070309020205020404" pitchFamily="49" charset="0"/>
              </a:rPr>
              <a:t>返回当前的时间，且这个时间是被编码成单独的数。</a:t>
            </a:r>
            <a:endParaRPr lang="en-US" altLang="zh-CN" dirty="0">
              <a:latin typeface="Courier New" panose="02070309020205020404" pitchFamily="49" charset="0"/>
            </a:endParaRPr>
          </a:p>
          <a:p>
            <a:pPr lvl="1">
              <a:lnSpc>
                <a:spcPts val="3700"/>
              </a:lnSpc>
              <a:spcBef>
                <a:spcPts val="1200"/>
              </a:spcBef>
            </a:pPr>
            <a:r>
              <a:rPr lang="en-US" altLang="zh-CN" dirty="0" err="1">
                <a:latin typeface="Courier New" panose="02070309020205020404" pitchFamily="49" charset="0"/>
              </a:rPr>
              <a:t>srand</a:t>
            </a:r>
            <a:r>
              <a:rPr lang="en-US" altLang="zh-CN" dirty="0">
                <a:latin typeface="Courier New" panose="02070309020205020404" pitchFamily="49" charset="0"/>
              </a:rPr>
              <a:t> (</a:t>
            </a:r>
            <a:r>
              <a:rPr lang="zh-CN" altLang="en-US" dirty="0">
                <a:latin typeface="Courier New" panose="02070309020205020404" pitchFamily="49" charset="0"/>
              </a:rPr>
              <a:t>来自于</a:t>
            </a:r>
            <a:r>
              <a:rPr lang="en-US" altLang="zh-CN" dirty="0">
                <a:latin typeface="Courier New" panose="02070309020205020404" pitchFamily="49" charset="0"/>
              </a:rPr>
              <a:t>&lt;</a:t>
            </a:r>
            <a:r>
              <a:rPr lang="en-US" altLang="zh-CN" dirty="0" err="1">
                <a:latin typeface="Courier New" panose="02070309020205020404" pitchFamily="49" charset="0"/>
              </a:rPr>
              <a:t>stdlib.h</a:t>
            </a:r>
            <a:r>
              <a:rPr lang="en-US" altLang="zh-CN" dirty="0">
                <a:latin typeface="Courier New" panose="02070309020205020404" pitchFamily="49" charset="0"/>
              </a:rPr>
              <a:t>&gt;) –</a:t>
            </a:r>
            <a:r>
              <a:rPr lang="zh-CN" altLang="en-US" dirty="0">
                <a:latin typeface="Courier New" panose="02070309020205020404" pitchFamily="49" charset="0"/>
              </a:rPr>
              <a:t>初始化</a:t>
            </a:r>
            <a:r>
              <a:rPr lang="en-US" altLang="zh-CN" dirty="0">
                <a:latin typeface="Courier New" panose="02070309020205020404" pitchFamily="49" charset="0"/>
              </a:rPr>
              <a:t>C</a:t>
            </a:r>
            <a:r>
              <a:rPr lang="zh-CN" altLang="en-US" dirty="0">
                <a:latin typeface="Courier New" panose="02070309020205020404" pitchFamily="49" charset="0"/>
              </a:rPr>
              <a:t>语言的随机数生成器。</a:t>
            </a:r>
            <a:endParaRPr lang="en-US" altLang="zh-CN" dirty="0">
              <a:latin typeface="Courier New" panose="02070309020205020404" pitchFamily="49" charset="0"/>
            </a:endParaRPr>
          </a:p>
          <a:p>
            <a:pPr lvl="1">
              <a:lnSpc>
                <a:spcPts val="3700"/>
              </a:lnSpc>
              <a:spcBef>
                <a:spcPts val="1200"/>
              </a:spcBef>
            </a:pPr>
            <a:r>
              <a:rPr lang="en-US" altLang="zh-CN" dirty="0">
                <a:latin typeface="Courier New" panose="02070309020205020404" pitchFamily="49" charset="0"/>
              </a:rPr>
              <a:t>rand (</a:t>
            </a:r>
            <a:r>
              <a:rPr lang="zh-CN" altLang="en-US" dirty="0">
                <a:latin typeface="Courier New" panose="02070309020205020404" pitchFamily="49" charset="0"/>
              </a:rPr>
              <a:t>来自于</a:t>
            </a:r>
            <a:r>
              <a:rPr lang="en-US" altLang="zh-CN" dirty="0">
                <a:latin typeface="Courier New" panose="02070309020205020404" pitchFamily="49" charset="0"/>
              </a:rPr>
              <a:t>&lt;</a:t>
            </a:r>
            <a:r>
              <a:rPr lang="en-US" altLang="zh-CN" dirty="0" err="1">
                <a:latin typeface="Courier New" panose="02070309020205020404" pitchFamily="49" charset="0"/>
              </a:rPr>
              <a:t>stdlib.h</a:t>
            </a:r>
            <a:r>
              <a:rPr lang="en-US" altLang="zh-CN" dirty="0">
                <a:latin typeface="Courier New" panose="02070309020205020404" pitchFamily="49" charset="0"/>
              </a:rPr>
              <a:t>&gt;) –</a:t>
            </a:r>
            <a:r>
              <a:rPr lang="zh-CN" altLang="en-US" dirty="0">
                <a:latin typeface="Courier New" panose="02070309020205020404" pitchFamily="49" charset="0"/>
              </a:rPr>
              <a:t>在每次调用时会产生一个明显随机的数。</a:t>
            </a:r>
            <a:endParaRPr lang="en-US" altLang="zh-CN" dirty="0">
              <a:latin typeface="Courier New" panose="02070309020205020404" pitchFamily="49" charset="0"/>
            </a:endParaRPr>
          </a:p>
          <a:p>
            <a:pPr>
              <a:lnSpc>
                <a:spcPts val="3700"/>
              </a:lnSpc>
              <a:spcBef>
                <a:spcPts val="1200"/>
              </a:spcBef>
            </a:pPr>
            <a:r>
              <a:rPr lang="zh-CN" altLang="en-US" sz="2400" dirty="0">
                <a:latin typeface="Courier New" panose="02070309020205020404" pitchFamily="49" charset="0"/>
              </a:rPr>
              <a:t>通过采用运算符</a:t>
            </a:r>
            <a:r>
              <a:rPr lang="en-US" altLang="zh-CN" sz="2400" dirty="0">
                <a:latin typeface="Courier New" panose="02070309020205020404" pitchFamily="49" charset="0"/>
              </a:rPr>
              <a:t>%</a:t>
            </a:r>
            <a:r>
              <a:rPr lang="zh-CN" altLang="en-US" sz="2400" dirty="0">
                <a:latin typeface="Courier New" panose="02070309020205020404" pitchFamily="49" charset="0"/>
              </a:rPr>
              <a:t>，可以标量来自</a:t>
            </a:r>
            <a:r>
              <a:rPr lang="en-US" altLang="zh-CN" sz="2400" dirty="0">
                <a:latin typeface="Courier New" panose="02070309020205020404" pitchFamily="49" charset="0"/>
              </a:rPr>
              <a:t>rand</a:t>
            </a:r>
            <a:r>
              <a:rPr lang="zh-CN" altLang="en-US" sz="2400" dirty="0">
                <a:latin typeface="Courier New" panose="02070309020205020404" pitchFamily="49" charset="0"/>
              </a:rPr>
              <a:t>函数的返回值，这样可以使得这个值落在</a:t>
            </a:r>
            <a:r>
              <a:rPr lang="en-US" altLang="zh-CN" sz="2400" dirty="0">
                <a:latin typeface="Courier New" panose="02070309020205020404" pitchFamily="49" charset="0"/>
              </a:rPr>
              <a:t>0~3(</a:t>
            </a:r>
            <a:r>
              <a:rPr lang="zh-CN" altLang="en-US" sz="2400" dirty="0">
                <a:latin typeface="Courier New" panose="02070309020205020404" pitchFamily="49" charset="0"/>
              </a:rPr>
              <a:t>为了表示牌的花色</a:t>
            </a:r>
            <a:r>
              <a:rPr lang="en-US" altLang="zh-CN" sz="2400" dirty="0">
                <a:latin typeface="Courier New" panose="02070309020205020404" pitchFamily="49" charset="0"/>
              </a:rPr>
              <a:t>)</a:t>
            </a:r>
            <a:r>
              <a:rPr lang="zh-CN" altLang="en-US" sz="2400" dirty="0">
                <a:latin typeface="Courier New" panose="02070309020205020404" pitchFamily="49" charset="0"/>
              </a:rPr>
              <a:t>的范围内，或者是落在</a:t>
            </a:r>
            <a:r>
              <a:rPr lang="en-US" altLang="zh-CN" sz="2400" dirty="0">
                <a:latin typeface="Courier New" panose="02070309020205020404" pitchFamily="49" charset="0"/>
              </a:rPr>
              <a:t>0~12(</a:t>
            </a:r>
            <a:r>
              <a:rPr lang="zh-CN" altLang="en-US" sz="2400" dirty="0">
                <a:latin typeface="Courier New" panose="02070309020205020404" pitchFamily="49" charset="0"/>
              </a:rPr>
              <a:t>为了表示纸牌的等级</a:t>
            </a:r>
            <a:r>
              <a:rPr lang="en-US" altLang="zh-CN" sz="2400" dirty="0">
                <a:latin typeface="Courier New" panose="02070309020205020404" pitchFamily="49" charset="0"/>
              </a:rPr>
              <a:t>)</a:t>
            </a:r>
            <a:r>
              <a:rPr lang="zh-CN" altLang="en-US" sz="2400" dirty="0">
                <a:latin typeface="Courier New" panose="02070309020205020404" pitchFamily="49" charset="0"/>
              </a:rPr>
              <a:t>的范围内。</a:t>
            </a:r>
            <a:endParaRPr lang="en-US" altLang="zh-CN" sz="2400" dirty="0">
              <a:latin typeface="Courier New" panose="02070309020205020404" pitchFamily="49" charset="0"/>
            </a:endParaRPr>
          </a:p>
        </p:txBody>
      </p:sp>
    </p:spTree>
    <p:extLst>
      <p:ext uri="{BB962C8B-B14F-4D97-AF65-F5344CB8AC3E}">
        <p14:creationId xmlns:p14="http://schemas.microsoft.com/office/powerpoint/2010/main" val="198288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algn="l" eaLnBrk="1" hangingPunct="1"/>
            <a:r>
              <a:rPr lang="zh-CN" altLang="en-US" sz="3200"/>
              <a:t>一维数组</a:t>
            </a:r>
            <a:endParaRPr lang="en-US" altLang="zh-CN" sz="3200"/>
          </a:p>
        </p:txBody>
      </p:sp>
      <p:sp>
        <p:nvSpPr>
          <p:cNvPr id="2063363" name="Content Placeholder 2"/>
          <p:cNvSpPr>
            <a:spLocks noGrp="1"/>
          </p:cNvSpPr>
          <p:nvPr>
            <p:ph idx="4294967295"/>
          </p:nvPr>
        </p:nvSpPr>
        <p:spPr/>
        <p:txBody>
          <a:bodyPr vert="horz" wrap="square" lIns="92075" tIns="46039" rIns="92075" bIns="46039" numCol="1" anchor="t" anchorCtr="0" compatLnSpc="1">
            <a:prstTxWarp prst="textNoShape">
              <a:avLst/>
            </a:prstTxWarp>
          </a:bodyPr>
          <a:lstStyle/>
          <a:p>
            <a:pPr marL="609585" indent="-609585" eaLnBrk="1" hangingPunct="1">
              <a:lnSpc>
                <a:spcPct val="140000"/>
              </a:lnSpc>
            </a:pPr>
            <a:r>
              <a:rPr lang="zh-CN" altLang="en-US" sz="2400" dirty="0"/>
              <a:t>数组</a:t>
            </a:r>
            <a:r>
              <a:rPr lang="en-US" altLang="zh-CN" sz="2400" dirty="0"/>
              <a:t>(</a:t>
            </a:r>
            <a:r>
              <a:rPr lang="en-US" altLang="zh-CN" sz="2400" dirty="0">
                <a:solidFill>
                  <a:srgbClr val="FF0000"/>
                </a:solidFill>
              </a:rPr>
              <a:t>array</a:t>
            </a:r>
            <a:r>
              <a:rPr lang="en-US" altLang="zh-CN" sz="2400" dirty="0"/>
              <a:t>)</a:t>
            </a:r>
            <a:r>
              <a:rPr lang="zh-CN" altLang="en-US" sz="2400" dirty="0"/>
              <a:t>是含有多个数据值的数据结构</a:t>
            </a:r>
          </a:p>
          <a:p>
            <a:pPr marL="990575" lvl="1" indent="-533387" eaLnBrk="1" hangingPunct="1">
              <a:lnSpc>
                <a:spcPct val="140000"/>
              </a:lnSpc>
            </a:pPr>
            <a:r>
              <a:rPr lang="zh-CN" altLang="en-US" b="0" dirty="0"/>
              <a:t>每个数据值具有</a:t>
            </a:r>
            <a:r>
              <a:rPr lang="zh-CN" altLang="en-US" dirty="0">
                <a:solidFill>
                  <a:srgbClr val="FF0000"/>
                </a:solidFill>
              </a:rPr>
              <a:t>相同的数据类型</a:t>
            </a:r>
          </a:p>
          <a:p>
            <a:pPr marL="990575" lvl="1" indent="-533387" eaLnBrk="1" hangingPunct="1">
              <a:lnSpc>
                <a:spcPct val="140000"/>
              </a:lnSpc>
            </a:pPr>
            <a:r>
              <a:rPr lang="zh-CN" altLang="en-US" b="0" dirty="0"/>
              <a:t>这些数据值被称为</a:t>
            </a:r>
            <a:r>
              <a:rPr lang="zh-CN" altLang="en-US" dirty="0">
                <a:solidFill>
                  <a:srgbClr val="FF0000"/>
                </a:solidFill>
              </a:rPr>
              <a:t>元素</a:t>
            </a:r>
            <a:r>
              <a:rPr lang="en-US" altLang="zh-CN" dirty="0">
                <a:solidFill>
                  <a:srgbClr val="FF0000"/>
                </a:solidFill>
              </a:rPr>
              <a:t>(element)</a:t>
            </a:r>
            <a:endParaRPr lang="zh-CN" altLang="en-US" dirty="0">
              <a:solidFill>
                <a:srgbClr val="FF0000"/>
              </a:solidFill>
            </a:endParaRPr>
          </a:p>
          <a:p>
            <a:pPr marL="990575" lvl="1" indent="-533387" eaLnBrk="1" hangingPunct="1">
              <a:lnSpc>
                <a:spcPct val="140000"/>
              </a:lnSpc>
            </a:pPr>
            <a:r>
              <a:rPr lang="zh-CN" altLang="en-US" b="0" dirty="0"/>
              <a:t>数组内可以根据元素所处的</a:t>
            </a:r>
            <a:r>
              <a:rPr lang="zh-CN" altLang="en-US" dirty="0">
                <a:solidFill>
                  <a:srgbClr val="FF0000"/>
                </a:solidFill>
              </a:rPr>
              <a:t>位置</a:t>
            </a:r>
            <a:r>
              <a:rPr lang="zh-CN" altLang="en-US" b="0" dirty="0"/>
              <a:t>对其进行单独访问</a:t>
            </a:r>
          </a:p>
          <a:p>
            <a:pPr marL="609585" indent="-609585" eaLnBrk="1" hangingPunct="1">
              <a:lnSpc>
                <a:spcPct val="140000"/>
              </a:lnSpc>
            </a:pPr>
            <a:r>
              <a:rPr lang="zh-CN" altLang="en-US" sz="2400" dirty="0"/>
              <a:t>简言之，数组是</a:t>
            </a:r>
            <a:r>
              <a:rPr lang="zh-CN" altLang="en-US" sz="2400" dirty="0">
                <a:solidFill>
                  <a:srgbClr val="FF0000"/>
                </a:solidFill>
              </a:rPr>
              <a:t>相同性质</a:t>
            </a:r>
            <a:r>
              <a:rPr lang="zh-CN" altLang="en-US" sz="2400" dirty="0"/>
              <a:t>的一组数据的组合</a:t>
            </a:r>
          </a:p>
          <a:p>
            <a:pPr marL="1333475" lvl="2" indent="-533387" eaLnBrk="1" hangingPunct="1">
              <a:lnSpc>
                <a:spcPct val="140000"/>
              </a:lnSpc>
            </a:pPr>
            <a:r>
              <a:rPr lang="zh-CN" altLang="en-US" sz="2400" b="0" dirty="0"/>
              <a:t>数组元素的数据类型相同，个数确定</a:t>
            </a:r>
          </a:p>
          <a:p>
            <a:pPr marL="609585" indent="-609585" eaLnBrk="1" hangingPunct="1">
              <a:lnSpc>
                <a:spcPct val="140000"/>
              </a:lnSpc>
            </a:pPr>
            <a:r>
              <a:rPr lang="zh-CN" altLang="en-US" sz="2400" dirty="0"/>
              <a:t>最简单的数组类型就是</a:t>
            </a:r>
            <a:r>
              <a:rPr lang="zh-CN" altLang="en-US" sz="2400" dirty="0">
                <a:solidFill>
                  <a:srgbClr val="FF0000"/>
                </a:solidFill>
              </a:rPr>
              <a:t>一维数组</a:t>
            </a:r>
          </a:p>
          <a:p>
            <a:pPr marL="1333475" lvl="2" indent="-533387" eaLnBrk="1" hangingPunct="1">
              <a:lnSpc>
                <a:spcPct val="140000"/>
              </a:lnSpc>
            </a:pPr>
            <a:r>
              <a:rPr lang="zh-CN" altLang="en-US" sz="2400" b="0" dirty="0"/>
              <a:t>一维数组中的元素一个接一个地编排在单独一行 </a:t>
            </a:r>
            <a:r>
              <a:rPr lang="en-US" altLang="zh-CN" sz="2400" b="0" dirty="0"/>
              <a:t>(</a:t>
            </a:r>
            <a:r>
              <a:rPr lang="zh-CN" altLang="en-US" sz="2400" b="0" dirty="0"/>
              <a:t>或者一列</a:t>
            </a:r>
            <a:r>
              <a:rPr lang="en-US" altLang="zh-CN" sz="2400" b="0" dirty="0"/>
              <a:t>)</a:t>
            </a:r>
            <a:r>
              <a:rPr lang="zh-CN" altLang="en-US" sz="2400" b="0" dirty="0"/>
              <a:t>内</a:t>
            </a:r>
            <a:endParaRPr lang="en-US" altLang="zh-CN" sz="2400" b="0" dirty="0"/>
          </a:p>
        </p:txBody>
      </p:sp>
      <p:pic>
        <p:nvPicPr>
          <p:cNvPr id="2063365" name="Picture 7" descr="c8-1-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15433"/>
            <a:ext cx="5552017" cy="65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07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3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3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33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63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3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63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63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336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程序：发牌</a:t>
            </a:r>
            <a:endParaRPr lang="en-US" altLang="zh-CN"/>
          </a:p>
        </p:txBody>
      </p:sp>
      <p:sp>
        <p:nvSpPr>
          <p:cNvPr id="185347" name="Content Placeholder 2"/>
          <p:cNvSpPr>
            <a:spLocks noGrp="1"/>
          </p:cNvSpPr>
          <p:nvPr>
            <p:ph idx="4294967295"/>
          </p:nvPr>
        </p:nvSpPr>
        <p:spPr>
          <a:xfrm>
            <a:off x="381000" y="1376365"/>
            <a:ext cx="11201400" cy="21288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3700"/>
              </a:lnSpc>
              <a:spcBef>
                <a:spcPts val="1200"/>
              </a:spcBef>
            </a:pPr>
            <a:r>
              <a:rPr lang="zh-CN" altLang="en-US" sz="2400" dirty="0">
                <a:latin typeface="Courier New" panose="02070309020205020404" pitchFamily="49" charset="0"/>
              </a:rPr>
              <a:t>程序中采用一个二维数组</a:t>
            </a:r>
            <a:r>
              <a:rPr lang="en-US" altLang="zh-CN" sz="2400" dirty="0" err="1">
                <a:latin typeface="Courier New" panose="02070309020205020404" pitchFamily="49" charset="0"/>
              </a:rPr>
              <a:t>in_hand</a:t>
            </a:r>
            <a:r>
              <a:rPr lang="zh-CN" altLang="en-US" sz="2400" dirty="0">
                <a:latin typeface="Courier New" panose="02070309020205020404" pitchFamily="49" charset="0"/>
              </a:rPr>
              <a:t>来跟踪已经选择好的牌。</a:t>
            </a:r>
            <a:endParaRPr lang="en-US" altLang="zh-CN" sz="2400" dirty="0">
              <a:latin typeface="Courier New" panose="02070309020205020404" pitchFamily="49" charset="0"/>
            </a:endParaRPr>
          </a:p>
          <a:p>
            <a:pPr>
              <a:lnSpc>
                <a:spcPts val="3700"/>
              </a:lnSpc>
              <a:spcBef>
                <a:spcPts val="1200"/>
              </a:spcBef>
            </a:pPr>
            <a:r>
              <a:rPr lang="zh-CN" altLang="en-US" sz="2400" dirty="0">
                <a:latin typeface="Courier New" panose="02070309020205020404" pitchFamily="49" charset="0"/>
              </a:rPr>
              <a:t>数组有</a:t>
            </a:r>
            <a:r>
              <a:rPr lang="en-US" altLang="zh-CN" sz="2400" dirty="0">
                <a:latin typeface="Courier New" panose="02070309020205020404" pitchFamily="49" charset="0"/>
              </a:rPr>
              <a:t>4</a:t>
            </a:r>
            <a:r>
              <a:rPr lang="zh-CN" altLang="en-US" sz="2400" dirty="0">
                <a:latin typeface="Courier New" panose="02070309020205020404" pitchFamily="49" charset="0"/>
              </a:rPr>
              <a:t>行</a:t>
            </a:r>
            <a:r>
              <a:rPr lang="en-US" altLang="zh-CN" sz="2400" dirty="0">
                <a:latin typeface="Courier New" panose="02070309020205020404" pitchFamily="49" charset="0"/>
              </a:rPr>
              <a:t>(</a:t>
            </a:r>
            <a:r>
              <a:rPr lang="zh-CN" altLang="en-US" sz="2400" dirty="0">
                <a:latin typeface="Courier New" panose="02070309020205020404" pitchFamily="49" charset="0"/>
              </a:rPr>
              <a:t>每行表示一种纸牌的花色</a:t>
            </a:r>
            <a:r>
              <a:rPr lang="en-US" altLang="zh-CN" sz="2400" dirty="0">
                <a:latin typeface="Courier New" panose="02070309020205020404" pitchFamily="49" charset="0"/>
              </a:rPr>
              <a:t>)</a:t>
            </a:r>
            <a:r>
              <a:rPr lang="zh-CN" altLang="en-US" sz="2400" dirty="0">
                <a:latin typeface="Courier New" panose="02070309020205020404" pitchFamily="49" charset="0"/>
              </a:rPr>
              <a:t>和</a:t>
            </a:r>
            <a:r>
              <a:rPr lang="en-US" altLang="zh-CN" sz="2400" dirty="0">
                <a:latin typeface="Courier New" panose="02070309020205020404" pitchFamily="49" charset="0"/>
              </a:rPr>
              <a:t>13</a:t>
            </a:r>
            <a:r>
              <a:rPr lang="zh-CN" altLang="en-US" sz="2400" dirty="0">
                <a:latin typeface="Courier New" panose="02070309020205020404" pitchFamily="49" charset="0"/>
              </a:rPr>
              <a:t>列</a:t>
            </a:r>
            <a:r>
              <a:rPr lang="en-US" altLang="zh-CN" sz="2400" dirty="0">
                <a:latin typeface="Courier New" panose="02070309020205020404" pitchFamily="49" charset="0"/>
              </a:rPr>
              <a:t>(</a:t>
            </a:r>
            <a:r>
              <a:rPr lang="zh-CN" altLang="en-US" sz="2400" dirty="0">
                <a:latin typeface="Courier New" panose="02070309020205020404" pitchFamily="49" charset="0"/>
              </a:rPr>
              <a:t>每一列表示纸牌的一种等级</a:t>
            </a:r>
            <a:r>
              <a:rPr lang="en-US" altLang="zh-CN" sz="2400" dirty="0">
                <a:latin typeface="Courier New" panose="02070309020205020404" pitchFamily="49" charset="0"/>
              </a:rPr>
              <a:t>)</a:t>
            </a:r>
            <a:r>
              <a:rPr lang="zh-CN" altLang="en-US" sz="2400" dirty="0">
                <a:latin typeface="Courier New" panose="02070309020205020404" pitchFamily="49" charset="0"/>
              </a:rPr>
              <a:t>。</a:t>
            </a:r>
          </a:p>
          <a:p>
            <a:pPr>
              <a:lnSpc>
                <a:spcPts val="3700"/>
              </a:lnSpc>
              <a:spcBef>
                <a:spcPts val="1200"/>
              </a:spcBef>
            </a:pPr>
            <a:r>
              <a:rPr lang="zh-CN" altLang="en-US" sz="2400" dirty="0">
                <a:latin typeface="Courier New" panose="02070309020205020404" pitchFamily="49" charset="0"/>
              </a:rPr>
              <a:t>在程序开始时，所有数组元素都将为</a:t>
            </a:r>
            <a:r>
              <a:rPr lang="en-US" altLang="zh-CN" sz="2400" dirty="0">
                <a:latin typeface="Courier New" panose="02070309020205020404" pitchFamily="49" charset="0"/>
              </a:rPr>
              <a:t>0(</a:t>
            </a:r>
            <a:r>
              <a:rPr lang="zh-CN" altLang="en-US" sz="2400" dirty="0">
                <a:latin typeface="Courier New" panose="02070309020205020404" pitchFamily="49" charset="0"/>
              </a:rPr>
              <a:t>假</a:t>
            </a:r>
            <a:r>
              <a:rPr lang="en-US" altLang="zh-CN" sz="2400" dirty="0">
                <a:latin typeface="Courier New" panose="02070309020205020404" pitchFamily="49" charset="0"/>
              </a:rPr>
              <a:t>)</a:t>
            </a:r>
            <a:r>
              <a:rPr lang="zh-CN" altLang="en-US" sz="2400" dirty="0">
                <a:latin typeface="Courier New" panose="02070309020205020404" pitchFamily="49" charset="0"/>
              </a:rPr>
              <a:t>。</a:t>
            </a:r>
            <a:endParaRPr lang="en-US" altLang="zh-CN" sz="2400" dirty="0">
              <a:latin typeface="Courier New" panose="02070309020205020404" pitchFamily="49"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75012672"/>
              </p:ext>
            </p:extLst>
          </p:nvPr>
        </p:nvGraphicFramePr>
        <p:xfrm>
          <a:off x="1447801" y="4272484"/>
          <a:ext cx="6629402" cy="1752600"/>
        </p:xfrm>
        <a:graphic>
          <a:graphicData uri="http://schemas.openxmlformats.org/drawingml/2006/table">
            <a:tbl>
              <a:tblPr firstRow="1" bandRow="1">
                <a:tableStyleId>{5C22544A-7EE6-4342-B048-85BDC9FD1C3A}</a:tableStyleId>
              </a:tblPr>
              <a:tblGrid>
                <a:gridCol w="509954">
                  <a:extLst>
                    <a:ext uri="{9D8B030D-6E8A-4147-A177-3AD203B41FA5}">
                      <a16:colId xmlns:a16="http://schemas.microsoft.com/office/drawing/2014/main" val="20000"/>
                    </a:ext>
                  </a:extLst>
                </a:gridCol>
                <a:gridCol w="509954">
                  <a:extLst>
                    <a:ext uri="{9D8B030D-6E8A-4147-A177-3AD203B41FA5}">
                      <a16:colId xmlns:a16="http://schemas.microsoft.com/office/drawing/2014/main" val="20001"/>
                    </a:ext>
                  </a:extLst>
                </a:gridCol>
                <a:gridCol w="509954">
                  <a:extLst>
                    <a:ext uri="{9D8B030D-6E8A-4147-A177-3AD203B41FA5}">
                      <a16:colId xmlns:a16="http://schemas.microsoft.com/office/drawing/2014/main" val="20002"/>
                    </a:ext>
                  </a:extLst>
                </a:gridCol>
                <a:gridCol w="509954">
                  <a:extLst>
                    <a:ext uri="{9D8B030D-6E8A-4147-A177-3AD203B41FA5}">
                      <a16:colId xmlns:a16="http://schemas.microsoft.com/office/drawing/2014/main" val="20003"/>
                    </a:ext>
                  </a:extLst>
                </a:gridCol>
                <a:gridCol w="509954">
                  <a:extLst>
                    <a:ext uri="{9D8B030D-6E8A-4147-A177-3AD203B41FA5}">
                      <a16:colId xmlns:a16="http://schemas.microsoft.com/office/drawing/2014/main" val="20004"/>
                    </a:ext>
                  </a:extLst>
                </a:gridCol>
                <a:gridCol w="509954">
                  <a:extLst>
                    <a:ext uri="{9D8B030D-6E8A-4147-A177-3AD203B41FA5}">
                      <a16:colId xmlns:a16="http://schemas.microsoft.com/office/drawing/2014/main" val="20005"/>
                    </a:ext>
                  </a:extLst>
                </a:gridCol>
                <a:gridCol w="509954">
                  <a:extLst>
                    <a:ext uri="{9D8B030D-6E8A-4147-A177-3AD203B41FA5}">
                      <a16:colId xmlns:a16="http://schemas.microsoft.com/office/drawing/2014/main" val="20006"/>
                    </a:ext>
                  </a:extLst>
                </a:gridCol>
                <a:gridCol w="509954">
                  <a:extLst>
                    <a:ext uri="{9D8B030D-6E8A-4147-A177-3AD203B41FA5}">
                      <a16:colId xmlns:a16="http://schemas.microsoft.com/office/drawing/2014/main" val="20007"/>
                    </a:ext>
                  </a:extLst>
                </a:gridCol>
                <a:gridCol w="509954">
                  <a:extLst>
                    <a:ext uri="{9D8B030D-6E8A-4147-A177-3AD203B41FA5}">
                      <a16:colId xmlns:a16="http://schemas.microsoft.com/office/drawing/2014/main" val="20008"/>
                    </a:ext>
                  </a:extLst>
                </a:gridCol>
                <a:gridCol w="509954">
                  <a:extLst>
                    <a:ext uri="{9D8B030D-6E8A-4147-A177-3AD203B41FA5}">
                      <a16:colId xmlns:a16="http://schemas.microsoft.com/office/drawing/2014/main" val="20009"/>
                    </a:ext>
                  </a:extLst>
                </a:gridCol>
                <a:gridCol w="509954">
                  <a:extLst>
                    <a:ext uri="{9D8B030D-6E8A-4147-A177-3AD203B41FA5}">
                      <a16:colId xmlns:a16="http://schemas.microsoft.com/office/drawing/2014/main" val="20010"/>
                    </a:ext>
                  </a:extLst>
                </a:gridCol>
                <a:gridCol w="509954">
                  <a:extLst>
                    <a:ext uri="{9D8B030D-6E8A-4147-A177-3AD203B41FA5}">
                      <a16:colId xmlns:a16="http://schemas.microsoft.com/office/drawing/2014/main" val="20011"/>
                    </a:ext>
                  </a:extLst>
                </a:gridCol>
                <a:gridCol w="509954">
                  <a:extLst>
                    <a:ext uri="{9D8B030D-6E8A-4147-A177-3AD203B41FA5}">
                      <a16:colId xmlns:a16="http://schemas.microsoft.com/office/drawing/2014/main" val="20012"/>
                    </a:ext>
                  </a:extLst>
                </a:gridCol>
              </a:tblGrid>
              <a:tr h="438150">
                <a:tc>
                  <a:txBody>
                    <a:bodyPr/>
                    <a:lstStyle/>
                    <a:p>
                      <a:endParaRPr lang="zh-CN" alt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38150">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38150">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38150">
                <a:tc>
                  <a:txBody>
                    <a:bodyPr/>
                    <a:lstStyle/>
                    <a:p>
                      <a:endParaRPr lang="zh-CN" alt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6" name="矩形 5"/>
          <p:cNvSpPr/>
          <p:nvPr/>
        </p:nvSpPr>
        <p:spPr>
          <a:xfrm>
            <a:off x="1524000" y="3739084"/>
            <a:ext cx="6934200" cy="523220"/>
          </a:xfrm>
          <a:prstGeom prst="rect">
            <a:avLst/>
          </a:prstGeom>
        </p:spPr>
        <p:txBody>
          <a:bodyPr wrap="square">
            <a:spAutoFit/>
          </a:bodyPr>
          <a:lstStyle/>
          <a:p>
            <a:r>
              <a:rPr lang="en-US" altLang="zh-CN" sz="2800" b="1" dirty="0"/>
              <a:t>2    3    4    5   6    7    8    9  10  J    Q   K</a:t>
            </a:r>
            <a:r>
              <a:rPr lang="zh-CN" altLang="en-US" sz="2800" b="1" dirty="0"/>
              <a:t>   </a:t>
            </a:r>
            <a:r>
              <a:rPr lang="en-US" altLang="zh-CN" sz="2800" b="1" dirty="0"/>
              <a:t>A</a:t>
            </a:r>
            <a:endParaRPr lang="zh-CN" altLang="en-US" sz="2800" b="1" dirty="0"/>
          </a:p>
        </p:txBody>
      </p:sp>
      <p:sp>
        <p:nvSpPr>
          <p:cNvPr id="7" name="矩形 6"/>
          <p:cNvSpPr/>
          <p:nvPr/>
        </p:nvSpPr>
        <p:spPr>
          <a:xfrm>
            <a:off x="8153400" y="4280118"/>
            <a:ext cx="2819400" cy="1815882"/>
          </a:xfrm>
          <a:prstGeom prst="rect">
            <a:avLst/>
          </a:prstGeom>
        </p:spPr>
        <p:txBody>
          <a:bodyPr wrap="square">
            <a:spAutoFit/>
          </a:bodyPr>
          <a:lstStyle/>
          <a:p>
            <a:r>
              <a:rPr lang="zh-CN" altLang="en-US" sz="2800" b="1" dirty="0"/>
              <a:t>梅花</a:t>
            </a:r>
            <a:r>
              <a:rPr lang="en-US" altLang="zh-CN" sz="2800" b="1" dirty="0"/>
              <a:t>clubs</a:t>
            </a:r>
          </a:p>
          <a:p>
            <a:r>
              <a:rPr lang="zh-CN" altLang="en-US" sz="2800" b="1" dirty="0"/>
              <a:t>方块</a:t>
            </a:r>
            <a:r>
              <a:rPr lang="en-US" altLang="zh-CN" sz="2800" b="1" dirty="0"/>
              <a:t>diamonds</a:t>
            </a:r>
          </a:p>
          <a:p>
            <a:r>
              <a:rPr lang="zh-CN" altLang="en-US" sz="2800" b="1" dirty="0"/>
              <a:t>红桃</a:t>
            </a:r>
            <a:r>
              <a:rPr lang="en-US" altLang="zh-CN" sz="2800" b="1" dirty="0"/>
              <a:t>hearts</a:t>
            </a:r>
          </a:p>
          <a:p>
            <a:r>
              <a:rPr lang="zh-CN" altLang="en-US" sz="2800" b="1" dirty="0"/>
              <a:t>黑桃</a:t>
            </a:r>
            <a:r>
              <a:rPr lang="en-US" altLang="zh-CN" sz="2800" b="1" dirty="0"/>
              <a:t>spades</a:t>
            </a:r>
            <a:endParaRPr lang="zh-CN" altLang="en-US" sz="2800" b="1" dirty="0"/>
          </a:p>
        </p:txBody>
      </p:sp>
    </p:spTree>
    <p:extLst>
      <p:ext uri="{BB962C8B-B14F-4D97-AF65-F5344CB8AC3E}">
        <p14:creationId xmlns:p14="http://schemas.microsoft.com/office/powerpoint/2010/main" val="1032349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程序：发牌</a:t>
            </a:r>
            <a:endParaRPr lang="en-US" altLang="zh-CN"/>
          </a:p>
        </p:txBody>
      </p:sp>
      <p:sp>
        <p:nvSpPr>
          <p:cNvPr id="185347" name="Content Placeholder 2"/>
          <p:cNvSpPr>
            <a:spLocks noGrp="1"/>
          </p:cNvSpPr>
          <p:nvPr>
            <p:ph idx="4294967295"/>
          </p:nvPr>
        </p:nvSpPr>
        <p:spPr>
          <a:xfrm>
            <a:off x="304800" y="1275543"/>
            <a:ext cx="11430000" cy="28908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3700"/>
              </a:lnSpc>
              <a:spcBef>
                <a:spcPts val="1200"/>
              </a:spcBef>
            </a:pPr>
            <a:r>
              <a:rPr lang="zh-CN" altLang="en-US" sz="2400" dirty="0">
                <a:latin typeface="Courier New" panose="02070309020205020404" pitchFamily="49" charset="0"/>
              </a:rPr>
              <a:t>每次随机抽取一张纸牌时，将检查数组</a:t>
            </a:r>
            <a:r>
              <a:rPr lang="en-US" altLang="zh-CN" sz="2400" dirty="0" err="1">
                <a:latin typeface="Courier New" panose="02070309020205020404" pitchFamily="49" charset="0"/>
              </a:rPr>
              <a:t>in_hand</a:t>
            </a:r>
            <a:r>
              <a:rPr lang="zh-CN" altLang="en-US" sz="2400" dirty="0">
                <a:latin typeface="Courier New" panose="02070309020205020404" pitchFamily="49" charset="0"/>
              </a:rPr>
              <a:t>的相应位置的牌是否被抽取过：</a:t>
            </a:r>
            <a:endParaRPr lang="en-US" altLang="zh-CN" sz="2400" dirty="0">
              <a:latin typeface="Courier New" panose="02070309020205020404" pitchFamily="49" charset="0"/>
            </a:endParaRPr>
          </a:p>
          <a:p>
            <a:pPr lvl="1">
              <a:lnSpc>
                <a:spcPts val="3700"/>
              </a:lnSpc>
              <a:spcBef>
                <a:spcPts val="1200"/>
              </a:spcBef>
            </a:pPr>
            <a:r>
              <a:rPr lang="zh-CN" altLang="en-US" dirty="0">
                <a:latin typeface="Courier New" panose="02070309020205020404" pitchFamily="49" charset="0"/>
                <a:cs typeface="Courier New" panose="02070309020205020404" pitchFamily="49" charset="0"/>
              </a:rPr>
              <a:t>如果值为真，那么就需要抽取其他纸牌；</a:t>
            </a:r>
            <a:endParaRPr lang="en-US" altLang="zh-CN" dirty="0">
              <a:latin typeface="Courier New" panose="02070309020205020404" pitchFamily="49" charset="0"/>
              <a:cs typeface="Courier New" panose="02070309020205020404" pitchFamily="49" charset="0"/>
            </a:endParaRPr>
          </a:p>
          <a:p>
            <a:pPr lvl="1">
              <a:lnSpc>
                <a:spcPts val="3700"/>
              </a:lnSpc>
              <a:spcBef>
                <a:spcPts val="1200"/>
              </a:spcBef>
            </a:pPr>
            <a:r>
              <a:rPr lang="zh-CN" altLang="en-US" dirty="0">
                <a:latin typeface="Courier New" panose="02070309020205020404" pitchFamily="49" charset="0"/>
                <a:cs typeface="Courier New" panose="02070309020205020404" pitchFamily="49" charset="0"/>
              </a:rPr>
              <a:t>如果判定结果为假，则将把数值</a:t>
            </a:r>
            <a:r>
              <a:rPr lang="en-US" altLang="zh-CN" dirty="0">
                <a:latin typeface="Courier New" panose="02070309020205020404" pitchFamily="49" charset="0"/>
                <a:cs typeface="Courier New" panose="02070309020205020404" pitchFamily="49" charset="0"/>
              </a:rPr>
              <a:t>1(</a:t>
            </a:r>
            <a:r>
              <a:rPr lang="zh-CN" altLang="en-US" dirty="0">
                <a:latin typeface="Courier New" panose="02070309020205020404" pitchFamily="49" charset="0"/>
                <a:cs typeface="Courier New" panose="02070309020205020404" pitchFamily="49" charset="0"/>
              </a:rPr>
              <a:t>真</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存储到与此张纸牌相对应的数组元素中，提醒此张纸牌已经抽取过了。</a:t>
            </a:r>
            <a:endParaRPr lang="en-US" altLang="zh-CN" dirty="0">
              <a:latin typeface="Courier New" panose="02070309020205020404" pitchFamily="49" charset="0"/>
              <a:cs typeface="Courier New" panose="020703090202050204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722112361"/>
              </p:ext>
            </p:extLst>
          </p:nvPr>
        </p:nvGraphicFramePr>
        <p:xfrm>
          <a:off x="1447801" y="4805884"/>
          <a:ext cx="6629402" cy="1752600"/>
        </p:xfrm>
        <a:graphic>
          <a:graphicData uri="http://schemas.openxmlformats.org/drawingml/2006/table">
            <a:tbl>
              <a:tblPr firstRow="1" bandRow="1">
                <a:tableStyleId>{5C22544A-7EE6-4342-B048-85BDC9FD1C3A}</a:tableStyleId>
              </a:tblPr>
              <a:tblGrid>
                <a:gridCol w="509954">
                  <a:extLst>
                    <a:ext uri="{9D8B030D-6E8A-4147-A177-3AD203B41FA5}">
                      <a16:colId xmlns:a16="http://schemas.microsoft.com/office/drawing/2014/main" val="20000"/>
                    </a:ext>
                  </a:extLst>
                </a:gridCol>
                <a:gridCol w="509954">
                  <a:extLst>
                    <a:ext uri="{9D8B030D-6E8A-4147-A177-3AD203B41FA5}">
                      <a16:colId xmlns:a16="http://schemas.microsoft.com/office/drawing/2014/main" val="20001"/>
                    </a:ext>
                  </a:extLst>
                </a:gridCol>
                <a:gridCol w="509954">
                  <a:extLst>
                    <a:ext uri="{9D8B030D-6E8A-4147-A177-3AD203B41FA5}">
                      <a16:colId xmlns:a16="http://schemas.microsoft.com/office/drawing/2014/main" val="20002"/>
                    </a:ext>
                  </a:extLst>
                </a:gridCol>
                <a:gridCol w="509954">
                  <a:extLst>
                    <a:ext uri="{9D8B030D-6E8A-4147-A177-3AD203B41FA5}">
                      <a16:colId xmlns:a16="http://schemas.microsoft.com/office/drawing/2014/main" val="20003"/>
                    </a:ext>
                  </a:extLst>
                </a:gridCol>
                <a:gridCol w="509954">
                  <a:extLst>
                    <a:ext uri="{9D8B030D-6E8A-4147-A177-3AD203B41FA5}">
                      <a16:colId xmlns:a16="http://schemas.microsoft.com/office/drawing/2014/main" val="20004"/>
                    </a:ext>
                  </a:extLst>
                </a:gridCol>
                <a:gridCol w="509954">
                  <a:extLst>
                    <a:ext uri="{9D8B030D-6E8A-4147-A177-3AD203B41FA5}">
                      <a16:colId xmlns:a16="http://schemas.microsoft.com/office/drawing/2014/main" val="20005"/>
                    </a:ext>
                  </a:extLst>
                </a:gridCol>
                <a:gridCol w="509954">
                  <a:extLst>
                    <a:ext uri="{9D8B030D-6E8A-4147-A177-3AD203B41FA5}">
                      <a16:colId xmlns:a16="http://schemas.microsoft.com/office/drawing/2014/main" val="20006"/>
                    </a:ext>
                  </a:extLst>
                </a:gridCol>
                <a:gridCol w="509954">
                  <a:extLst>
                    <a:ext uri="{9D8B030D-6E8A-4147-A177-3AD203B41FA5}">
                      <a16:colId xmlns:a16="http://schemas.microsoft.com/office/drawing/2014/main" val="20007"/>
                    </a:ext>
                  </a:extLst>
                </a:gridCol>
                <a:gridCol w="509954">
                  <a:extLst>
                    <a:ext uri="{9D8B030D-6E8A-4147-A177-3AD203B41FA5}">
                      <a16:colId xmlns:a16="http://schemas.microsoft.com/office/drawing/2014/main" val="20008"/>
                    </a:ext>
                  </a:extLst>
                </a:gridCol>
                <a:gridCol w="509954">
                  <a:extLst>
                    <a:ext uri="{9D8B030D-6E8A-4147-A177-3AD203B41FA5}">
                      <a16:colId xmlns:a16="http://schemas.microsoft.com/office/drawing/2014/main" val="20009"/>
                    </a:ext>
                  </a:extLst>
                </a:gridCol>
                <a:gridCol w="509954">
                  <a:extLst>
                    <a:ext uri="{9D8B030D-6E8A-4147-A177-3AD203B41FA5}">
                      <a16:colId xmlns:a16="http://schemas.microsoft.com/office/drawing/2014/main" val="20010"/>
                    </a:ext>
                  </a:extLst>
                </a:gridCol>
                <a:gridCol w="509954">
                  <a:extLst>
                    <a:ext uri="{9D8B030D-6E8A-4147-A177-3AD203B41FA5}">
                      <a16:colId xmlns:a16="http://schemas.microsoft.com/office/drawing/2014/main" val="20011"/>
                    </a:ext>
                  </a:extLst>
                </a:gridCol>
                <a:gridCol w="509954">
                  <a:extLst>
                    <a:ext uri="{9D8B030D-6E8A-4147-A177-3AD203B41FA5}">
                      <a16:colId xmlns:a16="http://schemas.microsoft.com/office/drawing/2014/main" val="20012"/>
                    </a:ext>
                  </a:extLst>
                </a:gridCol>
              </a:tblGrid>
              <a:tr h="438150">
                <a:tc>
                  <a:txBody>
                    <a:bodyPr/>
                    <a:lstStyle/>
                    <a:p>
                      <a:endParaRPr lang="zh-CN" altLang="en-US"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38150">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38150">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38150">
                <a:tc>
                  <a:txBody>
                    <a:bodyPr/>
                    <a:lstStyle/>
                    <a:p>
                      <a:endParaRPr lang="zh-CN" alt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6" name="矩形 5"/>
          <p:cNvSpPr/>
          <p:nvPr/>
        </p:nvSpPr>
        <p:spPr>
          <a:xfrm>
            <a:off x="1524000" y="4272484"/>
            <a:ext cx="6934200" cy="523220"/>
          </a:xfrm>
          <a:prstGeom prst="rect">
            <a:avLst/>
          </a:prstGeom>
        </p:spPr>
        <p:txBody>
          <a:bodyPr wrap="square">
            <a:spAutoFit/>
          </a:bodyPr>
          <a:lstStyle/>
          <a:p>
            <a:r>
              <a:rPr lang="en-US" altLang="zh-CN" sz="2800" b="1" dirty="0"/>
              <a:t>2    3    4    5   6    7    8    9  10  J    Q   K</a:t>
            </a:r>
            <a:r>
              <a:rPr lang="zh-CN" altLang="en-US" sz="2800" b="1" dirty="0"/>
              <a:t>   </a:t>
            </a:r>
            <a:r>
              <a:rPr lang="en-US" altLang="zh-CN" sz="2800" b="1" dirty="0"/>
              <a:t>A</a:t>
            </a:r>
            <a:endParaRPr lang="zh-CN" altLang="en-US" sz="2800" b="1" dirty="0"/>
          </a:p>
        </p:txBody>
      </p:sp>
      <p:sp>
        <p:nvSpPr>
          <p:cNvPr id="7" name="矩形 6"/>
          <p:cNvSpPr/>
          <p:nvPr/>
        </p:nvSpPr>
        <p:spPr>
          <a:xfrm>
            <a:off x="8153400" y="4813518"/>
            <a:ext cx="2819400" cy="1815882"/>
          </a:xfrm>
          <a:prstGeom prst="rect">
            <a:avLst/>
          </a:prstGeom>
        </p:spPr>
        <p:txBody>
          <a:bodyPr wrap="square">
            <a:spAutoFit/>
          </a:bodyPr>
          <a:lstStyle/>
          <a:p>
            <a:r>
              <a:rPr lang="zh-CN" altLang="en-US" sz="2800" b="1" dirty="0"/>
              <a:t>梅花</a:t>
            </a:r>
            <a:r>
              <a:rPr lang="en-US" altLang="zh-CN" sz="2800" b="1" dirty="0"/>
              <a:t>clubs</a:t>
            </a:r>
          </a:p>
          <a:p>
            <a:r>
              <a:rPr lang="zh-CN" altLang="en-US" sz="2800" b="1" dirty="0"/>
              <a:t>方块</a:t>
            </a:r>
            <a:r>
              <a:rPr lang="en-US" altLang="zh-CN" sz="2800" b="1" dirty="0"/>
              <a:t>diamonds</a:t>
            </a:r>
          </a:p>
          <a:p>
            <a:r>
              <a:rPr lang="zh-CN" altLang="en-US" sz="2800" b="1" dirty="0"/>
              <a:t>红桃</a:t>
            </a:r>
            <a:r>
              <a:rPr lang="en-US" altLang="zh-CN" sz="2800" b="1" dirty="0"/>
              <a:t>hearts</a:t>
            </a:r>
          </a:p>
          <a:p>
            <a:r>
              <a:rPr lang="zh-CN" altLang="en-US" sz="2800" b="1" dirty="0"/>
              <a:t>黑桃</a:t>
            </a:r>
            <a:r>
              <a:rPr lang="en-US" altLang="zh-CN" sz="2800" b="1" dirty="0"/>
              <a:t>spades</a:t>
            </a:r>
            <a:endParaRPr lang="zh-CN" altLang="en-US" sz="2800" b="1" dirty="0"/>
          </a:p>
        </p:txBody>
      </p:sp>
    </p:spTree>
    <p:extLst>
      <p:ext uri="{BB962C8B-B14F-4D97-AF65-F5344CB8AC3E}">
        <p14:creationId xmlns:p14="http://schemas.microsoft.com/office/powerpoint/2010/main" val="2735100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程序：发牌</a:t>
            </a:r>
            <a:endParaRPr lang="en-US" altLang="zh-CN"/>
          </a:p>
        </p:txBody>
      </p:sp>
      <p:sp>
        <p:nvSpPr>
          <p:cNvPr id="186371" name="Content Placeholder 2"/>
          <p:cNvSpPr>
            <a:spLocks noGrp="1"/>
          </p:cNvSpPr>
          <p:nvPr>
            <p:ph idx="4294967295"/>
          </p:nvPr>
        </p:nvSpPr>
        <p:spPr>
          <a:xfrm>
            <a:off x="533400" y="1592263"/>
            <a:ext cx="10820399" cy="49323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3700"/>
              </a:lnSpc>
              <a:spcBef>
                <a:spcPts val="1200"/>
              </a:spcBef>
            </a:pPr>
            <a:r>
              <a:rPr lang="zh-CN" altLang="en-US" sz="2400">
                <a:latin typeface="Courier New" panose="02070309020205020404" pitchFamily="49" charset="0"/>
              </a:rPr>
              <a:t>一旦证实纸牌是“新”的，也就是说还没有选取过此张纸牌，就需要把牌的等级和花色数值翻译成字符，然后显示出来。</a:t>
            </a:r>
            <a:endParaRPr lang="en-US" altLang="zh-CN" sz="2400">
              <a:latin typeface="Courier New" panose="02070309020205020404" pitchFamily="49" charset="0"/>
            </a:endParaRPr>
          </a:p>
          <a:p>
            <a:pPr>
              <a:lnSpc>
                <a:spcPts val="3700"/>
              </a:lnSpc>
              <a:spcBef>
                <a:spcPts val="1200"/>
              </a:spcBef>
            </a:pPr>
            <a:r>
              <a:rPr lang="zh-CN" altLang="en-US" sz="2400">
                <a:latin typeface="Courier New" panose="02070309020205020404" pitchFamily="49" charset="0"/>
              </a:rPr>
              <a:t>为了把纸牌的等级和花色翻译成字符格式，程序将设置两个字符数组，一个用于纸牌的等级，而另一个用于纸牌的花色，然后利用数对数组进行下标。</a:t>
            </a:r>
            <a:endParaRPr lang="en-US" altLang="zh-CN" sz="2400">
              <a:latin typeface="Courier New" panose="02070309020205020404" pitchFamily="49" charset="0"/>
            </a:endParaRPr>
          </a:p>
          <a:p>
            <a:pPr>
              <a:lnSpc>
                <a:spcPts val="3700"/>
              </a:lnSpc>
              <a:spcBef>
                <a:spcPts val="1200"/>
              </a:spcBef>
            </a:pPr>
            <a:r>
              <a:rPr lang="zh-CN" altLang="en-US" sz="2400">
                <a:latin typeface="Courier New" panose="02070309020205020404" pitchFamily="49" charset="0"/>
              </a:rPr>
              <a:t>这两个字符数组在程序执行期间不会发生改变，所以可以把它们声明为</a:t>
            </a:r>
            <a:r>
              <a:rPr lang="en-US" altLang="zh-CN" sz="2400">
                <a:latin typeface="Courier New" panose="02070309020205020404" pitchFamily="49" charset="0"/>
              </a:rPr>
              <a:t>const</a:t>
            </a:r>
            <a:r>
              <a:rPr lang="zh-CN" altLang="en-US" sz="2400">
                <a:latin typeface="Courier New" panose="02070309020205020404" pitchFamily="49" charset="0"/>
              </a:rPr>
              <a:t>。</a:t>
            </a:r>
            <a:endParaRPr lang="en-US" altLang="zh-CN" sz="2400">
              <a:latin typeface="Courier New" panose="02070309020205020404" pitchFamily="49" charset="0"/>
            </a:endParaRPr>
          </a:p>
        </p:txBody>
      </p:sp>
    </p:spTree>
    <p:extLst>
      <p:ext uri="{BB962C8B-B14F-4D97-AF65-F5344CB8AC3E}">
        <p14:creationId xmlns:p14="http://schemas.microsoft.com/office/powerpoint/2010/main" val="2045867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Content Placeholder 2"/>
          <p:cNvSpPr>
            <a:spLocks noGrp="1"/>
          </p:cNvSpPr>
          <p:nvPr>
            <p:ph idx="4294967295"/>
          </p:nvPr>
        </p:nvSpPr>
        <p:spPr>
          <a:xfrm>
            <a:off x="304800" y="609600"/>
            <a:ext cx="10058400" cy="5715000"/>
          </a:xfrm>
        </p:spPr>
        <p:txBody>
          <a:bodyPr vert="horz" wrap="square" lIns="92075" tIns="46038" rIns="92075" bIns="46038" numCol="1" anchor="t" anchorCtr="0" compatLnSpc="1">
            <a:prstTxWarp prst="textNoShape">
              <a:avLst/>
            </a:prstTxWarp>
          </a:bodyPr>
          <a:lstStyle/>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stdbool.h</a:t>
            </a:r>
            <a:r>
              <a:rPr lang="en-US" altLang="zh-CN" sz="2200" dirty="0">
                <a:latin typeface="Times New Roman" panose="02020603050405020304" pitchFamily="18" charset="0"/>
                <a:cs typeface="Courier New" panose="02070309020205020404" pitchFamily="49" charset="0"/>
              </a:rPr>
              <a:t>&gt;   /* C99 only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stdio.h</a:t>
            </a:r>
            <a:r>
              <a:rPr lang="en-US" altLang="zh-CN" sz="2200" dirty="0">
                <a:latin typeface="Times New Roman" panose="02020603050405020304" pitchFamily="18" charset="0"/>
                <a:cs typeface="Courier New" panose="02070309020205020404" pitchFamily="49" charset="0"/>
              </a:rPr>
              <a:t>&gt;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stdlib.h</a:t>
            </a:r>
            <a:r>
              <a:rPr lang="en-US" altLang="zh-CN" sz="2200" dirty="0">
                <a:latin typeface="Times New Roman" panose="02020603050405020304" pitchFamily="18" charset="0"/>
                <a:cs typeface="Courier New" panose="02070309020205020404" pitchFamily="49" charset="0"/>
              </a:rPr>
              <a:t>&gt;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time.h</a:t>
            </a:r>
            <a:r>
              <a:rPr lang="en-US" altLang="zh-CN" sz="2200" dirty="0">
                <a:latin typeface="Times New Roman" panose="02020603050405020304" pitchFamily="18" charset="0"/>
                <a:cs typeface="Courier New" panose="02070309020205020404" pitchFamily="49" charset="0"/>
              </a:rPr>
              <a:t>&gt;</a:t>
            </a:r>
          </a:p>
          <a:p>
            <a:pPr>
              <a:lnSpc>
                <a:spcPct val="8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#define NUM_SUITS 4</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#define NUM_RANKS 13</a:t>
            </a:r>
          </a:p>
          <a:p>
            <a:pPr>
              <a:lnSpc>
                <a:spcPct val="8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err="1">
                <a:latin typeface="Times New Roman" panose="02020603050405020304" pitchFamily="18" charset="0"/>
                <a:cs typeface="Courier New" panose="02070309020205020404" pitchFamily="49" charset="0"/>
              </a:rPr>
              <a:t>int</a:t>
            </a:r>
            <a:r>
              <a:rPr lang="en-US" altLang="zh-CN" sz="2200" dirty="0">
                <a:latin typeface="Times New Roman" panose="02020603050405020304" pitchFamily="18" charset="0"/>
                <a:cs typeface="Courier New" panose="02070309020205020404" pitchFamily="49" charset="0"/>
              </a:rPr>
              <a:t> main(void)</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bool </a:t>
            </a:r>
            <a:r>
              <a:rPr lang="en-US" altLang="zh-CN" sz="2200" dirty="0" err="1">
                <a:latin typeface="Times New Roman" panose="02020603050405020304" pitchFamily="18" charset="0"/>
                <a:cs typeface="Courier New" panose="02070309020205020404" pitchFamily="49" charset="0"/>
              </a:rPr>
              <a:t>in_hand</a:t>
            </a:r>
            <a:r>
              <a:rPr lang="en-US" altLang="zh-CN" sz="2200" dirty="0">
                <a:latin typeface="Times New Roman" panose="02020603050405020304" pitchFamily="18" charset="0"/>
                <a:cs typeface="Courier New" panose="02070309020205020404" pitchFamily="49" charset="0"/>
              </a:rPr>
              <a:t>[NUM_SUITS][NUM_RANKS] = {false};</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int</a:t>
            </a: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num_cards</a:t>
            </a:r>
            <a:r>
              <a:rPr lang="en-US" altLang="zh-CN" sz="2200" dirty="0">
                <a:latin typeface="Times New Roman" panose="02020603050405020304" pitchFamily="18" charset="0"/>
                <a:cs typeface="Courier New" panose="02070309020205020404" pitchFamily="49" charset="0"/>
              </a:rPr>
              <a:t>, rank, suit;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solidFill>
                  <a:srgbClr val="CC0000"/>
                </a:solidFill>
                <a:latin typeface="Times New Roman" panose="02020603050405020304" pitchFamily="18" charset="0"/>
                <a:cs typeface="Courier New" panose="02070309020205020404" pitchFamily="49" charset="0"/>
              </a:rPr>
              <a:t>const</a:t>
            </a:r>
            <a:r>
              <a:rPr lang="en-US" altLang="zh-CN" sz="2200" dirty="0">
                <a:latin typeface="Times New Roman" panose="02020603050405020304" pitchFamily="18" charset="0"/>
                <a:cs typeface="Courier New" panose="02070309020205020404" pitchFamily="49" charset="0"/>
              </a:rPr>
              <a:t> char </a:t>
            </a:r>
            <a:r>
              <a:rPr lang="en-US" altLang="zh-CN" sz="2200" dirty="0" err="1">
                <a:latin typeface="Times New Roman" panose="02020603050405020304" pitchFamily="18" charset="0"/>
                <a:cs typeface="Courier New" panose="02070309020205020404" pitchFamily="49" charset="0"/>
              </a:rPr>
              <a:t>rank_code</a:t>
            </a:r>
            <a:r>
              <a:rPr lang="en-US" altLang="zh-CN" sz="2200" dirty="0">
                <a:latin typeface="Times New Roman" panose="02020603050405020304" pitchFamily="18" charset="0"/>
                <a:cs typeface="Courier New" panose="02070309020205020404" pitchFamily="49" charset="0"/>
              </a:rPr>
              <a:t>[] = {'2','3','4','5','6','7','8', '9','t','j','q','k','a'};</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solidFill>
                  <a:srgbClr val="CC0000"/>
                </a:solidFill>
                <a:latin typeface="Times New Roman" panose="02020603050405020304" pitchFamily="18" charset="0"/>
                <a:cs typeface="Courier New" panose="02070309020205020404" pitchFamily="49" charset="0"/>
              </a:rPr>
              <a:t>const</a:t>
            </a:r>
            <a:r>
              <a:rPr lang="en-US" altLang="zh-CN" sz="2200" dirty="0">
                <a:latin typeface="Times New Roman" panose="02020603050405020304" pitchFamily="18" charset="0"/>
                <a:cs typeface="Courier New" panose="02070309020205020404" pitchFamily="49" charset="0"/>
              </a:rPr>
              <a:t> char </a:t>
            </a:r>
            <a:r>
              <a:rPr lang="en-US" altLang="zh-CN" sz="2200" dirty="0" err="1">
                <a:latin typeface="Times New Roman" panose="02020603050405020304" pitchFamily="18" charset="0"/>
                <a:cs typeface="Courier New" panose="02070309020205020404" pitchFamily="49" charset="0"/>
              </a:rPr>
              <a:t>suit_code</a:t>
            </a:r>
            <a:r>
              <a:rPr lang="en-US" altLang="zh-CN" sz="2200" dirty="0">
                <a:latin typeface="Times New Roman" panose="02020603050405020304" pitchFamily="18" charset="0"/>
                <a:cs typeface="Courier New" panose="02070309020205020404" pitchFamily="49" charset="0"/>
              </a:rPr>
              <a:t>[] = {'</a:t>
            </a:r>
            <a:r>
              <a:rPr lang="en-US" altLang="zh-CN" sz="2200" dirty="0" err="1">
                <a:latin typeface="Times New Roman" panose="02020603050405020304" pitchFamily="18" charset="0"/>
                <a:cs typeface="Courier New" panose="02070309020205020404" pitchFamily="49" charset="0"/>
              </a:rPr>
              <a:t>c','d','h','s</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srand</a:t>
            </a:r>
            <a:r>
              <a:rPr lang="en-US" altLang="zh-CN" sz="2200" dirty="0">
                <a:latin typeface="Times New Roman" panose="02020603050405020304" pitchFamily="18" charset="0"/>
                <a:cs typeface="Courier New" panose="02070309020205020404" pitchFamily="49" charset="0"/>
              </a:rPr>
              <a:t>((unsigned) time(NULL));</a:t>
            </a:r>
          </a:p>
          <a:p>
            <a:pPr>
              <a:lnSpc>
                <a:spcPct val="5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p:txBody>
      </p:sp>
      <p:pic>
        <p:nvPicPr>
          <p:cNvPr id="2" name="图片 1"/>
          <p:cNvPicPr>
            <a:picLocks noChangeAspect="1"/>
          </p:cNvPicPr>
          <p:nvPr/>
        </p:nvPicPr>
        <p:blipFill>
          <a:blip r:embed="rId2"/>
          <a:stretch>
            <a:fillRect/>
          </a:stretch>
        </p:blipFill>
        <p:spPr>
          <a:xfrm>
            <a:off x="5715000" y="609600"/>
            <a:ext cx="6067425" cy="1626320"/>
          </a:xfrm>
          <a:prstGeom prst="rect">
            <a:avLst/>
          </a:prstGeom>
        </p:spPr>
      </p:pic>
    </p:spTree>
    <p:extLst>
      <p:ext uri="{BB962C8B-B14F-4D97-AF65-F5344CB8AC3E}">
        <p14:creationId xmlns:p14="http://schemas.microsoft.com/office/powerpoint/2010/main" val="711640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Content Placeholder 2"/>
          <p:cNvSpPr>
            <a:spLocks noGrp="1"/>
          </p:cNvSpPr>
          <p:nvPr>
            <p:ph idx="4294967295"/>
          </p:nvPr>
        </p:nvSpPr>
        <p:spPr>
          <a:xfrm>
            <a:off x="304800" y="533400"/>
            <a:ext cx="9144000" cy="5730875"/>
          </a:xfrm>
        </p:spPr>
        <p:txBody>
          <a:bodyPr vert="horz" wrap="square" lIns="92075" tIns="46038" rIns="92075" bIns="46038" numCol="1" anchor="t" anchorCtr="0" compatLnSpc="1">
            <a:prstTxWarp prst="textNoShape">
              <a:avLst/>
            </a:prstTxWarp>
          </a:bodyPr>
          <a:lstStyle/>
          <a:p>
            <a:pPr>
              <a:lnSpc>
                <a:spcPct val="80000"/>
              </a:lnSpc>
              <a:spcBef>
                <a:spcPts val="400"/>
              </a:spcBef>
              <a:buNone/>
            </a:pPr>
            <a:r>
              <a:rPr lang="zh-CN" altLang="en-US" sz="2400" dirty="0">
                <a:latin typeface="Times New Roman" panose="02020603050405020304" pitchFamily="18" charset="0"/>
                <a:cs typeface="Courier New" panose="02070309020205020404" pitchFamily="49" charset="0"/>
              </a:rPr>
              <a:t> </a:t>
            </a: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printf</a:t>
            </a:r>
            <a:r>
              <a:rPr lang="en-US" altLang="zh-CN" sz="2400" dirty="0">
                <a:latin typeface="Times New Roman" panose="02020603050405020304" pitchFamily="18" charset="0"/>
                <a:cs typeface="Courier New" panose="02070309020205020404" pitchFamily="49" charset="0"/>
              </a:rPr>
              <a:t>("Enter number of cards in hand: ");</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scanf</a:t>
            </a:r>
            <a:r>
              <a:rPr lang="en-US" altLang="zh-CN" sz="2400" dirty="0">
                <a:latin typeface="Times New Roman" panose="02020603050405020304" pitchFamily="18" charset="0"/>
                <a:cs typeface="Courier New" panose="02070309020205020404" pitchFamily="49" charset="0"/>
              </a:rPr>
              <a:t>("%d", &amp;</a:t>
            </a:r>
            <a:r>
              <a:rPr lang="en-US" altLang="zh-CN" sz="2400" dirty="0" err="1">
                <a:solidFill>
                  <a:srgbClr val="CC0000"/>
                </a:solidFill>
                <a:latin typeface="Times New Roman" panose="02020603050405020304" pitchFamily="18" charset="0"/>
                <a:cs typeface="Courier New" panose="02070309020205020404" pitchFamily="49" charset="0"/>
              </a:rPr>
              <a:t>num_cards</a:t>
            </a:r>
            <a:r>
              <a:rPr lang="en-US" altLang="zh-CN" sz="2400" dirty="0">
                <a:latin typeface="Times New Roman" panose="02020603050405020304" pitchFamily="18" charset="0"/>
                <a:cs typeface="Courier New" panose="02070309020205020404" pitchFamily="49" charset="0"/>
              </a:rPr>
              <a:t>);</a:t>
            </a:r>
          </a:p>
          <a:p>
            <a:pPr>
              <a:lnSpc>
                <a:spcPct val="80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printf</a:t>
            </a:r>
            <a:r>
              <a:rPr lang="en-US" altLang="zh-CN" sz="2400" dirty="0">
                <a:latin typeface="Times New Roman" panose="02020603050405020304" pitchFamily="18" charset="0"/>
                <a:cs typeface="Courier New" panose="02070309020205020404" pitchFamily="49" charset="0"/>
              </a:rPr>
              <a:t>("Your hand:");</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while (</a:t>
            </a:r>
            <a:r>
              <a:rPr lang="en-US" altLang="zh-CN" sz="2400" dirty="0" err="1">
                <a:latin typeface="Times New Roman" panose="02020603050405020304" pitchFamily="18" charset="0"/>
                <a:cs typeface="Courier New" panose="02070309020205020404" pitchFamily="49" charset="0"/>
              </a:rPr>
              <a:t>num_cards</a:t>
            </a:r>
            <a:r>
              <a:rPr lang="en-US" altLang="zh-CN" sz="2400" dirty="0">
                <a:latin typeface="Times New Roman" panose="02020603050405020304" pitchFamily="18" charset="0"/>
                <a:cs typeface="Courier New" panose="02070309020205020404" pitchFamily="49" charset="0"/>
              </a:rPr>
              <a:t> &gt; 0) {</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suit = rand() % NUM_SUITS;    /* picks a random suit */</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rank = rand() % NUM_RANKS;    /* picks a random rank */</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if (!</a:t>
            </a:r>
            <a:r>
              <a:rPr lang="en-US" altLang="zh-CN" sz="2400" dirty="0" err="1">
                <a:latin typeface="Times New Roman" panose="02020603050405020304" pitchFamily="18" charset="0"/>
                <a:cs typeface="Courier New" panose="02070309020205020404" pitchFamily="49" charset="0"/>
              </a:rPr>
              <a:t>in_hand</a:t>
            </a:r>
            <a:r>
              <a:rPr lang="en-US" altLang="zh-CN" sz="2400" dirty="0">
                <a:latin typeface="Times New Roman" panose="02020603050405020304" pitchFamily="18" charset="0"/>
                <a:cs typeface="Courier New" panose="02070309020205020404" pitchFamily="49" charset="0"/>
              </a:rPr>
              <a:t>[suit][rank]) {</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in_hand</a:t>
            </a:r>
            <a:r>
              <a:rPr lang="en-US" altLang="zh-CN" sz="2400" dirty="0">
                <a:latin typeface="Times New Roman" panose="02020603050405020304" pitchFamily="18" charset="0"/>
                <a:cs typeface="Courier New" panose="02070309020205020404" pitchFamily="49" charset="0"/>
              </a:rPr>
              <a:t>[suit][rank] = true;</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num_cards</a:t>
            </a:r>
            <a:r>
              <a:rPr lang="en-US" altLang="zh-CN" sz="24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printf</a:t>
            </a: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c%c</a:t>
            </a: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rank_code</a:t>
            </a:r>
            <a:r>
              <a:rPr lang="en-US" altLang="zh-CN" sz="2400" dirty="0">
                <a:latin typeface="Times New Roman" panose="02020603050405020304" pitchFamily="18" charset="0"/>
                <a:cs typeface="Courier New" panose="02070309020205020404" pitchFamily="49" charset="0"/>
              </a:rPr>
              <a:t>[rank], </a:t>
            </a:r>
            <a:r>
              <a:rPr lang="en-US" altLang="zh-CN" sz="2400" dirty="0" err="1">
                <a:latin typeface="Times New Roman" panose="02020603050405020304" pitchFamily="18" charset="0"/>
                <a:cs typeface="Courier New" panose="02070309020205020404" pitchFamily="49" charset="0"/>
              </a:rPr>
              <a:t>suit_code</a:t>
            </a:r>
            <a:r>
              <a:rPr lang="en-US" altLang="zh-CN" sz="2400" dirty="0">
                <a:latin typeface="Times New Roman" panose="02020603050405020304" pitchFamily="18" charset="0"/>
                <a:cs typeface="Courier New" panose="02070309020205020404" pitchFamily="49" charset="0"/>
              </a:rPr>
              <a:t>[suit]);</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  </a:t>
            </a:r>
            <a:r>
              <a:rPr lang="en-US" altLang="zh-CN" sz="2400" dirty="0" err="1">
                <a:latin typeface="Times New Roman" panose="02020603050405020304" pitchFamily="18" charset="0"/>
                <a:cs typeface="Courier New" panose="02070309020205020404" pitchFamily="49" charset="0"/>
              </a:rPr>
              <a:t>printf</a:t>
            </a:r>
            <a:r>
              <a:rPr lang="en-US" altLang="zh-CN" sz="2400" dirty="0">
                <a:latin typeface="Times New Roman" panose="02020603050405020304" pitchFamily="18" charset="0"/>
                <a:cs typeface="Courier New" panose="02070309020205020404" pitchFamily="49" charset="0"/>
              </a:rPr>
              <a:t>("\n");</a:t>
            </a:r>
          </a:p>
          <a:p>
            <a:pPr>
              <a:lnSpc>
                <a:spcPct val="80000"/>
              </a:lnSpc>
              <a:spcBef>
                <a:spcPct val="0"/>
              </a:spcBef>
              <a:buFont typeface="Wingdings" panose="05000000000000000000" pitchFamily="2" charset="2"/>
              <a:buNone/>
            </a:pPr>
            <a:r>
              <a:rPr lang="en-US" altLang="zh-CN" sz="2400" dirty="0">
                <a:latin typeface="Times New Roman" panose="02020603050405020304" pitchFamily="18" charset="0"/>
                <a:cs typeface="Courier New" panose="02070309020205020404" pitchFamily="49" charset="0"/>
              </a:rPr>
              <a:t>   return 0;</a:t>
            </a:r>
          </a:p>
          <a:p>
            <a:pPr>
              <a:lnSpc>
                <a:spcPct val="80000"/>
              </a:lnSpc>
              <a:spcBef>
                <a:spcPts val="400"/>
              </a:spcBef>
              <a:buNone/>
            </a:pPr>
            <a:r>
              <a:rPr lang="en-US" altLang="zh-CN" sz="2400" dirty="0">
                <a:latin typeface="Times New Roman" panose="02020603050405020304" pitchFamily="18" charset="0"/>
                <a:cs typeface="Courier New" panose="02070309020205020404" pitchFamily="49" charset="0"/>
              </a:rPr>
              <a:t>}</a:t>
            </a:r>
          </a:p>
        </p:txBody>
      </p:sp>
      <p:pic>
        <p:nvPicPr>
          <p:cNvPr id="3" name="图片 2"/>
          <p:cNvPicPr>
            <a:picLocks noChangeAspect="1"/>
          </p:cNvPicPr>
          <p:nvPr/>
        </p:nvPicPr>
        <p:blipFill>
          <a:blip r:embed="rId3"/>
          <a:stretch>
            <a:fillRect/>
          </a:stretch>
        </p:blipFill>
        <p:spPr>
          <a:xfrm>
            <a:off x="5334000" y="4876800"/>
            <a:ext cx="6067425" cy="1626320"/>
          </a:xfrm>
          <a:prstGeom prst="rect">
            <a:avLst/>
          </a:prstGeom>
        </p:spPr>
      </p:pic>
    </p:spTree>
    <p:extLst>
      <p:ext uri="{BB962C8B-B14F-4D97-AF65-F5344CB8AC3E}">
        <p14:creationId xmlns:p14="http://schemas.microsoft.com/office/powerpoint/2010/main" val="2393676759"/>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变长数组</a:t>
            </a:r>
            <a:r>
              <a:rPr lang="en-US" altLang="zh-CN" dirty="0"/>
              <a:t>(C99)</a:t>
            </a:r>
          </a:p>
        </p:txBody>
      </p:sp>
      <p:sp>
        <p:nvSpPr>
          <p:cNvPr id="189443"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r>
              <a:rPr lang="zh-CN" altLang="en-US">
                <a:latin typeface="Courier New" panose="02070309020205020404" pitchFamily="49" charset="0"/>
              </a:rPr>
              <a:t>在</a:t>
            </a:r>
            <a:r>
              <a:rPr lang="en-US" altLang="zh-CN">
                <a:latin typeface="Courier New" panose="02070309020205020404" pitchFamily="49" charset="0"/>
              </a:rPr>
              <a:t>C89</a:t>
            </a:r>
            <a:r>
              <a:rPr lang="zh-CN" altLang="en-US">
                <a:latin typeface="Courier New" panose="02070309020205020404" pitchFamily="49" charset="0"/>
              </a:rPr>
              <a:t>中，数组变量的长度必须用常量表达式进行定义。</a:t>
            </a:r>
            <a:endParaRPr lang="en-US" altLang="zh-CN">
              <a:latin typeface="Courier New" panose="02070309020205020404" pitchFamily="49" charset="0"/>
            </a:endParaRPr>
          </a:p>
          <a:p>
            <a:r>
              <a:rPr lang="zh-CN" altLang="en-US">
                <a:latin typeface="Courier New" panose="02070309020205020404" pitchFamily="49" charset="0"/>
              </a:rPr>
              <a:t>但是在</a:t>
            </a:r>
            <a:r>
              <a:rPr lang="en-US" altLang="zh-CN">
                <a:latin typeface="Courier New" panose="02070309020205020404" pitchFamily="49" charset="0"/>
              </a:rPr>
              <a:t>C99</a:t>
            </a:r>
            <a:r>
              <a:rPr lang="zh-CN" altLang="en-US">
                <a:latin typeface="Courier New" panose="02070309020205020404" pitchFamily="49" charset="0"/>
              </a:rPr>
              <a:t>中，有时候也可以使用</a:t>
            </a:r>
            <a:r>
              <a:rPr lang="zh-CN" altLang="en-US" b="0">
                <a:latin typeface="Courier New" panose="02070309020205020404" pitchFamily="49" charset="0"/>
              </a:rPr>
              <a:t>非</a:t>
            </a:r>
            <a:r>
              <a:rPr lang="zh-CN" altLang="en-US">
                <a:latin typeface="Courier New" panose="02070309020205020404" pitchFamily="49" charset="0"/>
              </a:rPr>
              <a:t>常量表达式。</a:t>
            </a:r>
            <a:endParaRPr lang="en-US" altLang="zh-CN">
              <a:latin typeface="Courier New" panose="02070309020205020404" pitchFamily="49" charset="0"/>
            </a:endParaRPr>
          </a:p>
          <a:p>
            <a:r>
              <a:rPr lang="zh-CN" altLang="en-US">
                <a:latin typeface="Courier New" panose="02070309020205020404" pitchFamily="49" charset="0"/>
                <a:cs typeface="Courier New" panose="02070309020205020404" pitchFamily="49" charset="0"/>
              </a:rPr>
              <a:t>程序</a:t>
            </a:r>
            <a:r>
              <a:rPr lang="en-US" altLang="zh-CN">
                <a:latin typeface="Courier New" panose="02070309020205020404" pitchFamily="49" charset="0"/>
                <a:cs typeface="Courier New" panose="02070309020205020404" pitchFamily="49" charset="0"/>
              </a:rPr>
              <a:t>reverse2.c</a:t>
            </a:r>
            <a:r>
              <a:rPr lang="zh-CN" altLang="en-US">
                <a:latin typeface="Courier New" panose="02070309020205020404" pitchFamily="49" charset="0"/>
              </a:rPr>
              <a:t>是</a:t>
            </a:r>
            <a:r>
              <a:rPr lang="en-US" altLang="zh-CN">
                <a:latin typeface="Courier New" panose="02070309020205020404" pitchFamily="49" charset="0"/>
              </a:rPr>
              <a:t>reverse.c</a:t>
            </a:r>
            <a:r>
              <a:rPr lang="zh-CN" altLang="en-US">
                <a:latin typeface="Courier New" panose="02070309020205020404" pitchFamily="49" charset="0"/>
              </a:rPr>
              <a:t>的修改版，它阐释了这种使用方法。</a:t>
            </a:r>
            <a:endParaRPr lang="en-US" altLang="zh-CN">
              <a:latin typeface="Courier New" panose="02070309020205020404" pitchFamily="49" charset="0"/>
            </a:endParaRPr>
          </a:p>
        </p:txBody>
      </p:sp>
    </p:spTree>
    <p:extLst>
      <p:ext uri="{BB962C8B-B14F-4D97-AF65-F5344CB8AC3E}">
        <p14:creationId xmlns:p14="http://schemas.microsoft.com/office/powerpoint/2010/main" val="3139199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Content Placeholder 2"/>
          <p:cNvSpPr>
            <a:spLocks noGrp="1"/>
          </p:cNvSpPr>
          <p:nvPr>
            <p:ph idx="4294967295"/>
          </p:nvPr>
        </p:nvSpPr>
        <p:spPr>
          <a:xfrm>
            <a:off x="1295400" y="457201"/>
            <a:ext cx="8991600" cy="6175374"/>
          </a:xfrm>
        </p:spPr>
        <p:txBody>
          <a:bodyPr vert="horz" wrap="square" lIns="92075" tIns="46038" rIns="92075" bIns="46038" numCol="1" anchor="t" anchorCtr="0" compatLnSpc="1">
            <a:prstTxWarp prst="textNoShape">
              <a:avLst/>
            </a:prstTxWarp>
          </a:bodyPr>
          <a:lstStyle/>
          <a:p>
            <a:pPr>
              <a:spcBef>
                <a:spcPts val="200"/>
              </a:spcBef>
              <a:buNone/>
            </a:pPr>
            <a:r>
              <a:rPr lang="en-US" altLang="zh-CN" sz="2000" dirty="0">
                <a:latin typeface="Times New Roman" panose="02020603050405020304" pitchFamily="18" charset="0"/>
                <a:cs typeface="Courier New" panose="02070309020205020404" pitchFamily="49" charset="0"/>
              </a:rPr>
              <a:t> /* Reverses a series of numbers using a variable-length array - C99 only */</a:t>
            </a:r>
          </a:p>
          <a:p>
            <a:pPr>
              <a:lnSpc>
                <a:spcPct val="80000"/>
              </a:lnSpc>
              <a:spcBef>
                <a:spcPct val="0"/>
              </a:spcBef>
              <a:buFont typeface="Wingdings" panose="05000000000000000000" pitchFamily="2" charset="2"/>
              <a:buNone/>
            </a:pPr>
            <a:r>
              <a:rPr lang="en-US" altLang="zh-CN" sz="2000" dirty="0">
                <a:latin typeface="Times New Roman" panose="02020603050405020304" pitchFamily="18" charset="0"/>
                <a:cs typeface="Courier New" panose="02070309020205020404" pitchFamily="49" charset="0"/>
              </a:rPr>
              <a:t> #include &lt;</a:t>
            </a:r>
            <a:r>
              <a:rPr lang="en-US" altLang="zh-CN" sz="2000" dirty="0" err="1">
                <a:latin typeface="Times New Roman" panose="02020603050405020304" pitchFamily="18" charset="0"/>
                <a:cs typeface="Courier New" panose="02070309020205020404" pitchFamily="49" charset="0"/>
              </a:rPr>
              <a:t>stdio.h</a:t>
            </a:r>
            <a:r>
              <a:rPr lang="en-US" altLang="zh-CN" sz="2000" dirty="0">
                <a:latin typeface="Times New Roman" panose="02020603050405020304" pitchFamily="18" charset="0"/>
                <a:cs typeface="Courier New" panose="02070309020205020404" pitchFamily="49" charset="0"/>
              </a:rPr>
              <a:t>&gt;</a:t>
            </a:r>
          </a:p>
          <a:p>
            <a:pPr>
              <a:lnSpc>
                <a:spcPct val="80000"/>
              </a:lnSpc>
              <a:spcBef>
                <a:spcPct val="0"/>
              </a:spcBef>
              <a:buFont typeface="Wingdings" panose="05000000000000000000" pitchFamily="2" charset="2"/>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int</a:t>
            </a:r>
            <a:r>
              <a:rPr lang="en-US" altLang="zh-CN" sz="2000" dirty="0">
                <a:latin typeface="Times New Roman" panose="02020603050405020304" pitchFamily="18" charset="0"/>
                <a:cs typeface="Courier New" panose="02070309020205020404" pitchFamily="49" charset="0"/>
              </a:rPr>
              <a:t> main(void)</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int</a:t>
            </a: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i</a:t>
            </a:r>
            <a:r>
              <a:rPr lang="en-US" altLang="zh-CN" sz="2000" dirty="0">
                <a:latin typeface="Times New Roman" panose="02020603050405020304" pitchFamily="18" charset="0"/>
                <a:cs typeface="Courier New" panose="02070309020205020404" pitchFamily="49" charset="0"/>
              </a:rPr>
              <a:t>, n;</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printf</a:t>
            </a:r>
            <a:r>
              <a:rPr lang="en-US" altLang="zh-CN" sz="2000" dirty="0">
                <a:latin typeface="Times New Roman" panose="02020603050405020304" pitchFamily="18" charset="0"/>
                <a:cs typeface="Courier New" panose="02070309020205020404" pitchFamily="49" charset="0"/>
              </a:rPr>
              <a:t>("How many numbers do you want to reverse? ");</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scanf</a:t>
            </a:r>
            <a:r>
              <a:rPr lang="en-US" altLang="zh-CN" sz="2000" dirty="0">
                <a:latin typeface="Times New Roman" panose="02020603050405020304" pitchFamily="18" charset="0"/>
                <a:cs typeface="Courier New" panose="02070309020205020404" pitchFamily="49" charset="0"/>
              </a:rPr>
              <a:t>("%d", &amp;n);</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int</a:t>
            </a:r>
            <a:r>
              <a:rPr lang="en-US" altLang="zh-CN" sz="2000" dirty="0">
                <a:latin typeface="Times New Roman" panose="02020603050405020304" pitchFamily="18" charset="0"/>
                <a:cs typeface="Courier New" panose="02070309020205020404" pitchFamily="49" charset="0"/>
              </a:rPr>
              <a:t> a[</a:t>
            </a:r>
            <a:r>
              <a:rPr lang="en-US" altLang="zh-CN" sz="2000" dirty="0">
                <a:solidFill>
                  <a:srgbClr val="CC0000"/>
                </a:solidFill>
                <a:latin typeface="Times New Roman" panose="02020603050405020304" pitchFamily="18" charset="0"/>
                <a:cs typeface="Courier New" panose="02070309020205020404" pitchFamily="49" charset="0"/>
              </a:rPr>
              <a:t>n</a:t>
            </a:r>
            <a:r>
              <a:rPr lang="en-US" altLang="zh-CN" sz="2000" dirty="0">
                <a:latin typeface="Times New Roman" panose="02020603050405020304" pitchFamily="18" charset="0"/>
                <a:cs typeface="Courier New" panose="02070309020205020404" pitchFamily="49" charset="0"/>
              </a:rPr>
              <a:t>];   /* C99 only - length of array depends on n */</a:t>
            </a:r>
          </a:p>
          <a:p>
            <a:pPr>
              <a:spcBef>
                <a:spcPts val="200"/>
              </a:spcBef>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printf</a:t>
            </a:r>
            <a:r>
              <a:rPr lang="en-US" altLang="zh-CN" sz="2000" dirty="0">
                <a:latin typeface="Times New Roman" panose="02020603050405020304" pitchFamily="18" charset="0"/>
                <a:cs typeface="Courier New" panose="02070309020205020404" pitchFamily="49" charset="0"/>
              </a:rPr>
              <a:t>("Enter %d numbers: ", n);</a:t>
            </a:r>
          </a:p>
          <a:p>
            <a:pPr>
              <a:buFont typeface="Wingdings" panose="05000000000000000000" pitchFamily="2" charset="2"/>
              <a:buNone/>
            </a:pPr>
            <a:r>
              <a:rPr lang="en-US" altLang="zh-CN" sz="2000" dirty="0">
                <a:latin typeface="Times New Roman" panose="02020603050405020304" pitchFamily="18" charset="0"/>
                <a:cs typeface="Courier New" panose="02070309020205020404" pitchFamily="49" charset="0"/>
              </a:rPr>
              <a:t>  </a:t>
            </a:r>
            <a:r>
              <a:rPr lang="en-US" altLang="zh-CN" sz="2000" dirty="0">
                <a:solidFill>
                  <a:srgbClr val="006600"/>
                </a:solidFill>
                <a:latin typeface="Times New Roman" panose="02020603050405020304" pitchFamily="18" charset="0"/>
                <a:cs typeface="Courier New" panose="02070309020205020404" pitchFamily="49" charset="0"/>
              </a:rPr>
              <a:t>for (</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 = 0; </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 &lt; n; </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a:t>
            </a:r>
          </a:p>
          <a:p>
            <a:pPr>
              <a:buFont typeface="Wingdings" panose="05000000000000000000" pitchFamily="2" charset="2"/>
              <a:buNone/>
            </a:pPr>
            <a:r>
              <a:rPr lang="en-US" altLang="zh-CN" sz="2000" dirty="0">
                <a:solidFill>
                  <a:srgbClr val="006600"/>
                </a:solidFill>
                <a:latin typeface="Times New Roman" panose="02020603050405020304" pitchFamily="18" charset="0"/>
                <a:cs typeface="Courier New" panose="02070309020205020404" pitchFamily="49" charset="0"/>
              </a:rPr>
              <a:t>      </a:t>
            </a:r>
            <a:r>
              <a:rPr lang="en-US" altLang="zh-CN" sz="2000" dirty="0" err="1">
                <a:solidFill>
                  <a:srgbClr val="006600"/>
                </a:solidFill>
                <a:latin typeface="Times New Roman" panose="02020603050405020304" pitchFamily="18" charset="0"/>
                <a:cs typeface="Courier New" panose="02070309020205020404" pitchFamily="49" charset="0"/>
              </a:rPr>
              <a:t>scanf</a:t>
            </a:r>
            <a:r>
              <a:rPr lang="en-US" altLang="zh-CN" sz="2000" dirty="0">
                <a:solidFill>
                  <a:srgbClr val="006600"/>
                </a:solidFill>
                <a:latin typeface="Times New Roman" panose="02020603050405020304" pitchFamily="18" charset="0"/>
                <a:cs typeface="Courier New" panose="02070309020205020404" pitchFamily="49" charset="0"/>
              </a:rPr>
              <a:t>("%d", &amp;a[</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printf</a:t>
            </a:r>
            <a:r>
              <a:rPr lang="en-US" altLang="zh-CN" sz="2000" dirty="0">
                <a:latin typeface="Times New Roman" panose="02020603050405020304" pitchFamily="18" charset="0"/>
                <a:cs typeface="Courier New" panose="02070309020205020404" pitchFamily="49" charset="0"/>
              </a:rPr>
              <a:t>("In reverse order:");</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  </a:t>
            </a:r>
            <a:r>
              <a:rPr lang="en-US" altLang="zh-CN" sz="2000" dirty="0">
                <a:solidFill>
                  <a:srgbClr val="006600"/>
                </a:solidFill>
                <a:latin typeface="Times New Roman" panose="02020603050405020304" pitchFamily="18" charset="0"/>
                <a:cs typeface="Courier New" panose="02070309020205020404" pitchFamily="49" charset="0"/>
              </a:rPr>
              <a:t>for (</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 = n - 1; </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 &gt;= 0; </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000" dirty="0">
                <a:solidFill>
                  <a:srgbClr val="006600"/>
                </a:solidFill>
                <a:latin typeface="Times New Roman" panose="02020603050405020304" pitchFamily="18" charset="0"/>
                <a:cs typeface="Courier New" panose="02070309020205020404" pitchFamily="49" charset="0"/>
              </a:rPr>
              <a:t>      </a:t>
            </a:r>
            <a:r>
              <a:rPr lang="en-US" altLang="zh-CN" sz="2000" dirty="0" err="1">
                <a:solidFill>
                  <a:srgbClr val="006600"/>
                </a:solidFill>
                <a:latin typeface="Times New Roman" panose="02020603050405020304" pitchFamily="18" charset="0"/>
                <a:cs typeface="Courier New" panose="02070309020205020404" pitchFamily="49" charset="0"/>
              </a:rPr>
              <a:t>printf</a:t>
            </a:r>
            <a:r>
              <a:rPr lang="en-US" altLang="zh-CN" sz="2000" dirty="0">
                <a:solidFill>
                  <a:srgbClr val="006600"/>
                </a:solidFill>
                <a:latin typeface="Times New Roman" panose="02020603050405020304" pitchFamily="18" charset="0"/>
                <a:cs typeface="Courier New" panose="02070309020205020404" pitchFamily="49" charset="0"/>
              </a:rPr>
              <a:t>(" %d", a[</a:t>
            </a:r>
            <a:r>
              <a:rPr lang="en-US" altLang="zh-CN" sz="2000" dirty="0" err="1">
                <a:solidFill>
                  <a:srgbClr val="006600"/>
                </a:solidFill>
                <a:latin typeface="Times New Roman" panose="02020603050405020304" pitchFamily="18" charset="0"/>
                <a:cs typeface="Courier New" panose="02070309020205020404" pitchFamily="49" charset="0"/>
              </a:rPr>
              <a:t>i</a:t>
            </a:r>
            <a:r>
              <a:rPr lang="en-US" altLang="zh-CN" sz="2000" dirty="0">
                <a:solidFill>
                  <a:srgbClr val="006600"/>
                </a:solidFill>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  </a:t>
            </a:r>
            <a:r>
              <a:rPr lang="en-US" altLang="zh-CN" sz="2000" dirty="0" err="1">
                <a:latin typeface="Times New Roman" panose="02020603050405020304" pitchFamily="18" charset="0"/>
                <a:cs typeface="Courier New" panose="02070309020205020404" pitchFamily="49" charset="0"/>
              </a:rPr>
              <a:t>printf</a:t>
            </a:r>
            <a:r>
              <a:rPr lang="en-US" altLang="zh-CN" sz="2000" dirty="0">
                <a:latin typeface="Times New Roman" panose="02020603050405020304" pitchFamily="18" charset="0"/>
                <a:cs typeface="Courier New" panose="02070309020205020404" pitchFamily="49" charset="0"/>
              </a:rPr>
              <a:t>("\n");</a:t>
            </a:r>
          </a:p>
          <a:p>
            <a:pPr>
              <a:lnSpc>
                <a:spcPct val="80000"/>
              </a:lnSpc>
              <a:spcBef>
                <a:spcPct val="0"/>
              </a:spcBef>
              <a:buFont typeface="Wingdings" panose="05000000000000000000" pitchFamily="2" charset="2"/>
              <a:buNone/>
            </a:pPr>
            <a:r>
              <a:rPr lang="en-US" altLang="zh-CN" sz="2000" dirty="0">
                <a:latin typeface="Times New Roman" panose="02020603050405020304" pitchFamily="18" charset="0"/>
                <a:cs typeface="Courier New" panose="02070309020205020404" pitchFamily="49" charset="0"/>
              </a:rPr>
              <a:t>  return 0;</a:t>
            </a:r>
          </a:p>
          <a:p>
            <a:pPr>
              <a:lnSpc>
                <a:spcPct val="80000"/>
              </a:lnSpc>
              <a:spcBef>
                <a:spcPts val="400"/>
              </a:spcBef>
              <a:buNone/>
            </a:pPr>
            <a:r>
              <a:rPr lang="en-US" altLang="zh-CN" sz="2000" dirty="0">
                <a:latin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053362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变长数组</a:t>
            </a:r>
            <a:r>
              <a:rPr lang="en-US" altLang="zh-CN"/>
              <a:t>(C99)</a:t>
            </a:r>
          </a:p>
        </p:txBody>
      </p:sp>
      <p:sp>
        <p:nvSpPr>
          <p:cNvPr id="192515"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400" dirty="0">
                <a:latin typeface="Courier New" panose="02070309020205020404" pitchFamily="49" charset="0"/>
                <a:cs typeface="Courier New" panose="02070309020205020404" pitchFamily="49" charset="0"/>
              </a:rPr>
              <a:t>程序</a:t>
            </a:r>
            <a:r>
              <a:rPr lang="en-US" altLang="zh-CN" sz="2400" dirty="0">
                <a:latin typeface="Courier New" panose="02070309020205020404" pitchFamily="49" charset="0"/>
                <a:cs typeface="Courier New" panose="02070309020205020404" pitchFamily="49" charset="0"/>
              </a:rPr>
              <a:t>reverse2.c </a:t>
            </a:r>
            <a:r>
              <a:rPr lang="zh-CN" altLang="en-US" sz="2400" dirty="0">
                <a:latin typeface="Courier New" panose="02070309020205020404" pitchFamily="49" charset="0"/>
                <a:cs typeface="Courier New" panose="02070309020205020404" pitchFamily="49" charset="0"/>
              </a:rPr>
              <a:t>中的数组</a:t>
            </a:r>
            <a:r>
              <a:rPr lang="en-US" altLang="zh-CN" sz="2400" dirty="0">
                <a:latin typeface="Courier New" panose="02070309020205020404" pitchFamily="49" charset="0"/>
                <a:cs typeface="Courier New" panose="02070309020205020404" pitchFamily="49" charset="0"/>
              </a:rPr>
              <a:t>a</a:t>
            </a:r>
            <a:r>
              <a:rPr lang="zh-CN" altLang="en-US" sz="2400" dirty="0">
                <a:latin typeface="Courier New" panose="02070309020205020404" pitchFamily="49" charset="0"/>
                <a:cs typeface="Courier New" panose="02070309020205020404" pitchFamily="49" charset="0"/>
              </a:rPr>
              <a:t>即是变长数组</a:t>
            </a:r>
            <a:r>
              <a:rPr lang="en-US" altLang="zh-CN" sz="2400" dirty="0">
                <a:latin typeface="Courier New" panose="02070309020205020404" pitchFamily="49" charset="0"/>
                <a:cs typeface="Courier New" panose="02070309020205020404" pitchFamily="49" charset="0"/>
              </a:rPr>
              <a:t>(variable-length </a:t>
            </a:r>
            <a:r>
              <a:rPr lang="en-US" altLang="zh-CN" sz="2400" dirty="0" err="1">
                <a:latin typeface="Courier New" panose="02070309020205020404" pitchFamily="49" charset="0"/>
                <a:cs typeface="Courier New" panose="02070309020205020404" pitchFamily="49" charset="0"/>
              </a:rPr>
              <a:t>array,VLA</a:t>
            </a:r>
            <a:r>
              <a:rPr lang="en-US" altLang="zh-CN" sz="2400" dirty="0">
                <a:latin typeface="Courier New" panose="02070309020205020404" pitchFamily="49" charset="0"/>
                <a:cs typeface="Courier New" panose="02070309020205020404" pitchFamily="49" charset="0"/>
              </a:rPr>
              <a:t>)</a:t>
            </a:r>
            <a:endParaRPr lang="zh-CN" altLang="en-US" sz="2400" dirty="0">
              <a:latin typeface="Courier New" panose="02070309020205020404" pitchFamily="49" charset="0"/>
              <a:cs typeface="Courier New" panose="02070309020205020404" pitchFamily="49" charset="0"/>
            </a:endParaRPr>
          </a:p>
          <a:p>
            <a:pPr>
              <a:lnSpc>
                <a:spcPct val="150000"/>
              </a:lnSpc>
              <a:spcBef>
                <a:spcPts val="1200"/>
              </a:spcBef>
            </a:pPr>
            <a:r>
              <a:rPr lang="zh-CN" altLang="en-US" sz="2400" dirty="0">
                <a:latin typeface="Courier New" panose="02070309020205020404" pitchFamily="49" charset="0"/>
                <a:cs typeface="Courier New" panose="02070309020205020404" pitchFamily="49" charset="0"/>
              </a:rPr>
              <a:t>变长数组的长度是</a:t>
            </a:r>
            <a:r>
              <a:rPr lang="zh-CN" altLang="en-US" sz="2400" dirty="0">
                <a:solidFill>
                  <a:srgbClr val="C00000"/>
                </a:solidFill>
                <a:latin typeface="Courier New" panose="02070309020205020404" pitchFamily="49" charset="0"/>
                <a:cs typeface="Courier New" panose="02070309020205020404" pitchFamily="49" charset="0"/>
              </a:rPr>
              <a:t>程序在执行时计算</a:t>
            </a:r>
            <a:r>
              <a:rPr lang="zh-CN" altLang="en-US" sz="2400" dirty="0">
                <a:latin typeface="Courier New" panose="02070309020205020404" pitchFamily="49" charset="0"/>
                <a:cs typeface="Courier New" panose="02070309020205020404" pitchFamily="49" charset="0"/>
              </a:rPr>
              <a:t>的。</a:t>
            </a:r>
            <a:endParaRPr lang="en-US" altLang="zh-CN" sz="2400" dirty="0">
              <a:latin typeface="Courier New" panose="02070309020205020404" pitchFamily="49" charset="0"/>
              <a:cs typeface="Courier New" panose="02070309020205020404" pitchFamily="49" charset="0"/>
            </a:endParaRPr>
          </a:p>
          <a:p>
            <a:pPr>
              <a:lnSpc>
                <a:spcPct val="150000"/>
              </a:lnSpc>
              <a:spcBef>
                <a:spcPts val="1200"/>
              </a:spcBef>
            </a:pPr>
            <a:r>
              <a:rPr lang="zh-CN" altLang="en-US" sz="2400" dirty="0">
                <a:latin typeface="Courier New" panose="02070309020205020404" pitchFamily="49" charset="0"/>
                <a:cs typeface="Courier New" panose="02070309020205020404" pitchFamily="49" charset="0"/>
              </a:rPr>
              <a:t>变长数组的主要优点是程序在执行时可以准确计算出所需的元素个数。</a:t>
            </a:r>
            <a:endParaRPr lang="en-US" altLang="zh-CN" sz="2400" dirty="0">
              <a:latin typeface="Courier New" panose="02070309020205020404" pitchFamily="49" charset="0"/>
              <a:cs typeface="Courier New" panose="02070309020205020404" pitchFamily="49" charset="0"/>
            </a:endParaRPr>
          </a:p>
          <a:p>
            <a:pPr>
              <a:lnSpc>
                <a:spcPct val="150000"/>
              </a:lnSpc>
              <a:spcBef>
                <a:spcPts val="1200"/>
              </a:spcBef>
            </a:pPr>
            <a:r>
              <a:rPr lang="zh-CN" altLang="en-US" sz="2400" dirty="0">
                <a:latin typeface="Courier New" panose="02070309020205020404" pitchFamily="49" charset="0"/>
                <a:cs typeface="Courier New" panose="02070309020205020404" pitchFamily="49" charset="0"/>
              </a:rPr>
              <a:t>如果让程序员来指定长度，数组可能过长</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浪费内存</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或过短</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导致程序出错</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a:t>
            </a:r>
          </a:p>
        </p:txBody>
      </p:sp>
      <p:sp>
        <p:nvSpPr>
          <p:cNvPr id="5" name="Slide Number Placeholder 4"/>
          <p:cNvSpPr txBox="1">
            <a:spLocks noGrp="1"/>
          </p:cNvSpPr>
          <p:nvPr/>
        </p:nvSpPr>
        <p:spPr bwMode="auto">
          <a:xfrm>
            <a:off x="5715000" y="6400800"/>
            <a:ext cx="685800" cy="304800"/>
          </a:xfrm>
          <a:prstGeom prst="rect">
            <a:avLst/>
          </a:prstGeom>
          <a:noFill/>
          <a:ln>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53024902-FB7F-4839-8780-9A8E1B40F299}" type="slidenum">
              <a:rPr lang="zh-CN" altLang="en-US" sz="1200"/>
              <a:pPr algn="ctr"/>
              <a:t>57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0847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变长数组</a:t>
            </a:r>
            <a:r>
              <a:rPr lang="en-US" altLang="zh-CN"/>
              <a:t>(C99)</a:t>
            </a:r>
          </a:p>
        </p:txBody>
      </p:sp>
      <p:sp>
        <p:nvSpPr>
          <p:cNvPr id="3"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sz="2400" dirty="0">
                <a:latin typeface="Courier New" panose="02070309020205020404" pitchFamily="49" charset="0"/>
              </a:rPr>
              <a:t>变长数组的长度不一定要用变量来指定，任意表达式都可以：</a:t>
            </a:r>
            <a:endParaRPr lang="en-US" altLang="zh-CN" sz="2400" dirty="0">
              <a:latin typeface="Courier New" panose="02070309020205020404" pitchFamily="49" charset="0"/>
            </a:endParaRPr>
          </a:p>
          <a:p>
            <a:pPr>
              <a:lnSpc>
                <a:spcPct val="150000"/>
              </a:lnSpc>
              <a:spcBef>
                <a:spcPts val="600"/>
              </a:spcBef>
              <a:spcAft>
                <a:spcPts val="0"/>
              </a:spcAft>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a[3*i+5];</a:t>
            </a:r>
          </a:p>
          <a:p>
            <a:pPr>
              <a:lnSpc>
                <a:spcPct val="150000"/>
              </a:lnSpc>
              <a:spcBef>
                <a:spcPts val="600"/>
              </a:spcBef>
              <a:spcAft>
                <a:spcPts val="0"/>
              </a:spcAft>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b[</a:t>
            </a:r>
            <a:r>
              <a:rPr lang="en-US" altLang="zh-CN" sz="2400" dirty="0" err="1">
                <a:latin typeface="Courier New" panose="02070309020205020404" pitchFamily="49" charset="0"/>
                <a:cs typeface="Courier New" panose="02070309020205020404" pitchFamily="49" charset="0"/>
              </a:rPr>
              <a:t>j+k</a:t>
            </a:r>
            <a:r>
              <a:rPr lang="en-US" altLang="zh-CN" sz="2400" dirty="0">
                <a:latin typeface="Courier New" panose="02070309020205020404" pitchFamily="49" charset="0"/>
                <a:cs typeface="Courier New" panose="02070309020205020404" pitchFamily="49" charset="0"/>
              </a:rPr>
              <a:t>]; </a:t>
            </a:r>
          </a:p>
          <a:p>
            <a:pPr>
              <a:lnSpc>
                <a:spcPct val="150000"/>
              </a:lnSpc>
              <a:spcBef>
                <a:spcPts val="600"/>
              </a:spcBef>
              <a:spcAft>
                <a:spcPts val="0"/>
              </a:spcAft>
            </a:pPr>
            <a:r>
              <a:rPr lang="zh-CN" altLang="en-US" sz="2400" dirty="0">
                <a:latin typeface="Courier New" panose="02070309020205020404" pitchFamily="49" charset="0"/>
              </a:rPr>
              <a:t>像其它数组一样，变长数组也可以是多维的：</a:t>
            </a:r>
          </a:p>
          <a:p>
            <a:pPr>
              <a:lnSpc>
                <a:spcPct val="150000"/>
              </a:lnSpc>
              <a:spcBef>
                <a:spcPts val="600"/>
              </a:spcBef>
              <a:spcAft>
                <a:spcPts val="0"/>
              </a:spcAft>
              <a:buFont typeface="Wingdings" panose="05000000000000000000" pitchFamily="2" charset="2"/>
              <a:buNone/>
            </a:pPr>
            <a:r>
              <a:rPr lang="en-US" altLang="zh-CN" sz="2400" dirty="0">
                <a:latin typeface="Courier New" panose="02070309020205020404" pitchFamily="49" charset="0"/>
              </a:rPr>
              <a:t>	</a:t>
            </a:r>
            <a:r>
              <a:rPr lang="en-US" altLang="zh-CN" sz="2400" dirty="0" err="1">
                <a:latin typeface="Courier New" panose="02070309020205020404" pitchFamily="49" charset="0"/>
              </a:rPr>
              <a:t>int</a:t>
            </a:r>
            <a:r>
              <a:rPr lang="en-US" altLang="zh-CN" sz="2400" dirty="0">
                <a:latin typeface="Courier New" panose="02070309020205020404" pitchFamily="49" charset="0"/>
              </a:rPr>
              <a:t> c[m][n];</a:t>
            </a:r>
          </a:p>
          <a:p>
            <a:pPr>
              <a:lnSpc>
                <a:spcPct val="150000"/>
              </a:lnSpc>
              <a:spcBef>
                <a:spcPts val="600"/>
              </a:spcBef>
              <a:spcAft>
                <a:spcPts val="0"/>
              </a:spcAft>
            </a:pPr>
            <a:r>
              <a:rPr lang="zh-CN" altLang="en-US" sz="2400" dirty="0">
                <a:latin typeface="Courier New" panose="02070309020205020404" pitchFamily="49" charset="0"/>
              </a:rPr>
              <a:t>变长数组的限制：</a:t>
            </a:r>
            <a:endParaRPr lang="en-US" altLang="zh-CN" sz="2400" dirty="0">
              <a:latin typeface="Courier New" panose="02070309020205020404" pitchFamily="49" charset="0"/>
            </a:endParaRPr>
          </a:p>
          <a:p>
            <a:pPr lvl="1">
              <a:lnSpc>
                <a:spcPct val="150000"/>
              </a:lnSpc>
              <a:spcBef>
                <a:spcPts val="600"/>
              </a:spcBef>
              <a:spcAft>
                <a:spcPts val="0"/>
              </a:spcAft>
            </a:pPr>
            <a:r>
              <a:rPr lang="zh-CN" altLang="en-US" dirty="0">
                <a:latin typeface="Courier New" panose="02070309020205020404" pitchFamily="49" charset="0"/>
              </a:rPr>
              <a:t>没有静态</a:t>
            </a:r>
            <a:r>
              <a:rPr lang="zh-CN" altLang="en-US">
                <a:latin typeface="Courier New" panose="02070309020205020404" pitchFamily="49" charset="0"/>
              </a:rPr>
              <a:t>存储期限。 </a:t>
            </a:r>
            <a:endParaRPr lang="zh-CN" altLang="en-US" dirty="0">
              <a:latin typeface="Courier New" panose="02070309020205020404" pitchFamily="49" charset="0"/>
            </a:endParaRPr>
          </a:p>
          <a:p>
            <a:pPr lvl="1">
              <a:lnSpc>
                <a:spcPct val="150000"/>
              </a:lnSpc>
              <a:spcBef>
                <a:spcPts val="600"/>
              </a:spcBef>
              <a:spcAft>
                <a:spcPts val="0"/>
              </a:spcAft>
            </a:pPr>
            <a:r>
              <a:rPr lang="zh-CN" altLang="en-US" dirty="0">
                <a:latin typeface="Courier New" panose="02070309020205020404" pitchFamily="49" charset="0"/>
              </a:rPr>
              <a:t>没有初始化式。</a:t>
            </a:r>
            <a:endParaRPr lang="en-US" altLang="zh-CN" dirty="0">
              <a:latin typeface="Courier New" panose="02070309020205020404" pitchFamily="49" charset="0"/>
            </a:endParaRPr>
          </a:p>
        </p:txBody>
      </p:sp>
    </p:spTree>
    <p:extLst>
      <p:ext uri="{BB962C8B-B14F-4D97-AF65-F5344CB8AC3E}">
        <p14:creationId xmlns:p14="http://schemas.microsoft.com/office/powerpoint/2010/main" val="177648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5897" y="2057400"/>
            <a:ext cx="11658600" cy="601570"/>
          </a:xfrm>
          <a:prstGeom prst="rect">
            <a:avLst/>
          </a:prstGeom>
        </p:spPr>
      </p:pic>
      <p:pic>
        <p:nvPicPr>
          <p:cNvPr id="3" name="图片 2"/>
          <p:cNvPicPr>
            <a:picLocks noChangeAspect="1"/>
          </p:cNvPicPr>
          <p:nvPr/>
        </p:nvPicPr>
        <p:blipFill>
          <a:blip r:embed="rId3"/>
          <a:stretch>
            <a:fillRect/>
          </a:stretch>
        </p:blipFill>
        <p:spPr>
          <a:xfrm>
            <a:off x="914400" y="3048000"/>
            <a:ext cx="9487516" cy="1587167"/>
          </a:xfrm>
          <a:prstGeom prst="rect">
            <a:avLst/>
          </a:prstGeom>
        </p:spPr>
      </p:pic>
      <p:sp>
        <p:nvSpPr>
          <p:cNvPr id="4" name="标题 1"/>
          <p:cNvSpPr txBox="1">
            <a:spLocks/>
          </p:cNvSpPr>
          <p:nvPr/>
        </p:nvSpPr>
        <p:spPr>
          <a:xfrm>
            <a:off x="304800" y="838200"/>
            <a:ext cx="11387667" cy="1131128"/>
          </a:xfrm>
          <a:prstGeom prst="rect">
            <a:avLst/>
          </a:prstGeom>
        </p:spPr>
        <p:txBody>
          <a:bodyPr/>
          <a:lst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a:t>icoding</a:t>
            </a:r>
            <a:endParaRPr lang="zh-CN" altLang="en-US" kern="0" dirty="0"/>
          </a:p>
        </p:txBody>
      </p:sp>
    </p:spTree>
    <p:extLst>
      <p:ext uri="{BB962C8B-B14F-4D97-AF65-F5344CB8AC3E}">
        <p14:creationId xmlns:p14="http://schemas.microsoft.com/office/powerpoint/2010/main" val="139386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4000" dirty="0"/>
              <a:t>一维数组</a:t>
            </a:r>
          </a:p>
        </p:txBody>
      </p:sp>
      <p:sp>
        <p:nvSpPr>
          <p:cNvPr id="2066435" name="Rectangle 3"/>
          <p:cNvSpPr>
            <a:spLocks noGrp="1" noChangeArrowheads="1"/>
          </p:cNvSpPr>
          <p:nvPr>
            <p:ph type="body" idx="1"/>
          </p:nvPr>
        </p:nvSpPr>
        <p:spPr>
          <a:xfrm>
            <a:off x="380999" y="2298701"/>
            <a:ext cx="11506201" cy="4298951"/>
          </a:xfrm>
        </p:spPr>
        <p:txBody>
          <a:bodyPr/>
          <a:lstStyle/>
          <a:p>
            <a:pPr marL="609585" indent="-609585" eaLnBrk="1" hangingPunct="1"/>
            <a:r>
              <a:rPr lang="zh-CN" altLang="en-US" sz="2800" dirty="0"/>
              <a:t> 方法一：可以用</a:t>
            </a:r>
            <a:r>
              <a:rPr lang="en-US" altLang="zh-CN" sz="2800" dirty="0">
                <a:solidFill>
                  <a:srgbClr val="CC0000"/>
                </a:solidFill>
              </a:rPr>
              <a:t>10</a:t>
            </a:r>
            <a:r>
              <a:rPr lang="zh-CN" altLang="en-US" sz="2800" dirty="0"/>
              <a:t>个变量</a:t>
            </a:r>
          </a:p>
          <a:p>
            <a:pPr marL="990575" lvl="1" indent="-533387" eaLnBrk="1" hangingPunct="1"/>
            <a:r>
              <a:rPr lang="zh-CN" altLang="en-US" sz="2600" b="0" dirty="0"/>
              <a:t>分别取名为</a:t>
            </a:r>
            <a:r>
              <a:rPr lang="en-US" altLang="zh-CN" sz="2600" b="0" dirty="0">
                <a:solidFill>
                  <a:srgbClr val="0033CC"/>
                </a:solidFill>
              </a:rPr>
              <a:t>score1</a:t>
            </a:r>
            <a:r>
              <a:rPr lang="en-US" altLang="zh-CN" sz="2600" b="0" dirty="0"/>
              <a:t>,</a:t>
            </a:r>
            <a:r>
              <a:rPr lang="en-US" altLang="zh-CN" sz="2600" b="0" dirty="0">
                <a:solidFill>
                  <a:srgbClr val="0033CC"/>
                </a:solidFill>
              </a:rPr>
              <a:t>score2</a:t>
            </a:r>
            <a:r>
              <a:rPr lang="en-US" altLang="zh-CN" sz="2600" b="0" dirty="0"/>
              <a:t>,……,</a:t>
            </a:r>
            <a:r>
              <a:rPr lang="en-US" altLang="zh-CN" sz="2600" b="0" dirty="0">
                <a:solidFill>
                  <a:srgbClr val="0033CC"/>
                </a:solidFill>
              </a:rPr>
              <a:t>score10</a:t>
            </a:r>
            <a:r>
              <a:rPr lang="zh-CN" altLang="en-US" sz="2600" b="0" dirty="0"/>
              <a:t>来存储</a:t>
            </a:r>
            <a:r>
              <a:rPr lang="en-US" altLang="zh-CN" sz="2600" b="0" dirty="0"/>
              <a:t>10</a:t>
            </a:r>
            <a:r>
              <a:rPr lang="zh-CN" altLang="en-US" sz="2600" b="0" dirty="0"/>
              <a:t>名学生的外语成绩</a:t>
            </a:r>
          </a:p>
          <a:p>
            <a:pPr marL="990575" lvl="1" indent="-533387" eaLnBrk="1" hangingPunct="1"/>
            <a:r>
              <a:rPr lang="zh-CN" altLang="en-US" sz="2600" dirty="0"/>
              <a:t>问题：如果有</a:t>
            </a:r>
            <a:r>
              <a:rPr lang="en-US" altLang="zh-CN" sz="2600" dirty="0"/>
              <a:t>10000</a:t>
            </a:r>
            <a:r>
              <a:rPr lang="zh-CN" altLang="en-US" sz="2600" dirty="0"/>
              <a:t>个考生怎么办？</a:t>
            </a:r>
            <a:endParaRPr lang="en-US" altLang="zh-CN" sz="2600" dirty="0"/>
          </a:p>
          <a:p>
            <a:pPr marL="990575" lvl="1" indent="-533387" eaLnBrk="1" hangingPunct="1"/>
            <a:endParaRPr lang="zh-CN" altLang="en-US" sz="2600" dirty="0"/>
          </a:p>
          <a:p>
            <a:pPr marL="609585" indent="-609585" eaLnBrk="1" hangingPunct="1"/>
            <a:r>
              <a:rPr lang="zh-CN" altLang="en-US" sz="2800" dirty="0"/>
              <a:t> 方法二：使用数组</a:t>
            </a:r>
          </a:p>
          <a:p>
            <a:pPr marL="990575" lvl="1" indent="-533387" eaLnBrk="1" hangingPunct="1"/>
            <a:r>
              <a:rPr lang="zh-CN" altLang="en-US" sz="2600" dirty="0"/>
              <a:t>方便、扩展性好</a:t>
            </a:r>
          </a:p>
        </p:txBody>
      </p:sp>
      <p:sp>
        <p:nvSpPr>
          <p:cNvPr id="2066436" name="Rectangle 4"/>
          <p:cNvSpPr>
            <a:spLocks noChangeArrowheads="1"/>
          </p:cNvSpPr>
          <p:nvPr/>
        </p:nvSpPr>
        <p:spPr bwMode="auto">
          <a:xfrm>
            <a:off x="380999" y="1524000"/>
            <a:ext cx="11353801" cy="622300"/>
          </a:xfrm>
          <a:prstGeom prst="rect">
            <a:avLst/>
          </a:prstGeom>
          <a:solidFill>
            <a:srgbClr val="FFFF99"/>
          </a:solidFill>
          <a:ln w="38100" algn="ctr">
            <a:solidFill>
              <a:srgbClr val="808080"/>
            </a:solidFill>
            <a:miter lim="800000"/>
            <a:headEnd/>
            <a:tailEnd/>
          </a:ln>
        </p:spPr>
        <p:txBody>
          <a:bodyPr tIns="0" bIns="0"/>
          <a:lstStyle>
            <a:lvl1pPr>
              <a:lnSpc>
                <a:spcPct val="150000"/>
              </a:lnSpc>
              <a:spcBef>
                <a:spcPct val="20000"/>
              </a:spcBef>
              <a:buClr>
                <a:srgbClr val="000000"/>
              </a:buClr>
              <a:buFont typeface="Wingdings 2" panose="05020102010507070707" pitchFamily="18" charset="2"/>
              <a:buChar char="d"/>
              <a:defRPr sz="2400" b="1">
                <a:solidFill>
                  <a:srgbClr val="000000"/>
                </a:solidFill>
                <a:latin typeface="YaHei Consolas Hybrid" pitchFamily="49" charset="-122"/>
                <a:ea typeface="YaHei Consolas Hybrid" pitchFamily="49" charset="-122"/>
              </a:defRPr>
            </a:lvl1pPr>
            <a:lvl2pPr marL="742950" indent="-285750">
              <a:lnSpc>
                <a:spcPct val="150000"/>
              </a:lnSpc>
              <a:spcBef>
                <a:spcPct val="20000"/>
              </a:spcBef>
              <a:buClr>
                <a:srgbClr val="000000"/>
              </a:buClr>
              <a:buFont typeface="Wingdings 2" panose="05020102010507070707" pitchFamily="18" charset="2"/>
              <a:buChar char="è"/>
              <a:defRPr sz="2100" b="1">
                <a:solidFill>
                  <a:srgbClr val="000000"/>
                </a:solidFill>
                <a:latin typeface="YaHei Consolas Hybrid" pitchFamily="49" charset="-122"/>
                <a:ea typeface="YaHei Consolas Hybrid" pitchFamily="49" charset="-122"/>
              </a:defRPr>
            </a:lvl2pPr>
            <a:lvl3pPr marL="1143000" indent="-228600">
              <a:lnSpc>
                <a:spcPct val="150000"/>
              </a:lnSpc>
              <a:spcBef>
                <a:spcPct val="20000"/>
              </a:spcBef>
              <a:buClr>
                <a:srgbClr val="000000"/>
              </a:buClr>
              <a:buFont typeface="Wingdings 2" panose="05020102010507070707" pitchFamily="18" charset="2"/>
              <a:buChar char="í"/>
              <a:defRPr b="1">
                <a:solidFill>
                  <a:srgbClr val="000000"/>
                </a:solidFill>
                <a:latin typeface="Arial" panose="020B0604020202020204" pitchFamily="34" charset="0"/>
                <a:ea typeface="YaHei Consolas Hybrid" pitchFamily="49"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lnSpc>
                <a:spcPct val="135000"/>
              </a:lnSpc>
              <a:spcBef>
                <a:spcPct val="0"/>
              </a:spcBef>
              <a:buClrTx/>
              <a:buFontTx/>
              <a:buNone/>
            </a:pPr>
            <a:r>
              <a:rPr lang="zh-CN" altLang="en-US">
                <a:solidFill>
                  <a:srgbClr val="CC0000"/>
                </a:solidFill>
                <a:latin typeface="Times New Roman" panose="02020603050405020304" pitchFamily="18" charset="0"/>
                <a:ea typeface="黑体" panose="02010609060101010101" pitchFamily="49" charset="-122"/>
                <a:cs typeface="Courier New" panose="02070309020205020404" pitchFamily="49" charset="0"/>
              </a:rPr>
              <a:t>例：要求输入计算机</a:t>
            </a:r>
            <a:r>
              <a:rPr lang="en-US" altLang="zh-CN">
                <a:solidFill>
                  <a:srgbClr val="CC0000"/>
                </a:solidFill>
                <a:latin typeface="Times New Roman" panose="02020603050405020304" pitchFamily="18" charset="0"/>
                <a:ea typeface="黑体" panose="02010609060101010101" pitchFamily="49" charset="-122"/>
                <a:cs typeface="Courier New" panose="02070309020205020404" pitchFamily="49" charset="0"/>
              </a:rPr>
              <a:t>10</a:t>
            </a:r>
            <a:r>
              <a:rPr lang="zh-CN" altLang="en-US">
                <a:solidFill>
                  <a:srgbClr val="CC0000"/>
                </a:solidFill>
                <a:latin typeface="Times New Roman" panose="02020603050405020304" pitchFamily="18" charset="0"/>
                <a:ea typeface="黑体" panose="02010609060101010101" pitchFamily="49" charset="-122"/>
                <a:cs typeface="Courier New" panose="02070309020205020404" pitchFamily="49" charset="0"/>
              </a:rPr>
              <a:t>个同学的外语成绩，并按与输入相反的次序显示外语成绩。</a:t>
            </a:r>
          </a:p>
        </p:txBody>
      </p:sp>
    </p:spTree>
    <p:extLst>
      <p:ext uri="{BB962C8B-B14F-4D97-AF65-F5344CB8AC3E}">
        <p14:creationId xmlns:p14="http://schemas.microsoft.com/office/powerpoint/2010/main" val="141805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66436"/>
                                        </p:tgtEl>
                                        <p:attrNameLst>
                                          <p:attrName>style.visibility</p:attrName>
                                        </p:attrNameLst>
                                      </p:cBhvr>
                                      <p:to>
                                        <p:strVal val="visible"/>
                                      </p:to>
                                    </p:set>
                                    <p:animEffect transition="in" filter="wipe(left)">
                                      <p:cBhvr>
                                        <p:cTn id="7" dur="500"/>
                                        <p:tgtEl>
                                          <p:spTgt spid="2066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66435">
                                            <p:txEl>
                                              <p:pRg st="0" end="0"/>
                                            </p:txEl>
                                          </p:spTgt>
                                        </p:tgtEl>
                                        <p:attrNameLst>
                                          <p:attrName>style.visibility</p:attrName>
                                        </p:attrNameLst>
                                      </p:cBhvr>
                                      <p:to>
                                        <p:strVal val="visible"/>
                                      </p:to>
                                    </p:set>
                                    <p:animEffect transition="in" filter="wipe(down)">
                                      <p:cBhvr>
                                        <p:cTn id="12" dur="500"/>
                                        <p:tgtEl>
                                          <p:spTgt spid="2066435">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066435">
                                            <p:txEl>
                                              <p:pRg st="1" end="1"/>
                                            </p:txEl>
                                          </p:spTgt>
                                        </p:tgtEl>
                                        <p:attrNameLst>
                                          <p:attrName>style.visibility</p:attrName>
                                        </p:attrNameLst>
                                      </p:cBhvr>
                                      <p:to>
                                        <p:strVal val="visible"/>
                                      </p:to>
                                    </p:set>
                                    <p:animEffect transition="in" filter="wipe(down)">
                                      <p:cBhvr>
                                        <p:cTn id="15" dur="500"/>
                                        <p:tgtEl>
                                          <p:spTgt spid="2066435">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66435">
                                            <p:txEl>
                                              <p:pRg st="2" end="2"/>
                                            </p:txEl>
                                          </p:spTgt>
                                        </p:tgtEl>
                                        <p:attrNameLst>
                                          <p:attrName>style.visibility</p:attrName>
                                        </p:attrNameLst>
                                      </p:cBhvr>
                                      <p:to>
                                        <p:strVal val="visible"/>
                                      </p:to>
                                    </p:set>
                                    <p:animEffect transition="in" filter="wipe(down)">
                                      <p:cBhvr>
                                        <p:cTn id="18" dur="500"/>
                                        <p:tgtEl>
                                          <p:spTgt spid="206643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66435">
                                            <p:txEl>
                                              <p:pRg st="4" end="4"/>
                                            </p:txEl>
                                          </p:spTgt>
                                        </p:tgtEl>
                                        <p:attrNameLst>
                                          <p:attrName>style.visibility</p:attrName>
                                        </p:attrNameLst>
                                      </p:cBhvr>
                                      <p:to>
                                        <p:strVal val="visible"/>
                                      </p:to>
                                    </p:set>
                                    <p:animEffect transition="in" filter="wipe(down)">
                                      <p:cBhvr>
                                        <p:cTn id="23" dur="500"/>
                                        <p:tgtEl>
                                          <p:spTgt spid="2066435">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66435">
                                            <p:txEl>
                                              <p:pRg st="5" end="5"/>
                                            </p:txEl>
                                          </p:spTgt>
                                        </p:tgtEl>
                                        <p:attrNameLst>
                                          <p:attrName>style.visibility</p:attrName>
                                        </p:attrNameLst>
                                      </p:cBhvr>
                                      <p:to>
                                        <p:strVal val="visible"/>
                                      </p:to>
                                    </p:set>
                                    <p:animEffect transition="in" filter="wipe(down)">
                                      <p:cBhvr>
                                        <p:cTn id="26" dur="500"/>
                                        <p:tgtEl>
                                          <p:spTgt spid="206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435" grpId="0" build="p"/>
      <p:bldP spid="206643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9600" y="1219200"/>
            <a:ext cx="10744200" cy="5323749"/>
          </a:xfrm>
          <a:prstGeom prst="rect">
            <a:avLst/>
          </a:prstGeom>
        </p:spPr>
      </p:pic>
      <p:sp>
        <p:nvSpPr>
          <p:cNvPr id="5" name="标题 1"/>
          <p:cNvSpPr txBox="1">
            <a:spLocks/>
          </p:cNvSpPr>
          <p:nvPr/>
        </p:nvSpPr>
        <p:spPr>
          <a:xfrm>
            <a:off x="304800" y="457200"/>
            <a:ext cx="11387667" cy="609600"/>
          </a:xfrm>
          <a:prstGeom prst="rect">
            <a:avLst/>
          </a:prstGeom>
        </p:spPr>
        <p:txBody>
          <a:bodyPr/>
          <a:lst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a:t>icoding</a:t>
            </a:r>
            <a:endParaRPr lang="zh-CN" altLang="en-US" kern="0" dirty="0"/>
          </a:p>
        </p:txBody>
      </p:sp>
    </p:spTree>
    <p:extLst>
      <p:ext uri="{BB962C8B-B14F-4D97-AF65-F5344CB8AC3E}">
        <p14:creationId xmlns:p14="http://schemas.microsoft.com/office/powerpoint/2010/main" val="1298671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533400"/>
            <a:ext cx="11387667" cy="1131128"/>
          </a:xfrm>
          <a:prstGeom prst="rect">
            <a:avLst/>
          </a:prstGeom>
        </p:spPr>
        <p:txBody>
          <a:bodyPr/>
          <a:lst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a:t>icoding</a:t>
            </a:r>
            <a:endParaRPr lang="zh-CN" altLang="en-US" kern="0" dirty="0"/>
          </a:p>
        </p:txBody>
      </p:sp>
      <p:pic>
        <p:nvPicPr>
          <p:cNvPr id="4" name="图片 3"/>
          <p:cNvPicPr>
            <a:picLocks noChangeAspect="1"/>
          </p:cNvPicPr>
          <p:nvPr/>
        </p:nvPicPr>
        <p:blipFill>
          <a:blip r:embed="rId2"/>
          <a:stretch>
            <a:fillRect/>
          </a:stretch>
        </p:blipFill>
        <p:spPr>
          <a:xfrm>
            <a:off x="457200" y="1219200"/>
            <a:ext cx="11430243" cy="5381625"/>
          </a:xfrm>
          <a:prstGeom prst="rect">
            <a:avLst/>
          </a:prstGeom>
        </p:spPr>
      </p:pic>
    </p:spTree>
    <p:extLst>
      <p:ext uri="{BB962C8B-B14F-4D97-AF65-F5344CB8AC3E}">
        <p14:creationId xmlns:p14="http://schemas.microsoft.com/office/powerpoint/2010/main" val="23955618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一维数组的定义 </a:t>
            </a:r>
          </a:p>
        </p:txBody>
      </p:sp>
      <p:sp>
        <p:nvSpPr>
          <p:cNvPr id="2067459" name="Rectangle 3"/>
          <p:cNvSpPr>
            <a:spLocks noGrp="1" noChangeArrowheads="1"/>
          </p:cNvSpPr>
          <p:nvPr>
            <p:ph type="body" idx="1"/>
          </p:nvPr>
        </p:nvSpPr>
        <p:spPr>
          <a:xfrm>
            <a:off x="624417" y="2057401"/>
            <a:ext cx="11328400" cy="1524000"/>
          </a:xfrm>
        </p:spPr>
        <p:txBody>
          <a:bodyPr/>
          <a:lstStyle/>
          <a:p>
            <a:pPr marL="0" indent="0" eaLnBrk="1" hangingPunct="1">
              <a:spcBef>
                <a:spcPts val="1800"/>
              </a:spcBef>
              <a:buNone/>
            </a:pPr>
            <a:r>
              <a:rPr lang="zh-CN" altLang="en-US" sz="2800" dirty="0">
                <a:solidFill>
                  <a:srgbClr val="0033CC"/>
                </a:solidFill>
              </a:rPr>
              <a:t>声明一个数组：</a:t>
            </a:r>
          </a:p>
          <a:p>
            <a:pPr marL="0" indent="0" eaLnBrk="1" hangingPunct="1">
              <a:spcBef>
                <a:spcPts val="1800"/>
              </a:spcBef>
              <a:buNone/>
            </a:pPr>
            <a:r>
              <a:rPr lang="zh-CN" altLang="en-US" sz="2800" dirty="0"/>
              <a:t>	</a:t>
            </a:r>
            <a:r>
              <a:rPr lang="zh-CN" altLang="en-US" sz="2800" dirty="0">
                <a:solidFill>
                  <a:srgbClr val="FF0000"/>
                </a:solidFill>
              </a:rPr>
              <a:t>类型定义符</a:t>
            </a:r>
            <a:r>
              <a:rPr lang="zh-CN" altLang="en-US" sz="2800" dirty="0"/>
              <a:t>  </a:t>
            </a:r>
            <a:r>
              <a:rPr lang="zh-CN" altLang="en-US" sz="2800" dirty="0">
                <a:solidFill>
                  <a:srgbClr val="000066"/>
                </a:solidFill>
              </a:rPr>
              <a:t>数组名 </a:t>
            </a:r>
            <a:r>
              <a:rPr lang="en-US" altLang="zh-CN" sz="2800" dirty="0">
                <a:solidFill>
                  <a:srgbClr val="FF0000"/>
                </a:solidFill>
              </a:rPr>
              <a:t>[ </a:t>
            </a:r>
            <a:r>
              <a:rPr lang="zh-CN" altLang="en-US" sz="2800" dirty="0"/>
              <a:t>常量表达式 </a:t>
            </a:r>
            <a:r>
              <a:rPr lang="en-US" altLang="zh-CN" sz="2800" dirty="0">
                <a:solidFill>
                  <a:srgbClr val="FF0000"/>
                </a:solidFill>
              </a:rPr>
              <a:t>]</a:t>
            </a:r>
            <a:r>
              <a:rPr lang="en-US" altLang="zh-CN" sz="2800" dirty="0"/>
              <a:t>;</a:t>
            </a:r>
            <a:r>
              <a:rPr lang="zh-CN" altLang="en-US" sz="2800" dirty="0"/>
              <a:t>	</a:t>
            </a:r>
          </a:p>
        </p:txBody>
      </p:sp>
      <p:sp>
        <p:nvSpPr>
          <p:cNvPr id="2" name="线形标注 1(带边框和强调线) 1"/>
          <p:cNvSpPr/>
          <p:nvPr/>
        </p:nvSpPr>
        <p:spPr bwMode="auto">
          <a:xfrm>
            <a:off x="8001000" y="2057400"/>
            <a:ext cx="3048000" cy="685800"/>
          </a:xfrm>
          <a:prstGeom prst="accentBorderCallout1">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2800" b="1" dirty="0">
                <a:solidFill>
                  <a:srgbClr val="990033"/>
                </a:solidFill>
                <a:ea typeface="黑体" panose="02010609060101010101" pitchFamily="49" charset="-122"/>
                <a:cs typeface="Courier New" panose="02070309020205020404" pitchFamily="49" charset="0"/>
              </a:rPr>
              <a:t>数组元素个数</a:t>
            </a:r>
          </a:p>
        </p:txBody>
      </p:sp>
      <p:sp>
        <p:nvSpPr>
          <p:cNvPr id="3" name="矩形 2"/>
          <p:cNvSpPr/>
          <p:nvPr/>
        </p:nvSpPr>
        <p:spPr>
          <a:xfrm>
            <a:off x="685800" y="3962400"/>
            <a:ext cx="3962400" cy="1184940"/>
          </a:xfrm>
          <a:prstGeom prst="rect">
            <a:avLst/>
          </a:prstGeom>
        </p:spPr>
        <p:txBody>
          <a:bodyPr wrap="square">
            <a:spAutoFit/>
          </a:bodyPr>
          <a:lstStyle/>
          <a:p>
            <a:pPr marL="0" indent="0" eaLnBrk="1" hangingPunct="1">
              <a:spcBef>
                <a:spcPts val="1800"/>
              </a:spcBef>
              <a:buNone/>
            </a:pPr>
            <a:r>
              <a:rPr lang="zh-CN" altLang="en-US" sz="2800" b="1" dirty="0">
                <a:latin typeface="+mn-ea"/>
              </a:rPr>
              <a:t>例如</a:t>
            </a:r>
            <a:r>
              <a:rPr lang="en-US" altLang="zh-CN" sz="2800" b="1" dirty="0">
                <a:latin typeface="+mn-ea"/>
              </a:rPr>
              <a:t>:  </a:t>
            </a:r>
          </a:p>
          <a:p>
            <a:pPr marL="0" indent="0" eaLnBrk="1" hangingPunct="1">
              <a:spcBef>
                <a:spcPts val="1800"/>
              </a:spcBef>
              <a:buNone/>
            </a:pPr>
            <a:r>
              <a:rPr lang="en-US" altLang="zh-CN" sz="2800" b="1" dirty="0" err="1">
                <a:latin typeface="+mn-ea"/>
              </a:rPr>
              <a:t>int</a:t>
            </a:r>
            <a:r>
              <a:rPr lang="en-US" altLang="zh-CN" sz="2800" b="1" dirty="0">
                <a:latin typeface="+mn-ea"/>
              </a:rPr>
              <a:t>  score[10];</a:t>
            </a:r>
            <a:r>
              <a:rPr lang="zh-CN" altLang="en-US" sz="2800" b="1" dirty="0">
                <a:latin typeface="+mn-ea"/>
              </a:rPr>
              <a:t> </a:t>
            </a:r>
          </a:p>
        </p:txBody>
      </p:sp>
      <p:sp>
        <p:nvSpPr>
          <p:cNvPr id="4" name="线形标注 1(带边框和强调线) 3"/>
          <p:cNvSpPr/>
          <p:nvPr/>
        </p:nvSpPr>
        <p:spPr bwMode="auto">
          <a:xfrm>
            <a:off x="4648201" y="3962400"/>
            <a:ext cx="6705599" cy="2057400"/>
          </a:xfrm>
          <a:prstGeom prst="accentBorderCallout1">
            <a:avLst>
              <a:gd name="adj1" fmla="val 18750"/>
              <a:gd name="adj2" fmla="val -8333"/>
              <a:gd name="adj3" fmla="val 47045"/>
              <a:gd name="adj4" fmla="val -24913"/>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321702" eaLnBrk="1" hangingPunct="1">
              <a:spcBef>
                <a:spcPts val="1800"/>
              </a:spcBef>
            </a:pPr>
            <a:r>
              <a:rPr lang="zh-CN" altLang="en-US" sz="2800" b="1" dirty="0">
                <a:latin typeface="+mn-ea"/>
              </a:rPr>
              <a:t>声明了一个 </a:t>
            </a:r>
            <a:r>
              <a:rPr lang="en-US" altLang="zh-CN" sz="2800" b="1" dirty="0">
                <a:latin typeface="+mn-ea"/>
              </a:rPr>
              <a:t>score</a:t>
            </a:r>
            <a:r>
              <a:rPr lang="zh-CN" altLang="en-US" sz="2800" b="1" dirty="0">
                <a:latin typeface="+mn-ea"/>
              </a:rPr>
              <a:t>数组</a:t>
            </a:r>
          </a:p>
          <a:p>
            <a:pPr marL="321702" eaLnBrk="1" hangingPunct="1">
              <a:spcBef>
                <a:spcPts val="1800"/>
              </a:spcBef>
            </a:pPr>
            <a:r>
              <a:rPr lang="en-US" altLang="zh-CN" sz="2800" b="1" dirty="0">
                <a:latin typeface="+mn-ea"/>
              </a:rPr>
              <a:t> score</a:t>
            </a:r>
            <a:r>
              <a:rPr lang="zh-CN" altLang="en-US" sz="2800" b="1" dirty="0">
                <a:latin typeface="+mn-ea"/>
              </a:rPr>
              <a:t>数组包含有</a:t>
            </a:r>
            <a:r>
              <a:rPr lang="en-US" altLang="zh-CN" sz="2800" b="1" dirty="0">
                <a:latin typeface="+mn-ea"/>
              </a:rPr>
              <a:t>10</a:t>
            </a:r>
            <a:r>
              <a:rPr lang="zh-CN" altLang="en-US" sz="2800" b="1" dirty="0">
                <a:latin typeface="+mn-ea"/>
              </a:rPr>
              <a:t>个数据成员</a:t>
            </a:r>
          </a:p>
          <a:p>
            <a:pPr marL="321702" eaLnBrk="1" hangingPunct="1">
              <a:spcBef>
                <a:spcPts val="1800"/>
              </a:spcBef>
            </a:pPr>
            <a:r>
              <a:rPr lang="zh-CN" altLang="en-US" sz="2800" b="1" dirty="0">
                <a:latin typeface="+mn-ea"/>
              </a:rPr>
              <a:t> 数据成员的类型为：整型</a:t>
            </a:r>
            <a:endParaRPr lang="zh-CN" altLang="en-US" dirty="0"/>
          </a:p>
        </p:txBody>
      </p:sp>
    </p:spTree>
    <p:extLst>
      <p:ext uri="{BB962C8B-B14F-4D97-AF65-F5344CB8AC3E}">
        <p14:creationId xmlns:p14="http://schemas.microsoft.com/office/powerpoint/2010/main" val="1450662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6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067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7459" grpId="1" uiExpand="1" build="p" bldLvl="2"/>
      <p:bldP spid="2" grpId="0" animBg="1"/>
      <p:bldP spid="3"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1708631"/>
            <a:ext cx="3276600" cy="706967"/>
          </a:xfrm>
          <a:solidFill>
            <a:srgbClr val="FFFF99"/>
          </a:solidFill>
          <a:ln w="38100">
            <a:solidFill>
              <a:srgbClr val="808080"/>
            </a:solidFill>
            <a:miter lim="800000"/>
            <a:headEnd/>
            <a:tailEnd/>
          </a:ln>
        </p:spPr>
        <p:txBody>
          <a:bodyPr/>
          <a:lstStyle/>
          <a:p>
            <a:pPr eaLnBrk="1" hangingPunct="1"/>
            <a:r>
              <a:rPr lang="en-US" altLang="zh-CN" sz="2800"/>
              <a:t>int </a:t>
            </a:r>
            <a:r>
              <a:rPr lang="en-US" altLang="zh-CN" sz="2800">
                <a:solidFill>
                  <a:srgbClr val="0033CC"/>
                </a:solidFill>
              </a:rPr>
              <a:t>score</a:t>
            </a:r>
            <a:r>
              <a:rPr lang="en-US" altLang="zh-CN" sz="2800">
                <a:solidFill>
                  <a:srgbClr val="FF0000"/>
                </a:solidFill>
              </a:rPr>
              <a:t>[</a:t>
            </a:r>
            <a:r>
              <a:rPr lang="en-US" altLang="zh-CN" sz="2800"/>
              <a:t>10</a:t>
            </a:r>
            <a:r>
              <a:rPr lang="en-US" altLang="zh-CN" sz="2800">
                <a:solidFill>
                  <a:srgbClr val="FF0000"/>
                </a:solidFill>
              </a:rPr>
              <a:t>]</a:t>
            </a:r>
            <a:r>
              <a:rPr lang="en-US" altLang="zh-CN" sz="2800"/>
              <a:t>;</a:t>
            </a:r>
            <a:endParaRPr lang="zh-CN" altLang="en-US" sz="2800"/>
          </a:p>
        </p:txBody>
      </p:sp>
      <p:sp>
        <p:nvSpPr>
          <p:cNvPr id="2068483" name="Rectangle 3"/>
          <p:cNvSpPr>
            <a:spLocks noGrp="1" noChangeArrowheads="1"/>
          </p:cNvSpPr>
          <p:nvPr>
            <p:ph type="body" idx="1"/>
          </p:nvPr>
        </p:nvSpPr>
        <p:spPr>
          <a:xfrm>
            <a:off x="3886200" y="1371600"/>
            <a:ext cx="8100484" cy="3048000"/>
          </a:xfrm>
        </p:spPr>
        <p:txBody>
          <a:bodyPr/>
          <a:lstStyle/>
          <a:p>
            <a:pPr marL="609585" indent="-609585" eaLnBrk="1" hangingPunct="1">
              <a:spcBef>
                <a:spcPts val="1200"/>
              </a:spcBef>
            </a:pPr>
            <a:r>
              <a:rPr lang="zh-CN" altLang="en-US" sz="2700" dirty="0"/>
              <a:t>数组的元素可以是任何类型</a:t>
            </a:r>
          </a:p>
          <a:p>
            <a:pPr marL="609585" indent="-609585" eaLnBrk="1" hangingPunct="1">
              <a:spcBef>
                <a:spcPts val="1200"/>
              </a:spcBef>
            </a:pPr>
            <a:r>
              <a:rPr lang="zh-CN" altLang="en-US" sz="2700" dirty="0">
                <a:solidFill>
                  <a:srgbClr val="FF0000"/>
                </a:solidFill>
              </a:rPr>
              <a:t>数组名</a:t>
            </a:r>
            <a:r>
              <a:rPr lang="zh-CN" altLang="en-US" sz="2700" dirty="0"/>
              <a:t>使用</a:t>
            </a:r>
            <a:r>
              <a:rPr lang="zh-CN" altLang="en-US" sz="2700" dirty="0">
                <a:solidFill>
                  <a:srgbClr val="0033CC"/>
                </a:solidFill>
              </a:rPr>
              <a:t>标识符</a:t>
            </a:r>
            <a:r>
              <a:rPr lang="zh-CN" altLang="en-US" sz="2700" dirty="0"/>
              <a:t>表示</a:t>
            </a:r>
          </a:p>
          <a:p>
            <a:pPr marL="609585" indent="-609585" eaLnBrk="1" hangingPunct="1">
              <a:spcBef>
                <a:spcPts val="1200"/>
              </a:spcBef>
            </a:pPr>
            <a:r>
              <a:rPr lang="zh-CN" altLang="en-US" sz="2700" dirty="0"/>
              <a:t>用</a:t>
            </a:r>
            <a:r>
              <a:rPr lang="zh-CN" altLang="en-US" sz="2700" dirty="0">
                <a:solidFill>
                  <a:srgbClr val="FF0000"/>
                </a:solidFill>
              </a:rPr>
              <a:t>方括号</a:t>
            </a:r>
            <a:r>
              <a:rPr lang="zh-CN" altLang="en-US" sz="2700" dirty="0"/>
              <a:t>将</a:t>
            </a:r>
            <a:r>
              <a:rPr lang="zh-CN" altLang="en-US" sz="2700" dirty="0">
                <a:solidFill>
                  <a:srgbClr val="0033CC"/>
                </a:solidFill>
              </a:rPr>
              <a:t>常量表达式</a:t>
            </a:r>
            <a:r>
              <a:rPr lang="zh-CN" altLang="en-US" sz="2700" dirty="0"/>
              <a:t>括起</a:t>
            </a:r>
          </a:p>
          <a:p>
            <a:pPr marL="990575" lvl="1" indent="-533387" eaLnBrk="1" hangingPunct="1">
              <a:spcBef>
                <a:spcPts val="1200"/>
              </a:spcBef>
            </a:pPr>
            <a:r>
              <a:rPr lang="zh-CN" altLang="en-US" sz="2700" dirty="0">
                <a:solidFill>
                  <a:srgbClr val="FF0000"/>
                </a:solidFill>
              </a:rPr>
              <a:t>常量表达式</a:t>
            </a:r>
            <a:r>
              <a:rPr lang="zh-CN" altLang="en-US" sz="2700" dirty="0"/>
              <a:t>定义了</a:t>
            </a:r>
            <a:r>
              <a:rPr lang="zh-CN" altLang="en-US" sz="2700" dirty="0">
                <a:solidFill>
                  <a:srgbClr val="0033CC"/>
                </a:solidFill>
              </a:rPr>
              <a:t>数组元素的个数</a:t>
            </a:r>
            <a:endParaRPr lang="zh-CN" altLang="en-US" sz="2700" dirty="0"/>
          </a:p>
          <a:p>
            <a:pPr marL="990575" lvl="1" indent="-533387" eaLnBrk="1" hangingPunct="1">
              <a:spcBef>
                <a:spcPts val="1200"/>
              </a:spcBef>
            </a:pPr>
            <a:r>
              <a:rPr lang="zh-CN" altLang="en-US" sz="2700" dirty="0"/>
              <a:t>数组的长度可以用任何整型常量表达式说明</a:t>
            </a:r>
          </a:p>
        </p:txBody>
      </p:sp>
      <p:sp>
        <p:nvSpPr>
          <p:cNvPr id="16388" name="Rectangle 4"/>
          <p:cNvSpPr>
            <a:spLocks noChangeArrowheads="1"/>
          </p:cNvSpPr>
          <p:nvPr/>
        </p:nvSpPr>
        <p:spPr bwMode="black">
          <a:xfrm>
            <a:off x="1775885" y="465668"/>
            <a:ext cx="8663516" cy="56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lr>
                <a:srgbClr val="000000"/>
              </a:buClr>
              <a:buFont typeface="Wingdings 2" panose="05020102010507070707" pitchFamily="18" charset="2"/>
              <a:buChar char="d"/>
              <a:defRPr sz="2400" b="1">
                <a:solidFill>
                  <a:srgbClr val="000000"/>
                </a:solidFill>
                <a:latin typeface="YaHei Consolas Hybrid" pitchFamily="49" charset="-122"/>
                <a:ea typeface="YaHei Consolas Hybrid" pitchFamily="49" charset="-122"/>
              </a:defRPr>
            </a:lvl1pPr>
            <a:lvl2pPr marL="742950" indent="-285750">
              <a:lnSpc>
                <a:spcPct val="150000"/>
              </a:lnSpc>
              <a:spcBef>
                <a:spcPct val="20000"/>
              </a:spcBef>
              <a:buClr>
                <a:srgbClr val="000000"/>
              </a:buClr>
              <a:buFont typeface="Wingdings 2" panose="05020102010507070707" pitchFamily="18" charset="2"/>
              <a:buChar char="è"/>
              <a:defRPr sz="2100" b="1">
                <a:solidFill>
                  <a:srgbClr val="000000"/>
                </a:solidFill>
                <a:latin typeface="YaHei Consolas Hybrid" pitchFamily="49" charset="-122"/>
                <a:ea typeface="YaHei Consolas Hybrid" pitchFamily="49" charset="-122"/>
              </a:defRPr>
            </a:lvl2pPr>
            <a:lvl3pPr marL="1143000" indent="-228600">
              <a:lnSpc>
                <a:spcPct val="150000"/>
              </a:lnSpc>
              <a:spcBef>
                <a:spcPct val="20000"/>
              </a:spcBef>
              <a:buClr>
                <a:srgbClr val="000000"/>
              </a:buClr>
              <a:buFont typeface="Wingdings 2" panose="05020102010507070707" pitchFamily="18" charset="2"/>
              <a:buChar char="í"/>
              <a:defRPr b="1">
                <a:solidFill>
                  <a:srgbClr val="000000"/>
                </a:solidFill>
                <a:latin typeface="Arial" panose="020B0604020202020204" pitchFamily="34" charset="0"/>
                <a:ea typeface="YaHei Consolas Hybrid" pitchFamily="49"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3600" dirty="0">
                <a:solidFill>
                  <a:srgbClr val="C00000"/>
                </a:solidFill>
                <a:latin typeface="Verdana" panose="020B0604030504040204" pitchFamily="34" charset="0"/>
                <a:ea typeface="微软雅黑" panose="020B0503020204020204" pitchFamily="34" charset="-122"/>
                <a:cs typeface="Courier New" panose="02070309020205020404" pitchFamily="49" charset="0"/>
              </a:rPr>
              <a:t>一维数组定义方法说明</a:t>
            </a:r>
          </a:p>
        </p:txBody>
      </p:sp>
      <p:sp>
        <p:nvSpPr>
          <p:cNvPr id="2068485" name="Content Placeholder 2"/>
          <p:cNvSpPr>
            <a:spLocks/>
          </p:cNvSpPr>
          <p:nvPr/>
        </p:nvSpPr>
        <p:spPr bwMode="gray">
          <a:xfrm>
            <a:off x="298449" y="4114800"/>
            <a:ext cx="3397251" cy="1943100"/>
          </a:xfrm>
          <a:prstGeom prst="rect">
            <a:avLst/>
          </a:prstGeom>
          <a:solidFill>
            <a:srgbClr val="FFFF99"/>
          </a:solidFill>
          <a:ln w="38100">
            <a:solidFill>
              <a:srgbClr val="808080"/>
            </a:solidFill>
            <a:miter lim="800000"/>
            <a:headEnd/>
            <a:tailEnd/>
          </a:ln>
        </p:spPr>
        <p:txBody>
          <a:bodyPr vert="horz" wrap="square" lIns="92075" tIns="46038" rIns="92075" bIns="46038" numCol="1" anchor="ctr" anchorCtr="0" compatLnSpc="1">
            <a:prstTxWarp prst="textNoShape">
              <a:avLst/>
            </a:prstTxWarp>
          </a:bodyPr>
          <a:lstStyle/>
          <a:p>
            <a:pPr algn="ctr" eaLnBrk="1" hangingPunct="1"/>
            <a:r>
              <a:rPr lang="en-US" altLang="zh-CN" sz="2800" b="1" dirty="0">
                <a:solidFill>
                  <a:srgbClr val="990033"/>
                </a:solidFill>
                <a:latin typeface="微软雅黑" panose="020B0503020204020204" pitchFamily="34" charset="-122"/>
                <a:ea typeface="微软雅黑" panose="020B0503020204020204" pitchFamily="34" charset="-122"/>
                <a:cs typeface="+mj-cs"/>
              </a:rPr>
              <a:t>#define </a:t>
            </a:r>
            <a:r>
              <a:rPr lang="en-US" altLang="zh-CN" sz="2800" b="1" dirty="0">
                <a:solidFill>
                  <a:schemeClr val="accent6"/>
                </a:solidFill>
                <a:latin typeface="微软雅黑" panose="020B0503020204020204" pitchFamily="34" charset="-122"/>
                <a:ea typeface="微软雅黑" panose="020B0503020204020204" pitchFamily="34" charset="-122"/>
                <a:cs typeface="+mj-cs"/>
              </a:rPr>
              <a:t>N</a:t>
            </a:r>
            <a:r>
              <a:rPr lang="en-US" altLang="zh-CN" sz="2800" b="1" dirty="0">
                <a:solidFill>
                  <a:srgbClr val="990033"/>
                </a:solidFill>
                <a:latin typeface="微软雅黑" panose="020B0503020204020204" pitchFamily="34" charset="-122"/>
                <a:ea typeface="微软雅黑" panose="020B0503020204020204" pitchFamily="34" charset="-122"/>
                <a:cs typeface="+mj-cs"/>
              </a:rPr>
              <a:t> 10</a:t>
            </a:r>
          </a:p>
          <a:p>
            <a:pPr algn="ctr" eaLnBrk="1" hangingPunct="1"/>
            <a:r>
              <a:rPr lang="en-US" altLang="zh-CN" sz="2800" b="1" dirty="0">
                <a:solidFill>
                  <a:srgbClr val="990033"/>
                </a:solidFill>
                <a:latin typeface="微软雅黑" panose="020B0503020204020204" pitchFamily="34" charset="-122"/>
                <a:ea typeface="微软雅黑" panose="020B0503020204020204" pitchFamily="34" charset="-122"/>
                <a:cs typeface="+mj-cs"/>
              </a:rPr>
              <a:t>…</a:t>
            </a:r>
          </a:p>
          <a:p>
            <a:pPr algn="ctr" eaLnBrk="1" hangingPunct="1"/>
            <a:r>
              <a:rPr lang="en-US" altLang="zh-CN" sz="2800" b="1" dirty="0" err="1">
                <a:solidFill>
                  <a:srgbClr val="990033"/>
                </a:solidFill>
                <a:latin typeface="微软雅黑" panose="020B0503020204020204" pitchFamily="34" charset="-122"/>
                <a:ea typeface="微软雅黑" panose="020B0503020204020204" pitchFamily="34" charset="-122"/>
                <a:cs typeface="+mj-cs"/>
              </a:rPr>
              <a:t>int</a:t>
            </a:r>
            <a:r>
              <a:rPr lang="en-US" altLang="zh-CN" sz="2800" b="1" dirty="0">
                <a:solidFill>
                  <a:srgbClr val="990033"/>
                </a:solidFill>
                <a:latin typeface="微软雅黑" panose="020B0503020204020204" pitchFamily="34" charset="-122"/>
                <a:ea typeface="微软雅黑" panose="020B0503020204020204" pitchFamily="34" charset="-122"/>
                <a:cs typeface="+mj-cs"/>
              </a:rPr>
              <a:t> score[</a:t>
            </a:r>
            <a:r>
              <a:rPr lang="en-US" altLang="zh-CN" sz="2800" b="1" dirty="0">
                <a:solidFill>
                  <a:schemeClr val="accent6"/>
                </a:solidFill>
                <a:latin typeface="微软雅黑" panose="020B0503020204020204" pitchFamily="34" charset="-122"/>
                <a:ea typeface="微软雅黑" panose="020B0503020204020204" pitchFamily="34" charset="-122"/>
                <a:cs typeface="+mj-cs"/>
              </a:rPr>
              <a:t>N</a:t>
            </a:r>
            <a:r>
              <a:rPr lang="en-US" altLang="zh-CN" sz="2800" b="1" dirty="0">
                <a:solidFill>
                  <a:srgbClr val="990033"/>
                </a:solidFill>
                <a:latin typeface="微软雅黑" panose="020B0503020204020204" pitchFamily="34" charset="-122"/>
                <a:ea typeface="微软雅黑" panose="020B0503020204020204" pitchFamily="34" charset="-122"/>
                <a:cs typeface="+mj-cs"/>
              </a:rPr>
              <a:t>];</a:t>
            </a:r>
          </a:p>
        </p:txBody>
      </p:sp>
      <p:sp>
        <p:nvSpPr>
          <p:cNvPr id="3" name="线形标注 1(带边框和强调线) 2"/>
          <p:cNvSpPr/>
          <p:nvPr/>
        </p:nvSpPr>
        <p:spPr bwMode="auto">
          <a:xfrm>
            <a:off x="5715000" y="4781550"/>
            <a:ext cx="5791200" cy="609600"/>
          </a:xfrm>
          <a:prstGeom prst="accentBorderCallout1">
            <a:avLst>
              <a:gd name="adj1" fmla="val 18750"/>
              <a:gd name="adj2" fmla="val -8333"/>
              <a:gd name="adj3" fmla="val 101894"/>
              <a:gd name="adj4" fmla="val -33548"/>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zh-CN" altLang="en-US" sz="2700" dirty="0"/>
              <a:t>较好的方法是用宏来定义数组的长度</a:t>
            </a:r>
          </a:p>
        </p:txBody>
      </p:sp>
    </p:spTree>
    <p:extLst>
      <p:ext uri="{BB962C8B-B14F-4D97-AF65-F5344CB8AC3E}">
        <p14:creationId xmlns:p14="http://schemas.microsoft.com/office/powerpoint/2010/main" val="276753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68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68485"/>
                                        </p:tgtEl>
                                        <p:attrNameLst>
                                          <p:attrName>style.visibility</p:attrName>
                                        </p:attrNameLst>
                                      </p:cBhvr>
                                      <p:to>
                                        <p:strVal val="visible"/>
                                      </p:to>
                                    </p:set>
                                    <p:animEffect transition="in" filter="wipe(down)">
                                      <p:cBhvr>
                                        <p:cTn id="27" dur="500"/>
                                        <p:tgtEl>
                                          <p:spTgt spid="206848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483" grpId="0" uiExpand="1" build="p" bldLvl="2"/>
      <p:bldP spid="2068485"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vert="horz" wrap="square" lIns="92075" tIns="46039" rIns="92075" bIns="46039" numCol="1" anchor="ctr" anchorCtr="0" compatLnSpc="1">
            <a:prstTxWarp prst="textNoShape">
              <a:avLst/>
            </a:prstTxWarp>
          </a:bodyPr>
          <a:lstStyle/>
          <a:p>
            <a:pPr eaLnBrk="1" hangingPunct="1"/>
            <a:r>
              <a:rPr lang="zh-CN" altLang="en-US" dirty="0"/>
              <a:t>数组下标</a:t>
            </a:r>
          </a:p>
        </p:txBody>
      </p:sp>
      <p:sp>
        <p:nvSpPr>
          <p:cNvPr id="2065411" name="Content Placeholder 2"/>
          <p:cNvSpPr>
            <a:spLocks noGrp="1"/>
          </p:cNvSpPr>
          <p:nvPr>
            <p:ph idx="4294967295"/>
          </p:nvPr>
        </p:nvSpPr>
        <p:spPr>
          <a:xfrm>
            <a:off x="609600" y="1524000"/>
            <a:ext cx="10862733" cy="3536952"/>
          </a:xfrm>
        </p:spPr>
        <p:txBody>
          <a:bodyPr vert="horz" wrap="square" lIns="92075" tIns="46039" rIns="92075" bIns="46039" numCol="1" anchor="t" anchorCtr="0" compatLnSpc="1">
            <a:prstTxWarp prst="textNoShape">
              <a:avLst/>
            </a:prstTxWarp>
          </a:bodyPr>
          <a:lstStyle/>
          <a:p>
            <a:pPr marL="609585" indent="-609585" eaLnBrk="1" hangingPunct="1"/>
            <a:r>
              <a:rPr lang="zh-CN" altLang="en-US" sz="2400" dirty="0"/>
              <a:t>为了存取特定的数组元素</a:t>
            </a:r>
          </a:p>
          <a:p>
            <a:pPr marL="990575" lvl="1" indent="-533387" eaLnBrk="1" hangingPunct="1"/>
            <a:r>
              <a:rPr lang="zh-CN" altLang="en-US" b="0" dirty="0"/>
              <a:t>可以在数组名的后边加上一个用方括号围绕的整数值</a:t>
            </a:r>
          </a:p>
          <a:p>
            <a:pPr marL="990575" lvl="1" indent="-533387" eaLnBrk="1" hangingPunct="1"/>
            <a:r>
              <a:rPr lang="zh-CN" altLang="en-US" b="0" dirty="0"/>
              <a:t>称为对数组进行</a:t>
            </a:r>
            <a:r>
              <a:rPr lang="zh-CN" altLang="en-US" dirty="0">
                <a:solidFill>
                  <a:srgbClr val="0033CC"/>
                </a:solidFill>
              </a:rPr>
              <a:t>下标</a:t>
            </a:r>
            <a:r>
              <a:rPr lang="en-US" altLang="zh-CN" b="0" dirty="0"/>
              <a:t>(subscripting)</a:t>
            </a:r>
            <a:r>
              <a:rPr lang="zh-CN" altLang="en-US" b="0" dirty="0"/>
              <a:t>或</a:t>
            </a:r>
            <a:r>
              <a:rPr lang="zh-CN" altLang="en-US" dirty="0">
                <a:solidFill>
                  <a:srgbClr val="0033CC"/>
                </a:solidFill>
              </a:rPr>
              <a:t>索引</a:t>
            </a:r>
            <a:r>
              <a:rPr lang="en-US" altLang="zh-CN" b="0" dirty="0"/>
              <a:t>(indexing)</a:t>
            </a:r>
            <a:endParaRPr lang="zh-CN" altLang="en-US" b="0" dirty="0"/>
          </a:p>
          <a:p>
            <a:pPr marL="990575" lvl="1" indent="-533387" eaLnBrk="1" hangingPunct="1"/>
            <a:r>
              <a:rPr lang="zh-CN" altLang="en-US" b="0" dirty="0"/>
              <a:t>长度为</a:t>
            </a:r>
            <a:r>
              <a:rPr lang="en-US" altLang="zh-CN" b="0" dirty="0"/>
              <a:t>n</a:t>
            </a:r>
            <a:r>
              <a:rPr lang="zh-CN" altLang="en-US" b="0" dirty="0"/>
              <a:t>的数组，其元素的索引是从</a:t>
            </a:r>
            <a:r>
              <a:rPr lang="en-US" altLang="zh-CN" sz="2800" dirty="0">
                <a:solidFill>
                  <a:srgbClr val="FF0000"/>
                </a:solidFill>
              </a:rPr>
              <a:t>0</a:t>
            </a:r>
            <a:r>
              <a:rPr lang="zh-CN" altLang="en-US" b="0" dirty="0"/>
              <a:t>到</a:t>
            </a:r>
            <a:r>
              <a:rPr lang="en-US" altLang="zh-CN" b="0" dirty="0"/>
              <a:t> </a:t>
            </a:r>
            <a:r>
              <a:rPr lang="en-US" altLang="zh-CN" sz="2800" dirty="0">
                <a:solidFill>
                  <a:srgbClr val="FF0000"/>
                </a:solidFill>
              </a:rPr>
              <a:t>n-1</a:t>
            </a:r>
            <a:endParaRPr lang="zh-CN" altLang="en-US" sz="2800" dirty="0">
              <a:solidFill>
                <a:srgbClr val="FF0000"/>
              </a:solidFill>
            </a:endParaRPr>
          </a:p>
          <a:p>
            <a:pPr marL="609585" indent="-609585" eaLnBrk="1" hangingPunct="1"/>
            <a:r>
              <a:rPr lang="zh-CN" altLang="en-US" sz="2400" dirty="0"/>
              <a:t>如果</a:t>
            </a:r>
            <a:r>
              <a:rPr lang="en-US" altLang="zh-CN" sz="2400" dirty="0">
                <a:cs typeface="Courier New" panose="02070309020205020404" pitchFamily="49" charset="0"/>
              </a:rPr>
              <a:t>a</a:t>
            </a:r>
            <a:r>
              <a:rPr lang="en-US" altLang="zh-CN" sz="2400" dirty="0"/>
              <a:t> </a:t>
            </a:r>
            <a:r>
              <a:rPr lang="zh-CN" altLang="en-US" sz="2400" dirty="0"/>
              <a:t>是一个长为</a:t>
            </a:r>
            <a:r>
              <a:rPr lang="en-US" altLang="zh-CN" sz="2400" dirty="0"/>
              <a:t>10</a:t>
            </a:r>
            <a:r>
              <a:rPr lang="zh-CN" altLang="en-US" sz="2400" dirty="0"/>
              <a:t>的数组</a:t>
            </a:r>
          </a:p>
          <a:p>
            <a:pPr marL="990575" lvl="1" indent="-533387" eaLnBrk="1" hangingPunct="1"/>
            <a:r>
              <a:rPr lang="zh-CN" altLang="en-US" b="0" dirty="0"/>
              <a:t>则其元素可标记为</a:t>
            </a:r>
            <a:r>
              <a:rPr lang="en-US" altLang="zh-CN" b="0" dirty="0"/>
              <a:t> a[0], a[1], …, a[9]:</a:t>
            </a:r>
          </a:p>
        </p:txBody>
      </p:sp>
      <p:pic>
        <p:nvPicPr>
          <p:cNvPr id="2065413" name="Picture 7" descr="c8-1-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4233" y="5060951"/>
            <a:ext cx="69342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72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5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54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65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54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65413"/>
                                        </p:tgtEl>
                                        <p:attrNameLst>
                                          <p:attrName>style.visibility</p:attrName>
                                        </p:attrNameLst>
                                      </p:cBhvr>
                                      <p:to>
                                        <p:strVal val="visible"/>
                                      </p:to>
                                    </p:set>
                                    <p:animEffect transition="in" filter="wipe(down)">
                                      <p:cBhvr>
                                        <p:cTn id="23" dur="500"/>
                                        <p:tgtEl>
                                          <p:spTgt spid="206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411" grpId="0" build="p"/>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themeOverride>
</file>

<file path=docProps/app.xml><?xml version="1.0" encoding="utf-8"?>
<Properties xmlns="http://schemas.openxmlformats.org/officeDocument/2006/extended-properties" xmlns:vt="http://schemas.openxmlformats.org/officeDocument/2006/docPropsVTypes">
  <Template/>
  <TotalTime>5120</TotalTime>
  <Words>6178</Words>
  <Application>Microsoft Office PowerPoint</Application>
  <PresentationFormat>宽屏</PresentationFormat>
  <Paragraphs>552</Paragraphs>
  <Slides>61</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方正姚体</vt:lpstr>
      <vt:lpstr>黑体</vt:lpstr>
      <vt:lpstr>微软雅黑</vt:lpstr>
      <vt:lpstr>Arial</vt:lpstr>
      <vt:lpstr>Courier New</vt:lpstr>
      <vt:lpstr>Times New Roman</vt:lpstr>
      <vt:lpstr>Verdana</vt:lpstr>
      <vt:lpstr>Wingdings</vt:lpstr>
      <vt:lpstr>Wingdings 2</vt:lpstr>
      <vt:lpstr>tm2</vt:lpstr>
      <vt:lpstr>第7章 数组</vt:lpstr>
      <vt:lpstr>PowerPoint 演示文稿</vt:lpstr>
      <vt:lpstr>C语言数据类型</vt:lpstr>
      <vt:lpstr>标量与聚合变量</vt:lpstr>
      <vt:lpstr>一维数组</vt:lpstr>
      <vt:lpstr>一维数组</vt:lpstr>
      <vt:lpstr>一维数组的定义 </vt:lpstr>
      <vt:lpstr>int score[10];</vt:lpstr>
      <vt:lpstr>数组下标</vt:lpstr>
      <vt:lpstr>数组的存储与访问方式</vt:lpstr>
      <vt:lpstr>数组下标</vt:lpstr>
      <vt:lpstr>数组下标</vt:lpstr>
      <vt:lpstr>数组下标</vt:lpstr>
      <vt:lpstr>数组下标</vt:lpstr>
      <vt:lpstr>数组下标</vt:lpstr>
      <vt:lpstr>程序reverse.c：数列反向</vt:lpstr>
      <vt:lpstr>PowerPoint 演示文稿</vt:lpstr>
      <vt:lpstr>PowerPoint 演示文稿</vt:lpstr>
      <vt:lpstr>数组初始化</vt:lpstr>
      <vt:lpstr>数组初始化</vt:lpstr>
      <vt:lpstr>数组初始化</vt:lpstr>
      <vt:lpstr>数组初始化</vt:lpstr>
      <vt:lpstr>指定初始化式(C99)</vt:lpstr>
      <vt:lpstr>指定初始化式(C99)</vt:lpstr>
      <vt:lpstr>程序：检查数中重复出现的数字</vt:lpstr>
      <vt:lpstr>程序：检查数中重复出现的数字</vt:lpstr>
      <vt:lpstr>PowerPoint 演示文稿</vt:lpstr>
      <vt:lpstr>对数组使用sizeof运算符</vt:lpstr>
      <vt:lpstr>对数组使用sizeof运算符</vt:lpstr>
      <vt:lpstr>对数组使用sizeof运算符</vt:lpstr>
      <vt:lpstr>程序interest.c：计算利息</vt:lpstr>
      <vt:lpstr>程序interest.c：计算利息</vt:lpstr>
      <vt:lpstr>程序interest.c：计算利息</vt:lpstr>
      <vt:lpstr>PowerPoint 演示文稿</vt:lpstr>
      <vt:lpstr>PowerPoint 演示文稿</vt:lpstr>
      <vt:lpstr>PowerPoint 演示文稿</vt:lpstr>
      <vt:lpstr>PowerPoint 演示文稿</vt:lpstr>
      <vt:lpstr>PowerPoint 演示文稿</vt:lpstr>
      <vt:lpstr>PowerPoint 演示文稿</vt:lpstr>
      <vt:lpstr>多维数组</vt:lpstr>
      <vt:lpstr>多维数组</vt:lpstr>
      <vt:lpstr>多维数组</vt:lpstr>
      <vt:lpstr> 多维数组初始化</vt:lpstr>
      <vt:lpstr> 多维数组初始化</vt:lpstr>
      <vt:lpstr>多维数组初始化</vt:lpstr>
      <vt:lpstr>多维数组初始化</vt:lpstr>
      <vt:lpstr>常量数组</vt:lpstr>
      <vt:lpstr>程序：发牌</vt:lpstr>
      <vt:lpstr>程序：发牌</vt:lpstr>
      <vt:lpstr>程序：发牌</vt:lpstr>
      <vt:lpstr>程序：发牌</vt:lpstr>
      <vt:lpstr>程序：发牌</vt:lpstr>
      <vt:lpstr>PowerPoint 演示文稿</vt:lpstr>
      <vt:lpstr>PowerPoint 演示文稿</vt:lpstr>
      <vt:lpstr>变长数组(C99)</vt:lpstr>
      <vt:lpstr>PowerPoint 演示文稿</vt:lpstr>
      <vt:lpstr>变长数组(C99)</vt:lpstr>
      <vt:lpstr>变长数组(C99)</vt:lpstr>
      <vt:lpstr>PowerPoint 演示文稿</vt:lpstr>
      <vt:lpstr>PowerPoint 演示文稿</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饶 云波</cp:lastModifiedBy>
  <cp:revision>1050</cp:revision>
  <cp:lastPrinted>1999-11-08T20:52:53Z</cp:lastPrinted>
  <dcterms:created xsi:type="dcterms:W3CDTF">1999-08-24T18:39:05Z</dcterms:created>
  <dcterms:modified xsi:type="dcterms:W3CDTF">2022-10-06T15:07:44Z</dcterms:modified>
</cp:coreProperties>
</file>