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4"/>
  </p:notesMasterIdLst>
  <p:sldIdLst>
    <p:sldId id="256" r:id="rId2"/>
    <p:sldId id="1183" r:id="rId3"/>
    <p:sldId id="1227" r:id="rId4"/>
    <p:sldId id="1221" r:id="rId5"/>
    <p:sldId id="1228" r:id="rId6"/>
    <p:sldId id="1226" r:id="rId7"/>
    <p:sldId id="1224" r:id="rId8"/>
    <p:sldId id="1229" r:id="rId9"/>
    <p:sldId id="1271" r:id="rId10"/>
    <p:sldId id="1230" r:id="rId11"/>
    <p:sldId id="1231" r:id="rId12"/>
    <p:sldId id="1232" r:id="rId13"/>
    <p:sldId id="1233" r:id="rId14"/>
    <p:sldId id="1234" r:id="rId15"/>
    <p:sldId id="1272" r:id="rId16"/>
    <p:sldId id="1235" r:id="rId17"/>
    <p:sldId id="1236" r:id="rId18"/>
    <p:sldId id="1238" r:id="rId19"/>
    <p:sldId id="1273" r:id="rId20"/>
    <p:sldId id="1253" r:id="rId21"/>
    <p:sldId id="1254" r:id="rId22"/>
    <p:sldId id="1262" r:id="rId23"/>
    <p:sldId id="1263" r:id="rId24"/>
    <p:sldId id="1260" r:id="rId25"/>
    <p:sldId id="1270" r:id="rId26"/>
    <p:sldId id="1211" r:id="rId27"/>
    <p:sldId id="1213" r:id="rId28"/>
    <p:sldId id="1264" r:id="rId29"/>
    <p:sldId id="1274" r:id="rId30"/>
    <p:sldId id="1265" r:id="rId31"/>
    <p:sldId id="1266" r:id="rId32"/>
    <p:sldId id="1267" r:id="rId33"/>
  </p:sldIdLst>
  <p:sldSz cx="12192000" cy="6858000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0066"/>
    <a:srgbClr val="FFFFCC"/>
    <a:srgbClr val="006600"/>
    <a:srgbClr val="990033"/>
    <a:srgbClr val="FF0000"/>
    <a:srgbClr val="660033"/>
    <a:srgbClr val="C6A02E"/>
    <a:srgbClr val="B82F25"/>
    <a:srgbClr val="6DB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79982"/>
  </p:normalViewPr>
  <p:slideViewPr>
    <p:cSldViewPr>
      <p:cViewPr varScale="1">
        <p:scale>
          <a:sx n="53" d="100"/>
          <a:sy n="53" d="100"/>
        </p:scale>
        <p:origin x="1128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60" d="100"/>
          <a:sy n="60" d="100"/>
        </p:scale>
        <p:origin x="2568" y="5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我们可以把一个字节看作是一个存储数据的房间，字节的地址就相当于房间的编号。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174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12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n"/>
              <a:defRPr b="1">
                <a:solidFill>
                  <a:srgbClr val="000066"/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n"/>
              <a:defRPr b="1">
                <a:solidFill>
                  <a:srgbClr val="000066"/>
                </a:solidFill>
              </a:defRPr>
            </a:lvl2pPr>
            <a:lvl3pPr marL="1085850" indent="-2286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n"/>
              <a:defRPr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8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0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defRPr>
                <a:solidFill>
                  <a:srgbClr val="000066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900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+mn-ea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130426"/>
            <a:ext cx="10744200" cy="14700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8000" b="1" dirty="0"/>
              <a:t>第八章 指针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495800"/>
            <a:ext cx="8534400" cy="1143000"/>
          </a:xfrm>
        </p:spPr>
        <p:txBody>
          <a:bodyPr/>
          <a:lstStyle/>
          <a:p>
            <a:r>
              <a:rPr lang="zh-CN" altLang="en-US" sz="4800" dirty="0"/>
              <a:t>授课</a:t>
            </a:r>
            <a:r>
              <a:rPr lang="zh-CN" altLang="en-US" sz="4800"/>
              <a:t>教师：饶云波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465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取地址运算符和间接寻址运算符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2133600"/>
            <a:ext cx="11582400" cy="5181600"/>
          </a:xfrm>
        </p:spPr>
        <p:txBody>
          <a:bodyPr/>
          <a:lstStyle/>
          <a:p>
            <a:r>
              <a:rPr lang="en-US" altLang="zh-CN" sz="2800" dirty="0"/>
              <a:t>C</a:t>
            </a:r>
            <a:r>
              <a:rPr lang="zh-CN" altLang="en-US" sz="2800" dirty="0"/>
              <a:t>语言为指针变量提供了一对特殊的运算符：</a:t>
            </a:r>
          </a:p>
          <a:p>
            <a:endParaRPr lang="zh-CN" altLang="en-US" sz="2800" dirty="0"/>
          </a:p>
          <a:p>
            <a:pPr lvl="8"/>
            <a:endParaRPr lang="zh-CN" altLang="en-US" sz="18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762000" y="3200400"/>
            <a:ext cx="70104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zh-CN" altLang="en-US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（取地址）运算符：用于得到变量的地址</a:t>
            </a:r>
            <a:endParaRPr lang="en-US" altLang="zh-CN" sz="2800" b="1" dirty="0">
              <a:solidFill>
                <a:srgbClr val="0000FF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762000" y="4191000"/>
            <a:ext cx="84582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zh-CN" altLang="en-US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（间接寻址）运算符：用于访问指针所指向的对象</a:t>
            </a:r>
            <a:endParaRPr lang="en-US" altLang="zh-CN" sz="2800" b="1" dirty="0">
              <a:solidFill>
                <a:srgbClr val="0000FF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取址运算符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66800"/>
            <a:ext cx="11582400" cy="548640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800" dirty="0"/>
              <a:t>声明指针变量只是为指针留出空间，但并未将其指向任何对象：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altLang="zh-CN" sz="2800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sz="2800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800" dirty="0"/>
              <a:t>初始化方法之一：用某个变量的地址对其进行赋值：</a:t>
            </a:r>
            <a:endParaRPr lang="en-US" altLang="zh-CN" sz="2800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800" dirty="0"/>
              <a:t>将变量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的地址赋给变量</a:t>
            </a:r>
            <a:r>
              <a:rPr lang="en-US" altLang="zh-CN" sz="2800" dirty="0"/>
              <a:t>p </a:t>
            </a:r>
            <a:r>
              <a:rPr lang="zh-CN" altLang="en-US" sz="2800" dirty="0"/>
              <a:t>，结果是令</a:t>
            </a:r>
            <a:r>
              <a:rPr lang="en-US" altLang="zh-CN" sz="2800" dirty="0"/>
              <a:t>p</a:t>
            </a:r>
            <a:r>
              <a:rPr lang="zh-CN" altLang="en-US" sz="2800" dirty="0"/>
              <a:t>指向</a:t>
            </a:r>
            <a:r>
              <a:rPr lang="en-US" altLang="zh-CN" sz="2800" dirty="0" err="1"/>
              <a:t>i</a:t>
            </a:r>
            <a:endParaRPr lang="en-US" altLang="zh-CN" sz="2800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sz="2800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zh-CN" altLang="en-US" sz="28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792792" y="2057400"/>
            <a:ext cx="6127173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pl-PL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i, j, a[10], b[20], *p, *q;</a:t>
            </a:r>
          </a:p>
          <a:p>
            <a:pPr lvl="0" algn="ctr"/>
            <a:endParaRPr lang="en-US" altLang="zh-CN" sz="2800" b="1" dirty="0">
              <a:solidFill>
                <a:srgbClr val="0000FF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BFC8B49-993B-5D49-901F-9F9A26EA3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681554"/>
            <a:ext cx="2747963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9198429" y="3733800"/>
            <a:ext cx="2057400" cy="16383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i, *p;</a:t>
            </a:r>
            <a:endParaRPr lang="en-US" altLang="zh-CN" sz="2800" b="1">
              <a:solidFill>
                <a:srgbClr val="0000FF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pl-PL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pl-PL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= &amp;i;</a:t>
            </a:r>
            <a:endParaRPr lang="en-US" altLang="zh-CN" sz="2800" b="1" dirty="0">
              <a:solidFill>
                <a:srgbClr val="0000FF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792792" y="3014505"/>
            <a:ext cx="7879773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注意</a:t>
            </a:r>
            <a:r>
              <a:rPr lang="en-US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!!! </a:t>
            </a:r>
            <a:r>
              <a:rPr lang="zh-CN" altLang="en-US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使用 </a:t>
            </a:r>
            <a:r>
              <a:rPr lang="en-US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 </a:t>
            </a:r>
            <a:r>
              <a:rPr lang="zh-CN" altLang="en-US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之前对其进行初始化至关重要！</a:t>
            </a:r>
            <a:endParaRPr lang="en-US" altLang="zh-CN" sz="2800" b="1" dirty="0">
              <a:solidFill>
                <a:srgbClr val="0000FF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取址运算符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/>
          <a:p>
            <a:r>
              <a:rPr lang="zh-CN" altLang="en-US" sz="2800" dirty="0"/>
              <a:t>在声明指针变量的同时也可以对其初始化：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甚至可以将整型变量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的声明和指针变量 </a:t>
            </a:r>
            <a:r>
              <a:rPr lang="en-US" altLang="zh-CN" sz="2800" dirty="0"/>
              <a:t>p</a:t>
            </a:r>
            <a:r>
              <a:rPr lang="zh-CN" altLang="en-US" sz="2800" dirty="0"/>
              <a:t>的声明合并到一条语句中：</a:t>
            </a:r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2057400" y="4495800"/>
            <a:ext cx="29718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i, *p = &amp;i;</a:t>
            </a:r>
            <a:endParaRPr lang="en-US" altLang="zh-CN" sz="2800" b="1" dirty="0">
              <a:solidFill>
                <a:srgbClr val="0000FF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2057400" y="2232211"/>
            <a:ext cx="2971800" cy="112058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</a:pPr>
            <a:r>
              <a:rPr lang="pl-PL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i;</a:t>
            </a:r>
          </a:p>
          <a:p>
            <a:pPr lvl="0">
              <a:spcBef>
                <a:spcPts val="600"/>
              </a:spcBef>
            </a:pPr>
            <a:r>
              <a:rPr lang="pl-PL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*p = &amp;i;</a:t>
            </a:r>
            <a:endParaRPr lang="pl-PL" altLang="zh-CN" sz="2800" b="1" dirty="0">
              <a:solidFill>
                <a:srgbClr val="0000FF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3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间接寻址运算符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若指针变量指向了某个对象，可以使用 *（间接寻址运算符）访问存储在该对象中的内容。</a:t>
            </a:r>
          </a:p>
          <a:p>
            <a:pPr lvl="1"/>
            <a:r>
              <a:rPr lang="zh-CN" altLang="en-US" sz="2800" dirty="0"/>
              <a:t>如果 </a:t>
            </a:r>
            <a:r>
              <a:rPr lang="en-US" altLang="zh-CN" sz="2800" dirty="0"/>
              <a:t>p </a:t>
            </a:r>
            <a:r>
              <a:rPr lang="zh-CN" altLang="en-US" sz="2800" dirty="0"/>
              <a:t>指向 </a:t>
            </a:r>
            <a:r>
              <a:rPr lang="en-US" altLang="zh-CN" sz="2800" dirty="0" err="1"/>
              <a:t>i</a:t>
            </a:r>
            <a:r>
              <a:rPr lang="zh-CN" altLang="en-US" sz="2800" dirty="0"/>
              <a:t>，*</a:t>
            </a:r>
            <a:r>
              <a:rPr lang="en-US" altLang="zh-CN" sz="2800" dirty="0"/>
              <a:t>p </a:t>
            </a:r>
            <a:r>
              <a:rPr lang="zh-CN" altLang="en-US" sz="2800" dirty="0"/>
              <a:t>与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相同的值，可以采用以下方式输出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的值：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zh-CN" altLang="en-US" sz="2800" dirty="0"/>
              <a:t>此时，</a:t>
            </a:r>
            <a:r>
              <a:rPr lang="en-US" altLang="zh-CN" sz="2800" dirty="0"/>
              <a:t>*p </a:t>
            </a:r>
            <a:r>
              <a:rPr lang="zh-CN" altLang="en-US" sz="2800" dirty="0"/>
              <a:t>与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等价，改变 *</a:t>
            </a:r>
            <a:r>
              <a:rPr lang="en-US" altLang="zh-CN" sz="2800" dirty="0"/>
              <a:t>p </a:t>
            </a:r>
            <a:r>
              <a:rPr lang="zh-CN" altLang="en-US" sz="2800" dirty="0"/>
              <a:t>的值，同时也会改变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的值。</a:t>
            </a:r>
            <a:endParaRPr lang="en-US" altLang="zh-CN" sz="2800" dirty="0"/>
          </a:p>
          <a:p>
            <a:r>
              <a:rPr lang="zh-CN" altLang="en-US" sz="2800" dirty="0"/>
              <a:t>对变量使用 </a:t>
            </a:r>
            <a:r>
              <a:rPr lang="en-US" altLang="zh-CN" sz="2800" dirty="0"/>
              <a:t>&amp; </a:t>
            </a:r>
            <a:r>
              <a:rPr lang="zh-CN" altLang="en-US" sz="2800" dirty="0"/>
              <a:t>运算符产生指向变量的指针，而对指针使用 *运算符则可以返回到原始变量：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295400" y="3505200"/>
            <a:ext cx="44958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printf("%d\n", *p);</a:t>
            </a:r>
            <a:endParaRPr lang="en-US" altLang="zh-CN" sz="2800" b="1" dirty="0">
              <a:solidFill>
                <a:srgbClr val="0000FF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4191000" y="5715000"/>
            <a:ext cx="65532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nn-NO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 = *&amp;i;   /* same as j = i; */</a:t>
            </a:r>
            <a:endParaRPr lang="en-US" altLang="zh-CN" sz="2800" b="1" dirty="0">
              <a:solidFill>
                <a:srgbClr val="0000FF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5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间接寻址运算符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/>
          <a:p>
            <a:r>
              <a:rPr lang="zh-CN" altLang="en-US" dirty="0"/>
              <a:t>将间接寻址运算符用于未初始化的指针变量，</a:t>
            </a:r>
            <a:r>
              <a:rPr lang="zh-CN" altLang="en-US" dirty="0">
                <a:solidFill>
                  <a:srgbClr val="990033"/>
                </a:solidFill>
              </a:rPr>
              <a:t>错！</a:t>
            </a:r>
            <a:r>
              <a:rPr lang="zh-CN" altLang="en-US" dirty="0"/>
              <a:t>会导致未定义的行为：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对未初始化的指针变量</a:t>
            </a:r>
            <a:r>
              <a:rPr lang="en-US" altLang="zh-CN" dirty="0"/>
              <a:t>p</a:t>
            </a:r>
            <a:r>
              <a:rPr lang="zh-CN" altLang="en-US" dirty="0"/>
              <a:t>进行赋值，</a:t>
            </a:r>
            <a:r>
              <a:rPr lang="zh-CN" altLang="en-US" dirty="0">
                <a:solidFill>
                  <a:srgbClr val="990033"/>
                </a:solidFill>
              </a:rPr>
              <a:t>错！</a:t>
            </a:r>
            <a:r>
              <a:rPr lang="zh-CN" altLang="en-US" dirty="0"/>
              <a:t>若 </a:t>
            </a:r>
            <a:r>
              <a:rPr lang="en-US" altLang="zh-CN" dirty="0"/>
              <a:t>p </a:t>
            </a:r>
            <a:r>
              <a:rPr lang="zh-CN" altLang="en-US" dirty="0"/>
              <a:t>本来指向有效地址，则会修改该地址空间的值，造成不规律的行为，甚至系统崩溃：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905000" y="2209800"/>
            <a:ext cx="7010400" cy="1143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</a:pPr>
            <a:r>
              <a:rPr lang="en-US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*p;</a:t>
            </a:r>
          </a:p>
          <a:p>
            <a:pPr lvl="0">
              <a:spcBef>
                <a:spcPts val="600"/>
              </a:spcBef>
            </a:pPr>
            <a:r>
              <a:rPr lang="en-US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printf("%d", *p);   </a:t>
            </a:r>
            <a:r>
              <a:rPr lang="en-US" altLang="zh-CN" sz="2800" b="1">
                <a:solidFill>
                  <a:srgbClr val="9900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/* WRONG */</a:t>
            </a:r>
            <a:endParaRPr lang="en-US" altLang="zh-CN" sz="2800" b="1" dirty="0">
              <a:solidFill>
                <a:srgbClr val="9900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905000" y="4800600"/>
            <a:ext cx="5029200" cy="1143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</a:pPr>
            <a:r>
              <a:rPr lang="en-US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*p;</a:t>
            </a:r>
          </a:p>
          <a:p>
            <a:pPr lvl="0">
              <a:spcBef>
                <a:spcPts val="600"/>
              </a:spcBef>
            </a:pPr>
            <a:r>
              <a:rPr lang="en-US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*p = 1;   </a:t>
            </a:r>
            <a:r>
              <a:rPr lang="en-US" altLang="zh-CN" sz="2800" b="1">
                <a:solidFill>
                  <a:srgbClr val="9900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/* WRONG */</a:t>
            </a:r>
            <a:endParaRPr lang="en-US" altLang="zh-CN" sz="2800" b="1" dirty="0">
              <a:solidFill>
                <a:srgbClr val="9900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0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4" name="Rectangle 4">
            <a:extLst>
              <a:ext uri="{FF2B5EF4-FFF2-40B4-BE49-F238E27FC236}">
                <a16:creationId xmlns:a16="http://schemas.microsoft.com/office/drawing/2014/main" id="{C8E8C851-7913-4DFF-9F3C-022672D99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85789"/>
            <a:ext cx="7848600" cy="131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>
              <a:buSzPct val="60000"/>
              <a:buFont typeface="Wingdings" pitchFamily="2" charset="2"/>
              <a:buChar char="l"/>
              <a:defRPr/>
            </a:pPr>
            <a:r>
              <a:rPr kumimoji="1" lang="en-US" altLang="zh-CN" sz="54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540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本章要点</a:t>
            </a:r>
            <a:endParaRPr kumimoji="1" lang="zh-CN" altLang="en-US" sz="13800" dirty="0">
              <a:solidFill>
                <a:srgbClr val="CC0000"/>
              </a:solidFill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1623045" name="Rectangle 5">
            <a:extLst>
              <a:ext uri="{FF2B5EF4-FFF2-40B4-BE49-F238E27FC236}">
                <a16:creationId xmlns:a16="http://schemas.microsoft.com/office/drawing/2014/main" id="{8E5A68C2-1219-40F4-93F3-D687C44D1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057399"/>
            <a:ext cx="7162800" cy="4214811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>
            <a:lvl1pPr marL="342900" indent="-3429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指针变量</a:t>
            </a:r>
            <a:endParaRPr kumimoji="1" lang="en-US" altLang="zh-CN" sz="3600" b="1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取地址运算和间接寻址运算</a:t>
            </a:r>
            <a:endParaRPr kumimoji="1" lang="en-US" altLang="zh-CN" sz="3600" b="1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指针赋值</a:t>
            </a:r>
            <a:endParaRPr kumimoji="1" lang="en-US" altLang="zh-CN" sz="3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指针作为参数</a:t>
            </a:r>
            <a:endParaRPr kumimoji="1" lang="en-US" altLang="zh-CN" sz="36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指针作为返回值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endParaRPr kumimoji="1" lang="zh-CN" altLang="en-US" sz="36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21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指针赋值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C</a:t>
            </a:r>
            <a:r>
              <a:rPr lang="zh-CN" altLang="en-US" sz="2800" dirty="0"/>
              <a:t>语言允许使用赋值运算符对指向同种类型变量的指针进行赋值。</a:t>
            </a:r>
          </a:p>
          <a:p>
            <a:r>
              <a:rPr lang="zh-CN" altLang="en-US" sz="2800" dirty="0"/>
              <a:t>假设声明如下变量：</a:t>
            </a:r>
          </a:p>
          <a:p>
            <a:endParaRPr lang="en-US" altLang="zh-CN" sz="2800" dirty="0"/>
          </a:p>
          <a:p>
            <a:r>
              <a:rPr lang="zh-CN" altLang="en-US" sz="2800" dirty="0"/>
              <a:t>对指针进行赋值如下：</a:t>
            </a:r>
          </a:p>
          <a:p>
            <a:endParaRPr lang="en-US" altLang="zh-CN" sz="2800" dirty="0"/>
          </a:p>
          <a:p>
            <a:r>
              <a:rPr lang="zh-CN" altLang="en-US" sz="2800" dirty="0"/>
              <a:t>赋值的结果是：指针</a:t>
            </a:r>
            <a:r>
              <a:rPr lang="en-US" altLang="zh-CN" sz="2800" dirty="0"/>
              <a:t>q</a:t>
            </a:r>
            <a:r>
              <a:rPr lang="zh-CN" altLang="en-US" sz="2800" dirty="0"/>
              <a:t>与</a:t>
            </a:r>
            <a:r>
              <a:rPr lang="en-US" altLang="zh-CN" sz="2800" dirty="0"/>
              <a:t>p</a:t>
            </a:r>
            <a:r>
              <a:rPr lang="zh-CN" altLang="en-US" sz="2800" dirty="0"/>
              <a:t>指向相同的位置：</a:t>
            </a:r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71BCF3E-B1A4-1E41-97AF-05A7D6E18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191000"/>
            <a:ext cx="3733800" cy="203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762000" y="2895600"/>
            <a:ext cx="44958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i, j, *p, *q;</a:t>
            </a:r>
            <a:endParaRPr lang="en-US" altLang="zh-CN" sz="2800" b="1" dirty="0">
              <a:solidFill>
                <a:srgbClr val="0000FF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762000" y="4343400"/>
            <a:ext cx="44958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= &amp;i;   q = p;</a:t>
            </a:r>
            <a:endParaRPr lang="en-US" altLang="zh-CN" sz="2800" b="1" dirty="0">
              <a:solidFill>
                <a:srgbClr val="0000FF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 autoUpdateAnimBg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指针赋值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如果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sz="2800" dirty="0"/>
              <a:t> </a:t>
            </a:r>
            <a:r>
              <a:rPr lang="zh-CN" altLang="en-US" sz="2800" dirty="0"/>
              <a:t>和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Courier New" panose="02070309020205020404" pitchFamily="49" charset="0"/>
              </a:rPr>
              <a:t>q</a:t>
            </a:r>
            <a:r>
              <a:rPr lang="en-US" altLang="zh-CN" sz="2800" dirty="0"/>
              <a:t> </a:t>
            </a:r>
            <a:r>
              <a:rPr lang="zh-CN" altLang="en-US" sz="2800" dirty="0"/>
              <a:t>指向变量</a:t>
            </a:r>
            <a:r>
              <a:rPr lang="en-US" altLang="zh-CN" sz="2800" dirty="0"/>
              <a:t> </a:t>
            </a:r>
            <a:r>
              <a:rPr lang="en-US" altLang="zh-CN" sz="2800" dirty="0" err="1">
                <a:latin typeface="Courier New" panose="02070309020205020404" pitchFamily="49" charset="0"/>
              </a:rPr>
              <a:t>i</a:t>
            </a:r>
            <a:r>
              <a:rPr lang="zh-CN" altLang="en-US" sz="2800" dirty="0"/>
              <a:t>，无论对 </a:t>
            </a:r>
            <a:r>
              <a:rPr lang="en-US" altLang="zh-CN" sz="2800" dirty="0">
                <a:latin typeface="Courier New" panose="02070309020205020404" pitchFamily="49" charset="0"/>
              </a:rPr>
              <a:t>*p </a:t>
            </a:r>
            <a:r>
              <a:rPr lang="zh-CN" altLang="en-US" sz="2800" dirty="0"/>
              <a:t>或 </a:t>
            </a:r>
            <a:r>
              <a:rPr lang="zh-CN" altLang="en-US" sz="2800" dirty="0">
                <a:latin typeface="Courier New" panose="02070309020205020404" pitchFamily="49" charset="0"/>
              </a:rPr>
              <a:t>*</a:t>
            </a:r>
            <a:r>
              <a:rPr lang="en-US" altLang="zh-CN" sz="2800" dirty="0">
                <a:latin typeface="Courier New" panose="02070309020205020404" pitchFamily="49" charset="0"/>
              </a:rPr>
              <a:t>q </a:t>
            </a:r>
            <a:r>
              <a:rPr lang="zh-CN" altLang="en-US" sz="2800" dirty="0">
                <a:latin typeface="Courier New" panose="02070309020205020404" pitchFamily="49" charset="0"/>
              </a:rPr>
              <a:t>赋值，*</a:t>
            </a:r>
            <a:r>
              <a:rPr lang="en-US" altLang="zh-CN" sz="2800" dirty="0">
                <a:latin typeface="Courier New" panose="02070309020205020404" pitchFamily="49" charset="0"/>
              </a:rPr>
              <a:t>p, *q, </a:t>
            </a:r>
            <a:r>
              <a:rPr lang="en-US" altLang="zh-CN" sz="2800" dirty="0" err="1">
                <a:latin typeface="Courier New" panose="02070309020205020404" pitchFamily="49" charset="0"/>
              </a:rPr>
              <a:t>i</a:t>
            </a:r>
            <a:r>
              <a:rPr lang="zh-CN" altLang="en-US" sz="2800" dirty="0">
                <a:latin typeface="Courier New" panose="02070309020205020404" pitchFamily="49" charset="0"/>
              </a:rPr>
              <a:t>等价变化，因为它们都代表同一对象，比如：</a:t>
            </a:r>
          </a:p>
          <a:p>
            <a:endParaRPr lang="zh-CN" altLang="en-US" sz="28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38B8C1A-EE1C-3047-90B9-238C098C6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334" y="2982117"/>
            <a:ext cx="2525712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EE7F198E-0A57-FF4F-B796-A51FA46BE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782" y="2955923"/>
            <a:ext cx="26225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600200" y="4953000"/>
            <a:ext cx="89916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zh-CN" altLang="en-US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请注意：</a:t>
            </a:r>
            <a:r>
              <a:rPr lang="zh-CN" altLang="en-US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任意数量的指针变量都可以指向同一个对象</a:t>
            </a:r>
            <a:endParaRPr lang="en-US" altLang="zh-CN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533400" y="3382963"/>
            <a:ext cx="17526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zh-CN" altLang="en-US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= 1;</a:t>
            </a:r>
            <a:endParaRPr lang="en-US" altLang="zh-CN" sz="2800" b="1" dirty="0">
              <a:solidFill>
                <a:srgbClr val="0000FF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6126848" y="3382963"/>
            <a:ext cx="178435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zh-CN" altLang="en-US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 = 2;</a:t>
            </a:r>
            <a:endParaRPr lang="en-US" altLang="zh-CN" sz="2800" b="1" dirty="0">
              <a:solidFill>
                <a:srgbClr val="0000FF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2333193" y="3305967"/>
            <a:ext cx="451714" cy="76358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7949768" y="3305967"/>
            <a:ext cx="451714" cy="76358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6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指针赋值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/>
          <a:p>
            <a:r>
              <a:rPr lang="zh-CN" altLang="en-US" dirty="0"/>
              <a:t>请注意区别</a:t>
            </a:r>
            <a:r>
              <a:rPr lang="zh-CN" altLang="en-US" dirty="0">
                <a:solidFill>
                  <a:srgbClr val="C00000"/>
                </a:solidFill>
              </a:rPr>
              <a:t>“指针赋值”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C00000"/>
                </a:solidFill>
              </a:rPr>
              <a:t>“指针所指向的对象间的赋值”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762000" y="2514600"/>
            <a:ext cx="57912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fr-FR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 = p; </a:t>
            </a:r>
            <a:r>
              <a:rPr lang="zh-CN" altLang="en-US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完全不同于 </a:t>
            </a:r>
            <a:r>
              <a:rPr lang="zh-CN" altLang="fr-FR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fr-FR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 = *p;</a:t>
            </a:r>
            <a:endParaRPr lang="en-US" altLang="zh-CN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5C086D5-C4E1-D346-BB9C-947AEDFE4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75" y="3915639"/>
            <a:ext cx="277812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D150B6B-8585-8D40-88F2-8D33DEF80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777" y="3946525"/>
            <a:ext cx="284797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433820" y="3946525"/>
            <a:ext cx="1859684" cy="15224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n-NO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= &amp;i;</a:t>
            </a:r>
          </a:p>
          <a:p>
            <a:pPr lvl="0"/>
            <a:r>
              <a:rPr lang="nn-NO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 = &amp;j;</a:t>
            </a:r>
          </a:p>
          <a:p>
            <a:pPr lvl="0"/>
            <a:r>
              <a:rPr lang="nn-NO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= 1;</a:t>
            </a:r>
            <a:endParaRPr lang="en-US" altLang="zh-CN" sz="2800" b="1" dirty="0">
              <a:solidFill>
                <a:srgbClr val="0000FF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6432840" y="4347440"/>
            <a:ext cx="2120612" cy="6635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n-NO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*q = *p;</a:t>
            </a:r>
            <a:endParaRPr lang="en-US" altLang="zh-CN" sz="2800" b="1" dirty="0">
              <a:solidFill>
                <a:srgbClr val="0000FF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2334922" y="4325936"/>
            <a:ext cx="451714" cy="76358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8591552" y="4297434"/>
            <a:ext cx="451714" cy="76358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圆角矩形 7">
            <a:extLst>
              <a:ext uri="{FF2B5EF4-FFF2-40B4-BE49-F238E27FC236}">
                <a16:creationId xmlns:a16="http://schemas.microsoft.com/office/drawing/2014/main" id="{B8BBA759-5114-4597-9362-E54A8F1B5338}"/>
              </a:ext>
            </a:extLst>
          </p:cNvPr>
          <p:cNvSpPr/>
          <p:nvPr/>
        </p:nvSpPr>
        <p:spPr bwMode="auto">
          <a:xfrm>
            <a:off x="6807346" y="5137150"/>
            <a:ext cx="1371600" cy="66357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n-NO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 = i;</a:t>
            </a:r>
            <a:endParaRPr lang="en-US" altLang="zh-CN" sz="2800" b="1" dirty="0">
              <a:solidFill>
                <a:srgbClr val="0000FF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8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4" name="Rectangle 4">
            <a:extLst>
              <a:ext uri="{FF2B5EF4-FFF2-40B4-BE49-F238E27FC236}">
                <a16:creationId xmlns:a16="http://schemas.microsoft.com/office/drawing/2014/main" id="{C8E8C851-7913-4DFF-9F3C-022672D99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85789"/>
            <a:ext cx="7848600" cy="131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>
              <a:buSzPct val="60000"/>
              <a:buFont typeface="Wingdings" pitchFamily="2" charset="2"/>
              <a:buChar char="l"/>
              <a:defRPr/>
            </a:pPr>
            <a:r>
              <a:rPr kumimoji="1" lang="en-US" altLang="zh-CN" sz="54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540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本章要点</a:t>
            </a:r>
            <a:endParaRPr kumimoji="1" lang="zh-CN" altLang="en-US" sz="13800" dirty="0">
              <a:solidFill>
                <a:srgbClr val="CC0000"/>
              </a:solidFill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1623045" name="Rectangle 5">
            <a:extLst>
              <a:ext uri="{FF2B5EF4-FFF2-40B4-BE49-F238E27FC236}">
                <a16:creationId xmlns:a16="http://schemas.microsoft.com/office/drawing/2014/main" id="{8E5A68C2-1219-40F4-93F3-D687C44D1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057399"/>
            <a:ext cx="7162800" cy="4214811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>
            <a:lvl1pPr marL="342900" indent="-3429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指针变量</a:t>
            </a:r>
            <a:endParaRPr kumimoji="1" lang="en-US" altLang="zh-CN" sz="3600" b="1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取地址运算和间接寻址运算</a:t>
            </a:r>
            <a:endParaRPr kumimoji="1" lang="en-US" altLang="zh-CN" sz="3600" b="1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指针赋值</a:t>
            </a:r>
            <a:endParaRPr kumimoji="1" lang="en-US" altLang="zh-CN" sz="3600" b="1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指针作为参数</a:t>
            </a:r>
            <a:endParaRPr kumimoji="1" lang="en-US" altLang="zh-CN" sz="3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指针作为返回值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endParaRPr kumimoji="1" lang="zh-CN" altLang="en-US" sz="36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19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4" name="Rectangle 4">
            <a:extLst>
              <a:ext uri="{FF2B5EF4-FFF2-40B4-BE49-F238E27FC236}">
                <a16:creationId xmlns:a16="http://schemas.microsoft.com/office/drawing/2014/main" id="{C8E8C851-7913-4DFF-9F3C-022672D99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85789"/>
            <a:ext cx="7848600" cy="131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>
              <a:buSzPct val="60000"/>
              <a:buFont typeface="Wingdings" pitchFamily="2" charset="2"/>
              <a:buChar char="l"/>
              <a:defRPr/>
            </a:pPr>
            <a:r>
              <a:rPr kumimoji="1" lang="en-US" altLang="zh-CN" sz="54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540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本章要点</a:t>
            </a:r>
            <a:endParaRPr kumimoji="1" lang="zh-CN" altLang="en-US" sz="13800" dirty="0">
              <a:solidFill>
                <a:srgbClr val="CC0000"/>
              </a:solidFill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1623045" name="Rectangle 5">
            <a:extLst>
              <a:ext uri="{FF2B5EF4-FFF2-40B4-BE49-F238E27FC236}">
                <a16:creationId xmlns:a16="http://schemas.microsoft.com/office/drawing/2014/main" id="{8E5A68C2-1219-40F4-93F3-D687C44D1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057399"/>
            <a:ext cx="7162800" cy="4214811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>
            <a:lvl1pPr marL="342900" indent="-3429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指针变量</a:t>
            </a:r>
            <a:endParaRPr kumimoji="1" lang="en-US" altLang="zh-CN" sz="3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取地址运算和间接寻址运算</a:t>
            </a:r>
            <a:endParaRPr kumimoji="1" lang="en-US" altLang="zh-CN" sz="36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指针赋值</a:t>
            </a:r>
            <a:endParaRPr kumimoji="1" lang="en-US" altLang="zh-CN" sz="36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指针作为参数</a:t>
            </a:r>
            <a:endParaRPr kumimoji="1" lang="en-US" altLang="zh-CN" sz="36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指针作为返回值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endParaRPr kumimoji="1" lang="zh-CN" altLang="en-US" sz="36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指针用作参数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用途？</a:t>
            </a:r>
            <a:endParaRPr lang="en-US" altLang="zh-CN" sz="28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原理：</a:t>
            </a:r>
            <a:endParaRPr lang="en-US" altLang="zh-CN" dirty="0"/>
          </a:p>
          <a:p>
            <a:pPr lvl="1"/>
            <a:r>
              <a:rPr lang="en-US" altLang="zh-CN" sz="2600" dirty="0"/>
              <a:t>C</a:t>
            </a:r>
            <a:r>
              <a:rPr lang="zh-CN" altLang="en-US" sz="2600" dirty="0"/>
              <a:t>语言用值进行参数传递，故而用作实参的变量的值无法被改变。</a:t>
            </a:r>
            <a:endParaRPr lang="en-US" altLang="zh-CN" sz="2600" dirty="0"/>
          </a:p>
          <a:p>
            <a:pPr lvl="1"/>
            <a:r>
              <a:rPr lang="zh-CN" altLang="en-US" sz="2600" dirty="0"/>
              <a:t>若传入函数的是</a:t>
            </a:r>
            <a:r>
              <a:rPr lang="zh-CN" altLang="en-US" sz="2600" u="sng" dirty="0"/>
              <a:t>“指向变量的指针”</a:t>
            </a:r>
            <a:r>
              <a:rPr lang="zh-CN" altLang="en-US" sz="2600" dirty="0"/>
              <a:t>而非变量本身，则根据上述规则，</a:t>
            </a:r>
            <a:r>
              <a:rPr lang="zh-CN" altLang="en-US" sz="2600" dirty="0">
                <a:solidFill>
                  <a:srgbClr val="C00000"/>
                </a:solidFill>
              </a:rPr>
              <a:t>指针的值不会被改变</a:t>
            </a:r>
            <a:r>
              <a:rPr lang="zh-CN" altLang="en-US" sz="2600" dirty="0"/>
              <a:t>，但</a:t>
            </a:r>
            <a:r>
              <a:rPr lang="zh-CN" altLang="en-US" sz="2600" dirty="0">
                <a:solidFill>
                  <a:srgbClr val="C00000"/>
                </a:solidFill>
              </a:rPr>
              <a:t>指针所指向的对象的值</a:t>
            </a:r>
            <a:r>
              <a:rPr lang="zh-CN" altLang="en-US" sz="2600" dirty="0"/>
              <a:t>却可以在函数中被修订。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609600" y="2133600"/>
            <a:ext cx="7086600" cy="1143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如果函数有多个结果需要输出，怎么办</a:t>
            </a: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??? </a:t>
            </a:r>
          </a:p>
          <a:p>
            <a:pPr lvl="0"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一个</a:t>
            </a: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retrun value</a:t>
            </a:r>
            <a:r>
              <a:rPr lang="zh-CN" altLang="en-US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搞不定！</a:t>
            </a:r>
            <a:endParaRPr lang="en-US" altLang="zh-CN" sz="28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752600" y="3439391"/>
            <a:ext cx="8610600" cy="54236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指针用作参数用途</a:t>
            </a:r>
            <a:r>
              <a:rPr lang="en-US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zh-CN" altLang="en-US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：帮助函数输出多个运行结果</a:t>
            </a:r>
            <a:endParaRPr lang="en-US" altLang="zh-CN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94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指针用作参数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495800"/>
          </a:xfrm>
        </p:spPr>
        <p:txBody>
          <a:bodyPr/>
          <a:lstStyle/>
          <a:p>
            <a:r>
              <a:rPr lang="zh-CN" altLang="en-US" sz="2800" dirty="0"/>
              <a:t>范例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457200" y="2819400"/>
            <a:ext cx="11049000" cy="2895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decompose(double x, long *int_part, double *frac_part)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*int_part = (long) x;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*frac_part = x - *int_part;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zh-C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0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指针用作参数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762000"/>
            <a:ext cx="11582400" cy="5562600"/>
          </a:xfrm>
        </p:spPr>
        <p:txBody>
          <a:bodyPr/>
          <a:lstStyle/>
          <a:p>
            <a:r>
              <a:rPr lang="zh-CN" altLang="en-US" sz="2800" dirty="0"/>
              <a:t>范例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假设函数调用： </a:t>
            </a:r>
            <a:endParaRPr lang="en-US" altLang="zh-CN" sz="2800" dirty="0"/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函数调用结果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CN" sz="2800" dirty="0"/>
          </a:p>
          <a:p>
            <a:r>
              <a:rPr lang="zh-CN" altLang="en-US" sz="2800" dirty="0"/>
              <a:t>实参传入的是变量 </a:t>
            </a:r>
            <a:r>
              <a:rPr lang="en-US" altLang="zh-CN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CN" altLang="en-US" sz="2800" dirty="0"/>
              <a:t>和 </a:t>
            </a:r>
            <a:r>
              <a:rPr lang="en-US" altLang="zh-C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 </a:t>
            </a:r>
            <a:r>
              <a:rPr lang="zh-CN" altLang="en-US" sz="2800" dirty="0"/>
              <a:t>的指针，故而在函数</a:t>
            </a:r>
            <a:r>
              <a:rPr lang="en-US" altLang="zh-C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decompose</a:t>
            </a:r>
            <a:r>
              <a:rPr lang="zh-CN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内，修改</a:t>
            </a:r>
            <a:r>
              <a:rPr lang="en-US" altLang="zh-C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altLang="zh-CN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int_part</a:t>
            </a:r>
            <a:r>
              <a:rPr lang="zh-CN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就等同于修改 </a:t>
            </a:r>
            <a:r>
              <a:rPr lang="en-US" altLang="zh-CN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zh-CN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，修改</a:t>
            </a:r>
            <a:r>
              <a:rPr lang="en-US" altLang="zh-C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altLang="zh-CN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frac_part</a:t>
            </a:r>
            <a:r>
              <a:rPr lang="zh-CN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就等同于修改 </a:t>
            </a:r>
            <a:r>
              <a:rPr lang="en-US" altLang="zh-C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zh-CN" alt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。</a:t>
            </a:r>
            <a:endParaRPr lang="en-US" altLang="zh-CN" sz="28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3276600" y="3801035"/>
            <a:ext cx="4953000" cy="5423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decompose(3.14159, &amp;i, &amp;d);</a:t>
            </a:r>
            <a:endParaRPr lang="en-US" altLang="zh-CN" sz="22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457200" y="1371600"/>
            <a:ext cx="11049000" cy="22770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decompose(double x, long </a:t>
            </a:r>
            <a:r>
              <a:rPr lang="en-US" altLang="zh-CN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*int_part</a:t>
            </a: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double </a:t>
            </a:r>
            <a:r>
              <a:rPr lang="en-US" altLang="zh-CN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*frac_part</a:t>
            </a: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lvl="0">
              <a:spcBef>
                <a:spcPts val="600"/>
              </a:spcBef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lvl="0">
              <a:spcBef>
                <a:spcPts val="600"/>
              </a:spcBef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*int_part = (long) x;</a:t>
            </a:r>
          </a:p>
          <a:p>
            <a:pPr lvl="0">
              <a:spcBef>
                <a:spcPts val="600"/>
              </a:spcBef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*frac_part = x - *int_part;</a:t>
            </a:r>
          </a:p>
          <a:p>
            <a:pPr lvl="0">
              <a:spcBef>
                <a:spcPts val="600"/>
              </a:spcBef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zh-CN" sz="22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3276600" y="4495800"/>
            <a:ext cx="5562600" cy="5423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int_part </a:t>
            </a:r>
            <a:r>
              <a:rPr lang="zh-CN" altLang="en-US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指向 </a:t>
            </a: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</a:t>
            </a:r>
            <a:r>
              <a:rPr lang="zh-CN" altLang="en-US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，而 </a:t>
            </a: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frac_part </a:t>
            </a:r>
            <a:r>
              <a:rPr lang="zh-CN" altLang="en-US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指向 </a:t>
            </a: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US" altLang="zh-CN" sz="22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8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指针用作参数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762000"/>
            <a:ext cx="11582400" cy="5181600"/>
          </a:xfrm>
        </p:spPr>
        <p:txBody>
          <a:bodyPr/>
          <a:lstStyle/>
          <a:p>
            <a:r>
              <a:rPr lang="zh-CN" altLang="en-US" dirty="0"/>
              <a:t>范例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假设函数调用： 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函数调用结果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CN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3276600" y="3496235"/>
            <a:ext cx="4953000" cy="5423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decompose(3.14159, &amp;i, &amp;d);</a:t>
            </a:r>
            <a:endParaRPr lang="en-US" altLang="zh-CN" sz="22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457200" y="1371600"/>
            <a:ext cx="11049000" cy="19722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decompose(double x, </a:t>
            </a:r>
            <a:r>
              <a:rPr lang="en-US" altLang="zh-CN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long *int_part, double *frac_part</a:t>
            </a: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*int_part = (long) x;</a:t>
            </a:r>
          </a:p>
          <a:p>
            <a:pPr lvl="0">
              <a:spcBef>
                <a:spcPts val="0"/>
              </a:spcBef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*frac_part = x - *int_part;</a:t>
            </a:r>
          </a:p>
          <a:p>
            <a:pPr lvl="0">
              <a:spcBef>
                <a:spcPts val="0"/>
              </a:spcBef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zh-CN" sz="22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3276600" y="4101352"/>
            <a:ext cx="5562600" cy="5423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int_part </a:t>
            </a:r>
            <a:r>
              <a:rPr lang="zh-CN" altLang="en-US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指向 </a:t>
            </a: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</a:t>
            </a:r>
            <a:r>
              <a:rPr lang="zh-CN" altLang="en-US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，而 </a:t>
            </a: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frac_part </a:t>
            </a:r>
            <a:r>
              <a:rPr lang="zh-CN" altLang="en-US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指向 </a:t>
            </a: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US" altLang="zh-CN" sz="22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1AA70E24-7D39-204C-B611-3DE1FE2C5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5" y="4724400"/>
            <a:ext cx="3109913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20B34FB9-D710-354A-AC8B-4288F22AD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59026"/>
            <a:ext cx="31337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2BD1BC93-6363-604E-A06A-BD4BF9E17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437" y="4769417"/>
            <a:ext cx="3128963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右箭头 3"/>
          <p:cNvSpPr/>
          <p:nvPr/>
        </p:nvSpPr>
        <p:spPr bwMode="auto">
          <a:xfrm>
            <a:off x="3657600" y="5410200"/>
            <a:ext cx="533400" cy="838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8077200" y="5410200"/>
            <a:ext cx="533400" cy="838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5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指针用作参数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范例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scanf</a:t>
            </a:r>
            <a:r>
              <a:rPr lang="zh-CN" altLang="en-US" dirty="0"/>
              <a:t>函数接受的实参必须是指针，否则出错！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905000" y="1505050"/>
            <a:ext cx="3200400" cy="161915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nn-NO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i;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nn-NO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nn-NO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scanf("%d", &amp;i);</a:t>
            </a:r>
            <a:endParaRPr lang="nn-NO" altLang="zh-CN" sz="22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143000" y="4104816"/>
            <a:ext cx="10287000" cy="5423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nn-NO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scanf(“%d”, i);</a:t>
            </a:r>
            <a:r>
              <a:rPr lang="en-US" altLang="zh-CN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zh-CN" altLang="en-US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altLang="zh-CN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WRONG</a:t>
            </a:r>
            <a:r>
              <a:rPr lang="zh-CN" altLang="en-US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，读入的数被存入</a:t>
            </a:r>
            <a:r>
              <a:rPr lang="en-US" altLang="zh-CN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zh-CN" altLang="en-US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中整数指向的地址，危险*</a:t>
            </a:r>
            <a:r>
              <a:rPr lang="en-US" altLang="zh-CN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endParaRPr lang="nn-NO" altLang="zh-CN" sz="22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5295900" y="1219200"/>
            <a:ext cx="3200400" cy="2133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nn-NO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i, *p;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nn-NO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nn-NO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= &amp;i;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nn-NO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scanf("%d", p);</a:t>
            </a:r>
            <a:endParaRPr lang="nn-NO" altLang="zh-CN" sz="22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143000" y="4856832"/>
            <a:ext cx="10287000" cy="5423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nn-NO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scanf(“%d”, &amp;</a:t>
            </a: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nn-NO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r>
              <a:rPr lang="en-US" altLang="zh-CN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zh-CN" altLang="en-US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altLang="zh-CN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WRONG</a:t>
            </a:r>
            <a:r>
              <a:rPr lang="zh-CN" altLang="en-US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，读入的数被存在</a:t>
            </a:r>
            <a:r>
              <a:rPr lang="en-US" altLang="zh-CN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zh-CN" altLang="en-US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中而不是</a:t>
            </a:r>
            <a:r>
              <a:rPr lang="en-US" altLang="zh-CN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zh-CN" altLang="en-US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中，危险*</a:t>
            </a:r>
            <a:r>
              <a:rPr lang="en-US" altLang="zh-CN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endParaRPr lang="nn-NO" altLang="zh-CN" sz="22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90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063C63E-1490-4127-8DE7-1E2605CF50FC}"/>
              </a:ext>
            </a:extLst>
          </p:cNvPr>
          <p:cNvSpPr/>
          <p:nvPr/>
        </p:nvSpPr>
        <p:spPr>
          <a:xfrm>
            <a:off x="228600" y="609600"/>
            <a:ext cx="6096000" cy="58318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#include &lt;stdio.h&gt;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int main(int argc, char *argv[])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	int i,*p=&amp;i;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	printf("Enter a number: ");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	scanf(“%d”, </a:t>
            </a:r>
            <a:r>
              <a:rPr lang="en-US" altLang="zh-CN" sz="2800" b="1" dirty="0">
                <a:solidFill>
                  <a:srgbClr val="CC00CC"/>
                </a:solidFill>
              </a:rPr>
              <a:t>p</a:t>
            </a:r>
            <a:r>
              <a:rPr lang="zh-CN" altLang="en-US" sz="2800" b="1" dirty="0"/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	printf("i=%d\n",i);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	return 0;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FCDE9B-0318-4A62-9DFD-75D03CF2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398" y="2286000"/>
            <a:ext cx="4814169" cy="15686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1622506-8FC3-4193-8C00-F7E6705248CA}"/>
              </a:ext>
            </a:extLst>
          </p:cNvPr>
          <p:cNvSpPr/>
          <p:nvPr/>
        </p:nvSpPr>
        <p:spPr>
          <a:xfrm>
            <a:off x="1143000" y="3962400"/>
            <a:ext cx="2879314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/>
              <a:t>scanf(“%d”, </a:t>
            </a:r>
            <a:r>
              <a:rPr lang="zh-CN" altLang="en-US" sz="2800" b="1" dirty="0">
                <a:solidFill>
                  <a:srgbClr val="CC00CC"/>
                </a:solidFill>
              </a:rPr>
              <a:t>&amp;i</a:t>
            </a:r>
            <a:r>
              <a:rPr lang="zh-CN" altLang="en-US" sz="2800" b="1" dirty="0"/>
              <a:t>);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3C1FBFD-1F9F-42E5-86E7-D30698F89862}"/>
              </a:ext>
            </a:extLst>
          </p:cNvPr>
          <p:cNvGrpSpPr/>
          <p:nvPr/>
        </p:nvGrpSpPr>
        <p:grpSpPr>
          <a:xfrm>
            <a:off x="1130157" y="2217843"/>
            <a:ext cx="9742339" cy="2277957"/>
            <a:chOff x="1172854" y="2217843"/>
            <a:chExt cx="9742339" cy="227795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7261A97-E35C-41C2-9874-1116553DB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9710" y="2217843"/>
              <a:ext cx="4925483" cy="1704975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1A6F33-49DD-4B2B-9E96-FB4A92219A90}"/>
                </a:ext>
              </a:extLst>
            </p:cNvPr>
            <p:cNvSpPr/>
            <p:nvPr/>
          </p:nvSpPr>
          <p:spPr>
            <a:xfrm>
              <a:off x="1172854" y="3972580"/>
              <a:ext cx="941894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scanf(“%d”, </a:t>
              </a:r>
              <a:r>
                <a:rPr lang="zh-CN" altLang="en-US" sz="2800" b="1" dirty="0">
                  <a:solidFill>
                    <a:srgbClr val="CC00CC"/>
                  </a:solidFill>
                </a:rPr>
                <a:t>i</a:t>
              </a:r>
              <a:r>
                <a:rPr lang="zh-CN" altLang="en-US" sz="2800" b="1" dirty="0"/>
                <a:t>);</a:t>
              </a:r>
              <a:r>
                <a:rPr lang="en-US" altLang="zh-CN" sz="28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altLang="zh-CN" sz="20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/</a:t>
              </a:r>
              <a:r>
                <a:rPr lang="zh-CN" altLang="en-US" sz="20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*</a:t>
              </a:r>
              <a:r>
                <a:rPr lang="en-US" altLang="zh-CN" sz="20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WRONG</a:t>
              </a:r>
              <a:r>
                <a:rPr lang="zh-CN" altLang="en-US" sz="20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，读入的数被存入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r>
                <a:rPr lang="zh-CN" altLang="en-US" sz="20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中整数指向的地址，危险*</a:t>
              </a:r>
              <a:r>
                <a:rPr lang="en-US" altLang="zh-CN" sz="20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/</a:t>
              </a:r>
              <a:endParaRPr lang="zh-CN" altLang="en-US" sz="2800" b="1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8AAB0C5-308D-4F51-804B-FE6BFD2B7E33}"/>
              </a:ext>
            </a:extLst>
          </p:cNvPr>
          <p:cNvGrpSpPr/>
          <p:nvPr/>
        </p:nvGrpSpPr>
        <p:grpSpPr>
          <a:xfrm>
            <a:off x="1130157" y="2334863"/>
            <a:ext cx="9764513" cy="2188273"/>
            <a:chOff x="1122988" y="2362200"/>
            <a:chExt cx="9764513" cy="218827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B022973-B88C-4C09-B810-81B82EC55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7400" y="2362200"/>
              <a:ext cx="5020101" cy="1563638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4AE0BD-1E93-4CC0-BF33-945F9FA98112}"/>
                </a:ext>
              </a:extLst>
            </p:cNvPr>
            <p:cNvSpPr/>
            <p:nvPr/>
          </p:nvSpPr>
          <p:spPr>
            <a:xfrm>
              <a:off x="1122988" y="4027253"/>
              <a:ext cx="9438957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nn-NO" altLang="zh-CN" sz="2800" b="1" dirty="0"/>
                <a:t>scanf(“%d”, </a:t>
              </a:r>
              <a:r>
                <a:rPr lang="nn-NO" altLang="zh-CN" sz="2800" b="1" dirty="0">
                  <a:solidFill>
                    <a:srgbClr val="FF0000"/>
                  </a:solidFill>
                </a:rPr>
                <a:t>&amp;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p</a:t>
              </a:r>
              <a:r>
                <a:rPr lang="nn-NO" altLang="zh-CN" sz="2800" b="1" dirty="0"/>
                <a:t>); </a:t>
              </a:r>
              <a:r>
                <a:rPr lang="en-US" altLang="zh-CN" sz="20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/</a:t>
              </a:r>
              <a:r>
                <a:rPr lang="zh-CN" altLang="en-US" sz="2000" b="1" dirty="0">
                  <a:solidFill>
                    <a:srgbClr val="C00000"/>
                  </a:solidFill>
                  <a:latin typeface="Verdana" panose="020B0604030504040204" pitchFamily="34" charset="0"/>
                </a:rPr>
                <a:t>*</a:t>
              </a:r>
              <a:r>
                <a:rPr lang="en-US" altLang="zh-CN" sz="20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WRONG</a:t>
              </a:r>
              <a:r>
                <a:rPr lang="zh-CN" altLang="en-US" sz="2000" b="1" dirty="0">
                  <a:solidFill>
                    <a:srgbClr val="C00000"/>
                  </a:solidFill>
                  <a:latin typeface="Verdana" panose="020B0604030504040204" pitchFamily="34" charset="0"/>
                </a:rPr>
                <a:t>，读入的数被存在</a:t>
              </a:r>
              <a:r>
                <a:rPr lang="en-US" altLang="zh-CN" sz="20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</a:t>
              </a:r>
              <a:r>
                <a:rPr lang="zh-CN" altLang="en-US" sz="2000" b="1" dirty="0">
                  <a:solidFill>
                    <a:srgbClr val="C00000"/>
                  </a:solidFill>
                  <a:latin typeface="Verdana" panose="020B0604030504040204" pitchFamily="34" charset="0"/>
                </a:rPr>
                <a:t>中而不是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</a:t>
              </a:r>
              <a:r>
                <a:rPr lang="zh-CN" altLang="en-US" sz="2000" b="1" dirty="0">
                  <a:solidFill>
                    <a:srgbClr val="C00000"/>
                  </a:solidFill>
                  <a:latin typeface="Verdana" panose="020B0604030504040204" pitchFamily="34" charset="0"/>
                </a:rPr>
                <a:t>中，危险*</a:t>
              </a:r>
              <a:r>
                <a:rPr lang="en-US" altLang="zh-CN" sz="20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/</a:t>
              </a:r>
              <a:endParaRPr lang="nn-NO" altLang="zh-C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1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Title 1">
            <a:extLst>
              <a:ext uri="{FF2B5EF4-FFF2-40B4-BE49-F238E27FC236}">
                <a16:creationId xmlns:a16="http://schemas.microsoft.com/office/drawing/2014/main" id="{226DE3B3-C9E0-451A-B692-91C26BB4AB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73238" y="512762"/>
            <a:ext cx="8540750" cy="4318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程序：找出数组中的最大和最小元素</a:t>
            </a:r>
          </a:p>
        </p:txBody>
      </p:sp>
      <p:sp>
        <p:nvSpPr>
          <p:cNvPr id="386051" name="Content Placeholder 2">
            <a:extLst>
              <a:ext uri="{FF2B5EF4-FFF2-40B4-BE49-F238E27FC236}">
                <a16:creationId xmlns:a16="http://schemas.microsoft.com/office/drawing/2014/main" id="{831E92FF-797F-4B94-AE3C-23BDBACBD1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" y="1112838"/>
            <a:ext cx="11887200" cy="5668962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程序</a:t>
            </a:r>
            <a:r>
              <a:rPr lang="en-US" altLang="zh-CN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maxmin.c</a:t>
            </a:r>
            <a:r>
              <a:rPr lang="en-US" altLang="zh-CN" sz="2300" dirty="0">
                <a:cs typeface="Courier New" panose="02070309020205020404" pitchFamily="49" charset="0"/>
              </a:rPr>
              <a:t> </a:t>
            </a:r>
            <a:r>
              <a:rPr lang="zh-CN" altLang="en-US" sz="2300" dirty="0">
                <a:cs typeface="Courier New" panose="02070309020205020404" pitchFamily="49" charset="0"/>
              </a:rPr>
              <a:t>使用名为 </a:t>
            </a:r>
            <a:r>
              <a:rPr lang="en-US" altLang="zh-CN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max_min</a:t>
            </a:r>
            <a:r>
              <a:rPr lang="en-US" altLang="zh-CN" sz="2300" dirty="0">
                <a:cs typeface="Courier New" panose="02070309020205020404" pitchFamily="49" charset="0"/>
              </a:rPr>
              <a:t> </a:t>
            </a:r>
            <a:r>
              <a:rPr lang="zh-CN" altLang="en-US" sz="2300" dirty="0">
                <a:cs typeface="Courier New" panose="02070309020205020404" pitchFamily="49" charset="0"/>
              </a:rPr>
              <a:t>的函数来找出数组中的最大和最小元素。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max_min</a:t>
            </a:r>
            <a:r>
              <a:rPr lang="zh-CN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函数的原型：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max_min</a:t>
            </a:r>
            <a:r>
              <a:rPr lang="en-US" altLang="zh-CN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(int a[], int n, int *max, int *min);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max_min</a:t>
            </a:r>
            <a:r>
              <a:rPr lang="zh-CN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函数调用示例：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max_min</a:t>
            </a:r>
            <a:r>
              <a:rPr lang="en-US" altLang="zh-CN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(b, N, &amp;big, &amp;small);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300" dirty="0">
                <a:cs typeface="Courier New" panose="02070309020205020404" pitchFamily="49" charset="0"/>
              </a:rPr>
              <a:t>当</a:t>
            </a:r>
            <a:r>
              <a:rPr lang="en-US" altLang="zh-CN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max_min</a:t>
            </a:r>
            <a:r>
              <a:rPr lang="en-US" altLang="zh-CN" sz="2300" dirty="0">
                <a:cs typeface="Courier New" panose="02070309020205020404" pitchFamily="49" charset="0"/>
              </a:rPr>
              <a:t> </a:t>
            </a:r>
            <a:r>
              <a:rPr lang="zh-CN" altLang="en-US" sz="2300" dirty="0">
                <a:cs typeface="Courier New" panose="02070309020205020404" pitchFamily="49" charset="0"/>
              </a:rPr>
              <a:t>找到数组 </a:t>
            </a:r>
            <a:r>
              <a:rPr lang="en-US" altLang="zh-CN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中的最大元素时，采用给</a:t>
            </a:r>
            <a:r>
              <a:rPr lang="en-US" altLang="zh-CN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*max</a:t>
            </a:r>
            <a:r>
              <a:rPr lang="zh-CN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赋值的方式将其存储到</a:t>
            </a:r>
            <a:r>
              <a:rPr lang="en-US" altLang="zh-CN" sz="2300" dirty="0">
                <a:cs typeface="Courier New" panose="02070309020205020404" pitchFamily="49" charset="0"/>
              </a:rPr>
              <a:t> </a:t>
            </a:r>
            <a:r>
              <a:rPr lang="en-US" altLang="zh-CN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big</a:t>
            </a:r>
            <a:r>
              <a:rPr lang="en-US" altLang="zh-CN" sz="2300" dirty="0">
                <a:cs typeface="Courier New" panose="02070309020205020404" pitchFamily="49" charset="0"/>
              </a:rPr>
              <a:t> </a:t>
            </a:r>
            <a:r>
              <a:rPr lang="zh-CN" altLang="en-US" sz="2300" dirty="0">
                <a:cs typeface="Courier New" panose="02070309020205020404" pitchFamily="49" charset="0"/>
              </a:rPr>
              <a:t>中。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当</a:t>
            </a:r>
            <a:r>
              <a:rPr lang="en-US" altLang="zh-CN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max_min</a:t>
            </a:r>
            <a:r>
              <a:rPr lang="en-US" altLang="zh-CN" sz="2300" dirty="0">
                <a:cs typeface="Courier New" panose="02070309020205020404" pitchFamily="49" charset="0"/>
              </a:rPr>
              <a:t> </a:t>
            </a:r>
            <a:r>
              <a:rPr lang="zh-CN" altLang="en-US" sz="2300" dirty="0">
                <a:cs typeface="Courier New" panose="02070309020205020404" pitchFamily="49" charset="0"/>
              </a:rPr>
              <a:t>找到数组 </a:t>
            </a:r>
            <a:r>
              <a:rPr lang="en-US" altLang="zh-CN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中的最小元素时，采用给</a:t>
            </a:r>
            <a:r>
              <a:rPr lang="en-US" altLang="zh-CN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*min</a:t>
            </a:r>
            <a:r>
              <a:rPr lang="zh-CN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赋值的方式将其存储到</a:t>
            </a:r>
            <a:r>
              <a:rPr lang="en-US" altLang="zh-CN" sz="2300" dirty="0">
                <a:cs typeface="Courier New" panose="02070309020205020404" pitchFamily="49" charset="0"/>
              </a:rPr>
              <a:t> </a:t>
            </a:r>
            <a:r>
              <a:rPr lang="en-US" altLang="zh-CN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small</a:t>
            </a:r>
            <a:r>
              <a:rPr lang="en-US" altLang="zh-CN" sz="2300" dirty="0">
                <a:cs typeface="Courier New" panose="02070309020205020404" pitchFamily="49" charset="0"/>
              </a:rPr>
              <a:t> </a:t>
            </a:r>
            <a:r>
              <a:rPr lang="zh-CN" altLang="en-US" sz="2300" dirty="0">
                <a:cs typeface="Courier New" panose="02070309020205020404" pitchFamily="49" charset="0"/>
              </a:rPr>
              <a:t>中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程序</a:t>
            </a:r>
            <a:r>
              <a:rPr lang="en-US" altLang="zh-CN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max_min.c</a:t>
            </a:r>
            <a:r>
              <a:rPr lang="en-US" altLang="zh-CN" sz="2300" dirty="0">
                <a:cs typeface="Courier New" panose="02070309020205020404" pitchFamily="49" charset="0"/>
              </a:rPr>
              <a:t> </a:t>
            </a:r>
            <a:r>
              <a:rPr lang="zh-CN" altLang="en-US" sz="2300" dirty="0">
                <a:cs typeface="Courier New" panose="02070309020205020404" pitchFamily="49" charset="0"/>
              </a:rPr>
              <a:t>将会首先从终端读入</a:t>
            </a:r>
            <a:r>
              <a:rPr lang="en-US" altLang="zh-CN" sz="2300" dirty="0">
                <a:cs typeface="Courier New" panose="02070309020205020404" pitchFamily="49" charset="0"/>
              </a:rPr>
              <a:t>10</a:t>
            </a:r>
            <a:r>
              <a:rPr lang="zh-CN" altLang="en-US" sz="2300" dirty="0">
                <a:cs typeface="Courier New" panose="02070309020205020404" pitchFamily="49" charset="0"/>
              </a:rPr>
              <a:t>个数到一个数组中，然后将该数组传递给</a:t>
            </a:r>
            <a:r>
              <a:rPr lang="en-US" altLang="zh-CN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max_min</a:t>
            </a:r>
            <a:r>
              <a:rPr lang="zh-CN" altLang="en-US" sz="2300" dirty="0">
                <a:cs typeface="Courier New" panose="02070309020205020404" pitchFamily="49" charset="0"/>
              </a:rPr>
              <a:t>函数，最后现实出结果：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Enter 10 numbers: </a:t>
            </a:r>
            <a:r>
              <a:rPr lang="en-US" altLang="zh-CN" sz="23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34 82 49 102 7 94 23 11 50 31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Largest: 102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Smallest: 7</a:t>
            </a:r>
            <a:r>
              <a:rPr lang="zh-CN" altLang="en-US" sz="2300" dirty="0">
                <a:cs typeface="Courier New" panose="02070309020205020404" pitchFamily="49" charset="0"/>
              </a:rPr>
              <a:t> </a:t>
            </a:r>
            <a:endParaRPr lang="en-US" altLang="zh-CN" sz="230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Content Placeholder 2">
            <a:extLst>
              <a:ext uri="{FF2B5EF4-FFF2-40B4-BE49-F238E27FC236}">
                <a16:creationId xmlns:a16="http://schemas.microsoft.com/office/drawing/2014/main" id="{972273CC-7D6D-4061-B79C-64652CAC1B4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0" y="533400"/>
            <a:ext cx="7391400" cy="6172200"/>
          </a:xfr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#include &lt;</a:t>
            </a:r>
            <a:r>
              <a:rPr lang="en-US" altLang="zh-CN" sz="2200" dirty="0" err="1">
                <a:latin typeface="+mn-lt"/>
                <a:cs typeface="Courier New" panose="02070309020205020404" pitchFamily="49" charset="0"/>
              </a:rPr>
              <a:t>stdio.h</a:t>
            </a: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#define N 10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6600"/>
                </a:solidFill>
                <a:latin typeface="+mn-lt"/>
                <a:cs typeface="Courier New" panose="02070309020205020404" pitchFamily="49" charset="0"/>
              </a:rPr>
              <a:t>void </a:t>
            </a:r>
            <a:r>
              <a:rPr lang="en-US" altLang="zh-CN" sz="2200" dirty="0" err="1">
                <a:solidFill>
                  <a:srgbClr val="006600"/>
                </a:solidFill>
                <a:latin typeface="+mn-lt"/>
                <a:cs typeface="Courier New" panose="02070309020205020404" pitchFamily="49" charset="0"/>
              </a:rPr>
              <a:t>max_min</a:t>
            </a:r>
            <a:r>
              <a:rPr lang="en-US" altLang="zh-CN" sz="2200" dirty="0">
                <a:solidFill>
                  <a:srgbClr val="006600"/>
                </a:solidFill>
                <a:latin typeface="+mn-lt"/>
                <a:cs typeface="Courier New" panose="02070309020205020404" pitchFamily="49" charset="0"/>
              </a:rPr>
              <a:t>(int a[], int n, int *max, int *min);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    int b[N], </a:t>
            </a:r>
            <a:r>
              <a:rPr lang="en-US" altLang="zh-CN" sz="220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, big, small;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    </a:t>
            </a:r>
            <a:r>
              <a:rPr lang="en-US" altLang="zh-CN" sz="2200" dirty="0" err="1">
                <a:latin typeface="+mn-lt"/>
                <a:cs typeface="Courier New" panose="02070309020205020404" pitchFamily="49" charset="0"/>
              </a:rPr>
              <a:t>printf</a:t>
            </a: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("Enter %d numbers: ", N);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    for (</a:t>
            </a:r>
            <a:r>
              <a:rPr lang="en-US" altLang="zh-CN" sz="220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 = 0; </a:t>
            </a:r>
            <a:r>
              <a:rPr lang="en-US" altLang="zh-CN" sz="220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 &lt; N; </a:t>
            </a:r>
            <a:r>
              <a:rPr lang="en-US" altLang="zh-CN" sz="220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++) 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        </a:t>
            </a:r>
            <a:r>
              <a:rPr lang="en-US" altLang="zh-CN" sz="2200" dirty="0" err="1">
                <a:latin typeface="+mn-lt"/>
                <a:cs typeface="Courier New" panose="02070309020205020404" pitchFamily="49" charset="0"/>
              </a:rPr>
              <a:t>scanf</a:t>
            </a: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("%d", &amp;b[</a:t>
            </a:r>
            <a:r>
              <a:rPr lang="en-US" altLang="zh-CN" sz="220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200" dirty="0" err="1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max_min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(b, N, &amp;big, &amp;small);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200" dirty="0" err="1">
                <a:latin typeface="+mn-lt"/>
                <a:cs typeface="Courier New" panose="02070309020205020404" pitchFamily="49" charset="0"/>
              </a:rPr>
              <a:t>printf</a:t>
            </a: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("Largest: %d\n", big);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    </a:t>
            </a:r>
            <a:r>
              <a:rPr lang="en-US" altLang="zh-CN" sz="2200" dirty="0" err="1">
                <a:latin typeface="+mn-lt"/>
                <a:cs typeface="Courier New" panose="02070309020205020404" pitchFamily="49" charset="0"/>
              </a:rPr>
              <a:t>printf</a:t>
            </a: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("Smallest: %d\n", small);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    return 0;</a:t>
            </a:r>
          </a:p>
          <a:p>
            <a:pPr>
              <a:lnSpc>
                <a:spcPts val="33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F8B3E-45CD-4A59-B5A8-A13B159D831A}"/>
              </a:ext>
            </a:extLst>
          </p:cNvPr>
          <p:cNvSpPr txBox="1">
            <a:spLocks/>
          </p:cNvSpPr>
          <p:nvPr/>
        </p:nvSpPr>
        <p:spPr bwMode="auto">
          <a:xfrm>
            <a:off x="6096000" y="1981200"/>
            <a:ext cx="5943600" cy="4529191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 dirty="0" smtClean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 dirty="0" smtClean="0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 dirty="0" smtClean="0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2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sz="2200" kern="0" dirty="0">
                <a:latin typeface="+mn-lt"/>
                <a:cs typeface="Courier New" panose="02070309020205020404" pitchFamily="49" charset="0"/>
              </a:rPr>
              <a:t>void </a:t>
            </a:r>
            <a:r>
              <a:rPr lang="en-US" sz="2200" kern="0" dirty="0" err="1">
                <a:latin typeface="+mn-lt"/>
                <a:cs typeface="Courier New" panose="02070309020205020404" pitchFamily="49" charset="0"/>
              </a:rPr>
              <a:t>max_min</a:t>
            </a:r>
            <a:r>
              <a:rPr lang="en-US" sz="2200" kern="0" dirty="0">
                <a:latin typeface="+mn-lt"/>
                <a:cs typeface="Courier New" panose="02070309020205020404" pitchFamily="49" charset="0"/>
              </a:rPr>
              <a:t>(int a[], int n, int *max, int *min)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sz="2200" kern="0" dirty="0">
                <a:latin typeface="+mn-lt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sz="2200" kern="0" dirty="0">
                <a:latin typeface="+mn-lt"/>
                <a:cs typeface="Courier New" panose="02070309020205020404" pitchFamily="49" charset="0"/>
              </a:rPr>
              <a:t>    int </a:t>
            </a:r>
            <a:r>
              <a:rPr lang="en-US" sz="2200" kern="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n-US" sz="2200" kern="0" dirty="0">
                <a:latin typeface="+mn-lt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sz="2200" kern="0" dirty="0">
                <a:latin typeface="+mn-lt"/>
                <a:cs typeface="Courier New" panose="02070309020205020404" pitchFamily="49" charset="0"/>
              </a:rPr>
              <a:t>    *max = *min = a[0];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sz="2200" kern="0" dirty="0">
                <a:latin typeface="+mn-lt"/>
                <a:cs typeface="Courier New" panose="02070309020205020404" pitchFamily="49" charset="0"/>
              </a:rPr>
              <a:t>    for (</a:t>
            </a:r>
            <a:r>
              <a:rPr lang="en-US" sz="2200" kern="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n-US" sz="2200" kern="0" dirty="0">
                <a:latin typeface="+mn-lt"/>
                <a:cs typeface="Courier New" panose="02070309020205020404" pitchFamily="49" charset="0"/>
              </a:rPr>
              <a:t> = 1; </a:t>
            </a:r>
            <a:r>
              <a:rPr lang="en-US" sz="2200" kern="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n-US" sz="2200" kern="0" dirty="0">
                <a:latin typeface="+mn-lt"/>
                <a:cs typeface="Courier New" panose="02070309020205020404" pitchFamily="49" charset="0"/>
              </a:rPr>
              <a:t> &lt; n; </a:t>
            </a:r>
            <a:r>
              <a:rPr lang="en-US" sz="2200" kern="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n-US" sz="2200" kern="0" dirty="0">
                <a:latin typeface="+mn-lt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sz="2200" kern="0" dirty="0">
                <a:latin typeface="+mn-lt"/>
                <a:cs typeface="Courier New" panose="02070309020205020404" pitchFamily="49" charset="0"/>
              </a:rPr>
              <a:t>        if (a[</a:t>
            </a:r>
            <a:r>
              <a:rPr lang="en-US" sz="2200" kern="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n-US" sz="2200" kern="0" dirty="0">
                <a:latin typeface="+mn-lt"/>
                <a:cs typeface="Courier New" panose="02070309020205020404" pitchFamily="49" charset="0"/>
              </a:rPr>
              <a:t>] &gt; *max)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sz="2200" kern="0" dirty="0">
                <a:latin typeface="+mn-lt"/>
                <a:cs typeface="Courier New" panose="02070309020205020404" pitchFamily="49" charset="0"/>
              </a:rPr>
              <a:t>            *max = a[</a:t>
            </a:r>
            <a:r>
              <a:rPr lang="en-US" sz="2200" kern="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n-US" sz="2200" kern="0" dirty="0">
                <a:latin typeface="+mn-lt"/>
                <a:cs typeface="Courier New" panose="02070309020205020404" pitchFamily="49" charset="0"/>
              </a:rPr>
              <a:t>];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sz="2200" kern="0" dirty="0">
                <a:latin typeface="+mn-lt"/>
                <a:cs typeface="Courier New" panose="02070309020205020404" pitchFamily="49" charset="0"/>
              </a:rPr>
              <a:t>        else if (a[</a:t>
            </a:r>
            <a:r>
              <a:rPr lang="en-US" sz="2200" kern="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n-US" sz="2200" kern="0" dirty="0">
                <a:latin typeface="+mn-lt"/>
                <a:cs typeface="Courier New" panose="02070309020205020404" pitchFamily="49" charset="0"/>
              </a:rPr>
              <a:t>] &lt; *min)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sz="2200" kern="0" dirty="0">
                <a:latin typeface="+mn-lt"/>
                <a:cs typeface="Courier New" panose="02070309020205020404" pitchFamily="49" charset="0"/>
              </a:rPr>
              <a:t>             *min = a[</a:t>
            </a:r>
            <a:r>
              <a:rPr lang="en-US" sz="2200" kern="0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n-US" sz="2200" kern="0" dirty="0">
                <a:latin typeface="+mn-lt"/>
                <a:cs typeface="Courier New" panose="02070309020205020404" pitchFamily="49" charset="0"/>
              </a:rPr>
              <a:t>];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sz="2200" kern="0" dirty="0">
                <a:latin typeface="+mn-lt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sz="2200" kern="0" dirty="0">
                <a:latin typeface="+mn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38E9E2-3513-453A-A781-978025AA4A06}"/>
              </a:ext>
            </a:extLst>
          </p:cNvPr>
          <p:cNvSpPr txBox="1"/>
          <p:nvPr/>
        </p:nvSpPr>
        <p:spPr>
          <a:xfrm>
            <a:off x="6324600" y="914400"/>
            <a:ext cx="6100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34 82 49 102 7 94 23 11 50 31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/>
              <a:t> </a:t>
            </a:r>
            <a:r>
              <a:rPr lang="zh-CN" altLang="en-US" dirty="0"/>
              <a:t>保护参数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/>
          <a:p>
            <a:r>
              <a:rPr lang="zh-CN" altLang="en-US" dirty="0"/>
              <a:t>调用函数时传入变量，若变量占用大量内存空间，那么传递变量的值将造成时间和空间上的浪费。</a:t>
            </a:r>
          </a:p>
          <a:p>
            <a:endParaRPr lang="en-US" altLang="zh-CN" dirty="0"/>
          </a:p>
          <a:p>
            <a:r>
              <a:rPr lang="zh-CN" altLang="en-US" dirty="0"/>
              <a:t>此时，不希望作为实参传入函数的指针所指向的对象内容被修改，怎么办？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685800" y="2667000"/>
            <a:ext cx="90678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指针用作参数用途</a:t>
            </a:r>
            <a:r>
              <a:rPr lang="en-US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zh-CN" altLang="en-US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：传入指针而非变量提高传参效率！</a:t>
            </a:r>
            <a:endParaRPr lang="en-US" altLang="zh-CN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685800" y="3979718"/>
            <a:ext cx="98298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使用</a:t>
            </a:r>
            <a:r>
              <a:rPr lang="en-US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zh-CN" altLang="en-US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关键字确保函数不会修改指针参数所指向的对象</a:t>
            </a:r>
            <a:r>
              <a:rPr lang="en-US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endParaRPr lang="en-US" altLang="zh-CN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699654" y="4840532"/>
            <a:ext cx="7758546" cy="161915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f(const int *p)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*p = 0;   </a:t>
            </a:r>
            <a:r>
              <a:rPr lang="en-US" altLang="zh-CN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/* WRONG</a:t>
            </a:r>
            <a:r>
              <a:rPr lang="zh-CN" altLang="en-US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，编译器会提示错误</a:t>
            </a:r>
            <a:r>
              <a:rPr lang="en-US" altLang="zh-CN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*/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nn-NO" altLang="zh-CN" sz="22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2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4" name="Rectangle 4">
            <a:extLst>
              <a:ext uri="{FF2B5EF4-FFF2-40B4-BE49-F238E27FC236}">
                <a16:creationId xmlns:a16="http://schemas.microsoft.com/office/drawing/2014/main" id="{C8E8C851-7913-4DFF-9F3C-022672D99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85789"/>
            <a:ext cx="7848600" cy="131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>
              <a:buSzPct val="60000"/>
              <a:buFont typeface="Wingdings" pitchFamily="2" charset="2"/>
              <a:buChar char="l"/>
              <a:defRPr/>
            </a:pPr>
            <a:r>
              <a:rPr kumimoji="1" lang="en-US" altLang="zh-CN" sz="54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540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本章要点</a:t>
            </a:r>
            <a:endParaRPr kumimoji="1" lang="zh-CN" altLang="en-US" sz="13800" dirty="0">
              <a:solidFill>
                <a:srgbClr val="CC0000"/>
              </a:solidFill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1623045" name="Rectangle 5">
            <a:extLst>
              <a:ext uri="{FF2B5EF4-FFF2-40B4-BE49-F238E27FC236}">
                <a16:creationId xmlns:a16="http://schemas.microsoft.com/office/drawing/2014/main" id="{8E5A68C2-1219-40F4-93F3-D687C44D1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057399"/>
            <a:ext cx="7162800" cy="4214811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>
            <a:lvl1pPr marL="342900" indent="-3429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指针变量</a:t>
            </a:r>
            <a:endParaRPr kumimoji="1" lang="en-US" altLang="zh-CN" sz="3600" b="1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取地址运算和间接寻址运算</a:t>
            </a:r>
            <a:endParaRPr kumimoji="1" lang="en-US" altLang="zh-CN" sz="3600" b="1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指针赋值</a:t>
            </a:r>
            <a:endParaRPr kumimoji="1" lang="en-US" altLang="zh-CN" sz="3600" b="1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指针作为参数</a:t>
            </a:r>
            <a:endParaRPr kumimoji="1" lang="en-US" altLang="zh-CN" sz="3600" b="1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指针作为返回值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endParaRPr kumimoji="1" lang="zh-CN" altLang="en-US" sz="36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45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01939-2C5F-7849-8D33-61EEFDEE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914400"/>
          </a:xfrm>
        </p:spPr>
        <p:txBody>
          <a:bodyPr/>
          <a:lstStyle/>
          <a:p>
            <a:r>
              <a:rPr lang="zh-CN" altLang="en-US" sz="4400" dirty="0"/>
              <a:t>指针变量</a:t>
            </a:r>
            <a:endParaRPr kumimoji="1" lang="zh-CN" altLang="en-US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ABA0B-4CAB-4E4C-AF82-17FE46F49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676400"/>
            <a:ext cx="10058400" cy="5181600"/>
          </a:xfrm>
        </p:spPr>
        <p:txBody>
          <a:bodyPr/>
          <a:lstStyle/>
          <a:p>
            <a:r>
              <a:rPr lang="zh-CN" altLang="en-US" sz="2800" dirty="0"/>
              <a:t>理解指针的第一步是在机器级上观察指针表示的内容。</a:t>
            </a:r>
          </a:p>
          <a:p>
            <a:r>
              <a:rPr lang="zh-CN" altLang="en-US" sz="2800" dirty="0"/>
              <a:t>多数现代计算机将内存分割为字节（</a:t>
            </a:r>
            <a:r>
              <a:rPr lang="en-US" altLang="zh-CN" sz="2800" b="0" i="1" dirty="0"/>
              <a:t>bytes</a:t>
            </a:r>
            <a:r>
              <a:rPr lang="zh-CN" altLang="en-US" sz="2800" dirty="0"/>
              <a:t>），每个字节可以存储</a:t>
            </a:r>
            <a:r>
              <a:rPr lang="en-US" altLang="zh-CN" sz="2800" dirty="0"/>
              <a:t>8</a:t>
            </a:r>
            <a:r>
              <a:rPr lang="zh-CN" altLang="en-US" sz="2800" dirty="0"/>
              <a:t>位（</a:t>
            </a:r>
            <a:r>
              <a:rPr lang="en-US" altLang="zh-CN" sz="2800" dirty="0"/>
              <a:t>bits</a:t>
            </a:r>
            <a:r>
              <a:rPr lang="zh-CN" altLang="en-US" sz="2800" dirty="0"/>
              <a:t>）信息：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kumimoji="1" lang="zh-CN" altLang="en-US" sz="28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A08D7F5-91E7-F641-BF92-A1C3C8A10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89972"/>
            <a:ext cx="7848600" cy="138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27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指针作为返回值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C</a:t>
            </a:r>
            <a:r>
              <a:rPr lang="zh-CN" altLang="en-US" sz="2800" dirty="0"/>
              <a:t>语言允许函数返回指针，比如：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假设函数调用：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函数调用结束后，</a:t>
            </a:r>
            <a:r>
              <a:rPr lang="en-US" altLang="zh-CN" sz="2800" dirty="0"/>
              <a:t>p </a:t>
            </a:r>
            <a:r>
              <a:rPr lang="zh-CN" altLang="en-US" sz="2800" dirty="0"/>
              <a:t>指向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或 </a:t>
            </a:r>
            <a:r>
              <a:rPr lang="en-US" altLang="zh-CN" sz="2800" dirty="0"/>
              <a:t>j </a:t>
            </a:r>
            <a:r>
              <a:rPr lang="zh-CN" altLang="en-US" sz="2800" dirty="0"/>
              <a:t>其中之一。</a:t>
            </a:r>
            <a:endParaRPr lang="en-US" altLang="zh-CN" sz="28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6248400" y="1295400"/>
            <a:ext cx="4191000" cy="26289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*</a:t>
            </a: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max(int *a, int *b)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if (*a &gt; *b)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return a;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else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return b;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zh-CN" sz="22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3200400" y="4391891"/>
            <a:ext cx="4191000" cy="117070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*p, i, j;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= max(&amp;i, &amp;j);</a:t>
            </a:r>
            <a:endParaRPr lang="en-US" altLang="zh-CN" sz="22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4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指针作为返回值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38200"/>
            <a:ext cx="11582400" cy="5715000"/>
          </a:xfrm>
        </p:spPr>
        <p:txBody>
          <a:bodyPr/>
          <a:lstStyle/>
          <a:p>
            <a:r>
              <a:rPr lang="zh-CN" altLang="en-US" sz="2800" dirty="0"/>
              <a:t>函数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返回的指针：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可以是作为实参传入的指针</a:t>
            </a:r>
            <a:endParaRPr lang="en-US" altLang="zh-CN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可以是指向外部变量的指针</a:t>
            </a:r>
            <a:endParaRPr lang="en-US" altLang="zh-CN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可以是指向声明为</a:t>
            </a:r>
            <a:r>
              <a:rPr lang="en-US" altLang="zh-CN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的局部变量的指针</a:t>
            </a:r>
            <a:endParaRPr lang="en-US" altLang="zh-CN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绝对不可以是指向自动局部变量的指针！函数返回时此类变量不复存在！</a:t>
            </a:r>
          </a:p>
          <a:p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143000" y="4343400"/>
            <a:ext cx="7696200" cy="228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*f(void)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int i;  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…;   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return &amp;i; </a:t>
            </a:r>
            <a:r>
              <a:rPr lang="en-US" altLang="zh-CN" sz="2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/*WRONG*/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zh-CN" sz="22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7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指针作为返回值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/>
          <a:p>
            <a:r>
              <a:rPr lang="zh-CN" altLang="en-US" dirty="0"/>
              <a:t>指针可以指向数组元素：</a:t>
            </a:r>
            <a:endParaRPr lang="en-US" altLang="zh-CN" dirty="0"/>
          </a:p>
          <a:p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en-US" dirty="0"/>
              <a:t>函数若有数组作为参数，设计函数时，可以返回一个指向数组中特定元素的指针，如：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函数调用方可通过返回的指针定位数组中的特定元素，并加以使用。</a:t>
            </a:r>
          </a:p>
          <a:p>
            <a:endParaRPr lang="zh-CN" altLang="en-US" dirty="0"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685800" y="2057400"/>
            <a:ext cx="6477000" cy="533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设</a:t>
            </a: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zh-CN" altLang="en-US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为数组，则</a:t>
            </a: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&amp;a[i]</a:t>
            </a:r>
            <a:r>
              <a:rPr lang="zh-CN" altLang="en-US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为指向数组</a:t>
            </a: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zh-CN" altLang="en-US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中元素</a:t>
            </a: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zh-CN" altLang="en-US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的指针</a:t>
            </a:r>
            <a:endParaRPr lang="en-US" altLang="zh-CN" sz="22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2438400" y="3505200"/>
            <a:ext cx="6477000" cy="15932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*find_middle(int a[], int n) 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return &amp;a[n/2];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zh-CN" sz="22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1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76ACF-BBBE-4C45-AF26-86EAF5B7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指针变量</a:t>
            </a:r>
            <a:endParaRPr kumimoji="1" lang="zh-CN" altLang="en-US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C32AD-F55E-414D-A03B-302043A8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7315200" cy="4648200"/>
          </a:xfrm>
        </p:spPr>
        <p:txBody>
          <a:bodyPr/>
          <a:lstStyle/>
          <a:p>
            <a:r>
              <a:rPr lang="zh-CN" altLang="en-US" sz="2800" dirty="0"/>
              <a:t>每个字节都有唯一的地址（</a:t>
            </a:r>
            <a:r>
              <a:rPr lang="en-US" altLang="zh-CN" sz="2800" b="0" i="1" dirty="0"/>
              <a:t>address </a:t>
            </a:r>
            <a:r>
              <a:rPr lang="zh-CN" altLang="en-US" sz="2800" dirty="0"/>
              <a:t>）。</a:t>
            </a:r>
            <a:endParaRPr lang="en-US" altLang="zh-CN" sz="2800" dirty="0"/>
          </a:p>
          <a:p>
            <a:r>
              <a:rPr kumimoji="1" lang="zh-CN" altLang="en-US" sz="2800" dirty="0"/>
              <a:t>可以把一个字节看作是一个存储数据的房间，字节的地址就相当于房间的编号。</a:t>
            </a:r>
            <a:endParaRPr lang="en-US" altLang="zh-CN" sz="2800" dirty="0"/>
          </a:p>
          <a:p>
            <a:r>
              <a:rPr lang="zh-CN" altLang="en-US" sz="2800" dirty="0"/>
              <a:t>如果内存中有 </a:t>
            </a:r>
            <a:r>
              <a:rPr lang="en-US" altLang="zh-CN" sz="2800" i="1" dirty="0"/>
              <a:t>n</a:t>
            </a:r>
            <a:r>
              <a:rPr lang="en-US" altLang="zh-CN" sz="2800" dirty="0"/>
              <a:t> </a:t>
            </a:r>
            <a:r>
              <a:rPr lang="zh-CN" altLang="en-US" sz="2800" dirty="0"/>
              <a:t>个字节，那么可以把这个这个内存空间的地址看作为</a:t>
            </a:r>
            <a:r>
              <a:rPr lang="en-US" altLang="zh-CN" sz="2800" dirty="0"/>
              <a:t>0</a:t>
            </a:r>
            <a:r>
              <a:rPr lang="zh-CN" altLang="en-US" sz="2800" dirty="0"/>
              <a:t>到</a:t>
            </a:r>
            <a:r>
              <a:rPr lang="en-US" altLang="zh-CN" sz="2800" i="1" dirty="0"/>
              <a:t>n</a:t>
            </a:r>
            <a:r>
              <a:rPr lang="en-US" altLang="zh-CN" sz="2800" dirty="0"/>
              <a:t> – 1</a:t>
            </a:r>
            <a:r>
              <a:rPr lang="zh-CN" altLang="en-US" sz="2800" dirty="0"/>
              <a:t>的数：</a:t>
            </a:r>
          </a:p>
          <a:p>
            <a:endParaRPr kumimoji="1" lang="zh-CN" altLang="en-US" sz="2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60EE88F-B69A-8242-8B74-C3448E22E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153529"/>
            <a:ext cx="3048000" cy="524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31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7C66C-6801-7044-8BB7-7D5F0932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指针变量</a:t>
            </a:r>
            <a:endParaRPr kumimoji="1" lang="zh-CN" altLang="en-US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135AC-48BE-D643-B024-8FAEAD28B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8800"/>
            <a:ext cx="6172200" cy="5181600"/>
          </a:xfrm>
        </p:spPr>
        <p:txBody>
          <a:bodyPr/>
          <a:lstStyle/>
          <a:p>
            <a:r>
              <a:rPr lang="zh-CN" altLang="en-US" sz="2800" dirty="0"/>
              <a:t>程序中的每个变量占有一个或多个字节内存。</a:t>
            </a:r>
          </a:p>
          <a:p>
            <a:r>
              <a:rPr lang="zh-CN" altLang="en-US" sz="2800" dirty="0"/>
              <a:t>将第一个字节的地址称为变量的地址。</a:t>
            </a:r>
            <a:endParaRPr lang="en-US" altLang="zh-CN" sz="2800" dirty="0"/>
          </a:p>
          <a:p>
            <a:r>
              <a:rPr lang="zh-CN" altLang="en-US" sz="2800" dirty="0"/>
              <a:t>在下图中，变量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的地址是</a:t>
            </a:r>
            <a:r>
              <a:rPr lang="en-US" altLang="zh-CN" sz="2800" dirty="0"/>
              <a:t> 2000</a:t>
            </a:r>
            <a:r>
              <a:rPr lang="zh-CN" altLang="en-US" sz="2800" dirty="0"/>
              <a:t>：</a:t>
            </a:r>
          </a:p>
          <a:p>
            <a:endParaRPr kumimoji="1" lang="zh-CN" altLang="en-US" sz="28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400EBED-0A5C-3E40-89CC-3570D3E99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4233195" cy="35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58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7E1BC-8630-EC4A-8727-F7E1179D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B6D16-2CF4-2F40-9AE8-A744B199C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可以用一种特殊的</a:t>
            </a:r>
            <a:r>
              <a:rPr lang="zh-CN" altLang="en-US" sz="2800" dirty="0">
                <a:solidFill>
                  <a:srgbClr val="C00000"/>
                </a:solidFill>
              </a:rPr>
              <a:t>指针变量</a:t>
            </a:r>
            <a:r>
              <a:rPr lang="zh-CN" altLang="en-US" sz="2800" dirty="0"/>
              <a:t>来存储内存地址。 </a:t>
            </a:r>
          </a:p>
          <a:p>
            <a:r>
              <a:rPr lang="zh-CN" altLang="en-US" sz="2800" dirty="0"/>
              <a:t>当采用</a:t>
            </a:r>
            <a:r>
              <a:rPr lang="zh-CN" altLang="en-US" sz="2800" dirty="0">
                <a:solidFill>
                  <a:srgbClr val="C00000"/>
                </a:solidFill>
              </a:rPr>
              <a:t>指针变量 </a:t>
            </a:r>
            <a:r>
              <a:rPr lang="en-US" altLang="zh-CN" sz="2800" dirty="0">
                <a:solidFill>
                  <a:srgbClr val="C00000"/>
                </a:solidFill>
                <a:latin typeface="Courier New" panose="02070309020205020404" pitchFamily="49" charset="0"/>
              </a:rPr>
              <a:t>p</a:t>
            </a:r>
            <a:r>
              <a:rPr lang="zh-CN" altLang="en-US" sz="2800" dirty="0">
                <a:latin typeface="Courier New" panose="02070309020205020404" pitchFamily="49" charset="0"/>
              </a:rPr>
              <a:t>来存储</a:t>
            </a:r>
            <a:r>
              <a:rPr lang="zh-CN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变量</a:t>
            </a:r>
            <a:r>
              <a:rPr lang="en-US" altLang="zh-CN" sz="2800" dirty="0" err="1">
                <a:solidFill>
                  <a:srgbClr val="C00000"/>
                </a:solidFill>
                <a:latin typeface="Courier New" panose="02070309020205020404" pitchFamily="49" charset="0"/>
              </a:rPr>
              <a:t>i</a:t>
            </a:r>
            <a:r>
              <a:rPr lang="zh-CN" altLang="en-US" sz="2800" dirty="0">
                <a:latin typeface="Courier New" panose="02070309020205020404" pitchFamily="49" charset="0"/>
              </a:rPr>
              <a:t>的地址时，我们通常说 </a:t>
            </a:r>
            <a:r>
              <a:rPr lang="en-US" altLang="zh-CN" sz="2800" dirty="0">
                <a:solidFill>
                  <a:srgbClr val="C00000"/>
                </a:solidFill>
                <a:latin typeface="Courier New" panose="02070309020205020404" pitchFamily="49" charset="0"/>
              </a:rPr>
              <a:t>p“</a:t>
            </a:r>
            <a:r>
              <a:rPr lang="zh-CN" altLang="en-US" sz="2800" dirty="0">
                <a:solidFill>
                  <a:srgbClr val="CC00CC"/>
                </a:solidFill>
                <a:latin typeface="Courier New" panose="02070309020205020404" pitchFamily="49" charset="0"/>
              </a:rPr>
              <a:t>指向</a:t>
            </a:r>
            <a:r>
              <a:rPr lang="zh-CN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” </a:t>
            </a:r>
            <a:r>
              <a:rPr lang="en-US" altLang="zh-CN" sz="2800" dirty="0" err="1">
                <a:solidFill>
                  <a:srgbClr val="C00000"/>
                </a:solidFill>
                <a:latin typeface="Courier New" panose="02070309020205020404" pitchFamily="49" charset="0"/>
              </a:rPr>
              <a:t>i</a:t>
            </a:r>
            <a:r>
              <a:rPr lang="zh-CN" altLang="en-US" sz="2800" dirty="0">
                <a:latin typeface="Courier New" panose="02070309020205020404" pitchFamily="49" charset="0"/>
              </a:rPr>
              <a:t>。</a:t>
            </a:r>
          </a:p>
          <a:p>
            <a:r>
              <a:rPr lang="zh-CN" altLang="en-US" sz="2800" dirty="0">
                <a:latin typeface="Courier New" panose="02070309020205020404" pitchFamily="49" charset="0"/>
              </a:rPr>
              <a:t>指针变量就是存贮地址的特殊变量。</a:t>
            </a:r>
            <a:endParaRPr lang="zh-CN" altLang="en-US" sz="2800" dirty="0"/>
          </a:p>
          <a:p>
            <a:r>
              <a:rPr lang="zh-CN" altLang="en-US" sz="2800" dirty="0"/>
              <a:t>采用图形方式可以表达为：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647F625-F303-FA44-9DE2-A1F8EADC5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724400"/>
            <a:ext cx="6347604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4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7E1BC-8630-EC4A-8727-F7E1179D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声明指针变量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B6D16-2CF4-2F40-9AE8-A744B199C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当声明一个指针变量时，变量名前必须加星号</a:t>
            </a:r>
            <a:r>
              <a:rPr lang="en-US" altLang="zh-CN" sz="2800" dirty="0"/>
              <a:t>:</a:t>
            </a:r>
            <a:r>
              <a:rPr lang="zh-CN" altLang="en-US" sz="2800" dirty="0"/>
              <a:t>   </a:t>
            </a:r>
            <a:endParaRPr lang="en-US" altLang="zh-CN" sz="2800" dirty="0"/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dirty="0"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latin typeface="Courier New" panose="02070309020205020404" pitchFamily="49" charset="0"/>
              </a:rPr>
              <a:t>声明的指针变量 </a:t>
            </a:r>
            <a:r>
              <a:rPr lang="en-US" altLang="zh-CN" sz="2800" dirty="0">
                <a:latin typeface="Courier New" panose="02070309020205020404" pitchFamily="49" charset="0"/>
              </a:rPr>
              <a:t>p </a:t>
            </a:r>
            <a:r>
              <a:rPr lang="zh-CN" altLang="en-US" sz="2800" dirty="0">
                <a:latin typeface="Courier New" panose="02070309020205020404" pitchFamily="49" charset="0"/>
              </a:rPr>
              <a:t>指向一个</a:t>
            </a:r>
            <a:r>
              <a:rPr lang="en-US" altLang="zh-CN" sz="2800" dirty="0" err="1">
                <a:latin typeface="Courier New" panose="02070309020205020404" pitchFamily="49" charset="0"/>
              </a:rPr>
              <a:t>int</a:t>
            </a:r>
            <a:r>
              <a:rPr lang="zh-CN" altLang="en-US" sz="2800" dirty="0">
                <a:latin typeface="Courier New" panose="02070309020205020404" pitchFamily="49" charset="0"/>
              </a:rPr>
              <a:t>型</a:t>
            </a:r>
            <a:r>
              <a:rPr lang="zh-CN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对象</a:t>
            </a:r>
            <a:r>
              <a:rPr lang="zh-CN" altLang="en-US" sz="2800" dirty="0"/>
              <a:t> 。</a:t>
            </a:r>
            <a:endParaRPr lang="en-US" altLang="zh-CN" sz="2800" dirty="0"/>
          </a:p>
          <a:p>
            <a:endParaRPr kumimoji="1" lang="zh-CN" alt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647F625-F303-FA44-9DE2-A1F8EADC5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124200"/>
            <a:ext cx="3702769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2438400" y="2438400"/>
            <a:ext cx="38862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*p;</a:t>
            </a:r>
            <a:endParaRPr lang="en-US" altLang="zh-CN" sz="2800" b="1" dirty="0">
              <a:solidFill>
                <a:srgbClr val="0000FF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762000" y="4394200"/>
            <a:ext cx="9829800" cy="1930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336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注意</a:t>
            </a:r>
            <a:r>
              <a:rPr lang="en-US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!!!</a:t>
            </a:r>
          </a:p>
          <a:p>
            <a:pPr lvl="0">
              <a:lnSpc>
                <a:spcPts val="336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我们采用术语“对象”而不是“变量”，是因为</a:t>
            </a:r>
            <a:r>
              <a:rPr lang="en-US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zh-CN" altLang="en-US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可以指向</a:t>
            </a:r>
            <a:endParaRPr lang="en-US" altLang="zh-CN" sz="2800" b="1">
              <a:solidFill>
                <a:srgbClr val="0000FF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336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不属于变量的内存区域。</a:t>
            </a:r>
            <a:endParaRPr lang="en-US" altLang="zh-CN" sz="2800" b="1" dirty="0">
              <a:solidFill>
                <a:srgbClr val="0000FF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0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声明指针变量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/>
          <a:p>
            <a:r>
              <a:rPr lang="zh-CN" altLang="en-US" dirty="0"/>
              <a:t>指针变量可以和其它变量一起出现在声明中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</a:p>
          <a:p>
            <a:r>
              <a:rPr lang="zh-CN" altLang="en-US" dirty="0"/>
              <a:t>每个指针变量只能指向一种特定类型（引用类型）的对象：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*p;		/* points only to integers */</a:t>
            </a:r>
          </a:p>
          <a:p>
            <a:pPr lvl="1"/>
            <a:r>
              <a:rPr lang="en-US" altLang="zh-CN" dirty="0"/>
              <a:t>double *q;	/* points only to doubles */</a:t>
            </a:r>
          </a:p>
          <a:p>
            <a:pPr lvl="1"/>
            <a:r>
              <a:rPr lang="en-US" altLang="zh-CN" dirty="0"/>
              <a:t>char *r;		/* points only to characters */</a:t>
            </a:r>
          </a:p>
          <a:p>
            <a:r>
              <a:rPr lang="zh-CN" altLang="en-US" dirty="0"/>
              <a:t>具体引用类型没有限制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762000" y="2057400"/>
            <a:ext cx="67056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pl-PL" altLang="zh-CN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i, j, a[10], b[20], *p, *q;</a:t>
            </a:r>
            <a:endParaRPr lang="en-US" altLang="zh-CN" sz="2800" b="1" dirty="0">
              <a:solidFill>
                <a:srgbClr val="0000FF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4419600" y="5334000"/>
            <a:ext cx="4416136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zh-CN" altLang="en-US" sz="2800" b="1">
                <a:solidFill>
                  <a:srgbClr val="0000FF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指针还可以指向指针</a:t>
            </a:r>
            <a:endParaRPr lang="en-US" altLang="zh-CN" sz="2800" b="1" dirty="0">
              <a:solidFill>
                <a:srgbClr val="0000FF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4" name="Rectangle 4">
            <a:extLst>
              <a:ext uri="{FF2B5EF4-FFF2-40B4-BE49-F238E27FC236}">
                <a16:creationId xmlns:a16="http://schemas.microsoft.com/office/drawing/2014/main" id="{C8E8C851-7913-4DFF-9F3C-022672D99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85789"/>
            <a:ext cx="7848600" cy="131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>
              <a:buSzPct val="60000"/>
              <a:buFont typeface="Wingdings" pitchFamily="2" charset="2"/>
              <a:buChar char="l"/>
              <a:defRPr/>
            </a:pPr>
            <a:r>
              <a:rPr kumimoji="1" lang="en-US" altLang="zh-CN" sz="54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540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本章要点</a:t>
            </a:r>
            <a:endParaRPr kumimoji="1" lang="zh-CN" altLang="en-US" sz="13800" dirty="0">
              <a:solidFill>
                <a:srgbClr val="CC0000"/>
              </a:solidFill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1623045" name="Rectangle 5">
            <a:extLst>
              <a:ext uri="{FF2B5EF4-FFF2-40B4-BE49-F238E27FC236}">
                <a16:creationId xmlns:a16="http://schemas.microsoft.com/office/drawing/2014/main" id="{8E5A68C2-1219-40F4-93F3-D687C44D1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057399"/>
            <a:ext cx="7162800" cy="4214811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>
            <a:lvl1pPr marL="342900" indent="-3429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指针变量</a:t>
            </a:r>
            <a:endParaRPr kumimoji="1" lang="en-US" altLang="zh-CN" sz="3600" b="1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取地址运算和间接寻址运算</a:t>
            </a:r>
            <a:endParaRPr kumimoji="1" lang="en-US" altLang="zh-CN" sz="3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指针赋值</a:t>
            </a:r>
            <a:endParaRPr kumimoji="1" lang="en-US" altLang="zh-CN" sz="36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指针作为参数</a:t>
            </a:r>
            <a:endParaRPr kumimoji="1" lang="en-US" altLang="zh-CN" sz="36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指针作为返回值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endParaRPr kumimoji="1" lang="zh-CN" altLang="en-US" sz="36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175733"/>
      </p:ext>
    </p:extLst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3809</TotalTime>
  <Words>2394</Words>
  <Application>Microsoft Office PowerPoint</Application>
  <PresentationFormat>宽屏</PresentationFormat>
  <Paragraphs>297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方正姚体</vt:lpstr>
      <vt:lpstr>黑体</vt:lpstr>
      <vt:lpstr>Arial</vt:lpstr>
      <vt:lpstr>Arial Black</vt:lpstr>
      <vt:lpstr>Courier New</vt:lpstr>
      <vt:lpstr>Times New Roman</vt:lpstr>
      <vt:lpstr>Verdana</vt:lpstr>
      <vt:lpstr>Wingdings</vt:lpstr>
      <vt:lpstr>tm2</vt:lpstr>
      <vt:lpstr>第八章 指针</vt:lpstr>
      <vt:lpstr>PowerPoint 演示文稿</vt:lpstr>
      <vt:lpstr>指针变量</vt:lpstr>
      <vt:lpstr>指针变量</vt:lpstr>
      <vt:lpstr>指针变量</vt:lpstr>
      <vt:lpstr>指针变量</vt:lpstr>
      <vt:lpstr>声明指针变量</vt:lpstr>
      <vt:lpstr>声明指针变量</vt:lpstr>
      <vt:lpstr>PowerPoint 演示文稿</vt:lpstr>
      <vt:lpstr>取地址运算符和间接寻址运算符</vt:lpstr>
      <vt:lpstr>取址运算符</vt:lpstr>
      <vt:lpstr>取址运算符</vt:lpstr>
      <vt:lpstr>间接寻址运算符</vt:lpstr>
      <vt:lpstr>间接寻址运算符</vt:lpstr>
      <vt:lpstr>PowerPoint 演示文稿</vt:lpstr>
      <vt:lpstr>指针赋值</vt:lpstr>
      <vt:lpstr>指针赋值</vt:lpstr>
      <vt:lpstr>指针赋值</vt:lpstr>
      <vt:lpstr>PowerPoint 演示文稿</vt:lpstr>
      <vt:lpstr>指针用作参数</vt:lpstr>
      <vt:lpstr>指针用作参数</vt:lpstr>
      <vt:lpstr>指针用作参数</vt:lpstr>
      <vt:lpstr>指针用作参数</vt:lpstr>
      <vt:lpstr>指针用作参数</vt:lpstr>
      <vt:lpstr>PowerPoint 演示文稿</vt:lpstr>
      <vt:lpstr>程序：找出数组中的最大和最小元素</vt:lpstr>
      <vt:lpstr>PowerPoint 演示文稿</vt:lpstr>
      <vt:lpstr>用 const 保护参数</vt:lpstr>
      <vt:lpstr>PowerPoint 演示文稿</vt:lpstr>
      <vt:lpstr>指针作为返回值</vt:lpstr>
      <vt:lpstr>指针作为返回值</vt:lpstr>
      <vt:lpstr>指针作为返回值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饶 云波</cp:lastModifiedBy>
  <cp:revision>1062</cp:revision>
  <cp:lastPrinted>1999-11-08T20:52:53Z</cp:lastPrinted>
  <dcterms:created xsi:type="dcterms:W3CDTF">1999-08-24T18:39:05Z</dcterms:created>
  <dcterms:modified xsi:type="dcterms:W3CDTF">2022-10-06T15:13:01Z</dcterms:modified>
</cp:coreProperties>
</file>