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83"/>
  </p:notesMasterIdLst>
  <p:handoutMasterIdLst>
    <p:handoutMasterId r:id="rId84"/>
  </p:handoutMasterIdLst>
  <p:sldIdLst>
    <p:sldId id="327" r:id="rId2"/>
    <p:sldId id="1183" r:id="rId3"/>
    <p:sldId id="321" r:id="rId4"/>
    <p:sldId id="322" r:id="rId5"/>
    <p:sldId id="323" r:id="rId6"/>
    <p:sldId id="324" r:id="rId7"/>
    <p:sldId id="258" r:id="rId8"/>
    <p:sldId id="259" r:id="rId9"/>
    <p:sldId id="262" r:id="rId10"/>
    <p:sldId id="267" r:id="rId11"/>
    <p:sldId id="268" r:id="rId12"/>
    <p:sldId id="269" r:id="rId13"/>
    <p:sldId id="270" r:id="rId14"/>
    <p:sldId id="271" r:id="rId15"/>
    <p:sldId id="1192" r:id="rId16"/>
    <p:sldId id="1193" r:id="rId17"/>
    <p:sldId id="1194" r:id="rId18"/>
    <p:sldId id="272" r:id="rId19"/>
    <p:sldId id="274" r:id="rId20"/>
    <p:sldId id="326" r:id="rId21"/>
    <p:sldId id="325" r:id="rId22"/>
    <p:sldId id="275" r:id="rId23"/>
    <p:sldId id="1187" r:id="rId24"/>
    <p:sldId id="276" r:id="rId25"/>
    <p:sldId id="1196" r:id="rId26"/>
    <p:sldId id="277" r:id="rId27"/>
    <p:sldId id="278" r:id="rId28"/>
    <p:sldId id="279" r:id="rId29"/>
    <p:sldId id="280" r:id="rId30"/>
    <p:sldId id="281" r:id="rId31"/>
    <p:sldId id="1223" r:id="rId32"/>
    <p:sldId id="1195" r:id="rId33"/>
    <p:sldId id="1224" r:id="rId34"/>
    <p:sldId id="1225" r:id="rId35"/>
    <p:sldId id="283" r:id="rId36"/>
    <p:sldId id="284" r:id="rId37"/>
    <p:sldId id="285" r:id="rId38"/>
    <p:sldId id="286" r:id="rId39"/>
    <p:sldId id="287" r:id="rId40"/>
    <p:sldId id="328" r:id="rId41"/>
    <p:sldId id="288" r:id="rId42"/>
    <p:sldId id="289" r:id="rId43"/>
    <p:sldId id="1235" r:id="rId44"/>
    <p:sldId id="1236" r:id="rId45"/>
    <p:sldId id="1237" r:id="rId46"/>
    <p:sldId id="1238" r:id="rId47"/>
    <p:sldId id="1226" r:id="rId48"/>
    <p:sldId id="1227" r:id="rId49"/>
    <p:sldId id="1228" r:id="rId50"/>
    <p:sldId id="1229" r:id="rId51"/>
    <p:sldId id="1230" r:id="rId52"/>
    <p:sldId id="1231" r:id="rId53"/>
    <p:sldId id="1232" r:id="rId54"/>
    <p:sldId id="1233" r:id="rId55"/>
    <p:sldId id="1234" r:id="rId56"/>
    <p:sldId id="1186" r:id="rId57"/>
    <p:sldId id="1200" r:id="rId58"/>
    <p:sldId id="1201" r:id="rId59"/>
    <p:sldId id="1241" r:id="rId60"/>
    <p:sldId id="1202" r:id="rId61"/>
    <p:sldId id="1240" r:id="rId62"/>
    <p:sldId id="1203" r:id="rId63"/>
    <p:sldId id="1204" r:id="rId64"/>
    <p:sldId id="1239" r:id="rId65"/>
    <p:sldId id="1205" r:id="rId66"/>
    <p:sldId id="1206" r:id="rId67"/>
    <p:sldId id="1207" r:id="rId68"/>
    <p:sldId id="1208" r:id="rId69"/>
    <p:sldId id="1209" r:id="rId70"/>
    <p:sldId id="1210" r:id="rId71"/>
    <p:sldId id="1211" r:id="rId72"/>
    <p:sldId id="1212" r:id="rId73"/>
    <p:sldId id="1213" r:id="rId74"/>
    <p:sldId id="1214" r:id="rId75"/>
    <p:sldId id="1215" r:id="rId76"/>
    <p:sldId id="1216" r:id="rId77"/>
    <p:sldId id="1217" r:id="rId78"/>
    <p:sldId id="1242" r:id="rId79"/>
    <p:sldId id="1243" r:id="rId80"/>
    <p:sldId id="1245" r:id="rId81"/>
    <p:sldId id="1222" r:id="rId82"/>
  </p:sldIdLst>
  <p:sldSz cx="12192000" cy="6858000"/>
  <p:notesSz cx="9928225" cy="6797675"/>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0" userDrawn="1">
          <p15:clr>
            <a:srgbClr val="A4A3A4"/>
          </p15:clr>
        </p15:guide>
        <p15:guide id="2" pos="312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006600"/>
    <a:srgbClr val="000066"/>
    <a:srgbClr val="800080"/>
    <a:srgbClr val="CC0099"/>
    <a:srgbClr val="CC00CC"/>
    <a:srgbClr val="FF00FF"/>
    <a:srgbClr val="B82F25"/>
    <a:srgbClr val="660033"/>
    <a:srgbClr val="FF77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4" autoAdjust="0"/>
    <p:restoredTop sz="94660"/>
  </p:normalViewPr>
  <p:slideViewPr>
    <p:cSldViewPr>
      <p:cViewPr varScale="1">
        <p:scale>
          <a:sx n="67" d="100"/>
          <a:sy n="67" d="100"/>
        </p:scale>
        <p:origin x="604" y="52"/>
      </p:cViewPr>
      <p:guideLst>
        <p:guide orient="horz" pos="2160"/>
        <p:guide pos="3840"/>
      </p:guideLst>
    </p:cSldViewPr>
  </p:slideViewPr>
  <p:notesTextViewPr>
    <p:cViewPr>
      <p:scale>
        <a:sx n="3" d="2"/>
        <a:sy n="3" d="2"/>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140"/>
        <p:guide pos="312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3313" cy="34097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2594" y="1"/>
            <a:ext cx="4303313" cy="340976"/>
          </a:xfrm>
          <a:prstGeom prst="rect">
            <a:avLst/>
          </a:prstGeom>
        </p:spPr>
        <p:txBody>
          <a:bodyPr vert="horz" lIns="91440" tIns="45720" rIns="91440" bIns="45720" rtlCol="0"/>
          <a:lstStyle>
            <a:lvl1pPr algn="r">
              <a:defRPr sz="1200"/>
            </a:lvl1pPr>
          </a:lstStyle>
          <a:p>
            <a:fld id="{58ACF2A5-0579-4386-8648-E82645C5F413}" type="datetimeFigureOut">
              <a:rPr lang="zh-CN" altLang="en-US" smtClean="0"/>
              <a:t>2020/10/19</a:t>
            </a:fld>
            <a:endParaRPr lang="zh-CN" altLang="en-US"/>
          </a:p>
        </p:txBody>
      </p:sp>
      <p:sp>
        <p:nvSpPr>
          <p:cNvPr id="4" name="页脚占位符 3"/>
          <p:cNvSpPr>
            <a:spLocks noGrp="1"/>
          </p:cNvSpPr>
          <p:nvPr>
            <p:ph type="ftr" sz="quarter" idx="2"/>
          </p:nvPr>
        </p:nvSpPr>
        <p:spPr>
          <a:xfrm>
            <a:off x="0" y="6456699"/>
            <a:ext cx="4303313" cy="340976"/>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2594" y="6456699"/>
            <a:ext cx="4303313" cy="340976"/>
          </a:xfrm>
          <a:prstGeom prst="rect">
            <a:avLst/>
          </a:prstGeom>
        </p:spPr>
        <p:txBody>
          <a:bodyPr vert="horz" lIns="91440" tIns="45720" rIns="91440" bIns="45720" rtlCol="0" anchor="b"/>
          <a:lstStyle>
            <a:lvl1pPr algn="r">
              <a:defRPr sz="1200"/>
            </a:lvl1pPr>
          </a:lstStyle>
          <a:p>
            <a:fld id="{0CD58500-17BA-4E5A-A20A-29C4AFFD5514}" type="slidenum">
              <a:rPr lang="zh-CN" altLang="en-US" smtClean="0"/>
              <a:t>‹#›</a:t>
            </a:fld>
            <a:endParaRPr lang="zh-CN" altLang="en-US"/>
          </a:p>
        </p:txBody>
      </p:sp>
    </p:spTree>
    <p:extLst>
      <p:ext uri="{BB962C8B-B14F-4D97-AF65-F5344CB8AC3E}">
        <p14:creationId xmlns:p14="http://schemas.microsoft.com/office/powerpoint/2010/main" val="1445099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4"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defTabSz="952580">
              <a:defRPr sz="1200"/>
            </a:lvl1pPr>
          </a:lstStyle>
          <a:p>
            <a:pPr>
              <a:defRPr/>
            </a:pPr>
            <a:endParaRPr lang="zh-CN" altLang="en-US"/>
          </a:p>
        </p:txBody>
      </p:sp>
      <p:sp>
        <p:nvSpPr>
          <p:cNvPr id="12291" name="Rectangle 3"/>
          <p:cNvSpPr>
            <a:spLocks noGrp="1" noChangeArrowheads="1"/>
          </p:cNvSpPr>
          <p:nvPr>
            <p:ph type="dt" idx="1"/>
          </p:nvPr>
        </p:nvSpPr>
        <p:spPr bwMode="auto">
          <a:xfrm>
            <a:off x="5625322" y="1"/>
            <a:ext cx="4302905" cy="339419"/>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lvl1pPr algn="r" defTabSz="952580">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2703513" y="511175"/>
            <a:ext cx="4525962" cy="2546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1324665" y="3227966"/>
            <a:ext cx="7278897" cy="3059418"/>
          </a:xfrm>
          <a:prstGeom prst="rect">
            <a:avLst/>
          </a:prstGeom>
          <a:noFill/>
          <a:ln w="12700">
            <a:noFill/>
            <a:miter lim="800000"/>
            <a:headEnd type="none" w="sm" len="sm"/>
            <a:tailEnd type="none" w="sm" len="sm"/>
          </a:ln>
          <a:effectLst/>
        </p:spPr>
        <p:txBody>
          <a:bodyPr vert="horz" wrap="square" lIns="95243" tIns="47621" rIns="95243" bIns="47621"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4"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defTabSz="952580">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5625322" y="6458256"/>
            <a:ext cx="4302905" cy="339419"/>
          </a:xfrm>
          <a:prstGeom prst="rect">
            <a:avLst/>
          </a:prstGeom>
          <a:noFill/>
          <a:ln w="12700">
            <a:noFill/>
            <a:miter lim="800000"/>
            <a:headEnd type="none" w="sm" len="sm"/>
            <a:tailEnd type="none" w="sm" len="sm"/>
          </a:ln>
          <a:effectLst/>
        </p:spPr>
        <p:txBody>
          <a:bodyPr vert="horz" wrap="square" lIns="95243" tIns="47621" rIns="95243" bIns="47621" numCol="1" anchor="b" anchorCtr="0" compatLnSpc="1">
            <a:prstTxWarp prst="textNoShape">
              <a:avLst/>
            </a:prstTxWarp>
          </a:bodyPr>
          <a:lstStyle>
            <a:lvl1pPr algn="r" defTabSz="952580">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660033"/>
                </a:solidFill>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marL="342900" indent="-342900">
              <a:lnSpc>
                <a:spcPct val="100000"/>
              </a:lnSpc>
              <a:spcBef>
                <a:spcPts val="600"/>
              </a:spcBef>
              <a:buClr>
                <a:srgbClr val="0070C0"/>
              </a:buClr>
              <a:buFont typeface="Wingdings" panose="05000000000000000000" pitchFamily="2" charset="2"/>
              <a:buChar char="n"/>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1pPr>
            <a:lvl2pPr marL="742950" indent="-285750">
              <a:lnSpc>
                <a:spcPct val="100000"/>
              </a:lnSpc>
              <a:spcBef>
                <a:spcPts val="600"/>
              </a:spcBef>
              <a:buClr>
                <a:srgbClr val="0070C0"/>
              </a:buClr>
              <a:buFont typeface="Wingdings" panose="05000000000000000000" pitchFamily="2" charset="2"/>
              <a:buChar char="p"/>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nSpc>
                <a:spcPct val="100000"/>
              </a:lnSpc>
              <a:spcBef>
                <a:spcPts val="600"/>
              </a:spcBef>
              <a:buClr>
                <a:srgbClr val="0070C0"/>
              </a:buClr>
              <a:buFont typeface="Arial" panose="020B0604020202020204" pitchFamily="34" charset="0"/>
              <a:buChar char="•"/>
              <a:defRPr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8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0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bldLvl="2">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defRPr>
                <a:solidFill>
                  <a:srgbClr val="000066"/>
                </a:solidFill>
              </a:defRPr>
            </a:lvl1pPr>
            <a:lvl2pPr>
              <a:defRPr>
                <a:solidFill>
                  <a:srgbClr val="000066"/>
                </a:solidFill>
              </a:defRPr>
            </a:lvl2pPr>
            <a:lvl3pPr>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a:solidFill>
            <a:srgbClr val="990033"/>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0" fontAlgn="base" hangingPunct="0">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第九章 函数</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a:t>
            </a:r>
            <a:r>
              <a:rPr lang="zh-CN" altLang="en-US" sz="4000"/>
              <a:t>教师：饶云波</a:t>
            </a:r>
            <a:endParaRPr lang="zh-CN" altLang="en-US" sz="4000" dirty="0"/>
          </a:p>
        </p:txBody>
      </p:sp>
    </p:spTree>
    <p:extLst>
      <p:ext uri="{BB962C8B-B14F-4D97-AF65-F5344CB8AC3E}">
        <p14:creationId xmlns:p14="http://schemas.microsoft.com/office/powerpoint/2010/main" val="362481351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9.1.1 </a:t>
            </a:r>
            <a:r>
              <a:rPr lang="zh-CN" altLang="en-US" dirty="0"/>
              <a:t>函数定义</a:t>
            </a:r>
          </a:p>
        </p:txBody>
      </p:sp>
      <p:sp>
        <p:nvSpPr>
          <p:cNvPr id="3" name="内容占位符 2"/>
          <p:cNvSpPr>
            <a:spLocks noGrp="1"/>
          </p:cNvSpPr>
          <p:nvPr>
            <p:ph idx="1"/>
          </p:nvPr>
        </p:nvSpPr>
        <p:spPr/>
        <p:txBody>
          <a:bodyPr/>
          <a:lstStyle/>
          <a:p>
            <a:r>
              <a:rPr lang="zh-CN" altLang="en-US" sz="2400" dirty="0"/>
              <a:t>函数定义的一般格式：</a:t>
            </a:r>
          </a:p>
          <a:p>
            <a:pPr lvl="1">
              <a:buFont typeface="Wingdings" panose="05000000000000000000" pitchFamily="2" charset="2"/>
              <a:buNone/>
            </a:pPr>
            <a:r>
              <a:rPr lang="zh-CN" altLang="en-US" sz="2800" b="1" i="1" dirty="0">
                <a:solidFill>
                  <a:srgbClr val="FF0000"/>
                </a:solidFill>
              </a:rPr>
              <a:t>返回值类型</a:t>
            </a:r>
            <a:r>
              <a:rPr lang="zh-CN" altLang="en-US" sz="2800" b="1" dirty="0">
                <a:solidFill>
                  <a:srgbClr val="FF0000"/>
                </a:solidFill>
                <a:cs typeface="Courier New" panose="02070309020205020404" pitchFamily="49" charset="0"/>
              </a:rPr>
              <a:t> 函数名</a:t>
            </a:r>
            <a:r>
              <a:rPr lang="en-US" altLang="zh-CN" sz="2800" b="1" dirty="0">
                <a:solidFill>
                  <a:srgbClr val="FF0000"/>
                </a:solidFill>
                <a:cs typeface="Courier New" panose="02070309020205020404" pitchFamily="49" charset="0"/>
              </a:rPr>
              <a:t> ( </a:t>
            </a:r>
            <a:r>
              <a:rPr lang="zh-CN" altLang="en-US" sz="2800" b="1" dirty="0">
                <a:solidFill>
                  <a:srgbClr val="FF0000"/>
                </a:solidFill>
                <a:cs typeface="Courier New" panose="02070309020205020404" pitchFamily="49" charset="0"/>
              </a:rPr>
              <a:t>形式参数列表 </a:t>
            </a:r>
            <a:r>
              <a:rPr lang="en-US" altLang="zh-CN" sz="2800" b="1" dirty="0">
                <a:solidFill>
                  <a:srgbClr val="FF0000"/>
                </a:solidFill>
                <a:cs typeface="Courier New" panose="02070309020205020404" pitchFamily="49" charset="0"/>
              </a:rPr>
              <a:t>)</a:t>
            </a:r>
          </a:p>
          <a:p>
            <a:pPr lvl="1">
              <a:buFont typeface="Wingdings" panose="05000000000000000000" pitchFamily="2" charset="2"/>
              <a:buNone/>
            </a:pPr>
            <a:r>
              <a:rPr lang="en-US" altLang="zh-CN" sz="2800" b="1" dirty="0">
                <a:solidFill>
                  <a:srgbClr val="FF0000"/>
                </a:solidFill>
                <a:cs typeface="Courier New" panose="02070309020205020404" pitchFamily="49" charset="0"/>
              </a:rPr>
              <a:t>{</a:t>
            </a:r>
          </a:p>
          <a:p>
            <a:pPr lvl="1">
              <a:buFont typeface="Wingdings" panose="05000000000000000000" pitchFamily="2" charset="2"/>
              <a:buNone/>
            </a:pPr>
            <a:r>
              <a:rPr lang="en-US" altLang="zh-CN" sz="2800" b="1" dirty="0">
                <a:solidFill>
                  <a:srgbClr val="FF0000"/>
                </a:solidFill>
                <a:cs typeface="Courier New" panose="02070309020205020404" pitchFamily="49" charset="0"/>
              </a:rPr>
              <a:t>	  </a:t>
            </a:r>
            <a:r>
              <a:rPr lang="zh-CN" altLang="en-US" sz="2800" b="1" i="1" dirty="0">
                <a:solidFill>
                  <a:srgbClr val="FF0000"/>
                </a:solidFill>
              </a:rPr>
              <a:t>声明</a:t>
            </a:r>
          </a:p>
          <a:p>
            <a:pPr lvl="1">
              <a:buFont typeface="Wingdings" panose="05000000000000000000" pitchFamily="2" charset="2"/>
              <a:buNone/>
            </a:pPr>
            <a:r>
              <a:rPr lang="en-US" altLang="zh-CN" sz="2800" b="1" dirty="0">
                <a:solidFill>
                  <a:srgbClr val="FF0000"/>
                </a:solidFill>
              </a:rPr>
              <a:t>	  </a:t>
            </a:r>
            <a:r>
              <a:rPr lang="zh-CN" altLang="en-US" sz="2800" b="1" i="1" dirty="0">
                <a:solidFill>
                  <a:srgbClr val="FF0000"/>
                </a:solidFill>
              </a:rPr>
              <a:t>语句</a:t>
            </a:r>
          </a:p>
          <a:p>
            <a:pPr lvl="1">
              <a:buFont typeface="Wingdings" panose="05000000000000000000" pitchFamily="2" charset="2"/>
              <a:buNone/>
            </a:pPr>
            <a:r>
              <a:rPr lang="en-US" altLang="zh-CN" sz="2800" b="1" dirty="0">
                <a:solidFill>
                  <a:srgbClr val="FF0000"/>
                </a:solidFill>
              </a:rPr>
              <a:t>}</a:t>
            </a:r>
          </a:p>
          <a:p>
            <a:pPr lvl="1">
              <a:buFont typeface="Wingdings" panose="05000000000000000000" pitchFamily="2" charset="2"/>
              <a:buNone/>
            </a:pPr>
            <a:endParaRPr lang="en-US" altLang="zh-CN" dirty="0">
              <a:solidFill>
                <a:srgbClr val="990033"/>
              </a:solidFill>
            </a:endParaRPr>
          </a:p>
          <a:p>
            <a:r>
              <a:rPr lang="zh-CN" altLang="en-US" dirty="0"/>
              <a:t>函数通常会计算出一个结果，这个结果的类型就是</a:t>
            </a:r>
            <a:r>
              <a:rPr lang="zh-CN" altLang="en-US" b="1" i="1" dirty="0">
                <a:solidFill>
                  <a:srgbClr val="FF0000"/>
                </a:solidFill>
              </a:rPr>
              <a:t>返回值类型（</a:t>
            </a:r>
            <a:r>
              <a:rPr lang="en-US" altLang="zh-CN" b="1" i="1" dirty="0">
                <a:solidFill>
                  <a:srgbClr val="FF0000"/>
                </a:solidFill>
              </a:rPr>
              <a:t>return type</a:t>
            </a:r>
            <a:r>
              <a:rPr lang="zh-CN" altLang="en-US" b="1" i="1" dirty="0">
                <a:solidFill>
                  <a:srgbClr val="FF0000"/>
                </a:solidFill>
              </a:rPr>
              <a:t>）</a:t>
            </a:r>
            <a:endParaRPr lang="en-US" altLang="zh-CN" b="1" i="1" dirty="0">
              <a:solidFill>
                <a:srgbClr val="FF0000"/>
              </a:solidFill>
            </a:endParaRPr>
          </a:p>
          <a:p>
            <a:r>
              <a:rPr lang="zh-CN" altLang="en-US" dirty="0"/>
              <a:t>没有返回值的函数可以指定其返回值类型是</a:t>
            </a:r>
            <a:r>
              <a:rPr lang="en-US" altLang="zh-CN" b="1" i="1" dirty="0">
                <a:solidFill>
                  <a:srgbClr val="FF0000"/>
                </a:solidFill>
              </a:rPr>
              <a:t>void</a:t>
            </a:r>
            <a:r>
              <a:rPr lang="zh-CN" altLang="en-US" dirty="0"/>
              <a:t>。</a:t>
            </a:r>
            <a:endParaRPr lang="en-US" altLang="zh-CN" dirty="0"/>
          </a:p>
        </p:txBody>
      </p:sp>
    </p:spTree>
    <p:extLst>
      <p:ext uri="{BB962C8B-B14F-4D97-AF65-F5344CB8AC3E}">
        <p14:creationId xmlns:p14="http://schemas.microsoft.com/office/powerpoint/2010/main" val="342756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sz="2400" dirty="0"/>
              <a:t>例如：</a:t>
            </a:r>
          </a:p>
          <a:p>
            <a:pPr lvl="1">
              <a:buFont typeface="Wingdings" panose="05000000000000000000" pitchFamily="2" charset="2"/>
              <a:buNone/>
            </a:pPr>
            <a:r>
              <a:rPr lang="en-US" altLang="zh-CN" sz="2800" b="1" i="1" dirty="0">
                <a:solidFill>
                  <a:srgbClr val="FF0000"/>
                </a:solidFill>
                <a:cs typeface="Courier New" panose="02070309020205020404" pitchFamily="49" charset="0"/>
              </a:rPr>
              <a:t>double average(double a, double b)</a:t>
            </a:r>
          </a:p>
          <a:p>
            <a:pPr lvl="1">
              <a:buFont typeface="Wingdings" panose="05000000000000000000" pitchFamily="2" charset="2"/>
              <a:buNone/>
            </a:pPr>
            <a:r>
              <a:rPr lang="en-US" altLang="zh-CN" sz="28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800" b="1" i="1" dirty="0">
                <a:solidFill>
                  <a:srgbClr val="FF0000"/>
                </a:solidFill>
                <a:cs typeface="Courier New" panose="02070309020205020404" pitchFamily="49" charset="0"/>
              </a:rPr>
              <a:t>	  return (a + b) / 2;</a:t>
            </a:r>
          </a:p>
          <a:p>
            <a:pPr lvl="1">
              <a:buFont typeface="Wingdings" panose="05000000000000000000" pitchFamily="2" charset="2"/>
              <a:buNone/>
            </a:pPr>
            <a:r>
              <a:rPr lang="en-US" altLang="zh-CN" sz="2800" b="1" i="1" dirty="0">
                <a:solidFill>
                  <a:srgbClr val="FF0000"/>
                </a:solidFill>
                <a:cs typeface="Courier New" panose="02070309020205020404" pitchFamily="49" charset="0"/>
              </a:rPr>
              <a:t>}</a:t>
            </a:r>
          </a:p>
          <a:p>
            <a:pPr lvl="1">
              <a:buFont typeface="Wingdings" panose="05000000000000000000" pitchFamily="2" charset="2"/>
              <a:buNone/>
            </a:pPr>
            <a:endParaRPr lang="en-US" altLang="zh-CN" sz="2800" dirty="0">
              <a:cs typeface="Courier New" panose="02070309020205020404" pitchFamily="49" charset="0"/>
            </a:endParaRPr>
          </a:p>
          <a:p>
            <a:r>
              <a:rPr lang="zh-CN" altLang="en-US" sz="2800" dirty="0"/>
              <a:t>每个形式参数需要说明其类型；形式参数间用逗号进行分隔。</a:t>
            </a:r>
            <a:endParaRPr lang="en-US" altLang="zh-CN" sz="2800" dirty="0"/>
          </a:p>
          <a:p>
            <a:r>
              <a:rPr lang="zh-CN" altLang="en-US" sz="2800" dirty="0"/>
              <a:t>如果函数没有形式参数，那么在圆括号内应该出现</a:t>
            </a:r>
            <a:r>
              <a:rPr lang="en-US" altLang="zh-CN" sz="2800" dirty="0"/>
              <a:t>void</a:t>
            </a:r>
            <a:r>
              <a:rPr lang="zh-CN" altLang="en-US" sz="2800" dirty="0"/>
              <a:t>，或者什么都不写。</a:t>
            </a:r>
          </a:p>
        </p:txBody>
      </p:sp>
    </p:spTree>
    <p:extLst>
      <p:ext uri="{BB962C8B-B14F-4D97-AF65-F5344CB8AC3E}">
        <p14:creationId xmlns:p14="http://schemas.microsoft.com/office/powerpoint/2010/main" val="232901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sz="2800" dirty="0"/>
              <a:t>函数体可以包含声明和语句。例如：</a:t>
            </a:r>
            <a:endParaRPr lang="en-US" altLang="zh-CN" sz="2800" dirty="0"/>
          </a:p>
          <a:p>
            <a:pPr lvl="1">
              <a:buFont typeface="Wingdings" panose="05000000000000000000" pitchFamily="2" charset="2"/>
              <a:buNone/>
            </a:pPr>
            <a:r>
              <a:rPr lang="en-US" altLang="zh-CN" sz="2800" dirty="0"/>
              <a:t>double average(double a, double b)</a:t>
            </a:r>
          </a:p>
          <a:p>
            <a:pPr lvl="1">
              <a:buFont typeface="Wingdings" panose="05000000000000000000" pitchFamily="2" charset="2"/>
              <a:buNone/>
            </a:pPr>
            <a:r>
              <a:rPr lang="en-US" altLang="zh-CN" sz="2800" dirty="0"/>
              <a:t>{</a:t>
            </a:r>
          </a:p>
          <a:p>
            <a:pPr lvl="1">
              <a:buFont typeface="Wingdings" panose="05000000000000000000" pitchFamily="2" charset="2"/>
              <a:buNone/>
            </a:pPr>
            <a:r>
              <a:rPr lang="en-US" altLang="zh-CN" sz="2800" dirty="0"/>
              <a:t>	  </a:t>
            </a:r>
            <a:r>
              <a:rPr lang="en-US" altLang="zh-CN" sz="2800" b="1" i="1" dirty="0">
                <a:solidFill>
                  <a:srgbClr val="FF0000"/>
                </a:solidFill>
              </a:rPr>
              <a:t>double sum;       /* declaration */</a:t>
            </a:r>
          </a:p>
          <a:p>
            <a:pPr lvl="1">
              <a:buFont typeface="Wingdings" panose="05000000000000000000" pitchFamily="2" charset="2"/>
              <a:buNone/>
            </a:pPr>
            <a:r>
              <a:rPr lang="en-US" altLang="zh-CN" sz="2800" dirty="0"/>
              <a:t>	  sum = a + b;      /* statement */</a:t>
            </a:r>
          </a:p>
          <a:p>
            <a:pPr lvl="1">
              <a:buFont typeface="Wingdings" panose="05000000000000000000" pitchFamily="2" charset="2"/>
              <a:buNone/>
            </a:pPr>
            <a:r>
              <a:rPr lang="en-US" altLang="zh-CN" sz="2800" dirty="0"/>
              <a:t>	  return sum / 2;   /* statement */</a:t>
            </a:r>
          </a:p>
          <a:p>
            <a:pPr lvl="1">
              <a:buFont typeface="Wingdings" panose="05000000000000000000" pitchFamily="2" charset="2"/>
              <a:buNone/>
            </a:pPr>
            <a:r>
              <a:rPr lang="en-US" altLang="zh-CN" sz="2800" dirty="0"/>
              <a:t>}</a:t>
            </a:r>
          </a:p>
          <a:p>
            <a:pPr lvl="1">
              <a:buFont typeface="Wingdings" panose="05000000000000000000" pitchFamily="2" charset="2"/>
              <a:buNone/>
            </a:pPr>
            <a:endParaRPr lang="en-US" altLang="zh-CN" dirty="0"/>
          </a:p>
        </p:txBody>
      </p:sp>
      <p:sp>
        <p:nvSpPr>
          <p:cNvPr id="4" name="圆角矩形标注 3"/>
          <p:cNvSpPr/>
          <p:nvPr/>
        </p:nvSpPr>
        <p:spPr bwMode="auto">
          <a:xfrm>
            <a:off x="8077200" y="1828800"/>
            <a:ext cx="3505200" cy="2209800"/>
          </a:xfrm>
          <a:prstGeom prst="wedgeRoundRectCallout">
            <a:avLst>
              <a:gd name="adj1" fmla="val -63328"/>
              <a:gd name="adj2" fmla="val -2428"/>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latin typeface="Consolas" panose="020B0609020204030204" pitchFamily="49" charset="0"/>
                <a:ea typeface="微软雅黑" panose="020B0503020204020204" pitchFamily="34" charset="-122"/>
              </a:rPr>
              <a:t>在</a:t>
            </a:r>
            <a:r>
              <a:rPr lang="en-US" altLang="zh-CN" sz="2000">
                <a:solidFill>
                  <a:srgbClr val="FFFFFF"/>
                </a:solidFill>
                <a:latin typeface="Consolas" panose="020B0609020204030204" pitchFamily="49" charset="0"/>
                <a:ea typeface="微软雅黑" panose="020B0503020204020204" pitchFamily="34" charset="-122"/>
              </a:rPr>
              <a:t>C89</a:t>
            </a:r>
            <a:r>
              <a:rPr lang="zh-CN" altLang="en-US" sz="2000">
                <a:solidFill>
                  <a:srgbClr val="FFFFFF"/>
                </a:solidFill>
                <a:latin typeface="Consolas" panose="020B0609020204030204" pitchFamily="49" charset="0"/>
                <a:ea typeface="微软雅黑" panose="020B0503020204020204" pitchFamily="34" charset="-122"/>
              </a:rPr>
              <a:t>中，变量声明必须出现在语句之前；在</a:t>
            </a:r>
            <a:r>
              <a:rPr lang="en-US" altLang="zh-CN" sz="2000">
                <a:solidFill>
                  <a:srgbClr val="FFFFFF"/>
                </a:solidFill>
                <a:latin typeface="Consolas" panose="020B0609020204030204" pitchFamily="49" charset="0"/>
                <a:ea typeface="微软雅黑" panose="020B0503020204020204" pitchFamily="34" charset="-122"/>
              </a:rPr>
              <a:t>C99</a:t>
            </a:r>
            <a:r>
              <a:rPr lang="zh-CN" altLang="en-US" sz="2000">
                <a:solidFill>
                  <a:srgbClr val="FFFFFF"/>
                </a:solidFill>
                <a:latin typeface="Consolas" panose="020B0609020204030204" pitchFamily="49" charset="0"/>
                <a:ea typeface="微软雅黑" panose="020B0503020204020204" pitchFamily="34" charset="-122"/>
              </a:rPr>
              <a:t>中，变量声明和语句可以混在一起，只要变量在第一次使用前进行声明即可。</a:t>
            </a:r>
            <a:endParaRPr lang="en-US" altLang="zh-CN" sz="2000" dirty="0">
              <a:solidFill>
                <a:srgbClr val="FFFFFF"/>
              </a:solidFill>
              <a:latin typeface="Consolas" panose="020B0609020204030204" pitchFamily="49" charset="0"/>
              <a:ea typeface="微软雅黑" panose="020B0503020204020204" pitchFamily="34" charset="-122"/>
            </a:endParaRPr>
          </a:p>
        </p:txBody>
      </p:sp>
      <p:sp>
        <p:nvSpPr>
          <p:cNvPr id="5" name="圆角矩形标注 4"/>
          <p:cNvSpPr/>
          <p:nvPr/>
        </p:nvSpPr>
        <p:spPr bwMode="auto">
          <a:xfrm>
            <a:off x="1981200" y="4495800"/>
            <a:ext cx="3505200" cy="1676400"/>
          </a:xfrm>
          <a:prstGeom prst="wedgeRoundRectCallout">
            <a:avLst>
              <a:gd name="adj1" fmla="val -29711"/>
              <a:gd name="adj2" fmla="val -11686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latin typeface="Consolas" panose="020B0609020204030204" pitchFamily="49" charset="0"/>
                <a:ea typeface="微软雅黑" panose="020B0503020204020204" pitchFamily="34" charset="-122"/>
              </a:rPr>
              <a:t>函数体内声明的变量专属于此函数，其他函数不能对这些变量进行检查或修改。</a:t>
            </a:r>
            <a:endParaRPr lang="en-US" altLang="zh-CN" sz="2000">
              <a:solidFill>
                <a:srgbClr val="FFFFFF"/>
              </a:solidFill>
              <a:latin typeface="Consolas" panose="020B0609020204030204" pitchFamily="49" charset="0"/>
              <a:ea typeface="微软雅黑" panose="020B0503020204020204" pitchFamily="34" charset="-122"/>
            </a:endParaRPr>
          </a:p>
          <a:p>
            <a:pPr lvl="0" algn="just"/>
            <a:endParaRPr lang="en-US" altLang="zh-CN" sz="2000" dirty="0">
              <a:solidFill>
                <a:srgbClr val="FFFFFF"/>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7633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函数定义</a:t>
            </a:r>
          </a:p>
        </p:txBody>
      </p:sp>
      <p:sp>
        <p:nvSpPr>
          <p:cNvPr id="3" name="内容占位符 2"/>
          <p:cNvSpPr>
            <a:spLocks noGrp="1"/>
          </p:cNvSpPr>
          <p:nvPr>
            <p:ph idx="1"/>
          </p:nvPr>
        </p:nvSpPr>
        <p:spPr/>
        <p:txBody>
          <a:bodyPr/>
          <a:lstStyle/>
          <a:p>
            <a:r>
              <a:rPr lang="zh-CN" altLang="en-US" sz="2800" dirty="0"/>
              <a:t>返回类型为</a:t>
            </a:r>
            <a:r>
              <a:rPr lang="en-US" altLang="zh-CN" sz="2800" dirty="0">
                <a:cs typeface="Courier New" panose="02070309020205020404" pitchFamily="49" charset="0"/>
              </a:rPr>
              <a:t>void</a:t>
            </a:r>
            <a:r>
              <a:rPr lang="zh-CN" altLang="en-US" sz="2800" dirty="0">
                <a:cs typeface="Courier New" panose="02070309020205020404" pitchFamily="49" charset="0"/>
              </a:rPr>
              <a:t>的函数</a:t>
            </a:r>
            <a:r>
              <a:rPr lang="zh-CN" altLang="en-US" sz="2800" dirty="0"/>
              <a:t> </a:t>
            </a:r>
            <a:r>
              <a:rPr lang="en-US" altLang="zh-CN" sz="2800" dirty="0"/>
              <a:t>(void </a:t>
            </a:r>
            <a:r>
              <a:rPr lang="zh-CN" altLang="en-US" sz="2800" dirty="0"/>
              <a:t>函数</a:t>
            </a:r>
            <a:r>
              <a:rPr lang="en-US" altLang="zh-CN" sz="2800" dirty="0"/>
              <a:t>) </a:t>
            </a:r>
            <a:r>
              <a:rPr lang="zh-CN" altLang="en-US" sz="2800" dirty="0"/>
              <a:t>的函数体可以为空：</a:t>
            </a:r>
          </a:p>
          <a:p>
            <a:pPr lvl="1">
              <a:buFont typeface="Wingdings" panose="05000000000000000000" pitchFamily="2" charset="2"/>
              <a:buNone/>
            </a:pPr>
            <a:r>
              <a:rPr lang="en-US" altLang="zh-CN" sz="2800" b="1" i="1" dirty="0">
                <a:solidFill>
                  <a:srgbClr val="FF0000"/>
                </a:solidFill>
              </a:rPr>
              <a:t>void </a:t>
            </a:r>
            <a:r>
              <a:rPr lang="en-US" altLang="zh-CN" sz="2800" b="1" i="1" dirty="0" err="1">
                <a:solidFill>
                  <a:srgbClr val="FF0000"/>
                </a:solidFill>
              </a:rPr>
              <a:t>print_pun</a:t>
            </a:r>
            <a:r>
              <a:rPr lang="en-US" altLang="zh-CN" sz="2800" b="1" i="1" dirty="0">
                <a:solidFill>
                  <a:srgbClr val="FF0000"/>
                </a:solidFill>
              </a:rPr>
              <a:t>(void)</a:t>
            </a:r>
          </a:p>
          <a:p>
            <a:pPr lvl="1">
              <a:buFont typeface="Wingdings" panose="05000000000000000000" pitchFamily="2" charset="2"/>
              <a:buNone/>
            </a:pP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r>
              <a:rPr lang="zh-CN" altLang="en-US" sz="2800" dirty="0"/>
              <a:t>在程序开发过程中，留下空函数体（临时措施）是有意义的。</a:t>
            </a:r>
          </a:p>
        </p:txBody>
      </p:sp>
    </p:spTree>
    <p:extLst>
      <p:ext uri="{BB962C8B-B14F-4D97-AF65-F5344CB8AC3E}">
        <p14:creationId xmlns:p14="http://schemas.microsoft.com/office/powerpoint/2010/main" val="87845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9.1.2 </a:t>
            </a:r>
            <a:r>
              <a:rPr lang="zh-CN" altLang="en-US" dirty="0"/>
              <a:t>函数调用</a:t>
            </a:r>
          </a:p>
        </p:txBody>
      </p:sp>
      <p:sp>
        <p:nvSpPr>
          <p:cNvPr id="3" name="内容占位符 2"/>
          <p:cNvSpPr>
            <a:spLocks noGrp="1"/>
          </p:cNvSpPr>
          <p:nvPr>
            <p:ph idx="1"/>
          </p:nvPr>
        </p:nvSpPr>
        <p:spPr/>
        <p:txBody>
          <a:bodyPr/>
          <a:lstStyle/>
          <a:p>
            <a:r>
              <a:rPr lang="zh-CN" altLang="en-US" sz="2800" dirty="0"/>
              <a:t>函数调用由函数名和跟随其后的实际参数列表组成，其中实际参数列表用圆括号括起来：</a:t>
            </a:r>
          </a:p>
          <a:p>
            <a:pPr lvl="5">
              <a:buFont typeface="Wingdings" panose="05000000000000000000" pitchFamily="2" charset="2"/>
              <a:buNone/>
            </a:pPr>
            <a:r>
              <a:rPr lang="en-US" altLang="zh-CN" sz="3200" b="1" i="1" dirty="0">
                <a:solidFill>
                  <a:srgbClr val="FF0000"/>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average(x, y)</a:t>
            </a:r>
          </a:p>
          <a:p>
            <a:pPr lvl="5">
              <a:buFont typeface="Wingdings" panose="05000000000000000000" pitchFamily="2" charset="2"/>
              <a:buNone/>
            </a:pPr>
            <a:r>
              <a:rPr lang="en-US" altLang="zh-CN" sz="3200" b="1" i="1" dirty="0" err="1">
                <a:solidFill>
                  <a:srgbClr val="FF0000"/>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print_pun</a:t>
            </a:r>
            <a:r>
              <a:rPr lang="en-US" altLang="zh-CN" sz="3200" b="1" i="1" dirty="0">
                <a:solidFill>
                  <a:srgbClr val="FF0000"/>
                </a:solidFill>
                <a:effectLst>
                  <a:outerShdw blurRad="38100" dist="38100" dir="2700000" algn="tl">
                    <a:srgbClr val="000000">
                      <a:alpha val="43137"/>
                    </a:srgbClr>
                  </a:outerShdw>
                </a:effectLst>
                <a:latin typeface="Consolas" panose="020B0609020204030204" pitchFamily="49" charset="0"/>
                <a:cs typeface="Courier New" panose="02070309020205020404" pitchFamily="49" charset="0"/>
              </a:rPr>
              <a:t>()</a:t>
            </a:r>
          </a:p>
          <a:p>
            <a:endParaRPr lang="en-US" altLang="zh-CN" sz="2800" dirty="0"/>
          </a:p>
          <a:p>
            <a:endParaRPr lang="en-US" altLang="zh-CN" sz="2800" dirty="0"/>
          </a:p>
          <a:p>
            <a:endParaRPr lang="en-US" altLang="zh-CN" sz="2800" dirty="0"/>
          </a:p>
          <a:p>
            <a:r>
              <a:rPr lang="zh-CN" altLang="en-US" sz="2800" dirty="0"/>
              <a:t>如果丢失圆括号：</a:t>
            </a:r>
          </a:p>
          <a:p>
            <a:pPr lvl="1">
              <a:buFont typeface="Wingdings" panose="05000000000000000000" pitchFamily="2" charset="2"/>
              <a:buNone/>
            </a:pPr>
            <a:r>
              <a:rPr lang="en-US" altLang="zh-CN" sz="2800" i="1" dirty="0" err="1">
                <a:solidFill>
                  <a:srgbClr val="0070C0"/>
                </a:solidFill>
              </a:rPr>
              <a:t>print_pun</a:t>
            </a:r>
            <a:r>
              <a:rPr lang="en-US" altLang="zh-CN" sz="2800" i="1" dirty="0">
                <a:solidFill>
                  <a:srgbClr val="0070C0"/>
                </a:solidFill>
              </a:rPr>
              <a:t>;   /*** WRONG ***/</a:t>
            </a:r>
          </a:p>
          <a:p>
            <a:pPr lvl="1">
              <a:buFont typeface="Wingdings" panose="05000000000000000000" pitchFamily="2" charset="2"/>
              <a:buNone/>
            </a:pPr>
            <a:r>
              <a:rPr lang="zh-CN" altLang="en-US" sz="2800" dirty="0"/>
              <a:t>这条语句不会直接报错，但是结果未定义。</a:t>
            </a:r>
          </a:p>
        </p:txBody>
      </p:sp>
      <p:sp>
        <p:nvSpPr>
          <p:cNvPr id="4" name="圆角矩形标注 3"/>
          <p:cNvSpPr/>
          <p:nvPr/>
        </p:nvSpPr>
        <p:spPr bwMode="auto">
          <a:xfrm>
            <a:off x="6096000" y="2286000"/>
            <a:ext cx="2743200" cy="1371600"/>
          </a:xfrm>
          <a:prstGeom prst="wedgeRoundRectCallout">
            <a:avLst>
              <a:gd name="adj1" fmla="val -74670"/>
              <a:gd name="adj2" fmla="val -2771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如果函数有参数，那么调用时实际参数前不能加类型</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938784" y="3505200"/>
            <a:ext cx="2743200" cy="1371600"/>
          </a:xfrm>
          <a:prstGeom prst="wedgeRoundRectCallout">
            <a:avLst>
              <a:gd name="adj1" fmla="val -3337"/>
              <a:gd name="adj2" fmla="val -70378"/>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调用时函数前也不能加返回类型</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95490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Content Placeholder 2">
            <a:extLst>
              <a:ext uri="{FF2B5EF4-FFF2-40B4-BE49-F238E27FC236}">
                <a16:creationId xmlns:a16="http://schemas.microsoft.com/office/drawing/2014/main" id="{D2791167-E3A2-4D36-954E-462F9829731A}"/>
              </a:ext>
            </a:extLst>
          </p:cNvPr>
          <p:cNvSpPr>
            <a:spLocks noGrp="1"/>
          </p:cNvSpPr>
          <p:nvPr>
            <p:ph idx="4294967295"/>
          </p:nvPr>
        </p:nvSpPr>
        <p:spPr>
          <a:xfrm>
            <a:off x="838200" y="457200"/>
            <a:ext cx="8153400" cy="6248400"/>
          </a:xfrm>
        </p:spPr>
        <p:txBody>
          <a:bodyPr vert="horz" wrap="square" lIns="92075" tIns="46038" rIns="92075" bIns="46038" numCol="1" anchor="t" anchorCtr="0" compatLnSpc="1">
            <a:prstTxWarp prst="textNoShape">
              <a:avLst/>
            </a:prstTxWarp>
          </a:bodyPr>
          <a:lstStyle/>
          <a:p>
            <a:pPr>
              <a:spcBef>
                <a:spcPts val="6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average.c</a:t>
            </a:r>
            <a:r>
              <a:rPr lang="en-US" altLang="zh-CN" sz="2200" dirty="0">
                <a:latin typeface="Times New Roman" panose="02020603050405020304" pitchFamily="18" charset="0"/>
                <a:cs typeface="Courier New" panose="02070309020205020404" pitchFamily="49" charset="0"/>
              </a:rPr>
              <a:t>*/</a:t>
            </a:r>
          </a:p>
          <a:p>
            <a:pPr>
              <a:spcBef>
                <a:spcPts val="2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stdio.h</a:t>
            </a:r>
            <a:r>
              <a:rPr lang="en-US" altLang="zh-CN" sz="2200" dirty="0">
                <a:latin typeface="Times New Roman" panose="02020603050405020304" pitchFamily="18" charset="0"/>
                <a:cs typeface="Courier New" panose="02070309020205020404" pitchFamily="49" charset="0"/>
              </a:rPr>
              <a:t>&gt;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double average(double a, double b)</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(a + b) / 2;</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int main(void)</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double x, y, z;</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("Enter three numbers: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scanf</a:t>
            </a:r>
            <a:r>
              <a:rPr lang="en-US" altLang="zh-CN" sz="2200" dirty="0">
                <a:latin typeface="Times New Roman" panose="02020603050405020304" pitchFamily="18" charset="0"/>
                <a:cs typeface="Courier New" panose="02070309020205020404" pitchFamily="49" charset="0"/>
              </a:rPr>
              <a:t>("%</a:t>
            </a:r>
            <a:r>
              <a:rPr lang="en-US" altLang="zh-CN" sz="2200" dirty="0" err="1">
                <a:latin typeface="Times New Roman" panose="02020603050405020304" pitchFamily="18" charset="0"/>
                <a:cs typeface="Courier New" panose="02070309020205020404" pitchFamily="49" charset="0"/>
              </a:rPr>
              <a:t>lf%lf%lf</a:t>
            </a:r>
            <a:r>
              <a:rPr lang="en-US" altLang="zh-CN" sz="2200" dirty="0">
                <a:latin typeface="Times New Roman" panose="02020603050405020304" pitchFamily="18" charset="0"/>
                <a:cs typeface="Courier New" panose="02070309020205020404" pitchFamily="49" charset="0"/>
              </a:rPr>
              <a:t>", &amp;x, &amp;y, &amp;z);</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y, </a:t>
            </a:r>
            <a:r>
              <a:rPr lang="en-US" altLang="zh-CN" sz="2200" dirty="0">
                <a:solidFill>
                  <a:srgbClr val="C00000"/>
                </a:solidFill>
                <a:latin typeface="Times New Roman" panose="02020603050405020304" pitchFamily="18" charset="0"/>
                <a:cs typeface="Courier New" panose="02070309020205020404" pitchFamily="49" charset="0"/>
              </a:rPr>
              <a:t>average(x, y)</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y, z, </a:t>
            </a:r>
            <a:r>
              <a:rPr lang="en-US" altLang="zh-CN" sz="2200" dirty="0">
                <a:solidFill>
                  <a:srgbClr val="C00000"/>
                </a:solidFill>
                <a:latin typeface="Times New Roman" panose="02020603050405020304" pitchFamily="18" charset="0"/>
                <a:cs typeface="Courier New" panose="02070309020205020404" pitchFamily="49" charset="0"/>
              </a:rPr>
              <a:t>average(y, z)</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z, </a:t>
            </a:r>
            <a:r>
              <a:rPr lang="en-US" altLang="zh-CN" sz="2200" dirty="0">
                <a:solidFill>
                  <a:srgbClr val="C00000"/>
                </a:solidFill>
                <a:latin typeface="Times New Roman" panose="02020603050405020304" pitchFamily="18" charset="0"/>
                <a:cs typeface="Courier New" panose="02070309020205020404" pitchFamily="49" charset="0"/>
              </a:rPr>
              <a:t>average(x, z)</a:t>
            </a: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0;</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p:txBody>
      </p:sp>
      <p:pic>
        <p:nvPicPr>
          <p:cNvPr id="3" name="图片 2">
            <a:extLst>
              <a:ext uri="{FF2B5EF4-FFF2-40B4-BE49-F238E27FC236}">
                <a16:creationId xmlns:a16="http://schemas.microsoft.com/office/drawing/2014/main" id="{A4EFD692-A6FB-410E-9019-B3E489185F63}"/>
              </a:ext>
            </a:extLst>
          </p:cNvPr>
          <p:cNvPicPr>
            <a:picLocks noChangeAspect="1"/>
          </p:cNvPicPr>
          <p:nvPr/>
        </p:nvPicPr>
        <p:blipFill>
          <a:blip r:embed="rId2"/>
          <a:stretch>
            <a:fillRect/>
          </a:stretch>
        </p:blipFill>
        <p:spPr>
          <a:xfrm>
            <a:off x="7086600" y="1447800"/>
            <a:ext cx="3733800" cy="15855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Content Placeholder 2">
            <a:extLst>
              <a:ext uri="{FF2B5EF4-FFF2-40B4-BE49-F238E27FC236}">
                <a16:creationId xmlns:a16="http://schemas.microsoft.com/office/drawing/2014/main" id="{D2791167-E3A2-4D36-954E-462F9829731A}"/>
              </a:ext>
            </a:extLst>
          </p:cNvPr>
          <p:cNvSpPr>
            <a:spLocks noGrp="1"/>
          </p:cNvSpPr>
          <p:nvPr>
            <p:ph idx="4294967295"/>
          </p:nvPr>
        </p:nvSpPr>
        <p:spPr>
          <a:xfrm>
            <a:off x="685800" y="457200"/>
            <a:ext cx="8153400" cy="6248400"/>
          </a:xfrm>
        </p:spPr>
        <p:txBody>
          <a:bodyPr vert="horz" wrap="square" lIns="92075" tIns="46038" rIns="92075" bIns="46038" numCol="1" anchor="t" anchorCtr="0" compatLnSpc="1">
            <a:prstTxWarp prst="textNoShape">
              <a:avLst/>
            </a:prstTxWarp>
          </a:bodyPr>
          <a:lstStyle/>
          <a:p>
            <a:pPr>
              <a:spcBef>
                <a:spcPts val="6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average.c</a:t>
            </a:r>
            <a:r>
              <a:rPr lang="en-US" altLang="zh-CN" sz="2200" dirty="0">
                <a:latin typeface="Times New Roman" panose="02020603050405020304" pitchFamily="18" charset="0"/>
                <a:cs typeface="Courier New" panose="02070309020205020404" pitchFamily="49" charset="0"/>
              </a:rPr>
              <a:t>*/</a:t>
            </a:r>
          </a:p>
          <a:p>
            <a:pPr>
              <a:spcBef>
                <a:spcPts val="2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stdio.h</a:t>
            </a:r>
            <a:r>
              <a:rPr lang="en-US" altLang="zh-CN" sz="2200" dirty="0">
                <a:latin typeface="Times New Roman" panose="02020603050405020304" pitchFamily="18" charset="0"/>
                <a:cs typeface="Courier New" panose="02070309020205020404" pitchFamily="49" charset="0"/>
              </a:rPr>
              <a:t>&gt;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double average(double a, double b)</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(a + b) / 2;</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int main(void)</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double x, y, z;</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("Enter three numbers: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scanf</a:t>
            </a:r>
            <a:r>
              <a:rPr lang="en-US" altLang="zh-CN" sz="2200" dirty="0">
                <a:latin typeface="Times New Roman" panose="02020603050405020304" pitchFamily="18" charset="0"/>
                <a:cs typeface="Courier New" panose="02070309020205020404" pitchFamily="49" charset="0"/>
              </a:rPr>
              <a:t>("%</a:t>
            </a:r>
            <a:r>
              <a:rPr lang="en-US" altLang="zh-CN" sz="2200" dirty="0" err="1">
                <a:latin typeface="Times New Roman" panose="02020603050405020304" pitchFamily="18" charset="0"/>
                <a:cs typeface="Courier New" panose="02070309020205020404" pitchFamily="49" charset="0"/>
              </a:rPr>
              <a:t>lf%lf%lf</a:t>
            </a:r>
            <a:r>
              <a:rPr lang="en-US" altLang="zh-CN" sz="2200" dirty="0">
                <a:latin typeface="Times New Roman" panose="02020603050405020304" pitchFamily="18" charset="0"/>
                <a:cs typeface="Courier New" panose="02070309020205020404" pitchFamily="49" charset="0"/>
              </a:rPr>
              <a:t>", &amp;x, &amp;y, &amp;z);</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y, </a:t>
            </a:r>
            <a:r>
              <a:rPr lang="en-US" altLang="zh-CN" sz="2200" dirty="0">
                <a:solidFill>
                  <a:srgbClr val="FF00FF"/>
                </a:solidFill>
                <a:latin typeface="Times New Roman" panose="02020603050405020304" pitchFamily="18" charset="0"/>
                <a:cs typeface="Courier New" panose="02070309020205020404" pitchFamily="49" charset="0"/>
              </a:rPr>
              <a:t>average</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y, z, </a:t>
            </a:r>
            <a:r>
              <a:rPr lang="en-US" altLang="zh-CN" sz="2200" dirty="0">
                <a:solidFill>
                  <a:srgbClr val="C00000"/>
                </a:solidFill>
                <a:latin typeface="Times New Roman" panose="02020603050405020304" pitchFamily="18" charset="0"/>
                <a:cs typeface="Courier New" panose="02070309020205020404" pitchFamily="49" charset="0"/>
              </a:rPr>
              <a:t>average(y, z)</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z, </a:t>
            </a:r>
            <a:r>
              <a:rPr lang="en-US" altLang="zh-CN" sz="2200" dirty="0">
                <a:solidFill>
                  <a:srgbClr val="C00000"/>
                </a:solidFill>
                <a:latin typeface="Times New Roman" panose="02020603050405020304" pitchFamily="18" charset="0"/>
                <a:cs typeface="Courier New" panose="02070309020205020404" pitchFamily="49" charset="0"/>
              </a:rPr>
              <a:t>average(x, z)</a:t>
            </a: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0;</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p:txBody>
      </p:sp>
      <p:pic>
        <p:nvPicPr>
          <p:cNvPr id="2" name="图片 1">
            <a:extLst>
              <a:ext uri="{FF2B5EF4-FFF2-40B4-BE49-F238E27FC236}">
                <a16:creationId xmlns:a16="http://schemas.microsoft.com/office/drawing/2014/main" id="{7D07B722-4DF4-4E95-A579-E6074CAC0F5F}"/>
              </a:ext>
            </a:extLst>
          </p:cNvPr>
          <p:cNvPicPr>
            <a:picLocks noChangeAspect="1"/>
          </p:cNvPicPr>
          <p:nvPr/>
        </p:nvPicPr>
        <p:blipFill>
          <a:blip r:embed="rId2"/>
          <a:stretch>
            <a:fillRect/>
          </a:stretch>
        </p:blipFill>
        <p:spPr>
          <a:xfrm>
            <a:off x="7391400" y="1447800"/>
            <a:ext cx="4335060" cy="1585586"/>
          </a:xfrm>
          <a:prstGeom prst="rect">
            <a:avLst/>
          </a:prstGeom>
        </p:spPr>
      </p:pic>
    </p:spTree>
    <p:extLst>
      <p:ext uri="{BB962C8B-B14F-4D97-AF65-F5344CB8AC3E}">
        <p14:creationId xmlns:p14="http://schemas.microsoft.com/office/powerpoint/2010/main" val="4231483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Content Placeholder 2">
            <a:extLst>
              <a:ext uri="{FF2B5EF4-FFF2-40B4-BE49-F238E27FC236}">
                <a16:creationId xmlns:a16="http://schemas.microsoft.com/office/drawing/2014/main" id="{D2791167-E3A2-4D36-954E-462F9829731A}"/>
              </a:ext>
            </a:extLst>
          </p:cNvPr>
          <p:cNvSpPr>
            <a:spLocks noGrp="1"/>
          </p:cNvSpPr>
          <p:nvPr>
            <p:ph idx="4294967295"/>
          </p:nvPr>
        </p:nvSpPr>
        <p:spPr>
          <a:xfrm>
            <a:off x="685800" y="457200"/>
            <a:ext cx="8153400" cy="6248400"/>
          </a:xfrm>
        </p:spPr>
        <p:txBody>
          <a:bodyPr vert="horz" wrap="square" lIns="92075" tIns="46038" rIns="92075" bIns="46038" numCol="1" anchor="t" anchorCtr="0" compatLnSpc="1">
            <a:prstTxWarp prst="textNoShape">
              <a:avLst/>
            </a:prstTxWarp>
          </a:bodyPr>
          <a:lstStyle/>
          <a:p>
            <a:pPr>
              <a:spcBef>
                <a:spcPts val="6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average.c</a:t>
            </a:r>
            <a:r>
              <a:rPr lang="en-US" altLang="zh-CN" sz="2200" dirty="0">
                <a:latin typeface="Times New Roman" panose="02020603050405020304" pitchFamily="18" charset="0"/>
                <a:cs typeface="Courier New" panose="02070309020205020404" pitchFamily="49" charset="0"/>
              </a:rPr>
              <a:t>*/</a:t>
            </a:r>
          </a:p>
          <a:p>
            <a:pPr>
              <a:spcBef>
                <a:spcPts val="2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stdio.h</a:t>
            </a:r>
            <a:r>
              <a:rPr lang="en-US" altLang="zh-CN" sz="2200" dirty="0">
                <a:latin typeface="Times New Roman" panose="02020603050405020304" pitchFamily="18" charset="0"/>
                <a:cs typeface="Courier New" panose="02070309020205020404" pitchFamily="49" charset="0"/>
              </a:rPr>
              <a:t>&gt;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double average(double a, double b)</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(a + b) / 2;</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int main(void)</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double x, y, z;</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("Enter three numbers: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scanf</a:t>
            </a:r>
            <a:r>
              <a:rPr lang="en-US" altLang="zh-CN" sz="2200" dirty="0">
                <a:latin typeface="Times New Roman" panose="02020603050405020304" pitchFamily="18" charset="0"/>
                <a:cs typeface="Courier New" panose="02070309020205020404" pitchFamily="49" charset="0"/>
              </a:rPr>
              <a:t>("%</a:t>
            </a:r>
            <a:r>
              <a:rPr lang="en-US" altLang="zh-CN" sz="2200" dirty="0" err="1">
                <a:latin typeface="Times New Roman" panose="02020603050405020304" pitchFamily="18" charset="0"/>
                <a:cs typeface="Courier New" panose="02070309020205020404" pitchFamily="49" charset="0"/>
              </a:rPr>
              <a:t>lf%lf%lf</a:t>
            </a:r>
            <a:r>
              <a:rPr lang="en-US" altLang="zh-CN" sz="2200" dirty="0">
                <a:latin typeface="Times New Roman" panose="02020603050405020304" pitchFamily="18" charset="0"/>
                <a:cs typeface="Courier New" panose="02070309020205020404" pitchFamily="49" charset="0"/>
              </a:rPr>
              <a:t>", &amp;x, &amp;y, &amp;z);</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y, </a:t>
            </a:r>
            <a:r>
              <a:rPr lang="en-US" altLang="zh-CN" sz="2200" dirty="0">
                <a:solidFill>
                  <a:srgbClr val="FF00FF"/>
                </a:solidFill>
                <a:latin typeface="Times New Roman" panose="02020603050405020304" pitchFamily="18" charset="0"/>
                <a:cs typeface="Courier New" panose="02070309020205020404" pitchFamily="49" charset="0"/>
              </a:rPr>
              <a:t>average</a:t>
            </a:r>
            <a:r>
              <a:rPr lang="en-US" altLang="zh-CN" sz="2200" dirty="0">
                <a:solidFill>
                  <a:srgbClr val="FF00FF"/>
                </a:solidFill>
                <a:latin typeface="+mn-ea"/>
                <a:ea typeface="+mn-ea"/>
                <a:cs typeface="Courier New" panose="02070309020205020404" pitchFamily="49" charset="0"/>
              </a:rPr>
              <a:t>()</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y, z, </a:t>
            </a:r>
            <a:r>
              <a:rPr lang="en-US" altLang="zh-CN" sz="2200" dirty="0">
                <a:solidFill>
                  <a:srgbClr val="C00000"/>
                </a:solidFill>
                <a:latin typeface="Times New Roman" panose="02020603050405020304" pitchFamily="18" charset="0"/>
                <a:cs typeface="Courier New" panose="02070309020205020404" pitchFamily="49" charset="0"/>
              </a:rPr>
              <a:t>average(y, z)</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z, </a:t>
            </a:r>
            <a:r>
              <a:rPr lang="en-US" altLang="zh-CN" sz="2200" dirty="0">
                <a:solidFill>
                  <a:srgbClr val="C00000"/>
                </a:solidFill>
                <a:latin typeface="Times New Roman" panose="02020603050405020304" pitchFamily="18" charset="0"/>
                <a:cs typeface="Courier New" panose="02070309020205020404" pitchFamily="49" charset="0"/>
              </a:rPr>
              <a:t>average(x, z)</a:t>
            </a: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0;</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p:txBody>
      </p:sp>
      <p:sp>
        <p:nvSpPr>
          <p:cNvPr id="3" name="矩形 2">
            <a:extLst>
              <a:ext uri="{FF2B5EF4-FFF2-40B4-BE49-F238E27FC236}">
                <a16:creationId xmlns:a16="http://schemas.microsoft.com/office/drawing/2014/main" id="{1AD77884-3EDE-4445-9CB0-8DB612EE4818}"/>
              </a:ext>
            </a:extLst>
          </p:cNvPr>
          <p:cNvSpPr/>
          <p:nvPr/>
        </p:nvSpPr>
        <p:spPr>
          <a:xfrm>
            <a:off x="4038600" y="3057343"/>
            <a:ext cx="7772400" cy="523220"/>
          </a:xfrm>
          <a:prstGeom prst="rect">
            <a:avLst/>
          </a:prstGeom>
          <a:solidFill>
            <a:srgbClr val="FFFF00"/>
          </a:solidFill>
        </p:spPr>
        <p:txBody>
          <a:bodyPr wrap="square">
            <a:spAutoFit/>
          </a:bodyPr>
          <a:lstStyle/>
          <a:p>
            <a:r>
              <a:rPr lang="en-US" altLang="zh-CN" sz="2800" b="1" dirty="0">
                <a:latin typeface="+mn-ea"/>
              </a:rPr>
              <a:t>[Error]  too few arguments to function `average'</a:t>
            </a:r>
            <a:endParaRPr lang="zh-CN" altLang="en-US" sz="2800" b="1" dirty="0">
              <a:latin typeface="+mn-ea"/>
            </a:endParaRPr>
          </a:p>
        </p:txBody>
      </p:sp>
    </p:spTree>
    <p:extLst>
      <p:ext uri="{BB962C8B-B14F-4D97-AF65-F5344CB8AC3E}">
        <p14:creationId xmlns:p14="http://schemas.microsoft.com/office/powerpoint/2010/main" val="3300403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函数调用</a:t>
            </a:r>
          </a:p>
        </p:txBody>
      </p:sp>
      <p:sp>
        <p:nvSpPr>
          <p:cNvPr id="3" name="内容占位符 2"/>
          <p:cNvSpPr>
            <a:spLocks noGrp="1"/>
          </p:cNvSpPr>
          <p:nvPr>
            <p:ph idx="1"/>
          </p:nvPr>
        </p:nvSpPr>
        <p:spPr/>
        <p:txBody>
          <a:bodyPr/>
          <a:lstStyle/>
          <a:p>
            <a:pPr>
              <a:spcBef>
                <a:spcPct val="25000"/>
              </a:spcBef>
            </a:pPr>
            <a:r>
              <a:rPr lang="zh-CN" altLang="zh-CN" sz="2800" dirty="0"/>
              <a:t>非void型的函数调用</a:t>
            </a:r>
            <a:r>
              <a:rPr lang="zh-CN" altLang="en-US" sz="2800" dirty="0"/>
              <a:t>产生的值可存储在变量中，还可以进行测试、显示或者其他用途：</a:t>
            </a:r>
          </a:p>
          <a:p>
            <a:pPr lvl="1">
              <a:spcBef>
                <a:spcPct val="25000"/>
              </a:spcBef>
              <a:buFont typeface="Wingdings" panose="05000000000000000000" pitchFamily="2" charset="2"/>
              <a:buNone/>
            </a:pPr>
            <a:r>
              <a:rPr lang="en-US" altLang="zh-CN" b="1" i="1" dirty="0" err="1">
                <a:solidFill>
                  <a:srgbClr val="FF0000"/>
                </a:solidFill>
              </a:rPr>
              <a:t>avg</a:t>
            </a:r>
            <a:r>
              <a:rPr lang="en-US" altLang="zh-CN" b="1" i="1" dirty="0">
                <a:solidFill>
                  <a:srgbClr val="FF0000"/>
                </a:solidFill>
              </a:rPr>
              <a:t> = average(x, y);</a:t>
            </a:r>
          </a:p>
          <a:p>
            <a:pPr lvl="1">
              <a:spcBef>
                <a:spcPct val="25000"/>
              </a:spcBef>
              <a:buFont typeface="Wingdings" panose="05000000000000000000" pitchFamily="2" charset="2"/>
              <a:buNone/>
            </a:pPr>
            <a:endParaRPr lang="en-US" altLang="zh-CN" b="1" i="1" dirty="0">
              <a:solidFill>
                <a:srgbClr val="FF0000"/>
              </a:solidFill>
            </a:endParaRPr>
          </a:p>
          <a:p>
            <a:pPr lvl="1">
              <a:spcBef>
                <a:spcPct val="25000"/>
              </a:spcBef>
              <a:buFont typeface="Wingdings" panose="05000000000000000000" pitchFamily="2" charset="2"/>
              <a:buNone/>
            </a:pPr>
            <a:r>
              <a:rPr lang="en-US" altLang="zh-CN" b="1" i="1" dirty="0">
                <a:solidFill>
                  <a:srgbClr val="FF0000"/>
                </a:solidFill>
              </a:rPr>
              <a:t>if (average(x, y) &gt; 0)</a:t>
            </a:r>
          </a:p>
          <a:p>
            <a:pPr lvl="1">
              <a:spcBef>
                <a:spcPct val="25000"/>
              </a:spcBef>
              <a:buFont typeface="Wingdings" panose="05000000000000000000" pitchFamily="2" charset="2"/>
              <a:buNone/>
            </a:pPr>
            <a:r>
              <a:rPr lang="en-US" altLang="zh-CN" b="1" i="1" dirty="0">
                <a:solidFill>
                  <a:srgbClr val="FF0000"/>
                </a:solidFill>
              </a:rPr>
              <a:t>	  </a:t>
            </a:r>
            <a:r>
              <a:rPr lang="en-US" altLang="zh-CN" b="1" i="1" dirty="0" err="1">
                <a:solidFill>
                  <a:srgbClr val="FF0000"/>
                </a:solidFill>
              </a:rPr>
              <a:t>printf</a:t>
            </a:r>
            <a:r>
              <a:rPr lang="en-US" altLang="zh-CN" b="1" i="1" dirty="0">
                <a:solidFill>
                  <a:srgbClr val="FF0000"/>
                </a:solidFill>
              </a:rPr>
              <a:t>("Average is positive\n");</a:t>
            </a:r>
          </a:p>
          <a:p>
            <a:pPr lvl="1">
              <a:spcBef>
                <a:spcPct val="25000"/>
              </a:spcBef>
              <a:buFont typeface="Wingdings" panose="05000000000000000000" pitchFamily="2" charset="2"/>
              <a:buNone/>
            </a:pPr>
            <a:endParaRPr lang="en-US" altLang="zh-CN" b="1" i="1" dirty="0">
              <a:solidFill>
                <a:srgbClr val="FF0000"/>
              </a:solidFill>
            </a:endParaRPr>
          </a:p>
          <a:p>
            <a:pPr lvl="1">
              <a:spcBef>
                <a:spcPct val="25000"/>
              </a:spcBef>
              <a:buFont typeface="Wingdings" panose="05000000000000000000" pitchFamily="2" charset="2"/>
              <a:buNone/>
            </a:pPr>
            <a:r>
              <a:rPr lang="en-US" altLang="zh-CN" b="1" i="1" dirty="0" err="1">
                <a:solidFill>
                  <a:srgbClr val="FF0000"/>
                </a:solidFill>
              </a:rPr>
              <a:t>printf</a:t>
            </a:r>
            <a:r>
              <a:rPr lang="en-US" altLang="zh-CN" b="1" i="1" dirty="0">
                <a:solidFill>
                  <a:srgbClr val="FF0000"/>
                </a:solidFill>
              </a:rPr>
              <a:t>("The average is %g\n", average(x, y));</a:t>
            </a:r>
          </a:p>
          <a:p>
            <a:pPr lvl="1">
              <a:spcBef>
                <a:spcPct val="25000"/>
              </a:spcBef>
              <a:buFont typeface="Wingdings" panose="05000000000000000000" pitchFamily="2" charset="2"/>
              <a:buNone/>
            </a:pPr>
            <a:endParaRPr lang="zh-CN" altLang="en-US" i="1" dirty="0">
              <a:solidFill>
                <a:srgbClr val="FF0000"/>
              </a:solidFill>
            </a:endParaRPr>
          </a:p>
          <a:p>
            <a:pPr lvl="1">
              <a:spcBef>
                <a:spcPct val="25000"/>
              </a:spcBef>
              <a:buFont typeface="Wingdings" panose="05000000000000000000" pitchFamily="2" charset="2"/>
              <a:buNone/>
            </a:pPr>
            <a:r>
              <a:rPr lang="en-US" altLang="zh-CN" b="1" i="1" dirty="0">
                <a:solidFill>
                  <a:srgbClr val="FF0000"/>
                </a:solidFill>
              </a:rPr>
              <a:t>average(x, y);</a:t>
            </a:r>
          </a:p>
        </p:txBody>
      </p:sp>
      <p:sp>
        <p:nvSpPr>
          <p:cNvPr id="4" name="圆角矩形标注 3"/>
          <p:cNvSpPr/>
          <p:nvPr/>
        </p:nvSpPr>
        <p:spPr bwMode="auto">
          <a:xfrm>
            <a:off x="4953000" y="2057400"/>
            <a:ext cx="2743200" cy="914400"/>
          </a:xfrm>
          <a:prstGeom prst="wedgeRoundRectCallout">
            <a:avLst>
              <a:gd name="adj1" fmla="val -68923"/>
              <a:gd name="adj2" fmla="val 332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函数返回值保存在变量中</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7772400" y="3581400"/>
            <a:ext cx="2819400" cy="914400"/>
          </a:xfrm>
          <a:prstGeom prst="wedgeRoundRectCallout">
            <a:avLst>
              <a:gd name="adj1" fmla="val -65305"/>
              <a:gd name="adj2" fmla="val 1960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函数返回值不显式保存到变量而是直接使用</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3886200" y="5181600"/>
            <a:ext cx="2819400" cy="914400"/>
          </a:xfrm>
          <a:prstGeom prst="wedgeRoundRectCallout">
            <a:avLst>
              <a:gd name="adj1" fmla="val -65305"/>
              <a:gd name="adj2" fmla="val 1960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函数返回值没有保存到变量，被丢弃了</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7772400" y="5181600"/>
            <a:ext cx="2819400" cy="914400"/>
          </a:xfrm>
          <a:prstGeom prst="wedgeRoundRectCallout">
            <a:avLst>
              <a:gd name="adj1" fmla="val -65305"/>
              <a:gd name="adj2" fmla="val 1960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丢弃函数返回值应该有充分的理由，例如该返回值无关紧要。</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68192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5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5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案例：判定素数</a:t>
            </a:r>
          </a:p>
        </p:txBody>
      </p:sp>
      <p:sp>
        <p:nvSpPr>
          <p:cNvPr id="3" name="内容占位符 2"/>
          <p:cNvSpPr>
            <a:spLocks noGrp="1"/>
          </p:cNvSpPr>
          <p:nvPr>
            <p:ph idx="1"/>
          </p:nvPr>
        </p:nvSpPr>
        <p:spPr/>
        <p:txBody>
          <a:bodyPr/>
          <a:lstStyle/>
          <a:p>
            <a:r>
              <a:rPr lang="zh-CN" altLang="en-US" sz="2800" dirty="0"/>
              <a:t>从键盘输入一个整数，判定其是否是素数。这里运行样例：</a:t>
            </a:r>
          </a:p>
          <a:p>
            <a:pPr lvl="1">
              <a:buFont typeface="Wingdings" panose="05000000000000000000" pitchFamily="2" charset="2"/>
              <a:buNone/>
            </a:pPr>
            <a:r>
              <a:rPr lang="en-US" altLang="zh-CN" sz="2800" dirty="0"/>
              <a:t>Enter a number: </a:t>
            </a:r>
            <a:r>
              <a:rPr lang="en-US" altLang="zh-CN" sz="2800" u="sng" dirty="0"/>
              <a:t>34</a:t>
            </a:r>
          </a:p>
          <a:p>
            <a:pPr lvl="1">
              <a:buFont typeface="Wingdings" panose="05000000000000000000" pitchFamily="2" charset="2"/>
              <a:buNone/>
            </a:pPr>
            <a:r>
              <a:rPr lang="en-US" altLang="zh-CN" sz="2800" dirty="0"/>
              <a:t>Not prime</a:t>
            </a:r>
          </a:p>
          <a:p>
            <a:pPr lvl="1">
              <a:buFont typeface="Wingdings" panose="05000000000000000000" pitchFamily="2" charset="2"/>
              <a:buNone/>
            </a:pPr>
            <a:endParaRPr lang="en-US" altLang="zh-CN" sz="2800" dirty="0"/>
          </a:p>
          <a:p>
            <a:r>
              <a:rPr lang="zh-CN" altLang="en-US" sz="3000" dirty="0"/>
              <a:t>忠告：在拿到任务之后，一定不要急着编码，而是先想好问题的解决方案。</a:t>
            </a:r>
            <a:endParaRPr lang="en-US" altLang="zh-CN" sz="3000" dirty="0"/>
          </a:p>
          <a:p>
            <a:pPr lvl="1"/>
            <a:r>
              <a:rPr lang="zh-CN" altLang="en-US" sz="2800" dirty="0"/>
              <a:t>在某种程度上，这个解决方案可以被称为“</a:t>
            </a:r>
            <a:r>
              <a:rPr lang="zh-CN" altLang="en-US" sz="2800" b="1" i="1" dirty="0">
                <a:solidFill>
                  <a:srgbClr val="FF0000"/>
                </a:solidFill>
              </a:rPr>
              <a:t>算法</a:t>
            </a:r>
            <a:r>
              <a:rPr lang="en-US" altLang="zh-CN" sz="2800" b="1" i="1" dirty="0">
                <a:solidFill>
                  <a:srgbClr val="FF0000"/>
                </a:solidFill>
              </a:rPr>
              <a:t>(Algorithm)</a:t>
            </a:r>
            <a:r>
              <a:rPr lang="zh-CN" altLang="en-US" sz="2800" dirty="0"/>
              <a:t>”。</a:t>
            </a:r>
            <a:endParaRPr lang="en-US" altLang="zh-CN" sz="2800" dirty="0"/>
          </a:p>
          <a:p>
            <a:pPr lvl="1"/>
            <a:r>
              <a:rPr lang="zh-CN" altLang="en-US" sz="2800" dirty="0"/>
              <a:t>解决方案可以先用自然语言描述，然后再用标准化的方式去描述。</a:t>
            </a:r>
            <a:endParaRPr lang="en-US" altLang="zh-CN" sz="2800" dirty="0"/>
          </a:p>
        </p:txBody>
      </p:sp>
    </p:spTree>
    <p:extLst>
      <p:ext uri="{BB962C8B-B14F-4D97-AF65-F5344CB8AC3E}">
        <p14:creationId xmlns:p14="http://schemas.microsoft.com/office/powerpoint/2010/main" val="378161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000066"/>
                </a:solidFill>
                <a:effectLst>
                  <a:outerShdw blurRad="38100" dist="38100" dir="2700000" algn="tl">
                    <a:srgbClr val="C0C0C0"/>
                  </a:outerShdw>
                </a:effectLst>
                <a:latin typeface="方正姚体" pitchFamily="2" charset="-122"/>
                <a:ea typeface="方正姚体" pitchFamily="2" charset="-122"/>
              </a:rPr>
              <a:t>函数的定义和调用</a:t>
            </a:r>
            <a:endParaRPr kumimoji="1" lang="en-US" altLang="zh-CN" sz="3200" b="1" dirty="0">
              <a:solidFill>
                <a:srgbClr val="000066"/>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函数声明</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实际参数</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rPr>
              <a:t>return</a:t>
            </a: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语句</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程序终止</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递归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案例：判定素数</a:t>
            </a:r>
          </a:p>
        </p:txBody>
      </p:sp>
      <p:sp>
        <p:nvSpPr>
          <p:cNvPr id="3" name="内容占位符 2"/>
          <p:cNvSpPr>
            <a:spLocks noGrp="1"/>
          </p:cNvSpPr>
          <p:nvPr>
            <p:ph idx="1"/>
          </p:nvPr>
        </p:nvSpPr>
        <p:spPr/>
        <p:txBody>
          <a:bodyPr/>
          <a:lstStyle/>
          <a:p>
            <a:r>
              <a:rPr lang="zh-CN" altLang="en-US" sz="2800" dirty="0"/>
              <a:t>解决方案的关键：如何判定一个数是否是素数？</a:t>
            </a:r>
            <a:endParaRPr lang="en-US" altLang="zh-CN" sz="2800" dirty="0"/>
          </a:p>
          <a:p>
            <a:pPr lvl="1"/>
            <a:r>
              <a:rPr lang="zh-CN" altLang="en-US" sz="2600" dirty="0"/>
              <a:t>素数的定义：一个数如果出了</a:t>
            </a:r>
            <a:r>
              <a:rPr lang="en-US" altLang="zh-CN" sz="2600" dirty="0"/>
              <a:t>1</a:t>
            </a:r>
            <a:r>
              <a:rPr lang="zh-CN" altLang="en-US" sz="2600" dirty="0"/>
              <a:t>和它本身外没有其它因子，那么该数就是一个素数。</a:t>
            </a:r>
            <a:endParaRPr lang="en-US" altLang="zh-CN" sz="2600" dirty="0"/>
          </a:p>
          <a:p>
            <a:pPr lvl="1"/>
            <a:r>
              <a:rPr lang="zh-CN" altLang="en-US" sz="2600" dirty="0"/>
              <a:t>因此，判定方法可以设计为：假设数为</a:t>
            </a:r>
            <a:r>
              <a:rPr lang="en-US" altLang="zh-CN" sz="2600" dirty="0"/>
              <a:t>n</a:t>
            </a:r>
            <a:r>
              <a:rPr lang="zh-CN" altLang="en-US" sz="2600" dirty="0"/>
              <a:t>，那么让</a:t>
            </a:r>
            <a:r>
              <a:rPr lang="en-US" altLang="zh-CN" sz="2600" dirty="0"/>
              <a:t>n</a:t>
            </a:r>
            <a:r>
              <a:rPr lang="zh-CN" altLang="en-US" sz="2600" dirty="0"/>
              <a:t>去除</a:t>
            </a:r>
            <a:r>
              <a:rPr lang="en-US" altLang="zh-CN" sz="2600" dirty="0"/>
              <a:t>2~n-1</a:t>
            </a:r>
            <a:r>
              <a:rPr lang="zh-CN" altLang="en-US" sz="2600" dirty="0"/>
              <a:t>之间的每一个数：</a:t>
            </a:r>
            <a:endParaRPr lang="en-US" altLang="zh-CN" sz="2600" dirty="0"/>
          </a:p>
          <a:p>
            <a:pPr lvl="2"/>
            <a:r>
              <a:rPr lang="zh-CN" altLang="en-US" sz="2400" dirty="0"/>
              <a:t>如果其中一个（假设是</a:t>
            </a:r>
            <a:r>
              <a:rPr lang="en-US" altLang="zh-CN" sz="2400" dirty="0" err="1"/>
              <a:t>i</a:t>
            </a:r>
            <a:r>
              <a:rPr lang="zh-CN" altLang="en-US" sz="2400" dirty="0"/>
              <a:t>）被除尽，那么</a:t>
            </a:r>
            <a:r>
              <a:rPr lang="en-US" altLang="zh-CN" sz="2400" dirty="0"/>
              <a:t>n</a:t>
            </a:r>
            <a:r>
              <a:rPr lang="zh-CN" altLang="en-US" sz="2400" dirty="0"/>
              <a:t>肯定不是素数（因为</a:t>
            </a:r>
            <a:r>
              <a:rPr lang="en-US" altLang="zh-CN" sz="2400" dirty="0" err="1"/>
              <a:t>i</a:t>
            </a:r>
            <a:r>
              <a:rPr lang="zh-CN" altLang="en-US" sz="2400" dirty="0"/>
              <a:t>是</a:t>
            </a:r>
            <a:r>
              <a:rPr lang="en-US" altLang="zh-CN" sz="2400" dirty="0"/>
              <a:t>n</a:t>
            </a:r>
            <a:r>
              <a:rPr lang="zh-CN" altLang="en-US" sz="2400" dirty="0"/>
              <a:t>的因子）</a:t>
            </a:r>
            <a:endParaRPr lang="en-US" altLang="zh-CN" sz="2400" dirty="0"/>
          </a:p>
          <a:p>
            <a:pPr lvl="2"/>
            <a:r>
              <a:rPr lang="zh-CN" altLang="en-US" sz="2400" dirty="0"/>
              <a:t>否则，</a:t>
            </a:r>
            <a:r>
              <a:rPr lang="en-US" altLang="zh-CN" sz="2400" dirty="0"/>
              <a:t>n</a:t>
            </a:r>
            <a:r>
              <a:rPr lang="zh-CN" altLang="en-US" sz="2400" dirty="0"/>
              <a:t>是素数吗？</a:t>
            </a:r>
            <a:endParaRPr lang="en-US" altLang="zh-CN" sz="2400" dirty="0"/>
          </a:p>
          <a:p>
            <a:pPr lvl="2"/>
            <a:r>
              <a:rPr lang="zh-CN" altLang="en-US" sz="2400" b="1" dirty="0">
                <a:solidFill>
                  <a:srgbClr val="FF0000"/>
                </a:solidFill>
              </a:rPr>
              <a:t>不一定！</a:t>
            </a:r>
            <a:r>
              <a:rPr lang="zh-CN" altLang="en-US" sz="2400" dirty="0"/>
              <a:t>只有所有的都除不尽，那么</a:t>
            </a:r>
            <a:r>
              <a:rPr lang="en-US" altLang="zh-CN" sz="2400" dirty="0"/>
              <a:t>n</a:t>
            </a:r>
            <a:r>
              <a:rPr lang="zh-CN" altLang="en-US" sz="2400" dirty="0"/>
              <a:t>才肯定是素数（因为</a:t>
            </a:r>
            <a:r>
              <a:rPr lang="en-US" altLang="zh-CN" sz="2400" dirty="0"/>
              <a:t>n</a:t>
            </a:r>
            <a:r>
              <a:rPr lang="zh-CN" altLang="en-US" sz="2400" dirty="0"/>
              <a:t>没有因子）。</a:t>
            </a:r>
            <a:endParaRPr lang="en-US" altLang="zh-CN" sz="2400" dirty="0"/>
          </a:p>
        </p:txBody>
      </p:sp>
    </p:spTree>
    <p:extLst>
      <p:ext uri="{BB962C8B-B14F-4D97-AF65-F5344CB8AC3E}">
        <p14:creationId xmlns:p14="http://schemas.microsoft.com/office/powerpoint/2010/main" val="139213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案例：判定素数</a:t>
            </a:r>
          </a:p>
        </p:txBody>
      </p:sp>
      <p:grpSp>
        <p:nvGrpSpPr>
          <p:cNvPr id="45" name="组合 44"/>
          <p:cNvGrpSpPr/>
          <p:nvPr/>
        </p:nvGrpSpPr>
        <p:grpSpPr>
          <a:xfrm>
            <a:off x="5905499" y="1524000"/>
            <a:ext cx="4822034" cy="4176714"/>
            <a:chOff x="5905499" y="1524000"/>
            <a:chExt cx="4822034" cy="4176714"/>
          </a:xfrm>
        </p:grpSpPr>
        <p:sp>
          <p:nvSpPr>
            <p:cNvPr id="4" name="流程图: 终止 3"/>
            <p:cNvSpPr/>
            <p:nvPr/>
          </p:nvSpPr>
          <p:spPr bwMode="auto">
            <a:xfrm>
              <a:off x="6477000" y="1524000"/>
              <a:ext cx="990600" cy="304800"/>
            </a:xfrm>
            <a:prstGeom prst="flowChartTerminator">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Begin</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矩形 4"/>
            <p:cNvSpPr/>
            <p:nvPr/>
          </p:nvSpPr>
          <p:spPr bwMode="auto">
            <a:xfrm>
              <a:off x="6040040" y="2052637"/>
              <a:ext cx="1864519"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divisor = 2</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6" name="流程图: 决策 5"/>
            <p:cNvSpPr/>
            <p:nvPr/>
          </p:nvSpPr>
          <p:spPr bwMode="auto">
            <a:xfrm>
              <a:off x="5905499" y="2728914"/>
              <a:ext cx="2133600" cy="838200"/>
            </a:xfrm>
            <a:prstGeom prst="flowChartDecision">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divisor &lt; n ?</a:t>
              </a:r>
              <a:endParaRPr lang="zh-CN" altLang="en-US" sz="1600"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7" name="矩形 6"/>
            <p:cNvSpPr/>
            <p:nvPr/>
          </p:nvSpPr>
          <p:spPr bwMode="auto">
            <a:xfrm>
              <a:off x="6019799" y="5091114"/>
              <a:ext cx="1905000"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++divisor</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8" name="流程图: 决策 7"/>
            <p:cNvSpPr/>
            <p:nvPr/>
          </p:nvSpPr>
          <p:spPr bwMode="auto">
            <a:xfrm>
              <a:off x="5905499" y="3938591"/>
              <a:ext cx="2133600" cy="838200"/>
            </a:xfrm>
            <a:prstGeom prst="flowChartDecision">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n % divisor == 0?</a:t>
              </a:r>
              <a:endParaRPr lang="zh-CN" altLang="en-US" sz="1600" dirty="0">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9" name="矩形 8"/>
            <p:cNvSpPr/>
            <p:nvPr/>
          </p:nvSpPr>
          <p:spPr bwMode="auto">
            <a:xfrm>
              <a:off x="8822533" y="4205291"/>
              <a:ext cx="1905000"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return false</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11" name="直接箭头连接符 10"/>
            <p:cNvCxnSpPr>
              <a:stCxn id="4" idx="2"/>
              <a:endCxn id="5" idx="0"/>
            </p:cNvCxnSpPr>
            <p:nvPr/>
          </p:nvCxnSpPr>
          <p:spPr bwMode="auto">
            <a:xfrm>
              <a:off x="6972300" y="1828800"/>
              <a:ext cx="0" cy="22383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2" name="直接箭头连接符 11"/>
            <p:cNvCxnSpPr>
              <a:stCxn id="5" idx="2"/>
              <a:endCxn id="6" idx="0"/>
            </p:cNvCxnSpPr>
            <p:nvPr/>
          </p:nvCxnSpPr>
          <p:spPr bwMode="auto">
            <a:xfrm flipH="1">
              <a:off x="6972299" y="2357437"/>
              <a:ext cx="1" cy="37147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5" name="直接箭头连接符 14"/>
            <p:cNvCxnSpPr>
              <a:stCxn id="6" idx="2"/>
              <a:endCxn id="8" idx="0"/>
            </p:cNvCxnSpPr>
            <p:nvPr/>
          </p:nvCxnSpPr>
          <p:spPr bwMode="auto">
            <a:xfrm>
              <a:off x="6972299" y="3567114"/>
              <a:ext cx="0" cy="37147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8" name="直接箭头连接符 17"/>
            <p:cNvCxnSpPr>
              <a:stCxn id="8" idx="2"/>
              <a:endCxn id="7" idx="0"/>
            </p:cNvCxnSpPr>
            <p:nvPr/>
          </p:nvCxnSpPr>
          <p:spPr bwMode="auto">
            <a:xfrm>
              <a:off x="6972299" y="4776791"/>
              <a:ext cx="0" cy="314323"/>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1" name="直接箭头连接符 20"/>
            <p:cNvCxnSpPr>
              <a:stCxn id="8" idx="3"/>
              <a:endCxn id="9" idx="1"/>
            </p:cNvCxnSpPr>
            <p:nvPr/>
          </p:nvCxnSpPr>
          <p:spPr bwMode="auto">
            <a:xfrm>
              <a:off x="8039099" y="4357691"/>
              <a:ext cx="78343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5" name="矩形 24"/>
            <p:cNvSpPr/>
            <p:nvPr/>
          </p:nvSpPr>
          <p:spPr bwMode="auto">
            <a:xfrm>
              <a:off x="6972299" y="3598071"/>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Y</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6" name="矩形 25"/>
            <p:cNvSpPr/>
            <p:nvPr/>
          </p:nvSpPr>
          <p:spPr bwMode="auto">
            <a:xfrm>
              <a:off x="8191500" y="4052891"/>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Y</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27" name="矩形 26"/>
            <p:cNvSpPr/>
            <p:nvPr/>
          </p:nvSpPr>
          <p:spPr bwMode="auto">
            <a:xfrm>
              <a:off x="6950868" y="4757740"/>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N</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29" name="肘形连接符 28"/>
            <p:cNvCxnSpPr>
              <a:stCxn id="7" idx="2"/>
              <a:endCxn id="6" idx="1"/>
            </p:cNvCxnSpPr>
            <p:nvPr/>
          </p:nvCxnSpPr>
          <p:spPr bwMode="auto">
            <a:xfrm rot="5400000" flipH="1">
              <a:off x="5314949" y="3738564"/>
              <a:ext cx="2247900" cy="1066800"/>
            </a:xfrm>
            <a:prstGeom prst="bentConnector4">
              <a:avLst>
                <a:gd name="adj1" fmla="val -14618"/>
                <a:gd name="adj2" fmla="val 172322"/>
              </a:avLst>
            </a:prstGeom>
            <a:solidFill>
              <a:schemeClr val="accent1"/>
            </a:solidFill>
            <a:ln w="12700" cap="flat" cmpd="sng" algn="ctr">
              <a:solidFill>
                <a:schemeClr val="tx1"/>
              </a:solidFill>
              <a:prstDash val="solid"/>
              <a:round/>
              <a:headEnd type="none" w="sm" len="sm"/>
              <a:tailEnd type="triangle"/>
            </a:ln>
            <a:effectLst/>
          </p:spPr>
        </p:cxnSp>
        <p:sp>
          <p:nvSpPr>
            <p:cNvPr id="33" name="矩形 32"/>
            <p:cNvSpPr/>
            <p:nvPr/>
          </p:nvSpPr>
          <p:spPr bwMode="auto">
            <a:xfrm>
              <a:off x="8822533" y="2995614"/>
              <a:ext cx="1905000" cy="304800"/>
            </a:xfrm>
            <a:prstGeom prst="rect">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return true</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34" name="直接箭头连接符 33"/>
            <p:cNvCxnSpPr>
              <a:stCxn id="6" idx="3"/>
              <a:endCxn id="33" idx="1"/>
            </p:cNvCxnSpPr>
            <p:nvPr/>
          </p:nvCxnSpPr>
          <p:spPr bwMode="auto">
            <a:xfrm>
              <a:off x="8039099" y="3148014"/>
              <a:ext cx="783434"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5" name="矩形 34"/>
            <p:cNvSpPr/>
            <p:nvPr/>
          </p:nvSpPr>
          <p:spPr bwMode="auto">
            <a:xfrm>
              <a:off x="8191500" y="2843214"/>
              <a:ext cx="442914" cy="304800"/>
            </a:xfrm>
            <a:prstGeom prst="rect">
              <a:avLst/>
            </a:prstGeom>
            <a:noFill/>
            <a:ln w="12700">
              <a:no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sz="1600" dirty="0">
                  <a:solidFill>
                    <a:schemeClr val="tx1"/>
                  </a:solidFill>
                  <a:effectLst>
                    <a:outerShdw blurRad="38100" dist="38100" dir="2700000" algn="tl">
                      <a:srgbClr val="000000">
                        <a:alpha val="43137"/>
                      </a:srgbClr>
                    </a:outerShdw>
                  </a:effectLst>
                  <a:latin typeface="Consolas" panose="020B0609020204030204" pitchFamily="49" charset="0"/>
                </a:rPr>
                <a:t>Y</a:t>
              </a:r>
              <a:endParaRPr kumimoji="0" lang="zh-CN" altLang="en-US"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37" name="流程图: 终止 36"/>
            <p:cNvSpPr/>
            <p:nvPr/>
          </p:nvSpPr>
          <p:spPr bwMode="auto">
            <a:xfrm>
              <a:off x="9279733" y="5395914"/>
              <a:ext cx="990600" cy="304800"/>
            </a:xfrm>
            <a:prstGeom prst="flowChartTerminator">
              <a:avLst/>
            </a:prstGeom>
            <a:ln w="12700">
              <a:solidFill>
                <a:schemeClr val="accent5">
                  <a:lumMod val="10000"/>
                </a:schemeClr>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End</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cxnSp>
          <p:nvCxnSpPr>
            <p:cNvPr id="38" name="肘形连接符 37"/>
            <p:cNvCxnSpPr>
              <a:stCxn id="33" idx="3"/>
              <a:endCxn id="37" idx="3"/>
            </p:cNvCxnSpPr>
            <p:nvPr/>
          </p:nvCxnSpPr>
          <p:spPr bwMode="auto">
            <a:xfrm flipH="1">
              <a:off x="10270333" y="3148014"/>
              <a:ext cx="457200" cy="2400300"/>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cxnSp>
          <p:nvCxnSpPr>
            <p:cNvPr id="41" name="肘形连接符 40"/>
            <p:cNvCxnSpPr>
              <a:stCxn id="9" idx="3"/>
              <a:endCxn id="37" idx="3"/>
            </p:cNvCxnSpPr>
            <p:nvPr/>
          </p:nvCxnSpPr>
          <p:spPr bwMode="auto">
            <a:xfrm flipH="1">
              <a:off x="10270333" y="4357691"/>
              <a:ext cx="457200" cy="1190623"/>
            </a:xfrm>
            <a:prstGeom prst="bentConnector3">
              <a:avLst>
                <a:gd name="adj1" fmla="val -50000"/>
              </a:avLst>
            </a:prstGeom>
            <a:solidFill>
              <a:schemeClr val="accent1"/>
            </a:solidFill>
            <a:ln w="12700" cap="flat" cmpd="sng" algn="ctr">
              <a:solidFill>
                <a:schemeClr val="tx1"/>
              </a:solidFill>
              <a:prstDash val="solid"/>
              <a:round/>
              <a:headEnd type="none" w="sm" len="sm"/>
              <a:tailEnd type="triangle"/>
            </a:ln>
            <a:effectLst/>
          </p:spPr>
        </p:cxnSp>
      </p:grpSp>
      <p:sp>
        <p:nvSpPr>
          <p:cNvPr id="44" name="内容占位符 2"/>
          <p:cNvSpPr>
            <a:spLocks noGrp="1"/>
          </p:cNvSpPr>
          <p:nvPr>
            <p:ph idx="1"/>
          </p:nvPr>
        </p:nvSpPr>
        <p:spPr>
          <a:xfrm>
            <a:off x="304800" y="1371600"/>
            <a:ext cx="11582400" cy="5181600"/>
          </a:xfrm>
        </p:spPr>
        <p:txBody>
          <a:bodyPr/>
          <a:lstStyle/>
          <a:p>
            <a:r>
              <a:rPr lang="zh-CN" altLang="en-US" sz="2800" dirty="0"/>
              <a:t>用一个函数</a:t>
            </a:r>
            <a:r>
              <a:rPr lang="en-US" altLang="zh-CN" sz="2800" dirty="0" err="1"/>
              <a:t>is_prime</a:t>
            </a:r>
            <a:r>
              <a:rPr lang="en-US" altLang="zh-CN" sz="2800" dirty="0"/>
              <a:t>()</a:t>
            </a:r>
            <a:r>
              <a:rPr lang="zh-CN" altLang="en-US" sz="2800" dirty="0"/>
              <a:t>来判断</a:t>
            </a:r>
            <a:endParaRPr lang="en-US" altLang="zh-CN" sz="2800" dirty="0"/>
          </a:p>
          <a:p>
            <a:pPr lvl="1"/>
            <a:r>
              <a:rPr lang="zh-CN" altLang="en-US" sz="2200" dirty="0"/>
              <a:t>函数有一个形式参数</a:t>
            </a:r>
            <a:endParaRPr lang="en-US" altLang="zh-CN" sz="2200" dirty="0"/>
          </a:p>
          <a:p>
            <a:pPr lvl="1"/>
            <a:r>
              <a:rPr lang="zh-CN" altLang="en-US" sz="2200" dirty="0"/>
              <a:t>函数返回</a:t>
            </a:r>
            <a:r>
              <a:rPr lang="en-US" altLang="zh-CN" sz="2200" dirty="0"/>
              <a:t>bool</a:t>
            </a:r>
            <a:r>
              <a:rPr lang="zh-CN" altLang="en-US" sz="2200" dirty="0"/>
              <a:t>值</a:t>
            </a:r>
            <a:endParaRPr lang="en-US" altLang="zh-CN" sz="2200" dirty="0"/>
          </a:p>
        </p:txBody>
      </p:sp>
    </p:spTree>
    <p:extLst>
      <p:ext uri="{BB962C8B-B14F-4D97-AF65-F5344CB8AC3E}">
        <p14:creationId xmlns:p14="http://schemas.microsoft.com/office/powerpoint/2010/main" val="153586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609600"/>
            <a:ext cx="11582400" cy="5943600"/>
          </a:xfrm>
        </p:spPr>
        <p:txBody>
          <a:bodyPr/>
          <a:lstStyle/>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#include &lt;</a:t>
            </a:r>
            <a:r>
              <a:rPr lang="en-US" altLang="zh-CN" sz="1500" dirty="0" err="1">
                <a:cs typeface="Courier New" panose="02070309020205020404" pitchFamily="49" charset="0"/>
              </a:rPr>
              <a:t>stdbool.h</a:t>
            </a:r>
            <a:r>
              <a:rPr lang="en-US" altLang="zh-CN" sz="1500" dirty="0">
                <a:cs typeface="Courier New" panose="02070309020205020404" pitchFamily="49" charset="0"/>
              </a:rPr>
              <a:t>&gt;   /* C99 only */</a:t>
            </a:r>
          </a:p>
          <a:p>
            <a:pPr>
              <a:lnSpc>
                <a:spcPct val="80000"/>
              </a:lnSpc>
              <a:spcBef>
                <a:spcPts val="400"/>
              </a:spcBef>
              <a:buNone/>
            </a:pPr>
            <a:r>
              <a:rPr lang="en-US" altLang="zh-CN" sz="1500" dirty="0">
                <a:cs typeface="Courier New" panose="02070309020205020404" pitchFamily="49" charset="0"/>
              </a:rPr>
              <a:t>#include &lt;</a:t>
            </a:r>
            <a:r>
              <a:rPr lang="en-US" altLang="zh-CN" sz="1500" dirty="0" err="1">
                <a:cs typeface="Courier New" panose="02070309020205020404" pitchFamily="49" charset="0"/>
              </a:rPr>
              <a:t>stdio.h</a:t>
            </a:r>
            <a:r>
              <a:rPr lang="en-US" altLang="zh-CN" sz="1500" dirty="0">
                <a:cs typeface="Courier New" panose="02070309020205020404" pitchFamily="49" charset="0"/>
              </a:rPr>
              <a:t>&gt;</a:t>
            </a:r>
          </a:p>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 </a:t>
            </a:r>
          </a:p>
          <a:p>
            <a:pPr>
              <a:lnSpc>
                <a:spcPct val="80000"/>
              </a:lnSpc>
              <a:spcBef>
                <a:spcPts val="400"/>
              </a:spcBef>
              <a:buNone/>
            </a:pPr>
            <a:r>
              <a:rPr lang="en-US" altLang="zh-CN" sz="1500" dirty="0">
                <a:cs typeface="Courier New" panose="02070309020205020404" pitchFamily="49" charset="0"/>
              </a:rPr>
              <a:t>bool </a:t>
            </a:r>
            <a:r>
              <a:rPr lang="en-US" altLang="zh-CN" sz="1500" dirty="0" err="1">
                <a:cs typeface="Courier New" panose="02070309020205020404" pitchFamily="49" charset="0"/>
              </a:rPr>
              <a:t>is_prime</a:t>
            </a:r>
            <a:r>
              <a:rPr lang="en-US" altLang="zh-CN" sz="1500" dirty="0">
                <a:cs typeface="Courier New" panose="02070309020205020404" pitchFamily="49" charset="0"/>
              </a:rPr>
              <a:t>(</a:t>
            </a:r>
            <a:r>
              <a:rPr lang="en-US" altLang="zh-CN" sz="1500" dirty="0" err="1">
                <a:cs typeface="Courier New" panose="02070309020205020404" pitchFamily="49" charset="0"/>
              </a:rPr>
              <a:t>int</a:t>
            </a:r>
            <a:r>
              <a:rPr lang="en-US" altLang="zh-CN" sz="1500" dirty="0">
                <a:cs typeface="Courier New" panose="02070309020205020404" pitchFamily="49" charset="0"/>
              </a:rPr>
              <a:t> n)</a:t>
            </a:r>
          </a:p>
          <a:p>
            <a:pPr>
              <a:lnSpc>
                <a:spcPct val="80000"/>
              </a:lnSpc>
              <a:spcBef>
                <a:spcPts val="400"/>
              </a:spcBef>
              <a:buNone/>
            </a:pPr>
            <a:r>
              <a:rPr lang="en-US" altLang="zh-CN" sz="1500" dirty="0">
                <a:cs typeface="Courier New" panose="02070309020205020404" pitchFamily="49" charset="0"/>
              </a:rPr>
              <a:t>{</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int</a:t>
            </a:r>
            <a:r>
              <a:rPr lang="en-US" altLang="zh-CN" sz="1500" dirty="0">
                <a:cs typeface="Courier New" panose="02070309020205020404" pitchFamily="49" charset="0"/>
              </a:rPr>
              <a:t> divisor;</a:t>
            </a:r>
          </a:p>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  if (n &lt;= 1)</a:t>
            </a:r>
          </a:p>
          <a:p>
            <a:pPr>
              <a:lnSpc>
                <a:spcPct val="80000"/>
              </a:lnSpc>
              <a:spcBef>
                <a:spcPts val="400"/>
              </a:spcBef>
              <a:buNone/>
            </a:pPr>
            <a:r>
              <a:rPr lang="en-US" altLang="zh-CN" sz="1500" dirty="0">
                <a:cs typeface="Courier New" panose="02070309020205020404" pitchFamily="49" charset="0"/>
              </a:rPr>
              <a:t>    return false;</a:t>
            </a:r>
          </a:p>
          <a:p>
            <a:pPr>
              <a:lnSpc>
                <a:spcPct val="80000"/>
              </a:lnSpc>
              <a:spcBef>
                <a:spcPts val="400"/>
              </a:spcBef>
              <a:buNone/>
            </a:pPr>
            <a:r>
              <a:rPr lang="en-US" altLang="zh-CN" sz="1500" dirty="0">
                <a:cs typeface="Courier New" panose="02070309020205020404" pitchFamily="49" charset="0"/>
              </a:rPr>
              <a:t>  for (divisor = 2; divisor &lt; n; ++divisor)</a:t>
            </a:r>
          </a:p>
          <a:p>
            <a:pPr>
              <a:lnSpc>
                <a:spcPct val="80000"/>
              </a:lnSpc>
              <a:spcBef>
                <a:spcPts val="400"/>
              </a:spcBef>
              <a:buNone/>
            </a:pPr>
            <a:r>
              <a:rPr lang="en-US" altLang="zh-CN" sz="1500" dirty="0">
                <a:cs typeface="Courier New" panose="02070309020205020404" pitchFamily="49" charset="0"/>
              </a:rPr>
              <a:t>    if (n % divisor == 0)</a:t>
            </a:r>
          </a:p>
          <a:p>
            <a:pPr>
              <a:lnSpc>
                <a:spcPct val="80000"/>
              </a:lnSpc>
              <a:spcBef>
                <a:spcPts val="400"/>
              </a:spcBef>
              <a:buNone/>
            </a:pPr>
            <a:r>
              <a:rPr lang="en-US" altLang="zh-CN" sz="1500" dirty="0">
                <a:cs typeface="Courier New" panose="02070309020205020404" pitchFamily="49" charset="0"/>
              </a:rPr>
              <a:t>      return false;</a:t>
            </a:r>
          </a:p>
          <a:p>
            <a:pPr>
              <a:lnSpc>
                <a:spcPct val="80000"/>
              </a:lnSpc>
              <a:spcBef>
                <a:spcPts val="400"/>
              </a:spcBef>
              <a:buNone/>
            </a:pPr>
            <a:r>
              <a:rPr lang="en-US" altLang="zh-CN" sz="1500" dirty="0">
                <a:cs typeface="Courier New" panose="02070309020205020404" pitchFamily="49" charset="0"/>
              </a:rPr>
              <a:t>  return true;</a:t>
            </a:r>
          </a:p>
          <a:p>
            <a:pPr>
              <a:lnSpc>
                <a:spcPct val="80000"/>
              </a:lnSpc>
              <a:spcBef>
                <a:spcPts val="400"/>
              </a:spcBef>
              <a:buNone/>
            </a:pPr>
            <a:r>
              <a:rPr lang="en-US" altLang="zh-CN" sz="1500" dirty="0">
                <a:cs typeface="Courier New" panose="02070309020205020404" pitchFamily="49" charset="0"/>
              </a:rPr>
              <a:t>}</a:t>
            </a:r>
          </a:p>
          <a:p>
            <a:pPr>
              <a:lnSpc>
                <a:spcPct val="80000"/>
              </a:lnSpc>
              <a:spcBef>
                <a:spcPts val="400"/>
              </a:spcBef>
              <a:buNone/>
            </a:pPr>
            <a:endParaRPr lang="en-US" altLang="zh-CN" sz="1500" dirty="0">
              <a:cs typeface="Courier New" panose="02070309020205020404" pitchFamily="49" charset="0"/>
            </a:endParaRPr>
          </a:p>
          <a:p>
            <a:pPr>
              <a:lnSpc>
                <a:spcPct val="80000"/>
              </a:lnSpc>
              <a:spcBef>
                <a:spcPts val="400"/>
              </a:spcBef>
              <a:buNone/>
            </a:pPr>
            <a:r>
              <a:rPr lang="en-US" altLang="zh-CN" sz="1500" dirty="0" err="1">
                <a:cs typeface="Courier New" panose="02070309020205020404" pitchFamily="49" charset="0"/>
              </a:rPr>
              <a:t>int</a:t>
            </a:r>
            <a:r>
              <a:rPr lang="en-US" altLang="zh-CN" sz="1500" dirty="0">
                <a:cs typeface="Courier New" panose="02070309020205020404" pitchFamily="49" charset="0"/>
              </a:rPr>
              <a:t> main(void)</a:t>
            </a:r>
          </a:p>
          <a:p>
            <a:pPr>
              <a:lnSpc>
                <a:spcPct val="80000"/>
              </a:lnSpc>
              <a:spcBef>
                <a:spcPts val="400"/>
              </a:spcBef>
              <a:buNone/>
            </a:pPr>
            <a:r>
              <a:rPr lang="en-US" altLang="zh-CN" sz="1500" dirty="0">
                <a:cs typeface="Courier New" panose="02070309020205020404" pitchFamily="49" charset="0"/>
              </a:rPr>
              <a:t>{</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int</a:t>
            </a:r>
            <a:r>
              <a:rPr lang="en-US" altLang="zh-CN" sz="1500" dirty="0">
                <a:cs typeface="Courier New" panose="02070309020205020404" pitchFamily="49" charset="0"/>
              </a:rPr>
              <a:t> n;</a:t>
            </a:r>
          </a:p>
          <a:p>
            <a:pPr>
              <a:lnSpc>
                <a:spcPct val="80000"/>
              </a:lnSpc>
              <a:spcBef>
                <a:spcPct val="0"/>
              </a:spcBef>
              <a:buFont typeface="Wingdings" panose="05000000000000000000" pitchFamily="2" charset="2"/>
              <a:buNone/>
            </a:pPr>
            <a:r>
              <a:rPr lang="en-US" altLang="zh-CN" sz="1500" dirty="0">
                <a:cs typeface="Courier New" panose="02070309020205020404" pitchFamily="49" charset="0"/>
              </a:rPr>
              <a:t>  </a:t>
            </a:r>
            <a:r>
              <a:rPr lang="en-US" altLang="zh-CN" sz="1500" dirty="0" err="1">
                <a:cs typeface="Courier New" panose="02070309020205020404" pitchFamily="49" charset="0"/>
              </a:rPr>
              <a:t>printf</a:t>
            </a:r>
            <a:r>
              <a:rPr lang="en-US" altLang="zh-CN" sz="1500" dirty="0">
                <a:cs typeface="Courier New" panose="02070309020205020404" pitchFamily="49" charset="0"/>
              </a:rPr>
              <a:t>("Enter a number: ");</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scanf</a:t>
            </a:r>
            <a:r>
              <a:rPr lang="en-US" altLang="zh-CN" sz="1500" dirty="0">
                <a:cs typeface="Courier New" panose="02070309020205020404" pitchFamily="49" charset="0"/>
              </a:rPr>
              <a:t>("%d", &amp;n);</a:t>
            </a:r>
          </a:p>
          <a:p>
            <a:pPr>
              <a:lnSpc>
                <a:spcPct val="80000"/>
              </a:lnSpc>
              <a:spcBef>
                <a:spcPts val="400"/>
              </a:spcBef>
              <a:buNone/>
            </a:pPr>
            <a:r>
              <a:rPr lang="en-US" altLang="zh-CN" sz="1500" dirty="0">
                <a:cs typeface="Courier New" panose="02070309020205020404" pitchFamily="49" charset="0"/>
              </a:rPr>
              <a:t>  if (</a:t>
            </a:r>
            <a:r>
              <a:rPr lang="en-US" altLang="zh-CN" sz="1500" dirty="0" err="1">
                <a:cs typeface="Courier New" panose="02070309020205020404" pitchFamily="49" charset="0"/>
              </a:rPr>
              <a:t>is_prime</a:t>
            </a:r>
            <a:r>
              <a:rPr lang="en-US" altLang="zh-CN" sz="1500" dirty="0">
                <a:cs typeface="Courier New" panose="02070309020205020404" pitchFamily="49" charset="0"/>
              </a:rPr>
              <a:t>(n))</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printf</a:t>
            </a:r>
            <a:r>
              <a:rPr lang="en-US" altLang="zh-CN" sz="1500" dirty="0">
                <a:cs typeface="Courier New" panose="02070309020205020404" pitchFamily="49" charset="0"/>
              </a:rPr>
              <a:t>("Prime\n");</a:t>
            </a:r>
          </a:p>
          <a:p>
            <a:pPr>
              <a:lnSpc>
                <a:spcPct val="80000"/>
              </a:lnSpc>
              <a:spcBef>
                <a:spcPts val="400"/>
              </a:spcBef>
              <a:buNone/>
            </a:pPr>
            <a:r>
              <a:rPr lang="en-US" altLang="zh-CN" sz="1500" dirty="0">
                <a:cs typeface="Courier New" panose="02070309020205020404" pitchFamily="49" charset="0"/>
              </a:rPr>
              <a:t>  else</a:t>
            </a:r>
          </a:p>
          <a:p>
            <a:pPr>
              <a:lnSpc>
                <a:spcPct val="80000"/>
              </a:lnSpc>
              <a:spcBef>
                <a:spcPts val="400"/>
              </a:spcBef>
              <a:buNone/>
            </a:pPr>
            <a:r>
              <a:rPr lang="en-US" altLang="zh-CN" sz="1500" dirty="0">
                <a:cs typeface="Courier New" panose="02070309020205020404" pitchFamily="49" charset="0"/>
              </a:rPr>
              <a:t>    </a:t>
            </a:r>
            <a:r>
              <a:rPr lang="en-US" altLang="zh-CN" sz="1500" dirty="0" err="1">
                <a:cs typeface="Courier New" panose="02070309020205020404" pitchFamily="49" charset="0"/>
              </a:rPr>
              <a:t>printf</a:t>
            </a:r>
            <a:r>
              <a:rPr lang="en-US" altLang="zh-CN" sz="1500" dirty="0">
                <a:cs typeface="Courier New" panose="02070309020205020404" pitchFamily="49" charset="0"/>
              </a:rPr>
              <a:t>("Not prime\n");</a:t>
            </a:r>
          </a:p>
          <a:p>
            <a:pPr>
              <a:lnSpc>
                <a:spcPct val="80000"/>
              </a:lnSpc>
              <a:spcBef>
                <a:spcPts val="400"/>
              </a:spcBef>
              <a:buNone/>
            </a:pPr>
            <a:r>
              <a:rPr lang="en-US" altLang="zh-CN" sz="1500" dirty="0">
                <a:cs typeface="Courier New" panose="02070309020205020404" pitchFamily="49" charset="0"/>
              </a:rPr>
              <a:t>  return 0;</a:t>
            </a:r>
          </a:p>
          <a:p>
            <a:pPr>
              <a:lnSpc>
                <a:spcPct val="80000"/>
              </a:lnSpc>
              <a:spcBef>
                <a:spcPts val="400"/>
              </a:spcBef>
              <a:buNone/>
            </a:pPr>
            <a:r>
              <a:rPr lang="en-US" altLang="zh-CN" sz="1500" dirty="0">
                <a:cs typeface="Courier New" panose="02070309020205020404" pitchFamily="49" charset="0"/>
              </a:rPr>
              <a:t>}</a:t>
            </a:r>
          </a:p>
          <a:p>
            <a:endParaRPr lang="zh-CN" altLang="en-US" sz="1500" dirty="0">
              <a:cs typeface="Courier New" panose="02070309020205020404" pitchFamily="49" charset="0"/>
            </a:endParaRPr>
          </a:p>
        </p:txBody>
      </p:sp>
      <p:sp>
        <p:nvSpPr>
          <p:cNvPr id="5" name="圆角矩形标注 4"/>
          <p:cNvSpPr/>
          <p:nvPr/>
        </p:nvSpPr>
        <p:spPr bwMode="auto">
          <a:xfrm>
            <a:off x="6057900" y="685800"/>
            <a:ext cx="4724400" cy="914400"/>
          </a:xfrm>
          <a:prstGeom prst="wedgeRoundRectCallout">
            <a:avLst>
              <a:gd name="adj1" fmla="val -61522"/>
              <a:gd name="adj2" fmla="val 4394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这个程序有没有效率的问题呢？</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6057900" y="1905000"/>
            <a:ext cx="4724400" cy="914400"/>
          </a:xfrm>
          <a:prstGeom prst="wedgeRoundRectCallout">
            <a:avLst>
              <a:gd name="adj1" fmla="val -24324"/>
              <a:gd name="adj2" fmla="val -67770"/>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肯定有。当</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比较大时，循环次数很多</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6057900" y="3200400"/>
            <a:ext cx="4724400" cy="914400"/>
          </a:xfrm>
          <a:prstGeom prst="wedgeRoundRectCallout">
            <a:avLst>
              <a:gd name="adj1" fmla="val -61220"/>
              <a:gd name="adj2" fmla="val -2714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怎样改进呢？</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6057900" y="4572000"/>
            <a:ext cx="4724400" cy="914400"/>
          </a:xfrm>
          <a:prstGeom prst="wedgeRoundRectCallout">
            <a:avLst>
              <a:gd name="adj1" fmla="val -24324"/>
              <a:gd name="adj2" fmla="val -67770"/>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循环到</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的平方根就可以了</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p>
          <a:p>
            <a:pPr lvl="0" algn="just"/>
            <a:r>
              <a:rPr lang="en-US" altLang="zh-CN" sz="1400" b="1" i="1">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for (divisor = 2; divisor * divisor &lt;= n; ++divisor) …</a:t>
            </a:r>
            <a:endParaRPr lang="zh-CN" altLang="en-US" sz="1400" b="1" i="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0036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函数的定义和调用</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000066"/>
                </a:solidFill>
                <a:effectLst>
                  <a:outerShdw blurRad="38100" dist="38100" dir="2700000" algn="tl">
                    <a:srgbClr val="C0C0C0"/>
                  </a:outerShdw>
                </a:effectLst>
                <a:latin typeface="方正姚体" pitchFamily="2" charset="-122"/>
                <a:ea typeface="方正姚体" pitchFamily="2" charset="-122"/>
              </a:rPr>
              <a:t>函数声明</a:t>
            </a:r>
            <a:endParaRPr kumimoji="1" lang="en-US" altLang="zh-CN" sz="3200" b="1" dirty="0">
              <a:solidFill>
                <a:srgbClr val="000066"/>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实际参数</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rPr>
              <a:t>return</a:t>
            </a: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语句</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程序终止</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递归</a:t>
            </a:r>
          </a:p>
        </p:txBody>
      </p:sp>
    </p:spTree>
    <p:extLst>
      <p:ext uri="{BB962C8B-B14F-4D97-AF65-F5344CB8AC3E}">
        <p14:creationId xmlns:p14="http://schemas.microsoft.com/office/powerpoint/2010/main" val="3707582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5400" dirty="0"/>
              <a:t>9.2 </a:t>
            </a:r>
            <a:r>
              <a:rPr lang="zh-CN" altLang="en-US" sz="5400" dirty="0"/>
              <a:t>函数声明</a:t>
            </a:r>
          </a:p>
        </p:txBody>
      </p:sp>
      <p:sp>
        <p:nvSpPr>
          <p:cNvPr id="3" name="内容占位符 2"/>
          <p:cNvSpPr>
            <a:spLocks noGrp="1"/>
          </p:cNvSpPr>
          <p:nvPr>
            <p:ph idx="1"/>
          </p:nvPr>
        </p:nvSpPr>
        <p:spPr>
          <a:xfrm>
            <a:off x="304800" y="1905000"/>
            <a:ext cx="11582400" cy="4648200"/>
          </a:xfrm>
        </p:spPr>
        <p:txBody>
          <a:bodyPr/>
          <a:lstStyle/>
          <a:p>
            <a:pPr algn="just">
              <a:lnSpc>
                <a:spcPct val="150000"/>
              </a:lnSpc>
              <a:spcBef>
                <a:spcPts val="1200"/>
              </a:spcBef>
            </a:pPr>
            <a:r>
              <a:rPr lang="en-US" altLang="zh-CN" sz="3200" b="1" dirty="0">
                <a:latin typeface="宋体" panose="02010600030101010101" pitchFamily="2" charset="-122"/>
                <a:ea typeface="宋体" panose="02010600030101010101" pitchFamily="2" charset="-122"/>
              </a:rPr>
              <a:t>C</a:t>
            </a:r>
            <a:r>
              <a:rPr lang="zh-CN" altLang="en-US" sz="3200" b="1" dirty="0">
                <a:latin typeface="宋体" panose="02010600030101010101" pitchFamily="2" charset="-122"/>
                <a:ea typeface="宋体" panose="02010600030101010101" pitchFamily="2" charset="-122"/>
              </a:rPr>
              <a:t>语言没有要求函数的定义必须放置在调用它之前。</a:t>
            </a:r>
            <a:endParaRPr lang="en-US" altLang="zh-CN" sz="3200" b="1" dirty="0">
              <a:latin typeface="宋体" panose="02010600030101010101" pitchFamily="2" charset="-122"/>
              <a:ea typeface="宋体" panose="02010600030101010101" pitchFamily="2" charset="-122"/>
            </a:endParaRPr>
          </a:p>
          <a:p>
            <a:pPr algn="just">
              <a:lnSpc>
                <a:spcPct val="150000"/>
              </a:lnSpc>
              <a:spcBef>
                <a:spcPts val="1200"/>
              </a:spcBef>
            </a:pPr>
            <a:r>
              <a:rPr lang="zh-CN" altLang="en-US" sz="3200" b="1" dirty="0">
                <a:latin typeface="宋体" panose="02010600030101010101" pitchFamily="2" charset="-122"/>
                <a:ea typeface="宋体" panose="02010600030101010101" pitchFamily="2" charset="-122"/>
              </a:rPr>
              <a:t>当把函数的定义放置在</a:t>
            </a:r>
            <a:r>
              <a:rPr lang="en-US" altLang="zh-CN" sz="3200" b="1" dirty="0">
                <a:latin typeface="宋体" panose="02010600030101010101" pitchFamily="2" charset="-122"/>
                <a:ea typeface="宋体" panose="02010600030101010101" pitchFamily="2" charset="-122"/>
              </a:rPr>
              <a:t>main</a:t>
            </a:r>
            <a:r>
              <a:rPr lang="zh-CN" altLang="en-US" sz="3200" b="1" dirty="0">
                <a:latin typeface="宋体" panose="02010600030101010101" pitchFamily="2" charset="-122"/>
                <a:ea typeface="宋体" panose="02010600030101010101" pitchFamily="2" charset="-122"/>
              </a:rPr>
              <a:t>函数的定义之后，会出现什么问题呢？</a:t>
            </a:r>
          </a:p>
          <a:p>
            <a:pPr>
              <a:lnSpc>
                <a:spcPct val="150000"/>
              </a:lnSpc>
              <a:spcBef>
                <a:spcPts val="1200"/>
              </a:spcBef>
              <a:buFont typeface="Wingdings" panose="05000000000000000000" pitchFamily="2" charset="2"/>
              <a:buNone/>
            </a:pPr>
            <a:r>
              <a:rPr lang="en-US" altLang="zh-CN" sz="3200" b="1" dirty="0">
                <a:latin typeface="宋体" panose="02010600030101010101" pitchFamily="2" charset="-122"/>
                <a:ea typeface="宋体" panose="02010600030101010101" pitchFamily="2" charset="-122"/>
                <a:cs typeface="Courier New" panose="02070309020205020404" pitchFamily="49" charset="0"/>
              </a:rPr>
              <a:t>	 </a:t>
            </a:r>
          </a:p>
        </p:txBody>
      </p:sp>
    </p:spTree>
    <p:extLst>
      <p:ext uri="{BB962C8B-B14F-4D97-AF65-F5344CB8AC3E}">
        <p14:creationId xmlns:p14="http://schemas.microsoft.com/office/powerpoint/2010/main" val="302867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4" name="Content Placeholder 2">
            <a:extLst>
              <a:ext uri="{FF2B5EF4-FFF2-40B4-BE49-F238E27FC236}">
                <a16:creationId xmlns:a16="http://schemas.microsoft.com/office/drawing/2014/main" id="{D2791167-E3A2-4D36-954E-462F9829731A}"/>
              </a:ext>
            </a:extLst>
          </p:cNvPr>
          <p:cNvSpPr>
            <a:spLocks noGrp="1"/>
          </p:cNvSpPr>
          <p:nvPr>
            <p:ph idx="4294967295"/>
          </p:nvPr>
        </p:nvSpPr>
        <p:spPr>
          <a:xfrm>
            <a:off x="533400" y="381000"/>
            <a:ext cx="8153400" cy="6248400"/>
          </a:xfrm>
        </p:spPr>
        <p:txBody>
          <a:bodyPr vert="horz" wrap="square" lIns="92075" tIns="46038" rIns="92075" bIns="46038" numCol="1" anchor="t" anchorCtr="0" compatLnSpc="1">
            <a:prstTxWarp prst="textNoShape">
              <a:avLst/>
            </a:prstTxWarp>
          </a:bodyPr>
          <a:lstStyle/>
          <a:p>
            <a:pPr>
              <a:spcBef>
                <a:spcPts val="6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average.c</a:t>
            </a:r>
            <a:r>
              <a:rPr lang="en-US" altLang="zh-CN" sz="2200" dirty="0">
                <a:latin typeface="Times New Roman" panose="02020603050405020304" pitchFamily="18" charset="0"/>
                <a:cs typeface="Courier New" panose="02070309020205020404" pitchFamily="49" charset="0"/>
              </a:rPr>
              <a:t>*/</a:t>
            </a:r>
          </a:p>
          <a:p>
            <a:pPr>
              <a:spcBef>
                <a:spcPts val="200"/>
              </a:spcBef>
              <a:buNone/>
            </a:pPr>
            <a:r>
              <a:rPr lang="en-US" altLang="zh-CN" sz="2200" dirty="0">
                <a:latin typeface="Times New Roman" panose="02020603050405020304" pitchFamily="18" charset="0"/>
                <a:cs typeface="Courier New" panose="02070309020205020404" pitchFamily="49" charset="0"/>
              </a:rPr>
              <a:t>#include &lt;</a:t>
            </a:r>
            <a:r>
              <a:rPr lang="en-US" altLang="zh-CN" sz="2200" dirty="0" err="1">
                <a:latin typeface="Times New Roman" panose="02020603050405020304" pitchFamily="18" charset="0"/>
                <a:cs typeface="Courier New" panose="02070309020205020404" pitchFamily="49" charset="0"/>
              </a:rPr>
              <a:t>stdio.h</a:t>
            </a:r>
            <a:r>
              <a:rPr lang="en-US" altLang="zh-CN" sz="2200" dirty="0">
                <a:latin typeface="Times New Roman" panose="02020603050405020304" pitchFamily="18" charset="0"/>
                <a:cs typeface="Courier New" panose="02070309020205020404" pitchFamily="49" charset="0"/>
              </a:rPr>
              <a:t>&gt;</a:t>
            </a:r>
          </a:p>
          <a:p>
            <a:pPr>
              <a:lnSpc>
                <a:spcPct val="70000"/>
              </a:lnSpc>
              <a:spcBef>
                <a:spcPct val="0"/>
              </a:spcBef>
              <a:buFont typeface="Wingdings" panose="05000000000000000000" pitchFamily="2" charset="2"/>
              <a:buNone/>
            </a:pPr>
            <a:endParaRPr lang="en-US" altLang="zh-CN" sz="2200" dirty="0">
              <a:latin typeface="Times New Roman" panose="02020603050405020304" pitchFamily="18" charset="0"/>
              <a:cs typeface="Courier New" panose="02070309020205020404" pitchFamily="49" charset="0"/>
            </a:endParaRP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int main(void)</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double x, y, z;</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("Enter three numbers: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scanf</a:t>
            </a:r>
            <a:r>
              <a:rPr lang="en-US" altLang="zh-CN" sz="2200" dirty="0">
                <a:latin typeface="Times New Roman" panose="02020603050405020304" pitchFamily="18" charset="0"/>
                <a:cs typeface="Courier New" panose="02070309020205020404" pitchFamily="49" charset="0"/>
              </a:rPr>
              <a:t>("%</a:t>
            </a:r>
            <a:r>
              <a:rPr lang="en-US" altLang="zh-CN" sz="2200" dirty="0" err="1">
                <a:latin typeface="Times New Roman" panose="02020603050405020304" pitchFamily="18" charset="0"/>
                <a:cs typeface="Courier New" panose="02070309020205020404" pitchFamily="49" charset="0"/>
              </a:rPr>
              <a:t>lf%lf%lf</a:t>
            </a:r>
            <a:r>
              <a:rPr lang="en-US" altLang="zh-CN" sz="2200" dirty="0">
                <a:latin typeface="Times New Roman" panose="02020603050405020304" pitchFamily="18" charset="0"/>
                <a:cs typeface="Courier New" panose="02070309020205020404" pitchFamily="49" charset="0"/>
              </a:rPr>
              <a:t>", &amp;x, &amp;y, &amp;z);</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y, </a:t>
            </a:r>
            <a:r>
              <a:rPr lang="en-US" altLang="zh-CN" sz="2200" dirty="0">
                <a:solidFill>
                  <a:srgbClr val="C00000"/>
                </a:solidFill>
                <a:latin typeface="Times New Roman" panose="02020603050405020304" pitchFamily="18" charset="0"/>
                <a:cs typeface="Courier New" panose="02070309020205020404" pitchFamily="49" charset="0"/>
              </a:rPr>
              <a:t>average(x, y)</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y, z, </a:t>
            </a:r>
            <a:r>
              <a:rPr lang="en-US" altLang="zh-CN" sz="2200" dirty="0">
                <a:solidFill>
                  <a:srgbClr val="C00000"/>
                </a:solidFill>
                <a:latin typeface="Times New Roman" panose="02020603050405020304" pitchFamily="18" charset="0"/>
                <a:cs typeface="Courier New" panose="02070309020205020404" pitchFamily="49" charset="0"/>
              </a:rPr>
              <a:t>average(y, z)</a:t>
            </a: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a:t>
            </a:r>
            <a:r>
              <a:rPr lang="en-US" altLang="zh-CN" sz="2200" dirty="0" err="1">
                <a:latin typeface="Times New Roman" panose="02020603050405020304" pitchFamily="18" charset="0"/>
                <a:cs typeface="Courier New" panose="02070309020205020404" pitchFamily="49" charset="0"/>
              </a:rPr>
              <a:t>printf</a:t>
            </a:r>
            <a:r>
              <a:rPr lang="en-US" altLang="zh-CN" sz="2200" dirty="0">
                <a:latin typeface="Times New Roman" panose="02020603050405020304" pitchFamily="18" charset="0"/>
                <a:cs typeface="Courier New" panose="02070309020205020404" pitchFamily="49" charset="0"/>
              </a:rPr>
              <a:t>("Average of %g and %g: %g\n", x, z, </a:t>
            </a:r>
            <a:r>
              <a:rPr lang="en-US" altLang="zh-CN" sz="2200" dirty="0">
                <a:solidFill>
                  <a:srgbClr val="C00000"/>
                </a:solidFill>
                <a:latin typeface="Times New Roman" panose="02020603050405020304" pitchFamily="18" charset="0"/>
                <a:cs typeface="Courier New" panose="02070309020205020404" pitchFamily="49" charset="0"/>
              </a:rPr>
              <a:t>average(x, z)</a:t>
            </a:r>
            <a:r>
              <a:rPr lang="en-US" altLang="zh-CN" sz="2200" dirty="0">
                <a:latin typeface="Times New Roman" panose="02020603050405020304" pitchFamily="18" charset="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latin typeface="Times New Roman" panose="02020603050405020304" pitchFamily="18" charset="0"/>
                <a:cs typeface="Courier New" panose="02070309020205020404" pitchFamily="49" charset="0"/>
              </a:rPr>
              <a:t> </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0;</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endParaRPr lang="en-US" altLang="zh-CN" sz="2200" dirty="0">
              <a:latin typeface="Times New Roman" panose="02020603050405020304" pitchFamily="18" charset="0"/>
              <a:cs typeface="Courier New" panose="02070309020205020404" pitchFamily="49" charset="0"/>
            </a:endParaRP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double average(double a, double b)</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  return (a + b) / 2;</a:t>
            </a:r>
          </a:p>
          <a:p>
            <a:pPr>
              <a:lnSpc>
                <a:spcPct val="80000"/>
              </a:lnSpc>
              <a:spcBef>
                <a:spcPts val="400"/>
              </a:spcBef>
              <a:buNone/>
            </a:pPr>
            <a:r>
              <a:rPr lang="en-US" altLang="zh-CN" sz="2200" dirty="0">
                <a:latin typeface="Times New Roman" panose="02020603050405020304" pitchFamily="18" charset="0"/>
                <a:cs typeface="Courier New" panose="02070309020205020404" pitchFamily="49" charset="0"/>
              </a:rPr>
              <a:t>}</a:t>
            </a:r>
          </a:p>
          <a:p>
            <a:pPr>
              <a:lnSpc>
                <a:spcPct val="80000"/>
              </a:lnSpc>
              <a:spcBef>
                <a:spcPts val="400"/>
              </a:spcBef>
              <a:buNone/>
            </a:pPr>
            <a:endParaRPr lang="en-US" altLang="zh-CN" sz="2200" dirty="0">
              <a:latin typeface="Times New Roman" panose="02020603050405020304" pitchFamily="18" charset="0"/>
              <a:cs typeface="Courier New" panose="02070309020205020404" pitchFamily="49" charset="0"/>
            </a:endParaRPr>
          </a:p>
        </p:txBody>
      </p:sp>
      <p:sp>
        <p:nvSpPr>
          <p:cNvPr id="4" name="矩形 3">
            <a:extLst>
              <a:ext uri="{FF2B5EF4-FFF2-40B4-BE49-F238E27FC236}">
                <a16:creationId xmlns:a16="http://schemas.microsoft.com/office/drawing/2014/main" id="{66CF12FB-2F25-42B9-99F4-511B30B8FDDC}"/>
              </a:ext>
            </a:extLst>
          </p:cNvPr>
          <p:cNvSpPr/>
          <p:nvPr/>
        </p:nvSpPr>
        <p:spPr>
          <a:xfrm>
            <a:off x="5334000" y="533400"/>
            <a:ext cx="6705600" cy="2569934"/>
          </a:xfrm>
          <a:prstGeom prst="rect">
            <a:avLst/>
          </a:prstGeom>
          <a:solidFill>
            <a:srgbClr val="FFFF00"/>
          </a:solidFill>
        </p:spPr>
        <p:txBody>
          <a:bodyPr wrap="square">
            <a:spAutoFit/>
          </a:bodyPr>
          <a:lstStyle/>
          <a:p>
            <a:pPr marL="342900" indent="-342900">
              <a:buFont typeface="Arial" panose="020B0604020202020204" pitchFamily="34" charset="0"/>
              <a:buChar char="•"/>
            </a:pPr>
            <a:r>
              <a:rPr lang="en-US" altLang="zh-CN" sz="2300" b="1" dirty="0">
                <a:latin typeface="+mn-ea"/>
              </a:rPr>
              <a:t>[Error] D:\test\test.c:18: error: conflicting types for 'average</a:t>
            </a:r>
          </a:p>
          <a:p>
            <a:pPr marL="342900" indent="-342900">
              <a:buFont typeface="Arial" panose="020B0604020202020204" pitchFamily="34" charset="0"/>
              <a:buChar char="•"/>
            </a:pPr>
            <a:r>
              <a:rPr lang="en-US" altLang="zh-CN" sz="2300" b="1" dirty="0">
                <a:latin typeface="+mn-ea"/>
              </a:rPr>
              <a:t>[Error] D:\test\test.c:10: error: previous implicit declaration of 'average' was here</a:t>
            </a:r>
          </a:p>
          <a:p>
            <a:pPr marL="342900" indent="-342900">
              <a:buFont typeface="Arial" panose="020B0604020202020204" pitchFamily="34" charset="0"/>
              <a:buChar char="•"/>
            </a:pPr>
            <a:r>
              <a:rPr lang="zh-CN" altLang="en-US" sz="2300" b="1" dirty="0">
                <a:latin typeface="+mn-ea"/>
              </a:rPr>
              <a:t>[Error] C:\Users\Lenovo\Documents\C</a:t>
            </a:r>
            <a:r>
              <a:rPr lang="en-US" altLang="zh-CN" sz="2300" b="1" dirty="0">
                <a:latin typeface="+mn-ea"/>
              </a:rPr>
              <a:t>-</a:t>
            </a:r>
            <a:r>
              <a:rPr lang="zh-CN" altLang="en-US" sz="2300" b="1" dirty="0">
                <a:latin typeface="+mn-ea"/>
              </a:rPr>
              <a:t>Free \ Temp\</a:t>
            </a:r>
            <a:r>
              <a:rPr lang="en-US" altLang="zh-CN" sz="2300" b="1" dirty="0">
                <a:latin typeface="+mn-ea"/>
              </a:rPr>
              <a:t>test</a:t>
            </a:r>
            <a:r>
              <a:rPr lang="zh-CN" altLang="en-US" sz="2300" b="1" dirty="0">
                <a:latin typeface="+mn-ea"/>
              </a:rPr>
              <a:t>.cpp:8: error: `average' was not declared in this scope</a:t>
            </a:r>
          </a:p>
        </p:txBody>
      </p:sp>
    </p:spTree>
    <p:extLst>
      <p:ext uri="{BB962C8B-B14F-4D97-AF65-F5344CB8AC3E}">
        <p14:creationId xmlns:p14="http://schemas.microsoft.com/office/powerpoint/2010/main" val="140770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a:xfrm>
            <a:off x="304800" y="1295400"/>
            <a:ext cx="11582400" cy="5181600"/>
          </a:xfrm>
        </p:spPr>
        <p:txBody>
          <a:bodyPr/>
          <a:lstStyle/>
          <a:p>
            <a:pPr>
              <a:lnSpc>
                <a:spcPct val="125000"/>
              </a:lnSpc>
              <a:spcAft>
                <a:spcPts val="600"/>
              </a:spcAft>
            </a:pPr>
            <a:r>
              <a:rPr lang="zh-CN" altLang="en-US" sz="2400" dirty="0">
                <a:ea typeface="+mn-ea"/>
              </a:rPr>
              <a:t>当遇到</a:t>
            </a:r>
            <a:r>
              <a:rPr lang="en-US" altLang="zh-CN" sz="2400" dirty="0">
                <a:ea typeface="+mn-ea"/>
              </a:rPr>
              <a:t>main</a:t>
            </a:r>
            <a:r>
              <a:rPr lang="zh-CN" altLang="en-US" sz="2400" dirty="0">
                <a:ea typeface="+mn-ea"/>
              </a:rPr>
              <a:t>函数中第一个</a:t>
            </a:r>
            <a:r>
              <a:rPr lang="en-US" altLang="zh-CN" sz="2400" dirty="0">
                <a:ea typeface="+mn-ea"/>
              </a:rPr>
              <a:t>average</a:t>
            </a:r>
            <a:r>
              <a:rPr lang="zh-CN" altLang="en-US" sz="2400" dirty="0">
                <a:ea typeface="+mn-ea"/>
              </a:rPr>
              <a:t>函数调用时，编译器没有任何关于</a:t>
            </a:r>
            <a:r>
              <a:rPr lang="en-US" altLang="zh-CN" sz="2400" dirty="0">
                <a:ea typeface="+mn-ea"/>
              </a:rPr>
              <a:t>average</a:t>
            </a:r>
            <a:r>
              <a:rPr lang="zh-CN" altLang="en-US" sz="2400" dirty="0">
                <a:ea typeface="+mn-ea"/>
              </a:rPr>
              <a:t>函数的信息。</a:t>
            </a:r>
            <a:endParaRPr lang="en-US" altLang="zh-CN" sz="2400" dirty="0">
              <a:ea typeface="+mn-ea"/>
            </a:endParaRPr>
          </a:p>
          <a:p>
            <a:pPr>
              <a:lnSpc>
                <a:spcPct val="125000"/>
              </a:lnSpc>
              <a:spcAft>
                <a:spcPts val="600"/>
              </a:spcAft>
            </a:pPr>
            <a:r>
              <a:rPr lang="zh-CN" altLang="en-US" sz="2400" dirty="0">
                <a:ea typeface="+mn-ea"/>
              </a:rPr>
              <a:t>但是，编译器没有产生错误信息，而是假设</a:t>
            </a:r>
            <a:r>
              <a:rPr lang="en-US" altLang="zh-CN" sz="2400" dirty="0">
                <a:ea typeface="+mn-ea"/>
              </a:rPr>
              <a:t>average</a:t>
            </a:r>
            <a:r>
              <a:rPr lang="zh-CN" altLang="en-US" sz="2400" dirty="0">
                <a:ea typeface="+mn-ea"/>
              </a:rPr>
              <a:t>函数返回</a:t>
            </a:r>
            <a:r>
              <a:rPr lang="en-US" altLang="zh-CN" sz="2400" dirty="0" err="1">
                <a:ea typeface="+mn-ea"/>
              </a:rPr>
              <a:t>int</a:t>
            </a:r>
            <a:r>
              <a:rPr lang="zh-CN" altLang="en-US" sz="2400" dirty="0">
                <a:ea typeface="+mn-ea"/>
              </a:rPr>
              <a:t>型的值。我们将其称为编译器为该函数创建了一个隐式声明</a:t>
            </a:r>
            <a:r>
              <a:rPr lang="en-US" altLang="zh-CN" sz="2400" dirty="0">
                <a:ea typeface="+mn-ea"/>
              </a:rPr>
              <a:t>(implicit declaration)</a:t>
            </a:r>
            <a:r>
              <a:rPr lang="zh-CN" altLang="en-US" sz="2400" dirty="0">
                <a:ea typeface="+mn-ea"/>
              </a:rPr>
              <a:t>。</a:t>
            </a:r>
            <a:endParaRPr lang="en-US" altLang="zh-CN" sz="2400" dirty="0">
              <a:ea typeface="+mn-ea"/>
            </a:endParaRPr>
          </a:p>
          <a:p>
            <a:pPr>
              <a:lnSpc>
                <a:spcPct val="125000"/>
              </a:lnSpc>
              <a:spcAft>
                <a:spcPts val="600"/>
              </a:spcAft>
            </a:pPr>
            <a:r>
              <a:rPr lang="zh-CN" altLang="en-US" sz="2400" dirty="0">
                <a:ea typeface="+mn-ea"/>
              </a:rPr>
              <a:t>编译器无法检查传递给</a:t>
            </a:r>
            <a:r>
              <a:rPr lang="en-US" altLang="zh-CN" sz="2400" dirty="0">
                <a:ea typeface="+mn-ea"/>
                <a:cs typeface="Courier New" panose="02070309020205020404" pitchFamily="49" charset="0"/>
              </a:rPr>
              <a:t>average</a:t>
            </a:r>
            <a:r>
              <a:rPr lang="zh-CN" altLang="en-US" sz="2400" dirty="0">
                <a:ea typeface="+mn-ea"/>
                <a:cs typeface="Courier New" panose="02070309020205020404" pitchFamily="49" charset="0"/>
              </a:rPr>
              <a:t>的实参个数和实参类型是否正确。</a:t>
            </a:r>
            <a:r>
              <a:rPr lang="zh-CN" altLang="en-US" sz="2400" dirty="0">
                <a:ea typeface="+mn-ea"/>
              </a:rPr>
              <a:t>它只能进行默认的实际参数提升并期待最好情况的发生。</a:t>
            </a:r>
            <a:endParaRPr lang="en-US" altLang="zh-CN" sz="2400" dirty="0">
              <a:ea typeface="+mn-ea"/>
            </a:endParaRPr>
          </a:p>
          <a:p>
            <a:pPr>
              <a:lnSpc>
                <a:spcPct val="125000"/>
              </a:lnSpc>
              <a:spcAft>
                <a:spcPts val="600"/>
              </a:spcAft>
            </a:pPr>
            <a:r>
              <a:rPr lang="zh-CN" altLang="en-US" sz="2400" dirty="0">
                <a:ea typeface="+mn-ea"/>
              </a:rPr>
              <a:t>当编译器在后面遇到了</a:t>
            </a:r>
            <a:r>
              <a:rPr lang="en-US" altLang="zh-CN" sz="2400" dirty="0">
                <a:ea typeface="+mn-ea"/>
              </a:rPr>
              <a:t>average</a:t>
            </a:r>
            <a:r>
              <a:rPr lang="zh-CN" altLang="en-US" sz="2400" dirty="0">
                <a:ea typeface="+mn-ea"/>
              </a:rPr>
              <a:t>的定义时，它发现该函数返回值实际是</a:t>
            </a:r>
            <a:r>
              <a:rPr lang="en-US" altLang="zh-CN" sz="2400" dirty="0">
                <a:ea typeface="+mn-ea"/>
              </a:rPr>
              <a:t>double</a:t>
            </a:r>
            <a:r>
              <a:rPr lang="zh-CN" altLang="en-US" sz="2400" dirty="0">
                <a:ea typeface="+mn-ea"/>
              </a:rPr>
              <a:t>而非</a:t>
            </a:r>
            <a:r>
              <a:rPr lang="en-US" altLang="zh-CN" sz="2400" dirty="0" err="1">
                <a:ea typeface="+mn-ea"/>
              </a:rPr>
              <a:t>int</a:t>
            </a:r>
            <a:r>
              <a:rPr lang="zh-CN" altLang="en-US" sz="2400" dirty="0">
                <a:ea typeface="+mn-ea"/>
              </a:rPr>
              <a:t>，结果我们将得到一条错误消息的提示。</a:t>
            </a:r>
            <a:endParaRPr lang="en-US" altLang="zh-CN" sz="2400" dirty="0">
              <a:ea typeface="+mn-ea"/>
            </a:endParaRPr>
          </a:p>
          <a:p>
            <a:pPr>
              <a:lnSpc>
                <a:spcPct val="125000"/>
              </a:lnSpc>
              <a:spcAft>
                <a:spcPts val="600"/>
              </a:spcAft>
            </a:pPr>
            <a:r>
              <a:rPr lang="zh-CN" altLang="en-US" sz="2400" dirty="0">
                <a:ea typeface="+mn-ea"/>
              </a:rPr>
              <a:t>为了避免定义前调用这类问题的发生，一种方法是安排程序，使每个函数的定义都在此函数调用之前进行。</a:t>
            </a:r>
          </a:p>
        </p:txBody>
      </p:sp>
    </p:spTree>
    <p:extLst>
      <p:ext uri="{BB962C8B-B14F-4D97-AF65-F5344CB8AC3E}">
        <p14:creationId xmlns:p14="http://schemas.microsoft.com/office/powerpoint/2010/main" val="12697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800" dirty="0"/>
              <a:t>可惜的是，有时无法进行这类安排。即使做了这类安排，也会因为按照不自然的顺序放置函数定义，使程序难以阅读。</a:t>
            </a:r>
            <a:endParaRPr lang="en-US" altLang="zh-CN" sz="2800" dirty="0"/>
          </a:p>
          <a:p>
            <a:r>
              <a:rPr lang="zh-CN" altLang="en-US" sz="2800" dirty="0"/>
              <a:t>幸运的是，</a:t>
            </a:r>
            <a:r>
              <a:rPr lang="en-US" altLang="zh-CN" sz="2800" dirty="0"/>
              <a:t>C</a:t>
            </a:r>
            <a:r>
              <a:rPr lang="zh-CN" altLang="en-US" sz="2800" dirty="0"/>
              <a:t>语言提供了一种更好的解决办法：在调用前声明</a:t>
            </a:r>
            <a:r>
              <a:rPr lang="en-US" altLang="zh-CN" sz="2800" dirty="0"/>
              <a:t>(declare)</a:t>
            </a:r>
            <a:r>
              <a:rPr lang="zh-CN" altLang="en-US" sz="2800" dirty="0"/>
              <a:t>每个函数。</a:t>
            </a:r>
            <a:endParaRPr lang="en-US" altLang="zh-CN" sz="2800" dirty="0"/>
          </a:p>
          <a:p>
            <a:r>
              <a:rPr lang="zh-CN" altLang="en-US" sz="2800" dirty="0"/>
              <a:t>函数声明</a:t>
            </a:r>
            <a:r>
              <a:rPr lang="en-US" altLang="zh-CN" sz="2800" dirty="0"/>
              <a:t>(function declaration)</a:t>
            </a:r>
            <a:r>
              <a:rPr lang="zh-CN" altLang="en-US" sz="2800" dirty="0"/>
              <a:t>使得编译器对函数进行概要浏览，而函数的完整定义稍后再出现。函数声明的一般形式：</a:t>
            </a:r>
            <a:endParaRPr lang="en-US" altLang="zh-CN" sz="2800" dirty="0"/>
          </a:p>
          <a:p>
            <a:pPr>
              <a:lnSpc>
                <a:spcPct val="80000"/>
              </a:lnSpc>
              <a:spcBef>
                <a:spcPts val="1200"/>
              </a:spcBef>
              <a:buNone/>
            </a:pPr>
            <a:r>
              <a:rPr lang="en-US" altLang="zh-CN" sz="2800" b="1" i="1" dirty="0">
                <a:solidFill>
                  <a:srgbClr val="FF0000"/>
                </a:solidFill>
              </a:rPr>
              <a:t>	</a:t>
            </a:r>
          </a:p>
          <a:p>
            <a:pPr>
              <a:lnSpc>
                <a:spcPct val="80000"/>
              </a:lnSpc>
              <a:spcBef>
                <a:spcPts val="1200"/>
              </a:spcBef>
              <a:buNone/>
            </a:pPr>
            <a:r>
              <a:rPr lang="en-US" altLang="zh-CN" sz="2800" b="1" i="1" dirty="0">
                <a:solidFill>
                  <a:srgbClr val="FF0000"/>
                </a:solidFill>
              </a:rPr>
              <a:t>	</a:t>
            </a:r>
            <a:r>
              <a:rPr lang="zh-CN" altLang="en-US" sz="2800" b="1" i="1" dirty="0">
                <a:solidFill>
                  <a:srgbClr val="FF0000"/>
                </a:solidFill>
              </a:rPr>
              <a:t>返回类型</a:t>
            </a:r>
            <a:r>
              <a:rPr lang="zh-CN" altLang="en-US" sz="2800" b="1" dirty="0">
                <a:solidFill>
                  <a:srgbClr val="FF0000"/>
                </a:solidFill>
                <a:cs typeface="Courier New" panose="02070309020205020404" pitchFamily="49" charset="0"/>
              </a:rPr>
              <a:t> 函数名</a:t>
            </a:r>
            <a:r>
              <a:rPr lang="en-US" altLang="zh-CN" sz="2800" b="1" dirty="0">
                <a:solidFill>
                  <a:srgbClr val="FF0000"/>
                </a:solidFill>
                <a:cs typeface="Courier New" panose="02070309020205020404" pitchFamily="49" charset="0"/>
              </a:rPr>
              <a:t> ( </a:t>
            </a:r>
            <a:r>
              <a:rPr lang="zh-CN" altLang="en-US" sz="2800" b="1" dirty="0">
                <a:solidFill>
                  <a:srgbClr val="FF0000"/>
                </a:solidFill>
                <a:cs typeface="Courier New" panose="02070309020205020404" pitchFamily="49" charset="0"/>
              </a:rPr>
              <a:t>形式参数 </a:t>
            </a:r>
            <a:r>
              <a:rPr lang="en-US" altLang="zh-CN" sz="2800" b="1" dirty="0">
                <a:solidFill>
                  <a:srgbClr val="FF0000"/>
                </a:solidFill>
                <a:cs typeface="Courier New" panose="02070309020205020404" pitchFamily="49" charset="0"/>
              </a:rPr>
              <a:t>) ;</a:t>
            </a:r>
          </a:p>
          <a:p>
            <a:pPr>
              <a:lnSpc>
                <a:spcPct val="80000"/>
              </a:lnSpc>
              <a:spcBef>
                <a:spcPts val="1200"/>
              </a:spcBef>
            </a:pPr>
            <a:endParaRPr lang="en-US" altLang="zh-CN" sz="2800" dirty="0"/>
          </a:p>
          <a:p>
            <a:pPr>
              <a:lnSpc>
                <a:spcPct val="80000"/>
              </a:lnSpc>
              <a:spcBef>
                <a:spcPts val="1200"/>
              </a:spcBef>
            </a:pPr>
            <a:r>
              <a:rPr lang="zh-CN" altLang="en-US" sz="2800" dirty="0"/>
              <a:t>函数的声明必须与函数的定义一致。</a:t>
            </a:r>
            <a:endParaRPr lang="en-US" altLang="zh-CN" sz="2800" dirty="0"/>
          </a:p>
        </p:txBody>
      </p:sp>
    </p:spTree>
    <p:extLst>
      <p:ext uri="{BB962C8B-B14F-4D97-AF65-F5344CB8AC3E}">
        <p14:creationId xmlns:p14="http://schemas.microsoft.com/office/powerpoint/2010/main" val="116267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pPr>
              <a:lnSpc>
                <a:spcPct val="80000"/>
              </a:lnSpc>
              <a:spcBef>
                <a:spcPts val="300"/>
              </a:spcBef>
              <a:buNone/>
            </a:pPr>
            <a:r>
              <a:rPr lang="en-US" altLang="zh-CN" sz="2000" dirty="0">
                <a:cs typeface="Courier New" panose="02070309020205020404" pitchFamily="49" charset="0"/>
              </a:rPr>
              <a:t>#include &lt;</a:t>
            </a:r>
            <a:r>
              <a:rPr lang="en-US" altLang="zh-CN" sz="2000" dirty="0" err="1">
                <a:cs typeface="Courier New" panose="02070309020205020404" pitchFamily="49" charset="0"/>
              </a:rPr>
              <a:t>stdio.h</a:t>
            </a:r>
            <a:r>
              <a:rPr lang="en-US" altLang="zh-CN" sz="2000" dirty="0">
                <a:cs typeface="Courier New" panose="02070309020205020404" pitchFamily="49" charset="0"/>
              </a:rPr>
              <a:t>&gt;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b="1" i="1" dirty="0">
                <a:solidFill>
                  <a:srgbClr val="FF0000"/>
                </a:solidFill>
                <a:cs typeface="Courier New" panose="02070309020205020404" pitchFamily="49" charset="0"/>
              </a:rPr>
              <a:t>double average(double a, double b);   /* DECLARATION */</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err="1">
                <a:cs typeface="Courier New" panose="02070309020205020404" pitchFamily="49" charset="0"/>
              </a:rPr>
              <a:t>int</a:t>
            </a:r>
            <a:r>
              <a:rPr lang="en-US" altLang="zh-CN" sz="2000" dirty="0">
                <a:cs typeface="Courier New" panose="02070309020205020404" pitchFamily="49" charset="0"/>
              </a:rPr>
              <a:t> main(void)</a:t>
            </a:r>
          </a:p>
          <a:p>
            <a:pPr>
              <a:lnSpc>
                <a:spcPct val="80000"/>
              </a:lnSpc>
              <a:spcBef>
                <a:spcPts val="300"/>
              </a:spcBef>
              <a:buNone/>
            </a:pPr>
            <a:r>
              <a:rPr lang="en-US" altLang="zh-CN" sz="2000" dirty="0">
                <a:cs typeface="Courier New" panose="02070309020205020404" pitchFamily="49" charset="0"/>
              </a:rPr>
              <a: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double x, y, z;</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printf</a:t>
            </a:r>
            <a:r>
              <a:rPr lang="en-US" altLang="zh-CN" sz="2000" dirty="0">
                <a:cs typeface="Courier New" panose="02070309020205020404" pitchFamily="49" charset="0"/>
              </a:rPr>
              <a:t>("Enter three numbers: ");</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scanf</a:t>
            </a:r>
            <a:r>
              <a:rPr lang="en-US" altLang="zh-CN" sz="2000" dirty="0">
                <a:cs typeface="Courier New" panose="02070309020205020404" pitchFamily="49" charset="0"/>
              </a:rPr>
              <a:t>("%</a:t>
            </a:r>
            <a:r>
              <a:rPr lang="en-US" altLang="zh-CN" sz="2000" dirty="0" err="1">
                <a:cs typeface="Courier New" panose="02070309020205020404" pitchFamily="49" charset="0"/>
              </a:rPr>
              <a:t>lf%lf%lf</a:t>
            </a:r>
            <a:r>
              <a:rPr lang="en-US" altLang="zh-CN" sz="2000" dirty="0">
                <a:cs typeface="Courier New" panose="02070309020205020404" pitchFamily="49" charset="0"/>
              </a:rPr>
              <a:t>", &amp;x, &amp;y, &amp;z);</a:t>
            </a:r>
          </a:p>
          <a:p>
            <a:pPr>
              <a:lnSpc>
                <a:spcPct val="80000"/>
              </a:lnSpc>
              <a:spcBef>
                <a:spcPts val="300"/>
              </a:spcBef>
              <a:buNone/>
            </a:pPr>
            <a:r>
              <a:rPr lang="en-US" altLang="zh-CN" sz="2000" dirty="0">
                <a:cs typeface="Courier New" panose="02070309020205020404" pitchFamily="49" charset="0"/>
              </a:rPr>
              <a:t>  </a:t>
            </a:r>
            <a:r>
              <a:rPr lang="en-US" altLang="zh-CN" sz="2000" dirty="0" err="1">
                <a:cs typeface="Courier New" panose="02070309020205020404" pitchFamily="49" charset="0"/>
              </a:rPr>
              <a:t>printf</a:t>
            </a:r>
            <a:r>
              <a:rPr lang="en-US" altLang="zh-CN" sz="2000" dirty="0">
                <a:cs typeface="Courier New" panose="02070309020205020404" pitchFamily="49" charset="0"/>
              </a:rPr>
              <a:t>("Average of %g and %g: %g\n", x, y, average(x, y));</a:t>
            </a:r>
          </a:p>
          <a:p>
            <a:pPr>
              <a:lnSpc>
                <a:spcPct val="80000"/>
              </a:lnSpc>
              <a:spcBef>
                <a:spcPts val="300"/>
              </a:spcBef>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  return 0;</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	 </a:t>
            </a:r>
          </a:p>
          <a:p>
            <a:pPr>
              <a:lnSpc>
                <a:spcPct val="80000"/>
              </a:lnSpc>
              <a:spcBef>
                <a:spcPts val="300"/>
              </a:spcBef>
              <a:buNone/>
            </a:pPr>
            <a:r>
              <a:rPr lang="en-US" altLang="zh-CN" sz="2000" dirty="0">
                <a:cs typeface="Courier New" panose="02070309020205020404" pitchFamily="49" charset="0"/>
              </a:rPr>
              <a:t>double average(double a, double b)    /* DEFINITION */</a:t>
            </a:r>
          </a:p>
          <a:p>
            <a:pPr>
              <a:lnSpc>
                <a:spcPct val="80000"/>
              </a:lnSpc>
              <a:spcBef>
                <a:spcPts val="300"/>
              </a:spcBef>
              <a:buNone/>
            </a:pPr>
            <a:r>
              <a:rPr lang="en-US" altLang="zh-CN" sz="2000" dirty="0">
                <a:cs typeface="Courier New" panose="02070309020205020404" pitchFamily="49" charset="0"/>
              </a:rPr>
              <a:t>{</a:t>
            </a:r>
          </a:p>
          <a:p>
            <a:pPr>
              <a:lnSpc>
                <a:spcPct val="80000"/>
              </a:lnSpc>
              <a:spcBef>
                <a:spcPts val="300"/>
              </a:spcBef>
              <a:buNone/>
            </a:pPr>
            <a:r>
              <a:rPr lang="en-US" altLang="zh-CN" sz="2000" dirty="0">
                <a:cs typeface="Courier New" panose="02070309020205020404" pitchFamily="49" charset="0"/>
              </a:rPr>
              <a:t>  return (a + b) / 2;</a:t>
            </a:r>
          </a:p>
          <a:p>
            <a:pPr>
              <a:lnSpc>
                <a:spcPct val="60000"/>
              </a:lnSpc>
              <a:spcBef>
                <a:spcPct val="0"/>
              </a:spcBef>
              <a:buFont typeface="Wingdings" panose="05000000000000000000" pitchFamily="2" charset="2"/>
              <a:buNone/>
            </a:pPr>
            <a:r>
              <a:rPr lang="en-US" altLang="zh-CN" sz="2000" dirty="0">
                <a:cs typeface="Courier New" panose="02070309020205020404" pitchFamily="49" charset="0"/>
              </a:rPr>
              <a:t>}</a:t>
            </a:r>
          </a:p>
          <a:p>
            <a:endParaRPr lang="zh-CN" altLang="en-US" sz="2000" dirty="0"/>
          </a:p>
        </p:txBody>
      </p:sp>
      <p:sp>
        <p:nvSpPr>
          <p:cNvPr id="4" name="圆角矩形标注 3"/>
          <p:cNvSpPr/>
          <p:nvPr/>
        </p:nvSpPr>
        <p:spPr bwMode="auto">
          <a:xfrm>
            <a:off x="3048000" y="2286000"/>
            <a:ext cx="2971800" cy="914400"/>
          </a:xfrm>
          <a:prstGeom prst="wedgeRoundRectCallout">
            <a:avLst>
              <a:gd name="adj1" fmla="val -29379"/>
              <a:gd name="adj2" fmla="val -6769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函数声明在</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之前</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2971800" y="4191000"/>
            <a:ext cx="2971800" cy="914400"/>
          </a:xfrm>
          <a:prstGeom prst="wedgeRoundRectCallout">
            <a:avLst>
              <a:gd name="adj1" fmla="val -30329"/>
              <a:gd name="adj2" fmla="val 65467"/>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函数定义在</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之后</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8534400" y="2286000"/>
            <a:ext cx="2971800" cy="914400"/>
          </a:xfrm>
          <a:prstGeom prst="wedgeRoundRectCallout">
            <a:avLst>
              <a:gd name="adj1" fmla="val -63249"/>
              <a:gd name="adj2" fmla="val -5684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这称为</a:t>
            </a:r>
            <a:r>
              <a:rPr lang="zh-CN" altLang="en-US" sz="2000" b="1">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函数原型</a:t>
            </a:r>
            <a:r>
              <a:rPr lang="en-US" altLang="zh-CN" sz="2000" b="1">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(prototype)</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声明</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2202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函数声明</a:t>
            </a:r>
          </a:p>
        </p:txBody>
      </p:sp>
      <p:sp>
        <p:nvSpPr>
          <p:cNvPr id="3" name="内容占位符 2"/>
          <p:cNvSpPr>
            <a:spLocks noGrp="1"/>
          </p:cNvSpPr>
          <p:nvPr>
            <p:ph idx="1"/>
          </p:nvPr>
        </p:nvSpPr>
        <p:spPr/>
        <p:txBody>
          <a:bodyPr/>
          <a:lstStyle/>
          <a:p>
            <a:r>
              <a:rPr lang="zh-CN" altLang="en-US" sz="2800" dirty="0">
                <a:latin typeface="Courier New" panose="02070309020205020404" pitchFamily="49" charset="0"/>
              </a:rPr>
              <a:t>因为编译器做的是类型检查，所以函数原型只要形式参数的类型就可以了，形参的名字是可选的。例如：</a:t>
            </a:r>
            <a:endParaRPr lang="en-US" altLang="zh-CN" sz="2800" dirty="0">
              <a:latin typeface="Courier New" panose="02070309020205020404" pitchFamily="49" charset="0"/>
            </a:endParaRPr>
          </a:p>
          <a:p>
            <a:pPr>
              <a:lnSpc>
                <a:spcPct val="80000"/>
              </a:lnSpc>
              <a:spcBef>
                <a:spcPts val="1200"/>
              </a:spcBef>
              <a:buNone/>
            </a:pPr>
            <a:r>
              <a:rPr lang="en-US" altLang="zh-CN" sz="2800" dirty="0">
                <a:latin typeface="Courier New" panose="02070309020205020404" pitchFamily="49" charset="0"/>
                <a:cs typeface="Courier New" panose="02070309020205020404" pitchFamily="49" charset="0"/>
              </a:rPr>
              <a:t>	</a:t>
            </a:r>
            <a:r>
              <a:rPr lang="en-US" altLang="zh-CN" sz="2800" b="1" i="1" dirty="0">
                <a:solidFill>
                  <a:srgbClr val="FF0000"/>
                </a:solidFill>
                <a:cs typeface="Courier New" panose="02070309020205020404" pitchFamily="49" charset="0"/>
              </a:rPr>
              <a:t>double average(double, double);</a:t>
            </a:r>
          </a:p>
          <a:p>
            <a:pPr>
              <a:lnSpc>
                <a:spcPct val="80000"/>
              </a:lnSpc>
              <a:spcBef>
                <a:spcPts val="1200"/>
              </a:spcBef>
              <a:buNone/>
            </a:pPr>
            <a:endParaRPr lang="en-US" altLang="zh-CN" sz="2800" b="1" i="1" dirty="0">
              <a:solidFill>
                <a:srgbClr val="FF0000"/>
              </a:solidFill>
              <a:cs typeface="Courier New" panose="02070309020205020404" pitchFamily="49" charset="0"/>
            </a:endParaRPr>
          </a:p>
          <a:p>
            <a:r>
              <a:rPr lang="zh-CN" altLang="en-US" sz="2800" dirty="0">
                <a:latin typeface="Courier New" panose="02070309020205020404" pitchFamily="49" charset="0"/>
              </a:rPr>
              <a:t>但是，强烈建议给出形式参数的名字，因为这会让程序阅读者来很容易联想到参数的用途。</a:t>
            </a:r>
          </a:p>
        </p:txBody>
      </p:sp>
    </p:spTree>
    <p:extLst>
      <p:ext uri="{BB962C8B-B14F-4D97-AF65-F5344CB8AC3E}">
        <p14:creationId xmlns:p14="http://schemas.microsoft.com/office/powerpoint/2010/main" val="335472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案例分析：为什么要用到函数？</a:t>
            </a:r>
          </a:p>
        </p:txBody>
      </p:sp>
      <p:sp>
        <p:nvSpPr>
          <p:cNvPr id="3" name="内容占位符 2"/>
          <p:cNvSpPr>
            <a:spLocks noGrp="1"/>
          </p:cNvSpPr>
          <p:nvPr>
            <p:ph idx="1"/>
          </p:nvPr>
        </p:nvSpPr>
        <p:spPr/>
        <p:txBody>
          <a:bodyPr/>
          <a:lstStyle/>
          <a:p>
            <a:r>
              <a:rPr lang="zh-CN" altLang="en-US" dirty="0"/>
              <a:t>写一段代码，打印两个整数中最大的那个。</a:t>
            </a:r>
            <a:endParaRPr lang="en-US" altLang="zh-CN" dirty="0"/>
          </a:p>
          <a:p>
            <a:r>
              <a:rPr lang="zh-CN" altLang="en-US" dirty="0"/>
              <a:t>完成的代码可能是这样的：</a:t>
            </a:r>
            <a:endParaRPr lang="en-US" altLang="zh-CN" dirty="0"/>
          </a:p>
          <a:p>
            <a:pPr marL="400050" lvl="1" indent="0">
              <a:buNone/>
            </a:pPr>
            <a:r>
              <a:rPr lang="en-US" altLang="zh-CN" b="1" dirty="0" err="1">
                <a:solidFill>
                  <a:srgbClr val="FF0000"/>
                </a:solidFill>
                <a:effectLst/>
                <a:latin typeface="+mn-ea"/>
                <a:ea typeface="+mn-ea"/>
              </a:rPr>
              <a:t>int</a:t>
            </a:r>
            <a:r>
              <a:rPr lang="en-US" altLang="zh-CN" b="1" dirty="0">
                <a:solidFill>
                  <a:srgbClr val="FF0000"/>
                </a:solidFill>
                <a:effectLst/>
                <a:latin typeface="+mn-ea"/>
                <a:ea typeface="+mn-ea"/>
              </a:rPr>
              <a:t> main()</a:t>
            </a:r>
          </a:p>
          <a:p>
            <a:pPr marL="400050" lvl="1" indent="0">
              <a:buNone/>
            </a:pPr>
            <a:r>
              <a:rPr lang="en-US" altLang="zh-CN" b="1" dirty="0">
                <a:solidFill>
                  <a:srgbClr val="FF0000"/>
                </a:solidFill>
                <a:effectLst/>
                <a:latin typeface="+mn-ea"/>
                <a:ea typeface="+mn-ea"/>
              </a:rPr>
              <a:t>{</a:t>
            </a:r>
          </a:p>
          <a:p>
            <a:pPr marL="400050" lvl="1" indent="0">
              <a:buNone/>
            </a:pPr>
            <a:r>
              <a:rPr lang="en-US" altLang="zh-CN" b="1" dirty="0">
                <a:solidFill>
                  <a:srgbClr val="FF0000"/>
                </a:solidFill>
                <a:effectLst/>
                <a:latin typeface="+mn-ea"/>
                <a:ea typeface="+mn-ea"/>
              </a:rPr>
              <a:t>	</a:t>
            </a:r>
            <a:r>
              <a:rPr lang="en-US" altLang="zh-CN" b="1" dirty="0" err="1">
                <a:solidFill>
                  <a:srgbClr val="FF0000"/>
                </a:solidFill>
                <a:effectLst/>
                <a:latin typeface="+mn-ea"/>
                <a:ea typeface="+mn-ea"/>
              </a:rPr>
              <a:t>int</a:t>
            </a:r>
            <a:r>
              <a:rPr lang="en-US" altLang="zh-CN" b="1" dirty="0">
                <a:solidFill>
                  <a:srgbClr val="FF0000"/>
                </a:solidFill>
                <a:effectLst/>
                <a:latin typeface="+mn-ea"/>
                <a:ea typeface="+mn-ea"/>
              </a:rPr>
              <a:t> a = 2, b = 3;</a:t>
            </a:r>
          </a:p>
          <a:p>
            <a:pPr marL="400050" lvl="1" indent="0">
              <a:buNone/>
            </a:pPr>
            <a:endParaRPr lang="en-US" altLang="zh-CN" b="1" dirty="0">
              <a:solidFill>
                <a:srgbClr val="FF0000"/>
              </a:solidFill>
              <a:effectLst/>
              <a:latin typeface="+mn-ea"/>
              <a:ea typeface="+mn-ea"/>
            </a:endParaRPr>
          </a:p>
          <a:p>
            <a:pPr marL="400050" lvl="1" indent="0">
              <a:buNone/>
            </a:pPr>
            <a:r>
              <a:rPr lang="en-US" altLang="zh-CN" b="1" dirty="0">
                <a:solidFill>
                  <a:srgbClr val="FF0000"/>
                </a:solidFill>
                <a:effectLst/>
                <a:latin typeface="+mn-ea"/>
                <a:ea typeface="+mn-ea"/>
              </a:rPr>
              <a:t>	if (a &gt; b) </a:t>
            </a:r>
            <a:r>
              <a:rPr lang="en-US" altLang="zh-CN" b="1" dirty="0" err="1">
                <a:solidFill>
                  <a:srgbClr val="FF0000"/>
                </a:solidFill>
                <a:effectLst/>
                <a:latin typeface="+mn-ea"/>
                <a:ea typeface="+mn-ea"/>
              </a:rPr>
              <a:t>printf</a:t>
            </a:r>
            <a:r>
              <a:rPr lang="en-US" altLang="zh-CN" b="1" dirty="0">
                <a:solidFill>
                  <a:srgbClr val="FF0000"/>
                </a:solidFill>
                <a:effectLst/>
                <a:latin typeface="+mn-ea"/>
                <a:ea typeface="+mn-ea"/>
              </a:rPr>
              <a:t>("max=%d\n", a);</a:t>
            </a:r>
          </a:p>
          <a:p>
            <a:pPr marL="400050" lvl="1" indent="0">
              <a:buNone/>
            </a:pPr>
            <a:r>
              <a:rPr lang="en-US" altLang="zh-CN" b="1" dirty="0">
                <a:solidFill>
                  <a:srgbClr val="FF0000"/>
                </a:solidFill>
                <a:effectLst/>
                <a:latin typeface="+mn-ea"/>
                <a:ea typeface="+mn-ea"/>
              </a:rPr>
              <a:t>	else </a:t>
            </a:r>
            <a:r>
              <a:rPr lang="en-US" altLang="zh-CN" b="1" dirty="0" err="1">
                <a:solidFill>
                  <a:srgbClr val="FF0000"/>
                </a:solidFill>
                <a:effectLst/>
                <a:latin typeface="+mn-ea"/>
                <a:ea typeface="+mn-ea"/>
              </a:rPr>
              <a:t>printf</a:t>
            </a:r>
            <a:r>
              <a:rPr lang="en-US" altLang="zh-CN" b="1" dirty="0">
                <a:solidFill>
                  <a:srgbClr val="FF0000"/>
                </a:solidFill>
                <a:effectLst/>
                <a:latin typeface="+mn-ea"/>
                <a:ea typeface="+mn-ea"/>
              </a:rPr>
              <a:t>("max=%d\n", b);</a:t>
            </a:r>
          </a:p>
          <a:p>
            <a:pPr marL="400050" lvl="1" indent="0">
              <a:buNone/>
            </a:pPr>
            <a:endParaRPr lang="en-US" altLang="zh-CN" b="1" dirty="0">
              <a:solidFill>
                <a:srgbClr val="FF0000"/>
              </a:solidFill>
              <a:effectLst/>
              <a:latin typeface="+mn-ea"/>
              <a:ea typeface="+mn-ea"/>
            </a:endParaRPr>
          </a:p>
          <a:p>
            <a:pPr marL="400050" lvl="1" indent="0">
              <a:buNone/>
            </a:pPr>
            <a:r>
              <a:rPr lang="en-US" altLang="zh-CN" b="1" dirty="0">
                <a:solidFill>
                  <a:srgbClr val="FF0000"/>
                </a:solidFill>
                <a:effectLst/>
                <a:latin typeface="+mn-ea"/>
                <a:ea typeface="+mn-ea"/>
              </a:rPr>
              <a:t>	return 0;</a:t>
            </a:r>
          </a:p>
          <a:p>
            <a:pPr marL="400050" lvl="1" indent="0">
              <a:buNone/>
            </a:pPr>
            <a:r>
              <a:rPr lang="en-US" altLang="zh-CN" b="1" dirty="0">
                <a:solidFill>
                  <a:srgbClr val="FF0000"/>
                </a:solidFill>
                <a:effectLst/>
                <a:latin typeface="+mn-ea"/>
                <a:ea typeface="+mn-ea"/>
              </a:rPr>
              <a:t>}</a:t>
            </a:r>
          </a:p>
          <a:p>
            <a:pPr marL="0" indent="0">
              <a:buNone/>
            </a:pPr>
            <a:endParaRPr lang="en-US" altLang="zh-CN" dirty="0"/>
          </a:p>
        </p:txBody>
      </p:sp>
    </p:spTree>
    <p:extLst>
      <p:ext uri="{BB962C8B-B14F-4D97-AF65-F5344CB8AC3E}">
        <p14:creationId xmlns:p14="http://schemas.microsoft.com/office/powerpoint/2010/main" val="409008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实际参数</a:t>
            </a:r>
          </a:p>
        </p:txBody>
      </p:sp>
      <p:sp>
        <p:nvSpPr>
          <p:cNvPr id="3" name="内容占位符 2"/>
          <p:cNvSpPr>
            <a:spLocks noGrp="1"/>
          </p:cNvSpPr>
          <p:nvPr>
            <p:ph idx="1"/>
          </p:nvPr>
        </p:nvSpPr>
        <p:spPr/>
        <p:txBody>
          <a:bodyPr/>
          <a:lstStyle/>
          <a:p>
            <a:pPr>
              <a:lnSpc>
                <a:spcPct val="140000"/>
              </a:lnSpc>
              <a:spcBef>
                <a:spcPct val="50000"/>
              </a:spcBef>
            </a:pPr>
            <a:r>
              <a:rPr lang="zh-CN" altLang="en-US" sz="2800" dirty="0">
                <a:latin typeface="Courier New" panose="02070309020205020404" pitchFamily="49" charset="0"/>
              </a:rPr>
              <a:t>函数在被调用时，要给出实际参数，例如：</a:t>
            </a:r>
            <a:endParaRPr lang="en-US" altLang="zh-CN" sz="2800" dirty="0">
              <a:latin typeface="Courier New" panose="02070309020205020404" pitchFamily="49" charset="0"/>
            </a:endParaRPr>
          </a:p>
          <a:p>
            <a:pPr>
              <a:lnSpc>
                <a:spcPct val="60000"/>
              </a:lnSpc>
              <a:spcBef>
                <a:spcPct val="0"/>
              </a:spcBef>
              <a:buNone/>
            </a:pPr>
            <a:endParaRPr lang="en-US" altLang="zh-CN" sz="2800" dirty="0">
              <a:cs typeface="Courier New" panose="02070309020205020404" pitchFamily="49" charset="0"/>
            </a:endParaRPr>
          </a:p>
          <a:p>
            <a:pPr>
              <a:lnSpc>
                <a:spcPct val="60000"/>
              </a:lnSpc>
              <a:spcBef>
                <a:spcPct val="0"/>
              </a:spcBef>
              <a:buNone/>
            </a:pPr>
            <a:r>
              <a:rPr lang="en-US" altLang="zh-CN" sz="2800" dirty="0">
                <a:cs typeface="Courier New" panose="02070309020205020404" pitchFamily="49" charset="0"/>
              </a:rPr>
              <a:t>double </a:t>
            </a:r>
            <a:r>
              <a:rPr lang="en-US" altLang="zh-CN" sz="2800" b="1" i="1" dirty="0">
                <a:solidFill>
                  <a:srgbClr val="FF0000"/>
                </a:solidFill>
                <a:cs typeface="Courier New" panose="02070309020205020404" pitchFamily="49" charset="0"/>
              </a:rPr>
              <a:t>x = 1, y = 3</a:t>
            </a:r>
            <a:r>
              <a:rPr lang="en-US" altLang="zh-CN" sz="2800" dirty="0">
                <a:cs typeface="Courier New" panose="02070309020205020404" pitchFamily="49" charset="0"/>
              </a:rPr>
              <a:t>;</a:t>
            </a:r>
          </a:p>
          <a:p>
            <a:pPr>
              <a:lnSpc>
                <a:spcPct val="60000"/>
              </a:lnSpc>
              <a:spcBef>
                <a:spcPct val="0"/>
              </a:spcBef>
              <a:buNone/>
            </a:pPr>
            <a:endParaRPr lang="en-US" altLang="zh-CN" sz="2800" dirty="0">
              <a:cs typeface="Courier New" panose="02070309020205020404" pitchFamily="49" charset="0"/>
            </a:endParaRPr>
          </a:p>
          <a:p>
            <a:pPr>
              <a:lnSpc>
                <a:spcPct val="60000"/>
              </a:lnSpc>
              <a:spcBef>
                <a:spcPct val="0"/>
              </a:spcBef>
              <a:buNone/>
            </a:pPr>
            <a:r>
              <a:rPr lang="en-US" altLang="zh-CN" sz="2800" dirty="0" err="1">
                <a:cs typeface="Courier New" panose="02070309020205020404" pitchFamily="49" charset="0"/>
              </a:rPr>
              <a:t>printf</a:t>
            </a:r>
            <a:r>
              <a:rPr lang="en-US" altLang="zh-CN" sz="2800" dirty="0">
                <a:cs typeface="Courier New" panose="02070309020205020404" pitchFamily="49" charset="0"/>
              </a:rPr>
              <a:t>("Average of %g and %g: %g\n", x, y, average(</a:t>
            </a:r>
            <a:r>
              <a:rPr lang="en-US" altLang="zh-CN" sz="2800" b="1" i="1" dirty="0">
                <a:solidFill>
                  <a:srgbClr val="FF0000"/>
                </a:solidFill>
                <a:cs typeface="Courier New" panose="02070309020205020404" pitchFamily="49" charset="0"/>
              </a:rPr>
              <a:t>x, y</a:t>
            </a:r>
            <a:r>
              <a:rPr lang="en-US" altLang="zh-CN" sz="2800" dirty="0">
                <a:cs typeface="Courier New" panose="02070309020205020404" pitchFamily="49" charset="0"/>
              </a:rPr>
              <a:t>));</a:t>
            </a:r>
          </a:p>
          <a:p>
            <a:pPr marL="0" indent="0">
              <a:lnSpc>
                <a:spcPct val="140000"/>
              </a:lnSpc>
              <a:spcBef>
                <a:spcPct val="50000"/>
              </a:spcBef>
              <a:buNone/>
            </a:pPr>
            <a:endParaRPr lang="en-US" altLang="zh-CN" sz="2800" dirty="0">
              <a:latin typeface="Courier New" panose="02070309020205020404" pitchFamily="49" charset="0"/>
            </a:endParaRPr>
          </a:p>
          <a:p>
            <a:pPr>
              <a:lnSpc>
                <a:spcPct val="140000"/>
              </a:lnSpc>
              <a:spcBef>
                <a:spcPct val="50000"/>
              </a:spcBef>
            </a:pPr>
            <a:r>
              <a:rPr lang="zh-CN" altLang="en-US" sz="2800" dirty="0"/>
              <a:t>在这个例子中，实际参数</a:t>
            </a:r>
            <a:r>
              <a:rPr lang="en-US" altLang="zh-CN" sz="2800" dirty="0"/>
              <a:t>x</a:t>
            </a:r>
            <a:r>
              <a:rPr lang="zh-CN" altLang="en-US" sz="2800" dirty="0"/>
              <a:t>把它的值传给了形式参数</a:t>
            </a:r>
            <a:r>
              <a:rPr lang="en-US" altLang="zh-CN" sz="2800" dirty="0"/>
              <a:t>a</a:t>
            </a:r>
            <a:r>
              <a:rPr lang="zh-CN" altLang="en-US" sz="2800" dirty="0"/>
              <a:t>，</a:t>
            </a:r>
            <a:r>
              <a:rPr lang="en-US" altLang="zh-CN" sz="2800" dirty="0"/>
              <a:t>y</a:t>
            </a:r>
            <a:r>
              <a:rPr lang="zh-CN" altLang="en-US" sz="2800" dirty="0"/>
              <a:t>的传给了</a:t>
            </a:r>
            <a:r>
              <a:rPr lang="en-US" altLang="zh-CN" sz="2800" dirty="0"/>
              <a:t>b</a:t>
            </a:r>
            <a:r>
              <a:rPr lang="zh-CN" altLang="en-US" sz="2800" dirty="0"/>
              <a:t>。</a:t>
            </a:r>
            <a:endParaRPr lang="en-US" altLang="zh-CN" sz="2800" dirty="0"/>
          </a:p>
        </p:txBody>
      </p:sp>
    </p:spTree>
    <p:extLst>
      <p:ext uri="{BB962C8B-B14F-4D97-AF65-F5344CB8AC3E}">
        <p14:creationId xmlns:p14="http://schemas.microsoft.com/office/powerpoint/2010/main" val="226577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函数的定义和调用</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函数声明</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000066"/>
                </a:solidFill>
                <a:effectLst>
                  <a:outerShdw blurRad="38100" dist="38100" dir="2700000" algn="tl">
                    <a:srgbClr val="C0C0C0"/>
                  </a:outerShdw>
                </a:effectLst>
                <a:latin typeface="方正姚体" pitchFamily="2" charset="-122"/>
                <a:ea typeface="方正姚体" pitchFamily="2" charset="-122"/>
              </a:rPr>
              <a:t>实际参数</a:t>
            </a:r>
            <a:endParaRPr kumimoji="1" lang="en-US" altLang="zh-CN" sz="3200" b="1" dirty="0">
              <a:solidFill>
                <a:srgbClr val="000066"/>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rPr>
              <a:t>return</a:t>
            </a: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语句</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程序终止</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递归</a:t>
            </a:r>
          </a:p>
        </p:txBody>
      </p:sp>
    </p:spTree>
    <p:extLst>
      <p:ext uri="{BB962C8B-B14F-4D97-AF65-F5344CB8AC3E}">
        <p14:creationId xmlns:p14="http://schemas.microsoft.com/office/powerpoint/2010/main" val="311809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 </a:t>
            </a:r>
            <a:r>
              <a:rPr lang="zh-CN" altLang="en-US" dirty="0"/>
              <a:t>实际参数</a:t>
            </a:r>
          </a:p>
        </p:txBody>
      </p:sp>
      <p:sp>
        <p:nvSpPr>
          <p:cNvPr id="3" name="内容占位符 2"/>
          <p:cNvSpPr>
            <a:spLocks noGrp="1"/>
          </p:cNvSpPr>
          <p:nvPr>
            <p:ph idx="1"/>
          </p:nvPr>
        </p:nvSpPr>
        <p:spPr/>
        <p:txBody>
          <a:bodyPr/>
          <a:lstStyle/>
          <a:p>
            <a:pPr>
              <a:lnSpc>
                <a:spcPct val="140000"/>
              </a:lnSpc>
              <a:spcBef>
                <a:spcPct val="50000"/>
              </a:spcBef>
            </a:pPr>
            <a:r>
              <a:rPr lang="zh-CN" altLang="en-US" sz="2800" dirty="0"/>
              <a:t>在</a:t>
            </a:r>
            <a:r>
              <a:rPr lang="en-US" altLang="zh-CN" sz="2800" dirty="0"/>
              <a:t>C</a:t>
            </a:r>
            <a:r>
              <a:rPr lang="zh-CN" altLang="en-US" sz="2800" dirty="0"/>
              <a:t>语言中，实际参数通过</a:t>
            </a:r>
            <a:r>
              <a:rPr lang="zh-CN" altLang="en-US" sz="2800" b="1" i="1" dirty="0">
                <a:solidFill>
                  <a:srgbClr val="FF0000"/>
                </a:solidFill>
              </a:rPr>
              <a:t>值</a:t>
            </a:r>
            <a:r>
              <a:rPr lang="en-US" altLang="zh-CN" sz="2800" b="1" i="1" dirty="0">
                <a:solidFill>
                  <a:srgbClr val="FF0000"/>
                </a:solidFill>
              </a:rPr>
              <a:t>(value)</a:t>
            </a:r>
            <a:r>
              <a:rPr lang="zh-CN" altLang="en-US" sz="2800" dirty="0"/>
              <a:t>传递：调用函数时，计算出每个实际参数的值并且把它赋值给相应的形式参数。下图示意了</a:t>
            </a:r>
            <a:r>
              <a:rPr lang="en-US" altLang="zh-CN" sz="2800" dirty="0"/>
              <a:t>average</a:t>
            </a:r>
            <a:r>
              <a:rPr lang="zh-CN" altLang="en-US" sz="2800" dirty="0"/>
              <a:t>的调用情况。</a:t>
            </a:r>
            <a:endParaRPr lang="en-US" altLang="zh-CN" sz="2800" dirty="0"/>
          </a:p>
        </p:txBody>
      </p:sp>
      <p:sp>
        <p:nvSpPr>
          <p:cNvPr id="9" name="矩形 8"/>
          <p:cNvSpPr/>
          <p:nvPr/>
        </p:nvSpPr>
        <p:spPr bwMode="auto">
          <a:xfrm>
            <a:off x="4884683" y="3695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1</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0" name="矩形 9"/>
          <p:cNvSpPr/>
          <p:nvPr/>
        </p:nvSpPr>
        <p:spPr bwMode="auto">
          <a:xfrm>
            <a:off x="4343400" y="3695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rPr>
              <a:t>x</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1" name="矩形 10"/>
          <p:cNvSpPr/>
          <p:nvPr/>
        </p:nvSpPr>
        <p:spPr bwMode="auto">
          <a:xfrm>
            <a:off x="4876800" y="4457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3</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2" name="矩形 11"/>
          <p:cNvSpPr/>
          <p:nvPr/>
        </p:nvSpPr>
        <p:spPr bwMode="auto">
          <a:xfrm>
            <a:off x="4335517" y="4457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y</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4" name="矩形 13"/>
          <p:cNvSpPr/>
          <p:nvPr/>
        </p:nvSpPr>
        <p:spPr bwMode="auto">
          <a:xfrm>
            <a:off x="6561083" y="3695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1</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5" name="矩形 14"/>
          <p:cNvSpPr/>
          <p:nvPr/>
        </p:nvSpPr>
        <p:spPr bwMode="auto">
          <a:xfrm>
            <a:off x="7086600" y="3695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rPr>
              <a:t>a</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6" name="矩形 15"/>
          <p:cNvSpPr/>
          <p:nvPr/>
        </p:nvSpPr>
        <p:spPr bwMode="auto">
          <a:xfrm>
            <a:off x="6553200" y="4457700"/>
            <a:ext cx="533400" cy="53340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CN" dirty="0">
                <a:effectLst>
                  <a:outerShdw blurRad="38100" dist="38100" dir="2700000" algn="tl">
                    <a:srgbClr val="000000">
                      <a:alpha val="43137"/>
                    </a:srgbClr>
                  </a:outerShdw>
                </a:effectLst>
                <a:latin typeface="Consolas" panose="020B0609020204030204" pitchFamily="49" charset="0"/>
              </a:rPr>
              <a:t>3</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sp>
        <p:nvSpPr>
          <p:cNvPr id="17" name="矩形 16"/>
          <p:cNvSpPr/>
          <p:nvPr/>
        </p:nvSpPr>
        <p:spPr bwMode="auto">
          <a:xfrm>
            <a:off x="7078717" y="4457700"/>
            <a:ext cx="5334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rPr>
              <a:t>b</a:t>
            </a:r>
            <a:endParaRPr kumimoji="0" lang="zh-CN" altLang="en-US" sz="24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ndParaRPr>
          </a:p>
        </p:txBody>
      </p:sp>
      <p:cxnSp>
        <p:nvCxnSpPr>
          <p:cNvPr id="19" name="直接箭头连接符 18"/>
          <p:cNvCxnSpPr>
            <a:stCxn id="9" idx="3"/>
            <a:endCxn id="14" idx="1"/>
          </p:cNvCxnSpPr>
          <p:nvPr/>
        </p:nvCxnSpPr>
        <p:spPr bwMode="auto">
          <a:xfrm>
            <a:off x="5418083" y="3962400"/>
            <a:ext cx="11430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0" name="直接箭头连接符 19"/>
          <p:cNvCxnSpPr>
            <a:stCxn id="11" idx="3"/>
            <a:endCxn id="16" idx="1"/>
          </p:cNvCxnSpPr>
          <p:nvPr/>
        </p:nvCxnSpPr>
        <p:spPr bwMode="auto">
          <a:xfrm>
            <a:off x="5410200" y="4724400"/>
            <a:ext cx="1143000" cy="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23" name="矩形 22"/>
          <p:cNvSpPr/>
          <p:nvPr/>
        </p:nvSpPr>
        <p:spPr bwMode="auto">
          <a:xfrm>
            <a:off x="5151383" y="4152900"/>
            <a:ext cx="1600200" cy="533400"/>
          </a:xfrm>
          <a:prstGeom prst="rect">
            <a:avLst/>
          </a:prstGeom>
          <a:no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值复制</a:t>
            </a:r>
          </a:p>
        </p:txBody>
      </p:sp>
      <p:sp>
        <p:nvSpPr>
          <p:cNvPr id="24" name="圆角矩形标注 23"/>
          <p:cNvSpPr/>
          <p:nvPr/>
        </p:nvSpPr>
        <p:spPr bwMode="auto">
          <a:xfrm>
            <a:off x="8107417" y="3181350"/>
            <a:ext cx="3216166" cy="2095500"/>
          </a:xfrm>
          <a:prstGeom prst="wedgeRoundRectCallout">
            <a:avLst>
              <a:gd name="adj1" fmla="val -67564"/>
              <a:gd name="adj2" fmla="val -101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可以看到，因为实参和形参是不同的单元，所以形参的改变</a:t>
            </a:r>
            <a:r>
              <a:rPr lang="zh-CN" altLang="en-US" b="1">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不会</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影响实参。</a:t>
            </a:r>
            <a:endParaRPr lang="zh-CN" altLang="en-US"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4588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25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5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25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5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nodeType="clickEffect">
                                  <p:stCondLst>
                                    <p:cond delay="0"/>
                                  </p:stCondLst>
                                  <p:childTnLst>
                                    <p:animEffect transition="out" filter="fade">
                                      <p:cBhvr>
                                        <p:cTn id="40" dur="500"/>
                                        <p:tgtEl>
                                          <p:spTgt spid="19"/>
                                        </p:tgtEl>
                                      </p:cBhvr>
                                    </p:animEffect>
                                    <p:set>
                                      <p:cBhvr>
                                        <p:cTn id="41" dur="1" fill="hold">
                                          <p:stCondLst>
                                            <p:cond delay="499"/>
                                          </p:stCondLst>
                                        </p:cTn>
                                        <p:tgtEl>
                                          <p:spTgt spid="19"/>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5"/>
                                        </p:tgtEl>
                                      </p:cBhvr>
                                    </p:animEffect>
                                    <p:set>
                                      <p:cBhvr>
                                        <p:cTn id="50" dur="1" fill="hold">
                                          <p:stCondLst>
                                            <p:cond delay="499"/>
                                          </p:stCondLst>
                                        </p:cTn>
                                        <p:tgtEl>
                                          <p:spTgt spid="15"/>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6"/>
                                        </p:tgtEl>
                                      </p:cBhvr>
                                    </p:animEffect>
                                    <p:set>
                                      <p:cBhvr>
                                        <p:cTn id="53" dur="1" fill="hold">
                                          <p:stCondLst>
                                            <p:cond delay="499"/>
                                          </p:stCondLst>
                                        </p:cTn>
                                        <p:tgtEl>
                                          <p:spTgt spid="1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7"/>
                                        </p:tgtEl>
                                      </p:cBhvr>
                                    </p:animEffect>
                                    <p:set>
                                      <p:cBhvr>
                                        <p:cTn id="56" dur="1" fill="hold">
                                          <p:stCondLst>
                                            <p:cond delay="499"/>
                                          </p:stCondLst>
                                        </p:cTn>
                                        <p:tgtEl>
                                          <p:spTgt spid="1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4" grpId="0" animBg="1"/>
      <p:bldP spid="14" grpId="1" animBg="1"/>
      <p:bldP spid="15" grpId="0"/>
      <p:bldP spid="15" grpId="1"/>
      <p:bldP spid="16" grpId="0" animBg="1"/>
      <p:bldP spid="16" grpId="1" animBg="1"/>
      <p:bldP spid="17" grpId="0"/>
      <p:bldP spid="17" grpId="1"/>
      <p:bldP spid="23" grpId="0"/>
      <p:bldP spid="23" grpId="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Title 1"/>
          <p:cNvSpPr>
            <a:spLocks noGrp="1"/>
          </p:cNvSpPr>
          <p:nvPr>
            <p:ph type="title" idx="4294967295"/>
          </p:nvPr>
        </p:nvSpPr>
        <p:spPr>
          <a:xfrm>
            <a:off x="1825626" y="381000"/>
            <a:ext cx="8540750" cy="612775"/>
          </a:xfrm>
        </p:spPr>
        <p:txBody>
          <a:bodyPr vert="horz" wrap="square" lIns="92075" tIns="46038" rIns="92075" bIns="46038" numCol="1" anchor="ctr" anchorCtr="0" compatLnSpc="1">
            <a:prstTxWarp prst="textNoShape">
              <a:avLst/>
            </a:prstTxWarp>
          </a:bodyPr>
          <a:lstStyle/>
          <a:p>
            <a:r>
              <a:rPr lang="zh-CN" altLang="en-US" dirty="0"/>
              <a:t>实际参数</a:t>
            </a:r>
            <a:endParaRPr lang="en-US" altLang="zh-CN" dirty="0"/>
          </a:p>
        </p:txBody>
      </p:sp>
      <p:sp>
        <p:nvSpPr>
          <p:cNvPr id="234499" name="Content Placeholder 2"/>
          <p:cNvSpPr>
            <a:spLocks noGrp="1"/>
          </p:cNvSpPr>
          <p:nvPr>
            <p:ph idx="4294967295"/>
          </p:nvPr>
        </p:nvSpPr>
        <p:spPr>
          <a:xfrm>
            <a:off x="457200" y="1076325"/>
            <a:ext cx="10972800" cy="5400675"/>
          </a:xfrm>
        </p:spPr>
        <p:txBody>
          <a:bodyPr vert="horz" wrap="square" lIns="92075" tIns="46038" rIns="92075" bIns="46038" numCol="1" anchor="t" anchorCtr="0" compatLnSpc="1">
            <a:prstTxWarp prst="textNoShape">
              <a:avLst/>
            </a:prstTxWarp>
          </a:bodyPr>
          <a:lstStyle/>
          <a:p>
            <a:pPr>
              <a:lnSpc>
                <a:spcPct val="105000"/>
              </a:lnSpc>
              <a:spcBef>
                <a:spcPct val="0"/>
              </a:spcBef>
            </a:pPr>
            <a:r>
              <a:rPr lang="zh-CN" altLang="en-US" sz="2000" dirty="0">
                <a:latin typeface="微软雅黑" panose="020B0503020204020204" pitchFamily="34" charset="-122"/>
                <a:ea typeface="微软雅黑" panose="020B0503020204020204" pitchFamily="34" charset="-122"/>
              </a:rPr>
              <a:t>思考下面这个函数，此函数用来计算数</a:t>
            </a:r>
            <a:r>
              <a:rPr lang="en-US" altLang="zh-CN" sz="2000" dirty="0">
                <a:latin typeface="微软雅黑" panose="020B0503020204020204" pitchFamily="34" charset="-122"/>
                <a:ea typeface="微软雅黑" panose="020B0503020204020204" pitchFamily="34" charset="-122"/>
              </a:rPr>
              <a:t>x</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次幂：</a:t>
            </a:r>
          </a:p>
          <a:p>
            <a:pPr lvl="1">
              <a:lnSpc>
                <a:spcPct val="105000"/>
              </a:lnSpc>
              <a:spcBef>
                <a:spcPct val="0"/>
              </a:spcBef>
              <a:buFont typeface="Wingdings" panose="05000000000000000000" pitchFamily="2" charset="2"/>
              <a:buNone/>
            </a:pP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power(</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x,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n)</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result = 1;</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for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 1;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 &lt;= n; </a:t>
            </a:r>
            <a:r>
              <a:rPr lang="en-US" altLang="zh-CN" sz="1800" dirty="0" err="1">
                <a:latin typeface="微软雅黑" panose="020B0503020204020204" pitchFamily="34" charset="-122"/>
                <a:ea typeface="微软雅黑" panose="020B0503020204020204" pitchFamily="34" charset="-122"/>
              </a:rPr>
              <a:t>i</a:t>
            </a:r>
            <a:r>
              <a:rPr lang="en-US" altLang="zh-CN" sz="1800" dirty="0">
                <a:latin typeface="微软雅黑" panose="020B0503020204020204" pitchFamily="34" charset="-122"/>
                <a:ea typeface="微软雅黑" panose="020B0503020204020204" pitchFamily="34" charset="-122"/>
              </a:rPr>
              <a:t>++)</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result = result * x;</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return result;</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a:t>
            </a:r>
          </a:p>
          <a:p>
            <a:pPr lvl="1">
              <a:lnSpc>
                <a:spcPct val="105000"/>
              </a:lnSpc>
              <a:spcBef>
                <a:spcPct val="0"/>
              </a:spcBef>
              <a:buFont typeface="Wingdings" panose="05000000000000000000" pitchFamily="2" charset="2"/>
              <a:buNone/>
            </a:pPr>
            <a:endParaRPr lang="en-US" altLang="zh-CN" sz="1800" dirty="0">
              <a:latin typeface="微软雅黑" panose="020B0503020204020204" pitchFamily="34" charset="-122"/>
              <a:ea typeface="微软雅黑" panose="020B0503020204020204" pitchFamily="34" charset="-122"/>
            </a:endParaRPr>
          </a:p>
          <a:p>
            <a:pPr>
              <a:lnSpc>
                <a:spcPct val="105000"/>
              </a:lnSpc>
              <a:spcBef>
                <a:spcPct val="0"/>
              </a:spcBef>
            </a:pPr>
            <a:r>
              <a:rPr lang="zh-CN" altLang="en-US" sz="2000" dirty="0">
                <a:latin typeface="微软雅黑" panose="020B0503020204020204" pitchFamily="34" charset="-122"/>
                <a:ea typeface="微软雅黑" panose="020B0503020204020204" pitchFamily="34" charset="-122"/>
              </a:rPr>
              <a:t>因为</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只是原始指数的</a:t>
            </a:r>
            <a:r>
              <a:rPr lang="zh-CN" altLang="en-US" sz="2000" dirty="0">
                <a:solidFill>
                  <a:schemeClr val="hlink"/>
                </a:solidFill>
                <a:latin typeface="微软雅黑" panose="020B0503020204020204" pitchFamily="34" charset="-122"/>
                <a:ea typeface="微软雅黑" panose="020B0503020204020204" pitchFamily="34" charset="-122"/>
              </a:rPr>
              <a:t>副本</a:t>
            </a:r>
            <a:r>
              <a:rPr lang="zh-CN" altLang="en-US" sz="2000" dirty="0">
                <a:latin typeface="微软雅黑" panose="020B0503020204020204" pitchFamily="34" charset="-122"/>
                <a:ea typeface="微软雅黑" panose="020B0503020204020204" pitchFamily="34" charset="-122"/>
              </a:rPr>
              <a:t>，所以可以在函数体内修改它，因此就不需要使用变量</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了：</a:t>
            </a:r>
          </a:p>
          <a:p>
            <a:pPr lvl="1">
              <a:lnSpc>
                <a:spcPct val="105000"/>
              </a:lnSpc>
              <a:spcBef>
                <a:spcPct val="0"/>
              </a:spcBef>
              <a:buFont typeface="Wingdings" panose="05000000000000000000" pitchFamily="2" charset="2"/>
              <a:buNone/>
            </a:pP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power(</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x,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n)</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int</a:t>
            </a:r>
            <a:r>
              <a:rPr lang="en-US" altLang="zh-CN" sz="1800" dirty="0">
                <a:latin typeface="微软雅黑" panose="020B0503020204020204" pitchFamily="34" charset="-122"/>
                <a:ea typeface="微软雅黑" panose="020B0503020204020204" pitchFamily="34" charset="-122"/>
              </a:rPr>
              <a:t> result = 1;</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while (n-- &gt; 0)</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result = result * x;</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	  return result;</a:t>
            </a:r>
          </a:p>
          <a:p>
            <a:pPr lvl="1">
              <a:lnSpc>
                <a:spcPct val="105000"/>
              </a:lnSpc>
              <a:spcBef>
                <a:spcPct val="0"/>
              </a:spcBef>
              <a:buFont typeface="Wingdings" panose="05000000000000000000" pitchFamily="2" charset="2"/>
              <a:buNone/>
            </a:pPr>
            <a:r>
              <a:rPr lang="en-US" altLang="zh-CN" sz="1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94622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7" dur="500"/>
                                        <p:tgtEl>
                                          <p:spTgt spid="23449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0" dur="500"/>
                                        <p:tgtEl>
                                          <p:spTgt spid="23449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3" dur="500"/>
                                        <p:tgtEl>
                                          <p:spTgt spid="23449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16" dur="500"/>
                                        <p:tgtEl>
                                          <p:spTgt spid="23449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4499">
                                            <p:txEl>
                                              <p:pRg st="4" end="4"/>
                                            </p:txEl>
                                          </p:spTgt>
                                        </p:tgtEl>
                                        <p:attrNameLst>
                                          <p:attrName>style.visibility</p:attrName>
                                        </p:attrNameLst>
                                      </p:cBhvr>
                                      <p:to>
                                        <p:strVal val="visible"/>
                                      </p:to>
                                    </p:set>
                                    <p:animEffect transition="in" filter="blinds(horizontal)">
                                      <p:cBhvr>
                                        <p:cTn id="19" dur="500"/>
                                        <p:tgtEl>
                                          <p:spTgt spid="23449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4499">
                                            <p:txEl>
                                              <p:pRg st="5" end="5"/>
                                            </p:txEl>
                                          </p:spTgt>
                                        </p:tgtEl>
                                        <p:attrNameLst>
                                          <p:attrName>style.visibility</p:attrName>
                                        </p:attrNameLst>
                                      </p:cBhvr>
                                      <p:to>
                                        <p:strVal val="visible"/>
                                      </p:to>
                                    </p:set>
                                    <p:animEffect transition="in" filter="blinds(horizontal)">
                                      <p:cBhvr>
                                        <p:cTn id="22" dur="500"/>
                                        <p:tgtEl>
                                          <p:spTgt spid="234499">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34499">
                                            <p:txEl>
                                              <p:pRg st="6" end="6"/>
                                            </p:txEl>
                                          </p:spTgt>
                                        </p:tgtEl>
                                        <p:attrNameLst>
                                          <p:attrName>style.visibility</p:attrName>
                                        </p:attrNameLst>
                                      </p:cBhvr>
                                      <p:to>
                                        <p:strVal val="visible"/>
                                      </p:to>
                                    </p:set>
                                    <p:animEffect transition="in" filter="blinds(horizontal)">
                                      <p:cBhvr>
                                        <p:cTn id="25" dur="500"/>
                                        <p:tgtEl>
                                          <p:spTgt spid="234499">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4499">
                                            <p:txEl>
                                              <p:pRg st="7" end="7"/>
                                            </p:txEl>
                                          </p:spTgt>
                                        </p:tgtEl>
                                        <p:attrNameLst>
                                          <p:attrName>style.visibility</p:attrName>
                                        </p:attrNameLst>
                                      </p:cBhvr>
                                      <p:to>
                                        <p:strVal val="visible"/>
                                      </p:to>
                                    </p:set>
                                    <p:animEffect transition="in" filter="blinds(horizontal)">
                                      <p:cBhvr>
                                        <p:cTn id="28" dur="500"/>
                                        <p:tgtEl>
                                          <p:spTgt spid="234499">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34499">
                                            <p:txEl>
                                              <p:pRg st="9" end="9"/>
                                            </p:txEl>
                                          </p:spTgt>
                                        </p:tgtEl>
                                        <p:attrNameLst>
                                          <p:attrName>style.visibility</p:attrName>
                                        </p:attrNameLst>
                                      </p:cBhvr>
                                      <p:to>
                                        <p:strVal val="visible"/>
                                      </p:to>
                                    </p:set>
                                    <p:animEffect transition="in" filter="blinds(horizontal)">
                                      <p:cBhvr>
                                        <p:cTn id="33" dur="500"/>
                                        <p:tgtEl>
                                          <p:spTgt spid="234499">
                                            <p:txEl>
                                              <p:pRg st="9" end="9"/>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34499">
                                            <p:txEl>
                                              <p:pRg st="10" end="10"/>
                                            </p:txEl>
                                          </p:spTgt>
                                        </p:tgtEl>
                                        <p:attrNameLst>
                                          <p:attrName>style.visibility</p:attrName>
                                        </p:attrNameLst>
                                      </p:cBhvr>
                                      <p:to>
                                        <p:strVal val="visible"/>
                                      </p:to>
                                    </p:set>
                                    <p:animEffect transition="in" filter="blinds(horizontal)">
                                      <p:cBhvr>
                                        <p:cTn id="36" dur="500"/>
                                        <p:tgtEl>
                                          <p:spTgt spid="234499">
                                            <p:txEl>
                                              <p:pRg st="10" end="10"/>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34499">
                                            <p:txEl>
                                              <p:pRg st="11" end="11"/>
                                            </p:txEl>
                                          </p:spTgt>
                                        </p:tgtEl>
                                        <p:attrNameLst>
                                          <p:attrName>style.visibility</p:attrName>
                                        </p:attrNameLst>
                                      </p:cBhvr>
                                      <p:to>
                                        <p:strVal val="visible"/>
                                      </p:to>
                                    </p:set>
                                    <p:animEffect transition="in" filter="blinds(horizontal)">
                                      <p:cBhvr>
                                        <p:cTn id="39" dur="500"/>
                                        <p:tgtEl>
                                          <p:spTgt spid="234499">
                                            <p:txEl>
                                              <p:pRg st="11" end="11"/>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34499">
                                            <p:txEl>
                                              <p:pRg st="12" end="12"/>
                                            </p:txEl>
                                          </p:spTgt>
                                        </p:tgtEl>
                                        <p:attrNameLst>
                                          <p:attrName>style.visibility</p:attrName>
                                        </p:attrNameLst>
                                      </p:cBhvr>
                                      <p:to>
                                        <p:strVal val="visible"/>
                                      </p:to>
                                    </p:set>
                                    <p:animEffect transition="in" filter="blinds(horizontal)">
                                      <p:cBhvr>
                                        <p:cTn id="42" dur="500"/>
                                        <p:tgtEl>
                                          <p:spTgt spid="234499">
                                            <p:txEl>
                                              <p:pRg st="12" end="12"/>
                                            </p:txEl>
                                          </p:spTgt>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34499">
                                            <p:txEl>
                                              <p:pRg st="13" end="13"/>
                                            </p:txEl>
                                          </p:spTgt>
                                        </p:tgtEl>
                                        <p:attrNameLst>
                                          <p:attrName>style.visibility</p:attrName>
                                        </p:attrNameLst>
                                      </p:cBhvr>
                                      <p:to>
                                        <p:strVal val="visible"/>
                                      </p:to>
                                    </p:set>
                                    <p:animEffect transition="in" filter="blinds(horizontal)">
                                      <p:cBhvr>
                                        <p:cTn id="45" dur="500"/>
                                        <p:tgtEl>
                                          <p:spTgt spid="234499">
                                            <p:txEl>
                                              <p:pRg st="13" end="13"/>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34499">
                                            <p:txEl>
                                              <p:pRg st="14" end="14"/>
                                            </p:txEl>
                                          </p:spTgt>
                                        </p:tgtEl>
                                        <p:attrNameLst>
                                          <p:attrName>style.visibility</p:attrName>
                                        </p:attrNameLst>
                                      </p:cBhvr>
                                      <p:to>
                                        <p:strVal val="visible"/>
                                      </p:to>
                                    </p:set>
                                    <p:animEffect transition="in" filter="blinds(horizontal)">
                                      <p:cBhvr>
                                        <p:cTn id="48" dur="500"/>
                                        <p:tgtEl>
                                          <p:spTgt spid="234499">
                                            <p:txEl>
                                              <p:pRg st="14" end="14"/>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34499">
                                            <p:txEl>
                                              <p:pRg st="15" end="15"/>
                                            </p:txEl>
                                          </p:spTgt>
                                        </p:tgtEl>
                                        <p:attrNameLst>
                                          <p:attrName>style.visibility</p:attrName>
                                        </p:attrNameLst>
                                      </p:cBhvr>
                                      <p:to>
                                        <p:strVal val="visible"/>
                                      </p:to>
                                    </p:set>
                                    <p:animEffect transition="in" filter="blinds(horizontal)">
                                      <p:cBhvr>
                                        <p:cTn id="51" dur="500"/>
                                        <p:tgtEl>
                                          <p:spTgt spid="234499">
                                            <p:txEl>
                                              <p:pRg st="15" end="15"/>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34499">
                                            <p:txEl>
                                              <p:pRg st="16" end="16"/>
                                            </p:txEl>
                                          </p:spTgt>
                                        </p:tgtEl>
                                        <p:attrNameLst>
                                          <p:attrName>style.visibility</p:attrName>
                                        </p:attrNameLst>
                                      </p:cBhvr>
                                      <p:to>
                                        <p:strVal val="visible"/>
                                      </p:to>
                                    </p:set>
                                    <p:animEffect transition="in" filter="blinds(horizontal)">
                                      <p:cBhvr>
                                        <p:cTn id="54" dur="500"/>
                                        <p:tgtEl>
                                          <p:spTgt spid="234499">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11791" y="533400"/>
            <a:ext cx="4336409" cy="4893647"/>
          </a:xfrm>
          <a:prstGeom prst="rect">
            <a:avLst/>
          </a:prstGeom>
          <a:ln>
            <a:solidFill>
              <a:srgbClr val="C00000"/>
            </a:solidFill>
          </a:ln>
        </p:spPr>
        <p:txBody>
          <a:bodyPr wrap="square">
            <a:spAutoFit/>
          </a:bodyPr>
          <a:lstStyle/>
          <a:p>
            <a:r>
              <a:rPr lang="zh-CN" altLang="en-US" b="1" dirty="0"/>
              <a:t>#include &lt;stdio.h&gt;</a:t>
            </a:r>
          </a:p>
          <a:p>
            <a:r>
              <a:rPr lang="zh-CN" altLang="en-US" b="1" dirty="0"/>
              <a:t>int power(int x, int n)</a:t>
            </a:r>
          </a:p>
          <a:p>
            <a:r>
              <a:rPr lang="zh-CN" altLang="en-US" b="1" dirty="0"/>
              <a:t>{</a:t>
            </a:r>
          </a:p>
          <a:p>
            <a:r>
              <a:rPr lang="zh-CN" altLang="en-US" b="1" dirty="0"/>
              <a:t>     int result = 1;</a:t>
            </a:r>
          </a:p>
          <a:p>
            <a:r>
              <a:rPr lang="zh-CN" altLang="en-US" b="1" dirty="0"/>
              <a:t>     while (n-- &gt; 0)</a:t>
            </a:r>
          </a:p>
          <a:p>
            <a:r>
              <a:rPr lang="zh-CN" altLang="en-US" b="1" dirty="0"/>
              <a:t>         result = result * x;</a:t>
            </a:r>
          </a:p>
          <a:p>
            <a:r>
              <a:rPr lang="zh-CN" altLang="en-US" b="1" dirty="0"/>
              <a:t>         return result;</a:t>
            </a:r>
          </a:p>
          <a:p>
            <a:r>
              <a:rPr lang="zh-CN" altLang="en-US" b="1" dirty="0"/>
              <a:t>}</a:t>
            </a:r>
            <a:endParaRPr lang="en-US" altLang="zh-CN" b="1" dirty="0"/>
          </a:p>
          <a:p>
            <a:endParaRPr lang="zh-CN" altLang="en-US" b="1" dirty="0"/>
          </a:p>
          <a:p>
            <a:r>
              <a:rPr lang="zh-CN" altLang="en-US" b="1" dirty="0"/>
              <a:t>main()</a:t>
            </a:r>
          </a:p>
          <a:p>
            <a:r>
              <a:rPr lang="zh-CN" altLang="en-US" b="1" dirty="0"/>
              <a:t>{</a:t>
            </a:r>
          </a:p>
          <a:p>
            <a:r>
              <a:rPr lang="zh-CN" altLang="en-US" b="1" dirty="0"/>
              <a:t>    printf("%d\n",power(2,3)) ;</a:t>
            </a:r>
          </a:p>
          <a:p>
            <a:r>
              <a:rPr lang="zh-CN" altLang="en-US" b="1" dirty="0"/>
              <a:t>}</a:t>
            </a:r>
          </a:p>
        </p:txBody>
      </p:sp>
      <p:pic>
        <p:nvPicPr>
          <p:cNvPr id="5" name="图片 4"/>
          <p:cNvPicPr>
            <a:picLocks noChangeAspect="1"/>
          </p:cNvPicPr>
          <p:nvPr/>
        </p:nvPicPr>
        <p:blipFill>
          <a:blip r:embed="rId2"/>
          <a:stretch>
            <a:fillRect/>
          </a:stretch>
        </p:blipFill>
        <p:spPr>
          <a:xfrm>
            <a:off x="381000" y="5580936"/>
            <a:ext cx="2970742" cy="644257"/>
          </a:xfrm>
          <a:prstGeom prst="rect">
            <a:avLst/>
          </a:prstGeom>
        </p:spPr>
      </p:pic>
      <p:sp>
        <p:nvSpPr>
          <p:cNvPr id="6" name="矩形 5"/>
          <p:cNvSpPr/>
          <p:nvPr/>
        </p:nvSpPr>
        <p:spPr>
          <a:xfrm>
            <a:off x="4800600" y="533400"/>
            <a:ext cx="7391400" cy="5047536"/>
          </a:xfrm>
          <a:prstGeom prst="rect">
            <a:avLst/>
          </a:prstGeom>
          <a:ln>
            <a:solidFill>
              <a:srgbClr val="C00000"/>
            </a:solidFill>
          </a:ln>
        </p:spPr>
        <p:txBody>
          <a:bodyPr wrap="square">
            <a:spAutoFit/>
          </a:bodyPr>
          <a:lstStyle/>
          <a:p>
            <a:r>
              <a:rPr lang="zh-CN" altLang="en-US" sz="2300" b="1" dirty="0"/>
              <a:t>#include &lt;stdio.h&gt;</a:t>
            </a:r>
          </a:p>
          <a:p>
            <a:r>
              <a:rPr lang="zh-CN" altLang="en-US" sz="2300" b="1" dirty="0"/>
              <a:t>int power(int x, int n)</a:t>
            </a:r>
          </a:p>
          <a:p>
            <a:r>
              <a:rPr lang="zh-CN" altLang="en-US" sz="2300" b="1" dirty="0"/>
              <a:t>{</a:t>
            </a:r>
          </a:p>
          <a:p>
            <a:r>
              <a:rPr lang="zh-CN" altLang="en-US" sz="2300" b="1" dirty="0"/>
              <a:t>    int result = 1;</a:t>
            </a:r>
          </a:p>
          <a:p>
            <a:r>
              <a:rPr lang="zh-CN" altLang="en-US" sz="2300" b="1" dirty="0"/>
              <a:t>    while (n-- &gt; 0)</a:t>
            </a:r>
          </a:p>
          <a:p>
            <a:r>
              <a:rPr lang="zh-CN" altLang="en-US" sz="2300" b="1" dirty="0"/>
              <a:t>        result = result * x;</a:t>
            </a:r>
          </a:p>
          <a:p>
            <a:r>
              <a:rPr lang="zh-CN" altLang="en-US" sz="2300" b="1" dirty="0"/>
              <a:t>        return result;</a:t>
            </a:r>
          </a:p>
          <a:p>
            <a:r>
              <a:rPr lang="zh-CN" altLang="en-US" sz="2300" b="1" dirty="0"/>
              <a:t>}</a:t>
            </a:r>
            <a:endParaRPr lang="en-US" altLang="zh-CN" sz="2300" b="1" dirty="0"/>
          </a:p>
          <a:p>
            <a:endParaRPr lang="zh-CN" altLang="en-US" sz="2300" b="1" dirty="0"/>
          </a:p>
          <a:p>
            <a:r>
              <a:rPr lang="zh-CN" altLang="en-US" sz="2300" b="1" dirty="0"/>
              <a:t>main()</a:t>
            </a:r>
          </a:p>
          <a:p>
            <a:r>
              <a:rPr lang="zh-CN" altLang="en-US" sz="2300" b="1" dirty="0"/>
              <a:t>{</a:t>
            </a:r>
          </a:p>
          <a:p>
            <a:r>
              <a:rPr lang="zh-CN" altLang="en-US" sz="2300" b="1" dirty="0"/>
              <a:t>    </a:t>
            </a:r>
            <a:r>
              <a:rPr lang="en-US" altLang="zh-CN" sz="2300" b="1" dirty="0" err="1"/>
              <a:t>int</a:t>
            </a:r>
            <a:r>
              <a:rPr lang="en-US" altLang="zh-CN" sz="2300" b="1" dirty="0"/>
              <a:t> </a:t>
            </a:r>
            <a:r>
              <a:rPr lang="en-US" altLang="zh-CN" sz="2300" b="1" dirty="0" err="1"/>
              <a:t>i</a:t>
            </a:r>
            <a:r>
              <a:rPr lang="en-US" altLang="zh-CN" sz="2300" b="1" dirty="0"/>
              <a:t>=2,j=8;</a:t>
            </a:r>
          </a:p>
          <a:p>
            <a:r>
              <a:rPr lang="en-US" altLang="zh-CN" sz="2300" b="1" dirty="0"/>
              <a:t>    </a:t>
            </a:r>
            <a:r>
              <a:rPr lang="en-US" altLang="zh-CN" sz="2300" b="1" dirty="0" err="1"/>
              <a:t>printf</a:t>
            </a:r>
            <a:r>
              <a:rPr lang="en-US" altLang="zh-CN" sz="2300" b="1" dirty="0"/>
              <a:t>("%d power %d equal to %d\n",</a:t>
            </a:r>
            <a:r>
              <a:rPr lang="en-US" altLang="zh-CN" sz="2300" b="1" dirty="0" err="1"/>
              <a:t>i,j,power</a:t>
            </a:r>
            <a:r>
              <a:rPr lang="en-US" altLang="zh-CN" sz="2300" b="1" dirty="0"/>
              <a:t>(</a:t>
            </a:r>
            <a:r>
              <a:rPr lang="en-US" altLang="zh-CN" sz="2300" b="1" dirty="0" err="1"/>
              <a:t>i,j</a:t>
            </a:r>
            <a:r>
              <a:rPr lang="en-US" altLang="zh-CN" sz="2300" b="1" dirty="0"/>
              <a:t>)) ;</a:t>
            </a:r>
          </a:p>
          <a:p>
            <a:r>
              <a:rPr lang="zh-CN" altLang="en-US" sz="2300" b="1" dirty="0"/>
              <a:t>}</a:t>
            </a:r>
          </a:p>
        </p:txBody>
      </p:sp>
      <p:pic>
        <p:nvPicPr>
          <p:cNvPr id="7" name="图片 6"/>
          <p:cNvPicPr>
            <a:picLocks noChangeAspect="1"/>
          </p:cNvPicPr>
          <p:nvPr/>
        </p:nvPicPr>
        <p:blipFill>
          <a:blip r:embed="rId3"/>
          <a:stretch>
            <a:fillRect/>
          </a:stretch>
        </p:blipFill>
        <p:spPr>
          <a:xfrm>
            <a:off x="5715000" y="5629723"/>
            <a:ext cx="3290934" cy="644257"/>
          </a:xfrm>
          <a:prstGeom prst="rect">
            <a:avLst/>
          </a:prstGeom>
        </p:spPr>
      </p:pic>
    </p:spTree>
    <p:extLst>
      <p:ext uri="{BB962C8B-B14F-4D97-AF65-F5344CB8AC3E}">
        <p14:creationId xmlns:p14="http://schemas.microsoft.com/office/powerpoint/2010/main" val="112753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a:t>
            </a:r>
          </a:p>
        </p:txBody>
      </p:sp>
      <p:sp>
        <p:nvSpPr>
          <p:cNvPr id="3" name="内容占位符 2"/>
          <p:cNvSpPr>
            <a:spLocks noGrp="1"/>
          </p:cNvSpPr>
          <p:nvPr>
            <p:ph idx="1"/>
          </p:nvPr>
        </p:nvSpPr>
        <p:spPr/>
        <p:txBody>
          <a:bodyPr/>
          <a:lstStyle/>
          <a:p>
            <a:r>
              <a:rPr lang="en-US" altLang="zh-CN" sz="2400" dirty="0"/>
              <a:t>C</a:t>
            </a:r>
            <a:r>
              <a:rPr lang="zh-CN" altLang="en-US" sz="2400" dirty="0"/>
              <a:t>语言关于实际参数按值传递的要求使它很难编写某些类型的函数。</a:t>
            </a:r>
            <a:endParaRPr lang="en-US" altLang="zh-CN" sz="2400" dirty="0"/>
          </a:p>
          <a:p>
            <a:r>
              <a:rPr lang="zh-CN" altLang="en-US" sz="2400" dirty="0"/>
              <a:t>假设我们需要一个函数，它将把</a:t>
            </a:r>
            <a:r>
              <a:rPr lang="en-US" altLang="zh-CN" sz="2400" dirty="0"/>
              <a:t>double</a:t>
            </a:r>
            <a:r>
              <a:rPr lang="zh-CN" altLang="en-US" sz="2400" dirty="0"/>
              <a:t>型的值分解成整数部分和小数部分。</a:t>
            </a:r>
            <a:endParaRPr lang="en-US" altLang="zh-CN" sz="2400" dirty="0"/>
          </a:p>
          <a:p>
            <a:r>
              <a:rPr lang="zh-CN" altLang="en-US" sz="2400" dirty="0"/>
              <a:t>因为函数无法返回两个数，所以可以尝试把两个变量传递给函数并且修改它们：</a:t>
            </a:r>
          </a:p>
          <a:p>
            <a:pPr lvl="1">
              <a:buFont typeface="Wingdings" panose="05000000000000000000" pitchFamily="2" charset="2"/>
              <a:buNone/>
            </a:pPr>
            <a:r>
              <a:rPr lang="en-US" altLang="zh-CN" sz="2800" b="1" i="1" dirty="0">
                <a:solidFill>
                  <a:srgbClr val="FF0000"/>
                </a:solidFill>
              </a:rPr>
              <a:t>void decompose(double x, long </a:t>
            </a:r>
            <a:r>
              <a:rPr lang="en-US" altLang="zh-CN" sz="2800" b="1" i="1" dirty="0" err="1">
                <a:solidFill>
                  <a:srgbClr val="FF0000"/>
                </a:solidFill>
              </a:rPr>
              <a:t>int_part,double</a:t>
            </a:r>
            <a:r>
              <a:rPr lang="en-US" altLang="zh-CN" sz="2800" b="1" i="1" dirty="0">
                <a:solidFill>
                  <a:srgbClr val="FF0000"/>
                </a:solidFill>
              </a:rPr>
              <a:t> </a:t>
            </a:r>
            <a:r>
              <a:rPr lang="en-US" altLang="zh-CN" sz="2800" b="1" i="1" dirty="0" err="1">
                <a:solidFill>
                  <a:srgbClr val="FF0000"/>
                </a:solidFill>
              </a:rPr>
              <a:t>frac_part</a:t>
            </a: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	  </a:t>
            </a:r>
            <a:r>
              <a:rPr lang="en-US" altLang="zh-CN" sz="2800" b="1" i="1" dirty="0" err="1">
                <a:solidFill>
                  <a:srgbClr val="FF0000"/>
                </a:solidFill>
              </a:rPr>
              <a:t>int_part</a:t>
            </a:r>
            <a:r>
              <a:rPr lang="en-US" altLang="zh-CN" sz="2800" b="1" i="1" dirty="0">
                <a:solidFill>
                  <a:srgbClr val="FF0000"/>
                </a:solidFill>
              </a:rPr>
              <a:t> = (long) x;</a:t>
            </a:r>
          </a:p>
          <a:p>
            <a:pPr lvl="1">
              <a:buFont typeface="Wingdings" panose="05000000000000000000" pitchFamily="2" charset="2"/>
              <a:buNone/>
            </a:pPr>
            <a:r>
              <a:rPr lang="en-US" altLang="zh-CN" sz="2800" b="1" i="1" dirty="0">
                <a:solidFill>
                  <a:srgbClr val="FF0000"/>
                </a:solidFill>
              </a:rPr>
              <a:t>	  </a:t>
            </a:r>
            <a:r>
              <a:rPr lang="en-US" altLang="zh-CN" sz="2800" b="1" i="1" dirty="0" err="1">
                <a:solidFill>
                  <a:srgbClr val="FF0000"/>
                </a:solidFill>
              </a:rPr>
              <a:t>frac_part</a:t>
            </a:r>
            <a:r>
              <a:rPr lang="en-US" altLang="zh-CN" sz="2800" b="1" i="1" dirty="0">
                <a:solidFill>
                  <a:srgbClr val="FF0000"/>
                </a:solidFill>
              </a:rPr>
              <a:t> = x - </a:t>
            </a:r>
            <a:r>
              <a:rPr lang="en-US" altLang="zh-CN" sz="2800" b="1" i="1" dirty="0" err="1">
                <a:solidFill>
                  <a:srgbClr val="FF0000"/>
                </a:solidFill>
              </a:rPr>
              <a:t>int_part</a:t>
            </a:r>
            <a:r>
              <a:rPr lang="en-US" altLang="zh-CN" sz="2800" b="1" i="1" dirty="0">
                <a:solidFill>
                  <a:srgbClr val="FF0000"/>
                </a:solidFill>
              </a:rPr>
              <a:t>;</a:t>
            </a:r>
          </a:p>
          <a:p>
            <a:pPr lvl="1">
              <a:buFont typeface="Wingdings" panose="05000000000000000000" pitchFamily="2" charset="2"/>
              <a:buNone/>
            </a:pPr>
            <a:r>
              <a:rPr lang="en-US" altLang="zh-CN" sz="2800" b="1" i="1" dirty="0">
                <a:solidFill>
                  <a:srgbClr val="FF0000"/>
                </a:solidFill>
              </a:rPr>
              <a:t>}</a:t>
            </a:r>
          </a:p>
          <a:p>
            <a:r>
              <a:rPr lang="zh-CN" altLang="en-US" sz="2400" dirty="0"/>
              <a:t>假设采用下面的方法调用这个函数：</a:t>
            </a:r>
            <a:r>
              <a:rPr lang="en-US" altLang="zh-CN" sz="2400" dirty="0">
                <a:cs typeface="Courier New" panose="02070309020205020404" pitchFamily="49" charset="0"/>
              </a:rPr>
              <a:t>	decompose(3.14159, </a:t>
            </a:r>
            <a:r>
              <a:rPr lang="en-US" altLang="zh-CN" sz="2400" b="1" i="1" dirty="0" err="1">
                <a:solidFill>
                  <a:srgbClr val="FF0000"/>
                </a:solidFill>
                <a:cs typeface="Courier New" panose="02070309020205020404" pitchFamily="49" charset="0"/>
              </a:rPr>
              <a:t>i</a:t>
            </a:r>
            <a:r>
              <a:rPr lang="en-US" altLang="zh-CN" sz="2400" dirty="0">
                <a:cs typeface="Courier New" panose="02070309020205020404" pitchFamily="49" charset="0"/>
              </a:rPr>
              <a:t>, </a:t>
            </a:r>
            <a:r>
              <a:rPr lang="en-US" altLang="zh-CN" sz="2400" b="1" i="1" dirty="0">
                <a:solidFill>
                  <a:srgbClr val="FF0000"/>
                </a:solidFill>
                <a:cs typeface="Courier New" panose="02070309020205020404" pitchFamily="49" charset="0"/>
              </a:rPr>
              <a:t>d</a:t>
            </a:r>
            <a:r>
              <a:rPr lang="en-US" altLang="zh-CN" sz="2400" dirty="0">
                <a:cs typeface="Courier New" panose="02070309020205020404" pitchFamily="49" charset="0"/>
              </a:rPr>
              <a:t>);</a:t>
            </a:r>
          </a:p>
          <a:p>
            <a:r>
              <a:rPr lang="zh-CN" altLang="en-US" sz="2400" dirty="0"/>
              <a:t>遗憾</a:t>
            </a:r>
            <a:r>
              <a:rPr lang="zh-CN" altLang="zh-CN" sz="2400" dirty="0"/>
              <a:t>的是，变量i和d不会因为赋值给int_part和frac_part而受到影响</a:t>
            </a:r>
            <a:r>
              <a:rPr lang="zh-CN" altLang="en-US" sz="2400" dirty="0"/>
              <a:t>。</a:t>
            </a:r>
            <a:endParaRPr lang="en-US" altLang="zh-CN" sz="2400" dirty="0"/>
          </a:p>
        </p:txBody>
      </p:sp>
    </p:spTree>
    <p:extLst>
      <p:ext uri="{BB962C8B-B14F-4D97-AF65-F5344CB8AC3E}">
        <p14:creationId xmlns:p14="http://schemas.microsoft.com/office/powerpoint/2010/main" val="24875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9.3.1 </a:t>
            </a:r>
            <a:r>
              <a:rPr lang="zh-CN" altLang="en-US" dirty="0"/>
              <a:t>实际参数的转换</a:t>
            </a:r>
          </a:p>
        </p:txBody>
      </p:sp>
      <p:sp>
        <p:nvSpPr>
          <p:cNvPr id="3" name="内容占位符 2"/>
          <p:cNvSpPr>
            <a:spLocks noGrp="1"/>
          </p:cNvSpPr>
          <p:nvPr>
            <p:ph idx="1"/>
          </p:nvPr>
        </p:nvSpPr>
        <p:spPr/>
        <p:txBody>
          <a:bodyPr/>
          <a:lstStyle/>
          <a:p>
            <a:r>
              <a:rPr lang="en-US" altLang="zh-CN" sz="2400" dirty="0"/>
              <a:t>C</a:t>
            </a:r>
            <a:r>
              <a:rPr lang="zh-CN" altLang="en-US" sz="2400" dirty="0"/>
              <a:t>语言允许在实际参数的类型与形式参数的类型不匹配的情况下进行函数调用。</a:t>
            </a:r>
            <a:endParaRPr lang="en-US" altLang="zh-CN" sz="2400" dirty="0"/>
          </a:p>
          <a:p>
            <a:r>
              <a:rPr lang="zh-CN" altLang="en-US" sz="2400" dirty="0"/>
              <a:t>管理如何转换实际参数的规则与编译器是否在调用前遇到函数</a:t>
            </a:r>
            <a:r>
              <a:rPr lang="en-US" altLang="zh-CN" sz="2400" dirty="0"/>
              <a:t>(</a:t>
            </a:r>
            <a:r>
              <a:rPr lang="zh-CN" altLang="en-US" sz="2400" dirty="0"/>
              <a:t>或者函数的完整定义</a:t>
            </a:r>
            <a:r>
              <a:rPr lang="en-US" altLang="zh-CN" sz="2400" dirty="0"/>
              <a:t>)</a:t>
            </a:r>
            <a:r>
              <a:rPr lang="zh-CN" altLang="en-US" sz="2400" dirty="0"/>
              <a:t>的原型有关：</a:t>
            </a:r>
          </a:p>
          <a:p>
            <a:r>
              <a:rPr lang="zh-CN" altLang="en-US" sz="2400" dirty="0">
                <a:solidFill>
                  <a:srgbClr val="FF0000"/>
                </a:solidFill>
              </a:rPr>
              <a:t>编译器在调用前遇到原型。</a:t>
            </a:r>
            <a:endParaRPr lang="en-US" altLang="zh-CN" sz="2400" dirty="0">
              <a:solidFill>
                <a:srgbClr val="FF0000"/>
              </a:solidFill>
            </a:endParaRPr>
          </a:p>
          <a:p>
            <a:pPr lvl="1"/>
            <a:r>
              <a:rPr lang="zh-CN" altLang="en-US" sz="2200" dirty="0"/>
              <a:t>就像使用赋值一样，每个实际参数的值被隐式地转换成相应形式参数的类型。</a:t>
            </a:r>
          </a:p>
          <a:p>
            <a:pPr lvl="1"/>
            <a:r>
              <a:rPr lang="zh-CN" altLang="en-US" sz="2200" dirty="0"/>
              <a:t>例如：如果把</a:t>
            </a:r>
            <a:r>
              <a:rPr lang="en-US" altLang="zh-CN" sz="2200" dirty="0" err="1"/>
              <a:t>int</a:t>
            </a:r>
            <a:r>
              <a:rPr lang="zh-CN" altLang="en-US" sz="2200" dirty="0"/>
              <a:t>类型的实际参数传递给期望得到</a:t>
            </a:r>
            <a:r>
              <a:rPr lang="en-US" altLang="zh-CN" sz="2200" dirty="0"/>
              <a:t>double</a:t>
            </a:r>
            <a:r>
              <a:rPr lang="zh-CN" altLang="en-US" sz="2200" dirty="0"/>
              <a:t>型数据的函数，那么会自动把实际参数转换成</a:t>
            </a:r>
            <a:r>
              <a:rPr lang="en-US" altLang="zh-CN" sz="2200" dirty="0"/>
              <a:t>double</a:t>
            </a:r>
            <a:r>
              <a:rPr lang="zh-CN" altLang="en-US" sz="2200" dirty="0"/>
              <a:t>类型。</a:t>
            </a:r>
            <a:endParaRPr lang="en-US" altLang="zh-CN" sz="2200" dirty="0"/>
          </a:p>
          <a:p>
            <a:r>
              <a:rPr lang="zh-CN" altLang="en-US" sz="2400" dirty="0">
                <a:solidFill>
                  <a:srgbClr val="FF0000"/>
                </a:solidFill>
              </a:rPr>
              <a:t>编译器在调用前没有遇到原型。</a:t>
            </a:r>
            <a:endParaRPr lang="en-US" altLang="zh-CN" sz="2400" dirty="0">
              <a:solidFill>
                <a:srgbClr val="FF0000"/>
              </a:solidFill>
            </a:endParaRPr>
          </a:p>
          <a:p>
            <a:pPr lvl="1"/>
            <a:r>
              <a:rPr lang="zh-CN" altLang="en-US" sz="2200" dirty="0"/>
              <a:t>编译器执行</a:t>
            </a:r>
            <a:r>
              <a:rPr lang="zh-CN" altLang="en-US" sz="2200" dirty="0">
                <a:solidFill>
                  <a:srgbClr val="336600"/>
                </a:solidFill>
              </a:rPr>
              <a:t>默认的实际参数提升</a:t>
            </a:r>
            <a:r>
              <a:rPr lang="zh-CN" altLang="en-US" sz="2200" dirty="0"/>
              <a:t>：</a:t>
            </a:r>
            <a:endParaRPr lang="en-US" altLang="zh-CN" sz="2200" dirty="0"/>
          </a:p>
          <a:p>
            <a:pPr lvl="2"/>
            <a:r>
              <a:rPr lang="zh-CN" altLang="en-US" dirty="0"/>
              <a:t>把</a:t>
            </a:r>
            <a:r>
              <a:rPr lang="en-US" altLang="zh-CN" dirty="0"/>
              <a:t>float</a:t>
            </a:r>
            <a:r>
              <a:rPr lang="zh-CN" altLang="en-US" dirty="0"/>
              <a:t>型的实际参数转换成</a:t>
            </a:r>
            <a:r>
              <a:rPr lang="en-US" altLang="zh-CN" dirty="0"/>
              <a:t>double</a:t>
            </a:r>
            <a:r>
              <a:rPr lang="zh-CN" altLang="en-US" dirty="0"/>
              <a:t>类型。</a:t>
            </a:r>
            <a:endParaRPr lang="en-US" altLang="zh-CN" dirty="0"/>
          </a:p>
          <a:p>
            <a:pPr lvl="2"/>
            <a:r>
              <a:rPr lang="zh-CN" altLang="en-US" dirty="0"/>
              <a:t>执行整数的提升，即把</a:t>
            </a:r>
            <a:r>
              <a:rPr lang="en-US" altLang="zh-CN" dirty="0"/>
              <a:t>char</a:t>
            </a:r>
            <a:r>
              <a:rPr lang="zh-CN" altLang="en-US" dirty="0"/>
              <a:t>型和</a:t>
            </a:r>
            <a:r>
              <a:rPr lang="en-US" altLang="zh-CN" dirty="0"/>
              <a:t>short</a:t>
            </a:r>
            <a:r>
              <a:rPr lang="zh-CN" altLang="en-US" dirty="0"/>
              <a:t>型的实际参数转换成</a:t>
            </a:r>
            <a:r>
              <a:rPr lang="en-US" altLang="zh-CN" dirty="0" err="1"/>
              <a:t>int</a:t>
            </a:r>
            <a:r>
              <a:rPr lang="zh-CN" altLang="en-US" dirty="0"/>
              <a:t>型</a:t>
            </a:r>
            <a:r>
              <a:rPr lang="en-US" altLang="zh-CN" dirty="0"/>
              <a:t>(</a:t>
            </a:r>
            <a:r>
              <a:rPr lang="zh-CN" altLang="en-US" dirty="0"/>
              <a:t>在</a:t>
            </a:r>
            <a:r>
              <a:rPr lang="en-US" altLang="zh-CN" dirty="0"/>
              <a:t>C99</a:t>
            </a:r>
            <a:r>
              <a:rPr lang="zh-CN" altLang="en-US" dirty="0"/>
              <a:t>中实现了整数提升</a:t>
            </a:r>
            <a:r>
              <a:rPr lang="en-US" altLang="zh-CN" dirty="0"/>
              <a:t>)</a:t>
            </a:r>
            <a:r>
              <a:rPr lang="zh-CN" altLang="en-US" dirty="0"/>
              <a:t>。</a:t>
            </a:r>
            <a:endParaRPr lang="en-US" altLang="zh-CN" dirty="0"/>
          </a:p>
        </p:txBody>
      </p:sp>
    </p:spTree>
    <p:extLst>
      <p:ext uri="{BB962C8B-B14F-4D97-AF65-F5344CB8AC3E}">
        <p14:creationId xmlns:p14="http://schemas.microsoft.com/office/powerpoint/2010/main" val="281209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实际参数的转换</a:t>
            </a:r>
          </a:p>
        </p:txBody>
      </p:sp>
      <p:sp>
        <p:nvSpPr>
          <p:cNvPr id="3" name="内容占位符 2"/>
          <p:cNvSpPr>
            <a:spLocks noGrp="1"/>
          </p:cNvSpPr>
          <p:nvPr>
            <p:ph idx="1"/>
          </p:nvPr>
        </p:nvSpPr>
        <p:spPr/>
        <p:txBody>
          <a:bodyPr/>
          <a:lstStyle/>
          <a:p>
            <a:r>
              <a:rPr lang="zh-CN" altLang="en-US" sz="2400" dirty="0"/>
              <a:t>依赖默认的实际参数提升是危险的。例如：</a:t>
            </a:r>
          </a:p>
          <a:p>
            <a:pPr>
              <a:lnSpc>
                <a:spcPct val="80000"/>
              </a:lnSpc>
              <a:spcBef>
                <a:spcPts val="800"/>
              </a:spcBef>
              <a:buNone/>
            </a:pPr>
            <a:r>
              <a:rPr lang="en-US" altLang="zh-CN" sz="2000" i="1" dirty="0">
                <a:solidFill>
                  <a:srgbClr val="FF0000"/>
                </a:solidFill>
                <a:cs typeface="Courier New" panose="02070309020205020404" pitchFamily="49" charset="0"/>
              </a:rPr>
              <a:t>	</a:t>
            </a:r>
            <a:r>
              <a:rPr lang="en-US" altLang="zh-CN" sz="2000" dirty="0">
                <a:solidFill>
                  <a:srgbClr val="0070C0"/>
                </a:solidFill>
                <a:cs typeface="Courier New" panose="02070309020205020404" pitchFamily="49" charset="0"/>
              </a:rPr>
              <a:t>#include &lt;</a:t>
            </a:r>
            <a:r>
              <a:rPr lang="en-US" altLang="zh-CN" sz="2000" dirty="0" err="1">
                <a:solidFill>
                  <a:srgbClr val="0070C0"/>
                </a:solidFill>
                <a:cs typeface="Courier New" panose="02070309020205020404" pitchFamily="49" charset="0"/>
              </a:rPr>
              <a:t>stdio.h</a:t>
            </a:r>
            <a:r>
              <a:rPr lang="en-US" altLang="zh-CN" sz="2000" dirty="0">
                <a:solidFill>
                  <a:srgbClr val="0070C0"/>
                </a:solidFill>
                <a:cs typeface="Courier New" panose="02070309020205020404" pitchFamily="49" charset="0"/>
              </a:rPr>
              <a:t>&gt;</a:t>
            </a:r>
          </a:p>
          <a:p>
            <a:pPr>
              <a:lnSpc>
                <a:spcPct val="5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dirty="0" err="1">
                <a:solidFill>
                  <a:srgbClr val="0070C0"/>
                </a:solidFill>
                <a:cs typeface="Courier New" panose="02070309020205020404" pitchFamily="49" charset="0"/>
              </a:rPr>
              <a:t>int</a:t>
            </a:r>
            <a:r>
              <a:rPr lang="en-US" altLang="zh-CN" sz="2000" dirty="0">
                <a:solidFill>
                  <a:srgbClr val="0070C0"/>
                </a:solidFill>
                <a:cs typeface="Courier New" panose="02070309020205020404" pitchFamily="49" charset="0"/>
              </a:rPr>
              <a:t> main(void)</a:t>
            </a:r>
          </a:p>
          <a:p>
            <a:pPr>
              <a:lnSpc>
                <a:spcPct val="80000"/>
              </a:lnSpc>
              <a:spcBef>
                <a:spcPts val="300"/>
              </a:spcBef>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double x = 3.0;</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dirty="0" err="1">
                <a:solidFill>
                  <a:srgbClr val="0070C0"/>
                </a:solidFill>
                <a:cs typeface="Courier New" panose="02070309020205020404" pitchFamily="49" charset="0"/>
              </a:rPr>
              <a:t>printf</a:t>
            </a:r>
            <a:r>
              <a:rPr lang="en-US" altLang="zh-CN" sz="2000" dirty="0">
                <a:solidFill>
                  <a:srgbClr val="0070C0"/>
                </a:solidFill>
                <a:cs typeface="Courier New" panose="02070309020205020404" pitchFamily="49" charset="0"/>
              </a:rPr>
              <a:t>("Square: %d\n", </a:t>
            </a:r>
            <a:r>
              <a:rPr lang="en-US" altLang="zh-CN" sz="2000" b="1" i="1" dirty="0">
                <a:solidFill>
                  <a:srgbClr val="FF0000"/>
                </a:solidFill>
                <a:cs typeface="Courier New" panose="02070309020205020404" pitchFamily="49" charset="0"/>
              </a:rPr>
              <a:t>square(x)</a:t>
            </a:r>
            <a:r>
              <a:rPr lang="en-US" altLang="zh-CN" sz="2000" dirty="0">
                <a:solidFill>
                  <a:srgbClr val="0070C0"/>
                </a:solidFill>
                <a:cs typeface="Courier New" panose="02070309020205020404" pitchFamily="49" charset="0"/>
              </a:rPr>
              <a:t>);</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return 0;</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6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pPr>
              <a:lnSpc>
                <a:spcPct val="80000"/>
              </a:lnSpc>
              <a:spcBef>
                <a:spcPts val="300"/>
              </a:spcBef>
              <a:buNone/>
            </a:pPr>
            <a:r>
              <a:rPr lang="en-US" altLang="zh-CN" sz="2000" dirty="0">
                <a:solidFill>
                  <a:srgbClr val="0070C0"/>
                </a:solidFill>
                <a:cs typeface="Courier New" panose="02070309020205020404" pitchFamily="49" charset="0"/>
              </a:rPr>
              <a:t>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square(</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n)</a:t>
            </a:r>
          </a:p>
          <a:p>
            <a:pPr>
              <a:lnSpc>
                <a:spcPct val="80000"/>
              </a:lnSpc>
              <a:spcBef>
                <a:spcPts val="300"/>
              </a:spcBef>
              <a:buNone/>
            </a:pPr>
            <a:r>
              <a:rPr lang="en-US" altLang="zh-CN" sz="2000" dirty="0">
                <a:solidFill>
                  <a:srgbClr val="0070C0"/>
                </a:solidFill>
                <a:cs typeface="Courier New" panose="02070309020205020404" pitchFamily="49" charset="0"/>
              </a:rPr>
              <a:t>	{</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return n * n;</a:t>
            </a:r>
          </a:p>
          <a:p>
            <a:pPr>
              <a:lnSpc>
                <a:spcPct val="70000"/>
              </a:lnSpc>
              <a:spcBef>
                <a:spcPct val="0"/>
              </a:spcBef>
              <a:buFont typeface="Wingdings" panose="05000000000000000000" pitchFamily="2" charset="2"/>
              <a:buNone/>
            </a:pPr>
            <a:r>
              <a:rPr lang="en-US" altLang="zh-CN" sz="2000" dirty="0">
                <a:solidFill>
                  <a:srgbClr val="0070C0"/>
                </a:solidFill>
                <a:cs typeface="Courier New" panose="02070309020205020404" pitchFamily="49" charset="0"/>
              </a:rPr>
              <a:t>	}</a:t>
            </a:r>
          </a:p>
          <a:p>
            <a:r>
              <a:rPr lang="zh-CN" altLang="en-US" sz="2400" dirty="0"/>
              <a:t>在调用</a:t>
            </a:r>
            <a:r>
              <a:rPr lang="en-US" altLang="zh-CN" sz="2400" dirty="0"/>
              <a:t>square</a:t>
            </a:r>
            <a:r>
              <a:rPr lang="zh-CN" altLang="en-US" sz="2400" dirty="0"/>
              <a:t>函数时，编译器没有遇到原型，所以不知道该函数期望有</a:t>
            </a:r>
            <a:r>
              <a:rPr lang="en-US" altLang="zh-CN" sz="2400" dirty="0" err="1"/>
              <a:t>int</a:t>
            </a:r>
            <a:r>
              <a:rPr lang="zh-CN" altLang="en-US" sz="2400" dirty="0"/>
              <a:t>类型的实际参数。</a:t>
            </a:r>
          </a:p>
        </p:txBody>
      </p:sp>
    </p:spTree>
    <p:extLst>
      <p:ext uri="{BB962C8B-B14F-4D97-AF65-F5344CB8AC3E}">
        <p14:creationId xmlns:p14="http://schemas.microsoft.com/office/powerpoint/2010/main" val="27630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实际参数的转换</a:t>
            </a:r>
          </a:p>
        </p:txBody>
      </p:sp>
      <p:sp>
        <p:nvSpPr>
          <p:cNvPr id="3" name="内容占位符 2"/>
          <p:cNvSpPr>
            <a:spLocks noGrp="1"/>
          </p:cNvSpPr>
          <p:nvPr>
            <p:ph idx="1"/>
          </p:nvPr>
        </p:nvSpPr>
        <p:spPr/>
        <p:txBody>
          <a:bodyPr/>
          <a:lstStyle/>
          <a:p>
            <a:r>
              <a:rPr lang="zh-CN" altLang="en-US" sz="2800" dirty="0"/>
              <a:t>因此，编译器在变量</a:t>
            </a:r>
            <a:r>
              <a:rPr lang="en-US" altLang="zh-CN" sz="2800" dirty="0"/>
              <a:t>x</a:t>
            </a:r>
            <a:r>
              <a:rPr lang="zh-CN" altLang="en-US" sz="2800" dirty="0"/>
              <a:t>上执行了没有效果的默认的实际参数提升。</a:t>
            </a:r>
            <a:endParaRPr lang="en-US" altLang="zh-CN" sz="2800" dirty="0"/>
          </a:p>
          <a:p>
            <a:r>
              <a:rPr lang="zh-CN" altLang="en-US" sz="2800" dirty="0"/>
              <a:t>因为</a:t>
            </a:r>
            <a:r>
              <a:rPr lang="en-US" altLang="zh-CN" sz="2800" dirty="0"/>
              <a:t>square</a:t>
            </a:r>
            <a:r>
              <a:rPr lang="zh-CN" altLang="en-US" sz="2800" dirty="0"/>
              <a:t>函数期望有</a:t>
            </a:r>
            <a:r>
              <a:rPr lang="en-US" altLang="zh-CN" sz="2800" dirty="0" err="1"/>
              <a:t>int</a:t>
            </a:r>
            <a:r>
              <a:rPr lang="zh-CN" altLang="en-US" sz="2800" dirty="0"/>
              <a:t>类型的实际参数，但是却获得了</a:t>
            </a:r>
            <a:r>
              <a:rPr lang="en-US" altLang="zh-CN" sz="2800" dirty="0"/>
              <a:t>double</a:t>
            </a:r>
            <a:r>
              <a:rPr lang="zh-CN" altLang="en-US" sz="2800" dirty="0"/>
              <a:t>类型值，所以</a:t>
            </a:r>
            <a:r>
              <a:rPr lang="en-US" altLang="zh-CN" sz="2800" dirty="0"/>
              <a:t>square</a:t>
            </a:r>
            <a:r>
              <a:rPr lang="zh-CN" altLang="en-US" sz="2800" dirty="0"/>
              <a:t>函数将产生无效的结果。</a:t>
            </a:r>
            <a:endParaRPr lang="en-US" altLang="zh-CN" sz="2800" dirty="0"/>
          </a:p>
          <a:p>
            <a:r>
              <a:rPr lang="zh-CN" altLang="en-US" sz="2800" dirty="0"/>
              <a:t>把</a:t>
            </a:r>
            <a:r>
              <a:rPr lang="en-US" altLang="zh-CN" sz="2800" dirty="0"/>
              <a:t>square</a:t>
            </a:r>
            <a:r>
              <a:rPr lang="zh-CN" altLang="en-US" sz="2800" dirty="0"/>
              <a:t>的实际参数强制转换为正确的类型可解决这个问题：</a:t>
            </a:r>
            <a:endParaRPr lang="en-US" altLang="zh-CN" sz="2800" dirty="0"/>
          </a:p>
          <a:p>
            <a:pPr>
              <a:lnSpc>
                <a:spcPct val="80000"/>
              </a:lnSpc>
              <a:spcBef>
                <a:spcPts val="1200"/>
              </a:spcBef>
              <a:buNone/>
            </a:pPr>
            <a:r>
              <a:rPr lang="en-US" altLang="zh-CN" sz="2800" dirty="0"/>
              <a:t>	</a:t>
            </a:r>
            <a:r>
              <a:rPr lang="en-US" altLang="zh-CN" sz="2800" dirty="0" err="1"/>
              <a:t>printf</a:t>
            </a:r>
            <a:r>
              <a:rPr lang="en-US" altLang="zh-CN" sz="2800" dirty="0"/>
              <a:t>("Square: %d\n", square(</a:t>
            </a:r>
            <a:r>
              <a:rPr lang="en-US" altLang="zh-CN" sz="2800" b="1" i="1" dirty="0">
                <a:solidFill>
                  <a:srgbClr val="FF0000"/>
                </a:solidFill>
              </a:rPr>
              <a:t>(</a:t>
            </a:r>
            <a:r>
              <a:rPr lang="en-US" altLang="zh-CN" sz="2800" b="1" i="1" dirty="0" err="1">
                <a:solidFill>
                  <a:srgbClr val="FF0000"/>
                </a:solidFill>
              </a:rPr>
              <a:t>int</a:t>
            </a:r>
            <a:r>
              <a:rPr lang="en-US" altLang="zh-CN" sz="2800" b="1" i="1" dirty="0">
                <a:solidFill>
                  <a:srgbClr val="FF0000"/>
                </a:solidFill>
              </a:rPr>
              <a:t>) x)</a:t>
            </a:r>
            <a:r>
              <a:rPr lang="en-US" altLang="zh-CN" sz="2800" dirty="0"/>
              <a:t>);</a:t>
            </a:r>
          </a:p>
          <a:p>
            <a:r>
              <a:rPr lang="zh-CN" altLang="en-US" sz="2800" dirty="0"/>
              <a:t>当然更好的解决方案是在调用</a:t>
            </a:r>
            <a:r>
              <a:rPr lang="en-US" altLang="zh-CN" sz="2800" dirty="0"/>
              <a:t>square</a:t>
            </a:r>
            <a:r>
              <a:rPr lang="zh-CN" altLang="en-US" sz="2800" dirty="0"/>
              <a:t>函数前提供其原型。</a:t>
            </a:r>
          </a:p>
        </p:txBody>
      </p:sp>
    </p:spTree>
    <p:extLst>
      <p:ext uri="{BB962C8B-B14F-4D97-AF65-F5344CB8AC3E}">
        <p14:creationId xmlns:p14="http://schemas.microsoft.com/office/powerpoint/2010/main" val="418105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9.3.2 </a:t>
            </a:r>
            <a:r>
              <a:rPr lang="zh-CN" altLang="en-US" dirty="0"/>
              <a:t>数组型实际参数</a:t>
            </a:r>
          </a:p>
        </p:txBody>
      </p:sp>
      <p:sp>
        <p:nvSpPr>
          <p:cNvPr id="3" name="内容占位符 2"/>
          <p:cNvSpPr>
            <a:spLocks noGrp="1"/>
          </p:cNvSpPr>
          <p:nvPr>
            <p:ph idx="1"/>
          </p:nvPr>
        </p:nvSpPr>
        <p:spPr/>
        <p:txBody>
          <a:bodyPr/>
          <a:lstStyle/>
          <a:p>
            <a:r>
              <a:rPr lang="zh-CN" altLang="en-US" sz="2800" dirty="0"/>
              <a:t>数组可以作为函数的参数，例如：</a:t>
            </a:r>
          </a:p>
          <a:p>
            <a:pPr lvl="1">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f(</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a[10]) /* </a:t>
            </a:r>
            <a:r>
              <a:rPr lang="zh-CN" altLang="en-US" b="1" i="1" dirty="0">
                <a:solidFill>
                  <a:srgbClr val="FF0000"/>
                </a:solidFill>
                <a:cs typeface="Courier New" panose="02070309020205020404" pitchFamily="49" charset="0"/>
              </a:rPr>
              <a:t>一维数组参数*</a:t>
            </a: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endParaRPr lang="en-US" altLang="zh-CN" b="1" i="1" dirty="0">
              <a:solidFill>
                <a:srgbClr val="FF0000"/>
              </a:solidFill>
              <a:cs typeface="Courier New" panose="02070309020205020404" pitchFamily="49" charset="0"/>
            </a:endParaRPr>
          </a:p>
          <a:p>
            <a:pPr lvl="1">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g(</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a[10][20]) /* </a:t>
            </a:r>
            <a:r>
              <a:rPr lang="zh-CN" altLang="en-US" b="1" i="1" dirty="0">
                <a:solidFill>
                  <a:srgbClr val="FF0000"/>
                </a:solidFill>
                <a:cs typeface="Courier New" panose="02070309020205020404" pitchFamily="49" charset="0"/>
              </a:rPr>
              <a:t>二维数组参数 *</a:t>
            </a:r>
            <a:r>
              <a:rPr lang="en-US" altLang="zh-CN" b="1" i="1" dirty="0">
                <a:solidFill>
                  <a:srgbClr val="FF0000"/>
                </a:solidFill>
                <a:cs typeface="Courier New" panose="02070309020205020404" pitchFamily="49" charset="0"/>
              </a:rPr>
              <a:t>/</a:t>
            </a:r>
          </a:p>
          <a:p>
            <a:pPr lvl="1">
              <a:buNone/>
            </a:pPr>
            <a:r>
              <a:rPr lang="en-US" altLang="zh-CN" b="1" i="1" dirty="0">
                <a:solidFill>
                  <a:srgbClr val="FF0000"/>
                </a:solidFill>
                <a:cs typeface="Courier New" panose="02070309020205020404" pitchFamily="49" charset="0"/>
              </a:rPr>
              <a:t>{</a:t>
            </a:r>
          </a:p>
          <a:p>
            <a:pPr lvl="1">
              <a:buNone/>
            </a:pPr>
            <a:r>
              <a:rPr lang="en-US" altLang="zh-CN" b="1" i="1" dirty="0">
                <a:solidFill>
                  <a:srgbClr val="FF0000"/>
                </a:solidFill>
                <a:cs typeface="Courier New" panose="02070309020205020404" pitchFamily="49" charset="0"/>
              </a:rPr>
              <a:t>	  …</a:t>
            </a:r>
          </a:p>
          <a:p>
            <a:pPr lvl="1">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endParaRPr lang="en-US" altLang="zh-CN" b="1" i="1" dirty="0">
              <a:solidFill>
                <a:srgbClr val="FF0000"/>
              </a:solidFill>
              <a:cs typeface="Courier New" panose="02070309020205020404" pitchFamily="49" charset="0"/>
            </a:endParaRPr>
          </a:p>
        </p:txBody>
      </p:sp>
    </p:spTree>
    <p:extLst>
      <p:ext uri="{BB962C8B-B14F-4D97-AF65-F5344CB8AC3E}">
        <p14:creationId xmlns:p14="http://schemas.microsoft.com/office/powerpoint/2010/main" val="384090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en-US" dirty="0"/>
              <a:t>有同学可能会想到更简洁的写法：</a:t>
            </a:r>
            <a:endParaRPr lang="en-US" altLang="zh-CN" dirty="0"/>
          </a:p>
          <a:p>
            <a:pPr marL="400050" lvl="1" indent="0">
              <a:buNone/>
            </a:pPr>
            <a:r>
              <a:rPr lang="en-US" altLang="zh-CN" b="1" dirty="0">
                <a:solidFill>
                  <a:srgbClr val="FF0000"/>
                </a:solidFill>
                <a:effectLst/>
                <a:latin typeface="+mn-ea"/>
                <a:ea typeface="+mn-ea"/>
              </a:rPr>
              <a:t>int main()</a:t>
            </a:r>
          </a:p>
          <a:p>
            <a:pPr marL="400050" lvl="1" indent="0">
              <a:buNone/>
            </a:pPr>
            <a:r>
              <a:rPr lang="en-US" altLang="zh-CN" b="1" dirty="0">
                <a:solidFill>
                  <a:srgbClr val="FF0000"/>
                </a:solidFill>
                <a:effectLst/>
                <a:latin typeface="+mn-ea"/>
                <a:ea typeface="+mn-ea"/>
              </a:rPr>
              <a:t>{</a:t>
            </a:r>
          </a:p>
          <a:p>
            <a:pPr marL="400050" lvl="1" indent="0">
              <a:buNone/>
            </a:pPr>
            <a:r>
              <a:rPr lang="en-US" altLang="zh-CN" b="1" dirty="0">
                <a:solidFill>
                  <a:srgbClr val="FF0000"/>
                </a:solidFill>
                <a:effectLst/>
                <a:latin typeface="+mn-ea"/>
                <a:ea typeface="+mn-ea"/>
              </a:rPr>
              <a:t>	int a = 2, b = 3;</a:t>
            </a:r>
          </a:p>
          <a:p>
            <a:pPr marL="400050" lvl="1" indent="0">
              <a:buNone/>
            </a:pPr>
            <a:r>
              <a:rPr lang="en-US" altLang="zh-CN" b="1" dirty="0">
                <a:solidFill>
                  <a:srgbClr val="FF0000"/>
                </a:solidFill>
                <a:effectLst/>
                <a:latin typeface="+mn-ea"/>
                <a:ea typeface="+mn-ea"/>
              </a:rPr>
              <a:t>	</a:t>
            </a:r>
          </a:p>
          <a:p>
            <a:pPr marL="400050" lvl="1" indent="0">
              <a:buNone/>
            </a:pPr>
            <a:r>
              <a:rPr lang="en-US" altLang="zh-CN" b="1" dirty="0">
                <a:solidFill>
                  <a:srgbClr val="FF0000"/>
                </a:solidFill>
                <a:effectLst/>
                <a:latin typeface="+mn-ea"/>
                <a:ea typeface="+mn-ea"/>
              </a:rPr>
              <a:t>	</a:t>
            </a:r>
            <a:r>
              <a:rPr lang="en-US" altLang="zh-CN" b="1" dirty="0" err="1">
                <a:solidFill>
                  <a:srgbClr val="FF0000"/>
                </a:solidFill>
                <a:effectLst/>
                <a:latin typeface="+mn-ea"/>
                <a:ea typeface="+mn-ea"/>
              </a:rPr>
              <a:t>printf</a:t>
            </a:r>
            <a:r>
              <a:rPr lang="en-US" altLang="zh-CN" b="1" dirty="0">
                <a:solidFill>
                  <a:srgbClr val="FF0000"/>
                </a:solidFill>
                <a:effectLst/>
                <a:latin typeface="+mn-ea"/>
                <a:ea typeface="+mn-ea"/>
              </a:rPr>
              <a:t>("max=%d\n", a &gt; b ? a : b);</a:t>
            </a:r>
          </a:p>
          <a:p>
            <a:pPr marL="400050" lvl="1" indent="0">
              <a:buNone/>
            </a:pPr>
            <a:endParaRPr lang="en-US" altLang="zh-CN" b="1" dirty="0">
              <a:solidFill>
                <a:srgbClr val="FF0000"/>
              </a:solidFill>
              <a:effectLst/>
              <a:latin typeface="+mn-ea"/>
              <a:ea typeface="+mn-ea"/>
            </a:endParaRPr>
          </a:p>
          <a:p>
            <a:pPr marL="400050" lvl="1" indent="0">
              <a:buNone/>
            </a:pPr>
            <a:r>
              <a:rPr lang="en-US" altLang="zh-CN" b="1" dirty="0">
                <a:solidFill>
                  <a:srgbClr val="FF0000"/>
                </a:solidFill>
                <a:effectLst/>
                <a:latin typeface="+mn-ea"/>
                <a:ea typeface="+mn-ea"/>
              </a:rPr>
              <a:t>	return 0;</a:t>
            </a:r>
          </a:p>
          <a:p>
            <a:pPr marL="400050" lvl="1" indent="0">
              <a:buNone/>
            </a:pPr>
            <a:r>
              <a:rPr lang="en-US" altLang="zh-CN" b="1" dirty="0">
                <a:solidFill>
                  <a:srgbClr val="FF0000"/>
                </a:solidFill>
                <a:effectLst/>
                <a:latin typeface="+mn-ea"/>
                <a:ea typeface="+mn-ea"/>
              </a:rPr>
              <a:t>}</a:t>
            </a:r>
            <a:endParaRPr lang="zh-CN" altLang="en-US" b="1" dirty="0">
              <a:solidFill>
                <a:srgbClr val="FF0000"/>
              </a:solidFill>
              <a:effectLst/>
              <a:latin typeface="+mn-ea"/>
              <a:ea typeface="+mn-ea"/>
            </a:endParaRPr>
          </a:p>
        </p:txBody>
      </p:sp>
      <p:pic>
        <p:nvPicPr>
          <p:cNvPr id="4" name="图片 3" descr="【&lt;strong&gt;点赞&lt;/strong&gt;图标_&lt;strong&gt;点赞&lt;/strong&gt;图标图片_&lt;strong&gt;点赞&lt;/strong&gt;图标大全_&lt;strong&gt;点赞&lt;/strong&gt;图标下载】- 翼虎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100" y="1752600"/>
            <a:ext cx="4000500" cy="3200400"/>
          </a:xfrm>
          <a:prstGeom prst="rect">
            <a:avLst/>
          </a:prstGeom>
        </p:spPr>
      </p:pic>
    </p:spTree>
    <p:extLst>
      <p:ext uri="{BB962C8B-B14F-4D97-AF65-F5344CB8AC3E}">
        <p14:creationId xmlns:p14="http://schemas.microsoft.com/office/powerpoint/2010/main" val="253019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9.3.2 </a:t>
            </a:r>
            <a:r>
              <a:rPr lang="zh-CN" altLang="en-US" dirty="0"/>
              <a:t>数组型实际参数</a:t>
            </a:r>
          </a:p>
        </p:txBody>
      </p:sp>
      <p:sp>
        <p:nvSpPr>
          <p:cNvPr id="3" name="内容占位符 2"/>
          <p:cNvSpPr>
            <a:spLocks noGrp="1"/>
          </p:cNvSpPr>
          <p:nvPr>
            <p:ph idx="1"/>
          </p:nvPr>
        </p:nvSpPr>
        <p:spPr/>
        <p:txBody>
          <a:bodyPr/>
          <a:lstStyle/>
          <a:p>
            <a:r>
              <a:rPr lang="zh-CN" altLang="en-US" sz="2800" dirty="0"/>
              <a:t>当形式参数是一维数组时，可以不说明数组的长度：</a:t>
            </a:r>
          </a:p>
          <a:p>
            <a:pPr lvl="1">
              <a:buFont typeface="Wingdings" panose="05000000000000000000" pitchFamily="2" charset="2"/>
              <a:buNone/>
            </a:pP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f(</a:t>
            </a:r>
            <a:r>
              <a:rPr lang="en-US" altLang="zh-CN" b="1" i="1" dirty="0" err="1">
                <a:solidFill>
                  <a:srgbClr val="FF0000"/>
                </a:solidFill>
                <a:cs typeface="Courier New" panose="02070309020205020404" pitchFamily="49" charset="0"/>
              </a:rPr>
              <a:t>int</a:t>
            </a:r>
            <a:r>
              <a:rPr lang="en-US" altLang="zh-CN" b="1" i="1" dirty="0">
                <a:solidFill>
                  <a:srgbClr val="FF0000"/>
                </a:solidFill>
                <a:cs typeface="Courier New" panose="02070309020205020404" pitchFamily="49" charset="0"/>
              </a:rPr>
              <a:t> a[])  /* no length specified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pPr lvl="1">
              <a:buFont typeface="Wingdings" panose="05000000000000000000" pitchFamily="2" charset="2"/>
              <a:buNone/>
            </a:pPr>
            <a:r>
              <a:rPr lang="en-US" altLang="zh-CN" b="1" i="1" dirty="0">
                <a:solidFill>
                  <a:srgbClr val="FF0000"/>
                </a:solidFill>
                <a:cs typeface="Courier New" panose="02070309020205020404" pitchFamily="49" charset="0"/>
              </a:rPr>
              <a:t>	  …</a:t>
            </a:r>
          </a:p>
          <a:p>
            <a:pPr lvl="1">
              <a:buFont typeface="Wingdings" panose="05000000000000000000" pitchFamily="2" charset="2"/>
              <a:buNone/>
            </a:pPr>
            <a:r>
              <a:rPr lang="en-US" altLang="zh-CN" b="1" i="1" dirty="0">
                <a:solidFill>
                  <a:srgbClr val="FF0000"/>
                </a:solidFill>
                <a:cs typeface="Courier New" panose="02070309020205020404" pitchFamily="49" charset="0"/>
              </a:rPr>
              <a:t>}</a:t>
            </a:r>
          </a:p>
          <a:p>
            <a:r>
              <a:rPr lang="zh-CN" altLang="en-US" sz="2800" dirty="0"/>
              <a:t>然而，</a:t>
            </a:r>
            <a:r>
              <a:rPr lang="en-US" altLang="zh-CN" sz="2800" dirty="0"/>
              <a:t>C</a:t>
            </a:r>
            <a:r>
              <a:rPr lang="zh-CN" altLang="en-US" sz="2800" dirty="0"/>
              <a:t>语言</a:t>
            </a:r>
            <a:r>
              <a:rPr lang="zh-CN" altLang="en-US" sz="2800" b="1" dirty="0">
                <a:solidFill>
                  <a:srgbClr val="FF0000"/>
                </a:solidFill>
              </a:rPr>
              <a:t>没有</a:t>
            </a:r>
            <a:r>
              <a:rPr lang="zh-CN" altLang="en-US" sz="2800" dirty="0"/>
              <a:t>为函数提供</a:t>
            </a:r>
            <a:r>
              <a:rPr lang="zh-CN" altLang="en-US" sz="2800" b="1" dirty="0">
                <a:solidFill>
                  <a:srgbClr val="FF0000"/>
                </a:solidFill>
              </a:rPr>
              <a:t>任何</a:t>
            </a:r>
            <a:r>
              <a:rPr lang="zh-CN" altLang="en-US" sz="2800" dirty="0"/>
              <a:t>简便的方法来确定传递给它的数组的长度。</a:t>
            </a:r>
            <a:endParaRPr lang="en-US" altLang="zh-CN" sz="2800" dirty="0"/>
          </a:p>
          <a:p>
            <a:r>
              <a:rPr lang="zh-CN" altLang="en-US" sz="2800" dirty="0"/>
              <a:t>因此，如果函数需要，必须把长度作为额外的实际参数提供出来。</a:t>
            </a:r>
            <a:endParaRPr lang="en-US" altLang="zh-CN" sz="2800" dirty="0"/>
          </a:p>
        </p:txBody>
      </p:sp>
    </p:spTree>
    <p:extLst>
      <p:ext uri="{BB962C8B-B14F-4D97-AF65-F5344CB8AC3E}">
        <p14:creationId xmlns:p14="http://schemas.microsoft.com/office/powerpoint/2010/main" val="148976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a:xfrm>
            <a:off x="304800" y="1219200"/>
            <a:ext cx="11582400" cy="5334000"/>
          </a:xfrm>
        </p:spPr>
        <p:txBody>
          <a:bodyPr/>
          <a:lstStyle/>
          <a:p>
            <a:pPr>
              <a:lnSpc>
                <a:spcPct val="105000"/>
              </a:lnSpc>
            </a:pPr>
            <a:r>
              <a:rPr lang="zh-CN" altLang="en-US" sz="2200" dirty="0">
                <a:latin typeface="+mn-ea"/>
                <a:ea typeface="+mn-ea"/>
              </a:rPr>
              <a:t>例如：</a:t>
            </a:r>
          </a:p>
          <a:p>
            <a:pPr lvl="1">
              <a:lnSpc>
                <a:spcPct val="105000"/>
              </a:lnSpc>
              <a:buFont typeface="Wingdings" panose="05000000000000000000" pitchFamily="2" charset="2"/>
              <a:buNone/>
            </a:pP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a:t>
            </a:r>
            <a:r>
              <a:rPr lang="en-US" altLang="zh-CN" sz="2200" b="1" i="1" dirty="0" err="1">
                <a:solidFill>
                  <a:srgbClr val="FF0000"/>
                </a:solidFill>
                <a:latin typeface="+mn-ea"/>
                <a:ea typeface="+mn-ea"/>
                <a:cs typeface="Courier New" panose="02070309020205020404" pitchFamily="49" charset="0"/>
              </a:rPr>
              <a:t>sum_array</a:t>
            </a:r>
            <a:r>
              <a:rPr lang="en-US" altLang="zh-CN" sz="2200" b="1" i="1" dirty="0">
                <a:solidFill>
                  <a:srgbClr val="FF0000"/>
                </a:solidFill>
                <a:latin typeface="+mn-ea"/>
                <a:ea typeface="+mn-ea"/>
                <a:cs typeface="Courier New" panose="02070309020205020404" pitchFamily="49" charset="0"/>
              </a:rPr>
              <a:t>(</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a[], </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n)</a:t>
            </a:r>
          </a:p>
          <a:p>
            <a:pPr lvl="1">
              <a:lnSpc>
                <a:spcPct val="105000"/>
              </a:lnSpc>
              <a:buFont typeface="Wingdings" panose="05000000000000000000" pitchFamily="2" charset="2"/>
              <a:buNone/>
            </a:pPr>
            <a:r>
              <a:rPr lang="en-US" altLang="zh-CN" sz="2200" b="1" i="1" dirty="0">
                <a:solidFill>
                  <a:srgbClr val="FF0000"/>
                </a:solidFill>
                <a:latin typeface="+mn-ea"/>
                <a:ea typeface="+mn-ea"/>
                <a:cs typeface="Courier New" panose="02070309020205020404" pitchFamily="49" charset="0"/>
              </a:rPr>
              <a:t>{</a:t>
            </a:r>
          </a:p>
          <a:p>
            <a:pPr lvl="1">
              <a:lnSpc>
                <a:spcPct val="105000"/>
              </a:lnSpc>
              <a:buFont typeface="Wingdings" panose="05000000000000000000" pitchFamily="2" charset="2"/>
              <a:buNone/>
            </a:pPr>
            <a:r>
              <a:rPr lang="en-US" altLang="zh-CN" sz="2200" b="1" i="1" dirty="0">
                <a:solidFill>
                  <a:srgbClr val="FF0000"/>
                </a:solidFill>
                <a:latin typeface="+mn-ea"/>
                <a:ea typeface="+mn-ea"/>
                <a:cs typeface="Courier New" panose="02070309020205020404" pitchFamily="49" charset="0"/>
              </a:rPr>
              <a:t>	  </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a:t>
            </a:r>
            <a:r>
              <a:rPr lang="en-US" altLang="zh-CN" sz="2200" b="1" i="1" dirty="0" err="1">
                <a:solidFill>
                  <a:srgbClr val="FF0000"/>
                </a:solidFill>
                <a:latin typeface="+mn-ea"/>
                <a:ea typeface="+mn-ea"/>
                <a:cs typeface="Courier New" panose="02070309020205020404" pitchFamily="49" charset="0"/>
              </a:rPr>
              <a:t>i</a:t>
            </a:r>
            <a:r>
              <a:rPr lang="en-US" altLang="zh-CN" sz="2200" b="1" i="1" dirty="0">
                <a:solidFill>
                  <a:srgbClr val="FF0000"/>
                </a:solidFill>
                <a:latin typeface="+mn-ea"/>
                <a:ea typeface="+mn-ea"/>
                <a:cs typeface="Courier New" panose="02070309020205020404" pitchFamily="49" charset="0"/>
              </a:rPr>
              <a:t>, sum = 0;</a:t>
            </a:r>
          </a:p>
          <a:p>
            <a:pPr lvl="1">
              <a:lnSpc>
                <a:spcPct val="105000"/>
              </a:lnSpc>
              <a:buFont typeface="Wingdings" panose="05000000000000000000" pitchFamily="2" charset="2"/>
              <a:buNone/>
            </a:pPr>
            <a:r>
              <a:rPr lang="en-US" altLang="zh-CN" sz="2200" b="1" i="1" dirty="0">
                <a:solidFill>
                  <a:srgbClr val="FF0000"/>
                </a:solidFill>
                <a:latin typeface="+mn-ea"/>
                <a:ea typeface="+mn-ea"/>
                <a:cs typeface="Courier New" panose="02070309020205020404" pitchFamily="49" charset="0"/>
              </a:rPr>
              <a:t>	  for (</a:t>
            </a:r>
            <a:r>
              <a:rPr lang="en-US" altLang="zh-CN" sz="2200" b="1" i="1" dirty="0" err="1">
                <a:solidFill>
                  <a:srgbClr val="FF0000"/>
                </a:solidFill>
                <a:latin typeface="+mn-ea"/>
                <a:ea typeface="+mn-ea"/>
                <a:cs typeface="Courier New" panose="02070309020205020404" pitchFamily="49" charset="0"/>
              </a:rPr>
              <a:t>i</a:t>
            </a:r>
            <a:r>
              <a:rPr lang="en-US" altLang="zh-CN" sz="2200" b="1" i="1" dirty="0">
                <a:solidFill>
                  <a:srgbClr val="FF0000"/>
                </a:solidFill>
                <a:latin typeface="+mn-ea"/>
                <a:ea typeface="+mn-ea"/>
                <a:cs typeface="Courier New" panose="02070309020205020404" pitchFamily="49" charset="0"/>
              </a:rPr>
              <a:t> = 0; </a:t>
            </a:r>
            <a:r>
              <a:rPr lang="en-US" altLang="zh-CN" sz="2200" b="1" i="1" dirty="0" err="1">
                <a:solidFill>
                  <a:srgbClr val="FF0000"/>
                </a:solidFill>
                <a:latin typeface="+mn-ea"/>
                <a:ea typeface="+mn-ea"/>
                <a:cs typeface="Courier New" panose="02070309020205020404" pitchFamily="49" charset="0"/>
              </a:rPr>
              <a:t>i</a:t>
            </a:r>
            <a:r>
              <a:rPr lang="en-US" altLang="zh-CN" sz="2200" b="1" i="1" dirty="0">
                <a:solidFill>
                  <a:srgbClr val="FF0000"/>
                </a:solidFill>
                <a:latin typeface="+mn-ea"/>
                <a:ea typeface="+mn-ea"/>
                <a:cs typeface="Courier New" panose="02070309020205020404" pitchFamily="49" charset="0"/>
              </a:rPr>
              <a:t> &lt; n; </a:t>
            </a:r>
            <a:r>
              <a:rPr lang="en-US" altLang="zh-CN" sz="2200" b="1" i="1" dirty="0" err="1">
                <a:solidFill>
                  <a:srgbClr val="FF0000"/>
                </a:solidFill>
                <a:latin typeface="+mn-ea"/>
                <a:ea typeface="+mn-ea"/>
                <a:cs typeface="Courier New" panose="02070309020205020404" pitchFamily="49" charset="0"/>
              </a:rPr>
              <a:t>i</a:t>
            </a:r>
            <a:r>
              <a:rPr lang="en-US" altLang="zh-CN" sz="2200" b="1" i="1" dirty="0">
                <a:solidFill>
                  <a:srgbClr val="FF0000"/>
                </a:solidFill>
                <a:latin typeface="+mn-ea"/>
                <a:ea typeface="+mn-ea"/>
                <a:cs typeface="Courier New" panose="02070309020205020404" pitchFamily="49" charset="0"/>
              </a:rPr>
              <a:t>++)</a:t>
            </a:r>
          </a:p>
          <a:p>
            <a:pPr lvl="1">
              <a:lnSpc>
                <a:spcPct val="105000"/>
              </a:lnSpc>
              <a:buFont typeface="Wingdings" panose="05000000000000000000" pitchFamily="2" charset="2"/>
              <a:buNone/>
            </a:pPr>
            <a:r>
              <a:rPr lang="en-US" altLang="zh-CN" sz="2200" b="1" i="1" dirty="0">
                <a:solidFill>
                  <a:srgbClr val="FF0000"/>
                </a:solidFill>
                <a:latin typeface="+mn-ea"/>
                <a:ea typeface="+mn-ea"/>
                <a:cs typeface="Courier New" panose="02070309020205020404" pitchFamily="49" charset="0"/>
              </a:rPr>
              <a:t>	      sum += a[</a:t>
            </a:r>
            <a:r>
              <a:rPr lang="en-US" altLang="zh-CN" sz="2200" b="1" i="1" dirty="0" err="1">
                <a:solidFill>
                  <a:srgbClr val="FF0000"/>
                </a:solidFill>
                <a:latin typeface="+mn-ea"/>
                <a:ea typeface="+mn-ea"/>
                <a:cs typeface="Courier New" panose="02070309020205020404" pitchFamily="49" charset="0"/>
              </a:rPr>
              <a:t>i</a:t>
            </a:r>
            <a:r>
              <a:rPr lang="en-US" altLang="zh-CN" sz="2200" b="1" i="1" dirty="0">
                <a:solidFill>
                  <a:srgbClr val="FF0000"/>
                </a:solidFill>
                <a:latin typeface="+mn-ea"/>
                <a:ea typeface="+mn-ea"/>
                <a:cs typeface="Courier New" panose="02070309020205020404" pitchFamily="49" charset="0"/>
              </a:rPr>
              <a:t>];</a:t>
            </a:r>
          </a:p>
          <a:p>
            <a:pPr lvl="1">
              <a:lnSpc>
                <a:spcPct val="105000"/>
              </a:lnSpc>
              <a:buFont typeface="Wingdings" panose="05000000000000000000" pitchFamily="2" charset="2"/>
              <a:buNone/>
            </a:pPr>
            <a:r>
              <a:rPr lang="en-US" altLang="zh-CN" sz="2200" b="1" i="1" dirty="0">
                <a:solidFill>
                  <a:srgbClr val="FF0000"/>
                </a:solidFill>
                <a:latin typeface="+mn-ea"/>
                <a:ea typeface="+mn-ea"/>
                <a:cs typeface="Courier New" panose="02070309020205020404" pitchFamily="49" charset="0"/>
              </a:rPr>
              <a:t>	  return sum;</a:t>
            </a:r>
          </a:p>
          <a:p>
            <a:pPr lvl="1">
              <a:lnSpc>
                <a:spcPct val="105000"/>
              </a:lnSpc>
              <a:buFont typeface="Wingdings" panose="05000000000000000000" pitchFamily="2" charset="2"/>
              <a:buNone/>
            </a:pPr>
            <a:r>
              <a:rPr lang="en-US" altLang="zh-CN" sz="2200" b="1" i="1" dirty="0">
                <a:solidFill>
                  <a:srgbClr val="FF0000"/>
                </a:solidFill>
                <a:latin typeface="+mn-ea"/>
                <a:ea typeface="+mn-ea"/>
                <a:cs typeface="Courier New" panose="02070309020205020404" pitchFamily="49" charset="0"/>
              </a:rPr>
              <a:t>}</a:t>
            </a:r>
          </a:p>
          <a:p>
            <a:pPr>
              <a:lnSpc>
                <a:spcPct val="105000"/>
              </a:lnSpc>
            </a:pPr>
            <a:r>
              <a:rPr lang="en-US" altLang="zh-CN" sz="2200" dirty="0" err="1">
                <a:latin typeface="+mn-ea"/>
                <a:ea typeface="+mn-ea"/>
                <a:cs typeface="Courier New" panose="02070309020205020404" pitchFamily="49" charset="0"/>
              </a:rPr>
              <a:t>sum_array</a:t>
            </a:r>
            <a:r>
              <a:rPr lang="zh-CN" altLang="en-US" sz="2200" dirty="0">
                <a:latin typeface="+mn-ea"/>
                <a:ea typeface="+mn-ea"/>
                <a:cs typeface="Courier New" panose="02070309020205020404" pitchFamily="49" charset="0"/>
              </a:rPr>
              <a:t>函数的原型形式如下：</a:t>
            </a:r>
          </a:p>
          <a:p>
            <a:pPr lvl="1">
              <a:lnSpc>
                <a:spcPct val="105000"/>
              </a:lnSpc>
              <a:buNone/>
            </a:pP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a:t>
            </a:r>
            <a:r>
              <a:rPr lang="en-US" altLang="zh-CN" sz="2200" b="1" i="1" dirty="0" err="1">
                <a:solidFill>
                  <a:srgbClr val="FF0000"/>
                </a:solidFill>
                <a:latin typeface="+mn-ea"/>
                <a:ea typeface="+mn-ea"/>
                <a:cs typeface="Courier New" panose="02070309020205020404" pitchFamily="49" charset="0"/>
              </a:rPr>
              <a:t>sum_array</a:t>
            </a:r>
            <a:r>
              <a:rPr lang="en-US" altLang="zh-CN" sz="2200" b="1" i="1" dirty="0">
                <a:solidFill>
                  <a:srgbClr val="FF0000"/>
                </a:solidFill>
                <a:latin typeface="+mn-ea"/>
                <a:ea typeface="+mn-ea"/>
                <a:cs typeface="Courier New" panose="02070309020205020404" pitchFamily="49" charset="0"/>
              </a:rPr>
              <a:t>(</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a[], </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n);</a:t>
            </a:r>
          </a:p>
          <a:p>
            <a:pPr>
              <a:lnSpc>
                <a:spcPct val="105000"/>
              </a:lnSpc>
            </a:pPr>
            <a:r>
              <a:rPr lang="zh-CN" altLang="en-US" sz="2200" dirty="0">
                <a:latin typeface="+mn-ea"/>
                <a:ea typeface="+mn-ea"/>
                <a:cs typeface="Courier New" panose="02070309020205020404" pitchFamily="49" charset="0"/>
              </a:rPr>
              <a:t>通常情况下，如果愿意可以忽略形式参数的名字：</a:t>
            </a:r>
          </a:p>
          <a:p>
            <a:pPr lvl="1">
              <a:lnSpc>
                <a:spcPct val="105000"/>
              </a:lnSpc>
              <a:buNone/>
            </a:pP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a:t>
            </a:r>
            <a:r>
              <a:rPr lang="en-US" altLang="zh-CN" sz="2200" b="1" i="1" dirty="0" err="1">
                <a:solidFill>
                  <a:srgbClr val="FF0000"/>
                </a:solidFill>
                <a:latin typeface="+mn-ea"/>
                <a:ea typeface="+mn-ea"/>
                <a:cs typeface="Courier New" panose="02070309020205020404" pitchFamily="49" charset="0"/>
              </a:rPr>
              <a:t>sum_array</a:t>
            </a:r>
            <a:r>
              <a:rPr lang="en-US" altLang="zh-CN" sz="2200" b="1" i="1" dirty="0">
                <a:solidFill>
                  <a:srgbClr val="FF0000"/>
                </a:solidFill>
                <a:latin typeface="+mn-ea"/>
                <a:ea typeface="+mn-ea"/>
                <a:cs typeface="Courier New" panose="02070309020205020404" pitchFamily="49" charset="0"/>
              </a:rPr>
              <a:t>(</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 [], </a:t>
            </a:r>
            <a:r>
              <a:rPr lang="en-US" altLang="zh-CN" sz="2200" b="1" i="1" dirty="0" err="1">
                <a:solidFill>
                  <a:srgbClr val="FF0000"/>
                </a:solidFill>
                <a:latin typeface="+mn-ea"/>
                <a:ea typeface="+mn-ea"/>
                <a:cs typeface="Courier New" panose="02070309020205020404" pitchFamily="49" charset="0"/>
              </a:rPr>
              <a:t>int</a:t>
            </a:r>
            <a:r>
              <a:rPr lang="en-US" altLang="zh-CN" sz="2200" b="1" i="1" dirty="0">
                <a:solidFill>
                  <a:srgbClr val="FF0000"/>
                </a:solidFill>
                <a:latin typeface="+mn-ea"/>
                <a:ea typeface="+mn-ea"/>
                <a:cs typeface="Courier New" panose="02070309020205020404" pitchFamily="49" charset="0"/>
              </a:rPr>
              <a:t>);</a:t>
            </a:r>
            <a:endParaRPr lang="zh-CN" altLang="en-US" sz="2200" b="1" i="1" dirty="0">
              <a:solidFill>
                <a:srgbClr val="FF0000"/>
              </a:solidFill>
              <a:latin typeface="+mn-ea"/>
              <a:ea typeface="+mn-ea"/>
              <a:cs typeface="Courier New" panose="02070309020205020404" pitchFamily="49" charset="0"/>
            </a:endParaRPr>
          </a:p>
          <a:p>
            <a:pPr lvl="1">
              <a:lnSpc>
                <a:spcPct val="105000"/>
              </a:lnSpc>
              <a:buNone/>
            </a:pPr>
            <a:endParaRPr lang="en-US" altLang="zh-CN" sz="2200" b="1" i="1" dirty="0">
              <a:solidFill>
                <a:srgbClr val="FF0000"/>
              </a:solidFill>
              <a:latin typeface="+mn-ea"/>
              <a:ea typeface="+mn-ea"/>
              <a:cs typeface="Courier New" panose="02070309020205020404" pitchFamily="49" charset="0"/>
            </a:endParaRPr>
          </a:p>
        </p:txBody>
      </p:sp>
    </p:spTree>
    <p:extLst>
      <p:ext uri="{BB962C8B-B14F-4D97-AF65-F5344CB8AC3E}">
        <p14:creationId xmlns:p14="http://schemas.microsoft.com/office/powerpoint/2010/main" val="388519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a:xfrm>
            <a:off x="304800" y="1219200"/>
            <a:ext cx="11582400" cy="5410200"/>
          </a:xfrm>
        </p:spPr>
        <p:txBody>
          <a:bodyPr/>
          <a:lstStyle/>
          <a:p>
            <a:r>
              <a:rPr lang="zh-CN" altLang="en-US" sz="2400" dirty="0"/>
              <a:t>在调用</a:t>
            </a:r>
            <a:r>
              <a:rPr lang="en-US" altLang="zh-CN" sz="2400" dirty="0" err="1"/>
              <a:t>sum_array</a:t>
            </a:r>
            <a:r>
              <a:rPr lang="zh-CN" altLang="en-US" sz="2400" dirty="0"/>
              <a:t>函数时，第一个参数是数组的名字，而第二个参数是这个数组的长度。</a:t>
            </a:r>
          </a:p>
          <a:p>
            <a:pPr lvl="1">
              <a:buFont typeface="Wingdings" panose="05000000000000000000" pitchFamily="2" charset="2"/>
              <a:buNone/>
            </a:pPr>
            <a:r>
              <a:rPr lang="en-US" altLang="zh-CN" b="1" i="1" dirty="0">
                <a:solidFill>
                  <a:srgbClr val="FF0000"/>
                </a:solidFill>
              </a:rPr>
              <a:t>#define LEN 100</a:t>
            </a:r>
          </a:p>
          <a:p>
            <a:pPr lvl="1">
              <a:buFont typeface="Wingdings" panose="05000000000000000000" pitchFamily="2" charset="2"/>
              <a:buNone/>
            </a:pPr>
            <a:r>
              <a:rPr lang="en-US" altLang="zh-CN" b="1" i="1" dirty="0" err="1">
                <a:solidFill>
                  <a:srgbClr val="FF0000"/>
                </a:solidFill>
              </a:rPr>
              <a:t>int</a:t>
            </a:r>
            <a:r>
              <a:rPr lang="en-US" altLang="zh-CN" b="1" i="1" dirty="0">
                <a:solidFill>
                  <a:srgbClr val="FF0000"/>
                </a:solidFill>
              </a:rPr>
              <a:t> main(void)</a:t>
            </a:r>
          </a:p>
          <a:p>
            <a:pPr lvl="1">
              <a:buFont typeface="Wingdings" panose="05000000000000000000" pitchFamily="2" charset="2"/>
              <a:buNone/>
            </a:pP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a:t>
            </a:r>
            <a:r>
              <a:rPr lang="en-US" altLang="zh-CN" b="1" i="1" dirty="0" err="1">
                <a:solidFill>
                  <a:srgbClr val="FF0000"/>
                </a:solidFill>
              </a:rPr>
              <a:t>int</a:t>
            </a:r>
            <a:r>
              <a:rPr lang="en-US" altLang="zh-CN" b="1" i="1" dirty="0">
                <a:solidFill>
                  <a:srgbClr val="FF0000"/>
                </a:solidFill>
              </a:rPr>
              <a:t> b[LEN], total;</a:t>
            </a:r>
          </a:p>
          <a:p>
            <a:pPr lvl="1">
              <a:buFont typeface="Wingdings" panose="05000000000000000000" pitchFamily="2" charset="2"/>
              <a:buNone/>
            </a:pPr>
            <a:r>
              <a:rPr lang="en-US" altLang="zh-CN" b="1" i="1" dirty="0">
                <a:solidFill>
                  <a:srgbClr val="FF0000"/>
                </a:solidFill>
              </a:rPr>
              <a:t>	  …</a:t>
            </a:r>
          </a:p>
          <a:p>
            <a:pPr lvl="1">
              <a:buFont typeface="Wingdings" panose="05000000000000000000" pitchFamily="2" charset="2"/>
              <a:buNone/>
            </a:pPr>
            <a:r>
              <a:rPr lang="en-US" altLang="zh-CN" b="1" i="1" dirty="0">
                <a:solidFill>
                  <a:srgbClr val="FF0000"/>
                </a:solidFill>
              </a:rPr>
              <a:t>	  total = </a:t>
            </a:r>
            <a:r>
              <a:rPr lang="en-US" altLang="zh-CN" b="1" i="1" dirty="0" err="1">
                <a:solidFill>
                  <a:srgbClr val="FF0000"/>
                </a:solidFill>
              </a:rPr>
              <a:t>sum_array</a:t>
            </a:r>
            <a:r>
              <a:rPr lang="en-US" altLang="zh-CN" b="1" i="1" dirty="0">
                <a:solidFill>
                  <a:srgbClr val="FF0000"/>
                </a:solidFill>
              </a:rPr>
              <a:t>(b, LEN);</a:t>
            </a:r>
          </a:p>
          <a:p>
            <a:pPr lvl="1">
              <a:buFont typeface="Wingdings" panose="05000000000000000000" pitchFamily="2" charset="2"/>
              <a:buNone/>
            </a:pPr>
            <a:r>
              <a:rPr lang="en-US" altLang="zh-CN" b="1" i="1" dirty="0">
                <a:solidFill>
                  <a:srgbClr val="FF0000"/>
                </a:solidFill>
              </a:rPr>
              <a:t>	  …</a:t>
            </a:r>
          </a:p>
          <a:p>
            <a:pPr lvl="1">
              <a:buFont typeface="Wingdings" panose="05000000000000000000" pitchFamily="2" charset="2"/>
              <a:buNone/>
            </a:pPr>
            <a:r>
              <a:rPr lang="en-US" altLang="zh-CN" b="1" i="1" dirty="0">
                <a:solidFill>
                  <a:srgbClr val="FF0000"/>
                </a:solidFill>
              </a:rPr>
              <a:t>}</a:t>
            </a:r>
          </a:p>
          <a:p>
            <a:r>
              <a:rPr lang="zh-CN" altLang="en-US" sz="2400" dirty="0"/>
              <a:t>注意，在把数组名传递给函数时，不要在数组名的后边放置方括号：</a:t>
            </a:r>
          </a:p>
          <a:p>
            <a:pPr lvl="1">
              <a:buNone/>
            </a:pPr>
            <a:r>
              <a:rPr lang="en-US" altLang="zh-CN" b="1" i="1" dirty="0">
                <a:solidFill>
                  <a:srgbClr val="FF0000"/>
                </a:solidFill>
              </a:rPr>
              <a:t>total = </a:t>
            </a:r>
            <a:r>
              <a:rPr lang="en-US" altLang="zh-CN" b="1" i="1" dirty="0" err="1">
                <a:solidFill>
                  <a:srgbClr val="FF0000"/>
                </a:solidFill>
              </a:rPr>
              <a:t>sum_array</a:t>
            </a:r>
            <a:r>
              <a:rPr lang="en-US" altLang="zh-CN" b="1" i="1" dirty="0">
                <a:solidFill>
                  <a:srgbClr val="FF0000"/>
                </a:solidFill>
              </a:rPr>
              <a:t>(b</a:t>
            </a:r>
            <a:r>
              <a:rPr lang="en-US" altLang="zh-CN" b="1" i="1" dirty="0">
                <a:solidFill>
                  <a:srgbClr val="000066"/>
                </a:solidFill>
              </a:rPr>
              <a:t>[]</a:t>
            </a:r>
            <a:r>
              <a:rPr lang="en-US" altLang="zh-CN" b="1" i="1" dirty="0">
                <a:solidFill>
                  <a:srgbClr val="FF0000"/>
                </a:solidFill>
              </a:rPr>
              <a:t>, LEN);   /*** WRONG ***/</a:t>
            </a:r>
          </a:p>
        </p:txBody>
      </p:sp>
    </p:spTree>
    <p:extLst>
      <p:ext uri="{BB962C8B-B14F-4D97-AF65-F5344CB8AC3E}">
        <p14:creationId xmlns:p14="http://schemas.microsoft.com/office/powerpoint/2010/main" val="13202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pPr>
              <a:lnSpc>
                <a:spcPct val="110000"/>
              </a:lnSpc>
              <a:spcBef>
                <a:spcPct val="45000"/>
              </a:spcBef>
            </a:pPr>
            <a:r>
              <a:rPr lang="zh-CN" altLang="en-US" sz="2200" dirty="0"/>
              <a:t>前面的例子告诉我们，如果不给出第二个长度参数，那么函数是无法自动检测出数组参数的正确长度的。</a:t>
            </a:r>
            <a:endParaRPr lang="en-US" altLang="zh-CN" sz="2200" dirty="0"/>
          </a:p>
          <a:p>
            <a:pPr>
              <a:lnSpc>
                <a:spcPct val="110000"/>
              </a:lnSpc>
              <a:spcBef>
                <a:spcPct val="45000"/>
              </a:spcBef>
            </a:pPr>
            <a:r>
              <a:rPr lang="zh-CN" altLang="en-US" sz="2200" dirty="0"/>
              <a:t>这个特性有时候是很有用的。例如，虽然数组</a:t>
            </a:r>
            <a:r>
              <a:rPr lang="en-US" altLang="zh-CN" sz="2200" dirty="0"/>
              <a:t>b</a:t>
            </a:r>
            <a:r>
              <a:rPr lang="zh-CN" altLang="en-US" sz="2200" dirty="0"/>
              <a:t>可以拥有</a:t>
            </a:r>
            <a:r>
              <a:rPr lang="en-US" altLang="zh-CN" sz="2200" dirty="0"/>
              <a:t>100</a:t>
            </a:r>
            <a:r>
              <a:rPr lang="zh-CN" altLang="en-US" sz="2200" dirty="0"/>
              <a:t>个元素，但是实际仅存储了</a:t>
            </a:r>
            <a:r>
              <a:rPr lang="en-US" altLang="zh-CN" sz="2200" dirty="0"/>
              <a:t>50</a:t>
            </a:r>
            <a:r>
              <a:rPr lang="zh-CN" altLang="en-US" sz="2200" dirty="0"/>
              <a:t>个元素，那么下列语句可以只对数组的前</a:t>
            </a:r>
            <a:r>
              <a:rPr lang="en-US" altLang="zh-CN" sz="2200" dirty="0"/>
              <a:t>50</a:t>
            </a:r>
            <a:r>
              <a:rPr lang="zh-CN" altLang="en-US" sz="2200" dirty="0"/>
              <a:t>个元素进行求和，而不必处理整个数组：</a:t>
            </a:r>
            <a:endParaRPr lang="en-US" altLang="zh-CN" sz="2200" dirty="0"/>
          </a:p>
          <a:p>
            <a:pPr>
              <a:lnSpc>
                <a:spcPct val="110000"/>
              </a:lnSpc>
              <a:spcBef>
                <a:spcPct val="45000"/>
              </a:spcBef>
              <a:buFont typeface="Wingdings" panose="05000000000000000000" pitchFamily="2" charset="2"/>
              <a:buNone/>
            </a:pPr>
            <a:r>
              <a:rPr lang="en-US" altLang="zh-CN" sz="2200" dirty="0"/>
              <a:t>	</a:t>
            </a:r>
            <a:r>
              <a:rPr lang="en-US" altLang="zh-CN" sz="2200" b="1" i="1" dirty="0">
                <a:solidFill>
                  <a:srgbClr val="FF0000"/>
                </a:solidFill>
              </a:rPr>
              <a:t>total = </a:t>
            </a:r>
            <a:r>
              <a:rPr lang="en-US" altLang="zh-CN" sz="2200" b="1" i="1" dirty="0" err="1">
                <a:solidFill>
                  <a:srgbClr val="FF0000"/>
                </a:solidFill>
              </a:rPr>
              <a:t>sum_array</a:t>
            </a:r>
            <a:r>
              <a:rPr lang="en-US" altLang="zh-CN" sz="2200" b="1" i="1" dirty="0">
                <a:solidFill>
                  <a:srgbClr val="FF0000"/>
                </a:solidFill>
              </a:rPr>
              <a:t>(b, 50);</a:t>
            </a:r>
          </a:p>
          <a:p>
            <a:pPr>
              <a:lnSpc>
                <a:spcPct val="110000"/>
              </a:lnSpc>
              <a:spcBef>
                <a:spcPct val="45000"/>
              </a:spcBef>
              <a:buFont typeface="Wingdings" panose="05000000000000000000" pitchFamily="2" charset="2"/>
              <a:buNone/>
            </a:pPr>
            <a:r>
              <a:rPr lang="en-US" altLang="zh-CN" sz="2200" dirty="0"/>
              <a:t>	</a:t>
            </a:r>
            <a:r>
              <a:rPr lang="zh-CN" altLang="en-US" sz="2200" dirty="0"/>
              <a:t>这样就好像数组被“裁剪”了一样。</a:t>
            </a:r>
            <a:endParaRPr lang="en-US" altLang="zh-CN" sz="2200" dirty="0"/>
          </a:p>
          <a:p>
            <a:pPr>
              <a:lnSpc>
                <a:spcPct val="110000"/>
              </a:lnSpc>
              <a:spcBef>
                <a:spcPct val="45000"/>
              </a:spcBef>
            </a:pPr>
            <a:r>
              <a:rPr lang="zh-CN" altLang="en-US" sz="2200" dirty="0"/>
              <a:t>需要特别注意的是，长度参数不能超过数组实际参数真实长度。一个反例：</a:t>
            </a:r>
          </a:p>
          <a:p>
            <a:pPr lvl="1">
              <a:lnSpc>
                <a:spcPct val="110000"/>
              </a:lnSpc>
              <a:spcBef>
                <a:spcPct val="45000"/>
              </a:spcBef>
              <a:buFont typeface="Wingdings" panose="05000000000000000000" pitchFamily="2" charset="2"/>
              <a:buNone/>
            </a:pPr>
            <a:r>
              <a:rPr lang="en-US" altLang="zh-CN" sz="2200" b="1" i="1" dirty="0">
                <a:solidFill>
                  <a:srgbClr val="FF0000"/>
                </a:solidFill>
                <a:cs typeface="+mn-cs"/>
              </a:rPr>
              <a:t>total = </a:t>
            </a:r>
            <a:r>
              <a:rPr lang="en-US" altLang="zh-CN" sz="2200" b="1" i="1" dirty="0" err="1">
                <a:solidFill>
                  <a:srgbClr val="FF0000"/>
                </a:solidFill>
                <a:cs typeface="+mn-cs"/>
              </a:rPr>
              <a:t>sum_array</a:t>
            </a:r>
            <a:r>
              <a:rPr lang="en-US" altLang="zh-CN" sz="2200" b="1" i="1" dirty="0">
                <a:solidFill>
                  <a:srgbClr val="FF0000"/>
                </a:solidFill>
                <a:cs typeface="+mn-cs"/>
              </a:rPr>
              <a:t>(b, 150);    /*** WRONG ***/</a:t>
            </a:r>
          </a:p>
          <a:p>
            <a:pPr lvl="1">
              <a:lnSpc>
                <a:spcPct val="110000"/>
              </a:lnSpc>
              <a:spcBef>
                <a:spcPct val="45000"/>
              </a:spcBef>
              <a:buFont typeface="Wingdings" panose="05000000000000000000" pitchFamily="2" charset="2"/>
              <a:buNone/>
            </a:pPr>
            <a:r>
              <a:rPr lang="zh-CN" altLang="en-US" sz="2200" dirty="0">
                <a:cs typeface="+mn-cs"/>
              </a:rPr>
              <a:t>这将使</a:t>
            </a:r>
            <a:r>
              <a:rPr lang="en-US" altLang="zh-CN" sz="2200" dirty="0" err="1">
                <a:cs typeface="+mn-cs"/>
              </a:rPr>
              <a:t>sum_array</a:t>
            </a:r>
            <a:r>
              <a:rPr lang="zh-CN" altLang="en-US" sz="2200" dirty="0">
                <a:cs typeface="+mn-cs"/>
              </a:rPr>
              <a:t>函数在处理数组</a:t>
            </a:r>
            <a:r>
              <a:rPr lang="en-US" altLang="zh-CN" sz="2200" dirty="0">
                <a:cs typeface="+mn-cs"/>
              </a:rPr>
              <a:t>b</a:t>
            </a:r>
            <a:r>
              <a:rPr lang="zh-CN" altLang="en-US" sz="2200" dirty="0">
                <a:cs typeface="+mn-cs"/>
              </a:rPr>
              <a:t>时，超出数组的最大长度，从而导致不可知的行为</a:t>
            </a:r>
            <a:r>
              <a:rPr lang="zh-CN" altLang="en-US" dirty="0">
                <a:cs typeface="+mn-cs"/>
              </a:rPr>
              <a:t>。</a:t>
            </a:r>
            <a:endParaRPr lang="en-US" altLang="zh-CN" dirty="0">
              <a:cs typeface="+mn-cs"/>
            </a:endParaRPr>
          </a:p>
        </p:txBody>
      </p:sp>
    </p:spTree>
    <p:extLst>
      <p:ext uri="{BB962C8B-B14F-4D97-AF65-F5344CB8AC3E}">
        <p14:creationId xmlns:p14="http://schemas.microsoft.com/office/powerpoint/2010/main" val="83154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r>
              <a:rPr lang="zh-CN" altLang="en-US" sz="2400" dirty="0"/>
              <a:t>与其它简单类型参数不同。如果函数</a:t>
            </a:r>
            <a:r>
              <a:rPr lang="zh-CN" altLang="en-US" sz="2400" b="1" dirty="0">
                <a:solidFill>
                  <a:srgbClr val="FF0000"/>
                </a:solidFill>
              </a:rPr>
              <a:t>改变</a:t>
            </a:r>
            <a:r>
              <a:rPr lang="zh-CN" altLang="en-US" sz="2400" dirty="0"/>
              <a:t>了数组型</a:t>
            </a:r>
            <a:r>
              <a:rPr lang="zh-CN" altLang="en-US" sz="2400" b="1" dirty="0">
                <a:solidFill>
                  <a:srgbClr val="FF0000"/>
                </a:solidFill>
              </a:rPr>
              <a:t>形式参数</a:t>
            </a:r>
            <a:r>
              <a:rPr lang="zh-CN" altLang="en-US" sz="2400" dirty="0"/>
              <a:t>的元素，那么这个改变会在相应的</a:t>
            </a:r>
            <a:r>
              <a:rPr lang="zh-CN" altLang="en-US" sz="2400" b="1" dirty="0">
                <a:solidFill>
                  <a:srgbClr val="FF0000"/>
                </a:solidFill>
              </a:rPr>
              <a:t>实际参数中体现</a:t>
            </a:r>
            <a:r>
              <a:rPr lang="zh-CN" altLang="en-US" sz="2400" dirty="0"/>
              <a:t>出来。换句话说，就是改变数组形参就能改变数组实参。相较之下，函数不能通过改变简单类型形参去改变实参。</a:t>
            </a:r>
            <a:endParaRPr lang="en-US" altLang="zh-CN" sz="2400" dirty="0"/>
          </a:p>
          <a:p>
            <a:r>
              <a:rPr lang="zh-CN" altLang="en-US" sz="2400" dirty="0"/>
              <a:t>下面的函数通过在每个数组元素中存储</a:t>
            </a:r>
            <a:r>
              <a:rPr lang="en-US" altLang="zh-CN" sz="2400" dirty="0"/>
              <a:t>0</a:t>
            </a:r>
            <a:r>
              <a:rPr lang="zh-CN" altLang="en-US" sz="2400" dirty="0"/>
              <a:t>来修改数组：</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void </a:t>
            </a:r>
            <a:r>
              <a:rPr lang="en-US" altLang="zh-CN" sz="2000" b="1" i="1" dirty="0" err="1">
                <a:solidFill>
                  <a:srgbClr val="FF0000"/>
                </a:solidFill>
                <a:cs typeface="Courier New" panose="02070309020205020404" pitchFamily="49" charset="0"/>
              </a:rPr>
              <a:t>store_zeros</a:t>
            </a:r>
            <a:r>
              <a:rPr lang="en-US" altLang="zh-CN" sz="2000" b="1" i="1" dirty="0">
                <a:solidFill>
                  <a:srgbClr val="FF0000"/>
                </a:solidFill>
                <a:cs typeface="Courier New" panose="02070309020205020404" pitchFamily="49" charset="0"/>
              </a:rPr>
              <a:t>(</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a[],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n)</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a:t>
            </a:r>
            <a:r>
              <a:rPr lang="en-US" altLang="zh-CN" sz="2000" b="1" i="1" dirty="0" err="1">
                <a:solidFill>
                  <a:srgbClr val="FF0000"/>
                </a:solidFill>
                <a:cs typeface="Courier New" panose="02070309020205020404" pitchFamily="49" charset="0"/>
              </a:rPr>
              <a:t>int</a:t>
            </a:r>
            <a:r>
              <a:rPr lang="en-US" altLang="zh-CN" sz="2000" b="1" i="1" dirty="0">
                <a:solidFill>
                  <a:srgbClr val="FF0000"/>
                </a:solidFill>
                <a:cs typeface="Courier New" panose="02070309020205020404" pitchFamily="49" charset="0"/>
              </a:rPr>
              <a:t>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for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 0;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&lt; n; </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	    a[</a:t>
            </a:r>
            <a:r>
              <a:rPr lang="en-US" altLang="zh-CN" sz="2000" b="1" i="1" dirty="0" err="1">
                <a:solidFill>
                  <a:srgbClr val="FF0000"/>
                </a:solidFill>
                <a:cs typeface="Courier New" panose="02070309020205020404" pitchFamily="49" charset="0"/>
              </a:rPr>
              <a:t>i</a:t>
            </a:r>
            <a:r>
              <a:rPr lang="en-US" altLang="zh-CN" sz="2000" b="1" i="1" dirty="0">
                <a:solidFill>
                  <a:srgbClr val="FF0000"/>
                </a:solidFill>
                <a:cs typeface="Courier New" panose="02070309020205020404" pitchFamily="49" charset="0"/>
              </a:rPr>
              <a:t>] = 0;</a:t>
            </a:r>
          </a:p>
          <a:p>
            <a:pPr lvl="1">
              <a:buFont typeface="Wingdings" panose="05000000000000000000" pitchFamily="2" charset="2"/>
              <a:buNone/>
            </a:pPr>
            <a:r>
              <a:rPr lang="en-US" altLang="zh-CN" sz="2000" b="1" i="1" dirty="0">
                <a:solidFill>
                  <a:srgbClr val="FF0000"/>
                </a:solidFill>
                <a:cs typeface="Courier New" panose="02070309020205020404" pitchFamily="49" charset="0"/>
              </a:rPr>
              <a:t>}</a:t>
            </a:r>
          </a:p>
          <a:p>
            <a:r>
              <a:rPr lang="zh-CN" altLang="en-US" sz="2400" dirty="0">
                <a:cs typeface="Courier New" panose="02070309020205020404" pitchFamily="49" charset="0"/>
              </a:rPr>
              <a:t>调用</a:t>
            </a:r>
            <a:r>
              <a:rPr lang="en-US" altLang="zh-CN" sz="2400" dirty="0" err="1">
                <a:cs typeface="Courier New" panose="02070309020205020404" pitchFamily="49" charset="0"/>
              </a:rPr>
              <a:t>store_zeros</a:t>
            </a:r>
            <a:r>
              <a:rPr lang="zh-CN" altLang="en-US" sz="2400" dirty="0">
                <a:cs typeface="Courier New" panose="02070309020205020404" pitchFamily="49" charset="0"/>
              </a:rPr>
              <a:t>：</a:t>
            </a:r>
            <a:r>
              <a:rPr lang="en-US" altLang="zh-CN" sz="2400" dirty="0">
                <a:cs typeface="Courier New" panose="02070309020205020404" pitchFamily="49" charset="0"/>
              </a:rPr>
              <a:t>	</a:t>
            </a:r>
            <a:r>
              <a:rPr lang="en-US" altLang="zh-CN" sz="2400" b="1" i="1" dirty="0" err="1">
                <a:solidFill>
                  <a:srgbClr val="FF0000"/>
                </a:solidFill>
                <a:cs typeface="Courier New" panose="02070309020205020404" pitchFamily="49" charset="0"/>
              </a:rPr>
              <a:t>store_zeros</a:t>
            </a:r>
            <a:r>
              <a:rPr lang="en-US" altLang="zh-CN" sz="2400" b="1" i="1" dirty="0">
                <a:solidFill>
                  <a:srgbClr val="FF0000"/>
                </a:solidFill>
                <a:cs typeface="Courier New" panose="02070309020205020404" pitchFamily="49" charset="0"/>
              </a:rPr>
              <a:t>(b, 100);</a:t>
            </a:r>
          </a:p>
          <a:p>
            <a:r>
              <a:rPr lang="zh-CN" altLang="en-US" sz="2400" dirty="0">
                <a:cs typeface="Courier New" panose="02070309020205020404" pitchFamily="49" charset="0"/>
              </a:rPr>
              <a:t>数组型实际参数的元素可以被修改似乎与</a:t>
            </a:r>
            <a:r>
              <a:rPr lang="en-US" altLang="zh-CN" sz="2400" dirty="0">
                <a:cs typeface="Courier New" panose="02070309020205020404" pitchFamily="49" charset="0"/>
              </a:rPr>
              <a:t>C</a:t>
            </a:r>
            <a:r>
              <a:rPr lang="zh-CN" altLang="en-US" sz="2400" dirty="0">
                <a:cs typeface="Courier New" panose="02070309020205020404" pitchFamily="49" charset="0"/>
              </a:rPr>
              <a:t>语言中实际参数的值传递相矛盾。在后续章节中会解释这是为什么。</a:t>
            </a:r>
            <a:endParaRPr lang="en-US" altLang="zh-CN" sz="2400" dirty="0">
              <a:cs typeface="Courier New" panose="02070309020205020404" pitchFamily="49" charset="0"/>
            </a:endParaRPr>
          </a:p>
        </p:txBody>
      </p:sp>
    </p:spTree>
    <p:extLst>
      <p:ext uri="{BB962C8B-B14F-4D97-AF65-F5344CB8AC3E}">
        <p14:creationId xmlns:p14="http://schemas.microsoft.com/office/powerpoint/2010/main" val="389669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数组型实际参数</a:t>
            </a:r>
          </a:p>
        </p:txBody>
      </p:sp>
      <p:sp>
        <p:nvSpPr>
          <p:cNvPr id="3" name="内容占位符 2"/>
          <p:cNvSpPr>
            <a:spLocks noGrp="1"/>
          </p:cNvSpPr>
          <p:nvPr>
            <p:ph idx="1"/>
          </p:nvPr>
        </p:nvSpPr>
        <p:spPr/>
        <p:txBody>
          <a:bodyPr/>
          <a:lstStyle/>
          <a:p>
            <a:r>
              <a:rPr lang="zh-CN" altLang="en-US" sz="2400" dirty="0"/>
              <a:t>如果形式参数是多维数组，则只有第一维的长度可以省略。</a:t>
            </a:r>
            <a:endParaRPr lang="en-US" altLang="zh-CN" sz="2400" dirty="0"/>
          </a:p>
          <a:p>
            <a:r>
              <a:rPr lang="zh-CN" altLang="en-US" sz="2400" dirty="0"/>
              <a:t>如果我们修改</a:t>
            </a:r>
            <a:r>
              <a:rPr lang="en-US" altLang="zh-CN" sz="2400" dirty="0" err="1">
                <a:cs typeface="Courier New" panose="02070309020205020404" pitchFamily="49" charset="0"/>
              </a:rPr>
              <a:t>sum_array</a:t>
            </a:r>
            <a:r>
              <a:rPr lang="zh-CN" altLang="en-US" sz="2400" dirty="0">
                <a:cs typeface="Courier New" panose="02070309020205020404" pitchFamily="49" charset="0"/>
              </a:rPr>
              <a:t>函数，使得</a:t>
            </a:r>
            <a:r>
              <a:rPr lang="en-US" altLang="zh-CN" sz="2400" dirty="0"/>
              <a:t>a</a:t>
            </a:r>
            <a:r>
              <a:rPr lang="zh-CN" altLang="en-US" sz="2400" dirty="0"/>
              <a:t>是个二维数组，则必须指定</a:t>
            </a:r>
            <a:r>
              <a:rPr lang="en-US" altLang="zh-CN" sz="2400" dirty="0"/>
              <a:t>a</a:t>
            </a:r>
            <a:r>
              <a:rPr lang="zh-CN" altLang="en-US" sz="2400" dirty="0"/>
              <a:t>中列的数量：</a:t>
            </a:r>
          </a:p>
          <a:p>
            <a:pPr lvl="1">
              <a:buFont typeface="Wingdings" panose="05000000000000000000" pitchFamily="2" charset="2"/>
              <a:buNone/>
            </a:pPr>
            <a:r>
              <a:rPr lang="en-US" altLang="zh-CN" b="1" i="1" dirty="0">
                <a:solidFill>
                  <a:srgbClr val="FF0000"/>
                </a:solidFill>
              </a:rPr>
              <a:t>#define LEN 10</a:t>
            </a:r>
          </a:p>
          <a:p>
            <a:pPr lvl="1">
              <a:buFont typeface="Wingdings" panose="05000000000000000000" pitchFamily="2" charset="2"/>
              <a:buNone/>
            </a:pPr>
            <a:r>
              <a:rPr lang="en-US" altLang="zh-CN" b="1" i="1" dirty="0" err="1">
                <a:solidFill>
                  <a:srgbClr val="FF0000"/>
                </a:solidFill>
              </a:rPr>
              <a:t>int</a:t>
            </a:r>
            <a:r>
              <a:rPr lang="en-US" altLang="zh-CN" sz="1400" b="1" i="1" dirty="0">
                <a:solidFill>
                  <a:srgbClr val="FF0000"/>
                </a:solidFill>
              </a:rPr>
              <a:t> </a:t>
            </a:r>
            <a:r>
              <a:rPr lang="en-US" altLang="zh-CN" b="1" i="1" dirty="0" err="1">
                <a:solidFill>
                  <a:srgbClr val="FF0000"/>
                </a:solidFill>
              </a:rPr>
              <a:t>sum_two_dimensional_array</a:t>
            </a:r>
            <a:r>
              <a:rPr lang="en-US" altLang="zh-CN" b="1" i="1" dirty="0">
                <a:solidFill>
                  <a:srgbClr val="FF0000"/>
                </a:solidFill>
              </a:rPr>
              <a:t>(</a:t>
            </a:r>
            <a:r>
              <a:rPr lang="en-US" altLang="zh-CN" b="1" i="1" dirty="0" err="1">
                <a:solidFill>
                  <a:srgbClr val="FF0000"/>
                </a:solidFill>
              </a:rPr>
              <a:t>int</a:t>
            </a:r>
            <a:r>
              <a:rPr lang="en-US" altLang="zh-CN" sz="1400" b="1" i="1" dirty="0">
                <a:solidFill>
                  <a:srgbClr val="FF0000"/>
                </a:solidFill>
              </a:rPr>
              <a:t> </a:t>
            </a:r>
            <a:r>
              <a:rPr lang="en-US" altLang="zh-CN" b="1" i="1" dirty="0">
                <a:solidFill>
                  <a:srgbClr val="FF0000"/>
                </a:solidFill>
              </a:rPr>
              <a:t>a</a:t>
            </a:r>
            <a:r>
              <a:rPr lang="en-US" altLang="zh-CN" b="1" i="1" dirty="0">
                <a:solidFill>
                  <a:srgbClr val="006600"/>
                </a:solidFill>
              </a:rPr>
              <a:t>[][LEN]</a:t>
            </a:r>
            <a:r>
              <a:rPr lang="en-US" altLang="zh-CN" b="1" i="1" dirty="0">
                <a:solidFill>
                  <a:srgbClr val="FF0000"/>
                </a:solidFill>
              </a:rPr>
              <a:t>,</a:t>
            </a:r>
            <a:r>
              <a:rPr lang="en-US" altLang="zh-CN" sz="1400" b="1" i="1" dirty="0">
                <a:solidFill>
                  <a:srgbClr val="FF0000"/>
                </a:solidFill>
              </a:rPr>
              <a:t> </a:t>
            </a:r>
            <a:r>
              <a:rPr lang="en-US" altLang="zh-CN" b="1" i="1" dirty="0" err="1">
                <a:solidFill>
                  <a:srgbClr val="FF0000"/>
                </a:solidFill>
              </a:rPr>
              <a:t>int</a:t>
            </a:r>
            <a:r>
              <a:rPr lang="en-US" altLang="zh-CN" sz="1400" b="1" i="1" dirty="0">
                <a:solidFill>
                  <a:srgbClr val="FF0000"/>
                </a:solidFill>
              </a:rPr>
              <a:t> </a:t>
            </a:r>
            <a:r>
              <a:rPr lang="en-US" altLang="zh-CN" b="1" i="1" dirty="0">
                <a:solidFill>
                  <a:srgbClr val="FF0000"/>
                </a:solidFill>
              </a:rPr>
              <a:t>n)</a:t>
            </a:r>
          </a:p>
          <a:p>
            <a:pPr lvl="1">
              <a:buFont typeface="Wingdings" panose="05000000000000000000" pitchFamily="2" charset="2"/>
              <a:buNone/>
            </a:pP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a:t>
            </a:r>
            <a:r>
              <a:rPr lang="en-US" altLang="zh-CN" b="1" i="1" dirty="0" err="1">
                <a:solidFill>
                  <a:srgbClr val="FF0000"/>
                </a:solidFill>
              </a:rPr>
              <a:t>int</a:t>
            </a:r>
            <a:r>
              <a:rPr lang="en-US" altLang="zh-CN" b="1" i="1" dirty="0">
                <a:solidFill>
                  <a:srgbClr val="FF0000"/>
                </a:solidFill>
              </a:rPr>
              <a:t> </a:t>
            </a:r>
            <a:r>
              <a:rPr lang="en-US" altLang="zh-CN" b="1" i="1" dirty="0" err="1">
                <a:solidFill>
                  <a:srgbClr val="FF0000"/>
                </a:solidFill>
              </a:rPr>
              <a:t>i</a:t>
            </a:r>
            <a:r>
              <a:rPr lang="en-US" altLang="zh-CN" b="1" i="1" dirty="0">
                <a:solidFill>
                  <a:srgbClr val="FF0000"/>
                </a:solidFill>
              </a:rPr>
              <a:t>, j, sum = 0;</a:t>
            </a:r>
          </a:p>
          <a:p>
            <a:pPr lvl="1">
              <a:buFont typeface="Wingdings" panose="05000000000000000000" pitchFamily="2" charset="2"/>
              <a:buNone/>
            </a:pPr>
            <a:r>
              <a:rPr lang="en-US" altLang="zh-CN" b="1" i="1" dirty="0">
                <a:solidFill>
                  <a:srgbClr val="FF0000"/>
                </a:solidFill>
              </a:rPr>
              <a:t>	  for (</a:t>
            </a:r>
            <a:r>
              <a:rPr lang="en-US" altLang="zh-CN" b="1" i="1" dirty="0" err="1">
                <a:solidFill>
                  <a:srgbClr val="FF0000"/>
                </a:solidFill>
              </a:rPr>
              <a:t>i</a:t>
            </a:r>
            <a:r>
              <a:rPr lang="en-US" altLang="zh-CN" b="1" i="1" dirty="0">
                <a:solidFill>
                  <a:srgbClr val="FF0000"/>
                </a:solidFill>
              </a:rPr>
              <a:t> = 0; </a:t>
            </a:r>
            <a:r>
              <a:rPr lang="en-US" altLang="zh-CN" b="1" i="1" dirty="0" err="1">
                <a:solidFill>
                  <a:srgbClr val="FF0000"/>
                </a:solidFill>
              </a:rPr>
              <a:t>i</a:t>
            </a:r>
            <a:r>
              <a:rPr lang="en-US" altLang="zh-CN" b="1" i="1" dirty="0">
                <a:solidFill>
                  <a:srgbClr val="FF0000"/>
                </a:solidFill>
              </a:rPr>
              <a:t> &lt; n; </a:t>
            </a:r>
            <a:r>
              <a:rPr lang="en-US" altLang="zh-CN" b="1" i="1" dirty="0" err="1">
                <a:solidFill>
                  <a:srgbClr val="FF0000"/>
                </a:solidFill>
              </a:rPr>
              <a:t>i</a:t>
            </a: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for (j = 0; j &lt; LEN; </a:t>
            </a:r>
            <a:r>
              <a:rPr lang="en-US" altLang="zh-CN" b="1" i="1" dirty="0" err="1">
                <a:solidFill>
                  <a:srgbClr val="FF0000"/>
                </a:solidFill>
              </a:rPr>
              <a:t>j++</a:t>
            </a:r>
            <a:r>
              <a:rPr lang="en-US" altLang="zh-CN" b="1" i="1" dirty="0">
                <a:solidFill>
                  <a:srgbClr val="FF0000"/>
                </a:solidFill>
              </a:rPr>
              <a:t>)</a:t>
            </a:r>
          </a:p>
          <a:p>
            <a:pPr lvl="1">
              <a:buFont typeface="Wingdings" panose="05000000000000000000" pitchFamily="2" charset="2"/>
              <a:buNone/>
            </a:pPr>
            <a:r>
              <a:rPr lang="en-US" altLang="zh-CN" b="1" i="1" dirty="0">
                <a:solidFill>
                  <a:srgbClr val="FF0000"/>
                </a:solidFill>
              </a:rPr>
              <a:t>	      sum += a[</a:t>
            </a:r>
            <a:r>
              <a:rPr lang="en-US" altLang="zh-CN" b="1" i="1" dirty="0" err="1">
                <a:solidFill>
                  <a:srgbClr val="FF0000"/>
                </a:solidFill>
              </a:rPr>
              <a:t>i</a:t>
            </a:r>
            <a:r>
              <a:rPr lang="en-US" altLang="zh-CN" b="1" i="1" dirty="0">
                <a:solidFill>
                  <a:srgbClr val="FF0000"/>
                </a:solidFill>
              </a:rPr>
              <a:t>][j];</a:t>
            </a:r>
          </a:p>
          <a:p>
            <a:pPr lvl="1">
              <a:buFont typeface="Wingdings" panose="05000000000000000000" pitchFamily="2" charset="2"/>
              <a:buNone/>
            </a:pPr>
            <a:r>
              <a:rPr lang="en-US" altLang="zh-CN" b="1" i="1" dirty="0">
                <a:solidFill>
                  <a:srgbClr val="FF0000"/>
                </a:solidFill>
              </a:rPr>
              <a:t>	  return sum;</a:t>
            </a:r>
          </a:p>
          <a:p>
            <a:pPr lvl="1">
              <a:buFont typeface="Wingdings" panose="05000000000000000000" pitchFamily="2" charset="2"/>
              <a:buNone/>
            </a:pPr>
            <a:r>
              <a:rPr lang="en-US" altLang="zh-CN" b="1" i="1" dirty="0">
                <a:solidFill>
                  <a:srgbClr val="FF0000"/>
                </a:solidFill>
              </a:rPr>
              <a:t>}</a:t>
            </a:r>
          </a:p>
        </p:txBody>
      </p:sp>
    </p:spTree>
    <p:extLst>
      <p:ext uri="{BB962C8B-B14F-4D97-AF65-F5344CB8AC3E}">
        <p14:creationId xmlns:p14="http://schemas.microsoft.com/office/powerpoint/2010/main" val="348799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1000" y="609600"/>
            <a:ext cx="10210800" cy="6247864"/>
          </a:xfrm>
          <a:prstGeom prst="rect">
            <a:avLst/>
          </a:prstGeom>
        </p:spPr>
        <p:txBody>
          <a:bodyPr wrap="square">
            <a:spAutoFit/>
          </a:bodyPr>
          <a:lstStyle/>
          <a:p>
            <a:r>
              <a:rPr lang="zh-CN" altLang="en-US" sz="2000" b="1" dirty="0"/>
              <a:t>#include &lt;stdio.h&gt;</a:t>
            </a:r>
          </a:p>
          <a:p>
            <a:r>
              <a:rPr lang="zh-CN" altLang="en-US" sz="2000" b="1" dirty="0"/>
              <a:t>#define LEN 10</a:t>
            </a:r>
          </a:p>
          <a:p>
            <a:r>
              <a:rPr lang="zh-CN" altLang="en-US" sz="2000" b="1" dirty="0">
                <a:solidFill>
                  <a:srgbClr val="C00000"/>
                </a:solidFill>
              </a:rPr>
              <a:t>int sum_two_dimensional_array(int </a:t>
            </a:r>
            <a:r>
              <a:rPr lang="zh-CN" altLang="en-US" sz="2000" b="1" dirty="0">
                <a:solidFill>
                  <a:schemeClr val="accent6"/>
                </a:solidFill>
              </a:rPr>
              <a:t>[][LEN]</a:t>
            </a:r>
            <a:r>
              <a:rPr lang="zh-CN" altLang="en-US" sz="2000" b="1" dirty="0">
                <a:solidFill>
                  <a:srgbClr val="C00000"/>
                </a:solidFill>
              </a:rPr>
              <a:t>, int n);</a:t>
            </a:r>
          </a:p>
          <a:p>
            <a:r>
              <a:rPr lang="zh-CN" altLang="en-US" sz="2000" b="1" dirty="0"/>
              <a:t>int main(void)</a:t>
            </a:r>
          </a:p>
          <a:p>
            <a:r>
              <a:rPr lang="zh-CN" altLang="en-US" sz="2000" b="1" dirty="0"/>
              <a:t>{</a:t>
            </a:r>
          </a:p>
          <a:p>
            <a:r>
              <a:rPr lang="zh-CN" altLang="en-US" sz="2000" b="1" dirty="0"/>
              <a:t>     </a:t>
            </a:r>
            <a:r>
              <a:rPr lang="en-US" altLang="zh-CN" sz="2000" b="1" dirty="0" err="1"/>
              <a:t>int</a:t>
            </a:r>
            <a:r>
              <a:rPr lang="en-US" altLang="zh-CN" sz="2000" b="1" dirty="0"/>
              <a:t> b[3][LEN], total, </a:t>
            </a:r>
            <a:r>
              <a:rPr lang="en-US" altLang="zh-CN" sz="2000" b="1" dirty="0" err="1"/>
              <a:t>i</a:t>
            </a:r>
            <a:r>
              <a:rPr lang="en-US" altLang="zh-CN" sz="2000" b="1" dirty="0"/>
              <a:t>, j;</a:t>
            </a:r>
          </a:p>
          <a:p>
            <a:r>
              <a:rPr lang="en-US" altLang="zh-CN" sz="2000" b="1" dirty="0"/>
              <a:t>     for (</a:t>
            </a:r>
            <a:r>
              <a:rPr lang="en-US" altLang="zh-CN" sz="2000" b="1" dirty="0" err="1"/>
              <a:t>i</a:t>
            </a:r>
            <a:r>
              <a:rPr lang="en-US" altLang="zh-CN" sz="2000" b="1" dirty="0"/>
              <a:t> = 0; </a:t>
            </a:r>
            <a:r>
              <a:rPr lang="en-US" altLang="zh-CN" sz="2000" b="1" dirty="0" err="1"/>
              <a:t>i</a:t>
            </a:r>
            <a:r>
              <a:rPr lang="en-US" altLang="zh-CN" sz="2000" b="1" dirty="0"/>
              <a:t> &lt; 3; </a:t>
            </a:r>
            <a:r>
              <a:rPr lang="en-US" altLang="zh-CN" sz="2000" b="1" dirty="0" err="1"/>
              <a:t>i</a:t>
            </a:r>
            <a:r>
              <a:rPr lang="en-US" altLang="zh-CN" sz="2000" b="1" dirty="0"/>
              <a:t>++)</a:t>
            </a:r>
          </a:p>
          <a:p>
            <a:r>
              <a:rPr lang="en-US" altLang="zh-CN" sz="2000" b="1" dirty="0"/>
              <a:t>          for (j = 0; j &lt; LEN; </a:t>
            </a:r>
            <a:r>
              <a:rPr lang="en-US" altLang="zh-CN" sz="2000" b="1" dirty="0" err="1"/>
              <a:t>j++</a:t>
            </a:r>
            <a:r>
              <a:rPr lang="en-US" altLang="zh-CN" sz="2000" b="1" dirty="0"/>
              <a:t>)</a:t>
            </a:r>
          </a:p>
          <a:p>
            <a:r>
              <a:rPr lang="en-US" altLang="zh-CN" sz="2000" b="1" dirty="0"/>
              <a:t>               b[</a:t>
            </a:r>
            <a:r>
              <a:rPr lang="en-US" altLang="zh-CN" sz="2000" b="1" dirty="0" err="1"/>
              <a:t>i</a:t>
            </a:r>
            <a:r>
              <a:rPr lang="en-US" altLang="zh-CN" sz="2000" b="1" dirty="0"/>
              <a:t>][j]=1;</a:t>
            </a:r>
          </a:p>
          <a:p>
            <a:r>
              <a:rPr lang="en-US" altLang="zh-CN" sz="2000" b="1" dirty="0"/>
              <a:t>     total = </a:t>
            </a:r>
            <a:r>
              <a:rPr lang="en-US" altLang="zh-CN" sz="2000" b="1" dirty="0" err="1"/>
              <a:t>sum_two_dimensional_array</a:t>
            </a:r>
            <a:r>
              <a:rPr lang="en-US" altLang="zh-CN" sz="2000" b="1" dirty="0"/>
              <a:t>(b, 3);</a:t>
            </a:r>
          </a:p>
          <a:p>
            <a:r>
              <a:rPr lang="en-US" altLang="zh-CN" sz="2000" b="1" dirty="0"/>
              <a:t>     </a:t>
            </a:r>
            <a:r>
              <a:rPr lang="en-US" altLang="zh-CN" sz="2000" b="1" dirty="0" err="1"/>
              <a:t>printf</a:t>
            </a:r>
            <a:r>
              <a:rPr lang="en-US" altLang="zh-CN" sz="2000" b="1" dirty="0"/>
              <a:t>("sum= %d\</a:t>
            </a:r>
            <a:r>
              <a:rPr lang="en-US" altLang="zh-CN" sz="2000" b="1" dirty="0" err="1"/>
              <a:t>n",total</a:t>
            </a:r>
            <a:r>
              <a:rPr lang="en-US" altLang="zh-CN" sz="2000" b="1" dirty="0"/>
              <a:t>);</a:t>
            </a:r>
            <a:r>
              <a:rPr lang="zh-CN" altLang="en-US" sz="2000" b="1" dirty="0"/>
              <a:t>}</a:t>
            </a:r>
          </a:p>
          <a:p>
            <a:endParaRPr lang="zh-CN" altLang="en-US" sz="2000" b="1" dirty="0"/>
          </a:p>
          <a:p>
            <a:r>
              <a:rPr lang="zh-CN" altLang="en-US" sz="2000" b="1" dirty="0"/>
              <a:t>int sum_two_dimensional_array(int a[][LEN], int n)</a:t>
            </a:r>
          </a:p>
          <a:p>
            <a:r>
              <a:rPr lang="zh-CN" altLang="en-US" sz="2000" b="1" dirty="0"/>
              <a:t>{</a:t>
            </a:r>
          </a:p>
          <a:p>
            <a:r>
              <a:rPr lang="zh-CN" altLang="en-US" sz="2000" b="1" dirty="0"/>
              <a:t>     int i, j, sum = 0;</a:t>
            </a:r>
          </a:p>
          <a:p>
            <a:r>
              <a:rPr lang="zh-CN" altLang="en-US" sz="2000" b="1" dirty="0"/>
              <a:t>     for (i = 0; i &lt; n; i++)</a:t>
            </a:r>
          </a:p>
          <a:p>
            <a:r>
              <a:rPr lang="zh-CN" altLang="en-US" sz="2000" b="1" dirty="0"/>
              <a:t>          for (j = 0; j &lt; LEN; j++)</a:t>
            </a:r>
          </a:p>
          <a:p>
            <a:r>
              <a:rPr lang="zh-CN" altLang="en-US" sz="2000" b="1" dirty="0"/>
              <a:t>	sum += a[i][j];</a:t>
            </a:r>
          </a:p>
          <a:p>
            <a:r>
              <a:rPr lang="zh-CN" altLang="en-US" sz="2000" b="1" dirty="0"/>
              <a:t>     return sum;</a:t>
            </a:r>
          </a:p>
          <a:p>
            <a:r>
              <a:rPr lang="zh-CN" altLang="en-US" sz="2000" b="1" dirty="0"/>
              <a:t>}</a:t>
            </a:r>
          </a:p>
        </p:txBody>
      </p:sp>
      <p:pic>
        <p:nvPicPr>
          <p:cNvPr id="6" name="图片 5"/>
          <p:cNvPicPr>
            <a:picLocks noChangeAspect="1"/>
          </p:cNvPicPr>
          <p:nvPr/>
        </p:nvPicPr>
        <p:blipFill>
          <a:blip r:embed="rId2"/>
          <a:stretch>
            <a:fillRect/>
          </a:stretch>
        </p:blipFill>
        <p:spPr>
          <a:xfrm>
            <a:off x="7086600" y="2590800"/>
            <a:ext cx="4214813" cy="919596"/>
          </a:xfrm>
          <a:prstGeom prst="rect">
            <a:avLst/>
          </a:prstGeom>
        </p:spPr>
      </p:pic>
    </p:spTree>
    <p:extLst>
      <p:ext uri="{BB962C8B-B14F-4D97-AF65-F5344CB8AC3E}">
        <p14:creationId xmlns:p14="http://schemas.microsoft.com/office/powerpoint/2010/main" val="1662186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数组型实际参数</a:t>
            </a:r>
            <a:endParaRPr lang="en-US" altLang="zh-CN"/>
          </a:p>
        </p:txBody>
      </p:sp>
      <p:sp>
        <p:nvSpPr>
          <p:cNvPr id="252931"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35000"/>
              </a:lnSpc>
              <a:spcBef>
                <a:spcPct val="40000"/>
              </a:spcBef>
            </a:pPr>
            <a:r>
              <a:rPr lang="zh-CN" altLang="en-US" sz="2700" dirty="0">
                <a:solidFill>
                  <a:srgbClr val="FF0000"/>
                </a:solidFill>
                <a:latin typeface="Courier New" panose="02070309020205020404" pitchFamily="49" charset="0"/>
              </a:rPr>
              <a:t>不能传递具有任意列数</a:t>
            </a:r>
            <a:r>
              <a:rPr lang="zh-CN" altLang="en-US" sz="2700" dirty="0">
                <a:latin typeface="Courier New" panose="02070309020205020404" pitchFamily="49" charset="0"/>
              </a:rPr>
              <a:t>的多维数组是很讨厌的。</a:t>
            </a:r>
            <a:endParaRPr lang="en-US" altLang="zh-CN" sz="2700" dirty="0">
              <a:latin typeface="Courier New" panose="02070309020205020404" pitchFamily="49" charset="0"/>
            </a:endParaRPr>
          </a:p>
          <a:p>
            <a:pPr>
              <a:lnSpc>
                <a:spcPct val="135000"/>
              </a:lnSpc>
              <a:spcBef>
                <a:spcPct val="40000"/>
              </a:spcBef>
            </a:pPr>
            <a:r>
              <a:rPr lang="zh-CN" altLang="en-US" sz="2700" dirty="0">
                <a:latin typeface="Courier New" panose="02070309020205020404" pitchFamily="49" charset="0"/>
              </a:rPr>
              <a:t>但我们经常可以通过使用</a:t>
            </a:r>
            <a:r>
              <a:rPr lang="zh-CN" altLang="en-US" sz="2700" dirty="0">
                <a:solidFill>
                  <a:srgbClr val="FF0000"/>
                </a:solidFill>
                <a:latin typeface="Courier New" panose="02070309020205020404" pitchFamily="49" charset="0"/>
              </a:rPr>
              <a:t>指针数组</a:t>
            </a:r>
            <a:r>
              <a:rPr lang="zh-CN" altLang="en-US" sz="2700" dirty="0">
                <a:latin typeface="Courier New" panose="02070309020205020404" pitchFamily="49" charset="0"/>
              </a:rPr>
              <a:t>来解决这个问题。</a:t>
            </a:r>
            <a:endParaRPr lang="en-US" altLang="zh-CN" sz="2700" dirty="0">
              <a:latin typeface="Courier New" panose="02070309020205020404" pitchFamily="49" charset="0"/>
            </a:endParaRPr>
          </a:p>
          <a:p>
            <a:pPr>
              <a:lnSpc>
                <a:spcPct val="135000"/>
              </a:lnSpc>
              <a:spcBef>
                <a:spcPct val="40000"/>
              </a:spcBef>
            </a:pPr>
            <a:r>
              <a:rPr lang="en-US" altLang="zh-CN" sz="2700" dirty="0">
                <a:latin typeface="Courier New" panose="02070309020205020404" pitchFamily="49" charset="0"/>
              </a:rPr>
              <a:t>C99</a:t>
            </a:r>
            <a:r>
              <a:rPr lang="zh-CN" altLang="en-US" sz="2700" dirty="0">
                <a:latin typeface="Courier New" panose="02070309020205020404" pitchFamily="49" charset="0"/>
              </a:rPr>
              <a:t>中的变长数组形式参数为上述问题提供了一个更好的解决方案。</a:t>
            </a:r>
            <a:endParaRPr lang="en-US" altLang="zh-CN" sz="2700" dirty="0">
              <a:latin typeface="Courier New" panose="02070309020205020404" pitchFamily="49" charset="0"/>
            </a:endParaRPr>
          </a:p>
        </p:txBody>
      </p:sp>
    </p:spTree>
    <p:extLst>
      <p:ext uri="{BB962C8B-B14F-4D97-AF65-F5344CB8AC3E}">
        <p14:creationId xmlns:p14="http://schemas.microsoft.com/office/powerpoint/2010/main" val="21769940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Title 1"/>
          <p:cNvSpPr>
            <a:spLocks noGrp="1"/>
          </p:cNvSpPr>
          <p:nvPr>
            <p:ph type="title" idx="4294967295"/>
          </p:nvPr>
        </p:nvSpPr>
        <p:spPr>
          <a:xfrm>
            <a:off x="1828801" y="381000"/>
            <a:ext cx="8662988" cy="747713"/>
          </a:xfrm>
        </p:spPr>
        <p:txBody>
          <a:bodyPr vert="horz" wrap="square" lIns="92075" tIns="46038" rIns="92075" bIns="46038" numCol="1" anchor="ctr" anchorCtr="0" compatLnSpc="1">
            <a:prstTxWarp prst="textNoShape">
              <a:avLst/>
            </a:prstTxWarp>
          </a:bodyPr>
          <a:lstStyle/>
          <a:p>
            <a:r>
              <a:rPr lang="en-US" altLang="zh-CN" dirty="0"/>
              <a:t>9.3.3 </a:t>
            </a:r>
            <a:r>
              <a:rPr lang="zh-CN" altLang="en-US" dirty="0"/>
              <a:t>变长型数组形式参数</a:t>
            </a:r>
            <a:r>
              <a:rPr lang="en-US" altLang="zh-CN" dirty="0"/>
              <a:t>(C99)</a:t>
            </a:r>
          </a:p>
        </p:txBody>
      </p:sp>
      <p:sp>
        <p:nvSpPr>
          <p:cNvPr id="253955" name="Content Placeholder 2"/>
          <p:cNvSpPr>
            <a:spLocks noGrp="1"/>
          </p:cNvSpPr>
          <p:nvPr>
            <p:ph idx="4294967295"/>
          </p:nvPr>
        </p:nvSpPr>
        <p:spPr>
          <a:xfrm>
            <a:off x="304800" y="1128713"/>
            <a:ext cx="11810999" cy="5360988"/>
          </a:xfrm>
        </p:spPr>
        <p:txBody>
          <a:bodyPr vert="horz" wrap="square" lIns="92075" tIns="46038" rIns="92075" bIns="46038" numCol="1" anchor="t" anchorCtr="0" compatLnSpc="1">
            <a:prstTxWarp prst="textNoShape">
              <a:avLst/>
            </a:prstTxWarp>
          </a:bodyPr>
          <a:lstStyle/>
          <a:p>
            <a:pPr>
              <a:lnSpc>
                <a:spcPct val="100000"/>
              </a:lnSpc>
              <a:spcBef>
                <a:spcPct val="15000"/>
              </a:spcBef>
            </a:pPr>
            <a:r>
              <a:rPr lang="en-US" altLang="zh-CN" sz="2000" dirty="0">
                <a:latin typeface="微软雅黑" panose="020B0503020204020204" pitchFamily="34" charset="-122"/>
                <a:ea typeface="微软雅黑" panose="020B0503020204020204" pitchFamily="34" charset="-122"/>
              </a:rPr>
              <a:t>C99</a:t>
            </a:r>
            <a:r>
              <a:rPr lang="zh-CN" altLang="en-US" sz="2000" dirty="0">
                <a:latin typeface="微软雅黑" panose="020B0503020204020204" pitchFamily="34" charset="-122"/>
                <a:ea typeface="微软雅黑" panose="020B0503020204020204" pitchFamily="34" charset="-122"/>
              </a:rPr>
              <a:t>允许使用变长型数组作为形式参数。</a:t>
            </a:r>
            <a:endParaRPr lang="en-US" altLang="zh-CN" sz="2000" dirty="0">
              <a:latin typeface="微软雅黑" panose="020B0503020204020204" pitchFamily="34" charset="-122"/>
              <a:ea typeface="微软雅黑" panose="020B0503020204020204" pitchFamily="34" charset="-122"/>
            </a:endParaRPr>
          </a:p>
          <a:p>
            <a:pPr>
              <a:lnSpc>
                <a:spcPct val="100000"/>
              </a:lnSpc>
              <a:spcBef>
                <a:spcPct val="15000"/>
              </a:spcBef>
            </a:pPr>
            <a:r>
              <a:rPr lang="zh-CN" altLang="en-US" sz="2000" dirty="0">
                <a:latin typeface="微软雅黑" panose="020B0503020204020204" pitchFamily="34" charset="-122"/>
                <a:ea typeface="微软雅黑" panose="020B0503020204020204" pitchFamily="34" charset="-122"/>
              </a:rPr>
              <a:t>考虑</a:t>
            </a:r>
            <a:r>
              <a:rPr lang="en-US" altLang="zh-CN" sz="2000" dirty="0" err="1">
                <a:latin typeface="微软雅黑" panose="020B0503020204020204" pitchFamily="34" charset="-122"/>
                <a:ea typeface="微软雅黑" panose="020B0503020204020204" pitchFamily="34" charset="-122"/>
                <a:cs typeface="Courier New" panose="02070309020205020404" pitchFamily="49" charset="0"/>
              </a:rPr>
              <a:t>sum_array</a:t>
            </a:r>
            <a:r>
              <a:rPr lang="zh-CN" altLang="en-US" sz="2000" dirty="0">
                <a:latin typeface="微软雅黑" panose="020B0503020204020204" pitchFamily="34" charset="-122"/>
                <a:ea typeface="微软雅黑" panose="020B0503020204020204" pitchFamily="34" charset="-122"/>
              </a:rPr>
              <a:t>函数：</a:t>
            </a:r>
          </a:p>
          <a:p>
            <a:pPr lvl="1">
              <a:lnSpc>
                <a:spcPct val="100000"/>
              </a:lnSpc>
              <a:spcBef>
                <a:spcPct val="15000"/>
              </a:spcBef>
              <a:buFont typeface="Wingdings" panose="05000000000000000000" pitchFamily="2" charset="2"/>
              <a:buNone/>
            </a:pP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sum_array</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n)</a:t>
            </a:r>
          </a:p>
          <a:p>
            <a:pPr lvl="1">
              <a:lnSpc>
                <a:spcPct val="100000"/>
              </a:lnSpc>
              <a:spcBef>
                <a:spcPct val="15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p>
          <a:p>
            <a:pPr lvl="1">
              <a:lnSpc>
                <a:spcPct val="100000"/>
              </a:lnSpc>
              <a:spcBef>
                <a:spcPct val="15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p>
          <a:p>
            <a:pPr lvl="1">
              <a:lnSpc>
                <a:spcPct val="100000"/>
              </a:lnSpc>
              <a:spcBef>
                <a:spcPct val="15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p>
          <a:p>
            <a:pPr lvl="1">
              <a:lnSpc>
                <a:spcPct val="100000"/>
              </a:lnSpc>
              <a:spcBef>
                <a:spcPct val="15000"/>
              </a:spcBef>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这样的定义使得</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和数组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的长度之间没有直接的联系。</a:t>
            </a:r>
            <a:endParaRPr lang="en-US" altLang="zh-CN" sz="2000" dirty="0">
              <a:latin typeface="微软雅黑" panose="020B0503020204020204" pitchFamily="34" charset="-122"/>
              <a:ea typeface="微软雅黑" panose="020B0503020204020204" pitchFamily="34" charset="-122"/>
            </a:endParaRPr>
          </a:p>
          <a:p>
            <a:pPr>
              <a:lnSpc>
                <a:spcPct val="100000"/>
              </a:lnSpc>
              <a:spcBef>
                <a:spcPct val="15000"/>
              </a:spcBef>
            </a:pPr>
            <a:r>
              <a:rPr lang="zh-CN" altLang="en-US" sz="2000" dirty="0">
                <a:latin typeface="微软雅黑" panose="020B0503020204020204" pitchFamily="34" charset="-122"/>
                <a:ea typeface="微软雅黑" panose="020B0503020204020204" pitchFamily="34" charset="-122"/>
              </a:rPr>
              <a:t>尽管函数体会将</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看作数组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的长度，但是数组的实际长度有可能比</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大或者小。</a:t>
            </a:r>
          </a:p>
          <a:p>
            <a:pPr>
              <a:lnSpc>
                <a:spcPct val="100000"/>
              </a:lnSpc>
              <a:spcBef>
                <a:spcPct val="15000"/>
              </a:spcBef>
            </a:pPr>
            <a:r>
              <a:rPr lang="zh-CN" altLang="en-US" sz="2000" dirty="0">
                <a:latin typeface="微软雅黑" panose="020B0503020204020204" pitchFamily="34" charset="-122"/>
                <a:ea typeface="微软雅黑" panose="020B0503020204020204" pitchFamily="34" charset="-122"/>
              </a:rPr>
              <a:t>如果使用变长数组形式参数，我们可以明确说明数组</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的长度就是</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a:t>
            </a:r>
          </a:p>
          <a:p>
            <a:pPr lvl="1">
              <a:lnSpc>
                <a:spcPct val="100000"/>
              </a:lnSpc>
              <a:spcBef>
                <a:spcPct val="15000"/>
              </a:spcBef>
              <a:buFont typeface="Wingdings" panose="05000000000000000000" pitchFamily="2" charset="2"/>
              <a:buNone/>
            </a:pP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sum_array</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n, </a:t>
            </a:r>
            <a:r>
              <a:rPr lang="en-US" altLang="zh-CN" sz="2000" dirty="0" err="1">
                <a:latin typeface="微软雅黑" panose="020B0503020204020204" pitchFamily="34" charset="-122"/>
                <a:ea typeface="微软雅黑" panose="020B0503020204020204" pitchFamily="34" charset="-122"/>
              </a:rPr>
              <a:t>int</a:t>
            </a:r>
            <a:r>
              <a:rPr lang="en-US" altLang="zh-CN" sz="2000" dirty="0">
                <a:latin typeface="微软雅黑" panose="020B0503020204020204" pitchFamily="34" charset="-122"/>
                <a:ea typeface="微软雅黑" panose="020B0503020204020204" pitchFamily="34" charset="-122"/>
              </a:rPr>
              <a:t> a[n])</a:t>
            </a:r>
          </a:p>
          <a:p>
            <a:pPr lvl="1">
              <a:lnSpc>
                <a:spcPct val="100000"/>
              </a:lnSpc>
              <a:spcBef>
                <a:spcPct val="15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p>
          <a:p>
            <a:pPr lvl="1">
              <a:lnSpc>
                <a:spcPct val="100000"/>
              </a:lnSpc>
              <a:spcBef>
                <a:spcPct val="15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	  …</a:t>
            </a:r>
          </a:p>
          <a:p>
            <a:pPr lvl="1">
              <a:lnSpc>
                <a:spcPct val="100000"/>
              </a:lnSpc>
              <a:spcBef>
                <a:spcPct val="15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a:t>
            </a:r>
          </a:p>
          <a:p>
            <a:pPr>
              <a:lnSpc>
                <a:spcPct val="100000"/>
              </a:lnSpc>
              <a:spcBef>
                <a:spcPct val="15000"/>
              </a:spcBef>
            </a:pPr>
            <a:r>
              <a:rPr lang="zh-CN" altLang="en-US" sz="2000" dirty="0">
                <a:latin typeface="微软雅黑" panose="020B0503020204020204" pitchFamily="34" charset="-122"/>
                <a:ea typeface="微软雅黑" panose="020B0503020204020204" pitchFamily="34" charset="-122"/>
              </a:rPr>
              <a:t>第一个参数</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的值确定了第二个参数</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的长度。</a:t>
            </a:r>
            <a:endParaRPr lang="en-US" altLang="zh-CN" sz="2000" dirty="0">
              <a:latin typeface="微软雅黑" panose="020B0503020204020204" pitchFamily="34" charset="-122"/>
              <a:ea typeface="微软雅黑" panose="020B0503020204020204" pitchFamily="34" charset="-122"/>
            </a:endParaRPr>
          </a:p>
          <a:p>
            <a:pPr>
              <a:lnSpc>
                <a:spcPct val="100000"/>
              </a:lnSpc>
              <a:spcBef>
                <a:spcPct val="15000"/>
              </a:spcBef>
            </a:pPr>
            <a:r>
              <a:rPr lang="zh-CN" altLang="en-US" sz="2000" dirty="0">
                <a:latin typeface="微软雅黑" panose="020B0503020204020204" pitchFamily="34" charset="-122"/>
                <a:ea typeface="微软雅黑" panose="020B0503020204020204" pitchFamily="34" charset="-122"/>
              </a:rPr>
              <a:t>注意这里交换了形式参数的顺序，使用变长数组形式参数时，</a:t>
            </a:r>
            <a:r>
              <a:rPr lang="zh-CN" altLang="en-US" sz="2000" dirty="0">
                <a:solidFill>
                  <a:srgbClr val="FF0000"/>
                </a:solidFill>
                <a:latin typeface="微软雅黑" panose="020B0503020204020204" pitchFamily="34" charset="-122"/>
                <a:ea typeface="微软雅黑" panose="020B0503020204020204" pitchFamily="34" charset="-122"/>
              </a:rPr>
              <a:t>参数的顺序很重要</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3045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955">
                                            <p:txEl>
                                              <p:pRg st="0" end="0"/>
                                            </p:txEl>
                                          </p:spTgt>
                                        </p:tgtEl>
                                        <p:attrNameLst>
                                          <p:attrName>style.visibility</p:attrName>
                                        </p:attrNameLst>
                                      </p:cBhvr>
                                      <p:to>
                                        <p:strVal val="visible"/>
                                      </p:to>
                                    </p:set>
                                    <p:animEffect transition="in" filter="blinds(horizontal)">
                                      <p:cBhvr>
                                        <p:cTn id="7" dur="500"/>
                                        <p:tgtEl>
                                          <p:spTgt spid="253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3955">
                                            <p:txEl>
                                              <p:pRg st="1" end="1"/>
                                            </p:txEl>
                                          </p:spTgt>
                                        </p:tgtEl>
                                        <p:attrNameLst>
                                          <p:attrName>style.visibility</p:attrName>
                                        </p:attrNameLst>
                                      </p:cBhvr>
                                      <p:to>
                                        <p:strVal val="visible"/>
                                      </p:to>
                                    </p:set>
                                    <p:animEffect transition="in" filter="blinds(horizontal)">
                                      <p:cBhvr>
                                        <p:cTn id="12" dur="500"/>
                                        <p:tgtEl>
                                          <p:spTgt spid="2539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3955">
                                            <p:txEl>
                                              <p:pRg st="2" end="2"/>
                                            </p:txEl>
                                          </p:spTgt>
                                        </p:tgtEl>
                                        <p:attrNameLst>
                                          <p:attrName>style.visibility</p:attrName>
                                        </p:attrNameLst>
                                      </p:cBhvr>
                                      <p:to>
                                        <p:strVal val="visible"/>
                                      </p:to>
                                    </p:set>
                                    <p:animEffect transition="in" filter="blinds(horizontal)">
                                      <p:cBhvr>
                                        <p:cTn id="15" dur="500"/>
                                        <p:tgtEl>
                                          <p:spTgt spid="2539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3955">
                                            <p:txEl>
                                              <p:pRg st="3" end="3"/>
                                            </p:txEl>
                                          </p:spTgt>
                                        </p:tgtEl>
                                        <p:attrNameLst>
                                          <p:attrName>style.visibility</p:attrName>
                                        </p:attrNameLst>
                                      </p:cBhvr>
                                      <p:to>
                                        <p:strVal val="visible"/>
                                      </p:to>
                                    </p:set>
                                    <p:animEffect transition="in" filter="blinds(horizontal)">
                                      <p:cBhvr>
                                        <p:cTn id="18" dur="500"/>
                                        <p:tgtEl>
                                          <p:spTgt spid="25395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3955">
                                            <p:txEl>
                                              <p:pRg st="4" end="4"/>
                                            </p:txEl>
                                          </p:spTgt>
                                        </p:tgtEl>
                                        <p:attrNameLst>
                                          <p:attrName>style.visibility</p:attrName>
                                        </p:attrNameLst>
                                      </p:cBhvr>
                                      <p:to>
                                        <p:strVal val="visible"/>
                                      </p:to>
                                    </p:set>
                                    <p:animEffect transition="in" filter="blinds(horizontal)">
                                      <p:cBhvr>
                                        <p:cTn id="21" dur="500"/>
                                        <p:tgtEl>
                                          <p:spTgt spid="25395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3955">
                                            <p:txEl>
                                              <p:pRg st="5" end="5"/>
                                            </p:txEl>
                                          </p:spTgt>
                                        </p:tgtEl>
                                        <p:attrNameLst>
                                          <p:attrName>style.visibility</p:attrName>
                                        </p:attrNameLst>
                                      </p:cBhvr>
                                      <p:to>
                                        <p:strVal val="visible"/>
                                      </p:to>
                                    </p:set>
                                    <p:animEffect transition="in" filter="blinds(horizontal)">
                                      <p:cBhvr>
                                        <p:cTn id="24" dur="500"/>
                                        <p:tgtEl>
                                          <p:spTgt spid="253955">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53955">
                                            <p:txEl>
                                              <p:pRg st="6" end="6"/>
                                            </p:txEl>
                                          </p:spTgt>
                                        </p:tgtEl>
                                        <p:attrNameLst>
                                          <p:attrName>style.visibility</p:attrName>
                                        </p:attrNameLst>
                                      </p:cBhvr>
                                      <p:to>
                                        <p:strVal val="visible"/>
                                      </p:to>
                                    </p:set>
                                    <p:animEffect transition="in" filter="blinds(horizontal)">
                                      <p:cBhvr>
                                        <p:cTn id="27" dur="500"/>
                                        <p:tgtEl>
                                          <p:spTgt spid="25395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3955">
                                            <p:txEl>
                                              <p:pRg st="7" end="7"/>
                                            </p:txEl>
                                          </p:spTgt>
                                        </p:tgtEl>
                                        <p:attrNameLst>
                                          <p:attrName>style.visibility</p:attrName>
                                        </p:attrNameLst>
                                      </p:cBhvr>
                                      <p:to>
                                        <p:strVal val="visible"/>
                                      </p:to>
                                    </p:set>
                                    <p:animEffect transition="in" filter="blinds(horizontal)">
                                      <p:cBhvr>
                                        <p:cTn id="32" dur="500"/>
                                        <p:tgtEl>
                                          <p:spTgt spid="25395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3955">
                                            <p:txEl>
                                              <p:pRg st="8" end="8"/>
                                            </p:txEl>
                                          </p:spTgt>
                                        </p:tgtEl>
                                        <p:attrNameLst>
                                          <p:attrName>style.visibility</p:attrName>
                                        </p:attrNameLst>
                                      </p:cBhvr>
                                      <p:to>
                                        <p:strVal val="visible"/>
                                      </p:to>
                                    </p:set>
                                    <p:animEffect transition="in" filter="blinds(horizontal)">
                                      <p:cBhvr>
                                        <p:cTn id="37" dur="500"/>
                                        <p:tgtEl>
                                          <p:spTgt spid="253955">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3955">
                                            <p:txEl>
                                              <p:pRg st="9" end="9"/>
                                            </p:txEl>
                                          </p:spTgt>
                                        </p:tgtEl>
                                        <p:attrNameLst>
                                          <p:attrName>style.visibility</p:attrName>
                                        </p:attrNameLst>
                                      </p:cBhvr>
                                      <p:to>
                                        <p:strVal val="visible"/>
                                      </p:to>
                                    </p:set>
                                    <p:animEffect transition="in" filter="blinds(horizontal)">
                                      <p:cBhvr>
                                        <p:cTn id="40" dur="500"/>
                                        <p:tgtEl>
                                          <p:spTgt spid="253955">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3955">
                                            <p:txEl>
                                              <p:pRg st="10" end="10"/>
                                            </p:txEl>
                                          </p:spTgt>
                                        </p:tgtEl>
                                        <p:attrNameLst>
                                          <p:attrName>style.visibility</p:attrName>
                                        </p:attrNameLst>
                                      </p:cBhvr>
                                      <p:to>
                                        <p:strVal val="visible"/>
                                      </p:to>
                                    </p:set>
                                    <p:animEffect transition="in" filter="blinds(horizontal)">
                                      <p:cBhvr>
                                        <p:cTn id="43" dur="500"/>
                                        <p:tgtEl>
                                          <p:spTgt spid="253955">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3955">
                                            <p:txEl>
                                              <p:pRg st="11" end="11"/>
                                            </p:txEl>
                                          </p:spTgt>
                                        </p:tgtEl>
                                        <p:attrNameLst>
                                          <p:attrName>style.visibility</p:attrName>
                                        </p:attrNameLst>
                                      </p:cBhvr>
                                      <p:to>
                                        <p:strVal val="visible"/>
                                      </p:to>
                                    </p:set>
                                    <p:animEffect transition="in" filter="blinds(horizontal)">
                                      <p:cBhvr>
                                        <p:cTn id="46" dur="500"/>
                                        <p:tgtEl>
                                          <p:spTgt spid="253955">
                                            <p:txEl>
                                              <p:pRg st="11" end="11"/>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3955">
                                            <p:txEl>
                                              <p:pRg st="12" end="12"/>
                                            </p:txEl>
                                          </p:spTgt>
                                        </p:tgtEl>
                                        <p:attrNameLst>
                                          <p:attrName>style.visibility</p:attrName>
                                        </p:attrNameLst>
                                      </p:cBhvr>
                                      <p:to>
                                        <p:strVal val="visible"/>
                                      </p:to>
                                    </p:set>
                                    <p:animEffect transition="in" filter="blinds(horizontal)">
                                      <p:cBhvr>
                                        <p:cTn id="49" dur="500"/>
                                        <p:tgtEl>
                                          <p:spTgt spid="253955">
                                            <p:txEl>
                                              <p:pRg st="12" end="12"/>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53955">
                                            <p:txEl>
                                              <p:pRg st="13" end="13"/>
                                            </p:txEl>
                                          </p:spTgt>
                                        </p:tgtEl>
                                        <p:attrNameLst>
                                          <p:attrName>style.visibility</p:attrName>
                                        </p:attrNameLst>
                                      </p:cBhvr>
                                      <p:to>
                                        <p:strVal val="visible"/>
                                      </p:to>
                                    </p:set>
                                    <p:animEffect transition="in" filter="blinds(horizontal)">
                                      <p:cBhvr>
                                        <p:cTn id="54" dur="500"/>
                                        <p:tgtEl>
                                          <p:spTgt spid="253955">
                                            <p:txEl>
                                              <p:pRg st="13" end="13"/>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253955">
                                            <p:txEl>
                                              <p:pRg st="14" end="14"/>
                                            </p:txEl>
                                          </p:spTgt>
                                        </p:tgtEl>
                                        <p:attrNameLst>
                                          <p:attrName>style.visibility</p:attrName>
                                        </p:attrNameLst>
                                      </p:cBhvr>
                                      <p:to>
                                        <p:strVal val="visible"/>
                                      </p:to>
                                    </p:set>
                                    <p:animEffect transition="in" filter="blinds(horizontal)">
                                      <p:cBhvr>
                                        <p:cTn id="59" dur="500"/>
                                        <p:tgtEl>
                                          <p:spTgt spid="25395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Title 1"/>
          <p:cNvSpPr>
            <a:spLocks noGrp="1"/>
          </p:cNvSpPr>
          <p:nvPr>
            <p:ph type="title" idx="4294967295"/>
          </p:nvPr>
        </p:nvSpPr>
        <p:spPr>
          <a:xfrm>
            <a:off x="1752600" y="381000"/>
            <a:ext cx="8662988" cy="684213"/>
          </a:xfrm>
        </p:spPr>
        <p:txBody>
          <a:bodyPr vert="horz" wrap="square" lIns="92075" tIns="46038" rIns="92075" bIns="46038" numCol="1" anchor="ctr" anchorCtr="0" compatLnSpc="1">
            <a:prstTxWarp prst="textNoShape">
              <a:avLst/>
            </a:prstTxWarp>
          </a:bodyPr>
          <a:lstStyle/>
          <a:p>
            <a:r>
              <a:rPr lang="zh-CN" altLang="en-US" dirty="0"/>
              <a:t>变长型数组形式参数</a:t>
            </a:r>
            <a:r>
              <a:rPr lang="en-US" altLang="zh-CN" dirty="0"/>
              <a:t>(C99)</a:t>
            </a:r>
          </a:p>
        </p:txBody>
      </p:sp>
      <p:sp>
        <p:nvSpPr>
          <p:cNvPr id="256003" name="Content Placeholder 2"/>
          <p:cNvSpPr>
            <a:spLocks noGrp="1"/>
          </p:cNvSpPr>
          <p:nvPr>
            <p:ph idx="4294967295"/>
          </p:nvPr>
        </p:nvSpPr>
        <p:spPr>
          <a:xfrm>
            <a:off x="228600" y="1295400"/>
            <a:ext cx="11582400" cy="5486400"/>
          </a:xfrm>
        </p:spPr>
        <p:txBody>
          <a:bodyPr vert="horz" wrap="square" lIns="92075" tIns="46038" rIns="92075" bIns="46038" numCol="1" anchor="t" anchorCtr="0" compatLnSpc="1">
            <a:prstTxWarp prst="textNoShape">
              <a:avLst/>
            </a:prstTxWarp>
          </a:bodyPr>
          <a:lstStyle/>
          <a:p>
            <a:pPr>
              <a:lnSpc>
                <a:spcPts val="2600"/>
              </a:lnSpc>
              <a:spcBef>
                <a:spcPts val="600"/>
              </a:spcBef>
            </a:pPr>
            <a:r>
              <a:rPr lang="zh-CN" altLang="en-US" sz="2000" dirty="0">
                <a:latin typeface="Courier New" panose="02070309020205020404" pitchFamily="49" charset="0"/>
                <a:cs typeface="Courier New" panose="02070309020205020404" pitchFamily="49" charset="0"/>
              </a:rPr>
              <a:t>对于新版本的</a:t>
            </a:r>
            <a:r>
              <a:rPr lang="en-US" altLang="zh-CN" sz="2000" dirty="0" err="1">
                <a:latin typeface="Courier New" panose="02070309020205020404" pitchFamily="49" charset="0"/>
                <a:cs typeface="Courier New" panose="02070309020205020404" pitchFamily="49" charset="0"/>
              </a:rPr>
              <a:t>sum_array</a:t>
            </a:r>
            <a:r>
              <a:rPr lang="zh-CN" altLang="en-US" sz="2000" dirty="0">
                <a:latin typeface="Courier New" panose="02070309020205020404" pitchFamily="49" charset="0"/>
                <a:cs typeface="Courier New" panose="02070309020205020404" pitchFamily="49" charset="0"/>
              </a:rPr>
              <a:t>函数，其函数原型有好几种写法：</a:t>
            </a:r>
            <a:endParaRPr lang="en-US" altLang="zh-CN" sz="2000" dirty="0">
              <a:latin typeface="Courier New" panose="02070309020205020404" pitchFamily="49" charset="0"/>
              <a:cs typeface="Courier New" panose="02070309020205020404" pitchFamily="49" charset="0"/>
            </a:endParaRPr>
          </a:p>
          <a:p>
            <a:pPr>
              <a:lnSpc>
                <a:spcPts val="2600"/>
              </a:lnSpc>
              <a:spcBef>
                <a:spcPts val="600"/>
              </a:spcBef>
            </a:pPr>
            <a:r>
              <a:rPr lang="zh-CN" altLang="en-US" sz="2000" dirty="0">
                <a:latin typeface="Courier New" panose="02070309020205020404" pitchFamily="49" charset="0"/>
                <a:cs typeface="Courier New" panose="02070309020205020404" pitchFamily="49" charset="0"/>
              </a:rPr>
              <a:t>一种写法是使其看起来跟函数定义一样：</a:t>
            </a:r>
          </a:p>
          <a:p>
            <a:pPr lvl="1">
              <a:lnSpc>
                <a:spcPts val="2600"/>
              </a:lnSpc>
              <a:spcBef>
                <a:spcPts val="600"/>
              </a:spcBef>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a[n]);  /* Version 1 */</a:t>
            </a:r>
          </a:p>
          <a:p>
            <a:pPr>
              <a:lnSpc>
                <a:spcPts val="2600"/>
              </a:lnSpc>
              <a:spcBef>
                <a:spcPts val="600"/>
              </a:spcBef>
            </a:pPr>
            <a:r>
              <a:rPr lang="zh-CN" altLang="en-US" sz="2000" dirty="0">
                <a:latin typeface="Courier New" panose="02070309020205020404" pitchFamily="49" charset="0"/>
                <a:cs typeface="Courier New" panose="02070309020205020404" pitchFamily="49" charset="0"/>
              </a:rPr>
              <a:t>另一种写法是用*</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星号</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取代数组长度：</a:t>
            </a:r>
          </a:p>
          <a:p>
            <a:pPr lvl="1">
              <a:lnSpc>
                <a:spcPts val="2600"/>
              </a:lnSpc>
              <a:spcBef>
                <a:spcPts val="600"/>
              </a:spcBef>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  /* Version 2a */</a:t>
            </a:r>
          </a:p>
          <a:p>
            <a:pPr>
              <a:lnSpc>
                <a:spcPts val="2600"/>
              </a:lnSpc>
              <a:spcBef>
                <a:spcPts val="600"/>
              </a:spcBef>
            </a:pPr>
            <a:r>
              <a:rPr lang="zh-CN" altLang="en-US" sz="2000" dirty="0">
                <a:latin typeface="Courier New" panose="02070309020205020404" pitchFamily="49" charset="0"/>
              </a:rPr>
              <a:t>使用*的理由是：</a:t>
            </a:r>
            <a:r>
              <a:rPr lang="zh-CN" altLang="en-US" sz="2000" dirty="0">
                <a:solidFill>
                  <a:srgbClr val="FF0000"/>
                </a:solidFill>
                <a:latin typeface="Courier New" panose="02070309020205020404" pitchFamily="49" charset="0"/>
              </a:rPr>
              <a:t>函数声明时，形式参数的名字是可选的</a:t>
            </a:r>
            <a:r>
              <a:rPr lang="zh-CN" altLang="en-US" sz="2000" dirty="0">
                <a:latin typeface="Courier New" panose="02070309020205020404" pitchFamily="49" charset="0"/>
              </a:rPr>
              <a:t>。</a:t>
            </a:r>
            <a:endParaRPr lang="en-US" altLang="zh-CN" sz="2000" dirty="0">
              <a:latin typeface="Courier New" panose="02070309020205020404" pitchFamily="49" charset="0"/>
            </a:endParaRPr>
          </a:p>
          <a:p>
            <a:pPr>
              <a:lnSpc>
                <a:spcPts val="2600"/>
              </a:lnSpc>
              <a:spcBef>
                <a:spcPts val="600"/>
              </a:spcBef>
            </a:pPr>
            <a:r>
              <a:rPr lang="zh-CN" altLang="en-US" sz="2000" dirty="0">
                <a:latin typeface="Courier New" panose="02070309020205020404" pitchFamily="49" charset="0"/>
              </a:rPr>
              <a:t>如果第一个参数定义被省略了</a:t>
            </a:r>
            <a:r>
              <a:rPr lang="en-US" altLang="zh-CN" sz="2000" dirty="0">
                <a:latin typeface="Courier New" panose="02070309020205020404" pitchFamily="49" charset="0"/>
              </a:rPr>
              <a:t>, </a:t>
            </a:r>
            <a:r>
              <a:rPr lang="zh-CN" altLang="en-US" sz="2000" dirty="0">
                <a:latin typeface="Courier New" panose="02070309020205020404" pitchFamily="49" charset="0"/>
              </a:rPr>
              <a:t>那么就没有办法说明数组的长度是</a:t>
            </a:r>
            <a:r>
              <a:rPr lang="en-US" altLang="zh-CN" sz="2000" dirty="0">
                <a:latin typeface="Courier New" panose="02070309020205020404" pitchFamily="49" charset="0"/>
              </a:rPr>
              <a:t>n</a:t>
            </a:r>
            <a:r>
              <a:rPr lang="zh-CN" altLang="en-US" sz="2000" dirty="0">
                <a:latin typeface="Courier New" panose="02070309020205020404" pitchFamily="49" charset="0"/>
              </a:rPr>
              <a:t>，而</a:t>
            </a:r>
            <a:r>
              <a:rPr lang="en-US" altLang="zh-CN" sz="2000" dirty="0">
                <a:latin typeface="Courier New" panose="02070309020205020404" pitchFamily="49" charset="0"/>
              </a:rPr>
              <a:t>*</a:t>
            </a:r>
            <a:r>
              <a:rPr lang="zh-CN" altLang="en-US" sz="2000" dirty="0">
                <a:latin typeface="Courier New" panose="02070309020205020404" pitchFamily="49" charset="0"/>
              </a:rPr>
              <a:t>的使用则为我们提供了一个线索</a:t>
            </a:r>
            <a:r>
              <a:rPr lang="en-US" altLang="zh-CN" sz="2000" dirty="0">
                <a:latin typeface="Courier New" panose="02070309020205020404" pitchFamily="49" charset="0"/>
              </a:rPr>
              <a:t>——</a:t>
            </a:r>
            <a:r>
              <a:rPr lang="zh-CN" altLang="en-US" sz="2000" dirty="0">
                <a:latin typeface="Courier New" panose="02070309020205020404" pitchFamily="49" charset="0"/>
              </a:rPr>
              <a:t>数组的长度与形式参数列表中前面的参数相关：</a:t>
            </a:r>
          </a:p>
          <a:p>
            <a:pPr lvl="1">
              <a:lnSpc>
                <a:spcPts val="2600"/>
              </a:lnSpc>
              <a:spcBef>
                <a:spcPts val="600"/>
              </a:spcBef>
              <a:buFont typeface="Wingdings" panose="05000000000000000000" pitchFamily="2" charset="2"/>
              <a:buNone/>
            </a:pP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sum_array</a:t>
            </a:r>
            <a:r>
              <a:rPr lang="en-US" altLang="zh-CN" sz="2000" dirty="0">
                <a:latin typeface="Courier New" panose="02070309020205020404" pitchFamily="49" charset="0"/>
              </a:rPr>
              <a:t>(</a:t>
            </a: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int</a:t>
            </a:r>
            <a:r>
              <a:rPr lang="en-US" altLang="zh-CN" sz="2000" dirty="0">
                <a:latin typeface="Courier New" panose="02070309020205020404" pitchFamily="49" charset="0"/>
              </a:rPr>
              <a:t> [*]);     /* Version 2b */</a:t>
            </a:r>
          </a:p>
          <a:p>
            <a:pPr>
              <a:lnSpc>
                <a:spcPts val="2600"/>
              </a:lnSpc>
              <a:spcBef>
                <a:spcPts val="600"/>
              </a:spcBef>
            </a:pPr>
            <a:r>
              <a:rPr lang="zh-CN" altLang="en-US" sz="2000" dirty="0"/>
              <a:t>另外，</a:t>
            </a:r>
            <a:r>
              <a:rPr lang="zh-CN" altLang="en-US" sz="2000" dirty="0">
                <a:solidFill>
                  <a:srgbClr val="FF0000"/>
                </a:solidFill>
              </a:rPr>
              <a:t>方括号中为空也是合法的</a:t>
            </a:r>
            <a:r>
              <a:rPr lang="zh-CN" altLang="en-US" sz="2000" dirty="0"/>
              <a:t>。在声明数组参数中我们经常这么做：</a:t>
            </a:r>
          </a:p>
          <a:p>
            <a:pPr lvl="1">
              <a:lnSpc>
                <a:spcPts val="2600"/>
              </a:lnSpc>
              <a:spcBef>
                <a:spcPts val="600"/>
              </a:spcBef>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  /* Version 3a */</a:t>
            </a:r>
          </a:p>
          <a:p>
            <a:pPr lvl="1">
              <a:lnSpc>
                <a:spcPts val="2600"/>
              </a:lnSpc>
              <a:spcBef>
                <a:spcPts val="600"/>
              </a:spcBef>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     /* Version 3b */</a:t>
            </a:r>
          </a:p>
          <a:p>
            <a:pPr>
              <a:lnSpc>
                <a:spcPts val="2600"/>
              </a:lnSpc>
              <a:spcBef>
                <a:spcPts val="600"/>
              </a:spcBef>
            </a:pPr>
            <a:r>
              <a:rPr lang="zh-CN" altLang="en-US" sz="2000" dirty="0"/>
              <a:t>让括号为空不是一个好的选择，因为这样并没有说明</a:t>
            </a:r>
            <a:r>
              <a:rPr lang="en-US" altLang="zh-CN" sz="2000" dirty="0">
                <a:latin typeface="Courier New" panose="02070309020205020404" pitchFamily="49" charset="0"/>
              </a:rPr>
              <a:t>n</a:t>
            </a:r>
            <a:r>
              <a:rPr lang="zh-CN" altLang="en-US" sz="2000" dirty="0"/>
              <a:t>和</a:t>
            </a:r>
            <a:r>
              <a:rPr lang="en-US" altLang="zh-CN" sz="2000" dirty="0">
                <a:latin typeface="Courier New" panose="02070309020205020404" pitchFamily="49" charset="0"/>
              </a:rPr>
              <a:t>a</a:t>
            </a:r>
            <a:r>
              <a:rPr lang="zh-CN" altLang="en-US" sz="2000" dirty="0">
                <a:latin typeface="Courier New" panose="02070309020205020404" pitchFamily="49" charset="0"/>
              </a:rPr>
              <a:t>的关系</a:t>
            </a:r>
            <a:r>
              <a:rPr lang="zh-CN" altLang="en-US" sz="2000" dirty="0"/>
              <a:t>。</a:t>
            </a:r>
            <a:endParaRPr lang="en-US" altLang="zh-CN" sz="2000" dirty="0"/>
          </a:p>
        </p:txBody>
      </p:sp>
    </p:spTree>
    <p:extLst>
      <p:ext uri="{BB962C8B-B14F-4D97-AF65-F5344CB8AC3E}">
        <p14:creationId xmlns:p14="http://schemas.microsoft.com/office/powerpoint/2010/main" val="3590776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blinds(horizontal)">
                                      <p:cBhvr>
                                        <p:cTn id="7" dur="500"/>
                                        <p:tgtEl>
                                          <p:spTgt spid="2560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03">
                                            <p:txEl>
                                              <p:pRg st="1" end="1"/>
                                            </p:txEl>
                                          </p:spTgt>
                                        </p:tgtEl>
                                        <p:attrNameLst>
                                          <p:attrName>style.visibility</p:attrName>
                                        </p:attrNameLst>
                                      </p:cBhvr>
                                      <p:to>
                                        <p:strVal val="visible"/>
                                      </p:to>
                                    </p:set>
                                    <p:animEffect transition="in" filter="blinds(horizontal)">
                                      <p:cBhvr>
                                        <p:cTn id="12" dur="500"/>
                                        <p:tgtEl>
                                          <p:spTgt spid="25600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6003">
                                            <p:txEl>
                                              <p:pRg st="2" end="2"/>
                                            </p:txEl>
                                          </p:spTgt>
                                        </p:tgtEl>
                                        <p:attrNameLst>
                                          <p:attrName>style.visibility</p:attrName>
                                        </p:attrNameLst>
                                      </p:cBhvr>
                                      <p:to>
                                        <p:strVal val="visible"/>
                                      </p:to>
                                    </p:set>
                                    <p:animEffect transition="in" filter="blinds(horizontal)">
                                      <p:cBhvr>
                                        <p:cTn id="15" dur="500"/>
                                        <p:tgtEl>
                                          <p:spTgt spid="25600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03">
                                            <p:txEl>
                                              <p:pRg st="3" end="3"/>
                                            </p:txEl>
                                          </p:spTgt>
                                        </p:tgtEl>
                                        <p:attrNameLst>
                                          <p:attrName>style.visibility</p:attrName>
                                        </p:attrNameLst>
                                      </p:cBhvr>
                                      <p:to>
                                        <p:strVal val="visible"/>
                                      </p:to>
                                    </p:set>
                                    <p:animEffect transition="in" filter="blinds(horizontal)">
                                      <p:cBhvr>
                                        <p:cTn id="20" dur="500"/>
                                        <p:tgtEl>
                                          <p:spTgt spid="25600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6003">
                                            <p:txEl>
                                              <p:pRg st="4" end="4"/>
                                            </p:txEl>
                                          </p:spTgt>
                                        </p:tgtEl>
                                        <p:attrNameLst>
                                          <p:attrName>style.visibility</p:attrName>
                                        </p:attrNameLst>
                                      </p:cBhvr>
                                      <p:to>
                                        <p:strVal val="visible"/>
                                      </p:to>
                                    </p:set>
                                    <p:animEffect transition="in" filter="blinds(horizontal)">
                                      <p:cBhvr>
                                        <p:cTn id="23" dur="500"/>
                                        <p:tgtEl>
                                          <p:spTgt spid="25600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56003">
                                            <p:txEl>
                                              <p:pRg st="5" end="5"/>
                                            </p:txEl>
                                          </p:spTgt>
                                        </p:tgtEl>
                                        <p:attrNameLst>
                                          <p:attrName>style.visibility</p:attrName>
                                        </p:attrNameLst>
                                      </p:cBhvr>
                                      <p:to>
                                        <p:strVal val="visible"/>
                                      </p:to>
                                    </p:set>
                                    <p:animEffect transition="in" filter="blinds(horizontal)">
                                      <p:cBhvr>
                                        <p:cTn id="28" dur="500"/>
                                        <p:tgtEl>
                                          <p:spTgt spid="25600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6003">
                                            <p:txEl>
                                              <p:pRg st="6" end="6"/>
                                            </p:txEl>
                                          </p:spTgt>
                                        </p:tgtEl>
                                        <p:attrNameLst>
                                          <p:attrName>style.visibility</p:attrName>
                                        </p:attrNameLst>
                                      </p:cBhvr>
                                      <p:to>
                                        <p:strVal val="visible"/>
                                      </p:to>
                                    </p:set>
                                    <p:animEffect transition="in" filter="blinds(horizontal)">
                                      <p:cBhvr>
                                        <p:cTn id="33" dur="500"/>
                                        <p:tgtEl>
                                          <p:spTgt spid="256003">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56003">
                                            <p:txEl>
                                              <p:pRg st="7" end="7"/>
                                            </p:txEl>
                                          </p:spTgt>
                                        </p:tgtEl>
                                        <p:attrNameLst>
                                          <p:attrName>style.visibility</p:attrName>
                                        </p:attrNameLst>
                                      </p:cBhvr>
                                      <p:to>
                                        <p:strVal val="visible"/>
                                      </p:to>
                                    </p:set>
                                    <p:animEffect transition="in" filter="blinds(horizontal)">
                                      <p:cBhvr>
                                        <p:cTn id="36" dur="500"/>
                                        <p:tgtEl>
                                          <p:spTgt spid="256003">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56003">
                                            <p:txEl>
                                              <p:pRg st="8" end="8"/>
                                            </p:txEl>
                                          </p:spTgt>
                                        </p:tgtEl>
                                        <p:attrNameLst>
                                          <p:attrName>style.visibility</p:attrName>
                                        </p:attrNameLst>
                                      </p:cBhvr>
                                      <p:to>
                                        <p:strVal val="visible"/>
                                      </p:to>
                                    </p:set>
                                    <p:animEffect transition="in" filter="blinds(horizontal)">
                                      <p:cBhvr>
                                        <p:cTn id="41" dur="500"/>
                                        <p:tgtEl>
                                          <p:spTgt spid="256003">
                                            <p:txEl>
                                              <p:pRg st="8" end="8"/>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56003">
                                            <p:txEl>
                                              <p:pRg st="9" end="9"/>
                                            </p:txEl>
                                          </p:spTgt>
                                        </p:tgtEl>
                                        <p:attrNameLst>
                                          <p:attrName>style.visibility</p:attrName>
                                        </p:attrNameLst>
                                      </p:cBhvr>
                                      <p:to>
                                        <p:strVal val="visible"/>
                                      </p:to>
                                    </p:set>
                                    <p:animEffect transition="in" filter="blinds(horizontal)">
                                      <p:cBhvr>
                                        <p:cTn id="44" dur="500"/>
                                        <p:tgtEl>
                                          <p:spTgt spid="256003">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56003">
                                            <p:txEl>
                                              <p:pRg st="10" end="10"/>
                                            </p:txEl>
                                          </p:spTgt>
                                        </p:tgtEl>
                                        <p:attrNameLst>
                                          <p:attrName>style.visibility</p:attrName>
                                        </p:attrNameLst>
                                      </p:cBhvr>
                                      <p:to>
                                        <p:strVal val="visible"/>
                                      </p:to>
                                    </p:set>
                                    <p:animEffect transition="in" filter="blinds(horizontal)">
                                      <p:cBhvr>
                                        <p:cTn id="47" dur="500"/>
                                        <p:tgtEl>
                                          <p:spTgt spid="256003">
                                            <p:txEl>
                                              <p:pRg st="10" end="1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6003">
                                            <p:txEl>
                                              <p:pRg st="11" end="11"/>
                                            </p:txEl>
                                          </p:spTgt>
                                        </p:tgtEl>
                                        <p:attrNameLst>
                                          <p:attrName>style.visibility</p:attrName>
                                        </p:attrNameLst>
                                      </p:cBhvr>
                                      <p:to>
                                        <p:strVal val="visible"/>
                                      </p:to>
                                    </p:set>
                                    <p:animEffect transition="in" filter="blinds(horizontal)">
                                      <p:cBhvr>
                                        <p:cTn id="52" dur="500"/>
                                        <p:tgtEl>
                                          <p:spTgt spid="25600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en-US" dirty="0"/>
              <a:t>如果我们需要再次找出另外两个整数中的最大者怎么办？</a:t>
            </a:r>
            <a:endParaRPr lang="en-US" altLang="zh-CN" dirty="0"/>
          </a:p>
          <a:p>
            <a:r>
              <a:rPr lang="zh-CN" altLang="en-US" dirty="0"/>
              <a:t>同学们可能想到这样编码：</a:t>
            </a:r>
            <a:endParaRPr lang="en-US" altLang="zh-CN" dirty="0"/>
          </a:p>
          <a:p>
            <a:pPr marL="400050" lvl="1" indent="0">
              <a:buNone/>
            </a:pPr>
            <a:r>
              <a:rPr lang="en-US" altLang="zh-CN" dirty="0" err="1"/>
              <a:t>int</a:t>
            </a:r>
            <a:r>
              <a:rPr lang="en-US" altLang="zh-CN" dirty="0"/>
              <a:t> main()</a:t>
            </a:r>
          </a:p>
          <a:p>
            <a:pPr marL="400050" lvl="1" indent="0">
              <a:buNone/>
            </a:pPr>
            <a:r>
              <a:rPr lang="en-US" altLang="zh-CN" dirty="0"/>
              <a:t>{</a:t>
            </a:r>
          </a:p>
          <a:p>
            <a:pPr marL="400050" lvl="1" indent="0">
              <a:buNone/>
            </a:pPr>
            <a:r>
              <a:rPr lang="en-US" altLang="zh-CN" dirty="0"/>
              <a:t>	</a:t>
            </a:r>
            <a:r>
              <a:rPr lang="en-US" altLang="zh-CN" dirty="0" err="1"/>
              <a:t>int</a:t>
            </a:r>
            <a:r>
              <a:rPr lang="en-US" altLang="zh-CN" dirty="0"/>
              <a:t> a = 2, b = 3, c = 5, d = 4;</a:t>
            </a:r>
          </a:p>
          <a:p>
            <a:pPr marL="400050" lvl="1" indent="0">
              <a:buNone/>
            </a:pPr>
            <a:r>
              <a:rPr lang="en-US" altLang="zh-CN" dirty="0"/>
              <a:t>	</a:t>
            </a:r>
          </a:p>
          <a:p>
            <a:pPr marL="400050" lvl="1" indent="0">
              <a:buNone/>
            </a:pPr>
            <a:r>
              <a:rPr lang="en-US" altLang="zh-CN" dirty="0">
                <a:solidFill>
                  <a:srgbClr val="FF0000"/>
                </a:solidFill>
              </a:rPr>
              <a:t>	</a:t>
            </a:r>
            <a:r>
              <a:rPr lang="en-US" altLang="zh-CN" b="1" i="1" dirty="0" err="1">
                <a:solidFill>
                  <a:srgbClr val="FF0000"/>
                </a:solidFill>
              </a:rPr>
              <a:t>printf</a:t>
            </a:r>
            <a:r>
              <a:rPr lang="en-US" altLang="zh-CN" b="1" i="1" dirty="0">
                <a:solidFill>
                  <a:srgbClr val="FF0000"/>
                </a:solidFill>
              </a:rPr>
              <a:t>("max=%d\n", a &gt; b ? a : b);</a:t>
            </a:r>
          </a:p>
          <a:p>
            <a:pPr marL="400050" lvl="1" indent="0">
              <a:buNone/>
            </a:pPr>
            <a:r>
              <a:rPr lang="en-US" altLang="zh-CN" b="1" i="1" dirty="0">
                <a:solidFill>
                  <a:srgbClr val="FF0000"/>
                </a:solidFill>
              </a:rPr>
              <a:t>	</a:t>
            </a:r>
            <a:r>
              <a:rPr lang="en-US" altLang="zh-CN" b="1" i="1" dirty="0" err="1">
                <a:solidFill>
                  <a:srgbClr val="FF0000"/>
                </a:solidFill>
              </a:rPr>
              <a:t>printf</a:t>
            </a:r>
            <a:r>
              <a:rPr lang="en-US" altLang="zh-CN" b="1" i="1" dirty="0">
                <a:solidFill>
                  <a:srgbClr val="FF0000"/>
                </a:solidFill>
              </a:rPr>
              <a:t>("max=%d\n", c &gt; d ? c : d);</a:t>
            </a:r>
          </a:p>
          <a:p>
            <a:pPr marL="400050" lvl="1" indent="0">
              <a:buNone/>
            </a:pPr>
            <a:endParaRPr lang="en-US" altLang="zh-CN" dirty="0"/>
          </a:p>
          <a:p>
            <a:pPr marL="400050" lvl="1" indent="0">
              <a:buNone/>
            </a:pPr>
            <a:r>
              <a:rPr lang="en-US" altLang="zh-CN" dirty="0"/>
              <a:t>	return 0;</a:t>
            </a:r>
          </a:p>
          <a:p>
            <a:pPr marL="400050" lvl="1" indent="0">
              <a:buNone/>
            </a:pPr>
            <a:r>
              <a:rPr lang="en-US" altLang="zh-CN" dirty="0"/>
              <a:t>}</a:t>
            </a:r>
          </a:p>
        </p:txBody>
      </p:sp>
      <p:sp>
        <p:nvSpPr>
          <p:cNvPr id="4" name="圆角矩形标注 3"/>
          <p:cNvSpPr/>
          <p:nvPr/>
        </p:nvSpPr>
        <p:spPr bwMode="auto">
          <a:xfrm>
            <a:off x="4038600" y="2438400"/>
            <a:ext cx="3352800" cy="1295400"/>
          </a:xfrm>
          <a:prstGeom prst="wedgeRoundRectCallout">
            <a:avLst>
              <a:gd name="adj1" fmla="val -33558"/>
              <a:gd name="adj2" fmla="val 7968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可以看到，这两句代码是非常相似的，它们完成相同的功能。</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7543800" y="2438400"/>
            <a:ext cx="3352800" cy="1295400"/>
          </a:xfrm>
          <a:prstGeom prst="wedgeRoundRectCallout">
            <a:avLst>
              <a:gd name="adj1" fmla="val -44788"/>
              <a:gd name="adj2" fmla="val 8799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熟用编辑器的同学极有可能使用粘贴</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复制</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修改的方法完成编码。</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7543800" y="4419600"/>
            <a:ext cx="3352800" cy="1295400"/>
          </a:xfrm>
          <a:prstGeom prst="wedgeRoundRectCallout">
            <a:avLst>
              <a:gd name="adj1" fmla="val -60029"/>
              <a:gd name="adj2" fmla="val -22041"/>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但问题是，如果再多来几次，那么这种编码方式还有效吗？</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9401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5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5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Title 1"/>
          <p:cNvSpPr>
            <a:spLocks noGrp="1"/>
          </p:cNvSpPr>
          <p:nvPr>
            <p:ph type="title" idx="4294967295"/>
          </p:nvPr>
        </p:nvSpPr>
        <p:spPr>
          <a:xfrm>
            <a:off x="1799759" y="460376"/>
            <a:ext cx="8540750" cy="720725"/>
          </a:xfrm>
        </p:spPr>
        <p:txBody>
          <a:bodyPr vert="horz" wrap="square" lIns="92075" tIns="46038" rIns="92075" bIns="46038" numCol="1" anchor="ctr" anchorCtr="0" compatLnSpc="1">
            <a:prstTxWarp prst="textNoShape">
              <a:avLst/>
            </a:prstTxWarp>
          </a:bodyPr>
          <a:lstStyle/>
          <a:p>
            <a:r>
              <a:rPr lang="zh-CN" altLang="en-US"/>
              <a:t>变长型数组形式参数</a:t>
            </a:r>
            <a:r>
              <a:rPr lang="en-US" altLang="zh-CN"/>
              <a:t>(C99)</a:t>
            </a:r>
          </a:p>
        </p:txBody>
      </p:sp>
      <p:sp>
        <p:nvSpPr>
          <p:cNvPr id="259075" name="Content Placeholder 2"/>
          <p:cNvSpPr>
            <a:spLocks noGrp="1"/>
          </p:cNvSpPr>
          <p:nvPr>
            <p:ph idx="4294967295"/>
          </p:nvPr>
        </p:nvSpPr>
        <p:spPr>
          <a:xfrm>
            <a:off x="304800" y="1295400"/>
            <a:ext cx="11734800" cy="5229226"/>
          </a:xfrm>
        </p:spPr>
        <p:txBody>
          <a:bodyPr vert="horz" wrap="square" lIns="92075" tIns="46038" rIns="92075" bIns="46038" numCol="1" anchor="t" anchorCtr="0" compatLnSpc="1">
            <a:prstTxWarp prst="textNoShape">
              <a:avLst/>
            </a:prstTxWarp>
          </a:bodyPr>
          <a:lstStyle/>
          <a:p>
            <a:pPr>
              <a:lnSpc>
                <a:spcPts val="2700"/>
              </a:lnSpc>
              <a:spcBef>
                <a:spcPts val="600"/>
              </a:spcBef>
            </a:pPr>
            <a:r>
              <a:rPr lang="zh-CN" altLang="en-US" sz="2200" dirty="0"/>
              <a:t>一般来说，变长数组形式参数的长度可以是任意表达式。</a:t>
            </a:r>
            <a:endParaRPr lang="en-US" altLang="zh-CN" sz="2200" dirty="0"/>
          </a:p>
          <a:p>
            <a:pPr>
              <a:lnSpc>
                <a:spcPts val="2700"/>
              </a:lnSpc>
              <a:spcBef>
                <a:spcPts val="600"/>
              </a:spcBef>
            </a:pPr>
            <a:r>
              <a:rPr lang="zh-CN" altLang="en-US" sz="2200" dirty="0"/>
              <a:t>假设要编写一个函数来连接数组</a:t>
            </a:r>
            <a:r>
              <a:rPr lang="en-US" altLang="zh-CN" sz="2200" dirty="0">
                <a:latin typeface="Courier New" panose="02070309020205020404" pitchFamily="49" charset="0"/>
                <a:cs typeface="Courier New" panose="02070309020205020404" pitchFamily="49" charset="0"/>
              </a:rPr>
              <a:t>a</a:t>
            </a:r>
            <a:r>
              <a:rPr lang="zh-CN" altLang="en-US" sz="2200" dirty="0"/>
              <a:t>和</a:t>
            </a:r>
            <a:r>
              <a:rPr lang="en-US" altLang="zh-CN" sz="2200" dirty="0">
                <a:latin typeface="Courier New" panose="02070309020205020404" pitchFamily="49" charset="0"/>
              </a:rPr>
              <a:t>b</a:t>
            </a:r>
            <a:r>
              <a:rPr lang="zh-CN" altLang="en-US" sz="2200" dirty="0">
                <a:latin typeface="Courier New" panose="02070309020205020404" pitchFamily="49" charset="0"/>
              </a:rPr>
              <a:t>，</a:t>
            </a:r>
            <a:r>
              <a:rPr lang="zh-CN" altLang="en-US" sz="2200" dirty="0"/>
              <a:t>结果存到第三个数组</a:t>
            </a:r>
            <a:r>
              <a:rPr lang="en-US" altLang="zh-CN" sz="2200" dirty="0">
                <a:latin typeface="Courier New" panose="02070309020205020404" pitchFamily="49" charset="0"/>
              </a:rPr>
              <a:t>c</a:t>
            </a:r>
            <a:r>
              <a:rPr lang="zh-CN" altLang="en-US" sz="2200" dirty="0">
                <a:latin typeface="Courier New" panose="02070309020205020404" pitchFamily="49" charset="0"/>
              </a:rPr>
              <a:t>中：</a:t>
            </a:r>
          </a:p>
          <a:p>
            <a:pPr lvl="1">
              <a:lnSpc>
                <a:spcPts val="2700"/>
              </a:lnSpc>
              <a:spcBef>
                <a:spcPts val="600"/>
              </a:spcBef>
              <a:buFont typeface="Wingdings" panose="05000000000000000000" pitchFamily="2" charset="2"/>
              <a:buNone/>
            </a:pPr>
            <a:r>
              <a:rPr lang="en-US" altLang="zh-CN" sz="2200" dirty="0">
                <a:latin typeface="Courier New" panose="02070309020205020404" pitchFamily="49" charset="0"/>
              </a:rPr>
              <a:t>int concatenate(int m, int n, int a[m], int b[n], int c[</a:t>
            </a:r>
            <a:r>
              <a:rPr lang="en-US" altLang="zh-CN" sz="2200" dirty="0" err="1">
                <a:latin typeface="Courier New" panose="02070309020205020404" pitchFamily="49" charset="0"/>
              </a:rPr>
              <a:t>m+n</a:t>
            </a:r>
            <a:r>
              <a:rPr lang="en-US" altLang="zh-CN" sz="2200" dirty="0">
                <a:latin typeface="Courier New" panose="02070309020205020404" pitchFamily="49" charset="0"/>
              </a:rPr>
              <a:t>])</a:t>
            </a:r>
          </a:p>
          <a:p>
            <a:pPr lvl="1">
              <a:lnSpc>
                <a:spcPts val="2700"/>
              </a:lnSpc>
              <a:spcBef>
                <a:spcPts val="600"/>
              </a:spcBef>
              <a:buFont typeface="Wingdings" panose="05000000000000000000" pitchFamily="2" charset="2"/>
              <a:buNone/>
            </a:pPr>
            <a:r>
              <a:rPr lang="en-US" altLang="zh-CN" sz="2200" dirty="0">
                <a:latin typeface="Courier New" panose="02070309020205020404" pitchFamily="49" charset="0"/>
              </a:rPr>
              <a:t>{</a:t>
            </a:r>
          </a:p>
          <a:p>
            <a:pPr lvl="1">
              <a:lnSpc>
                <a:spcPts val="2700"/>
              </a:lnSpc>
              <a:spcBef>
                <a:spcPts val="600"/>
              </a:spcBef>
              <a:buFont typeface="Wingdings" panose="05000000000000000000" pitchFamily="2" charset="2"/>
              <a:buNone/>
            </a:pPr>
            <a:r>
              <a:rPr lang="en-US" altLang="zh-CN" sz="2200" dirty="0">
                <a:latin typeface="Courier New" panose="02070309020205020404" pitchFamily="49" charset="0"/>
              </a:rPr>
              <a:t>	  …</a:t>
            </a:r>
          </a:p>
          <a:p>
            <a:pPr lvl="1">
              <a:lnSpc>
                <a:spcPts val="2700"/>
              </a:lnSpc>
              <a:spcBef>
                <a:spcPts val="600"/>
              </a:spcBef>
              <a:buFont typeface="Wingdings" panose="05000000000000000000" pitchFamily="2" charset="2"/>
              <a:buNone/>
            </a:pPr>
            <a:r>
              <a:rPr lang="en-US" altLang="zh-CN" sz="2200" dirty="0">
                <a:latin typeface="Courier New" panose="02070309020205020404" pitchFamily="49" charset="0"/>
              </a:rPr>
              <a:t>}</a:t>
            </a:r>
          </a:p>
          <a:p>
            <a:pPr>
              <a:lnSpc>
                <a:spcPts val="2700"/>
              </a:lnSpc>
              <a:spcBef>
                <a:spcPts val="600"/>
              </a:spcBef>
            </a:pPr>
            <a:r>
              <a:rPr lang="zh-CN" altLang="en-US" sz="2200" dirty="0"/>
              <a:t>这里用于指定数组</a:t>
            </a:r>
            <a:r>
              <a:rPr lang="en-US" altLang="zh-CN" sz="2200" dirty="0"/>
              <a:t>C</a:t>
            </a:r>
            <a:r>
              <a:rPr lang="zh-CN" altLang="en-US" sz="2200" dirty="0"/>
              <a:t>长度的表达式只用到了另外两个参数；但一般来说，该表达式可以使用函数外部的变量，甚至可以调用其他函数。</a:t>
            </a:r>
          </a:p>
          <a:p>
            <a:pPr>
              <a:lnSpc>
                <a:spcPts val="2700"/>
              </a:lnSpc>
              <a:spcBef>
                <a:spcPts val="600"/>
              </a:spcBef>
            </a:pPr>
            <a:r>
              <a:rPr lang="zh-CN" altLang="en-US" sz="2200" dirty="0"/>
              <a:t>一维变长数组做形式参数的用途往往是有限的。</a:t>
            </a:r>
            <a:endParaRPr lang="en-US" altLang="zh-CN" sz="2200" dirty="0"/>
          </a:p>
          <a:p>
            <a:pPr>
              <a:lnSpc>
                <a:spcPts val="2700"/>
              </a:lnSpc>
              <a:spcBef>
                <a:spcPts val="600"/>
              </a:spcBef>
            </a:pPr>
            <a:r>
              <a:rPr lang="zh-CN" altLang="en-US" sz="2200" dirty="0"/>
              <a:t>一维变长数组形式参数通过</a:t>
            </a:r>
            <a:r>
              <a:rPr lang="zh-CN" altLang="en-US" sz="2200" dirty="0">
                <a:solidFill>
                  <a:srgbClr val="FF0000"/>
                </a:solidFill>
              </a:rPr>
              <a:t>指定数组参数的长度</a:t>
            </a:r>
            <a:r>
              <a:rPr lang="zh-CN" altLang="en-US" sz="2200" dirty="0"/>
              <a:t>使得函数的声明和定义更具描述性。</a:t>
            </a:r>
            <a:endParaRPr lang="en-US" altLang="zh-CN" sz="2200" dirty="0"/>
          </a:p>
          <a:p>
            <a:pPr>
              <a:lnSpc>
                <a:spcPts val="2700"/>
              </a:lnSpc>
              <a:spcBef>
                <a:spcPts val="600"/>
              </a:spcBef>
            </a:pPr>
            <a:r>
              <a:rPr lang="zh-CN" altLang="en-US" sz="2200" dirty="0"/>
              <a:t>但是，由于没有进行额外的错误检测，数组参数仍然有可能太长或太短</a:t>
            </a:r>
          </a:p>
          <a:p>
            <a:pPr>
              <a:lnSpc>
                <a:spcPts val="2700"/>
              </a:lnSpc>
              <a:spcBef>
                <a:spcPts val="600"/>
              </a:spcBef>
            </a:pPr>
            <a:endParaRPr lang="en-US" altLang="zh-CN" sz="2200" dirty="0"/>
          </a:p>
        </p:txBody>
      </p:sp>
    </p:spTree>
    <p:extLst>
      <p:ext uri="{BB962C8B-B14F-4D97-AF65-F5344CB8AC3E}">
        <p14:creationId xmlns:p14="http://schemas.microsoft.com/office/powerpoint/2010/main" val="1511588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blinds(horizontal)">
                                      <p:cBhvr>
                                        <p:cTn id="7" dur="5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blinds(horizontal)">
                                      <p:cBhvr>
                                        <p:cTn id="12" dur="500"/>
                                        <p:tgtEl>
                                          <p:spTgt spid="25907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15" dur="500"/>
                                        <p:tgtEl>
                                          <p:spTgt spid="25907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18" dur="500"/>
                                        <p:tgtEl>
                                          <p:spTgt spid="259075">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9075">
                                            <p:txEl>
                                              <p:pRg st="4" end="4"/>
                                            </p:txEl>
                                          </p:spTgt>
                                        </p:tgtEl>
                                        <p:attrNameLst>
                                          <p:attrName>style.visibility</p:attrName>
                                        </p:attrNameLst>
                                      </p:cBhvr>
                                      <p:to>
                                        <p:strVal val="visible"/>
                                      </p:to>
                                    </p:set>
                                    <p:animEffect transition="in" filter="blinds(horizontal)">
                                      <p:cBhvr>
                                        <p:cTn id="21" dur="500"/>
                                        <p:tgtEl>
                                          <p:spTgt spid="259075">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59075">
                                            <p:txEl>
                                              <p:pRg st="5" end="5"/>
                                            </p:txEl>
                                          </p:spTgt>
                                        </p:tgtEl>
                                        <p:attrNameLst>
                                          <p:attrName>style.visibility</p:attrName>
                                        </p:attrNameLst>
                                      </p:cBhvr>
                                      <p:to>
                                        <p:strVal val="visible"/>
                                      </p:to>
                                    </p:set>
                                    <p:animEffect transition="in" filter="blinds(horizontal)">
                                      <p:cBhvr>
                                        <p:cTn id="24" dur="500"/>
                                        <p:tgtEl>
                                          <p:spTgt spid="25907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59075">
                                            <p:txEl>
                                              <p:pRg st="6" end="6"/>
                                            </p:txEl>
                                          </p:spTgt>
                                        </p:tgtEl>
                                        <p:attrNameLst>
                                          <p:attrName>style.visibility</p:attrName>
                                        </p:attrNameLst>
                                      </p:cBhvr>
                                      <p:to>
                                        <p:strVal val="visible"/>
                                      </p:to>
                                    </p:set>
                                    <p:animEffect transition="in" filter="blinds(horizontal)">
                                      <p:cBhvr>
                                        <p:cTn id="29" dur="500"/>
                                        <p:tgtEl>
                                          <p:spTgt spid="259075">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59075">
                                            <p:txEl>
                                              <p:pRg st="7" end="7"/>
                                            </p:txEl>
                                          </p:spTgt>
                                        </p:tgtEl>
                                        <p:attrNameLst>
                                          <p:attrName>style.visibility</p:attrName>
                                        </p:attrNameLst>
                                      </p:cBhvr>
                                      <p:to>
                                        <p:strVal val="visible"/>
                                      </p:to>
                                    </p:set>
                                    <p:animEffect transition="in" filter="blinds(horizontal)">
                                      <p:cBhvr>
                                        <p:cTn id="34" dur="500"/>
                                        <p:tgtEl>
                                          <p:spTgt spid="259075">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59075">
                                            <p:txEl>
                                              <p:pRg st="8" end="8"/>
                                            </p:txEl>
                                          </p:spTgt>
                                        </p:tgtEl>
                                        <p:attrNameLst>
                                          <p:attrName>style.visibility</p:attrName>
                                        </p:attrNameLst>
                                      </p:cBhvr>
                                      <p:to>
                                        <p:strVal val="visible"/>
                                      </p:to>
                                    </p:set>
                                    <p:animEffect transition="in" filter="blinds(horizontal)">
                                      <p:cBhvr>
                                        <p:cTn id="39" dur="500"/>
                                        <p:tgtEl>
                                          <p:spTgt spid="259075">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9075">
                                            <p:txEl>
                                              <p:pRg st="9" end="9"/>
                                            </p:txEl>
                                          </p:spTgt>
                                        </p:tgtEl>
                                        <p:attrNameLst>
                                          <p:attrName>style.visibility</p:attrName>
                                        </p:attrNameLst>
                                      </p:cBhvr>
                                      <p:to>
                                        <p:strVal val="visible"/>
                                      </p:to>
                                    </p:set>
                                    <p:animEffect transition="in" filter="blinds(horizontal)">
                                      <p:cBhvr>
                                        <p:cTn id="44" dur="500"/>
                                        <p:tgtEl>
                                          <p:spTgt spid="2590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22" name="Title 1"/>
          <p:cNvSpPr>
            <a:spLocks noGrp="1"/>
          </p:cNvSpPr>
          <p:nvPr>
            <p:ph type="title" idx="4294967295"/>
          </p:nvPr>
        </p:nvSpPr>
        <p:spPr>
          <a:xfrm>
            <a:off x="1795564" y="368301"/>
            <a:ext cx="8662988" cy="720725"/>
          </a:xfrm>
        </p:spPr>
        <p:txBody>
          <a:bodyPr vert="horz" wrap="square" lIns="92075" tIns="46038" rIns="92075" bIns="46038" numCol="1" anchor="ctr" anchorCtr="0" compatLnSpc="1">
            <a:prstTxWarp prst="textNoShape">
              <a:avLst/>
            </a:prstTxWarp>
          </a:bodyPr>
          <a:lstStyle/>
          <a:p>
            <a:r>
              <a:rPr lang="zh-CN" altLang="en-US" dirty="0"/>
              <a:t>变长型数组形式参数</a:t>
            </a:r>
            <a:r>
              <a:rPr lang="en-US" altLang="zh-CN" dirty="0"/>
              <a:t>(C99)</a:t>
            </a:r>
          </a:p>
        </p:txBody>
      </p:sp>
      <p:sp>
        <p:nvSpPr>
          <p:cNvPr id="261123" name="Content Placeholder 2"/>
          <p:cNvSpPr>
            <a:spLocks noGrp="1"/>
          </p:cNvSpPr>
          <p:nvPr>
            <p:ph idx="4294967295"/>
          </p:nvPr>
        </p:nvSpPr>
        <p:spPr>
          <a:xfrm>
            <a:off x="304800" y="1089026"/>
            <a:ext cx="11734800" cy="5580063"/>
          </a:xfrm>
        </p:spPr>
        <p:txBody>
          <a:bodyPr vert="horz" wrap="square" lIns="92075" tIns="46038" rIns="92075" bIns="46038" numCol="1" anchor="t" anchorCtr="0" compatLnSpc="1">
            <a:prstTxWarp prst="textNoShape">
              <a:avLst/>
            </a:prstTxWarp>
          </a:bodyPr>
          <a:lstStyle/>
          <a:p>
            <a:r>
              <a:rPr lang="zh-CN" altLang="en-US" sz="2000" dirty="0"/>
              <a:t>如果变长数组参数是多维的则更加实用。</a:t>
            </a:r>
            <a:endParaRPr lang="en-US" altLang="zh-CN" sz="2000" dirty="0"/>
          </a:p>
          <a:p>
            <a:r>
              <a:rPr lang="zh-CN" altLang="en-US" sz="2000" dirty="0"/>
              <a:t>如果使用变长数组形式参数，</a:t>
            </a:r>
            <a:r>
              <a:rPr lang="zh-CN" altLang="en-US" sz="2000" dirty="0">
                <a:solidFill>
                  <a:srgbClr val="FF0000"/>
                </a:solidFill>
              </a:rPr>
              <a:t>则可以把推广到任意列数的情况</a:t>
            </a:r>
            <a:r>
              <a:rPr lang="zh-CN" altLang="en-US" sz="2000" dirty="0"/>
              <a:t>：</a:t>
            </a:r>
          </a:p>
          <a:p>
            <a:pPr lvl="1">
              <a:buFont typeface="Wingdings" panose="05000000000000000000" pitchFamily="2" charset="2"/>
              <a:buNone/>
            </a:pP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sum_two_dimensional_array</a:t>
            </a:r>
            <a:r>
              <a:rPr lang="en-US" altLang="zh-CN" sz="2000" dirty="0">
                <a:latin typeface="Courier New" panose="02070309020205020404" pitchFamily="49" charset="0"/>
              </a:rPr>
              <a:t>(</a:t>
            </a:r>
            <a:r>
              <a:rPr lang="en-US" altLang="zh-CN" sz="2000" dirty="0" err="1">
                <a:latin typeface="Courier New" panose="02070309020205020404" pitchFamily="49" charset="0"/>
              </a:rPr>
              <a:t>int</a:t>
            </a:r>
            <a:r>
              <a:rPr lang="en-US" altLang="zh-CN" sz="2000" dirty="0">
                <a:latin typeface="Courier New" panose="02070309020205020404" pitchFamily="49" charset="0"/>
              </a:rPr>
              <a:t> n, </a:t>
            </a:r>
            <a:r>
              <a:rPr lang="en-US" altLang="zh-CN" sz="2000" dirty="0" err="1">
                <a:latin typeface="Courier New" panose="02070309020205020404" pitchFamily="49" charset="0"/>
              </a:rPr>
              <a:t>int</a:t>
            </a:r>
            <a:r>
              <a:rPr lang="en-US" altLang="zh-CN" sz="2000" dirty="0">
                <a:latin typeface="Courier New" panose="02070309020205020404" pitchFamily="49" charset="0"/>
              </a:rPr>
              <a:t> m, </a:t>
            </a:r>
            <a:r>
              <a:rPr lang="en-US" altLang="zh-CN" sz="2000" dirty="0" err="1">
                <a:latin typeface="Courier New" panose="02070309020205020404" pitchFamily="49" charset="0"/>
              </a:rPr>
              <a:t>int</a:t>
            </a:r>
            <a:r>
              <a:rPr lang="en-US" altLang="zh-CN" sz="2000" dirty="0">
                <a:latin typeface="Courier New" panose="02070309020205020404" pitchFamily="49" charset="0"/>
              </a:rPr>
              <a:t> a[n][m])</a:t>
            </a:r>
          </a:p>
          <a:p>
            <a:pPr lvl="1">
              <a:buFont typeface="Wingdings" panose="05000000000000000000" pitchFamily="2" charset="2"/>
              <a:buNone/>
            </a:pPr>
            <a:r>
              <a:rPr lang="en-US" altLang="zh-CN" sz="2000" dirty="0">
                <a:latin typeface="Courier New" panose="02070309020205020404" pitchFamily="49" charset="0"/>
              </a:rPr>
              <a:t>{</a:t>
            </a:r>
          </a:p>
          <a:p>
            <a:pPr lvl="1">
              <a:buFont typeface="Wingdings" panose="05000000000000000000" pitchFamily="2" charset="2"/>
              <a:buNone/>
            </a:pPr>
            <a:r>
              <a:rPr lang="en-US" altLang="zh-CN" sz="2000" dirty="0">
                <a:latin typeface="Courier New" panose="02070309020205020404" pitchFamily="49" charset="0"/>
              </a:rPr>
              <a:t>	  </a:t>
            </a: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i</a:t>
            </a:r>
            <a:r>
              <a:rPr lang="en-US" altLang="zh-CN" sz="2000" dirty="0">
                <a:latin typeface="Courier New" panose="02070309020205020404" pitchFamily="49" charset="0"/>
              </a:rPr>
              <a:t>, j, sum = 0;</a:t>
            </a:r>
          </a:p>
          <a:p>
            <a:pPr lvl="1">
              <a:buFont typeface="Wingdings" panose="05000000000000000000" pitchFamily="2" charset="2"/>
              <a:buNone/>
            </a:pPr>
            <a:r>
              <a:rPr lang="en-US" altLang="zh-CN" sz="2000" dirty="0">
                <a:latin typeface="Courier New" panose="02070309020205020404" pitchFamily="49" charset="0"/>
              </a:rPr>
              <a:t>	  for (</a:t>
            </a:r>
            <a:r>
              <a:rPr lang="en-US" altLang="zh-CN" sz="2000" dirty="0" err="1">
                <a:latin typeface="Courier New" panose="02070309020205020404" pitchFamily="49" charset="0"/>
              </a:rPr>
              <a:t>i</a:t>
            </a:r>
            <a:r>
              <a:rPr lang="en-US" altLang="zh-CN" sz="2000" dirty="0">
                <a:latin typeface="Courier New" panose="02070309020205020404" pitchFamily="49" charset="0"/>
              </a:rPr>
              <a:t> = 0; </a:t>
            </a:r>
            <a:r>
              <a:rPr lang="en-US" altLang="zh-CN" sz="2000" dirty="0" err="1">
                <a:latin typeface="Courier New" panose="02070309020205020404" pitchFamily="49" charset="0"/>
              </a:rPr>
              <a:t>i</a:t>
            </a:r>
            <a:r>
              <a:rPr lang="en-US" altLang="zh-CN" sz="2000" dirty="0">
                <a:latin typeface="Courier New" panose="02070309020205020404" pitchFamily="49" charset="0"/>
              </a:rPr>
              <a:t> &lt; n; </a:t>
            </a:r>
            <a:r>
              <a:rPr lang="en-US" altLang="zh-CN" sz="2000" dirty="0" err="1">
                <a:latin typeface="Courier New" panose="02070309020205020404" pitchFamily="49" charset="0"/>
              </a:rPr>
              <a:t>i</a:t>
            </a:r>
            <a:r>
              <a:rPr lang="en-US" altLang="zh-CN" sz="2000" dirty="0">
                <a:latin typeface="Courier New" panose="02070309020205020404" pitchFamily="49" charset="0"/>
              </a:rPr>
              <a:t>++)</a:t>
            </a:r>
          </a:p>
          <a:p>
            <a:pPr lvl="1">
              <a:buFont typeface="Wingdings" panose="05000000000000000000" pitchFamily="2" charset="2"/>
              <a:buNone/>
            </a:pPr>
            <a:r>
              <a:rPr lang="en-US" altLang="zh-CN" sz="2000" dirty="0">
                <a:latin typeface="Courier New" panose="02070309020205020404" pitchFamily="49" charset="0"/>
              </a:rPr>
              <a:t>	    for (j = 0; j &lt; m; </a:t>
            </a:r>
            <a:r>
              <a:rPr lang="en-US" altLang="zh-CN" sz="2000" dirty="0" err="1">
                <a:latin typeface="Courier New" panose="02070309020205020404" pitchFamily="49" charset="0"/>
              </a:rPr>
              <a:t>j++</a:t>
            </a:r>
            <a:r>
              <a:rPr lang="en-US" altLang="zh-CN" sz="2000" dirty="0">
                <a:latin typeface="Courier New" panose="02070309020205020404" pitchFamily="49" charset="0"/>
              </a:rPr>
              <a:t>)</a:t>
            </a:r>
          </a:p>
          <a:p>
            <a:pPr lvl="1">
              <a:buFont typeface="Wingdings" panose="05000000000000000000" pitchFamily="2" charset="2"/>
              <a:buNone/>
            </a:pPr>
            <a:r>
              <a:rPr lang="en-US" altLang="zh-CN" sz="2000" dirty="0">
                <a:latin typeface="Courier New" panose="02070309020205020404" pitchFamily="49" charset="0"/>
              </a:rPr>
              <a:t>	      sum += a[</a:t>
            </a:r>
            <a:r>
              <a:rPr lang="en-US" altLang="zh-CN" sz="2000" dirty="0" err="1">
                <a:latin typeface="Courier New" panose="02070309020205020404" pitchFamily="49" charset="0"/>
              </a:rPr>
              <a:t>i</a:t>
            </a:r>
            <a:r>
              <a:rPr lang="en-US" altLang="zh-CN" sz="2000" dirty="0">
                <a:latin typeface="Courier New" panose="02070309020205020404" pitchFamily="49" charset="0"/>
              </a:rPr>
              <a:t>][j];</a:t>
            </a:r>
          </a:p>
          <a:p>
            <a:pPr lvl="1">
              <a:buFont typeface="Wingdings" panose="05000000000000000000" pitchFamily="2" charset="2"/>
              <a:buNone/>
            </a:pPr>
            <a:r>
              <a:rPr lang="en-US" altLang="zh-CN" sz="2000" dirty="0">
                <a:latin typeface="Courier New" panose="02070309020205020404" pitchFamily="49" charset="0"/>
              </a:rPr>
              <a:t>	  return sum;</a:t>
            </a:r>
          </a:p>
          <a:p>
            <a:pPr lvl="1">
              <a:buFont typeface="Wingdings" panose="05000000000000000000" pitchFamily="2" charset="2"/>
              <a:buNone/>
            </a:pPr>
            <a:r>
              <a:rPr lang="en-US" altLang="zh-CN" sz="2000" dirty="0">
                <a:latin typeface="Courier New" panose="02070309020205020404" pitchFamily="49" charset="0"/>
              </a:rPr>
              <a:t>}</a:t>
            </a:r>
          </a:p>
          <a:p>
            <a:r>
              <a:rPr lang="zh-CN" altLang="en-US" sz="2000" dirty="0"/>
              <a:t>这个函数的原型可以是以下几种：</a:t>
            </a:r>
          </a:p>
          <a:p>
            <a:pPr lvl="1">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sum_two_dimensional_array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m,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a[n][m]);</a:t>
            </a:r>
          </a:p>
          <a:p>
            <a:pPr lvl="1">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sum_two_dimensional_array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m,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a:t>
            </a:r>
          </a:p>
          <a:p>
            <a:pPr lvl="1">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sum_two_dimensional_array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m,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a[][m]);</a:t>
            </a:r>
          </a:p>
          <a:p>
            <a:pPr lvl="1">
              <a:buFont typeface="Wingdings" panose="05000000000000000000" pitchFamily="2" charset="2"/>
              <a:buNone/>
            </a:pP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sum_two_dimensional_array</a:t>
            </a:r>
            <a:r>
              <a:rPr lang="en-US" altLang="zh-CN" sz="2000" dirty="0">
                <a:latin typeface="Courier New" panose="02070309020205020404" pitchFamily="49" charset="0"/>
                <a:cs typeface="Courier New" panose="02070309020205020404" pitchFamily="49" charset="0"/>
              </a:rPr>
              <a:t>(</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n,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m, </a:t>
            </a:r>
            <a:r>
              <a:rPr lang="en-US" altLang="zh-CN" sz="2000" dirty="0" err="1">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a:t>
            </a:r>
            <a:endParaRPr lang="en-US" altLang="zh-CN" sz="2000" dirty="0">
              <a:latin typeface="Courier New" panose="02070309020205020404" pitchFamily="49" charset="0"/>
            </a:endParaRPr>
          </a:p>
        </p:txBody>
      </p:sp>
    </p:spTree>
    <p:extLst>
      <p:ext uri="{BB962C8B-B14F-4D97-AF65-F5344CB8AC3E}">
        <p14:creationId xmlns:p14="http://schemas.microsoft.com/office/powerpoint/2010/main" val="227568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Effect transition="in" filter="blinds(horizontal)">
                                      <p:cBhvr>
                                        <p:cTn id="7" dur="500"/>
                                        <p:tgtEl>
                                          <p:spTgt spid="261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1123">
                                            <p:txEl>
                                              <p:pRg st="1" end="1"/>
                                            </p:txEl>
                                          </p:spTgt>
                                        </p:tgtEl>
                                        <p:attrNameLst>
                                          <p:attrName>style.visibility</p:attrName>
                                        </p:attrNameLst>
                                      </p:cBhvr>
                                      <p:to>
                                        <p:strVal val="visible"/>
                                      </p:to>
                                    </p:set>
                                    <p:animEffect transition="in" filter="blinds(horizontal)">
                                      <p:cBhvr>
                                        <p:cTn id="12" dur="500"/>
                                        <p:tgtEl>
                                          <p:spTgt spid="26112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1123">
                                            <p:txEl>
                                              <p:pRg st="2" end="2"/>
                                            </p:txEl>
                                          </p:spTgt>
                                        </p:tgtEl>
                                        <p:attrNameLst>
                                          <p:attrName>style.visibility</p:attrName>
                                        </p:attrNameLst>
                                      </p:cBhvr>
                                      <p:to>
                                        <p:strVal val="visible"/>
                                      </p:to>
                                    </p:set>
                                    <p:animEffect transition="in" filter="blinds(horizontal)">
                                      <p:cBhvr>
                                        <p:cTn id="15" dur="500"/>
                                        <p:tgtEl>
                                          <p:spTgt spid="26112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1123">
                                            <p:txEl>
                                              <p:pRg st="3" end="3"/>
                                            </p:txEl>
                                          </p:spTgt>
                                        </p:tgtEl>
                                        <p:attrNameLst>
                                          <p:attrName>style.visibility</p:attrName>
                                        </p:attrNameLst>
                                      </p:cBhvr>
                                      <p:to>
                                        <p:strVal val="visible"/>
                                      </p:to>
                                    </p:set>
                                    <p:animEffect transition="in" filter="blinds(horizontal)">
                                      <p:cBhvr>
                                        <p:cTn id="18" dur="500"/>
                                        <p:tgtEl>
                                          <p:spTgt spid="26112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1123">
                                            <p:txEl>
                                              <p:pRg st="4" end="4"/>
                                            </p:txEl>
                                          </p:spTgt>
                                        </p:tgtEl>
                                        <p:attrNameLst>
                                          <p:attrName>style.visibility</p:attrName>
                                        </p:attrNameLst>
                                      </p:cBhvr>
                                      <p:to>
                                        <p:strVal val="visible"/>
                                      </p:to>
                                    </p:set>
                                    <p:animEffect transition="in" filter="blinds(horizontal)">
                                      <p:cBhvr>
                                        <p:cTn id="21" dur="500"/>
                                        <p:tgtEl>
                                          <p:spTgt spid="26112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1123">
                                            <p:txEl>
                                              <p:pRg st="5" end="5"/>
                                            </p:txEl>
                                          </p:spTgt>
                                        </p:tgtEl>
                                        <p:attrNameLst>
                                          <p:attrName>style.visibility</p:attrName>
                                        </p:attrNameLst>
                                      </p:cBhvr>
                                      <p:to>
                                        <p:strVal val="visible"/>
                                      </p:to>
                                    </p:set>
                                    <p:animEffect transition="in" filter="blinds(horizontal)">
                                      <p:cBhvr>
                                        <p:cTn id="24" dur="500"/>
                                        <p:tgtEl>
                                          <p:spTgt spid="261123">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1123">
                                            <p:txEl>
                                              <p:pRg st="6" end="6"/>
                                            </p:txEl>
                                          </p:spTgt>
                                        </p:tgtEl>
                                        <p:attrNameLst>
                                          <p:attrName>style.visibility</p:attrName>
                                        </p:attrNameLst>
                                      </p:cBhvr>
                                      <p:to>
                                        <p:strVal val="visible"/>
                                      </p:to>
                                    </p:set>
                                    <p:animEffect transition="in" filter="blinds(horizontal)">
                                      <p:cBhvr>
                                        <p:cTn id="27" dur="500"/>
                                        <p:tgtEl>
                                          <p:spTgt spid="261123">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1123">
                                            <p:txEl>
                                              <p:pRg st="7" end="7"/>
                                            </p:txEl>
                                          </p:spTgt>
                                        </p:tgtEl>
                                        <p:attrNameLst>
                                          <p:attrName>style.visibility</p:attrName>
                                        </p:attrNameLst>
                                      </p:cBhvr>
                                      <p:to>
                                        <p:strVal val="visible"/>
                                      </p:to>
                                    </p:set>
                                    <p:animEffect transition="in" filter="blinds(horizontal)">
                                      <p:cBhvr>
                                        <p:cTn id="30" dur="500"/>
                                        <p:tgtEl>
                                          <p:spTgt spid="261123">
                                            <p:txEl>
                                              <p:pRg st="7" end="7"/>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61123">
                                            <p:txEl>
                                              <p:pRg st="8" end="8"/>
                                            </p:txEl>
                                          </p:spTgt>
                                        </p:tgtEl>
                                        <p:attrNameLst>
                                          <p:attrName>style.visibility</p:attrName>
                                        </p:attrNameLst>
                                      </p:cBhvr>
                                      <p:to>
                                        <p:strVal val="visible"/>
                                      </p:to>
                                    </p:set>
                                    <p:animEffect transition="in" filter="blinds(horizontal)">
                                      <p:cBhvr>
                                        <p:cTn id="33" dur="500"/>
                                        <p:tgtEl>
                                          <p:spTgt spid="261123">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61123">
                                            <p:txEl>
                                              <p:pRg st="9" end="9"/>
                                            </p:txEl>
                                          </p:spTgt>
                                        </p:tgtEl>
                                        <p:attrNameLst>
                                          <p:attrName>style.visibility</p:attrName>
                                        </p:attrNameLst>
                                      </p:cBhvr>
                                      <p:to>
                                        <p:strVal val="visible"/>
                                      </p:to>
                                    </p:set>
                                    <p:animEffect transition="in" filter="blinds(horizontal)">
                                      <p:cBhvr>
                                        <p:cTn id="36" dur="500"/>
                                        <p:tgtEl>
                                          <p:spTgt spid="261123">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61123">
                                            <p:txEl>
                                              <p:pRg st="10" end="10"/>
                                            </p:txEl>
                                          </p:spTgt>
                                        </p:tgtEl>
                                        <p:attrNameLst>
                                          <p:attrName>style.visibility</p:attrName>
                                        </p:attrNameLst>
                                      </p:cBhvr>
                                      <p:to>
                                        <p:strVal val="visible"/>
                                      </p:to>
                                    </p:set>
                                    <p:animEffect transition="in" filter="blinds(horizontal)">
                                      <p:cBhvr>
                                        <p:cTn id="41" dur="500"/>
                                        <p:tgtEl>
                                          <p:spTgt spid="261123">
                                            <p:txEl>
                                              <p:pRg st="10" end="10"/>
                                            </p:txEl>
                                          </p:spTgt>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61123">
                                            <p:txEl>
                                              <p:pRg st="11" end="11"/>
                                            </p:txEl>
                                          </p:spTgt>
                                        </p:tgtEl>
                                        <p:attrNameLst>
                                          <p:attrName>style.visibility</p:attrName>
                                        </p:attrNameLst>
                                      </p:cBhvr>
                                      <p:to>
                                        <p:strVal val="visible"/>
                                      </p:to>
                                    </p:set>
                                    <p:animEffect transition="in" filter="blinds(horizontal)">
                                      <p:cBhvr>
                                        <p:cTn id="44" dur="500"/>
                                        <p:tgtEl>
                                          <p:spTgt spid="261123">
                                            <p:txEl>
                                              <p:pRg st="11" end="11"/>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61123">
                                            <p:txEl>
                                              <p:pRg st="12" end="12"/>
                                            </p:txEl>
                                          </p:spTgt>
                                        </p:tgtEl>
                                        <p:attrNameLst>
                                          <p:attrName>style.visibility</p:attrName>
                                        </p:attrNameLst>
                                      </p:cBhvr>
                                      <p:to>
                                        <p:strVal val="visible"/>
                                      </p:to>
                                    </p:set>
                                    <p:animEffect transition="in" filter="blinds(horizontal)">
                                      <p:cBhvr>
                                        <p:cTn id="47" dur="500"/>
                                        <p:tgtEl>
                                          <p:spTgt spid="261123">
                                            <p:txEl>
                                              <p:pRg st="12" end="12"/>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61123">
                                            <p:txEl>
                                              <p:pRg st="13" end="13"/>
                                            </p:txEl>
                                          </p:spTgt>
                                        </p:tgtEl>
                                        <p:attrNameLst>
                                          <p:attrName>style.visibility</p:attrName>
                                        </p:attrNameLst>
                                      </p:cBhvr>
                                      <p:to>
                                        <p:strVal val="visible"/>
                                      </p:to>
                                    </p:set>
                                    <p:animEffect transition="in" filter="blinds(horizontal)">
                                      <p:cBhvr>
                                        <p:cTn id="50" dur="500"/>
                                        <p:tgtEl>
                                          <p:spTgt spid="261123">
                                            <p:txEl>
                                              <p:pRg st="13" end="13"/>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261123">
                                            <p:txEl>
                                              <p:pRg st="14" end="14"/>
                                            </p:txEl>
                                          </p:spTgt>
                                        </p:tgtEl>
                                        <p:attrNameLst>
                                          <p:attrName>style.visibility</p:attrName>
                                        </p:attrNameLst>
                                      </p:cBhvr>
                                      <p:to>
                                        <p:strVal val="visible"/>
                                      </p:to>
                                    </p:set>
                                    <p:animEffect transition="in" filter="blinds(horizontal)">
                                      <p:cBhvr>
                                        <p:cTn id="53" dur="500"/>
                                        <p:tgtEl>
                                          <p:spTgt spid="26112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Title 1"/>
          <p:cNvSpPr>
            <a:spLocks noGrp="1"/>
          </p:cNvSpPr>
          <p:nvPr>
            <p:ph type="title" idx="4294967295"/>
          </p:nvPr>
        </p:nvSpPr>
        <p:spPr>
          <a:xfrm>
            <a:off x="1825626" y="476251"/>
            <a:ext cx="8540750" cy="792163"/>
          </a:xfrm>
        </p:spPr>
        <p:txBody>
          <a:bodyPr vert="horz" wrap="square" lIns="92075" tIns="46038" rIns="92075" bIns="46038" numCol="1" anchor="ctr" anchorCtr="0" compatLnSpc="1">
            <a:prstTxWarp prst="textNoShape">
              <a:avLst/>
            </a:prstTxWarp>
          </a:bodyPr>
          <a:lstStyle/>
          <a:p>
            <a:r>
              <a:rPr lang="en-US" altLang="zh-CN" dirty="0">
                <a:latin typeface="Times New Roman" panose="02020603050405020304" pitchFamily="18" charset="0"/>
              </a:rPr>
              <a:t>9.3.4 </a:t>
            </a:r>
            <a:r>
              <a:rPr lang="zh-CN" altLang="en-US" dirty="0">
                <a:latin typeface="Times New Roman" panose="02020603050405020304" pitchFamily="18" charset="0"/>
              </a:rPr>
              <a:t>在数组参数声明中使用</a:t>
            </a:r>
            <a:r>
              <a:rPr lang="en-US" altLang="zh-CN" dirty="0">
                <a:latin typeface="Times New Roman" panose="02020603050405020304" pitchFamily="18" charset="0"/>
              </a:rPr>
              <a:t>static (C99)</a:t>
            </a:r>
          </a:p>
        </p:txBody>
      </p:sp>
      <p:sp>
        <p:nvSpPr>
          <p:cNvPr id="263171" name="Content Placeholder 2"/>
          <p:cNvSpPr>
            <a:spLocks noGrp="1"/>
          </p:cNvSpPr>
          <p:nvPr>
            <p:ph idx="4294967295"/>
          </p:nvPr>
        </p:nvSpPr>
        <p:spPr>
          <a:xfrm>
            <a:off x="381000" y="1268414"/>
            <a:ext cx="11506200" cy="5132387"/>
          </a:xfrm>
        </p:spPr>
        <p:txBody>
          <a:bodyPr vert="horz" wrap="square" lIns="92075" tIns="46038" rIns="92075" bIns="46038" numCol="1" anchor="t" anchorCtr="0" compatLnSpc="1">
            <a:prstTxWarp prst="textNoShape">
              <a:avLst/>
            </a:prstTxWarp>
          </a:bodyPr>
          <a:lstStyle/>
          <a:p>
            <a:pPr>
              <a:lnSpc>
                <a:spcPts val="3100"/>
              </a:lnSpc>
              <a:spcBef>
                <a:spcPts val="1200"/>
              </a:spcBef>
            </a:pPr>
            <a:r>
              <a:rPr lang="en-US" altLang="zh-CN" sz="2400" dirty="0">
                <a:latin typeface="Courier New" panose="02070309020205020404" pitchFamily="49" charset="0"/>
              </a:rPr>
              <a:t>C99</a:t>
            </a:r>
            <a:r>
              <a:rPr lang="zh-CN" altLang="en-US" sz="2400" dirty="0">
                <a:latin typeface="Courier New" panose="02070309020205020404" pitchFamily="49" charset="0"/>
              </a:rPr>
              <a:t>允许在数组参数声明中使用关键字</a:t>
            </a:r>
            <a:r>
              <a:rPr lang="en-US" altLang="zh-CN" sz="2400" dirty="0">
                <a:latin typeface="Courier New" panose="02070309020205020404" pitchFamily="49" charset="0"/>
                <a:cs typeface="Courier New" panose="02070309020205020404" pitchFamily="49" charset="0"/>
              </a:rPr>
              <a:t>static</a:t>
            </a:r>
            <a:r>
              <a:rPr lang="en-US" altLang="zh-CN" sz="2400" dirty="0">
                <a:latin typeface="Courier New" panose="02070309020205020404" pitchFamily="49" charset="0"/>
              </a:rPr>
              <a:t> </a:t>
            </a:r>
            <a:r>
              <a:rPr lang="zh-CN" altLang="en-US" sz="2400" dirty="0">
                <a:latin typeface="Courier New" panose="02070309020205020404" pitchFamily="49" charset="0"/>
              </a:rPr>
              <a:t>。</a:t>
            </a:r>
          </a:p>
          <a:p>
            <a:pPr>
              <a:lnSpc>
                <a:spcPts val="3100"/>
              </a:lnSpc>
              <a:spcBef>
                <a:spcPts val="1200"/>
              </a:spcBef>
            </a:pPr>
            <a:r>
              <a:rPr lang="zh-CN" altLang="en-US" sz="2400" dirty="0">
                <a:latin typeface="Courier New" panose="02070309020205020404" pitchFamily="49" charset="0"/>
              </a:rPr>
              <a:t>在下面这个例子中，将</a:t>
            </a:r>
            <a:r>
              <a:rPr lang="en-US" altLang="zh-CN" sz="2400" dirty="0">
                <a:latin typeface="Courier New" panose="02070309020205020404" pitchFamily="49" charset="0"/>
              </a:rPr>
              <a:t>static</a:t>
            </a:r>
            <a:r>
              <a:rPr lang="zh-CN" altLang="en-US" sz="2400" dirty="0">
                <a:latin typeface="Courier New" panose="02070309020205020404" pitchFamily="49" charset="0"/>
              </a:rPr>
              <a:t>放在数字</a:t>
            </a:r>
            <a:r>
              <a:rPr lang="en-US" altLang="zh-CN" sz="2400" dirty="0">
                <a:latin typeface="Courier New" panose="02070309020205020404" pitchFamily="49" charset="0"/>
              </a:rPr>
              <a:t>3</a:t>
            </a:r>
            <a:r>
              <a:rPr lang="zh-CN" altLang="en-US" sz="2400" dirty="0">
                <a:latin typeface="Courier New" panose="02070309020205020404" pitchFamily="49" charset="0"/>
              </a:rPr>
              <a:t>之前表明数组</a:t>
            </a:r>
            <a:r>
              <a:rPr lang="en-US" altLang="zh-CN" sz="2400" dirty="0">
                <a:latin typeface="Courier New" panose="02070309020205020404" pitchFamily="49" charset="0"/>
              </a:rPr>
              <a:t>a</a:t>
            </a:r>
            <a:r>
              <a:rPr lang="zh-CN" altLang="en-US" sz="2400" dirty="0">
                <a:latin typeface="Courier New" panose="02070309020205020404" pitchFamily="49" charset="0"/>
              </a:rPr>
              <a:t>的长度至少可以保证是</a:t>
            </a:r>
            <a:r>
              <a:rPr lang="en-US" altLang="zh-CN" sz="2400" dirty="0">
                <a:latin typeface="Courier New" panose="02070309020205020404" pitchFamily="49" charset="0"/>
              </a:rPr>
              <a:t>3</a:t>
            </a:r>
            <a:endParaRPr lang="zh-CN" altLang="en-US" sz="2400" dirty="0">
              <a:latin typeface="Courier New" panose="02070309020205020404" pitchFamily="49" charset="0"/>
            </a:endParaRPr>
          </a:p>
          <a:p>
            <a:pPr lvl="1">
              <a:lnSpc>
                <a:spcPts val="3100"/>
              </a:lnSpc>
              <a:spcBef>
                <a:spcPts val="1200"/>
              </a:spcBef>
              <a:buFont typeface="Wingdings" panose="05000000000000000000" pitchFamily="2" charset="2"/>
              <a:buNone/>
            </a:pP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sum_array</a:t>
            </a:r>
            <a:r>
              <a:rPr lang="en-US" altLang="zh-CN" sz="2000" dirty="0">
                <a:latin typeface="Courier New" panose="02070309020205020404" pitchFamily="49" charset="0"/>
              </a:rPr>
              <a:t>(</a:t>
            </a:r>
            <a:r>
              <a:rPr lang="en-US" altLang="zh-CN" sz="2000" dirty="0" err="1">
                <a:latin typeface="Courier New" panose="02070309020205020404" pitchFamily="49" charset="0"/>
              </a:rPr>
              <a:t>int</a:t>
            </a:r>
            <a:r>
              <a:rPr lang="en-US" altLang="zh-CN" sz="2000" dirty="0">
                <a:latin typeface="Courier New" panose="02070309020205020404" pitchFamily="49" charset="0"/>
              </a:rPr>
              <a:t> a[static 3], </a:t>
            </a:r>
            <a:r>
              <a:rPr lang="en-US" altLang="zh-CN" sz="2000" dirty="0" err="1">
                <a:latin typeface="Courier New" panose="02070309020205020404" pitchFamily="49" charset="0"/>
              </a:rPr>
              <a:t>int</a:t>
            </a:r>
            <a:r>
              <a:rPr lang="en-US" altLang="zh-CN" sz="2000" dirty="0">
                <a:latin typeface="Courier New" panose="02070309020205020404" pitchFamily="49" charset="0"/>
              </a:rPr>
              <a:t> n)</a:t>
            </a:r>
          </a:p>
          <a:p>
            <a:pPr lvl="1">
              <a:lnSpc>
                <a:spcPts val="3100"/>
              </a:lnSpc>
              <a:spcBef>
                <a:spcPts val="1200"/>
              </a:spcBef>
              <a:buFont typeface="Wingdings" panose="05000000000000000000" pitchFamily="2" charset="2"/>
              <a:buNone/>
            </a:pPr>
            <a:r>
              <a:rPr lang="en-US" altLang="zh-CN" sz="2000" dirty="0">
                <a:latin typeface="Courier New" panose="02070309020205020404" pitchFamily="49" charset="0"/>
              </a:rPr>
              <a:t>{</a:t>
            </a:r>
          </a:p>
          <a:p>
            <a:pPr lvl="1">
              <a:lnSpc>
                <a:spcPts val="3100"/>
              </a:lnSpc>
              <a:spcBef>
                <a:spcPts val="1200"/>
              </a:spcBef>
              <a:buFont typeface="Wingdings" panose="05000000000000000000" pitchFamily="2" charset="2"/>
              <a:buNone/>
            </a:pPr>
            <a:r>
              <a:rPr lang="en-US" altLang="zh-CN" sz="2000" dirty="0">
                <a:latin typeface="Courier New" panose="02070309020205020404" pitchFamily="49" charset="0"/>
              </a:rPr>
              <a:t>	  …</a:t>
            </a:r>
          </a:p>
          <a:p>
            <a:pPr lvl="1">
              <a:lnSpc>
                <a:spcPts val="3100"/>
              </a:lnSpc>
              <a:spcBef>
                <a:spcPts val="1200"/>
              </a:spcBef>
              <a:buFont typeface="Wingdings" panose="05000000000000000000" pitchFamily="2" charset="2"/>
              <a:buNone/>
            </a:pPr>
            <a:r>
              <a:rPr lang="en-US" altLang="zh-CN" sz="2000" dirty="0">
                <a:latin typeface="Courier New" panose="02070309020205020404" pitchFamily="49" charset="0"/>
              </a:rPr>
              <a:t>}</a:t>
            </a:r>
          </a:p>
          <a:p>
            <a:pPr>
              <a:lnSpc>
                <a:spcPts val="3100"/>
              </a:lnSpc>
              <a:spcBef>
                <a:spcPts val="1200"/>
              </a:spcBef>
            </a:pPr>
            <a:r>
              <a:rPr lang="zh-CN" altLang="en-US" sz="2400" dirty="0"/>
              <a:t>使用</a:t>
            </a:r>
            <a:r>
              <a:rPr lang="en-US" altLang="zh-CN" sz="2400" dirty="0">
                <a:latin typeface="Courier New" panose="02070309020205020404" pitchFamily="49" charset="0"/>
                <a:cs typeface="Courier New" panose="02070309020205020404" pitchFamily="49" charset="0"/>
              </a:rPr>
              <a:t>static</a:t>
            </a:r>
            <a:r>
              <a:rPr lang="zh-CN" altLang="en-US" sz="2400" dirty="0"/>
              <a:t>不会对程序的行为有任何影响。</a:t>
            </a:r>
          </a:p>
          <a:p>
            <a:pPr>
              <a:lnSpc>
                <a:spcPts val="3100"/>
              </a:lnSpc>
              <a:spcBef>
                <a:spcPts val="1200"/>
              </a:spcBef>
            </a:pPr>
            <a:r>
              <a:rPr lang="en-US" altLang="zh-CN" sz="2400" dirty="0">
                <a:solidFill>
                  <a:srgbClr val="FF0000"/>
                </a:solidFill>
                <a:latin typeface="Courier New" panose="02070309020205020404" pitchFamily="49" charset="0"/>
              </a:rPr>
              <a:t>static</a:t>
            </a:r>
            <a:r>
              <a:rPr lang="zh-CN" altLang="en-US" sz="2400" dirty="0">
                <a:solidFill>
                  <a:srgbClr val="FF0000"/>
                </a:solidFill>
              </a:rPr>
              <a:t>的存在只不过是一个“提示”</a:t>
            </a:r>
            <a:r>
              <a:rPr lang="zh-CN" altLang="en-US" sz="2400" dirty="0"/>
              <a:t>，</a:t>
            </a:r>
            <a:r>
              <a:rPr lang="en-US" altLang="zh-CN" sz="2400" dirty="0"/>
              <a:t>C</a:t>
            </a:r>
            <a:r>
              <a:rPr lang="zh-CN" altLang="en-US" sz="2400" dirty="0"/>
              <a:t>编译器可以据此生成更快的指令来访问数组。 </a:t>
            </a:r>
          </a:p>
          <a:p>
            <a:pPr>
              <a:lnSpc>
                <a:spcPts val="3100"/>
              </a:lnSpc>
              <a:spcBef>
                <a:spcPts val="1200"/>
              </a:spcBef>
            </a:pPr>
            <a:r>
              <a:rPr lang="zh-CN" altLang="en-US" sz="2400" dirty="0"/>
              <a:t>如果数组参数是多维的，</a:t>
            </a:r>
            <a:r>
              <a:rPr lang="en-US" altLang="zh-CN" sz="2400" dirty="0">
                <a:solidFill>
                  <a:srgbClr val="FF0000"/>
                </a:solidFill>
                <a:latin typeface="Courier New" panose="02070309020205020404" pitchFamily="49" charset="0"/>
              </a:rPr>
              <a:t>static</a:t>
            </a:r>
            <a:r>
              <a:rPr lang="zh-CN" altLang="en-US" sz="2400" dirty="0">
                <a:solidFill>
                  <a:srgbClr val="FF0000"/>
                </a:solidFill>
              </a:rPr>
              <a:t>仅可用于第一维</a:t>
            </a:r>
            <a:r>
              <a:rPr lang="zh-CN" altLang="en-US" sz="2400" dirty="0"/>
              <a:t>。</a:t>
            </a:r>
            <a:endParaRPr lang="en-US" altLang="zh-CN" sz="2400" dirty="0"/>
          </a:p>
          <a:p>
            <a:pPr>
              <a:lnSpc>
                <a:spcPts val="3100"/>
              </a:lnSpc>
              <a:spcBef>
                <a:spcPts val="1200"/>
              </a:spcBef>
              <a:buFont typeface="Wingdings" panose="05000000000000000000" pitchFamily="2" charset="2"/>
              <a:buNone/>
            </a:pPr>
            <a:endParaRPr lang="en-US" altLang="zh-CN" sz="2400" dirty="0">
              <a:latin typeface="Courier New" panose="02070309020205020404" pitchFamily="49" charset="0"/>
            </a:endParaRPr>
          </a:p>
        </p:txBody>
      </p:sp>
    </p:spTree>
    <p:extLst>
      <p:ext uri="{BB962C8B-B14F-4D97-AF65-F5344CB8AC3E}">
        <p14:creationId xmlns:p14="http://schemas.microsoft.com/office/powerpoint/2010/main" val="2049369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3171">
                                            <p:txEl>
                                              <p:pRg st="0" end="0"/>
                                            </p:txEl>
                                          </p:spTgt>
                                        </p:tgtEl>
                                        <p:attrNameLst>
                                          <p:attrName>style.visibility</p:attrName>
                                        </p:attrNameLst>
                                      </p:cBhvr>
                                      <p:to>
                                        <p:strVal val="visible"/>
                                      </p:to>
                                    </p:set>
                                    <p:animEffect transition="in" filter="blinds(horizontal)">
                                      <p:cBhvr>
                                        <p:cTn id="7" dur="500"/>
                                        <p:tgtEl>
                                          <p:spTgt spid="263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3171">
                                            <p:txEl>
                                              <p:pRg st="1" end="1"/>
                                            </p:txEl>
                                          </p:spTgt>
                                        </p:tgtEl>
                                        <p:attrNameLst>
                                          <p:attrName>style.visibility</p:attrName>
                                        </p:attrNameLst>
                                      </p:cBhvr>
                                      <p:to>
                                        <p:strVal val="visible"/>
                                      </p:to>
                                    </p:set>
                                    <p:animEffect transition="in" filter="blinds(horizontal)">
                                      <p:cBhvr>
                                        <p:cTn id="12" dur="500"/>
                                        <p:tgtEl>
                                          <p:spTgt spid="2631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3171">
                                            <p:txEl>
                                              <p:pRg st="2" end="2"/>
                                            </p:txEl>
                                          </p:spTgt>
                                        </p:tgtEl>
                                        <p:attrNameLst>
                                          <p:attrName>style.visibility</p:attrName>
                                        </p:attrNameLst>
                                      </p:cBhvr>
                                      <p:to>
                                        <p:strVal val="visible"/>
                                      </p:to>
                                    </p:set>
                                    <p:animEffect transition="in" filter="blinds(horizontal)">
                                      <p:cBhvr>
                                        <p:cTn id="15" dur="500"/>
                                        <p:tgtEl>
                                          <p:spTgt spid="26317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3171">
                                            <p:txEl>
                                              <p:pRg st="3" end="3"/>
                                            </p:txEl>
                                          </p:spTgt>
                                        </p:tgtEl>
                                        <p:attrNameLst>
                                          <p:attrName>style.visibility</p:attrName>
                                        </p:attrNameLst>
                                      </p:cBhvr>
                                      <p:to>
                                        <p:strVal val="visible"/>
                                      </p:to>
                                    </p:set>
                                    <p:animEffect transition="in" filter="blinds(horizontal)">
                                      <p:cBhvr>
                                        <p:cTn id="18" dur="500"/>
                                        <p:tgtEl>
                                          <p:spTgt spid="26317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3171">
                                            <p:txEl>
                                              <p:pRg st="4" end="4"/>
                                            </p:txEl>
                                          </p:spTgt>
                                        </p:tgtEl>
                                        <p:attrNameLst>
                                          <p:attrName>style.visibility</p:attrName>
                                        </p:attrNameLst>
                                      </p:cBhvr>
                                      <p:to>
                                        <p:strVal val="visible"/>
                                      </p:to>
                                    </p:set>
                                    <p:animEffect transition="in" filter="blinds(horizontal)">
                                      <p:cBhvr>
                                        <p:cTn id="21" dur="500"/>
                                        <p:tgtEl>
                                          <p:spTgt spid="26317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3171">
                                            <p:txEl>
                                              <p:pRg st="5" end="5"/>
                                            </p:txEl>
                                          </p:spTgt>
                                        </p:tgtEl>
                                        <p:attrNameLst>
                                          <p:attrName>style.visibility</p:attrName>
                                        </p:attrNameLst>
                                      </p:cBhvr>
                                      <p:to>
                                        <p:strVal val="visible"/>
                                      </p:to>
                                    </p:set>
                                    <p:animEffect transition="in" filter="blinds(horizontal)">
                                      <p:cBhvr>
                                        <p:cTn id="24" dur="500"/>
                                        <p:tgtEl>
                                          <p:spTgt spid="26317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3171">
                                            <p:txEl>
                                              <p:pRg st="6" end="6"/>
                                            </p:txEl>
                                          </p:spTgt>
                                        </p:tgtEl>
                                        <p:attrNameLst>
                                          <p:attrName>style.visibility</p:attrName>
                                        </p:attrNameLst>
                                      </p:cBhvr>
                                      <p:to>
                                        <p:strVal val="visible"/>
                                      </p:to>
                                    </p:set>
                                    <p:animEffect transition="in" filter="blinds(horizontal)">
                                      <p:cBhvr>
                                        <p:cTn id="29" dur="500"/>
                                        <p:tgtEl>
                                          <p:spTgt spid="26317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63171">
                                            <p:txEl>
                                              <p:pRg st="7" end="7"/>
                                            </p:txEl>
                                          </p:spTgt>
                                        </p:tgtEl>
                                        <p:attrNameLst>
                                          <p:attrName>style.visibility</p:attrName>
                                        </p:attrNameLst>
                                      </p:cBhvr>
                                      <p:to>
                                        <p:strVal val="visible"/>
                                      </p:to>
                                    </p:set>
                                    <p:animEffect transition="in" filter="blinds(horizontal)">
                                      <p:cBhvr>
                                        <p:cTn id="34" dur="500"/>
                                        <p:tgtEl>
                                          <p:spTgt spid="263171">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63171">
                                            <p:txEl>
                                              <p:pRg st="8" end="8"/>
                                            </p:txEl>
                                          </p:spTgt>
                                        </p:tgtEl>
                                        <p:attrNameLst>
                                          <p:attrName>style.visibility</p:attrName>
                                        </p:attrNameLst>
                                      </p:cBhvr>
                                      <p:to>
                                        <p:strVal val="visible"/>
                                      </p:to>
                                    </p:set>
                                    <p:animEffect transition="in" filter="blinds(horizontal)">
                                      <p:cBhvr>
                                        <p:cTn id="39" dur="500"/>
                                        <p:tgtEl>
                                          <p:spTgt spid="263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itle 1"/>
          <p:cNvSpPr>
            <a:spLocks noGrp="1"/>
          </p:cNvSpPr>
          <p:nvPr>
            <p:ph type="title" idx="4294967295"/>
          </p:nvPr>
        </p:nvSpPr>
        <p:spPr>
          <a:xfrm>
            <a:off x="1752600" y="457200"/>
            <a:ext cx="8540750" cy="792163"/>
          </a:xfrm>
        </p:spPr>
        <p:txBody>
          <a:bodyPr vert="horz" wrap="square" lIns="92075" tIns="46038" rIns="92075" bIns="46038" numCol="1" anchor="ctr" anchorCtr="0" compatLnSpc="1">
            <a:prstTxWarp prst="textNoShape">
              <a:avLst/>
            </a:prstTxWarp>
          </a:bodyPr>
          <a:lstStyle/>
          <a:p>
            <a:r>
              <a:rPr lang="en-US" altLang="zh-CN" dirty="0"/>
              <a:t>9.3.4 </a:t>
            </a:r>
            <a:r>
              <a:rPr lang="zh-CN" altLang="en-US" dirty="0"/>
              <a:t>复合字面量 </a:t>
            </a:r>
            <a:r>
              <a:rPr lang="en-US" altLang="zh-CN" dirty="0"/>
              <a:t>(C99)</a:t>
            </a:r>
          </a:p>
        </p:txBody>
      </p:sp>
      <p:sp>
        <p:nvSpPr>
          <p:cNvPr id="265219" name="Content Placeholder 2"/>
          <p:cNvSpPr>
            <a:spLocks noGrp="1"/>
          </p:cNvSpPr>
          <p:nvPr>
            <p:ph idx="4294967295"/>
          </p:nvPr>
        </p:nvSpPr>
        <p:spPr>
          <a:xfrm>
            <a:off x="381000" y="1600200"/>
            <a:ext cx="11048999" cy="4953000"/>
          </a:xfrm>
        </p:spPr>
        <p:txBody>
          <a:bodyPr vert="horz" wrap="square" lIns="92075" tIns="46038" rIns="92075" bIns="46038" numCol="1" anchor="t" anchorCtr="0" compatLnSpc="1">
            <a:prstTxWarp prst="textNoShape">
              <a:avLst/>
            </a:prstTxWarp>
          </a:bodyPr>
          <a:lstStyle/>
          <a:p>
            <a:pPr>
              <a:lnSpc>
                <a:spcPts val="3200"/>
              </a:lnSpc>
              <a:spcBef>
                <a:spcPts val="600"/>
              </a:spcBef>
            </a:pPr>
            <a:r>
              <a:rPr lang="zh-CN" altLang="en-US" sz="2400" dirty="0"/>
              <a:t>让我们再来看看最初的</a:t>
            </a:r>
            <a:r>
              <a:rPr lang="en-US" altLang="zh-CN" sz="2400" dirty="0" err="1">
                <a:latin typeface="Courier New" panose="02070309020205020404" pitchFamily="49" charset="0"/>
                <a:cs typeface="Courier New" panose="02070309020205020404" pitchFamily="49" charset="0"/>
              </a:rPr>
              <a:t>sum_array</a:t>
            </a:r>
            <a:r>
              <a:rPr lang="zh-CN" altLang="en-US" sz="2400" dirty="0"/>
              <a:t>函数。</a:t>
            </a:r>
          </a:p>
          <a:p>
            <a:pPr>
              <a:lnSpc>
                <a:spcPts val="3200"/>
              </a:lnSpc>
              <a:spcBef>
                <a:spcPts val="600"/>
              </a:spcBef>
            </a:pPr>
            <a:r>
              <a:rPr lang="zh-CN" altLang="en-US" sz="2400" dirty="0"/>
              <a:t>当调用</a:t>
            </a:r>
            <a:r>
              <a:rPr lang="en-US" altLang="zh-CN" sz="2400" dirty="0" err="1">
                <a:latin typeface="Courier New" panose="02070309020205020404" pitchFamily="49" charset="0"/>
              </a:rPr>
              <a:t>sum_array</a:t>
            </a:r>
            <a:r>
              <a:rPr lang="zh-CN" altLang="en-US" sz="2400" dirty="0"/>
              <a:t>时，第一个实际参数通常是数组名。</a:t>
            </a:r>
            <a:endParaRPr lang="en-US" altLang="zh-CN" sz="2400" dirty="0"/>
          </a:p>
          <a:p>
            <a:pPr>
              <a:lnSpc>
                <a:spcPts val="3200"/>
              </a:lnSpc>
              <a:spcBef>
                <a:spcPts val="600"/>
              </a:spcBef>
            </a:pPr>
            <a:r>
              <a:rPr lang="zh-CN" altLang="en-US" sz="2400" dirty="0"/>
              <a:t>例如：</a:t>
            </a:r>
          </a:p>
          <a:p>
            <a:pPr>
              <a:lnSpc>
                <a:spcPts val="3200"/>
              </a:lnSpc>
              <a:spcBef>
                <a:spcPts val="600"/>
              </a:spcBef>
              <a:buNone/>
            </a:pPr>
            <a:r>
              <a:rPr lang="en-US" altLang="zh-CN" sz="2400" dirty="0">
                <a:latin typeface="Courier New" panose="02070309020205020404" pitchFamily="49" charset="0"/>
              </a:rPr>
              <a:t>	</a:t>
            </a:r>
            <a:r>
              <a:rPr lang="en-US" altLang="zh-CN" sz="2400" dirty="0" err="1">
                <a:latin typeface="Courier New" panose="02070309020205020404" pitchFamily="49" charset="0"/>
              </a:rPr>
              <a:t>int</a:t>
            </a:r>
            <a:r>
              <a:rPr lang="en-US" altLang="zh-CN" sz="2400" dirty="0">
                <a:latin typeface="Courier New" panose="02070309020205020404" pitchFamily="49" charset="0"/>
              </a:rPr>
              <a:t> b[] = {3, 0, 3, 4, 1};</a:t>
            </a:r>
          </a:p>
          <a:p>
            <a:pPr>
              <a:lnSpc>
                <a:spcPts val="3200"/>
              </a:lnSpc>
              <a:spcBef>
                <a:spcPts val="600"/>
              </a:spcBef>
              <a:buNone/>
            </a:pPr>
            <a:r>
              <a:rPr lang="en-US" altLang="zh-CN" sz="2400" dirty="0">
                <a:latin typeface="Courier New" panose="02070309020205020404" pitchFamily="49" charset="0"/>
              </a:rPr>
              <a:t>	total = </a:t>
            </a:r>
            <a:r>
              <a:rPr lang="en-US" altLang="zh-CN" sz="2400" dirty="0" err="1">
                <a:latin typeface="Courier New" panose="02070309020205020404" pitchFamily="49" charset="0"/>
              </a:rPr>
              <a:t>sum_array</a:t>
            </a:r>
            <a:r>
              <a:rPr lang="en-US" altLang="zh-CN" sz="2400" dirty="0">
                <a:latin typeface="Courier New" panose="02070309020205020404" pitchFamily="49" charset="0"/>
              </a:rPr>
              <a:t>(b, 5);</a:t>
            </a:r>
          </a:p>
          <a:p>
            <a:pPr>
              <a:lnSpc>
                <a:spcPts val="3200"/>
              </a:lnSpc>
              <a:spcBef>
                <a:spcPts val="600"/>
              </a:spcBef>
            </a:pPr>
            <a:r>
              <a:rPr lang="zh-CN" altLang="en-US" sz="2400" dirty="0"/>
              <a:t>这样写的唯一问题是需要把</a:t>
            </a:r>
            <a:r>
              <a:rPr lang="en-US" altLang="zh-CN" sz="2400" dirty="0">
                <a:latin typeface="Courier New" panose="02070309020205020404" pitchFamily="49" charset="0"/>
              </a:rPr>
              <a:t>b</a:t>
            </a:r>
            <a:r>
              <a:rPr lang="zh-CN" altLang="en-US" sz="2400" dirty="0"/>
              <a:t>作为一个变量声明，并在调用前进行初始化。</a:t>
            </a:r>
            <a:endParaRPr lang="en-US" altLang="zh-CN" sz="2400" dirty="0"/>
          </a:p>
          <a:p>
            <a:pPr>
              <a:lnSpc>
                <a:spcPts val="3200"/>
              </a:lnSpc>
              <a:spcBef>
                <a:spcPts val="600"/>
              </a:spcBef>
            </a:pPr>
            <a:r>
              <a:rPr lang="zh-CN" altLang="en-US" sz="2400" dirty="0"/>
              <a:t>如果</a:t>
            </a:r>
            <a:r>
              <a:rPr lang="en-US" altLang="zh-CN" sz="2400" dirty="0">
                <a:latin typeface="Courier New" panose="02070309020205020404" pitchFamily="49" charset="0"/>
              </a:rPr>
              <a:t>b</a:t>
            </a:r>
            <a:r>
              <a:rPr lang="zh-CN" altLang="en-US" sz="2400" dirty="0">
                <a:latin typeface="Courier New" panose="02070309020205020404" pitchFamily="49" charset="0"/>
              </a:rPr>
              <a:t>不作它用，而是仅为了调用</a:t>
            </a:r>
            <a:r>
              <a:rPr lang="en-US" altLang="zh-CN" sz="2400" dirty="0" err="1">
                <a:latin typeface="Courier New" panose="02070309020205020404" pitchFamily="49" charset="0"/>
              </a:rPr>
              <a:t>sum_array</a:t>
            </a:r>
            <a:r>
              <a:rPr lang="zh-CN" altLang="en-US" sz="2400" dirty="0">
                <a:latin typeface="Courier New" panose="02070309020205020404" pitchFamily="49" charset="0"/>
              </a:rPr>
              <a:t>来创建它，则有些浪费</a:t>
            </a:r>
            <a:r>
              <a:rPr lang="zh-CN" altLang="en-US" sz="2400" dirty="0"/>
              <a:t>。</a:t>
            </a:r>
            <a:endParaRPr lang="en-US" altLang="zh-CN" sz="2400" dirty="0"/>
          </a:p>
        </p:txBody>
      </p:sp>
    </p:spTree>
    <p:extLst>
      <p:ext uri="{BB962C8B-B14F-4D97-AF65-F5344CB8AC3E}">
        <p14:creationId xmlns:p14="http://schemas.microsoft.com/office/powerpoint/2010/main" val="574126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Title 1"/>
          <p:cNvSpPr>
            <a:spLocks noGrp="1"/>
          </p:cNvSpPr>
          <p:nvPr>
            <p:ph type="title" idx="4294967295"/>
          </p:nvPr>
        </p:nvSpPr>
        <p:spPr>
          <a:xfrm>
            <a:off x="1825625" y="260351"/>
            <a:ext cx="8540750" cy="936625"/>
          </a:xfrm>
        </p:spPr>
        <p:txBody>
          <a:bodyPr vert="horz" wrap="square" lIns="92075" tIns="46038" rIns="92075" bIns="46038" numCol="1" anchor="ctr" anchorCtr="0" compatLnSpc="1">
            <a:prstTxWarp prst="textNoShape">
              <a:avLst/>
            </a:prstTxWarp>
          </a:bodyPr>
          <a:lstStyle/>
          <a:p>
            <a:r>
              <a:rPr lang="zh-CN" altLang="en-US"/>
              <a:t>复合字面量 </a:t>
            </a:r>
            <a:r>
              <a:rPr lang="en-US" altLang="zh-CN"/>
              <a:t>(C99)</a:t>
            </a:r>
          </a:p>
        </p:txBody>
      </p:sp>
      <p:sp>
        <p:nvSpPr>
          <p:cNvPr id="266243" name="Content Placeholder 2"/>
          <p:cNvSpPr>
            <a:spLocks noGrp="1"/>
          </p:cNvSpPr>
          <p:nvPr>
            <p:ph idx="4294967295"/>
          </p:nvPr>
        </p:nvSpPr>
        <p:spPr>
          <a:xfrm>
            <a:off x="381000" y="1196976"/>
            <a:ext cx="11430000" cy="5127625"/>
          </a:xfrm>
        </p:spPr>
        <p:txBody>
          <a:bodyPr vert="horz" wrap="square" lIns="92075" tIns="46038" rIns="92075" bIns="46038" numCol="1" anchor="t" anchorCtr="0" compatLnSpc="1">
            <a:prstTxWarp prst="textNoShape">
              <a:avLst/>
            </a:prstTxWarp>
          </a:bodyPr>
          <a:lstStyle/>
          <a:p>
            <a:pPr>
              <a:lnSpc>
                <a:spcPts val="3700"/>
              </a:lnSpc>
              <a:spcBef>
                <a:spcPts val="600"/>
              </a:spcBef>
            </a:pPr>
            <a:r>
              <a:rPr lang="zh-CN" altLang="en-US" sz="2400" dirty="0">
                <a:latin typeface="Courier New" panose="02070309020205020404" pitchFamily="49" charset="0"/>
              </a:rPr>
              <a:t>在</a:t>
            </a:r>
            <a:r>
              <a:rPr lang="en-US" altLang="zh-CN" sz="2400" dirty="0">
                <a:latin typeface="Courier New" panose="02070309020205020404" pitchFamily="49" charset="0"/>
              </a:rPr>
              <a:t>C99</a:t>
            </a:r>
            <a:r>
              <a:rPr lang="zh-CN" altLang="en-US" sz="2400" dirty="0">
                <a:latin typeface="Courier New" panose="02070309020205020404" pitchFamily="49" charset="0"/>
              </a:rPr>
              <a:t>中，可以使用复合字面量</a:t>
            </a:r>
            <a:r>
              <a:rPr lang="en-US" altLang="zh-CN" sz="2400" dirty="0">
                <a:latin typeface="Courier New" panose="02070309020205020404" pitchFamily="49" charset="0"/>
              </a:rPr>
              <a:t>(compound literal)</a:t>
            </a:r>
            <a:r>
              <a:rPr lang="zh-CN" altLang="en-US" sz="2400" dirty="0">
                <a:latin typeface="Courier New" panose="02070309020205020404" pitchFamily="49" charset="0"/>
              </a:rPr>
              <a:t>来避免该问题：复合字面量是通过指定其包含的元素而创建的没有名字的数组。</a:t>
            </a:r>
            <a:endParaRPr lang="en-US" altLang="zh-CN" sz="2400" dirty="0">
              <a:latin typeface="Courier New" panose="02070309020205020404" pitchFamily="49" charset="0"/>
            </a:endParaRPr>
          </a:p>
          <a:p>
            <a:pPr>
              <a:lnSpc>
                <a:spcPts val="3700"/>
              </a:lnSpc>
              <a:spcBef>
                <a:spcPts val="600"/>
              </a:spcBef>
            </a:pPr>
            <a:r>
              <a:rPr lang="zh-CN" altLang="en-US" sz="2400" dirty="0">
                <a:latin typeface="Courier New" panose="02070309020205020404" pitchFamily="49" charset="0"/>
              </a:rPr>
              <a:t>下面调用</a:t>
            </a:r>
            <a:r>
              <a:rPr lang="en-US" altLang="zh-CN" sz="2400" dirty="0" err="1">
                <a:latin typeface="Courier New" panose="02070309020205020404" pitchFamily="49" charset="0"/>
                <a:cs typeface="Courier New" panose="02070309020205020404" pitchFamily="49" charset="0"/>
              </a:rPr>
              <a:t>sum_array</a:t>
            </a:r>
            <a:r>
              <a:rPr lang="zh-CN" altLang="en-US" sz="2400" dirty="0">
                <a:latin typeface="Courier New" panose="02070309020205020404" pitchFamily="49" charset="0"/>
                <a:cs typeface="Courier New" panose="02070309020205020404" pitchFamily="49" charset="0"/>
              </a:rPr>
              <a:t>函数，第一个参数</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黑体</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就是一个复合字面量：</a:t>
            </a:r>
            <a:endParaRPr lang="en-US" altLang="zh-CN" sz="2400" dirty="0">
              <a:latin typeface="Courier New" panose="02070309020205020404" pitchFamily="49" charset="0"/>
            </a:endParaRPr>
          </a:p>
          <a:p>
            <a:pPr>
              <a:lnSpc>
                <a:spcPts val="3700"/>
              </a:lnSpc>
              <a:spcBef>
                <a:spcPts val="600"/>
              </a:spcBef>
              <a:buNone/>
            </a:pPr>
            <a:r>
              <a:rPr lang="en-US" altLang="zh-CN" sz="2400" dirty="0">
                <a:latin typeface="Courier New" panose="02070309020205020404" pitchFamily="49" charset="0"/>
              </a:rPr>
              <a:t>	total = </a:t>
            </a:r>
            <a:r>
              <a:rPr lang="en-US" altLang="zh-CN" sz="2400" dirty="0" err="1">
                <a:latin typeface="Courier New" panose="02070309020205020404" pitchFamily="49" charset="0"/>
              </a:rPr>
              <a:t>sum_array</a:t>
            </a:r>
            <a:r>
              <a:rPr lang="en-US" altLang="zh-CN" sz="2400" dirty="0">
                <a:latin typeface="Courier New" panose="02070309020205020404" pitchFamily="49" charset="0"/>
              </a:rPr>
              <a:t>(</a:t>
            </a:r>
            <a:r>
              <a:rPr lang="en-US" altLang="zh-CN" sz="2400" dirty="0">
                <a:solidFill>
                  <a:schemeClr val="hlink"/>
                </a:solidFill>
                <a:latin typeface="Courier New" panose="02070309020205020404" pitchFamily="49" charset="0"/>
              </a:rPr>
              <a:t>(</a:t>
            </a:r>
            <a:r>
              <a:rPr lang="en-US" altLang="zh-CN" sz="2400" dirty="0" err="1">
                <a:solidFill>
                  <a:schemeClr val="hlink"/>
                </a:solidFill>
                <a:latin typeface="Courier New" panose="02070309020205020404" pitchFamily="49" charset="0"/>
              </a:rPr>
              <a:t>int</a:t>
            </a:r>
            <a:r>
              <a:rPr lang="en-US" altLang="zh-CN" sz="2400" dirty="0">
                <a:solidFill>
                  <a:schemeClr val="hlink"/>
                </a:solidFill>
                <a:latin typeface="Courier New" panose="02070309020205020404" pitchFamily="49" charset="0"/>
              </a:rPr>
              <a:t> []){3, 0, 3, 4, 1}</a:t>
            </a:r>
            <a:r>
              <a:rPr lang="en-US" altLang="zh-CN" sz="2400" dirty="0">
                <a:latin typeface="Courier New" panose="02070309020205020404" pitchFamily="49" charset="0"/>
              </a:rPr>
              <a:t>, 5);</a:t>
            </a:r>
          </a:p>
          <a:p>
            <a:pPr>
              <a:lnSpc>
                <a:spcPts val="3700"/>
              </a:lnSpc>
              <a:spcBef>
                <a:spcPts val="600"/>
              </a:spcBef>
            </a:pPr>
            <a:r>
              <a:rPr lang="zh-CN" altLang="en-US" sz="2400" dirty="0">
                <a:latin typeface="Courier New" panose="02070309020205020404" pitchFamily="49" charset="0"/>
              </a:rPr>
              <a:t>这里没有对数组的长度进行特别的说明，是由复合字面量的元素个数决定的。</a:t>
            </a:r>
            <a:endParaRPr lang="en-US" altLang="zh-CN" sz="2400" dirty="0">
              <a:latin typeface="Courier New" panose="02070309020205020404" pitchFamily="49" charset="0"/>
            </a:endParaRPr>
          </a:p>
          <a:p>
            <a:pPr>
              <a:lnSpc>
                <a:spcPts val="3700"/>
              </a:lnSpc>
              <a:spcBef>
                <a:spcPts val="600"/>
              </a:spcBef>
            </a:pPr>
            <a:r>
              <a:rPr lang="zh-CN" altLang="en-US" sz="2400" dirty="0">
                <a:latin typeface="Courier New" panose="02070309020205020404" pitchFamily="49" charset="0"/>
              </a:rPr>
              <a:t>当然，也可以对长度做准确说明</a:t>
            </a:r>
            <a:endParaRPr lang="en-US" altLang="zh-CN" sz="2400" dirty="0">
              <a:latin typeface="Courier New" panose="02070309020205020404" pitchFamily="49" charset="0"/>
            </a:endParaRPr>
          </a:p>
          <a:p>
            <a:pPr>
              <a:lnSpc>
                <a:spcPts val="3700"/>
              </a:lnSpc>
              <a:spcBef>
                <a:spcPts val="600"/>
              </a:spcBef>
              <a:buNone/>
            </a:pPr>
            <a:r>
              <a:rPr lang="en-US" altLang="zh-CN" sz="2400" dirty="0">
                <a:latin typeface="Courier New" panose="02070309020205020404" pitchFamily="49" charset="0"/>
              </a:rPr>
              <a:t>	(</a:t>
            </a:r>
            <a:r>
              <a:rPr lang="en-US" altLang="zh-CN" sz="2400" dirty="0" err="1">
                <a:latin typeface="Courier New" panose="02070309020205020404" pitchFamily="49" charset="0"/>
              </a:rPr>
              <a:t>int</a:t>
            </a:r>
            <a:r>
              <a:rPr lang="en-US" altLang="zh-CN" sz="2400" dirty="0">
                <a:latin typeface="Courier New" panose="02070309020205020404" pitchFamily="49" charset="0"/>
              </a:rPr>
              <a:t> [4]){1, 9, 2, 1}</a:t>
            </a:r>
          </a:p>
          <a:p>
            <a:pPr>
              <a:lnSpc>
                <a:spcPts val="3700"/>
              </a:lnSpc>
              <a:spcBef>
                <a:spcPts val="600"/>
              </a:spcBef>
              <a:buFont typeface="Wingdings" panose="05000000000000000000" pitchFamily="2" charset="2"/>
              <a:buNone/>
            </a:pPr>
            <a:r>
              <a:rPr lang="en-US" altLang="zh-CN" sz="2400" dirty="0">
                <a:latin typeface="Courier New" panose="02070309020205020404" pitchFamily="49" charset="0"/>
              </a:rPr>
              <a:t>	</a:t>
            </a:r>
            <a:r>
              <a:rPr lang="zh-CN" altLang="en-US" sz="2400" dirty="0">
                <a:latin typeface="Courier New" panose="02070309020205020404" pitchFamily="49" charset="0"/>
              </a:rPr>
              <a:t>等同于</a:t>
            </a:r>
          </a:p>
          <a:p>
            <a:pPr>
              <a:lnSpc>
                <a:spcPts val="3700"/>
              </a:lnSpc>
              <a:spcBef>
                <a:spcPts val="600"/>
              </a:spcBef>
              <a:buNone/>
            </a:pPr>
            <a:r>
              <a:rPr lang="en-US" altLang="zh-CN" sz="2400" dirty="0">
                <a:latin typeface="Courier New" panose="02070309020205020404" pitchFamily="49" charset="0"/>
              </a:rPr>
              <a:t>	(</a:t>
            </a:r>
            <a:r>
              <a:rPr lang="en-US" altLang="zh-CN" sz="2400" dirty="0" err="1">
                <a:latin typeface="Courier New" panose="02070309020205020404" pitchFamily="49" charset="0"/>
              </a:rPr>
              <a:t>int</a:t>
            </a:r>
            <a:r>
              <a:rPr lang="en-US" altLang="zh-CN" sz="2400" dirty="0">
                <a:latin typeface="Courier New" panose="02070309020205020404" pitchFamily="49" charset="0"/>
              </a:rPr>
              <a:t> []){1, 9, 2, 1}</a:t>
            </a:r>
          </a:p>
        </p:txBody>
      </p:sp>
    </p:spTree>
    <p:extLst>
      <p:ext uri="{BB962C8B-B14F-4D97-AF65-F5344CB8AC3E}">
        <p14:creationId xmlns:p14="http://schemas.microsoft.com/office/powerpoint/2010/main" val="64581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726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复合字面量 </a:t>
            </a:r>
            <a:r>
              <a:rPr lang="en-US" altLang="zh-CN"/>
              <a:t>(C99)</a:t>
            </a:r>
          </a:p>
        </p:txBody>
      </p:sp>
      <p:sp>
        <p:nvSpPr>
          <p:cNvPr id="267267" name="Content Placeholder 2"/>
          <p:cNvSpPr>
            <a:spLocks noGrp="1"/>
          </p:cNvSpPr>
          <p:nvPr>
            <p:ph idx="4294967295"/>
          </p:nvPr>
        </p:nvSpPr>
        <p:spPr>
          <a:xfrm>
            <a:off x="304800" y="1196976"/>
            <a:ext cx="11658600" cy="5292725"/>
          </a:xfrm>
        </p:spPr>
        <p:txBody>
          <a:bodyPr vert="horz" wrap="square" lIns="92075" tIns="46038" rIns="92075" bIns="46038" numCol="1" anchor="t" anchorCtr="0" compatLnSpc="1">
            <a:prstTxWarp prst="textNoShape">
              <a:avLst/>
            </a:prstTxWarp>
          </a:bodyPr>
          <a:lstStyle/>
          <a:p>
            <a:pPr>
              <a:lnSpc>
                <a:spcPts val="3000"/>
              </a:lnSpc>
              <a:spcBef>
                <a:spcPts val="1200"/>
              </a:spcBef>
            </a:pPr>
            <a:r>
              <a:rPr lang="zh-CN" altLang="en-US" sz="2400" dirty="0">
                <a:latin typeface="Courier New" panose="02070309020205020404" pitchFamily="49" charset="0"/>
              </a:rPr>
              <a:t>复合字面量类似于应用于</a:t>
            </a:r>
            <a:r>
              <a:rPr lang="zh-CN" altLang="en-US" sz="2400" dirty="0">
                <a:solidFill>
                  <a:srgbClr val="FF0000"/>
                </a:solidFill>
                <a:latin typeface="Courier New" panose="02070309020205020404" pitchFamily="49" charset="0"/>
              </a:rPr>
              <a:t>初始化式的强制转换</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pPr>
              <a:lnSpc>
                <a:spcPts val="3000"/>
              </a:lnSpc>
              <a:spcBef>
                <a:spcPts val="1200"/>
              </a:spcBef>
            </a:pPr>
            <a:r>
              <a:rPr lang="zh-CN" altLang="en-US" sz="2400" dirty="0">
                <a:latin typeface="Courier New" panose="02070309020205020404" pitchFamily="49" charset="0"/>
              </a:rPr>
              <a:t>事实上，复合字面量和初始化式遵守同样的规则。</a:t>
            </a:r>
            <a:endParaRPr lang="en-US" altLang="zh-CN" sz="2400" dirty="0">
              <a:latin typeface="Courier New" panose="02070309020205020404" pitchFamily="49" charset="0"/>
            </a:endParaRPr>
          </a:p>
          <a:p>
            <a:pPr>
              <a:lnSpc>
                <a:spcPts val="3000"/>
              </a:lnSpc>
              <a:spcBef>
                <a:spcPts val="1200"/>
              </a:spcBef>
            </a:pPr>
            <a:r>
              <a:rPr lang="zh-CN" altLang="en-US" sz="2400" dirty="0">
                <a:latin typeface="Courier New" panose="02070309020205020404" pitchFamily="49" charset="0"/>
              </a:rPr>
              <a:t>复合字面量可以包含指示符，就像指定初始化式一样；可以不提供完全的初始化</a:t>
            </a:r>
            <a:r>
              <a:rPr lang="en-US" altLang="zh-CN" sz="2400" dirty="0">
                <a:latin typeface="Courier New" panose="02070309020205020404" pitchFamily="49" charset="0"/>
              </a:rPr>
              <a:t>(</a:t>
            </a:r>
            <a:r>
              <a:rPr lang="zh-CN" altLang="en-US" sz="2400" dirty="0">
                <a:latin typeface="Courier New" panose="02070309020205020404" pitchFamily="49" charset="0"/>
              </a:rPr>
              <a:t>未初始化的元素默认被初始化为零</a:t>
            </a:r>
            <a:r>
              <a:rPr lang="en-US" altLang="zh-CN" sz="2400" dirty="0">
                <a:latin typeface="Courier New" panose="02070309020205020404" pitchFamily="49" charset="0"/>
              </a:rPr>
              <a:t>)</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pPr>
              <a:lnSpc>
                <a:spcPts val="3000"/>
              </a:lnSpc>
              <a:spcBef>
                <a:spcPts val="1200"/>
              </a:spcBef>
            </a:pPr>
            <a:r>
              <a:rPr lang="zh-CN" altLang="en-US" sz="2400" dirty="0">
                <a:latin typeface="Courier New" panose="02070309020205020404" pitchFamily="49" charset="0"/>
              </a:rPr>
              <a:t>例如，复合字面量</a:t>
            </a:r>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int</a:t>
            </a:r>
            <a:r>
              <a:rPr lang="en-US" altLang="zh-CN" sz="2400" dirty="0">
                <a:latin typeface="Courier New" panose="02070309020205020404" pitchFamily="49" charset="0"/>
              </a:rPr>
              <a:t> [10]){8, 6}</a:t>
            </a:r>
            <a:r>
              <a:rPr lang="zh-CN" altLang="en-US" sz="2400" dirty="0">
                <a:latin typeface="Courier New" panose="02070309020205020404" pitchFamily="49" charset="0"/>
              </a:rPr>
              <a:t>有</a:t>
            </a:r>
            <a:r>
              <a:rPr lang="en-US" altLang="zh-CN" sz="2400" dirty="0">
                <a:latin typeface="Courier New" panose="02070309020205020404" pitchFamily="49" charset="0"/>
              </a:rPr>
              <a:t>10</a:t>
            </a:r>
            <a:r>
              <a:rPr lang="zh-CN" altLang="en-US" sz="2400" dirty="0">
                <a:latin typeface="Courier New" panose="02070309020205020404" pitchFamily="49" charset="0"/>
              </a:rPr>
              <a:t>个元素；前两个元素的值为</a:t>
            </a:r>
            <a:r>
              <a:rPr lang="en-US" altLang="zh-CN" sz="2400" dirty="0">
                <a:latin typeface="Courier New" panose="02070309020205020404" pitchFamily="49" charset="0"/>
              </a:rPr>
              <a:t>8</a:t>
            </a:r>
            <a:r>
              <a:rPr lang="zh-CN" altLang="en-US" sz="2400" dirty="0">
                <a:latin typeface="Courier New" panose="02070309020205020404" pitchFamily="49" charset="0"/>
              </a:rPr>
              <a:t>和</a:t>
            </a:r>
            <a:r>
              <a:rPr lang="en-US" altLang="zh-CN" sz="2400" dirty="0">
                <a:latin typeface="Courier New" panose="02070309020205020404" pitchFamily="49" charset="0"/>
              </a:rPr>
              <a:t>6</a:t>
            </a:r>
            <a:r>
              <a:rPr lang="zh-CN" altLang="en-US" sz="2400" dirty="0">
                <a:latin typeface="Courier New" panose="02070309020205020404" pitchFamily="49" charset="0"/>
              </a:rPr>
              <a:t>，剩下的元素值为</a:t>
            </a:r>
            <a:r>
              <a:rPr lang="en-US" altLang="zh-CN" sz="2400" dirty="0">
                <a:latin typeface="Courier New" panose="02070309020205020404" pitchFamily="49" charset="0"/>
              </a:rPr>
              <a:t>0</a:t>
            </a:r>
            <a:r>
              <a:rPr lang="zh-CN" altLang="en-US" sz="2400" dirty="0">
                <a:latin typeface="Courier New" panose="02070309020205020404" pitchFamily="49" charset="0"/>
              </a:rPr>
              <a:t>。</a:t>
            </a:r>
          </a:p>
          <a:p>
            <a:pPr>
              <a:lnSpc>
                <a:spcPts val="3000"/>
              </a:lnSpc>
              <a:spcBef>
                <a:spcPts val="1200"/>
              </a:spcBef>
            </a:pPr>
            <a:r>
              <a:rPr lang="zh-CN" altLang="en-US" sz="2400" dirty="0"/>
              <a:t>函数内部创建的复合字面量可以包含任意的表达式，不限于常量</a:t>
            </a:r>
          </a:p>
          <a:p>
            <a:pPr lvl="1">
              <a:lnSpc>
                <a:spcPts val="30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total = </a:t>
            </a:r>
            <a:r>
              <a:rPr lang="en-US" altLang="zh-CN" dirty="0" err="1">
                <a:latin typeface="Courier New" panose="02070309020205020404" pitchFamily="49" charset="0"/>
                <a:cs typeface="Courier New" panose="02070309020205020404" pitchFamily="49" charset="0"/>
              </a:rPr>
              <a:t>sum_array</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[]){2 *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a:t>
            </a:r>
            <a:r>
              <a:rPr lang="en-US" altLang="zh-CN" dirty="0">
                <a:latin typeface="Courier New" panose="02070309020205020404" pitchFamily="49" charset="0"/>
                <a:cs typeface="Courier New" panose="02070309020205020404" pitchFamily="49" charset="0"/>
              </a:rPr>
              <a:t> + j, j * k},3);</a:t>
            </a:r>
          </a:p>
          <a:p>
            <a:pPr>
              <a:lnSpc>
                <a:spcPts val="3000"/>
              </a:lnSpc>
              <a:spcBef>
                <a:spcPts val="1200"/>
              </a:spcBef>
            </a:pPr>
            <a:r>
              <a:rPr lang="zh-CN" altLang="en-US" sz="2400" dirty="0"/>
              <a:t>复合字面量为左值，所以其元素的值可以改变。</a:t>
            </a:r>
            <a:endParaRPr lang="en-US" altLang="zh-CN" sz="2400" dirty="0"/>
          </a:p>
          <a:p>
            <a:pPr>
              <a:lnSpc>
                <a:spcPts val="3000"/>
              </a:lnSpc>
              <a:spcBef>
                <a:spcPts val="1200"/>
              </a:spcBef>
            </a:pPr>
            <a:r>
              <a:rPr lang="zh-CN" altLang="en-US" sz="2400" dirty="0"/>
              <a:t>如果要求其值为“只读”，可以在类型前加上</a:t>
            </a:r>
            <a:r>
              <a:rPr lang="en-US" altLang="zh-CN" sz="2400" dirty="0" err="1">
                <a:latin typeface="Courier New" panose="02070309020205020404" pitchFamily="49" charset="0"/>
              </a:rPr>
              <a:t>const</a:t>
            </a:r>
            <a:r>
              <a:rPr lang="zh-CN" altLang="en-US" sz="2400" dirty="0"/>
              <a:t>：</a:t>
            </a:r>
          </a:p>
          <a:p>
            <a:pPr>
              <a:lnSpc>
                <a:spcPts val="3000"/>
              </a:lnSpc>
              <a:spcBef>
                <a:spcPts val="1200"/>
              </a:spcBef>
              <a:buFont typeface="Wingdings" panose="05000000000000000000" pitchFamily="2" charset="2"/>
              <a:buNone/>
            </a:pPr>
            <a:r>
              <a:rPr lang="en-US" altLang="zh-CN" sz="2400" dirty="0">
                <a:latin typeface="Courier New" panose="02070309020205020404" pitchFamily="49" charset="0"/>
              </a:rPr>
              <a:t>	(</a:t>
            </a:r>
            <a:r>
              <a:rPr lang="en-US" altLang="zh-CN" sz="2400" dirty="0" err="1">
                <a:latin typeface="Courier New" panose="02070309020205020404" pitchFamily="49" charset="0"/>
              </a:rPr>
              <a:t>const</a:t>
            </a:r>
            <a:r>
              <a:rPr lang="en-US" altLang="zh-CN" sz="2400" dirty="0"/>
              <a:t> </a:t>
            </a:r>
            <a:r>
              <a:rPr lang="en-US" altLang="zh-CN" sz="2400" dirty="0" err="1">
                <a:latin typeface="Courier New" panose="02070309020205020404" pitchFamily="49" charset="0"/>
              </a:rPr>
              <a:t>int</a:t>
            </a:r>
            <a:r>
              <a:rPr lang="en-US" altLang="zh-CN" sz="2400" dirty="0"/>
              <a:t> </a:t>
            </a:r>
            <a:r>
              <a:rPr lang="en-US" altLang="zh-CN" sz="2400" dirty="0">
                <a:latin typeface="Courier New" panose="02070309020205020404" pitchFamily="49" charset="0"/>
              </a:rPr>
              <a:t>[]){5,</a:t>
            </a:r>
            <a:r>
              <a:rPr lang="en-US" altLang="zh-CN" sz="2400" dirty="0"/>
              <a:t> </a:t>
            </a:r>
            <a:r>
              <a:rPr lang="en-US" altLang="zh-CN" sz="2400" dirty="0">
                <a:latin typeface="Courier New" panose="02070309020205020404" pitchFamily="49" charset="0"/>
              </a:rPr>
              <a:t>4}</a:t>
            </a:r>
            <a:endParaRPr lang="zh-CN" altLang="en-US" sz="2400" dirty="0">
              <a:latin typeface="Courier New" panose="02070309020205020404" pitchFamily="49" charset="0"/>
            </a:endParaRPr>
          </a:p>
        </p:txBody>
      </p:sp>
    </p:spTree>
    <p:extLst>
      <p:ext uri="{BB962C8B-B14F-4D97-AF65-F5344CB8AC3E}">
        <p14:creationId xmlns:p14="http://schemas.microsoft.com/office/powerpoint/2010/main" val="170608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blinds(horizontal)">
                                      <p:cBhvr>
                                        <p:cTn id="7" dur="500"/>
                                        <p:tgtEl>
                                          <p:spTgt spid="26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7267">
                                            <p:txEl>
                                              <p:pRg st="1" end="1"/>
                                            </p:txEl>
                                          </p:spTgt>
                                        </p:tgtEl>
                                        <p:attrNameLst>
                                          <p:attrName>style.visibility</p:attrName>
                                        </p:attrNameLst>
                                      </p:cBhvr>
                                      <p:to>
                                        <p:strVal val="visible"/>
                                      </p:to>
                                    </p:set>
                                    <p:animEffect transition="in" filter="blinds(horizontal)">
                                      <p:cBhvr>
                                        <p:cTn id="12" dur="500"/>
                                        <p:tgtEl>
                                          <p:spTgt spid="267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7267">
                                            <p:txEl>
                                              <p:pRg st="2" end="2"/>
                                            </p:txEl>
                                          </p:spTgt>
                                        </p:tgtEl>
                                        <p:attrNameLst>
                                          <p:attrName>style.visibility</p:attrName>
                                        </p:attrNameLst>
                                      </p:cBhvr>
                                      <p:to>
                                        <p:strVal val="visible"/>
                                      </p:to>
                                    </p:set>
                                    <p:animEffect transition="in" filter="blinds(horizontal)">
                                      <p:cBhvr>
                                        <p:cTn id="17" dur="500"/>
                                        <p:tgtEl>
                                          <p:spTgt spid="267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7267">
                                            <p:txEl>
                                              <p:pRg st="3" end="3"/>
                                            </p:txEl>
                                          </p:spTgt>
                                        </p:tgtEl>
                                        <p:attrNameLst>
                                          <p:attrName>style.visibility</p:attrName>
                                        </p:attrNameLst>
                                      </p:cBhvr>
                                      <p:to>
                                        <p:strVal val="visible"/>
                                      </p:to>
                                    </p:set>
                                    <p:animEffect transition="in" filter="blinds(horizontal)">
                                      <p:cBhvr>
                                        <p:cTn id="22" dur="500"/>
                                        <p:tgtEl>
                                          <p:spTgt spid="2672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7267">
                                            <p:txEl>
                                              <p:pRg st="4" end="4"/>
                                            </p:txEl>
                                          </p:spTgt>
                                        </p:tgtEl>
                                        <p:attrNameLst>
                                          <p:attrName>style.visibility</p:attrName>
                                        </p:attrNameLst>
                                      </p:cBhvr>
                                      <p:to>
                                        <p:strVal val="visible"/>
                                      </p:to>
                                    </p:set>
                                    <p:animEffect transition="in" filter="blinds(horizontal)">
                                      <p:cBhvr>
                                        <p:cTn id="27" dur="500"/>
                                        <p:tgtEl>
                                          <p:spTgt spid="267267">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7267">
                                            <p:txEl>
                                              <p:pRg st="5" end="5"/>
                                            </p:txEl>
                                          </p:spTgt>
                                        </p:tgtEl>
                                        <p:attrNameLst>
                                          <p:attrName>style.visibility</p:attrName>
                                        </p:attrNameLst>
                                      </p:cBhvr>
                                      <p:to>
                                        <p:strVal val="visible"/>
                                      </p:to>
                                    </p:set>
                                    <p:animEffect transition="in" filter="blinds(horizontal)">
                                      <p:cBhvr>
                                        <p:cTn id="30" dur="500"/>
                                        <p:tgtEl>
                                          <p:spTgt spid="267267">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7267">
                                            <p:txEl>
                                              <p:pRg st="6" end="6"/>
                                            </p:txEl>
                                          </p:spTgt>
                                        </p:tgtEl>
                                        <p:attrNameLst>
                                          <p:attrName>style.visibility</p:attrName>
                                        </p:attrNameLst>
                                      </p:cBhvr>
                                      <p:to>
                                        <p:strVal val="visible"/>
                                      </p:to>
                                    </p:set>
                                    <p:animEffect transition="in" filter="blinds(horizontal)">
                                      <p:cBhvr>
                                        <p:cTn id="35" dur="500"/>
                                        <p:tgtEl>
                                          <p:spTgt spid="267267">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7267">
                                            <p:txEl>
                                              <p:pRg st="7" end="7"/>
                                            </p:txEl>
                                          </p:spTgt>
                                        </p:tgtEl>
                                        <p:attrNameLst>
                                          <p:attrName>style.visibility</p:attrName>
                                        </p:attrNameLst>
                                      </p:cBhvr>
                                      <p:to>
                                        <p:strVal val="visible"/>
                                      </p:to>
                                    </p:set>
                                    <p:animEffect transition="in" filter="blinds(horizontal)">
                                      <p:cBhvr>
                                        <p:cTn id="40" dur="500"/>
                                        <p:tgtEl>
                                          <p:spTgt spid="267267">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67267">
                                            <p:txEl>
                                              <p:pRg st="8" end="8"/>
                                            </p:txEl>
                                          </p:spTgt>
                                        </p:tgtEl>
                                        <p:attrNameLst>
                                          <p:attrName>style.visibility</p:attrName>
                                        </p:attrNameLst>
                                      </p:cBhvr>
                                      <p:to>
                                        <p:strVal val="visible"/>
                                      </p:to>
                                    </p:set>
                                    <p:animEffect transition="in" filter="blinds(horizontal)">
                                      <p:cBhvr>
                                        <p:cTn id="45" dur="500"/>
                                        <p:tgtEl>
                                          <p:spTgt spid="267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函数的定义和调用</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函数声明</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实际参数</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en-US" altLang="zh-CN" sz="3200" b="1" dirty="0">
                <a:solidFill>
                  <a:srgbClr val="000066"/>
                </a:solidFill>
                <a:effectLst>
                  <a:outerShdw blurRad="38100" dist="38100" dir="2700000" algn="tl">
                    <a:srgbClr val="C0C0C0"/>
                  </a:outerShdw>
                </a:effectLst>
                <a:latin typeface="方正姚体" pitchFamily="2" charset="-122"/>
                <a:ea typeface="方正姚体" pitchFamily="2" charset="-122"/>
              </a:rPr>
              <a:t>return</a:t>
            </a:r>
            <a:r>
              <a:rPr kumimoji="1" lang="zh-CN" altLang="en-US" sz="3200" b="1" dirty="0">
                <a:solidFill>
                  <a:srgbClr val="000066"/>
                </a:solidFill>
                <a:effectLst>
                  <a:outerShdw blurRad="38100" dist="38100" dir="2700000" algn="tl">
                    <a:srgbClr val="C0C0C0"/>
                  </a:outerShdw>
                </a:effectLst>
                <a:latin typeface="方正姚体" pitchFamily="2" charset="-122"/>
                <a:ea typeface="方正姚体" pitchFamily="2" charset="-122"/>
              </a:rPr>
              <a:t>语句</a:t>
            </a:r>
            <a:endParaRPr kumimoji="1" lang="en-US" altLang="zh-CN" sz="3200" b="1" dirty="0">
              <a:solidFill>
                <a:srgbClr val="000066"/>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程序终止</a:t>
            </a:r>
            <a:endParaRPr kumimoji="1" lang="en-US" altLang="zh-CN" sz="3200" b="1" dirty="0">
              <a:solidFill>
                <a:srgbClr val="990099"/>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递归</a:t>
            </a:r>
          </a:p>
        </p:txBody>
      </p:sp>
    </p:spTree>
    <p:extLst>
      <p:ext uri="{BB962C8B-B14F-4D97-AF65-F5344CB8AC3E}">
        <p14:creationId xmlns:p14="http://schemas.microsoft.com/office/powerpoint/2010/main" val="28858844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return</a:t>
            </a:r>
            <a:r>
              <a:rPr lang="zh-CN" altLang="en-US" dirty="0"/>
              <a:t>语句</a:t>
            </a:r>
          </a:p>
        </p:txBody>
      </p:sp>
      <p:sp>
        <p:nvSpPr>
          <p:cNvPr id="3" name="内容占位符 2"/>
          <p:cNvSpPr>
            <a:spLocks noGrp="1"/>
          </p:cNvSpPr>
          <p:nvPr>
            <p:ph idx="1"/>
          </p:nvPr>
        </p:nvSpPr>
        <p:spPr/>
        <p:txBody>
          <a:bodyPr/>
          <a:lstStyle/>
          <a:p>
            <a:r>
              <a:rPr lang="zh-CN" altLang="en-US" sz="2800" dirty="0"/>
              <a:t>函数在完成的时候，需要返回到调用它的地方。这是需要用到</a:t>
            </a:r>
            <a:r>
              <a:rPr lang="en-US" altLang="zh-CN" sz="2800" b="1" dirty="0">
                <a:solidFill>
                  <a:srgbClr val="FF0000"/>
                </a:solidFill>
              </a:rPr>
              <a:t>return</a:t>
            </a:r>
            <a:r>
              <a:rPr lang="zh-CN" altLang="en-US" sz="2800" dirty="0"/>
              <a:t>语句。</a:t>
            </a:r>
            <a:endParaRPr lang="en-US" altLang="zh-CN" sz="2800" dirty="0"/>
          </a:p>
        </p:txBody>
      </p:sp>
      <p:sp>
        <p:nvSpPr>
          <p:cNvPr id="4" name="文本框 3"/>
          <p:cNvSpPr txBox="1"/>
          <p:nvPr/>
        </p:nvSpPr>
        <p:spPr>
          <a:xfrm>
            <a:off x="762000" y="2743200"/>
            <a:ext cx="4419600" cy="1938992"/>
          </a:xfrm>
          <a:prstGeom prst="rect">
            <a:avLst/>
          </a:prstGeom>
          <a:noFill/>
        </p:spPr>
        <p:txBody>
          <a:bodyPr wrap="square" rtlCol="0">
            <a:spAutoFit/>
          </a:bodyPr>
          <a:lstStyle/>
          <a:p>
            <a:r>
              <a:rPr lang="en-US" altLang="zh-CN" dirty="0" err="1">
                <a:effectLst>
                  <a:outerShdw blurRad="38100" dist="38100" dir="2700000" algn="tl">
                    <a:srgbClr val="000000">
                      <a:alpha val="43137"/>
                    </a:srgbClr>
                  </a:outerShdw>
                </a:effectLst>
                <a:latin typeface="Consolas" panose="020B0609020204030204" pitchFamily="49" charset="0"/>
              </a:rPr>
              <a:t>int</a:t>
            </a:r>
            <a:r>
              <a:rPr lang="en-US" altLang="zh-CN" dirty="0">
                <a:effectLst>
                  <a:outerShdw blurRad="38100" dist="38100" dir="2700000" algn="tl">
                    <a:srgbClr val="000000">
                      <a:alpha val="43137"/>
                    </a:srgbClr>
                  </a:outerShdw>
                </a:effectLst>
                <a:latin typeface="Consolas" panose="020B0609020204030204" pitchFamily="49" charset="0"/>
              </a:rPr>
              <a:t> main()</a:t>
            </a:r>
          </a:p>
          <a:p>
            <a:r>
              <a:rPr lang="en-US" altLang="zh-CN" dirty="0">
                <a:effectLst>
                  <a:outerShdw blurRad="38100" dist="38100" dir="2700000" algn="tl">
                    <a:srgbClr val="000000">
                      <a:alpha val="43137"/>
                    </a:srgbClr>
                  </a:outerShdw>
                </a:effectLst>
                <a:latin typeface="Consolas" panose="020B0609020204030204" pitchFamily="49" charset="0"/>
              </a:rPr>
              <a:t>{</a:t>
            </a:r>
          </a:p>
          <a:p>
            <a:r>
              <a:rPr lang="en-US" altLang="zh-CN" dirty="0">
                <a:effectLst>
                  <a:outerShdw blurRad="38100" dist="38100" dir="2700000" algn="tl">
                    <a:srgbClr val="000000">
                      <a:alpha val="43137"/>
                    </a:srgbClr>
                  </a:outerShdw>
                </a:effectLst>
                <a:latin typeface="Consolas" panose="020B0609020204030204" pitchFamily="49" charset="0"/>
              </a:rPr>
              <a:t>   …</a:t>
            </a:r>
          </a:p>
          <a:p>
            <a:r>
              <a:rPr lang="en-US" altLang="zh-CN" dirty="0">
                <a:effectLst>
                  <a:outerShdw blurRad="38100" dist="38100" dir="2700000" algn="tl">
                    <a:srgbClr val="000000">
                      <a:alpha val="43137"/>
                    </a:srgbClr>
                  </a:outerShdw>
                </a:effectLst>
                <a:latin typeface="Consolas" panose="020B0609020204030204" pitchFamily="49" charset="0"/>
              </a:rPr>
              <a:t>   </a:t>
            </a:r>
            <a:r>
              <a:rPr lang="en-US" altLang="zh-CN" dirty="0" err="1">
                <a:effectLst>
                  <a:outerShdw blurRad="38100" dist="38100" dir="2700000" algn="tl">
                    <a:srgbClr val="000000">
                      <a:alpha val="43137"/>
                    </a:srgbClr>
                  </a:outerShdw>
                </a:effectLst>
                <a:latin typeface="Consolas" panose="020B0609020204030204" pitchFamily="49" charset="0"/>
              </a:rPr>
              <a:t>avg</a:t>
            </a:r>
            <a:r>
              <a:rPr lang="en-US" altLang="zh-CN" dirty="0">
                <a:effectLst>
                  <a:outerShdw blurRad="38100" dist="38100" dir="2700000" algn="tl">
                    <a:srgbClr val="000000">
                      <a:alpha val="43137"/>
                    </a:srgbClr>
                  </a:outerShdw>
                </a:effectLst>
                <a:latin typeface="Consolas" panose="020B0609020204030204" pitchFamily="49" charset="0"/>
              </a:rPr>
              <a:t> = average(x, y);</a:t>
            </a:r>
          </a:p>
          <a:p>
            <a:r>
              <a:rPr lang="en-US" altLang="zh-CN" dirty="0">
                <a:effectLst>
                  <a:outerShdw blurRad="38100" dist="38100" dir="2700000" algn="tl">
                    <a:srgbClr val="000000">
                      <a:alpha val="43137"/>
                    </a:srgbClr>
                  </a:outerShdw>
                </a:effectLst>
                <a:latin typeface="Consolas" panose="020B0609020204030204" pitchFamily="49" charset="0"/>
              </a:rPr>
              <a:t>}</a:t>
            </a:r>
            <a:endParaRPr lang="zh-CN" altLang="en-US" dirty="0">
              <a:effectLst>
                <a:outerShdw blurRad="38100" dist="38100" dir="2700000" algn="tl">
                  <a:srgbClr val="000000">
                    <a:alpha val="43137"/>
                  </a:srgbClr>
                </a:outerShdw>
              </a:effectLst>
              <a:latin typeface="Consolas" panose="020B0609020204030204" pitchFamily="49" charset="0"/>
            </a:endParaRPr>
          </a:p>
        </p:txBody>
      </p:sp>
      <p:sp>
        <p:nvSpPr>
          <p:cNvPr id="5" name="文本框 4"/>
          <p:cNvSpPr txBox="1"/>
          <p:nvPr/>
        </p:nvSpPr>
        <p:spPr>
          <a:xfrm>
            <a:off x="5867400" y="2736894"/>
            <a:ext cx="6172200" cy="1938992"/>
          </a:xfrm>
          <a:prstGeom prst="rect">
            <a:avLst/>
          </a:prstGeom>
          <a:noFill/>
        </p:spPr>
        <p:txBody>
          <a:bodyPr wrap="square" rtlCol="0">
            <a:spAutoFit/>
          </a:bodyPr>
          <a:lstStyle/>
          <a:p>
            <a:r>
              <a:rPr lang="en-US" altLang="zh-CN" dirty="0">
                <a:effectLst>
                  <a:outerShdw blurRad="38100" dist="38100" dir="2700000" algn="tl">
                    <a:srgbClr val="000000">
                      <a:alpha val="43137"/>
                    </a:srgbClr>
                  </a:outerShdw>
                </a:effectLst>
                <a:latin typeface="Consolas" panose="020B0609020204030204" pitchFamily="49" charset="0"/>
              </a:rPr>
              <a:t>double average(double x, double y)</a:t>
            </a:r>
          </a:p>
          <a:p>
            <a:r>
              <a:rPr lang="en-US" altLang="zh-CN" dirty="0">
                <a:effectLst>
                  <a:outerShdw blurRad="38100" dist="38100" dir="2700000" algn="tl">
                    <a:srgbClr val="000000">
                      <a:alpha val="43137"/>
                    </a:srgbClr>
                  </a:outerShdw>
                </a:effectLst>
                <a:latin typeface="Consolas" panose="020B0609020204030204" pitchFamily="49" charset="0"/>
              </a:rPr>
              <a:t>{</a:t>
            </a:r>
          </a:p>
          <a:p>
            <a:r>
              <a:rPr lang="en-US" altLang="zh-CN" dirty="0">
                <a:effectLst>
                  <a:outerShdw blurRad="38100" dist="38100" dir="2700000" algn="tl">
                    <a:srgbClr val="000000">
                      <a:alpha val="43137"/>
                    </a:srgbClr>
                  </a:outerShdw>
                </a:effectLst>
                <a:latin typeface="Consolas" panose="020B0609020204030204" pitchFamily="49" charset="0"/>
              </a:rPr>
              <a:t>   …</a:t>
            </a:r>
          </a:p>
          <a:p>
            <a:r>
              <a:rPr lang="en-US" altLang="zh-CN" dirty="0">
                <a:effectLst>
                  <a:outerShdw blurRad="38100" dist="38100" dir="2700000" algn="tl">
                    <a:srgbClr val="000000">
                      <a:alpha val="43137"/>
                    </a:srgbClr>
                  </a:outerShdw>
                </a:effectLst>
                <a:latin typeface="Consolas" panose="020B0609020204030204" pitchFamily="49" charset="0"/>
              </a:rPr>
              <a:t>   </a:t>
            </a:r>
            <a:r>
              <a:rPr lang="en-US" altLang="zh-CN" b="1" i="1" dirty="0">
                <a:solidFill>
                  <a:srgbClr val="FF0000"/>
                </a:solidFill>
                <a:effectLst>
                  <a:outerShdw blurRad="38100" dist="38100" dir="2700000" algn="tl">
                    <a:srgbClr val="000000">
                      <a:alpha val="43137"/>
                    </a:srgbClr>
                  </a:outerShdw>
                </a:effectLst>
                <a:latin typeface="Consolas" panose="020B0609020204030204" pitchFamily="49" charset="0"/>
              </a:rPr>
              <a:t>return (x + y) / 2.0;</a:t>
            </a:r>
          </a:p>
          <a:p>
            <a:r>
              <a:rPr lang="en-US" altLang="zh-CN" dirty="0">
                <a:effectLst>
                  <a:outerShdw blurRad="38100" dist="38100" dir="2700000" algn="tl">
                    <a:srgbClr val="000000">
                      <a:alpha val="43137"/>
                    </a:srgbClr>
                  </a:outerShdw>
                </a:effectLst>
                <a:latin typeface="Consolas" panose="020B0609020204030204" pitchFamily="49" charset="0"/>
              </a:rPr>
              <a:t>}</a:t>
            </a:r>
            <a:endParaRPr lang="zh-CN" altLang="en-US" dirty="0">
              <a:effectLst>
                <a:outerShdw blurRad="38100" dist="38100" dir="2700000" algn="tl">
                  <a:srgbClr val="000000">
                    <a:alpha val="43137"/>
                  </a:srgbClr>
                </a:outerShdw>
              </a:effectLst>
              <a:latin typeface="Consolas" panose="020B0609020204030204" pitchFamily="49" charset="0"/>
            </a:endParaRPr>
          </a:p>
        </p:txBody>
      </p:sp>
      <p:cxnSp>
        <p:nvCxnSpPr>
          <p:cNvPr id="7" name="直接箭头连接符 6"/>
          <p:cNvCxnSpPr/>
          <p:nvPr/>
        </p:nvCxnSpPr>
        <p:spPr bwMode="auto">
          <a:xfrm flipV="1">
            <a:off x="4724400" y="3200400"/>
            <a:ext cx="2438400" cy="7620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bwMode="auto">
          <a:xfrm>
            <a:off x="7315200" y="3200400"/>
            <a:ext cx="0" cy="7620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1" name="直接箭头连接符 10"/>
          <p:cNvCxnSpPr/>
          <p:nvPr/>
        </p:nvCxnSpPr>
        <p:spPr bwMode="auto">
          <a:xfrm flipH="1">
            <a:off x="4762500" y="4114800"/>
            <a:ext cx="1562100" cy="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sp>
        <p:nvSpPr>
          <p:cNvPr id="14" name="圆角矩形标注 13"/>
          <p:cNvSpPr/>
          <p:nvPr/>
        </p:nvSpPr>
        <p:spPr bwMode="auto">
          <a:xfrm>
            <a:off x="2400300" y="2706510"/>
            <a:ext cx="6934200" cy="2095500"/>
          </a:xfrm>
          <a:prstGeom prst="wedgeRoundRectCallout">
            <a:avLst>
              <a:gd name="adj1" fmla="val -50505"/>
              <a:gd name="adj2" fmla="val -8798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请大家注意“完成”这个词，这并不总是意味着执行到函数的最后一条语句才算完成。实际上，函数只要完成了所需要的运算</a:t>
            </a:r>
            <a:r>
              <a:rPr lang="en-US" altLang="zh-CN">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功能，那么它能在内部的任何地方返回。</a:t>
            </a:r>
            <a:endParaRPr lang="zh-CN" altLang="en-US"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89008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9.4 return</a:t>
            </a:r>
            <a:r>
              <a:rPr lang="zh-CN" altLang="en-US" dirty="0"/>
              <a:t>语句</a:t>
            </a:r>
          </a:p>
        </p:txBody>
      </p:sp>
      <p:sp>
        <p:nvSpPr>
          <p:cNvPr id="3" name="内容占位符 2"/>
          <p:cNvSpPr>
            <a:spLocks noGrp="1"/>
          </p:cNvSpPr>
          <p:nvPr>
            <p:ph idx="1"/>
          </p:nvPr>
        </p:nvSpPr>
        <p:spPr/>
        <p:txBody>
          <a:bodyPr/>
          <a:lstStyle/>
          <a:p>
            <a:r>
              <a:rPr lang="en-US" altLang="zh-CN" sz="2400" dirty="0"/>
              <a:t>return</a:t>
            </a:r>
            <a:r>
              <a:rPr lang="zh-CN" altLang="en-US" sz="2400" dirty="0"/>
              <a:t>语句的格式如下：</a:t>
            </a:r>
            <a:endParaRPr lang="en-US" altLang="zh-CN" sz="2400" dirty="0"/>
          </a:p>
          <a:p>
            <a:pPr>
              <a:lnSpc>
                <a:spcPct val="80000"/>
              </a:lnSpc>
              <a:spcBef>
                <a:spcPts val="1200"/>
              </a:spcBef>
              <a:buNone/>
            </a:pPr>
            <a:endParaRPr lang="en-US" altLang="zh-CN" sz="2400" dirty="0"/>
          </a:p>
          <a:p>
            <a:pPr>
              <a:lnSpc>
                <a:spcPct val="80000"/>
              </a:lnSpc>
              <a:spcBef>
                <a:spcPts val="1200"/>
              </a:spcBef>
              <a:buNone/>
            </a:pPr>
            <a:r>
              <a:rPr lang="en-US" altLang="zh-CN" sz="2400" dirty="0"/>
              <a:t>			</a:t>
            </a:r>
            <a:r>
              <a:rPr lang="en-US" altLang="zh-CN" sz="3200" b="1" i="1" dirty="0">
                <a:solidFill>
                  <a:srgbClr val="FF0000"/>
                </a:solidFill>
              </a:rPr>
              <a:t>return [</a:t>
            </a:r>
            <a:r>
              <a:rPr lang="zh-CN" altLang="en-US" sz="3200" b="1" i="1" dirty="0">
                <a:solidFill>
                  <a:srgbClr val="FF0000"/>
                </a:solidFill>
              </a:rPr>
              <a:t>表达式</a:t>
            </a:r>
            <a:r>
              <a:rPr lang="en-US" altLang="zh-CN" sz="3200" b="1" i="1" dirty="0">
                <a:solidFill>
                  <a:srgbClr val="FF0000"/>
                </a:solidFill>
              </a:rPr>
              <a:t>]</a:t>
            </a:r>
            <a:r>
              <a:rPr lang="zh-CN" altLang="en-US" sz="3200" b="1" i="1" dirty="0">
                <a:solidFill>
                  <a:srgbClr val="FF0000"/>
                </a:solidFill>
              </a:rPr>
              <a:t> </a:t>
            </a:r>
            <a:r>
              <a:rPr lang="en-US" altLang="zh-CN" sz="3200" b="1" i="1" dirty="0">
                <a:solidFill>
                  <a:srgbClr val="FF0000"/>
                </a:solidFill>
              </a:rPr>
              <a:t>;</a:t>
            </a:r>
          </a:p>
          <a:p>
            <a:pPr>
              <a:lnSpc>
                <a:spcPct val="80000"/>
              </a:lnSpc>
              <a:spcBef>
                <a:spcPts val="1200"/>
              </a:spcBef>
              <a:buNone/>
            </a:pPr>
            <a:endParaRPr lang="en-US" altLang="zh-CN" sz="2400" dirty="0"/>
          </a:p>
          <a:p>
            <a:r>
              <a:rPr lang="zh-CN" altLang="en-US" sz="2400" dirty="0"/>
              <a:t>例如：</a:t>
            </a:r>
            <a:endParaRPr lang="en-US" altLang="zh-CN" sz="2400" dirty="0"/>
          </a:p>
          <a:p>
            <a:pPr>
              <a:lnSpc>
                <a:spcPct val="80000"/>
              </a:lnSpc>
              <a:spcBef>
                <a:spcPts val="1200"/>
              </a:spcBef>
              <a:buNone/>
            </a:pPr>
            <a:r>
              <a:rPr lang="en-US" altLang="zh-CN" sz="2400" dirty="0"/>
              <a:t>	return 0;</a:t>
            </a:r>
          </a:p>
          <a:p>
            <a:pPr>
              <a:lnSpc>
                <a:spcPct val="80000"/>
              </a:lnSpc>
              <a:buNone/>
            </a:pPr>
            <a:r>
              <a:rPr lang="en-US" altLang="zh-CN" sz="2400" dirty="0"/>
              <a:t>	return status;</a:t>
            </a:r>
          </a:p>
          <a:p>
            <a:pPr>
              <a:lnSpc>
                <a:spcPct val="80000"/>
              </a:lnSpc>
              <a:buNone/>
            </a:pPr>
            <a:r>
              <a:rPr lang="en-US" altLang="zh-CN" sz="2400" dirty="0"/>
              <a:t>	return n &gt;= 0 ? n : 0;</a:t>
            </a:r>
          </a:p>
        </p:txBody>
      </p:sp>
      <p:sp>
        <p:nvSpPr>
          <p:cNvPr id="4" name="圆角矩形标注 3"/>
          <p:cNvSpPr/>
          <p:nvPr/>
        </p:nvSpPr>
        <p:spPr bwMode="auto">
          <a:xfrm>
            <a:off x="6477000" y="1371600"/>
            <a:ext cx="4267200" cy="1736035"/>
          </a:xfrm>
          <a:prstGeom prst="wedgeRoundRectCallout">
            <a:avLst>
              <a:gd name="adj1" fmla="val -61756"/>
              <a:gd name="adj2" fmla="val 1865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表达式是可选的，只有非</a:t>
            </a:r>
            <a:r>
              <a:rPr lang="en-US" altLang="zh-CN">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void</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返回类型的函数必须有，否则就不应该有。</a:t>
            </a:r>
            <a:endParaRPr lang="zh-CN" altLang="en-US"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6477000" y="4038600"/>
            <a:ext cx="4120055" cy="1981200"/>
          </a:xfrm>
          <a:prstGeom prst="wedgeRoundRectCallout">
            <a:avLst>
              <a:gd name="adj1" fmla="val -72104"/>
              <a:gd name="adj2" fmla="val -9436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如果表达式的类型和函数的返回类型不匹配，那么系统将会把表达式的类型隐式转换成返回类型。</a:t>
            </a:r>
            <a:endParaRPr lang="en-US" altLang="zh-CN"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65428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1362" name="Title 1"/>
          <p:cNvSpPr>
            <a:spLocks noGrp="1"/>
          </p:cNvSpPr>
          <p:nvPr>
            <p:ph type="title" idx="4294967295"/>
          </p:nvPr>
        </p:nvSpPr>
        <p:spPr>
          <a:xfrm>
            <a:off x="1863724" y="436562"/>
            <a:ext cx="8540750" cy="603250"/>
          </a:xfrm>
        </p:spPr>
        <p:txBody>
          <a:bodyPr vert="horz" wrap="square" lIns="92075" tIns="46038" rIns="92075" bIns="46038" numCol="1" anchor="ctr" anchorCtr="0" compatLnSpc="1">
            <a:prstTxWarp prst="textNoShape">
              <a:avLst/>
            </a:prstTxWarp>
          </a:bodyPr>
          <a:lstStyle/>
          <a:p>
            <a:r>
              <a:rPr lang="en-US" altLang="zh-CN" sz="4400" dirty="0"/>
              <a:t>return</a:t>
            </a:r>
            <a:r>
              <a:rPr lang="zh-CN" altLang="en-US" sz="4400" dirty="0"/>
              <a:t>语句</a:t>
            </a:r>
            <a:endParaRPr lang="en-US" altLang="zh-CN" sz="4400" dirty="0"/>
          </a:p>
        </p:txBody>
      </p:sp>
      <p:sp>
        <p:nvSpPr>
          <p:cNvPr id="271363" name="Content Placeholder 2"/>
          <p:cNvSpPr>
            <a:spLocks noGrp="1"/>
          </p:cNvSpPr>
          <p:nvPr>
            <p:ph idx="4294967295"/>
          </p:nvPr>
        </p:nvSpPr>
        <p:spPr>
          <a:xfrm>
            <a:off x="304800" y="1295400"/>
            <a:ext cx="11658599" cy="5181600"/>
          </a:xfrm>
        </p:spPr>
        <p:txBody>
          <a:bodyPr vert="horz" wrap="square" lIns="92075" tIns="46038" rIns="92075" bIns="46038" numCol="1" anchor="t" anchorCtr="0" compatLnSpc="1">
            <a:prstTxWarp prst="textNoShape">
              <a:avLst/>
            </a:prstTxWarp>
          </a:bodyPr>
          <a:lstStyle/>
          <a:p>
            <a:pPr>
              <a:lnSpc>
                <a:spcPts val="3400"/>
              </a:lnSpc>
              <a:spcBef>
                <a:spcPts val="1200"/>
              </a:spcBef>
            </a:pPr>
            <a:r>
              <a:rPr lang="en-US" altLang="zh-CN" sz="2400" dirty="0">
                <a:latin typeface="Courier New" panose="02070309020205020404" pitchFamily="49" charset="0"/>
                <a:cs typeface="Courier New" panose="02070309020205020404" pitchFamily="49" charset="0"/>
              </a:rPr>
              <a:t>return</a:t>
            </a:r>
            <a:r>
              <a:rPr lang="zh-CN" altLang="en-US" sz="2400" dirty="0">
                <a:latin typeface="Courier New" panose="02070309020205020404" pitchFamily="49" charset="0"/>
                <a:cs typeface="Courier New" panose="02070309020205020404" pitchFamily="49" charset="0"/>
              </a:rPr>
              <a:t>语句可以出现在</a:t>
            </a:r>
            <a:r>
              <a:rPr lang="en-US" altLang="zh-CN" sz="2400" dirty="0">
                <a:latin typeface="Courier New" panose="02070309020205020404" pitchFamily="49" charset="0"/>
                <a:cs typeface="Courier New" panose="02070309020205020404" pitchFamily="49" charset="0"/>
              </a:rPr>
              <a:t>void</a:t>
            </a:r>
            <a:r>
              <a:rPr lang="zh-CN" altLang="en-US" sz="2400" dirty="0">
                <a:latin typeface="Courier New" panose="02070309020205020404" pitchFamily="49" charset="0"/>
                <a:cs typeface="Courier New" panose="02070309020205020404" pitchFamily="49" charset="0"/>
              </a:rPr>
              <a:t>函数的末尾：</a:t>
            </a:r>
          </a:p>
          <a:p>
            <a:pPr lvl="1">
              <a:lnSpc>
                <a:spcPts val="34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void </a:t>
            </a:r>
            <a:r>
              <a:rPr lang="en-US" altLang="zh-CN" dirty="0" err="1">
                <a:latin typeface="Courier New" panose="02070309020205020404" pitchFamily="49" charset="0"/>
                <a:cs typeface="Courier New" panose="02070309020205020404" pitchFamily="49" charset="0"/>
              </a:rPr>
              <a:t>print_pun</a:t>
            </a:r>
            <a:r>
              <a:rPr lang="en-US" altLang="zh-CN" dirty="0">
                <a:latin typeface="Courier New" panose="02070309020205020404" pitchFamily="49" charset="0"/>
                <a:cs typeface="Courier New" panose="02070309020205020404" pitchFamily="49" charset="0"/>
              </a:rPr>
              <a:t>(void)</a:t>
            </a:r>
          </a:p>
          <a:p>
            <a:pPr lvl="1">
              <a:lnSpc>
                <a:spcPts val="34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a:t>
            </a:r>
          </a:p>
          <a:p>
            <a:pPr lvl="1">
              <a:lnSpc>
                <a:spcPts val="34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printf</a:t>
            </a:r>
            <a:r>
              <a:rPr lang="en-US" altLang="zh-CN" dirty="0">
                <a:latin typeface="Courier New" panose="02070309020205020404" pitchFamily="49" charset="0"/>
                <a:cs typeface="Courier New" panose="02070309020205020404" pitchFamily="49" charset="0"/>
              </a:rPr>
              <a:t>("To C, or not to C: that is the question.\n");</a:t>
            </a:r>
          </a:p>
          <a:p>
            <a:pPr lvl="1">
              <a:lnSpc>
                <a:spcPts val="34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    return;   /* OK, but not needed */</a:t>
            </a:r>
          </a:p>
          <a:p>
            <a:pPr lvl="1">
              <a:lnSpc>
                <a:spcPts val="3400"/>
              </a:lnSpc>
              <a:spcBef>
                <a:spcPts val="1200"/>
              </a:spcBef>
              <a:buFont typeface="Wingdings" panose="05000000000000000000" pitchFamily="2" charset="2"/>
              <a:buNone/>
            </a:pPr>
            <a:r>
              <a:rPr lang="en-US" altLang="zh-CN" dirty="0">
                <a:latin typeface="Courier New" panose="02070309020205020404" pitchFamily="49" charset="0"/>
                <a:cs typeface="Courier New" panose="02070309020205020404" pitchFamily="49" charset="0"/>
              </a:rPr>
              <a:t>}</a:t>
            </a:r>
          </a:p>
        </p:txBody>
      </p:sp>
      <p:sp>
        <p:nvSpPr>
          <p:cNvPr id="4" name="圆角矩形标注 3"/>
          <p:cNvSpPr/>
          <p:nvPr/>
        </p:nvSpPr>
        <p:spPr bwMode="auto">
          <a:xfrm>
            <a:off x="6400800" y="4419600"/>
            <a:ext cx="4953000" cy="2057400"/>
          </a:xfrm>
          <a:prstGeom prst="wedgeRoundRectCallout">
            <a:avLst>
              <a:gd name="adj1" fmla="val -60764"/>
              <a:gd name="adj2" fmla="val -5458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lnSpc>
                <a:spcPct val="150000"/>
              </a:lnSpc>
            </a:pP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在</a:t>
            </a:r>
            <a:r>
              <a:rPr lang="en-US" altLang="zh-CN">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void</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返回类型的函数中，如果</a:t>
            </a:r>
            <a:r>
              <a:rPr lang="en-US" altLang="zh-CN">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语句是最后一条，那么这条</a:t>
            </a:r>
            <a:r>
              <a:rPr lang="en-US" altLang="zh-CN">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语句是可以省略的。</a:t>
            </a:r>
            <a:endParaRPr lang="en-US" altLang="zh-CN"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20977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Effect transition="in" filter="blinds(horizontal)">
                                      <p:cBhvr>
                                        <p:cTn id="7" dur="500"/>
                                        <p:tgtEl>
                                          <p:spTgt spid="27136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71363">
                                            <p:txEl>
                                              <p:pRg st="1" end="1"/>
                                            </p:txEl>
                                          </p:spTgt>
                                        </p:tgtEl>
                                        <p:attrNameLst>
                                          <p:attrName>style.visibility</p:attrName>
                                        </p:attrNameLst>
                                      </p:cBhvr>
                                      <p:to>
                                        <p:strVal val="visible"/>
                                      </p:to>
                                    </p:set>
                                    <p:animEffect transition="in" filter="blinds(horizontal)">
                                      <p:cBhvr>
                                        <p:cTn id="10" dur="500"/>
                                        <p:tgtEl>
                                          <p:spTgt spid="27136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71363">
                                            <p:txEl>
                                              <p:pRg st="2" end="2"/>
                                            </p:txEl>
                                          </p:spTgt>
                                        </p:tgtEl>
                                        <p:attrNameLst>
                                          <p:attrName>style.visibility</p:attrName>
                                        </p:attrNameLst>
                                      </p:cBhvr>
                                      <p:to>
                                        <p:strVal val="visible"/>
                                      </p:to>
                                    </p:set>
                                    <p:animEffect transition="in" filter="blinds(horizontal)">
                                      <p:cBhvr>
                                        <p:cTn id="13" dur="500"/>
                                        <p:tgtEl>
                                          <p:spTgt spid="27136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71363">
                                            <p:txEl>
                                              <p:pRg st="3" end="3"/>
                                            </p:txEl>
                                          </p:spTgt>
                                        </p:tgtEl>
                                        <p:attrNameLst>
                                          <p:attrName>style.visibility</p:attrName>
                                        </p:attrNameLst>
                                      </p:cBhvr>
                                      <p:to>
                                        <p:strVal val="visible"/>
                                      </p:to>
                                    </p:set>
                                    <p:animEffect transition="in" filter="blinds(horizontal)">
                                      <p:cBhvr>
                                        <p:cTn id="16" dur="500"/>
                                        <p:tgtEl>
                                          <p:spTgt spid="27136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71363">
                                            <p:txEl>
                                              <p:pRg st="4" end="4"/>
                                            </p:txEl>
                                          </p:spTgt>
                                        </p:tgtEl>
                                        <p:attrNameLst>
                                          <p:attrName>style.visibility</p:attrName>
                                        </p:attrNameLst>
                                      </p:cBhvr>
                                      <p:to>
                                        <p:strVal val="visible"/>
                                      </p:to>
                                    </p:set>
                                    <p:animEffect transition="in" filter="blinds(horizontal)">
                                      <p:cBhvr>
                                        <p:cTn id="19" dur="500"/>
                                        <p:tgtEl>
                                          <p:spTgt spid="27136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71363">
                                            <p:txEl>
                                              <p:pRg st="5" end="5"/>
                                            </p:txEl>
                                          </p:spTgt>
                                        </p:tgtEl>
                                        <p:attrNameLst>
                                          <p:attrName>style.visibility</p:attrName>
                                        </p:attrNameLst>
                                      </p:cBhvr>
                                      <p:to>
                                        <p:strVal val="visible"/>
                                      </p:to>
                                    </p:set>
                                    <p:animEffect transition="in" filter="blinds(horizontal)">
                                      <p:cBhvr>
                                        <p:cTn id="22" dur="500"/>
                                        <p:tgtEl>
                                          <p:spTgt spid="27136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en-US" dirty="0"/>
              <a:t>分析上述代码，可以发现：</a:t>
            </a:r>
            <a:endParaRPr lang="en-US" altLang="zh-CN" dirty="0"/>
          </a:p>
          <a:p>
            <a:pPr lvl="1"/>
            <a:r>
              <a:rPr lang="zh-CN" altLang="en-US" dirty="0"/>
              <a:t>要实现的功能是由一系列相关联的语句构成的；</a:t>
            </a:r>
            <a:endParaRPr lang="en-US" altLang="zh-CN" dirty="0"/>
          </a:p>
          <a:p>
            <a:pPr lvl="1"/>
            <a:r>
              <a:rPr lang="zh-CN" altLang="en-US" dirty="0"/>
              <a:t>这些语句组成了一个功能块；</a:t>
            </a:r>
            <a:endParaRPr lang="en-US" altLang="zh-CN" dirty="0"/>
          </a:p>
          <a:p>
            <a:pPr lvl="1"/>
            <a:r>
              <a:rPr lang="zh-CN" altLang="en-US" dirty="0"/>
              <a:t>这个功能块可能会被多次重复使用；</a:t>
            </a:r>
            <a:endParaRPr lang="en-US" altLang="zh-CN" dirty="0"/>
          </a:p>
          <a:p>
            <a:pPr lvl="1"/>
            <a:r>
              <a:rPr lang="zh-CN" altLang="en-US" dirty="0"/>
              <a:t>每次使用时，功能块的运算模式是不变的，但参与运算的数值可能不同，得到的结果也就不一样。</a:t>
            </a:r>
            <a:endParaRPr lang="en-US" altLang="zh-CN" dirty="0"/>
          </a:p>
          <a:p>
            <a:pPr marL="457200" lvl="1" indent="0">
              <a:buNone/>
            </a:pPr>
            <a:endParaRPr lang="en-US" altLang="zh-CN" dirty="0"/>
          </a:p>
          <a:p>
            <a:r>
              <a:rPr lang="en-US" altLang="zh-CN" sz="2800" dirty="0">
                <a:cs typeface="+mn-cs"/>
              </a:rPr>
              <a:t>C</a:t>
            </a:r>
            <a:r>
              <a:rPr lang="zh-CN" altLang="en-US" sz="2800" dirty="0">
                <a:cs typeface="+mn-cs"/>
              </a:rPr>
              <a:t>语言提供了包装上述功能块的机制，这就是：</a:t>
            </a:r>
            <a:r>
              <a:rPr lang="zh-CN" altLang="en-US" sz="2800" b="1" dirty="0">
                <a:solidFill>
                  <a:srgbClr val="FF0000"/>
                </a:solidFill>
                <a:cs typeface="+mn-cs"/>
              </a:rPr>
              <a:t>函数</a:t>
            </a:r>
            <a:r>
              <a:rPr lang="en-US" altLang="zh-CN" sz="2800" b="1" dirty="0">
                <a:solidFill>
                  <a:srgbClr val="FF0000"/>
                </a:solidFill>
                <a:cs typeface="+mn-cs"/>
              </a:rPr>
              <a:t>(</a:t>
            </a:r>
            <a:r>
              <a:rPr lang="en-US" altLang="zh-CN" sz="2800" b="1" i="1" dirty="0">
                <a:solidFill>
                  <a:srgbClr val="FF0000"/>
                </a:solidFill>
                <a:cs typeface="+mn-cs"/>
              </a:rPr>
              <a:t>function</a:t>
            </a:r>
            <a:r>
              <a:rPr lang="en-US" altLang="zh-CN" sz="2800" b="1" dirty="0">
                <a:solidFill>
                  <a:srgbClr val="FF0000"/>
                </a:solidFill>
                <a:cs typeface="+mn-cs"/>
              </a:rPr>
              <a:t>)</a:t>
            </a:r>
            <a:endParaRPr lang="zh-CN" altLang="en-US" sz="2800" b="1" dirty="0">
              <a:solidFill>
                <a:srgbClr val="FF0000"/>
              </a:solidFill>
              <a:cs typeface="+mn-cs"/>
            </a:endParaRPr>
          </a:p>
        </p:txBody>
      </p:sp>
    </p:spTree>
    <p:extLst>
      <p:ext uri="{BB962C8B-B14F-4D97-AF65-F5344CB8AC3E}">
        <p14:creationId xmlns:p14="http://schemas.microsoft.com/office/powerpoint/2010/main" val="271802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return</a:t>
            </a:r>
            <a:r>
              <a:rPr lang="zh-CN" altLang="en-US" dirty="0"/>
              <a:t>语句</a:t>
            </a:r>
          </a:p>
        </p:txBody>
      </p:sp>
      <p:sp>
        <p:nvSpPr>
          <p:cNvPr id="3" name="内容占位符 2"/>
          <p:cNvSpPr>
            <a:spLocks noGrp="1"/>
          </p:cNvSpPr>
          <p:nvPr>
            <p:ph idx="1"/>
          </p:nvPr>
        </p:nvSpPr>
        <p:spPr/>
        <p:txBody>
          <a:bodyPr/>
          <a:lstStyle/>
          <a:p>
            <a:pPr>
              <a:lnSpc>
                <a:spcPct val="105000"/>
              </a:lnSpc>
              <a:spcBef>
                <a:spcPct val="5000"/>
              </a:spcBef>
            </a:pPr>
            <a:r>
              <a:rPr lang="zh-CN" altLang="en-US" sz="2400" dirty="0">
                <a:cs typeface="Courier New" panose="02070309020205020404" pitchFamily="49" charset="0"/>
              </a:rPr>
              <a:t>这里给出一个函数在中间位置返回的例子。设</a:t>
            </a:r>
            <a:r>
              <a:rPr lang="en-US" altLang="zh-CN" sz="2400" dirty="0" err="1">
                <a:cs typeface="Courier New" panose="02070309020205020404" pitchFamily="49" charset="0"/>
              </a:rPr>
              <a:t>print_int</a:t>
            </a:r>
            <a:r>
              <a:rPr lang="zh-CN" altLang="en-US" sz="2400" dirty="0">
                <a:cs typeface="Courier New" panose="02070309020205020404" pitchFamily="49" charset="0"/>
              </a:rPr>
              <a:t>函数要打印</a:t>
            </a:r>
            <a:r>
              <a:rPr lang="en-US" altLang="zh-CN" sz="2400" dirty="0">
                <a:cs typeface="Courier New" panose="02070309020205020404" pitchFamily="49" charset="0"/>
              </a:rPr>
              <a:t>1-1000</a:t>
            </a:r>
            <a:r>
              <a:rPr lang="zh-CN" altLang="en-US" sz="2400" dirty="0">
                <a:cs typeface="Courier New" panose="02070309020205020404" pitchFamily="49" charset="0"/>
              </a:rPr>
              <a:t>之间的正整数：</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void </a:t>
            </a:r>
            <a:r>
              <a:rPr lang="en-US" altLang="zh-CN" sz="2800" dirty="0" err="1">
                <a:cs typeface="Courier New" panose="02070309020205020404" pitchFamily="49" charset="0"/>
              </a:rPr>
              <a:t>print_int</a:t>
            </a:r>
            <a:r>
              <a:rPr lang="en-US" altLang="zh-CN" sz="2800" dirty="0">
                <a:cs typeface="Courier New" panose="02070309020205020404" pitchFamily="49" charset="0"/>
              </a:rPr>
              <a:t>(</a:t>
            </a:r>
            <a:r>
              <a:rPr lang="en-US" altLang="zh-CN" sz="2800" dirty="0" err="1">
                <a:cs typeface="Courier New" panose="02070309020205020404" pitchFamily="49" charset="0"/>
              </a:rPr>
              <a:t>int</a:t>
            </a:r>
            <a:r>
              <a:rPr lang="en-US" altLang="zh-CN" sz="2800" dirty="0">
                <a:cs typeface="Courier New" panose="02070309020205020404" pitchFamily="49" charset="0"/>
              </a:rPr>
              <a:t> </a:t>
            </a:r>
            <a:r>
              <a:rPr lang="en-US" altLang="zh-CN" sz="2800" dirty="0" err="1">
                <a:cs typeface="Courier New" panose="02070309020205020404" pitchFamily="49" charset="0"/>
              </a:rPr>
              <a:t>i</a:t>
            </a: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	  if (</a:t>
            </a:r>
            <a:r>
              <a:rPr lang="en-US" altLang="zh-CN" sz="2800" dirty="0" err="1">
                <a:cs typeface="Courier New" panose="02070309020205020404" pitchFamily="49" charset="0"/>
              </a:rPr>
              <a:t>i</a:t>
            </a:r>
            <a:r>
              <a:rPr lang="en-US" altLang="zh-CN" sz="2800" dirty="0">
                <a:cs typeface="Courier New" panose="02070309020205020404" pitchFamily="49" charset="0"/>
              </a:rPr>
              <a:t> &lt; 0)    </a:t>
            </a:r>
            <a:r>
              <a:rPr lang="en-US" altLang="zh-CN" sz="2800" b="1" i="1" dirty="0">
                <a:solidFill>
                  <a:srgbClr val="FF0000"/>
                </a:solidFill>
                <a:cs typeface="Courier New" panose="02070309020205020404" pitchFamily="49" charset="0"/>
              </a:rPr>
              <a:t>return</a:t>
            </a:r>
            <a:r>
              <a:rPr lang="en-US" altLang="zh-CN" sz="2800" dirty="0">
                <a:cs typeface="Courier New" panose="02070309020205020404" pitchFamily="49" charset="0"/>
              </a:rPr>
              <a:t>;</a:t>
            </a:r>
          </a:p>
          <a:p>
            <a:pPr lvl="1">
              <a:lnSpc>
                <a:spcPct val="105000"/>
              </a:lnSpc>
              <a:spcBef>
                <a:spcPct val="5000"/>
              </a:spcBef>
              <a:buNone/>
            </a:pPr>
            <a:r>
              <a:rPr lang="en-US" altLang="zh-CN" sz="2800" dirty="0">
                <a:cs typeface="Courier New" panose="02070309020205020404" pitchFamily="49" charset="0"/>
              </a:rPr>
              <a:t>		 if (</a:t>
            </a:r>
            <a:r>
              <a:rPr lang="en-US" altLang="zh-CN" sz="2800" dirty="0" err="1">
                <a:cs typeface="Courier New" panose="02070309020205020404" pitchFamily="49" charset="0"/>
              </a:rPr>
              <a:t>i</a:t>
            </a:r>
            <a:r>
              <a:rPr lang="en-US" altLang="zh-CN" sz="2800" dirty="0">
                <a:cs typeface="Courier New" panose="02070309020205020404" pitchFamily="49" charset="0"/>
              </a:rPr>
              <a:t> &gt; 1000) </a:t>
            </a:r>
            <a:r>
              <a:rPr lang="en-US" altLang="zh-CN" sz="2800" b="1" i="1" dirty="0">
                <a:solidFill>
                  <a:srgbClr val="FF0000"/>
                </a:solidFill>
                <a:cs typeface="Courier New" panose="02070309020205020404" pitchFamily="49" charset="0"/>
              </a:rPr>
              <a:t>return</a:t>
            </a: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	  </a:t>
            </a:r>
            <a:r>
              <a:rPr lang="en-US" altLang="zh-CN" sz="2800" dirty="0" err="1">
                <a:cs typeface="Courier New" panose="02070309020205020404" pitchFamily="49" charset="0"/>
              </a:rPr>
              <a:t>printf</a:t>
            </a:r>
            <a:r>
              <a:rPr lang="en-US" altLang="zh-CN" sz="2800" dirty="0">
                <a:cs typeface="Courier New" panose="02070309020205020404" pitchFamily="49" charset="0"/>
              </a:rPr>
              <a:t>("%d", </a:t>
            </a:r>
            <a:r>
              <a:rPr lang="en-US" altLang="zh-CN" sz="2800" dirty="0" err="1">
                <a:cs typeface="Courier New" panose="02070309020205020404" pitchFamily="49" charset="0"/>
              </a:rPr>
              <a:t>i</a:t>
            </a:r>
            <a:r>
              <a:rPr lang="en-US" altLang="zh-CN" sz="2800" dirty="0">
                <a:cs typeface="Courier New" panose="02070309020205020404" pitchFamily="49" charset="0"/>
              </a:rPr>
              <a:t>);</a:t>
            </a:r>
          </a:p>
          <a:p>
            <a:pPr lvl="1">
              <a:lnSpc>
                <a:spcPct val="105000"/>
              </a:lnSpc>
              <a:spcBef>
                <a:spcPct val="5000"/>
              </a:spcBef>
              <a:buFont typeface="Wingdings" panose="05000000000000000000" pitchFamily="2" charset="2"/>
              <a:buNone/>
            </a:pPr>
            <a:r>
              <a:rPr lang="en-US" altLang="zh-CN" sz="2800" dirty="0">
                <a:cs typeface="Courier New" panose="02070309020205020404" pitchFamily="49" charset="0"/>
              </a:rPr>
              <a:t>} </a:t>
            </a:r>
          </a:p>
        </p:txBody>
      </p:sp>
      <p:sp>
        <p:nvSpPr>
          <p:cNvPr id="4" name="圆角矩形标注 3"/>
          <p:cNvSpPr/>
          <p:nvPr/>
        </p:nvSpPr>
        <p:spPr bwMode="auto">
          <a:xfrm>
            <a:off x="6629400" y="2057401"/>
            <a:ext cx="3733800" cy="990600"/>
          </a:xfrm>
          <a:prstGeom prst="wedgeRoundRectCallout">
            <a:avLst>
              <a:gd name="adj1" fmla="val -64796"/>
              <a:gd name="adj2" fmla="val 5197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这个例子还示意了在函数中可以有多条</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语句的情况。</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6629400" y="3238502"/>
            <a:ext cx="3733800" cy="990600"/>
          </a:xfrm>
          <a:prstGeom prst="wedgeRoundRectCallout">
            <a:avLst>
              <a:gd name="adj1" fmla="val -65134"/>
              <a:gd name="adj2" fmla="val -213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问题：这个函数可以优化吗？</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6629400" y="4424597"/>
            <a:ext cx="3733800" cy="990600"/>
          </a:xfrm>
          <a:prstGeom prst="wedgeRoundRectCallout">
            <a:avLst>
              <a:gd name="adj1" fmla="val -63614"/>
              <a:gd name="adj2" fmla="val -54977"/>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两条</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if</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语句合并为：</a:t>
            </a:r>
            <a:endPar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a:p>
            <a:pPr lvl="0" algn="just"/>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if (i &lt; 0 || i &gt; 1000) return;</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pic>
        <p:nvPicPr>
          <p:cNvPr id="7" name="图片 6" descr="【&lt;strong&gt;点赞&lt;/strong&gt;图标_&lt;strong&gt;点赞&lt;/strong&gt;图标图片_&lt;strong&gt;点赞&lt;/strong&gt;图标大全_&lt;strong&gt;点赞&lt;/strong&gt;图标下载】- 翼虎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39400" y="4538897"/>
            <a:ext cx="952500" cy="762000"/>
          </a:xfrm>
          <a:prstGeom prst="rect">
            <a:avLst/>
          </a:prstGeom>
        </p:spPr>
      </p:pic>
    </p:spTree>
    <p:extLst>
      <p:ext uri="{BB962C8B-B14F-4D97-AF65-F5344CB8AC3E}">
        <p14:creationId xmlns:p14="http://schemas.microsoft.com/office/powerpoint/2010/main" val="397329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函数的定义和调用</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函数声明</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实际参数</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rPr>
              <a:t>return</a:t>
            </a: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语句</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000066"/>
                </a:solidFill>
                <a:effectLst>
                  <a:outerShdw blurRad="38100" dist="38100" dir="2700000" algn="tl">
                    <a:srgbClr val="C0C0C0"/>
                  </a:outerShdw>
                </a:effectLst>
                <a:latin typeface="方正姚体" pitchFamily="2" charset="-122"/>
                <a:ea typeface="方正姚体" pitchFamily="2" charset="-122"/>
              </a:rPr>
              <a:t>程序终止</a:t>
            </a:r>
            <a:endParaRPr kumimoji="1" lang="en-US" altLang="zh-CN" sz="3200" b="1" dirty="0">
              <a:solidFill>
                <a:srgbClr val="000066"/>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99"/>
                </a:solidFill>
                <a:effectLst>
                  <a:outerShdw blurRad="38100" dist="38100" dir="2700000" algn="tl">
                    <a:srgbClr val="C0C0C0"/>
                  </a:outerShdw>
                </a:effectLst>
                <a:latin typeface="方正姚体" pitchFamily="2" charset="-122"/>
                <a:ea typeface="方正姚体" pitchFamily="2" charset="-122"/>
              </a:rPr>
              <a:t>递归</a:t>
            </a:r>
          </a:p>
        </p:txBody>
      </p:sp>
    </p:spTree>
    <p:extLst>
      <p:ext uri="{BB962C8B-B14F-4D97-AF65-F5344CB8AC3E}">
        <p14:creationId xmlns:p14="http://schemas.microsoft.com/office/powerpoint/2010/main" val="2968676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9.5 </a:t>
            </a:r>
            <a:r>
              <a:rPr lang="zh-CN" altLang="en-US" dirty="0"/>
              <a:t>程序终止</a:t>
            </a:r>
          </a:p>
        </p:txBody>
      </p:sp>
      <p:sp>
        <p:nvSpPr>
          <p:cNvPr id="3" name="内容占位符 2"/>
          <p:cNvSpPr>
            <a:spLocks noGrp="1"/>
          </p:cNvSpPr>
          <p:nvPr>
            <p:ph idx="1"/>
          </p:nvPr>
        </p:nvSpPr>
        <p:spPr/>
        <p:txBody>
          <a:bodyPr/>
          <a:lstStyle/>
          <a:p>
            <a:pPr>
              <a:lnSpc>
                <a:spcPct val="110000"/>
              </a:lnSpc>
              <a:spcBef>
                <a:spcPct val="10000"/>
              </a:spcBef>
            </a:pPr>
            <a:r>
              <a:rPr lang="zh-CN" altLang="en-US" sz="2800" dirty="0"/>
              <a:t>在</a:t>
            </a:r>
            <a:r>
              <a:rPr lang="en-US" altLang="zh-CN" sz="2800" dirty="0"/>
              <a:t>main</a:t>
            </a:r>
            <a:r>
              <a:rPr lang="zh-CN" altLang="en-US" sz="2800" dirty="0"/>
              <a:t>函数中执行</a:t>
            </a:r>
            <a:r>
              <a:rPr lang="en-US" altLang="zh-CN" sz="2800" dirty="0"/>
              <a:t>return</a:t>
            </a:r>
            <a:r>
              <a:rPr lang="zh-CN" altLang="en-US" sz="2800" dirty="0"/>
              <a:t>会终止程序。</a:t>
            </a:r>
            <a:endParaRPr lang="en-US" altLang="zh-CN" sz="2800" dirty="0"/>
          </a:p>
          <a:p>
            <a:pPr>
              <a:lnSpc>
                <a:spcPct val="110000"/>
              </a:lnSpc>
              <a:spcBef>
                <a:spcPct val="10000"/>
              </a:spcBef>
            </a:pPr>
            <a:r>
              <a:rPr lang="zh-CN" altLang="en-US" sz="2800" dirty="0"/>
              <a:t>正常情况下，</a:t>
            </a:r>
            <a:r>
              <a:rPr lang="en-US" altLang="zh-CN" sz="2800" dirty="0">
                <a:cs typeface="Courier New" panose="02070309020205020404" pitchFamily="49" charset="0"/>
              </a:rPr>
              <a:t>main</a:t>
            </a:r>
            <a:r>
              <a:rPr lang="zh-CN" altLang="en-US" sz="2800" dirty="0">
                <a:cs typeface="Courier New" panose="02070309020205020404" pitchFamily="49" charset="0"/>
              </a:rPr>
              <a:t>的返回类型是</a:t>
            </a:r>
            <a:r>
              <a:rPr lang="en-US" altLang="zh-CN" sz="2800" dirty="0" err="1"/>
              <a:t>int</a:t>
            </a:r>
            <a:r>
              <a:rPr lang="zh-CN" altLang="en-US" sz="2800" dirty="0"/>
              <a:t>：</a:t>
            </a:r>
          </a:p>
          <a:p>
            <a:pPr lvl="1">
              <a:lnSpc>
                <a:spcPct val="110000"/>
              </a:lnSpc>
              <a:spcBef>
                <a:spcPct val="10000"/>
              </a:spcBef>
              <a:buFont typeface="Wingdings" panose="05000000000000000000" pitchFamily="2" charset="2"/>
              <a:buNone/>
            </a:pPr>
            <a:r>
              <a:rPr lang="en-US" altLang="zh-CN" sz="2800" b="1" i="1" dirty="0" err="1">
                <a:solidFill>
                  <a:srgbClr val="FF0000"/>
                </a:solidFill>
              </a:rPr>
              <a:t>int</a:t>
            </a:r>
            <a:r>
              <a:rPr lang="en-US" altLang="zh-CN" sz="2800" b="1" i="1" dirty="0">
                <a:solidFill>
                  <a:srgbClr val="FF0000"/>
                </a:solidFill>
              </a:rPr>
              <a:t> main(void)</a:t>
            </a:r>
          </a:p>
          <a:p>
            <a:pPr lvl="1">
              <a:lnSpc>
                <a:spcPct val="110000"/>
              </a:lnSpc>
              <a:spcBef>
                <a:spcPct val="10000"/>
              </a:spcBef>
              <a:buFont typeface="Wingdings" panose="05000000000000000000" pitchFamily="2" charset="2"/>
              <a:buNone/>
            </a:pPr>
            <a:r>
              <a:rPr lang="en-US" altLang="zh-CN" sz="2800" b="1" i="1" dirty="0">
                <a:solidFill>
                  <a:srgbClr val="FF0000"/>
                </a:solidFill>
              </a:rPr>
              <a:t>{</a:t>
            </a:r>
          </a:p>
          <a:p>
            <a:pPr lvl="1">
              <a:lnSpc>
                <a:spcPct val="110000"/>
              </a:lnSpc>
              <a:spcBef>
                <a:spcPct val="10000"/>
              </a:spcBef>
              <a:buFont typeface="Wingdings" panose="05000000000000000000" pitchFamily="2" charset="2"/>
              <a:buNone/>
            </a:pPr>
            <a:r>
              <a:rPr lang="en-US" altLang="zh-CN" sz="2800" b="1" i="1" dirty="0">
                <a:solidFill>
                  <a:srgbClr val="FF0000"/>
                </a:solidFill>
              </a:rPr>
              <a:t>	  …</a:t>
            </a:r>
          </a:p>
          <a:p>
            <a:pPr lvl="1">
              <a:lnSpc>
                <a:spcPct val="110000"/>
              </a:lnSpc>
              <a:spcBef>
                <a:spcPct val="10000"/>
              </a:spcBef>
              <a:buFont typeface="Wingdings" panose="05000000000000000000" pitchFamily="2" charset="2"/>
              <a:buNone/>
            </a:pPr>
            <a:r>
              <a:rPr lang="en-US" altLang="zh-CN" sz="2800" b="1" i="1" dirty="0">
                <a:solidFill>
                  <a:srgbClr val="FF0000"/>
                </a:solidFill>
              </a:rPr>
              <a:t>   return 0;</a:t>
            </a:r>
          </a:p>
          <a:p>
            <a:pPr lvl="1">
              <a:lnSpc>
                <a:spcPct val="110000"/>
              </a:lnSpc>
              <a:spcBef>
                <a:spcPct val="10000"/>
              </a:spcBef>
              <a:buFont typeface="Wingdings" panose="05000000000000000000" pitchFamily="2" charset="2"/>
              <a:buNone/>
            </a:pPr>
            <a:r>
              <a:rPr lang="en-US" altLang="zh-CN" sz="2800" b="1" i="1" dirty="0">
                <a:solidFill>
                  <a:srgbClr val="FF0000"/>
                </a:solidFill>
              </a:rPr>
              <a:t>}</a:t>
            </a:r>
          </a:p>
        </p:txBody>
      </p:sp>
      <p:cxnSp>
        <p:nvCxnSpPr>
          <p:cNvPr id="5" name="直接箭头连接符 4"/>
          <p:cNvCxnSpPr/>
          <p:nvPr/>
        </p:nvCxnSpPr>
        <p:spPr bwMode="auto">
          <a:xfrm>
            <a:off x="1143000" y="2819400"/>
            <a:ext cx="1752600" cy="121920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
        <p:nvSpPr>
          <p:cNvPr id="6" name="圆角矩形标注 5"/>
          <p:cNvSpPr/>
          <p:nvPr/>
        </p:nvSpPr>
        <p:spPr bwMode="auto">
          <a:xfrm>
            <a:off x="4648200" y="2362200"/>
            <a:ext cx="4343400" cy="1676400"/>
          </a:xfrm>
          <a:prstGeom prst="wedgeRoundRectCallout">
            <a:avLst>
              <a:gd name="adj1" fmla="val -63033"/>
              <a:gd name="adj2" fmla="val -35416"/>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多数情况下</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函数没有参数，因此最好把它的参数列表写成</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void</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。当然，如果不写，仅仅是一对</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也是可以的。</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圆角矩形标注 6"/>
          <p:cNvSpPr/>
          <p:nvPr/>
        </p:nvSpPr>
        <p:spPr bwMode="auto">
          <a:xfrm>
            <a:off x="4648200" y="4105940"/>
            <a:ext cx="4343400" cy="2362200"/>
          </a:xfrm>
          <a:prstGeom prst="wedgeRoundRectCallout">
            <a:avLst>
              <a:gd name="adj1" fmla="val -63033"/>
              <a:gd name="adj2" fmla="val -35416"/>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函数返回的值是</a:t>
            </a:r>
            <a:r>
              <a:rPr lang="zh-CN" altLang="en-US" sz="2000" dirty="0">
                <a:solidFill>
                  <a:srgbClr val="FF00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状态码</a:t>
            </a:r>
            <a:r>
              <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，在程序终止时可以检测到状态码。如果程序正常终止，</a:t>
            </a:r>
            <a:r>
              <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函数应该返回</a:t>
            </a:r>
            <a:r>
              <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0</a:t>
            </a:r>
            <a:r>
              <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，否则，可以返回一个非</a:t>
            </a:r>
            <a:r>
              <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0</a:t>
            </a:r>
            <a:r>
              <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值。每一个值代表了一种状态。程序员可以通过检测返回值确定程序是否正常运行。</a:t>
            </a:r>
          </a:p>
        </p:txBody>
      </p:sp>
      <p:sp>
        <p:nvSpPr>
          <p:cNvPr id="8" name="圆角矩形标注 7"/>
          <p:cNvSpPr/>
          <p:nvPr/>
        </p:nvSpPr>
        <p:spPr bwMode="auto">
          <a:xfrm>
            <a:off x="838200" y="5018690"/>
            <a:ext cx="3352800" cy="1001110"/>
          </a:xfrm>
          <a:prstGeom prst="wedgeRoundRectCallout">
            <a:avLst>
              <a:gd name="adj1" fmla="val -12424"/>
              <a:gd name="adj2" fmla="val -10094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执行到</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函数中的</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语句会终止程序。</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476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exit</a:t>
            </a:r>
            <a:r>
              <a:rPr lang="zh-CN" altLang="en-US" dirty="0"/>
              <a:t>函数</a:t>
            </a:r>
          </a:p>
        </p:txBody>
      </p:sp>
      <p:sp>
        <p:nvSpPr>
          <p:cNvPr id="3" name="内容占位符 2"/>
          <p:cNvSpPr>
            <a:spLocks noGrp="1"/>
          </p:cNvSpPr>
          <p:nvPr>
            <p:ph idx="1"/>
          </p:nvPr>
        </p:nvSpPr>
        <p:spPr/>
        <p:txBody>
          <a:bodyPr/>
          <a:lstStyle/>
          <a:p>
            <a:pPr algn="just"/>
            <a:r>
              <a:rPr lang="zh-CN" altLang="en-US" sz="2400" dirty="0"/>
              <a:t>另一种终止程序的方法是调用</a:t>
            </a:r>
            <a:r>
              <a:rPr lang="en-US" altLang="zh-CN" sz="2400" dirty="0"/>
              <a:t>exit</a:t>
            </a:r>
            <a:r>
              <a:rPr lang="zh-CN" altLang="en-US" sz="2400" dirty="0"/>
              <a:t>函数，此函数的原型包含在头文件</a:t>
            </a:r>
            <a:r>
              <a:rPr lang="en-US" altLang="zh-CN" sz="2400" dirty="0" err="1"/>
              <a:t>stdlib.h</a:t>
            </a:r>
            <a:r>
              <a:rPr lang="zh-CN" altLang="en-US" sz="2400" dirty="0"/>
              <a:t>中。例如：</a:t>
            </a:r>
            <a:endParaRPr lang="en-US" altLang="zh-CN" sz="2400" dirty="0"/>
          </a:p>
          <a:p>
            <a:pPr marL="457200" lvl="1" indent="0" algn="just">
              <a:buNone/>
            </a:pPr>
            <a:r>
              <a:rPr lang="en-US" altLang="zh-CN" sz="2800" b="1" i="1" dirty="0">
                <a:solidFill>
                  <a:srgbClr val="FF0000"/>
                </a:solidFill>
              </a:rPr>
              <a:t>exit(0);   /* </a:t>
            </a:r>
            <a:r>
              <a:rPr lang="zh-CN" altLang="en-US" sz="2800" b="1" i="1" dirty="0">
                <a:solidFill>
                  <a:srgbClr val="FF0000"/>
                </a:solidFill>
              </a:rPr>
              <a:t>正常终止</a:t>
            </a:r>
            <a:r>
              <a:rPr lang="en-US" altLang="zh-CN" sz="2800" b="1" i="1" dirty="0">
                <a:solidFill>
                  <a:srgbClr val="FF0000"/>
                </a:solidFill>
              </a:rPr>
              <a:t> */</a:t>
            </a:r>
          </a:p>
          <a:p>
            <a:pPr marL="457200" lvl="1" indent="0" algn="just">
              <a:buNone/>
            </a:pPr>
            <a:r>
              <a:rPr lang="en-US" altLang="zh-CN" sz="2800" b="1" i="1" dirty="0">
                <a:solidFill>
                  <a:srgbClr val="FF0000"/>
                </a:solidFill>
              </a:rPr>
              <a:t>exit(EXIT_SUCCESS); /* EXIT_SUCCESS</a:t>
            </a:r>
            <a:r>
              <a:rPr lang="zh-CN" altLang="en-US" sz="2800" b="1" i="1" dirty="0">
                <a:solidFill>
                  <a:srgbClr val="FF0000"/>
                </a:solidFill>
              </a:rPr>
              <a:t>是</a:t>
            </a:r>
            <a:r>
              <a:rPr lang="en-US" altLang="zh-CN" sz="2800" b="1" i="1" dirty="0">
                <a:solidFill>
                  <a:srgbClr val="FF0000"/>
                </a:solidFill>
              </a:rPr>
              <a:t>0</a:t>
            </a:r>
            <a:r>
              <a:rPr lang="zh-CN" altLang="en-US" sz="2800" b="1" i="1" dirty="0">
                <a:solidFill>
                  <a:srgbClr val="FF0000"/>
                </a:solidFill>
              </a:rPr>
              <a:t>的同意符号 </a:t>
            </a:r>
            <a:r>
              <a:rPr lang="en-US" altLang="zh-CN" sz="2800" b="1" i="1" dirty="0">
                <a:solidFill>
                  <a:srgbClr val="FF0000"/>
                </a:solidFill>
              </a:rPr>
              <a:t>*/</a:t>
            </a:r>
          </a:p>
          <a:p>
            <a:pPr marL="457200" lvl="1" indent="0" algn="just">
              <a:buNone/>
            </a:pPr>
            <a:r>
              <a:rPr lang="en-US" altLang="zh-CN" sz="2800" b="1" i="1" dirty="0">
                <a:solidFill>
                  <a:srgbClr val="FF0000"/>
                </a:solidFill>
              </a:rPr>
              <a:t>exit(EXIT_FAILURE); /* </a:t>
            </a:r>
            <a:r>
              <a:rPr lang="zh-CN" altLang="en-US" sz="2800" b="1" i="1" dirty="0">
                <a:solidFill>
                  <a:srgbClr val="FF0000"/>
                </a:solidFill>
              </a:rPr>
              <a:t>异常终止 </a:t>
            </a:r>
            <a:r>
              <a:rPr lang="en-US" altLang="zh-CN" sz="2800" b="1" i="1" dirty="0">
                <a:solidFill>
                  <a:srgbClr val="FF0000"/>
                </a:solidFill>
              </a:rPr>
              <a:t>*/</a:t>
            </a:r>
          </a:p>
        </p:txBody>
      </p:sp>
      <p:sp>
        <p:nvSpPr>
          <p:cNvPr id="4" name="圆角矩形标注 3"/>
          <p:cNvSpPr/>
          <p:nvPr/>
        </p:nvSpPr>
        <p:spPr bwMode="auto">
          <a:xfrm>
            <a:off x="914400" y="4191000"/>
            <a:ext cx="3962400" cy="1143000"/>
          </a:xfrm>
          <a:prstGeom prst="wedgeRoundRectCallout">
            <a:avLst>
              <a:gd name="adj1" fmla="val -20783"/>
              <a:gd name="adj2" fmla="val -78300"/>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EXIT_SUCCESS</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和</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EXIT_FAILURE</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是定义在</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stdlib.h</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中的宏。</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5105400" y="4191000"/>
            <a:ext cx="2895600" cy="1143000"/>
          </a:xfrm>
          <a:prstGeom prst="wedgeRoundRectCallout">
            <a:avLst>
              <a:gd name="adj1" fmla="val -34576"/>
              <a:gd name="adj2" fmla="val -8216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函数可以在程序任何必要的地方调用。</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8257452" y="4191000"/>
            <a:ext cx="3172548" cy="1447800"/>
          </a:xfrm>
          <a:prstGeom prst="wedgeRoundRectCallout">
            <a:avLst>
              <a:gd name="adj1" fmla="val -41828"/>
              <a:gd name="adj2" fmla="val -7771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just"/>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调用</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exit</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函数会立即终止程序；而</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return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语句只有在</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main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中被执行到才会终止程序。</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66270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a:extLst>
              <a:ext uri="{FF2B5EF4-FFF2-40B4-BE49-F238E27FC236}">
                <a16:creationId xmlns:a16="http://schemas.microsoft.com/office/drawing/2014/main" id="{0057341A-7134-4E7D-9A03-A9BB8E6FFD8C}"/>
              </a:ext>
            </a:extLst>
          </p:cNvPr>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a:extLst>
              <a:ext uri="{FF2B5EF4-FFF2-40B4-BE49-F238E27FC236}">
                <a16:creationId xmlns:a16="http://schemas.microsoft.com/office/drawing/2014/main" id="{E311D5EF-DBDF-4C05-B2DB-98EEB88F3A26}"/>
              </a:ext>
            </a:extLst>
          </p:cNvPr>
          <p:cNvSpPr>
            <a:spLocks noChangeArrowheads="1"/>
          </p:cNvSpPr>
          <p:nvPr/>
        </p:nvSpPr>
        <p:spPr bwMode="auto">
          <a:xfrm>
            <a:off x="3863976" y="1844675"/>
            <a:ext cx="5032375" cy="4679950"/>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lvl1pPr marL="342900" indent="-342900"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函数的定义和调用</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函数声明</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实际参数</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rPr>
              <a:t>return</a:t>
            </a: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语句</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9900CC"/>
                </a:solidFill>
                <a:effectLst>
                  <a:outerShdw blurRad="38100" dist="38100" dir="2700000" algn="tl">
                    <a:srgbClr val="C0C0C0"/>
                  </a:outerShdw>
                </a:effectLst>
                <a:latin typeface="方正姚体" pitchFamily="2" charset="-122"/>
                <a:ea typeface="方正姚体" pitchFamily="2" charset="-122"/>
              </a:rPr>
              <a:t>程序终止</a:t>
            </a:r>
            <a:endParaRPr kumimoji="1" lang="en-US" altLang="zh-CN" sz="3200" b="1" dirty="0">
              <a:solidFill>
                <a:srgbClr val="9900CC"/>
              </a:solidFill>
              <a:effectLst>
                <a:outerShdw blurRad="38100" dist="38100" dir="2700000" algn="tl">
                  <a:srgbClr val="C0C0C0"/>
                </a:outerShdw>
              </a:effectLst>
              <a:latin typeface="方正姚体" pitchFamily="2" charset="-122"/>
              <a:ea typeface="方正姚体" pitchFamily="2" charset="-122"/>
            </a:endParaRPr>
          </a:p>
          <a:p>
            <a:pPr lvl="1">
              <a:lnSpc>
                <a:spcPct val="120000"/>
              </a:lnSpc>
              <a:spcBef>
                <a:spcPct val="20000"/>
              </a:spcBef>
              <a:buClr>
                <a:srgbClr val="990099"/>
              </a:buClr>
              <a:buSzPct val="50000"/>
              <a:buFont typeface="Wingdings" panose="05000000000000000000" pitchFamily="2" charset="2"/>
              <a:buChar char="n"/>
            </a:pPr>
            <a:r>
              <a:rPr kumimoji="1" lang="zh-CN" altLang="en-US" sz="3200" b="1" dirty="0">
                <a:solidFill>
                  <a:srgbClr val="000066"/>
                </a:solidFill>
                <a:effectLst>
                  <a:outerShdw blurRad="38100" dist="38100" dir="2700000" algn="tl">
                    <a:srgbClr val="C0C0C0"/>
                  </a:outerShdw>
                </a:effectLst>
                <a:latin typeface="方正姚体" pitchFamily="2" charset="-122"/>
                <a:ea typeface="方正姚体" pitchFamily="2" charset="-122"/>
              </a:rPr>
              <a:t>递归</a:t>
            </a:r>
          </a:p>
        </p:txBody>
      </p:sp>
    </p:spTree>
    <p:extLst>
      <p:ext uri="{BB962C8B-B14F-4D97-AF65-F5344CB8AC3E}">
        <p14:creationId xmlns:p14="http://schemas.microsoft.com/office/powerpoint/2010/main" val="2257180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递归</a:t>
            </a:r>
          </a:p>
        </p:txBody>
      </p:sp>
      <p:sp>
        <p:nvSpPr>
          <p:cNvPr id="3" name="内容占位符 2"/>
          <p:cNvSpPr>
            <a:spLocks noGrp="1"/>
          </p:cNvSpPr>
          <p:nvPr>
            <p:ph idx="1"/>
          </p:nvPr>
        </p:nvSpPr>
        <p:spPr/>
        <p:txBody>
          <a:bodyPr/>
          <a:lstStyle/>
          <a:p>
            <a:pPr>
              <a:lnSpc>
                <a:spcPct val="105000"/>
              </a:lnSpc>
              <a:spcBef>
                <a:spcPct val="5000"/>
              </a:spcBef>
            </a:pPr>
            <a:r>
              <a:rPr lang="zh-CN" altLang="en-US" sz="2400" dirty="0"/>
              <a:t>使用函数时，一种很常见的情况就是函数调用另外一个函数，就如下面的代码框架所示。这种调用关系称为“</a:t>
            </a:r>
            <a:r>
              <a:rPr lang="zh-CN" altLang="en-US" sz="2400" b="1" dirty="0">
                <a:solidFill>
                  <a:srgbClr val="FF0000"/>
                </a:solidFill>
              </a:rPr>
              <a:t>函数的嵌套调用</a:t>
            </a:r>
            <a:r>
              <a:rPr lang="zh-CN" altLang="en-US" sz="2400" dirty="0"/>
              <a:t>“。</a:t>
            </a:r>
          </a:p>
        </p:txBody>
      </p:sp>
      <p:sp>
        <p:nvSpPr>
          <p:cNvPr id="4" name="文本框 3"/>
          <p:cNvSpPr txBox="1"/>
          <p:nvPr/>
        </p:nvSpPr>
        <p:spPr>
          <a:xfrm>
            <a:off x="1550539" y="2476500"/>
            <a:ext cx="2819400" cy="2554545"/>
          </a:xfrm>
          <a:prstGeom prst="rect">
            <a:avLst/>
          </a:prstGeom>
          <a:noFill/>
        </p:spPr>
        <p:txBody>
          <a:bodyPr wrap="square" rtlCol="0">
            <a:spAutoFit/>
          </a:bodyPr>
          <a:lstStyle/>
          <a:p>
            <a:r>
              <a:rPr lang="en-US" altLang="zh-CN" sz="2000" dirty="0" err="1">
                <a:effectLst>
                  <a:outerShdw blurRad="38100" dist="38100" dir="2700000" algn="tl">
                    <a:srgbClr val="000000">
                      <a:alpha val="43137"/>
                    </a:srgbClr>
                  </a:outerShdw>
                </a:effectLst>
                <a:latin typeface="Consolas" panose="020B0609020204030204" pitchFamily="49" charset="0"/>
              </a:rPr>
              <a:t>int</a:t>
            </a:r>
            <a:r>
              <a:rPr lang="en-US" altLang="zh-CN" sz="2000" dirty="0">
                <a:effectLst>
                  <a:outerShdw blurRad="38100" dist="38100" dir="2700000" algn="tl">
                    <a:srgbClr val="000000">
                      <a:alpha val="43137"/>
                    </a:srgbClr>
                  </a:outerShdw>
                </a:effectLst>
                <a:latin typeface="Consolas" panose="020B0609020204030204" pitchFamily="49" charset="0"/>
              </a:rPr>
              <a:t> main()</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f();</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	</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5" name="文本框 4"/>
          <p:cNvSpPr txBox="1"/>
          <p:nvPr/>
        </p:nvSpPr>
        <p:spPr>
          <a:xfrm>
            <a:off x="5107765" y="2476500"/>
            <a:ext cx="2819400" cy="2554545"/>
          </a:xfrm>
          <a:prstGeom prst="rect">
            <a:avLst/>
          </a:prstGeom>
          <a:noFill/>
        </p:spPr>
        <p:txBody>
          <a:bodyPr wrap="square" rtlCol="0">
            <a:spAutoFit/>
          </a:bodyPr>
          <a:lstStyle/>
          <a:p>
            <a:r>
              <a:rPr lang="en-US" altLang="zh-CN" sz="2000" dirty="0" err="1">
                <a:effectLst>
                  <a:outerShdw blurRad="38100" dist="38100" dir="2700000" algn="tl">
                    <a:srgbClr val="000000">
                      <a:alpha val="43137"/>
                    </a:srgbClr>
                  </a:outerShdw>
                </a:effectLst>
                <a:latin typeface="Consolas" panose="020B0609020204030204" pitchFamily="49" charset="0"/>
              </a:rPr>
              <a:t>int</a:t>
            </a:r>
            <a:r>
              <a:rPr lang="en-US" altLang="zh-CN" sz="2000" dirty="0">
                <a:effectLst>
                  <a:outerShdw blurRad="38100" dist="38100" dir="2700000" algn="tl">
                    <a:srgbClr val="000000">
                      <a:alpha val="43137"/>
                    </a:srgbClr>
                  </a:outerShdw>
                </a:effectLst>
                <a:latin typeface="Consolas" panose="020B0609020204030204" pitchFamily="49" charset="0"/>
              </a:rPr>
              <a:t> f()</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g(0);</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return 1;</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6" name="文本框 5"/>
          <p:cNvSpPr txBox="1"/>
          <p:nvPr/>
        </p:nvSpPr>
        <p:spPr>
          <a:xfrm>
            <a:off x="8612965" y="2418427"/>
            <a:ext cx="2819400" cy="2554545"/>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latin typeface="Consolas" panose="020B0609020204030204" pitchFamily="49" charset="0"/>
              </a:rPr>
              <a:t>void g(</a:t>
            </a:r>
            <a:r>
              <a:rPr lang="en-US" altLang="zh-CN" sz="2000" dirty="0" err="1">
                <a:effectLst>
                  <a:outerShdw blurRad="38100" dist="38100" dir="2700000" algn="tl">
                    <a:srgbClr val="000000">
                      <a:alpha val="43137"/>
                    </a:srgbClr>
                  </a:outerShdw>
                </a:effectLst>
                <a:latin typeface="Consolas" panose="020B0609020204030204" pitchFamily="49" charset="0"/>
              </a:rPr>
              <a:t>int</a:t>
            </a:r>
            <a:r>
              <a:rPr lang="en-US" altLang="zh-CN" sz="2000" dirty="0">
                <a:effectLst>
                  <a:outerShdw blurRad="38100" dist="38100" dir="2700000" algn="tl">
                    <a:srgbClr val="000000">
                      <a:alpha val="43137"/>
                    </a:srgbClr>
                  </a:outerShdw>
                </a:effectLst>
                <a:latin typeface="Consolas" panose="020B0609020204030204" pitchFamily="49" charset="0"/>
              </a:rPr>
              <a:t> x)</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endParaRPr lang="en-US" altLang="zh-CN" sz="2000" dirty="0">
              <a:effectLst>
                <a:outerShdw blurRad="38100" dist="38100" dir="2700000" algn="tl">
                  <a:srgbClr val="000000">
                    <a:alpha val="43137"/>
                  </a:srgbClr>
                </a:outerShdw>
              </a:effectLst>
              <a:latin typeface="Consolas" panose="020B0609020204030204" pitchFamily="49" charset="0"/>
            </a:endParaRP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return;</a:t>
            </a:r>
            <a:r>
              <a:rPr lang="en-US" altLang="zh-CN" sz="2000" dirty="0">
                <a:effectLst>
                  <a:outerShdw blurRad="38100" dist="38100" dir="2700000" algn="tl">
                    <a:srgbClr val="000000">
                      <a:alpha val="43137"/>
                    </a:srgbClr>
                  </a:outerShdw>
                </a:effectLst>
                <a:latin typeface="Consolas" panose="020B0609020204030204" pitchFamily="49" charset="0"/>
              </a:rPr>
              <a:t>	</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cxnSp>
        <p:nvCxnSpPr>
          <p:cNvPr id="8" name="直接箭头连接符 7"/>
          <p:cNvCxnSpPr/>
          <p:nvPr/>
        </p:nvCxnSpPr>
        <p:spPr bwMode="auto">
          <a:xfrm>
            <a:off x="2440765" y="2933700"/>
            <a:ext cx="0" cy="820071"/>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bwMode="auto">
          <a:xfrm flipV="1">
            <a:off x="2745565" y="2734137"/>
            <a:ext cx="2438400" cy="1190163"/>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4" name="直接箭头连接符 13"/>
          <p:cNvCxnSpPr/>
          <p:nvPr/>
        </p:nvCxnSpPr>
        <p:spPr bwMode="auto">
          <a:xfrm>
            <a:off x="5793565" y="2857500"/>
            <a:ext cx="0" cy="609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6" name="直接箭头连接符 15"/>
          <p:cNvCxnSpPr/>
          <p:nvPr/>
        </p:nvCxnSpPr>
        <p:spPr bwMode="auto">
          <a:xfrm flipV="1">
            <a:off x="6378991" y="2628900"/>
            <a:ext cx="2286000" cy="885363"/>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9" name="直接箭头连接符 18"/>
          <p:cNvCxnSpPr/>
          <p:nvPr/>
        </p:nvCxnSpPr>
        <p:spPr bwMode="auto">
          <a:xfrm>
            <a:off x="9374965" y="2835624"/>
            <a:ext cx="0" cy="1469676"/>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bwMode="auto">
          <a:xfrm flipH="1" flipV="1">
            <a:off x="6378991" y="3724736"/>
            <a:ext cx="2691174" cy="656764"/>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4" name="直接箭头连接符 23"/>
          <p:cNvCxnSpPr/>
          <p:nvPr/>
        </p:nvCxnSpPr>
        <p:spPr bwMode="auto">
          <a:xfrm>
            <a:off x="5793565" y="3771900"/>
            <a:ext cx="0" cy="609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5" name="直接箭头连接符 24"/>
          <p:cNvCxnSpPr/>
          <p:nvPr/>
        </p:nvCxnSpPr>
        <p:spPr bwMode="auto">
          <a:xfrm flipH="1" flipV="1">
            <a:off x="2745565" y="4053118"/>
            <a:ext cx="2857500" cy="498909"/>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7" name="直接箭头连接符 26"/>
          <p:cNvCxnSpPr/>
          <p:nvPr/>
        </p:nvCxnSpPr>
        <p:spPr bwMode="auto">
          <a:xfrm>
            <a:off x="2429729" y="4076700"/>
            <a:ext cx="0" cy="609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sp>
        <p:nvSpPr>
          <p:cNvPr id="28" name="圆角矩形标注 27"/>
          <p:cNvSpPr/>
          <p:nvPr/>
        </p:nvSpPr>
        <p:spPr bwMode="auto">
          <a:xfrm>
            <a:off x="4536265" y="5244019"/>
            <a:ext cx="3962400" cy="1143000"/>
          </a:xfrm>
          <a:prstGeom prst="wedgeRoundRectCallout">
            <a:avLst>
              <a:gd name="adj1" fmla="val -22215"/>
              <a:gd name="adj2" fmla="val -8216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可以看到，调用函数在等待被调函数结束才继续往下执行。</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24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up)">
                                      <p:cBhvr>
                                        <p:cTn id="31" dur="500"/>
                                        <p:tgtEl>
                                          <p:spTgt spid="24"/>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right)">
                                      <p:cBhvr>
                                        <p:cTn id="35" dur="500"/>
                                        <p:tgtEl>
                                          <p:spTgt spid="25"/>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25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9.6 </a:t>
            </a:r>
            <a:r>
              <a:rPr lang="zh-CN" altLang="en-US" dirty="0"/>
              <a:t>递归</a:t>
            </a:r>
          </a:p>
        </p:txBody>
      </p:sp>
      <p:sp>
        <p:nvSpPr>
          <p:cNvPr id="3" name="内容占位符 2"/>
          <p:cNvSpPr>
            <a:spLocks noGrp="1"/>
          </p:cNvSpPr>
          <p:nvPr>
            <p:ph idx="1"/>
          </p:nvPr>
        </p:nvSpPr>
        <p:spPr/>
        <p:txBody>
          <a:bodyPr/>
          <a:lstStyle/>
          <a:p>
            <a:pPr algn="just">
              <a:lnSpc>
                <a:spcPct val="105000"/>
              </a:lnSpc>
              <a:spcBef>
                <a:spcPct val="5000"/>
              </a:spcBef>
            </a:pPr>
            <a:r>
              <a:rPr lang="zh-CN" altLang="en-US" sz="2400" dirty="0"/>
              <a:t>在特殊的场合，一个函数可以自己调用自己，那么此函数就是</a:t>
            </a:r>
            <a:r>
              <a:rPr lang="zh-CN" altLang="en-US" sz="2400" b="1" i="1" dirty="0">
                <a:solidFill>
                  <a:srgbClr val="FF0000"/>
                </a:solidFill>
              </a:rPr>
              <a:t>递归的</a:t>
            </a:r>
            <a:r>
              <a:rPr lang="en-US" altLang="zh-CN" sz="2400" b="1" i="1" dirty="0">
                <a:solidFill>
                  <a:srgbClr val="FF0000"/>
                </a:solidFill>
              </a:rPr>
              <a:t>(recursive)</a:t>
            </a:r>
            <a:r>
              <a:rPr lang="zh-CN" altLang="en-US" sz="2400" dirty="0"/>
              <a:t>。例如：</a:t>
            </a:r>
            <a:endParaRPr lang="en-US" altLang="zh-CN" sz="2400" dirty="0"/>
          </a:p>
        </p:txBody>
      </p:sp>
      <p:sp>
        <p:nvSpPr>
          <p:cNvPr id="4" name="文本框 3"/>
          <p:cNvSpPr txBox="1"/>
          <p:nvPr/>
        </p:nvSpPr>
        <p:spPr>
          <a:xfrm>
            <a:off x="1524000" y="2590800"/>
            <a:ext cx="2819400" cy="2554545"/>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latin typeface="Consolas" panose="020B0609020204030204" pitchFamily="49" charset="0"/>
              </a:rPr>
              <a:t>void f()</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f();</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	</a:t>
            </a: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5" name="文本框 4"/>
          <p:cNvSpPr txBox="1"/>
          <p:nvPr/>
        </p:nvSpPr>
        <p:spPr>
          <a:xfrm>
            <a:off x="4238195" y="2590798"/>
            <a:ext cx="2819400" cy="2554545"/>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latin typeface="Consolas" panose="020B0609020204030204" pitchFamily="49" charset="0"/>
              </a:rPr>
              <a:t>void f()</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f();</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sp>
        <p:nvSpPr>
          <p:cNvPr id="6" name="文本框 5"/>
          <p:cNvSpPr txBox="1"/>
          <p:nvPr/>
        </p:nvSpPr>
        <p:spPr>
          <a:xfrm>
            <a:off x="6722343" y="2590798"/>
            <a:ext cx="2819400" cy="2554545"/>
          </a:xfrm>
          <a:prstGeom prst="rect">
            <a:avLst/>
          </a:prstGeom>
          <a:noFill/>
        </p:spPr>
        <p:txBody>
          <a:bodyPr wrap="square" rtlCol="0">
            <a:spAutoFit/>
          </a:bodyPr>
          <a:lstStyle/>
          <a:p>
            <a:r>
              <a:rPr lang="en-US" altLang="zh-CN" sz="2000" dirty="0">
                <a:effectLst>
                  <a:outerShdw blurRad="38100" dist="38100" dir="2700000" algn="tl">
                    <a:srgbClr val="000000">
                      <a:alpha val="43137"/>
                    </a:srgbClr>
                  </a:outerShdw>
                </a:effectLst>
                <a:latin typeface="Consolas" panose="020B0609020204030204" pitchFamily="49" charset="0"/>
              </a:rPr>
              <a:t>void f()</a:t>
            </a:r>
          </a:p>
          <a:p>
            <a:r>
              <a:rPr lang="en-US" altLang="zh-CN" sz="2000" dirty="0">
                <a:effectLst>
                  <a:outerShdw blurRad="38100" dist="38100" dir="2700000" algn="tl">
                    <a:srgbClr val="000000">
                      <a:alpha val="43137"/>
                    </a:srgbClr>
                  </a:outerShdw>
                </a:effectLst>
                <a:latin typeface="Consolas" panose="020B0609020204030204" pitchFamily="49" charset="0"/>
              </a:rPr>
              <a:t>{</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   </a:t>
            </a:r>
            <a:r>
              <a:rPr lang="en-US" altLang="zh-CN" sz="2000" b="1" i="1" dirty="0">
                <a:solidFill>
                  <a:srgbClr val="FF0000"/>
                </a:solidFill>
                <a:effectLst>
                  <a:outerShdw blurRad="38100" dist="38100" dir="2700000" algn="tl">
                    <a:srgbClr val="000000">
                      <a:alpha val="43137"/>
                    </a:srgbClr>
                  </a:outerShdw>
                </a:effectLst>
                <a:latin typeface="Consolas" panose="020B0609020204030204" pitchFamily="49" charset="0"/>
              </a:rPr>
              <a:t>f();</a:t>
            </a:r>
          </a:p>
          <a:p>
            <a:r>
              <a:rPr lang="en-US" altLang="zh-CN" sz="2000" dirty="0">
                <a:effectLst>
                  <a:outerShdw blurRad="38100" dist="38100" dir="2700000" algn="tl">
                    <a:srgbClr val="000000">
                      <a:alpha val="43137"/>
                    </a:srgbClr>
                  </a:outerShdw>
                </a:effectLst>
                <a:latin typeface="Consolas" panose="020B0609020204030204" pitchFamily="49" charset="0"/>
              </a:rPr>
              <a:t>   …</a:t>
            </a:r>
          </a:p>
          <a:p>
            <a:endParaRPr lang="en-US" altLang="zh-CN" sz="2000" dirty="0">
              <a:effectLst>
                <a:outerShdw blurRad="38100" dist="38100" dir="2700000" algn="tl">
                  <a:srgbClr val="000000">
                    <a:alpha val="43137"/>
                  </a:srgbClr>
                </a:outerShdw>
              </a:effectLst>
              <a:latin typeface="Consolas" panose="020B0609020204030204" pitchFamily="49" charset="0"/>
            </a:endParaRPr>
          </a:p>
          <a:p>
            <a:r>
              <a:rPr lang="en-US" altLang="zh-CN" sz="2000" dirty="0">
                <a:effectLst>
                  <a:outerShdw blurRad="38100" dist="38100" dir="2700000" algn="tl">
                    <a:srgbClr val="000000">
                      <a:alpha val="43137"/>
                    </a:srgbClr>
                  </a:outerShdw>
                </a:effectLst>
                <a:latin typeface="Consolas" panose="020B0609020204030204" pitchFamily="49" charset="0"/>
              </a:rPr>
              <a:t>}</a:t>
            </a:r>
            <a:endParaRPr lang="zh-CN" altLang="en-US" sz="2000" dirty="0">
              <a:effectLst>
                <a:outerShdw blurRad="38100" dist="38100" dir="2700000" algn="tl">
                  <a:srgbClr val="000000">
                    <a:alpha val="43137"/>
                  </a:srgbClr>
                </a:outerShdw>
              </a:effectLst>
              <a:latin typeface="Consolas" panose="020B0609020204030204" pitchFamily="49" charset="0"/>
            </a:endParaRPr>
          </a:p>
        </p:txBody>
      </p:sp>
      <p:cxnSp>
        <p:nvCxnSpPr>
          <p:cNvPr id="7" name="直接箭头连接符 6"/>
          <p:cNvCxnSpPr/>
          <p:nvPr/>
        </p:nvCxnSpPr>
        <p:spPr bwMode="auto">
          <a:xfrm>
            <a:off x="2414226" y="3048000"/>
            <a:ext cx="0" cy="820071"/>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8" name="直接箭头连接符 7"/>
          <p:cNvCxnSpPr/>
          <p:nvPr/>
        </p:nvCxnSpPr>
        <p:spPr bwMode="auto">
          <a:xfrm flipV="1">
            <a:off x="2719026" y="2850207"/>
            <a:ext cx="1594646" cy="1188394"/>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9" name="直接箭头连接符 8"/>
          <p:cNvCxnSpPr/>
          <p:nvPr/>
        </p:nvCxnSpPr>
        <p:spPr bwMode="auto">
          <a:xfrm>
            <a:off x="4945260" y="2971798"/>
            <a:ext cx="2909" cy="8945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10" name="直接箭头连接符 9"/>
          <p:cNvCxnSpPr/>
          <p:nvPr/>
        </p:nvCxnSpPr>
        <p:spPr bwMode="auto">
          <a:xfrm flipV="1">
            <a:off x="5509421" y="2850207"/>
            <a:ext cx="1288399" cy="1112191"/>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0" name="直接箭头连接符 19"/>
          <p:cNvCxnSpPr/>
          <p:nvPr/>
        </p:nvCxnSpPr>
        <p:spPr bwMode="auto">
          <a:xfrm>
            <a:off x="7408277" y="2952305"/>
            <a:ext cx="2909" cy="8945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bwMode="auto">
          <a:xfrm flipV="1">
            <a:off x="7972438" y="2952305"/>
            <a:ext cx="1320702" cy="990600"/>
          </a:xfrm>
          <a:prstGeom prst="straightConnector1">
            <a:avLst/>
          </a:prstGeom>
          <a:ln>
            <a:headEnd type="none" w="sm" len="sm"/>
            <a:tailEnd type="triangle"/>
          </a:ln>
        </p:spPr>
        <p:style>
          <a:lnRef idx="3">
            <a:schemeClr val="accent2"/>
          </a:lnRef>
          <a:fillRef idx="0">
            <a:schemeClr val="accent2"/>
          </a:fillRef>
          <a:effectRef idx="2">
            <a:schemeClr val="accent2"/>
          </a:effectRef>
          <a:fontRef idx="minor">
            <a:schemeClr val="tx1"/>
          </a:fontRef>
        </p:style>
      </p:cxnSp>
      <p:pic>
        <p:nvPicPr>
          <p:cNvPr id="23" name="图片 22" descr="&lt;strong&gt;哭脸&lt;/strong&gt;矢量图__卡通设计_广告设计_矢量图库_昵图网nipic.c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524899" y="2590800"/>
            <a:ext cx="931687" cy="914400"/>
          </a:xfrm>
          <a:prstGeom prst="rect">
            <a:avLst/>
          </a:prstGeom>
        </p:spPr>
      </p:pic>
      <p:sp>
        <p:nvSpPr>
          <p:cNvPr id="27" name="圆角矩形标注 26"/>
          <p:cNvSpPr/>
          <p:nvPr/>
        </p:nvSpPr>
        <p:spPr bwMode="auto">
          <a:xfrm>
            <a:off x="8149764" y="4475421"/>
            <a:ext cx="2650257" cy="1143000"/>
          </a:xfrm>
          <a:prstGeom prst="wedgeRoundRectCallout">
            <a:avLst>
              <a:gd name="adj1" fmla="val -55915"/>
              <a:gd name="adj2" fmla="val -75340"/>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递归是有条件的！</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5342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pPr algn="just">
              <a:lnSpc>
                <a:spcPct val="110000"/>
              </a:lnSpc>
              <a:spcBef>
                <a:spcPct val="10000"/>
              </a:spcBef>
            </a:pPr>
            <a:r>
              <a:rPr lang="zh-CN" altLang="en-US" sz="2800" dirty="0"/>
              <a:t>那么何时用到、又如何设计递归函数呢？我们来看一个例子。</a:t>
            </a:r>
            <a:endParaRPr lang="en-US" altLang="zh-CN" sz="2800" dirty="0"/>
          </a:p>
          <a:p>
            <a:pPr algn="just">
              <a:lnSpc>
                <a:spcPct val="110000"/>
              </a:lnSpc>
              <a:spcBef>
                <a:spcPct val="10000"/>
              </a:spcBef>
            </a:pPr>
            <a:r>
              <a:rPr lang="zh-CN" altLang="en-US" sz="2800" dirty="0"/>
              <a:t>假设要求编写一个函数来</a:t>
            </a:r>
            <a:r>
              <a:rPr lang="zh-CN" altLang="en-US" sz="2800" dirty="0">
                <a:solidFill>
                  <a:srgbClr val="FF0000"/>
                </a:solidFill>
              </a:rPr>
              <a:t>求给定参数的阶乘</a:t>
            </a:r>
            <a:r>
              <a:rPr lang="zh-CN" altLang="en-US" sz="2800" dirty="0"/>
              <a:t>。</a:t>
            </a:r>
            <a:endParaRPr lang="en-US" altLang="zh-CN" sz="2800" dirty="0"/>
          </a:p>
          <a:p>
            <a:pPr algn="just">
              <a:lnSpc>
                <a:spcPct val="110000"/>
              </a:lnSpc>
              <a:spcBef>
                <a:spcPct val="10000"/>
              </a:spcBef>
            </a:pPr>
            <a:r>
              <a:rPr lang="zh-CN" altLang="en-US" sz="2800" dirty="0"/>
              <a:t>容易想到的解决方案就是用循环。不过，这次我们用不同的方法来解决</a:t>
            </a:r>
            <a:endParaRPr lang="en-US" altLang="zh-CN" sz="2800" dirty="0"/>
          </a:p>
          <a:p>
            <a:pPr algn="just">
              <a:lnSpc>
                <a:spcPct val="110000"/>
              </a:lnSpc>
              <a:spcBef>
                <a:spcPct val="10000"/>
              </a:spcBef>
            </a:pPr>
            <a:r>
              <a:rPr lang="zh-CN" altLang="en-US" sz="2800" dirty="0"/>
              <a:t>首先我们来看阶乘的数学定义：</a:t>
            </a:r>
            <a:endParaRPr lang="en-US" altLang="zh-CN" sz="2800" dirty="0"/>
          </a:p>
          <a:p>
            <a:pPr marL="0" indent="0" algn="just">
              <a:lnSpc>
                <a:spcPct val="110000"/>
              </a:lnSpc>
              <a:spcBef>
                <a:spcPct val="10000"/>
              </a:spcBef>
              <a:buNone/>
            </a:pPr>
            <a:r>
              <a:rPr lang="en-US" altLang="zh-CN" sz="2800" dirty="0"/>
              <a:t>	</a:t>
            </a:r>
            <a:r>
              <a:rPr lang="en-US" altLang="zh-CN" sz="2800" b="1" i="1" dirty="0">
                <a:solidFill>
                  <a:srgbClr val="FF0000"/>
                </a:solidFill>
              </a:rPr>
              <a:t>n! = 1 × 2 × 3 × … × (n-1) × n</a:t>
            </a:r>
          </a:p>
          <a:p>
            <a:pPr marL="0" indent="0" algn="just">
              <a:lnSpc>
                <a:spcPct val="110000"/>
              </a:lnSpc>
              <a:spcBef>
                <a:spcPct val="10000"/>
              </a:spcBef>
              <a:buNone/>
            </a:pPr>
            <a:r>
              <a:rPr lang="en-US" altLang="zh-CN" sz="2800" b="1" i="1" dirty="0">
                <a:solidFill>
                  <a:srgbClr val="FF0000"/>
                </a:solidFill>
              </a:rPr>
              <a:t>	1</a:t>
            </a:r>
            <a:r>
              <a:rPr lang="zh-CN" altLang="en-US" sz="2800" b="1" i="1" dirty="0">
                <a:solidFill>
                  <a:srgbClr val="FF0000"/>
                </a:solidFill>
              </a:rPr>
              <a:t>！</a:t>
            </a:r>
            <a:r>
              <a:rPr lang="en-US" altLang="zh-CN" sz="2800" b="1" i="1" dirty="0">
                <a:solidFill>
                  <a:srgbClr val="FF0000"/>
                </a:solidFill>
              </a:rPr>
              <a:t>= 1</a:t>
            </a:r>
          </a:p>
          <a:p>
            <a:pPr algn="just">
              <a:lnSpc>
                <a:spcPct val="110000"/>
              </a:lnSpc>
              <a:spcBef>
                <a:spcPct val="10000"/>
              </a:spcBef>
            </a:pPr>
            <a:r>
              <a:rPr lang="zh-CN" altLang="en-US" sz="2800" dirty="0"/>
              <a:t>现在我们把这个公式变一下形：</a:t>
            </a:r>
            <a:endParaRPr lang="en-US" altLang="zh-CN" sz="2800" dirty="0"/>
          </a:p>
          <a:p>
            <a:pPr marL="0" indent="0" algn="just">
              <a:lnSpc>
                <a:spcPct val="110000"/>
              </a:lnSpc>
              <a:spcBef>
                <a:spcPct val="10000"/>
              </a:spcBef>
              <a:buNone/>
            </a:pPr>
            <a:r>
              <a:rPr lang="en-US" altLang="zh-CN" sz="2800" b="1" i="1" dirty="0">
                <a:solidFill>
                  <a:srgbClr val="FF0000"/>
                </a:solidFill>
              </a:rPr>
              <a:t>	n! = (1 × 2 × 3 × … × (n-1)) × n</a:t>
            </a:r>
          </a:p>
          <a:p>
            <a:pPr marL="0" indent="0" algn="just">
              <a:lnSpc>
                <a:spcPct val="110000"/>
              </a:lnSpc>
              <a:spcBef>
                <a:spcPct val="10000"/>
              </a:spcBef>
              <a:buNone/>
            </a:pPr>
            <a:r>
              <a:rPr lang="en-US" altLang="zh-CN" sz="2800" b="1" i="1" dirty="0">
                <a:solidFill>
                  <a:srgbClr val="FF0000"/>
                </a:solidFill>
              </a:rPr>
              <a:t>	   = (n-1)! × n</a:t>
            </a:r>
          </a:p>
          <a:p>
            <a:pPr marL="0" indent="0" algn="just">
              <a:lnSpc>
                <a:spcPct val="110000"/>
              </a:lnSpc>
              <a:spcBef>
                <a:spcPct val="10000"/>
              </a:spcBef>
              <a:buNone/>
            </a:pPr>
            <a:r>
              <a:rPr lang="en-US" altLang="zh-CN" sz="2800" b="1" i="1" dirty="0">
                <a:solidFill>
                  <a:srgbClr val="FF0000"/>
                </a:solidFill>
              </a:rPr>
              <a:t>	1</a:t>
            </a:r>
            <a:r>
              <a:rPr lang="zh-CN" altLang="en-US" sz="2800" b="1" i="1" dirty="0">
                <a:solidFill>
                  <a:srgbClr val="FF0000"/>
                </a:solidFill>
              </a:rPr>
              <a:t>！</a:t>
            </a:r>
            <a:r>
              <a:rPr lang="en-US" altLang="zh-CN" sz="2800" b="1" i="1" dirty="0">
                <a:solidFill>
                  <a:srgbClr val="FF0000"/>
                </a:solidFill>
              </a:rPr>
              <a:t>= 1</a:t>
            </a:r>
            <a:endParaRPr lang="en-US" altLang="zh-CN" sz="2400" dirty="0"/>
          </a:p>
        </p:txBody>
      </p:sp>
      <p:sp>
        <p:nvSpPr>
          <p:cNvPr id="4" name="圆角矩形标注 3"/>
          <p:cNvSpPr/>
          <p:nvPr/>
        </p:nvSpPr>
        <p:spPr bwMode="auto">
          <a:xfrm>
            <a:off x="8382000" y="3988981"/>
            <a:ext cx="3124200" cy="1143000"/>
          </a:xfrm>
          <a:prstGeom prst="wedgeRoundRectCallout">
            <a:avLst>
              <a:gd name="adj1" fmla="val -55790"/>
              <a:gd name="adj2" fmla="val 4807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这种用自身定义自身的方式就是：</a:t>
            </a:r>
            <a:r>
              <a:rPr lang="zh-CN" altLang="en-US" sz="2000" b="1">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递归</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圆角矩形标注 4"/>
          <p:cNvSpPr/>
          <p:nvPr/>
        </p:nvSpPr>
        <p:spPr bwMode="auto">
          <a:xfrm>
            <a:off x="8378456" y="5271090"/>
            <a:ext cx="3124200" cy="1143000"/>
          </a:xfrm>
          <a:prstGeom prst="wedgeRoundRectCallout">
            <a:avLst>
              <a:gd name="adj1" fmla="val -57378"/>
              <a:gd name="adj2" fmla="val 2450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请注意到公式有个边界条件。这是递归定义终止的条件</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630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25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现在我们把前面的数学公式用形式化的方式描述为：</a:t>
                </a:r>
                <a:endParaRPr lang="en-US" altLang="zh-CN" dirty="0"/>
              </a:p>
              <a:p>
                <a:pPr marL="0" indent="0">
                  <a:buNone/>
                </a:pPr>
                <a:r>
                  <a:rPr lang="en-US" altLang="zh-CN" dirty="0"/>
                  <a:t>	</a:t>
                </a:r>
                <a:r>
                  <a:rPr lang="zh-CN" altLang="en-US" dirty="0"/>
                  <a:t>如果有一个</a:t>
                </a:r>
                <a:r>
                  <a:rPr lang="en-US" altLang="zh-CN" dirty="0"/>
                  <a:t>n</a:t>
                </a:r>
                <a:r>
                  <a:rPr lang="zh-CN" altLang="en-US" dirty="0"/>
                  <a:t>阶问题，它在每一阶上的解形成一个序列：</a:t>
                </a:r>
                <a:r>
                  <a:rPr lang="en-US" altLang="zh-CN" dirty="0"/>
                  <a:t>a0,a1,a2…an</a:t>
                </a:r>
                <a:r>
                  <a:rPr lang="zh-CN" altLang="en-US" dirty="0"/>
                  <a:t>，并且这些解有这样的函数关系：</a:t>
                </a:r>
                <a:endParaRPr lang="en-US" altLang="zh-CN" dirty="0"/>
              </a:p>
              <a:p>
                <a:pPr marL="0" indent="0">
                  <a:buNone/>
                </a:pPr>
                <a:endParaRPr lang="en-US" altLang="zh-CN" dirty="0"/>
              </a:p>
              <a:p>
                <a:pPr marL="0" indent="0">
                  <a:buNone/>
                </a:pPr>
                <a:r>
                  <a:rPr lang="en-US" altLang="zh-CN" sz="3600" dirty="0"/>
                  <a:t>	</a:t>
                </a:r>
                <a14:m>
                  <m:oMath xmlns:m="http://schemas.openxmlformats.org/officeDocument/2006/math">
                    <m:sSub>
                      <m:sSubPr>
                        <m:ctrlPr>
                          <a:rPr lang="en-US" altLang="zh-CN" sz="3600" b="1" i="1" smtClean="0">
                            <a:solidFill>
                              <a:srgbClr val="FF0000"/>
                            </a:solidFill>
                            <a:latin typeface="Cambria Math" panose="02040503050406030204" pitchFamily="18" charset="0"/>
                          </a:rPr>
                        </m:ctrlPr>
                      </m:sSubPr>
                      <m:e>
                        <m:r>
                          <a:rPr lang="en-US" altLang="zh-CN" sz="3600" b="1" i="1" smtClean="0">
                            <a:solidFill>
                              <a:srgbClr val="FF0000"/>
                            </a:solidFill>
                            <a:latin typeface="Cambria Math" panose="02040503050406030204" pitchFamily="18" charset="0"/>
                          </a:rPr>
                          <m:t>𝒂</m:t>
                        </m:r>
                      </m:e>
                      <m:sub>
                        <m:r>
                          <a:rPr lang="en-US" altLang="zh-CN" sz="3600" b="1" i="1" smtClean="0">
                            <a:solidFill>
                              <a:srgbClr val="FF0000"/>
                            </a:solidFill>
                            <a:latin typeface="Cambria Math" panose="02040503050406030204" pitchFamily="18" charset="0"/>
                          </a:rPr>
                          <m:t>𝒏</m:t>
                        </m:r>
                      </m:sub>
                    </m:sSub>
                    <m:r>
                      <a:rPr lang="en-US" altLang="zh-CN" sz="3600" b="1" i="1" smtClean="0">
                        <a:solidFill>
                          <a:srgbClr val="FF0000"/>
                        </a:solidFill>
                        <a:latin typeface="Cambria Math" panose="02040503050406030204" pitchFamily="18" charset="0"/>
                      </a:rPr>
                      <m:t>=</m:t>
                    </m:r>
                    <m:d>
                      <m:dPr>
                        <m:begChr m:val="{"/>
                        <m:endChr m:val=""/>
                        <m:ctrlPr>
                          <a:rPr lang="en-US" altLang="zh-CN" sz="3600" b="1" i="1" smtClean="0">
                            <a:solidFill>
                              <a:srgbClr val="FF0000"/>
                            </a:solidFill>
                            <a:latin typeface="Cambria Math" panose="02040503050406030204" pitchFamily="18" charset="0"/>
                          </a:rPr>
                        </m:ctrlPr>
                      </m:dPr>
                      <m:e>
                        <m:eqArr>
                          <m:eqArrPr>
                            <m:ctrlPr>
                              <a:rPr lang="en-US" altLang="zh-CN" sz="3600" b="1" i="1" smtClean="0">
                                <a:solidFill>
                                  <a:srgbClr val="FF0000"/>
                                </a:solidFill>
                                <a:latin typeface="Cambria Math" panose="02040503050406030204" pitchFamily="18" charset="0"/>
                              </a:rPr>
                            </m:ctrlPr>
                          </m:eqArrPr>
                          <m:e>
                            <m:r>
                              <a:rPr lang="en-US" altLang="zh-CN" sz="3600" b="1" i="1" smtClean="0">
                                <a:solidFill>
                                  <a:srgbClr val="FF0000"/>
                                </a:solidFill>
                                <a:latin typeface="Cambria Math" panose="02040503050406030204" pitchFamily="18" charset="0"/>
                              </a:rPr>
                              <m:t>𝒇</m:t>
                            </m:r>
                            <m:d>
                              <m:dPr>
                                <m:ctrlPr>
                                  <a:rPr lang="en-US" altLang="zh-CN" sz="3600" b="1" i="1" smtClean="0">
                                    <a:solidFill>
                                      <a:srgbClr val="FF0000"/>
                                    </a:solidFill>
                                    <a:latin typeface="Cambria Math" panose="02040503050406030204" pitchFamily="18" charset="0"/>
                                  </a:rPr>
                                </m:ctrlPr>
                              </m:dPr>
                              <m:e>
                                <m:sSub>
                                  <m:sSubPr>
                                    <m:ctrlPr>
                                      <a:rPr lang="en-US" altLang="zh-CN" sz="3600" b="1" i="1" smtClean="0">
                                        <a:solidFill>
                                          <a:srgbClr val="FF0000"/>
                                        </a:solidFill>
                                        <a:latin typeface="Cambria Math" panose="02040503050406030204" pitchFamily="18" charset="0"/>
                                      </a:rPr>
                                    </m:ctrlPr>
                                  </m:sSubPr>
                                  <m:e>
                                    <m:r>
                                      <a:rPr lang="en-US" altLang="zh-CN" sz="3600" b="1" i="1" smtClean="0">
                                        <a:solidFill>
                                          <a:srgbClr val="FF0000"/>
                                        </a:solidFill>
                                        <a:latin typeface="Cambria Math" panose="02040503050406030204" pitchFamily="18" charset="0"/>
                                      </a:rPr>
                                      <m:t>𝒂</m:t>
                                    </m:r>
                                  </m:e>
                                  <m:sub>
                                    <m:r>
                                      <a:rPr lang="en-US" altLang="zh-CN" sz="3600" b="1" i="1" smtClean="0">
                                        <a:solidFill>
                                          <a:srgbClr val="FF0000"/>
                                        </a:solidFill>
                                        <a:latin typeface="Cambria Math" panose="02040503050406030204" pitchFamily="18" charset="0"/>
                                      </a:rPr>
                                      <m:t>𝒏</m:t>
                                    </m:r>
                                    <m:r>
                                      <a:rPr lang="en-US" altLang="zh-CN" sz="3600" b="1" i="1" smtClean="0">
                                        <a:solidFill>
                                          <a:srgbClr val="FF0000"/>
                                        </a:solidFill>
                                        <a:latin typeface="Cambria Math" panose="02040503050406030204" pitchFamily="18" charset="0"/>
                                      </a:rPr>
                                      <m:t>−</m:t>
                                    </m:r>
                                    <m:r>
                                      <a:rPr lang="en-US" altLang="zh-CN" sz="3600" b="1" i="1" smtClean="0">
                                        <a:solidFill>
                                          <a:srgbClr val="FF0000"/>
                                        </a:solidFill>
                                        <a:latin typeface="Cambria Math" panose="02040503050406030204" pitchFamily="18" charset="0"/>
                                      </a:rPr>
                                      <m:t>𝟏</m:t>
                                    </m:r>
                                  </m:sub>
                                </m:sSub>
                              </m:e>
                            </m:d>
                            <m:r>
                              <a:rPr lang="en-US" altLang="zh-CN" sz="3600" b="1" i="1" smtClean="0">
                                <a:solidFill>
                                  <a:srgbClr val="FF0000"/>
                                </a:solidFill>
                                <a:latin typeface="Cambria Math" panose="02040503050406030204" pitchFamily="18" charset="0"/>
                              </a:rPr>
                              <m:t>,  </m:t>
                            </m:r>
                            <m:r>
                              <a:rPr lang="en-US" altLang="zh-CN" sz="3600" b="1" i="1" smtClean="0">
                                <a:solidFill>
                                  <a:srgbClr val="FF0000"/>
                                </a:solidFill>
                                <a:latin typeface="Cambria Math" panose="02040503050406030204" pitchFamily="18" charset="0"/>
                              </a:rPr>
                              <m:t>𝒏</m:t>
                            </m:r>
                            <m:r>
                              <a:rPr lang="en-US" altLang="zh-CN" sz="3600" b="1" i="1" smtClean="0">
                                <a:solidFill>
                                  <a:srgbClr val="FF0000"/>
                                </a:solidFill>
                                <a:latin typeface="Cambria Math" panose="02040503050406030204" pitchFamily="18" charset="0"/>
                              </a:rPr>
                              <m:t>&gt;</m:t>
                            </m:r>
                            <m:r>
                              <a:rPr lang="en-US" altLang="zh-CN" sz="3600" b="1" i="1" smtClean="0">
                                <a:solidFill>
                                  <a:srgbClr val="FF0000"/>
                                </a:solidFill>
                                <a:latin typeface="Cambria Math" panose="02040503050406030204" pitchFamily="18" charset="0"/>
                              </a:rPr>
                              <m:t>𝟏</m:t>
                            </m:r>
                          </m:e>
                          <m:e>
                            <m:r>
                              <a:rPr lang="en-US" altLang="zh-CN" sz="3600" b="1" i="1" smtClean="0">
                                <a:solidFill>
                                  <a:srgbClr val="FF0000"/>
                                </a:solidFill>
                                <a:latin typeface="Cambria Math" panose="02040503050406030204" pitchFamily="18" charset="0"/>
                              </a:rPr>
                              <m:t>&amp;</m:t>
                            </m:r>
                            <m:r>
                              <a:rPr lang="en-US" altLang="zh-CN" sz="3600" b="1" i="1" smtClean="0">
                                <a:solidFill>
                                  <a:srgbClr val="FF0000"/>
                                </a:solidFill>
                                <a:latin typeface="Cambria Math" panose="02040503050406030204" pitchFamily="18" charset="0"/>
                              </a:rPr>
                              <m:t>𝑪</m:t>
                            </m:r>
                            <m:r>
                              <a:rPr lang="en-US" altLang="zh-CN" sz="3600" b="1" i="1" smtClean="0">
                                <a:solidFill>
                                  <a:srgbClr val="FF0000"/>
                                </a:solidFill>
                                <a:latin typeface="Cambria Math" panose="02040503050406030204" pitchFamily="18" charset="0"/>
                              </a:rPr>
                              <m:t>,              </m:t>
                            </m:r>
                            <m:r>
                              <a:rPr lang="en-US" altLang="zh-CN" sz="3600" b="1" i="1" smtClean="0">
                                <a:solidFill>
                                  <a:srgbClr val="FF0000"/>
                                </a:solidFill>
                                <a:latin typeface="Cambria Math" panose="02040503050406030204" pitchFamily="18" charset="0"/>
                              </a:rPr>
                              <m:t>𝒏</m:t>
                            </m:r>
                            <m:r>
                              <a:rPr lang="en-US" altLang="zh-CN" sz="3600" b="1" i="1" smtClean="0">
                                <a:solidFill>
                                  <a:srgbClr val="FF0000"/>
                                </a:solidFill>
                                <a:latin typeface="Cambria Math" panose="02040503050406030204" pitchFamily="18" charset="0"/>
                              </a:rPr>
                              <m:t>=</m:t>
                            </m:r>
                            <m:r>
                              <a:rPr lang="en-US" altLang="zh-CN" sz="3600" b="1" i="1" smtClean="0">
                                <a:solidFill>
                                  <a:srgbClr val="FF0000"/>
                                </a:solidFill>
                                <a:latin typeface="Cambria Math" panose="02040503050406030204" pitchFamily="18" charset="0"/>
                              </a:rPr>
                              <m:t>𝟏</m:t>
                            </m:r>
                          </m:e>
                        </m:eqArr>
                      </m:e>
                    </m:d>
                  </m:oMath>
                </a14:m>
                <a:endParaRPr lang="en-US" altLang="zh-CN" b="1" i="1" dirty="0"/>
              </a:p>
              <a:p>
                <a:pPr marL="0" indent="0">
                  <a:buNone/>
                </a:pPr>
                <a:r>
                  <a:rPr lang="en-US" altLang="zh-CN" b="1" i="1" dirty="0"/>
                  <a:t>	</a:t>
                </a:r>
              </a:p>
              <a:p>
                <a:pPr marL="0" indent="0">
                  <a:buNone/>
                </a:pPr>
                <a:r>
                  <a:rPr lang="en-US" altLang="zh-CN" dirty="0"/>
                  <a:t>	</a:t>
                </a:r>
                <a:r>
                  <a:rPr lang="zh-CN" altLang="en-US" dirty="0"/>
                  <a:t>这就构成一个递归关系。</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000" t="-1294" r="-684"/>
                </a:stretch>
              </a:blipFill>
            </p:spPr>
            <p:txBody>
              <a:bodyPr/>
              <a:lstStyle/>
              <a:p>
                <a:r>
                  <a:rPr lang="zh-CN" altLang="en-US">
                    <a:noFill/>
                  </a:rPr>
                  <a:t> </a:t>
                </a:r>
              </a:p>
            </p:txBody>
          </p:sp>
        </mc:Fallback>
      </mc:AlternateContent>
      <p:sp>
        <p:nvSpPr>
          <p:cNvPr id="4" name="圆角矩形标注 3"/>
          <p:cNvSpPr/>
          <p:nvPr/>
        </p:nvSpPr>
        <p:spPr bwMode="auto">
          <a:xfrm>
            <a:off x="6858000" y="3200400"/>
            <a:ext cx="3200400" cy="1524000"/>
          </a:xfrm>
          <a:prstGeom prst="wedgeRoundRectCallout">
            <a:avLst>
              <a:gd name="adj1" fmla="val -61808"/>
              <a:gd name="adj2" fmla="val 1241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“函数关系”一词有没有让大家联想到</a:t>
            </a:r>
            <a:r>
              <a:rPr lang="en-US" altLang="zh-CN">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C</a:t>
            </a:r>
            <a:r>
              <a:rPr lang="zh-CN" altLang="en-US">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语言的函数？</a:t>
            </a:r>
            <a:endParaRPr lang="en-US" altLang="zh-CN"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4038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如果要用</a:t>
                </a:r>
                <a:r>
                  <a:rPr lang="en-US" altLang="zh-CN" dirty="0"/>
                  <a:t>C</a:t>
                </a:r>
                <a:r>
                  <a:rPr lang="zh-CN" altLang="en-US" dirty="0"/>
                  <a:t>的函数实现阶乘，那么首先确定递归关系：</a:t>
                </a:r>
                <a:endParaRPr lang="en-US" altLang="zh-CN" dirty="0"/>
              </a:p>
              <a:p>
                <a:pPr marL="0" indent="0">
                  <a:buNone/>
                </a:pPr>
                <a:r>
                  <a:rPr lang="en-US" altLang="zh-CN" sz="2800" dirty="0"/>
                  <a:t>	</a:t>
                </a:r>
                <a14:m>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𝒂</m:t>
                        </m:r>
                      </m:e>
                      <m:sub>
                        <m:r>
                          <a:rPr lang="en-US" altLang="zh-CN" sz="2800" b="1" i="1" smtClean="0">
                            <a:solidFill>
                              <a:srgbClr val="FF0000"/>
                            </a:solidFill>
                            <a:latin typeface="Cambria Math" panose="02040503050406030204" pitchFamily="18" charset="0"/>
                          </a:rPr>
                          <m:t>𝒏</m:t>
                        </m:r>
                      </m:sub>
                    </m:sSub>
                    <m:r>
                      <a:rPr lang="en-US" altLang="zh-CN" sz="2800" b="1" i="1" smtClean="0">
                        <a:solidFill>
                          <a:srgbClr val="FF0000"/>
                        </a:solidFill>
                        <a:latin typeface="Cambria Math" panose="02040503050406030204" pitchFamily="18" charset="0"/>
                      </a:rPr>
                      <m:t>=</m:t>
                    </m:r>
                    <m:d>
                      <m:dPr>
                        <m:begChr m:val="{"/>
                        <m:endChr m:val=""/>
                        <m:ctrlPr>
                          <a:rPr lang="en-US" altLang="zh-CN" sz="2800" b="1" i="1" smtClean="0">
                            <a:solidFill>
                              <a:srgbClr val="FF0000"/>
                            </a:solidFill>
                            <a:latin typeface="Cambria Math" panose="02040503050406030204" pitchFamily="18" charset="0"/>
                          </a:rPr>
                        </m:ctrlPr>
                      </m:dPr>
                      <m:e>
                        <m:eqArr>
                          <m:eqArrPr>
                            <m:ctrlPr>
                              <a:rPr lang="en-US" altLang="zh-CN" sz="2800" b="1" i="1" smtClean="0">
                                <a:solidFill>
                                  <a:srgbClr val="FF0000"/>
                                </a:solidFill>
                                <a:latin typeface="Cambria Math" panose="02040503050406030204" pitchFamily="18" charset="0"/>
                              </a:rPr>
                            </m:ctrlPr>
                          </m:eqArrPr>
                          <m:e>
                            <m:r>
                              <a:rPr lang="en-US" altLang="zh-CN" sz="2800" b="1" i="1" smtClean="0">
                                <a:solidFill>
                                  <a:srgbClr val="FF0000"/>
                                </a:solidFill>
                                <a:latin typeface="Cambria Math" panose="02040503050406030204" pitchFamily="18" charset="0"/>
                              </a:rPr>
                              <m:t>𝒇𝒂𝒄𝒕</m:t>
                            </m:r>
                            <m:d>
                              <m:dPr>
                                <m:ctrlPr>
                                  <a:rPr lang="en-US" altLang="zh-CN" sz="2800" b="1" i="1" smtClean="0">
                                    <a:solidFill>
                                      <a:srgbClr val="FF0000"/>
                                    </a:solidFill>
                                    <a:latin typeface="Cambria Math" panose="02040503050406030204" pitchFamily="18" charset="0"/>
                                  </a:rPr>
                                </m:ctrlPr>
                              </m:dPr>
                              <m:e>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𝒂</m:t>
                                    </m:r>
                                  </m:e>
                                  <m:sub>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rPr>
                                      <m:t>𝟏</m:t>
                                    </m:r>
                                  </m:sub>
                                </m:sSub>
                              </m:e>
                            </m:d>
                            <m:r>
                              <a:rPr lang="en-US" altLang="zh-CN" sz="2800" b="1" i="1" smtClean="0">
                                <a:solidFill>
                                  <a:srgbClr val="FF0000"/>
                                </a:solidFill>
                                <a:latin typeface="Cambria Math" panose="02040503050406030204" pitchFamily="18" charset="0"/>
                              </a:rPr>
                              <m:t> </m:t>
                            </m:r>
                            <m:r>
                              <a:rPr lang="en-US" altLang="zh-CN" sz="2800" b="1" i="1" smtClean="0">
                                <a:solidFill>
                                  <a:srgbClr val="FF0000"/>
                                </a:solidFill>
                                <a:latin typeface="Cambria Math" panose="02040503050406030204" pitchFamily="18" charset="0"/>
                                <a:ea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𝒏</m:t>
                            </m:r>
                            <m:r>
                              <a:rPr lang="en-US" altLang="zh-CN" sz="2800" b="1" i="1" smtClean="0">
                                <a:solidFill>
                                  <a:srgbClr val="FF0000"/>
                                </a:solidFill>
                                <a:latin typeface="Cambria Math" panose="02040503050406030204" pitchFamily="18" charset="0"/>
                              </a:rPr>
                              <m:t>,  </m:t>
                            </m:r>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&gt;</m:t>
                            </m:r>
                            <m:r>
                              <a:rPr lang="en-US" altLang="zh-CN" sz="2800" b="1" i="1" smtClean="0">
                                <a:solidFill>
                                  <a:srgbClr val="FF0000"/>
                                </a:solidFill>
                                <a:latin typeface="Cambria Math" panose="02040503050406030204" pitchFamily="18" charset="0"/>
                              </a:rPr>
                              <m:t>𝟏</m:t>
                            </m:r>
                          </m:e>
                          <m:e>
                            <m:r>
                              <a:rPr lang="en-US" altLang="zh-CN" sz="2800" b="1" i="1" smtClean="0">
                                <a:solidFill>
                                  <a:srgbClr val="FF0000"/>
                                </a:solidFill>
                                <a:latin typeface="Cambria Math" panose="02040503050406030204" pitchFamily="18" charset="0"/>
                              </a:rPr>
                              <m:t>&amp;</m:t>
                            </m:r>
                            <m:r>
                              <a:rPr lang="en-US" altLang="zh-CN" sz="2800" b="1" i="1" smtClean="0">
                                <a:solidFill>
                                  <a:srgbClr val="FF0000"/>
                                </a:solidFill>
                                <a:latin typeface="Cambria Math" panose="02040503050406030204" pitchFamily="18" charset="0"/>
                              </a:rPr>
                              <m:t>𝟏</m:t>
                            </m:r>
                            <m:r>
                              <a:rPr lang="en-US" altLang="zh-CN" sz="2800" b="1" i="1" smtClean="0">
                                <a:solidFill>
                                  <a:srgbClr val="FF0000"/>
                                </a:solidFill>
                                <a:latin typeface="Cambria Math" panose="02040503050406030204" pitchFamily="18" charset="0"/>
                              </a:rPr>
                              <m:t>              </m:t>
                            </m:r>
                            <m:r>
                              <a:rPr lang="en-US" altLang="zh-CN" sz="2800" b="1" i="1" smtClean="0">
                                <a:solidFill>
                                  <a:srgbClr val="FF0000"/>
                                </a:solidFill>
                                <a:latin typeface="Cambria Math" panose="02040503050406030204" pitchFamily="18" charset="0"/>
                              </a:rPr>
                              <m:t>𝒏</m:t>
                            </m:r>
                            <m:r>
                              <a:rPr lang="en-US" altLang="zh-CN" sz="2800" b="1" i="1" smtClean="0">
                                <a:solidFill>
                                  <a:srgbClr val="FF0000"/>
                                </a:solidFill>
                                <a:latin typeface="Cambria Math" panose="02040503050406030204" pitchFamily="18" charset="0"/>
                              </a:rPr>
                              <m:t>=</m:t>
                            </m:r>
                            <m:r>
                              <a:rPr lang="en-US" altLang="zh-CN" sz="2800" b="1" i="1" smtClean="0">
                                <a:solidFill>
                                  <a:srgbClr val="FF0000"/>
                                </a:solidFill>
                                <a:latin typeface="Cambria Math" panose="02040503050406030204" pitchFamily="18" charset="0"/>
                                <a:ea typeface="Cambria Math" panose="02040503050406030204" pitchFamily="18" charset="0"/>
                              </a:rPr>
                              <m:t>𝟏</m:t>
                            </m:r>
                          </m:e>
                        </m:eqArr>
                      </m:e>
                    </m:d>
                  </m:oMath>
                </a14:m>
                <a:endParaRPr lang="en-US" altLang="zh-CN" b="1" i="1" dirty="0"/>
              </a:p>
              <a:p>
                <a:pPr marL="0" indent="0">
                  <a:buNone/>
                </a:pPr>
                <a:r>
                  <a:rPr lang="en-US" altLang="zh-CN" b="1" i="1" dirty="0"/>
                  <a:t>	</a:t>
                </a:r>
              </a:p>
              <a:p>
                <a:r>
                  <a:rPr lang="zh-CN" altLang="en-US" dirty="0"/>
                  <a:t>把这个公式转换为</a:t>
                </a:r>
                <a:r>
                  <a:rPr lang="en-US" altLang="zh-CN" dirty="0"/>
                  <a:t>C</a:t>
                </a:r>
                <a:r>
                  <a:rPr lang="zh-CN" altLang="en-US" dirty="0"/>
                  <a:t>的函数就易如反掌了：</a:t>
                </a:r>
                <a:endParaRPr lang="en-US" altLang="zh-CN" dirty="0"/>
              </a:p>
              <a:p>
                <a:pPr marL="0" indent="0">
                  <a:buNone/>
                </a:pPr>
                <a:r>
                  <a:rPr lang="en-US" altLang="zh-CN" b="1" i="1" dirty="0">
                    <a:solidFill>
                      <a:srgbClr val="FF0000"/>
                    </a:solidFill>
                  </a:rPr>
                  <a:t>	unsigned long fact(unsigned long n)</a:t>
                </a:r>
              </a:p>
              <a:p>
                <a:pPr marL="0" indent="0">
                  <a:buNone/>
                </a:pPr>
                <a:r>
                  <a:rPr lang="en-US" altLang="zh-CN" b="1" i="1" dirty="0">
                    <a:solidFill>
                      <a:srgbClr val="FF0000"/>
                    </a:solidFill>
                  </a:rPr>
                  <a:t>	{</a:t>
                </a:r>
              </a:p>
              <a:p>
                <a:pPr marL="0" indent="0">
                  <a:buNone/>
                </a:pPr>
                <a:r>
                  <a:rPr lang="en-US" altLang="zh-CN" b="1" i="1" dirty="0">
                    <a:solidFill>
                      <a:srgbClr val="FF0000"/>
                    </a:solidFill>
                  </a:rPr>
                  <a:t>		if (n &lt;= 1) return 1;</a:t>
                </a:r>
              </a:p>
              <a:p>
                <a:pPr marL="0" indent="0">
                  <a:buNone/>
                </a:pPr>
                <a:r>
                  <a:rPr lang="en-US" altLang="zh-CN" b="1" i="1" dirty="0">
                    <a:solidFill>
                      <a:srgbClr val="FF0000"/>
                    </a:solidFill>
                  </a:rPr>
                  <a:t>		else return fact(n – 1) * n</a:t>
                </a:r>
                <a:r>
                  <a:rPr lang="zh-CN" altLang="en-US" b="1" i="1" dirty="0">
                    <a:solidFill>
                      <a:srgbClr val="FF0000"/>
                    </a:solidFill>
                  </a:rPr>
                  <a:t>；</a:t>
                </a:r>
                <a:endParaRPr lang="en-US" altLang="zh-CN" b="1" i="1" dirty="0">
                  <a:solidFill>
                    <a:srgbClr val="FF0000"/>
                  </a:solidFill>
                </a:endParaRPr>
              </a:p>
              <a:p>
                <a:pPr marL="0" indent="0">
                  <a:buNone/>
                </a:pPr>
                <a:r>
                  <a:rPr lang="en-US" altLang="zh-CN" b="1" i="1" dirty="0">
                    <a:solidFill>
                      <a:srgbClr val="FF0000"/>
                    </a:solidFill>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526" t="-1294"/>
                </a:stretch>
              </a:blipFill>
            </p:spPr>
            <p:txBody>
              <a:bodyPr/>
              <a:lstStyle/>
              <a:p>
                <a:r>
                  <a:rPr lang="zh-CN" altLang="en-US">
                    <a:noFill/>
                  </a:rPr>
                  <a:t> </a:t>
                </a:r>
              </a:p>
            </p:txBody>
          </p:sp>
        </mc:Fallback>
      </mc:AlternateContent>
      <p:sp>
        <p:nvSpPr>
          <p:cNvPr id="5" name="圆角矩形标注 4"/>
          <p:cNvSpPr/>
          <p:nvPr/>
        </p:nvSpPr>
        <p:spPr bwMode="auto">
          <a:xfrm>
            <a:off x="7900987" y="2971800"/>
            <a:ext cx="3376614" cy="838200"/>
          </a:xfrm>
          <a:prstGeom prst="wedgeRoundRectCallout">
            <a:avLst>
              <a:gd name="adj1" fmla="val -58869"/>
              <a:gd name="adj2" fmla="val 52641"/>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这里，每一次调用</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fact(n)</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的结果就是公式中的</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an</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6" name="圆角矩形标注 5"/>
          <p:cNvSpPr/>
          <p:nvPr/>
        </p:nvSpPr>
        <p:spPr bwMode="auto">
          <a:xfrm>
            <a:off x="7900987" y="4038600"/>
            <a:ext cx="3352800" cy="1066800"/>
          </a:xfrm>
          <a:prstGeom prst="wedgeRoundRectCallout">
            <a:avLst>
              <a:gd name="adj1" fmla="val -58862"/>
              <a:gd name="adj2" fmla="val -14156"/>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问题</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1</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：为什么函数的参数和返回类型都是</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unsigned long</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而不是</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int</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8" name="圆角矩形标注 7"/>
          <p:cNvSpPr/>
          <p:nvPr/>
        </p:nvSpPr>
        <p:spPr bwMode="auto">
          <a:xfrm>
            <a:off x="7900987" y="5319712"/>
            <a:ext cx="3352800" cy="842963"/>
          </a:xfrm>
          <a:prstGeom prst="wedgeRoundRectCallout">
            <a:avLst>
              <a:gd name="adj1" fmla="val -59363"/>
              <a:gd name="adj2" fmla="val -31991"/>
              <a:gd name="adj3" fmla="val 16667"/>
            </a:avLst>
          </a:prstGeom>
          <a:solidFill>
            <a:schemeClr val="accent1">
              <a:lumMod val="5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问题</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2</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：这里的</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else</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可以省略吗？</a:t>
            </a:r>
            <a:endParaRPr lang="en-US" altLang="zh-CN" sz="2000" b="1" dirty="0">
              <a:solidFill>
                <a:srgbClr val="FFFF00"/>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03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函数的概念</a:t>
            </a:r>
          </a:p>
        </p:txBody>
      </p:sp>
      <p:sp>
        <p:nvSpPr>
          <p:cNvPr id="3" name="内容占位符 2"/>
          <p:cNvSpPr>
            <a:spLocks noGrp="1"/>
          </p:cNvSpPr>
          <p:nvPr>
            <p:ph idx="1"/>
          </p:nvPr>
        </p:nvSpPr>
        <p:spPr/>
        <p:txBody>
          <a:bodyPr/>
          <a:lstStyle/>
          <a:p>
            <a:r>
              <a:rPr lang="zh-CN" altLang="en-US" sz="2800" dirty="0"/>
              <a:t>简单来说，函数就是组合在一起的、完成一定功能的、并且被命名的语句序列。</a:t>
            </a:r>
            <a:endParaRPr lang="en-US" altLang="zh-CN" sz="2800" dirty="0"/>
          </a:p>
          <a:p>
            <a:r>
              <a:rPr lang="zh-CN" altLang="en-US" sz="2800" dirty="0"/>
              <a:t>每个函数本质上是一个自带声明和语句的分程序。</a:t>
            </a:r>
            <a:endParaRPr lang="en-US" altLang="zh-CN" sz="2800" dirty="0"/>
          </a:p>
          <a:p>
            <a:r>
              <a:rPr lang="zh-CN" altLang="en-US" sz="2800" dirty="0"/>
              <a:t>函数的优点：</a:t>
            </a:r>
            <a:endParaRPr lang="en-US" altLang="zh-CN" sz="2800" dirty="0"/>
          </a:p>
          <a:p>
            <a:pPr lvl="1"/>
            <a:r>
              <a:rPr lang="zh-CN" altLang="en-US" sz="2800" dirty="0"/>
              <a:t>可以利用函数把程序划分成功能相对独立的小块，这样便于人们理解和修改程序。</a:t>
            </a:r>
            <a:endParaRPr lang="en-US" altLang="zh-CN" sz="2800" dirty="0"/>
          </a:p>
          <a:p>
            <a:pPr lvl="1"/>
            <a:r>
              <a:rPr lang="zh-CN" altLang="en-US" sz="2800" dirty="0"/>
              <a:t>可以避免重复编写可多次使用的代码。</a:t>
            </a:r>
            <a:endParaRPr lang="en-US" altLang="zh-CN" sz="2800" dirty="0"/>
          </a:p>
          <a:p>
            <a:pPr lvl="1"/>
            <a:r>
              <a:rPr lang="zh-CN" altLang="en-US" sz="2800" dirty="0"/>
              <a:t>函数是可以被重用的，即：一个函数最初可能是某个程序的一部分，但可以将其用于其他程序中。</a:t>
            </a:r>
          </a:p>
        </p:txBody>
      </p:sp>
    </p:spTree>
    <p:extLst>
      <p:ext uri="{BB962C8B-B14F-4D97-AF65-F5344CB8AC3E}">
        <p14:creationId xmlns:p14="http://schemas.microsoft.com/office/powerpoint/2010/main" val="196207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a:xfrm>
            <a:off x="304799" y="1371600"/>
            <a:ext cx="6904365" cy="5181600"/>
          </a:xfrm>
        </p:spPr>
        <p:txBody>
          <a:bodyPr/>
          <a:lstStyle/>
          <a:p>
            <a:pPr algn="just"/>
            <a:r>
              <a:rPr lang="zh-CN" altLang="en-US" sz="2400" dirty="0"/>
              <a:t>现在我们来追踪一下函数的执行过程。假设有调用：</a:t>
            </a:r>
            <a:r>
              <a:rPr lang="en-US" altLang="zh-CN" sz="2400" dirty="0"/>
              <a:t>f = fact(4)</a:t>
            </a:r>
            <a:r>
              <a:rPr lang="zh-CN" altLang="en-US" sz="2400" dirty="0"/>
              <a:t>，那么函数的执行过程是这样的：</a:t>
            </a:r>
          </a:p>
        </p:txBody>
      </p:sp>
      <p:sp>
        <p:nvSpPr>
          <p:cNvPr id="4" name="矩形 3"/>
          <p:cNvSpPr/>
          <p:nvPr/>
        </p:nvSpPr>
        <p:spPr>
          <a:xfrm>
            <a:off x="7620000" y="1817301"/>
            <a:ext cx="2461138" cy="919004"/>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fact(4)</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  …</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a:p>
            <a:pPr indent="17145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return fact(3) * 4;</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ea typeface="宋体"/>
                <a:cs typeface="Times New Roman"/>
              </a:rPr>
              <a:t>}</a:t>
            </a:r>
            <a:endParaRPr lang="zh-CN" sz="1600" kern="100" dirty="0">
              <a:solidFill>
                <a:srgbClr val="000000"/>
              </a:solidFill>
              <a:effectLst>
                <a:outerShdw blurRad="38100" dist="38100" dir="2700000" algn="tl">
                  <a:srgbClr val="000000">
                    <a:alpha val="43137"/>
                  </a:srgbClr>
                </a:outerShdw>
              </a:effectLst>
              <a:latin typeface="Times New Roman"/>
              <a:ea typeface="宋体"/>
              <a:cs typeface="Times New Roman"/>
            </a:endParaRPr>
          </a:p>
        </p:txBody>
      </p:sp>
      <p:sp>
        <p:nvSpPr>
          <p:cNvPr id="5" name="矩形 4"/>
          <p:cNvSpPr/>
          <p:nvPr/>
        </p:nvSpPr>
        <p:spPr>
          <a:xfrm>
            <a:off x="7627894" y="2990091"/>
            <a:ext cx="2475275" cy="99001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fact(3)</a:t>
            </a:r>
            <a:endParaRPr lang="zh-CN" sz="160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  …</a:t>
            </a:r>
            <a:endParaRPr lang="zh-CN" sz="1600">
              <a:solidFill>
                <a:srgbClr val="000000"/>
              </a:solidFill>
              <a:effectLst>
                <a:outerShdw blurRad="38100" dist="38100" dir="2700000" algn="tl">
                  <a:srgbClr val="000000">
                    <a:alpha val="43137"/>
                  </a:srgbClr>
                </a:outerShdw>
              </a:effectLst>
              <a:latin typeface="Arial Unicode MS"/>
              <a:cs typeface="Times New Roman"/>
            </a:endParaRPr>
          </a:p>
          <a:p>
            <a:pPr indent="14859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return fact(2) * 3;</a:t>
            </a:r>
            <a:endParaRPr lang="zh-CN" sz="160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a:solidFill>
                  <a:srgbClr val="0D0D0D"/>
                </a:solidFill>
                <a:effectLst>
                  <a:outerShdw blurRad="38100" dist="38100" dir="2700000" algn="tl">
                    <a:srgbClr val="000000">
                      <a:alpha val="43137"/>
                    </a:srgbClr>
                  </a:outerShdw>
                </a:effectLst>
                <a:latin typeface="Consolas"/>
                <a:cs typeface="Times New Roman"/>
              </a:rPr>
              <a:t>}</a:t>
            </a:r>
            <a:endParaRPr lang="zh-CN" sz="160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6" name="矩形 5"/>
          <p:cNvSpPr/>
          <p:nvPr/>
        </p:nvSpPr>
        <p:spPr>
          <a:xfrm>
            <a:off x="7627893" y="4163150"/>
            <a:ext cx="2475275" cy="99001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fact(2)</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  …</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4859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return fact(1) * 2;</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7" name="矩形 6"/>
          <p:cNvSpPr/>
          <p:nvPr/>
        </p:nvSpPr>
        <p:spPr>
          <a:xfrm>
            <a:off x="7630987" y="5371765"/>
            <a:ext cx="2472182" cy="990015"/>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fact(1)</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  …</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4859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if (n&lt;</a:t>
            </a:r>
            <a:r>
              <a:rPr lang="en-US" altLang="zh-CN" sz="1600" kern="100" dirty="0">
                <a:solidFill>
                  <a:srgbClr val="0D0D0D"/>
                </a:solidFill>
                <a:effectLst>
                  <a:outerShdw blurRad="38100" dist="38100" dir="2700000" algn="tl">
                    <a:srgbClr val="000000">
                      <a:alpha val="43137"/>
                    </a:srgbClr>
                  </a:outerShdw>
                </a:effectLst>
                <a:latin typeface="Consolas"/>
                <a:cs typeface="Times New Roman"/>
              </a:rPr>
              <a:t>=</a:t>
            </a:r>
            <a:r>
              <a:rPr lang="en-US" sz="1600" kern="100" dirty="0">
                <a:solidFill>
                  <a:srgbClr val="0D0D0D"/>
                </a:solidFill>
                <a:effectLst>
                  <a:outerShdw blurRad="38100" dist="38100" dir="2700000" algn="tl">
                    <a:srgbClr val="000000">
                      <a:alpha val="43137"/>
                    </a:srgbClr>
                  </a:outerShdw>
                </a:effectLst>
                <a:latin typeface="Consolas"/>
                <a:cs typeface="Times New Roman"/>
              </a:rPr>
              <a:t>1) return 1;</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a:p>
            <a:pPr indent="127000" algn="just">
              <a:lnSpc>
                <a:spcPts val="14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8" name="矩形 7"/>
          <p:cNvSpPr/>
          <p:nvPr/>
        </p:nvSpPr>
        <p:spPr>
          <a:xfrm>
            <a:off x="7620000" y="1066800"/>
            <a:ext cx="2475275" cy="453063"/>
          </a:xfrm>
          <a:prstGeom prst="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ctr">
              <a:lnSpc>
                <a:spcPts val="1200"/>
              </a:lnSpc>
              <a:spcAft>
                <a:spcPts val="0"/>
              </a:spcAft>
            </a:pPr>
            <a:r>
              <a:rPr lang="en-US" sz="1600" kern="100" dirty="0">
                <a:solidFill>
                  <a:srgbClr val="0D0D0D"/>
                </a:solidFill>
                <a:effectLst>
                  <a:outerShdw blurRad="38100" dist="38100" dir="2700000" algn="tl">
                    <a:srgbClr val="000000">
                      <a:alpha val="43137"/>
                    </a:srgbClr>
                  </a:outerShdw>
                </a:effectLst>
                <a:latin typeface="Consolas"/>
                <a:cs typeface="Times New Roman"/>
              </a:rPr>
              <a:t>f = fact(4)</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cxnSp>
        <p:nvCxnSpPr>
          <p:cNvPr id="9" name="曲线连接符 8"/>
          <p:cNvCxnSpPr/>
          <p:nvPr/>
        </p:nvCxnSpPr>
        <p:spPr>
          <a:xfrm rot="10800000" flipV="1">
            <a:off x="8100919" y="2453015"/>
            <a:ext cx="881047" cy="64646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 name="曲线连接符 9"/>
          <p:cNvCxnSpPr/>
          <p:nvPr/>
        </p:nvCxnSpPr>
        <p:spPr>
          <a:xfrm rot="10800000" flipV="1">
            <a:off x="8100918" y="1390958"/>
            <a:ext cx="980466" cy="526564"/>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曲线连接符 10"/>
          <p:cNvCxnSpPr/>
          <p:nvPr/>
        </p:nvCxnSpPr>
        <p:spPr>
          <a:xfrm rot="10800000" flipV="1">
            <a:off x="8219818" y="3676386"/>
            <a:ext cx="695322" cy="609873"/>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曲线连接符 11"/>
          <p:cNvCxnSpPr/>
          <p:nvPr/>
        </p:nvCxnSpPr>
        <p:spPr>
          <a:xfrm rot="5400000">
            <a:off x="8203443" y="4799815"/>
            <a:ext cx="803910" cy="70670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曲线连接符 12"/>
          <p:cNvCxnSpPr/>
          <p:nvPr/>
        </p:nvCxnSpPr>
        <p:spPr>
          <a:xfrm rot="16200000" flipV="1">
            <a:off x="8907195" y="5035805"/>
            <a:ext cx="1115562" cy="546372"/>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042142" y="3676387"/>
            <a:ext cx="706260" cy="916005"/>
            <a:chOff x="7313424" y="3758847"/>
            <a:chExt cx="706260" cy="916005"/>
          </a:xfrm>
        </p:grpSpPr>
        <p:sp>
          <p:nvSpPr>
            <p:cNvPr id="15" name="左大括号 14"/>
            <p:cNvSpPr/>
            <p:nvPr/>
          </p:nvSpPr>
          <p:spPr>
            <a:xfrm rot="5400000">
              <a:off x="7613682" y="4268849"/>
              <a:ext cx="130810" cy="681195"/>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46800" tIns="45720" rIns="46800" bIns="45720" numCol="1" spcCol="0" rtlCol="0" fromWordArt="0" anchor="ctr" anchorCtr="0" forceAA="0" compatLnSpc="1">
              <a:prstTxWarp prst="textNoShape">
                <a:avLst/>
              </a:prstTxWarp>
              <a:noAutofit/>
            </a:bodyPr>
            <a:lstStyle/>
            <a:p>
              <a:endParaRPr lang="zh-CN" altLang="en-US" sz="1600">
                <a:effectLst>
                  <a:outerShdw blurRad="38100" dist="38100" dir="2700000" algn="tl">
                    <a:srgbClr val="000000">
                      <a:alpha val="43137"/>
                    </a:srgbClr>
                  </a:outerShdw>
                </a:effectLst>
              </a:endParaRPr>
            </a:p>
          </p:txBody>
        </p:sp>
        <p:cxnSp>
          <p:nvCxnSpPr>
            <p:cNvPr id="16" name="曲线连接符 15"/>
            <p:cNvCxnSpPr>
              <a:stCxn id="15" idx="1"/>
            </p:cNvCxnSpPr>
            <p:nvPr/>
          </p:nvCxnSpPr>
          <p:spPr>
            <a:xfrm rot="16200000" flipV="1">
              <a:off x="7103658" y="3968613"/>
              <a:ext cx="785195" cy="36566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9343335" y="4281026"/>
            <a:ext cx="464185"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=2</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18" name="矩形 17"/>
          <p:cNvSpPr/>
          <p:nvPr/>
        </p:nvSpPr>
        <p:spPr>
          <a:xfrm flipH="1">
            <a:off x="8100918" y="1536067"/>
            <a:ext cx="569631" cy="284886"/>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①</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grpSp>
        <p:nvGrpSpPr>
          <p:cNvPr id="19" name="组合 18"/>
          <p:cNvGrpSpPr/>
          <p:nvPr/>
        </p:nvGrpSpPr>
        <p:grpSpPr>
          <a:xfrm>
            <a:off x="9001018" y="2434989"/>
            <a:ext cx="737143" cy="997357"/>
            <a:chOff x="7272300" y="2517449"/>
            <a:chExt cx="737143" cy="997357"/>
          </a:xfrm>
        </p:grpSpPr>
        <p:sp>
          <p:nvSpPr>
            <p:cNvPr id="20" name="左大括号 19"/>
            <p:cNvSpPr/>
            <p:nvPr/>
          </p:nvSpPr>
          <p:spPr>
            <a:xfrm rot="5400000">
              <a:off x="7575467" y="3080829"/>
              <a:ext cx="130810" cy="737143"/>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228600" algn="just">
                <a:spcAft>
                  <a:spcPts val="0"/>
                </a:spcAft>
              </a:pPr>
              <a:r>
                <a:rPr lang="en-US" sz="1600" kern="100">
                  <a:solidFill>
                    <a:srgbClr val="000000"/>
                  </a:solidFill>
                  <a:effectLst>
                    <a:outerShdw blurRad="38100" dist="38100" dir="2700000" algn="tl">
                      <a:srgbClr val="000000">
                        <a:alpha val="43137"/>
                      </a:srgbClr>
                    </a:outerShdw>
                  </a:effectLst>
                  <a:latin typeface="Consolas"/>
                  <a:ea typeface="宋体"/>
                  <a:cs typeface="Times New Roman"/>
                </a:rPr>
                <a:t> </a:t>
              </a:r>
              <a:endParaRPr lang="zh-CN" sz="1600" kern="100">
                <a:solidFill>
                  <a:srgbClr val="000000"/>
                </a:solidFill>
                <a:effectLst>
                  <a:outerShdw blurRad="38100" dist="38100" dir="2700000" algn="tl">
                    <a:srgbClr val="000000">
                      <a:alpha val="43137"/>
                    </a:srgbClr>
                  </a:outerShdw>
                </a:effectLst>
                <a:latin typeface="Times New Roman"/>
                <a:ea typeface="宋体"/>
                <a:cs typeface="Times New Roman"/>
              </a:endParaRPr>
            </a:p>
          </p:txBody>
        </p:sp>
        <p:cxnSp>
          <p:nvCxnSpPr>
            <p:cNvPr id="21" name="曲线连接符 20"/>
            <p:cNvCxnSpPr>
              <a:stCxn id="20" idx="1"/>
            </p:cNvCxnSpPr>
            <p:nvPr/>
          </p:nvCxnSpPr>
          <p:spPr>
            <a:xfrm rot="16200000" flipV="1">
              <a:off x="7048908" y="2792031"/>
              <a:ext cx="866547" cy="31738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矩形 21"/>
          <p:cNvSpPr/>
          <p:nvPr/>
        </p:nvSpPr>
        <p:spPr>
          <a:xfrm>
            <a:off x="9284218" y="3118352"/>
            <a:ext cx="464185"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=6</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23" name="矩形 22"/>
          <p:cNvSpPr/>
          <p:nvPr/>
        </p:nvSpPr>
        <p:spPr>
          <a:xfrm>
            <a:off x="8068688" y="2785284"/>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②</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grpSp>
        <p:nvGrpSpPr>
          <p:cNvPr id="24" name="组合 23"/>
          <p:cNvGrpSpPr/>
          <p:nvPr/>
        </p:nvGrpSpPr>
        <p:grpSpPr>
          <a:xfrm>
            <a:off x="9119216" y="1390957"/>
            <a:ext cx="691891" cy="860210"/>
            <a:chOff x="7390498" y="1473417"/>
            <a:chExt cx="691891" cy="860210"/>
          </a:xfrm>
        </p:grpSpPr>
        <p:sp>
          <p:nvSpPr>
            <p:cNvPr id="25" name="左大括号 24"/>
            <p:cNvSpPr/>
            <p:nvPr/>
          </p:nvSpPr>
          <p:spPr>
            <a:xfrm rot="5400000">
              <a:off x="7671790" y="1923027"/>
              <a:ext cx="130812" cy="690387"/>
            </a:xfrm>
            <a:prstGeom prst="lef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228600" algn="just">
                <a:spcAft>
                  <a:spcPts val="0"/>
                </a:spcAft>
              </a:pPr>
              <a:r>
                <a:rPr lang="en-US" sz="1600" kern="100">
                  <a:solidFill>
                    <a:srgbClr val="000000"/>
                  </a:solidFill>
                  <a:effectLst>
                    <a:outerShdw blurRad="38100" dist="38100" dir="2700000" algn="tl">
                      <a:srgbClr val="000000">
                        <a:alpha val="43137"/>
                      </a:srgbClr>
                    </a:outerShdw>
                  </a:effectLst>
                  <a:latin typeface="Consolas"/>
                  <a:ea typeface="宋体"/>
                  <a:cs typeface="Times New Roman"/>
                </a:rPr>
                <a:t> </a:t>
              </a:r>
              <a:endParaRPr lang="zh-CN" sz="1600" kern="100">
                <a:solidFill>
                  <a:srgbClr val="000000"/>
                </a:solidFill>
                <a:effectLst>
                  <a:outerShdw blurRad="38100" dist="38100" dir="2700000" algn="tl">
                    <a:srgbClr val="000000">
                      <a:alpha val="43137"/>
                    </a:srgbClr>
                  </a:outerShdw>
                </a:effectLst>
                <a:latin typeface="Times New Roman"/>
                <a:ea typeface="宋体"/>
                <a:cs typeface="Times New Roman"/>
              </a:endParaRPr>
            </a:p>
          </p:txBody>
        </p:sp>
        <p:cxnSp>
          <p:nvCxnSpPr>
            <p:cNvPr id="26" name="曲线连接符 25"/>
            <p:cNvCxnSpPr>
              <a:stCxn id="25" idx="1"/>
            </p:cNvCxnSpPr>
            <p:nvPr/>
          </p:nvCxnSpPr>
          <p:spPr>
            <a:xfrm rot="16200000" flipV="1">
              <a:off x="7199148" y="1664767"/>
              <a:ext cx="729398" cy="34669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9119216" y="2806480"/>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⑦</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28" name="矩形 27"/>
          <p:cNvSpPr/>
          <p:nvPr/>
        </p:nvSpPr>
        <p:spPr>
          <a:xfrm>
            <a:off x="9046023" y="1536067"/>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⑧</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29" name="矩形 28"/>
          <p:cNvSpPr/>
          <p:nvPr/>
        </p:nvSpPr>
        <p:spPr>
          <a:xfrm>
            <a:off x="8100918" y="4000419"/>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③</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0" name="矩形 29"/>
          <p:cNvSpPr/>
          <p:nvPr/>
        </p:nvSpPr>
        <p:spPr>
          <a:xfrm>
            <a:off x="7965903" y="5170549"/>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④</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1" name="矩形 30"/>
          <p:cNvSpPr/>
          <p:nvPr/>
        </p:nvSpPr>
        <p:spPr>
          <a:xfrm>
            <a:off x="9148808" y="3999892"/>
            <a:ext cx="302260" cy="201743"/>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⑥</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2" name="矩形 31"/>
          <p:cNvSpPr/>
          <p:nvPr/>
        </p:nvSpPr>
        <p:spPr>
          <a:xfrm>
            <a:off x="9316053" y="5170549"/>
            <a:ext cx="302260" cy="246221"/>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ea typeface="宋体"/>
                <a:cs typeface="Times New Roman"/>
              </a:rPr>
              <a:t>⑤</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
        <p:nvSpPr>
          <p:cNvPr id="33" name="矩形 32"/>
          <p:cNvSpPr/>
          <p:nvPr/>
        </p:nvSpPr>
        <p:spPr>
          <a:xfrm>
            <a:off x="9339027" y="1851055"/>
            <a:ext cx="652101" cy="400110"/>
          </a:xfrm>
          <a:prstGeom prst="rect">
            <a:avLst/>
          </a:prstGeom>
          <a:noFill/>
          <a:ln w="6350">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46800" tIns="45720" rIns="46800" bIns="45720" numCol="1" spcCol="0" rtlCol="0" fromWordArt="0" anchor="ctr" anchorCtr="0" forceAA="0" compatLnSpc="1">
            <a:prstTxWarp prst="textNoShape">
              <a:avLst/>
            </a:prstTxWarp>
            <a:noAutofit/>
          </a:bodyPr>
          <a:lstStyle/>
          <a:p>
            <a:pPr indent="127000" algn="just">
              <a:lnSpc>
                <a:spcPts val="1200"/>
              </a:lnSpc>
              <a:spcAft>
                <a:spcPts val="0"/>
              </a:spcAft>
            </a:pPr>
            <a:r>
              <a:rPr lang="en-US" sz="1600" dirty="0">
                <a:solidFill>
                  <a:srgbClr val="000000"/>
                </a:solidFill>
                <a:effectLst>
                  <a:outerShdw blurRad="38100" dist="38100" dir="2700000" algn="tl">
                    <a:srgbClr val="000000">
                      <a:alpha val="43137"/>
                    </a:srgbClr>
                  </a:outerShdw>
                </a:effectLst>
                <a:latin typeface="Consolas"/>
                <a:cs typeface="Times New Roman"/>
              </a:rPr>
              <a:t>=24</a:t>
            </a:r>
            <a:endParaRPr lang="zh-CN" sz="1600" dirty="0">
              <a:solidFill>
                <a:srgbClr val="000000"/>
              </a:solidFill>
              <a:effectLst>
                <a:outerShdw blurRad="38100" dist="38100" dir="2700000" algn="tl">
                  <a:srgbClr val="000000">
                    <a:alpha val="43137"/>
                  </a:srgbClr>
                </a:outerShdw>
              </a:effectLst>
              <a:latin typeface="Arial Unicode MS"/>
              <a:cs typeface="Times New Roman"/>
            </a:endParaRPr>
          </a:p>
        </p:txBody>
      </p:sp>
    </p:spTree>
    <p:extLst>
      <p:ext uri="{BB962C8B-B14F-4D97-AF65-F5344CB8AC3E}">
        <p14:creationId xmlns:p14="http://schemas.microsoft.com/office/powerpoint/2010/main" val="754064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500"/>
                                        <p:tgtEl>
                                          <p:spTgt spid="1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250" fill="hold"/>
                                        <p:tgtEl>
                                          <p:spTgt spid="17"/>
                                        </p:tgtEl>
                                        <p:attrNameLst>
                                          <p:attrName>ppt_x</p:attrName>
                                        </p:attrNameLst>
                                      </p:cBhvr>
                                      <p:tavLst>
                                        <p:tav tm="0">
                                          <p:val>
                                            <p:strVal val="1+#ppt_w/2"/>
                                          </p:val>
                                        </p:tav>
                                        <p:tav tm="100000">
                                          <p:val>
                                            <p:strVal val="#ppt_x"/>
                                          </p:val>
                                        </p:tav>
                                      </p:tavLst>
                                    </p:anim>
                                    <p:anim calcmode="lin" valueType="num">
                                      <p:cBhvr additive="base">
                                        <p:cTn id="64" dur="250" fill="hold"/>
                                        <p:tgtEl>
                                          <p:spTgt spid="17"/>
                                        </p:tgtEl>
                                        <p:attrNameLst>
                                          <p:attrName>ppt_y</p:attrName>
                                        </p:attrNameLst>
                                      </p:cBhvr>
                                      <p:tavLst>
                                        <p:tav tm="0">
                                          <p:val>
                                            <p:strVal val="#ppt_y"/>
                                          </p:val>
                                        </p:tav>
                                        <p:tav tm="100000">
                                          <p:val>
                                            <p:strVal val="#ppt_y"/>
                                          </p:val>
                                        </p:tav>
                                      </p:tavLst>
                                    </p:anim>
                                  </p:childTnLst>
                                </p:cTn>
                              </p:par>
                            </p:childTnLst>
                          </p:cTn>
                        </p:par>
                        <p:par>
                          <p:cTn id="65" fill="hold">
                            <p:stCondLst>
                              <p:cond delay="250"/>
                            </p:stCondLst>
                            <p:childTnLst>
                              <p:par>
                                <p:cTn id="66" presetID="10" presetClass="entr" presetSubtype="0"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fade">
                                      <p:cBhvr>
                                        <p:cTn id="68" dur="500"/>
                                        <p:tgtEl>
                                          <p:spTgt spid="14"/>
                                        </p:tgtEl>
                                      </p:cBhvr>
                                    </p:animEffect>
                                  </p:childTnLst>
                                </p:cTn>
                              </p:par>
                            </p:childTnLst>
                          </p:cTn>
                        </p:par>
                        <p:par>
                          <p:cTn id="69" fill="hold">
                            <p:stCondLst>
                              <p:cond delay="75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250" fill="hold"/>
                                        <p:tgtEl>
                                          <p:spTgt spid="22"/>
                                        </p:tgtEl>
                                        <p:attrNameLst>
                                          <p:attrName>ppt_x</p:attrName>
                                        </p:attrNameLst>
                                      </p:cBhvr>
                                      <p:tavLst>
                                        <p:tav tm="0">
                                          <p:val>
                                            <p:strVal val="1+#ppt_w/2"/>
                                          </p:val>
                                        </p:tav>
                                        <p:tav tm="100000">
                                          <p:val>
                                            <p:strVal val="#ppt_x"/>
                                          </p:val>
                                        </p:tav>
                                      </p:tavLst>
                                    </p:anim>
                                    <p:anim calcmode="lin" valueType="num">
                                      <p:cBhvr additive="base">
                                        <p:cTn id="78" dur="250" fill="hold"/>
                                        <p:tgtEl>
                                          <p:spTgt spid="22"/>
                                        </p:tgtEl>
                                        <p:attrNameLst>
                                          <p:attrName>ppt_y</p:attrName>
                                        </p:attrNameLst>
                                      </p:cBhvr>
                                      <p:tavLst>
                                        <p:tav tm="0">
                                          <p:val>
                                            <p:strVal val="#ppt_y"/>
                                          </p:val>
                                        </p:tav>
                                        <p:tav tm="100000">
                                          <p:val>
                                            <p:strVal val="#ppt_y"/>
                                          </p:val>
                                        </p:tav>
                                      </p:tavLst>
                                    </p:anim>
                                  </p:childTnLst>
                                </p:cTn>
                              </p:par>
                            </p:childTnLst>
                          </p:cTn>
                        </p:par>
                        <p:par>
                          <p:cTn id="79" fill="hold">
                            <p:stCondLst>
                              <p:cond delay="250"/>
                            </p:stCondLst>
                            <p:childTnLst>
                              <p:par>
                                <p:cTn id="80" presetID="10"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Effect transition="in" filter="fade">
                                      <p:cBhvr>
                                        <p:cTn id="82" dur="500"/>
                                        <p:tgtEl>
                                          <p:spTgt spid="27"/>
                                        </p:tgtEl>
                                      </p:cBhvr>
                                    </p:animEffect>
                                  </p:childTnLst>
                                </p:cTn>
                              </p:par>
                            </p:childTnLst>
                          </p:cTn>
                        </p:par>
                        <p:par>
                          <p:cTn id="83" fill="hold">
                            <p:stCondLst>
                              <p:cond delay="750"/>
                            </p:stCondLst>
                            <p:childTnLst>
                              <p:par>
                                <p:cTn id="84" presetID="10" presetClass="entr" presetSubtype="0" fill="hold" nodeType="after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1+#ppt_w/2"/>
                                          </p:val>
                                        </p:tav>
                                        <p:tav tm="100000">
                                          <p:val>
                                            <p:strVal val="#ppt_x"/>
                                          </p:val>
                                        </p:tav>
                                      </p:tavLst>
                                    </p:anim>
                                    <p:anim calcmode="lin" valueType="num">
                                      <p:cBhvr additive="base">
                                        <p:cTn id="92" dur="500" fill="hold"/>
                                        <p:tgtEl>
                                          <p:spTgt spid="33"/>
                                        </p:tgtEl>
                                        <p:attrNameLst>
                                          <p:attrName>ppt_y</p:attrName>
                                        </p:attrNameLst>
                                      </p:cBhvr>
                                      <p:tavLst>
                                        <p:tav tm="0">
                                          <p:val>
                                            <p:strVal val="#ppt_y"/>
                                          </p:val>
                                        </p:tav>
                                        <p:tav tm="100000">
                                          <p:val>
                                            <p:strVal val="#ppt_y"/>
                                          </p:val>
                                        </p:tav>
                                      </p:tavLst>
                                    </p:anim>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par>
                          <p:cTn id="97" fill="hold">
                            <p:stCondLst>
                              <p:cond delay="1000"/>
                            </p:stCondLst>
                            <p:childTnLst>
                              <p:par>
                                <p:cTn id="98" presetID="10" presetClass="entr" presetSubtype="0"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fade">
                                      <p:cBhvr>
                                        <p:cTn id="10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7" grpId="0"/>
      <p:bldP spid="18" grpId="0"/>
      <p:bldP spid="22" grpId="0"/>
      <p:bldP spid="23" grpId="0"/>
      <p:bldP spid="27" grpId="0"/>
      <p:bldP spid="28" grpId="0"/>
      <p:bldP spid="29" grpId="0"/>
      <p:bldP spid="30" grpId="0"/>
      <p:bldP spid="31" grpId="0"/>
      <p:bldP spid="32" grpId="0"/>
      <p:bldP spid="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pPr>
              <a:lnSpc>
                <a:spcPct val="110000"/>
              </a:lnSpc>
              <a:spcBef>
                <a:spcPct val="10000"/>
              </a:spcBef>
            </a:pPr>
            <a:r>
              <a:rPr lang="zh-CN" altLang="en-US" sz="2400" dirty="0"/>
              <a:t>为加深印象，请大家想一想如何利用公式</a:t>
            </a:r>
            <a:r>
              <a:rPr lang="en-US" altLang="zh-CN" sz="2400" i="1" dirty="0" err="1"/>
              <a:t>x</a:t>
            </a:r>
            <a:r>
              <a:rPr lang="en-US" altLang="zh-CN" sz="2400" i="1" baseline="30000" dirty="0" err="1"/>
              <a:t>n</a:t>
            </a:r>
            <a:r>
              <a:rPr lang="en-US" altLang="zh-CN" sz="2400" dirty="0"/>
              <a:t> = </a:t>
            </a:r>
            <a:r>
              <a:rPr lang="en-US" altLang="zh-CN" sz="2400" i="1" dirty="0"/>
              <a:t>x</a:t>
            </a:r>
            <a:r>
              <a:rPr lang="en-US" altLang="zh-CN" sz="2400" dirty="0"/>
              <a:t> × </a:t>
            </a:r>
            <a:r>
              <a:rPr lang="en-US" altLang="zh-CN" sz="2400" i="1" dirty="0" err="1"/>
              <a:t>x</a:t>
            </a:r>
            <a:r>
              <a:rPr lang="en-US" altLang="zh-CN" sz="2400" i="1" baseline="30000" dirty="0" err="1"/>
              <a:t>n</a:t>
            </a:r>
            <a:r>
              <a:rPr lang="en-US" altLang="zh-CN" sz="2400" baseline="30000" dirty="0"/>
              <a:t>–1</a:t>
            </a:r>
            <a:r>
              <a:rPr lang="zh-CN" altLang="en-US" sz="2400" dirty="0"/>
              <a:t>计算出</a:t>
            </a:r>
            <a:r>
              <a:rPr lang="en-US" altLang="zh-CN" sz="2400" i="1" dirty="0" err="1"/>
              <a:t>x</a:t>
            </a:r>
            <a:r>
              <a:rPr lang="en-US" altLang="zh-CN" sz="2400" i="1" baseline="30000" dirty="0" err="1"/>
              <a:t>n</a:t>
            </a:r>
            <a:r>
              <a:rPr lang="zh-CN" altLang="en-US" sz="2400" dirty="0"/>
              <a:t>的值。假设函数名为</a:t>
            </a:r>
            <a:r>
              <a:rPr lang="en-US" altLang="zh-CN" sz="2400" dirty="0"/>
              <a:t>power</a:t>
            </a:r>
            <a:r>
              <a:rPr lang="zh-CN" altLang="en-US" sz="2400" dirty="0"/>
              <a:t>。</a:t>
            </a:r>
          </a:p>
          <a:p>
            <a:pPr lvl="1">
              <a:lnSpc>
                <a:spcPct val="110000"/>
              </a:lnSpc>
              <a:spcBef>
                <a:spcPct val="10000"/>
              </a:spcBef>
              <a:buFont typeface="Wingdings" panose="05000000000000000000" pitchFamily="2" charset="2"/>
              <a:buNone/>
            </a:pPr>
            <a:r>
              <a:rPr lang="en-US" altLang="zh-CN" sz="2800" b="1" i="1" dirty="0" err="1">
                <a:solidFill>
                  <a:srgbClr val="FF0000"/>
                </a:solidFill>
                <a:cs typeface="Courier New" panose="02070309020205020404" pitchFamily="49" charset="0"/>
              </a:rPr>
              <a:t>int</a:t>
            </a:r>
            <a:r>
              <a:rPr lang="en-US" altLang="zh-CN" sz="2800" b="1" i="1" dirty="0">
                <a:solidFill>
                  <a:srgbClr val="FF0000"/>
                </a:solidFill>
                <a:cs typeface="Courier New" panose="02070309020205020404" pitchFamily="49" charset="0"/>
              </a:rPr>
              <a:t> power(</a:t>
            </a:r>
            <a:r>
              <a:rPr lang="en-US" altLang="zh-CN" sz="2800" b="1" i="1" dirty="0" err="1">
                <a:solidFill>
                  <a:srgbClr val="FF0000"/>
                </a:solidFill>
                <a:cs typeface="Courier New" panose="02070309020205020404" pitchFamily="49" charset="0"/>
              </a:rPr>
              <a:t>int</a:t>
            </a:r>
            <a:r>
              <a:rPr lang="en-US" altLang="zh-CN" sz="2800" b="1" i="1" dirty="0">
                <a:solidFill>
                  <a:srgbClr val="FF0000"/>
                </a:solidFill>
                <a:cs typeface="Courier New" panose="02070309020205020404" pitchFamily="49" charset="0"/>
              </a:rPr>
              <a:t> x, </a:t>
            </a:r>
            <a:r>
              <a:rPr lang="en-US" altLang="zh-CN" sz="2800" b="1" i="1" dirty="0" err="1">
                <a:solidFill>
                  <a:srgbClr val="FF0000"/>
                </a:solidFill>
                <a:cs typeface="Courier New" panose="02070309020205020404" pitchFamily="49" charset="0"/>
              </a:rPr>
              <a:t>int</a:t>
            </a:r>
            <a:r>
              <a:rPr lang="en-US" altLang="zh-CN" sz="2800" b="1" i="1" dirty="0">
                <a:solidFill>
                  <a:srgbClr val="FF0000"/>
                </a:solidFill>
                <a:cs typeface="Courier New" panose="02070309020205020404" pitchFamily="49" charset="0"/>
              </a:rPr>
              <a:t> n)</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if (n == 0)</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return 1;</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else</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	    return x * power(x, n - 1);</a:t>
            </a:r>
          </a:p>
          <a:p>
            <a:pPr lvl="1">
              <a:lnSpc>
                <a:spcPct val="110000"/>
              </a:lnSpc>
              <a:spcBef>
                <a:spcPct val="10000"/>
              </a:spcBef>
              <a:buFont typeface="Wingdings" panose="05000000000000000000" pitchFamily="2" charset="2"/>
              <a:buNone/>
            </a:pPr>
            <a:r>
              <a:rPr lang="en-US" altLang="zh-CN" sz="2800" b="1" i="1" dirty="0">
                <a:solidFill>
                  <a:srgbClr val="FF0000"/>
                </a:solidFill>
                <a:cs typeface="Courier New" panose="02070309020205020404" pitchFamily="49" charset="0"/>
              </a:rPr>
              <a:t>}</a:t>
            </a:r>
          </a:p>
        </p:txBody>
      </p:sp>
      <p:sp>
        <p:nvSpPr>
          <p:cNvPr id="4" name="圆角矩形标注 3"/>
          <p:cNvSpPr/>
          <p:nvPr/>
        </p:nvSpPr>
        <p:spPr bwMode="auto">
          <a:xfrm>
            <a:off x="7391400" y="2667000"/>
            <a:ext cx="3352800" cy="1524000"/>
          </a:xfrm>
          <a:prstGeom prst="wedgeRoundRectCallout">
            <a:avLst>
              <a:gd name="adj1" fmla="val -30318"/>
              <a:gd name="adj2" fmla="val -74390"/>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请大家想一想，</a:t>
            </a:r>
            <a:r>
              <a:rPr lang="en-US" altLang="zh-CN"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power</a:t>
            </a: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函数应该有几个参数？</a:t>
            </a:r>
            <a:endParaRPr lang="en-US" altLang="zh-CN"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96189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r>
              <a:rPr lang="zh-CN" altLang="en-US" sz="3200" dirty="0">
                <a:latin typeface="Courier New" panose="02070309020205020404" pitchFamily="49" charset="0"/>
              </a:rPr>
              <a:t>如果有同学设计出的函数是这样的：</a:t>
            </a:r>
            <a:endParaRPr lang="en-US" altLang="zh-CN" sz="3200" dirty="0">
              <a:latin typeface="Courier New" panose="02070309020205020404" pitchFamily="49" charset="0"/>
            </a:endParaRPr>
          </a:p>
          <a:p>
            <a:pPr marL="0" indent="0">
              <a:buNone/>
            </a:pPr>
            <a:r>
              <a:rPr lang="en-US" altLang="zh-CN" sz="3200" dirty="0">
                <a:latin typeface="Courier New" panose="02070309020205020404" pitchFamily="49" charset="0"/>
              </a:rPr>
              <a:t>  </a:t>
            </a:r>
            <a:r>
              <a:rPr lang="en-US" altLang="zh-CN" sz="3200" b="1" i="1" dirty="0" err="1">
                <a:solidFill>
                  <a:srgbClr val="FF0000"/>
                </a:solidFill>
                <a:latin typeface="Courier New" panose="02070309020205020404" pitchFamily="49" charset="0"/>
              </a:rPr>
              <a:t>int</a:t>
            </a:r>
            <a:r>
              <a:rPr lang="en-US" altLang="zh-CN" sz="3200" b="1" i="1" dirty="0">
                <a:solidFill>
                  <a:srgbClr val="FF0000"/>
                </a:solidFill>
                <a:latin typeface="Courier New" panose="02070309020205020404" pitchFamily="49" charset="0"/>
              </a:rPr>
              <a:t> power(</a:t>
            </a:r>
            <a:r>
              <a:rPr lang="en-US" altLang="zh-CN" sz="3200" b="1" i="1" dirty="0" err="1">
                <a:solidFill>
                  <a:srgbClr val="FF0000"/>
                </a:solidFill>
                <a:latin typeface="Courier New" panose="02070309020205020404" pitchFamily="49" charset="0"/>
              </a:rPr>
              <a:t>int</a:t>
            </a:r>
            <a:r>
              <a:rPr lang="en-US" altLang="zh-CN" sz="3200" b="1" i="1" dirty="0">
                <a:solidFill>
                  <a:srgbClr val="FF0000"/>
                </a:solidFill>
                <a:latin typeface="Courier New" panose="02070309020205020404" pitchFamily="49" charset="0"/>
              </a:rPr>
              <a:t> x, </a:t>
            </a:r>
            <a:r>
              <a:rPr lang="en-US" altLang="zh-CN" sz="3200" b="1" i="1" dirty="0" err="1">
                <a:solidFill>
                  <a:srgbClr val="FF0000"/>
                </a:solidFill>
                <a:latin typeface="Courier New" panose="02070309020205020404" pitchFamily="49" charset="0"/>
              </a:rPr>
              <a:t>int</a:t>
            </a:r>
            <a:r>
              <a:rPr lang="en-US" altLang="zh-CN" sz="3200" b="1" i="1" dirty="0">
                <a:solidFill>
                  <a:srgbClr val="FF0000"/>
                </a:solidFill>
                <a:latin typeface="Courier New" panose="02070309020205020404" pitchFamily="49" charset="0"/>
              </a:rPr>
              <a:t> n)</a:t>
            </a:r>
          </a:p>
          <a:p>
            <a:pPr lvl="1">
              <a:buFont typeface="Wingdings" panose="05000000000000000000" pitchFamily="2" charset="2"/>
              <a:buNone/>
            </a:pPr>
            <a:r>
              <a:rPr lang="en-US" altLang="zh-CN" sz="3200" b="1" i="1" dirty="0">
                <a:solidFill>
                  <a:srgbClr val="FF0000"/>
                </a:solidFill>
                <a:latin typeface="Courier New" panose="02070309020205020404" pitchFamily="49" charset="0"/>
              </a:rPr>
              <a:t>{</a:t>
            </a:r>
          </a:p>
          <a:p>
            <a:pPr lvl="1">
              <a:buFont typeface="Wingdings" panose="05000000000000000000" pitchFamily="2" charset="2"/>
              <a:buNone/>
            </a:pPr>
            <a:r>
              <a:rPr lang="en-US" altLang="zh-CN" sz="3200" b="1" i="1" dirty="0">
                <a:solidFill>
                  <a:srgbClr val="FF0000"/>
                </a:solidFill>
                <a:latin typeface="Courier New" panose="02070309020205020404" pitchFamily="49" charset="0"/>
              </a:rPr>
              <a:t>	  return n == 0 ? 1 : x * power(x, n - 1);</a:t>
            </a:r>
          </a:p>
          <a:p>
            <a:pPr lvl="1">
              <a:buFont typeface="Wingdings" panose="05000000000000000000" pitchFamily="2" charset="2"/>
              <a:buNone/>
            </a:pPr>
            <a:r>
              <a:rPr lang="en-US" altLang="zh-CN" sz="3200" b="1" i="1" dirty="0">
                <a:solidFill>
                  <a:srgbClr val="FF0000"/>
                </a:solidFill>
                <a:latin typeface="Courier New" panose="02070309020205020404" pitchFamily="49" charset="0"/>
              </a:rPr>
              <a:t>}</a:t>
            </a:r>
          </a:p>
          <a:p>
            <a:pPr lvl="1">
              <a:buFont typeface="Wingdings" panose="05000000000000000000" pitchFamily="2" charset="2"/>
              <a:buNone/>
            </a:pPr>
            <a:r>
              <a:rPr lang="zh-CN" altLang="en-US" sz="3200" dirty="0">
                <a:latin typeface="Courier New" panose="02070309020205020404" pitchFamily="49" charset="0"/>
              </a:rPr>
              <a:t>那么给点一个大大的赞！</a:t>
            </a:r>
            <a:endParaRPr lang="en-US" altLang="zh-CN" sz="3200" dirty="0">
              <a:latin typeface="Courier New" panose="02070309020205020404" pitchFamily="49" charset="0"/>
            </a:endParaRPr>
          </a:p>
        </p:txBody>
      </p:sp>
      <p:pic>
        <p:nvPicPr>
          <p:cNvPr id="4" name="图片 3" descr="【&lt;strong&gt;点赞&lt;/strong&gt;图标_&lt;strong&gt;点赞&lt;/strong&gt;图标图片_&lt;strong&gt;点赞&lt;/strong&gt;图标大全_&lt;strong&gt;点赞&lt;/strong&gt;图标下载】- 翼虎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3733800"/>
            <a:ext cx="2590800" cy="2072640"/>
          </a:xfrm>
          <a:prstGeom prst="rect">
            <a:avLst/>
          </a:prstGeom>
        </p:spPr>
      </p:pic>
    </p:spTree>
    <p:extLst>
      <p:ext uri="{BB962C8B-B14F-4D97-AF65-F5344CB8AC3E}">
        <p14:creationId xmlns:p14="http://schemas.microsoft.com/office/powerpoint/2010/main" val="3029127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p>
        </p:txBody>
      </p:sp>
      <p:sp>
        <p:nvSpPr>
          <p:cNvPr id="3" name="内容占位符 2"/>
          <p:cNvSpPr>
            <a:spLocks noGrp="1"/>
          </p:cNvSpPr>
          <p:nvPr>
            <p:ph idx="1"/>
          </p:nvPr>
        </p:nvSpPr>
        <p:spPr/>
        <p:txBody>
          <a:bodyPr/>
          <a:lstStyle/>
          <a:p>
            <a:pPr algn="just">
              <a:lnSpc>
                <a:spcPct val="150000"/>
              </a:lnSpc>
              <a:spcBef>
                <a:spcPts val="1200"/>
              </a:spcBef>
            </a:pPr>
            <a:r>
              <a:rPr lang="zh-CN" altLang="en-US" sz="2800" dirty="0"/>
              <a:t>递归对要求函数调用自身两次或多次的复杂算法非常有帮助。</a:t>
            </a:r>
            <a:endParaRPr lang="en-US" altLang="zh-CN" sz="2800" dirty="0"/>
          </a:p>
          <a:p>
            <a:pPr algn="just">
              <a:lnSpc>
                <a:spcPct val="150000"/>
              </a:lnSpc>
              <a:spcBef>
                <a:spcPts val="1200"/>
              </a:spcBef>
            </a:pPr>
            <a:r>
              <a:rPr lang="zh-CN" altLang="en-US" sz="2800" dirty="0"/>
              <a:t>实际上，递归经常作为</a:t>
            </a:r>
            <a:r>
              <a:rPr lang="zh-CN" altLang="en-US" sz="2800" b="1" i="1" dirty="0">
                <a:solidFill>
                  <a:srgbClr val="FF0000"/>
                </a:solidFill>
              </a:rPr>
              <a:t>分治法</a:t>
            </a:r>
            <a:r>
              <a:rPr lang="en-US" altLang="zh-CN" sz="2800" b="1" i="1" dirty="0">
                <a:solidFill>
                  <a:srgbClr val="FF0000"/>
                </a:solidFill>
              </a:rPr>
              <a:t>(divide-and-conquer)</a:t>
            </a:r>
            <a:r>
              <a:rPr lang="zh-CN" altLang="en-US" sz="2800" dirty="0"/>
              <a:t>技术的结果自然地出现。这种称为分治法的算法设计方法把一个大问题划分成多个较小的问题，然后采用相同的算法分别解决这些小问题。</a:t>
            </a:r>
            <a:r>
              <a:rPr lang="en-US" altLang="zh-CN" sz="2800" dirty="0"/>
              <a:t> </a:t>
            </a:r>
          </a:p>
          <a:p>
            <a:pPr algn="just">
              <a:lnSpc>
                <a:spcPct val="150000"/>
              </a:lnSpc>
              <a:spcBef>
                <a:spcPts val="1200"/>
              </a:spcBef>
            </a:pPr>
            <a:r>
              <a:rPr lang="zh-CN" altLang="en-US" sz="2800" dirty="0"/>
              <a:t>分治法的经典示例就是流行的排序算法</a:t>
            </a:r>
            <a:r>
              <a:rPr lang="en-US" altLang="zh-CN" sz="2800" dirty="0"/>
              <a:t>—</a:t>
            </a:r>
            <a:r>
              <a:rPr lang="zh-CN" altLang="en-US" sz="2800" dirty="0">
                <a:solidFill>
                  <a:srgbClr val="FF0000"/>
                </a:solidFill>
              </a:rPr>
              <a:t>快速排序</a:t>
            </a:r>
            <a:r>
              <a:rPr lang="en-US" altLang="zh-CN" sz="2800" dirty="0"/>
              <a:t>(quicksort)</a:t>
            </a:r>
            <a:r>
              <a:rPr lang="zh-CN" altLang="en-US" sz="2800" dirty="0"/>
              <a:t>。</a:t>
            </a:r>
          </a:p>
        </p:txBody>
      </p:sp>
    </p:spTree>
    <p:extLst>
      <p:ext uri="{BB962C8B-B14F-4D97-AF65-F5344CB8AC3E}">
        <p14:creationId xmlns:p14="http://schemas.microsoft.com/office/powerpoint/2010/main" val="190980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pPr>
              <a:lnSpc>
                <a:spcPct val="110000"/>
              </a:lnSpc>
            </a:pPr>
            <a:r>
              <a:rPr lang="zh-CN" altLang="en-US" sz="2800" dirty="0"/>
              <a:t>假设要排序的数组的下标从</a:t>
            </a:r>
            <a:r>
              <a:rPr lang="en-US" altLang="zh-CN" sz="2800" dirty="0"/>
              <a:t>1</a:t>
            </a:r>
            <a:r>
              <a:rPr lang="zh-CN" altLang="en-US" sz="2800" dirty="0"/>
              <a:t>到</a:t>
            </a:r>
            <a:r>
              <a:rPr lang="en-US" altLang="zh-CN" sz="2800" dirty="0"/>
              <a:t>n</a:t>
            </a:r>
            <a:r>
              <a:rPr lang="zh-CN" altLang="en-US" sz="2800" i="1" dirty="0"/>
              <a:t>。</a:t>
            </a:r>
          </a:p>
          <a:p>
            <a:pPr marL="457200" lvl="1" indent="0">
              <a:lnSpc>
                <a:spcPct val="110000"/>
              </a:lnSpc>
              <a:buNone/>
            </a:pPr>
            <a:r>
              <a:rPr lang="en-US" altLang="zh-CN" sz="2600" dirty="0"/>
              <a:t>1)</a:t>
            </a:r>
            <a:r>
              <a:rPr lang="zh-CN" altLang="en-US" sz="2600" dirty="0"/>
              <a:t>选择数组元素</a:t>
            </a:r>
            <a:r>
              <a:rPr lang="en-US" altLang="zh-CN" sz="2600" dirty="0"/>
              <a:t>e(</a:t>
            </a:r>
            <a:r>
              <a:rPr lang="zh-CN" altLang="en-US" sz="2600" dirty="0"/>
              <a:t>作为“分割元素”，它的下标为</a:t>
            </a:r>
            <a:r>
              <a:rPr lang="en-US" altLang="zh-CN" sz="2600" dirty="0" err="1"/>
              <a:t>i</a:t>
            </a:r>
            <a:r>
              <a:rPr lang="en-US" altLang="zh-CN" sz="2600" dirty="0"/>
              <a:t>)</a:t>
            </a:r>
            <a:r>
              <a:rPr lang="zh-CN" altLang="en-US" sz="2600" dirty="0"/>
              <a:t>，然后重新排列数组使得元素从</a:t>
            </a:r>
            <a:r>
              <a:rPr lang="en-US" altLang="zh-CN" sz="2600" dirty="0"/>
              <a:t>1</a:t>
            </a:r>
            <a:r>
              <a:rPr lang="zh-CN" altLang="en-US" sz="2600" dirty="0"/>
              <a:t>到</a:t>
            </a:r>
            <a:r>
              <a:rPr lang="en-US" altLang="zh-CN" sz="2600" dirty="0"/>
              <a:t>i-1</a:t>
            </a:r>
            <a:r>
              <a:rPr lang="zh-CN" altLang="en-US" sz="2600" dirty="0"/>
              <a:t>都是小于或等于元素</a:t>
            </a:r>
            <a:r>
              <a:rPr lang="en-US" altLang="zh-CN" sz="2600" dirty="0"/>
              <a:t>e</a:t>
            </a:r>
            <a:r>
              <a:rPr lang="zh-CN" altLang="en-US" sz="2600" dirty="0"/>
              <a:t>的，元素</a:t>
            </a:r>
            <a:r>
              <a:rPr lang="en-US" altLang="zh-CN" sz="2600" dirty="0" err="1"/>
              <a:t>i</a:t>
            </a:r>
            <a:r>
              <a:rPr lang="zh-CN" altLang="en-US" sz="2600" dirty="0"/>
              <a:t>包含</a:t>
            </a:r>
            <a:r>
              <a:rPr lang="en-US" altLang="zh-CN" sz="2600" dirty="0"/>
              <a:t>e</a:t>
            </a:r>
            <a:r>
              <a:rPr lang="zh-CN" altLang="en-US" sz="2600" dirty="0"/>
              <a:t>，而元素从</a:t>
            </a:r>
            <a:r>
              <a:rPr lang="en-US" altLang="zh-CN" sz="2600" dirty="0"/>
              <a:t>i+1</a:t>
            </a:r>
            <a:r>
              <a:rPr lang="zh-CN" altLang="en-US" sz="2600" dirty="0"/>
              <a:t>到</a:t>
            </a:r>
            <a:r>
              <a:rPr lang="en-US" altLang="zh-CN" sz="2600" dirty="0"/>
              <a:t>n</a:t>
            </a:r>
            <a:r>
              <a:rPr lang="zh-CN" altLang="en-US" sz="2600" dirty="0"/>
              <a:t>都是大于或等于</a:t>
            </a:r>
            <a:r>
              <a:rPr lang="en-US" altLang="zh-CN" sz="2600" dirty="0"/>
              <a:t>e</a:t>
            </a:r>
            <a:r>
              <a:rPr lang="zh-CN" altLang="en-US" sz="2600" dirty="0"/>
              <a:t>的。</a:t>
            </a:r>
          </a:p>
          <a:p>
            <a:pPr marL="457200" lvl="1" indent="0">
              <a:lnSpc>
                <a:spcPct val="110000"/>
              </a:lnSpc>
              <a:buNone/>
            </a:pPr>
            <a:r>
              <a:rPr lang="en-US" altLang="zh-CN" sz="2600" dirty="0"/>
              <a:t>2)</a:t>
            </a:r>
            <a:r>
              <a:rPr lang="zh-CN" altLang="en-US" sz="2600" dirty="0"/>
              <a:t>通过递归地采用快速排序方法，对从</a:t>
            </a:r>
            <a:r>
              <a:rPr lang="en-US" altLang="zh-CN" sz="2600" dirty="0"/>
              <a:t>1</a:t>
            </a:r>
            <a:r>
              <a:rPr lang="zh-CN" altLang="en-US" sz="2600" dirty="0"/>
              <a:t>到</a:t>
            </a:r>
            <a:r>
              <a:rPr lang="en-US" altLang="zh-CN" sz="2600" dirty="0"/>
              <a:t>i-1</a:t>
            </a:r>
            <a:r>
              <a:rPr lang="zh-CN" altLang="en-US" sz="2600" dirty="0"/>
              <a:t>的元素进行排序。</a:t>
            </a:r>
          </a:p>
          <a:p>
            <a:pPr marL="457200" lvl="1" indent="0">
              <a:lnSpc>
                <a:spcPct val="110000"/>
              </a:lnSpc>
              <a:buNone/>
            </a:pPr>
            <a:r>
              <a:rPr lang="en-US" altLang="zh-CN" sz="2600" dirty="0"/>
              <a:t>3)</a:t>
            </a:r>
            <a:r>
              <a:rPr lang="zh-CN" altLang="en-US" sz="2600" dirty="0"/>
              <a:t>通过递归地采用快速排序方法，对从</a:t>
            </a:r>
            <a:r>
              <a:rPr lang="en-US" altLang="zh-CN" sz="2600" dirty="0"/>
              <a:t>i+1</a:t>
            </a:r>
            <a:r>
              <a:rPr lang="zh-CN" altLang="en-US" sz="2600" dirty="0"/>
              <a:t>到</a:t>
            </a:r>
            <a:r>
              <a:rPr lang="en-US" altLang="zh-CN" sz="2600" dirty="0"/>
              <a:t>n</a:t>
            </a:r>
            <a:r>
              <a:rPr lang="zh-CN" altLang="en-US" sz="2600" dirty="0"/>
              <a:t>的元素进行排序。</a:t>
            </a:r>
          </a:p>
          <a:p>
            <a:pPr>
              <a:lnSpc>
                <a:spcPct val="110000"/>
              </a:lnSpc>
            </a:pPr>
            <a:r>
              <a:rPr lang="zh-CN" altLang="en-US" sz="2800" dirty="0"/>
              <a:t>显然快速排序中的第</a:t>
            </a:r>
            <a:r>
              <a:rPr lang="en-US" altLang="zh-CN" sz="2800" dirty="0"/>
              <a:t>1</a:t>
            </a:r>
            <a:r>
              <a:rPr lang="zh-CN" altLang="en-US" sz="2800" dirty="0"/>
              <a:t>步是很关键的，有许多种方法可以用来分割数组，我们采用一种很容易理解，但并不是特别有效的方法。</a:t>
            </a:r>
            <a:endParaRPr lang="en-US" altLang="zh-CN" sz="2800" dirty="0"/>
          </a:p>
          <a:p>
            <a:pPr>
              <a:lnSpc>
                <a:spcPct val="110000"/>
              </a:lnSpc>
            </a:pPr>
            <a:r>
              <a:rPr lang="zh-CN" altLang="en-US" sz="2800" dirty="0"/>
              <a:t>该算法依赖于两个名为</a:t>
            </a:r>
            <a:r>
              <a:rPr lang="en-US" altLang="zh-CN" sz="2800" i="1" dirty="0">
                <a:solidFill>
                  <a:srgbClr val="FF0000"/>
                </a:solidFill>
              </a:rPr>
              <a:t>low</a:t>
            </a:r>
            <a:r>
              <a:rPr lang="zh-CN" altLang="en-US" sz="2800" dirty="0"/>
              <a:t>和</a:t>
            </a:r>
            <a:r>
              <a:rPr lang="en-US" altLang="zh-CN" sz="2800" i="1" dirty="0">
                <a:solidFill>
                  <a:srgbClr val="FF0000"/>
                </a:solidFill>
              </a:rPr>
              <a:t>high</a:t>
            </a:r>
            <a:r>
              <a:rPr lang="zh-CN" altLang="en-US" sz="2800" dirty="0"/>
              <a:t>的标记，这两个标记用来跟踪数组内的位置。</a:t>
            </a:r>
          </a:p>
        </p:txBody>
      </p:sp>
    </p:spTree>
    <p:extLst>
      <p:ext uri="{BB962C8B-B14F-4D97-AF65-F5344CB8AC3E}">
        <p14:creationId xmlns:p14="http://schemas.microsoft.com/office/powerpoint/2010/main" val="151561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p:txBody>
          <a:bodyPr/>
          <a:lstStyle/>
          <a:p>
            <a:pPr>
              <a:lnSpc>
                <a:spcPts val="3600"/>
              </a:lnSpc>
              <a:spcBef>
                <a:spcPts val="1200"/>
              </a:spcBef>
            </a:pPr>
            <a:r>
              <a:rPr lang="zh-CN" altLang="en-US" sz="2400" dirty="0"/>
              <a:t>开始，</a:t>
            </a:r>
            <a:r>
              <a:rPr lang="en-US" altLang="zh-CN" sz="2400" dirty="0"/>
              <a:t>low</a:t>
            </a:r>
            <a:r>
              <a:rPr lang="zh-CN" altLang="en-US" sz="2400" dirty="0"/>
              <a:t>指向数组中的第一个元素，而</a:t>
            </a:r>
            <a:r>
              <a:rPr lang="en-US" altLang="zh-CN" sz="2400" dirty="0"/>
              <a:t>high</a:t>
            </a:r>
            <a:r>
              <a:rPr lang="zh-CN" altLang="en-US" sz="2400" dirty="0"/>
              <a:t>指向末尾元素。</a:t>
            </a:r>
          </a:p>
          <a:p>
            <a:pPr>
              <a:lnSpc>
                <a:spcPts val="3600"/>
              </a:lnSpc>
              <a:spcBef>
                <a:spcPts val="1200"/>
              </a:spcBef>
            </a:pPr>
            <a:r>
              <a:rPr lang="zh-CN" altLang="en-US" sz="2400" dirty="0"/>
              <a:t>首先把第一个元素（</a:t>
            </a:r>
            <a:r>
              <a:rPr lang="zh-CN" altLang="en-US" sz="2400" dirty="0">
                <a:solidFill>
                  <a:srgbClr val="FF0000"/>
                </a:solidFill>
              </a:rPr>
              <a:t>分割元素</a:t>
            </a:r>
            <a:r>
              <a:rPr lang="zh-CN" altLang="en-US" sz="2400" dirty="0"/>
              <a:t>）复制给其他地方的一个临时存储单元，从而在数组中留出一个“空位”。</a:t>
            </a:r>
            <a:endParaRPr lang="en-US" altLang="zh-CN" sz="2400" dirty="0"/>
          </a:p>
          <a:p>
            <a:pPr>
              <a:lnSpc>
                <a:spcPts val="3600"/>
              </a:lnSpc>
              <a:spcBef>
                <a:spcPts val="1200"/>
              </a:spcBef>
            </a:pPr>
            <a:r>
              <a:rPr lang="zh-CN" altLang="en-US" sz="2400" dirty="0"/>
              <a:t>接下来，从右向左移动</a:t>
            </a:r>
            <a:r>
              <a:rPr lang="en-US" altLang="zh-CN" sz="2400" dirty="0"/>
              <a:t>high</a:t>
            </a:r>
            <a:r>
              <a:rPr lang="zh-CN" altLang="en-US" sz="2400" dirty="0"/>
              <a:t>，直到</a:t>
            </a:r>
            <a:r>
              <a:rPr lang="en-US" altLang="zh-CN" sz="2400" dirty="0"/>
              <a:t>high</a:t>
            </a:r>
            <a:r>
              <a:rPr lang="zh-CN" altLang="en-US" sz="2400" dirty="0"/>
              <a:t>指向</a:t>
            </a:r>
            <a:r>
              <a:rPr lang="zh-CN" altLang="en-US" sz="2400" dirty="0">
                <a:solidFill>
                  <a:srgbClr val="FF0000"/>
                </a:solidFill>
              </a:rPr>
              <a:t>小于</a:t>
            </a:r>
            <a:r>
              <a:rPr lang="zh-CN" altLang="en-US" sz="2400" dirty="0"/>
              <a:t>分割元素的数时停止。</a:t>
            </a:r>
            <a:endParaRPr lang="en-US" altLang="zh-CN" sz="2400" dirty="0"/>
          </a:p>
          <a:p>
            <a:pPr>
              <a:lnSpc>
                <a:spcPts val="3600"/>
              </a:lnSpc>
              <a:spcBef>
                <a:spcPts val="1200"/>
              </a:spcBef>
            </a:pPr>
            <a:r>
              <a:rPr lang="zh-CN" altLang="en-US" sz="2400" dirty="0"/>
              <a:t>然后把这个数复制给</a:t>
            </a:r>
            <a:r>
              <a:rPr lang="en-US" altLang="zh-CN" sz="2400" dirty="0"/>
              <a:t>low</a:t>
            </a:r>
            <a:r>
              <a:rPr lang="zh-CN" altLang="en-US" sz="2400" dirty="0"/>
              <a:t>指向的空位，这将产生一个新的空位（</a:t>
            </a:r>
            <a:r>
              <a:rPr lang="en-US" altLang="zh-CN" sz="2400" dirty="0"/>
              <a:t>high</a:t>
            </a:r>
            <a:r>
              <a:rPr lang="zh-CN" altLang="en-US" sz="2400" dirty="0"/>
              <a:t>指向的）。</a:t>
            </a:r>
            <a:endParaRPr lang="en-US" altLang="zh-CN" sz="2400" dirty="0"/>
          </a:p>
          <a:p>
            <a:pPr>
              <a:lnSpc>
                <a:spcPts val="3600"/>
              </a:lnSpc>
              <a:spcBef>
                <a:spcPts val="1200"/>
              </a:spcBef>
            </a:pPr>
            <a:r>
              <a:rPr lang="zh-CN" altLang="en-US" sz="2400" dirty="0"/>
              <a:t>现在从左向右移动</a:t>
            </a:r>
            <a:r>
              <a:rPr lang="en-US" altLang="zh-CN" sz="2400" dirty="0"/>
              <a:t>low</a:t>
            </a:r>
            <a:r>
              <a:rPr lang="zh-CN" altLang="en-US" sz="2400" dirty="0"/>
              <a:t>，寻找</a:t>
            </a:r>
            <a:r>
              <a:rPr lang="zh-CN" altLang="en-US" sz="2400" dirty="0">
                <a:solidFill>
                  <a:srgbClr val="FF0000"/>
                </a:solidFill>
              </a:rPr>
              <a:t>大于</a:t>
            </a:r>
            <a:r>
              <a:rPr lang="zh-CN" altLang="en-US" sz="2400" dirty="0"/>
              <a:t>分割元素的数。在找到时，把这个找到的数复制给</a:t>
            </a:r>
            <a:r>
              <a:rPr lang="en-US" altLang="zh-CN" sz="2400" dirty="0"/>
              <a:t>high</a:t>
            </a:r>
            <a:r>
              <a:rPr lang="zh-CN" altLang="en-US" sz="2400" dirty="0"/>
              <a:t>指向的空位。</a:t>
            </a:r>
            <a:endParaRPr lang="en-US" altLang="zh-CN" sz="2400" dirty="0"/>
          </a:p>
          <a:p>
            <a:pPr>
              <a:lnSpc>
                <a:spcPts val="3600"/>
              </a:lnSpc>
              <a:spcBef>
                <a:spcPts val="1200"/>
              </a:spcBef>
            </a:pPr>
            <a:r>
              <a:rPr lang="zh-CN" altLang="en-US" sz="2400" dirty="0"/>
              <a:t>重复执行此过程，交替操作</a:t>
            </a:r>
            <a:r>
              <a:rPr lang="en-US" altLang="zh-CN" sz="2400" dirty="0"/>
              <a:t>low</a:t>
            </a:r>
            <a:r>
              <a:rPr lang="zh-CN" altLang="en-US" sz="2400" dirty="0"/>
              <a:t>和</a:t>
            </a:r>
            <a:r>
              <a:rPr lang="en-US" altLang="zh-CN" sz="2400" dirty="0"/>
              <a:t>high</a:t>
            </a:r>
            <a:r>
              <a:rPr lang="zh-CN" altLang="en-US" sz="2400" dirty="0"/>
              <a:t>直到两者在数组中间的某处相遇时停止。</a:t>
            </a:r>
            <a:endParaRPr lang="en-US" altLang="zh-CN" sz="2400" dirty="0"/>
          </a:p>
          <a:p>
            <a:pPr>
              <a:lnSpc>
                <a:spcPts val="3600"/>
              </a:lnSpc>
              <a:spcBef>
                <a:spcPts val="1200"/>
              </a:spcBef>
            </a:pPr>
            <a:r>
              <a:rPr lang="zh-CN" altLang="en-US" sz="2400" dirty="0"/>
              <a:t>此时，两个标记都将指向空位：只要把分割元素复制给空位就够了。</a:t>
            </a:r>
            <a:endParaRPr lang="en-US" altLang="zh-CN" sz="2400" dirty="0"/>
          </a:p>
        </p:txBody>
      </p:sp>
    </p:spTree>
    <p:extLst>
      <p:ext uri="{BB962C8B-B14F-4D97-AF65-F5344CB8AC3E}">
        <p14:creationId xmlns:p14="http://schemas.microsoft.com/office/powerpoint/2010/main" val="320239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sp>
        <p:nvSpPr>
          <p:cNvPr id="3" name="内容占位符 2"/>
          <p:cNvSpPr>
            <a:spLocks noGrp="1"/>
          </p:cNvSpPr>
          <p:nvPr>
            <p:ph idx="1"/>
          </p:nvPr>
        </p:nvSpPr>
        <p:spPr>
          <a:xfrm>
            <a:off x="304800" y="1371600"/>
            <a:ext cx="11582400" cy="648820"/>
          </a:xfrm>
        </p:spPr>
        <p:txBody>
          <a:bodyPr/>
          <a:lstStyle/>
          <a:p>
            <a:r>
              <a:rPr lang="zh-CN" altLang="en-US" sz="2000" dirty="0"/>
              <a:t>分割数组的示例：</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zh-CN" altLang="en-US" sz="2000" dirty="0"/>
          </a:p>
          <a:p>
            <a:pPr marL="0" indent="0">
              <a:buNone/>
            </a:pPr>
            <a:endParaRPr lang="zh-CN" altLang="en-US" sz="20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057400"/>
            <a:ext cx="2655887" cy="288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1684" y="2084388"/>
            <a:ext cx="268605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5084" y="2057403"/>
            <a:ext cx="2813050" cy="260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矩形 6"/>
          <p:cNvSpPr/>
          <p:nvPr/>
        </p:nvSpPr>
        <p:spPr bwMode="auto">
          <a:xfrm>
            <a:off x="1371600" y="2971800"/>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8" name="矩形 7"/>
          <p:cNvSpPr/>
          <p:nvPr/>
        </p:nvSpPr>
        <p:spPr bwMode="auto">
          <a:xfrm>
            <a:off x="1366043" y="392031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9" name="矩形 8"/>
          <p:cNvSpPr/>
          <p:nvPr/>
        </p:nvSpPr>
        <p:spPr bwMode="auto">
          <a:xfrm>
            <a:off x="4519609" y="1981200"/>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0" name="矩形 9"/>
          <p:cNvSpPr/>
          <p:nvPr/>
        </p:nvSpPr>
        <p:spPr bwMode="auto">
          <a:xfrm>
            <a:off x="4510784" y="297763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1" name="矩形 10"/>
          <p:cNvSpPr/>
          <p:nvPr/>
        </p:nvSpPr>
        <p:spPr bwMode="auto">
          <a:xfrm>
            <a:off x="4514712" y="3951288"/>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2" name="矩形 11"/>
          <p:cNvSpPr/>
          <p:nvPr/>
        </p:nvSpPr>
        <p:spPr bwMode="auto">
          <a:xfrm>
            <a:off x="7644711" y="197833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3" name="矩形 12"/>
          <p:cNvSpPr/>
          <p:nvPr/>
        </p:nvSpPr>
        <p:spPr bwMode="auto">
          <a:xfrm>
            <a:off x="7644711" y="2968936"/>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4" name="矩形 13"/>
          <p:cNvSpPr/>
          <p:nvPr/>
        </p:nvSpPr>
        <p:spPr bwMode="auto">
          <a:xfrm>
            <a:off x="7663381" y="3943883"/>
            <a:ext cx="2971800" cy="990600"/>
          </a:xfrm>
          <a:prstGeom prst="rect">
            <a:avLst/>
          </a:prstGeom>
          <a:solidFill>
            <a:schemeClr val="bg1"/>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5" name="矩形 14"/>
          <p:cNvSpPr/>
          <p:nvPr/>
        </p:nvSpPr>
        <p:spPr bwMode="auto">
          <a:xfrm>
            <a:off x="9071423" y="4114800"/>
            <a:ext cx="453577" cy="533397"/>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6" name="内容占位符 2"/>
          <p:cNvSpPr txBox="1">
            <a:spLocks/>
          </p:cNvSpPr>
          <p:nvPr/>
        </p:nvSpPr>
        <p:spPr bwMode="auto">
          <a:xfrm>
            <a:off x="228600" y="5181600"/>
            <a:ext cx="11582400" cy="138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00000"/>
              </a:lnSpc>
              <a:spcBef>
                <a:spcPts val="600"/>
              </a:spcBef>
              <a:spcAft>
                <a:spcPct val="0"/>
              </a:spcAft>
              <a:buClr>
                <a:srgbClr val="0070C0"/>
              </a:buClr>
              <a:buSzPct val="80000"/>
              <a:buFont typeface="Wingdings" panose="05000000000000000000" pitchFamily="2" charset="2"/>
              <a:buChar char="n"/>
              <a:defRPr lang="en-US" altLang="zh-CN" sz="2600" b="0" baseline="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mn-cs"/>
              </a:defRPr>
            </a:lvl1pPr>
            <a:lvl2pPr marL="742950" indent="-285750" algn="l" rtl="0" eaLnBrk="0" fontAlgn="base" hangingPunct="0">
              <a:lnSpc>
                <a:spcPct val="100000"/>
              </a:lnSpc>
              <a:spcBef>
                <a:spcPts val="600"/>
              </a:spcBef>
              <a:spcAft>
                <a:spcPct val="0"/>
              </a:spcAft>
              <a:buClr>
                <a:srgbClr val="0070C0"/>
              </a:buClr>
              <a:buSzPct val="80000"/>
              <a:buFont typeface="Wingdings" panose="05000000000000000000" pitchFamily="2" charset="2"/>
              <a:buChar char="p"/>
              <a:defRPr lang="en-US" altLang="zh-CN" sz="2400"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2pPr>
            <a:lvl3pPr marL="1085850" indent="-228600" algn="l" rtl="0" eaLnBrk="0" fontAlgn="base" hangingPunct="0">
              <a:lnSpc>
                <a:spcPct val="100000"/>
              </a:lnSpc>
              <a:spcBef>
                <a:spcPts val="600"/>
              </a:spcBef>
              <a:spcAft>
                <a:spcPct val="0"/>
              </a:spcAft>
              <a:buClr>
                <a:srgbClr val="0070C0"/>
              </a:buClr>
              <a:buSzPct val="80000"/>
              <a:buFont typeface="Arial" panose="020B0604020202020204" pitchFamily="34" charset="0"/>
              <a:buChar char="•"/>
              <a:defRPr lang="en-US" altLang="zh-CN" sz="2200" b="0">
                <a:solidFill>
                  <a:schemeClr val="tx1"/>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r>
              <a:rPr lang="zh-CN" altLang="en-US" sz="2000" kern="0" dirty="0"/>
              <a:t>从最后一个图可以看出，分割元素左侧的所有元素都小于或等于</a:t>
            </a:r>
            <a:r>
              <a:rPr lang="en-US" altLang="zh-CN" sz="2000" kern="0" dirty="0"/>
              <a:t>12</a:t>
            </a:r>
            <a:r>
              <a:rPr lang="zh-CN" altLang="en-US" sz="2000" kern="0" dirty="0"/>
              <a:t>，而其右侧的所有元素都大于或等于</a:t>
            </a:r>
            <a:r>
              <a:rPr lang="en-US" altLang="zh-CN" sz="2000" kern="0" dirty="0"/>
              <a:t>12</a:t>
            </a:r>
            <a:r>
              <a:rPr lang="zh-CN" altLang="en-US" sz="2000" kern="0" dirty="0"/>
              <a:t>。</a:t>
            </a:r>
          </a:p>
          <a:p>
            <a:r>
              <a:rPr lang="zh-CN" altLang="en-US" sz="2000" kern="0" dirty="0"/>
              <a:t>既然己经分割了数组，那么就可以使用快速排序法对数组的前</a:t>
            </a:r>
            <a:r>
              <a:rPr lang="en-US" altLang="zh-CN" sz="2000" kern="0" dirty="0"/>
              <a:t>4</a:t>
            </a:r>
            <a:r>
              <a:rPr lang="zh-CN" altLang="en-US" sz="2000" kern="0" dirty="0"/>
              <a:t>个元素</a:t>
            </a:r>
            <a:r>
              <a:rPr lang="en-US" altLang="zh-CN" sz="2000" kern="0" dirty="0"/>
              <a:t>(10,3,6,</a:t>
            </a:r>
            <a:r>
              <a:rPr lang="zh-CN" altLang="en-US" sz="2000" kern="0" dirty="0"/>
              <a:t>和</a:t>
            </a:r>
            <a:r>
              <a:rPr lang="en-US" altLang="zh-CN" sz="2000" kern="0" dirty="0"/>
              <a:t>7) </a:t>
            </a:r>
            <a:r>
              <a:rPr lang="zh-CN" altLang="en-US" sz="2000" kern="0" dirty="0"/>
              <a:t>和后</a:t>
            </a:r>
            <a:r>
              <a:rPr lang="en-US" altLang="zh-CN" sz="2000" kern="0" dirty="0"/>
              <a:t>2</a:t>
            </a:r>
            <a:r>
              <a:rPr lang="zh-CN" altLang="en-US" sz="2000" kern="0" dirty="0"/>
              <a:t>个元素</a:t>
            </a:r>
            <a:r>
              <a:rPr lang="en-US" altLang="zh-CN" sz="2000" kern="0" dirty="0"/>
              <a:t>(15</a:t>
            </a:r>
            <a:r>
              <a:rPr lang="zh-CN" altLang="en-US" sz="2000" kern="0" dirty="0"/>
              <a:t>和</a:t>
            </a:r>
            <a:r>
              <a:rPr lang="en-US" altLang="zh-CN" sz="2000" kern="0" dirty="0"/>
              <a:t>18)</a:t>
            </a:r>
            <a:r>
              <a:rPr lang="zh-CN" altLang="en-US" sz="2000" kern="0" dirty="0"/>
              <a:t>进行递归快速排序了。</a:t>
            </a:r>
          </a:p>
          <a:p>
            <a:pPr marL="0" indent="0">
              <a:buFont typeface="Wingdings" panose="05000000000000000000" pitchFamily="2" charset="2"/>
              <a:buNone/>
            </a:pPr>
            <a:endParaRPr lang="zh-CN" altLang="en-US" sz="2000" kern="0" dirty="0"/>
          </a:p>
        </p:txBody>
      </p:sp>
    </p:spTree>
    <p:extLst>
      <p:ext uri="{BB962C8B-B14F-4D97-AF65-F5344CB8AC3E}">
        <p14:creationId xmlns:p14="http://schemas.microsoft.com/office/powerpoint/2010/main" val="164512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50"/>
                                        <p:tgtEl>
                                          <p:spTgt spid="7"/>
                                        </p:tgtEl>
                                      </p:cBhvr>
                                    </p:animEffect>
                                    <p:set>
                                      <p:cBhvr>
                                        <p:cTn id="7" dur="1" fill="hold">
                                          <p:stCondLst>
                                            <p:cond delay="24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250"/>
                                        <p:tgtEl>
                                          <p:spTgt spid="8"/>
                                        </p:tgtEl>
                                      </p:cBhvr>
                                    </p:animEffect>
                                    <p:set>
                                      <p:cBhvr>
                                        <p:cTn id="12" dur="1" fill="hold">
                                          <p:stCondLst>
                                            <p:cond delay="24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250"/>
                                        <p:tgtEl>
                                          <p:spTgt spid="9"/>
                                        </p:tgtEl>
                                      </p:cBhvr>
                                    </p:animEffect>
                                    <p:set>
                                      <p:cBhvr>
                                        <p:cTn id="17" dur="1" fill="hold">
                                          <p:stCondLst>
                                            <p:cond delay="24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250"/>
                                        <p:tgtEl>
                                          <p:spTgt spid="10"/>
                                        </p:tgtEl>
                                      </p:cBhvr>
                                    </p:animEffect>
                                    <p:set>
                                      <p:cBhvr>
                                        <p:cTn id="22" dur="1" fill="hold">
                                          <p:stCondLst>
                                            <p:cond delay="24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250"/>
                                        <p:tgtEl>
                                          <p:spTgt spid="11"/>
                                        </p:tgtEl>
                                      </p:cBhvr>
                                    </p:animEffect>
                                    <p:set>
                                      <p:cBhvr>
                                        <p:cTn id="27" dur="1" fill="hold">
                                          <p:stCondLst>
                                            <p:cond delay="24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250"/>
                                        <p:tgtEl>
                                          <p:spTgt spid="12"/>
                                        </p:tgtEl>
                                      </p:cBhvr>
                                    </p:animEffect>
                                    <p:set>
                                      <p:cBhvr>
                                        <p:cTn id="32" dur="1" fill="hold">
                                          <p:stCondLst>
                                            <p:cond delay="24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250"/>
                                        <p:tgtEl>
                                          <p:spTgt spid="13"/>
                                        </p:tgtEl>
                                      </p:cBhvr>
                                    </p:animEffect>
                                    <p:set>
                                      <p:cBhvr>
                                        <p:cTn id="37" dur="1" fill="hold">
                                          <p:stCondLst>
                                            <p:cond delay="24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250"/>
                                        <p:tgtEl>
                                          <p:spTgt spid="14"/>
                                        </p:tgtEl>
                                      </p:cBhvr>
                                    </p:animEffect>
                                    <p:set>
                                      <p:cBhvr>
                                        <p:cTn id="42" dur="1" fill="hold">
                                          <p:stCondLst>
                                            <p:cond delay="24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快速排序算法</a:t>
            </a:r>
          </a:p>
        </p:txBody>
      </p:sp>
      <p:graphicFrame>
        <p:nvGraphicFramePr>
          <p:cNvPr id="4" name="Group 260"/>
          <p:cNvGraphicFramePr>
            <a:graphicFrameLocks noGrp="1"/>
          </p:cNvGraphicFramePr>
          <p:nvPr/>
        </p:nvGraphicFramePr>
        <p:xfrm>
          <a:off x="2052637" y="1904062"/>
          <a:ext cx="1920875" cy="323914"/>
        </p:xfrm>
        <a:graphic>
          <a:graphicData uri="http://schemas.openxmlformats.org/drawingml/2006/table">
            <a:tbl>
              <a:tblPr/>
              <a:tblGrid>
                <a:gridCol w="384175">
                  <a:extLst>
                    <a:ext uri="{9D8B030D-6E8A-4147-A177-3AD203B41FA5}">
                      <a16:colId xmlns:a16="http://schemas.microsoft.com/office/drawing/2014/main" val="2910181891"/>
                    </a:ext>
                  </a:extLst>
                </a:gridCol>
                <a:gridCol w="384175">
                  <a:extLst>
                    <a:ext uri="{9D8B030D-6E8A-4147-A177-3AD203B41FA5}">
                      <a16:colId xmlns:a16="http://schemas.microsoft.com/office/drawing/2014/main" val="2779100120"/>
                    </a:ext>
                  </a:extLst>
                </a:gridCol>
                <a:gridCol w="384175">
                  <a:extLst>
                    <a:ext uri="{9D8B030D-6E8A-4147-A177-3AD203B41FA5}">
                      <a16:colId xmlns:a16="http://schemas.microsoft.com/office/drawing/2014/main" val="646796187"/>
                    </a:ext>
                  </a:extLst>
                </a:gridCol>
                <a:gridCol w="384175">
                  <a:extLst>
                    <a:ext uri="{9D8B030D-6E8A-4147-A177-3AD203B41FA5}">
                      <a16:colId xmlns:a16="http://schemas.microsoft.com/office/drawing/2014/main" val="3402172899"/>
                    </a:ext>
                  </a:extLst>
                </a:gridCol>
                <a:gridCol w="384175">
                  <a:extLst>
                    <a:ext uri="{9D8B030D-6E8A-4147-A177-3AD203B41FA5}">
                      <a16:colId xmlns:a16="http://schemas.microsoft.com/office/drawing/2014/main" val="317040325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0585963"/>
                  </a:ext>
                </a:extLst>
              </a:tr>
            </a:tbl>
          </a:graphicData>
        </a:graphic>
      </p:graphicFrame>
      <p:sp>
        <p:nvSpPr>
          <p:cNvPr id="6" name="Text Box 46"/>
          <p:cNvSpPr txBox="1">
            <a:spLocks noChangeArrowheads="1"/>
          </p:cNvSpPr>
          <p:nvPr/>
        </p:nvSpPr>
        <p:spPr bwMode="auto">
          <a:xfrm>
            <a:off x="3124200" y="2483497"/>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high</a:t>
            </a:r>
          </a:p>
        </p:txBody>
      </p:sp>
      <p:sp>
        <p:nvSpPr>
          <p:cNvPr id="7" name="Text Box 47"/>
          <p:cNvSpPr txBox="1">
            <a:spLocks noChangeArrowheads="1"/>
          </p:cNvSpPr>
          <p:nvPr/>
        </p:nvSpPr>
        <p:spPr bwMode="auto">
          <a:xfrm>
            <a:off x="2074859" y="24834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8" name="Line 48"/>
          <p:cNvSpPr>
            <a:spLocks noChangeShapeType="1"/>
          </p:cNvSpPr>
          <p:nvPr/>
        </p:nvSpPr>
        <p:spPr bwMode="auto">
          <a:xfrm flipV="1">
            <a:off x="3416300" y="22501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9"/>
          <p:cNvSpPr>
            <a:spLocks noChangeShapeType="1"/>
          </p:cNvSpPr>
          <p:nvPr/>
        </p:nvSpPr>
        <p:spPr bwMode="auto">
          <a:xfrm flipV="1">
            <a:off x="2219322" y="222791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Group 262"/>
          <p:cNvGraphicFramePr>
            <a:graphicFrameLocks noGrp="1"/>
          </p:cNvGraphicFramePr>
          <p:nvPr/>
        </p:nvGraphicFramePr>
        <p:xfrm>
          <a:off x="2052637" y="2983562"/>
          <a:ext cx="1920875" cy="323914"/>
        </p:xfrm>
        <a:graphic>
          <a:graphicData uri="http://schemas.openxmlformats.org/drawingml/2006/table">
            <a:tbl>
              <a:tblPr/>
              <a:tblGrid>
                <a:gridCol w="384175">
                  <a:extLst>
                    <a:ext uri="{9D8B030D-6E8A-4147-A177-3AD203B41FA5}">
                      <a16:colId xmlns:a16="http://schemas.microsoft.com/office/drawing/2014/main" val="321570608"/>
                    </a:ext>
                  </a:extLst>
                </a:gridCol>
                <a:gridCol w="384175">
                  <a:extLst>
                    <a:ext uri="{9D8B030D-6E8A-4147-A177-3AD203B41FA5}">
                      <a16:colId xmlns:a16="http://schemas.microsoft.com/office/drawing/2014/main" val="274562041"/>
                    </a:ext>
                  </a:extLst>
                </a:gridCol>
                <a:gridCol w="384175">
                  <a:extLst>
                    <a:ext uri="{9D8B030D-6E8A-4147-A177-3AD203B41FA5}">
                      <a16:colId xmlns:a16="http://schemas.microsoft.com/office/drawing/2014/main" val="315138651"/>
                    </a:ext>
                  </a:extLst>
                </a:gridCol>
                <a:gridCol w="384175">
                  <a:extLst>
                    <a:ext uri="{9D8B030D-6E8A-4147-A177-3AD203B41FA5}">
                      <a16:colId xmlns:a16="http://schemas.microsoft.com/office/drawing/2014/main" val="3128450877"/>
                    </a:ext>
                  </a:extLst>
                </a:gridCol>
                <a:gridCol w="384175">
                  <a:extLst>
                    <a:ext uri="{9D8B030D-6E8A-4147-A177-3AD203B41FA5}">
                      <a16:colId xmlns:a16="http://schemas.microsoft.com/office/drawing/2014/main" val="3329928965"/>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5049902"/>
                  </a:ext>
                </a:extLst>
              </a:tr>
            </a:tbl>
          </a:graphicData>
        </a:graphic>
      </p:graphicFrame>
      <p:sp>
        <p:nvSpPr>
          <p:cNvPr id="11" name="Text Box 68"/>
          <p:cNvSpPr txBox="1">
            <a:spLocks noChangeArrowheads="1"/>
          </p:cNvSpPr>
          <p:nvPr/>
        </p:nvSpPr>
        <p:spPr bwMode="auto">
          <a:xfrm>
            <a:off x="4127497" y="305817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10</a:t>
            </a:r>
          </a:p>
        </p:txBody>
      </p:sp>
      <p:sp>
        <p:nvSpPr>
          <p:cNvPr id="12" name="Text Box 69"/>
          <p:cNvSpPr txBox="1">
            <a:spLocks noChangeArrowheads="1"/>
          </p:cNvSpPr>
          <p:nvPr/>
        </p:nvSpPr>
        <p:spPr bwMode="auto">
          <a:xfrm>
            <a:off x="3082925" y="3562997"/>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13" name="Text Box 70"/>
          <p:cNvSpPr txBox="1">
            <a:spLocks noChangeArrowheads="1"/>
          </p:cNvSpPr>
          <p:nvPr/>
        </p:nvSpPr>
        <p:spPr bwMode="auto">
          <a:xfrm>
            <a:off x="2074859" y="35629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14" name="Line 71"/>
          <p:cNvSpPr>
            <a:spLocks noChangeShapeType="1"/>
          </p:cNvSpPr>
          <p:nvPr/>
        </p:nvSpPr>
        <p:spPr bwMode="auto">
          <a:xfrm flipV="1">
            <a:off x="3370259" y="33296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72"/>
          <p:cNvSpPr>
            <a:spLocks noChangeShapeType="1"/>
          </p:cNvSpPr>
          <p:nvPr/>
        </p:nvSpPr>
        <p:spPr bwMode="auto">
          <a:xfrm flipV="1">
            <a:off x="2219322" y="330741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6" name="Group 264"/>
          <p:cNvGraphicFramePr>
            <a:graphicFrameLocks noGrp="1"/>
          </p:cNvGraphicFramePr>
          <p:nvPr/>
        </p:nvGraphicFramePr>
        <p:xfrm>
          <a:off x="2052637" y="4136087"/>
          <a:ext cx="1920875" cy="323914"/>
        </p:xfrm>
        <a:graphic>
          <a:graphicData uri="http://schemas.openxmlformats.org/drawingml/2006/table">
            <a:tbl>
              <a:tblPr/>
              <a:tblGrid>
                <a:gridCol w="384175">
                  <a:extLst>
                    <a:ext uri="{9D8B030D-6E8A-4147-A177-3AD203B41FA5}">
                      <a16:colId xmlns:a16="http://schemas.microsoft.com/office/drawing/2014/main" val="2716516542"/>
                    </a:ext>
                  </a:extLst>
                </a:gridCol>
                <a:gridCol w="384175">
                  <a:extLst>
                    <a:ext uri="{9D8B030D-6E8A-4147-A177-3AD203B41FA5}">
                      <a16:colId xmlns:a16="http://schemas.microsoft.com/office/drawing/2014/main" val="169988442"/>
                    </a:ext>
                  </a:extLst>
                </a:gridCol>
                <a:gridCol w="384175">
                  <a:extLst>
                    <a:ext uri="{9D8B030D-6E8A-4147-A177-3AD203B41FA5}">
                      <a16:colId xmlns:a16="http://schemas.microsoft.com/office/drawing/2014/main" val="3276656586"/>
                    </a:ext>
                  </a:extLst>
                </a:gridCol>
                <a:gridCol w="384175">
                  <a:extLst>
                    <a:ext uri="{9D8B030D-6E8A-4147-A177-3AD203B41FA5}">
                      <a16:colId xmlns:a16="http://schemas.microsoft.com/office/drawing/2014/main" val="2733220058"/>
                    </a:ext>
                  </a:extLst>
                </a:gridCol>
                <a:gridCol w="384175">
                  <a:extLst>
                    <a:ext uri="{9D8B030D-6E8A-4147-A177-3AD203B41FA5}">
                      <a16:colId xmlns:a16="http://schemas.microsoft.com/office/drawing/2014/main" val="349354156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4500644"/>
                  </a:ext>
                </a:extLst>
              </a:tr>
            </a:tbl>
          </a:graphicData>
        </a:graphic>
      </p:graphicFrame>
      <p:sp>
        <p:nvSpPr>
          <p:cNvPr id="17" name="Text Box 91"/>
          <p:cNvSpPr txBox="1">
            <a:spLocks noChangeArrowheads="1"/>
          </p:cNvSpPr>
          <p:nvPr/>
        </p:nvSpPr>
        <p:spPr bwMode="auto">
          <a:xfrm>
            <a:off x="4095750" y="4210697"/>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10</a:t>
            </a:r>
          </a:p>
        </p:txBody>
      </p:sp>
      <p:sp>
        <p:nvSpPr>
          <p:cNvPr id="18" name="Text Box 92"/>
          <p:cNvSpPr txBox="1">
            <a:spLocks noChangeArrowheads="1"/>
          </p:cNvSpPr>
          <p:nvPr/>
        </p:nvSpPr>
        <p:spPr bwMode="auto">
          <a:xfrm>
            <a:off x="3082925" y="4715522"/>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19" name="Text Box 93"/>
          <p:cNvSpPr txBox="1">
            <a:spLocks noChangeArrowheads="1"/>
          </p:cNvSpPr>
          <p:nvPr/>
        </p:nvSpPr>
        <p:spPr bwMode="auto">
          <a:xfrm>
            <a:off x="2074859" y="4715522"/>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20" name="Line 94"/>
          <p:cNvSpPr>
            <a:spLocks noChangeShapeType="1"/>
          </p:cNvSpPr>
          <p:nvPr/>
        </p:nvSpPr>
        <p:spPr bwMode="auto">
          <a:xfrm flipV="1">
            <a:off x="3370259" y="4482162"/>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95"/>
          <p:cNvSpPr>
            <a:spLocks noChangeShapeType="1"/>
          </p:cNvSpPr>
          <p:nvPr/>
        </p:nvSpPr>
        <p:spPr bwMode="auto">
          <a:xfrm flipV="1">
            <a:off x="2219322" y="4459937"/>
            <a:ext cx="0" cy="19526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 name="Group 266"/>
          <p:cNvGraphicFramePr>
            <a:graphicFrameLocks noGrp="1"/>
          </p:cNvGraphicFramePr>
          <p:nvPr/>
        </p:nvGraphicFramePr>
        <p:xfrm>
          <a:off x="2074862" y="5360050"/>
          <a:ext cx="1920875" cy="323914"/>
        </p:xfrm>
        <a:graphic>
          <a:graphicData uri="http://schemas.openxmlformats.org/drawingml/2006/table">
            <a:tbl>
              <a:tblPr/>
              <a:tblGrid>
                <a:gridCol w="384175">
                  <a:extLst>
                    <a:ext uri="{9D8B030D-6E8A-4147-A177-3AD203B41FA5}">
                      <a16:colId xmlns:a16="http://schemas.microsoft.com/office/drawing/2014/main" val="2999387446"/>
                    </a:ext>
                  </a:extLst>
                </a:gridCol>
                <a:gridCol w="384175">
                  <a:extLst>
                    <a:ext uri="{9D8B030D-6E8A-4147-A177-3AD203B41FA5}">
                      <a16:colId xmlns:a16="http://schemas.microsoft.com/office/drawing/2014/main" val="3061576972"/>
                    </a:ext>
                  </a:extLst>
                </a:gridCol>
                <a:gridCol w="384175">
                  <a:extLst>
                    <a:ext uri="{9D8B030D-6E8A-4147-A177-3AD203B41FA5}">
                      <a16:colId xmlns:a16="http://schemas.microsoft.com/office/drawing/2014/main" val="192425921"/>
                    </a:ext>
                  </a:extLst>
                </a:gridCol>
                <a:gridCol w="384175">
                  <a:extLst>
                    <a:ext uri="{9D8B030D-6E8A-4147-A177-3AD203B41FA5}">
                      <a16:colId xmlns:a16="http://schemas.microsoft.com/office/drawing/2014/main" val="1925375739"/>
                    </a:ext>
                  </a:extLst>
                </a:gridCol>
                <a:gridCol w="384175">
                  <a:extLst>
                    <a:ext uri="{9D8B030D-6E8A-4147-A177-3AD203B41FA5}">
                      <a16:colId xmlns:a16="http://schemas.microsoft.com/office/drawing/2014/main" val="3487867912"/>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8744086"/>
                  </a:ext>
                </a:extLst>
              </a:tr>
            </a:tbl>
          </a:graphicData>
        </a:graphic>
      </p:graphicFrame>
      <p:sp>
        <p:nvSpPr>
          <p:cNvPr id="23" name="Text Box 115"/>
          <p:cNvSpPr txBox="1">
            <a:spLocks noChangeArrowheads="1"/>
          </p:cNvSpPr>
          <p:nvPr/>
        </p:nvSpPr>
        <p:spPr bwMode="auto">
          <a:xfrm>
            <a:off x="3306763" y="5939484"/>
            <a:ext cx="5794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24" name="Text Box 116"/>
          <p:cNvSpPr txBox="1">
            <a:spLocks noChangeArrowheads="1"/>
          </p:cNvSpPr>
          <p:nvPr/>
        </p:nvSpPr>
        <p:spPr bwMode="auto">
          <a:xfrm>
            <a:off x="3068635" y="593948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dirty="0"/>
              <a:t>low</a:t>
            </a:r>
          </a:p>
        </p:txBody>
      </p:sp>
      <p:sp>
        <p:nvSpPr>
          <p:cNvPr id="25" name="Line 117"/>
          <p:cNvSpPr>
            <a:spLocks noChangeShapeType="1"/>
          </p:cNvSpPr>
          <p:nvPr/>
        </p:nvSpPr>
        <p:spPr bwMode="auto">
          <a:xfrm flipV="1">
            <a:off x="3392484" y="570612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Group 305"/>
          <p:cNvGraphicFramePr>
            <a:graphicFrameLocks noGrp="1"/>
          </p:cNvGraphicFramePr>
          <p:nvPr/>
        </p:nvGraphicFramePr>
        <p:xfrm>
          <a:off x="5884068" y="1904062"/>
          <a:ext cx="1536700" cy="323914"/>
        </p:xfrm>
        <a:graphic>
          <a:graphicData uri="http://schemas.openxmlformats.org/drawingml/2006/table">
            <a:tbl>
              <a:tblPr/>
              <a:tblGrid>
                <a:gridCol w="384175">
                  <a:extLst>
                    <a:ext uri="{9D8B030D-6E8A-4147-A177-3AD203B41FA5}">
                      <a16:colId xmlns:a16="http://schemas.microsoft.com/office/drawing/2014/main" val="719182570"/>
                    </a:ext>
                  </a:extLst>
                </a:gridCol>
                <a:gridCol w="384175">
                  <a:extLst>
                    <a:ext uri="{9D8B030D-6E8A-4147-A177-3AD203B41FA5}">
                      <a16:colId xmlns:a16="http://schemas.microsoft.com/office/drawing/2014/main" val="469439678"/>
                    </a:ext>
                  </a:extLst>
                </a:gridCol>
                <a:gridCol w="384175">
                  <a:extLst>
                    <a:ext uri="{9D8B030D-6E8A-4147-A177-3AD203B41FA5}">
                      <a16:colId xmlns:a16="http://schemas.microsoft.com/office/drawing/2014/main" val="1505094995"/>
                    </a:ext>
                  </a:extLst>
                </a:gridCol>
                <a:gridCol w="384175">
                  <a:extLst>
                    <a:ext uri="{9D8B030D-6E8A-4147-A177-3AD203B41FA5}">
                      <a16:colId xmlns:a16="http://schemas.microsoft.com/office/drawing/2014/main" val="1386251408"/>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4603679"/>
                  </a:ext>
                </a:extLst>
              </a:tr>
            </a:tbl>
          </a:graphicData>
        </a:graphic>
      </p:graphicFrame>
      <p:sp>
        <p:nvSpPr>
          <p:cNvPr id="28" name="Text Box 300"/>
          <p:cNvSpPr txBox="1">
            <a:spLocks noChangeArrowheads="1"/>
          </p:cNvSpPr>
          <p:nvPr/>
        </p:nvSpPr>
        <p:spPr bwMode="auto">
          <a:xfrm>
            <a:off x="7490618" y="1978671"/>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7</a:t>
            </a:r>
          </a:p>
        </p:txBody>
      </p:sp>
      <p:sp>
        <p:nvSpPr>
          <p:cNvPr id="29" name="Text Box 301"/>
          <p:cNvSpPr txBox="1">
            <a:spLocks noChangeArrowheads="1"/>
          </p:cNvSpPr>
          <p:nvPr/>
        </p:nvSpPr>
        <p:spPr bwMode="auto">
          <a:xfrm>
            <a:off x="6553200" y="248349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30" name="Text Box 302"/>
          <p:cNvSpPr txBox="1">
            <a:spLocks noChangeArrowheads="1"/>
          </p:cNvSpPr>
          <p:nvPr/>
        </p:nvSpPr>
        <p:spPr bwMode="auto">
          <a:xfrm>
            <a:off x="5906293" y="24834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31" name="Line 303"/>
          <p:cNvSpPr>
            <a:spLocks noChangeShapeType="1"/>
          </p:cNvSpPr>
          <p:nvPr/>
        </p:nvSpPr>
        <p:spPr bwMode="auto">
          <a:xfrm flipV="1">
            <a:off x="6840538" y="22501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4"/>
          <p:cNvSpPr>
            <a:spLocks noChangeShapeType="1"/>
          </p:cNvSpPr>
          <p:nvPr/>
        </p:nvSpPr>
        <p:spPr bwMode="auto">
          <a:xfrm flipV="1">
            <a:off x="6050755" y="2227909"/>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3" name="Group 306"/>
          <p:cNvGraphicFramePr>
            <a:graphicFrameLocks noGrp="1"/>
          </p:cNvGraphicFramePr>
          <p:nvPr/>
        </p:nvGraphicFramePr>
        <p:xfrm>
          <a:off x="5884068" y="2983562"/>
          <a:ext cx="1536700" cy="323914"/>
        </p:xfrm>
        <a:graphic>
          <a:graphicData uri="http://schemas.openxmlformats.org/drawingml/2006/table">
            <a:tbl>
              <a:tblPr/>
              <a:tblGrid>
                <a:gridCol w="384175">
                  <a:extLst>
                    <a:ext uri="{9D8B030D-6E8A-4147-A177-3AD203B41FA5}">
                      <a16:colId xmlns:a16="http://schemas.microsoft.com/office/drawing/2014/main" val="3997994929"/>
                    </a:ext>
                  </a:extLst>
                </a:gridCol>
                <a:gridCol w="384175">
                  <a:extLst>
                    <a:ext uri="{9D8B030D-6E8A-4147-A177-3AD203B41FA5}">
                      <a16:colId xmlns:a16="http://schemas.microsoft.com/office/drawing/2014/main" val="4055935044"/>
                    </a:ext>
                  </a:extLst>
                </a:gridCol>
                <a:gridCol w="384175">
                  <a:extLst>
                    <a:ext uri="{9D8B030D-6E8A-4147-A177-3AD203B41FA5}">
                      <a16:colId xmlns:a16="http://schemas.microsoft.com/office/drawing/2014/main" val="875373667"/>
                    </a:ext>
                  </a:extLst>
                </a:gridCol>
                <a:gridCol w="384175">
                  <a:extLst>
                    <a:ext uri="{9D8B030D-6E8A-4147-A177-3AD203B41FA5}">
                      <a16:colId xmlns:a16="http://schemas.microsoft.com/office/drawing/2014/main" val="2678211209"/>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1931371"/>
                  </a:ext>
                </a:extLst>
              </a:tr>
            </a:tbl>
          </a:graphicData>
        </a:graphic>
      </p:graphicFrame>
      <p:sp>
        <p:nvSpPr>
          <p:cNvPr id="34" name="Text Box 319"/>
          <p:cNvSpPr txBox="1">
            <a:spLocks noChangeArrowheads="1"/>
          </p:cNvSpPr>
          <p:nvPr/>
        </p:nvSpPr>
        <p:spPr bwMode="auto">
          <a:xfrm>
            <a:off x="6735762" y="356299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35" name="Text Box 320"/>
          <p:cNvSpPr txBox="1">
            <a:spLocks noChangeArrowheads="1"/>
          </p:cNvSpPr>
          <p:nvPr/>
        </p:nvSpPr>
        <p:spPr bwMode="auto">
          <a:xfrm>
            <a:off x="6448425" y="35629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36" name="Line 321"/>
          <p:cNvSpPr>
            <a:spLocks noChangeShapeType="1"/>
          </p:cNvSpPr>
          <p:nvPr/>
        </p:nvSpPr>
        <p:spPr bwMode="auto">
          <a:xfrm flipV="1">
            <a:off x="6804818" y="33296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 name="Group 340"/>
          <p:cNvGraphicFramePr>
            <a:graphicFrameLocks noGrp="1"/>
          </p:cNvGraphicFramePr>
          <p:nvPr>
            <p:extLst>
              <p:ext uri="{D42A27DB-BD31-4B8C-83A1-F6EECF244321}">
                <p14:modId xmlns:p14="http://schemas.microsoft.com/office/powerpoint/2010/main" val="2515299345"/>
              </p:ext>
            </p:extLst>
          </p:nvPr>
        </p:nvGraphicFramePr>
        <p:xfrm>
          <a:off x="5884071" y="4228044"/>
          <a:ext cx="1152525" cy="323914"/>
        </p:xfrm>
        <a:graphic>
          <a:graphicData uri="http://schemas.openxmlformats.org/drawingml/2006/table">
            <a:tbl>
              <a:tblPr/>
              <a:tblGrid>
                <a:gridCol w="384175">
                  <a:extLst>
                    <a:ext uri="{9D8B030D-6E8A-4147-A177-3AD203B41FA5}">
                      <a16:colId xmlns:a16="http://schemas.microsoft.com/office/drawing/2014/main" val="825519393"/>
                    </a:ext>
                  </a:extLst>
                </a:gridCol>
                <a:gridCol w="384175">
                  <a:extLst>
                    <a:ext uri="{9D8B030D-6E8A-4147-A177-3AD203B41FA5}">
                      <a16:colId xmlns:a16="http://schemas.microsoft.com/office/drawing/2014/main" val="716015017"/>
                    </a:ext>
                  </a:extLst>
                </a:gridCol>
                <a:gridCol w="384175">
                  <a:extLst>
                    <a:ext uri="{9D8B030D-6E8A-4147-A177-3AD203B41FA5}">
                      <a16:colId xmlns:a16="http://schemas.microsoft.com/office/drawing/2014/main" val="2424112567"/>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3409906"/>
                  </a:ext>
                </a:extLst>
              </a:tr>
            </a:tbl>
          </a:graphicData>
        </a:graphic>
      </p:graphicFrame>
      <p:sp>
        <p:nvSpPr>
          <p:cNvPr id="38" name="Text Box 335"/>
          <p:cNvSpPr txBox="1">
            <a:spLocks noChangeArrowheads="1"/>
          </p:cNvSpPr>
          <p:nvPr/>
        </p:nvSpPr>
        <p:spPr bwMode="auto">
          <a:xfrm>
            <a:off x="7166768" y="4302653"/>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6</a:t>
            </a:r>
          </a:p>
        </p:txBody>
      </p:sp>
      <p:sp>
        <p:nvSpPr>
          <p:cNvPr id="39" name="Text Box 336"/>
          <p:cNvSpPr txBox="1">
            <a:spLocks noChangeArrowheads="1"/>
          </p:cNvSpPr>
          <p:nvPr/>
        </p:nvSpPr>
        <p:spPr bwMode="auto">
          <a:xfrm>
            <a:off x="6172200" y="481375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40" name="Text Box 337"/>
          <p:cNvSpPr txBox="1">
            <a:spLocks noChangeArrowheads="1"/>
          </p:cNvSpPr>
          <p:nvPr/>
        </p:nvSpPr>
        <p:spPr bwMode="auto">
          <a:xfrm>
            <a:off x="5906293" y="481375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41" name="Line 338"/>
          <p:cNvSpPr>
            <a:spLocks noChangeShapeType="1"/>
          </p:cNvSpPr>
          <p:nvPr/>
        </p:nvSpPr>
        <p:spPr bwMode="auto">
          <a:xfrm flipV="1">
            <a:off x="6459538" y="458039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39"/>
          <p:cNvSpPr>
            <a:spLocks noChangeShapeType="1"/>
          </p:cNvSpPr>
          <p:nvPr/>
        </p:nvSpPr>
        <p:spPr bwMode="auto">
          <a:xfrm flipV="1">
            <a:off x="6050755" y="4558169"/>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3" name="Group 341"/>
          <p:cNvGraphicFramePr>
            <a:graphicFrameLocks noGrp="1"/>
          </p:cNvGraphicFramePr>
          <p:nvPr>
            <p:extLst>
              <p:ext uri="{D42A27DB-BD31-4B8C-83A1-F6EECF244321}">
                <p14:modId xmlns:p14="http://schemas.microsoft.com/office/powerpoint/2010/main" val="4144724975"/>
              </p:ext>
            </p:extLst>
          </p:nvPr>
        </p:nvGraphicFramePr>
        <p:xfrm>
          <a:off x="5906296" y="5410200"/>
          <a:ext cx="1152525" cy="323914"/>
        </p:xfrm>
        <a:graphic>
          <a:graphicData uri="http://schemas.openxmlformats.org/drawingml/2006/table">
            <a:tbl>
              <a:tblPr/>
              <a:tblGrid>
                <a:gridCol w="384175">
                  <a:extLst>
                    <a:ext uri="{9D8B030D-6E8A-4147-A177-3AD203B41FA5}">
                      <a16:colId xmlns:a16="http://schemas.microsoft.com/office/drawing/2014/main" val="2204946386"/>
                    </a:ext>
                  </a:extLst>
                </a:gridCol>
                <a:gridCol w="384175">
                  <a:extLst>
                    <a:ext uri="{9D8B030D-6E8A-4147-A177-3AD203B41FA5}">
                      <a16:colId xmlns:a16="http://schemas.microsoft.com/office/drawing/2014/main" val="540704120"/>
                    </a:ext>
                  </a:extLst>
                </a:gridCol>
                <a:gridCol w="384175">
                  <a:extLst>
                    <a:ext uri="{9D8B030D-6E8A-4147-A177-3AD203B41FA5}">
                      <a16:colId xmlns:a16="http://schemas.microsoft.com/office/drawing/2014/main" val="6157415"/>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endPar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6886033"/>
                  </a:ext>
                </a:extLst>
              </a:tr>
            </a:tbl>
          </a:graphicData>
        </a:graphic>
      </p:graphicFrame>
      <p:sp>
        <p:nvSpPr>
          <p:cNvPr id="44" name="Text Box 351"/>
          <p:cNvSpPr txBox="1">
            <a:spLocks noChangeArrowheads="1"/>
          </p:cNvSpPr>
          <p:nvPr/>
        </p:nvSpPr>
        <p:spPr bwMode="auto">
          <a:xfrm>
            <a:off x="7188993" y="5484809"/>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6</a:t>
            </a:r>
          </a:p>
        </p:txBody>
      </p:sp>
      <p:sp>
        <p:nvSpPr>
          <p:cNvPr id="45" name="Text Box 352"/>
          <p:cNvSpPr txBox="1">
            <a:spLocks noChangeArrowheads="1"/>
          </p:cNvSpPr>
          <p:nvPr/>
        </p:nvSpPr>
        <p:spPr bwMode="auto">
          <a:xfrm>
            <a:off x="6190455" y="5989634"/>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46" name="Text Box 353"/>
          <p:cNvSpPr txBox="1">
            <a:spLocks noChangeArrowheads="1"/>
          </p:cNvSpPr>
          <p:nvPr/>
        </p:nvSpPr>
        <p:spPr bwMode="auto">
          <a:xfrm>
            <a:off x="5942805" y="5989634"/>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47" name="Line 354"/>
          <p:cNvSpPr>
            <a:spLocks noChangeShapeType="1"/>
          </p:cNvSpPr>
          <p:nvPr/>
        </p:nvSpPr>
        <p:spPr bwMode="auto">
          <a:xfrm flipV="1">
            <a:off x="6482555" y="5756272"/>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355"/>
          <p:cNvSpPr>
            <a:spLocks noChangeShapeType="1"/>
          </p:cNvSpPr>
          <p:nvPr/>
        </p:nvSpPr>
        <p:spPr bwMode="auto">
          <a:xfrm flipV="1">
            <a:off x="6087268" y="5734047"/>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49" name="Group 356"/>
          <p:cNvGraphicFramePr>
            <a:graphicFrameLocks noGrp="1"/>
          </p:cNvGraphicFramePr>
          <p:nvPr/>
        </p:nvGraphicFramePr>
        <p:xfrm>
          <a:off x="9525000" y="1904062"/>
          <a:ext cx="1152525" cy="323914"/>
        </p:xfrm>
        <a:graphic>
          <a:graphicData uri="http://schemas.openxmlformats.org/drawingml/2006/table">
            <a:tbl>
              <a:tblPr/>
              <a:tblGrid>
                <a:gridCol w="384175">
                  <a:extLst>
                    <a:ext uri="{9D8B030D-6E8A-4147-A177-3AD203B41FA5}">
                      <a16:colId xmlns:a16="http://schemas.microsoft.com/office/drawing/2014/main" val="3632379287"/>
                    </a:ext>
                  </a:extLst>
                </a:gridCol>
                <a:gridCol w="384175">
                  <a:extLst>
                    <a:ext uri="{9D8B030D-6E8A-4147-A177-3AD203B41FA5}">
                      <a16:colId xmlns:a16="http://schemas.microsoft.com/office/drawing/2014/main" val="1903446519"/>
                    </a:ext>
                  </a:extLst>
                </a:gridCol>
                <a:gridCol w="384175">
                  <a:extLst>
                    <a:ext uri="{9D8B030D-6E8A-4147-A177-3AD203B41FA5}">
                      <a16:colId xmlns:a16="http://schemas.microsoft.com/office/drawing/2014/main" val="3663982708"/>
                    </a:ext>
                  </a:extLst>
                </a:gridCol>
              </a:tblGrid>
              <a:tr h="168275">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a:ln>
                            <a:noFill/>
                          </a:ln>
                          <a:solidFill>
                            <a:srgbClr val="000099"/>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spcBef>
                          <a:spcPct val="20000"/>
                        </a:spcBef>
                        <a:buClr>
                          <a:schemeClr val="hlink"/>
                        </a:buClr>
                        <a:buSzPct val="70000"/>
                        <a:buFont typeface="Wingdings" panose="05000000000000000000" pitchFamily="2" charset="2"/>
                        <a:defRPr sz="2400" b="1">
                          <a:solidFill>
                            <a:srgbClr val="000099"/>
                          </a:solidFill>
                          <a:latin typeface="Arial" panose="020B0604020202020204" pitchFamily="34" charset="0"/>
                          <a:ea typeface="宋体" panose="02010600030101010101" pitchFamily="2" charset="-122"/>
                        </a:defRPr>
                      </a:lvl1pPr>
                      <a:lvl2pPr eaLnBrk="0" hangingPunct="0">
                        <a:lnSpc>
                          <a:spcPct val="120000"/>
                        </a:lnSpc>
                        <a:spcBef>
                          <a:spcPct val="20000"/>
                        </a:spcBef>
                        <a:buClr>
                          <a:schemeClr val="accent2"/>
                        </a:buClr>
                        <a:buSzPct val="85000"/>
                        <a:buFont typeface="Wingdings" panose="05000000000000000000" pitchFamily="2" charset="2"/>
                        <a:defRPr sz="2000" b="1">
                          <a:solidFill>
                            <a:srgbClr val="000099"/>
                          </a:solidFill>
                          <a:latin typeface="Arial" panose="020B0604020202020204" pitchFamily="34" charset="0"/>
                          <a:ea typeface="宋体" panose="02010600030101010101" pitchFamily="2" charset="-122"/>
                        </a:defRPr>
                      </a:lvl2pPr>
                      <a:lvl3pPr eaLnBrk="0" hangingPunct="0">
                        <a:lnSpc>
                          <a:spcPct val="120000"/>
                        </a:lnSpc>
                        <a:spcBef>
                          <a:spcPct val="20000"/>
                        </a:spcBef>
                        <a:buClr>
                          <a:schemeClr val="hlink"/>
                        </a:buClr>
                        <a:buSzPct val="80000"/>
                        <a:buFont typeface="Wingdings" panose="05000000000000000000" pitchFamily="2" charset="2"/>
                        <a:defRPr b="1">
                          <a:solidFill>
                            <a:srgbClr val="000099"/>
                          </a:solidFill>
                          <a:latin typeface="Arial" panose="020B0604020202020204" pitchFamily="34" charset="0"/>
                          <a:ea typeface="宋体" panose="02010600030101010101" pitchFamily="2" charset="-122"/>
                        </a:defRPr>
                      </a:lvl3pPr>
                      <a:lvl4pPr eaLnBrk="0" hangingPunct="0">
                        <a:lnSpc>
                          <a:spcPct val="120000"/>
                        </a:lnSpc>
                        <a:spcBef>
                          <a:spcPct val="20000"/>
                        </a:spcBef>
                        <a:buClr>
                          <a:schemeClr val="accent2"/>
                        </a:buClr>
                        <a:buSzPct val="90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4pPr>
                      <a:lvl5pPr eaLnBrk="0" hangingPunct="0">
                        <a:lnSpc>
                          <a:spcPct val="120000"/>
                        </a:lnSpc>
                        <a:spcBef>
                          <a:spcPct val="20000"/>
                        </a:spcBef>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5pPr>
                      <a:lvl6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6pPr>
                      <a:lvl7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7pPr>
                      <a:lvl8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8pPr>
                      <a:lvl9pPr eaLnBrk="0" fontAlgn="base" hangingPunct="0">
                        <a:lnSpc>
                          <a:spcPct val="120000"/>
                        </a:lnSpc>
                        <a:spcBef>
                          <a:spcPct val="20000"/>
                        </a:spcBef>
                        <a:spcAft>
                          <a:spcPct val="0"/>
                        </a:spcAft>
                        <a:buClr>
                          <a:schemeClr val="hlink"/>
                        </a:buClr>
                        <a:buSzPct val="85000"/>
                        <a:buFont typeface="Wingdings" panose="05000000000000000000" pitchFamily="2" charset="2"/>
                        <a:defRPr sz="1600" b="1">
                          <a:solidFill>
                            <a:srgbClr val="000099"/>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20000"/>
                        </a:spcBef>
                        <a:spcAft>
                          <a:spcPct val="0"/>
                        </a:spcAft>
                        <a:buClr>
                          <a:schemeClr val="hlink"/>
                        </a:buClr>
                        <a:buSzPct val="70000"/>
                        <a:buFont typeface="Wingdings" panose="05000000000000000000" pitchFamily="2" charset="2"/>
                        <a:buNone/>
                        <a:tabLst/>
                      </a:pPr>
                      <a:r>
                        <a:rPr kumimoji="0" lang="en-US" altLang="zh-CN" sz="1400" b="1" i="0" u="none" strike="noStrike" cap="none" normalizeH="0" baseline="0" dirty="0">
                          <a:ln>
                            <a:noFill/>
                          </a:ln>
                          <a:solidFill>
                            <a:srgbClr val="000099"/>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846409"/>
                  </a:ext>
                </a:extLst>
              </a:tr>
            </a:tbl>
          </a:graphicData>
        </a:graphic>
      </p:graphicFrame>
      <p:sp>
        <p:nvSpPr>
          <p:cNvPr id="50" name="Text Box 367"/>
          <p:cNvSpPr txBox="1">
            <a:spLocks noChangeArrowheads="1"/>
          </p:cNvSpPr>
          <p:nvPr/>
        </p:nvSpPr>
        <p:spPr bwMode="auto">
          <a:xfrm>
            <a:off x="10012362" y="2483496"/>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a:t>high</a:t>
            </a:r>
          </a:p>
        </p:txBody>
      </p:sp>
      <p:sp>
        <p:nvSpPr>
          <p:cNvPr id="51" name="Text Box 368"/>
          <p:cNvSpPr txBox="1">
            <a:spLocks noChangeArrowheads="1"/>
          </p:cNvSpPr>
          <p:nvPr/>
        </p:nvSpPr>
        <p:spPr bwMode="auto">
          <a:xfrm>
            <a:off x="9764712" y="2483496"/>
            <a:ext cx="3238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1400" b="1"/>
              <a:t>low</a:t>
            </a:r>
          </a:p>
        </p:txBody>
      </p:sp>
      <p:sp>
        <p:nvSpPr>
          <p:cNvPr id="52" name="Line 369"/>
          <p:cNvSpPr>
            <a:spLocks noChangeShapeType="1"/>
          </p:cNvSpPr>
          <p:nvPr/>
        </p:nvSpPr>
        <p:spPr bwMode="auto">
          <a:xfrm flipV="1">
            <a:off x="10101259" y="2250134"/>
            <a:ext cx="0" cy="1952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Text Box 46"/>
          <p:cNvSpPr txBox="1">
            <a:spLocks noChangeArrowheads="1"/>
          </p:cNvSpPr>
          <p:nvPr/>
        </p:nvSpPr>
        <p:spPr bwMode="auto">
          <a:xfrm>
            <a:off x="3416300" y="1358095"/>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middle</a:t>
            </a:r>
          </a:p>
        </p:txBody>
      </p:sp>
      <p:sp>
        <p:nvSpPr>
          <p:cNvPr id="55" name="Line 48"/>
          <p:cNvSpPr>
            <a:spLocks noChangeShapeType="1"/>
          </p:cNvSpPr>
          <p:nvPr/>
        </p:nvSpPr>
        <p:spPr bwMode="auto">
          <a:xfrm flipH="1">
            <a:off x="3703638" y="1619441"/>
            <a:ext cx="0" cy="2093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Text Box 46"/>
          <p:cNvSpPr txBox="1">
            <a:spLocks noChangeArrowheads="1"/>
          </p:cNvSpPr>
          <p:nvPr/>
        </p:nvSpPr>
        <p:spPr bwMode="auto">
          <a:xfrm>
            <a:off x="6914355" y="1389173"/>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middle</a:t>
            </a:r>
          </a:p>
        </p:txBody>
      </p:sp>
      <p:sp>
        <p:nvSpPr>
          <p:cNvPr id="57" name="Line 48"/>
          <p:cNvSpPr>
            <a:spLocks noChangeShapeType="1"/>
          </p:cNvSpPr>
          <p:nvPr/>
        </p:nvSpPr>
        <p:spPr bwMode="auto">
          <a:xfrm flipH="1">
            <a:off x="7201693" y="1650519"/>
            <a:ext cx="0" cy="2093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Text Box 46"/>
          <p:cNvSpPr txBox="1">
            <a:spLocks noChangeArrowheads="1"/>
          </p:cNvSpPr>
          <p:nvPr/>
        </p:nvSpPr>
        <p:spPr bwMode="auto">
          <a:xfrm>
            <a:off x="6550819" y="3837697"/>
            <a:ext cx="57943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1400" b="1" dirty="0"/>
              <a:t>middle</a:t>
            </a:r>
          </a:p>
        </p:txBody>
      </p:sp>
      <p:sp>
        <p:nvSpPr>
          <p:cNvPr id="59" name="Line 48"/>
          <p:cNvSpPr>
            <a:spLocks noChangeShapeType="1"/>
          </p:cNvSpPr>
          <p:nvPr/>
        </p:nvSpPr>
        <p:spPr bwMode="auto">
          <a:xfrm flipH="1">
            <a:off x="6838157" y="4038600"/>
            <a:ext cx="0" cy="2093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966482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程序：快速排序</a:t>
            </a:r>
            <a:endParaRPr lang="en-US" altLang="zh-CN"/>
          </a:p>
        </p:txBody>
      </p:sp>
      <p:sp>
        <p:nvSpPr>
          <p:cNvPr id="289795" name="Content Placeholder 2"/>
          <p:cNvSpPr>
            <a:spLocks noGrp="1"/>
          </p:cNvSpPr>
          <p:nvPr>
            <p:ph idx="4294967295"/>
          </p:nvPr>
        </p:nvSpPr>
        <p:spPr>
          <a:xfrm>
            <a:off x="533400" y="1524000"/>
            <a:ext cx="10972800" cy="4724400"/>
          </a:xfrm>
        </p:spPr>
        <p:txBody>
          <a:bodyPr vert="horz" wrap="square" lIns="92075" tIns="46038" rIns="92075" bIns="46038" numCol="1" anchor="t" anchorCtr="0" compatLnSpc="1">
            <a:prstTxWarp prst="textNoShape">
              <a:avLst/>
            </a:prstTxWarp>
          </a:bodyPr>
          <a:lstStyle/>
          <a:p>
            <a:pPr>
              <a:lnSpc>
                <a:spcPts val="3600"/>
              </a:lnSpc>
              <a:spcBef>
                <a:spcPts val="1200"/>
              </a:spcBef>
            </a:pPr>
            <a:r>
              <a:rPr lang="zh-CN" altLang="en-US" sz="2400" dirty="0">
                <a:latin typeface="Courier New" panose="02070309020205020404" pitchFamily="49" charset="0"/>
              </a:rPr>
              <a:t>让我们先来开发一个名为</a:t>
            </a:r>
            <a:r>
              <a:rPr lang="en-US" altLang="zh-CN" sz="2400" dirty="0">
                <a:latin typeface="Courier New" panose="02070309020205020404" pitchFamily="49" charset="0"/>
              </a:rPr>
              <a:t>quicksort</a:t>
            </a:r>
            <a:r>
              <a:rPr lang="zh-CN" altLang="en-US" sz="2400" dirty="0">
                <a:latin typeface="Courier New" panose="02070309020205020404" pitchFamily="49" charset="0"/>
              </a:rPr>
              <a:t>的递归函数，此函数采用快速排序算法对整型数组进行排序。</a:t>
            </a:r>
            <a:endParaRPr lang="en-US" altLang="zh-CN" sz="2400" dirty="0">
              <a:latin typeface="Courier New" panose="02070309020205020404" pitchFamily="49" charset="0"/>
            </a:endParaRPr>
          </a:p>
          <a:p>
            <a:pPr>
              <a:lnSpc>
                <a:spcPts val="3600"/>
              </a:lnSpc>
              <a:spcBef>
                <a:spcPts val="1200"/>
              </a:spcBef>
            </a:pPr>
            <a:r>
              <a:rPr lang="zh-CN" altLang="en-US" sz="2400" dirty="0">
                <a:latin typeface="Courier New" panose="02070309020205020404" pitchFamily="49" charset="0"/>
              </a:rPr>
              <a:t>程序</a:t>
            </a:r>
            <a:r>
              <a:rPr lang="en-US" altLang="zh-CN" sz="2400" dirty="0" err="1">
                <a:latin typeface="Courier New" panose="02070309020205020404" pitchFamily="49" charset="0"/>
              </a:rPr>
              <a:t>qsort.c</a:t>
            </a:r>
            <a:r>
              <a:rPr lang="en-US" altLang="zh-CN" sz="2400" dirty="0">
                <a:latin typeface="Courier New" panose="02070309020205020404" pitchFamily="49" charset="0"/>
              </a:rPr>
              <a:t> </a:t>
            </a:r>
            <a:r>
              <a:rPr lang="zh-CN" altLang="en-US" sz="2400" dirty="0">
                <a:latin typeface="Courier New" panose="02070309020205020404" pitchFamily="49" charset="0"/>
              </a:rPr>
              <a:t>将</a:t>
            </a:r>
            <a:r>
              <a:rPr lang="en-US" altLang="zh-CN" sz="2400" dirty="0">
                <a:latin typeface="Courier New" panose="02070309020205020404" pitchFamily="49" charset="0"/>
              </a:rPr>
              <a:t>10</a:t>
            </a:r>
            <a:r>
              <a:rPr lang="zh-CN" altLang="en-US" sz="2400" dirty="0">
                <a:latin typeface="Courier New" panose="02070309020205020404" pitchFamily="49" charset="0"/>
              </a:rPr>
              <a:t>个数读入一个数组，调用</a:t>
            </a:r>
            <a:r>
              <a:rPr lang="en-US" altLang="zh-CN" sz="2400" dirty="0">
                <a:latin typeface="Courier New" panose="02070309020205020404" pitchFamily="49" charset="0"/>
              </a:rPr>
              <a:t>quicksort</a:t>
            </a:r>
            <a:r>
              <a:rPr lang="zh-CN" altLang="en-US" sz="2400" dirty="0">
                <a:latin typeface="Courier New" panose="02070309020205020404" pitchFamily="49" charset="0"/>
              </a:rPr>
              <a:t>函数来对数组进行排序，然后打印数组中的元素：</a:t>
            </a:r>
            <a:endParaRPr lang="en-US" altLang="zh-CN" sz="2400" dirty="0">
              <a:latin typeface="Courier New" panose="02070309020205020404" pitchFamily="49" charset="0"/>
            </a:endParaRPr>
          </a:p>
          <a:p>
            <a:pPr>
              <a:lnSpc>
                <a:spcPts val="3600"/>
              </a:lnSpc>
              <a:spcBef>
                <a:spcPts val="1200"/>
              </a:spcBef>
              <a:buNone/>
            </a:pPr>
            <a:r>
              <a:rPr lang="en-US" altLang="zh-CN" sz="2400" dirty="0">
                <a:latin typeface="Courier New" panose="02070309020205020404" pitchFamily="49" charset="0"/>
              </a:rPr>
              <a:t>	Enter 10 numbers to be sorted: </a:t>
            </a:r>
            <a:r>
              <a:rPr lang="en-US" altLang="zh-CN" sz="2400" u="sng" dirty="0">
                <a:latin typeface="Courier New" panose="02070309020205020404" pitchFamily="49" charset="0"/>
              </a:rPr>
              <a:t>9 16 47 82 4 66 12 3 25 51</a:t>
            </a:r>
          </a:p>
          <a:p>
            <a:pPr>
              <a:lnSpc>
                <a:spcPts val="3600"/>
              </a:lnSpc>
              <a:spcBef>
                <a:spcPts val="1200"/>
              </a:spcBef>
              <a:buNone/>
            </a:pPr>
            <a:r>
              <a:rPr lang="en-US" altLang="zh-CN" sz="2400" dirty="0">
                <a:latin typeface="Courier New" panose="02070309020205020404" pitchFamily="49" charset="0"/>
              </a:rPr>
              <a:t>	In sorted order: 3 4 9 12 16 25 47 51 66 82</a:t>
            </a:r>
          </a:p>
          <a:p>
            <a:pPr>
              <a:lnSpc>
                <a:spcPts val="3600"/>
              </a:lnSpc>
              <a:spcBef>
                <a:spcPts val="1200"/>
              </a:spcBef>
            </a:pPr>
            <a:r>
              <a:rPr lang="zh-CN" altLang="en-US" sz="2400" dirty="0">
                <a:latin typeface="Courier New" panose="02070309020205020404" pitchFamily="49" charset="0"/>
              </a:rPr>
              <a:t>分割数组的代码放置在名为</a:t>
            </a:r>
            <a:r>
              <a:rPr lang="en-US" altLang="zh-CN" sz="2400" dirty="0">
                <a:latin typeface="Courier New" panose="02070309020205020404" pitchFamily="49" charset="0"/>
              </a:rPr>
              <a:t>split</a:t>
            </a:r>
            <a:r>
              <a:rPr lang="zh-CN" altLang="en-US" sz="2400" dirty="0">
                <a:latin typeface="Courier New" panose="02070309020205020404" pitchFamily="49" charset="0"/>
              </a:rPr>
              <a:t>的独立的函数中。</a:t>
            </a:r>
            <a:endParaRPr lang="en-US" altLang="zh-CN" sz="2400" dirty="0">
              <a:latin typeface="Courier New" panose="02070309020205020404" pitchFamily="49" charset="0"/>
            </a:endParaRPr>
          </a:p>
        </p:txBody>
      </p:sp>
    </p:spTree>
    <p:extLst>
      <p:ext uri="{BB962C8B-B14F-4D97-AF65-F5344CB8AC3E}">
        <p14:creationId xmlns:p14="http://schemas.microsoft.com/office/powerpoint/2010/main" val="23045375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0818" name="Content Placeholder 2"/>
          <p:cNvSpPr>
            <a:spLocks noGrp="1"/>
          </p:cNvSpPr>
          <p:nvPr>
            <p:ph idx="4294967295"/>
          </p:nvPr>
        </p:nvSpPr>
        <p:spPr>
          <a:xfrm>
            <a:off x="457200" y="381000"/>
            <a:ext cx="11049000" cy="6172201"/>
          </a:xfrm>
        </p:spPr>
        <p:txBody>
          <a:bodyPr vert="horz" wrap="square" lIns="92075" tIns="46038" rIns="92075" bIns="46038" numCol="1" anchor="t" anchorCtr="0" compatLnSpc="1">
            <a:prstTxWarp prst="textNoShape">
              <a:avLst/>
            </a:prstTxWarp>
          </a:bodyPr>
          <a:lstStyle/>
          <a:p>
            <a:pPr>
              <a:lnSpc>
                <a:spcPts val="2800"/>
              </a:lnSpc>
              <a:spcBef>
                <a:spcPts val="0"/>
              </a:spcBef>
              <a:buNone/>
            </a:pPr>
            <a:r>
              <a:rPr lang="en-US" altLang="zh-CN" sz="2000" dirty="0">
                <a:latin typeface="+mn-lt"/>
                <a:ea typeface="+mn-ea"/>
                <a:cs typeface="Courier New" panose="02070309020205020404" pitchFamily="49" charset="0"/>
              </a:rPr>
              <a:t> /* Sorts an array of integers using Quicksort algorithm */</a:t>
            </a:r>
          </a:p>
          <a:p>
            <a:pPr>
              <a:lnSpc>
                <a:spcPts val="2800"/>
              </a:lnSpc>
              <a:spcBef>
                <a:spcPts val="0"/>
              </a:spcBef>
              <a:buNone/>
            </a:pPr>
            <a:r>
              <a:rPr lang="en-US" altLang="zh-CN" sz="2000" dirty="0">
                <a:latin typeface="+mn-lt"/>
                <a:ea typeface="+mn-ea"/>
                <a:cs typeface="Courier New" panose="02070309020205020404" pitchFamily="49" charset="0"/>
              </a:rPr>
              <a:t>#include &lt;</a:t>
            </a:r>
            <a:r>
              <a:rPr lang="en-US" altLang="zh-CN" sz="2000" dirty="0" err="1">
                <a:latin typeface="+mn-lt"/>
                <a:ea typeface="+mn-ea"/>
                <a:cs typeface="Courier New" panose="02070309020205020404" pitchFamily="49" charset="0"/>
              </a:rPr>
              <a:t>stdio.h</a:t>
            </a:r>
            <a:r>
              <a:rPr lang="en-US" altLang="zh-CN" sz="2000" dirty="0">
                <a:latin typeface="+mn-lt"/>
                <a:ea typeface="+mn-ea"/>
                <a:cs typeface="Courier New" panose="02070309020205020404" pitchFamily="49" charset="0"/>
              </a:rPr>
              <a:t>&gt;</a:t>
            </a:r>
          </a:p>
          <a:p>
            <a:pPr>
              <a:lnSpc>
                <a:spcPts val="2800"/>
              </a:lnSpc>
              <a:spcBef>
                <a:spcPts val="0"/>
              </a:spcBef>
              <a:buNone/>
            </a:pPr>
            <a:r>
              <a:rPr lang="en-US" altLang="zh-CN" sz="2000" dirty="0">
                <a:latin typeface="+mn-lt"/>
                <a:ea typeface="+mn-ea"/>
                <a:cs typeface="Courier New" panose="02070309020205020404" pitchFamily="49" charset="0"/>
              </a:rPr>
              <a:t>#define N 10</a:t>
            </a:r>
          </a:p>
          <a:p>
            <a:pPr>
              <a:lnSpc>
                <a:spcPts val="2800"/>
              </a:lnSpc>
              <a:spcBef>
                <a:spcPts val="0"/>
              </a:spcBef>
              <a:buNone/>
            </a:pPr>
            <a:r>
              <a:rPr lang="en-US" altLang="zh-CN" sz="2000" dirty="0">
                <a:solidFill>
                  <a:srgbClr val="C00000"/>
                </a:solidFill>
                <a:latin typeface="+mn-lt"/>
                <a:ea typeface="+mn-ea"/>
                <a:cs typeface="Courier New" panose="02070309020205020404" pitchFamily="49" charset="0"/>
              </a:rPr>
              <a:t>void quicksort(</a:t>
            </a: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a[], </a:t>
            </a: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low, </a:t>
            </a: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high);</a:t>
            </a:r>
          </a:p>
          <a:p>
            <a:pPr>
              <a:lnSpc>
                <a:spcPts val="2800"/>
              </a:lnSpc>
              <a:spcBef>
                <a:spcPts val="0"/>
              </a:spcBef>
              <a:buNone/>
            </a:pP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split(</a:t>
            </a: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a[], </a:t>
            </a: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low, </a:t>
            </a:r>
            <a:r>
              <a:rPr lang="en-US" altLang="zh-CN" sz="2000" dirty="0" err="1">
                <a:solidFill>
                  <a:srgbClr val="C00000"/>
                </a:solidFill>
                <a:latin typeface="+mn-lt"/>
                <a:ea typeface="+mn-ea"/>
                <a:cs typeface="Courier New" panose="02070309020205020404" pitchFamily="49" charset="0"/>
              </a:rPr>
              <a:t>int</a:t>
            </a:r>
            <a:r>
              <a:rPr lang="en-US" altLang="zh-CN" sz="2000" dirty="0">
                <a:solidFill>
                  <a:srgbClr val="C00000"/>
                </a:solidFill>
                <a:latin typeface="+mn-lt"/>
                <a:ea typeface="+mn-ea"/>
                <a:cs typeface="Courier New" panose="02070309020205020404" pitchFamily="49" charset="0"/>
              </a:rPr>
              <a:t> high);</a:t>
            </a:r>
          </a:p>
          <a:p>
            <a:pPr>
              <a:lnSpc>
                <a:spcPts val="2800"/>
              </a:lnSpc>
              <a:spcBef>
                <a:spcPts val="0"/>
              </a:spcBef>
              <a:buFont typeface="Wingdings" panose="05000000000000000000" pitchFamily="2" charset="2"/>
              <a:buNone/>
            </a:pPr>
            <a:r>
              <a:rPr lang="en-US" altLang="zh-CN" sz="2000" dirty="0" err="1">
                <a:latin typeface="+mn-lt"/>
                <a:ea typeface="+mn-ea"/>
                <a:cs typeface="Courier New" panose="02070309020205020404" pitchFamily="49" charset="0"/>
              </a:rPr>
              <a:t>int</a:t>
            </a:r>
            <a:r>
              <a:rPr lang="en-US" altLang="zh-CN" sz="2000" dirty="0">
                <a:latin typeface="+mn-lt"/>
                <a:ea typeface="+mn-ea"/>
                <a:cs typeface="Courier New" panose="02070309020205020404" pitchFamily="49" charset="0"/>
              </a:rPr>
              <a:t> main(void)</a:t>
            </a:r>
          </a:p>
          <a:p>
            <a:pPr>
              <a:lnSpc>
                <a:spcPts val="2800"/>
              </a:lnSpc>
              <a:spcBef>
                <a:spcPts val="0"/>
              </a:spcBef>
              <a:buFont typeface="Wingdings" panose="05000000000000000000" pitchFamily="2" charset="2"/>
              <a:buNone/>
            </a:pPr>
            <a:r>
              <a:rPr lang="en-US" altLang="zh-CN" sz="2000" dirty="0">
                <a:latin typeface="+mn-lt"/>
                <a:ea typeface="+mn-ea"/>
                <a:cs typeface="Courier New" panose="02070309020205020404" pitchFamily="49" charset="0"/>
              </a:rPr>
              <a:t>{</a:t>
            </a:r>
          </a:p>
          <a:p>
            <a:pPr>
              <a:lnSpc>
                <a:spcPts val="2800"/>
              </a:lnSpc>
              <a:spcBef>
                <a:spcPts val="0"/>
              </a:spcBef>
              <a:buFont typeface="Wingdings" panose="05000000000000000000" pitchFamily="2" charset="2"/>
              <a:buNone/>
            </a:pPr>
            <a:r>
              <a:rPr lang="en-US" altLang="zh-CN" sz="2000" dirty="0">
                <a:latin typeface="+mn-lt"/>
                <a:ea typeface="+mn-ea"/>
                <a:cs typeface="Courier New" panose="02070309020205020404" pitchFamily="49" charset="0"/>
              </a:rPr>
              <a:t>      </a:t>
            </a:r>
            <a:r>
              <a:rPr lang="en-US" altLang="zh-CN" sz="2000" dirty="0" err="1">
                <a:latin typeface="+mn-lt"/>
                <a:ea typeface="+mn-ea"/>
                <a:cs typeface="Courier New" panose="02070309020205020404" pitchFamily="49" charset="0"/>
              </a:rPr>
              <a:t>int</a:t>
            </a:r>
            <a:r>
              <a:rPr lang="en-US" altLang="zh-CN" sz="2000" dirty="0">
                <a:latin typeface="+mn-lt"/>
                <a:ea typeface="+mn-ea"/>
                <a:cs typeface="Courier New" panose="02070309020205020404" pitchFamily="49" charset="0"/>
              </a:rPr>
              <a:t> a[N], </a:t>
            </a:r>
            <a:r>
              <a:rPr lang="en-US" altLang="zh-CN" sz="2000" dirty="0" err="1">
                <a:latin typeface="+mn-lt"/>
                <a:ea typeface="+mn-ea"/>
                <a:cs typeface="Courier New" panose="02070309020205020404" pitchFamily="49" charset="0"/>
              </a:rPr>
              <a:t>i</a:t>
            </a:r>
            <a:r>
              <a:rPr lang="en-US" altLang="zh-CN" sz="2000" dirty="0">
                <a:latin typeface="+mn-lt"/>
                <a:ea typeface="+mn-ea"/>
                <a:cs typeface="Courier New" panose="02070309020205020404" pitchFamily="49" charset="0"/>
              </a:rPr>
              <a:t>;</a:t>
            </a:r>
          </a:p>
          <a:p>
            <a:pPr>
              <a:lnSpc>
                <a:spcPts val="2800"/>
              </a:lnSpc>
              <a:spcBef>
                <a:spcPts val="0"/>
              </a:spcBef>
              <a:buFont typeface="Wingdings" panose="05000000000000000000" pitchFamily="2" charset="2"/>
              <a:buNone/>
            </a:pPr>
            <a:r>
              <a:rPr lang="en-US" altLang="zh-CN" sz="2000" dirty="0">
                <a:latin typeface="+mn-lt"/>
                <a:ea typeface="+mn-ea"/>
                <a:cs typeface="Courier New" panose="02070309020205020404" pitchFamily="49" charset="0"/>
              </a:rPr>
              <a:t>      </a:t>
            </a:r>
            <a:r>
              <a:rPr lang="en-US" altLang="zh-CN" sz="2000" dirty="0" err="1">
                <a:latin typeface="+mn-lt"/>
                <a:ea typeface="+mn-ea"/>
                <a:cs typeface="Courier New" panose="02070309020205020404" pitchFamily="49" charset="0"/>
              </a:rPr>
              <a:t>printf</a:t>
            </a:r>
            <a:r>
              <a:rPr lang="en-US" altLang="zh-CN" sz="2000" dirty="0">
                <a:latin typeface="+mn-lt"/>
                <a:ea typeface="+mn-ea"/>
                <a:cs typeface="Courier New" panose="02070309020205020404" pitchFamily="49" charset="0"/>
              </a:rPr>
              <a:t>("Enter %d numbers to be sorted: ", N);</a:t>
            </a:r>
          </a:p>
          <a:p>
            <a:pPr>
              <a:lnSpc>
                <a:spcPts val="2800"/>
              </a:lnSpc>
              <a:spcBef>
                <a:spcPts val="0"/>
              </a:spcBef>
              <a:buNone/>
            </a:pPr>
            <a:r>
              <a:rPr lang="en-US" altLang="zh-CN" sz="2000" dirty="0">
                <a:latin typeface="+mn-lt"/>
                <a:ea typeface="+mn-ea"/>
                <a:cs typeface="Courier New" panose="02070309020205020404" pitchFamily="49" charset="0"/>
              </a:rPr>
              <a:t>      </a:t>
            </a:r>
            <a:r>
              <a:rPr lang="en-US" altLang="zh-CN" sz="2000" dirty="0">
                <a:solidFill>
                  <a:srgbClr val="006600"/>
                </a:solidFill>
                <a:latin typeface="+mn-lt"/>
                <a:ea typeface="+mn-ea"/>
                <a:cs typeface="Courier New" panose="02070309020205020404" pitchFamily="49" charset="0"/>
              </a:rPr>
              <a:t>for (</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 = 0; </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 &lt; N; </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a:t>
            </a:r>
          </a:p>
          <a:p>
            <a:pPr>
              <a:lnSpc>
                <a:spcPts val="2800"/>
              </a:lnSpc>
              <a:spcBef>
                <a:spcPts val="0"/>
              </a:spcBef>
              <a:buNone/>
            </a:pPr>
            <a:r>
              <a:rPr lang="en-US" altLang="zh-CN" sz="2000" dirty="0">
                <a:solidFill>
                  <a:srgbClr val="006600"/>
                </a:solidFill>
                <a:latin typeface="+mn-lt"/>
                <a:ea typeface="+mn-ea"/>
                <a:cs typeface="Courier New" panose="02070309020205020404" pitchFamily="49" charset="0"/>
              </a:rPr>
              <a:t>           </a:t>
            </a:r>
            <a:r>
              <a:rPr lang="en-US" altLang="zh-CN" sz="2000" dirty="0" err="1">
                <a:solidFill>
                  <a:srgbClr val="006600"/>
                </a:solidFill>
                <a:latin typeface="+mn-lt"/>
                <a:ea typeface="+mn-ea"/>
                <a:cs typeface="Courier New" panose="02070309020205020404" pitchFamily="49" charset="0"/>
              </a:rPr>
              <a:t>scanf</a:t>
            </a:r>
            <a:r>
              <a:rPr lang="en-US" altLang="zh-CN" sz="2000" dirty="0">
                <a:solidFill>
                  <a:srgbClr val="006600"/>
                </a:solidFill>
                <a:latin typeface="+mn-lt"/>
                <a:ea typeface="+mn-ea"/>
                <a:cs typeface="Courier New" panose="02070309020205020404" pitchFamily="49" charset="0"/>
              </a:rPr>
              <a:t>("%d", &amp;a[</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a:t>
            </a:r>
          </a:p>
          <a:p>
            <a:pPr>
              <a:lnSpc>
                <a:spcPts val="2800"/>
              </a:lnSpc>
              <a:spcBef>
                <a:spcPts val="0"/>
              </a:spcBef>
              <a:buNone/>
            </a:pPr>
            <a:r>
              <a:rPr lang="en-US" altLang="zh-CN" sz="2000" dirty="0">
                <a:latin typeface="+mn-lt"/>
                <a:ea typeface="+mn-ea"/>
                <a:cs typeface="Courier New" panose="02070309020205020404" pitchFamily="49" charset="0"/>
              </a:rPr>
              <a:t>      </a:t>
            </a:r>
            <a:r>
              <a:rPr lang="en-US" altLang="zh-CN" sz="2000" dirty="0">
                <a:solidFill>
                  <a:srgbClr val="C00000"/>
                </a:solidFill>
                <a:latin typeface="+mn-lt"/>
                <a:ea typeface="+mn-ea"/>
                <a:cs typeface="Courier New" panose="02070309020205020404" pitchFamily="49" charset="0"/>
              </a:rPr>
              <a:t>quicksort(a, 0, N - 1);</a:t>
            </a:r>
          </a:p>
          <a:p>
            <a:pPr>
              <a:lnSpc>
                <a:spcPts val="2800"/>
              </a:lnSpc>
              <a:spcBef>
                <a:spcPts val="0"/>
              </a:spcBef>
              <a:buFont typeface="Wingdings" panose="05000000000000000000" pitchFamily="2" charset="2"/>
              <a:buNone/>
            </a:pPr>
            <a:r>
              <a:rPr lang="en-US" altLang="zh-CN" sz="2000" dirty="0">
                <a:latin typeface="+mn-lt"/>
                <a:ea typeface="+mn-ea"/>
                <a:cs typeface="Courier New" panose="02070309020205020404" pitchFamily="49" charset="0"/>
              </a:rPr>
              <a:t>      </a:t>
            </a:r>
            <a:r>
              <a:rPr lang="en-US" altLang="zh-CN" sz="2000" dirty="0" err="1">
                <a:latin typeface="+mn-lt"/>
                <a:ea typeface="+mn-ea"/>
                <a:cs typeface="Courier New" panose="02070309020205020404" pitchFamily="49" charset="0"/>
              </a:rPr>
              <a:t>printf</a:t>
            </a:r>
            <a:r>
              <a:rPr lang="en-US" altLang="zh-CN" sz="2000" dirty="0">
                <a:latin typeface="+mn-lt"/>
                <a:ea typeface="+mn-ea"/>
                <a:cs typeface="Courier New" panose="02070309020205020404" pitchFamily="49" charset="0"/>
              </a:rPr>
              <a:t>("In sorted order: ");</a:t>
            </a:r>
          </a:p>
          <a:p>
            <a:pPr>
              <a:lnSpc>
                <a:spcPts val="2800"/>
              </a:lnSpc>
              <a:spcBef>
                <a:spcPts val="0"/>
              </a:spcBef>
              <a:buNone/>
            </a:pPr>
            <a:r>
              <a:rPr lang="en-US" altLang="zh-CN" sz="2000" dirty="0">
                <a:latin typeface="+mn-lt"/>
                <a:ea typeface="+mn-ea"/>
                <a:cs typeface="Courier New" panose="02070309020205020404" pitchFamily="49" charset="0"/>
              </a:rPr>
              <a:t>      </a:t>
            </a:r>
            <a:r>
              <a:rPr lang="en-US" altLang="zh-CN" sz="2000" dirty="0">
                <a:solidFill>
                  <a:srgbClr val="006600"/>
                </a:solidFill>
                <a:latin typeface="+mn-lt"/>
                <a:ea typeface="+mn-ea"/>
                <a:cs typeface="Courier New" panose="02070309020205020404" pitchFamily="49" charset="0"/>
              </a:rPr>
              <a:t>for (</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 = 0; </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 &lt; N; </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a:t>
            </a:r>
          </a:p>
          <a:p>
            <a:pPr>
              <a:lnSpc>
                <a:spcPts val="2800"/>
              </a:lnSpc>
              <a:spcBef>
                <a:spcPts val="0"/>
              </a:spcBef>
              <a:buNone/>
            </a:pPr>
            <a:r>
              <a:rPr lang="en-US" altLang="zh-CN" sz="2000" dirty="0">
                <a:solidFill>
                  <a:srgbClr val="006600"/>
                </a:solidFill>
                <a:latin typeface="+mn-lt"/>
                <a:ea typeface="+mn-ea"/>
                <a:cs typeface="Courier New" panose="02070309020205020404" pitchFamily="49" charset="0"/>
              </a:rPr>
              <a:t>           </a:t>
            </a:r>
            <a:r>
              <a:rPr lang="en-US" altLang="zh-CN" sz="2000" dirty="0" err="1">
                <a:solidFill>
                  <a:srgbClr val="006600"/>
                </a:solidFill>
                <a:latin typeface="+mn-lt"/>
                <a:ea typeface="+mn-ea"/>
                <a:cs typeface="Courier New" panose="02070309020205020404" pitchFamily="49" charset="0"/>
              </a:rPr>
              <a:t>printf</a:t>
            </a:r>
            <a:r>
              <a:rPr lang="en-US" altLang="zh-CN" sz="2000" dirty="0">
                <a:solidFill>
                  <a:srgbClr val="006600"/>
                </a:solidFill>
                <a:latin typeface="+mn-lt"/>
                <a:ea typeface="+mn-ea"/>
                <a:cs typeface="Courier New" panose="02070309020205020404" pitchFamily="49" charset="0"/>
              </a:rPr>
              <a:t>("%d ", a[</a:t>
            </a:r>
            <a:r>
              <a:rPr lang="en-US" altLang="zh-CN" sz="2000" dirty="0" err="1">
                <a:solidFill>
                  <a:srgbClr val="006600"/>
                </a:solidFill>
                <a:latin typeface="+mn-lt"/>
                <a:ea typeface="+mn-ea"/>
                <a:cs typeface="Courier New" panose="02070309020205020404" pitchFamily="49" charset="0"/>
              </a:rPr>
              <a:t>i</a:t>
            </a:r>
            <a:r>
              <a:rPr lang="en-US" altLang="zh-CN" sz="2000" dirty="0">
                <a:solidFill>
                  <a:srgbClr val="006600"/>
                </a:solidFill>
                <a:latin typeface="+mn-lt"/>
                <a:ea typeface="+mn-ea"/>
                <a:cs typeface="Courier New" panose="02070309020205020404" pitchFamily="49" charset="0"/>
              </a:rPr>
              <a:t>]);</a:t>
            </a:r>
          </a:p>
          <a:p>
            <a:pPr>
              <a:lnSpc>
                <a:spcPts val="2800"/>
              </a:lnSpc>
              <a:spcBef>
                <a:spcPts val="0"/>
              </a:spcBef>
              <a:buNone/>
            </a:pPr>
            <a:r>
              <a:rPr lang="en-US" altLang="zh-CN" sz="2000" dirty="0">
                <a:latin typeface="+mn-lt"/>
                <a:ea typeface="+mn-ea"/>
                <a:cs typeface="Courier New" panose="02070309020205020404" pitchFamily="49" charset="0"/>
              </a:rPr>
              <a:t>      </a:t>
            </a:r>
            <a:r>
              <a:rPr lang="en-US" altLang="zh-CN" sz="2000" dirty="0" err="1">
                <a:latin typeface="+mn-lt"/>
                <a:ea typeface="+mn-ea"/>
                <a:cs typeface="Courier New" panose="02070309020205020404" pitchFamily="49" charset="0"/>
              </a:rPr>
              <a:t>printf</a:t>
            </a:r>
            <a:r>
              <a:rPr lang="en-US" altLang="zh-CN" sz="2000" dirty="0">
                <a:latin typeface="+mn-lt"/>
                <a:ea typeface="+mn-ea"/>
                <a:cs typeface="Courier New" panose="02070309020205020404" pitchFamily="49" charset="0"/>
              </a:rPr>
              <a:t>("\n");</a:t>
            </a:r>
          </a:p>
          <a:p>
            <a:pPr>
              <a:lnSpc>
                <a:spcPts val="2800"/>
              </a:lnSpc>
              <a:spcBef>
                <a:spcPts val="0"/>
              </a:spcBef>
              <a:buFont typeface="Wingdings" panose="05000000000000000000" pitchFamily="2" charset="2"/>
              <a:buNone/>
            </a:pPr>
            <a:r>
              <a:rPr lang="en-US" altLang="zh-CN" sz="2000" dirty="0">
                <a:latin typeface="+mn-lt"/>
                <a:ea typeface="+mn-ea"/>
                <a:cs typeface="Courier New" panose="02070309020205020404" pitchFamily="49" charset="0"/>
              </a:rPr>
              <a:t>      return 0;</a:t>
            </a:r>
          </a:p>
          <a:p>
            <a:pPr>
              <a:lnSpc>
                <a:spcPts val="2800"/>
              </a:lnSpc>
              <a:spcBef>
                <a:spcPts val="0"/>
              </a:spcBef>
              <a:buFont typeface="Wingdings" panose="05000000000000000000" pitchFamily="2" charset="2"/>
              <a:buNone/>
            </a:pPr>
            <a:r>
              <a:rPr lang="en-US" altLang="zh-CN" sz="2000" dirty="0">
                <a:latin typeface="+mn-lt"/>
                <a:ea typeface="+mn-ea"/>
                <a:cs typeface="Courier New" panose="02070309020205020404" pitchFamily="49" charset="0"/>
              </a:rPr>
              <a:t>}</a:t>
            </a:r>
          </a:p>
        </p:txBody>
      </p:sp>
      <p:sp>
        <p:nvSpPr>
          <p:cNvPr id="3" name="Content Placeholder 2"/>
          <p:cNvSpPr txBox="1">
            <a:spLocks/>
          </p:cNvSpPr>
          <p:nvPr/>
        </p:nvSpPr>
        <p:spPr bwMode="auto">
          <a:xfrm>
            <a:off x="6934200" y="1981200"/>
            <a:ext cx="4953000" cy="2971800"/>
          </a:xfrm>
          <a:prstGeom prst="rect">
            <a:avLst/>
          </a:prstGeom>
          <a:noFill/>
          <a:ln w="2857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600" b="1" baseline="0" dirty="0" smtClean="0">
                <a:solidFill>
                  <a:srgbClr val="000066"/>
                </a:solidFill>
                <a:latin typeface="+mj-ea"/>
                <a:ea typeface="+mj-ea"/>
                <a:cs typeface="+mn-cs"/>
              </a:defRPr>
            </a:lvl1pPr>
            <a:lvl2pPr marL="742950" indent="-285750" algn="l" rtl="0" eaLnBrk="0" fontAlgn="base" hangingPunct="0">
              <a:spcBef>
                <a:spcPct val="20000"/>
              </a:spcBef>
              <a:spcAft>
                <a:spcPct val="0"/>
              </a:spcAft>
              <a:buClr>
                <a:srgbClr val="FF0000"/>
              </a:buClr>
              <a:buSzPct val="80000"/>
              <a:buFont typeface="Times New Roman" panose="02020603050405020304" pitchFamily="18" charset="0"/>
              <a:buChar char="♫"/>
              <a:defRPr lang="en-US" altLang="zh-CN" sz="2400" b="1" dirty="0" smtClean="0">
                <a:solidFill>
                  <a:srgbClr val="000066"/>
                </a:solidFill>
                <a:latin typeface="+mj-ea"/>
                <a:ea typeface="+mj-ea"/>
              </a:defRPr>
            </a:lvl2pPr>
            <a:lvl3pPr marL="1085850" indent="-228600" algn="l" rtl="0" eaLnBrk="0" fontAlgn="base" hangingPunct="0">
              <a:spcBef>
                <a:spcPct val="20000"/>
              </a:spcBef>
              <a:spcAft>
                <a:spcPct val="0"/>
              </a:spcAft>
              <a:buClr>
                <a:srgbClr val="FF0000"/>
              </a:buClr>
              <a:buSzPct val="80000"/>
              <a:buFont typeface="Wingdings" panose="05000000000000000000" pitchFamily="2" charset="2"/>
              <a:buChar char="Ø"/>
              <a:defRPr lang="en-US" altLang="zh-CN" sz="2200" b="1" dirty="0" smtClean="0">
                <a:solidFill>
                  <a:srgbClr val="000066"/>
                </a:solidFill>
                <a:latin typeface="+mj-ea"/>
                <a:ea typeface="+mj-ea"/>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void quicksort(</a:t>
            </a:r>
            <a:r>
              <a:rPr lang="en-US" sz="2000" kern="0" dirty="0" err="1">
                <a:latin typeface="+mn-lt"/>
                <a:ea typeface="+mn-ea"/>
                <a:cs typeface="Courier New" panose="02070309020205020404" pitchFamily="49" charset="0"/>
              </a:rPr>
              <a:t>int</a:t>
            </a:r>
            <a:r>
              <a:rPr lang="en-US" sz="2000" kern="0" dirty="0">
                <a:latin typeface="+mn-lt"/>
                <a:ea typeface="+mn-ea"/>
                <a:cs typeface="Courier New" panose="02070309020205020404" pitchFamily="49" charset="0"/>
              </a:rPr>
              <a:t> a[], </a:t>
            </a:r>
            <a:r>
              <a:rPr lang="en-US" sz="2000" kern="0" dirty="0" err="1">
                <a:latin typeface="+mn-lt"/>
                <a:ea typeface="+mn-ea"/>
                <a:cs typeface="Courier New" panose="02070309020205020404" pitchFamily="49" charset="0"/>
              </a:rPr>
              <a:t>int</a:t>
            </a:r>
            <a:r>
              <a:rPr lang="en-US" sz="2000" kern="0" dirty="0">
                <a:latin typeface="+mn-lt"/>
                <a:ea typeface="+mn-ea"/>
                <a:cs typeface="Courier New" panose="02070309020205020404" pitchFamily="49" charset="0"/>
              </a:rPr>
              <a:t> low, </a:t>
            </a:r>
            <a:r>
              <a:rPr lang="en-US" sz="2000" kern="0" dirty="0" err="1">
                <a:latin typeface="+mn-lt"/>
                <a:ea typeface="+mn-ea"/>
                <a:cs typeface="Courier New" panose="02070309020205020404" pitchFamily="49" charset="0"/>
              </a:rPr>
              <a:t>int</a:t>
            </a:r>
            <a:r>
              <a:rPr lang="en-US" sz="2000" kern="0" dirty="0">
                <a:latin typeface="+mn-lt"/>
                <a:ea typeface="+mn-ea"/>
                <a:cs typeface="Courier New" panose="02070309020205020404" pitchFamily="49" charset="0"/>
              </a:rPr>
              <a:t> high)</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      </a:t>
            </a:r>
            <a:r>
              <a:rPr lang="en-US" sz="2000" kern="0" dirty="0" err="1">
                <a:latin typeface="+mn-lt"/>
                <a:ea typeface="+mn-ea"/>
                <a:cs typeface="Courier New" panose="02070309020205020404" pitchFamily="49" charset="0"/>
              </a:rPr>
              <a:t>int</a:t>
            </a:r>
            <a:r>
              <a:rPr lang="en-US" sz="2000" kern="0" dirty="0">
                <a:latin typeface="+mn-lt"/>
                <a:ea typeface="+mn-ea"/>
                <a:cs typeface="Courier New" panose="02070309020205020404" pitchFamily="49" charset="0"/>
              </a:rPr>
              <a:t> middle;</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      if (low &gt;= high) return;</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      middle = split(a, low, high);</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      </a:t>
            </a:r>
            <a:r>
              <a:rPr lang="en-US" sz="2000" kern="0" dirty="0">
                <a:solidFill>
                  <a:srgbClr val="C00000"/>
                </a:solidFill>
                <a:latin typeface="+mn-lt"/>
                <a:ea typeface="+mn-ea"/>
                <a:cs typeface="Courier New" panose="02070309020205020404" pitchFamily="49" charset="0"/>
              </a:rPr>
              <a:t>quicksort(a, low, middle - 1);</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      </a:t>
            </a:r>
            <a:r>
              <a:rPr lang="en-US" sz="2000" kern="0" dirty="0">
                <a:solidFill>
                  <a:srgbClr val="C00000"/>
                </a:solidFill>
                <a:latin typeface="+mn-lt"/>
                <a:ea typeface="+mn-ea"/>
                <a:cs typeface="Courier New" panose="02070309020205020404" pitchFamily="49" charset="0"/>
              </a:rPr>
              <a:t>quicksort(a, middle + 1, high);</a:t>
            </a:r>
          </a:p>
          <a:p>
            <a:pPr>
              <a:lnSpc>
                <a:spcPts val="2800"/>
              </a:lnSpc>
              <a:spcBef>
                <a:spcPts val="0"/>
              </a:spcBef>
              <a:buFont typeface="Times New Roman" panose="02020603050405020304" pitchFamily="18" charset="0"/>
              <a:buNone/>
            </a:pPr>
            <a:r>
              <a:rPr lang="en-US" sz="2000" kern="0" dirty="0">
                <a:latin typeface="+mn-lt"/>
                <a:ea typeface="+mn-ea"/>
                <a:cs typeface="Courier New" panose="02070309020205020404" pitchFamily="49" charset="0"/>
              </a:rPr>
              <a:t>}</a:t>
            </a:r>
          </a:p>
        </p:txBody>
      </p:sp>
    </p:spTree>
    <p:extLst>
      <p:ext uri="{BB962C8B-B14F-4D97-AF65-F5344CB8AC3E}">
        <p14:creationId xmlns:p14="http://schemas.microsoft.com/office/powerpoint/2010/main" val="81109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9.1</a:t>
            </a:r>
            <a:r>
              <a:rPr lang="zh-CN" altLang="en-US" dirty="0"/>
              <a:t>函数的定义和调用</a:t>
            </a:r>
          </a:p>
        </p:txBody>
      </p:sp>
      <p:sp>
        <p:nvSpPr>
          <p:cNvPr id="3" name="内容占位符 2"/>
          <p:cNvSpPr>
            <a:spLocks noGrp="1"/>
          </p:cNvSpPr>
          <p:nvPr>
            <p:ph idx="1"/>
          </p:nvPr>
        </p:nvSpPr>
        <p:spPr/>
        <p:txBody>
          <a:bodyPr/>
          <a:lstStyle/>
          <a:p>
            <a:r>
              <a:rPr lang="zh-CN" altLang="en-US" sz="2800" dirty="0"/>
              <a:t>我们先通过一个简单实例来看看函数是如何定义的。</a:t>
            </a:r>
          </a:p>
          <a:p>
            <a:pPr marL="0" indent="0">
              <a:buNone/>
            </a:pPr>
            <a:r>
              <a:rPr lang="en-US" altLang="zh-CN" sz="2800" dirty="0"/>
              <a:t>【</a:t>
            </a:r>
            <a:r>
              <a:rPr lang="zh-CN" altLang="en-US" sz="2800" dirty="0"/>
              <a:t>例</a:t>
            </a:r>
            <a:r>
              <a:rPr lang="en-US" altLang="zh-CN" sz="2800" dirty="0"/>
              <a:t>】</a:t>
            </a:r>
            <a:r>
              <a:rPr lang="zh-CN" altLang="en-US" sz="2800" dirty="0"/>
              <a:t>一个叫做</a:t>
            </a:r>
            <a:r>
              <a:rPr lang="en-US" altLang="zh-CN" sz="2800" dirty="0">
                <a:cs typeface="Courier New" panose="02070309020205020404" pitchFamily="49" charset="0"/>
              </a:rPr>
              <a:t>average</a:t>
            </a:r>
            <a:r>
              <a:rPr lang="zh-CN" altLang="en-US" sz="2800" dirty="0"/>
              <a:t>的函数用来计算两个</a:t>
            </a:r>
            <a:r>
              <a:rPr lang="en-US" altLang="zh-CN" sz="2800" dirty="0"/>
              <a:t>double</a:t>
            </a:r>
            <a:r>
              <a:rPr lang="zh-CN" altLang="en-US" sz="2800" dirty="0"/>
              <a:t>类型数值的平均值</a:t>
            </a:r>
            <a:endParaRPr lang="en-US" altLang="zh-CN" sz="2800" dirty="0"/>
          </a:p>
          <a:p>
            <a:pPr>
              <a:lnSpc>
                <a:spcPct val="80000"/>
              </a:lnSpc>
              <a:spcBef>
                <a:spcPts val="1200"/>
              </a:spcBef>
              <a:buNone/>
            </a:pPr>
            <a:endParaRPr lang="en-US" altLang="zh-CN" sz="2400" dirty="0">
              <a:solidFill>
                <a:srgbClr val="FF7706"/>
              </a:solidFill>
            </a:endParaRPr>
          </a:p>
          <a:p>
            <a:pPr>
              <a:lnSpc>
                <a:spcPct val="80000"/>
              </a:lnSpc>
              <a:spcBef>
                <a:spcPts val="1200"/>
              </a:spcBef>
              <a:buNone/>
            </a:pPr>
            <a:endParaRPr lang="en-US" altLang="zh-CN" sz="2400" dirty="0">
              <a:solidFill>
                <a:srgbClr val="FF7706"/>
              </a:solidFill>
            </a:endParaRPr>
          </a:p>
          <a:p>
            <a:pPr>
              <a:lnSpc>
                <a:spcPct val="80000"/>
              </a:lnSpc>
              <a:spcBef>
                <a:spcPts val="1200"/>
              </a:spcBef>
              <a:buNone/>
            </a:pPr>
            <a:endParaRPr lang="en-US" altLang="zh-CN" sz="2400" dirty="0">
              <a:solidFill>
                <a:srgbClr val="FF7706"/>
              </a:solidFill>
            </a:endParaRPr>
          </a:p>
          <a:p>
            <a:pPr lvl="4">
              <a:lnSpc>
                <a:spcPct val="80000"/>
              </a:lnSpc>
              <a:spcBef>
                <a:spcPts val="1200"/>
              </a:spcBef>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double average(double a, double b)</a:t>
            </a:r>
          </a:p>
          <a:p>
            <a:pPr lvl="4">
              <a:lnSpc>
                <a:spcPct val="80000"/>
              </a:lnSpc>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a:t>
            </a:r>
          </a:p>
          <a:p>
            <a:pPr lvl="4">
              <a:lnSpc>
                <a:spcPct val="80000"/>
              </a:lnSpc>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return (a + b) / 2;</a:t>
            </a:r>
          </a:p>
          <a:p>
            <a:pPr lvl="4">
              <a:lnSpc>
                <a:spcPct val="80000"/>
              </a:lnSpc>
              <a:buNone/>
            </a:pPr>
            <a:r>
              <a:rPr lang="en-US" altLang="zh-CN" sz="2400" i="1" dirty="0">
                <a:solidFill>
                  <a:srgbClr val="0070C0"/>
                </a:solidFill>
                <a:effectLst>
                  <a:outerShdw blurRad="38100" dist="38100" dir="2700000" algn="tl">
                    <a:srgbClr val="000000">
                      <a:alpha val="43137"/>
                    </a:srgbClr>
                  </a:outerShdw>
                </a:effectLst>
                <a:latin typeface="Consolas" panose="020B0609020204030204" pitchFamily="49" charset="0"/>
              </a:rPr>
              <a:t>	}</a:t>
            </a:r>
          </a:p>
        </p:txBody>
      </p:sp>
      <p:sp>
        <p:nvSpPr>
          <p:cNvPr id="4" name="圆角矩形标注 3"/>
          <p:cNvSpPr/>
          <p:nvPr/>
        </p:nvSpPr>
        <p:spPr bwMode="auto">
          <a:xfrm>
            <a:off x="3429000" y="2743200"/>
            <a:ext cx="1295400" cy="609600"/>
          </a:xfrm>
          <a:prstGeom prst="wedgeRoundRectCallout">
            <a:avLst>
              <a:gd name="adj1" fmla="val -17689"/>
              <a:gd name="adj2" fmla="val 80852"/>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函数名</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矩形 4"/>
          <p:cNvSpPr/>
          <p:nvPr/>
        </p:nvSpPr>
        <p:spPr bwMode="auto">
          <a:xfrm>
            <a:off x="3276600" y="3581400"/>
            <a:ext cx="1295400" cy="5334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6" name="圆角矩形标注 5"/>
          <p:cNvSpPr/>
          <p:nvPr/>
        </p:nvSpPr>
        <p:spPr bwMode="auto">
          <a:xfrm>
            <a:off x="838200" y="2743200"/>
            <a:ext cx="1981200" cy="609600"/>
          </a:xfrm>
          <a:prstGeom prst="wedgeRoundRectCallout">
            <a:avLst>
              <a:gd name="adj1" fmla="val 29917"/>
              <a:gd name="adj2" fmla="val 7736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函数的返回类型</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矩形 6"/>
          <p:cNvSpPr/>
          <p:nvPr/>
        </p:nvSpPr>
        <p:spPr bwMode="auto">
          <a:xfrm>
            <a:off x="2057400" y="3581400"/>
            <a:ext cx="1187302" cy="5334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8" name="圆角矩形标注 7"/>
          <p:cNvSpPr/>
          <p:nvPr/>
        </p:nvSpPr>
        <p:spPr bwMode="auto">
          <a:xfrm>
            <a:off x="5486401" y="2743200"/>
            <a:ext cx="3048000" cy="609600"/>
          </a:xfrm>
          <a:prstGeom prst="wedgeRoundRectCallout">
            <a:avLst>
              <a:gd name="adj1" fmla="val -33558"/>
              <a:gd name="adj2" fmla="val 79689"/>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函数的形式参数（列表）</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9" name="矩形 8"/>
          <p:cNvSpPr/>
          <p:nvPr/>
        </p:nvSpPr>
        <p:spPr bwMode="auto">
          <a:xfrm>
            <a:off x="4640224" y="3581400"/>
            <a:ext cx="3132175" cy="5334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0" name="圆角矩形标注 9"/>
          <p:cNvSpPr/>
          <p:nvPr/>
        </p:nvSpPr>
        <p:spPr bwMode="auto">
          <a:xfrm>
            <a:off x="6172200" y="4267200"/>
            <a:ext cx="1447800" cy="609600"/>
          </a:xfrm>
          <a:prstGeom prst="wedgeRoundRectCallout">
            <a:avLst>
              <a:gd name="adj1" fmla="val -64865"/>
              <a:gd name="adj2" fmla="val 727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20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函数体</a:t>
            </a:r>
            <a:endParaRPr lang="zh-CN" altLang="en-US" sz="20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25594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2866" name="Content Placeholder 2"/>
          <p:cNvSpPr>
            <a:spLocks noGrp="1"/>
          </p:cNvSpPr>
          <p:nvPr>
            <p:ph idx="4294967295"/>
          </p:nvPr>
        </p:nvSpPr>
        <p:spPr>
          <a:xfrm>
            <a:off x="228600" y="457200"/>
            <a:ext cx="11430000" cy="6172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100"/>
              </a:lnSpc>
              <a:spcBef>
                <a:spcPts val="0"/>
              </a:spcBef>
              <a:buNone/>
            </a:pPr>
            <a:r>
              <a:rPr lang="en-US" altLang="zh-CN" sz="2400" dirty="0" err="1">
                <a:latin typeface="+mn-lt"/>
                <a:ea typeface="+mn-ea"/>
                <a:cs typeface="Courier New" panose="02070309020205020404" pitchFamily="49" charset="0"/>
              </a:rPr>
              <a:t>int</a:t>
            </a:r>
            <a:r>
              <a:rPr lang="en-US" altLang="zh-CN" sz="2400" dirty="0">
                <a:latin typeface="+mn-lt"/>
                <a:ea typeface="+mn-ea"/>
                <a:cs typeface="Courier New" panose="02070309020205020404" pitchFamily="49" charset="0"/>
              </a:rPr>
              <a:t> split(</a:t>
            </a:r>
            <a:r>
              <a:rPr lang="en-US" altLang="zh-CN" sz="2400" dirty="0" err="1">
                <a:latin typeface="+mn-lt"/>
                <a:ea typeface="+mn-ea"/>
                <a:cs typeface="Courier New" panose="02070309020205020404" pitchFamily="49" charset="0"/>
              </a:rPr>
              <a:t>int</a:t>
            </a:r>
            <a:r>
              <a:rPr lang="en-US" altLang="zh-CN" sz="2400" dirty="0">
                <a:latin typeface="+mn-lt"/>
                <a:ea typeface="+mn-ea"/>
                <a:cs typeface="Courier New" panose="02070309020205020404" pitchFamily="49" charset="0"/>
              </a:rPr>
              <a:t> a[], </a:t>
            </a:r>
            <a:r>
              <a:rPr lang="en-US" altLang="zh-CN" sz="2400" dirty="0" err="1">
                <a:latin typeface="+mn-lt"/>
                <a:ea typeface="+mn-ea"/>
                <a:cs typeface="Courier New" panose="02070309020205020404" pitchFamily="49" charset="0"/>
              </a:rPr>
              <a:t>int</a:t>
            </a:r>
            <a:r>
              <a:rPr lang="en-US" altLang="zh-CN" sz="2400" dirty="0">
                <a:latin typeface="+mn-lt"/>
                <a:ea typeface="+mn-ea"/>
                <a:cs typeface="Courier New" panose="02070309020205020404" pitchFamily="49" charset="0"/>
              </a:rPr>
              <a:t> low, </a:t>
            </a:r>
            <a:r>
              <a:rPr lang="en-US" altLang="zh-CN" sz="2400" dirty="0" err="1">
                <a:latin typeface="+mn-lt"/>
                <a:ea typeface="+mn-ea"/>
                <a:cs typeface="Courier New" panose="02070309020205020404" pitchFamily="49" charset="0"/>
              </a:rPr>
              <a:t>int</a:t>
            </a:r>
            <a:r>
              <a:rPr lang="en-US" altLang="zh-CN" sz="2400" dirty="0">
                <a:latin typeface="+mn-lt"/>
                <a:ea typeface="+mn-ea"/>
                <a:cs typeface="Courier New" panose="02070309020205020404" pitchFamily="49" charset="0"/>
              </a:rPr>
              <a:t> high)</a:t>
            </a:r>
          </a:p>
          <a:p>
            <a:pPr>
              <a:lnSpc>
                <a:spcPts val="3100"/>
              </a:lnSpc>
              <a:spcBef>
                <a:spcPts val="0"/>
              </a:spcBef>
              <a:buNone/>
            </a:pPr>
            <a:r>
              <a:rPr lang="en-US" altLang="zh-CN" sz="2400" dirty="0">
                <a:latin typeface="+mn-lt"/>
                <a:ea typeface="+mn-ea"/>
                <a:cs typeface="Courier New" panose="02070309020205020404" pitchFamily="49" charset="0"/>
              </a:rPr>
              <a:t>{</a:t>
            </a:r>
          </a:p>
          <a:p>
            <a:pPr>
              <a:lnSpc>
                <a:spcPts val="3100"/>
              </a:lnSpc>
              <a:spcBef>
                <a:spcPts val="0"/>
              </a:spcBef>
              <a:buNone/>
            </a:pPr>
            <a:r>
              <a:rPr lang="en-US" altLang="zh-CN" sz="2400" dirty="0">
                <a:latin typeface="+mn-lt"/>
                <a:ea typeface="+mn-ea"/>
                <a:cs typeface="Courier New" panose="02070309020205020404" pitchFamily="49" charset="0"/>
              </a:rPr>
              <a:t>	</a:t>
            </a:r>
            <a:r>
              <a:rPr lang="en-US" altLang="zh-CN" sz="2400" dirty="0" err="1">
                <a:latin typeface="+mn-lt"/>
                <a:ea typeface="+mn-ea"/>
                <a:cs typeface="Courier New" panose="02070309020205020404" pitchFamily="49" charset="0"/>
              </a:rPr>
              <a:t>int</a:t>
            </a:r>
            <a:r>
              <a:rPr lang="en-US" altLang="zh-CN" sz="2400" dirty="0">
                <a:latin typeface="+mn-lt"/>
                <a:ea typeface="+mn-ea"/>
                <a:cs typeface="Courier New" panose="02070309020205020404" pitchFamily="49" charset="0"/>
              </a:rPr>
              <a:t> </a:t>
            </a:r>
            <a:r>
              <a:rPr lang="en-US" altLang="zh-CN" sz="2400" dirty="0" err="1">
                <a:latin typeface="+mn-lt"/>
                <a:ea typeface="+mn-ea"/>
                <a:cs typeface="Courier New" panose="02070309020205020404" pitchFamily="49" charset="0"/>
              </a:rPr>
              <a:t>part_element</a:t>
            </a:r>
            <a:r>
              <a:rPr lang="en-US" altLang="zh-CN" sz="2400" dirty="0">
                <a:latin typeface="+mn-lt"/>
                <a:ea typeface="+mn-ea"/>
                <a:cs typeface="Courier New" panose="02070309020205020404" pitchFamily="49" charset="0"/>
              </a:rPr>
              <a:t> = a[low];</a:t>
            </a:r>
          </a:p>
          <a:p>
            <a:pPr>
              <a:lnSpc>
                <a:spcPts val="3100"/>
              </a:lnSpc>
              <a:spcBef>
                <a:spcPts val="0"/>
              </a:spcBef>
              <a:buNone/>
            </a:pPr>
            <a:r>
              <a:rPr lang="en-US" altLang="zh-CN" sz="2400" dirty="0">
                <a:latin typeface="+mn-lt"/>
                <a:ea typeface="+mn-ea"/>
                <a:cs typeface="Courier New" panose="02070309020205020404" pitchFamily="49" charset="0"/>
              </a:rPr>
              <a:t>   	</a:t>
            </a:r>
            <a:r>
              <a:rPr lang="en-US" altLang="zh-CN" sz="2400" dirty="0">
                <a:solidFill>
                  <a:srgbClr val="C00000"/>
                </a:solidFill>
                <a:latin typeface="+mn-lt"/>
                <a:ea typeface="+mn-ea"/>
                <a:cs typeface="Courier New" panose="02070309020205020404" pitchFamily="49" charset="0"/>
              </a:rPr>
              <a:t>for (;;) {</a:t>
            </a:r>
          </a:p>
          <a:p>
            <a:pPr>
              <a:lnSpc>
                <a:spcPts val="3100"/>
              </a:lnSpc>
              <a:spcBef>
                <a:spcPts val="0"/>
              </a:spcBef>
              <a:buNone/>
            </a:pPr>
            <a:r>
              <a:rPr lang="en-US" altLang="zh-CN" sz="2400" dirty="0">
                <a:latin typeface="+mn-lt"/>
                <a:ea typeface="+mn-ea"/>
                <a:cs typeface="Courier New" panose="02070309020205020404" pitchFamily="49" charset="0"/>
              </a:rPr>
              <a:t>    		</a:t>
            </a:r>
            <a:r>
              <a:rPr lang="en-US" altLang="zh-CN" sz="2400" dirty="0">
                <a:solidFill>
                  <a:srgbClr val="006600"/>
                </a:solidFill>
                <a:latin typeface="+mn-lt"/>
                <a:ea typeface="+mn-ea"/>
                <a:cs typeface="Courier New" panose="02070309020205020404" pitchFamily="49" charset="0"/>
              </a:rPr>
              <a:t>while (low &lt; high &amp;&amp; </a:t>
            </a:r>
            <a:r>
              <a:rPr lang="en-US" altLang="zh-CN" sz="2400" dirty="0" err="1">
                <a:solidFill>
                  <a:srgbClr val="006600"/>
                </a:solidFill>
                <a:latin typeface="+mn-lt"/>
                <a:ea typeface="+mn-ea"/>
                <a:cs typeface="Courier New" panose="02070309020205020404" pitchFamily="49" charset="0"/>
              </a:rPr>
              <a:t>part_element</a:t>
            </a:r>
            <a:r>
              <a:rPr lang="en-US" altLang="zh-CN" sz="2400" dirty="0">
                <a:solidFill>
                  <a:srgbClr val="006600"/>
                </a:solidFill>
                <a:latin typeface="+mn-lt"/>
                <a:ea typeface="+mn-ea"/>
                <a:cs typeface="Courier New" panose="02070309020205020404" pitchFamily="49" charset="0"/>
              </a:rPr>
              <a:t> &lt;= a[high])</a:t>
            </a:r>
          </a:p>
          <a:p>
            <a:pPr>
              <a:lnSpc>
                <a:spcPts val="3100"/>
              </a:lnSpc>
              <a:spcBef>
                <a:spcPts val="0"/>
              </a:spcBef>
              <a:buNone/>
            </a:pPr>
            <a:r>
              <a:rPr lang="en-US" altLang="zh-CN" sz="2400" dirty="0">
                <a:solidFill>
                  <a:srgbClr val="006600"/>
                </a:solidFill>
                <a:latin typeface="+mn-lt"/>
                <a:ea typeface="+mn-ea"/>
                <a:cs typeface="Courier New" panose="02070309020205020404" pitchFamily="49" charset="0"/>
              </a:rPr>
              <a:t>      	       high--;  </a:t>
            </a:r>
            <a:r>
              <a:rPr lang="en-US" altLang="zh-CN" sz="1800" dirty="0">
                <a:solidFill>
                  <a:srgbClr val="9900CC"/>
                </a:solidFill>
                <a:latin typeface="+mn-lt"/>
                <a:ea typeface="+mn-ea"/>
                <a:cs typeface="Courier New" panose="02070309020205020404" pitchFamily="49" charset="0"/>
              </a:rPr>
              <a:t>// </a:t>
            </a:r>
            <a:r>
              <a:rPr lang="zh-CN" altLang="en-US" sz="1800" dirty="0">
                <a:solidFill>
                  <a:srgbClr val="9900CC"/>
                </a:solidFill>
                <a:latin typeface="+mn-lt"/>
                <a:ea typeface="+mn-ea"/>
                <a:cs typeface="Courier New" panose="02070309020205020404" pitchFamily="49" charset="0"/>
              </a:rPr>
              <a:t>找到一个比</a:t>
            </a:r>
            <a:r>
              <a:rPr lang="en-US" altLang="zh-CN" sz="1800" dirty="0" err="1">
                <a:solidFill>
                  <a:srgbClr val="9900CC"/>
                </a:solidFill>
                <a:cs typeface="Courier New" panose="02070309020205020404" pitchFamily="49" charset="0"/>
              </a:rPr>
              <a:t>part_element</a:t>
            </a:r>
            <a:r>
              <a:rPr lang="zh-CN" altLang="en-US" sz="1800" dirty="0">
                <a:solidFill>
                  <a:srgbClr val="9900CC"/>
                </a:solidFill>
                <a:cs typeface="Courier New" panose="02070309020205020404" pitchFamily="49" charset="0"/>
              </a:rPr>
              <a:t>小的</a:t>
            </a:r>
            <a:r>
              <a:rPr lang="en-US" altLang="zh-CN" sz="1800" dirty="0">
                <a:solidFill>
                  <a:srgbClr val="9900CC"/>
                </a:solidFill>
                <a:cs typeface="Courier New" panose="02070309020205020404" pitchFamily="49" charset="0"/>
              </a:rPr>
              <a:t>a[high] </a:t>
            </a:r>
            <a:r>
              <a:rPr lang="zh-CN" altLang="en-US" sz="1800" dirty="0">
                <a:solidFill>
                  <a:srgbClr val="9900CC"/>
                </a:solidFill>
                <a:cs typeface="Courier New" panose="02070309020205020404" pitchFamily="49" charset="0"/>
              </a:rPr>
              <a:t>为止</a:t>
            </a:r>
            <a:r>
              <a:rPr lang="en-US" altLang="zh-CN" sz="1800" dirty="0">
                <a:solidFill>
                  <a:srgbClr val="9900CC"/>
                </a:solidFill>
                <a:cs typeface="Courier New" panose="02070309020205020404" pitchFamily="49" charset="0"/>
              </a:rPr>
              <a:t> </a:t>
            </a:r>
            <a:endParaRPr lang="en-US" altLang="zh-CN" sz="1800" dirty="0">
              <a:solidFill>
                <a:srgbClr val="9900CC"/>
              </a:solidFill>
              <a:latin typeface="+mn-lt"/>
              <a:ea typeface="+mn-ea"/>
              <a:cs typeface="Courier New" panose="02070309020205020404" pitchFamily="49" charset="0"/>
            </a:endParaRPr>
          </a:p>
          <a:p>
            <a:pPr>
              <a:lnSpc>
                <a:spcPts val="3100"/>
              </a:lnSpc>
              <a:spcBef>
                <a:spcPts val="0"/>
              </a:spcBef>
              <a:buNone/>
            </a:pPr>
            <a:r>
              <a:rPr lang="en-US" altLang="zh-CN" sz="2400" dirty="0">
                <a:latin typeface="+mn-lt"/>
                <a:ea typeface="+mn-ea"/>
                <a:cs typeface="Courier New" panose="02070309020205020404" pitchFamily="49" charset="0"/>
              </a:rPr>
              <a:t>    		if (low &gt;= high) break;</a:t>
            </a:r>
          </a:p>
          <a:p>
            <a:pPr>
              <a:lnSpc>
                <a:spcPts val="3100"/>
              </a:lnSpc>
              <a:spcBef>
                <a:spcPts val="0"/>
              </a:spcBef>
              <a:buNone/>
            </a:pPr>
            <a:r>
              <a:rPr lang="en-US" altLang="zh-CN" sz="2400" dirty="0">
                <a:latin typeface="+mn-lt"/>
                <a:ea typeface="+mn-ea"/>
                <a:cs typeface="Courier New" panose="02070309020205020404" pitchFamily="49" charset="0"/>
              </a:rPr>
              <a:t>    		a[low++] = a[high];</a:t>
            </a:r>
            <a:r>
              <a:rPr lang="en-US" altLang="zh-CN" sz="2400" dirty="0">
                <a:solidFill>
                  <a:srgbClr val="9900CC"/>
                </a:solidFill>
                <a:cs typeface="Courier New" panose="02070309020205020404" pitchFamily="49" charset="0"/>
              </a:rPr>
              <a:t> </a:t>
            </a:r>
            <a:r>
              <a:rPr lang="en-US" altLang="zh-CN" sz="1800" dirty="0">
                <a:solidFill>
                  <a:srgbClr val="9900CC"/>
                </a:solidFill>
                <a:cs typeface="Courier New" panose="02070309020205020404" pitchFamily="49" charset="0"/>
              </a:rPr>
              <a:t>// </a:t>
            </a:r>
            <a:r>
              <a:rPr lang="zh-CN" altLang="en-US" sz="1800" dirty="0">
                <a:solidFill>
                  <a:srgbClr val="9900CC"/>
                </a:solidFill>
                <a:cs typeface="Courier New" panose="02070309020205020404" pitchFamily="49" charset="0"/>
              </a:rPr>
              <a:t>把小</a:t>
            </a:r>
            <a:r>
              <a:rPr lang="en-US" altLang="zh-CN" sz="1800" dirty="0">
                <a:solidFill>
                  <a:srgbClr val="9900CC"/>
                </a:solidFill>
                <a:cs typeface="Courier New" panose="02070309020205020404" pitchFamily="49" charset="0"/>
              </a:rPr>
              <a:t>a[high]</a:t>
            </a:r>
            <a:r>
              <a:rPr lang="zh-CN" altLang="en-US" sz="1800" dirty="0">
                <a:solidFill>
                  <a:srgbClr val="9900CC"/>
                </a:solidFill>
                <a:cs typeface="Courier New" panose="02070309020205020404" pitchFamily="49" charset="0"/>
              </a:rPr>
              <a:t>值拷贝到</a:t>
            </a:r>
            <a:r>
              <a:rPr lang="en-US" altLang="zh-CN" sz="1800" dirty="0">
                <a:solidFill>
                  <a:srgbClr val="9900CC"/>
                </a:solidFill>
                <a:cs typeface="Courier New" panose="02070309020205020404" pitchFamily="49" charset="0"/>
              </a:rPr>
              <a:t>a[low]</a:t>
            </a:r>
            <a:r>
              <a:rPr lang="zh-CN" altLang="en-US" sz="1800" dirty="0">
                <a:solidFill>
                  <a:srgbClr val="9900CC"/>
                </a:solidFill>
                <a:cs typeface="Courier New" panose="02070309020205020404" pitchFamily="49" charset="0"/>
              </a:rPr>
              <a:t>位置，</a:t>
            </a:r>
            <a:r>
              <a:rPr lang="en-US" altLang="zh-CN" sz="1800" dirty="0">
                <a:solidFill>
                  <a:srgbClr val="9900CC"/>
                </a:solidFill>
                <a:cs typeface="Courier New" panose="02070309020205020404" pitchFamily="49" charset="0"/>
              </a:rPr>
              <a:t>low</a:t>
            </a:r>
            <a:r>
              <a:rPr lang="zh-CN" altLang="en-US" sz="1800" dirty="0">
                <a:solidFill>
                  <a:srgbClr val="9900CC"/>
                </a:solidFill>
                <a:cs typeface="Courier New" panose="02070309020205020404" pitchFamily="49" charset="0"/>
              </a:rPr>
              <a:t>指针</a:t>
            </a:r>
            <a:r>
              <a:rPr lang="en-US" altLang="zh-CN" sz="1800" dirty="0">
                <a:solidFill>
                  <a:srgbClr val="9900CC"/>
                </a:solidFill>
                <a:cs typeface="Courier New" panose="02070309020205020404" pitchFamily="49" charset="0"/>
              </a:rPr>
              <a:t>+1 </a:t>
            </a:r>
          </a:p>
          <a:p>
            <a:pPr>
              <a:lnSpc>
                <a:spcPts val="3100"/>
              </a:lnSpc>
              <a:spcBef>
                <a:spcPts val="0"/>
              </a:spcBef>
              <a:buNone/>
            </a:pPr>
            <a:r>
              <a:rPr lang="en-US" altLang="zh-CN" sz="2400" dirty="0">
                <a:latin typeface="+mn-lt"/>
                <a:ea typeface="+mn-ea"/>
                <a:cs typeface="Courier New" panose="02070309020205020404" pitchFamily="49" charset="0"/>
              </a:rPr>
              <a:t> 		</a:t>
            </a:r>
            <a:r>
              <a:rPr lang="en-US" altLang="zh-CN" sz="2400" dirty="0">
                <a:solidFill>
                  <a:srgbClr val="006600"/>
                </a:solidFill>
                <a:latin typeface="+mn-lt"/>
                <a:ea typeface="+mn-ea"/>
                <a:cs typeface="Courier New" panose="02070309020205020404" pitchFamily="49" charset="0"/>
              </a:rPr>
              <a:t>while (low &lt; high &amp;&amp; a[low] &lt;= </a:t>
            </a:r>
            <a:r>
              <a:rPr lang="en-US" altLang="zh-CN" sz="2400" dirty="0" err="1">
                <a:solidFill>
                  <a:srgbClr val="006600"/>
                </a:solidFill>
                <a:latin typeface="+mn-lt"/>
                <a:ea typeface="+mn-ea"/>
                <a:cs typeface="Courier New" panose="02070309020205020404" pitchFamily="49" charset="0"/>
              </a:rPr>
              <a:t>part_element</a:t>
            </a:r>
            <a:r>
              <a:rPr lang="en-US" altLang="zh-CN" sz="2400" dirty="0">
                <a:solidFill>
                  <a:srgbClr val="006600"/>
                </a:solidFill>
                <a:latin typeface="+mn-lt"/>
                <a:ea typeface="+mn-ea"/>
                <a:cs typeface="Courier New" panose="02070309020205020404" pitchFamily="49" charset="0"/>
              </a:rPr>
              <a:t>)</a:t>
            </a:r>
          </a:p>
          <a:p>
            <a:pPr>
              <a:lnSpc>
                <a:spcPts val="3100"/>
              </a:lnSpc>
              <a:spcBef>
                <a:spcPts val="0"/>
              </a:spcBef>
              <a:buNone/>
            </a:pPr>
            <a:r>
              <a:rPr lang="en-US" altLang="zh-CN" sz="2400" dirty="0">
                <a:solidFill>
                  <a:srgbClr val="006600"/>
                </a:solidFill>
                <a:latin typeface="+mn-lt"/>
                <a:ea typeface="+mn-ea"/>
                <a:cs typeface="Courier New" panose="02070309020205020404" pitchFamily="49" charset="0"/>
              </a:rPr>
              <a:t>      	       low++; a[high] </a:t>
            </a:r>
            <a:r>
              <a:rPr lang="en-US" altLang="zh-CN" sz="1800" dirty="0">
                <a:solidFill>
                  <a:srgbClr val="9900CC"/>
                </a:solidFill>
                <a:latin typeface="Times New Roman"/>
                <a:cs typeface="Courier New" panose="02070309020205020404" pitchFamily="49" charset="0"/>
              </a:rPr>
              <a:t>// </a:t>
            </a:r>
            <a:r>
              <a:rPr lang="zh-CN" altLang="en-US" sz="1800" dirty="0">
                <a:solidFill>
                  <a:srgbClr val="9900CC"/>
                </a:solidFill>
                <a:latin typeface="Times New Roman"/>
                <a:cs typeface="Courier New" panose="02070309020205020404" pitchFamily="49" charset="0"/>
              </a:rPr>
              <a:t>找到一个比</a:t>
            </a:r>
            <a:r>
              <a:rPr lang="en-US" altLang="zh-CN" sz="1800" dirty="0" err="1">
                <a:solidFill>
                  <a:srgbClr val="9900CC"/>
                </a:solidFill>
                <a:cs typeface="Courier New" panose="02070309020205020404" pitchFamily="49" charset="0"/>
              </a:rPr>
              <a:t>part_element</a:t>
            </a:r>
            <a:r>
              <a:rPr lang="zh-CN" altLang="en-US" sz="1800" dirty="0">
                <a:solidFill>
                  <a:srgbClr val="9900CC"/>
                </a:solidFill>
                <a:cs typeface="Courier New" panose="02070309020205020404" pitchFamily="49" charset="0"/>
              </a:rPr>
              <a:t>大的</a:t>
            </a:r>
            <a:r>
              <a:rPr lang="en-US" altLang="zh-CN" sz="1800" dirty="0">
                <a:solidFill>
                  <a:srgbClr val="9900CC"/>
                </a:solidFill>
                <a:cs typeface="Courier New" panose="02070309020205020404" pitchFamily="49" charset="0"/>
              </a:rPr>
              <a:t>a[low] </a:t>
            </a:r>
            <a:r>
              <a:rPr lang="zh-CN" altLang="en-US" sz="1800" dirty="0">
                <a:solidFill>
                  <a:srgbClr val="9900CC"/>
                </a:solidFill>
                <a:cs typeface="Courier New" panose="02070309020205020404" pitchFamily="49" charset="0"/>
              </a:rPr>
              <a:t>为止</a:t>
            </a:r>
            <a:r>
              <a:rPr lang="en-US" altLang="zh-CN" sz="1800" dirty="0">
                <a:solidFill>
                  <a:srgbClr val="9900CC"/>
                </a:solidFill>
                <a:cs typeface="Courier New" panose="02070309020205020404" pitchFamily="49" charset="0"/>
              </a:rPr>
              <a:t> </a:t>
            </a:r>
            <a:endParaRPr lang="en-US" altLang="zh-CN" sz="2400" dirty="0">
              <a:solidFill>
                <a:srgbClr val="006600"/>
              </a:solidFill>
              <a:latin typeface="+mn-lt"/>
              <a:ea typeface="+mn-ea"/>
              <a:cs typeface="Courier New" panose="02070309020205020404" pitchFamily="49" charset="0"/>
            </a:endParaRPr>
          </a:p>
          <a:p>
            <a:pPr>
              <a:lnSpc>
                <a:spcPts val="3100"/>
              </a:lnSpc>
              <a:spcBef>
                <a:spcPts val="0"/>
              </a:spcBef>
              <a:buNone/>
            </a:pPr>
            <a:r>
              <a:rPr lang="en-US" altLang="zh-CN" sz="2400" dirty="0">
                <a:latin typeface="+mn-lt"/>
                <a:ea typeface="+mn-ea"/>
                <a:cs typeface="Courier New" panose="02070309020205020404" pitchFamily="49" charset="0"/>
              </a:rPr>
              <a:t>  		if (low &gt;= high) break;</a:t>
            </a:r>
            <a:r>
              <a:rPr lang="en-US" altLang="zh-CN" sz="1800" dirty="0">
                <a:solidFill>
                  <a:srgbClr val="9900CC"/>
                </a:solidFill>
                <a:cs typeface="Courier New" panose="02070309020205020404" pitchFamily="49" charset="0"/>
              </a:rPr>
              <a:t> </a:t>
            </a:r>
            <a:endParaRPr lang="en-US" altLang="zh-CN" sz="2400" dirty="0">
              <a:latin typeface="+mn-lt"/>
              <a:ea typeface="+mn-ea"/>
              <a:cs typeface="Courier New" panose="02070309020205020404" pitchFamily="49" charset="0"/>
            </a:endParaRPr>
          </a:p>
          <a:p>
            <a:pPr>
              <a:lnSpc>
                <a:spcPts val="3100"/>
              </a:lnSpc>
              <a:spcBef>
                <a:spcPts val="0"/>
              </a:spcBef>
              <a:buNone/>
            </a:pPr>
            <a:r>
              <a:rPr lang="en-US" altLang="zh-CN" sz="2400" dirty="0">
                <a:latin typeface="+mn-lt"/>
                <a:ea typeface="+mn-ea"/>
                <a:cs typeface="Courier New" panose="02070309020205020404" pitchFamily="49" charset="0"/>
              </a:rPr>
              <a:t>   		a[high--] = a[low];</a:t>
            </a:r>
            <a:r>
              <a:rPr lang="en-US" altLang="zh-CN" sz="1800" dirty="0">
                <a:solidFill>
                  <a:srgbClr val="9900CC"/>
                </a:solidFill>
                <a:cs typeface="Courier New" panose="02070309020205020404" pitchFamily="49" charset="0"/>
              </a:rPr>
              <a:t> // </a:t>
            </a:r>
            <a:r>
              <a:rPr lang="zh-CN" altLang="en-US" sz="1800" dirty="0">
                <a:solidFill>
                  <a:srgbClr val="9900CC"/>
                </a:solidFill>
                <a:cs typeface="Courier New" panose="02070309020205020404" pitchFamily="49" charset="0"/>
              </a:rPr>
              <a:t>把大</a:t>
            </a:r>
            <a:r>
              <a:rPr lang="en-US" altLang="zh-CN" sz="1800" dirty="0">
                <a:solidFill>
                  <a:srgbClr val="9900CC"/>
                </a:solidFill>
                <a:cs typeface="Courier New" panose="02070309020205020404" pitchFamily="49" charset="0"/>
              </a:rPr>
              <a:t>a[low]</a:t>
            </a:r>
            <a:r>
              <a:rPr lang="zh-CN" altLang="en-US" sz="1800" dirty="0">
                <a:solidFill>
                  <a:srgbClr val="9900CC"/>
                </a:solidFill>
                <a:cs typeface="Courier New" panose="02070309020205020404" pitchFamily="49" charset="0"/>
              </a:rPr>
              <a:t>值拷贝到</a:t>
            </a:r>
            <a:r>
              <a:rPr lang="en-US" altLang="zh-CN" sz="1800" dirty="0">
                <a:solidFill>
                  <a:srgbClr val="9900CC"/>
                </a:solidFill>
                <a:cs typeface="Courier New" panose="02070309020205020404" pitchFamily="49" charset="0"/>
              </a:rPr>
              <a:t>a[high] </a:t>
            </a:r>
            <a:r>
              <a:rPr lang="zh-CN" altLang="en-US" sz="1800" dirty="0">
                <a:solidFill>
                  <a:srgbClr val="9900CC"/>
                </a:solidFill>
                <a:cs typeface="Courier New" panose="02070309020205020404" pitchFamily="49" charset="0"/>
              </a:rPr>
              <a:t>位置，</a:t>
            </a:r>
            <a:r>
              <a:rPr lang="en-US" altLang="zh-CN" sz="1800" dirty="0">
                <a:solidFill>
                  <a:srgbClr val="9900CC"/>
                </a:solidFill>
                <a:cs typeface="Courier New" panose="02070309020205020404" pitchFamily="49" charset="0"/>
              </a:rPr>
              <a:t>high</a:t>
            </a:r>
            <a:r>
              <a:rPr lang="zh-CN" altLang="en-US" sz="1800" dirty="0">
                <a:solidFill>
                  <a:srgbClr val="9900CC"/>
                </a:solidFill>
                <a:cs typeface="Courier New" panose="02070309020205020404" pitchFamily="49" charset="0"/>
              </a:rPr>
              <a:t>指针</a:t>
            </a:r>
            <a:r>
              <a:rPr lang="en-US" altLang="zh-CN" sz="1800" dirty="0">
                <a:solidFill>
                  <a:srgbClr val="9900CC"/>
                </a:solidFill>
                <a:cs typeface="Courier New" panose="02070309020205020404" pitchFamily="49" charset="0"/>
              </a:rPr>
              <a:t>-1</a:t>
            </a:r>
            <a:endParaRPr lang="en-US" altLang="zh-CN" sz="2400" dirty="0">
              <a:latin typeface="+mn-lt"/>
              <a:ea typeface="+mn-ea"/>
              <a:cs typeface="Courier New" panose="02070309020205020404" pitchFamily="49" charset="0"/>
            </a:endParaRPr>
          </a:p>
          <a:p>
            <a:pPr>
              <a:lnSpc>
                <a:spcPts val="3100"/>
              </a:lnSpc>
              <a:spcBef>
                <a:spcPts val="0"/>
              </a:spcBef>
              <a:buNone/>
            </a:pPr>
            <a:r>
              <a:rPr lang="en-US" altLang="zh-CN" sz="2400" dirty="0">
                <a:latin typeface="+mn-lt"/>
                <a:ea typeface="+mn-ea"/>
                <a:cs typeface="Courier New" panose="02070309020205020404" pitchFamily="49" charset="0"/>
              </a:rPr>
              <a:t>  	</a:t>
            </a:r>
            <a:r>
              <a:rPr lang="en-US" altLang="zh-CN" sz="2400" dirty="0">
                <a:solidFill>
                  <a:srgbClr val="C00000"/>
                </a:solidFill>
                <a:latin typeface="+mn-lt"/>
                <a:ea typeface="+mn-ea"/>
                <a:cs typeface="Courier New" panose="02070309020205020404" pitchFamily="49" charset="0"/>
              </a:rPr>
              <a:t>}</a:t>
            </a:r>
          </a:p>
          <a:p>
            <a:pPr>
              <a:lnSpc>
                <a:spcPts val="3100"/>
              </a:lnSpc>
              <a:spcBef>
                <a:spcPts val="0"/>
              </a:spcBef>
              <a:buNone/>
            </a:pPr>
            <a:r>
              <a:rPr lang="en-US" altLang="zh-CN" sz="2400" dirty="0">
                <a:latin typeface="+mn-lt"/>
                <a:ea typeface="+mn-ea"/>
                <a:cs typeface="Courier New" panose="02070309020205020404" pitchFamily="49" charset="0"/>
              </a:rPr>
              <a:t> 	a[high] = </a:t>
            </a:r>
            <a:r>
              <a:rPr lang="en-US" altLang="zh-CN" sz="2400" dirty="0" err="1">
                <a:latin typeface="+mn-lt"/>
                <a:ea typeface="+mn-ea"/>
                <a:cs typeface="Courier New" panose="02070309020205020404" pitchFamily="49" charset="0"/>
              </a:rPr>
              <a:t>part_element</a:t>
            </a:r>
            <a:r>
              <a:rPr lang="en-US" altLang="zh-CN" sz="2400" dirty="0">
                <a:latin typeface="+mn-lt"/>
                <a:ea typeface="+mn-ea"/>
                <a:cs typeface="Courier New" panose="02070309020205020404" pitchFamily="49" charset="0"/>
              </a:rPr>
              <a:t>;</a:t>
            </a:r>
          </a:p>
          <a:p>
            <a:pPr>
              <a:lnSpc>
                <a:spcPts val="3100"/>
              </a:lnSpc>
              <a:spcBef>
                <a:spcPts val="0"/>
              </a:spcBef>
              <a:buNone/>
            </a:pPr>
            <a:r>
              <a:rPr lang="en-US" altLang="zh-CN" sz="2400" dirty="0">
                <a:latin typeface="+mn-lt"/>
                <a:ea typeface="+mn-ea"/>
                <a:cs typeface="Courier New" panose="02070309020205020404" pitchFamily="49" charset="0"/>
              </a:rPr>
              <a:t>  	return high;</a:t>
            </a:r>
          </a:p>
          <a:p>
            <a:pPr>
              <a:lnSpc>
                <a:spcPts val="3100"/>
              </a:lnSpc>
              <a:spcBef>
                <a:spcPts val="0"/>
              </a:spcBef>
              <a:buNone/>
            </a:pPr>
            <a:r>
              <a:rPr lang="en-US" altLang="zh-CN" sz="2400" dirty="0">
                <a:latin typeface="+mn-lt"/>
                <a:ea typeface="+mn-ea"/>
                <a:cs typeface="Courier New" panose="02070309020205020404" pitchFamily="49" charset="0"/>
              </a:rPr>
              <a:t>}</a:t>
            </a: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45550" y="457200"/>
            <a:ext cx="3117850" cy="2054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5550" y="2743200"/>
            <a:ext cx="3117850" cy="1940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45550" y="4922285"/>
            <a:ext cx="3117850" cy="171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2101097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a:t>程序：快速排序</a:t>
            </a:r>
          </a:p>
        </p:txBody>
      </p:sp>
      <p:sp>
        <p:nvSpPr>
          <p:cNvPr id="3" name="内容占位符 2"/>
          <p:cNvSpPr>
            <a:spLocks noGrp="1"/>
          </p:cNvSpPr>
          <p:nvPr>
            <p:ph idx="1"/>
          </p:nvPr>
        </p:nvSpPr>
        <p:spPr/>
        <p:txBody>
          <a:bodyPr/>
          <a:lstStyle/>
          <a:p>
            <a:pPr>
              <a:lnSpc>
                <a:spcPct val="150000"/>
              </a:lnSpc>
            </a:pPr>
            <a:r>
              <a:rPr lang="zh-CN" altLang="en-US" sz="3200" dirty="0"/>
              <a:t>改进此程序性能的方法：</a:t>
            </a:r>
          </a:p>
          <a:p>
            <a:pPr lvl="1">
              <a:lnSpc>
                <a:spcPct val="150000"/>
              </a:lnSpc>
            </a:pPr>
            <a:r>
              <a:rPr lang="zh-CN" altLang="en-US" sz="2800" dirty="0"/>
              <a:t>改进分割算法。</a:t>
            </a:r>
          </a:p>
          <a:p>
            <a:pPr lvl="1">
              <a:lnSpc>
                <a:spcPct val="150000"/>
              </a:lnSpc>
            </a:pPr>
            <a:r>
              <a:rPr lang="zh-CN" altLang="en-US" sz="2800" dirty="0"/>
              <a:t>采用不同的方法进行小数组排序。</a:t>
            </a:r>
          </a:p>
          <a:p>
            <a:pPr lvl="1">
              <a:lnSpc>
                <a:spcPct val="150000"/>
              </a:lnSpc>
            </a:pPr>
            <a:r>
              <a:rPr lang="zh-CN" altLang="en-US" sz="2800" dirty="0"/>
              <a:t>使得快速排序非递归。</a:t>
            </a:r>
            <a:endParaRPr lang="en-US" altLang="zh-CN" sz="2800" dirty="0"/>
          </a:p>
        </p:txBody>
      </p:sp>
    </p:spTree>
    <p:extLst>
      <p:ext uri="{BB962C8B-B14F-4D97-AF65-F5344CB8AC3E}">
        <p14:creationId xmlns:p14="http://schemas.microsoft.com/office/powerpoint/2010/main" val="28000869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533400"/>
            <a:ext cx="11582400" cy="6019800"/>
          </a:xfrm>
        </p:spPr>
        <p:txBody>
          <a:bodyPr/>
          <a:lstStyle/>
          <a:p>
            <a:pPr>
              <a:spcBef>
                <a:spcPts val="200"/>
              </a:spcBef>
              <a:buNone/>
            </a:pPr>
            <a:r>
              <a:rPr lang="en-US" altLang="zh-CN" sz="2200" dirty="0">
                <a:cs typeface="Courier New" panose="02070309020205020404" pitchFamily="49" charset="0"/>
              </a:rPr>
              <a:t>#include &lt;</a:t>
            </a:r>
            <a:r>
              <a:rPr lang="en-US" altLang="zh-CN" sz="2200" dirty="0" err="1">
                <a:cs typeface="Courier New" panose="02070309020205020404" pitchFamily="49" charset="0"/>
              </a:rPr>
              <a:t>stdio.h</a:t>
            </a:r>
            <a:r>
              <a:rPr lang="en-US" altLang="zh-CN" sz="2200" dirty="0">
                <a:cs typeface="Courier New" panose="02070309020205020404" pitchFamily="49" charset="0"/>
              </a:rPr>
              <a:t>&gt;</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a:cs typeface="Courier New" panose="02070309020205020404" pitchFamily="49" charset="0"/>
              </a:rPr>
              <a:t>double average(double a, double b)</a:t>
            </a:r>
          </a:p>
          <a:p>
            <a:pPr>
              <a:lnSpc>
                <a:spcPct val="80000"/>
              </a:lnSpc>
              <a:spcBef>
                <a:spcPts val="400"/>
              </a:spcBef>
              <a:buNone/>
            </a:pPr>
            <a:r>
              <a:rPr lang="en-US" altLang="zh-CN" sz="2200" dirty="0">
                <a:cs typeface="Courier New" panose="02070309020205020404" pitchFamily="49" charset="0"/>
              </a:rPr>
              <a:t>{</a:t>
            </a:r>
          </a:p>
          <a:p>
            <a:pPr>
              <a:lnSpc>
                <a:spcPct val="80000"/>
              </a:lnSpc>
              <a:spcBef>
                <a:spcPts val="400"/>
              </a:spcBef>
              <a:buNone/>
            </a:pPr>
            <a:r>
              <a:rPr lang="en-US" altLang="zh-CN" sz="2200" dirty="0">
                <a:cs typeface="Courier New" panose="02070309020205020404" pitchFamily="49" charset="0"/>
              </a:rPr>
              <a:t>  return (a + b) / 2;</a:t>
            </a:r>
          </a:p>
          <a:p>
            <a:pPr>
              <a:lnSpc>
                <a:spcPct val="80000"/>
              </a:lnSpc>
              <a:spcBef>
                <a:spcPts val="400"/>
              </a:spcBef>
              <a:buNone/>
            </a:pPr>
            <a:r>
              <a:rPr lang="en-US" altLang="zh-CN" sz="2200" dirty="0">
                <a:cs typeface="Courier New" panose="02070309020205020404" pitchFamily="49" charset="0"/>
              </a:rPr>
              <a:t>}</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err="1">
                <a:cs typeface="Courier New" panose="02070309020205020404" pitchFamily="49" charset="0"/>
              </a:rPr>
              <a:t>int</a:t>
            </a:r>
            <a:r>
              <a:rPr lang="en-US" altLang="zh-CN" sz="2200" dirty="0">
                <a:cs typeface="Courier New" panose="02070309020205020404" pitchFamily="49" charset="0"/>
              </a:rPr>
              <a:t> main(void)</a:t>
            </a:r>
          </a:p>
          <a:p>
            <a:pPr>
              <a:lnSpc>
                <a:spcPct val="80000"/>
              </a:lnSpc>
              <a:spcBef>
                <a:spcPts val="400"/>
              </a:spcBef>
              <a:buNone/>
            </a:pPr>
            <a:r>
              <a:rPr lang="en-US" altLang="zh-CN" sz="2200" dirty="0">
                <a:cs typeface="Courier New" panose="02070309020205020404" pitchFamily="49" charset="0"/>
              </a:rPr>
              <a:t>{</a:t>
            </a:r>
          </a:p>
          <a:p>
            <a:pPr>
              <a:lnSpc>
                <a:spcPct val="80000"/>
              </a:lnSpc>
              <a:spcBef>
                <a:spcPts val="400"/>
              </a:spcBef>
              <a:buNone/>
            </a:pPr>
            <a:r>
              <a:rPr lang="en-US" altLang="zh-CN" sz="2200" dirty="0">
                <a:cs typeface="Courier New" panose="02070309020205020404" pitchFamily="49" charset="0"/>
              </a:rPr>
              <a:t>  double x, y, z;</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("Enter three numbers: ");</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scanf</a:t>
            </a:r>
            <a:r>
              <a:rPr lang="en-US" altLang="zh-CN" sz="2200" dirty="0">
                <a:cs typeface="Courier New" panose="02070309020205020404" pitchFamily="49" charset="0"/>
              </a:rPr>
              <a:t>("%</a:t>
            </a:r>
            <a:r>
              <a:rPr lang="en-US" altLang="zh-CN" sz="2200" dirty="0" err="1">
                <a:cs typeface="Courier New" panose="02070309020205020404" pitchFamily="49" charset="0"/>
              </a:rPr>
              <a:t>lf%lf%lf</a:t>
            </a:r>
            <a:r>
              <a:rPr lang="en-US" altLang="zh-CN" sz="2200" dirty="0">
                <a:cs typeface="Courier New" panose="02070309020205020404" pitchFamily="49" charset="0"/>
              </a:rPr>
              <a:t>", &amp;x, &amp;y, &amp;z);</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("Average of %g and %g: %g\n", x, y, average(x, y));</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("Average of %g and %g: %g\n", y, z, average(y, z));</a:t>
            </a:r>
          </a:p>
          <a:p>
            <a:pPr>
              <a:lnSpc>
                <a:spcPct val="80000"/>
              </a:lnSpc>
              <a:spcBef>
                <a:spcPts val="400"/>
              </a:spcBef>
              <a:buNone/>
            </a:pPr>
            <a:r>
              <a:rPr lang="en-US" altLang="zh-CN" sz="2200" dirty="0">
                <a:cs typeface="Courier New" panose="02070309020205020404" pitchFamily="49" charset="0"/>
              </a:rPr>
              <a:t>  </a:t>
            </a:r>
            <a:r>
              <a:rPr lang="en-US" altLang="zh-CN" sz="2200" dirty="0" err="1">
                <a:cs typeface="Courier New" panose="02070309020205020404" pitchFamily="49" charset="0"/>
              </a:rPr>
              <a:t>printf</a:t>
            </a:r>
            <a:r>
              <a:rPr lang="en-US" altLang="zh-CN" sz="2200" dirty="0">
                <a:cs typeface="Courier New" panose="02070309020205020404" pitchFamily="49" charset="0"/>
              </a:rPr>
              <a:t>("Average of %g and %g: %g\n", x, z, average(x, z));</a:t>
            </a:r>
          </a:p>
          <a:p>
            <a:pPr>
              <a:lnSpc>
                <a:spcPct val="70000"/>
              </a:lnSpc>
              <a:spcBef>
                <a:spcPct val="0"/>
              </a:spcBef>
              <a:buFont typeface="Wingdings" panose="05000000000000000000" pitchFamily="2" charset="2"/>
              <a:buNone/>
            </a:pPr>
            <a:r>
              <a:rPr lang="en-US" altLang="zh-CN" sz="2200" dirty="0">
                <a:cs typeface="Courier New" panose="02070309020205020404" pitchFamily="49" charset="0"/>
              </a:rPr>
              <a:t> </a:t>
            </a:r>
          </a:p>
          <a:p>
            <a:pPr>
              <a:lnSpc>
                <a:spcPct val="80000"/>
              </a:lnSpc>
              <a:spcBef>
                <a:spcPts val="400"/>
              </a:spcBef>
              <a:buNone/>
            </a:pPr>
            <a:r>
              <a:rPr lang="en-US" altLang="zh-CN" sz="2200" dirty="0">
                <a:cs typeface="Courier New" panose="02070309020205020404" pitchFamily="49" charset="0"/>
              </a:rPr>
              <a:t>  return 0;</a:t>
            </a:r>
          </a:p>
          <a:p>
            <a:pPr>
              <a:lnSpc>
                <a:spcPct val="80000"/>
              </a:lnSpc>
              <a:spcBef>
                <a:spcPts val="400"/>
              </a:spcBef>
              <a:buNone/>
            </a:pPr>
            <a:r>
              <a:rPr lang="en-US" altLang="zh-CN" sz="2200" dirty="0">
                <a:cs typeface="Courier New" panose="02070309020205020404" pitchFamily="49" charset="0"/>
              </a:rPr>
              <a:t>}</a:t>
            </a:r>
          </a:p>
        </p:txBody>
      </p:sp>
      <p:sp>
        <p:nvSpPr>
          <p:cNvPr id="4" name="圆角矩形标注 3"/>
          <p:cNvSpPr/>
          <p:nvPr/>
        </p:nvSpPr>
        <p:spPr bwMode="auto">
          <a:xfrm>
            <a:off x="6553200" y="3581400"/>
            <a:ext cx="1410586" cy="609600"/>
          </a:xfrm>
          <a:prstGeom prst="wedgeRoundRectCallout">
            <a:avLst>
              <a:gd name="adj1" fmla="val 29917"/>
              <a:gd name="adj2" fmla="val 77363"/>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函数调用</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5" name="矩形 4"/>
          <p:cNvSpPr/>
          <p:nvPr/>
        </p:nvSpPr>
        <p:spPr bwMode="auto">
          <a:xfrm>
            <a:off x="7315200" y="4419600"/>
            <a:ext cx="1981200" cy="464288"/>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6" name="圆角矩形标注 5"/>
          <p:cNvSpPr/>
          <p:nvPr/>
        </p:nvSpPr>
        <p:spPr bwMode="auto">
          <a:xfrm>
            <a:off x="8229600" y="3581400"/>
            <a:ext cx="1981200" cy="609600"/>
          </a:xfrm>
          <a:prstGeom prst="wedgeRoundRectCallout">
            <a:avLst>
              <a:gd name="adj1" fmla="val -17668"/>
              <a:gd name="adj2" fmla="val 94805"/>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函数的实际参数</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7" name="矩形 6"/>
          <p:cNvSpPr/>
          <p:nvPr/>
        </p:nvSpPr>
        <p:spPr bwMode="auto">
          <a:xfrm>
            <a:off x="8513135" y="4495800"/>
            <a:ext cx="707065" cy="3048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8" name="圆角矩形标注 7"/>
          <p:cNvSpPr/>
          <p:nvPr/>
        </p:nvSpPr>
        <p:spPr bwMode="auto">
          <a:xfrm>
            <a:off x="3886200" y="1981200"/>
            <a:ext cx="1981200" cy="609600"/>
          </a:xfrm>
          <a:prstGeom prst="wedgeRoundRectCallout">
            <a:avLst>
              <a:gd name="adj1" fmla="val -17310"/>
              <a:gd name="adj2" fmla="val -10054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函数的形式参数</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9" name="矩形 8"/>
          <p:cNvSpPr/>
          <p:nvPr/>
        </p:nvSpPr>
        <p:spPr bwMode="auto">
          <a:xfrm>
            <a:off x="2667000" y="1104900"/>
            <a:ext cx="2819400" cy="419100"/>
          </a:xfrm>
          <a:prstGeom prst="rect">
            <a:avLst/>
          </a:prstGeom>
          <a:noFill/>
          <a:ln w="381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0" name="圆角矩形标注 9"/>
          <p:cNvSpPr/>
          <p:nvPr/>
        </p:nvSpPr>
        <p:spPr bwMode="auto">
          <a:xfrm>
            <a:off x="6973186" y="5334000"/>
            <a:ext cx="2247014" cy="609600"/>
          </a:xfrm>
          <a:prstGeom prst="wedgeRoundRectCallout">
            <a:avLst>
              <a:gd name="adj1" fmla="val -37475"/>
              <a:gd name="adj2" fmla="val -115284"/>
              <a:gd name="adj3" fmla="val 16667"/>
            </a:avLst>
          </a:prstGeom>
          <a:solidFill>
            <a:schemeClr val="accent5">
              <a:lumMod val="10000"/>
              <a:alpha val="80000"/>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lvl="0" algn="ctr"/>
            <a:r>
              <a:rPr lang="zh-CN" altLang="en-US" sz="180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rPr>
              <a:t>函数返回了一个值</a:t>
            </a:r>
            <a:endParaRPr lang="zh-CN" altLang="en-US" sz="1800" dirty="0">
              <a:solidFill>
                <a:srgbClr val="FFFFFF"/>
              </a:solidFill>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endParaRPr>
          </a:p>
        </p:txBody>
      </p:sp>
      <p:sp>
        <p:nvSpPr>
          <p:cNvPr id="11" name="矩形 10"/>
          <p:cNvSpPr/>
          <p:nvPr/>
        </p:nvSpPr>
        <p:spPr bwMode="auto">
          <a:xfrm>
            <a:off x="7239000" y="4343400"/>
            <a:ext cx="2133600" cy="540488"/>
          </a:xfrm>
          <a:prstGeom prst="rect">
            <a:avLst/>
          </a:prstGeom>
          <a:noFill/>
          <a:ln w="38100" cap="flat" cmpd="sng" algn="ctr">
            <a:solidFill>
              <a:srgbClr val="7030A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sp>
        <p:nvSpPr>
          <p:cNvPr id="12" name="文本框 11">
            <a:extLst>
              <a:ext uri="{FF2B5EF4-FFF2-40B4-BE49-F238E27FC236}">
                <a16:creationId xmlns:a16="http://schemas.microsoft.com/office/drawing/2014/main" id="{D83AE1E3-65A7-4DE6-8238-C61C33E17116}"/>
              </a:ext>
            </a:extLst>
          </p:cNvPr>
          <p:cNvSpPr txBox="1"/>
          <p:nvPr/>
        </p:nvSpPr>
        <p:spPr>
          <a:xfrm>
            <a:off x="6210300" y="685800"/>
            <a:ext cx="6019800" cy="1477328"/>
          </a:xfrm>
          <a:prstGeom prst="rect">
            <a:avLst/>
          </a:prstGeom>
          <a:noFill/>
        </p:spPr>
        <p:txBody>
          <a:bodyPr wrap="square">
            <a:spAutoFit/>
          </a:bodyPr>
          <a:lstStyle/>
          <a:p>
            <a:r>
              <a:rPr lang="zh-CN" altLang="en-US" sz="2200" dirty="0">
                <a:effectLst>
                  <a:outerShdw blurRad="38100" dist="38100" dir="2700000" algn="tl">
                    <a:srgbClr val="000000">
                      <a:alpha val="43137"/>
                    </a:srgbClr>
                  </a:outerShdw>
                </a:effectLst>
                <a:latin typeface="Consolas" panose="020B0609020204030204" pitchFamily="49" charset="0"/>
                <a:ea typeface="微软雅黑" panose="020B0503020204020204" pitchFamily="34" charset="-122"/>
                <a:cs typeface="Courier New" panose="02070309020205020404" pitchFamily="49" charset="0"/>
              </a:rPr>
              <a:t>%g是C语言printf()函数的一个输出格式类型，它表示以%f%e中较短的输出宽度输出单、双精度实数，在指数小于-4或者大于等于精度时使用%e格式</a:t>
            </a:r>
            <a:r>
              <a:rPr lang="zh-CN" altLang="en-US" dirty="0"/>
              <a:t>。</a:t>
            </a:r>
          </a:p>
        </p:txBody>
      </p:sp>
    </p:spTree>
    <p:extLst>
      <p:ext uri="{BB962C8B-B14F-4D97-AF65-F5344CB8AC3E}">
        <p14:creationId xmlns:p14="http://schemas.microsoft.com/office/powerpoint/2010/main" val="12643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5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250"/>
                                        <p:tgtEl>
                                          <p:spTgt spid="7"/>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250"/>
                                        <p:tgtEl>
                                          <p:spTgt spid="11"/>
                                        </p:tgtEl>
                                      </p:cBhvr>
                                    </p:animEffect>
                                  </p:childTnLst>
                                </p:cTn>
                              </p:par>
                            </p:childTnLst>
                          </p:cTn>
                        </p:par>
                        <p:par>
                          <p:cTn id="35" fill="hold">
                            <p:stCondLst>
                              <p:cond delay="25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4649</TotalTime>
  <Words>8771</Words>
  <Application>Microsoft Office PowerPoint</Application>
  <PresentationFormat>宽屏</PresentationFormat>
  <Paragraphs>1031</Paragraphs>
  <Slides>81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81</vt:i4>
      </vt:variant>
    </vt:vector>
  </HeadingPairs>
  <TitlesOfParts>
    <vt:vector size="94" baseType="lpstr">
      <vt:lpstr>Arial Unicode MS</vt:lpstr>
      <vt:lpstr>方正姚体</vt:lpstr>
      <vt:lpstr>黑体</vt:lpstr>
      <vt:lpstr>宋体</vt:lpstr>
      <vt:lpstr>微软雅黑</vt:lpstr>
      <vt:lpstr>Arial</vt:lpstr>
      <vt:lpstr>Arial Black</vt:lpstr>
      <vt:lpstr>Cambria Math</vt:lpstr>
      <vt:lpstr>Consolas</vt:lpstr>
      <vt:lpstr>Courier New</vt:lpstr>
      <vt:lpstr>Times New Roman</vt:lpstr>
      <vt:lpstr>Wingdings</vt:lpstr>
      <vt:lpstr>tm2</vt:lpstr>
      <vt:lpstr>第九章 函数</vt:lpstr>
      <vt:lpstr>PowerPoint 演示文稿</vt:lpstr>
      <vt:lpstr>案例分析：为什么要用到函数？</vt:lpstr>
      <vt:lpstr>案例分析</vt:lpstr>
      <vt:lpstr>案例分析</vt:lpstr>
      <vt:lpstr>案例分析</vt:lpstr>
      <vt:lpstr>函数的概念</vt:lpstr>
      <vt:lpstr>9.1函数的定义和调用</vt:lpstr>
      <vt:lpstr>PowerPoint 演示文稿</vt:lpstr>
      <vt:lpstr>9.1.1 函数定义</vt:lpstr>
      <vt:lpstr>函数定义</vt:lpstr>
      <vt:lpstr>函数定义</vt:lpstr>
      <vt:lpstr>函数定义</vt:lpstr>
      <vt:lpstr>9.1.2 函数调用</vt:lpstr>
      <vt:lpstr>PowerPoint 演示文稿</vt:lpstr>
      <vt:lpstr>PowerPoint 演示文稿</vt:lpstr>
      <vt:lpstr>PowerPoint 演示文稿</vt:lpstr>
      <vt:lpstr>函数调用</vt:lpstr>
      <vt:lpstr>案例：判定素数</vt:lpstr>
      <vt:lpstr>案例：判定素数</vt:lpstr>
      <vt:lpstr>案例：判定素数</vt:lpstr>
      <vt:lpstr>PowerPoint 演示文稿</vt:lpstr>
      <vt:lpstr>PowerPoint 演示文稿</vt:lpstr>
      <vt:lpstr>9.2 函数声明</vt:lpstr>
      <vt:lpstr>PowerPoint 演示文稿</vt:lpstr>
      <vt:lpstr>函数声明</vt:lpstr>
      <vt:lpstr>函数声明</vt:lpstr>
      <vt:lpstr>函数声明</vt:lpstr>
      <vt:lpstr>函数声明</vt:lpstr>
      <vt:lpstr>9.3 实际参数</vt:lpstr>
      <vt:lpstr>PowerPoint 演示文稿</vt:lpstr>
      <vt:lpstr>9.3 实际参数</vt:lpstr>
      <vt:lpstr>实际参数</vt:lpstr>
      <vt:lpstr>PowerPoint 演示文稿</vt:lpstr>
      <vt:lpstr>实际参数</vt:lpstr>
      <vt:lpstr>9.3.1 实际参数的转换</vt:lpstr>
      <vt:lpstr>实际参数的转换</vt:lpstr>
      <vt:lpstr>实际参数的转换</vt:lpstr>
      <vt:lpstr>9.3.2 数组型实际参数</vt:lpstr>
      <vt:lpstr>9.3.2 数组型实际参数</vt:lpstr>
      <vt:lpstr>数组型实际参数</vt:lpstr>
      <vt:lpstr>数组型实际参数</vt:lpstr>
      <vt:lpstr>数组型实际参数</vt:lpstr>
      <vt:lpstr>数组型实际参数</vt:lpstr>
      <vt:lpstr>数组型实际参数</vt:lpstr>
      <vt:lpstr>PowerPoint 演示文稿</vt:lpstr>
      <vt:lpstr>数组型实际参数</vt:lpstr>
      <vt:lpstr>9.3.3 变长型数组形式参数(C99)</vt:lpstr>
      <vt:lpstr>变长型数组形式参数(C99)</vt:lpstr>
      <vt:lpstr>变长型数组形式参数(C99)</vt:lpstr>
      <vt:lpstr>变长型数组形式参数(C99)</vt:lpstr>
      <vt:lpstr>9.3.4 在数组参数声明中使用static (C99)</vt:lpstr>
      <vt:lpstr>9.3.4 复合字面量 (C99)</vt:lpstr>
      <vt:lpstr>复合字面量 (C99)</vt:lpstr>
      <vt:lpstr>复合字面量 (C99)</vt:lpstr>
      <vt:lpstr>PowerPoint 演示文稿</vt:lpstr>
      <vt:lpstr>9.4 return语句</vt:lpstr>
      <vt:lpstr>9.4 return语句</vt:lpstr>
      <vt:lpstr>return语句</vt:lpstr>
      <vt:lpstr>return语句</vt:lpstr>
      <vt:lpstr>PowerPoint 演示文稿</vt:lpstr>
      <vt:lpstr>9.5 程序终止</vt:lpstr>
      <vt:lpstr>exit函数</vt:lpstr>
      <vt:lpstr>PowerPoint 演示文稿</vt:lpstr>
      <vt:lpstr>9.6 递归</vt:lpstr>
      <vt:lpstr>9.6 递归</vt:lpstr>
      <vt:lpstr>递归</vt:lpstr>
      <vt:lpstr>递归</vt:lpstr>
      <vt:lpstr>递归</vt:lpstr>
      <vt:lpstr>递归</vt:lpstr>
      <vt:lpstr>递归</vt:lpstr>
      <vt:lpstr>递归</vt:lpstr>
      <vt:lpstr>递归</vt:lpstr>
      <vt:lpstr>快速排序算法</vt:lpstr>
      <vt:lpstr>快速排序算法</vt:lpstr>
      <vt:lpstr>快速排序算法</vt:lpstr>
      <vt:lpstr>快速排序算法</vt:lpstr>
      <vt:lpstr>程序：快速排序</vt:lpstr>
      <vt:lpstr>PowerPoint 演示文稿</vt:lpstr>
      <vt:lpstr>PowerPoint 演示文稿</vt:lpstr>
      <vt:lpstr>程序：快速排序</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饶 云波</cp:lastModifiedBy>
  <cp:revision>1189</cp:revision>
  <cp:lastPrinted>2018-07-10T05:51:23Z</cp:lastPrinted>
  <dcterms:created xsi:type="dcterms:W3CDTF">1999-08-24T18:39:05Z</dcterms:created>
  <dcterms:modified xsi:type="dcterms:W3CDTF">2020-10-19T03:34:20Z</dcterms:modified>
</cp:coreProperties>
</file>