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0" r:id="rId3"/>
  </p:sldMasterIdLst>
  <p:notesMasterIdLst>
    <p:notesMasterId r:id="rId6"/>
  </p:notesMasterIdLst>
  <p:handoutMasterIdLst>
    <p:handoutMasterId r:id="rId72"/>
  </p:handoutMasterIdLst>
  <p:sldIdLst>
    <p:sldId id="2157" r:id="rId4"/>
    <p:sldId id="2496" r:id="rId5"/>
    <p:sldId id="2566" r:id="rId7"/>
    <p:sldId id="2520" r:id="rId8"/>
    <p:sldId id="2573" r:id="rId9"/>
    <p:sldId id="2567" r:id="rId10"/>
    <p:sldId id="2574" r:id="rId11"/>
    <p:sldId id="2575" r:id="rId12"/>
    <p:sldId id="2569" r:id="rId13"/>
    <p:sldId id="2576" r:id="rId14"/>
    <p:sldId id="2578" r:id="rId15"/>
    <p:sldId id="2579" r:id="rId16"/>
    <p:sldId id="2580" r:id="rId17"/>
    <p:sldId id="2570" r:id="rId18"/>
    <p:sldId id="2571" r:id="rId19"/>
    <p:sldId id="2572" r:id="rId20"/>
    <p:sldId id="2499" r:id="rId21"/>
    <p:sldId id="2500" r:id="rId22"/>
    <p:sldId id="2501" r:id="rId23"/>
    <p:sldId id="2502" r:id="rId24"/>
    <p:sldId id="2503" r:id="rId25"/>
    <p:sldId id="2522" r:id="rId26"/>
    <p:sldId id="2506" r:id="rId27"/>
    <p:sldId id="2507" r:id="rId28"/>
    <p:sldId id="2508" r:id="rId29"/>
    <p:sldId id="2512" r:id="rId30"/>
    <p:sldId id="2523" r:id="rId31"/>
    <p:sldId id="2515" r:id="rId32"/>
    <p:sldId id="2521" r:id="rId33"/>
    <p:sldId id="2518" r:id="rId34"/>
    <p:sldId id="2525" r:id="rId35"/>
    <p:sldId id="2527" r:id="rId36"/>
    <p:sldId id="2528" r:id="rId37"/>
    <p:sldId id="2529" r:id="rId38"/>
    <p:sldId id="2530" r:id="rId39"/>
    <p:sldId id="2531" r:id="rId40"/>
    <p:sldId id="2532" r:id="rId41"/>
    <p:sldId id="2533" r:id="rId42"/>
    <p:sldId id="2534" r:id="rId43"/>
    <p:sldId id="2535" r:id="rId44"/>
    <p:sldId id="2536" r:id="rId45"/>
    <p:sldId id="2537" r:id="rId46"/>
    <p:sldId id="2539" r:id="rId47"/>
    <p:sldId id="2540" r:id="rId48"/>
    <p:sldId id="2541" r:id="rId49"/>
    <p:sldId id="2542" r:id="rId50"/>
    <p:sldId id="2543" r:id="rId51"/>
    <p:sldId id="2544" r:id="rId52"/>
    <p:sldId id="2545" r:id="rId53"/>
    <p:sldId id="2546" r:id="rId54"/>
    <p:sldId id="2547" r:id="rId55"/>
    <p:sldId id="2548" r:id="rId56"/>
    <p:sldId id="2549" r:id="rId57"/>
    <p:sldId id="2551" r:id="rId58"/>
    <p:sldId id="2552" r:id="rId59"/>
    <p:sldId id="2553" r:id="rId60"/>
    <p:sldId id="2554" r:id="rId61"/>
    <p:sldId id="2555" r:id="rId62"/>
    <p:sldId id="2556" r:id="rId63"/>
    <p:sldId id="2557" r:id="rId64"/>
    <p:sldId id="2558" r:id="rId65"/>
    <p:sldId id="2559" r:id="rId66"/>
    <p:sldId id="2560" r:id="rId67"/>
    <p:sldId id="2561" r:id="rId68"/>
    <p:sldId id="2562" r:id="rId69"/>
    <p:sldId id="2563" r:id="rId70"/>
    <p:sldId id="2564" r:id="rId71"/>
  </p:sldIdLst>
  <p:sldSz cx="12192000" cy="6858000"/>
  <p:notesSz cx="6668770" cy="9928225"/>
  <p:custDataLst>
    <p:tags r:id="rId77"/>
  </p:custDataLst>
  <p:defaultTextStyle>
    <a:defPPr>
      <a:defRPr lang="ko-KR"/>
    </a:defPPr>
    <a:lvl1pPr algn="l" rtl="0" eaLnBrk="0" fontAlgn="base" hangingPunct="0">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2400" kern="1200">
        <a:solidFill>
          <a:schemeClr val="tx1"/>
        </a:solidFill>
        <a:latin typeface="黑体" panose="02010609060101010101" pitchFamily="49" charset="-122"/>
        <a:ea typeface="黑体" panose="02010609060101010101" pitchFamily="49"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H" initials="Q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66FFFF"/>
    <a:srgbClr val="FFFFCC"/>
    <a:srgbClr val="41D5E5"/>
    <a:srgbClr val="FF9900"/>
    <a:srgbClr val="00FF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1324" autoAdjust="0"/>
    <p:restoredTop sz="92803" autoAdjust="0"/>
  </p:normalViewPr>
  <p:slideViewPr>
    <p:cSldViewPr snapToObjects="1">
      <p:cViewPr varScale="1">
        <p:scale>
          <a:sx n="90" d="100"/>
          <a:sy n="90" d="100"/>
        </p:scale>
        <p:origin x="750" y="120"/>
      </p:cViewPr>
      <p:guideLst>
        <p:guide orient="horz" pos="3884"/>
        <p:guide orient="horz" pos="1071"/>
        <p:guide pos="219"/>
        <p:guide pos="7461"/>
        <p:guide pos="3841"/>
        <p:guide pos="1327"/>
      </p:guideLst>
    </p:cSldViewPr>
  </p:slideViewPr>
  <p:notesTextViewPr>
    <p:cViewPr>
      <p:scale>
        <a:sx n="1" d="1"/>
        <a:sy n="1" d="1"/>
      </p:scale>
      <p:origin x="0" y="0"/>
    </p:cViewPr>
  </p:notesTextViewPr>
  <p:sorterViewPr>
    <p:cViewPr varScale="1">
      <p:scale>
        <a:sx n="1" d="1"/>
        <a:sy n="1" d="1"/>
      </p:scale>
      <p:origin x="0" y="0"/>
    </p:cViewPr>
  </p:sorterViewPr>
  <p:notesViewPr>
    <p:cSldViewPr snapToObjects="1">
      <p:cViewPr varScale="1">
        <p:scale>
          <a:sx n="63" d="100"/>
          <a:sy n="63" d="100"/>
        </p:scale>
        <p:origin x="2478" y="96"/>
      </p:cViewPr>
      <p:guideLst>
        <p:guide orient="horz" pos="3141"/>
        <p:guide pos="210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7" Type="http://schemas.openxmlformats.org/officeDocument/2006/relationships/tags" Target="tags/tag8.xml"/><Relationship Id="rId76" Type="http://schemas.openxmlformats.org/officeDocument/2006/relationships/commentAuthors" Target="commentAuthors.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handoutMaster" Target="handoutMasters/handoutMaster1.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1-03-04T09:02:41.682" idx="2">
    <p:pos x="4449" y="1784"/>
    <p:text>装上了DBMS</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a:defRPr/>
            </a:pPr>
            <a:endParaRPr lang="zh-CN" altLang="en-US"/>
          </a:p>
        </p:txBody>
      </p:sp>
      <p:sp>
        <p:nvSpPr>
          <p:cNvPr id="3" name="日期占位符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a:defRPr/>
            </a:pPr>
            <a:fld id="{D0C9200F-4EDC-4CFC-879E-575BED377C08}" type="datetimeFigureOut">
              <a:rPr lang="zh-CN" altLang="en-US"/>
            </a:fld>
            <a:endParaRPr lang="zh-CN" altLang="en-US"/>
          </a:p>
        </p:txBody>
      </p:sp>
      <p:sp>
        <p:nvSpPr>
          <p:cNvPr id="4" name="页脚占位符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eaLnBrk="1" latinLnBrk="1" hangingPunct="1">
              <a:lnSpc>
                <a:spcPct val="80000"/>
              </a:lnSpc>
              <a:spcBef>
                <a:spcPct val="50000"/>
              </a:spcBef>
              <a:buClr>
                <a:srgbClr val="FF0000"/>
              </a:buClr>
              <a:buFont typeface="Wingdings" panose="05000000000000000000" pitchFamily="2" charset="2"/>
              <a:buNone/>
              <a:defRPr sz="1200"/>
            </a:lvl1pPr>
          </a:lstStyle>
          <a:p>
            <a:pPr>
              <a:defRPr/>
            </a:pPr>
            <a:endParaRPr lang="zh-CN" altLang="en-US"/>
          </a:p>
        </p:txBody>
      </p:sp>
      <p:sp>
        <p:nvSpPr>
          <p:cNvPr id="5" name="灯片编号占位符 4"/>
          <p:cNvSpPr>
            <a:spLocks noGrp="1"/>
          </p:cNvSpPr>
          <p:nvPr>
            <p:ph type="sldNum" sz="quarter" idx="3"/>
          </p:nvPr>
        </p:nvSpPr>
        <p:spPr>
          <a:xfrm>
            <a:off x="3778250" y="9429750"/>
            <a:ext cx="2889250" cy="496888"/>
          </a:xfrm>
          <a:prstGeom prst="rect">
            <a:avLst/>
          </a:prstGeom>
        </p:spPr>
        <p:txBody>
          <a:bodyPr vert="horz" wrap="square" lIns="91440" tIns="45720" rIns="91440" bIns="45720" numCol="1" anchor="b" anchorCtr="0" compatLnSpc="1"/>
          <a:lstStyle>
            <a:lvl1pPr algn="r" eaLnBrk="1" latinLnBrk="1" hangingPunct="1">
              <a:lnSpc>
                <a:spcPct val="80000"/>
              </a:lnSpc>
              <a:spcBef>
                <a:spcPct val="50000"/>
              </a:spcBef>
              <a:buClr>
                <a:srgbClr val="FF0000"/>
              </a:buClr>
              <a:buFont typeface="Wingdings" panose="05000000000000000000" pitchFamily="2" charset="2"/>
              <a:buNone/>
              <a:defRPr sz="1200"/>
            </a:lvl1pPr>
          </a:lstStyle>
          <a:p>
            <a:pPr>
              <a:defRPr/>
            </a:pPr>
            <a:fld id="{AAACC6A5-1980-4A65-BEEB-1B26E02A950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88925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4099" name="Rectangle 3"/>
          <p:cNvSpPr>
            <a:spLocks noGrp="1" noChangeArrowheads="1"/>
          </p:cNvSpPr>
          <p:nvPr>
            <p:ph type="dt" idx="1"/>
          </p:nvPr>
        </p:nvSpPr>
        <p:spPr bwMode="auto">
          <a:xfrm>
            <a:off x="3778250" y="0"/>
            <a:ext cx="289083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t"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3076" name="Rectangle 4"/>
          <p:cNvSpPr>
            <a:spLocks noGrp="1" noRot="1" noChangeAspect="1" noChangeArrowheads="1"/>
          </p:cNvSpPr>
          <p:nvPr>
            <p:ph type="sldImg" idx="2"/>
          </p:nvPr>
        </p:nvSpPr>
        <p:spPr bwMode="auto">
          <a:xfrm>
            <a:off x="33338" y="746125"/>
            <a:ext cx="6610350"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ChangeArrowheads="1"/>
          </p:cNvSpPr>
          <p:nvPr>
            <p:ph type="body" sz="quarter" idx="3"/>
          </p:nvPr>
        </p:nvSpPr>
        <p:spPr bwMode="auto">
          <a:xfrm>
            <a:off x="890588" y="4714875"/>
            <a:ext cx="4887912"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ctr" anchorCtr="0" compatLnSpc="1"/>
          <a:lstStyle/>
          <a:p>
            <a:pPr lvl="0"/>
            <a:r>
              <a:rPr lang="ko-KR" altLang="en-US" noProof="0"/>
              <a:t>마스터 텍스트 스타일을 편집합니다</a:t>
            </a:r>
            <a:endParaRPr lang="ko-KR" altLang="en-US" noProof="0"/>
          </a:p>
          <a:p>
            <a:pPr lvl="1"/>
            <a:r>
              <a:rPr lang="ko-KR" altLang="en-US" noProof="0"/>
              <a:t>둘째 수준</a:t>
            </a:r>
            <a:endParaRPr lang="ko-KR" altLang="en-US" noProof="0"/>
          </a:p>
          <a:p>
            <a:pPr lvl="2"/>
            <a:r>
              <a:rPr lang="ko-KR" altLang="en-US" noProof="0"/>
              <a:t>셋째 수준</a:t>
            </a:r>
            <a:endParaRPr lang="ko-KR" altLang="en-US" noProof="0"/>
          </a:p>
          <a:p>
            <a:pPr lvl="3"/>
            <a:r>
              <a:rPr lang="ko-KR" altLang="en-US" noProof="0"/>
              <a:t>넷째 수준</a:t>
            </a:r>
            <a:endParaRPr lang="ko-KR" altLang="en-US" noProof="0"/>
          </a:p>
          <a:p>
            <a:pPr lvl="4"/>
            <a:r>
              <a:rPr lang="ko-KR" altLang="en-US" noProof="0"/>
              <a:t>다섯째 수준</a:t>
            </a:r>
            <a:endParaRPr lang="ko-KR" altLang="en-US" noProof="0"/>
          </a:p>
        </p:txBody>
      </p:sp>
      <p:sp>
        <p:nvSpPr>
          <p:cNvPr id="4102" name="Rectangle 6"/>
          <p:cNvSpPr>
            <a:spLocks noGrp="1" noChangeArrowheads="1"/>
          </p:cNvSpPr>
          <p:nvPr>
            <p:ph type="ftr" sz="quarter" idx="4"/>
          </p:nvPr>
        </p:nvSpPr>
        <p:spPr bwMode="auto">
          <a:xfrm>
            <a:off x="0" y="9431338"/>
            <a:ext cx="288925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l"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endParaRPr lang="en-US"/>
          </a:p>
        </p:txBody>
      </p:sp>
      <p:sp>
        <p:nvSpPr>
          <p:cNvPr id="4103" name="Rectangle 7"/>
          <p:cNvSpPr>
            <a:spLocks noGrp="1" noChangeArrowheads="1"/>
          </p:cNvSpPr>
          <p:nvPr>
            <p:ph type="sldNum" sz="quarter" idx="5"/>
          </p:nvPr>
        </p:nvSpPr>
        <p:spPr bwMode="auto">
          <a:xfrm>
            <a:off x="3778250" y="9431338"/>
            <a:ext cx="28908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51" tIns="47326" rIns="94651" bIns="47326" numCol="1" anchor="b" anchorCtr="0" compatLnSpc="1"/>
          <a:lstStyle>
            <a:lvl1pPr algn="r" defTabSz="946150" eaLnBrk="1" latinLnBrk="1" hangingPunct="1">
              <a:lnSpc>
                <a:spcPct val="100000"/>
              </a:lnSpc>
              <a:spcBef>
                <a:spcPct val="50000"/>
              </a:spcBef>
              <a:buClrTx/>
              <a:buFontTx/>
              <a:buNone/>
              <a:defRPr sz="1300">
                <a:latin typeface="Tahoma" panose="020B0604030504040204" pitchFamily="34" charset="0"/>
                <a:ea typeface="Gulim" panose="020B0600000101010101" pitchFamily="34" charset="-127"/>
              </a:defRPr>
            </a:lvl1pPr>
          </a:lstStyle>
          <a:p>
            <a:pPr>
              <a:defRPr/>
            </a:pPr>
            <a:fld id="{4F59BC5D-9E4F-4ACC-B252-900402BF5A8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Gulim" panose="020B0600000101010101" pitchFamily="34"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xfrm>
            <a:off x="28575" y="746125"/>
            <a:ext cx="6613525" cy="3721100"/>
          </a:xfrm>
        </p:spPr>
      </p:sp>
      <p:sp>
        <p:nvSpPr>
          <p:cNvPr id="8195"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991B6863-9B91-42C1-94C4-3791B9FCFD96}"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22531" name="Rectangle 2"/>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22532" name="Rectangle 3"/>
          <p:cNvSpPr>
            <a:spLocks noGrp="1" noChangeArrowheads="1"/>
          </p:cNvSpPr>
          <p:nvPr>
            <p:ph type="body" idx="1"/>
          </p:nvPr>
        </p:nvSpPr>
        <p:spPr>
          <a:xfrm>
            <a:off x="914400" y="4343400"/>
            <a:ext cx="5029200" cy="4114800"/>
          </a:xfr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ED8A8E30-F39C-477C-AA9E-A27EF81B083E}"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24579" name="Rectangle 2"/>
          <p:cNvSpPr>
            <a:spLocks noGrp="1" noRot="1" noChangeAspect="1" noChangeArrowheads="1" noTextEdit="1"/>
          </p:cNvSpPr>
          <p:nvPr>
            <p:ph type="sldImg"/>
          </p:nvPr>
        </p:nvSpPr>
        <p:spPr/>
      </p:sp>
      <p:sp>
        <p:nvSpPr>
          <p:cNvPr id="24580" name="Rectangle 3"/>
          <p:cNvSpPr>
            <a:spLocks noGrp="1" noChangeArrowheads="1"/>
          </p:cNvSpPr>
          <p:nvPr>
            <p:ph type="body" idx="1"/>
          </p:nvPr>
        </p:nvSpPr>
        <p:spPr>
          <a:noFill/>
        </p:spPr>
        <p:txBody>
          <a:bodyPr/>
          <a:lstStyle/>
          <a:p>
            <a:pPr lvl="1"/>
            <a:r>
              <a:rPr lang="zh-CN" altLang="en-US"/>
              <a:t>参看教材</a:t>
            </a:r>
            <a:r>
              <a:rPr lang="en-US" altLang="zh-CN"/>
              <a:t>page_6 </a:t>
            </a:r>
            <a:r>
              <a:rPr lang="zh-CN" altLang="en-US"/>
              <a:t>图</a:t>
            </a:r>
            <a:r>
              <a:rPr lang="en-US" altLang="zh-CN"/>
              <a:t>1.1</a:t>
            </a:r>
            <a:endParaRPr lang="en-US" altLang="zh-CN"/>
          </a:p>
          <a:p>
            <a:r>
              <a:rPr lang="zh-CN" altLang="en-US"/>
              <a:t>数据库、数据库管理系统、数据库应用系统和数据库系统是几个不同的概念，</a:t>
            </a:r>
            <a:endParaRPr lang="zh-CN" altLang="en-US"/>
          </a:p>
          <a:p>
            <a:endParaRPr lang="zh-CN" altLang="en-US"/>
          </a:p>
          <a:p>
            <a:r>
              <a:rPr lang="zh-CN" altLang="en-US" b="1"/>
              <a:t>数据库强调的是数据；</a:t>
            </a:r>
            <a:endParaRPr lang="zh-CN" altLang="en-US" b="1"/>
          </a:p>
          <a:p>
            <a:r>
              <a:rPr lang="zh-CN" altLang="en-US" b="1"/>
              <a:t>数据库管理系统是系统软件；</a:t>
            </a:r>
            <a:endParaRPr lang="zh-CN" altLang="en-US" b="1"/>
          </a:p>
          <a:p>
            <a:r>
              <a:rPr lang="zh-CN" altLang="en-US" b="1"/>
              <a:t>数据库应用系统面向的是具体的应用；</a:t>
            </a:r>
            <a:endParaRPr lang="zh-CN" altLang="en-US" b="1"/>
          </a:p>
          <a:p>
            <a:endParaRPr lang="zh-CN" altLang="en-US" b="1"/>
          </a:p>
          <a:p>
            <a:r>
              <a:rPr lang="zh-CN" altLang="en-US" b="1"/>
              <a:t>而数据库系统强调的是系统，它包含了前三者。 </a:t>
            </a:r>
            <a:endParaRPr lang="zh-CN" altLang="en-US"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26988" y="744538"/>
            <a:ext cx="6613525" cy="3721100"/>
          </a:xfrm>
        </p:spPr>
      </p:sp>
      <p:sp>
        <p:nvSpPr>
          <p:cNvPr id="27651" name="Rectangle 3"/>
          <p:cNvSpPr>
            <a:spLocks noGrp="1" noChangeArrowheads="1"/>
          </p:cNvSpPr>
          <p:nvPr>
            <p:ph type="body" idx="1"/>
          </p:nvPr>
        </p:nvSpPr>
        <p:spPr>
          <a:xfrm>
            <a:off x="887413" y="4713288"/>
            <a:ext cx="4891087" cy="4467225"/>
          </a:xfrm>
          <a:noFill/>
        </p:spPr>
        <p:txBody>
          <a:bodyPr/>
          <a:lstStyle/>
          <a:p>
            <a:br>
              <a:rPr lang="zh-CN" altLang="en-US">
                <a:ea typeface="宋体" panose="02010600030101010101" pitchFamily="2" charset="-122"/>
              </a:rPr>
            </a:br>
            <a:endParaRPr lang="zh-CN" altLang="en-US">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xfrm>
            <a:off x="26988" y="744538"/>
            <a:ext cx="6613525" cy="3721100"/>
          </a:xfrm>
        </p:spPr>
      </p:sp>
      <p:sp>
        <p:nvSpPr>
          <p:cNvPr id="29699" name="Rectangle 3"/>
          <p:cNvSpPr>
            <a:spLocks noGrp="1" noChangeArrowheads="1"/>
          </p:cNvSpPr>
          <p:nvPr>
            <p:ph type="body" idx="1"/>
          </p:nvPr>
        </p:nvSpPr>
        <p:spPr>
          <a:xfrm>
            <a:off x="887413" y="4713288"/>
            <a:ext cx="4891087" cy="4467225"/>
          </a:xfrm>
          <a:noFill/>
        </p:spPr>
        <p:txBody>
          <a:bodyPr/>
          <a:lstStyle/>
          <a:p>
            <a:endParaRPr lang="zh-CN" altLang="en-US">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28575" y="746125"/>
            <a:ext cx="6613525" cy="3721100"/>
          </a:xfrm>
        </p:spPr>
      </p:sp>
      <p:sp>
        <p:nvSpPr>
          <p:cNvPr id="35843" name="Rectangle 3"/>
          <p:cNvSpPr>
            <a:spLocks noGrp="1" noChangeArrowheads="1"/>
          </p:cNvSpPr>
          <p:nvPr>
            <p:ph type="body" idx="1"/>
          </p:nvPr>
        </p:nvSpPr>
        <p:spPr>
          <a:xfrm>
            <a:off x="889000" y="4714875"/>
            <a:ext cx="4891088" cy="4467225"/>
          </a:xfrm>
          <a:noFill/>
        </p:spPr>
        <p:txBody>
          <a:bodyPr/>
          <a:lstStyle/>
          <a:p>
            <a:r>
              <a:rPr lang="zh-CN" altLang="en-US"/>
              <a:t>计算机又称电脑。任何计算机，不管它是什么类型，都是由程序指令控制机器操作，完成特定工作任务。</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28575" y="746125"/>
            <a:ext cx="6613525" cy="3721100"/>
          </a:xfrm>
        </p:spPr>
      </p:sp>
      <p:sp>
        <p:nvSpPr>
          <p:cNvPr id="47107"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28575" y="746125"/>
            <a:ext cx="6613525" cy="3721100"/>
          </a:xfrm>
        </p:spPr>
      </p:sp>
      <p:sp>
        <p:nvSpPr>
          <p:cNvPr id="49155"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28575" y="746125"/>
            <a:ext cx="6613525" cy="3721100"/>
          </a:xfrm>
        </p:spPr>
      </p:sp>
      <p:sp>
        <p:nvSpPr>
          <p:cNvPr id="52227"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28575" y="746125"/>
            <a:ext cx="6613525" cy="3721100"/>
          </a:xfrm>
        </p:spPr>
      </p:sp>
      <p:sp>
        <p:nvSpPr>
          <p:cNvPr id="54275" name="Rectangle 3"/>
          <p:cNvSpPr>
            <a:spLocks noGrp="1" noChangeArrowheads="1"/>
          </p:cNvSpPr>
          <p:nvPr>
            <p:ph type="body" idx="1"/>
          </p:nvPr>
        </p:nvSpPr>
        <p:spPr>
          <a:xfrm>
            <a:off x="889000" y="4714875"/>
            <a:ext cx="4891088" cy="4467225"/>
          </a:xfrm>
          <a:noFill/>
        </p:spPr>
        <p:txBody>
          <a:bodyPr/>
          <a:lstStyle/>
          <a:p>
            <a:r>
              <a:rPr lang="zh-CN" altLang="en-US"/>
              <a:t>计算机又称电脑。任何计算机，不管它是什么类型，都是由程序指令控制机器操作，完成特定工作任务。</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28575" y="746125"/>
            <a:ext cx="6613525" cy="3721100"/>
          </a:xfrm>
        </p:spPr>
      </p:sp>
      <p:sp>
        <p:nvSpPr>
          <p:cNvPr id="56323"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C99B9F14-DF0A-40B5-BC32-196681688D82}"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10243" name="Rectangle 2"/>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10244" name="Rectangle 3"/>
          <p:cNvSpPr>
            <a:spLocks noGrp="1" noChangeArrowheads="1"/>
          </p:cNvSpPr>
          <p:nvPr>
            <p:ph type="body" idx="1"/>
          </p:nvPr>
        </p:nvSpPr>
        <p:spPr>
          <a:xfrm>
            <a:off x="914400" y="4343400"/>
            <a:ext cx="5029200" cy="4114800"/>
          </a:xfrm>
          <a:solidFill>
            <a:srgbClr val="FFFFFF"/>
          </a:solidFill>
          <a:ln>
            <a:solidFill>
              <a:srgbClr val="000000"/>
            </a:solidFill>
            <a:miter lim="800000"/>
          </a:ln>
        </p:spPr>
        <p:txBody>
          <a:bodyPr/>
          <a:lstStyle/>
          <a:p>
            <a:r>
              <a:rPr lang="zh-CN" altLang="en-US"/>
              <a:t>信息化大国   信息化强国</a:t>
            </a:r>
            <a:endParaRPr lang="zh-CN" altLang="en-US"/>
          </a:p>
          <a:p>
            <a:endParaRPr lang="zh-CN" altLang="en-US"/>
          </a:p>
          <a:p>
            <a:r>
              <a:rPr lang="zh-CN" altLang="en-US"/>
              <a:t>美国作为世界电子信息产业的第一大国，农业信息化是在信息技术和市场经济高度发达的背景下，与整个社会的信息化同步发展的。 </a:t>
            </a:r>
            <a:endParaRPr lang="zh-CN" altLang="en-US"/>
          </a:p>
          <a:p>
            <a:r>
              <a:rPr lang="zh-CN" altLang="en-US"/>
              <a:t>发展农业信息化的发展动力主要来自于市场的需求。由于美国农业商品率高和出口比重大，极易受到国内外市场的影响，因此，离开了信息，农业将无所适从。</a:t>
            </a:r>
            <a:endParaRPr lang="zh-CN" altLang="en-US"/>
          </a:p>
          <a:p>
            <a:r>
              <a:rPr lang="zh-CN" altLang="en-US"/>
              <a:t>而且农民、农产品经销商和广大消费者也需要从宏观角度掌握世界农产品市场的变化情况，从微观角度了解农产品市场的价格和供求信息。</a:t>
            </a:r>
            <a:endParaRPr lang="zh-CN" altLang="en-US"/>
          </a:p>
          <a:p>
            <a:r>
              <a:rPr lang="zh-CN" altLang="en-US"/>
              <a:t>为了满足这些需求，美国政府以其雄厚的经济实力，从农业信息技术应用、农业信息网络建设和农业信息资源开发利用等方面全方位推进农业信息化建设。</a:t>
            </a:r>
            <a:endParaRPr lang="zh-CN" altLang="en-US"/>
          </a:p>
          <a:p>
            <a:r>
              <a:rPr lang="zh-CN" altLang="en-US"/>
              <a:t>构建了以政府为主体，以国家农业统计局、经济研究局、世界农业展望委员会、农业市场服务局和外国农业局等五大信息机构为主线的国家、地区、州三级农业信息网，形成了完整、健全、规范的农业信息服务体系。 </a:t>
            </a:r>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28575" y="746125"/>
            <a:ext cx="6613525" cy="3721100"/>
          </a:xfrm>
        </p:spPr>
      </p:sp>
      <p:sp>
        <p:nvSpPr>
          <p:cNvPr id="58371"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26988" y="744538"/>
            <a:ext cx="6613525" cy="3721100"/>
          </a:xfrm>
        </p:spPr>
      </p:sp>
      <p:sp>
        <p:nvSpPr>
          <p:cNvPr id="62467" name="Rectangle 3"/>
          <p:cNvSpPr>
            <a:spLocks noGrp="1" noChangeArrowheads="1"/>
          </p:cNvSpPr>
          <p:nvPr>
            <p:ph type="body" idx="1"/>
          </p:nvPr>
        </p:nvSpPr>
        <p:spPr>
          <a:xfrm>
            <a:off x="887413" y="4713288"/>
            <a:ext cx="4891087"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28575" y="746125"/>
            <a:ext cx="6613525" cy="3721100"/>
          </a:xfrm>
        </p:spPr>
      </p:sp>
      <p:sp>
        <p:nvSpPr>
          <p:cNvPr id="80899"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28575" y="746125"/>
            <a:ext cx="6613525" cy="3721100"/>
          </a:xfrm>
        </p:spPr>
      </p:sp>
      <p:sp>
        <p:nvSpPr>
          <p:cNvPr id="87043"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28575" y="746125"/>
            <a:ext cx="6613525" cy="3721100"/>
          </a:xfrm>
        </p:spPr>
      </p:sp>
      <p:sp>
        <p:nvSpPr>
          <p:cNvPr id="89091"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28575" y="746125"/>
            <a:ext cx="6613525" cy="3721100"/>
          </a:xfrm>
        </p:spPr>
      </p:sp>
      <p:sp>
        <p:nvSpPr>
          <p:cNvPr id="91139"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28575" y="746125"/>
            <a:ext cx="6613525" cy="3721100"/>
          </a:xfrm>
        </p:spPr>
      </p:sp>
      <p:sp>
        <p:nvSpPr>
          <p:cNvPr id="12291" name="Rectangle 3"/>
          <p:cNvSpPr>
            <a:spLocks noGrp="1" noChangeArrowheads="1"/>
          </p:cNvSpPr>
          <p:nvPr>
            <p:ph type="body" idx="1"/>
          </p:nvPr>
        </p:nvSpPr>
        <p:spPr>
          <a:xfrm>
            <a:off x="889000" y="4714875"/>
            <a:ext cx="4891088" cy="4467225"/>
          </a:xfrm>
          <a:noFill/>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14806196-865A-4758-A32F-7B890BE6E59D}"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14339" name="Rectangle 2"/>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14340" name="Rectangle 3"/>
          <p:cNvSpPr>
            <a:spLocks noGrp="1" noChangeArrowheads="1"/>
          </p:cNvSpPr>
          <p:nvPr>
            <p:ph type="body" idx="1"/>
          </p:nvPr>
        </p:nvSpPr>
        <p:spPr>
          <a:xfrm>
            <a:off x="914400" y="4343400"/>
            <a:ext cx="5029200" cy="4114800"/>
          </a:xfrm>
          <a:solidFill>
            <a:srgbClr val="FFFFFF"/>
          </a:solidFill>
          <a:ln>
            <a:solidFill>
              <a:srgbClr val="000000"/>
            </a:solidFill>
            <a:miter lim="800000"/>
          </a:ln>
        </p:spPr>
        <p:txBody>
          <a:bodyPr/>
          <a:lstStyle/>
          <a:p>
            <a:r>
              <a:rPr lang="zh-CN" altLang="en-US"/>
              <a:t>本次课重点之一</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B15AEEAD-E15D-4729-B44F-31FED5F1F748}"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16387" name="Rectangle 2"/>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16388" name="Rectangle 3"/>
          <p:cNvSpPr>
            <a:spLocks noGrp="1" noChangeArrowheads="1"/>
          </p:cNvSpPr>
          <p:nvPr>
            <p:ph type="body" idx="1"/>
          </p:nvPr>
        </p:nvSpPr>
        <p:spPr>
          <a:xfrm>
            <a:off x="914400" y="4343400"/>
            <a:ext cx="5029200" cy="4114800"/>
          </a:xfrm>
          <a:solidFill>
            <a:srgbClr val="FFFFFF"/>
          </a:solidFill>
          <a:ln>
            <a:solidFill>
              <a:srgbClr val="000000"/>
            </a:solidFill>
            <a:miter lim="800000"/>
          </a:ln>
        </p:spPr>
        <p:txBody>
          <a:bodyPr/>
          <a:lstStyle/>
          <a:p>
            <a:r>
              <a:rPr lang="zh-CN" altLang="en-US"/>
              <a:t>数据的解释是指对数据含义的说明，数据的含义称为数据的语义， </a:t>
            </a:r>
            <a:endParaRPr lang="zh-CN" altLang="en-US"/>
          </a:p>
          <a:p>
            <a:endParaRPr lang="zh-CN" altLang="en-US"/>
          </a:p>
          <a:p>
            <a:r>
              <a:rPr lang="en-US" altLang="zh-CN"/>
              <a:t>( l </a:t>
            </a:r>
            <a:r>
              <a:rPr lang="zh-CN" altLang="en-US"/>
              <a:t>）数据（ </a:t>
            </a:r>
            <a:r>
              <a:rPr lang="en-US" altLang="zh-CN"/>
              <a:t>Data ) </a:t>
            </a:r>
            <a:r>
              <a:rPr lang="zh-CN" altLang="en-US"/>
              <a:t>：描述事物的符号记录称为数据。数据的种类有数字、文字、图形、图像、声音、正文等。数据与其语义是不可分的。解析在现代计算机系统中数据的概念是广义的。早期的计算机系统主要用于科学计算，处理的数据是整数、实数、浮点数等传统数学中的数据。</a:t>
            </a:r>
            <a:br>
              <a:rPr lang="zh-CN" altLang="en-US"/>
            </a:br>
            <a:r>
              <a:rPr lang="zh-CN" altLang="en-US"/>
              <a:t>现代计算机能存储和处理的对象十分广泛，表示这些对象的数据也越来越复杂。数据与其语义是不可分的。 </a:t>
            </a:r>
            <a:r>
              <a:rPr lang="en-US" altLang="zh-CN"/>
              <a:t>500 </a:t>
            </a:r>
            <a:r>
              <a:rPr lang="zh-CN" altLang="en-US"/>
              <a:t>这个数字可以表示一件物品的价格是 </a:t>
            </a:r>
            <a:r>
              <a:rPr lang="en-US" altLang="zh-CN"/>
              <a:t>500 </a:t>
            </a:r>
            <a:r>
              <a:rPr lang="zh-CN" altLang="en-US"/>
              <a:t>元，也可以表示一个学术会议参加的人数有 </a:t>
            </a:r>
            <a:r>
              <a:rPr lang="en-US" altLang="zh-CN"/>
              <a:t>500 </a:t>
            </a:r>
            <a:r>
              <a:rPr lang="zh-CN" altLang="en-US"/>
              <a:t>人，还可以表示一袋奶粉重 </a:t>
            </a:r>
            <a:r>
              <a:rPr lang="en-US" altLang="zh-CN"/>
              <a:t>500 </a:t>
            </a:r>
            <a:r>
              <a:rPr lang="zh-CN" altLang="en-US"/>
              <a:t>克。</a:t>
            </a:r>
            <a:br>
              <a:rPr lang="zh-CN" altLang="en-US"/>
            </a:br>
            <a:r>
              <a:rPr lang="en-US" altLang="zh-CN"/>
              <a:t>( 2 </a:t>
            </a:r>
            <a:r>
              <a:rPr lang="zh-CN" altLang="en-US"/>
              <a:t>）数据库（ </a:t>
            </a:r>
            <a:r>
              <a:rPr lang="en-US" altLang="zh-CN"/>
              <a:t>DataBase </a:t>
            </a:r>
            <a:r>
              <a:rPr lang="zh-CN" altLang="en-US"/>
              <a:t>，简称 </a:t>
            </a:r>
            <a:r>
              <a:rPr lang="en-US" altLang="zh-CN"/>
              <a:t>DB ) </a:t>
            </a:r>
            <a:r>
              <a:rPr lang="zh-CN" altLang="en-US"/>
              <a:t>：数据库是长期储存在计算机内的、有组织的、可共享的数据集合。数据库中的数据按一定的数据模型组织、描述和储存，具有较小的冗余度、较高的数据独立性和易扩展性，并可为各种用户共享。</a:t>
            </a:r>
            <a:br>
              <a:rPr lang="zh-CN" altLang="en-US"/>
            </a:b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7B4B50-6A9F-435F-9FA1-B85B7ABDB5F7}" type="slidenum">
              <a:rPr lang="en-US" altLang="zh-CN"/>
            </a:fld>
            <a:endParaRPr lang="en-US" altLang="zh-CN"/>
          </a:p>
        </p:txBody>
      </p:sp>
      <p:sp>
        <p:nvSpPr>
          <p:cNvPr id="231426" name="Rectangle 2"/>
          <p:cNvSpPr>
            <a:spLocks noGrp="1" noRot="1" noChangeAspect="1" noChangeArrowheads="1" noTextEdit="1"/>
          </p:cNvSpPr>
          <p:nvPr>
            <p:ph type="sldImg"/>
          </p:nvPr>
        </p:nvSpPr>
        <p:spPr/>
      </p:sp>
      <p:sp>
        <p:nvSpPr>
          <p:cNvPr id="231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46150">
              <a:defRPr sz="2400">
                <a:solidFill>
                  <a:schemeClr val="tx1"/>
                </a:solidFill>
                <a:latin typeface="黑体" panose="02010609060101010101" pitchFamily="49" charset="-122"/>
                <a:ea typeface="黑体" panose="02010609060101010101" pitchFamily="49" charset="-122"/>
              </a:defRPr>
            </a:lvl1pPr>
            <a:lvl2pPr marL="742950" indent="-285750" defTabSz="946150">
              <a:defRPr sz="2400">
                <a:solidFill>
                  <a:schemeClr val="tx1"/>
                </a:solidFill>
                <a:latin typeface="黑体" panose="02010609060101010101" pitchFamily="49" charset="-122"/>
                <a:ea typeface="黑体" panose="02010609060101010101" pitchFamily="49" charset="-122"/>
              </a:defRPr>
            </a:lvl2pPr>
            <a:lvl3pPr marL="1143000" indent="-228600" defTabSz="946150">
              <a:defRPr sz="2400">
                <a:solidFill>
                  <a:schemeClr val="tx1"/>
                </a:solidFill>
                <a:latin typeface="黑体" panose="02010609060101010101" pitchFamily="49" charset="-122"/>
                <a:ea typeface="黑体" panose="02010609060101010101" pitchFamily="49" charset="-122"/>
              </a:defRPr>
            </a:lvl3pPr>
            <a:lvl4pPr marL="1600200" indent="-228600" defTabSz="946150">
              <a:defRPr sz="2400">
                <a:solidFill>
                  <a:schemeClr val="tx1"/>
                </a:solidFill>
                <a:latin typeface="黑体" panose="02010609060101010101" pitchFamily="49" charset="-122"/>
                <a:ea typeface="黑体" panose="02010609060101010101" pitchFamily="49" charset="-122"/>
              </a:defRPr>
            </a:lvl4pPr>
            <a:lvl5pPr marL="2057400" indent="-228600" defTabSz="946150">
              <a:defRPr sz="2400">
                <a:solidFill>
                  <a:schemeClr val="tx1"/>
                </a:solidFill>
                <a:latin typeface="黑体" panose="02010609060101010101" pitchFamily="49" charset="-122"/>
                <a:ea typeface="黑体" panose="02010609060101010101" pitchFamily="49" charset="-122"/>
              </a:defRPr>
            </a:lvl5pPr>
            <a:lvl6pPr marL="25146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4615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807A2974-7127-4F2F-89DD-790D9E016D87}" type="slidenum">
              <a:rPr lang="en-US" altLang="zh-CN" sz="1300" smtClean="0">
                <a:latin typeface="Tahoma" panose="020B0604030504040204" pitchFamily="34" charset="0"/>
                <a:ea typeface="Gulim" panose="020B0600000101010101" pitchFamily="34" charset="-127"/>
              </a:rPr>
            </a:fld>
            <a:endParaRPr lang="en-US" altLang="zh-CN" sz="1300">
              <a:latin typeface="Tahoma" panose="020B0604030504040204" pitchFamily="34" charset="0"/>
              <a:ea typeface="Gulim" panose="020B0600000101010101" pitchFamily="34" charset="-127"/>
            </a:endParaRPr>
          </a:p>
        </p:txBody>
      </p:sp>
      <p:sp>
        <p:nvSpPr>
          <p:cNvPr id="20483" name="Rectangle 2"/>
          <p:cNvSpPr>
            <a:spLocks noGrp="1" noRot="1" noChangeAspect="1" noChangeArrowheads="1" noTextEdit="1"/>
          </p:cNvSpPr>
          <p:nvPr>
            <p:ph type="sldImg"/>
          </p:nvPr>
        </p:nvSpPr>
        <p:spPr>
          <a:xfrm>
            <a:off x="381000" y="685800"/>
            <a:ext cx="6096000" cy="3429000"/>
          </a:xfrm>
          <a:solidFill>
            <a:srgbClr val="FFFFFF"/>
          </a:solidFill>
          <a:ln>
            <a:solidFill>
              <a:srgbClr val="000000"/>
            </a:solidFill>
            <a:miter lim="800000"/>
          </a:ln>
        </p:spPr>
      </p:sp>
      <p:sp>
        <p:nvSpPr>
          <p:cNvPr id="20484" name="Rectangle 3"/>
          <p:cNvSpPr>
            <a:spLocks noGrp="1" noChangeArrowheads="1"/>
          </p:cNvSpPr>
          <p:nvPr>
            <p:ph type="body" idx="1"/>
          </p:nvPr>
        </p:nvSpPr>
        <p:spPr>
          <a:xfrm>
            <a:off x="914400" y="4343400"/>
            <a:ext cx="5029200" cy="4114800"/>
          </a:xfrm>
          <a:solidFill>
            <a:srgbClr val="FFFFFF"/>
          </a:solidFill>
          <a:ln>
            <a:solidFill>
              <a:srgbClr val="000000"/>
            </a:solidFill>
            <a:miter lim="800000"/>
          </a:ln>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121FA6-CE4B-4CFE-BA0C-5040ABF34A1A}" type="slidenum">
              <a:rPr lang="en-US" altLang="zh-CN"/>
            </a:fld>
            <a:endParaRPr lang="en-US" altLang="zh-CN"/>
          </a:p>
        </p:txBody>
      </p:sp>
      <p:sp>
        <p:nvSpPr>
          <p:cNvPr id="233474" name="Rectangle 2"/>
          <p:cNvSpPr>
            <a:spLocks noGrp="1" noRot="1" noChangeAspect="1" noChangeArrowheads="1" noTextEdit="1"/>
          </p:cNvSpPr>
          <p:nvPr>
            <p:ph type="sldImg"/>
          </p:nvPr>
        </p:nvSpPr>
        <p:spPr/>
      </p:sp>
      <p:sp>
        <p:nvSpPr>
          <p:cNvPr id="2334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9E2FF94-2D4D-4E03-9E5B-1DD5311C1D57}" type="slidenum">
              <a:rPr lang="en-US" altLang="zh-CN"/>
            </a:fld>
            <a:endParaRPr lang="en-US" altLang="zh-CN"/>
          </a:p>
        </p:txBody>
      </p:sp>
      <p:sp>
        <p:nvSpPr>
          <p:cNvPr id="234498" name="Rectangle 2"/>
          <p:cNvSpPr>
            <a:spLocks noGrp="1" noRot="1" noChangeAspect="1" noChangeArrowheads="1" noTextEdit="1"/>
          </p:cNvSpPr>
          <p:nvPr>
            <p:ph type="sldImg"/>
          </p:nvPr>
        </p:nvSpPr>
        <p:spPr/>
      </p:sp>
      <p:sp>
        <p:nvSpPr>
          <p:cNvPr id="2344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3921" y="2130428"/>
            <a:ext cx="1036416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9762" y="3886200"/>
            <a:ext cx="8534399"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10561" y="1600203"/>
            <a:ext cx="10972801"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10561" y="1600203"/>
            <a:ext cx="10972801"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01" y="274641"/>
            <a:ext cx="274176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10561" y="274641"/>
            <a:ext cx="8046721"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841" y="4406903"/>
            <a:ext cx="10362241" cy="1362075"/>
          </a:xfrm>
          <a:prstGeom prst="rect">
            <a:avLst/>
          </a:prstGeom>
        </p:spPr>
        <p:txBody>
          <a:bodyPr anchor="t"/>
          <a:lstStyle>
            <a:lvl1pPr algn="l">
              <a:defRPr sz="3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841" y="2906713"/>
            <a:ext cx="10362241"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10561" y="1600203"/>
            <a:ext cx="5393281"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88161" y="1600203"/>
            <a:ext cx="53952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10561" y="1535113"/>
            <a:ext cx="538560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10561" y="2174875"/>
            <a:ext cx="538560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921" y="1535113"/>
            <a:ext cx="5389441"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921" y="2174875"/>
            <a:ext cx="5389441"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4638"/>
            <a:ext cx="10972801"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10561" y="273050"/>
            <a:ext cx="4010881" cy="1162050"/>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内容占位符 2"/>
          <p:cNvSpPr>
            <a:spLocks noGrp="1"/>
          </p:cNvSpPr>
          <p:nvPr>
            <p:ph idx="1"/>
          </p:nvPr>
        </p:nvSpPr>
        <p:spPr>
          <a:xfrm>
            <a:off x="4767361" y="273053"/>
            <a:ext cx="681600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10561" y="1435103"/>
            <a:ext cx="4010881"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401" y="4800600"/>
            <a:ext cx="7315200" cy="566738"/>
          </a:xfrm>
          <a:prstGeom prst="rect">
            <a:avLst/>
          </a:prstGeom>
        </p:spPr>
        <p:txBody>
          <a:bodyPr anchor="b"/>
          <a:lstStyle>
            <a:lvl1pPr algn="l">
              <a:defRPr sz="1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90401" y="612775"/>
            <a:ext cx="73152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2390401" y="5367338"/>
            <a:ext cx="73152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5" name="Rectangle 5"/>
          <p:cNvSpPr>
            <a:spLocks noChangeArrowheads="1"/>
          </p:cNvSpPr>
          <p:nvPr userDrawn="1"/>
        </p:nvSpPr>
        <p:spPr bwMode="auto">
          <a:xfrm>
            <a:off x="11750675" y="6619875"/>
            <a:ext cx="347663" cy="238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4529" rIns="0" bIns="34529"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a:lnSpc>
                <a:spcPct val="130000"/>
              </a:lnSpc>
              <a:defRPr/>
            </a:pPr>
            <a:fld id="{1C4178C6-10A6-4B05-8064-51FC36188CDF}" type="slidenum">
              <a:rPr lang="en-GB" altLang="en-US" sz="675" i="1" smtClean="0">
                <a:solidFill>
                  <a:srgbClr val="000066"/>
                </a:solidFill>
                <a:latin typeface="Tahoma" panose="020B0604030504040204" pitchFamily="34" charset="0"/>
                <a:ea typeface="Gulim" panose="020B0600000101010101" pitchFamily="34" charset="-127"/>
              </a:rPr>
            </a:fld>
            <a:r>
              <a:rPr lang="en-GB" altLang="en-US" sz="675" i="1">
                <a:solidFill>
                  <a:srgbClr val="000066"/>
                </a:solidFill>
                <a:latin typeface="Tahoma" panose="020B0604030504040204" pitchFamily="34" charset="0"/>
                <a:ea typeface="Gulim" panose="020B0600000101010101" pitchFamily="34" charset="-127"/>
              </a:rPr>
              <a:t> </a:t>
            </a:r>
            <a:endParaRPr lang="ko-KR" altLang="en-US" sz="675" i="1">
              <a:solidFill>
                <a:srgbClr val="000066"/>
              </a:solidFill>
              <a:latin typeface="Tahoma" panose="020B0604030504040204" pitchFamily="34" charset="0"/>
              <a:ea typeface="Gulim" panose="020B0600000101010101" pitchFamily="34" charset="-127"/>
            </a:endParaRPr>
          </a:p>
        </p:txBody>
      </p:sp>
      <p:sp>
        <p:nvSpPr>
          <p:cNvPr id="3076" name="Text Box 4"/>
          <p:cNvSpPr txBox="1">
            <a:spLocks noChangeArrowheads="1"/>
          </p:cNvSpPr>
          <p:nvPr userDrawn="1"/>
        </p:nvSpPr>
        <p:spPr bwMode="auto">
          <a:xfrm>
            <a:off x="10477500" y="46038"/>
            <a:ext cx="1416050" cy="23971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200" dirty="0">
                <a:solidFill>
                  <a:schemeClr val="bg1"/>
                </a:solidFill>
                <a:latin typeface="Gulim" panose="020B0600000101010101" pitchFamily="34" charset="-127"/>
                <a:ea typeface="宋体" panose="02010600030101010101" pitchFamily="2" charset="-122"/>
              </a:rPr>
              <a:t>数据库原理及应用</a:t>
            </a:r>
            <a:endParaRPr lang="zh-CN" altLang="en-US" sz="1200" dirty="0">
              <a:solidFill>
                <a:schemeClr val="bg1"/>
              </a:solidFill>
              <a:latin typeface="Gulim" panose="020B0600000101010101" pitchFamily="34" charset="-127"/>
              <a:ea typeface="宋体" panose="02010600030101010101" pitchFamily="2" charset="-122"/>
            </a:endParaRPr>
          </a:p>
        </p:txBody>
      </p:sp>
      <p:pic>
        <p:nvPicPr>
          <p:cNvPr id="1028" name="Picture 2" descr="subbar"/>
          <p:cNvPicPr>
            <a:picLocks noChangeAspect="1" noChangeArrowheads="1"/>
          </p:cNvPicPr>
          <p:nvPr userDrawn="1"/>
        </p:nvPicPr>
        <p:blipFill>
          <a:blip r:embed="rId12">
            <a:extLst>
              <a:ext uri="{28A0092B-C50C-407E-A947-70E740481C1C}">
                <a14:useLocalDpi xmlns:a14="http://schemas.microsoft.com/office/drawing/2010/main" val="0"/>
              </a:ext>
            </a:extLst>
          </a:blip>
          <a:srcRect l="189" r="267"/>
          <a:stretch>
            <a:fillRect/>
          </a:stretch>
        </p:blipFill>
        <p:spPr bwMode="auto">
          <a:xfrm>
            <a:off x="0" y="-7938"/>
            <a:ext cx="12192000" cy="339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4"/>
          <p:cNvSpPr txBox="1">
            <a:spLocks noChangeArrowheads="1"/>
          </p:cNvSpPr>
          <p:nvPr userDrawn="1"/>
        </p:nvSpPr>
        <p:spPr bwMode="auto">
          <a:xfrm>
            <a:off x="23813" y="4763"/>
            <a:ext cx="2365375" cy="3000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defRPr/>
            </a:pPr>
            <a:r>
              <a:rPr lang="zh-CN" altLang="en-US" sz="1695" dirty="0">
                <a:solidFill>
                  <a:schemeClr val="bg1"/>
                </a:solidFill>
                <a:latin typeface="Gulim" panose="020B0600000101010101" pitchFamily="34" charset="-127"/>
                <a:ea typeface="宋体" panose="02010600030101010101" pitchFamily="2" charset="-122"/>
              </a:rPr>
              <a:t>数据库系统原理与开发</a:t>
            </a:r>
            <a:endParaRPr lang="zh-CN" altLang="en-US" sz="1695" dirty="0">
              <a:solidFill>
                <a:schemeClr val="bg1"/>
              </a:solidFill>
              <a:latin typeface="Gulim" panose="020B0600000101010101" pitchFamily="34" charset="-127"/>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2700" b="1">
          <a:solidFill>
            <a:schemeClr val="tx2"/>
          </a:solidFill>
          <a:latin typeface="+mj-lt"/>
          <a:ea typeface="Malgun Gothic" panose="020B0503020000020004" charset="-127"/>
          <a:cs typeface="+mj-cs"/>
        </a:defRPr>
      </a:lvl1pPr>
      <a:lvl2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charset="-127"/>
        </a:defRPr>
      </a:lvl2pPr>
      <a:lvl3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charset="-127"/>
        </a:defRPr>
      </a:lvl3pPr>
      <a:lvl4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charset="-127"/>
        </a:defRPr>
      </a:lvl4pPr>
      <a:lvl5pPr algn="ctr" rtl="0" eaLnBrk="0" fontAlgn="base" latinLnBrk="1" hangingPunct="0">
        <a:spcBef>
          <a:spcPct val="0"/>
        </a:spcBef>
        <a:spcAft>
          <a:spcPct val="0"/>
        </a:spcAft>
        <a:defRPr sz="2700" b="1">
          <a:solidFill>
            <a:schemeClr val="tx2"/>
          </a:solidFill>
          <a:latin typeface="Calibri" panose="020F0502020204030204" pitchFamily="34" charset="0"/>
          <a:ea typeface="Malgun Gothic" panose="020B050302000002000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algun Gothic" panose="020B0503020000020004" charset="-127"/>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algun Gothic" panose="020B0503020000020004" charset="-127"/>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algun Gothic" panose="020B0503020000020004" charset="-127"/>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algun Gothic" panose="020B0503020000020004" charset="-127"/>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algun Gothic" panose="020B0503020000020004" charset="-127"/>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2050" name="Picture 12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4343400"/>
            <a:ext cx="121920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21" descr="Untitled-5 copy"/>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2" name="Group 4"/>
          <p:cNvGrpSpPr/>
          <p:nvPr userDrawn="1"/>
        </p:nvGrpSpPr>
        <p:grpSpPr bwMode="auto">
          <a:xfrm>
            <a:off x="4244975" y="1300163"/>
            <a:ext cx="6967538" cy="912812"/>
            <a:chOff x="0" y="0"/>
            <a:chExt cx="3629" cy="575"/>
          </a:xfrm>
        </p:grpSpPr>
        <p:sp>
          <p:nvSpPr>
            <p:cNvPr id="2054" name="Oval 10"/>
            <p:cNvSpPr>
              <a:spLocks noChangeArrowheads="1"/>
            </p:cNvSpPr>
            <p:nvPr/>
          </p:nvSpPr>
          <p:spPr bwMode="auto">
            <a:xfrm>
              <a:off x="0"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5" name="Oval 11"/>
            <p:cNvSpPr>
              <a:spLocks noChangeArrowheads="1"/>
            </p:cNvSpPr>
            <p:nvPr/>
          </p:nvSpPr>
          <p:spPr bwMode="auto">
            <a:xfrm>
              <a:off x="117"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6" name="Oval 12"/>
            <p:cNvSpPr>
              <a:spLocks noChangeArrowheads="1"/>
            </p:cNvSpPr>
            <p:nvPr/>
          </p:nvSpPr>
          <p:spPr bwMode="auto">
            <a:xfrm>
              <a:off x="234"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7" name="Oval 13"/>
            <p:cNvSpPr>
              <a:spLocks noChangeArrowheads="1"/>
            </p:cNvSpPr>
            <p:nvPr/>
          </p:nvSpPr>
          <p:spPr bwMode="auto">
            <a:xfrm>
              <a:off x="351" y="3"/>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8" name="Oval 14"/>
            <p:cNvSpPr>
              <a:spLocks noChangeArrowheads="1"/>
            </p:cNvSpPr>
            <p:nvPr/>
          </p:nvSpPr>
          <p:spPr bwMode="auto">
            <a:xfrm>
              <a:off x="467"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59" name="Oval 15"/>
            <p:cNvSpPr>
              <a:spLocks noChangeArrowheads="1"/>
            </p:cNvSpPr>
            <p:nvPr/>
          </p:nvSpPr>
          <p:spPr bwMode="auto">
            <a:xfrm>
              <a:off x="584"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0" name="Oval 16"/>
            <p:cNvSpPr>
              <a:spLocks noChangeArrowheads="1"/>
            </p:cNvSpPr>
            <p:nvPr/>
          </p:nvSpPr>
          <p:spPr bwMode="auto">
            <a:xfrm>
              <a:off x="709"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1" name="Oval 17"/>
            <p:cNvSpPr>
              <a:spLocks noChangeArrowheads="1"/>
            </p:cNvSpPr>
            <p:nvPr/>
          </p:nvSpPr>
          <p:spPr bwMode="auto">
            <a:xfrm>
              <a:off x="826"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2" name="Oval 18"/>
            <p:cNvSpPr>
              <a:spLocks noChangeArrowheads="1"/>
            </p:cNvSpPr>
            <p:nvPr/>
          </p:nvSpPr>
          <p:spPr bwMode="auto">
            <a:xfrm>
              <a:off x="943"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3" name="Oval 19"/>
            <p:cNvSpPr>
              <a:spLocks noChangeArrowheads="1"/>
            </p:cNvSpPr>
            <p:nvPr/>
          </p:nvSpPr>
          <p:spPr bwMode="auto">
            <a:xfrm>
              <a:off x="1059"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4" name="Oval 20"/>
            <p:cNvSpPr>
              <a:spLocks noChangeArrowheads="1"/>
            </p:cNvSpPr>
            <p:nvPr/>
          </p:nvSpPr>
          <p:spPr bwMode="auto">
            <a:xfrm>
              <a:off x="1176"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5" name="Oval 21"/>
            <p:cNvSpPr>
              <a:spLocks noChangeArrowheads="1"/>
            </p:cNvSpPr>
            <p:nvPr/>
          </p:nvSpPr>
          <p:spPr bwMode="auto">
            <a:xfrm>
              <a:off x="1293" y="0"/>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6" name="Oval 22"/>
            <p:cNvSpPr>
              <a:spLocks noChangeArrowheads="1"/>
            </p:cNvSpPr>
            <p:nvPr/>
          </p:nvSpPr>
          <p:spPr bwMode="auto">
            <a:xfrm>
              <a:off x="1418"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7" name="Oval 23"/>
            <p:cNvSpPr>
              <a:spLocks noChangeArrowheads="1"/>
            </p:cNvSpPr>
            <p:nvPr/>
          </p:nvSpPr>
          <p:spPr bwMode="auto">
            <a:xfrm>
              <a:off x="1534"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8" name="Oval 24"/>
            <p:cNvSpPr>
              <a:spLocks noChangeArrowheads="1"/>
            </p:cNvSpPr>
            <p:nvPr/>
          </p:nvSpPr>
          <p:spPr bwMode="auto">
            <a:xfrm>
              <a:off x="1651"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69" name="Oval 25"/>
            <p:cNvSpPr>
              <a:spLocks noChangeArrowheads="1"/>
            </p:cNvSpPr>
            <p:nvPr/>
          </p:nvSpPr>
          <p:spPr bwMode="auto">
            <a:xfrm>
              <a:off x="1768" y="2"/>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0" name="Oval 26"/>
            <p:cNvSpPr>
              <a:spLocks noChangeArrowheads="1"/>
            </p:cNvSpPr>
            <p:nvPr/>
          </p:nvSpPr>
          <p:spPr bwMode="auto">
            <a:xfrm>
              <a:off x="1885"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1" name="Oval 27"/>
            <p:cNvSpPr>
              <a:spLocks noChangeArrowheads="1"/>
            </p:cNvSpPr>
            <p:nvPr/>
          </p:nvSpPr>
          <p:spPr bwMode="auto">
            <a:xfrm>
              <a:off x="2002" y="1"/>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2" name="Oval 28"/>
            <p:cNvSpPr>
              <a:spLocks noChangeArrowheads="1"/>
            </p:cNvSpPr>
            <p:nvPr/>
          </p:nvSpPr>
          <p:spPr bwMode="auto">
            <a:xfrm>
              <a:off x="2126"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3" name="Oval 29"/>
            <p:cNvSpPr>
              <a:spLocks noChangeArrowheads="1"/>
            </p:cNvSpPr>
            <p:nvPr/>
          </p:nvSpPr>
          <p:spPr bwMode="auto">
            <a:xfrm>
              <a:off x="2243"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4" name="Oval 30"/>
            <p:cNvSpPr>
              <a:spLocks noChangeArrowheads="1"/>
            </p:cNvSpPr>
            <p:nvPr/>
          </p:nvSpPr>
          <p:spPr bwMode="auto">
            <a:xfrm>
              <a:off x="2360"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5" name="Oval 31"/>
            <p:cNvSpPr>
              <a:spLocks noChangeArrowheads="1"/>
            </p:cNvSpPr>
            <p:nvPr/>
          </p:nvSpPr>
          <p:spPr bwMode="auto">
            <a:xfrm>
              <a:off x="2477" y="3"/>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6" name="Oval 32"/>
            <p:cNvSpPr>
              <a:spLocks noChangeArrowheads="1"/>
            </p:cNvSpPr>
            <p:nvPr/>
          </p:nvSpPr>
          <p:spPr bwMode="auto">
            <a:xfrm>
              <a:off x="2594" y="4"/>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7" name="Oval 33"/>
            <p:cNvSpPr>
              <a:spLocks noChangeArrowheads="1"/>
            </p:cNvSpPr>
            <p:nvPr/>
          </p:nvSpPr>
          <p:spPr bwMode="auto">
            <a:xfrm>
              <a:off x="2711" y="2"/>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8" name="Oval 34"/>
            <p:cNvSpPr>
              <a:spLocks noChangeArrowheads="1"/>
            </p:cNvSpPr>
            <p:nvPr/>
          </p:nvSpPr>
          <p:spPr bwMode="auto">
            <a:xfrm>
              <a:off x="2835" y="7"/>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79" name="Oval 35"/>
            <p:cNvSpPr>
              <a:spLocks noChangeArrowheads="1"/>
            </p:cNvSpPr>
            <p:nvPr/>
          </p:nvSpPr>
          <p:spPr bwMode="auto">
            <a:xfrm>
              <a:off x="2952" y="5"/>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0" name="Oval 36"/>
            <p:cNvSpPr>
              <a:spLocks noChangeArrowheads="1"/>
            </p:cNvSpPr>
            <p:nvPr/>
          </p:nvSpPr>
          <p:spPr bwMode="auto">
            <a:xfrm>
              <a:off x="3069" y="6"/>
              <a:ext cx="93"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1" name="Oval 37"/>
            <p:cNvSpPr>
              <a:spLocks noChangeArrowheads="1"/>
            </p:cNvSpPr>
            <p:nvPr/>
          </p:nvSpPr>
          <p:spPr bwMode="auto">
            <a:xfrm>
              <a:off x="3186" y="4"/>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2" name="Oval 38"/>
            <p:cNvSpPr>
              <a:spLocks noChangeArrowheads="1"/>
            </p:cNvSpPr>
            <p:nvPr/>
          </p:nvSpPr>
          <p:spPr bwMode="auto">
            <a:xfrm>
              <a:off x="3303" y="5"/>
              <a:ext cx="92" cy="84"/>
            </a:xfrm>
            <a:prstGeom prst="ellipse">
              <a:avLst/>
            </a:prstGeom>
            <a:solidFill>
              <a:srgbClr val="3D76C1">
                <a:alpha val="79999"/>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3" name="Oval 39"/>
            <p:cNvSpPr>
              <a:spLocks noChangeArrowheads="1"/>
            </p:cNvSpPr>
            <p:nvPr/>
          </p:nvSpPr>
          <p:spPr bwMode="auto">
            <a:xfrm>
              <a:off x="0"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4" name="Oval 40"/>
            <p:cNvSpPr>
              <a:spLocks noChangeArrowheads="1"/>
            </p:cNvSpPr>
            <p:nvPr/>
          </p:nvSpPr>
          <p:spPr bwMode="auto">
            <a:xfrm>
              <a:off x="117"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5" name="Oval 41"/>
            <p:cNvSpPr>
              <a:spLocks noChangeArrowheads="1"/>
            </p:cNvSpPr>
            <p:nvPr/>
          </p:nvSpPr>
          <p:spPr bwMode="auto">
            <a:xfrm>
              <a:off x="234"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6" name="Oval 42"/>
            <p:cNvSpPr>
              <a:spLocks noChangeArrowheads="1"/>
            </p:cNvSpPr>
            <p:nvPr/>
          </p:nvSpPr>
          <p:spPr bwMode="auto">
            <a:xfrm>
              <a:off x="351" y="123"/>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7" name="Oval 43"/>
            <p:cNvSpPr>
              <a:spLocks noChangeArrowheads="1"/>
            </p:cNvSpPr>
            <p:nvPr/>
          </p:nvSpPr>
          <p:spPr bwMode="auto">
            <a:xfrm>
              <a:off x="467"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8" name="Oval 44"/>
            <p:cNvSpPr>
              <a:spLocks noChangeArrowheads="1"/>
            </p:cNvSpPr>
            <p:nvPr/>
          </p:nvSpPr>
          <p:spPr bwMode="auto">
            <a:xfrm>
              <a:off x="584"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89" name="Oval 45"/>
            <p:cNvSpPr>
              <a:spLocks noChangeArrowheads="1"/>
            </p:cNvSpPr>
            <p:nvPr/>
          </p:nvSpPr>
          <p:spPr bwMode="auto">
            <a:xfrm>
              <a:off x="709"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0" name="Oval 46"/>
            <p:cNvSpPr>
              <a:spLocks noChangeArrowheads="1"/>
            </p:cNvSpPr>
            <p:nvPr/>
          </p:nvSpPr>
          <p:spPr bwMode="auto">
            <a:xfrm>
              <a:off x="826"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1" name="Oval 47"/>
            <p:cNvSpPr>
              <a:spLocks noChangeArrowheads="1"/>
            </p:cNvSpPr>
            <p:nvPr/>
          </p:nvSpPr>
          <p:spPr bwMode="auto">
            <a:xfrm>
              <a:off x="943"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2" name="Oval 48"/>
            <p:cNvSpPr>
              <a:spLocks noChangeArrowheads="1"/>
            </p:cNvSpPr>
            <p:nvPr/>
          </p:nvSpPr>
          <p:spPr bwMode="auto">
            <a:xfrm>
              <a:off x="1059"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3" name="Oval 49"/>
            <p:cNvSpPr>
              <a:spLocks noChangeArrowheads="1"/>
            </p:cNvSpPr>
            <p:nvPr/>
          </p:nvSpPr>
          <p:spPr bwMode="auto">
            <a:xfrm>
              <a:off x="1176"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4" name="Oval 50"/>
            <p:cNvSpPr>
              <a:spLocks noChangeArrowheads="1"/>
            </p:cNvSpPr>
            <p:nvPr/>
          </p:nvSpPr>
          <p:spPr bwMode="auto">
            <a:xfrm>
              <a:off x="1293" y="120"/>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5" name="Oval 51"/>
            <p:cNvSpPr>
              <a:spLocks noChangeArrowheads="1"/>
            </p:cNvSpPr>
            <p:nvPr/>
          </p:nvSpPr>
          <p:spPr bwMode="auto">
            <a:xfrm>
              <a:off x="1418"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6" name="Oval 52"/>
            <p:cNvSpPr>
              <a:spLocks noChangeArrowheads="1"/>
            </p:cNvSpPr>
            <p:nvPr/>
          </p:nvSpPr>
          <p:spPr bwMode="auto">
            <a:xfrm>
              <a:off x="1534"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7" name="Oval 53"/>
            <p:cNvSpPr>
              <a:spLocks noChangeArrowheads="1"/>
            </p:cNvSpPr>
            <p:nvPr/>
          </p:nvSpPr>
          <p:spPr bwMode="auto">
            <a:xfrm>
              <a:off x="1651"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8" name="Oval 54"/>
            <p:cNvSpPr>
              <a:spLocks noChangeArrowheads="1"/>
            </p:cNvSpPr>
            <p:nvPr/>
          </p:nvSpPr>
          <p:spPr bwMode="auto">
            <a:xfrm>
              <a:off x="1768" y="122"/>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099" name="Oval 55"/>
            <p:cNvSpPr>
              <a:spLocks noChangeArrowheads="1"/>
            </p:cNvSpPr>
            <p:nvPr/>
          </p:nvSpPr>
          <p:spPr bwMode="auto">
            <a:xfrm>
              <a:off x="1885"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0" name="Oval 56"/>
            <p:cNvSpPr>
              <a:spLocks noChangeArrowheads="1"/>
            </p:cNvSpPr>
            <p:nvPr/>
          </p:nvSpPr>
          <p:spPr bwMode="auto">
            <a:xfrm>
              <a:off x="2002" y="121"/>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1" name="Oval 57"/>
            <p:cNvSpPr>
              <a:spLocks noChangeArrowheads="1"/>
            </p:cNvSpPr>
            <p:nvPr/>
          </p:nvSpPr>
          <p:spPr bwMode="auto">
            <a:xfrm>
              <a:off x="2126"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2" name="Oval 58"/>
            <p:cNvSpPr>
              <a:spLocks noChangeArrowheads="1"/>
            </p:cNvSpPr>
            <p:nvPr/>
          </p:nvSpPr>
          <p:spPr bwMode="auto">
            <a:xfrm>
              <a:off x="2243"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3" name="Oval 59"/>
            <p:cNvSpPr>
              <a:spLocks noChangeArrowheads="1"/>
            </p:cNvSpPr>
            <p:nvPr/>
          </p:nvSpPr>
          <p:spPr bwMode="auto">
            <a:xfrm>
              <a:off x="2360"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4" name="Oval 60"/>
            <p:cNvSpPr>
              <a:spLocks noChangeArrowheads="1"/>
            </p:cNvSpPr>
            <p:nvPr/>
          </p:nvSpPr>
          <p:spPr bwMode="auto">
            <a:xfrm>
              <a:off x="2477" y="123"/>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5" name="Oval 61"/>
            <p:cNvSpPr>
              <a:spLocks noChangeArrowheads="1"/>
            </p:cNvSpPr>
            <p:nvPr/>
          </p:nvSpPr>
          <p:spPr bwMode="auto">
            <a:xfrm>
              <a:off x="2594" y="124"/>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6" name="Oval 62"/>
            <p:cNvSpPr>
              <a:spLocks noChangeArrowheads="1"/>
            </p:cNvSpPr>
            <p:nvPr/>
          </p:nvSpPr>
          <p:spPr bwMode="auto">
            <a:xfrm>
              <a:off x="2711" y="122"/>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7" name="Oval 63"/>
            <p:cNvSpPr>
              <a:spLocks noChangeArrowheads="1"/>
            </p:cNvSpPr>
            <p:nvPr/>
          </p:nvSpPr>
          <p:spPr bwMode="auto">
            <a:xfrm>
              <a:off x="2835" y="127"/>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8" name="Oval 64"/>
            <p:cNvSpPr>
              <a:spLocks noChangeArrowheads="1"/>
            </p:cNvSpPr>
            <p:nvPr/>
          </p:nvSpPr>
          <p:spPr bwMode="auto">
            <a:xfrm>
              <a:off x="2952" y="125"/>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09" name="Oval 65"/>
            <p:cNvSpPr>
              <a:spLocks noChangeArrowheads="1"/>
            </p:cNvSpPr>
            <p:nvPr/>
          </p:nvSpPr>
          <p:spPr bwMode="auto">
            <a:xfrm>
              <a:off x="3069" y="126"/>
              <a:ext cx="93"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0" name="Oval 66"/>
            <p:cNvSpPr>
              <a:spLocks noChangeArrowheads="1"/>
            </p:cNvSpPr>
            <p:nvPr/>
          </p:nvSpPr>
          <p:spPr bwMode="auto">
            <a:xfrm>
              <a:off x="3186" y="124"/>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1" name="Oval 67"/>
            <p:cNvSpPr>
              <a:spLocks noChangeArrowheads="1"/>
            </p:cNvSpPr>
            <p:nvPr/>
          </p:nvSpPr>
          <p:spPr bwMode="auto">
            <a:xfrm>
              <a:off x="3303" y="125"/>
              <a:ext cx="92" cy="84"/>
            </a:xfrm>
            <a:prstGeom prst="ellipse">
              <a:avLst/>
            </a:prstGeom>
            <a:solidFill>
              <a:srgbClr val="3D76C1">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2" name="Oval 68"/>
            <p:cNvSpPr>
              <a:spLocks noChangeArrowheads="1"/>
            </p:cNvSpPr>
            <p:nvPr/>
          </p:nvSpPr>
          <p:spPr bwMode="auto">
            <a:xfrm>
              <a:off x="234"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3" name="Oval 69"/>
            <p:cNvSpPr>
              <a:spLocks noChangeArrowheads="1"/>
            </p:cNvSpPr>
            <p:nvPr/>
          </p:nvSpPr>
          <p:spPr bwMode="auto">
            <a:xfrm>
              <a:off x="351"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4" name="Oval 70"/>
            <p:cNvSpPr>
              <a:spLocks noChangeArrowheads="1"/>
            </p:cNvSpPr>
            <p:nvPr/>
          </p:nvSpPr>
          <p:spPr bwMode="auto">
            <a:xfrm>
              <a:off x="467"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5" name="Oval 71"/>
            <p:cNvSpPr>
              <a:spLocks noChangeArrowheads="1"/>
            </p:cNvSpPr>
            <p:nvPr/>
          </p:nvSpPr>
          <p:spPr bwMode="auto">
            <a:xfrm>
              <a:off x="584"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6" name="Oval 72"/>
            <p:cNvSpPr>
              <a:spLocks noChangeArrowheads="1"/>
            </p:cNvSpPr>
            <p:nvPr/>
          </p:nvSpPr>
          <p:spPr bwMode="auto">
            <a:xfrm>
              <a:off x="701"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7" name="Oval 73"/>
            <p:cNvSpPr>
              <a:spLocks noChangeArrowheads="1"/>
            </p:cNvSpPr>
            <p:nvPr/>
          </p:nvSpPr>
          <p:spPr bwMode="auto">
            <a:xfrm>
              <a:off x="818"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8" name="Oval 74"/>
            <p:cNvSpPr>
              <a:spLocks noChangeArrowheads="1"/>
            </p:cNvSpPr>
            <p:nvPr/>
          </p:nvSpPr>
          <p:spPr bwMode="auto">
            <a:xfrm>
              <a:off x="943"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19" name="Oval 75"/>
            <p:cNvSpPr>
              <a:spLocks noChangeArrowheads="1"/>
            </p:cNvSpPr>
            <p:nvPr/>
          </p:nvSpPr>
          <p:spPr bwMode="auto">
            <a:xfrm>
              <a:off x="1059"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0" name="Oval 76"/>
            <p:cNvSpPr>
              <a:spLocks noChangeArrowheads="1"/>
            </p:cNvSpPr>
            <p:nvPr/>
          </p:nvSpPr>
          <p:spPr bwMode="auto">
            <a:xfrm>
              <a:off x="1176"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1" name="Oval 77"/>
            <p:cNvSpPr>
              <a:spLocks noChangeArrowheads="1"/>
            </p:cNvSpPr>
            <p:nvPr/>
          </p:nvSpPr>
          <p:spPr bwMode="auto">
            <a:xfrm>
              <a:off x="1293"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2" name="Oval 78"/>
            <p:cNvSpPr>
              <a:spLocks noChangeArrowheads="1"/>
            </p:cNvSpPr>
            <p:nvPr/>
          </p:nvSpPr>
          <p:spPr bwMode="auto">
            <a:xfrm>
              <a:off x="1410"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3" name="Oval 79"/>
            <p:cNvSpPr>
              <a:spLocks noChangeArrowheads="1"/>
            </p:cNvSpPr>
            <p:nvPr/>
          </p:nvSpPr>
          <p:spPr bwMode="auto">
            <a:xfrm>
              <a:off x="1527" y="249"/>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4" name="Oval 80"/>
            <p:cNvSpPr>
              <a:spLocks noChangeArrowheads="1"/>
            </p:cNvSpPr>
            <p:nvPr/>
          </p:nvSpPr>
          <p:spPr bwMode="auto">
            <a:xfrm>
              <a:off x="1651"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5" name="Oval 81"/>
            <p:cNvSpPr>
              <a:spLocks noChangeArrowheads="1"/>
            </p:cNvSpPr>
            <p:nvPr/>
          </p:nvSpPr>
          <p:spPr bwMode="auto">
            <a:xfrm>
              <a:off x="1768" y="252"/>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6" name="Oval 82"/>
            <p:cNvSpPr>
              <a:spLocks noChangeArrowheads="1"/>
            </p:cNvSpPr>
            <p:nvPr/>
          </p:nvSpPr>
          <p:spPr bwMode="auto">
            <a:xfrm>
              <a:off x="1885"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7" name="Oval 83"/>
            <p:cNvSpPr>
              <a:spLocks noChangeArrowheads="1"/>
            </p:cNvSpPr>
            <p:nvPr/>
          </p:nvSpPr>
          <p:spPr bwMode="auto">
            <a:xfrm>
              <a:off x="2002"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8" name="Oval 84"/>
            <p:cNvSpPr>
              <a:spLocks noChangeArrowheads="1"/>
            </p:cNvSpPr>
            <p:nvPr/>
          </p:nvSpPr>
          <p:spPr bwMode="auto">
            <a:xfrm>
              <a:off x="2119"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29" name="Oval 85"/>
            <p:cNvSpPr>
              <a:spLocks noChangeArrowheads="1"/>
            </p:cNvSpPr>
            <p:nvPr/>
          </p:nvSpPr>
          <p:spPr bwMode="auto">
            <a:xfrm>
              <a:off x="2236" y="250"/>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0" name="Oval 86"/>
            <p:cNvSpPr>
              <a:spLocks noChangeArrowheads="1"/>
            </p:cNvSpPr>
            <p:nvPr/>
          </p:nvSpPr>
          <p:spPr bwMode="auto">
            <a:xfrm>
              <a:off x="2360" y="255"/>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1" name="Oval 87"/>
            <p:cNvSpPr>
              <a:spLocks noChangeArrowheads="1"/>
            </p:cNvSpPr>
            <p:nvPr/>
          </p:nvSpPr>
          <p:spPr bwMode="auto">
            <a:xfrm>
              <a:off x="2477"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2" name="Oval 88"/>
            <p:cNvSpPr>
              <a:spLocks noChangeArrowheads="1"/>
            </p:cNvSpPr>
            <p:nvPr/>
          </p:nvSpPr>
          <p:spPr bwMode="auto">
            <a:xfrm>
              <a:off x="2594"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3" name="Oval 89"/>
            <p:cNvSpPr>
              <a:spLocks noChangeArrowheads="1"/>
            </p:cNvSpPr>
            <p:nvPr/>
          </p:nvSpPr>
          <p:spPr bwMode="auto">
            <a:xfrm>
              <a:off x="2711" y="252"/>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4" name="Oval 90"/>
            <p:cNvSpPr>
              <a:spLocks noChangeArrowheads="1"/>
            </p:cNvSpPr>
            <p:nvPr/>
          </p:nvSpPr>
          <p:spPr bwMode="auto">
            <a:xfrm>
              <a:off x="2828" y="253"/>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5" name="Oval 91"/>
            <p:cNvSpPr>
              <a:spLocks noChangeArrowheads="1"/>
            </p:cNvSpPr>
            <p:nvPr/>
          </p:nvSpPr>
          <p:spPr bwMode="auto">
            <a:xfrm>
              <a:off x="2944" y="251"/>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6" name="Oval 92"/>
            <p:cNvSpPr>
              <a:spLocks noChangeArrowheads="1"/>
            </p:cNvSpPr>
            <p:nvPr/>
          </p:nvSpPr>
          <p:spPr bwMode="auto">
            <a:xfrm>
              <a:off x="3069" y="256"/>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7" name="Oval 93"/>
            <p:cNvSpPr>
              <a:spLocks noChangeArrowheads="1"/>
            </p:cNvSpPr>
            <p:nvPr/>
          </p:nvSpPr>
          <p:spPr bwMode="auto">
            <a:xfrm>
              <a:off x="3186" y="254"/>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8" name="Oval 94"/>
            <p:cNvSpPr>
              <a:spLocks noChangeArrowheads="1"/>
            </p:cNvSpPr>
            <p:nvPr/>
          </p:nvSpPr>
          <p:spPr bwMode="auto">
            <a:xfrm>
              <a:off x="3303" y="255"/>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39" name="Oval 95"/>
            <p:cNvSpPr>
              <a:spLocks noChangeArrowheads="1"/>
            </p:cNvSpPr>
            <p:nvPr/>
          </p:nvSpPr>
          <p:spPr bwMode="auto">
            <a:xfrm>
              <a:off x="3420" y="253"/>
              <a:ext cx="92"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0" name="Oval 96"/>
            <p:cNvSpPr>
              <a:spLocks noChangeArrowheads="1"/>
            </p:cNvSpPr>
            <p:nvPr/>
          </p:nvSpPr>
          <p:spPr bwMode="auto">
            <a:xfrm>
              <a:off x="3536" y="254"/>
              <a:ext cx="93" cy="84"/>
            </a:xfrm>
            <a:prstGeom prst="ellipse">
              <a:avLst/>
            </a:prstGeom>
            <a:solidFill>
              <a:srgbClr val="3D76C1">
                <a:alpha val="29803"/>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1" name="Oval 97"/>
            <p:cNvSpPr>
              <a:spLocks noChangeArrowheads="1"/>
            </p:cNvSpPr>
            <p:nvPr/>
          </p:nvSpPr>
          <p:spPr bwMode="auto">
            <a:xfrm>
              <a:off x="476" y="371"/>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2" name="Oval 98"/>
            <p:cNvSpPr>
              <a:spLocks noChangeArrowheads="1"/>
            </p:cNvSpPr>
            <p:nvPr/>
          </p:nvSpPr>
          <p:spPr bwMode="auto">
            <a:xfrm>
              <a:off x="593"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3" name="Oval 99"/>
            <p:cNvSpPr>
              <a:spLocks noChangeArrowheads="1"/>
            </p:cNvSpPr>
            <p:nvPr/>
          </p:nvSpPr>
          <p:spPr bwMode="auto">
            <a:xfrm>
              <a:off x="710" y="370"/>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4" name="Oval 100"/>
            <p:cNvSpPr>
              <a:spLocks noChangeArrowheads="1"/>
            </p:cNvSpPr>
            <p:nvPr/>
          </p:nvSpPr>
          <p:spPr bwMode="auto">
            <a:xfrm>
              <a:off x="827"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5" name="Oval 101"/>
            <p:cNvSpPr>
              <a:spLocks noChangeArrowheads="1"/>
            </p:cNvSpPr>
            <p:nvPr/>
          </p:nvSpPr>
          <p:spPr bwMode="auto">
            <a:xfrm>
              <a:off x="944" y="369"/>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6" name="Oval 102"/>
            <p:cNvSpPr>
              <a:spLocks noChangeArrowheads="1"/>
            </p:cNvSpPr>
            <p:nvPr/>
          </p:nvSpPr>
          <p:spPr bwMode="auto">
            <a:xfrm>
              <a:off x="1060"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7" name="Oval 103"/>
            <p:cNvSpPr>
              <a:spLocks noChangeArrowheads="1"/>
            </p:cNvSpPr>
            <p:nvPr/>
          </p:nvSpPr>
          <p:spPr bwMode="auto">
            <a:xfrm>
              <a:off x="1185" y="369"/>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8" name="Oval 104"/>
            <p:cNvSpPr>
              <a:spLocks noChangeArrowheads="1"/>
            </p:cNvSpPr>
            <p:nvPr/>
          </p:nvSpPr>
          <p:spPr bwMode="auto">
            <a:xfrm>
              <a:off x="1302" y="367"/>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49" name="Oval 105"/>
            <p:cNvSpPr>
              <a:spLocks noChangeArrowheads="1"/>
            </p:cNvSpPr>
            <p:nvPr/>
          </p:nvSpPr>
          <p:spPr bwMode="auto">
            <a:xfrm>
              <a:off x="1419"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0" name="Oval 106"/>
            <p:cNvSpPr>
              <a:spLocks noChangeArrowheads="1"/>
            </p:cNvSpPr>
            <p:nvPr/>
          </p:nvSpPr>
          <p:spPr bwMode="auto">
            <a:xfrm>
              <a:off x="1536" y="366"/>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1" name="Oval 107"/>
            <p:cNvSpPr>
              <a:spLocks noChangeArrowheads="1"/>
            </p:cNvSpPr>
            <p:nvPr/>
          </p:nvSpPr>
          <p:spPr bwMode="auto">
            <a:xfrm>
              <a:off x="1652" y="367"/>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2" name="Oval 108"/>
            <p:cNvSpPr>
              <a:spLocks noChangeArrowheads="1"/>
            </p:cNvSpPr>
            <p:nvPr/>
          </p:nvSpPr>
          <p:spPr bwMode="auto">
            <a:xfrm>
              <a:off x="1769" y="365"/>
              <a:ext cx="93"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3" name="Oval 109"/>
            <p:cNvSpPr>
              <a:spLocks noChangeArrowheads="1"/>
            </p:cNvSpPr>
            <p:nvPr/>
          </p:nvSpPr>
          <p:spPr bwMode="auto">
            <a:xfrm>
              <a:off x="1894" y="370"/>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4" name="Oval 110"/>
            <p:cNvSpPr>
              <a:spLocks noChangeArrowheads="1"/>
            </p:cNvSpPr>
            <p:nvPr/>
          </p:nvSpPr>
          <p:spPr bwMode="auto">
            <a:xfrm>
              <a:off x="2011" y="368"/>
              <a:ext cx="92" cy="84"/>
            </a:xfrm>
            <a:prstGeom prst="ellipse">
              <a:avLst/>
            </a:prstGeom>
            <a:solidFill>
              <a:srgbClr val="3D76C1">
                <a:alpha val="20000"/>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5" name="Oval 111"/>
            <p:cNvSpPr>
              <a:spLocks noChangeArrowheads="1"/>
            </p:cNvSpPr>
            <p:nvPr/>
          </p:nvSpPr>
          <p:spPr bwMode="auto">
            <a:xfrm>
              <a:off x="485" y="491"/>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6" name="Oval 112"/>
            <p:cNvSpPr>
              <a:spLocks noChangeArrowheads="1"/>
            </p:cNvSpPr>
            <p:nvPr/>
          </p:nvSpPr>
          <p:spPr bwMode="auto">
            <a:xfrm>
              <a:off x="602" y="489"/>
              <a:ext cx="92"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7" name="Oval 113"/>
            <p:cNvSpPr>
              <a:spLocks noChangeArrowheads="1"/>
            </p:cNvSpPr>
            <p:nvPr/>
          </p:nvSpPr>
          <p:spPr bwMode="auto">
            <a:xfrm>
              <a:off x="1060" y="486"/>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sp>
          <p:nvSpPr>
            <p:cNvPr id="2158" name="Oval 114"/>
            <p:cNvSpPr>
              <a:spLocks noChangeArrowheads="1"/>
            </p:cNvSpPr>
            <p:nvPr/>
          </p:nvSpPr>
          <p:spPr bwMode="auto">
            <a:xfrm>
              <a:off x="1200" y="485"/>
              <a:ext cx="93" cy="84"/>
            </a:xfrm>
            <a:prstGeom prst="ellipse">
              <a:avLst/>
            </a:prstGeom>
            <a:solidFill>
              <a:srgbClr val="3D9CCD">
                <a:alpha val="9804"/>
              </a:srgbClr>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sz="2400">
                  <a:solidFill>
                    <a:schemeClr val="tx1"/>
                  </a:solidFill>
                  <a:latin typeface="黑体" panose="02010609060101010101" pitchFamily="49" charset="-122"/>
                  <a:ea typeface="黑体" panose="02010609060101010101" pitchFamily="49" charset="-122"/>
                </a:defRPr>
              </a:lvl1pPr>
              <a:lvl2pPr marL="742950" indent="-285750" eaLnBrk="0" hangingPunct="0">
                <a:defRPr sz="2400">
                  <a:solidFill>
                    <a:schemeClr val="tx1"/>
                  </a:solidFill>
                  <a:latin typeface="黑体" panose="02010609060101010101" pitchFamily="49" charset="-122"/>
                  <a:ea typeface="黑体" panose="02010609060101010101" pitchFamily="49" charset="-122"/>
                </a:defRPr>
              </a:lvl2pPr>
              <a:lvl3pPr marL="1143000" indent="-228600" eaLnBrk="0" hangingPunct="0">
                <a:defRPr sz="2400">
                  <a:solidFill>
                    <a:schemeClr val="tx1"/>
                  </a:solidFill>
                  <a:latin typeface="黑体" panose="02010609060101010101" pitchFamily="49" charset="-122"/>
                  <a:ea typeface="黑体" panose="02010609060101010101" pitchFamily="49" charset="-122"/>
                </a:defRPr>
              </a:lvl3pPr>
              <a:lvl4pPr marL="1600200" indent="-228600" eaLnBrk="0" hangingPunct="0">
                <a:defRPr sz="2400">
                  <a:solidFill>
                    <a:schemeClr val="tx1"/>
                  </a:solidFill>
                  <a:latin typeface="黑体" panose="02010609060101010101" pitchFamily="49" charset="-122"/>
                  <a:ea typeface="黑体" panose="02010609060101010101" pitchFamily="49" charset="-122"/>
                </a:defRPr>
              </a:lvl4pPr>
              <a:lvl5pPr marL="2057400" indent="-228600" eaLnBrk="0" hangingPunct="0">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eaLnBrk="1" latinLnBrk="1" hangingPunct="1">
                <a:defRPr/>
              </a:pPr>
              <a:endParaRPr lang="zh-TW" altLang="en-US" sz="1350">
                <a:latin typeface="Gulim" panose="020B0600000101010101" pitchFamily="34" charset="-127"/>
                <a:ea typeface="Gulim" panose="020B0600000101010101" pitchFamily="34" charset="-127"/>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latinLnBrk="1" hangingPunct="0">
        <a:spcBef>
          <a:spcPct val="0"/>
        </a:spcBef>
        <a:spcAft>
          <a:spcPct val="0"/>
        </a:spcAft>
        <a:defRPr sz="2700" b="1">
          <a:solidFill>
            <a:schemeClr val="tx2"/>
          </a:solidFill>
          <a:latin typeface="+mj-lt"/>
          <a:ea typeface="+mj-ea"/>
          <a:cs typeface="+mj-cs"/>
        </a:defRPr>
      </a:lvl1pPr>
      <a:lvl2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2pPr>
      <a:lvl3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3pPr>
      <a:lvl4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4pPr>
      <a:lvl5pPr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5pPr>
      <a:lvl6pPr marL="3429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6pPr>
      <a:lvl7pPr marL="6858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7pPr>
      <a:lvl8pPr marL="10287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8pPr>
      <a:lvl9pPr marL="1371600" algn="ctr" rtl="0" eaLnBrk="0" fontAlgn="base" latinLnBrk="1" hangingPunct="0">
        <a:spcBef>
          <a:spcPct val="0"/>
        </a:spcBef>
        <a:spcAft>
          <a:spcPct val="0"/>
        </a:spcAft>
        <a:defRPr sz="2700" b="1">
          <a:solidFill>
            <a:schemeClr val="tx2"/>
          </a:solidFill>
          <a:latin typeface="Gulim" panose="020B0600000101010101" pitchFamily="34" charset="-127"/>
          <a:ea typeface="Gulim" panose="020B0600000101010101" pitchFamily="34" charset="-127"/>
        </a:defRPr>
      </a:lvl9pPr>
    </p:titleStyle>
    <p:bodyStyle>
      <a:lvl1pPr marL="335280" indent="-335280" algn="l" rtl="0" eaLnBrk="0" fontAlgn="base" latinLnBrk="1" hangingPunct="0">
        <a:spcBef>
          <a:spcPct val="20000"/>
        </a:spcBef>
        <a:spcAft>
          <a:spcPct val="0"/>
        </a:spcAft>
        <a:buClr>
          <a:schemeClr val="accent1"/>
        </a:buClr>
        <a:buFont typeface="Wingdings" panose="05000000000000000000" pitchFamily="2" charset="2"/>
        <a:buChar char="v"/>
        <a:defRPr sz="2200">
          <a:solidFill>
            <a:schemeClr val="tx1"/>
          </a:solidFill>
          <a:latin typeface="+mn-lt"/>
          <a:ea typeface="+mn-ea"/>
          <a:cs typeface="+mn-cs"/>
        </a:defRPr>
      </a:lvl1pPr>
      <a:lvl2pPr marL="666750" indent="-328930" algn="l" rtl="0" eaLnBrk="0" fontAlgn="base" latinLnBrk="1" hangingPunct="0">
        <a:spcBef>
          <a:spcPct val="20000"/>
        </a:spcBef>
        <a:spcAft>
          <a:spcPct val="0"/>
        </a:spcAft>
        <a:buClr>
          <a:schemeClr val="hlink"/>
        </a:buClr>
        <a:buSzPct val="80000"/>
        <a:buFont typeface="Wingdings" panose="05000000000000000000" pitchFamily="2" charset="2"/>
        <a:buChar char="v"/>
        <a:defRPr sz="1900">
          <a:solidFill>
            <a:schemeClr val="tx1"/>
          </a:solidFill>
          <a:latin typeface="+mn-lt"/>
          <a:ea typeface="+mn-ea"/>
        </a:defRPr>
      </a:lvl2pPr>
      <a:lvl3pPr marL="970280" indent="-301625" algn="l" rtl="0" eaLnBrk="0" fontAlgn="base" latinLnBrk="1" hangingPunct="0">
        <a:spcBef>
          <a:spcPct val="20000"/>
        </a:spcBef>
        <a:spcAft>
          <a:spcPct val="0"/>
        </a:spcAft>
        <a:buClr>
          <a:schemeClr val="accent1"/>
        </a:buClr>
        <a:buSzPct val="80000"/>
        <a:buFont typeface="Wingdings" panose="05000000000000000000" pitchFamily="2" charset="2"/>
        <a:buChar char="v"/>
        <a:defRPr sz="1600">
          <a:solidFill>
            <a:schemeClr val="tx1"/>
          </a:solidFill>
          <a:latin typeface="+mn-lt"/>
          <a:ea typeface="+mn-ea"/>
        </a:defRPr>
      </a:lvl3pPr>
      <a:lvl4pPr marL="1260475" indent="-288925" algn="l" rtl="0" eaLnBrk="0" fontAlgn="base" latinLnBrk="1" hangingPunct="0">
        <a:spcBef>
          <a:spcPct val="20000"/>
        </a:spcBef>
        <a:spcAft>
          <a:spcPct val="0"/>
        </a:spcAft>
        <a:buClr>
          <a:schemeClr val="hlink"/>
        </a:buClr>
        <a:buSzPct val="80000"/>
        <a:buFont typeface="Wingdings" panose="05000000000000000000" pitchFamily="2" charset="2"/>
        <a:buChar char="v"/>
        <a:defRPr sz="1500">
          <a:solidFill>
            <a:schemeClr val="tx1"/>
          </a:solidFill>
          <a:latin typeface="+mn-lt"/>
          <a:ea typeface="+mn-ea"/>
        </a:defRPr>
      </a:lvl4pPr>
      <a:lvl5pPr marL="15525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5pPr>
      <a:lvl6pPr marL="18954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6pPr>
      <a:lvl7pPr marL="22383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7pPr>
      <a:lvl8pPr marL="25812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8pPr>
      <a:lvl9pPr marL="2924175" indent="-290830" algn="l" rtl="0" eaLnBrk="0" fontAlgn="base" latinLnBrk="1" hangingPunct="0">
        <a:spcBef>
          <a:spcPct val="20000"/>
        </a:spcBef>
        <a:spcAft>
          <a:spcPct val="0"/>
        </a:spcAft>
        <a:buClr>
          <a:schemeClr val="accent1"/>
        </a:buClr>
        <a:buSzPct val="80000"/>
        <a:buFont typeface="Wingdings" panose="05000000000000000000" pitchFamily="2" charset="2"/>
        <a:buChar char="v"/>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9.emf"/></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12.wmf"/><Relationship Id="rId1"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4.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6.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7.emf"/><Relationship Id="rId1"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18.emf"/><Relationship Id="rId1"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9.emf"/><Relationship Id="rId1" Type="http://schemas.openxmlformats.org/officeDocument/2006/relationships/oleObject" Target="../embeddings/oleObject6.bin"/></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20.e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7.xml"/><Relationship Id="rId2" Type="http://schemas.openxmlformats.org/officeDocument/2006/relationships/image" Target="../media/image21.emf"/><Relationship Id="rId1" Type="http://schemas.openxmlformats.org/officeDocument/2006/relationships/oleObject" Target="../embeddings/oleObject8.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vmlDrawing" Target="../drawings/vmlDrawing9.vml"/><Relationship Id="rId4" Type="http://schemas.openxmlformats.org/officeDocument/2006/relationships/slideLayout" Target="../slideLayouts/slideLayout7.xml"/><Relationship Id="rId3" Type="http://schemas.openxmlformats.org/officeDocument/2006/relationships/tags" Target="../tags/tag2.xml"/><Relationship Id="rId2" Type="http://schemas.openxmlformats.org/officeDocument/2006/relationships/image" Target="../media/image25.emf"/><Relationship Id="rId1" Type="http://schemas.openxmlformats.org/officeDocument/2006/relationships/oleObject" Target="../embeddings/oleObject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xml"/><Relationship Id="rId1"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703388" y="2924175"/>
            <a:ext cx="878522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latinLnBrk="1">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1.1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数据库及其系统概念</a:t>
            </a:r>
            <a:endPar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ChangeArrowheads="1"/>
          </p:cNvSpPr>
          <p:nvPr/>
        </p:nvSpPr>
        <p:spPr bwMode="auto">
          <a:xfrm>
            <a:off x="2590800" y="4572000"/>
            <a:ext cx="5105400" cy="685800"/>
          </a:xfrm>
          <a:prstGeom prst="rect">
            <a:avLst/>
          </a:prstGeom>
          <a:gradFill rotWithShape="0">
            <a:gsLst>
              <a:gs pos="0">
                <a:srgbClr val="CCFFCC"/>
              </a:gs>
              <a:gs pos="100000">
                <a:srgbClr val="CCFFCC">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CCFFCC"/>
            </a:extrusionClr>
            <a:contourClr>
              <a:srgbClr val="CCFFCC"/>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6659" name="Rectangle 3"/>
          <p:cNvSpPr>
            <a:spLocks noChangeArrowheads="1"/>
          </p:cNvSpPr>
          <p:nvPr/>
        </p:nvSpPr>
        <p:spPr bwMode="auto">
          <a:xfrm>
            <a:off x="2743200" y="4038600"/>
            <a:ext cx="4495800" cy="533400"/>
          </a:xfrm>
          <a:prstGeom prst="rect">
            <a:avLst/>
          </a:prstGeom>
          <a:gradFill rotWithShape="0">
            <a:gsLst>
              <a:gs pos="0">
                <a:srgbClr val="66FF99"/>
              </a:gs>
              <a:gs pos="100000">
                <a:srgbClr val="66FF99">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66FF99"/>
            </a:extrusionClr>
            <a:contourClr>
              <a:srgbClr val="66FF99"/>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buFontTx/>
              <a:buChar char="•"/>
            </a:pPr>
            <a:endParaRPr kumimoji="1" lang="zh-CN" altLang="zh-CN" sz="2000">
              <a:solidFill>
                <a:srgbClr val="FFFFFF"/>
              </a:solidFill>
              <a:latin typeface="楷体_GB2312" pitchFamily="49" charset="-122"/>
              <a:ea typeface="楷体_GB2312" pitchFamily="49" charset="-122"/>
            </a:endParaRPr>
          </a:p>
        </p:txBody>
      </p:sp>
      <p:sp>
        <p:nvSpPr>
          <p:cNvPr id="326660" name="Rectangle 4"/>
          <p:cNvSpPr>
            <a:spLocks noChangeArrowheads="1"/>
          </p:cNvSpPr>
          <p:nvPr/>
        </p:nvSpPr>
        <p:spPr bwMode="auto">
          <a:xfrm>
            <a:off x="3124200" y="3505200"/>
            <a:ext cx="3733800" cy="533400"/>
          </a:xfrm>
          <a:prstGeom prst="rect">
            <a:avLst/>
          </a:prstGeom>
          <a:gradFill rotWithShape="0">
            <a:gsLst>
              <a:gs pos="0">
                <a:srgbClr val="33CC33"/>
              </a:gs>
              <a:gs pos="100000">
                <a:srgbClr val="33CC33">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33CC33"/>
            </a:extrusionClr>
            <a:contourClr>
              <a:srgbClr val="33CC33"/>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6661" name="Rectangle 5"/>
          <p:cNvSpPr>
            <a:spLocks noChangeArrowheads="1"/>
          </p:cNvSpPr>
          <p:nvPr/>
        </p:nvSpPr>
        <p:spPr bwMode="auto">
          <a:xfrm>
            <a:off x="4114800" y="2819400"/>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6662" name="Rectangle 6"/>
          <p:cNvSpPr>
            <a:spLocks noChangeArrowheads="1"/>
          </p:cNvSpPr>
          <p:nvPr/>
        </p:nvSpPr>
        <p:spPr bwMode="auto">
          <a:xfrm>
            <a:off x="3276600" y="3048000"/>
            <a:ext cx="3276600" cy="457200"/>
          </a:xfrm>
          <a:prstGeom prst="rect">
            <a:avLst/>
          </a:prstGeom>
          <a:gradFill rotWithShape="0">
            <a:gsLst>
              <a:gs pos="0">
                <a:srgbClr val="00CC99"/>
              </a:gs>
              <a:gs pos="100000">
                <a:srgbClr val="00CC99">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326663" name="Text Box 7"/>
          <p:cNvSpPr txBox="1">
            <a:spLocks noChangeArrowheads="1"/>
          </p:cNvSpPr>
          <p:nvPr/>
        </p:nvSpPr>
        <p:spPr bwMode="auto">
          <a:xfrm>
            <a:off x="3886200" y="4648201"/>
            <a:ext cx="15240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a:solidFill>
                  <a:srgbClr val="FFFF00"/>
                </a:solidFill>
                <a:latin typeface="楷体_GB2312" pitchFamily="49" charset="-122"/>
                <a:ea typeface="楷体_GB2312" pitchFamily="49" charset="-122"/>
              </a:rPr>
              <a:t>硬件平台</a:t>
            </a:r>
            <a:endParaRPr kumimoji="1" lang="zh-CN" altLang="en-US" sz="2000">
              <a:solidFill>
                <a:srgbClr val="FFFF00"/>
              </a:solidFill>
              <a:latin typeface="楷体_GB2312" pitchFamily="49" charset="-122"/>
              <a:ea typeface="楷体_GB2312" pitchFamily="49" charset="-122"/>
            </a:endParaRPr>
          </a:p>
        </p:txBody>
      </p:sp>
      <p:sp>
        <p:nvSpPr>
          <p:cNvPr id="326664" name="Text Box 8"/>
          <p:cNvSpPr txBox="1">
            <a:spLocks noChangeArrowheads="1"/>
          </p:cNvSpPr>
          <p:nvPr/>
        </p:nvSpPr>
        <p:spPr bwMode="auto">
          <a:xfrm>
            <a:off x="3200400" y="4038601"/>
            <a:ext cx="23622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a:solidFill>
                  <a:srgbClr val="FFFF00"/>
                </a:solidFill>
                <a:latin typeface="楷体_GB2312" pitchFamily="49" charset="-122"/>
                <a:ea typeface="楷体_GB2312" pitchFamily="49" charset="-122"/>
              </a:rPr>
              <a:t>基础软件平台</a:t>
            </a:r>
            <a:endParaRPr kumimoji="1" lang="zh-CN" altLang="en-US" sz="2000">
              <a:solidFill>
                <a:srgbClr val="FFFF00"/>
              </a:solidFill>
              <a:latin typeface="楷体_GB2312" pitchFamily="49" charset="-122"/>
              <a:ea typeface="楷体_GB2312" pitchFamily="49" charset="-122"/>
            </a:endParaRPr>
          </a:p>
        </p:txBody>
      </p:sp>
      <p:sp>
        <p:nvSpPr>
          <p:cNvPr id="326665" name="Text Box 9"/>
          <p:cNvSpPr txBox="1">
            <a:spLocks noChangeArrowheads="1"/>
          </p:cNvSpPr>
          <p:nvPr/>
        </p:nvSpPr>
        <p:spPr bwMode="auto">
          <a:xfrm>
            <a:off x="3124200" y="3505201"/>
            <a:ext cx="28956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a:solidFill>
                  <a:srgbClr val="FFFF00"/>
                </a:solidFill>
                <a:latin typeface="楷体_GB2312" pitchFamily="49" charset="-122"/>
                <a:ea typeface="楷体_GB2312" pitchFamily="49" charset="-122"/>
              </a:rPr>
              <a:t>软件基础构架平台</a:t>
            </a:r>
            <a:endParaRPr kumimoji="1" lang="zh-CN" altLang="en-US" sz="2000">
              <a:solidFill>
                <a:srgbClr val="FFFF00"/>
              </a:solidFill>
              <a:latin typeface="楷体_GB2312" pitchFamily="49" charset="-122"/>
              <a:ea typeface="楷体_GB2312" pitchFamily="49" charset="-122"/>
            </a:endParaRPr>
          </a:p>
        </p:txBody>
      </p:sp>
      <p:sp>
        <p:nvSpPr>
          <p:cNvPr id="326666" name="Text Box 10"/>
          <p:cNvSpPr txBox="1">
            <a:spLocks noChangeArrowheads="1"/>
          </p:cNvSpPr>
          <p:nvPr/>
        </p:nvSpPr>
        <p:spPr bwMode="auto">
          <a:xfrm>
            <a:off x="3124200" y="3048001"/>
            <a:ext cx="25146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a:solidFill>
                  <a:srgbClr val="FFFF00"/>
                </a:solidFill>
                <a:latin typeface="楷体_GB2312" pitchFamily="49" charset="-122"/>
                <a:ea typeface="楷体_GB2312" pitchFamily="49" charset="-122"/>
              </a:rPr>
              <a:t>应用软件平台</a:t>
            </a:r>
            <a:endParaRPr kumimoji="1" lang="zh-CN" altLang="en-US" sz="2000">
              <a:solidFill>
                <a:srgbClr val="FFFF00"/>
              </a:solidFill>
              <a:latin typeface="楷体_GB2312" pitchFamily="49" charset="-122"/>
              <a:ea typeface="楷体_GB2312" pitchFamily="49" charset="-122"/>
            </a:endParaRPr>
          </a:p>
        </p:txBody>
      </p:sp>
      <p:sp>
        <p:nvSpPr>
          <p:cNvPr id="326667" name="Rectangle 11"/>
          <p:cNvSpPr>
            <a:spLocks noChangeArrowheads="1"/>
          </p:cNvSpPr>
          <p:nvPr/>
        </p:nvSpPr>
        <p:spPr bwMode="auto">
          <a:xfrm>
            <a:off x="3581400" y="2514600"/>
            <a:ext cx="2438400" cy="457200"/>
          </a:xfrm>
          <a:prstGeom prst="rect">
            <a:avLst/>
          </a:prstGeom>
          <a:gradFill rotWithShape="0">
            <a:gsLst>
              <a:gs pos="0">
                <a:srgbClr val="00CC99"/>
              </a:gs>
              <a:gs pos="100000">
                <a:srgbClr val="00CC99">
                  <a:gamma/>
                  <a:shade val="46275"/>
                  <a:invGamma/>
                </a:srgbClr>
              </a:gs>
            </a:gsLst>
            <a:path path="rect">
              <a:fillToRect r="100000" b="100000"/>
            </a:path>
          </a:gradFill>
          <a:ln>
            <a:noFill/>
          </a:ln>
          <a:effectLst/>
          <a:scene3d>
            <a:camera prst="legacyObliqueTopLeft"/>
            <a:lightRig rig="legacyFlat3" dir="t"/>
          </a:scene3d>
          <a:sp3d extrusionH="430200" prstMaterial="legacyMatte">
            <a:bevelT w="13500" h="13500" prst="angle"/>
            <a:bevelB w="13500" h="13500" prst="angle"/>
            <a:extrusionClr>
              <a:srgbClr val="00CC99"/>
            </a:extrusionClr>
            <a:contourClr>
              <a:srgbClr val="00CC99"/>
            </a:contourClr>
          </a:sp3d>
          <a:extLs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spcBef>
                <a:spcPct val="50000"/>
              </a:spcBef>
            </a:pPr>
            <a:endParaRPr kumimoji="1" lang="zh-CN" altLang="zh-CN"/>
          </a:p>
        </p:txBody>
      </p:sp>
      <p:sp>
        <p:nvSpPr>
          <p:cNvPr id="326668" name="Text Box 12"/>
          <p:cNvSpPr txBox="1">
            <a:spLocks noChangeArrowheads="1"/>
          </p:cNvSpPr>
          <p:nvPr/>
        </p:nvSpPr>
        <p:spPr bwMode="auto">
          <a:xfrm>
            <a:off x="3733800" y="2514601"/>
            <a:ext cx="1447800" cy="396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kumimoji="1" lang="zh-CN" altLang="en-US" sz="2000">
                <a:solidFill>
                  <a:srgbClr val="FFFF00"/>
                </a:solidFill>
                <a:latin typeface="楷体_GB2312" pitchFamily="49" charset="-122"/>
                <a:ea typeface="楷体_GB2312" pitchFamily="49" charset="-122"/>
              </a:rPr>
              <a:t>软件产品</a:t>
            </a:r>
            <a:endParaRPr kumimoji="1" lang="zh-CN" altLang="en-US" sz="2000">
              <a:solidFill>
                <a:srgbClr val="FFFF00"/>
              </a:solidFill>
              <a:latin typeface="楷体_GB2312" pitchFamily="49" charset="-122"/>
              <a:ea typeface="楷体_GB2312" pitchFamily="49" charset="-122"/>
            </a:endParaRPr>
          </a:p>
        </p:txBody>
      </p:sp>
      <p:sp>
        <p:nvSpPr>
          <p:cNvPr id="326669" name="AutoShape 13"/>
          <p:cNvSpPr>
            <a:spLocks noChangeArrowheads="1"/>
          </p:cNvSpPr>
          <p:nvPr/>
        </p:nvSpPr>
        <p:spPr bwMode="auto">
          <a:xfrm>
            <a:off x="7086600" y="2209800"/>
            <a:ext cx="2971800" cy="1066800"/>
          </a:xfrm>
          <a:prstGeom prst="cloudCallout">
            <a:avLst>
              <a:gd name="adj1" fmla="val -83389"/>
              <a:gd name="adj2" fmla="val 52829"/>
            </a:avLst>
          </a:prstGeom>
          <a:solidFill>
            <a:srgbClr val="746AF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t">
              <a:spcBef>
                <a:spcPct val="50000"/>
              </a:spcBef>
            </a:pPr>
            <a:r>
              <a:rPr kumimoji="1" lang="zh-CN" altLang="en-US" sz="2000">
                <a:solidFill>
                  <a:srgbClr val="FFFFFF"/>
                </a:solidFill>
                <a:latin typeface="楷体_GB2312" pitchFamily="49" charset="-122"/>
                <a:ea typeface="楷体_GB2312" pitchFamily="49" charset="-122"/>
              </a:rPr>
              <a:t>协同软件</a:t>
            </a:r>
            <a:endParaRPr kumimoji="1" lang="zh-CN" altLang="en-US" sz="2000">
              <a:solidFill>
                <a:srgbClr val="FFFFFF"/>
              </a:solidFill>
              <a:latin typeface="楷体_GB2312" pitchFamily="49" charset="-122"/>
              <a:ea typeface="楷体_GB2312" pitchFamily="49" charset="-122"/>
            </a:endParaRPr>
          </a:p>
          <a:p>
            <a:pPr algn="l" fontAlgn="t">
              <a:spcBef>
                <a:spcPct val="50000"/>
              </a:spcBef>
            </a:pPr>
            <a:r>
              <a:rPr kumimoji="1" lang="zh-CN" altLang="en-US" sz="2000">
                <a:solidFill>
                  <a:srgbClr val="FFFFFF"/>
                </a:solidFill>
                <a:latin typeface="楷体_GB2312" pitchFamily="49" charset="-122"/>
                <a:ea typeface="楷体_GB2312" pitchFamily="49" charset="-122"/>
              </a:rPr>
              <a:t>办公软件</a:t>
            </a:r>
            <a:endParaRPr kumimoji="1" lang="zh-CN" altLang="en-US" sz="2000">
              <a:solidFill>
                <a:srgbClr val="FFFFFF"/>
              </a:solidFill>
              <a:latin typeface="楷体_GB2312" pitchFamily="49" charset="-122"/>
              <a:ea typeface="楷体_GB2312" pitchFamily="49" charset="-122"/>
            </a:endParaRPr>
          </a:p>
        </p:txBody>
      </p:sp>
      <p:sp>
        <p:nvSpPr>
          <p:cNvPr id="326670" name="AutoShape 14"/>
          <p:cNvSpPr>
            <a:spLocks noChangeArrowheads="1"/>
          </p:cNvSpPr>
          <p:nvPr/>
        </p:nvSpPr>
        <p:spPr bwMode="auto">
          <a:xfrm>
            <a:off x="7239000" y="4419600"/>
            <a:ext cx="2743200" cy="1066800"/>
          </a:xfrm>
          <a:prstGeom prst="cloudCallout">
            <a:avLst>
              <a:gd name="adj1" fmla="val -95199"/>
              <a:gd name="adj2" fmla="val -62352"/>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t">
              <a:spcBef>
                <a:spcPct val="50000"/>
              </a:spcBef>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endPar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endParaRPr>
          </a:p>
          <a:p>
            <a:pPr algn="l" fontAlgn="t">
              <a:spcBef>
                <a:spcPct val="50000"/>
              </a:spcBef>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操作系统</a:t>
            </a:r>
            <a:endPar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endParaRPr>
          </a:p>
        </p:txBody>
      </p:sp>
      <p:sp>
        <p:nvSpPr>
          <p:cNvPr id="326671" name="AutoShape 15"/>
          <p:cNvSpPr>
            <a:spLocks noChangeArrowheads="1"/>
          </p:cNvSpPr>
          <p:nvPr/>
        </p:nvSpPr>
        <p:spPr bwMode="auto">
          <a:xfrm>
            <a:off x="7239000" y="3276600"/>
            <a:ext cx="2971800" cy="1066800"/>
          </a:xfrm>
          <a:prstGeom prst="cloudCallout">
            <a:avLst>
              <a:gd name="adj1" fmla="val -80394"/>
              <a:gd name="adj2" fmla="val 2231"/>
            </a:avLst>
          </a:prstGeom>
          <a:solidFill>
            <a:srgbClr val="C0C0C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fontAlgn="t">
              <a:spcBef>
                <a:spcPct val="50000"/>
              </a:spcBef>
            </a:pPr>
            <a:r>
              <a:rPr kumimoji="1" lang="en-US" altLang="zh-CN" sz="2000">
                <a:latin typeface="楷体_GB2312" pitchFamily="49" charset="-122"/>
                <a:ea typeface="楷体_GB2312" pitchFamily="49" charset="-122"/>
              </a:rPr>
              <a:t>  </a:t>
            </a:r>
            <a:r>
              <a:rPr kumimoji="1" lang="zh-CN" altLang="en-US" sz="2000">
                <a:latin typeface="楷体_GB2312" pitchFamily="49" charset="-122"/>
                <a:ea typeface="楷体_GB2312" pitchFamily="49" charset="-122"/>
              </a:rPr>
              <a:t>中间件</a:t>
            </a:r>
            <a:endParaRPr kumimoji="1" lang="zh-CN" altLang="en-US" sz="2000">
              <a:latin typeface="楷体_GB2312" pitchFamily="49" charset="-122"/>
              <a:ea typeface="楷体_GB2312" pitchFamily="49" charset="-122"/>
            </a:endParaRPr>
          </a:p>
          <a:p>
            <a:pPr algn="l" fontAlgn="t">
              <a:spcBef>
                <a:spcPct val="50000"/>
              </a:spcBef>
            </a:pPr>
            <a:r>
              <a:rPr kumimoji="1" lang="zh-CN" altLang="en-US" sz="2000">
                <a:latin typeface="楷体_GB2312" pitchFamily="49" charset="-122"/>
                <a:ea typeface="楷体_GB2312" pitchFamily="49" charset="-122"/>
              </a:rPr>
              <a:t>  应用服务器</a:t>
            </a:r>
            <a:endParaRPr kumimoji="1" lang="zh-CN" altLang="en-US" sz="2000">
              <a:latin typeface="楷体_GB2312" pitchFamily="49" charset="-122"/>
              <a:ea typeface="楷体_GB2312" pitchFamily="49" charset="-122"/>
            </a:endParaRPr>
          </a:p>
        </p:txBody>
      </p:sp>
      <p:sp>
        <p:nvSpPr>
          <p:cNvPr id="326672" name="Rectangle 16"/>
          <p:cNvSpPr>
            <a:spLocks noGrp="1" noChangeArrowheads="1"/>
          </p:cNvSpPr>
          <p:nvPr>
            <p:ph type="title"/>
          </p:nvPr>
        </p:nvSpPr>
        <p:spPr>
          <a:noFill/>
          <a:extLs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r>
              <a:rPr lang="zh-CN" altLang="en-US">
                <a:latin typeface="宋体" panose="02010600030101010101" pitchFamily="2" charset="-122"/>
                <a:ea typeface="宋体" panose="02010600030101010101" pitchFamily="2" charset="-122"/>
              </a:rPr>
              <a:t>数据库在计算机系统中的位置</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宋体" panose="02010600030101010101" pitchFamily="2" charset="-122"/>
              </a:rPr>
              <a:t>DBMS</a:t>
            </a:r>
            <a:r>
              <a:rPr lang="zh-CN" altLang="en-US">
                <a:ea typeface="宋体" panose="02010600030101010101" pitchFamily="2" charset="-122"/>
              </a:rPr>
              <a:t>的主要功能</a:t>
            </a:r>
            <a:endParaRPr lang="zh-CN" altLang="en-US">
              <a:ea typeface="宋体" panose="02010600030101010101" pitchFamily="2" charset="-122"/>
            </a:endParaRPr>
          </a:p>
        </p:txBody>
      </p:sp>
      <p:sp>
        <p:nvSpPr>
          <p:cNvPr id="26627" name="Rectangle 3"/>
          <p:cNvSpPr>
            <a:spLocks noGrp="1" noChangeArrowheads="1"/>
          </p:cNvSpPr>
          <p:nvPr>
            <p:ph type="body" idx="1"/>
          </p:nvPr>
        </p:nvSpPr>
        <p:spPr>
          <a:xfrm>
            <a:off x="2351088" y="1700214"/>
            <a:ext cx="7993062" cy="4198937"/>
          </a:xfrm>
        </p:spPr>
        <p:txBody>
          <a:bodyPr/>
          <a:lstStyle/>
          <a:p>
            <a:pPr lvl="1" algn="just">
              <a:lnSpc>
                <a:spcPct val="90000"/>
              </a:lnSpc>
            </a:pPr>
            <a:r>
              <a:rPr lang="zh-CN" altLang="en-US" sz="2500" b="1">
                <a:ea typeface="宋体" panose="02010600030101010101" pitchFamily="2" charset="-122"/>
              </a:rPr>
              <a:t>数据定义功能</a:t>
            </a:r>
            <a:endParaRPr lang="zh-CN" altLang="en-US" sz="2500" b="1">
              <a:ea typeface="宋体" panose="02010600030101010101" pitchFamily="2" charset="-122"/>
            </a:endParaRPr>
          </a:p>
          <a:p>
            <a:pPr lvl="1" algn="just">
              <a:lnSpc>
                <a:spcPct val="140000"/>
              </a:lnSpc>
              <a:buFont typeface="Wingdings" panose="05000000000000000000" pitchFamily="2" charset="2"/>
              <a:buNone/>
            </a:pPr>
            <a:r>
              <a:rPr lang="zh-CN" altLang="en-US" sz="2000">
                <a:ea typeface="宋体" panose="02010600030101010101" pitchFamily="2" charset="-122"/>
              </a:rPr>
              <a:t>       提供数据定义语言</a:t>
            </a:r>
            <a:r>
              <a:rPr lang="en-US" altLang="zh-CN" sz="2000">
                <a:ea typeface="宋体" panose="02010600030101010101" pitchFamily="2" charset="-122"/>
              </a:rPr>
              <a:t>(DDL)</a:t>
            </a:r>
            <a:endParaRPr lang="en-US" altLang="zh-CN" sz="2000">
              <a:ea typeface="宋体" panose="02010600030101010101" pitchFamily="2" charset="-122"/>
            </a:endParaRPr>
          </a:p>
          <a:p>
            <a:pPr lvl="1" algn="just">
              <a:lnSpc>
                <a:spcPct val="140000"/>
              </a:lnSpc>
              <a:buFont typeface="Wingdings" panose="05000000000000000000" pitchFamily="2" charset="2"/>
              <a:buNone/>
            </a:pPr>
            <a:r>
              <a:rPr lang="en-US" altLang="zh-CN" sz="2000">
                <a:ea typeface="宋体" panose="02010600030101010101" pitchFamily="2" charset="-122"/>
              </a:rPr>
              <a:t>       </a:t>
            </a:r>
            <a:r>
              <a:rPr lang="zh-CN" altLang="en-US" sz="2000">
                <a:ea typeface="宋体" panose="02010600030101010101" pitchFamily="2" charset="-122"/>
              </a:rPr>
              <a:t>定义数据库中的数据对象</a:t>
            </a:r>
            <a:endParaRPr lang="zh-CN" altLang="en-US" sz="2000">
              <a:ea typeface="宋体" panose="02010600030101010101" pitchFamily="2" charset="-122"/>
            </a:endParaRPr>
          </a:p>
          <a:p>
            <a:pPr lvl="1" algn="just">
              <a:lnSpc>
                <a:spcPct val="90000"/>
              </a:lnSpc>
            </a:pPr>
            <a:r>
              <a:rPr lang="zh-CN" altLang="en-US" sz="2500" b="1">
                <a:ea typeface="宋体" panose="02010600030101010101" pitchFamily="2" charset="-122"/>
              </a:rPr>
              <a:t>数据组织、存储和管理</a:t>
            </a:r>
            <a:endParaRPr lang="zh-CN" altLang="en-US" sz="2500" b="1">
              <a:ea typeface="宋体" panose="02010600030101010101" pitchFamily="2" charset="-122"/>
            </a:endParaRPr>
          </a:p>
          <a:p>
            <a:pPr lvl="1" algn="just">
              <a:lnSpc>
                <a:spcPct val="140000"/>
              </a:lnSpc>
              <a:buFont typeface="Wingdings" panose="05000000000000000000" pitchFamily="2" charset="2"/>
              <a:buNone/>
            </a:pPr>
            <a:r>
              <a:rPr lang="zh-CN" altLang="en-US" sz="2600" b="1">
                <a:ea typeface="宋体" panose="02010600030101010101" pitchFamily="2" charset="-122"/>
              </a:rPr>
              <a:t>      </a:t>
            </a:r>
            <a:r>
              <a:rPr lang="zh-CN" altLang="en-US" sz="2000">
                <a:ea typeface="宋体" panose="02010600030101010101" pitchFamily="2" charset="-122"/>
              </a:rPr>
              <a:t>分类组织、存储和管理各种数据</a:t>
            </a:r>
            <a:endParaRPr lang="zh-CN" altLang="en-US" sz="2000">
              <a:ea typeface="宋体" panose="02010600030101010101" pitchFamily="2" charset="-122"/>
            </a:endParaRPr>
          </a:p>
          <a:p>
            <a:pPr lvl="1" algn="just">
              <a:lnSpc>
                <a:spcPct val="140000"/>
              </a:lnSpc>
              <a:buFont typeface="Wingdings" panose="05000000000000000000" pitchFamily="2" charset="2"/>
              <a:buNone/>
            </a:pPr>
            <a:r>
              <a:rPr lang="zh-CN" altLang="en-US" sz="2000">
                <a:ea typeface="宋体" panose="02010600030101010101" pitchFamily="2" charset="-122"/>
              </a:rPr>
              <a:t>        确定组织数据的文件结构和存取方式</a:t>
            </a:r>
            <a:endParaRPr lang="zh-CN" altLang="en-US" sz="2000">
              <a:ea typeface="宋体" panose="02010600030101010101" pitchFamily="2" charset="-122"/>
            </a:endParaRPr>
          </a:p>
          <a:p>
            <a:pPr lvl="1" algn="just">
              <a:lnSpc>
                <a:spcPct val="140000"/>
              </a:lnSpc>
              <a:buFont typeface="Wingdings" panose="05000000000000000000" pitchFamily="2" charset="2"/>
              <a:buNone/>
            </a:pPr>
            <a:r>
              <a:rPr lang="zh-CN" altLang="en-US" sz="2000">
                <a:ea typeface="宋体" panose="02010600030101010101" pitchFamily="2" charset="-122"/>
              </a:rPr>
              <a:t>        实现数据之间的联系</a:t>
            </a:r>
            <a:endParaRPr lang="zh-CN" altLang="en-US" sz="2000">
              <a:ea typeface="宋体" panose="02010600030101010101" pitchFamily="2" charset="-122"/>
            </a:endParaRPr>
          </a:p>
          <a:p>
            <a:pPr lvl="1" algn="just">
              <a:lnSpc>
                <a:spcPct val="140000"/>
              </a:lnSpc>
              <a:buFont typeface="Wingdings" panose="05000000000000000000" pitchFamily="2" charset="2"/>
              <a:buNone/>
            </a:pPr>
            <a:r>
              <a:rPr lang="zh-CN" altLang="en-US" sz="2000">
                <a:ea typeface="宋体" panose="02010600030101010101" pitchFamily="2" charset="-122"/>
              </a:rPr>
              <a:t>        提供多种存取方法提高存取效率</a:t>
            </a:r>
            <a:endParaRPr lang="zh-CN" altLang="en-US" sz="200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a:ea typeface="宋体" panose="02010600030101010101" pitchFamily="2" charset="-122"/>
              </a:rPr>
              <a:t>DBMS</a:t>
            </a:r>
            <a:r>
              <a:rPr lang="zh-CN" altLang="en-US">
                <a:ea typeface="宋体" panose="02010600030101010101" pitchFamily="2" charset="-122"/>
              </a:rPr>
              <a:t>的主要功能</a:t>
            </a:r>
            <a:endParaRPr lang="zh-CN" altLang="en-US">
              <a:ea typeface="宋体" panose="02010600030101010101" pitchFamily="2" charset="-122"/>
            </a:endParaRPr>
          </a:p>
        </p:txBody>
      </p:sp>
      <p:sp>
        <p:nvSpPr>
          <p:cNvPr id="27651" name="Rectangle 3"/>
          <p:cNvSpPr>
            <a:spLocks noGrp="1" noChangeArrowheads="1"/>
          </p:cNvSpPr>
          <p:nvPr>
            <p:ph type="body" idx="1"/>
          </p:nvPr>
        </p:nvSpPr>
        <p:spPr>
          <a:xfrm>
            <a:off x="2640013" y="1628776"/>
            <a:ext cx="7777162" cy="4105275"/>
          </a:xfrm>
        </p:spPr>
        <p:txBody>
          <a:bodyPr/>
          <a:lstStyle/>
          <a:p>
            <a:pPr lvl="1" algn="just">
              <a:lnSpc>
                <a:spcPct val="90000"/>
              </a:lnSpc>
            </a:pPr>
            <a:r>
              <a:rPr lang="zh-CN" altLang="en-US" sz="2500" b="1">
                <a:ea typeface="宋体" panose="02010600030101010101" pitchFamily="2" charset="-122"/>
              </a:rPr>
              <a:t>数据操纵功能</a:t>
            </a:r>
            <a:endParaRPr lang="zh-CN" altLang="en-US" sz="2500" b="1">
              <a:ea typeface="宋体" panose="02010600030101010101" pitchFamily="2" charset="-122"/>
            </a:endParaRPr>
          </a:p>
          <a:p>
            <a:pPr lvl="1" algn="just">
              <a:lnSpc>
                <a:spcPct val="150000"/>
              </a:lnSpc>
              <a:buFont typeface="Wingdings" panose="05000000000000000000" pitchFamily="2" charset="2"/>
              <a:buNone/>
            </a:pPr>
            <a:r>
              <a:rPr lang="zh-CN" altLang="en-US" sz="2200">
                <a:ea typeface="宋体" panose="02010600030101010101" pitchFamily="2" charset="-122"/>
              </a:rPr>
              <a:t>     </a:t>
            </a:r>
            <a:r>
              <a:rPr lang="zh-CN" altLang="en-US" sz="2000">
                <a:ea typeface="宋体" panose="02010600030101010101" pitchFamily="2" charset="-122"/>
              </a:rPr>
              <a:t>提供数据操纵语言</a:t>
            </a:r>
            <a:r>
              <a:rPr lang="en-US" altLang="zh-CN" sz="2000">
                <a:ea typeface="宋体" panose="02010600030101010101" pitchFamily="2" charset="-122"/>
              </a:rPr>
              <a:t>(DML)</a:t>
            </a:r>
            <a:endParaRPr lang="en-US" altLang="zh-CN" sz="2000">
              <a:ea typeface="宋体" panose="02010600030101010101" pitchFamily="2" charset="-122"/>
            </a:endParaRPr>
          </a:p>
          <a:p>
            <a:pPr lvl="1" algn="just">
              <a:lnSpc>
                <a:spcPct val="150000"/>
              </a:lnSpc>
              <a:buFont typeface="Wingdings" panose="05000000000000000000" pitchFamily="2" charset="2"/>
              <a:buNone/>
            </a:pPr>
            <a:r>
              <a:rPr lang="en-US" altLang="zh-CN" sz="2000">
                <a:ea typeface="宋体" panose="02010600030101010101" pitchFamily="2" charset="-122"/>
              </a:rPr>
              <a:t>      </a:t>
            </a:r>
            <a:r>
              <a:rPr lang="zh-CN" altLang="en-US" sz="2000">
                <a:ea typeface="宋体" panose="02010600030101010101" pitchFamily="2" charset="-122"/>
              </a:rPr>
              <a:t>实现对数据库的基本操作  </a:t>
            </a:r>
            <a:r>
              <a:rPr lang="en-US" altLang="zh-CN" sz="2000">
                <a:ea typeface="宋体" panose="02010600030101010101" pitchFamily="2" charset="-122"/>
              </a:rPr>
              <a:t>(</a:t>
            </a:r>
            <a:r>
              <a:rPr lang="zh-CN" altLang="en-US" sz="2000">
                <a:ea typeface="宋体" panose="02010600030101010101" pitchFamily="2" charset="-122"/>
              </a:rPr>
              <a:t>查询、插入、删除和修改</a:t>
            </a:r>
            <a:r>
              <a:rPr lang="en-US" altLang="zh-CN" sz="2000">
                <a:ea typeface="宋体" panose="02010600030101010101" pitchFamily="2" charset="-122"/>
              </a:rPr>
              <a:t>)</a:t>
            </a:r>
            <a:endParaRPr lang="en-US" altLang="zh-CN" sz="2000">
              <a:ea typeface="宋体" panose="02010600030101010101" pitchFamily="2" charset="-122"/>
            </a:endParaRPr>
          </a:p>
          <a:p>
            <a:pPr lvl="1" algn="just">
              <a:spcAft>
                <a:spcPct val="20000"/>
              </a:spcAft>
            </a:pPr>
            <a:r>
              <a:rPr lang="zh-CN" altLang="en-US" sz="2500" b="1">
                <a:ea typeface="宋体" panose="02010600030101010101" pitchFamily="2" charset="-122"/>
              </a:rPr>
              <a:t>数据库的事务管理和运行管理</a:t>
            </a:r>
            <a:endParaRPr lang="zh-CN" altLang="en-US" sz="2500" b="1">
              <a:ea typeface="宋体" panose="02010600030101010101" pitchFamily="2" charset="-122"/>
            </a:endParaRPr>
          </a:p>
          <a:p>
            <a:pPr lvl="1" algn="just">
              <a:lnSpc>
                <a:spcPct val="90000"/>
              </a:lnSpc>
              <a:buFont typeface="Wingdings" panose="05000000000000000000" pitchFamily="2" charset="2"/>
              <a:buNone/>
            </a:pPr>
            <a:r>
              <a:rPr lang="zh-CN" altLang="en-US" sz="2000">
                <a:ea typeface="宋体" panose="02010600030101010101" pitchFamily="2" charset="-122"/>
              </a:rPr>
              <a:t>       数据库在建立、运行和维护时由</a:t>
            </a:r>
            <a:r>
              <a:rPr lang="en-US" altLang="zh-CN" sz="2000">
                <a:ea typeface="宋体" panose="02010600030101010101" pitchFamily="2" charset="-122"/>
              </a:rPr>
              <a:t>DBMS</a:t>
            </a:r>
            <a:r>
              <a:rPr lang="zh-CN" altLang="en-US" sz="2000">
                <a:ea typeface="宋体" panose="02010600030101010101" pitchFamily="2" charset="-122"/>
              </a:rPr>
              <a:t>统一管理和控制</a:t>
            </a:r>
            <a:endParaRPr lang="zh-CN" altLang="en-US" sz="2000">
              <a:ea typeface="宋体" panose="02010600030101010101" pitchFamily="2" charset="-122"/>
            </a:endParaRPr>
          </a:p>
          <a:p>
            <a:pPr lvl="2" algn="just">
              <a:lnSpc>
                <a:spcPct val="150000"/>
              </a:lnSpc>
              <a:buFontTx/>
              <a:buNone/>
            </a:pPr>
            <a:r>
              <a:rPr lang="zh-CN" altLang="en-US" sz="2000">
                <a:ea typeface="宋体" panose="02010600030101010101" pitchFamily="2" charset="-122"/>
              </a:rPr>
              <a:t>保证数据的安全性、完整性、多用户对数据的并发使用</a:t>
            </a:r>
            <a:endParaRPr lang="zh-CN" altLang="en-US" sz="2000">
              <a:ea typeface="宋体" panose="02010600030101010101" pitchFamily="2" charset="-122"/>
            </a:endParaRPr>
          </a:p>
          <a:p>
            <a:pPr lvl="2" algn="just">
              <a:lnSpc>
                <a:spcPct val="150000"/>
              </a:lnSpc>
              <a:buFontTx/>
              <a:buNone/>
            </a:pPr>
            <a:r>
              <a:rPr lang="zh-CN" altLang="en-US" sz="2000">
                <a:ea typeface="宋体" panose="02010600030101010101" pitchFamily="2" charset="-122"/>
              </a:rPr>
              <a:t>发生故障后的系统恢复</a:t>
            </a:r>
            <a:endParaRPr lang="zh-CN" altLang="en-US" sz="200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026"/>
          <p:cNvSpPr>
            <a:spLocks noGrp="1" noChangeArrowheads="1"/>
          </p:cNvSpPr>
          <p:nvPr>
            <p:ph type="title"/>
          </p:nvPr>
        </p:nvSpPr>
        <p:spPr/>
        <p:txBody>
          <a:bodyPr/>
          <a:lstStyle/>
          <a:p>
            <a:r>
              <a:rPr lang="en-US" altLang="zh-CN" sz="3200">
                <a:ea typeface="宋体" panose="02010600030101010101" pitchFamily="2" charset="-122"/>
              </a:rPr>
              <a:t>DBMS</a:t>
            </a:r>
            <a:r>
              <a:rPr lang="zh-CN" altLang="en-US" sz="3200">
                <a:ea typeface="宋体" panose="02010600030101010101" pitchFamily="2" charset="-122"/>
              </a:rPr>
              <a:t>的主要功能</a:t>
            </a:r>
            <a:endParaRPr lang="zh-CN" altLang="en-US" sz="3200">
              <a:ea typeface="宋体" panose="02010600030101010101" pitchFamily="2" charset="-122"/>
            </a:endParaRPr>
          </a:p>
        </p:txBody>
      </p:sp>
      <p:sp>
        <p:nvSpPr>
          <p:cNvPr id="379907" name="Rectangle 1027"/>
          <p:cNvSpPr>
            <a:spLocks noGrp="1" noChangeArrowheads="1"/>
          </p:cNvSpPr>
          <p:nvPr>
            <p:ph type="body" idx="1"/>
          </p:nvPr>
        </p:nvSpPr>
        <p:spPr/>
        <p:txBody>
          <a:bodyPr/>
          <a:lstStyle/>
          <a:p>
            <a:pPr lvl="1" algn="just">
              <a:lnSpc>
                <a:spcPct val="90000"/>
              </a:lnSpc>
            </a:pPr>
            <a:r>
              <a:rPr lang="zh-CN" altLang="en-US" sz="2500" b="1">
                <a:ea typeface="宋体" panose="02010600030101010101" pitchFamily="2" charset="-122"/>
              </a:rPr>
              <a:t>数据库的建立和维护功能</a:t>
            </a:r>
            <a:r>
              <a:rPr lang="en-US" altLang="zh-CN" sz="2500" b="1">
                <a:ea typeface="宋体" panose="02010600030101010101" pitchFamily="2" charset="-122"/>
              </a:rPr>
              <a:t>(</a:t>
            </a:r>
            <a:r>
              <a:rPr lang="zh-CN" altLang="en-US" sz="2500" b="1">
                <a:ea typeface="宋体" panose="02010600030101010101" pitchFamily="2" charset="-122"/>
              </a:rPr>
              <a:t>实用程序</a:t>
            </a:r>
            <a:r>
              <a:rPr lang="en-US" altLang="zh-CN" sz="2500" b="1">
                <a:ea typeface="宋体" panose="02010600030101010101" pitchFamily="2" charset="-122"/>
              </a:rPr>
              <a:t>)</a:t>
            </a:r>
            <a:endParaRPr lang="en-US" altLang="zh-CN" sz="2500" b="1">
              <a:ea typeface="宋体" panose="02010600030101010101" pitchFamily="2" charset="-122"/>
            </a:endParaRPr>
          </a:p>
          <a:p>
            <a:pPr lvl="2" algn="just">
              <a:buFontTx/>
              <a:buNone/>
            </a:pPr>
            <a:r>
              <a:rPr lang="en-US" altLang="zh-CN" sz="2000" b="1">
                <a:ea typeface="宋体" panose="02010600030101010101" pitchFamily="2" charset="-122"/>
              </a:rPr>
              <a:t>   </a:t>
            </a:r>
            <a:r>
              <a:rPr lang="zh-CN" altLang="en-US" sz="2000">
                <a:ea typeface="宋体" panose="02010600030101010101" pitchFamily="2" charset="-122"/>
              </a:rPr>
              <a:t>数据库初始数据装载转换</a:t>
            </a:r>
            <a:endParaRPr lang="zh-CN" altLang="en-US" sz="2000">
              <a:ea typeface="宋体" panose="02010600030101010101" pitchFamily="2" charset="-122"/>
            </a:endParaRPr>
          </a:p>
          <a:p>
            <a:pPr lvl="2" algn="just">
              <a:buFontTx/>
              <a:buNone/>
            </a:pPr>
            <a:r>
              <a:rPr lang="zh-CN" altLang="en-US" sz="2000">
                <a:ea typeface="宋体" panose="02010600030101010101" pitchFamily="2" charset="-122"/>
              </a:rPr>
              <a:t>  	数据库转储</a:t>
            </a:r>
            <a:endParaRPr lang="zh-CN" altLang="en-US" sz="2000">
              <a:ea typeface="宋体" panose="02010600030101010101" pitchFamily="2" charset="-122"/>
            </a:endParaRPr>
          </a:p>
          <a:p>
            <a:pPr lvl="2" algn="just">
              <a:buFontTx/>
              <a:buNone/>
            </a:pPr>
            <a:r>
              <a:rPr lang="zh-CN" altLang="en-US" sz="2000">
                <a:ea typeface="宋体" panose="02010600030101010101" pitchFamily="2" charset="-122"/>
              </a:rPr>
              <a:t>  	介质故障恢复</a:t>
            </a:r>
            <a:endParaRPr lang="zh-CN" altLang="en-US" sz="2000">
              <a:ea typeface="宋体" panose="02010600030101010101" pitchFamily="2" charset="-122"/>
            </a:endParaRPr>
          </a:p>
          <a:p>
            <a:pPr lvl="2" algn="just">
              <a:buFontTx/>
              <a:buNone/>
            </a:pPr>
            <a:r>
              <a:rPr lang="zh-CN" altLang="en-US" sz="2000">
                <a:ea typeface="宋体" panose="02010600030101010101" pitchFamily="2" charset="-122"/>
              </a:rPr>
              <a:t>  	数据库的重组织</a:t>
            </a:r>
            <a:endParaRPr lang="zh-CN" altLang="en-US" sz="2000">
              <a:ea typeface="宋体" panose="02010600030101010101" pitchFamily="2" charset="-122"/>
            </a:endParaRPr>
          </a:p>
          <a:p>
            <a:pPr lvl="2" algn="just">
              <a:buFontTx/>
              <a:buNone/>
            </a:pPr>
            <a:r>
              <a:rPr lang="zh-CN" altLang="en-US" sz="2000">
                <a:ea typeface="宋体" panose="02010600030101010101" pitchFamily="2" charset="-122"/>
              </a:rPr>
              <a:t>  	性能监视分析等</a:t>
            </a:r>
            <a:endParaRPr lang="zh-CN" altLang="en-US" sz="2000">
              <a:ea typeface="宋体" panose="02010600030101010101" pitchFamily="2" charset="-122"/>
            </a:endParaRPr>
          </a:p>
          <a:p>
            <a:pPr lvl="1" algn="just"/>
            <a:r>
              <a:rPr lang="zh-CN" altLang="en-US" sz="2500" b="1">
                <a:ea typeface="宋体" panose="02010600030101010101" pitchFamily="2" charset="-122"/>
              </a:rPr>
              <a:t>其它功能</a:t>
            </a:r>
            <a:endParaRPr lang="zh-CN" altLang="en-US" sz="2500" b="1">
              <a:ea typeface="宋体" panose="02010600030101010101" pitchFamily="2" charset="-122"/>
            </a:endParaRPr>
          </a:p>
          <a:p>
            <a:pPr>
              <a:buFont typeface="Wingdings" panose="05000000000000000000" pitchFamily="2" charset="2"/>
              <a:buNone/>
            </a:pPr>
            <a:r>
              <a:rPr lang="zh-CN" altLang="en-US">
                <a:ea typeface="宋体" panose="02010600030101010101" pitchFamily="2" charset="-122"/>
              </a:rPr>
              <a:t>           </a:t>
            </a:r>
            <a:r>
              <a:rPr lang="en-US" altLang="zh-CN" sz="2000">
                <a:ea typeface="宋体" panose="02010600030101010101" pitchFamily="2" charset="-122"/>
              </a:rPr>
              <a:t>DBMS</a:t>
            </a:r>
            <a:r>
              <a:rPr lang="zh-CN" altLang="en-US" sz="2000">
                <a:ea typeface="宋体" panose="02010600030101010101" pitchFamily="2" charset="-122"/>
              </a:rPr>
              <a:t>与网络中其它软件系统的通信</a:t>
            </a:r>
            <a:endParaRPr lang="zh-CN" altLang="en-US" sz="2000">
              <a:ea typeface="宋体" panose="02010600030101010101" pitchFamily="2" charset="-122"/>
            </a:endParaRPr>
          </a:p>
          <a:p>
            <a:pPr>
              <a:buFont typeface="Wingdings" panose="05000000000000000000" pitchFamily="2" charset="2"/>
              <a:buNone/>
            </a:pPr>
            <a:r>
              <a:rPr lang="zh-CN" altLang="en-US" sz="2000">
                <a:ea typeface="宋体" panose="02010600030101010101" pitchFamily="2" charset="-122"/>
              </a:rPr>
              <a:t>               两个</a:t>
            </a:r>
            <a:r>
              <a:rPr lang="en-US" altLang="zh-CN" sz="2000">
                <a:ea typeface="宋体" panose="02010600030101010101" pitchFamily="2" charset="-122"/>
              </a:rPr>
              <a:t>DBMS</a:t>
            </a:r>
            <a:r>
              <a:rPr lang="zh-CN" altLang="en-US" sz="2000">
                <a:ea typeface="宋体" panose="02010600030101010101" pitchFamily="2" charset="-122"/>
              </a:rPr>
              <a:t>系统的数据转换</a:t>
            </a:r>
            <a:endParaRPr lang="zh-CN" altLang="en-US" sz="2000">
              <a:ea typeface="宋体" panose="02010600030101010101" pitchFamily="2" charset="-122"/>
            </a:endParaRPr>
          </a:p>
          <a:p>
            <a:pPr>
              <a:buFont typeface="Wingdings" panose="05000000000000000000" pitchFamily="2" charset="2"/>
              <a:buNone/>
            </a:pPr>
            <a:r>
              <a:rPr lang="zh-CN" altLang="en-US" sz="2000">
                <a:ea typeface="宋体" panose="02010600030101010101" pitchFamily="2" charset="-122"/>
              </a:rPr>
              <a:t>               异构数据库之间的互访和互操作</a:t>
            </a:r>
            <a:endParaRPr lang="zh-CN" altLang="en-US" sz="2000">
              <a:ea typeface="宋体" panose="02010600030101010101" pitchFamily="2" charset="-122"/>
            </a:endParaRPr>
          </a:p>
          <a:p>
            <a:pPr>
              <a:buFont typeface="Wingdings" panose="05000000000000000000" pitchFamily="2" charset="2"/>
              <a:buNone/>
            </a:pPr>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4 </a:t>
            </a:r>
            <a:r>
              <a:rPr lang="zh-CN" altLang="en-US"/>
              <a:t>数据库系统</a:t>
            </a:r>
            <a:endParaRPr lang="zh-CN" altLang="en-US">
              <a:solidFill>
                <a:schemeClr val="tx1"/>
              </a:solidFill>
            </a:endParaRPr>
          </a:p>
        </p:txBody>
      </p:sp>
      <p:sp>
        <p:nvSpPr>
          <p:cNvPr id="21508" name="Rectangle 3"/>
          <p:cNvSpPr>
            <a:spLocks noGrp="1" noChangeArrowheads="1"/>
          </p:cNvSpPr>
          <p:nvPr>
            <p:ph type="body" idx="1"/>
          </p:nvPr>
        </p:nvSpPr>
        <p:spPr bwMode="auto">
          <a:xfrm>
            <a:off x="611188" y="1600200"/>
            <a:ext cx="10972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r>
              <a:rPr lang="zh-CN" altLang="en-US"/>
              <a:t>什么是数据库系统</a:t>
            </a:r>
            <a:endParaRPr lang="zh-CN" altLang="en-US"/>
          </a:p>
          <a:p>
            <a:pPr lvl="1" algn="just">
              <a:lnSpc>
                <a:spcPct val="120000"/>
              </a:lnSpc>
            </a:pPr>
            <a:r>
              <a:rPr lang="zh-CN" altLang="en-US" sz="2400" b="1"/>
              <a:t>数据库系统（</a:t>
            </a:r>
            <a:r>
              <a:rPr lang="en-US" altLang="zh-CN" sz="2400" b="1"/>
              <a:t>Database System</a:t>
            </a:r>
            <a:r>
              <a:rPr lang="zh-CN" altLang="en-US" sz="2400" b="1"/>
              <a:t>，简称</a:t>
            </a:r>
            <a:r>
              <a:rPr lang="en-US" altLang="zh-CN" sz="2400" b="1"/>
              <a:t>DBS</a:t>
            </a:r>
            <a:r>
              <a:rPr lang="zh-CN" altLang="en-US" sz="2400" b="1"/>
              <a:t>）是指       </a:t>
            </a:r>
            <a:r>
              <a:rPr lang="zh-CN" altLang="en-US" sz="2400" b="1">
                <a:solidFill>
                  <a:schemeClr val="hlink"/>
                </a:solidFill>
              </a:rPr>
              <a:t>在计算机系统中引入数据库后的系统</a:t>
            </a:r>
            <a:r>
              <a:rPr lang="zh-CN" altLang="en-US" sz="2400" b="1"/>
              <a:t>构成。</a:t>
            </a:r>
            <a:endParaRPr lang="zh-CN" altLang="en-US" sz="2400" b="1"/>
          </a:p>
          <a:p>
            <a:pPr lvl="1" algn="just">
              <a:lnSpc>
                <a:spcPct val="120000"/>
              </a:lnSpc>
            </a:pPr>
            <a:r>
              <a:rPr lang="zh-CN" altLang="en-US" sz="2400" b="1"/>
              <a:t>在不引起混淆的情况下常常把数据库系统简称为数据库。</a:t>
            </a:r>
            <a:endParaRPr lang="zh-CN" altLang="en-US"/>
          </a:p>
          <a:p>
            <a:pPr algn="just"/>
            <a:r>
              <a:rPr lang="zh-CN" altLang="en-US"/>
              <a:t>数据库系统的构成</a:t>
            </a:r>
            <a:endParaRPr lang="zh-CN" altLang="en-US"/>
          </a:p>
          <a:p>
            <a:pPr lvl="1" algn="just">
              <a:lnSpc>
                <a:spcPct val="170000"/>
              </a:lnSpc>
            </a:pPr>
            <a:r>
              <a:rPr lang="zh-CN" altLang="en-US" sz="2400" b="1"/>
              <a:t>由数据库、数据库管理系统（及其开发工具）、应用系统、数据库管理员（和用户）构成。</a:t>
            </a:r>
            <a:endParaRPr lang="zh-CN" alt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数据库系统</a:t>
            </a:r>
            <a:r>
              <a:rPr lang="en-US" altLang="zh-CN"/>
              <a:t>(</a:t>
            </a:r>
            <a:r>
              <a:rPr lang="zh-CN" altLang="en-US"/>
              <a:t>续</a:t>
            </a:r>
            <a:r>
              <a:rPr lang="en-US" altLang="zh-CN"/>
              <a:t>)</a:t>
            </a:r>
            <a:endParaRPr lang="en-US" altLang="zh-CN"/>
          </a:p>
        </p:txBody>
      </p:sp>
      <p:sp>
        <p:nvSpPr>
          <p:cNvPr id="23556" name="Rectangle 3"/>
          <p:cNvSpPr>
            <a:spLocks noGrp="1" noChangeArrowheads="1"/>
          </p:cNvSpPr>
          <p:nvPr>
            <p:ph type="body" idx="1"/>
          </p:nvPr>
        </p:nvSpPr>
        <p:spPr bwMode="auto">
          <a:xfrm>
            <a:off x="1981200" y="5791200"/>
            <a:ext cx="82296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b="1">
                <a:solidFill>
                  <a:schemeClr val="hlink"/>
                </a:solidFill>
              </a:rPr>
              <a:t>数据库系统构成图示</a:t>
            </a:r>
            <a:endParaRPr lang="zh-CN" altLang="en-US" b="1">
              <a:solidFill>
                <a:schemeClr val="hlink"/>
              </a:solidFill>
            </a:endParaRPr>
          </a:p>
        </p:txBody>
      </p:sp>
      <p:pic>
        <p:nvPicPr>
          <p:cNvPr id="23557" name="Picture 7" descr="2007122416300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1371600"/>
            <a:ext cx="8077200" cy="448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5"/>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zh-CN"/>
          </a:p>
        </p:txBody>
      </p:sp>
      <p:graphicFrame>
        <p:nvGraphicFramePr>
          <p:cNvPr id="25604" name="Object 4"/>
          <p:cNvGraphicFramePr>
            <a:graphicFrameLocks noGrp="1" noChangeAspect="1"/>
          </p:cNvGraphicFramePr>
          <p:nvPr>
            <p:ph idx="1"/>
          </p:nvPr>
        </p:nvGraphicFramePr>
        <p:xfrm>
          <a:off x="2133600" y="2667000"/>
          <a:ext cx="8077200" cy="1547813"/>
        </p:xfrm>
        <a:graphic>
          <a:graphicData uri="http://schemas.openxmlformats.org/presentationml/2006/ole">
            <mc:AlternateContent xmlns:mc="http://schemas.openxmlformats.org/markup-compatibility/2006">
              <mc:Choice xmlns:v="urn:schemas-microsoft-com:vml" Requires="v">
                <p:oleObj spid="_x0000_s25609" name="图片" r:id="rId1" imgW="3676650" imgH="704850" progId="Word.Picture.8">
                  <p:embed/>
                </p:oleObj>
              </mc:Choice>
              <mc:Fallback>
                <p:oleObj name="图片" r:id="rId1" imgW="3676650" imgH="70485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667000"/>
                        <a:ext cx="8077200" cy="1547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27" name="Rectangle 7"/>
          <p:cNvSpPr>
            <a:spLocks noChangeArrowheads="1"/>
          </p:cNvSpPr>
          <p:nvPr/>
        </p:nvSpPr>
        <p:spPr bwMode="auto">
          <a:xfrm>
            <a:off x="2514600" y="480060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Garamond" panose="02020404030301010803" pitchFamily="18" charset="0"/>
                <a:ea typeface="宋体" panose="02010600030101010101" pitchFamily="2" charset="-122"/>
                <a:cs typeface="宋体" panose="02010600030101010101" pitchFamily="2" charset="-122"/>
              </a:defRPr>
            </a:lvl1pPr>
            <a:lvl2pPr marL="742950" indent="-285750" algn="l">
              <a:spcBef>
                <a:spcPct val="20000"/>
              </a:spcBef>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2pPr>
            <a:lvl3pPr marL="1143000" indent="-228600" algn="l">
              <a:spcBef>
                <a:spcPct val="20000"/>
              </a:spcBef>
              <a:spcAft>
                <a:spcPct val="500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3pPr>
            <a:lvl4pPr marL="1600200" indent="-228600" algn="l">
              <a:spcBef>
                <a:spcPct val="20000"/>
              </a:spcBef>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Garamond" panose="02020404030301010803" pitchFamily="18" charset="0"/>
                <a:ea typeface="幼圆" panose="02010509060101010101" pitchFamily="49" charset="-122"/>
                <a:cs typeface="宋体" panose="02010600030101010101" pitchFamily="2" charset="-122"/>
              </a:defRPr>
            </a:lvl9pPr>
          </a:lstStyle>
          <a:p>
            <a:pPr>
              <a:defRPr/>
            </a:pPr>
            <a:r>
              <a:rPr lang="zh-CN" altLang="en-US" b="1">
                <a:solidFill>
                  <a:schemeClr val="hlink"/>
                </a:solidFill>
              </a:rPr>
              <a:t>数据库系统构成</a:t>
            </a:r>
            <a:endParaRPr lang="zh-CN" altLang="en-US" b="1">
              <a:solidFill>
                <a:schemeClr val="hlink"/>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19063" y="457200"/>
            <a:ext cx="532923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200">
                <a:solidFill>
                  <a:srgbClr val="0033CC"/>
                </a:solidFill>
              </a:rPr>
              <a:t>二、什么是数据模型？</a:t>
            </a:r>
            <a:endParaRPr lang="en-US" altLang="zh-CN" sz="3200">
              <a:solidFill>
                <a:srgbClr val="0033CC"/>
              </a:solidFill>
            </a:endParaRPr>
          </a:p>
        </p:txBody>
      </p:sp>
      <p:sp>
        <p:nvSpPr>
          <p:cNvPr id="3" name="矩形 2"/>
          <p:cNvSpPr>
            <a:spLocks noChangeArrowheads="1"/>
          </p:cNvSpPr>
          <p:nvPr/>
        </p:nvSpPr>
        <p:spPr bwMode="auto">
          <a:xfrm>
            <a:off x="1103313" y="3735388"/>
            <a:ext cx="10753725"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defRPr/>
            </a:pPr>
            <a:r>
              <a:rPr lang="en-US" altLang="zh-CN" sz="2800" dirty="0">
                <a:latin typeface="+mn-ea"/>
                <a:ea typeface="+mn-ea"/>
              </a:rPr>
              <a:t>1</a:t>
            </a:r>
            <a:r>
              <a:rPr lang="zh-CN" altLang="zh-CN" sz="2800" dirty="0">
                <a:latin typeface="+mn-ea"/>
                <a:ea typeface="+mn-ea"/>
              </a:rPr>
              <a:t>）</a:t>
            </a:r>
            <a:r>
              <a:rPr lang="zh-CN" altLang="zh-CN" sz="2800" dirty="0">
                <a:solidFill>
                  <a:srgbClr val="0070C0"/>
                </a:solidFill>
                <a:latin typeface="+mn-ea"/>
                <a:ea typeface="+mn-ea"/>
              </a:rPr>
              <a:t>数据结构</a:t>
            </a:r>
            <a:r>
              <a:rPr lang="en-US" altLang="zh-CN" sz="2800" dirty="0">
                <a:latin typeface="+mn-ea"/>
                <a:ea typeface="+mn-ea"/>
              </a:rPr>
              <a:t>: </a:t>
            </a:r>
            <a:r>
              <a:rPr lang="zh-CN" altLang="zh-CN" sz="2800" dirty="0">
                <a:latin typeface="+mn-ea"/>
                <a:ea typeface="+mn-ea"/>
              </a:rPr>
              <a:t>用于描述事物对象的静态特征，包括事物对象的数据组成、数据类型、数据性质等。</a:t>
            </a:r>
            <a:endParaRPr lang="zh-CN" altLang="en-US" sz="2800" dirty="0">
              <a:latin typeface="+mn-ea"/>
              <a:ea typeface="+mn-ea"/>
            </a:endParaRPr>
          </a:p>
        </p:txBody>
      </p:sp>
      <p:sp>
        <p:nvSpPr>
          <p:cNvPr id="4" name="矩形 3"/>
          <p:cNvSpPr>
            <a:spLocks noChangeArrowheads="1"/>
          </p:cNvSpPr>
          <p:nvPr/>
        </p:nvSpPr>
        <p:spPr bwMode="auto">
          <a:xfrm>
            <a:off x="1116013" y="4724400"/>
            <a:ext cx="1066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defRPr/>
            </a:pPr>
            <a:r>
              <a:rPr lang="en-US" altLang="zh-CN" sz="2800" dirty="0">
                <a:latin typeface="+mn-ea"/>
                <a:ea typeface="+mn-ea"/>
              </a:rPr>
              <a:t>2</a:t>
            </a:r>
            <a:r>
              <a:rPr lang="zh-CN" altLang="zh-CN" sz="2800" dirty="0">
                <a:latin typeface="+mn-ea"/>
                <a:ea typeface="+mn-ea"/>
              </a:rPr>
              <a:t>）</a:t>
            </a:r>
            <a:r>
              <a:rPr lang="zh-CN" altLang="zh-CN" sz="2800" dirty="0">
                <a:solidFill>
                  <a:srgbClr val="0070C0"/>
                </a:solidFill>
                <a:latin typeface="+mn-ea"/>
                <a:ea typeface="+mn-ea"/>
              </a:rPr>
              <a:t>数据操作</a:t>
            </a:r>
            <a:r>
              <a:rPr lang="en-US" altLang="zh-CN" sz="2800" dirty="0">
                <a:latin typeface="+mn-ea"/>
                <a:ea typeface="+mn-ea"/>
              </a:rPr>
              <a:t>:</a:t>
            </a:r>
            <a:r>
              <a:rPr lang="zh-CN" altLang="zh-CN" sz="2800" dirty="0">
                <a:latin typeface="+mn-ea"/>
                <a:ea typeface="+mn-ea"/>
              </a:rPr>
              <a:t>用于描述事物对象的动态特征，包括数据的插入、修改、删除和查询等访问操作。</a:t>
            </a:r>
            <a:endParaRPr lang="zh-CN" altLang="en-US" sz="2800" dirty="0">
              <a:latin typeface="+mn-ea"/>
              <a:ea typeface="+mn-ea"/>
            </a:endParaRPr>
          </a:p>
        </p:txBody>
      </p:sp>
      <p:sp>
        <p:nvSpPr>
          <p:cNvPr id="6" name="矩形 5"/>
          <p:cNvSpPr>
            <a:spLocks noChangeArrowheads="1"/>
          </p:cNvSpPr>
          <p:nvPr/>
        </p:nvSpPr>
        <p:spPr bwMode="auto">
          <a:xfrm>
            <a:off x="1116013" y="5715000"/>
            <a:ext cx="106680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defRPr/>
            </a:pPr>
            <a:r>
              <a:rPr lang="en-US" altLang="zh-CN" sz="2800" dirty="0">
                <a:latin typeface="+mn-ea"/>
                <a:ea typeface="+mn-ea"/>
              </a:rPr>
              <a:t>3</a:t>
            </a:r>
            <a:r>
              <a:rPr lang="zh-CN" altLang="zh-CN" sz="2800" dirty="0">
                <a:latin typeface="+mn-ea"/>
                <a:ea typeface="+mn-ea"/>
              </a:rPr>
              <a:t>）</a:t>
            </a:r>
            <a:r>
              <a:rPr lang="zh-CN" altLang="zh-CN" sz="2800" dirty="0">
                <a:solidFill>
                  <a:srgbClr val="0070C0"/>
                </a:solidFill>
                <a:latin typeface="+mn-ea"/>
                <a:ea typeface="+mn-ea"/>
              </a:rPr>
              <a:t>数据约束</a:t>
            </a:r>
            <a:r>
              <a:rPr lang="zh-CN" altLang="zh-CN" sz="2800" dirty="0">
                <a:latin typeface="+mn-ea"/>
                <a:ea typeface="+mn-ea"/>
              </a:rPr>
              <a:t>：</a:t>
            </a:r>
            <a:r>
              <a:rPr lang="zh-CN" altLang="en-US" sz="2800" dirty="0">
                <a:latin typeface="+mn-ea"/>
                <a:ea typeface="+mn-ea"/>
              </a:rPr>
              <a:t>用于</a:t>
            </a:r>
            <a:r>
              <a:rPr lang="zh-CN" altLang="zh-CN" sz="2800" dirty="0">
                <a:latin typeface="+mn-ea"/>
                <a:ea typeface="+mn-ea"/>
              </a:rPr>
              <a:t>描述数据结构中数据之间的语义联系、数据之间的制约和依存关系，以及数据动态变化的规则</a:t>
            </a:r>
            <a:r>
              <a:rPr lang="zh-CN" altLang="en-US" sz="2800" dirty="0">
                <a:latin typeface="+mn-ea"/>
                <a:ea typeface="+mn-ea"/>
              </a:rPr>
              <a:t>等</a:t>
            </a:r>
            <a:r>
              <a:rPr lang="zh-CN" altLang="zh-CN" sz="2800" dirty="0">
                <a:latin typeface="+mn-ea"/>
                <a:ea typeface="+mn-ea"/>
              </a:rPr>
              <a:t>。</a:t>
            </a:r>
            <a:endParaRPr lang="zh-CN" altLang="en-US" sz="2800" dirty="0">
              <a:latin typeface="+mn-ea"/>
              <a:ea typeface="+mn-ea"/>
            </a:endParaRPr>
          </a:p>
        </p:txBody>
      </p:sp>
      <p:grpSp>
        <p:nvGrpSpPr>
          <p:cNvPr id="2" name="组合 1"/>
          <p:cNvGrpSpPr/>
          <p:nvPr/>
        </p:nvGrpSpPr>
        <p:grpSpPr bwMode="auto">
          <a:xfrm>
            <a:off x="4329113" y="2209800"/>
            <a:ext cx="4359275" cy="1327150"/>
            <a:chOff x="4329113" y="2209800"/>
            <a:chExt cx="4359275" cy="1327150"/>
          </a:xfrm>
        </p:grpSpPr>
        <p:sp>
          <p:nvSpPr>
            <p:cNvPr id="26632" name="椭圆 6"/>
            <p:cNvSpPr>
              <a:spLocks noChangeArrowheads="1"/>
            </p:cNvSpPr>
            <p:nvPr/>
          </p:nvSpPr>
          <p:spPr bwMode="auto">
            <a:xfrm>
              <a:off x="6083300" y="2763838"/>
              <a:ext cx="850900" cy="773112"/>
            </a:xfrm>
            <a:prstGeom prst="ellipse">
              <a:avLst/>
            </a:prstGeom>
            <a:solidFill>
              <a:srgbClr val="00FFFF"/>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数据</a:t>
              </a:r>
              <a:endParaRPr lang="en-US" altLang="zh-CN" sz="1800"/>
            </a:p>
            <a:p>
              <a:pPr algn="ctr" eaLnBrk="1" latinLnBrk="1" hangingPunct="1">
                <a:lnSpc>
                  <a:spcPct val="80000"/>
                </a:lnSpc>
                <a:spcBef>
                  <a:spcPct val="50000"/>
                </a:spcBef>
                <a:buClr>
                  <a:srgbClr val="FF0000"/>
                </a:buClr>
                <a:buFont typeface="Wingdings" panose="05000000000000000000" pitchFamily="2" charset="2"/>
                <a:buNone/>
              </a:pPr>
              <a:r>
                <a:rPr lang="zh-CN" altLang="en-US" sz="1800"/>
                <a:t>模型</a:t>
              </a:r>
              <a:endParaRPr lang="zh-CN" altLang="en-US" sz="1800"/>
            </a:p>
          </p:txBody>
        </p:sp>
        <p:sp>
          <p:nvSpPr>
            <p:cNvPr id="26633" name="线形标注 1(无边框) 7"/>
            <p:cNvSpPr/>
            <p:nvPr/>
          </p:nvSpPr>
          <p:spPr bwMode="auto">
            <a:xfrm>
              <a:off x="7432675" y="2946400"/>
              <a:ext cx="1255713" cy="347663"/>
            </a:xfrm>
            <a:prstGeom prst="callout1">
              <a:avLst>
                <a:gd name="adj1" fmla="val 46875"/>
                <a:gd name="adj2" fmla="val 1204"/>
                <a:gd name="adj3" fmla="val 50000"/>
                <a:gd name="adj4" fmla="val -40069"/>
              </a:avLst>
            </a:prstGeom>
            <a:solidFill>
              <a:srgbClr val="FFFFCC"/>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数据约束</a:t>
              </a:r>
              <a:endParaRPr lang="zh-CN" altLang="en-US" sz="1800"/>
            </a:p>
          </p:txBody>
        </p:sp>
        <p:sp>
          <p:nvSpPr>
            <p:cNvPr id="26634" name="线形标注 1(无边框) 11"/>
            <p:cNvSpPr/>
            <p:nvPr/>
          </p:nvSpPr>
          <p:spPr bwMode="auto">
            <a:xfrm>
              <a:off x="4329113" y="3005138"/>
              <a:ext cx="1255712" cy="349250"/>
            </a:xfrm>
            <a:prstGeom prst="callout1">
              <a:avLst>
                <a:gd name="adj1" fmla="val 34375"/>
                <a:gd name="adj2" fmla="val 101806"/>
                <a:gd name="adj3" fmla="val 34380"/>
                <a:gd name="adj4" fmla="val 137718"/>
              </a:avLst>
            </a:prstGeom>
            <a:solidFill>
              <a:srgbClr val="FFFFCC"/>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数据操作</a:t>
              </a:r>
              <a:endParaRPr lang="zh-CN" altLang="en-US" sz="1800"/>
            </a:p>
          </p:txBody>
        </p:sp>
        <p:sp>
          <p:nvSpPr>
            <p:cNvPr id="26635" name="线形标注 1(无边框) 12"/>
            <p:cNvSpPr/>
            <p:nvPr/>
          </p:nvSpPr>
          <p:spPr bwMode="auto">
            <a:xfrm>
              <a:off x="5937250" y="2209800"/>
              <a:ext cx="1255713" cy="349250"/>
            </a:xfrm>
            <a:prstGeom prst="callout1">
              <a:avLst>
                <a:gd name="adj1" fmla="val 90620"/>
                <a:gd name="adj2" fmla="val 47171"/>
                <a:gd name="adj3" fmla="val 156245"/>
                <a:gd name="adj4" fmla="val 46657"/>
              </a:avLst>
            </a:prstGeom>
            <a:solidFill>
              <a:srgbClr val="FFFFCC"/>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数据结构</a:t>
              </a:r>
              <a:endParaRPr lang="zh-CN" altLang="en-US" sz="1800"/>
            </a:p>
          </p:txBody>
        </p:sp>
      </p:grpSp>
      <p:sp>
        <p:nvSpPr>
          <p:cNvPr id="11" name="矩形 10"/>
          <p:cNvSpPr>
            <a:spLocks noChangeArrowheads="1"/>
          </p:cNvSpPr>
          <p:nvPr/>
        </p:nvSpPr>
        <p:spPr bwMode="auto">
          <a:xfrm>
            <a:off x="839788" y="1287463"/>
            <a:ext cx="11160125"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pPr>
            <a:r>
              <a:rPr lang="zh-CN" altLang="zh-CN" sz="2800">
                <a:solidFill>
                  <a:srgbClr val="FF0000"/>
                </a:solidFill>
              </a:rPr>
              <a:t>数据模型</a:t>
            </a:r>
            <a:r>
              <a:rPr lang="zh-CN" altLang="zh-CN" sz="2800"/>
              <a:t>是指描述事物对象的数据</a:t>
            </a:r>
            <a:r>
              <a:rPr lang="zh-CN" altLang="en-US" sz="2800"/>
              <a:t>结构</a:t>
            </a:r>
            <a:r>
              <a:rPr lang="zh-CN" altLang="zh-CN" sz="2800"/>
              <a:t>组成、数据</a:t>
            </a:r>
            <a:r>
              <a:rPr lang="zh-CN" altLang="en-US" sz="2800"/>
              <a:t>语义联系</a:t>
            </a:r>
            <a:r>
              <a:rPr lang="zh-CN" altLang="zh-CN" sz="2800"/>
              <a:t>、数据约束的抽象结构及其说明。</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92088" y="476250"/>
            <a:ext cx="655161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200">
                <a:solidFill>
                  <a:srgbClr val="0033CC"/>
                </a:solidFill>
              </a:rPr>
              <a:t>三、数据库使用的数据模型</a:t>
            </a:r>
            <a:endParaRPr lang="en-US" altLang="zh-CN" sz="3200">
              <a:solidFill>
                <a:srgbClr val="0033CC"/>
              </a:solidFill>
            </a:endParaRPr>
          </a:p>
        </p:txBody>
      </p:sp>
      <p:sp>
        <p:nvSpPr>
          <p:cNvPr id="11" name="Rectangle 4"/>
          <p:cNvSpPr>
            <a:spLocks noChangeArrowheads="1"/>
          </p:cNvSpPr>
          <p:nvPr/>
        </p:nvSpPr>
        <p:spPr bwMode="auto">
          <a:xfrm>
            <a:off x="911225" y="1412875"/>
            <a:ext cx="10801350"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ct val="150000"/>
              </a:lnSpc>
              <a:buClr>
                <a:srgbClr val="FF3300"/>
              </a:buClr>
              <a:buFontTx/>
              <a:buChar char="•"/>
            </a:pPr>
            <a:r>
              <a:rPr lang="zh-CN" altLang="en-US" sz="2800"/>
              <a:t> 层次数据模型</a:t>
            </a:r>
            <a:endParaRPr lang="ko-KR" altLang="en-US" sz="2800"/>
          </a:p>
          <a:p>
            <a:pPr algn="just" eaLnBrk="1" hangingPunct="1">
              <a:lnSpc>
                <a:spcPct val="150000"/>
              </a:lnSpc>
              <a:buClr>
                <a:srgbClr val="FF3300"/>
              </a:buClr>
              <a:buFontTx/>
              <a:buChar char="•"/>
            </a:pPr>
            <a:r>
              <a:rPr lang="zh-CN" altLang="en-US" sz="2800"/>
              <a:t> 网状数据模型</a:t>
            </a:r>
            <a:endParaRPr lang="zh-CN" altLang="en-US" sz="2800"/>
          </a:p>
          <a:p>
            <a:pPr algn="just" eaLnBrk="1" hangingPunct="1">
              <a:lnSpc>
                <a:spcPct val="150000"/>
              </a:lnSpc>
              <a:buClr>
                <a:srgbClr val="FF3300"/>
              </a:buClr>
              <a:buFontTx/>
              <a:buChar char="•"/>
            </a:pPr>
            <a:r>
              <a:rPr lang="zh-CN" altLang="en-US" sz="2800"/>
              <a:t> 关系数据模型</a:t>
            </a:r>
            <a:endParaRPr lang="en-US" altLang="zh-CN" sz="2800"/>
          </a:p>
          <a:p>
            <a:pPr algn="just" eaLnBrk="1" hangingPunct="1">
              <a:lnSpc>
                <a:spcPct val="150000"/>
              </a:lnSpc>
              <a:buClr>
                <a:srgbClr val="FF3300"/>
              </a:buClr>
              <a:buFontTx/>
              <a:buChar char="•"/>
            </a:pPr>
            <a:r>
              <a:rPr lang="zh-CN" altLang="en-US" sz="2800"/>
              <a:t> 其它数据模型（如对象数据模型、键值对数据模型、列式数据模型、文档数据模型、图形数据模型等）</a:t>
            </a:r>
            <a:endParaRPr lang="ko-KR"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92088" y="447675"/>
            <a:ext cx="4132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 </a:t>
            </a:r>
            <a:r>
              <a:rPr lang="zh-CN" altLang="en-US" sz="2800">
                <a:solidFill>
                  <a:srgbClr val="0033CC"/>
                </a:solidFill>
              </a:rPr>
              <a:t>层次数据模型</a:t>
            </a:r>
            <a:endParaRPr lang="zh-CN" altLang="en-US" sz="2800">
              <a:solidFill>
                <a:srgbClr val="0033CC"/>
              </a:solidFill>
            </a:endParaRPr>
          </a:p>
        </p:txBody>
      </p:sp>
      <p:sp>
        <p:nvSpPr>
          <p:cNvPr id="3" name="矩形 2"/>
          <p:cNvSpPr>
            <a:spLocks noChangeArrowheads="1"/>
          </p:cNvSpPr>
          <p:nvPr/>
        </p:nvSpPr>
        <p:spPr bwMode="auto">
          <a:xfrm>
            <a:off x="728663" y="1125538"/>
            <a:ext cx="1076801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3500"/>
              </a:lnSpc>
              <a:defRPr/>
            </a:pPr>
            <a:r>
              <a:rPr lang="zh-CN" altLang="en-US" sz="2800" dirty="0">
                <a:latin typeface="+mn-ea"/>
                <a:ea typeface="+mn-ea"/>
              </a:rPr>
              <a:t>层次数据模型思想：采用“树”结构来组织、存储和管理数据。</a:t>
            </a:r>
            <a:endParaRPr lang="zh-CN" altLang="en-US" sz="2800" dirty="0">
              <a:latin typeface="+mn-ea"/>
              <a:ea typeface="+mn-ea"/>
            </a:endParaRPr>
          </a:p>
        </p:txBody>
      </p:sp>
      <p:sp>
        <p:nvSpPr>
          <p:cNvPr id="30724" name="Rectangle 8"/>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sp>
        <p:nvSpPr>
          <p:cNvPr id="30725" name="Rectangle 11"/>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sp>
        <p:nvSpPr>
          <p:cNvPr id="22536" name="Rectangle 6"/>
          <p:cNvSpPr>
            <a:spLocks noChangeArrowheads="1"/>
          </p:cNvSpPr>
          <p:nvPr/>
        </p:nvSpPr>
        <p:spPr bwMode="auto">
          <a:xfrm>
            <a:off x="3630613" y="5805488"/>
            <a:ext cx="3775075" cy="3381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000">
                <a:solidFill>
                  <a:srgbClr val="FF0000"/>
                </a:solidFill>
              </a:rPr>
              <a:t>“高校教务系统</a:t>
            </a:r>
            <a:r>
              <a:rPr lang="en-US" altLang="zh-CN" sz="2000">
                <a:solidFill>
                  <a:srgbClr val="FF0000"/>
                </a:solidFill>
              </a:rPr>
              <a:t>”</a:t>
            </a:r>
            <a:r>
              <a:rPr lang="zh-CN" altLang="en-US" sz="2000">
                <a:solidFill>
                  <a:srgbClr val="FF0000"/>
                </a:solidFill>
              </a:rPr>
              <a:t>层次数据模型</a:t>
            </a:r>
            <a:endParaRPr lang="zh-CN" altLang="en-US" sz="2000">
              <a:solidFill>
                <a:srgbClr val="FF0000"/>
              </a:solidFill>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2044700"/>
            <a:ext cx="6624638"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5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65100" y="434975"/>
            <a:ext cx="41306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zh-CN" altLang="en-US" sz="3200" dirty="0">
                <a:solidFill>
                  <a:srgbClr val="0033CC"/>
                </a:solidFill>
                <a:latin typeface="+mn-ea"/>
                <a:ea typeface="+mn-ea"/>
              </a:rPr>
              <a:t>一、什么是数据库</a:t>
            </a:r>
            <a:r>
              <a:rPr lang="en-US" altLang="zh-CN" sz="3200" dirty="0">
                <a:solidFill>
                  <a:srgbClr val="0033CC"/>
                </a:solidFill>
                <a:latin typeface="+mn-ea"/>
                <a:ea typeface="+mn-ea"/>
              </a:rPr>
              <a:t>?</a:t>
            </a:r>
            <a:endParaRPr lang="en-US" altLang="zh-CN" sz="3200" dirty="0">
              <a:solidFill>
                <a:srgbClr val="0033CC"/>
              </a:solidFill>
              <a:latin typeface="+mn-ea"/>
              <a:ea typeface="+mn-ea"/>
            </a:endParaRPr>
          </a:p>
        </p:txBody>
      </p:sp>
      <p:sp>
        <p:nvSpPr>
          <p:cNvPr id="7172" name="Rectangle 4"/>
          <p:cNvSpPr>
            <a:spLocks noChangeArrowheads="1"/>
          </p:cNvSpPr>
          <p:nvPr/>
        </p:nvSpPr>
        <p:spPr bwMode="auto">
          <a:xfrm>
            <a:off x="668338" y="4797425"/>
            <a:ext cx="111537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pPr>
            <a:r>
              <a:rPr lang="zh-CN" altLang="en-US" sz="2800">
                <a:solidFill>
                  <a:srgbClr val="FF3300"/>
                </a:solidFill>
              </a:rPr>
              <a:t>数据库</a:t>
            </a:r>
            <a:r>
              <a:rPr lang="en-US" altLang="zh-CN" sz="2800"/>
              <a:t>——</a:t>
            </a:r>
            <a:r>
              <a:rPr lang="zh-CN" altLang="en-US" sz="2800"/>
              <a:t>是一种依照特定</a:t>
            </a:r>
            <a:r>
              <a:rPr lang="zh-CN" altLang="en-US" sz="2800">
                <a:solidFill>
                  <a:schemeClr val="tx2"/>
                </a:solidFill>
              </a:rPr>
              <a:t>数据模型</a:t>
            </a:r>
            <a:r>
              <a:rPr lang="zh-CN" altLang="en-US" sz="2800"/>
              <a:t>组织、存储和管理数据的文件集合。这些文件一般存放在外部存储器中，以便长久保存数据，并可快速访问</a:t>
            </a:r>
            <a:r>
              <a:rPr lang="ko-KR" altLang="en-US" sz="2800"/>
              <a:t>。 </a:t>
            </a:r>
            <a:endParaRPr lang="ko-KR" altLang="en-US" sz="2800"/>
          </a:p>
        </p:txBody>
      </p:sp>
      <p:grpSp>
        <p:nvGrpSpPr>
          <p:cNvPr id="27" name="组合 26"/>
          <p:cNvGrpSpPr/>
          <p:nvPr/>
        </p:nvGrpSpPr>
        <p:grpSpPr bwMode="auto">
          <a:xfrm>
            <a:off x="3181350" y="1690688"/>
            <a:ext cx="4791075" cy="2566987"/>
            <a:chOff x="3181422" y="1690810"/>
            <a:chExt cx="4791580" cy="2566343"/>
          </a:xfrm>
        </p:grpSpPr>
        <p:sp>
          <p:nvSpPr>
            <p:cNvPr id="5" name="任意多边形 4"/>
            <p:cNvSpPr/>
            <p:nvPr/>
          </p:nvSpPr>
          <p:spPr>
            <a:xfrm>
              <a:off x="4929444" y="3003343"/>
              <a:ext cx="1252669" cy="1253810"/>
            </a:xfrm>
            <a:custGeom>
              <a:avLst/>
              <a:gdLst>
                <a:gd name="connsiteX0" fmla="*/ 0 w 1253677"/>
                <a:gd name="connsiteY0" fmla="*/ 156710 h 1253677"/>
                <a:gd name="connsiteX1" fmla="*/ 626839 w 1253677"/>
                <a:gd name="connsiteY1" fmla="*/ 313420 h 1253677"/>
                <a:gd name="connsiteX2" fmla="*/ 1253678 w 1253677"/>
                <a:gd name="connsiteY2" fmla="*/ 156710 h 1253677"/>
                <a:gd name="connsiteX3" fmla="*/ 1253677 w 1253677"/>
                <a:gd name="connsiteY3" fmla="*/ 1096967 h 1253677"/>
                <a:gd name="connsiteX4" fmla="*/ 626838 w 1253677"/>
                <a:gd name="connsiteY4" fmla="*/ 1253677 h 1253677"/>
                <a:gd name="connsiteX5" fmla="*/ -1 w 1253677"/>
                <a:gd name="connsiteY5" fmla="*/ 1096967 h 1253677"/>
                <a:gd name="connsiteX6" fmla="*/ 0 w 1253677"/>
                <a:gd name="connsiteY6" fmla="*/ 156710 h 1253677"/>
                <a:gd name="connsiteX0-1" fmla="*/ 0 w 1253677"/>
                <a:gd name="connsiteY0-2" fmla="*/ 156710 h 1253677"/>
                <a:gd name="connsiteX1-3" fmla="*/ 626839 w 1253677"/>
                <a:gd name="connsiteY1-4" fmla="*/ 0 h 1253677"/>
                <a:gd name="connsiteX2-5" fmla="*/ 1253678 w 1253677"/>
                <a:gd name="connsiteY2-6" fmla="*/ 156710 h 1253677"/>
                <a:gd name="connsiteX3-7" fmla="*/ 626839 w 1253677"/>
                <a:gd name="connsiteY3-8" fmla="*/ 313420 h 1253677"/>
                <a:gd name="connsiteX4-9" fmla="*/ 0 w 1253677"/>
                <a:gd name="connsiteY4-10" fmla="*/ 156710 h 1253677"/>
                <a:gd name="connsiteX0-11" fmla="*/ 1253677 w 1253677"/>
                <a:gd name="connsiteY0-12" fmla="*/ 156710 h 1253677"/>
                <a:gd name="connsiteX1-13" fmla="*/ 626838 w 1253677"/>
                <a:gd name="connsiteY1-14" fmla="*/ 313420 h 1253677"/>
                <a:gd name="connsiteX2-15" fmla="*/ -1 w 1253677"/>
                <a:gd name="connsiteY2-16" fmla="*/ 156710 h 1253677"/>
                <a:gd name="connsiteX3-17" fmla="*/ 626838 w 1253677"/>
                <a:gd name="connsiteY3-18" fmla="*/ 0 h 1253677"/>
                <a:gd name="connsiteX4-19" fmla="*/ 1253677 w 1253677"/>
                <a:gd name="connsiteY4-20" fmla="*/ 156710 h 1253677"/>
                <a:gd name="connsiteX5-21" fmla="*/ 1253677 w 1253677"/>
                <a:gd name="connsiteY5-22" fmla="*/ 1096967 h 1253677"/>
                <a:gd name="connsiteX6-23" fmla="*/ 626838 w 1253677"/>
                <a:gd name="connsiteY6-24" fmla="*/ 1253677 h 1253677"/>
                <a:gd name="connsiteX7" fmla="*/ -1 w 1253677"/>
                <a:gd name="connsiteY7" fmla="*/ 1096967 h 1253677"/>
                <a:gd name="connsiteX8" fmla="*/ 0 w 1253677"/>
                <a:gd name="connsiteY8" fmla="*/ 156710 h 125367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23" y="connsiteY6-24"/>
                </a:cxn>
                <a:cxn ang="0">
                  <a:pos x="connsiteX7" y="connsiteY7"/>
                </a:cxn>
                <a:cxn ang="0">
                  <a:pos x="connsiteX8" y="connsiteY8"/>
                </a:cxn>
              </a:cxnLst>
              <a:rect l="l" t="t" r="r" b="b"/>
              <a:pathLst>
                <a:path w="1253677" h="1253677" stroke="0" extrusionOk="0">
                  <a:moveTo>
                    <a:pt x="0" y="156710"/>
                  </a:moveTo>
                  <a:cubicBezTo>
                    <a:pt x="0" y="243259"/>
                    <a:pt x="280645" y="313420"/>
                    <a:pt x="626839" y="313420"/>
                  </a:cubicBezTo>
                  <a:cubicBezTo>
                    <a:pt x="973033" y="313420"/>
                    <a:pt x="1253678" y="243259"/>
                    <a:pt x="1253678" y="156710"/>
                  </a:cubicBezTo>
                  <a:cubicBezTo>
                    <a:pt x="1253678" y="470129"/>
                    <a:pt x="1253677" y="783548"/>
                    <a:pt x="1253677" y="1096967"/>
                  </a:cubicBezTo>
                  <a:cubicBezTo>
                    <a:pt x="1253677" y="1183516"/>
                    <a:pt x="973032" y="1253677"/>
                    <a:pt x="626838" y="1253677"/>
                  </a:cubicBezTo>
                  <a:cubicBezTo>
                    <a:pt x="280644" y="1253677"/>
                    <a:pt x="-1" y="1183516"/>
                    <a:pt x="-1" y="1096967"/>
                  </a:cubicBezTo>
                  <a:cubicBezTo>
                    <a:pt x="-1" y="783548"/>
                    <a:pt x="0" y="470129"/>
                    <a:pt x="0" y="156710"/>
                  </a:cubicBezTo>
                  <a:close/>
                </a:path>
                <a:path w="1253677" h="1253677" fill="lighten" stroke="0" extrusionOk="0">
                  <a:moveTo>
                    <a:pt x="0" y="156710"/>
                  </a:moveTo>
                  <a:cubicBezTo>
                    <a:pt x="0" y="70161"/>
                    <a:pt x="280645" y="0"/>
                    <a:pt x="626839" y="0"/>
                  </a:cubicBezTo>
                  <a:cubicBezTo>
                    <a:pt x="973033" y="0"/>
                    <a:pt x="1253678" y="70161"/>
                    <a:pt x="1253678" y="156710"/>
                  </a:cubicBezTo>
                  <a:cubicBezTo>
                    <a:pt x="1253678" y="243259"/>
                    <a:pt x="973033" y="313420"/>
                    <a:pt x="626839" y="313420"/>
                  </a:cubicBezTo>
                  <a:cubicBezTo>
                    <a:pt x="280645" y="313420"/>
                    <a:pt x="0" y="243259"/>
                    <a:pt x="0" y="156710"/>
                  </a:cubicBezTo>
                  <a:close/>
                </a:path>
                <a:path w="1253677" h="1253677" fill="none" extrusionOk="0">
                  <a:moveTo>
                    <a:pt x="1253677" y="156710"/>
                  </a:moveTo>
                  <a:cubicBezTo>
                    <a:pt x="1253677" y="243259"/>
                    <a:pt x="973032" y="313420"/>
                    <a:pt x="626838" y="313420"/>
                  </a:cubicBezTo>
                  <a:cubicBezTo>
                    <a:pt x="280644" y="313420"/>
                    <a:pt x="-1" y="243259"/>
                    <a:pt x="-1" y="156710"/>
                  </a:cubicBezTo>
                  <a:cubicBezTo>
                    <a:pt x="-1" y="70161"/>
                    <a:pt x="280644" y="0"/>
                    <a:pt x="626838" y="0"/>
                  </a:cubicBezTo>
                  <a:cubicBezTo>
                    <a:pt x="973032" y="0"/>
                    <a:pt x="1253677" y="70161"/>
                    <a:pt x="1253677" y="156710"/>
                  </a:cubicBezTo>
                  <a:lnTo>
                    <a:pt x="1253677" y="1096967"/>
                  </a:lnTo>
                  <a:cubicBezTo>
                    <a:pt x="1253677" y="1183516"/>
                    <a:pt x="973032" y="1253677"/>
                    <a:pt x="626838" y="1253677"/>
                  </a:cubicBezTo>
                  <a:cubicBezTo>
                    <a:pt x="280644" y="1253677"/>
                    <a:pt x="-1" y="1183516"/>
                    <a:pt x="-1" y="1096967"/>
                  </a:cubicBezTo>
                  <a:cubicBezTo>
                    <a:pt x="-1" y="783548"/>
                    <a:pt x="0" y="470129"/>
                    <a:pt x="0" y="156710"/>
                  </a:cubicBezTo>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lIns="12700" tIns="326119" rIns="12700" bIns="169410" spcCol="1270" anchor="ctr"/>
            <a:lstStyle/>
            <a:p>
              <a:pPr algn="ctr" defTabSz="889000">
                <a:lnSpc>
                  <a:spcPct val="90000"/>
                </a:lnSpc>
                <a:spcAft>
                  <a:spcPct val="35000"/>
                </a:spcAft>
                <a:defRPr/>
              </a:pPr>
              <a:r>
                <a:rPr lang="zh-CN" altLang="en-US" sz="2000" dirty="0">
                  <a:solidFill>
                    <a:srgbClr val="0070C0"/>
                  </a:solidFill>
                </a:rPr>
                <a:t>容器</a:t>
              </a:r>
              <a:endParaRPr lang="zh-CN" altLang="en-US" sz="2000" dirty="0">
                <a:solidFill>
                  <a:srgbClr val="0070C0"/>
                </a:solidFill>
              </a:endParaRPr>
            </a:p>
          </p:txBody>
        </p:sp>
        <p:sp>
          <p:nvSpPr>
            <p:cNvPr id="7" name="任意多边形 6"/>
            <p:cNvSpPr/>
            <p:nvPr/>
          </p:nvSpPr>
          <p:spPr>
            <a:xfrm>
              <a:off x="3181422" y="2692271"/>
              <a:ext cx="1190750" cy="953849"/>
            </a:xfrm>
            <a:custGeom>
              <a:avLst/>
              <a:gdLst>
                <a:gd name="connsiteX0" fmla="*/ 0 w 1190993"/>
                <a:gd name="connsiteY0" fmla="*/ 95279 h 952794"/>
                <a:gd name="connsiteX1" fmla="*/ 95279 w 1190993"/>
                <a:gd name="connsiteY1" fmla="*/ 0 h 952794"/>
                <a:gd name="connsiteX2" fmla="*/ 1095714 w 1190993"/>
                <a:gd name="connsiteY2" fmla="*/ 0 h 952794"/>
                <a:gd name="connsiteX3" fmla="*/ 1190993 w 1190993"/>
                <a:gd name="connsiteY3" fmla="*/ 95279 h 952794"/>
                <a:gd name="connsiteX4" fmla="*/ 1190993 w 1190993"/>
                <a:gd name="connsiteY4" fmla="*/ 857515 h 952794"/>
                <a:gd name="connsiteX5" fmla="*/ 1095714 w 1190993"/>
                <a:gd name="connsiteY5" fmla="*/ 952794 h 952794"/>
                <a:gd name="connsiteX6" fmla="*/ 95279 w 1190993"/>
                <a:gd name="connsiteY6" fmla="*/ 952794 h 952794"/>
                <a:gd name="connsiteX7" fmla="*/ 0 w 1190993"/>
                <a:gd name="connsiteY7" fmla="*/ 857515 h 952794"/>
                <a:gd name="connsiteX8" fmla="*/ 0 w 1190993"/>
                <a:gd name="connsiteY8" fmla="*/ 95279 h 95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993" h="952794">
                  <a:moveTo>
                    <a:pt x="0" y="95279"/>
                  </a:moveTo>
                  <a:cubicBezTo>
                    <a:pt x="0" y="42658"/>
                    <a:pt x="42658" y="0"/>
                    <a:pt x="95279" y="0"/>
                  </a:cubicBezTo>
                  <a:lnTo>
                    <a:pt x="1095714" y="0"/>
                  </a:lnTo>
                  <a:cubicBezTo>
                    <a:pt x="1148335" y="0"/>
                    <a:pt x="1190993" y="42658"/>
                    <a:pt x="1190993" y="95279"/>
                  </a:cubicBezTo>
                  <a:lnTo>
                    <a:pt x="1190993" y="857515"/>
                  </a:lnTo>
                  <a:cubicBezTo>
                    <a:pt x="1190993" y="910136"/>
                    <a:pt x="1148335" y="952794"/>
                    <a:pt x="1095714" y="952794"/>
                  </a:cubicBezTo>
                  <a:lnTo>
                    <a:pt x="95279" y="952794"/>
                  </a:lnTo>
                  <a:cubicBezTo>
                    <a:pt x="42658" y="952794"/>
                    <a:pt x="0" y="910136"/>
                    <a:pt x="0" y="857515"/>
                  </a:cubicBezTo>
                  <a:lnTo>
                    <a:pt x="0" y="95279"/>
                  </a:lnTo>
                  <a:close/>
                </a:path>
              </a:pathLst>
            </a:custGeom>
            <a:solidFill>
              <a:srgbClr val="41D5E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006" tIns="66006" rIns="66006" bIns="66006" spcCol="1270" anchor="ctr"/>
            <a:lstStyle/>
            <a:p>
              <a:pPr algn="ctr" defTabSz="889000">
                <a:lnSpc>
                  <a:spcPct val="90000"/>
                </a:lnSpc>
                <a:spcAft>
                  <a:spcPct val="35000"/>
                </a:spcAft>
                <a:defRPr/>
              </a:pPr>
              <a:r>
                <a:rPr lang="zh-CN" altLang="en-US" sz="2000" dirty="0">
                  <a:solidFill>
                    <a:srgbClr val="0070C0"/>
                  </a:solidFill>
                </a:rPr>
                <a:t>文本</a:t>
              </a:r>
              <a:endParaRPr lang="zh-CN" altLang="en-US" sz="2000" dirty="0">
                <a:solidFill>
                  <a:srgbClr val="0070C0"/>
                </a:solidFill>
              </a:endParaRPr>
            </a:p>
          </p:txBody>
        </p:sp>
        <p:sp>
          <p:nvSpPr>
            <p:cNvPr id="9" name="任意多边形 8"/>
            <p:cNvSpPr/>
            <p:nvPr/>
          </p:nvSpPr>
          <p:spPr>
            <a:xfrm>
              <a:off x="4278501" y="1690810"/>
              <a:ext cx="1190750" cy="953848"/>
            </a:xfrm>
            <a:custGeom>
              <a:avLst/>
              <a:gdLst>
                <a:gd name="connsiteX0" fmla="*/ 0 w 1190993"/>
                <a:gd name="connsiteY0" fmla="*/ 95279 h 952794"/>
                <a:gd name="connsiteX1" fmla="*/ 95279 w 1190993"/>
                <a:gd name="connsiteY1" fmla="*/ 0 h 952794"/>
                <a:gd name="connsiteX2" fmla="*/ 1095714 w 1190993"/>
                <a:gd name="connsiteY2" fmla="*/ 0 h 952794"/>
                <a:gd name="connsiteX3" fmla="*/ 1190993 w 1190993"/>
                <a:gd name="connsiteY3" fmla="*/ 95279 h 952794"/>
                <a:gd name="connsiteX4" fmla="*/ 1190993 w 1190993"/>
                <a:gd name="connsiteY4" fmla="*/ 857515 h 952794"/>
                <a:gd name="connsiteX5" fmla="*/ 1095714 w 1190993"/>
                <a:gd name="connsiteY5" fmla="*/ 952794 h 952794"/>
                <a:gd name="connsiteX6" fmla="*/ 95279 w 1190993"/>
                <a:gd name="connsiteY6" fmla="*/ 952794 h 952794"/>
                <a:gd name="connsiteX7" fmla="*/ 0 w 1190993"/>
                <a:gd name="connsiteY7" fmla="*/ 857515 h 952794"/>
                <a:gd name="connsiteX8" fmla="*/ 0 w 1190993"/>
                <a:gd name="connsiteY8" fmla="*/ 95279 h 95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993" h="952794">
                  <a:moveTo>
                    <a:pt x="0" y="95279"/>
                  </a:moveTo>
                  <a:cubicBezTo>
                    <a:pt x="0" y="42658"/>
                    <a:pt x="42658" y="0"/>
                    <a:pt x="95279" y="0"/>
                  </a:cubicBezTo>
                  <a:lnTo>
                    <a:pt x="1095714" y="0"/>
                  </a:lnTo>
                  <a:cubicBezTo>
                    <a:pt x="1148335" y="0"/>
                    <a:pt x="1190993" y="42658"/>
                    <a:pt x="1190993" y="95279"/>
                  </a:cubicBezTo>
                  <a:lnTo>
                    <a:pt x="1190993" y="857515"/>
                  </a:lnTo>
                  <a:cubicBezTo>
                    <a:pt x="1190993" y="910136"/>
                    <a:pt x="1148335" y="952794"/>
                    <a:pt x="1095714" y="952794"/>
                  </a:cubicBezTo>
                  <a:lnTo>
                    <a:pt x="95279" y="952794"/>
                  </a:lnTo>
                  <a:cubicBezTo>
                    <a:pt x="42658" y="952794"/>
                    <a:pt x="0" y="910136"/>
                    <a:pt x="0" y="857515"/>
                  </a:cubicBezTo>
                  <a:lnTo>
                    <a:pt x="0" y="95279"/>
                  </a:lnTo>
                  <a:close/>
                </a:path>
              </a:pathLst>
            </a:custGeom>
            <a:solidFill>
              <a:srgbClr val="41D5E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006" tIns="66006" rIns="66006" bIns="66006" spcCol="1270" anchor="ctr"/>
            <a:lstStyle/>
            <a:p>
              <a:pPr algn="ctr" defTabSz="889000">
                <a:lnSpc>
                  <a:spcPct val="90000"/>
                </a:lnSpc>
                <a:spcAft>
                  <a:spcPct val="35000"/>
                </a:spcAft>
                <a:defRPr/>
              </a:pPr>
              <a:r>
                <a:rPr lang="zh-CN" altLang="en-US" sz="2000" dirty="0">
                  <a:solidFill>
                    <a:srgbClr val="0070C0"/>
                  </a:solidFill>
                </a:rPr>
                <a:t>图表</a:t>
              </a:r>
              <a:endParaRPr lang="zh-CN" altLang="en-US" sz="2000" dirty="0">
                <a:solidFill>
                  <a:srgbClr val="0070C0"/>
                </a:solidFill>
              </a:endParaRPr>
            </a:p>
          </p:txBody>
        </p:sp>
        <p:sp>
          <p:nvSpPr>
            <p:cNvPr id="11" name="任意多边形 10"/>
            <p:cNvSpPr/>
            <p:nvPr/>
          </p:nvSpPr>
          <p:spPr>
            <a:xfrm>
              <a:off x="5778846" y="1690810"/>
              <a:ext cx="1190750" cy="952261"/>
            </a:xfrm>
            <a:custGeom>
              <a:avLst/>
              <a:gdLst>
                <a:gd name="connsiteX0" fmla="*/ 0 w 1190993"/>
                <a:gd name="connsiteY0" fmla="*/ 95279 h 952794"/>
                <a:gd name="connsiteX1" fmla="*/ 95279 w 1190993"/>
                <a:gd name="connsiteY1" fmla="*/ 0 h 952794"/>
                <a:gd name="connsiteX2" fmla="*/ 1095714 w 1190993"/>
                <a:gd name="connsiteY2" fmla="*/ 0 h 952794"/>
                <a:gd name="connsiteX3" fmla="*/ 1190993 w 1190993"/>
                <a:gd name="connsiteY3" fmla="*/ 95279 h 952794"/>
                <a:gd name="connsiteX4" fmla="*/ 1190993 w 1190993"/>
                <a:gd name="connsiteY4" fmla="*/ 857515 h 952794"/>
                <a:gd name="connsiteX5" fmla="*/ 1095714 w 1190993"/>
                <a:gd name="connsiteY5" fmla="*/ 952794 h 952794"/>
                <a:gd name="connsiteX6" fmla="*/ 95279 w 1190993"/>
                <a:gd name="connsiteY6" fmla="*/ 952794 h 952794"/>
                <a:gd name="connsiteX7" fmla="*/ 0 w 1190993"/>
                <a:gd name="connsiteY7" fmla="*/ 857515 h 952794"/>
                <a:gd name="connsiteX8" fmla="*/ 0 w 1190993"/>
                <a:gd name="connsiteY8" fmla="*/ 95279 h 95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993" h="952794">
                  <a:moveTo>
                    <a:pt x="0" y="95279"/>
                  </a:moveTo>
                  <a:cubicBezTo>
                    <a:pt x="0" y="42658"/>
                    <a:pt x="42658" y="0"/>
                    <a:pt x="95279" y="0"/>
                  </a:cubicBezTo>
                  <a:lnTo>
                    <a:pt x="1095714" y="0"/>
                  </a:lnTo>
                  <a:cubicBezTo>
                    <a:pt x="1148335" y="0"/>
                    <a:pt x="1190993" y="42658"/>
                    <a:pt x="1190993" y="95279"/>
                  </a:cubicBezTo>
                  <a:lnTo>
                    <a:pt x="1190993" y="857515"/>
                  </a:lnTo>
                  <a:cubicBezTo>
                    <a:pt x="1190993" y="910136"/>
                    <a:pt x="1148335" y="952794"/>
                    <a:pt x="1095714" y="952794"/>
                  </a:cubicBezTo>
                  <a:lnTo>
                    <a:pt x="95279" y="952794"/>
                  </a:lnTo>
                  <a:cubicBezTo>
                    <a:pt x="42658" y="952794"/>
                    <a:pt x="0" y="910136"/>
                    <a:pt x="0" y="857515"/>
                  </a:cubicBezTo>
                  <a:lnTo>
                    <a:pt x="0" y="95279"/>
                  </a:lnTo>
                  <a:close/>
                </a:path>
              </a:pathLst>
            </a:custGeom>
            <a:solidFill>
              <a:srgbClr val="41D5E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006" tIns="66006" rIns="66006" bIns="66006" spcCol="1270" anchor="ctr"/>
            <a:lstStyle/>
            <a:p>
              <a:pPr algn="ctr" defTabSz="889000">
                <a:lnSpc>
                  <a:spcPct val="90000"/>
                </a:lnSpc>
                <a:spcAft>
                  <a:spcPct val="35000"/>
                </a:spcAft>
                <a:defRPr/>
              </a:pPr>
              <a:r>
                <a:rPr lang="zh-CN" altLang="en-US" sz="2000" dirty="0">
                  <a:solidFill>
                    <a:srgbClr val="0070C0"/>
                  </a:solidFill>
                </a:rPr>
                <a:t>音视频</a:t>
              </a:r>
              <a:endParaRPr lang="zh-CN" altLang="en-US" sz="2000" dirty="0">
                <a:solidFill>
                  <a:srgbClr val="0070C0"/>
                </a:solidFill>
              </a:endParaRPr>
            </a:p>
          </p:txBody>
        </p:sp>
        <p:sp>
          <p:nvSpPr>
            <p:cNvPr id="13" name="任意多边形 12"/>
            <p:cNvSpPr/>
            <p:nvPr/>
          </p:nvSpPr>
          <p:spPr>
            <a:xfrm>
              <a:off x="6782252" y="2693858"/>
              <a:ext cx="1190750" cy="953848"/>
            </a:xfrm>
            <a:custGeom>
              <a:avLst/>
              <a:gdLst>
                <a:gd name="connsiteX0" fmla="*/ 0 w 1190993"/>
                <a:gd name="connsiteY0" fmla="*/ 95279 h 952794"/>
                <a:gd name="connsiteX1" fmla="*/ 95279 w 1190993"/>
                <a:gd name="connsiteY1" fmla="*/ 0 h 952794"/>
                <a:gd name="connsiteX2" fmla="*/ 1095714 w 1190993"/>
                <a:gd name="connsiteY2" fmla="*/ 0 h 952794"/>
                <a:gd name="connsiteX3" fmla="*/ 1190993 w 1190993"/>
                <a:gd name="connsiteY3" fmla="*/ 95279 h 952794"/>
                <a:gd name="connsiteX4" fmla="*/ 1190993 w 1190993"/>
                <a:gd name="connsiteY4" fmla="*/ 857515 h 952794"/>
                <a:gd name="connsiteX5" fmla="*/ 1095714 w 1190993"/>
                <a:gd name="connsiteY5" fmla="*/ 952794 h 952794"/>
                <a:gd name="connsiteX6" fmla="*/ 95279 w 1190993"/>
                <a:gd name="connsiteY6" fmla="*/ 952794 h 952794"/>
                <a:gd name="connsiteX7" fmla="*/ 0 w 1190993"/>
                <a:gd name="connsiteY7" fmla="*/ 857515 h 952794"/>
                <a:gd name="connsiteX8" fmla="*/ 0 w 1190993"/>
                <a:gd name="connsiteY8" fmla="*/ 95279 h 952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90993" h="952794">
                  <a:moveTo>
                    <a:pt x="0" y="95279"/>
                  </a:moveTo>
                  <a:cubicBezTo>
                    <a:pt x="0" y="42658"/>
                    <a:pt x="42658" y="0"/>
                    <a:pt x="95279" y="0"/>
                  </a:cubicBezTo>
                  <a:lnTo>
                    <a:pt x="1095714" y="0"/>
                  </a:lnTo>
                  <a:cubicBezTo>
                    <a:pt x="1148335" y="0"/>
                    <a:pt x="1190993" y="42658"/>
                    <a:pt x="1190993" y="95279"/>
                  </a:cubicBezTo>
                  <a:lnTo>
                    <a:pt x="1190993" y="857515"/>
                  </a:lnTo>
                  <a:cubicBezTo>
                    <a:pt x="1190993" y="910136"/>
                    <a:pt x="1148335" y="952794"/>
                    <a:pt x="1095714" y="952794"/>
                  </a:cubicBezTo>
                  <a:lnTo>
                    <a:pt x="95279" y="952794"/>
                  </a:lnTo>
                  <a:cubicBezTo>
                    <a:pt x="42658" y="952794"/>
                    <a:pt x="0" y="910136"/>
                    <a:pt x="0" y="857515"/>
                  </a:cubicBezTo>
                  <a:lnTo>
                    <a:pt x="0" y="95279"/>
                  </a:lnTo>
                  <a:close/>
                </a:path>
              </a:pathLst>
            </a:custGeom>
            <a:solidFill>
              <a:srgbClr val="41D5E5"/>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lIns="66006" tIns="66006" rIns="66006" bIns="66006" spcCol="1270" anchor="ctr"/>
            <a:lstStyle/>
            <a:p>
              <a:pPr algn="ctr" defTabSz="889000">
                <a:lnSpc>
                  <a:spcPct val="90000"/>
                </a:lnSpc>
                <a:spcAft>
                  <a:spcPct val="35000"/>
                </a:spcAft>
                <a:defRPr/>
              </a:pPr>
              <a:r>
                <a:rPr lang="zh-CN" altLang="en-US" sz="2000" dirty="0">
                  <a:solidFill>
                    <a:srgbClr val="0070C0"/>
                  </a:solidFill>
                </a:rPr>
                <a:t>其它数据</a:t>
              </a:r>
              <a:endParaRPr lang="zh-CN" altLang="en-US" sz="2000" dirty="0">
                <a:solidFill>
                  <a:srgbClr val="0070C0"/>
                </a:solidFill>
              </a:endParaRPr>
            </a:p>
          </p:txBody>
        </p:sp>
        <p:cxnSp>
          <p:nvCxnSpPr>
            <p:cNvPr id="15" name="直接箭头连接符 14"/>
            <p:cNvCxnSpPr/>
            <p:nvPr/>
          </p:nvCxnSpPr>
          <p:spPr bwMode="auto">
            <a:xfrm>
              <a:off x="4376936" y="3154118"/>
              <a:ext cx="552508" cy="139665"/>
            </a:xfrm>
            <a:prstGeom prst="straightConnector1">
              <a:avLst/>
            </a:prstGeom>
            <a:ln w="57150">
              <a:solidFill>
                <a:srgbClr val="0070C0"/>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0" name="直接箭头连接符 19"/>
            <p:cNvCxnSpPr/>
            <p:nvPr/>
          </p:nvCxnSpPr>
          <p:spPr bwMode="auto">
            <a:xfrm>
              <a:off x="4796080" y="2614503"/>
              <a:ext cx="387391" cy="388839"/>
            </a:xfrm>
            <a:prstGeom prst="straightConnector1">
              <a:avLst/>
            </a:prstGeom>
            <a:ln w="57150">
              <a:solidFill>
                <a:srgbClr val="0070C0"/>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4" name="直接箭头连接符 23"/>
            <p:cNvCxnSpPr/>
            <p:nvPr/>
          </p:nvCxnSpPr>
          <p:spPr bwMode="auto">
            <a:xfrm flipH="1">
              <a:off x="5778846" y="2643071"/>
              <a:ext cx="595376" cy="360272"/>
            </a:xfrm>
            <a:prstGeom prst="straightConnector1">
              <a:avLst/>
            </a:prstGeom>
            <a:ln w="57150">
              <a:solidFill>
                <a:srgbClr val="0070C0"/>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26" name="直接箭头连接符 25"/>
            <p:cNvCxnSpPr/>
            <p:nvPr/>
          </p:nvCxnSpPr>
          <p:spPr bwMode="auto">
            <a:xfrm flipV="1">
              <a:off x="6182113" y="3090634"/>
              <a:ext cx="600138" cy="272981"/>
            </a:xfrm>
            <a:prstGeom prst="straightConnector1">
              <a:avLst/>
            </a:prstGeom>
            <a:ln w="57150">
              <a:solidFill>
                <a:srgbClr val="0070C0"/>
              </a:solidFill>
              <a:headEnd type="triangle"/>
              <a:tailEnd type="triangle"/>
            </a:ln>
          </p:spPr>
          <p:style>
            <a:lnRef idx="2">
              <a:schemeClr val="accent6"/>
            </a:lnRef>
            <a:fillRef idx="0">
              <a:schemeClr val="accent6"/>
            </a:fillRef>
            <a:effectRef idx="1">
              <a:schemeClr val="accent6"/>
            </a:effectRef>
            <a:fontRef idx="minor">
              <a:schemeClr val="tx1"/>
            </a:fontRef>
          </p:style>
        </p:cxnSp>
      </p:grpSp>
      <p:sp>
        <p:nvSpPr>
          <p:cNvPr id="2" name="椭圆形标注 1"/>
          <p:cNvSpPr>
            <a:spLocks noChangeArrowheads="1"/>
          </p:cNvSpPr>
          <p:nvPr/>
        </p:nvSpPr>
        <p:spPr bwMode="auto">
          <a:xfrm>
            <a:off x="9625013" y="2852738"/>
            <a:ext cx="1439862" cy="1123950"/>
          </a:xfrm>
          <a:prstGeom prst="wedgeEllipseCallout">
            <a:avLst>
              <a:gd name="adj1" fmla="val -290282"/>
              <a:gd name="adj2" fmla="val 47597"/>
            </a:avLst>
          </a:prstGeom>
          <a:noFill/>
          <a:ln w="12700" algn="ctr">
            <a:solidFill>
              <a:schemeClr val="tx1"/>
            </a:solidFill>
            <a:round/>
          </a:ln>
          <a:effectLst>
            <a:outerShdw dist="53882" dir="135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a:solidFill>
                  <a:srgbClr val="FF0000"/>
                </a:solidFill>
              </a:rPr>
              <a:t>数据库</a:t>
            </a:r>
            <a:endParaRPr lang="zh-CN" altLang="en-US">
              <a:solidFill>
                <a:srgbClr val="FF0000"/>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92088" y="404813"/>
            <a:ext cx="4132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 </a:t>
            </a:r>
            <a:r>
              <a:rPr lang="zh-CN" altLang="en-US" sz="2800">
                <a:solidFill>
                  <a:srgbClr val="0033CC"/>
                </a:solidFill>
              </a:rPr>
              <a:t>网状数据模型</a:t>
            </a:r>
            <a:endParaRPr lang="zh-CN" altLang="en-US" sz="2800">
              <a:solidFill>
                <a:srgbClr val="0033CC"/>
              </a:solidFill>
            </a:endParaRPr>
          </a:p>
        </p:txBody>
      </p:sp>
      <p:sp>
        <p:nvSpPr>
          <p:cNvPr id="3" name="矩形 2"/>
          <p:cNvSpPr>
            <a:spLocks noChangeArrowheads="1"/>
          </p:cNvSpPr>
          <p:nvPr/>
        </p:nvSpPr>
        <p:spPr bwMode="auto">
          <a:xfrm>
            <a:off x="695325" y="1052513"/>
            <a:ext cx="10387013" cy="54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3500"/>
              </a:lnSpc>
              <a:defRPr/>
            </a:pPr>
            <a:r>
              <a:rPr lang="zh-CN" altLang="en-US" sz="2800" dirty="0">
                <a:latin typeface="+mn-ea"/>
                <a:ea typeface="+mn-ea"/>
              </a:rPr>
              <a:t>网状数据模型思想：采用“网状图”结构组织、存储和管理数据。</a:t>
            </a:r>
            <a:endParaRPr lang="zh-CN" altLang="en-US" sz="2800" dirty="0">
              <a:latin typeface="+mn-ea"/>
              <a:ea typeface="+mn-ea"/>
            </a:endParaRPr>
          </a:p>
        </p:txBody>
      </p:sp>
      <p:sp>
        <p:nvSpPr>
          <p:cNvPr id="31748" name="Rectangle 8"/>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sp>
        <p:nvSpPr>
          <p:cNvPr id="31749" name="Rectangle 11"/>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sp>
        <p:nvSpPr>
          <p:cNvPr id="22536" name="Rectangle 6"/>
          <p:cNvSpPr>
            <a:spLocks noChangeArrowheads="1"/>
          </p:cNvSpPr>
          <p:nvPr/>
        </p:nvSpPr>
        <p:spPr bwMode="auto">
          <a:xfrm>
            <a:off x="3503613" y="6021388"/>
            <a:ext cx="3775075" cy="3381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000">
                <a:solidFill>
                  <a:srgbClr val="FF0000"/>
                </a:solidFill>
              </a:rPr>
              <a:t>“高校教务系统</a:t>
            </a:r>
            <a:r>
              <a:rPr lang="en-US" altLang="zh-CN" sz="2000">
                <a:solidFill>
                  <a:srgbClr val="FF0000"/>
                </a:solidFill>
              </a:rPr>
              <a:t>”</a:t>
            </a:r>
            <a:r>
              <a:rPr lang="zh-CN" altLang="en-US" sz="2000">
                <a:solidFill>
                  <a:srgbClr val="FF0000"/>
                </a:solidFill>
              </a:rPr>
              <a:t>网状数据模型</a:t>
            </a:r>
            <a:endParaRPr lang="zh-CN" altLang="en-US" sz="2000">
              <a:solidFill>
                <a:srgbClr val="FF0000"/>
              </a:solidFill>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847850" y="1946275"/>
            <a:ext cx="80645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5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192088" y="404813"/>
            <a:ext cx="41322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 </a:t>
            </a:r>
            <a:r>
              <a:rPr lang="zh-CN" altLang="en-US" sz="2800">
                <a:solidFill>
                  <a:srgbClr val="0033CC"/>
                </a:solidFill>
              </a:rPr>
              <a:t>关系数据模型</a:t>
            </a:r>
            <a:endParaRPr lang="zh-CN" altLang="en-US" sz="2800">
              <a:solidFill>
                <a:srgbClr val="0033CC"/>
              </a:solidFill>
            </a:endParaRPr>
          </a:p>
        </p:txBody>
      </p:sp>
      <p:sp>
        <p:nvSpPr>
          <p:cNvPr id="3" name="矩形 2"/>
          <p:cNvSpPr>
            <a:spLocks noChangeArrowheads="1"/>
          </p:cNvSpPr>
          <p:nvPr/>
        </p:nvSpPr>
        <p:spPr bwMode="auto">
          <a:xfrm>
            <a:off x="749300" y="1014413"/>
            <a:ext cx="112506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3500"/>
              </a:lnSpc>
              <a:defRPr/>
            </a:pPr>
            <a:r>
              <a:rPr lang="zh-CN" altLang="en-US" sz="2800" dirty="0">
                <a:latin typeface="+mn-ea"/>
                <a:ea typeface="+mn-ea"/>
              </a:rPr>
              <a:t>关系数据模型思想：采用“二维表”结构组织、存储和管理数据，</a:t>
            </a:r>
            <a:r>
              <a:rPr lang="zh-CN" altLang="zh-CN" sz="2800" dirty="0">
                <a:latin typeface="+mn-ea"/>
                <a:ea typeface="+mn-ea"/>
              </a:rPr>
              <a:t>并以关联列实现表之间的联系。</a:t>
            </a:r>
            <a:endParaRPr lang="zh-CN" altLang="en-US" sz="2800" dirty="0">
              <a:latin typeface="+mn-ea"/>
              <a:ea typeface="+mn-ea"/>
            </a:endParaRPr>
          </a:p>
        </p:txBody>
      </p:sp>
      <p:sp>
        <p:nvSpPr>
          <p:cNvPr id="32772" name="Rectangle 8"/>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sp>
        <p:nvSpPr>
          <p:cNvPr id="32773" name="Rectangle 11"/>
          <p:cNvSpPr>
            <a:spLocks noChangeArrowheads="1"/>
          </p:cNvSpPr>
          <p:nvPr/>
        </p:nvSpPr>
        <p:spPr bwMode="auto">
          <a:xfrm>
            <a:off x="6003925" y="700088"/>
            <a:ext cx="184150" cy="3143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pic>
        <p:nvPicPr>
          <p:cNvPr id="1946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71588" y="2492375"/>
            <a:ext cx="10009187"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6"/>
          <p:cNvSpPr>
            <a:spLocks noChangeArrowheads="1"/>
          </p:cNvSpPr>
          <p:nvPr/>
        </p:nvSpPr>
        <p:spPr bwMode="auto">
          <a:xfrm>
            <a:off x="4208463" y="6308725"/>
            <a:ext cx="3775075" cy="33972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000">
                <a:solidFill>
                  <a:srgbClr val="FF0000"/>
                </a:solidFill>
              </a:rPr>
              <a:t>“课程目录系统</a:t>
            </a:r>
            <a:r>
              <a:rPr lang="en-US" altLang="zh-CN" sz="2000">
                <a:solidFill>
                  <a:srgbClr val="FF0000"/>
                </a:solidFill>
              </a:rPr>
              <a:t>”</a:t>
            </a:r>
            <a:r>
              <a:rPr lang="zh-CN" altLang="en-US" sz="2000">
                <a:solidFill>
                  <a:srgbClr val="FF0000"/>
                </a:solidFill>
              </a:rPr>
              <a:t>关系数据模型</a:t>
            </a:r>
            <a:endParaRPr lang="zh-CN" altLang="en-US" sz="20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46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92088" y="404813"/>
            <a:ext cx="49672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4. </a:t>
            </a:r>
            <a:r>
              <a:rPr lang="zh-CN" altLang="en-US" sz="2800">
                <a:solidFill>
                  <a:srgbClr val="0033CC"/>
                </a:solidFill>
              </a:rPr>
              <a:t>关系数据模型优点与局限</a:t>
            </a:r>
            <a:endParaRPr lang="zh-CN" altLang="en-US" sz="2800">
              <a:solidFill>
                <a:srgbClr val="0033CC"/>
              </a:solidFill>
            </a:endParaRPr>
          </a:p>
        </p:txBody>
      </p:sp>
      <p:sp>
        <p:nvSpPr>
          <p:cNvPr id="3" name="Rectangle 4"/>
          <p:cNvSpPr>
            <a:spLocks noChangeArrowheads="1"/>
          </p:cNvSpPr>
          <p:nvPr/>
        </p:nvSpPr>
        <p:spPr bwMode="auto">
          <a:xfrm>
            <a:off x="1044575" y="3644900"/>
            <a:ext cx="1080135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pPr>
            <a:r>
              <a:rPr lang="zh-CN" altLang="en-US" sz="2800"/>
              <a:t>关系数据模型局限</a:t>
            </a:r>
            <a:r>
              <a:rPr lang="ko-KR" altLang="en-US" sz="2800"/>
              <a:t>：</a:t>
            </a:r>
            <a:endParaRPr lang="ko-KR" altLang="en-US" sz="2800"/>
          </a:p>
          <a:p>
            <a:pPr algn="just" eaLnBrk="1" hangingPunct="1">
              <a:lnSpc>
                <a:spcPts val="3500"/>
              </a:lnSpc>
              <a:buClr>
                <a:srgbClr val="FF3300"/>
              </a:buClr>
              <a:buFontTx/>
              <a:buChar char="•"/>
            </a:pPr>
            <a:r>
              <a:rPr lang="zh-CN" altLang="en-US" sz="2800"/>
              <a:t> 只用于结构化数据的组织与存储管理</a:t>
            </a:r>
            <a:endParaRPr lang="ko-KR" altLang="en-US" sz="2800"/>
          </a:p>
          <a:p>
            <a:pPr algn="just" eaLnBrk="1" hangingPunct="1">
              <a:lnSpc>
                <a:spcPts val="3500"/>
              </a:lnSpc>
              <a:buClr>
                <a:srgbClr val="FF3300"/>
              </a:buClr>
              <a:buFontTx/>
              <a:buChar char="•"/>
            </a:pPr>
            <a:r>
              <a:rPr lang="zh-CN" altLang="en-US" sz="2800"/>
              <a:t> 支持的数据类型较简单</a:t>
            </a:r>
            <a:endParaRPr lang="zh-CN" altLang="en-US" sz="2800"/>
          </a:p>
          <a:p>
            <a:pPr algn="just" eaLnBrk="1" hangingPunct="1">
              <a:lnSpc>
                <a:spcPts val="3500"/>
              </a:lnSpc>
              <a:buClr>
                <a:srgbClr val="FF3300"/>
              </a:buClr>
              <a:buFontTx/>
              <a:buChar char="•"/>
            </a:pPr>
            <a:r>
              <a:rPr lang="zh-CN" altLang="en-US" sz="2800"/>
              <a:t> 难以支持互联网广泛应用的非结构化数据和复杂数据管理</a:t>
            </a:r>
            <a:endParaRPr lang="ko-KR" altLang="en-US" sz="2800"/>
          </a:p>
        </p:txBody>
      </p:sp>
      <p:sp>
        <p:nvSpPr>
          <p:cNvPr id="4" name="Rectangle 4"/>
          <p:cNvSpPr>
            <a:spLocks noChangeArrowheads="1"/>
          </p:cNvSpPr>
          <p:nvPr/>
        </p:nvSpPr>
        <p:spPr bwMode="auto">
          <a:xfrm>
            <a:off x="1044575" y="1125538"/>
            <a:ext cx="1080135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buClr>
                <a:srgbClr val="FF3300"/>
              </a:buClr>
            </a:pPr>
            <a:r>
              <a:rPr lang="zh-CN" altLang="en-US" sz="2800"/>
              <a:t>关系数据模型优点</a:t>
            </a:r>
            <a:r>
              <a:rPr lang="ko-KR" altLang="en-US" sz="2800"/>
              <a:t>：</a:t>
            </a:r>
            <a:endParaRPr lang="ko-KR" altLang="en-US" sz="2800"/>
          </a:p>
          <a:p>
            <a:pPr algn="just" eaLnBrk="1" hangingPunct="1">
              <a:buClr>
                <a:srgbClr val="FF3300"/>
              </a:buClr>
              <a:buFontTx/>
              <a:buChar char="•"/>
            </a:pPr>
            <a:r>
              <a:rPr lang="zh-CN" altLang="en-US" sz="2800"/>
              <a:t> 数据结构简单、操作灵活</a:t>
            </a:r>
            <a:endParaRPr lang="ko-KR" altLang="en-US" sz="2800"/>
          </a:p>
          <a:p>
            <a:pPr algn="just" eaLnBrk="1" hangingPunct="1">
              <a:buClr>
                <a:srgbClr val="FF3300"/>
              </a:buClr>
              <a:buFontTx/>
              <a:buChar char="•"/>
            </a:pPr>
            <a:r>
              <a:rPr lang="zh-CN" altLang="en-US" sz="2800"/>
              <a:t> 支持关系与集合运算操作</a:t>
            </a:r>
            <a:endParaRPr lang="zh-CN" altLang="en-US" sz="2800"/>
          </a:p>
          <a:p>
            <a:pPr algn="just" eaLnBrk="1" hangingPunct="1">
              <a:buClr>
                <a:srgbClr val="FF3300"/>
              </a:buClr>
              <a:buFontTx/>
              <a:buChar char="•"/>
            </a:pPr>
            <a:r>
              <a:rPr lang="zh-CN" altLang="en-US" sz="2800"/>
              <a:t> 支持广泛使用的</a:t>
            </a:r>
            <a:r>
              <a:rPr lang="en-US" altLang="zh-CN" sz="2800"/>
              <a:t>SQL</a:t>
            </a:r>
            <a:r>
              <a:rPr lang="zh-CN" altLang="en-US" sz="2800"/>
              <a:t>数据库操作语言标准</a:t>
            </a:r>
            <a:endParaRPr lang="en-US" altLang="zh-CN" sz="2800"/>
          </a:p>
          <a:p>
            <a:pPr algn="just" eaLnBrk="1" hangingPunct="1">
              <a:buClr>
                <a:srgbClr val="FF3300"/>
              </a:buClr>
              <a:buFontTx/>
              <a:buChar char="•"/>
            </a:pPr>
            <a:r>
              <a:rPr lang="zh-CN" altLang="en-US" sz="2800"/>
              <a:t> 拥有众多的软件厂商产品与用户</a:t>
            </a:r>
            <a:endParaRPr lang="ko-KR"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92088" y="333375"/>
            <a:ext cx="413226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200">
                <a:solidFill>
                  <a:srgbClr val="0033CC"/>
                </a:solidFill>
              </a:rPr>
              <a:t>四、数据库系统</a:t>
            </a:r>
            <a:endParaRPr lang="zh-CN" altLang="en-US" sz="3200">
              <a:solidFill>
                <a:srgbClr val="0033CC"/>
              </a:solidFill>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20975" y="2205038"/>
            <a:ext cx="631825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4"/>
          <p:cNvSpPr>
            <a:spLocks noChangeArrowheads="1"/>
          </p:cNvSpPr>
          <p:nvPr/>
        </p:nvSpPr>
        <p:spPr bwMode="auto">
          <a:xfrm>
            <a:off x="839788" y="5732463"/>
            <a:ext cx="10944225" cy="97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800">
                <a:latin typeface="Times New Roman" panose="02020603050405020304" pitchFamily="18" charset="0"/>
              </a:rPr>
              <a:t>数据库系统由</a:t>
            </a:r>
            <a:r>
              <a:rPr lang="zh-CN" altLang="en-US" sz="2800">
                <a:solidFill>
                  <a:srgbClr val="C00000"/>
                </a:solidFill>
                <a:latin typeface="Times New Roman" panose="02020603050405020304" pitchFamily="18" charset="0"/>
              </a:rPr>
              <a:t>用户</a:t>
            </a:r>
            <a:r>
              <a:rPr lang="zh-CN" altLang="en-US" sz="2800">
                <a:latin typeface="Times New Roman" panose="02020603050405020304" pitchFamily="18" charset="0"/>
              </a:rPr>
              <a:t>、</a:t>
            </a:r>
            <a:r>
              <a:rPr lang="zh-CN" altLang="en-US" sz="2800">
                <a:solidFill>
                  <a:srgbClr val="C00000"/>
                </a:solidFill>
                <a:latin typeface="Times New Roman" panose="02020603050405020304" pitchFamily="18" charset="0"/>
              </a:rPr>
              <a:t>数据库应用程序</a:t>
            </a:r>
            <a:r>
              <a:rPr lang="zh-CN" altLang="en-US" sz="2800">
                <a:latin typeface="Times New Roman" panose="02020603050405020304" pitchFamily="18" charset="0"/>
              </a:rPr>
              <a:t>、</a:t>
            </a:r>
            <a:r>
              <a:rPr lang="zh-CN" altLang="en-US" sz="2800">
                <a:solidFill>
                  <a:srgbClr val="C00000"/>
                </a:solidFill>
                <a:latin typeface="Times New Roman" panose="02020603050405020304" pitchFamily="18" charset="0"/>
              </a:rPr>
              <a:t>数据库管理系统</a:t>
            </a:r>
            <a:r>
              <a:rPr lang="zh-CN" altLang="en-US" sz="2800">
                <a:latin typeface="Times New Roman" panose="02020603050405020304" pitchFamily="18" charset="0"/>
              </a:rPr>
              <a:t>和</a:t>
            </a:r>
            <a:r>
              <a:rPr lang="zh-CN" altLang="en-US" sz="2800">
                <a:solidFill>
                  <a:srgbClr val="C00000"/>
                </a:solidFill>
                <a:latin typeface="Times New Roman" panose="02020603050405020304" pitchFamily="18" charset="0"/>
              </a:rPr>
              <a:t>数据库</a:t>
            </a:r>
            <a:r>
              <a:rPr lang="zh-CN" altLang="en-US" sz="2800">
                <a:latin typeface="Times New Roman" panose="02020603050405020304" pitchFamily="18" charset="0"/>
              </a:rPr>
              <a:t>四个部分组成。</a:t>
            </a:r>
            <a:endParaRPr lang="zh-CN" altLang="en-US" sz="2800">
              <a:latin typeface="Times New Roman" panose="02020603050405020304" pitchFamily="18" charset="0"/>
            </a:endParaRPr>
          </a:p>
        </p:txBody>
      </p:sp>
      <p:sp>
        <p:nvSpPr>
          <p:cNvPr id="5" name="Rectangle 4"/>
          <p:cNvSpPr>
            <a:spLocks noChangeArrowheads="1"/>
          </p:cNvSpPr>
          <p:nvPr/>
        </p:nvSpPr>
        <p:spPr bwMode="auto">
          <a:xfrm>
            <a:off x="911225" y="1085850"/>
            <a:ext cx="11017250" cy="137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800">
                <a:solidFill>
                  <a:srgbClr val="FF0000"/>
                </a:solidFill>
                <a:latin typeface="Times New Roman" panose="02020603050405020304" pitchFamily="18" charset="0"/>
              </a:rPr>
              <a:t>数据库系统</a:t>
            </a:r>
            <a:r>
              <a:rPr lang="zh-CN" altLang="en-US" sz="2800">
                <a:latin typeface="Times New Roman" panose="02020603050405020304" pitchFamily="18" charset="0"/>
              </a:rPr>
              <a:t>（</a:t>
            </a:r>
            <a:r>
              <a:rPr lang="en-US" altLang="zh-CN" sz="2800">
                <a:latin typeface="Times New Roman" panose="02020603050405020304" pitchFamily="18" charset="0"/>
              </a:rPr>
              <a:t>Database Systems</a:t>
            </a:r>
            <a:r>
              <a:rPr lang="zh-CN" altLang="en-US" sz="2800">
                <a:latin typeface="Times New Roman" panose="02020603050405020304" pitchFamily="18" charset="0"/>
              </a:rPr>
              <a:t>）是一类</a:t>
            </a:r>
            <a:r>
              <a:rPr lang="zh-CN" altLang="zh-CN" sz="2800"/>
              <a:t>基于数据库进行数据管理与信息服务的软件系统。</a:t>
            </a:r>
            <a:endParaRPr lang="zh-CN" altLang="en-US" sz="2800">
              <a:latin typeface="Times New Roman" panose="02020603050405020304" pitchFamily="18" charset="0"/>
            </a:endParaRPr>
          </a:p>
          <a:p>
            <a:pPr algn="just" eaLnBrk="1" hangingPunct="1"/>
            <a:endParaRPr lang="zh-CN" altLang="en-US" sz="2800">
              <a:latin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92088" y="404813"/>
            <a:ext cx="60436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a:t>
            </a:r>
            <a:r>
              <a:rPr lang="zh-CN" altLang="en-US" sz="2800">
                <a:solidFill>
                  <a:srgbClr val="0033CC"/>
                </a:solidFill>
              </a:rPr>
              <a:t>数据库用户</a:t>
            </a:r>
            <a:endParaRPr lang="zh-CN" altLang="en-US" sz="2800">
              <a:solidFill>
                <a:srgbClr val="0033CC"/>
              </a:solidFill>
            </a:endParaRPr>
          </a:p>
        </p:txBody>
      </p:sp>
      <p:sp>
        <p:nvSpPr>
          <p:cNvPr id="57347" name="Rectangle 3"/>
          <p:cNvSpPr>
            <a:spLocks noChangeArrowheads="1"/>
          </p:cNvSpPr>
          <p:nvPr/>
        </p:nvSpPr>
        <p:spPr bwMode="auto">
          <a:xfrm>
            <a:off x="631825" y="1136650"/>
            <a:ext cx="87122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zh-CN" altLang="en-US" sz="2800" dirty="0">
                <a:solidFill>
                  <a:srgbClr val="FF3300"/>
                </a:solidFill>
                <a:latin typeface="+mn-ea"/>
                <a:ea typeface="+mn-ea"/>
              </a:rPr>
              <a:t>数据库用户</a:t>
            </a:r>
            <a:r>
              <a:rPr lang="zh-CN" altLang="en-US" sz="2800" dirty="0">
                <a:latin typeface="+mn-ea"/>
                <a:ea typeface="+mn-ea"/>
              </a:rPr>
              <a:t>（</a:t>
            </a:r>
            <a:r>
              <a:rPr lang="en-US" altLang="zh-CN" sz="2800" dirty="0">
                <a:latin typeface="+mn-ea"/>
                <a:ea typeface="+mn-ea"/>
              </a:rPr>
              <a:t>Users</a:t>
            </a:r>
            <a:r>
              <a:rPr lang="zh-CN" altLang="en-US" sz="2800" dirty="0">
                <a:latin typeface="+mn-ea"/>
                <a:ea typeface="+mn-ea"/>
              </a:rPr>
              <a:t>）是指数据库系统的使用人员。</a:t>
            </a:r>
            <a:endParaRPr lang="zh-CN" altLang="en-US" sz="2800" dirty="0">
              <a:latin typeface="+mn-ea"/>
              <a:ea typeface="+mn-ea"/>
            </a:endParaRPr>
          </a:p>
        </p:txBody>
      </p:sp>
      <p:grpSp>
        <p:nvGrpSpPr>
          <p:cNvPr id="5" name="组合 4"/>
          <p:cNvGrpSpPr/>
          <p:nvPr/>
        </p:nvGrpSpPr>
        <p:grpSpPr bwMode="auto">
          <a:xfrm>
            <a:off x="1919288" y="1871663"/>
            <a:ext cx="7129462" cy="4548187"/>
            <a:chOff x="1919288" y="1871663"/>
            <a:chExt cx="7129462" cy="4548187"/>
          </a:xfrm>
        </p:grpSpPr>
        <p:graphicFrame>
          <p:nvGraphicFramePr>
            <p:cNvPr id="36869" name="Object 4"/>
            <p:cNvGraphicFramePr>
              <a:graphicFrameLocks noChangeAspect="1"/>
            </p:cNvGraphicFramePr>
            <p:nvPr/>
          </p:nvGraphicFramePr>
          <p:xfrm>
            <a:off x="1919288" y="1871663"/>
            <a:ext cx="7129462" cy="3842600"/>
          </p:xfrm>
          <a:graphic>
            <a:graphicData uri="http://schemas.openxmlformats.org/presentationml/2006/ole">
              <mc:AlternateContent xmlns:mc="http://schemas.openxmlformats.org/markup-compatibility/2006">
                <mc:Choice xmlns:v="urn:schemas-microsoft-com:vml" Requires="v">
                  <p:oleObj spid="_x0000_s36874" name="Visio" r:id="rId1" imgW="8318500" imgH="4343400" progId="Visio.Drawing.11">
                    <p:embed/>
                  </p:oleObj>
                </mc:Choice>
                <mc:Fallback>
                  <p:oleObj name="Visio" r:id="rId1" imgW="8318500" imgH="4343400"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871663"/>
                          <a:ext cx="7129462" cy="384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bwMode="auto">
            <a:xfrm>
              <a:off x="4224338" y="6019800"/>
              <a:ext cx="2236787" cy="400050"/>
            </a:xfrm>
            <a:prstGeom prst="rect">
              <a:avLst/>
            </a:prstGeom>
          </p:spPr>
          <p:txBody>
            <a:bodyPr wrap="none">
              <a:spAutoFit/>
            </a:bodyPr>
            <a:lstStyle/>
            <a:p>
              <a:pPr>
                <a:defRPr/>
              </a:pPr>
              <a:r>
                <a:rPr lang="zh-CN" altLang="en-US" sz="2000" dirty="0">
                  <a:solidFill>
                    <a:srgbClr val="FF0000"/>
                  </a:solidFill>
                  <a:latin typeface="+mn-ea"/>
                </a:rPr>
                <a:t>典型的数据库用户</a:t>
              </a:r>
              <a:endParaRPr lang="zh-CN" altLang="en-US" sz="2000" dirty="0">
                <a:solidFill>
                  <a:srgbClr val="FF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92088" y="476250"/>
            <a:ext cx="60436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a:t>
            </a:r>
            <a:r>
              <a:rPr lang="zh-CN" altLang="en-US" sz="2800">
                <a:solidFill>
                  <a:srgbClr val="0033CC"/>
                </a:solidFill>
              </a:rPr>
              <a:t>数据库应用程序</a:t>
            </a:r>
            <a:endParaRPr lang="zh-CN" altLang="en-US" sz="2800">
              <a:solidFill>
                <a:srgbClr val="0033CC"/>
              </a:solidFill>
            </a:endParaRPr>
          </a:p>
        </p:txBody>
      </p:sp>
      <p:sp>
        <p:nvSpPr>
          <p:cNvPr id="50179" name="Rectangle 3"/>
          <p:cNvSpPr>
            <a:spLocks noChangeArrowheads="1"/>
          </p:cNvSpPr>
          <p:nvPr/>
        </p:nvSpPr>
        <p:spPr bwMode="auto">
          <a:xfrm>
            <a:off x="550863" y="993775"/>
            <a:ext cx="111617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defRPr/>
            </a:pPr>
            <a:r>
              <a:rPr lang="zh-CN" altLang="en-US" sz="2800" dirty="0">
                <a:solidFill>
                  <a:srgbClr val="FF3300"/>
                </a:solidFill>
                <a:latin typeface="+mn-ea"/>
                <a:ea typeface="+mn-ea"/>
              </a:rPr>
              <a:t>数据库应用程序</a:t>
            </a:r>
            <a:r>
              <a:rPr lang="zh-CN" altLang="en-US" sz="2800" dirty="0">
                <a:latin typeface="+mn-ea"/>
                <a:ea typeface="+mn-ea"/>
              </a:rPr>
              <a:t>是一种在</a:t>
            </a:r>
            <a:r>
              <a:rPr lang="en-US" altLang="zh-CN" sz="2800" dirty="0">
                <a:latin typeface="+mn-ea"/>
                <a:ea typeface="+mn-ea"/>
              </a:rPr>
              <a:t>DBMS</a:t>
            </a:r>
            <a:r>
              <a:rPr lang="zh-CN" altLang="en-US" sz="2800" dirty="0">
                <a:latin typeface="+mn-ea"/>
                <a:ea typeface="+mn-ea"/>
              </a:rPr>
              <a:t>支持下对数据库中数据进行访问处理的应用程序。</a:t>
            </a:r>
            <a:endParaRPr lang="zh-CN" altLang="en-US" sz="2800" dirty="0">
              <a:latin typeface="+mn-ea"/>
              <a:ea typeface="+mn-ea"/>
            </a:endParaRPr>
          </a:p>
        </p:txBody>
      </p:sp>
      <p:sp>
        <p:nvSpPr>
          <p:cNvPr id="50180" name="Rectangle 4"/>
          <p:cNvSpPr>
            <a:spLocks noChangeArrowheads="1"/>
          </p:cNvSpPr>
          <p:nvPr/>
        </p:nvSpPr>
        <p:spPr bwMode="auto">
          <a:xfrm>
            <a:off x="407988" y="2278063"/>
            <a:ext cx="5019675"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pPr>
            <a:r>
              <a:rPr lang="zh-CN" altLang="en-US" sz="2800">
                <a:solidFill>
                  <a:srgbClr val="0033CC"/>
                </a:solidFill>
              </a:rPr>
              <a:t>数据库应用程序基本功能</a:t>
            </a:r>
            <a:r>
              <a:rPr lang="en-US" altLang="zh-CN" sz="2800">
                <a:solidFill>
                  <a:srgbClr val="0033CC"/>
                </a:solidFill>
              </a:rPr>
              <a:t>:</a:t>
            </a:r>
            <a:endParaRPr lang="en-US" altLang="zh-CN" sz="2800">
              <a:solidFill>
                <a:srgbClr val="0033CC"/>
              </a:solidFill>
            </a:endParaRPr>
          </a:p>
          <a:p>
            <a:pPr algn="just" eaLnBrk="1" hangingPunct="1">
              <a:lnSpc>
                <a:spcPts val="3500"/>
              </a:lnSpc>
              <a:buClr>
                <a:srgbClr val="FF3300"/>
              </a:buClr>
              <a:buFontTx/>
              <a:buChar char="•"/>
            </a:pPr>
            <a:r>
              <a:rPr lang="zh-CN" altLang="en-US" sz="2800"/>
              <a:t> </a:t>
            </a:r>
            <a:r>
              <a:rPr lang="zh-CN" altLang="zh-CN" sz="2800"/>
              <a:t>通过窗口输入框采集用户输入数据</a:t>
            </a:r>
            <a:endParaRPr lang="en-US" altLang="zh-CN" sz="2800"/>
          </a:p>
          <a:p>
            <a:pPr algn="just" eaLnBrk="1" hangingPunct="1">
              <a:lnSpc>
                <a:spcPts val="3500"/>
              </a:lnSpc>
              <a:buClr>
                <a:srgbClr val="FF3300"/>
              </a:buClr>
              <a:buFontTx/>
              <a:buChar char="•"/>
            </a:pPr>
            <a:r>
              <a:rPr lang="en-US" altLang="zh-CN" sz="2800"/>
              <a:t> </a:t>
            </a:r>
            <a:r>
              <a:rPr lang="zh-CN" altLang="en-US" sz="2800"/>
              <a:t>通过接口连接访问数据库 </a:t>
            </a:r>
            <a:endParaRPr lang="zh-CN" altLang="en-US" sz="2800"/>
          </a:p>
          <a:p>
            <a:pPr algn="just" eaLnBrk="1" hangingPunct="1">
              <a:lnSpc>
                <a:spcPts val="3500"/>
              </a:lnSpc>
              <a:buClr>
                <a:srgbClr val="FF3300"/>
              </a:buClr>
              <a:buFontTx/>
              <a:buChar char="•"/>
            </a:pPr>
            <a:r>
              <a:rPr lang="zh-CN" altLang="en-US" sz="2800"/>
              <a:t> 执行用户数据查询</a:t>
            </a:r>
            <a:endParaRPr lang="zh-CN" altLang="en-US" sz="2800"/>
          </a:p>
          <a:p>
            <a:pPr algn="just" eaLnBrk="1" hangingPunct="1">
              <a:lnSpc>
                <a:spcPts val="3500"/>
              </a:lnSpc>
              <a:buClr>
                <a:srgbClr val="FF3300"/>
              </a:buClr>
              <a:buFontTx/>
              <a:buChar char="•"/>
            </a:pPr>
            <a:r>
              <a:rPr lang="zh-CN" altLang="en-US" sz="2800"/>
              <a:t> 通过表单列表输出结果数据</a:t>
            </a:r>
            <a:endParaRPr lang="zh-CN" altLang="en-US" sz="2800"/>
          </a:p>
          <a:p>
            <a:pPr algn="just" eaLnBrk="1" hangingPunct="1">
              <a:lnSpc>
                <a:spcPts val="3500"/>
              </a:lnSpc>
              <a:buClr>
                <a:srgbClr val="FF3300"/>
              </a:buClr>
              <a:buFontTx/>
              <a:buChar char="•"/>
            </a:pPr>
            <a:r>
              <a:rPr lang="zh-CN" altLang="en-US" sz="2800"/>
              <a:t> 。。。  </a:t>
            </a:r>
            <a:endParaRPr lang="zh-CN" altLang="en-US" sz="2800"/>
          </a:p>
        </p:txBody>
      </p:sp>
      <p:pic>
        <p:nvPicPr>
          <p:cNvPr id="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91175" y="2278063"/>
            <a:ext cx="6121400"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50863" y="981075"/>
            <a:ext cx="110172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defRPr/>
            </a:pPr>
            <a:r>
              <a:rPr lang="zh-CN" altLang="en-US" sz="2800" dirty="0">
                <a:solidFill>
                  <a:srgbClr val="FF3300"/>
                </a:solidFill>
                <a:latin typeface="+mn-ea"/>
                <a:ea typeface="+mn-ea"/>
              </a:rPr>
              <a:t>数据库管理系统</a:t>
            </a:r>
            <a:r>
              <a:rPr lang="zh-CN" altLang="en-US" sz="2800" dirty="0">
                <a:latin typeface="+mn-ea"/>
                <a:ea typeface="+mn-ea"/>
              </a:rPr>
              <a:t>（</a:t>
            </a:r>
            <a:r>
              <a:rPr lang="en-US" altLang="zh-CN" sz="2800" dirty="0">
                <a:latin typeface="+mn-ea"/>
                <a:ea typeface="+mn-ea"/>
              </a:rPr>
              <a:t>Database Manage System</a:t>
            </a:r>
            <a:r>
              <a:rPr lang="zh-CN" altLang="en-US" sz="2800" dirty="0">
                <a:latin typeface="+mn-ea"/>
                <a:ea typeface="+mn-ea"/>
              </a:rPr>
              <a:t>，</a:t>
            </a:r>
            <a:r>
              <a:rPr lang="en-US" altLang="zh-CN" sz="2800" dirty="0">
                <a:solidFill>
                  <a:srgbClr val="FF3300"/>
                </a:solidFill>
                <a:latin typeface="+mn-ea"/>
                <a:ea typeface="+mn-ea"/>
              </a:rPr>
              <a:t>DBMS</a:t>
            </a:r>
            <a:r>
              <a:rPr lang="en-US" altLang="zh-CN" sz="2800" dirty="0">
                <a:latin typeface="+mn-ea"/>
                <a:ea typeface="+mn-ea"/>
              </a:rPr>
              <a:t> </a:t>
            </a:r>
            <a:r>
              <a:rPr lang="zh-CN" altLang="en-US" sz="2800" dirty="0">
                <a:latin typeface="+mn-ea"/>
                <a:ea typeface="+mn-ea"/>
              </a:rPr>
              <a:t>）</a:t>
            </a:r>
            <a:r>
              <a:rPr lang="en-US" altLang="zh-CN" sz="2800" dirty="0">
                <a:latin typeface="+mn-ea"/>
                <a:ea typeface="+mn-ea"/>
              </a:rPr>
              <a:t>——</a:t>
            </a:r>
            <a:r>
              <a:rPr lang="zh-CN" altLang="en-US" sz="2800" dirty="0">
                <a:latin typeface="+mn-ea"/>
                <a:ea typeface="+mn-ea"/>
              </a:rPr>
              <a:t>是一种专门用来创建数据库、管理数据库、维护数据库，并提供外部对数据库进行访问的系统软件。</a:t>
            </a:r>
            <a:endParaRPr lang="zh-CN" altLang="en-US" sz="2800" dirty="0">
              <a:latin typeface="+mn-ea"/>
              <a:ea typeface="+mn-ea"/>
            </a:endParaRPr>
          </a:p>
        </p:txBody>
      </p:sp>
      <p:sp>
        <p:nvSpPr>
          <p:cNvPr id="38915" name="Text Box 4"/>
          <p:cNvSpPr txBox="1">
            <a:spLocks noChangeArrowheads="1"/>
          </p:cNvSpPr>
          <p:nvPr/>
        </p:nvSpPr>
        <p:spPr bwMode="auto">
          <a:xfrm>
            <a:off x="192088" y="404813"/>
            <a:ext cx="60436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a:t>
            </a:r>
            <a:r>
              <a:rPr lang="zh-CN" altLang="en-US" sz="2800">
                <a:solidFill>
                  <a:srgbClr val="0033CC"/>
                </a:solidFill>
              </a:rPr>
              <a:t>数据库管理系统</a:t>
            </a:r>
            <a:endParaRPr lang="zh-CN" altLang="en-US" sz="2800">
              <a:solidFill>
                <a:srgbClr val="0033CC"/>
              </a:solidFill>
            </a:endParaRPr>
          </a:p>
        </p:txBody>
      </p:sp>
      <p:graphicFrame>
        <p:nvGraphicFramePr>
          <p:cNvPr id="29701" name="Object 3"/>
          <p:cNvGraphicFramePr>
            <a:graphicFrameLocks noChangeAspect="1"/>
          </p:cNvGraphicFramePr>
          <p:nvPr/>
        </p:nvGraphicFramePr>
        <p:xfrm>
          <a:off x="1847850" y="2719388"/>
          <a:ext cx="8064500" cy="3294062"/>
        </p:xfrm>
        <a:graphic>
          <a:graphicData uri="http://schemas.openxmlformats.org/presentationml/2006/ole">
            <mc:AlternateContent xmlns:mc="http://schemas.openxmlformats.org/markup-compatibility/2006">
              <mc:Choice xmlns:v="urn:schemas-microsoft-com:vml" Requires="v">
                <p:oleObj spid="_x0000_s38920" name="" r:id="rId1" imgW="3235325" imgH="1481455" progId="Word.Picture.8">
                  <p:embed/>
                </p:oleObj>
              </mc:Choice>
              <mc:Fallback>
                <p:oleObj name="" r:id="rId1" imgW="3235325" imgH="1481455" progId="Word.Picture.8">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2719388"/>
                        <a:ext cx="8064500" cy="329406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263525" y="692150"/>
            <a:ext cx="7561263"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pPr>
            <a:r>
              <a:rPr lang="zh-CN" altLang="en-US" sz="2800">
                <a:solidFill>
                  <a:srgbClr val="0033CC"/>
                </a:solidFill>
              </a:rPr>
              <a:t>数据库管理系统一般具有如下基本功能</a:t>
            </a:r>
            <a:r>
              <a:rPr lang="en-US" altLang="zh-CN" sz="2800">
                <a:solidFill>
                  <a:srgbClr val="0033CC"/>
                </a:solidFill>
              </a:rPr>
              <a:t>:</a:t>
            </a:r>
            <a:endParaRPr lang="en-US" altLang="zh-CN" sz="2800">
              <a:solidFill>
                <a:srgbClr val="0033CC"/>
              </a:solidFill>
            </a:endParaRPr>
          </a:p>
          <a:p>
            <a:pPr algn="just" eaLnBrk="1" hangingPunct="1">
              <a:lnSpc>
                <a:spcPts val="2625"/>
              </a:lnSpc>
              <a:spcBef>
                <a:spcPct val="30000"/>
              </a:spcBef>
              <a:buClr>
                <a:srgbClr val="FF3300"/>
              </a:buClr>
              <a:buFontTx/>
              <a:buChar char="•"/>
            </a:pPr>
            <a:r>
              <a:rPr lang="zh-CN" altLang="en-US" sz="2800"/>
              <a:t> 创建数据库、数据库表以及其它对象</a:t>
            </a:r>
            <a:endParaRPr lang="en-US" altLang="zh-CN" sz="2800"/>
          </a:p>
          <a:p>
            <a:pPr algn="just" eaLnBrk="1" hangingPunct="1">
              <a:lnSpc>
                <a:spcPts val="2625"/>
              </a:lnSpc>
              <a:spcBef>
                <a:spcPct val="30000"/>
              </a:spcBef>
              <a:buClr>
                <a:srgbClr val="FF3300"/>
              </a:buClr>
              <a:buFontTx/>
              <a:buChar char="•"/>
            </a:pPr>
            <a:r>
              <a:rPr lang="zh-CN" altLang="en-US" sz="2800"/>
              <a:t> 读写、修改、删除数据库表中数据</a:t>
            </a:r>
            <a:endParaRPr lang="zh-CN" altLang="en-US" sz="2800"/>
          </a:p>
          <a:p>
            <a:pPr algn="just" eaLnBrk="1" hangingPunct="1">
              <a:lnSpc>
                <a:spcPts val="2625"/>
              </a:lnSpc>
              <a:spcBef>
                <a:spcPct val="30000"/>
              </a:spcBef>
              <a:buClr>
                <a:srgbClr val="FF3300"/>
              </a:buClr>
              <a:buFontTx/>
              <a:buChar char="•"/>
            </a:pPr>
            <a:r>
              <a:rPr lang="zh-CN" altLang="en-US" sz="2800"/>
              <a:t> 维护数据库结构</a:t>
            </a:r>
            <a:endParaRPr lang="zh-CN" altLang="en-US" sz="2800"/>
          </a:p>
          <a:p>
            <a:pPr algn="just" eaLnBrk="1" hangingPunct="1">
              <a:lnSpc>
                <a:spcPts val="2625"/>
              </a:lnSpc>
              <a:spcBef>
                <a:spcPct val="30000"/>
              </a:spcBef>
              <a:buClr>
                <a:srgbClr val="FF3300"/>
              </a:buClr>
              <a:buFontTx/>
              <a:buChar char="•"/>
            </a:pPr>
            <a:r>
              <a:rPr lang="zh-CN" altLang="en-US" sz="2800"/>
              <a:t> 执行数据访问规则</a:t>
            </a:r>
            <a:endParaRPr lang="zh-CN" altLang="en-US" sz="2800"/>
          </a:p>
          <a:p>
            <a:pPr algn="just" eaLnBrk="1" hangingPunct="1">
              <a:lnSpc>
                <a:spcPts val="2625"/>
              </a:lnSpc>
              <a:spcBef>
                <a:spcPct val="30000"/>
              </a:spcBef>
              <a:buClr>
                <a:srgbClr val="FF3300"/>
              </a:buClr>
              <a:buFontTx/>
              <a:buChar char="•"/>
            </a:pPr>
            <a:r>
              <a:rPr lang="zh-CN" altLang="en-US" sz="2800"/>
              <a:t> 提供数据库并发访问控制和安全控制</a:t>
            </a:r>
            <a:endParaRPr lang="zh-CN" altLang="en-US" sz="2800"/>
          </a:p>
          <a:p>
            <a:pPr algn="just" eaLnBrk="1" hangingPunct="1">
              <a:lnSpc>
                <a:spcPts val="2625"/>
              </a:lnSpc>
              <a:spcBef>
                <a:spcPct val="30000"/>
              </a:spcBef>
              <a:buClr>
                <a:srgbClr val="FF3300"/>
              </a:buClr>
              <a:buFontTx/>
              <a:buChar char="•"/>
            </a:pPr>
            <a:r>
              <a:rPr lang="zh-CN" altLang="en-US" sz="2800"/>
              <a:t> 执行数据库备份和恢复</a:t>
            </a:r>
            <a:endParaRPr lang="en-US" altLang="zh-CN" sz="2800"/>
          </a:p>
          <a:p>
            <a:pPr algn="just" eaLnBrk="1" hangingPunct="1">
              <a:lnSpc>
                <a:spcPts val="2625"/>
              </a:lnSpc>
              <a:spcBef>
                <a:spcPct val="30000"/>
              </a:spcBef>
              <a:buClr>
                <a:srgbClr val="FF3300"/>
              </a:buClr>
              <a:buFontTx/>
              <a:buChar char="•"/>
            </a:pPr>
            <a:r>
              <a:rPr lang="en-US" altLang="zh-CN" sz="2800"/>
              <a:t> </a:t>
            </a:r>
            <a:r>
              <a:rPr lang="zh-CN" altLang="en-US" sz="2800"/>
              <a:t>。。。  </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92088" y="404813"/>
            <a:ext cx="60436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4.</a:t>
            </a:r>
            <a:r>
              <a:rPr lang="zh-CN" altLang="en-US" sz="2800">
                <a:solidFill>
                  <a:srgbClr val="0033CC"/>
                </a:solidFill>
              </a:rPr>
              <a:t>数据库</a:t>
            </a:r>
            <a:endParaRPr lang="zh-CN" altLang="en-US" sz="2800">
              <a:solidFill>
                <a:srgbClr val="0033CC"/>
              </a:solidFill>
            </a:endParaRPr>
          </a:p>
        </p:txBody>
      </p:sp>
      <p:sp>
        <p:nvSpPr>
          <p:cNvPr id="41987" name="Rectangle 3"/>
          <p:cNvSpPr>
            <a:spLocks noChangeArrowheads="1"/>
          </p:cNvSpPr>
          <p:nvPr/>
        </p:nvSpPr>
        <p:spPr bwMode="auto">
          <a:xfrm>
            <a:off x="550863" y="981075"/>
            <a:ext cx="11149012"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6823" tIns="38412" rIns="76823" bIns="38412">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defRPr/>
            </a:pPr>
            <a:r>
              <a:rPr lang="zh-CN" altLang="en-US" sz="2800" dirty="0">
                <a:solidFill>
                  <a:srgbClr val="FF3300"/>
                </a:solidFill>
                <a:latin typeface="+mn-ea"/>
                <a:ea typeface="+mn-ea"/>
              </a:rPr>
              <a:t>数据库</a:t>
            </a:r>
            <a:r>
              <a:rPr lang="en-US" altLang="zh-CN" sz="2800" dirty="0">
                <a:latin typeface="+mn-ea"/>
                <a:ea typeface="+mn-ea"/>
              </a:rPr>
              <a:t>(Database)</a:t>
            </a:r>
            <a:r>
              <a:rPr lang="zh-CN" altLang="en-US" sz="2800" dirty="0">
                <a:latin typeface="+mn-ea"/>
                <a:ea typeface="+mn-ea"/>
              </a:rPr>
              <a:t>是一种依照特定数据模型组织、存储和管理数据的文件集合。</a:t>
            </a:r>
            <a:endParaRPr lang="zh-CN" altLang="en-US" sz="2800" dirty="0">
              <a:latin typeface="+mn-ea"/>
              <a:ea typeface="+mn-ea"/>
            </a:endParaRPr>
          </a:p>
        </p:txBody>
      </p:sp>
      <p:sp>
        <p:nvSpPr>
          <p:cNvPr id="41988" name="AutoShape 4"/>
          <p:cNvSpPr>
            <a:spLocks noChangeArrowheads="1"/>
          </p:cNvSpPr>
          <p:nvPr/>
        </p:nvSpPr>
        <p:spPr bwMode="auto">
          <a:xfrm>
            <a:off x="3983038" y="2349500"/>
            <a:ext cx="4800600" cy="2808288"/>
          </a:xfrm>
          <a:prstGeom prst="can">
            <a:avLst>
              <a:gd name="adj" fmla="val 25000"/>
            </a:avLst>
          </a:prstGeom>
          <a:solidFill>
            <a:srgbClr val="CCFF99">
              <a:alpha val="50195"/>
            </a:srgbClr>
          </a:solidFill>
          <a:ln w="12700" cap="sq">
            <a:solidFill>
              <a:schemeClr val="tx1"/>
            </a:solidFill>
            <a:round/>
          </a:ln>
          <a:effectLst/>
          <a:extLst>
            <a:ext uri="{AF507438-7753-43E0-B8FC-AC1667EBCBE1}">
              <a14:hiddenEffects xmlns:a14="http://schemas.microsoft.com/office/drawing/2010/main">
                <a:effectLst>
                  <a:outerShdw kx="-3284103" algn="br" rotWithShape="0">
                    <a:schemeClr val="bg2"/>
                  </a:outerShdw>
                </a:effectLst>
              </a14:hiddenEffects>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endParaRPr lang="zh-CN" altLang="en-US" sz="1800"/>
          </a:p>
        </p:txBody>
      </p:sp>
      <p:graphicFrame>
        <p:nvGraphicFramePr>
          <p:cNvPr id="41989" name="Group 5"/>
          <p:cNvGraphicFramePr>
            <a:graphicFrameLocks noGrp="1"/>
          </p:cNvGraphicFramePr>
          <p:nvPr/>
        </p:nvGraphicFramePr>
        <p:xfrm>
          <a:off x="4049713" y="3109913"/>
          <a:ext cx="1933576" cy="746125"/>
        </p:xfrm>
        <a:graphic>
          <a:graphicData uri="http://schemas.openxmlformats.org/drawingml/2006/table">
            <a:tbl>
              <a:tblPr/>
              <a:tblGrid>
                <a:gridCol w="644129"/>
                <a:gridCol w="645319"/>
                <a:gridCol w="644128"/>
              </a:tblGrid>
              <a:tr h="248708">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系号</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系名</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电话</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708">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708">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23" marR="76823" marT="38494" marB="384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07" name="Group 23"/>
          <p:cNvGraphicFramePr>
            <a:graphicFrameLocks noGrp="1"/>
          </p:cNvGraphicFramePr>
          <p:nvPr/>
        </p:nvGraphicFramePr>
        <p:xfrm>
          <a:off x="4772025" y="4122738"/>
          <a:ext cx="2513013" cy="766762"/>
        </p:xfrm>
        <a:graphic>
          <a:graphicData uri="http://schemas.openxmlformats.org/drawingml/2006/table">
            <a:tbl>
              <a:tblPr/>
              <a:tblGrid>
                <a:gridCol w="637974"/>
                <a:gridCol w="625013"/>
                <a:gridCol w="625013"/>
                <a:gridCol w="625013"/>
              </a:tblGrid>
              <a:tr h="251612">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学号</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rPr>
                        <a:t>姓名</a:t>
                      </a:r>
                      <a:endParaRPr kumimoji="0" lang="zh-CN" alt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性别</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所属系</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3537">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1612">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851" marR="76851" marT="38472" marB="384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2029" name="Group 45"/>
          <p:cNvGraphicFramePr>
            <a:graphicFrameLocks noGrp="1"/>
          </p:cNvGraphicFramePr>
          <p:nvPr/>
        </p:nvGraphicFramePr>
        <p:xfrm>
          <a:off x="6692900" y="3116263"/>
          <a:ext cx="1887538" cy="744537"/>
        </p:xfrm>
        <a:graphic>
          <a:graphicData uri="http://schemas.openxmlformats.org/drawingml/2006/table">
            <a:tbl>
              <a:tblPr/>
              <a:tblGrid>
                <a:gridCol w="551028"/>
                <a:gridCol w="559359"/>
                <a:gridCol w="399882"/>
                <a:gridCol w="377269"/>
              </a:tblGrid>
              <a:tr h="248179">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rPr>
                        <a:t>课号</a:t>
                      </a:r>
                      <a:endParaRPr kumimoji="0" lang="zh-CN" altLang="en-US" sz="1100" b="1"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zh-CN" alt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rPr>
                        <a:t>课名</a:t>
                      </a:r>
                      <a:endParaRPr kumimoji="0" lang="zh-CN" alt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r>
                        <a:rPr kumimoji="0" 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rPr>
                        <a:t>…</a:t>
                      </a:r>
                      <a:endParaRPr kumimoji="0" lang="en-US" sz="1100" b="1"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179">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8179">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1" hangingPunct="0">
                        <a:lnSpc>
                          <a:spcPct val="100000"/>
                        </a:lnSpc>
                        <a:spcBef>
                          <a:spcPct val="20000"/>
                        </a:spcBef>
                        <a:spcAft>
                          <a:spcPct val="0"/>
                        </a:spcAft>
                        <a:buClr>
                          <a:schemeClr val="accent1"/>
                        </a:buClr>
                        <a:buSzTx/>
                        <a:buFont typeface="Wingdings" panose="05000000000000000000" pitchFamily="2" charset="2"/>
                        <a:buNone/>
                      </a:pPr>
                      <a:endParaRPr kumimoji="0" lang="zh-CN" altLang="en-US" sz="1100" b="0" i="0" u="none" strike="noStrike" cap="none" normalizeH="0" baseline="0" dirty="0">
                        <a:ln>
                          <a:noFill/>
                        </a:ln>
                        <a:solidFill>
                          <a:schemeClr val="tx1"/>
                        </a:solidFill>
                        <a:effectLst/>
                        <a:latin typeface="Gulim" panose="020B0600000101010101" pitchFamily="34" charset="-127"/>
                        <a:ea typeface="Gulim" panose="020B0600000101010101" pitchFamily="34" charset="-127"/>
                      </a:endParaRPr>
                    </a:p>
                  </a:txBody>
                  <a:tcPr marL="76791" marR="76791" marT="38412" marB="3841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61" name="Rectangle 77"/>
          <p:cNvSpPr>
            <a:spLocks noChangeArrowheads="1"/>
          </p:cNvSpPr>
          <p:nvPr/>
        </p:nvSpPr>
        <p:spPr bwMode="auto">
          <a:xfrm>
            <a:off x="4854575" y="2405063"/>
            <a:ext cx="3000375"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6823" tIns="38412" rIns="76823" bIns="38412" anchor="ctr"/>
          <a:lstStyle>
            <a:lvl1pPr defTabSz="1024255">
              <a:defRPr sz="2400">
                <a:solidFill>
                  <a:schemeClr val="tx1"/>
                </a:solidFill>
                <a:latin typeface="黑体" panose="02010609060101010101" pitchFamily="49" charset="-122"/>
                <a:ea typeface="黑体" panose="02010609060101010101" pitchFamily="49" charset="-122"/>
              </a:defRPr>
            </a:lvl1pPr>
            <a:lvl2pPr marL="742950" indent="-285750" defTabSz="1024255">
              <a:defRPr sz="2400">
                <a:solidFill>
                  <a:schemeClr val="tx1"/>
                </a:solidFill>
                <a:latin typeface="黑体" panose="02010609060101010101" pitchFamily="49" charset="-122"/>
                <a:ea typeface="黑体" panose="02010609060101010101" pitchFamily="49" charset="-122"/>
              </a:defRPr>
            </a:lvl2pPr>
            <a:lvl3pPr marL="1143000" indent="-228600" defTabSz="1024255">
              <a:defRPr sz="2400">
                <a:solidFill>
                  <a:schemeClr val="tx1"/>
                </a:solidFill>
                <a:latin typeface="黑体" panose="02010609060101010101" pitchFamily="49" charset="-122"/>
                <a:ea typeface="黑体" panose="02010609060101010101" pitchFamily="49" charset="-122"/>
              </a:defRPr>
            </a:lvl3pPr>
            <a:lvl4pPr marL="1600200" indent="-228600" defTabSz="1024255">
              <a:defRPr sz="2400">
                <a:solidFill>
                  <a:schemeClr val="tx1"/>
                </a:solidFill>
                <a:latin typeface="黑体" panose="02010609060101010101" pitchFamily="49" charset="-122"/>
                <a:ea typeface="黑体" panose="02010609060101010101" pitchFamily="49" charset="-122"/>
              </a:defRPr>
            </a:lvl4pPr>
            <a:lvl5pPr marL="2057400" indent="-228600" defTabSz="1024255">
              <a:defRPr sz="2400">
                <a:solidFill>
                  <a:schemeClr val="tx1"/>
                </a:solidFill>
                <a:latin typeface="黑体" panose="02010609060101010101" pitchFamily="49" charset="-122"/>
                <a:ea typeface="黑体" panose="02010609060101010101" pitchFamily="49" charset="-122"/>
              </a:defRPr>
            </a:lvl5pPr>
            <a:lvl6pPr marL="2514600" indent="-228600" defTabSz="102425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102425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102425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102425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a:r>
              <a:rPr lang="zh-CN" altLang="en-US" sz="3000">
                <a:latin typeface="Times New Roman" panose="02020603050405020304" pitchFamily="18" charset="0"/>
                <a:ea typeface="隶书" panose="02010509060101010101" pitchFamily="49" charset="-122"/>
              </a:rPr>
              <a:t>关系数据库</a:t>
            </a:r>
            <a:endParaRPr lang="zh-CN" altLang="en-US" sz="3000">
              <a:latin typeface="Times New Roman" panose="02020603050405020304" pitchFamily="18" charset="0"/>
              <a:ea typeface="隶书" panose="02010509060101010101" pitchFamily="49" charset="-122"/>
            </a:endParaRPr>
          </a:p>
        </p:txBody>
      </p:sp>
      <p:sp>
        <p:nvSpPr>
          <p:cNvPr id="42062" name="AutoShape 78"/>
          <p:cNvSpPr>
            <a:spLocks noChangeArrowheads="1"/>
          </p:cNvSpPr>
          <p:nvPr/>
        </p:nvSpPr>
        <p:spPr bwMode="auto">
          <a:xfrm>
            <a:off x="2882900" y="3059113"/>
            <a:ext cx="674688" cy="609600"/>
          </a:xfrm>
          <a:prstGeom prst="wedgeRoundRectCallout">
            <a:avLst>
              <a:gd name="adj1" fmla="val 120546"/>
              <a:gd name="adj2" fmla="val 39454"/>
              <a:gd name="adj3" fmla="val 16667"/>
            </a:avLst>
          </a:prstGeom>
          <a:solidFill>
            <a:srgbClr val="CCFFFF"/>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表</a:t>
            </a:r>
            <a:endParaRPr lang="zh-CN" altLang="en-US" sz="1800"/>
          </a:p>
        </p:txBody>
      </p:sp>
      <p:sp>
        <p:nvSpPr>
          <p:cNvPr id="42063" name="AutoShape 79"/>
          <p:cNvSpPr>
            <a:spLocks noChangeArrowheads="1"/>
          </p:cNvSpPr>
          <p:nvPr/>
        </p:nvSpPr>
        <p:spPr bwMode="auto">
          <a:xfrm>
            <a:off x="8928100" y="2830513"/>
            <a:ext cx="676275" cy="609600"/>
          </a:xfrm>
          <a:prstGeom prst="wedgeRoundRectCallout">
            <a:avLst>
              <a:gd name="adj1" fmla="val -109963"/>
              <a:gd name="adj2" fmla="val 66407"/>
              <a:gd name="adj3" fmla="val 16667"/>
            </a:avLst>
          </a:prstGeom>
          <a:solidFill>
            <a:srgbClr val="CCFFFF"/>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表</a:t>
            </a:r>
            <a:endParaRPr lang="zh-CN" altLang="en-US" sz="1800"/>
          </a:p>
        </p:txBody>
      </p:sp>
      <p:sp>
        <p:nvSpPr>
          <p:cNvPr id="42064" name="AutoShape 80"/>
          <p:cNvSpPr>
            <a:spLocks noChangeArrowheads="1"/>
          </p:cNvSpPr>
          <p:nvPr/>
        </p:nvSpPr>
        <p:spPr bwMode="auto">
          <a:xfrm>
            <a:off x="2747963" y="4033838"/>
            <a:ext cx="971550" cy="474662"/>
          </a:xfrm>
          <a:prstGeom prst="wedgeRoundRectCallout">
            <a:avLst>
              <a:gd name="adj1" fmla="val 327356"/>
              <a:gd name="adj2" fmla="val -70301"/>
              <a:gd name="adj3" fmla="val 16667"/>
            </a:avLst>
          </a:prstGeom>
          <a:solidFill>
            <a:srgbClr val="CCFFFF"/>
          </a:solidFill>
          <a:ln w="12700">
            <a:solidFill>
              <a:schemeClr val="tx1"/>
            </a:solidFill>
            <a:miter lim="800000"/>
          </a:ln>
          <a:effectLst>
            <a:prstShdw prst="shdw13" dist="53882" dir="13500000">
              <a:schemeClr val="bg2">
                <a:alpha val="50000"/>
              </a:schemeClr>
            </a:prstShdw>
          </a:effectLst>
        </p:spPr>
        <p:txBody>
          <a:bodyPr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1800"/>
              <a:t>表关联</a:t>
            </a:r>
            <a:endParaRPr lang="zh-CN" altLang="en-US" sz="1800"/>
          </a:p>
        </p:txBody>
      </p:sp>
      <p:cxnSp>
        <p:nvCxnSpPr>
          <p:cNvPr id="6" name="曲线连接符 5"/>
          <p:cNvCxnSpPr>
            <a:cxnSpLocks noChangeShapeType="1"/>
          </p:cNvCxnSpPr>
          <p:nvPr/>
        </p:nvCxnSpPr>
        <p:spPr bwMode="auto">
          <a:xfrm rot="10800000">
            <a:off x="6042025" y="3344863"/>
            <a:ext cx="814388" cy="758825"/>
          </a:xfrm>
          <a:prstGeom prst="curvedConnector3">
            <a:avLst>
              <a:gd name="adj1" fmla="val 50000"/>
            </a:avLst>
          </a:prstGeom>
          <a:noFill/>
          <a:ln w="12700" algn="ctr">
            <a:solidFill>
              <a:schemeClr val="tx1"/>
            </a:solidFill>
            <a:round/>
            <a:tailEnd type="arrow"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0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0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0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0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0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animBg="1"/>
      <p:bldP spid="42061" grpId="0"/>
      <p:bldP spid="42062" grpId="0" animBg="1"/>
      <p:bldP spid="42063" grpId="0" animBg="1"/>
      <p:bldP spid="420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AutoShape 2"/>
          <p:cNvSpPr>
            <a:spLocks noChangeArrowheads="1"/>
          </p:cNvSpPr>
          <p:nvPr/>
        </p:nvSpPr>
        <p:spPr bwMode="auto">
          <a:xfrm>
            <a:off x="3413125" y="2492375"/>
            <a:ext cx="4962525" cy="3024188"/>
          </a:xfrm>
          <a:prstGeom prst="can">
            <a:avLst>
              <a:gd name="adj" fmla="val 18134"/>
            </a:avLst>
          </a:prstGeom>
          <a:solidFill>
            <a:srgbClr val="CCFF99">
              <a:alpha val="50195"/>
            </a:srgbClr>
          </a:solidFill>
          <a:ln w="12700" cap="sq">
            <a:solidFill>
              <a:schemeClr val="tx1"/>
            </a:solidFill>
            <a:round/>
          </a:ln>
          <a:effectLst/>
          <a:extLst>
            <a:ext uri="{AF507438-7753-43E0-B8FC-AC1667EBCBE1}">
              <a14:hiddenEffects xmlns:a14="http://schemas.microsoft.com/office/drawing/2010/main">
                <a:effectLst>
                  <a:outerShdw kx="-3284103" algn="br" rotWithShape="0">
                    <a:schemeClr val="bg2"/>
                  </a:outerShdw>
                </a:effectLst>
              </a14:hiddenEffects>
            </a:ext>
          </a:ex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latinLnBrk="1" hangingPunct="1">
              <a:lnSpc>
                <a:spcPct val="80000"/>
              </a:lnSpc>
              <a:spcBef>
                <a:spcPct val="50000"/>
              </a:spcBef>
              <a:buClr>
                <a:srgbClr val="FF0000"/>
              </a:buClr>
              <a:buFont typeface="Wingdings" panose="05000000000000000000" pitchFamily="2" charset="2"/>
              <a:buNone/>
            </a:pPr>
            <a:r>
              <a:rPr lang="zh-CN" altLang="en-US" sz="1800"/>
              <a:t>			</a:t>
            </a:r>
            <a:endParaRPr lang="zh-CN" altLang="en-US" sz="1800"/>
          </a:p>
          <a:p>
            <a:pPr eaLnBrk="1" latinLnBrk="1" hangingPunct="1">
              <a:lnSpc>
                <a:spcPts val="2625"/>
              </a:lnSpc>
              <a:buClr>
                <a:srgbClr val="FF0000"/>
              </a:buClr>
            </a:pPr>
            <a:r>
              <a:rPr lang="zh-CN" altLang="en-US" sz="1800"/>
              <a:t>	</a:t>
            </a:r>
            <a:r>
              <a:rPr lang="zh-CN" altLang="en-US" sz="1800">
                <a:solidFill>
                  <a:srgbClr val="FF0000"/>
                </a:solidFill>
                <a:sym typeface="Wingdings" panose="05000000000000000000" pitchFamily="2" charset="2"/>
              </a:rPr>
              <a:t></a:t>
            </a:r>
            <a:r>
              <a:rPr lang="zh-CN" altLang="en-US" sz="2000"/>
              <a:t>用户数据（用户表）</a:t>
            </a:r>
            <a:endParaRPr lang="zh-CN" altLang="en-US" sz="2000"/>
          </a:p>
          <a:p>
            <a:pPr eaLnBrk="1" latinLnBrk="1" hangingPunct="1">
              <a:lnSpc>
                <a:spcPts val="2625"/>
              </a:lnSpc>
              <a:buClr>
                <a:srgbClr val="FF0000"/>
              </a:buClr>
            </a:pPr>
            <a:r>
              <a:rPr lang="zh-CN" altLang="en-US" sz="2000"/>
              <a:t>	</a:t>
            </a:r>
            <a:r>
              <a:rPr lang="zh-CN" altLang="en-US" sz="2000">
                <a:solidFill>
                  <a:srgbClr val="FF0000"/>
                </a:solidFill>
                <a:sym typeface="Wingdings" panose="05000000000000000000" pitchFamily="2" charset="2"/>
              </a:rPr>
              <a:t></a:t>
            </a:r>
            <a:r>
              <a:rPr lang="zh-CN" altLang="en-US" sz="2000"/>
              <a:t>元数据（系统表） </a:t>
            </a:r>
            <a:endParaRPr lang="zh-CN" altLang="en-US" sz="2000"/>
          </a:p>
          <a:p>
            <a:pPr eaLnBrk="1" latinLnBrk="1" hangingPunct="1">
              <a:lnSpc>
                <a:spcPts val="2625"/>
              </a:lnSpc>
              <a:buClr>
                <a:srgbClr val="FF0000"/>
              </a:buClr>
            </a:pPr>
            <a:r>
              <a:rPr lang="zh-CN" altLang="en-US" sz="2000"/>
              <a:t>	</a:t>
            </a:r>
            <a:r>
              <a:rPr lang="zh-CN" altLang="en-US" sz="2000">
                <a:solidFill>
                  <a:srgbClr val="FF0000"/>
                </a:solidFill>
                <a:sym typeface="Wingdings" panose="05000000000000000000" pitchFamily="2" charset="2"/>
              </a:rPr>
              <a:t></a:t>
            </a:r>
            <a:r>
              <a:rPr lang="zh-CN" altLang="en-US" sz="2000"/>
              <a:t>索引数据（系统表）</a:t>
            </a:r>
            <a:endParaRPr lang="en-US" altLang="zh-CN" sz="2000"/>
          </a:p>
          <a:p>
            <a:pPr eaLnBrk="1" latinLnBrk="1" hangingPunct="1">
              <a:lnSpc>
                <a:spcPts val="2625"/>
              </a:lnSpc>
              <a:buClr>
                <a:srgbClr val="FF0000"/>
              </a:buClr>
            </a:pPr>
            <a:r>
              <a:rPr lang="zh-CN" altLang="en-US" sz="2000"/>
              <a:t>	</a:t>
            </a:r>
            <a:r>
              <a:rPr lang="zh-CN" altLang="en-US" sz="2000">
                <a:solidFill>
                  <a:srgbClr val="FF0000"/>
                </a:solidFill>
                <a:sym typeface="Wingdings" panose="05000000000000000000" pitchFamily="2" charset="2"/>
              </a:rPr>
              <a:t></a:t>
            </a:r>
            <a:r>
              <a:rPr lang="zh-CN" altLang="en-US" sz="2000">
                <a:sym typeface="Wingdings" panose="05000000000000000000" pitchFamily="2" charset="2"/>
              </a:rPr>
              <a:t>其它数据（系统表</a:t>
            </a:r>
            <a:r>
              <a:rPr lang="zh-CN" altLang="en-US" sz="2000"/>
              <a:t>）</a:t>
            </a:r>
            <a:endParaRPr lang="zh-CN" altLang="en-US" sz="2000"/>
          </a:p>
        </p:txBody>
      </p:sp>
      <p:sp>
        <p:nvSpPr>
          <p:cNvPr id="32771" name="Text Box 3"/>
          <p:cNvSpPr txBox="1">
            <a:spLocks noChangeArrowheads="1"/>
          </p:cNvSpPr>
          <p:nvPr/>
        </p:nvSpPr>
        <p:spPr bwMode="auto">
          <a:xfrm>
            <a:off x="4519613" y="6021388"/>
            <a:ext cx="2749550" cy="3381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000">
                <a:solidFill>
                  <a:srgbClr val="FF0000"/>
                </a:solidFill>
              </a:rPr>
              <a:t>关系数据库的数据内容</a:t>
            </a:r>
            <a:endParaRPr lang="zh-CN" altLang="en-US" sz="2000">
              <a:solidFill>
                <a:srgbClr val="FF0000"/>
              </a:solidFill>
            </a:endParaRPr>
          </a:p>
        </p:txBody>
      </p:sp>
      <p:sp>
        <p:nvSpPr>
          <p:cNvPr id="4" name="Rectangle 4"/>
          <p:cNvSpPr>
            <a:spLocks noChangeArrowheads="1"/>
          </p:cNvSpPr>
          <p:nvPr/>
        </p:nvSpPr>
        <p:spPr bwMode="auto">
          <a:xfrm>
            <a:off x="684213" y="1143000"/>
            <a:ext cx="1115536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r>
              <a:rPr lang="zh-CN" altLang="en-US" sz="2800"/>
              <a:t>在关系数据库中，除了存储和管理应用的</a:t>
            </a:r>
            <a:r>
              <a:rPr lang="zh-CN" altLang="en-US" sz="2800">
                <a:solidFill>
                  <a:srgbClr val="C00000"/>
                </a:solidFill>
              </a:rPr>
              <a:t>用户数据</a:t>
            </a:r>
            <a:r>
              <a:rPr lang="zh-CN" altLang="en-US" sz="2800"/>
              <a:t>外，还需要存储与管理数据库本身的</a:t>
            </a:r>
            <a:r>
              <a:rPr lang="zh-CN" altLang="en-US" sz="2800">
                <a:solidFill>
                  <a:srgbClr val="C00000"/>
                </a:solidFill>
              </a:rPr>
              <a:t>元数据</a:t>
            </a:r>
            <a:r>
              <a:rPr lang="zh-CN" altLang="en-US" sz="2800"/>
              <a:t>、</a:t>
            </a:r>
            <a:r>
              <a:rPr lang="zh-CN" altLang="en-US" sz="2800">
                <a:solidFill>
                  <a:srgbClr val="C00000"/>
                </a:solidFill>
              </a:rPr>
              <a:t>索引数据</a:t>
            </a:r>
            <a:r>
              <a:rPr lang="zh-CN" altLang="en-US" sz="2800"/>
              <a:t>、</a:t>
            </a:r>
            <a:r>
              <a:rPr lang="zh-CN" altLang="en-US" sz="2800">
                <a:solidFill>
                  <a:srgbClr val="C00000"/>
                </a:solidFill>
              </a:rPr>
              <a:t>运行数据</a:t>
            </a:r>
            <a:r>
              <a:rPr lang="zh-CN" altLang="en-US" sz="2800"/>
              <a:t>等系统数据</a:t>
            </a:r>
            <a:r>
              <a:rPr lang="ko-KR" altLang="en-US" sz="2800"/>
              <a:t>。 </a:t>
            </a:r>
            <a:endParaRPr lang="ko-KR" altLang="en-US" sz="2800"/>
          </a:p>
        </p:txBody>
      </p:sp>
      <p:sp>
        <p:nvSpPr>
          <p:cNvPr id="41989" name="Text Box 2"/>
          <p:cNvSpPr txBox="1">
            <a:spLocks noChangeArrowheads="1"/>
          </p:cNvSpPr>
          <p:nvPr/>
        </p:nvSpPr>
        <p:spPr bwMode="auto">
          <a:xfrm>
            <a:off x="192088" y="404813"/>
            <a:ext cx="640873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200">
                <a:solidFill>
                  <a:srgbClr val="0033CC"/>
                </a:solidFill>
              </a:rPr>
              <a:t>五、关系数据库中数据内容</a:t>
            </a:r>
            <a:endParaRPr lang="zh-CN" altLang="en-US" sz="3200">
              <a:solidFill>
                <a:srgbClr val="0033CC"/>
              </a:solidFill>
            </a:endParaRPr>
          </a:p>
        </p:txBody>
      </p:sp>
      <p:sp>
        <p:nvSpPr>
          <p:cNvPr id="2" name="矩形 1"/>
          <p:cNvSpPr>
            <a:spLocks noChangeArrowheads="1"/>
          </p:cNvSpPr>
          <p:nvPr/>
        </p:nvSpPr>
        <p:spPr bwMode="auto">
          <a:xfrm>
            <a:off x="5032375" y="2508250"/>
            <a:ext cx="1724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r>
              <a:rPr lang="zh-CN" altLang="en-US"/>
              <a:t>关系数据库</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32771" grpId="0"/>
      <p:bldP spid="4"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D75E2360-0214-468E-8741-45D12F1EC9E1}" type="slidenum">
              <a:rPr lang="en-US" altLang="zh-CN"/>
            </a:fld>
            <a:endParaRPr lang="en-US" altLang="zh-CN"/>
          </a:p>
        </p:txBody>
      </p:sp>
      <p:sp>
        <p:nvSpPr>
          <p:cNvPr id="9219"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a:r>
              <a:rPr lang="zh-CN" altLang="en-US">
                <a:latin typeface="宋体" panose="02010600030101010101" pitchFamily="2" charset="-122"/>
              </a:rPr>
              <a:t>数据库的地位</a:t>
            </a:r>
            <a:endParaRPr lang="zh-CN" altLang="en-US">
              <a:latin typeface="宋体" panose="02010600030101010101" pitchFamily="2" charset="-122"/>
            </a:endParaRPr>
          </a:p>
        </p:txBody>
      </p:sp>
      <p:sp>
        <p:nvSpPr>
          <p:cNvPr id="9220" name="Rectangle 3"/>
          <p:cNvSpPr>
            <a:spLocks noGrp="1" noChangeArrowheads="1"/>
          </p:cNvSpPr>
          <p:nvPr>
            <p:ph type="body" idx="1"/>
          </p:nvPr>
        </p:nvSpPr>
        <p:spPr bwMode="auto">
          <a:xfrm>
            <a:off x="2278063" y="1682750"/>
            <a:ext cx="7842250"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sz="2800"/>
              <a:t>数据库技术产生于六十年代末，是数据管理的最新技术，是计算机科学的重要分支</a:t>
            </a:r>
            <a:endParaRPr lang="zh-CN" altLang="en-US" sz="2800"/>
          </a:p>
          <a:p>
            <a:endParaRPr lang="zh-CN" altLang="en-US" sz="2800"/>
          </a:p>
          <a:p>
            <a:r>
              <a:rPr lang="zh-CN" altLang="en-US" sz="2800"/>
              <a:t>数据库技术是信息系统的核心和基础，它的出现极大地促进了计算机应用向各行各业的渗透</a:t>
            </a:r>
            <a:endParaRPr lang="zh-CN" altLang="en-US" sz="2800"/>
          </a:p>
          <a:p>
            <a:endParaRPr lang="zh-CN" altLang="en-US" sz="2800"/>
          </a:p>
          <a:p>
            <a:r>
              <a:rPr lang="zh-CN" altLang="en-US" sz="2800"/>
              <a:t>数据库的建设规模、数据库信息量的大小和使用频度已成为衡量一个国家信息化程度的重要标志</a:t>
            </a:r>
            <a:endParaRPr lang="zh-CN" altLang="en-US" sz="2800" b="1"/>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矩形 1"/>
          <p:cNvSpPr>
            <a:spLocks noChangeArrowheads="1"/>
          </p:cNvSpPr>
          <p:nvPr/>
        </p:nvSpPr>
        <p:spPr bwMode="auto">
          <a:xfrm>
            <a:off x="192088" y="1341438"/>
            <a:ext cx="5616575"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用户表</a:t>
            </a:r>
            <a:r>
              <a:rPr lang="zh-CN" altLang="en-US" dirty="0">
                <a:latin typeface="+mn-ea"/>
                <a:ea typeface="+mn-ea"/>
              </a:rPr>
              <a:t>：</a:t>
            </a:r>
            <a:r>
              <a:rPr lang="zh-CN" altLang="zh-CN" dirty="0"/>
              <a:t>存储用户的应用数据</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系统表</a:t>
            </a:r>
            <a:r>
              <a:rPr lang="zh-CN" altLang="en-US" dirty="0">
                <a:latin typeface="+mn-ea"/>
                <a:ea typeface="+mn-ea"/>
              </a:rPr>
              <a:t>：</a:t>
            </a:r>
            <a:r>
              <a:rPr lang="zh-CN" altLang="zh-CN" dirty="0"/>
              <a:t>存储数据库系统自身数据</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视图</a:t>
            </a:r>
            <a:r>
              <a:rPr lang="zh-CN" altLang="en-US" dirty="0">
                <a:latin typeface="+mn-ea"/>
                <a:ea typeface="+mn-ea"/>
              </a:rPr>
              <a:t>：</a:t>
            </a:r>
            <a:r>
              <a:rPr lang="zh-CN" altLang="zh-CN" dirty="0"/>
              <a:t>通过虚拟表实现数据查询处理</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索引</a:t>
            </a:r>
            <a:r>
              <a:rPr lang="zh-CN" altLang="en-US" dirty="0">
                <a:latin typeface="+mn-ea"/>
                <a:ea typeface="+mn-ea"/>
              </a:rPr>
              <a:t>：</a:t>
            </a:r>
            <a:r>
              <a:rPr lang="zh-CN" altLang="zh-CN" dirty="0"/>
              <a:t>通过目录数据结构支持快速的数据查询</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约束</a:t>
            </a:r>
            <a:r>
              <a:rPr lang="zh-CN" altLang="en-US" dirty="0">
                <a:latin typeface="+mn-ea"/>
                <a:ea typeface="+mn-ea"/>
              </a:rPr>
              <a:t>：</a:t>
            </a:r>
            <a:r>
              <a:rPr lang="zh-CN" altLang="zh-CN" dirty="0"/>
              <a:t>对关系表及其数据施加规则</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存储过程</a:t>
            </a:r>
            <a:r>
              <a:rPr lang="zh-CN" altLang="en-US" dirty="0">
                <a:latin typeface="+mn-ea"/>
                <a:ea typeface="+mn-ea"/>
              </a:rPr>
              <a:t>：</a:t>
            </a:r>
            <a:r>
              <a:rPr lang="zh-CN" altLang="zh-CN" dirty="0"/>
              <a:t>在数据库内部实现特定功能程序的数据处理</a:t>
            </a:r>
            <a:endParaRPr lang="en-US" altLang="zh-CN" dirty="0">
              <a:latin typeface="+mn-ea"/>
              <a:ea typeface="+mn-ea"/>
            </a:endParaRPr>
          </a:p>
          <a:p>
            <a:pPr algn="just" eaLnBrk="1" latinLnBrk="1" hangingPunct="1">
              <a:buClr>
                <a:srgbClr val="FF0000"/>
              </a:buClr>
              <a:buFont typeface="Arial" panose="020B0604020202020204" pitchFamily="34" charset="0"/>
              <a:buChar char="•"/>
              <a:defRPr/>
            </a:pPr>
            <a:r>
              <a:rPr lang="zh-CN" altLang="en-US" dirty="0">
                <a:solidFill>
                  <a:srgbClr val="C00000"/>
                </a:solidFill>
                <a:latin typeface="+mn-ea"/>
                <a:ea typeface="+mn-ea"/>
              </a:rPr>
              <a:t>触发器</a:t>
            </a:r>
            <a:r>
              <a:rPr lang="zh-CN" altLang="en-US" dirty="0">
                <a:latin typeface="+mn-ea"/>
                <a:ea typeface="+mn-ea"/>
              </a:rPr>
              <a:t>：</a:t>
            </a:r>
            <a:r>
              <a:rPr lang="zh-CN" altLang="zh-CN" dirty="0"/>
              <a:t>在数据库内部实现数据操作事件触发自动执行的过程程序</a:t>
            </a:r>
            <a:endParaRPr lang="zh-CN" altLang="en-US" dirty="0">
              <a:latin typeface="+mn-ea"/>
              <a:ea typeface="+mn-ea"/>
            </a:endParaRPr>
          </a:p>
        </p:txBody>
      </p:sp>
      <p:sp>
        <p:nvSpPr>
          <p:cNvPr id="43011" name="Text Box 2"/>
          <p:cNvSpPr txBox="1">
            <a:spLocks noChangeArrowheads="1"/>
          </p:cNvSpPr>
          <p:nvPr/>
        </p:nvSpPr>
        <p:spPr bwMode="auto">
          <a:xfrm>
            <a:off x="192088" y="404813"/>
            <a:ext cx="6119812"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200">
                <a:solidFill>
                  <a:srgbClr val="0033CC"/>
                </a:solidFill>
              </a:rPr>
              <a:t>六、关系数据库的对象组织</a:t>
            </a:r>
            <a:endParaRPr lang="zh-CN" altLang="en-US" sz="3200">
              <a:solidFill>
                <a:srgbClr val="0033CC"/>
              </a:solidFill>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08663" y="1341438"/>
            <a:ext cx="6238875"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a:off x="7439025" y="6364288"/>
            <a:ext cx="3519488" cy="338137"/>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000">
                <a:solidFill>
                  <a:srgbClr val="FF0000"/>
                </a:solidFill>
              </a:rPr>
              <a:t>某厂商关系数据库的对象组织</a:t>
            </a:r>
            <a:endParaRPr lang="zh-CN" altLang="en-US" sz="200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738438"/>
            <a:ext cx="8882062"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latinLnBrk="1">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1.2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数据库技术发展</a:t>
            </a:r>
            <a:endPar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44463" y="396875"/>
            <a:ext cx="1204753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一、数据管理技术发展阶段</a:t>
            </a:r>
            <a:endParaRPr lang="en-US" altLang="zh-CN" sz="3600">
              <a:solidFill>
                <a:srgbClr val="0033CC"/>
              </a:solidFill>
            </a:endParaRPr>
          </a:p>
        </p:txBody>
      </p:sp>
      <p:sp>
        <p:nvSpPr>
          <p:cNvPr id="6" name="Text Box 3"/>
          <p:cNvSpPr txBox="1">
            <a:spLocks noChangeArrowheads="1"/>
          </p:cNvSpPr>
          <p:nvPr/>
        </p:nvSpPr>
        <p:spPr bwMode="auto">
          <a:xfrm>
            <a:off x="407988" y="1125538"/>
            <a:ext cx="84550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a:t>
            </a:r>
            <a:r>
              <a:rPr lang="zh-CN" altLang="en-US" sz="2800">
                <a:solidFill>
                  <a:srgbClr val="0033CC"/>
                </a:solidFill>
              </a:rPr>
              <a:t>人工管理阶段</a:t>
            </a:r>
            <a:r>
              <a:rPr lang="en-US" altLang="zh-CN" sz="2800">
                <a:solidFill>
                  <a:srgbClr val="0033CC"/>
                </a:solidFill>
              </a:rPr>
              <a:t>(20</a:t>
            </a:r>
            <a:r>
              <a:rPr lang="zh-CN" altLang="en-US" sz="2800">
                <a:solidFill>
                  <a:srgbClr val="0033CC"/>
                </a:solidFill>
              </a:rPr>
              <a:t>世纪</a:t>
            </a:r>
            <a:r>
              <a:rPr lang="en-US" altLang="zh-CN" sz="2800">
                <a:solidFill>
                  <a:srgbClr val="0033CC"/>
                </a:solidFill>
              </a:rPr>
              <a:t>40</a:t>
            </a:r>
            <a:r>
              <a:rPr lang="zh-CN" altLang="en-US" sz="2800">
                <a:solidFill>
                  <a:srgbClr val="0033CC"/>
                </a:solidFill>
              </a:rPr>
              <a:t>年代中期</a:t>
            </a:r>
            <a:r>
              <a:rPr lang="en-US" altLang="zh-CN" sz="2800">
                <a:solidFill>
                  <a:srgbClr val="0033CC"/>
                </a:solidFill>
              </a:rPr>
              <a:t>--50</a:t>
            </a:r>
            <a:r>
              <a:rPr lang="zh-CN" altLang="en-US" sz="2800">
                <a:solidFill>
                  <a:srgbClr val="0033CC"/>
                </a:solidFill>
              </a:rPr>
              <a:t>年代中期</a:t>
            </a:r>
            <a:r>
              <a:rPr lang="en-US" altLang="zh-CN" sz="2800">
                <a:solidFill>
                  <a:srgbClr val="0033CC"/>
                </a:solidFill>
              </a:rPr>
              <a:t>)</a:t>
            </a:r>
            <a:endParaRPr lang="zh-CN" altLang="en-US" sz="2800">
              <a:solidFill>
                <a:srgbClr val="0033CC"/>
              </a:solidFill>
            </a:endParaRPr>
          </a:p>
        </p:txBody>
      </p:sp>
      <p:sp>
        <p:nvSpPr>
          <p:cNvPr id="7" name="Rectangle 4"/>
          <p:cNvSpPr>
            <a:spLocks noChangeArrowheads="1"/>
          </p:cNvSpPr>
          <p:nvPr/>
        </p:nvSpPr>
        <p:spPr bwMode="auto">
          <a:xfrm>
            <a:off x="1042988" y="1851025"/>
            <a:ext cx="7489825"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应用需求</a:t>
            </a:r>
            <a:r>
              <a:rPr lang="en-US" altLang="zh-CN" sz="2800"/>
              <a:t>:     </a:t>
            </a:r>
            <a:r>
              <a:rPr lang="zh-CN" altLang="en-US" sz="2800"/>
              <a:t>科学计算</a:t>
            </a:r>
            <a:endParaRPr lang="zh-CN" altLang="en-US" sz="2800"/>
          </a:p>
          <a:p>
            <a:pPr algn="just" eaLnBrk="1" hangingPunct="1">
              <a:lnSpc>
                <a:spcPts val="3500"/>
              </a:lnSpc>
              <a:buClr>
                <a:srgbClr val="FF3300"/>
              </a:buClr>
              <a:buFontTx/>
              <a:buChar char="•"/>
            </a:pPr>
            <a:r>
              <a:rPr lang="zh-CN" altLang="en-US" sz="2800"/>
              <a:t> 硬件背景</a:t>
            </a:r>
            <a:r>
              <a:rPr lang="en-US" altLang="zh-CN" sz="2800"/>
              <a:t>:     </a:t>
            </a:r>
            <a:r>
              <a:rPr lang="zh-CN" altLang="en-US" sz="2800"/>
              <a:t>纸带打孔输入</a:t>
            </a:r>
            <a:r>
              <a:rPr lang="en-US" altLang="zh-CN" sz="2800"/>
              <a:t>/</a:t>
            </a:r>
            <a:r>
              <a:rPr lang="zh-CN" altLang="en-US" sz="2800"/>
              <a:t>输出</a:t>
            </a:r>
            <a:endParaRPr lang="zh-CN" altLang="en-US" sz="2800"/>
          </a:p>
          <a:p>
            <a:pPr algn="just" eaLnBrk="1" hangingPunct="1">
              <a:lnSpc>
                <a:spcPts val="3500"/>
              </a:lnSpc>
              <a:buClr>
                <a:srgbClr val="FF3300"/>
              </a:buClr>
              <a:buFontTx/>
              <a:buChar char="•"/>
            </a:pPr>
            <a:r>
              <a:rPr lang="zh-CN" altLang="en-US" sz="2800"/>
              <a:t> 软件背景</a:t>
            </a:r>
            <a:r>
              <a:rPr lang="en-US" altLang="zh-CN" sz="2800"/>
              <a:t>:     </a:t>
            </a:r>
            <a:r>
              <a:rPr lang="zh-CN" altLang="en-US" sz="2800"/>
              <a:t>没有操作系统</a:t>
            </a:r>
            <a:endParaRPr lang="zh-CN" altLang="en-US" sz="2800"/>
          </a:p>
          <a:p>
            <a:pPr algn="just" eaLnBrk="1" hangingPunct="1">
              <a:lnSpc>
                <a:spcPts val="3500"/>
              </a:lnSpc>
              <a:buClr>
                <a:srgbClr val="FF3300"/>
              </a:buClr>
              <a:buFontTx/>
              <a:buChar char="•"/>
            </a:pPr>
            <a:r>
              <a:rPr lang="zh-CN" altLang="en-US" sz="2800"/>
              <a:t> 数据管理：    人工管理</a:t>
            </a:r>
            <a:endParaRPr lang="zh-CN" altLang="en-US" sz="2800"/>
          </a:p>
        </p:txBody>
      </p:sp>
      <p:pic>
        <p:nvPicPr>
          <p:cNvPr id="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6350" y="4149725"/>
            <a:ext cx="6923088"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36575" y="765175"/>
            <a:ext cx="8185150" cy="228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pPr>
            <a:r>
              <a:rPr lang="zh-CN" altLang="en-US" sz="2800">
                <a:solidFill>
                  <a:srgbClr val="0070C0"/>
                </a:solidFill>
              </a:rPr>
              <a:t>人工数据管理</a:t>
            </a:r>
            <a:r>
              <a:rPr lang="ko-KR" altLang="en-US" sz="2800">
                <a:solidFill>
                  <a:srgbClr val="0070C0"/>
                </a:solidFill>
              </a:rPr>
              <a:t>特点：</a:t>
            </a:r>
            <a:endParaRPr lang="ko-KR" altLang="en-US" sz="2800">
              <a:solidFill>
                <a:srgbClr val="0070C0"/>
              </a:solidFill>
            </a:endParaRPr>
          </a:p>
          <a:p>
            <a:pPr algn="just" eaLnBrk="1" hangingPunct="1">
              <a:lnSpc>
                <a:spcPts val="3500"/>
              </a:lnSpc>
              <a:buClr>
                <a:srgbClr val="FF3300"/>
              </a:buClr>
              <a:buFontTx/>
              <a:buChar char="•"/>
            </a:pPr>
            <a:r>
              <a:rPr lang="zh-CN" altLang="en-US" sz="2800"/>
              <a:t> 程序员组织与管理数据</a:t>
            </a:r>
            <a:endParaRPr lang="zh-CN" altLang="en-US" sz="2800"/>
          </a:p>
          <a:p>
            <a:pPr algn="just" eaLnBrk="1" hangingPunct="1">
              <a:lnSpc>
                <a:spcPts val="3500"/>
              </a:lnSpc>
              <a:buClr>
                <a:srgbClr val="FF3300"/>
              </a:buClr>
              <a:buFontTx/>
              <a:buChar char="•"/>
            </a:pPr>
            <a:r>
              <a:rPr lang="zh-CN" altLang="en-US" sz="2800"/>
              <a:t> 应用程序依赖数据集</a:t>
            </a:r>
            <a:endParaRPr lang="zh-CN" altLang="en-US" sz="2800"/>
          </a:p>
          <a:p>
            <a:pPr algn="just" eaLnBrk="1" hangingPunct="1">
              <a:lnSpc>
                <a:spcPts val="3500"/>
              </a:lnSpc>
              <a:buClr>
                <a:srgbClr val="FF3300"/>
              </a:buClr>
              <a:buFontTx/>
              <a:buChar char="•"/>
            </a:pPr>
            <a:r>
              <a:rPr lang="zh-CN" altLang="en-US" sz="2800"/>
              <a:t> 应用之间无数据共享、数据冗余度大</a:t>
            </a:r>
            <a:endParaRPr lang="zh-CN" altLang="en-US" sz="2800"/>
          </a:p>
          <a:p>
            <a:pPr algn="just" eaLnBrk="1" hangingPunct="1">
              <a:lnSpc>
                <a:spcPts val="3500"/>
              </a:lnSpc>
              <a:buClr>
                <a:srgbClr val="FF3300"/>
              </a:buClr>
              <a:buFontTx/>
              <a:buChar char="•"/>
            </a:pPr>
            <a:r>
              <a:rPr lang="zh-CN" altLang="en-US" sz="2800"/>
              <a:t> 数据集无结构</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92088" y="384175"/>
            <a:ext cx="888047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a:t>
            </a:r>
            <a:r>
              <a:rPr lang="zh-CN" altLang="en-US" sz="2800">
                <a:solidFill>
                  <a:srgbClr val="0033CC"/>
                </a:solidFill>
              </a:rPr>
              <a:t>文件系统管理阶段</a:t>
            </a:r>
            <a:r>
              <a:rPr lang="en-US" altLang="zh-CN" sz="2800">
                <a:solidFill>
                  <a:srgbClr val="0033CC"/>
                </a:solidFill>
              </a:rPr>
              <a:t>(20</a:t>
            </a:r>
            <a:r>
              <a:rPr lang="zh-CN" altLang="en-US" sz="2800">
                <a:solidFill>
                  <a:srgbClr val="0033CC"/>
                </a:solidFill>
              </a:rPr>
              <a:t>世纪</a:t>
            </a:r>
            <a:r>
              <a:rPr lang="en-US" altLang="zh-CN" sz="2800">
                <a:solidFill>
                  <a:srgbClr val="0033CC"/>
                </a:solidFill>
              </a:rPr>
              <a:t>50</a:t>
            </a:r>
            <a:r>
              <a:rPr lang="zh-CN" altLang="en-US" sz="2800">
                <a:solidFill>
                  <a:srgbClr val="0033CC"/>
                </a:solidFill>
              </a:rPr>
              <a:t>年代末</a:t>
            </a:r>
            <a:r>
              <a:rPr lang="en-US" altLang="zh-CN" sz="2800">
                <a:solidFill>
                  <a:srgbClr val="0033CC"/>
                </a:solidFill>
              </a:rPr>
              <a:t>--60</a:t>
            </a:r>
            <a:r>
              <a:rPr lang="zh-CN" altLang="en-US" sz="2800">
                <a:solidFill>
                  <a:srgbClr val="0033CC"/>
                </a:solidFill>
              </a:rPr>
              <a:t>年代中</a:t>
            </a:r>
            <a:r>
              <a:rPr lang="en-US" altLang="zh-CN" sz="2800">
                <a:solidFill>
                  <a:srgbClr val="0033CC"/>
                </a:solidFill>
              </a:rPr>
              <a:t>)</a:t>
            </a:r>
            <a:endParaRPr lang="zh-CN" altLang="en-US" sz="2800">
              <a:solidFill>
                <a:srgbClr val="0033CC"/>
              </a:solidFill>
            </a:endParaRPr>
          </a:p>
        </p:txBody>
      </p:sp>
      <p:sp>
        <p:nvSpPr>
          <p:cNvPr id="8" name="Rectangle 3"/>
          <p:cNvSpPr>
            <a:spLocks noChangeArrowheads="1"/>
          </p:cNvSpPr>
          <p:nvPr/>
        </p:nvSpPr>
        <p:spPr bwMode="auto">
          <a:xfrm>
            <a:off x="839788" y="1196975"/>
            <a:ext cx="7837487"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应用需求：	科学计算、信息管理</a:t>
            </a:r>
            <a:endParaRPr lang="zh-CN" altLang="en-US" sz="2800"/>
          </a:p>
          <a:p>
            <a:pPr algn="just" eaLnBrk="1" hangingPunct="1">
              <a:lnSpc>
                <a:spcPts val="3500"/>
              </a:lnSpc>
              <a:buClr>
                <a:srgbClr val="FF3300"/>
              </a:buClr>
              <a:buFontTx/>
              <a:buChar char="•"/>
            </a:pPr>
            <a:r>
              <a:rPr lang="zh-CN" altLang="en-US" sz="2800"/>
              <a:t> 硬件背景：	磁鼓、磁带、磁盘</a:t>
            </a:r>
            <a:endParaRPr lang="zh-CN" altLang="en-US" sz="2800"/>
          </a:p>
          <a:p>
            <a:pPr algn="just" eaLnBrk="1" hangingPunct="1">
              <a:lnSpc>
                <a:spcPts val="3500"/>
              </a:lnSpc>
              <a:buClr>
                <a:srgbClr val="FF3300"/>
              </a:buClr>
              <a:buFontTx/>
              <a:buChar char="•"/>
            </a:pPr>
            <a:r>
              <a:rPr lang="zh-CN" altLang="en-US" sz="2800"/>
              <a:t> 软件背景：	操作系统、文件系统</a:t>
            </a:r>
            <a:endParaRPr lang="zh-CN" altLang="en-US" sz="2800"/>
          </a:p>
          <a:p>
            <a:pPr algn="just" eaLnBrk="1" hangingPunct="1">
              <a:lnSpc>
                <a:spcPts val="3500"/>
              </a:lnSpc>
              <a:buClr>
                <a:srgbClr val="FF3300"/>
              </a:buClr>
              <a:buFontTx/>
              <a:buChar char="•"/>
            </a:pPr>
            <a:r>
              <a:rPr lang="zh-CN" altLang="en-US" sz="2800"/>
              <a:t> 数据管理：   文件方式组织数据</a:t>
            </a:r>
            <a:endParaRPr lang="zh-CN" altLang="en-US" sz="2800"/>
          </a:p>
        </p:txBody>
      </p:sp>
      <p:pic>
        <p:nvPicPr>
          <p:cNvPr id="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0863" y="3551238"/>
            <a:ext cx="7385050" cy="271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347663" y="765175"/>
            <a:ext cx="10974387" cy="233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defRPr/>
            </a:pPr>
            <a:r>
              <a:rPr lang="zh-CN" altLang="en-US" sz="2800" dirty="0">
                <a:solidFill>
                  <a:srgbClr val="0070C0"/>
                </a:solidFill>
              </a:rPr>
              <a:t>文件系统数据管理</a:t>
            </a:r>
            <a:r>
              <a:rPr lang="ko-KR" altLang="en-US" sz="2800" dirty="0">
                <a:solidFill>
                  <a:srgbClr val="0070C0"/>
                </a:solidFill>
              </a:rPr>
              <a:t>特点：</a:t>
            </a:r>
            <a:endParaRPr lang="ko-KR" altLang="en-US" sz="2800" dirty="0">
              <a:solidFill>
                <a:srgbClr val="0070C0"/>
              </a:solidFill>
            </a:endParaRPr>
          </a:p>
          <a:p>
            <a:pPr algn="just" eaLnBrk="1" hangingPunct="1">
              <a:lnSpc>
                <a:spcPts val="3500"/>
              </a:lnSpc>
              <a:buClr>
                <a:srgbClr val="FF3300"/>
              </a:buClr>
              <a:buFontTx/>
              <a:buChar char="•"/>
              <a:defRPr/>
            </a:pPr>
            <a:r>
              <a:rPr lang="zh-CN" altLang="en-US" sz="2800" dirty="0"/>
              <a:t> 由文件组织与存储数据</a:t>
            </a:r>
            <a:endParaRPr lang="zh-CN" altLang="en-US" sz="2800" dirty="0"/>
          </a:p>
          <a:p>
            <a:pPr marL="342900" indent="-342900" algn="just" eaLnBrk="1" hangingPunct="1">
              <a:lnSpc>
                <a:spcPts val="3500"/>
              </a:lnSpc>
              <a:buClr>
                <a:srgbClr val="FF3300"/>
              </a:buClr>
              <a:buFontTx/>
              <a:buChar char="•"/>
              <a:defRPr/>
            </a:pPr>
            <a:r>
              <a:rPr lang="zh-CN" altLang="zh-CN" sz="2800" dirty="0"/>
              <a:t>数据文件</a:t>
            </a:r>
            <a:r>
              <a:rPr lang="zh-CN" altLang="en-US" sz="2800" dirty="0"/>
              <a:t>的</a:t>
            </a:r>
            <a:r>
              <a:rPr lang="zh-CN" altLang="zh-CN" sz="2800" dirty="0"/>
              <a:t>数据记录</a:t>
            </a:r>
            <a:r>
              <a:rPr lang="zh-CN" altLang="en-US" sz="2800" dirty="0"/>
              <a:t>具有简单的字段结构</a:t>
            </a:r>
            <a:r>
              <a:rPr lang="zh-CN" altLang="zh-CN" sz="2800" dirty="0"/>
              <a:t>，</a:t>
            </a:r>
            <a:r>
              <a:rPr lang="zh-CN" altLang="en-US" sz="2800" dirty="0"/>
              <a:t>但文件整体无结构</a:t>
            </a:r>
            <a:endParaRPr lang="en-US" altLang="zh-CN" sz="2800" dirty="0"/>
          </a:p>
          <a:p>
            <a:pPr marL="342900" indent="-342900" algn="just" eaLnBrk="1" hangingPunct="1">
              <a:lnSpc>
                <a:spcPts val="3500"/>
              </a:lnSpc>
              <a:buClr>
                <a:srgbClr val="FF3300"/>
              </a:buClr>
              <a:buFontTx/>
              <a:buChar char="•"/>
              <a:defRPr/>
            </a:pPr>
            <a:r>
              <a:rPr lang="zh-CN" altLang="zh-CN" sz="2800" dirty="0"/>
              <a:t>应用程序依赖于数据文件，需自己维护数据文件</a:t>
            </a:r>
            <a:endParaRPr lang="zh-CN" altLang="zh-CN" sz="2800" dirty="0"/>
          </a:p>
          <a:p>
            <a:pPr marL="342900" indent="-342900" algn="just" eaLnBrk="1" hangingPunct="1">
              <a:lnSpc>
                <a:spcPts val="3500"/>
              </a:lnSpc>
              <a:buClr>
                <a:srgbClr val="FF3300"/>
              </a:buClr>
              <a:buFontTx/>
              <a:buChar char="•"/>
              <a:defRPr/>
            </a:pPr>
            <a:r>
              <a:rPr lang="zh-CN" altLang="zh-CN" sz="2800" dirty="0"/>
              <a:t>数据独立性差，难以实现应用程序之间的数据共享访问</a:t>
            </a:r>
            <a:endParaRPr lang="zh-CN" altLang="en-US" sz="2800" dirty="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192088" y="400050"/>
            <a:ext cx="94916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a:t>
            </a:r>
            <a:r>
              <a:rPr lang="zh-CN" altLang="en-US" sz="2800">
                <a:solidFill>
                  <a:srgbClr val="0033CC"/>
                </a:solidFill>
              </a:rPr>
              <a:t>数据库系统管理阶段</a:t>
            </a:r>
            <a:r>
              <a:rPr lang="en-US" altLang="zh-CN" sz="2800">
                <a:solidFill>
                  <a:srgbClr val="0033CC"/>
                </a:solidFill>
              </a:rPr>
              <a:t>(20</a:t>
            </a:r>
            <a:r>
              <a:rPr lang="zh-CN" altLang="en-US" sz="2800">
                <a:solidFill>
                  <a:srgbClr val="0033CC"/>
                </a:solidFill>
              </a:rPr>
              <a:t>世纪</a:t>
            </a:r>
            <a:r>
              <a:rPr lang="en-US" altLang="zh-CN" sz="2800">
                <a:solidFill>
                  <a:srgbClr val="0033CC"/>
                </a:solidFill>
              </a:rPr>
              <a:t>60</a:t>
            </a:r>
            <a:r>
              <a:rPr lang="zh-CN" altLang="en-US" sz="2800">
                <a:solidFill>
                  <a:srgbClr val="0033CC"/>
                </a:solidFill>
              </a:rPr>
              <a:t>年代末</a:t>
            </a:r>
            <a:r>
              <a:rPr lang="en-US" altLang="zh-CN" sz="2800">
                <a:solidFill>
                  <a:srgbClr val="0033CC"/>
                </a:solidFill>
              </a:rPr>
              <a:t>--</a:t>
            </a:r>
            <a:r>
              <a:rPr lang="zh-CN" altLang="en-US" sz="2800">
                <a:solidFill>
                  <a:srgbClr val="0033CC"/>
                </a:solidFill>
              </a:rPr>
              <a:t>现在</a:t>
            </a:r>
            <a:r>
              <a:rPr lang="en-US" altLang="zh-CN" sz="2800">
                <a:solidFill>
                  <a:srgbClr val="0033CC"/>
                </a:solidFill>
              </a:rPr>
              <a:t>)</a:t>
            </a:r>
            <a:endParaRPr lang="zh-CN" altLang="en-US" sz="2800">
              <a:solidFill>
                <a:srgbClr val="0033CC"/>
              </a:solidFill>
            </a:endParaRPr>
          </a:p>
        </p:txBody>
      </p:sp>
      <p:sp>
        <p:nvSpPr>
          <p:cNvPr id="8" name="Rectangle 3"/>
          <p:cNvSpPr>
            <a:spLocks noChangeArrowheads="1"/>
          </p:cNvSpPr>
          <p:nvPr/>
        </p:nvSpPr>
        <p:spPr bwMode="auto">
          <a:xfrm>
            <a:off x="982663" y="1125538"/>
            <a:ext cx="10887075"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spcBef>
                <a:spcPct val="30000"/>
              </a:spcBef>
              <a:buClr>
                <a:srgbClr val="FF3300"/>
              </a:buClr>
              <a:buFontTx/>
              <a:buChar char="•"/>
            </a:pPr>
            <a:r>
              <a:rPr lang="zh-CN" altLang="en-US" sz="2800"/>
              <a:t> 应用背景：	大规模信息管理</a:t>
            </a:r>
            <a:endParaRPr lang="zh-CN" altLang="en-US" sz="2800"/>
          </a:p>
          <a:p>
            <a:pPr eaLnBrk="1" hangingPunct="1">
              <a:spcBef>
                <a:spcPct val="30000"/>
              </a:spcBef>
              <a:buClr>
                <a:srgbClr val="FF3300"/>
              </a:buClr>
              <a:buFontTx/>
              <a:buChar char="•"/>
            </a:pPr>
            <a:r>
              <a:rPr lang="zh-CN" altLang="en-US" sz="2800"/>
              <a:t> 硬件背景：	大容量磁盘、磁盘阵列</a:t>
            </a:r>
            <a:endParaRPr lang="zh-CN" altLang="en-US" sz="2800"/>
          </a:p>
          <a:p>
            <a:pPr eaLnBrk="1" hangingPunct="1">
              <a:spcBef>
                <a:spcPct val="30000"/>
              </a:spcBef>
              <a:buClr>
                <a:srgbClr val="FF3300"/>
              </a:buClr>
              <a:buFontTx/>
              <a:buChar char="•"/>
            </a:pPr>
            <a:r>
              <a:rPr lang="zh-CN" altLang="en-US" sz="2800"/>
              <a:t> 软件背景：	数据库管理系统（</a:t>
            </a:r>
            <a:r>
              <a:rPr lang="en-US" altLang="zh-CN" sz="2800"/>
              <a:t>DBMS</a:t>
            </a:r>
            <a:r>
              <a:rPr lang="zh-CN" altLang="en-US" sz="2800"/>
              <a:t>）</a:t>
            </a:r>
            <a:endParaRPr lang="zh-CN" altLang="en-US" sz="2800"/>
          </a:p>
          <a:p>
            <a:pPr eaLnBrk="1" hangingPunct="1">
              <a:spcBef>
                <a:spcPct val="30000"/>
              </a:spcBef>
              <a:buClr>
                <a:srgbClr val="FF3300"/>
              </a:buClr>
              <a:buFontTx/>
              <a:buChar char="•"/>
            </a:pPr>
            <a:r>
              <a:rPr lang="zh-CN" altLang="en-US" sz="2800"/>
              <a:t> 数据管理：   数据库管理系统组织、存储及访问数据</a:t>
            </a:r>
            <a:endParaRPr lang="zh-CN" altLang="en-US" sz="2800"/>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550" y="3573463"/>
            <a:ext cx="691832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314325" y="588963"/>
            <a:ext cx="10974388"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40"/>
              </a:lnSpc>
              <a:buClr>
                <a:srgbClr val="FF3300"/>
              </a:buClr>
            </a:pPr>
            <a:r>
              <a:rPr lang="zh-CN" altLang="en-US" sz="2800">
                <a:solidFill>
                  <a:srgbClr val="0070C0"/>
                </a:solidFill>
              </a:rPr>
              <a:t>数据库系统数据管理</a:t>
            </a:r>
            <a:r>
              <a:rPr lang="ko-KR" altLang="en-US" sz="2800">
                <a:solidFill>
                  <a:srgbClr val="0070C0"/>
                </a:solidFill>
              </a:rPr>
              <a:t>特点：</a:t>
            </a:r>
            <a:endParaRPr lang="zh-CN" altLang="en-US" sz="2800"/>
          </a:p>
        </p:txBody>
      </p:sp>
      <p:sp>
        <p:nvSpPr>
          <p:cNvPr id="3" name="Rectangle 2"/>
          <p:cNvSpPr>
            <a:spLocks noChangeArrowheads="1"/>
          </p:cNvSpPr>
          <p:nvPr/>
        </p:nvSpPr>
        <p:spPr bwMode="auto">
          <a:xfrm>
            <a:off x="347663" y="1196975"/>
            <a:ext cx="7662862"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zh-CN" sz="2800"/>
              <a:t>数据集结构化，易于查询与统计处理</a:t>
            </a:r>
            <a:endParaRPr lang="zh-CN" altLang="zh-CN" sz="2800"/>
          </a:p>
          <a:p>
            <a:pPr algn="just" eaLnBrk="1" hangingPunct="1">
              <a:lnSpc>
                <a:spcPts val="3500"/>
              </a:lnSpc>
              <a:buClr>
                <a:srgbClr val="FF3300"/>
              </a:buClr>
              <a:buFontTx/>
              <a:buChar char="•"/>
            </a:pPr>
            <a:r>
              <a:rPr lang="zh-CN" altLang="zh-CN" sz="2800"/>
              <a:t>不同应用程序可以实现数据共享访问</a:t>
            </a:r>
            <a:endParaRPr lang="zh-CN" altLang="zh-CN" sz="2800"/>
          </a:p>
          <a:p>
            <a:pPr algn="just" eaLnBrk="1" hangingPunct="1">
              <a:lnSpc>
                <a:spcPts val="3500"/>
              </a:lnSpc>
              <a:buClr>
                <a:srgbClr val="FF3300"/>
              </a:buClr>
              <a:buFontTx/>
              <a:buChar char="•"/>
            </a:pPr>
            <a:r>
              <a:rPr lang="zh-CN" altLang="zh-CN" sz="2800"/>
              <a:t>数据独立性高，应用可扩展</a:t>
            </a:r>
            <a:endParaRPr lang="zh-CN" altLang="zh-CN" sz="2800"/>
          </a:p>
          <a:p>
            <a:pPr algn="just" eaLnBrk="1" hangingPunct="1">
              <a:lnSpc>
                <a:spcPts val="3500"/>
              </a:lnSpc>
              <a:buClr>
                <a:srgbClr val="FF3300"/>
              </a:buClr>
              <a:buFontTx/>
              <a:buChar char="•"/>
            </a:pPr>
            <a:r>
              <a:rPr lang="zh-CN" altLang="zh-CN" sz="2800"/>
              <a:t>数据由</a:t>
            </a:r>
            <a:r>
              <a:rPr lang="en-US" altLang="zh-CN" sz="2800"/>
              <a:t>DBMS</a:t>
            </a:r>
            <a:r>
              <a:rPr lang="zh-CN" altLang="zh-CN" sz="2800"/>
              <a:t>统一管理和操作访问</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44463" y="342900"/>
            <a:ext cx="120475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zh-CN" altLang="en-US" sz="2800" dirty="0">
                <a:solidFill>
                  <a:srgbClr val="0033CC"/>
                </a:solidFill>
                <a:latin typeface="+mn-ea"/>
                <a:ea typeface="+mn-ea"/>
              </a:rPr>
              <a:t>二、数据库技术发展经历时代</a:t>
            </a:r>
            <a:endParaRPr lang="en-US" altLang="zh-CN" sz="2800" dirty="0">
              <a:solidFill>
                <a:srgbClr val="0033CC"/>
              </a:solidFill>
              <a:latin typeface="+mn-ea"/>
              <a:ea typeface="+mn-ea"/>
            </a:endParaRPr>
          </a:p>
        </p:txBody>
      </p:sp>
      <p:sp>
        <p:nvSpPr>
          <p:cNvPr id="50" name="Text Box 4"/>
          <p:cNvSpPr txBox="1">
            <a:spLocks noChangeArrowheads="1"/>
          </p:cNvSpPr>
          <p:nvPr/>
        </p:nvSpPr>
        <p:spPr bwMode="auto">
          <a:xfrm>
            <a:off x="454025" y="1084263"/>
            <a:ext cx="97456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en-US" altLang="zh-CN" sz="2800" dirty="0">
                <a:solidFill>
                  <a:srgbClr val="0000FF"/>
                </a:solidFill>
                <a:latin typeface="+mn-ea"/>
                <a:ea typeface="+mn-ea"/>
              </a:rPr>
              <a:t>1.</a:t>
            </a:r>
            <a:r>
              <a:rPr lang="zh-CN" altLang="en-US" sz="2800" dirty="0">
                <a:solidFill>
                  <a:srgbClr val="0000FF"/>
                </a:solidFill>
                <a:latin typeface="+mn-ea"/>
                <a:ea typeface="+mn-ea"/>
              </a:rPr>
              <a:t>第一代数据库技术</a:t>
            </a:r>
            <a:endParaRPr lang="zh-CN" altLang="en-US" sz="2800" dirty="0">
              <a:solidFill>
                <a:srgbClr val="0000FF"/>
              </a:solidFill>
              <a:latin typeface="+mn-ea"/>
              <a:ea typeface="+mn-ea"/>
            </a:endParaRPr>
          </a:p>
        </p:txBody>
      </p:sp>
      <p:sp>
        <p:nvSpPr>
          <p:cNvPr id="25" name="矩形 24"/>
          <p:cNvSpPr>
            <a:spLocks noChangeArrowheads="1"/>
          </p:cNvSpPr>
          <p:nvPr/>
        </p:nvSpPr>
        <p:spPr bwMode="auto">
          <a:xfrm>
            <a:off x="839788" y="1743075"/>
            <a:ext cx="111601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35"/>
              </a:lnSpc>
              <a:defRPr/>
            </a:pPr>
            <a:r>
              <a:rPr lang="en-US" altLang="zh-CN" sz="2800" dirty="0">
                <a:latin typeface="+mn-ea"/>
                <a:ea typeface="+mn-ea"/>
              </a:rPr>
              <a:t>20</a:t>
            </a:r>
            <a:r>
              <a:rPr lang="zh-CN" altLang="zh-CN" sz="2800" dirty="0">
                <a:latin typeface="+mn-ea"/>
                <a:ea typeface="+mn-ea"/>
              </a:rPr>
              <a:t>世纪</a:t>
            </a:r>
            <a:r>
              <a:rPr lang="en-US" altLang="zh-CN" sz="2800" dirty="0">
                <a:latin typeface="+mn-ea"/>
                <a:ea typeface="+mn-ea"/>
              </a:rPr>
              <a:t>60</a:t>
            </a:r>
            <a:r>
              <a:rPr lang="zh-CN" altLang="zh-CN" sz="2800" dirty="0">
                <a:latin typeface="+mn-ea"/>
                <a:ea typeface="+mn-ea"/>
              </a:rPr>
              <a:t>年代末</a:t>
            </a:r>
            <a:r>
              <a:rPr lang="zh-CN" altLang="en-US" sz="2800" dirty="0">
                <a:latin typeface="+mn-ea"/>
                <a:ea typeface="+mn-ea"/>
              </a:rPr>
              <a:t>出现</a:t>
            </a:r>
            <a:r>
              <a:rPr lang="zh-CN" altLang="zh-CN" sz="2800" dirty="0">
                <a:latin typeface="+mn-ea"/>
                <a:ea typeface="+mn-ea"/>
              </a:rPr>
              <a:t>的层次模型数据库</a:t>
            </a:r>
            <a:r>
              <a:rPr lang="zh-CN" altLang="en-US" sz="2800" dirty="0">
                <a:latin typeface="+mn-ea"/>
                <a:ea typeface="+mn-ea"/>
              </a:rPr>
              <a:t>技术</a:t>
            </a:r>
            <a:r>
              <a:rPr lang="zh-CN" altLang="zh-CN" sz="2800" dirty="0">
                <a:latin typeface="+mn-ea"/>
                <a:ea typeface="+mn-ea"/>
              </a:rPr>
              <a:t>和网状模型数据库</a:t>
            </a:r>
            <a:r>
              <a:rPr lang="zh-CN" altLang="en-US" sz="2800" dirty="0">
                <a:latin typeface="+mn-ea"/>
                <a:ea typeface="+mn-ea"/>
              </a:rPr>
              <a:t>技术。</a:t>
            </a:r>
            <a:endParaRPr lang="zh-CN" altLang="en-US" sz="2800" dirty="0">
              <a:latin typeface="+mn-ea"/>
              <a:ea typeface="+mn-ea"/>
            </a:endParaRPr>
          </a:p>
        </p:txBody>
      </p:sp>
      <p:sp>
        <p:nvSpPr>
          <p:cNvPr id="10" name="Text Box 4"/>
          <p:cNvSpPr txBox="1">
            <a:spLocks noChangeArrowheads="1"/>
          </p:cNvSpPr>
          <p:nvPr/>
        </p:nvSpPr>
        <p:spPr bwMode="auto">
          <a:xfrm>
            <a:off x="479425" y="2420938"/>
            <a:ext cx="97456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en-US" altLang="zh-CN" sz="2800" dirty="0">
                <a:solidFill>
                  <a:srgbClr val="0000FF"/>
                </a:solidFill>
                <a:latin typeface="+mn-ea"/>
                <a:ea typeface="+mn-ea"/>
              </a:rPr>
              <a:t>2.</a:t>
            </a:r>
            <a:r>
              <a:rPr lang="zh-CN" altLang="en-US" sz="2800" dirty="0">
                <a:solidFill>
                  <a:srgbClr val="0000FF"/>
                </a:solidFill>
                <a:latin typeface="+mn-ea"/>
                <a:ea typeface="+mn-ea"/>
              </a:rPr>
              <a:t>第二代数据库技术</a:t>
            </a:r>
            <a:endParaRPr lang="zh-CN" altLang="en-US" sz="2800" dirty="0">
              <a:solidFill>
                <a:srgbClr val="0000FF"/>
              </a:solidFill>
              <a:latin typeface="+mn-ea"/>
              <a:ea typeface="+mn-ea"/>
            </a:endParaRPr>
          </a:p>
        </p:txBody>
      </p:sp>
      <p:sp>
        <p:nvSpPr>
          <p:cNvPr id="11" name="矩形 10"/>
          <p:cNvSpPr>
            <a:spLocks noChangeArrowheads="1"/>
          </p:cNvSpPr>
          <p:nvPr/>
        </p:nvSpPr>
        <p:spPr bwMode="auto">
          <a:xfrm>
            <a:off x="865188" y="3070225"/>
            <a:ext cx="11134725" cy="63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35"/>
              </a:lnSpc>
              <a:defRPr/>
            </a:pPr>
            <a:r>
              <a:rPr lang="en-US" altLang="zh-CN" sz="2800" dirty="0">
                <a:latin typeface="+mn-ea"/>
                <a:ea typeface="+mn-ea"/>
              </a:rPr>
              <a:t>20</a:t>
            </a:r>
            <a:r>
              <a:rPr lang="zh-CN" altLang="zh-CN" sz="2800" dirty="0">
                <a:latin typeface="+mn-ea"/>
                <a:ea typeface="+mn-ea"/>
              </a:rPr>
              <a:t>世纪</a:t>
            </a:r>
            <a:r>
              <a:rPr lang="en-US" altLang="zh-CN" sz="2800" dirty="0">
                <a:latin typeface="+mn-ea"/>
                <a:ea typeface="+mn-ea"/>
              </a:rPr>
              <a:t>70</a:t>
            </a:r>
            <a:r>
              <a:rPr lang="zh-CN" altLang="zh-CN" sz="2800" dirty="0">
                <a:latin typeface="+mn-ea"/>
                <a:ea typeface="+mn-ea"/>
              </a:rPr>
              <a:t>年代</a:t>
            </a:r>
            <a:r>
              <a:rPr lang="zh-CN" altLang="en-US" sz="2800" dirty="0">
                <a:latin typeface="+mn-ea"/>
                <a:ea typeface="+mn-ea"/>
              </a:rPr>
              <a:t>出现</a:t>
            </a:r>
            <a:r>
              <a:rPr lang="zh-CN" altLang="zh-CN" sz="2800" dirty="0">
                <a:latin typeface="+mn-ea"/>
                <a:ea typeface="+mn-ea"/>
              </a:rPr>
              <a:t>的</a:t>
            </a:r>
            <a:r>
              <a:rPr lang="zh-CN" altLang="en-US" sz="2800" dirty="0">
                <a:latin typeface="+mn-ea"/>
                <a:ea typeface="+mn-ea"/>
              </a:rPr>
              <a:t>关系</a:t>
            </a:r>
            <a:r>
              <a:rPr lang="zh-CN" altLang="zh-CN" sz="2800" dirty="0">
                <a:latin typeface="+mn-ea"/>
                <a:ea typeface="+mn-ea"/>
              </a:rPr>
              <a:t>模型数据库</a:t>
            </a:r>
            <a:r>
              <a:rPr lang="zh-CN" altLang="en-US" sz="2800" dirty="0">
                <a:latin typeface="+mn-ea"/>
                <a:ea typeface="+mn-ea"/>
              </a:rPr>
              <a:t>技术。</a:t>
            </a:r>
            <a:endParaRPr lang="zh-CN" altLang="en-US" sz="2800" dirty="0">
              <a:latin typeface="+mn-ea"/>
              <a:ea typeface="+mn-ea"/>
            </a:endParaRPr>
          </a:p>
        </p:txBody>
      </p:sp>
      <p:sp>
        <p:nvSpPr>
          <p:cNvPr id="12" name="Text Box 4"/>
          <p:cNvSpPr txBox="1">
            <a:spLocks noChangeArrowheads="1"/>
          </p:cNvSpPr>
          <p:nvPr/>
        </p:nvSpPr>
        <p:spPr bwMode="auto">
          <a:xfrm>
            <a:off x="550863" y="3789363"/>
            <a:ext cx="97456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en-US" altLang="zh-CN" sz="2800" dirty="0">
                <a:solidFill>
                  <a:srgbClr val="0000FF"/>
                </a:solidFill>
                <a:latin typeface="+mn-ea"/>
                <a:ea typeface="+mn-ea"/>
              </a:rPr>
              <a:t>3.</a:t>
            </a:r>
            <a:r>
              <a:rPr lang="zh-CN" altLang="en-US" sz="2800" dirty="0">
                <a:solidFill>
                  <a:srgbClr val="0000FF"/>
                </a:solidFill>
                <a:latin typeface="+mn-ea"/>
                <a:ea typeface="+mn-ea"/>
              </a:rPr>
              <a:t>第三代数据库技术</a:t>
            </a:r>
            <a:endParaRPr lang="zh-CN" altLang="en-US" sz="2800" dirty="0">
              <a:solidFill>
                <a:srgbClr val="0000FF"/>
              </a:solidFill>
              <a:latin typeface="+mn-ea"/>
              <a:ea typeface="+mn-ea"/>
            </a:endParaRPr>
          </a:p>
        </p:txBody>
      </p:sp>
      <p:sp>
        <p:nvSpPr>
          <p:cNvPr id="13" name="矩形 12"/>
          <p:cNvSpPr>
            <a:spLocks noChangeArrowheads="1"/>
          </p:cNvSpPr>
          <p:nvPr/>
        </p:nvSpPr>
        <p:spPr bwMode="auto">
          <a:xfrm>
            <a:off x="865188" y="4435475"/>
            <a:ext cx="1113472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35"/>
              </a:lnSpc>
              <a:defRPr/>
            </a:pPr>
            <a:r>
              <a:rPr lang="en-US" altLang="zh-CN" sz="2800" dirty="0">
                <a:latin typeface="+mn-ea"/>
                <a:ea typeface="+mn-ea"/>
              </a:rPr>
              <a:t>20</a:t>
            </a:r>
            <a:r>
              <a:rPr lang="zh-CN" altLang="zh-CN" sz="2800" dirty="0">
                <a:latin typeface="+mn-ea"/>
                <a:ea typeface="+mn-ea"/>
              </a:rPr>
              <a:t>世纪</a:t>
            </a:r>
            <a:r>
              <a:rPr lang="en-US" altLang="zh-CN" sz="2800" dirty="0">
                <a:latin typeface="+mn-ea"/>
                <a:ea typeface="+mn-ea"/>
              </a:rPr>
              <a:t>90</a:t>
            </a:r>
            <a:r>
              <a:rPr lang="zh-CN" altLang="zh-CN" sz="2800" dirty="0">
                <a:latin typeface="+mn-ea"/>
                <a:ea typeface="+mn-ea"/>
              </a:rPr>
              <a:t>年代</a:t>
            </a:r>
            <a:r>
              <a:rPr lang="zh-CN" altLang="en-US" sz="2800" dirty="0">
                <a:latin typeface="+mn-ea"/>
                <a:ea typeface="+mn-ea"/>
              </a:rPr>
              <a:t>出现</a:t>
            </a:r>
            <a:r>
              <a:rPr lang="zh-CN" altLang="zh-CN" sz="2800" dirty="0">
                <a:latin typeface="+mn-ea"/>
                <a:ea typeface="+mn-ea"/>
              </a:rPr>
              <a:t>的</a:t>
            </a:r>
            <a:r>
              <a:rPr lang="zh-CN" altLang="en-US" sz="2800" dirty="0">
                <a:latin typeface="+mn-ea"/>
                <a:ea typeface="+mn-ea"/>
              </a:rPr>
              <a:t>面向对象</a:t>
            </a:r>
            <a:r>
              <a:rPr lang="zh-CN" altLang="zh-CN" sz="2800" dirty="0">
                <a:latin typeface="+mn-ea"/>
                <a:ea typeface="+mn-ea"/>
              </a:rPr>
              <a:t>数据库</a:t>
            </a:r>
            <a:r>
              <a:rPr lang="zh-CN" altLang="en-US" sz="2800" dirty="0">
                <a:latin typeface="+mn-ea"/>
                <a:ea typeface="+mn-ea"/>
              </a:rPr>
              <a:t>技术</a:t>
            </a:r>
            <a:r>
              <a:rPr lang="zh-CN" altLang="zh-CN" sz="2800" dirty="0">
                <a:latin typeface="+mn-ea"/>
                <a:ea typeface="+mn-ea"/>
              </a:rPr>
              <a:t>和</a:t>
            </a:r>
            <a:r>
              <a:rPr lang="zh-CN" altLang="en-US" sz="2800" dirty="0">
                <a:latin typeface="+mn-ea"/>
                <a:ea typeface="+mn-ea"/>
              </a:rPr>
              <a:t>对象</a:t>
            </a:r>
            <a:r>
              <a:rPr lang="en-US" altLang="zh-CN" sz="2800" dirty="0">
                <a:latin typeface="+mn-ea"/>
                <a:ea typeface="+mn-ea"/>
              </a:rPr>
              <a:t>-</a:t>
            </a:r>
            <a:r>
              <a:rPr lang="zh-CN" altLang="en-US" sz="2800" dirty="0">
                <a:latin typeface="+mn-ea"/>
                <a:ea typeface="+mn-ea"/>
              </a:rPr>
              <a:t>关系数据</a:t>
            </a:r>
            <a:r>
              <a:rPr lang="zh-CN" altLang="zh-CN" sz="2800" dirty="0">
                <a:latin typeface="+mn-ea"/>
                <a:ea typeface="+mn-ea"/>
              </a:rPr>
              <a:t>模型数据库</a:t>
            </a:r>
            <a:r>
              <a:rPr lang="zh-CN" altLang="en-US" sz="2800" dirty="0">
                <a:latin typeface="+mn-ea"/>
                <a:ea typeface="+mn-ea"/>
              </a:rPr>
              <a:t>技术。</a:t>
            </a:r>
            <a:endParaRPr lang="zh-CN" altLang="en-US" sz="2800" dirty="0">
              <a:latin typeface="+mn-ea"/>
              <a:ea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25" grpId="0"/>
      <p:bldP spid="10" grpId="0"/>
      <p:bldP spid="11" grpId="0"/>
      <p:bldP spid="12"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2088" y="546100"/>
            <a:ext cx="9745662"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defRPr/>
            </a:pPr>
            <a:r>
              <a:rPr lang="en-US" altLang="zh-CN" sz="2800" dirty="0">
                <a:solidFill>
                  <a:srgbClr val="0000FF"/>
                </a:solidFill>
                <a:latin typeface="+mn-ea"/>
                <a:ea typeface="+mn-ea"/>
              </a:rPr>
              <a:t>4.</a:t>
            </a:r>
            <a:r>
              <a:rPr lang="zh-CN" altLang="en-US" sz="2800" dirty="0">
                <a:solidFill>
                  <a:srgbClr val="0000FF"/>
                </a:solidFill>
                <a:latin typeface="+mn-ea"/>
                <a:ea typeface="+mn-ea"/>
              </a:rPr>
              <a:t>第四代数据库技术</a:t>
            </a:r>
            <a:endParaRPr lang="zh-CN" altLang="en-US" sz="2800" dirty="0">
              <a:solidFill>
                <a:srgbClr val="0000FF"/>
              </a:solidFill>
              <a:latin typeface="+mn-ea"/>
              <a:ea typeface="+mn-ea"/>
            </a:endParaRPr>
          </a:p>
        </p:txBody>
      </p:sp>
      <p:sp>
        <p:nvSpPr>
          <p:cNvPr id="3" name="矩形 2"/>
          <p:cNvSpPr>
            <a:spLocks noChangeArrowheads="1"/>
          </p:cNvSpPr>
          <p:nvPr/>
        </p:nvSpPr>
        <p:spPr bwMode="auto">
          <a:xfrm>
            <a:off x="506413" y="1328738"/>
            <a:ext cx="1113472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35"/>
              </a:lnSpc>
              <a:defRPr/>
            </a:pPr>
            <a:r>
              <a:rPr lang="zh-CN" altLang="en-US" sz="2800" dirty="0">
                <a:latin typeface="+mn-ea"/>
                <a:ea typeface="+mn-ea"/>
              </a:rPr>
              <a:t>本</a:t>
            </a:r>
            <a:r>
              <a:rPr lang="zh-CN" altLang="zh-CN" sz="2800" dirty="0">
                <a:latin typeface="+mn-ea"/>
                <a:ea typeface="+mn-ea"/>
              </a:rPr>
              <a:t>世纪</a:t>
            </a:r>
            <a:r>
              <a:rPr lang="zh-CN" altLang="en-US" sz="2800" dirty="0">
                <a:latin typeface="+mn-ea"/>
                <a:ea typeface="+mn-ea"/>
              </a:rPr>
              <a:t>初期出现</a:t>
            </a:r>
            <a:r>
              <a:rPr lang="zh-CN" altLang="zh-CN" sz="2800" dirty="0">
                <a:latin typeface="+mn-ea"/>
                <a:ea typeface="+mn-ea"/>
              </a:rPr>
              <a:t>的</a:t>
            </a:r>
            <a:r>
              <a:rPr lang="zh-CN" altLang="en-US" sz="2800" dirty="0">
                <a:latin typeface="+mn-ea"/>
                <a:ea typeface="+mn-ea"/>
              </a:rPr>
              <a:t>半结构化数据库技术，以及当今面向互联网应用的非结构化数据</a:t>
            </a:r>
            <a:r>
              <a:rPr lang="zh-CN" altLang="zh-CN" sz="2800" dirty="0">
                <a:latin typeface="+mn-ea"/>
                <a:ea typeface="+mn-ea"/>
              </a:rPr>
              <a:t>库</a:t>
            </a:r>
            <a:r>
              <a:rPr lang="zh-CN" altLang="en-US" sz="2800" dirty="0">
                <a:latin typeface="+mn-ea"/>
                <a:ea typeface="+mn-ea"/>
              </a:rPr>
              <a:t>技术、大规模分布式数据库技术。</a:t>
            </a:r>
            <a:endParaRPr lang="zh-CN" altLang="en-US" sz="280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07963" y="3914775"/>
            <a:ext cx="11433175" cy="278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pPr>
            <a:r>
              <a:rPr lang="zh-CN" altLang="en-US" sz="2800">
                <a:solidFill>
                  <a:srgbClr val="0070C0"/>
                </a:solidFill>
              </a:rPr>
              <a:t>数据库与普通数据文件的主要区别</a:t>
            </a:r>
            <a:r>
              <a:rPr lang="ko-KR" altLang="en-US" sz="2800">
                <a:solidFill>
                  <a:srgbClr val="0070C0"/>
                </a:solidFill>
              </a:rPr>
              <a:t>：</a:t>
            </a:r>
            <a:endParaRPr lang="ko-KR" altLang="en-US" sz="2800">
              <a:solidFill>
                <a:srgbClr val="0070C0"/>
              </a:solidFill>
            </a:endParaRPr>
          </a:p>
          <a:p>
            <a:pPr algn="just" eaLnBrk="1" hangingPunct="1">
              <a:lnSpc>
                <a:spcPts val="3500"/>
              </a:lnSpc>
              <a:buClr>
                <a:srgbClr val="FF3300"/>
              </a:buClr>
              <a:buFontTx/>
              <a:buChar char="•"/>
            </a:pPr>
            <a:r>
              <a:rPr lang="zh-CN" altLang="en-US" sz="2800"/>
              <a:t> 数据库可以支持不同应用对数据共享访问，普通数据文件难以支持。</a:t>
            </a:r>
            <a:endParaRPr lang="en-US" altLang="zh-CN" sz="2800"/>
          </a:p>
          <a:p>
            <a:pPr algn="just" eaLnBrk="1" hangingPunct="1">
              <a:lnSpc>
                <a:spcPts val="3500"/>
              </a:lnSpc>
              <a:buClr>
                <a:srgbClr val="FF3300"/>
              </a:buClr>
              <a:buFontTx/>
              <a:buChar char="•"/>
            </a:pPr>
            <a:r>
              <a:rPr lang="en-US" altLang="zh-CN" sz="2800"/>
              <a:t> </a:t>
            </a:r>
            <a:r>
              <a:rPr lang="zh-CN" altLang="en-US" sz="2800"/>
              <a:t>数据库可实现复杂的数据管理，普通数据文件难以实现。</a:t>
            </a:r>
            <a:endParaRPr lang="zh-CN" altLang="en-US" sz="2800"/>
          </a:p>
          <a:p>
            <a:pPr algn="just" eaLnBrk="1" hangingPunct="1">
              <a:lnSpc>
                <a:spcPts val="3500"/>
              </a:lnSpc>
              <a:buClr>
                <a:srgbClr val="FF3300"/>
              </a:buClr>
              <a:buFontTx/>
              <a:buChar char="•"/>
            </a:pPr>
            <a:r>
              <a:rPr lang="zh-CN" altLang="en-US" sz="2800"/>
              <a:t> 数据库可</a:t>
            </a:r>
            <a:r>
              <a:rPr lang="ko-KR" altLang="en-US" sz="2800"/>
              <a:t>独立应用程序</a:t>
            </a:r>
            <a:r>
              <a:rPr lang="zh-CN" altLang="en-US" sz="2800"/>
              <a:t>，普通数据文件与应用程序紧耦合。</a:t>
            </a:r>
            <a:endParaRPr lang="en-US" altLang="ko-KR" sz="2800"/>
          </a:p>
          <a:p>
            <a:pPr algn="just" eaLnBrk="1" hangingPunct="1">
              <a:lnSpc>
                <a:spcPts val="3500"/>
              </a:lnSpc>
              <a:buClr>
                <a:srgbClr val="FF3300"/>
              </a:buClr>
              <a:buFontTx/>
              <a:buChar char="•"/>
            </a:pPr>
            <a:r>
              <a:rPr lang="zh-CN" altLang="en-US" sz="2800"/>
              <a:t> 数据库的操作访问与控制管理由</a:t>
            </a:r>
            <a:r>
              <a:rPr lang="zh-CN" altLang="en-US" sz="2800">
                <a:solidFill>
                  <a:srgbClr val="C00000"/>
                </a:solidFill>
              </a:rPr>
              <a:t>数据库管理系统软件</a:t>
            </a:r>
            <a:r>
              <a:rPr lang="zh-CN" altLang="en-US" sz="2800"/>
              <a:t>实现；普通数据文件的操作访问与控制管理，都必须由</a:t>
            </a:r>
            <a:r>
              <a:rPr lang="zh-CN" altLang="en-US" sz="2800">
                <a:solidFill>
                  <a:srgbClr val="C00000"/>
                </a:solidFill>
              </a:rPr>
              <a:t>应用程序</a:t>
            </a:r>
            <a:r>
              <a:rPr lang="zh-CN" altLang="en-US" sz="2800"/>
              <a:t>实现。</a:t>
            </a:r>
            <a:endParaRPr lang="zh-CN" altLang="en-US" sz="2800"/>
          </a:p>
        </p:txBody>
      </p:sp>
      <p:grpSp>
        <p:nvGrpSpPr>
          <p:cNvPr id="11267" name="组合 9"/>
          <p:cNvGrpSpPr/>
          <p:nvPr/>
        </p:nvGrpSpPr>
        <p:grpSpPr bwMode="auto">
          <a:xfrm>
            <a:off x="4548188" y="1285875"/>
            <a:ext cx="3394075" cy="2416175"/>
            <a:chOff x="4005617" y="595536"/>
            <a:chExt cx="3392960" cy="3233100"/>
          </a:xfrm>
        </p:grpSpPr>
        <p:sp>
          <p:nvSpPr>
            <p:cNvPr id="11269" name="圆柱形 1"/>
            <p:cNvSpPr>
              <a:spLocks noChangeArrowheads="1"/>
            </p:cNvSpPr>
            <p:nvPr/>
          </p:nvSpPr>
          <p:spPr bwMode="auto">
            <a:xfrm>
              <a:off x="4806289" y="595536"/>
              <a:ext cx="1800200" cy="1512168"/>
            </a:xfrm>
            <a:prstGeom prst="can">
              <a:avLst>
                <a:gd name="adj" fmla="val 25000"/>
              </a:avLst>
            </a:prstGeom>
            <a:solidFill>
              <a:srgbClr val="FFFFCC"/>
            </a:solidFill>
            <a:ln w="12700" algn="ctr">
              <a:solidFill>
                <a:schemeClr val="tx1"/>
              </a:solidFill>
              <a:round/>
            </a:ln>
            <a:effectLst>
              <a:outerShdw dist="53882" dir="13500000" algn="ctr" rotWithShape="0">
                <a:schemeClr val="bg2">
                  <a:alpha val="50000"/>
                </a:schemeClr>
              </a:outerShdw>
            </a:effectLst>
          </p:spPr>
          <p:txBody>
            <a:bodyPr wrap="none" anchor="ct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a:t>xxx</a:t>
              </a:r>
              <a:r>
                <a:rPr lang="zh-CN" altLang="en-US"/>
                <a:t>数据库</a:t>
              </a:r>
              <a:endParaRPr lang="zh-CN" altLang="en-US"/>
            </a:p>
          </p:txBody>
        </p:sp>
        <p:sp>
          <p:nvSpPr>
            <p:cNvPr id="3" name="剪去单角的矩形 2"/>
            <p:cNvSpPr/>
            <p:nvPr/>
          </p:nvSpPr>
          <p:spPr bwMode="auto">
            <a:xfrm>
              <a:off x="4013551" y="2513729"/>
              <a:ext cx="1369563" cy="915549"/>
            </a:xfrm>
            <a:prstGeom prst="snip1Rect">
              <a:avLst/>
            </a:prstGeom>
            <a:solidFill>
              <a:srgbClr val="CCECFF"/>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eaLnBrk="1" latinLnBrk="1" hangingPunct="1">
                <a:lnSpc>
                  <a:spcPct val="80000"/>
                </a:lnSpc>
                <a:spcBef>
                  <a:spcPct val="50000"/>
                </a:spcBef>
                <a:buClr>
                  <a:srgbClr val="FF0000"/>
                </a:buClr>
                <a:buFont typeface="Wingdings" panose="05000000000000000000" pitchFamily="2" charset="2"/>
                <a:buNone/>
                <a:defRPr/>
              </a:pPr>
              <a:r>
                <a:rPr lang="en-US" altLang="zh-CN" dirty="0" err="1"/>
                <a:t>xxx.mdf</a:t>
              </a:r>
              <a:endParaRPr lang="zh-CN" altLang="en-US" dirty="0"/>
            </a:p>
          </p:txBody>
        </p:sp>
        <p:sp>
          <p:nvSpPr>
            <p:cNvPr id="5" name="剪去单角的矩形 4"/>
            <p:cNvSpPr/>
            <p:nvPr/>
          </p:nvSpPr>
          <p:spPr bwMode="auto">
            <a:xfrm>
              <a:off x="6030602" y="2513729"/>
              <a:ext cx="1367975" cy="915549"/>
            </a:xfrm>
            <a:prstGeom prst="snip1Rect">
              <a:avLst/>
            </a:prstGeom>
            <a:solidFill>
              <a:srgbClr val="CCECFF"/>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p:spPr>
          <p:txBody>
            <a:bodyPr wrap="none" anchor="ctr"/>
            <a:lstStyle/>
            <a:p>
              <a:pPr algn="ctr" eaLnBrk="1" latinLnBrk="1" hangingPunct="1">
                <a:lnSpc>
                  <a:spcPct val="80000"/>
                </a:lnSpc>
                <a:spcBef>
                  <a:spcPct val="50000"/>
                </a:spcBef>
                <a:buClr>
                  <a:srgbClr val="FF0000"/>
                </a:buClr>
                <a:buFont typeface="Wingdings" panose="05000000000000000000" pitchFamily="2" charset="2"/>
                <a:buNone/>
                <a:defRPr/>
              </a:pPr>
              <a:r>
                <a:rPr lang="en-US" altLang="zh-CN" dirty="0" err="1"/>
                <a:t>xxx.ldf</a:t>
              </a:r>
              <a:endParaRPr lang="zh-CN" altLang="en-US" dirty="0"/>
            </a:p>
          </p:txBody>
        </p:sp>
        <p:cxnSp>
          <p:nvCxnSpPr>
            <p:cNvPr id="11272" name="直接连接符 5"/>
            <p:cNvCxnSpPr>
              <a:cxnSpLocks noChangeShapeType="1"/>
              <a:stCxn id="11269" idx="3"/>
              <a:endCxn id="3" idx="3"/>
            </p:cNvCxnSpPr>
            <p:nvPr/>
          </p:nvCxnSpPr>
          <p:spPr bwMode="auto">
            <a:xfrm flipH="1">
              <a:off x="4698277" y="2107704"/>
              <a:ext cx="1008112" cy="406896"/>
            </a:xfrm>
            <a:prstGeom prst="line">
              <a:avLst/>
            </a:prstGeom>
            <a:noFill/>
            <a:ln w="12700" algn="ctr">
              <a:solidFill>
                <a:schemeClr val="tx1"/>
              </a:solidFill>
              <a:roun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cxnSp>
          <p:nvCxnSpPr>
            <p:cNvPr id="11273" name="直接连接符 7"/>
            <p:cNvCxnSpPr>
              <a:cxnSpLocks noChangeShapeType="1"/>
              <a:stCxn id="11269" idx="3"/>
              <a:endCxn id="5" idx="3"/>
            </p:cNvCxnSpPr>
            <p:nvPr/>
          </p:nvCxnSpPr>
          <p:spPr bwMode="auto">
            <a:xfrm>
              <a:off x="5706389" y="2107704"/>
              <a:ext cx="1008112" cy="406896"/>
            </a:xfrm>
            <a:prstGeom prst="line">
              <a:avLst/>
            </a:prstGeom>
            <a:noFill/>
            <a:ln w="12700" algn="ctr">
              <a:solidFill>
                <a:schemeClr val="tx1"/>
              </a:solidFill>
              <a:roun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11274" name="矩形 8"/>
            <p:cNvSpPr>
              <a:spLocks noChangeArrowheads="1"/>
            </p:cNvSpPr>
            <p:nvPr/>
          </p:nvSpPr>
          <p:spPr bwMode="auto">
            <a:xfrm>
              <a:off x="4005617" y="342852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r>
                <a:rPr lang="zh-CN" altLang="en-US" sz="2000"/>
                <a:t>数据文件</a:t>
              </a:r>
              <a:endParaRPr lang="zh-CN" altLang="en-US" sz="2000"/>
            </a:p>
          </p:txBody>
        </p:sp>
        <p:sp>
          <p:nvSpPr>
            <p:cNvPr id="11275" name="矩形 10"/>
            <p:cNvSpPr>
              <a:spLocks noChangeArrowheads="1"/>
            </p:cNvSpPr>
            <p:nvPr/>
          </p:nvSpPr>
          <p:spPr bwMode="auto">
            <a:xfrm>
              <a:off x="6037540" y="3428526"/>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r>
                <a:rPr lang="zh-CN" altLang="en-US" sz="2000"/>
                <a:t>日志文件</a:t>
              </a:r>
              <a:endParaRPr lang="zh-CN" altLang="en-US" sz="2000"/>
            </a:p>
          </p:txBody>
        </p:sp>
      </p:grpSp>
      <p:sp>
        <p:nvSpPr>
          <p:cNvPr id="11268" name="矩形 1"/>
          <p:cNvSpPr>
            <a:spLocks noChangeArrowheads="1"/>
          </p:cNvSpPr>
          <p:nvPr/>
        </p:nvSpPr>
        <p:spPr bwMode="auto">
          <a:xfrm>
            <a:off x="334963" y="549275"/>
            <a:ext cx="7186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r>
              <a:rPr lang="zh-CN" altLang="en-US" sz="2800">
                <a:solidFill>
                  <a:srgbClr val="FF3300"/>
                </a:solidFill>
              </a:rPr>
              <a:t>例 </a:t>
            </a:r>
            <a:r>
              <a:rPr lang="zh-CN" altLang="en-US" sz="2800"/>
              <a:t>某软件厂商的数据库文件组成如下图所示</a:t>
            </a:r>
            <a:endParaRPr lang="zh-CN" altLang="en-US"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ChangeAspect="1"/>
          </p:cNvGraphicFramePr>
          <p:nvPr/>
        </p:nvGraphicFramePr>
        <p:xfrm>
          <a:off x="1200150" y="1412875"/>
          <a:ext cx="9504363" cy="5380038"/>
        </p:xfrm>
        <a:graphic>
          <a:graphicData uri="http://schemas.openxmlformats.org/presentationml/2006/ole">
            <mc:AlternateContent xmlns:mc="http://schemas.openxmlformats.org/markup-compatibility/2006">
              <mc:Choice xmlns:v="urn:schemas-microsoft-com:vml" Requires="v">
                <p:oleObj spid="_x0000_s60423" name="Visio" r:id="rId1" imgW="12369800" imgH="8648700" progId="Visio.Drawing.11">
                  <p:embed/>
                </p:oleObj>
              </mc:Choice>
              <mc:Fallback>
                <p:oleObj name="Visio" r:id="rId1" imgW="12369800" imgH="8648700" progId="Visio.Drawing.11">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1412875"/>
                        <a:ext cx="9504363" cy="538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19" name="Text Box 2"/>
          <p:cNvSpPr txBox="1">
            <a:spLocks noChangeArrowheads="1"/>
          </p:cNvSpPr>
          <p:nvPr/>
        </p:nvSpPr>
        <p:spPr bwMode="auto">
          <a:xfrm>
            <a:off x="150813" y="476250"/>
            <a:ext cx="666273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2800">
                <a:solidFill>
                  <a:srgbClr val="0033CC"/>
                </a:solidFill>
              </a:rPr>
              <a:t>三、数据库技术领域</a:t>
            </a:r>
            <a:endParaRPr lang="zh-CN" altLang="en-US" sz="28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44463" y="404813"/>
            <a:ext cx="66611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060" tIns="58530" rIns="117060" bIns="58530">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2800">
                <a:solidFill>
                  <a:srgbClr val="0033CC"/>
                </a:solidFill>
              </a:rPr>
              <a:t>四、数据库技术发展趋势</a:t>
            </a:r>
            <a:endParaRPr lang="zh-CN" altLang="en-US" sz="2800">
              <a:solidFill>
                <a:srgbClr val="0033CC"/>
              </a:solidFill>
            </a:endParaRPr>
          </a:p>
        </p:txBody>
      </p:sp>
      <p:sp>
        <p:nvSpPr>
          <p:cNvPr id="38915" name="Rectangle 3"/>
          <p:cNvSpPr>
            <a:spLocks noChangeArrowheads="1"/>
          </p:cNvSpPr>
          <p:nvPr/>
        </p:nvSpPr>
        <p:spPr bwMode="auto">
          <a:xfrm>
            <a:off x="698500" y="1196975"/>
            <a:ext cx="11233150"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4235"/>
              </a:lnSpc>
              <a:spcBef>
                <a:spcPct val="30000"/>
              </a:spcBef>
              <a:buClr>
                <a:srgbClr val="FF3300"/>
              </a:buClr>
              <a:buFontTx/>
              <a:buChar char="•"/>
              <a:defRPr/>
            </a:pPr>
            <a:r>
              <a:rPr lang="zh-CN" altLang="en-US" sz="2800" dirty="0">
                <a:latin typeface="+mn-ea"/>
                <a:ea typeface="+mn-ea"/>
              </a:rPr>
              <a:t> 数据库规模朝两级发展，大型数据库系统越来越大，小型数据库系统越来越小。</a:t>
            </a:r>
            <a:endParaRPr lang="zh-CN" altLang="en-US" sz="2800" dirty="0">
              <a:latin typeface="+mn-ea"/>
              <a:ea typeface="+mn-ea"/>
            </a:endParaRPr>
          </a:p>
          <a:p>
            <a:pPr algn="just" eaLnBrk="1" hangingPunct="1">
              <a:lnSpc>
                <a:spcPts val="4235"/>
              </a:lnSpc>
              <a:spcBef>
                <a:spcPct val="30000"/>
              </a:spcBef>
              <a:buClr>
                <a:srgbClr val="FF3300"/>
              </a:buClr>
              <a:buFontTx/>
              <a:buChar char="•"/>
              <a:defRPr/>
            </a:pPr>
            <a:r>
              <a:rPr lang="zh-CN" altLang="en-US" sz="2800" dirty="0">
                <a:latin typeface="+mn-ea"/>
                <a:ea typeface="+mn-ea"/>
              </a:rPr>
              <a:t> 从数据库行数据访问模式，到列数据访问模式。</a:t>
            </a:r>
            <a:endParaRPr lang="zh-CN" altLang="en-US" sz="2800" dirty="0">
              <a:latin typeface="+mn-ea"/>
              <a:ea typeface="+mn-ea"/>
            </a:endParaRPr>
          </a:p>
          <a:p>
            <a:pPr algn="just" eaLnBrk="1" hangingPunct="1">
              <a:lnSpc>
                <a:spcPts val="4235"/>
              </a:lnSpc>
              <a:spcBef>
                <a:spcPct val="30000"/>
              </a:spcBef>
              <a:buClr>
                <a:srgbClr val="FF3300"/>
              </a:buClr>
              <a:buFontTx/>
              <a:buChar char="•"/>
              <a:defRPr/>
            </a:pPr>
            <a:r>
              <a:rPr lang="zh-CN" altLang="en-US" sz="2800" dirty="0">
                <a:latin typeface="+mn-ea"/>
                <a:ea typeface="+mn-ea"/>
              </a:rPr>
              <a:t> 从结构化数据库，到半结构化</a:t>
            </a:r>
            <a:r>
              <a:rPr lang="en-US" altLang="zh-CN" sz="2800" dirty="0">
                <a:latin typeface="+mn-ea"/>
                <a:ea typeface="+mn-ea"/>
              </a:rPr>
              <a:t>XML</a:t>
            </a:r>
            <a:r>
              <a:rPr lang="zh-CN" altLang="en-US" sz="2800" dirty="0">
                <a:latin typeface="+mn-ea"/>
                <a:ea typeface="+mn-ea"/>
              </a:rPr>
              <a:t>数据库、非结构化数据库。 </a:t>
            </a:r>
            <a:endParaRPr lang="zh-CN" altLang="en-US" sz="2800" dirty="0">
              <a:latin typeface="+mn-ea"/>
              <a:ea typeface="+mn-ea"/>
            </a:endParaRPr>
          </a:p>
          <a:p>
            <a:pPr algn="just" eaLnBrk="1" hangingPunct="1">
              <a:lnSpc>
                <a:spcPts val="4235"/>
              </a:lnSpc>
              <a:spcBef>
                <a:spcPct val="30000"/>
              </a:spcBef>
              <a:buClr>
                <a:srgbClr val="FF3300"/>
              </a:buClr>
              <a:buFontTx/>
              <a:buChar char="•"/>
              <a:defRPr/>
            </a:pPr>
            <a:r>
              <a:rPr lang="zh-CN" altLang="en-US" sz="2800" dirty="0">
                <a:latin typeface="+mn-ea"/>
                <a:ea typeface="+mn-ea"/>
              </a:rPr>
              <a:t> 从操作型数据库系统，到数据仓库、商业智能数据分析、大数据处理。</a:t>
            </a:r>
            <a:endParaRPr lang="en-US" altLang="zh-CN" sz="2800" dirty="0">
              <a:latin typeface="+mn-ea"/>
              <a:ea typeface="+mn-ea"/>
            </a:endParaRPr>
          </a:p>
          <a:p>
            <a:pPr algn="just" eaLnBrk="1" hangingPunct="1">
              <a:lnSpc>
                <a:spcPts val="4235"/>
              </a:lnSpc>
              <a:spcBef>
                <a:spcPct val="30000"/>
              </a:spcBef>
              <a:buClr>
                <a:srgbClr val="FF3300"/>
              </a:buClr>
              <a:buFontTx/>
              <a:buChar char="•"/>
              <a:defRPr/>
            </a:pPr>
            <a:r>
              <a:rPr lang="zh-CN" altLang="en-US" sz="2800" dirty="0">
                <a:latin typeface="+mn-ea"/>
                <a:ea typeface="+mn-ea"/>
              </a:rPr>
              <a:t> 从通用数据库，到实时数据库、多媒体数据库、空间数据库、分布式数据库、并行数据库等专业领域数据库。</a:t>
            </a:r>
            <a:endParaRPr lang="zh-CN" altLang="en-US" sz="2800" dirty="0">
              <a:latin typeface="+mn-ea"/>
              <a:ea typeface="+mn-ea"/>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614613"/>
            <a:ext cx="8882062"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latinLnBrk="1">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1.3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数据库应用系统</a:t>
            </a:r>
            <a:endPar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53988" y="419100"/>
            <a:ext cx="666273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一、数据库应用系统类型</a:t>
            </a:r>
            <a:endParaRPr lang="zh-CN" altLang="en-US" sz="3600">
              <a:solidFill>
                <a:srgbClr val="0033CC"/>
              </a:solidFill>
            </a:endParaRPr>
          </a:p>
        </p:txBody>
      </p:sp>
      <p:sp>
        <p:nvSpPr>
          <p:cNvPr id="6" name="Rectangle 3"/>
          <p:cNvSpPr>
            <a:spLocks noChangeArrowheads="1"/>
          </p:cNvSpPr>
          <p:nvPr/>
        </p:nvSpPr>
        <p:spPr bwMode="auto">
          <a:xfrm>
            <a:off x="334963" y="1263650"/>
            <a:ext cx="32527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zh-CN" sz="2800">
                <a:solidFill>
                  <a:srgbClr val="0033CC"/>
                </a:solidFill>
              </a:rPr>
              <a:t>1. 业务处理系统</a:t>
            </a:r>
            <a:endParaRPr lang="zh-CN" altLang="zh-CN" sz="2800">
              <a:solidFill>
                <a:srgbClr val="0033CC"/>
              </a:solidFill>
            </a:endParaRPr>
          </a:p>
        </p:txBody>
      </p:sp>
      <p:sp>
        <p:nvSpPr>
          <p:cNvPr id="7" name="Rectangle 4"/>
          <p:cNvSpPr>
            <a:spLocks noChangeArrowheads="1"/>
          </p:cNvSpPr>
          <p:nvPr/>
        </p:nvSpPr>
        <p:spPr bwMode="auto">
          <a:xfrm>
            <a:off x="839788" y="2049463"/>
            <a:ext cx="11160125"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pPr>
            <a:r>
              <a:rPr lang="zh-CN" altLang="zh-CN" sz="2800">
                <a:solidFill>
                  <a:srgbClr val="FF0000"/>
                </a:solidFill>
              </a:rPr>
              <a:t>业务处理系统</a:t>
            </a:r>
            <a:r>
              <a:rPr lang="en-US" altLang="zh-CN" sz="2800"/>
              <a:t>(Transaction Process System, TPS)</a:t>
            </a:r>
            <a:r>
              <a:rPr lang="zh-CN" altLang="zh-CN" sz="2800"/>
              <a:t>是运用数据库应用程序对机构业务活动（如订购、销售、支付、出货、核算等）信息进行记录、计算、检索、汇总、统计等数据处理，为机构操作层面提供基本业务服务，提高业务处理效率的信息系统。</a:t>
            </a:r>
            <a:endParaRPr lang="zh-CN" altLang="en-US" sz="2800"/>
          </a:p>
        </p:txBody>
      </p:sp>
      <p:sp>
        <p:nvSpPr>
          <p:cNvPr id="8" name="Rectangle 5"/>
          <p:cNvSpPr>
            <a:spLocks noChangeArrowheads="1"/>
          </p:cNvSpPr>
          <p:nvPr/>
        </p:nvSpPr>
        <p:spPr bwMode="auto">
          <a:xfrm>
            <a:off x="1193800" y="4121150"/>
            <a:ext cx="7631113" cy="190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0000"/>
              </a:buClr>
              <a:buFontTx/>
              <a:buChar char="•"/>
            </a:pPr>
            <a:r>
              <a:rPr lang="zh-CN" altLang="zh-CN" sz="2800"/>
              <a:t>商业终端销售系统</a:t>
            </a:r>
            <a:endParaRPr lang="zh-CN" altLang="zh-CN" sz="2800"/>
          </a:p>
          <a:p>
            <a:pPr algn="just" eaLnBrk="1" hangingPunct="1">
              <a:lnSpc>
                <a:spcPts val="3500"/>
              </a:lnSpc>
              <a:buClr>
                <a:srgbClr val="FF0000"/>
              </a:buClr>
              <a:buFontTx/>
              <a:buChar char="•"/>
            </a:pPr>
            <a:r>
              <a:rPr lang="zh-CN" altLang="zh-CN" sz="2800"/>
              <a:t>航空机票订票系统</a:t>
            </a:r>
            <a:endParaRPr lang="zh-CN" altLang="zh-CN" sz="2800"/>
          </a:p>
          <a:p>
            <a:pPr algn="just" eaLnBrk="1" hangingPunct="1">
              <a:lnSpc>
                <a:spcPts val="3500"/>
              </a:lnSpc>
              <a:buClr>
                <a:srgbClr val="FF0000"/>
              </a:buClr>
              <a:buFontTx/>
              <a:buChar char="•"/>
            </a:pPr>
            <a:r>
              <a:rPr lang="zh-CN" altLang="zh-CN" sz="2800"/>
              <a:t>酒店系统</a:t>
            </a:r>
            <a:endParaRPr lang="zh-CN" altLang="zh-CN" sz="2800"/>
          </a:p>
          <a:p>
            <a:pPr algn="just" eaLnBrk="1" hangingPunct="1">
              <a:lnSpc>
                <a:spcPts val="3500"/>
              </a:lnSpc>
              <a:buClr>
                <a:srgbClr val="FF0000"/>
              </a:buClr>
              <a:buFontTx/>
              <a:buChar char="•"/>
            </a:pPr>
            <a:r>
              <a:rPr lang="zh-CN" altLang="zh-CN" sz="2800"/>
              <a:t>…</a:t>
            </a:r>
            <a:endParaRPr lang="zh-CN" altLang="zh-CN" sz="2800"/>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196850" y="404813"/>
            <a:ext cx="4746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a:t>
            </a:r>
            <a:r>
              <a:rPr lang="zh-CN" altLang="en-US" sz="2800">
                <a:solidFill>
                  <a:srgbClr val="0033CC"/>
                </a:solidFill>
              </a:rPr>
              <a:t>管理信息系统</a:t>
            </a:r>
            <a:endParaRPr lang="zh-CN" altLang="en-US" sz="2800">
              <a:solidFill>
                <a:srgbClr val="0033CC"/>
              </a:solidFill>
            </a:endParaRPr>
          </a:p>
        </p:txBody>
      </p:sp>
      <p:sp>
        <p:nvSpPr>
          <p:cNvPr id="7" name="Rectangle 4"/>
          <p:cNvSpPr>
            <a:spLocks noChangeArrowheads="1"/>
          </p:cNvSpPr>
          <p:nvPr/>
        </p:nvSpPr>
        <p:spPr bwMode="auto">
          <a:xfrm>
            <a:off x="490538" y="1052513"/>
            <a:ext cx="11293475" cy="190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pPr>
            <a:r>
              <a:rPr lang="zh-CN" altLang="zh-CN" sz="2800">
                <a:solidFill>
                  <a:srgbClr val="FF0000"/>
                </a:solidFill>
              </a:rPr>
              <a:t>管理信息系统</a:t>
            </a:r>
            <a:r>
              <a:rPr lang="zh-CN" altLang="zh-CN" sz="2800"/>
              <a:t>（</a:t>
            </a:r>
            <a:r>
              <a:rPr lang="en-US" altLang="zh-CN" sz="2800"/>
              <a:t>Manage Information System</a:t>
            </a:r>
            <a:r>
              <a:rPr lang="zh-CN" altLang="zh-CN" sz="2800"/>
              <a:t>，</a:t>
            </a:r>
            <a:r>
              <a:rPr lang="en-US" altLang="zh-CN" sz="2800"/>
              <a:t>MIS</a:t>
            </a:r>
            <a:r>
              <a:rPr lang="zh-CN" altLang="zh-CN" sz="2800"/>
              <a:t>）是一种以机构职能管理为主导，利用计算机软硬件、网络通信、数据库等</a:t>
            </a:r>
            <a:r>
              <a:rPr lang="en-US" altLang="zh-CN" sz="2800"/>
              <a:t>IT</a:t>
            </a:r>
            <a:r>
              <a:rPr lang="zh-CN" altLang="zh-CN" sz="2800"/>
              <a:t>技术，实现机构职能整体信息化管理，以达到规范化管理和提高机构工作效率，并支持机构职能服务的信息系统。</a:t>
            </a:r>
            <a:endParaRPr lang="zh-CN" altLang="en-US" sz="2800"/>
          </a:p>
        </p:txBody>
      </p:sp>
      <p:sp>
        <p:nvSpPr>
          <p:cNvPr id="8" name="Rectangle 4"/>
          <p:cNvSpPr>
            <a:spLocks noChangeArrowheads="1"/>
          </p:cNvSpPr>
          <p:nvPr/>
        </p:nvSpPr>
        <p:spPr bwMode="auto">
          <a:xfrm>
            <a:off x="914400" y="3097213"/>
            <a:ext cx="5222875"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0000"/>
              </a:buClr>
              <a:buFontTx/>
              <a:buChar char="•"/>
            </a:pPr>
            <a:r>
              <a:rPr lang="zh-CN" altLang="en-US" sz="2800"/>
              <a:t> 人力资源管理信息系统</a:t>
            </a:r>
            <a:endParaRPr lang="en-US" altLang="zh-CN" sz="2800"/>
          </a:p>
          <a:p>
            <a:pPr algn="just" eaLnBrk="1" hangingPunct="1">
              <a:lnSpc>
                <a:spcPts val="3500"/>
              </a:lnSpc>
              <a:buClr>
                <a:srgbClr val="FF0000"/>
              </a:buClr>
              <a:buFontTx/>
              <a:buChar char="•"/>
            </a:pPr>
            <a:r>
              <a:rPr lang="zh-CN" altLang="en-US" sz="2800"/>
              <a:t> 办公管理信息系统</a:t>
            </a:r>
            <a:endParaRPr lang="zh-CN" altLang="en-US" sz="2800"/>
          </a:p>
          <a:p>
            <a:pPr algn="just" eaLnBrk="1" hangingPunct="1">
              <a:lnSpc>
                <a:spcPts val="3500"/>
              </a:lnSpc>
              <a:buClr>
                <a:srgbClr val="FF0000"/>
              </a:buClr>
              <a:buFontTx/>
              <a:buChar char="•"/>
            </a:pPr>
            <a:r>
              <a:rPr lang="zh-CN" altLang="en-US" sz="2800"/>
              <a:t> CRM管理信息系统</a:t>
            </a:r>
            <a:endParaRPr lang="zh-CN" altLang="en-US" sz="2800"/>
          </a:p>
          <a:p>
            <a:pPr algn="just" eaLnBrk="1" hangingPunct="1">
              <a:lnSpc>
                <a:spcPts val="3500"/>
              </a:lnSpc>
              <a:buClr>
                <a:srgbClr val="FF0000"/>
              </a:buClr>
              <a:buFontTx/>
              <a:buChar char="•"/>
            </a:pPr>
            <a:r>
              <a:rPr lang="zh-CN" altLang="en-US" sz="2800"/>
              <a:t> ERP管理信息系统</a:t>
            </a:r>
            <a:endParaRPr lang="zh-CN" altLang="en-US" sz="2800"/>
          </a:p>
          <a:p>
            <a:pPr algn="just" eaLnBrk="1" hangingPunct="1">
              <a:lnSpc>
                <a:spcPts val="3500"/>
              </a:lnSpc>
              <a:buClr>
                <a:srgbClr val="FF0000"/>
              </a:buClr>
              <a:buFontTx/>
              <a:buChar char="•"/>
            </a:pPr>
            <a:r>
              <a:rPr lang="zh-CN" altLang="en-US"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ChangeArrowheads="1"/>
          </p:cNvSpPr>
          <p:nvPr/>
        </p:nvSpPr>
        <p:spPr bwMode="auto">
          <a:xfrm>
            <a:off x="128588" y="365125"/>
            <a:ext cx="47450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a:t>
            </a:r>
            <a:r>
              <a:rPr lang="zh-CN" altLang="en-US" sz="2800">
                <a:solidFill>
                  <a:srgbClr val="0033CC"/>
                </a:solidFill>
              </a:rPr>
              <a:t>决策支持系统</a:t>
            </a:r>
            <a:endParaRPr lang="zh-CN" altLang="en-US" sz="2800">
              <a:solidFill>
                <a:srgbClr val="0033CC"/>
              </a:solidFill>
            </a:endParaRPr>
          </a:p>
        </p:txBody>
      </p:sp>
      <p:sp>
        <p:nvSpPr>
          <p:cNvPr id="7" name="Rectangle 4"/>
          <p:cNvSpPr>
            <a:spLocks noChangeArrowheads="1"/>
          </p:cNvSpPr>
          <p:nvPr/>
        </p:nvSpPr>
        <p:spPr bwMode="auto">
          <a:xfrm>
            <a:off x="476250" y="1052513"/>
            <a:ext cx="11164888"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a:lnSpc>
                <a:spcPts val="3500"/>
              </a:lnSpc>
            </a:pPr>
            <a:r>
              <a:rPr lang="zh-CN" altLang="zh-CN" sz="2800">
                <a:solidFill>
                  <a:srgbClr val="FF0000"/>
                </a:solidFill>
              </a:rPr>
              <a:t>决策支持系统</a:t>
            </a:r>
            <a:r>
              <a:rPr lang="zh-CN" altLang="zh-CN" sz="2800"/>
              <a:t>（</a:t>
            </a:r>
            <a:r>
              <a:rPr lang="en-US" altLang="zh-CN" sz="2800"/>
              <a:t>Decision Support System</a:t>
            </a:r>
            <a:r>
              <a:rPr lang="zh-CN" altLang="zh-CN" sz="2800"/>
              <a:t>）是以管理科学、</a:t>
            </a:r>
            <a:r>
              <a:rPr lang="zh-CN" altLang="en-US" sz="2800"/>
              <a:t>运筹学</a:t>
            </a:r>
            <a:r>
              <a:rPr lang="zh-CN" altLang="zh-CN" sz="2800"/>
              <a:t>、控制论和行为科学为基础，以计算机技术、数据库技术、人工智能技术为手段，</a:t>
            </a:r>
            <a:r>
              <a:rPr lang="zh-CN" altLang="en-US" sz="2800"/>
              <a:t>针对</a:t>
            </a:r>
            <a:r>
              <a:rPr lang="zh-CN" altLang="zh-CN" sz="2800"/>
              <a:t>特定领域问题</a:t>
            </a:r>
            <a:r>
              <a:rPr lang="zh-CN" altLang="en-US" sz="2800"/>
              <a:t>解决</a:t>
            </a:r>
            <a:r>
              <a:rPr lang="zh-CN" altLang="zh-CN" sz="2800"/>
              <a:t>，为</a:t>
            </a:r>
            <a:r>
              <a:rPr lang="zh-CN" altLang="en-US" sz="2800"/>
              <a:t>管理者</a:t>
            </a:r>
            <a:r>
              <a:rPr lang="zh-CN" altLang="zh-CN" sz="2800"/>
              <a:t>提供辅助决策服务与方案的信息系统。</a:t>
            </a:r>
            <a:endParaRPr lang="zh-CN" altLang="en-US" sz="2800"/>
          </a:p>
        </p:txBody>
      </p:sp>
      <p:sp>
        <p:nvSpPr>
          <p:cNvPr id="5" name="Rectangle 3"/>
          <p:cNvSpPr>
            <a:spLocks noChangeArrowheads="1"/>
          </p:cNvSpPr>
          <p:nvPr/>
        </p:nvSpPr>
        <p:spPr bwMode="auto">
          <a:xfrm>
            <a:off x="695325" y="2997200"/>
            <a:ext cx="7926388"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64" tIns="52234" rIns="104464" bIns="52234">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0000"/>
              </a:buClr>
              <a:buFontTx/>
              <a:buChar char="•"/>
            </a:pPr>
            <a:r>
              <a:rPr lang="zh-CN" altLang="en-US" sz="2800"/>
              <a:t> 电信营销大数据决策支持系统</a:t>
            </a:r>
            <a:endParaRPr lang="zh-CN" altLang="en-US" sz="2800"/>
          </a:p>
          <a:p>
            <a:pPr algn="just" eaLnBrk="1" hangingPunct="1">
              <a:lnSpc>
                <a:spcPts val="3500"/>
              </a:lnSpc>
              <a:buClr>
                <a:srgbClr val="FF0000"/>
              </a:buClr>
              <a:buFontTx/>
              <a:buChar char="•"/>
            </a:pPr>
            <a:r>
              <a:rPr lang="zh-CN" altLang="en-US" sz="2800"/>
              <a:t> 证券分析与辅助决策信息系统</a:t>
            </a:r>
            <a:endParaRPr lang="zh-CN" altLang="en-US" sz="2800"/>
          </a:p>
          <a:p>
            <a:pPr algn="just" eaLnBrk="1" hangingPunct="1">
              <a:lnSpc>
                <a:spcPts val="3500"/>
              </a:lnSpc>
              <a:buClr>
                <a:srgbClr val="FF0000"/>
              </a:buClr>
              <a:buFontTx/>
              <a:buChar char="•"/>
            </a:pPr>
            <a:r>
              <a:rPr lang="zh-CN" altLang="en-US" sz="2800"/>
              <a:t> 法定传染病疫情预测系统</a:t>
            </a:r>
            <a:endParaRPr lang="zh-CN" altLang="en-US" sz="2800"/>
          </a:p>
          <a:p>
            <a:pPr algn="just" eaLnBrk="1" hangingPunct="1">
              <a:lnSpc>
                <a:spcPts val="3500"/>
              </a:lnSpc>
              <a:buClr>
                <a:srgbClr val="FF0000"/>
              </a:buClr>
              <a:buFontTx/>
              <a:buChar char="•"/>
            </a:pPr>
            <a:r>
              <a:rPr lang="zh-CN" altLang="en-US" sz="2800"/>
              <a:t> 基于大数据的地震救灾决策支持系统</a:t>
            </a:r>
            <a:endParaRPr lang="zh-CN" altLang="en-US" sz="2800"/>
          </a:p>
          <a:p>
            <a:pPr algn="just" eaLnBrk="1" hangingPunct="1">
              <a:lnSpc>
                <a:spcPts val="3500"/>
              </a:lnSpc>
              <a:buClr>
                <a:srgbClr val="FF0000"/>
              </a:buClr>
              <a:buFontTx/>
              <a:buChar char="•"/>
            </a:pPr>
            <a:r>
              <a:rPr lang="en-US" altLang="zh-CN" sz="2800"/>
              <a:t>…</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9063" y="374650"/>
            <a:ext cx="6664325"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二、数据库系统应用结构</a:t>
            </a:r>
            <a:endParaRPr lang="zh-CN" altLang="en-US" sz="3600">
              <a:solidFill>
                <a:srgbClr val="0033CC"/>
              </a:solidFill>
            </a:endParaRPr>
          </a:p>
        </p:txBody>
      </p:sp>
      <p:sp>
        <p:nvSpPr>
          <p:cNvPr id="63491" name="Rectangle 3"/>
          <p:cNvSpPr>
            <a:spLocks noChangeArrowheads="1"/>
          </p:cNvSpPr>
          <p:nvPr/>
        </p:nvSpPr>
        <p:spPr bwMode="auto">
          <a:xfrm>
            <a:off x="479425" y="1125538"/>
            <a:ext cx="39782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a:t>
            </a:r>
            <a:r>
              <a:rPr lang="zh-CN" altLang="en-US" sz="2800">
                <a:solidFill>
                  <a:srgbClr val="0033CC"/>
                </a:solidFill>
              </a:rPr>
              <a:t>单机用户结构</a:t>
            </a:r>
            <a:endParaRPr lang="zh-CN" altLang="en-US" sz="2800">
              <a:solidFill>
                <a:srgbClr val="0033CC"/>
              </a:solidFill>
            </a:endParaRPr>
          </a:p>
        </p:txBody>
      </p:sp>
      <p:sp>
        <p:nvSpPr>
          <p:cNvPr id="63492" name="Rectangle 4"/>
          <p:cNvSpPr>
            <a:spLocks noChangeArrowheads="1"/>
          </p:cNvSpPr>
          <p:nvPr/>
        </p:nvSpPr>
        <p:spPr bwMode="auto">
          <a:xfrm>
            <a:off x="404813" y="4737100"/>
            <a:ext cx="11236325" cy="9890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0000"/>
                </a:solidFill>
              </a:rPr>
              <a:t>特点</a:t>
            </a:r>
            <a:r>
              <a:rPr lang="en-US" altLang="zh-CN" sz="2800">
                <a:solidFill>
                  <a:srgbClr val="FF0000"/>
                </a:solidFill>
              </a:rPr>
              <a:t>:</a:t>
            </a:r>
            <a:r>
              <a:rPr lang="en-US" altLang="zh-CN" sz="2800"/>
              <a:t> </a:t>
            </a:r>
            <a:r>
              <a:rPr lang="zh-CN" altLang="en-US" sz="2800"/>
              <a:t>在单机用户结构系统中</a:t>
            </a:r>
            <a:r>
              <a:rPr lang="ko-KR" altLang="en-US" sz="2800"/>
              <a:t>，整个数据库</a:t>
            </a:r>
            <a:r>
              <a:rPr lang="zh-CN" altLang="en-US" sz="2800"/>
              <a:t>应用</a:t>
            </a:r>
            <a:r>
              <a:rPr lang="ko-KR" altLang="en-US" sz="2800"/>
              <a:t>系统都装在一台计算机上，</a:t>
            </a:r>
            <a:r>
              <a:rPr lang="zh-CN" altLang="en-US" sz="2800"/>
              <a:t>由一个用户进行访问操作</a:t>
            </a:r>
            <a:r>
              <a:rPr lang="ko-KR" altLang="en-US" sz="2800"/>
              <a:t>，数据不能共享，数据冗余度大。 </a:t>
            </a:r>
            <a:endParaRPr lang="ko-KR" altLang="en-US" sz="2800"/>
          </a:p>
        </p:txBody>
      </p:sp>
      <p:graphicFrame>
        <p:nvGraphicFramePr>
          <p:cNvPr id="63493" name="Object 5"/>
          <p:cNvGraphicFramePr>
            <a:graphicFrameLocks noChangeAspect="1"/>
          </p:cNvGraphicFramePr>
          <p:nvPr/>
        </p:nvGraphicFramePr>
        <p:xfrm>
          <a:off x="2438400" y="2300288"/>
          <a:ext cx="5030788" cy="1911350"/>
        </p:xfrm>
        <a:graphic>
          <a:graphicData uri="http://schemas.openxmlformats.org/presentationml/2006/ole">
            <mc:AlternateContent xmlns:mc="http://schemas.openxmlformats.org/markup-compatibility/2006">
              <mc:Choice xmlns:v="urn:schemas-microsoft-com:vml" Requires="v">
                <p:oleObj spid="_x0000_s68617" name="" r:id="rId1" imgW="3035300" imgH="1346200" progId="Visio.Drawing.11">
                  <p:embed/>
                </p:oleObj>
              </mc:Choice>
              <mc:Fallback>
                <p:oleObj name="" r:id="rId1" imgW="3035300" imgH="1346200" progId="Visio.Drawing.11">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00288"/>
                        <a:ext cx="5030788" cy="191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260350" y="371475"/>
            <a:ext cx="3978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 </a:t>
            </a:r>
            <a:r>
              <a:rPr lang="zh-CN" altLang="en-US" sz="2800">
                <a:solidFill>
                  <a:srgbClr val="0033CC"/>
                </a:solidFill>
              </a:rPr>
              <a:t>集中式结构 </a:t>
            </a:r>
            <a:endParaRPr lang="zh-CN" altLang="en-US" sz="2800">
              <a:solidFill>
                <a:srgbClr val="0033CC"/>
              </a:solidFill>
            </a:endParaRPr>
          </a:p>
        </p:txBody>
      </p:sp>
      <p:sp>
        <p:nvSpPr>
          <p:cNvPr id="64515" name="Rectangle 3"/>
          <p:cNvSpPr>
            <a:spLocks noChangeArrowheads="1"/>
          </p:cNvSpPr>
          <p:nvPr/>
        </p:nvSpPr>
        <p:spPr bwMode="auto">
          <a:xfrm>
            <a:off x="436563" y="4051300"/>
            <a:ext cx="11495087" cy="14382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0000"/>
                </a:solidFill>
              </a:rPr>
              <a:t>特点</a:t>
            </a:r>
            <a:r>
              <a:rPr lang="en-US" altLang="zh-CN" sz="2800">
                <a:solidFill>
                  <a:srgbClr val="FF0000"/>
                </a:solidFill>
              </a:rPr>
              <a:t>: </a:t>
            </a:r>
            <a:r>
              <a:rPr lang="zh-CN" altLang="zh-CN" sz="2800"/>
              <a:t>数据库系统的应用程序、</a:t>
            </a:r>
            <a:r>
              <a:rPr lang="en-US" altLang="zh-CN" sz="2800"/>
              <a:t>DBMS</a:t>
            </a:r>
            <a:r>
              <a:rPr lang="zh-CN" altLang="zh-CN" sz="2800"/>
              <a:t>、数据，都部署在同一服务器上运行，多个用户</a:t>
            </a:r>
            <a:r>
              <a:rPr lang="zh-CN" altLang="en-US" sz="2800"/>
              <a:t>使用自己的计算机终端</a:t>
            </a:r>
            <a:r>
              <a:rPr lang="zh-CN" altLang="zh-CN" sz="2800"/>
              <a:t>网络连接服务器</a:t>
            </a:r>
            <a:r>
              <a:rPr lang="zh-CN" altLang="en-US" sz="2800"/>
              <a:t>，</a:t>
            </a:r>
            <a:r>
              <a:rPr lang="zh-CN" altLang="zh-CN" sz="2800"/>
              <a:t>并可实现共享</a:t>
            </a:r>
            <a:r>
              <a:rPr lang="zh-CN" altLang="en-US" sz="2800"/>
              <a:t>访问</a:t>
            </a:r>
            <a:r>
              <a:rPr lang="zh-CN" altLang="zh-CN" sz="2800"/>
              <a:t>数据</a:t>
            </a:r>
            <a:r>
              <a:rPr lang="zh-CN" altLang="en-US" sz="2800"/>
              <a:t>库</a:t>
            </a:r>
            <a:r>
              <a:rPr lang="zh-CN" altLang="zh-CN" sz="2800"/>
              <a:t>。</a:t>
            </a:r>
            <a:endParaRPr lang="ko-KR" altLang="en-US" sz="2800"/>
          </a:p>
        </p:txBody>
      </p:sp>
      <p:sp>
        <p:nvSpPr>
          <p:cNvPr id="64516" name="Rectangle 4"/>
          <p:cNvSpPr>
            <a:spLocks noChangeArrowheads="1"/>
          </p:cNvSpPr>
          <p:nvPr/>
        </p:nvSpPr>
        <p:spPr bwMode="auto">
          <a:xfrm>
            <a:off x="436563" y="5518150"/>
            <a:ext cx="11495087" cy="9890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0000"/>
                </a:solidFill>
              </a:rPr>
              <a:t>优缺点</a:t>
            </a:r>
            <a:r>
              <a:rPr lang="en-US" altLang="zh-CN" sz="2800">
                <a:solidFill>
                  <a:srgbClr val="FF0000"/>
                </a:solidFill>
              </a:rPr>
              <a:t>: </a:t>
            </a:r>
            <a:r>
              <a:rPr lang="zh-CN" altLang="zh-CN" sz="2800"/>
              <a:t>结构简单，易于维护，但是当终端用户增加到一定数量后，服务器</a:t>
            </a:r>
            <a:r>
              <a:rPr lang="zh-CN" altLang="en-US" sz="2800"/>
              <a:t>及</a:t>
            </a:r>
            <a:r>
              <a:rPr lang="zh-CN" altLang="zh-CN" sz="2800"/>
              <a:t>网络将成为数据存取访问的瓶颈，使系统的性能大大地降低。</a:t>
            </a:r>
            <a:endParaRPr lang="ko-KR" altLang="en-US" sz="2800"/>
          </a:p>
        </p:txBody>
      </p:sp>
      <p:sp>
        <p:nvSpPr>
          <p:cNvPr id="69637" name="Rectangle 8"/>
          <p:cNvSpPr>
            <a:spLocks noChangeArrowheads="1"/>
          </p:cNvSpPr>
          <p:nvPr/>
        </p:nvSpPr>
        <p:spPr bwMode="auto">
          <a:xfrm>
            <a:off x="3792538" y="1412875"/>
            <a:ext cx="12192000" cy="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endParaRPr lang="zh-CN" altLang="en-US"/>
          </a:p>
        </p:txBody>
      </p:sp>
      <p:graphicFrame>
        <p:nvGraphicFramePr>
          <p:cNvPr id="3" name="对象 2"/>
          <p:cNvGraphicFramePr>
            <a:graphicFrameLocks noChangeAspect="1"/>
          </p:cNvGraphicFramePr>
          <p:nvPr/>
        </p:nvGraphicFramePr>
        <p:xfrm>
          <a:off x="2279650" y="1195388"/>
          <a:ext cx="5832475" cy="2584450"/>
        </p:xfrm>
        <a:graphic>
          <a:graphicData uri="http://schemas.openxmlformats.org/presentationml/2006/ole">
            <mc:AlternateContent xmlns:mc="http://schemas.openxmlformats.org/markup-compatibility/2006">
              <mc:Choice xmlns:v="urn:schemas-microsoft-com:vml" Requires="v">
                <p:oleObj spid="_x0000_s69642" name="Visio" r:id="rId1" imgW="3683000" imgH="2133600" progId="Visio.Drawing.11">
                  <p:embed/>
                </p:oleObj>
              </mc:Choice>
              <mc:Fallback>
                <p:oleObj name="Visio" r:id="rId1" imgW="3683000" imgH="21336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0" y="1195388"/>
                        <a:ext cx="5832475"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6451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74638" y="371475"/>
            <a:ext cx="3978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 </a:t>
            </a:r>
            <a:r>
              <a:rPr lang="zh-CN" altLang="en-US" sz="2800">
                <a:solidFill>
                  <a:srgbClr val="0033CC"/>
                </a:solidFill>
              </a:rPr>
              <a:t>客户</a:t>
            </a:r>
            <a:r>
              <a:rPr lang="en-US" altLang="zh-CN" sz="2800">
                <a:solidFill>
                  <a:srgbClr val="0033CC"/>
                </a:solidFill>
              </a:rPr>
              <a:t>/</a:t>
            </a:r>
            <a:r>
              <a:rPr lang="zh-CN" altLang="en-US" sz="2800">
                <a:solidFill>
                  <a:srgbClr val="0033CC"/>
                </a:solidFill>
              </a:rPr>
              <a:t>服务器结构 </a:t>
            </a:r>
            <a:endParaRPr lang="zh-CN" altLang="en-US" sz="2800">
              <a:solidFill>
                <a:srgbClr val="0033CC"/>
              </a:solidFill>
            </a:endParaRPr>
          </a:p>
        </p:txBody>
      </p:sp>
      <p:sp>
        <p:nvSpPr>
          <p:cNvPr id="65540" name="Rectangle 4"/>
          <p:cNvSpPr>
            <a:spLocks noChangeArrowheads="1"/>
          </p:cNvSpPr>
          <p:nvPr/>
        </p:nvSpPr>
        <p:spPr bwMode="auto">
          <a:xfrm>
            <a:off x="174625" y="4365625"/>
            <a:ext cx="11869738" cy="9890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3300"/>
                </a:solidFill>
              </a:rPr>
              <a:t>特点</a:t>
            </a:r>
            <a:r>
              <a:rPr lang="en-US" altLang="zh-CN" sz="2800">
                <a:solidFill>
                  <a:srgbClr val="FF3300"/>
                </a:solidFill>
              </a:rPr>
              <a:t>:</a:t>
            </a:r>
            <a:r>
              <a:rPr lang="zh-CN" altLang="zh-CN" sz="2800"/>
              <a:t>数据库应用系统的数据集中</a:t>
            </a:r>
            <a:r>
              <a:rPr lang="zh-CN" altLang="en-US" sz="2800"/>
              <a:t>在数据库服务器</a:t>
            </a:r>
            <a:r>
              <a:rPr lang="zh-CN" altLang="zh-CN" sz="2800"/>
              <a:t>管理、应用分布</a:t>
            </a:r>
            <a:r>
              <a:rPr lang="zh-CN" altLang="en-US" sz="2800"/>
              <a:t>客户机</a:t>
            </a:r>
            <a:r>
              <a:rPr lang="zh-CN" altLang="zh-CN" sz="2800"/>
              <a:t>处理。客户端应用程序通过网络并发访问数据库服务器中的数据库。</a:t>
            </a:r>
            <a:endParaRPr lang="ko-KR" altLang="en-US" sz="2800"/>
          </a:p>
        </p:txBody>
      </p:sp>
      <p:sp>
        <p:nvSpPr>
          <p:cNvPr id="7" name="Rectangle 3"/>
          <p:cNvSpPr>
            <a:spLocks noChangeArrowheads="1"/>
          </p:cNvSpPr>
          <p:nvPr/>
        </p:nvSpPr>
        <p:spPr bwMode="auto">
          <a:xfrm>
            <a:off x="138113" y="5375275"/>
            <a:ext cx="11906250" cy="143827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3300"/>
                </a:solidFill>
              </a:rPr>
              <a:t>优缺点</a:t>
            </a:r>
            <a:r>
              <a:rPr lang="en-US" altLang="zh-CN" sz="2800">
                <a:solidFill>
                  <a:srgbClr val="FF3300"/>
                </a:solidFill>
              </a:rPr>
              <a:t>:</a:t>
            </a:r>
            <a:r>
              <a:rPr lang="zh-CN" altLang="en-US" sz="2800"/>
              <a:t>在客户</a:t>
            </a:r>
            <a:r>
              <a:rPr lang="en-US" altLang="zh-CN" sz="2800"/>
              <a:t>/</a:t>
            </a:r>
            <a:r>
              <a:rPr lang="zh-CN" altLang="en-US" sz="2800"/>
              <a:t>服务器结构系统中，客户机程序与数据库服务器分工进行数据处理，提高了系统的负载分担能力，</a:t>
            </a:r>
            <a:r>
              <a:rPr lang="zh-CN" altLang="zh-CN" sz="2800"/>
              <a:t>但仍会因大量客户端并发访问数据库服务器，导致系统性能瓶颈。</a:t>
            </a:r>
            <a:endParaRPr lang="ko-KR" altLang="en-US" sz="2800"/>
          </a:p>
        </p:txBody>
      </p:sp>
      <p:sp>
        <p:nvSpPr>
          <p:cNvPr id="70661" name="Rectangle 9"/>
          <p:cNvSpPr>
            <a:spLocks noChangeArrowheads="1"/>
          </p:cNvSpPr>
          <p:nvPr/>
        </p:nvSpPr>
        <p:spPr bwMode="auto">
          <a:xfrm>
            <a:off x="3287713" y="1773238"/>
            <a:ext cx="12192000" cy="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endParaRPr lang="zh-CN" altLang="en-US"/>
          </a:p>
        </p:txBody>
      </p:sp>
      <p:graphicFrame>
        <p:nvGraphicFramePr>
          <p:cNvPr id="3" name="对象 2"/>
          <p:cNvGraphicFramePr>
            <a:graphicFrameLocks noChangeAspect="1"/>
          </p:cNvGraphicFramePr>
          <p:nvPr/>
        </p:nvGraphicFramePr>
        <p:xfrm>
          <a:off x="1847850" y="1196975"/>
          <a:ext cx="8064500" cy="3168650"/>
        </p:xfrm>
        <a:graphic>
          <a:graphicData uri="http://schemas.openxmlformats.org/presentationml/2006/ole">
            <mc:AlternateContent xmlns:mc="http://schemas.openxmlformats.org/markup-compatibility/2006">
              <mc:Choice xmlns:v="urn:schemas-microsoft-com:vml" Requires="v">
                <p:oleObj spid="_x0000_s70666" name="Visio" r:id="rId1" imgW="3835400" imgH="2476500" progId="Visio.Drawing.11">
                  <p:embed/>
                </p:oleObj>
              </mc:Choice>
              <mc:Fallback>
                <p:oleObj name="Visio" r:id="rId1" imgW="3835400" imgH="24765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1196975"/>
                        <a:ext cx="80645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P spid="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92088" y="428625"/>
            <a:ext cx="3978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4. </a:t>
            </a:r>
            <a:r>
              <a:rPr lang="zh-CN" altLang="en-US" sz="2800">
                <a:solidFill>
                  <a:srgbClr val="0033CC"/>
                </a:solidFill>
              </a:rPr>
              <a:t>分布式结构 </a:t>
            </a:r>
            <a:endParaRPr lang="zh-CN" altLang="en-US" sz="2800">
              <a:solidFill>
                <a:srgbClr val="0033CC"/>
              </a:solidFill>
            </a:endParaRPr>
          </a:p>
        </p:txBody>
      </p:sp>
      <p:sp>
        <p:nvSpPr>
          <p:cNvPr id="66565" name="Rectangle 5"/>
          <p:cNvSpPr>
            <a:spLocks noChangeArrowheads="1"/>
          </p:cNvSpPr>
          <p:nvPr/>
        </p:nvSpPr>
        <p:spPr bwMode="auto">
          <a:xfrm>
            <a:off x="436563" y="4508500"/>
            <a:ext cx="11491912" cy="23368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0000"/>
                </a:solidFill>
              </a:rPr>
              <a:t>特点：</a:t>
            </a:r>
            <a:r>
              <a:rPr lang="zh-CN" altLang="zh-CN" sz="2800"/>
              <a:t>分布式</a:t>
            </a:r>
            <a:r>
              <a:rPr lang="zh-CN" altLang="en-US" sz="2800"/>
              <a:t>结构的</a:t>
            </a:r>
            <a:r>
              <a:rPr lang="zh-CN" altLang="zh-CN" sz="2800"/>
              <a:t>数据库系统既实现数据分布，又实现处理分布。分布式数据库系统的各服务器结点数据库在逻辑上是一个整体，但物理分布在计算机网络的不同服务器结点上运行。每个数据库服务器可通过网络既支持多个本地客户机访问，也支持远程客户机访问。网络中的每一个数据库服务器都可以独立地存取与处理数据，并执行全局应用</a:t>
            </a:r>
            <a:r>
              <a:rPr lang="zh-CN" altLang="en-US" sz="2800"/>
              <a:t>。</a:t>
            </a:r>
            <a:r>
              <a:rPr lang="ko-KR" altLang="en-US" sz="2800"/>
              <a:t> </a:t>
            </a:r>
            <a:endParaRPr lang="ko-KR" altLang="en-US" sz="2800"/>
          </a:p>
        </p:txBody>
      </p:sp>
      <p:sp>
        <p:nvSpPr>
          <p:cNvPr id="71684" name="Rectangle 6"/>
          <p:cNvSpPr>
            <a:spLocks noChangeArrowheads="1"/>
          </p:cNvSpPr>
          <p:nvPr/>
        </p:nvSpPr>
        <p:spPr bwMode="auto">
          <a:xfrm>
            <a:off x="2495550" y="1125538"/>
            <a:ext cx="12192000" cy="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endParaRPr lang="zh-CN" altLang="en-US"/>
          </a:p>
        </p:txBody>
      </p:sp>
      <p:graphicFrame>
        <p:nvGraphicFramePr>
          <p:cNvPr id="3" name="对象 2"/>
          <p:cNvGraphicFramePr>
            <a:graphicFrameLocks noChangeAspect="1"/>
          </p:cNvGraphicFramePr>
          <p:nvPr/>
        </p:nvGraphicFramePr>
        <p:xfrm>
          <a:off x="2495550" y="981075"/>
          <a:ext cx="7056438" cy="3384550"/>
        </p:xfrm>
        <a:graphic>
          <a:graphicData uri="http://schemas.openxmlformats.org/presentationml/2006/ole">
            <mc:AlternateContent xmlns:mc="http://schemas.openxmlformats.org/markup-compatibility/2006">
              <mc:Choice xmlns:v="urn:schemas-microsoft-com:vml" Requires="v">
                <p:oleObj spid="_x0000_s71689" name="Visio" r:id="rId1" imgW="5118100" imgH="3543300" progId="Visio.Drawing.11">
                  <p:embed/>
                </p:oleObj>
              </mc:Choice>
              <mc:Fallback>
                <p:oleObj name="Visio" r:id="rId1" imgW="5118100" imgH="3543300" progId="Visio.Drawing.11">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981075"/>
                        <a:ext cx="705643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5"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BAADE341-9A65-4057-8B17-3941A377D602}" type="slidenum">
              <a:rPr lang="en-US" altLang="zh-CN"/>
            </a:fld>
            <a:endParaRPr lang="en-US" altLang="zh-CN"/>
          </a:p>
        </p:txBody>
      </p:sp>
      <p:sp>
        <p:nvSpPr>
          <p:cNvPr id="13315"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l"/>
            <a:r>
              <a:rPr lang="zh-CN" altLang="en-US"/>
              <a:t>四个基本概念</a:t>
            </a:r>
            <a:endParaRPr lang="zh-CN" altLang="en-US" sz="5500">
              <a:latin typeface="宋体" panose="02010600030101010101" pitchFamily="2" charset="-122"/>
            </a:endParaRPr>
          </a:p>
        </p:txBody>
      </p:sp>
      <p:sp>
        <p:nvSpPr>
          <p:cNvPr id="13316" name="Rectangle 3"/>
          <p:cNvSpPr>
            <a:spLocks noGrp="1" noChangeArrowheads="1"/>
          </p:cNvSpPr>
          <p:nvPr>
            <p:ph type="body" idx="1"/>
          </p:nvPr>
        </p:nvSpPr>
        <p:spPr bwMode="auto">
          <a:xfrm>
            <a:off x="3086100" y="1600200"/>
            <a:ext cx="6094413"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0000"/>
              </a:lnSpc>
            </a:pPr>
            <a:r>
              <a:rPr lang="zh-CN" altLang="en-US">
                <a:latin typeface="宋体" panose="02010600030101010101" pitchFamily="2" charset="-122"/>
              </a:rPr>
              <a:t>数据</a:t>
            </a:r>
            <a:r>
              <a:rPr lang="en-US" altLang="zh-CN">
                <a:latin typeface="宋体" panose="02010600030101010101" pitchFamily="2" charset="-122"/>
              </a:rPr>
              <a:t>(Data)</a:t>
            </a:r>
            <a:endParaRPr lang="en-US" altLang="zh-CN">
              <a:latin typeface="宋体" panose="02010600030101010101" pitchFamily="2" charset="-122"/>
            </a:endParaRPr>
          </a:p>
          <a:p>
            <a:pPr>
              <a:lnSpc>
                <a:spcPct val="110000"/>
              </a:lnSpc>
            </a:pPr>
            <a:r>
              <a:rPr lang="zh-CN" altLang="en-US">
                <a:latin typeface="宋体" panose="02010600030101010101" pitchFamily="2" charset="-122"/>
              </a:rPr>
              <a:t>数据库</a:t>
            </a:r>
            <a:r>
              <a:rPr lang="en-US" altLang="zh-CN">
                <a:latin typeface="宋体" panose="02010600030101010101" pitchFamily="2" charset="-122"/>
              </a:rPr>
              <a:t>(Database)</a:t>
            </a:r>
            <a:endParaRPr lang="en-US" altLang="zh-CN">
              <a:latin typeface="宋体" panose="02010600030101010101" pitchFamily="2" charset="-122"/>
            </a:endParaRPr>
          </a:p>
          <a:p>
            <a:pPr>
              <a:lnSpc>
                <a:spcPct val="110000"/>
              </a:lnSpc>
            </a:pPr>
            <a:r>
              <a:rPr lang="zh-CN" altLang="en-US">
                <a:latin typeface="宋体" panose="02010600030101010101" pitchFamily="2" charset="-122"/>
              </a:rPr>
              <a:t>数据库管理系统</a:t>
            </a:r>
            <a:r>
              <a:rPr lang="en-US" altLang="zh-CN">
                <a:latin typeface="宋体" panose="02010600030101010101" pitchFamily="2" charset="-122"/>
              </a:rPr>
              <a:t>(DBMS)</a:t>
            </a:r>
            <a:endParaRPr lang="en-US" altLang="zh-CN">
              <a:latin typeface="宋体" panose="02010600030101010101" pitchFamily="2" charset="-122"/>
            </a:endParaRPr>
          </a:p>
          <a:p>
            <a:pPr>
              <a:lnSpc>
                <a:spcPct val="110000"/>
              </a:lnSpc>
            </a:pPr>
            <a:r>
              <a:rPr lang="zh-CN" altLang="en-US">
                <a:latin typeface="宋体" panose="02010600030101010101" pitchFamily="2" charset="-122"/>
              </a:rPr>
              <a:t>数据库系统</a:t>
            </a:r>
            <a:r>
              <a:rPr lang="en-US" altLang="zh-CN">
                <a:latin typeface="宋体" panose="02010600030101010101" pitchFamily="2" charset="-122"/>
              </a:rPr>
              <a:t>(DBS)</a:t>
            </a:r>
            <a:endParaRPr lang="en-US" altLang="zh-CN">
              <a:latin typeface="宋体" panose="02010600030101010101" pitchFamily="2"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ChangeArrowheads="1"/>
          </p:cNvSpPr>
          <p:nvPr/>
        </p:nvSpPr>
        <p:spPr bwMode="auto">
          <a:xfrm>
            <a:off x="334963" y="369888"/>
            <a:ext cx="11409362" cy="143986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en-US" sz="2800">
                <a:solidFill>
                  <a:srgbClr val="FF0000"/>
                </a:solidFill>
              </a:rPr>
              <a:t>优缺点</a:t>
            </a:r>
            <a:r>
              <a:rPr lang="en-US" altLang="zh-CN" sz="2800">
                <a:solidFill>
                  <a:srgbClr val="FF0000"/>
                </a:solidFill>
              </a:rPr>
              <a:t>:</a:t>
            </a:r>
            <a:r>
              <a:rPr lang="zh-CN" altLang="en-US" sz="2800"/>
              <a:t>分布式结构数据库系统适合</a:t>
            </a:r>
            <a:r>
              <a:rPr lang="zh-CN" altLang="zh-CN" sz="2800"/>
              <a:t>跨地区的大型机构及企业等组织对数据库应用的需求，</a:t>
            </a:r>
            <a:r>
              <a:rPr lang="zh-CN" altLang="en-US" sz="2800"/>
              <a:t>其处理性能强，</a:t>
            </a:r>
            <a:r>
              <a:rPr lang="zh-CN" altLang="zh-CN" sz="2800"/>
              <a:t>但数据库的分布处理与维护有一定的开销与技术难度</a:t>
            </a:r>
            <a:r>
              <a:rPr lang="zh-CN" altLang="en-US" sz="2800"/>
              <a:t>。</a:t>
            </a:r>
            <a:endParaRPr lang="ko-KR" altLang="en-US" sz="28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92088" y="458788"/>
            <a:ext cx="6664325"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三、数据库应用系统生命周期</a:t>
            </a:r>
            <a:endParaRPr lang="zh-CN" altLang="en-US" sz="3600">
              <a:solidFill>
                <a:srgbClr val="0033CC"/>
              </a:solidFill>
            </a:endParaRPr>
          </a:p>
        </p:txBody>
      </p:sp>
      <p:sp>
        <p:nvSpPr>
          <p:cNvPr id="63491" name="Rectangle 3"/>
          <p:cNvSpPr>
            <a:spLocks noChangeArrowheads="1"/>
          </p:cNvSpPr>
          <p:nvPr/>
        </p:nvSpPr>
        <p:spPr bwMode="auto">
          <a:xfrm>
            <a:off x="388938" y="1277938"/>
            <a:ext cx="39782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 </a:t>
            </a:r>
            <a:r>
              <a:rPr lang="zh-CN" altLang="en-US" sz="2800">
                <a:solidFill>
                  <a:srgbClr val="0033CC"/>
                </a:solidFill>
              </a:rPr>
              <a:t>需求分析</a:t>
            </a:r>
            <a:endParaRPr lang="zh-CN" altLang="en-US" sz="2800">
              <a:solidFill>
                <a:srgbClr val="0033CC"/>
              </a:solidFill>
            </a:endParaRPr>
          </a:p>
        </p:txBody>
      </p:sp>
      <p:sp>
        <p:nvSpPr>
          <p:cNvPr id="63492" name="Rectangle 4"/>
          <p:cNvSpPr>
            <a:spLocks noChangeArrowheads="1"/>
          </p:cNvSpPr>
          <p:nvPr/>
        </p:nvSpPr>
        <p:spPr bwMode="auto">
          <a:xfrm>
            <a:off x="479425" y="1925638"/>
            <a:ext cx="11520488" cy="989012"/>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zh-CN" sz="2800"/>
              <a:t>系统分析人员与用户交流，</a:t>
            </a:r>
            <a:r>
              <a:rPr lang="zh-CN" altLang="en-US" sz="2800"/>
              <a:t>利用软件</a:t>
            </a:r>
            <a:r>
              <a:rPr lang="zh-CN" altLang="zh-CN" sz="2800"/>
              <a:t>工程方法获取系统</a:t>
            </a:r>
            <a:r>
              <a:rPr lang="zh-CN" altLang="en-US" sz="2800"/>
              <a:t>数据</a:t>
            </a:r>
            <a:r>
              <a:rPr lang="zh-CN" altLang="zh-CN" sz="2800"/>
              <a:t>需求信息，并</a:t>
            </a:r>
            <a:r>
              <a:rPr lang="zh-CN" altLang="en-US" sz="2800"/>
              <a:t>采用需求模型定义系统数据组成，及其</a:t>
            </a:r>
            <a:r>
              <a:rPr lang="zh-CN" altLang="zh-CN" sz="2800"/>
              <a:t>数据字典。</a:t>
            </a:r>
            <a:endParaRPr lang="ko-KR" altLang="en-US" sz="2800"/>
          </a:p>
        </p:txBody>
      </p:sp>
      <p:sp>
        <p:nvSpPr>
          <p:cNvPr id="6" name="Rectangle 3"/>
          <p:cNvSpPr>
            <a:spLocks noChangeArrowheads="1"/>
          </p:cNvSpPr>
          <p:nvPr/>
        </p:nvSpPr>
        <p:spPr bwMode="auto">
          <a:xfrm>
            <a:off x="407988" y="3076575"/>
            <a:ext cx="499268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 </a:t>
            </a:r>
            <a:r>
              <a:rPr lang="zh-CN" altLang="en-US" sz="2800">
                <a:solidFill>
                  <a:srgbClr val="0033CC"/>
                </a:solidFill>
              </a:rPr>
              <a:t>系统设计</a:t>
            </a:r>
            <a:endParaRPr lang="zh-CN" altLang="en-US" sz="2800">
              <a:solidFill>
                <a:srgbClr val="0033CC"/>
              </a:solidFill>
            </a:endParaRPr>
          </a:p>
        </p:txBody>
      </p:sp>
      <p:sp>
        <p:nvSpPr>
          <p:cNvPr id="7" name="Rectangle 4"/>
          <p:cNvSpPr>
            <a:spLocks noChangeArrowheads="1"/>
          </p:cNvSpPr>
          <p:nvPr/>
        </p:nvSpPr>
        <p:spPr bwMode="auto">
          <a:xfrm>
            <a:off x="550863" y="3879850"/>
            <a:ext cx="11641137" cy="9890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zh-CN" sz="2800"/>
              <a:t>系统</a:t>
            </a:r>
            <a:r>
              <a:rPr lang="zh-CN" altLang="en-US" sz="2800"/>
              <a:t>设计人员根据系统功能和性能需求</a:t>
            </a:r>
            <a:r>
              <a:rPr lang="zh-CN" altLang="zh-CN" sz="2800"/>
              <a:t>，</a:t>
            </a:r>
            <a:r>
              <a:rPr lang="zh-CN" altLang="en-US" sz="2800"/>
              <a:t>对系统数据库进行设计，包括系统概念数据模型、系统逻辑数据模型和系统物理数据模型设计</a:t>
            </a:r>
            <a:r>
              <a:rPr lang="zh-CN" altLang="zh-CN" sz="2800"/>
              <a:t>。</a:t>
            </a:r>
            <a:endParaRPr lang="ko-KR" altLang="en-US" sz="2800"/>
          </a:p>
        </p:txBody>
      </p:sp>
      <p:sp>
        <p:nvSpPr>
          <p:cNvPr id="8" name="Rectangle 3"/>
          <p:cNvSpPr>
            <a:spLocks noChangeArrowheads="1"/>
          </p:cNvSpPr>
          <p:nvPr/>
        </p:nvSpPr>
        <p:spPr bwMode="auto">
          <a:xfrm>
            <a:off x="479425" y="4941888"/>
            <a:ext cx="499427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 </a:t>
            </a:r>
            <a:r>
              <a:rPr lang="zh-CN" altLang="en-US" sz="2800">
                <a:solidFill>
                  <a:srgbClr val="0033CC"/>
                </a:solidFill>
              </a:rPr>
              <a:t>系统实现</a:t>
            </a:r>
            <a:endParaRPr lang="zh-CN" altLang="en-US" sz="2800">
              <a:solidFill>
                <a:srgbClr val="0033CC"/>
              </a:solidFill>
            </a:endParaRPr>
          </a:p>
        </p:txBody>
      </p:sp>
      <p:sp>
        <p:nvSpPr>
          <p:cNvPr id="9" name="Rectangle 4"/>
          <p:cNvSpPr>
            <a:spLocks noChangeArrowheads="1"/>
          </p:cNvSpPr>
          <p:nvPr/>
        </p:nvSpPr>
        <p:spPr bwMode="auto">
          <a:xfrm>
            <a:off x="612775" y="5619750"/>
            <a:ext cx="11387138" cy="928688"/>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zh-CN" sz="2800"/>
              <a:t>按照系统设计方案进行数据库创建与应用编程实现，主要包括</a:t>
            </a:r>
            <a:r>
              <a:rPr lang="en-US" altLang="zh-CN" sz="2800"/>
              <a:t>DBMS</a:t>
            </a:r>
            <a:r>
              <a:rPr lang="zh-CN" altLang="zh-CN" sz="2800"/>
              <a:t>安装部署、数据库创建、数据对象创建、应用编程实现等方面的工作。</a:t>
            </a:r>
            <a:endParaRPr lang="ko-KR"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P spid="63492" grpId="0"/>
      <p:bldP spid="6" grpId="0"/>
      <p:bldP spid="7" grpId="0"/>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ChangeArrowheads="1"/>
          </p:cNvSpPr>
          <p:nvPr/>
        </p:nvSpPr>
        <p:spPr bwMode="auto">
          <a:xfrm>
            <a:off x="404813" y="476250"/>
            <a:ext cx="39782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4. </a:t>
            </a:r>
            <a:r>
              <a:rPr lang="zh-CN" altLang="en-US" sz="2800">
                <a:solidFill>
                  <a:srgbClr val="0033CC"/>
                </a:solidFill>
              </a:rPr>
              <a:t>系统测试</a:t>
            </a:r>
            <a:endParaRPr lang="zh-CN" altLang="en-US" sz="2800">
              <a:solidFill>
                <a:srgbClr val="0033CC"/>
              </a:solidFill>
            </a:endParaRPr>
          </a:p>
        </p:txBody>
      </p:sp>
      <p:sp>
        <p:nvSpPr>
          <p:cNvPr id="63492" name="Rectangle 4"/>
          <p:cNvSpPr>
            <a:spLocks noChangeArrowheads="1"/>
          </p:cNvSpPr>
          <p:nvPr/>
        </p:nvSpPr>
        <p:spPr bwMode="auto">
          <a:xfrm>
            <a:off x="827088" y="1050925"/>
            <a:ext cx="11142662" cy="9906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zh-CN" sz="2800"/>
              <a:t>系统</a:t>
            </a:r>
            <a:r>
              <a:rPr lang="zh-CN" altLang="en-US" sz="2800"/>
              <a:t>测试</a:t>
            </a:r>
            <a:r>
              <a:rPr lang="zh-CN" altLang="zh-CN" sz="2800"/>
              <a:t>人员</a:t>
            </a:r>
            <a:r>
              <a:rPr lang="zh-CN" altLang="en-US" sz="2800"/>
              <a:t>将测试数据上载到数据库中，对数据库对象进行测试操作访问，实现数据库功能和性能测试</a:t>
            </a:r>
            <a:r>
              <a:rPr lang="zh-CN" altLang="zh-CN" sz="2800"/>
              <a:t>。</a:t>
            </a:r>
            <a:endParaRPr lang="ko-KR" altLang="en-US" sz="2800"/>
          </a:p>
        </p:txBody>
      </p:sp>
      <p:sp>
        <p:nvSpPr>
          <p:cNvPr id="6" name="Rectangle 3"/>
          <p:cNvSpPr>
            <a:spLocks noChangeArrowheads="1"/>
          </p:cNvSpPr>
          <p:nvPr/>
        </p:nvSpPr>
        <p:spPr bwMode="auto">
          <a:xfrm>
            <a:off x="436563" y="2157413"/>
            <a:ext cx="49911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5. </a:t>
            </a:r>
            <a:r>
              <a:rPr lang="zh-CN" altLang="en-US" sz="2800">
                <a:solidFill>
                  <a:srgbClr val="0033CC"/>
                </a:solidFill>
              </a:rPr>
              <a:t>系统运行与维护</a:t>
            </a:r>
            <a:endParaRPr lang="zh-CN" altLang="en-US" sz="2800">
              <a:solidFill>
                <a:srgbClr val="0033CC"/>
              </a:solidFill>
            </a:endParaRPr>
          </a:p>
        </p:txBody>
      </p:sp>
      <p:sp>
        <p:nvSpPr>
          <p:cNvPr id="7" name="Rectangle 4"/>
          <p:cNvSpPr>
            <a:spLocks noChangeArrowheads="1"/>
          </p:cNvSpPr>
          <p:nvPr/>
        </p:nvSpPr>
        <p:spPr bwMode="auto">
          <a:xfrm>
            <a:off x="787400" y="2833688"/>
            <a:ext cx="11163300" cy="9906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latinLnBrk="1">
              <a:lnSpc>
                <a:spcPts val="3500"/>
              </a:lnSpc>
              <a:buClr>
                <a:srgbClr val="FF0000"/>
              </a:buClr>
            </a:pPr>
            <a:r>
              <a:rPr lang="zh-CN" altLang="zh-CN" sz="2800"/>
              <a:t>系统</a:t>
            </a:r>
            <a:r>
              <a:rPr lang="zh-CN" altLang="en-US" sz="2800"/>
              <a:t>运维人员在信息系统投入运行过程中</a:t>
            </a:r>
            <a:r>
              <a:rPr lang="zh-CN" altLang="zh-CN" sz="2800"/>
              <a:t>，</a:t>
            </a:r>
            <a:r>
              <a:rPr lang="zh-CN" altLang="en-US" sz="2800"/>
              <a:t>对数据库系统进行定期维护和优化，以保证数据库系统正常地、高效地运行。</a:t>
            </a:r>
            <a:endParaRPr lang="ko-KR"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 grpId="0"/>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827213" y="2614613"/>
            <a:ext cx="8882062"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latinLnBrk="1">
              <a:defRPr/>
            </a:pPr>
            <a:r>
              <a:rPr lang="en-US" altLang="zh-CN"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1.4 </a:t>
            </a:r>
            <a:r>
              <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典型数据库管理系统</a:t>
            </a:r>
            <a:endParaRPr lang="zh-CN" altLang="en-US" sz="5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50863" y="5300663"/>
            <a:ext cx="112331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集中式</a:t>
            </a:r>
            <a:r>
              <a:rPr lang="en-US" altLang="zh-CN" sz="2800"/>
              <a:t>DBMS</a:t>
            </a:r>
            <a:r>
              <a:rPr lang="zh-CN" altLang="en-US" sz="2800"/>
              <a:t>——数据库集中部署在单一物理机器中，如</a:t>
            </a:r>
            <a:r>
              <a:rPr lang="en-US" altLang="zh-CN" sz="2800"/>
              <a:t>Access</a:t>
            </a:r>
            <a:endParaRPr lang="zh-CN" altLang="en-US" sz="2800"/>
          </a:p>
          <a:p>
            <a:pPr algn="just" eaLnBrk="1" hangingPunct="1">
              <a:lnSpc>
                <a:spcPts val="3500"/>
              </a:lnSpc>
              <a:buClr>
                <a:srgbClr val="FF3300"/>
              </a:buClr>
              <a:buFontTx/>
              <a:buChar char="•"/>
            </a:pPr>
            <a:r>
              <a:rPr lang="zh-CN" altLang="en-US" sz="2800"/>
              <a:t> 分布式</a:t>
            </a:r>
            <a:r>
              <a:rPr lang="en-US" altLang="zh-CN" sz="2800"/>
              <a:t>DBMS——</a:t>
            </a:r>
            <a:r>
              <a:rPr lang="zh-CN" altLang="en-US" sz="2800"/>
              <a:t>数据库可分布在不同位置物理机器，如</a:t>
            </a:r>
            <a:r>
              <a:rPr lang="en-US" altLang="zh-CN" sz="2800"/>
              <a:t>Oracle Database</a:t>
            </a:r>
            <a:endParaRPr lang="en-US" altLang="zh-CN" sz="2800"/>
          </a:p>
        </p:txBody>
      </p:sp>
      <p:sp>
        <p:nvSpPr>
          <p:cNvPr id="60419" name="Rectangle 3"/>
          <p:cNvSpPr>
            <a:spLocks noChangeArrowheads="1"/>
          </p:cNvSpPr>
          <p:nvPr/>
        </p:nvSpPr>
        <p:spPr bwMode="auto">
          <a:xfrm>
            <a:off x="174625" y="4581525"/>
            <a:ext cx="47466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3.</a:t>
            </a:r>
            <a:r>
              <a:rPr lang="zh-CN" altLang="en-US" sz="2800">
                <a:solidFill>
                  <a:srgbClr val="0033CC"/>
                </a:solidFill>
              </a:rPr>
              <a:t>按系统部署分类</a:t>
            </a:r>
            <a:endParaRPr lang="zh-CN" altLang="en-US" sz="2800">
              <a:solidFill>
                <a:srgbClr val="0033CC"/>
              </a:solidFill>
            </a:endParaRPr>
          </a:p>
        </p:txBody>
      </p:sp>
      <p:sp>
        <p:nvSpPr>
          <p:cNvPr id="9" name="Rectangle 5"/>
          <p:cNvSpPr>
            <a:spLocks noChangeArrowheads="1"/>
          </p:cNvSpPr>
          <p:nvPr/>
        </p:nvSpPr>
        <p:spPr bwMode="auto">
          <a:xfrm>
            <a:off x="522288" y="3500438"/>
            <a:ext cx="10364787" cy="93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单用户</a:t>
            </a:r>
            <a:r>
              <a:rPr lang="en-US" altLang="zh-CN" sz="2800"/>
              <a:t>DBMS</a:t>
            </a:r>
            <a:r>
              <a:rPr lang="zh-CN" altLang="en-US" sz="2800"/>
              <a:t>——仅支持单用户访问，如</a:t>
            </a:r>
            <a:r>
              <a:rPr lang="en-US" altLang="zh-CN" sz="2800"/>
              <a:t>miniSQL</a:t>
            </a:r>
            <a:endParaRPr lang="zh-CN" altLang="en-US" sz="2800"/>
          </a:p>
          <a:p>
            <a:pPr algn="just" eaLnBrk="1" hangingPunct="1">
              <a:lnSpc>
                <a:spcPts val="3500"/>
              </a:lnSpc>
              <a:buClr>
                <a:srgbClr val="FF3300"/>
              </a:buClr>
              <a:buFontTx/>
              <a:buChar char="•"/>
            </a:pPr>
            <a:r>
              <a:rPr lang="zh-CN" altLang="en-US" sz="2800"/>
              <a:t> 多用户</a:t>
            </a:r>
            <a:r>
              <a:rPr lang="en-US" altLang="zh-CN" sz="2800"/>
              <a:t>DBMS</a:t>
            </a:r>
            <a:r>
              <a:rPr lang="zh-CN" altLang="en-US" sz="2800"/>
              <a:t>——可支持多用户并行访问，如</a:t>
            </a:r>
            <a:r>
              <a:rPr lang="en-US" altLang="zh-CN" sz="2800"/>
              <a:t>MySQL</a:t>
            </a:r>
            <a:endParaRPr lang="en-US" altLang="zh-CN" sz="2800"/>
          </a:p>
        </p:txBody>
      </p:sp>
      <p:sp>
        <p:nvSpPr>
          <p:cNvPr id="10" name="Rectangle 6"/>
          <p:cNvSpPr>
            <a:spLocks noChangeArrowheads="1"/>
          </p:cNvSpPr>
          <p:nvPr/>
        </p:nvSpPr>
        <p:spPr bwMode="auto">
          <a:xfrm>
            <a:off x="260350" y="2852738"/>
            <a:ext cx="4746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a:t>
            </a:r>
            <a:r>
              <a:rPr lang="zh-CN" altLang="en-US" sz="2800">
                <a:solidFill>
                  <a:srgbClr val="0033CC"/>
                </a:solidFill>
              </a:rPr>
              <a:t>按用户数分类</a:t>
            </a:r>
            <a:endParaRPr lang="zh-CN" altLang="en-US" sz="2800">
              <a:solidFill>
                <a:srgbClr val="0033CC"/>
              </a:solidFill>
            </a:endParaRPr>
          </a:p>
        </p:txBody>
      </p:sp>
      <p:sp>
        <p:nvSpPr>
          <p:cNvPr id="8" name="Rectangle 5"/>
          <p:cNvSpPr>
            <a:spLocks noChangeArrowheads="1"/>
          </p:cNvSpPr>
          <p:nvPr/>
        </p:nvSpPr>
        <p:spPr bwMode="auto">
          <a:xfrm>
            <a:off x="522288" y="1700213"/>
            <a:ext cx="115506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通用</a:t>
            </a:r>
            <a:r>
              <a:rPr lang="en-US" altLang="zh-CN" sz="2800"/>
              <a:t>DBMS</a:t>
            </a:r>
            <a:r>
              <a:rPr lang="zh-CN" altLang="en-US" sz="2800"/>
              <a:t>——支持公共领域数据库应用，如</a:t>
            </a:r>
            <a:r>
              <a:rPr lang="en-US" altLang="zh-CN" sz="2800"/>
              <a:t>SQL Server</a:t>
            </a:r>
            <a:endParaRPr lang="zh-CN" altLang="en-US" sz="2800"/>
          </a:p>
          <a:p>
            <a:pPr algn="just" eaLnBrk="1" hangingPunct="1">
              <a:lnSpc>
                <a:spcPts val="3500"/>
              </a:lnSpc>
              <a:buClr>
                <a:srgbClr val="FF3300"/>
              </a:buClr>
              <a:buFontTx/>
              <a:buChar char="•"/>
            </a:pPr>
            <a:r>
              <a:rPr lang="zh-CN" altLang="en-US" sz="2800"/>
              <a:t> 专用领域</a:t>
            </a:r>
            <a:r>
              <a:rPr lang="en-US" altLang="zh-CN" sz="2800"/>
              <a:t>DBMS</a:t>
            </a:r>
            <a:r>
              <a:rPr lang="zh-CN" altLang="en-US" sz="2800"/>
              <a:t>——支持专用领域数据库应用，如嵌入式领域的</a:t>
            </a:r>
            <a:r>
              <a:rPr lang="en-US" altLang="zh-CN" sz="2800"/>
              <a:t>SQLite</a:t>
            </a:r>
            <a:endParaRPr lang="en-US" altLang="zh-CN" sz="2800"/>
          </a:p>
        </p:txBody>
      </p:sp>
      <p:sp>
        <p:nvSpPr>
          <p:cNvPr id="11" name="Rectangle 6"/>
          <p:cNvSpPr>
            <a:spLocks noChangeArrowheads="1"/>
          </p:cNvSpPr>
          <p:nvPr/>
        </p:nvSpPr>
        <p:spPr bwMode="auto">
          <a:xfrm>
            <a:off x="260350" y="1125538"/>
            <a:ext cx="47466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a:t>
            </a:r>
            <a:r>
              <a:rPr lang="zh-CN" altLang="en-US" sz="2800">
                <a:solidFill>
                  <a:srgbClr val="0033CC"/>
                </a:solidFill>
              </a:rPr>
              <a:t>按用途分类</a:t>
            </a:r>
            <a:endParaRPr lang="zh-CN" altLang="en-US" sz="2800">
              <a:solidFill>
                <a:srgbClr val="0033CC"/>
              </a:solidFill>
            </a:endParaRPr>
          </a:p>
        </p:txBody>
      </p:sp>
      <p:sp>
        <p:nvSpPr>
          <p:cNvPr id="77832" name="Text Box 2"/>
          <p:cNvSpPr txBox="1">
            <a:spLocks noChangeArrowheads="1"/>
          </p:cNvSpPr>
          <p:nvPr/>
        </p:nvSpPr>
        <p:spPr bwMode="auto">
          <a:xfrm>
            <a:off x="55563" y="333375"/>
            <a:ext cx="666273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一、数据库管理系统类型</a:t>
            </a:r>
            <a:endParaRPr lang="zh-CN" altLang="en-US" sz="36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ox(i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0419"/>
                                        </p:tgtEl>
                                        <p:attrNameLst>
                                          <p:attrName>style.visibility</p:attrName>
                                        </p:attrNameLst>
                                      </p:cBhvr>
                                      <p:to>
                                        <p:strVal val="visible"/>
                                      </p:to>
                                    </p:set>
                                    <p:animEffect transition="in" filter="box(in)">
                                      <p:cBhvr>
                                        <p:cTn id="25" dur="500"/>
                                        <p:tgtEl>
                                          <p:spTgt spid="60419"/>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19" grpId="0" autoUpdateAnimBg="0"/>
      <p:bldP spid="9" grpId="0"/>
      <p:bldP spid="10" grpId="0" autoUpdateAnimBg="0"/>
      <p:bldP spid="8" grpId="0"/>
      <p:bldP spid="1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363538" y="1035050"/>
            <a:ext cx="1184433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桌面级</a:t>
            </a:r>
            <a:r>
              <a:rPr lang="en-US" altLang="zh-CN" sz="2800"/>
              <a:t>DBMS</a:t>
            </a:r>
            <a:r>
              <a:rPr lang="zh-CN" altLang="en-US" sz="2800"/>
              <a:t>——</a:t>
            </a:r>
            <a:r>
              <a:rPr lang="zh-CN" altLang="zh-CN" sz="2800"/>
              <a:t>适用于微小型的信息服务应用</a:t>
            </a:r>
            <a:r>
              <a:rPr lang="zh-CN" altLang="en-US" sz="2800"/>
              <a:t>，如</a:t>
            </a:r>
            <a:r>
              <a:rPr lang="en-US" altLang="zh-CN" sz="2800"/>
              <a:t>Access</a:t>
            </a:r>
            <a:r>
              <a:rPr lang="zh-CN" altLang="en-US" sz="2800"/>
              <a:t>、</a:t>
            </a:r>
            <a:r>
              <a:rPr lang="en-US" altLang="zh-CN" sz="2800"/>
              <a:t>SQLite</a:t>
            </a:r>
            <a:r>
              <a:rPr lang="zh-CN" altLang="en-US" sz="2800"/>
              <a:t>等</a:t>
            </a:r>
            <a:endParaRPr lang="en-US" altLang="zh-CN" sz="2800"/>
          </a:p>
          <a:p>
            <a:pPr algn="just" eaLnBrk="1" hangingPunct="1">
              <a:lnSpc>
                <a:spcPts val="3500"/>
              </a:lnSpc>
              <a:buClr>
                <a:srgbClr val="FF3300"/>
              </a:buClr>
              <a:buFontTx/>
              <a:buChar char="•"/>
            </a:pPr>
            <a:r>
              <a:rPr lang="en-US" altLang="zh-CN" sz="2800"/>
              <a:t> </a:t>
            </a:r>
            <a:r>
              <a:rPr lang="zh-CN" altLang="en-US" sz="2800"/>
              <a:t>企业级</a:t>
            </a:r>
            <a:r>
              <a:rPr lang="en-US" altLang="zh-CN" sz="2800"/>
              <a:t>DBMS</a:t>
            </a:r>
            <a:r>
              <a:rPr lang="zh-CN" altLang="en-US" sz="2800"/>
              <a:t>——适用于中大型的企业级应用，如</a:t>
            </a:r>
            <a:r>
              <a:rPr lang="en-US" altLang="zh-CN" sz="2800"/>
              <a:t>DB2</a:t>
            </a:r>
            <a:r>
              <a:rPr lang="zh-CN" altLang="en-US" sz="2800"/>
              <a:t>、</a:t>
            </a:r>
            <a:r>
              <a:rPr lang="en-US" altLang="zh-CN" sz="2800"/>
              <a:t>ORACLE Database</a:t>
            </a:r>
            <a:r>
              <a:rPr lang="zh-CN" altLang="en-US" sz="2800"/>
              <a:t>、</a:t>
            </a:r>
            <a:r>
              <a:rPr lang="en-US" altLang="zh-CN" sz="2800"/>
              <a:t>Sybase ASE</a:t>
            </a:r>
            <a:r>
              <a:rPr lang="zh-CN" altLang="en-US" sz="2800"/>
              <a:t>等</a:t>
            </a:r>
            <a:endParaRPr lang="en-US" altLang="zh-CN" sz="2800"/>
          </a:p>
        </p:txBody>
      </p:sp>
      <p:sp>
        <p:nvSpPr>
          <p:cNvPr id="78851" name="Rectangle 5"/>
          <p:cNvSpPr>
            <a:spLocks noChangeArrowheads="1"/>
          </p:cNvSpPr>
          <p:nvPr/>
        </p:nvSpPr>
        <p:spPr bwMode="auto">
          <a:xfrm>
            <a:off x="174625" y="384175"/>
            <a:ext cx="4746625"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4.</a:t>
            </a:r>
            <a:r>
              <a:rPr lang="zh-CN" altLang="en-US" sz="2800">
                <a:solidFill>
                  <a:srgbClr val="0033CC"/>
                </a:solidFill>
              </a:rPr>
              <a:t>按使用场景分类</a:t>
            </a:r>
            <a:endParaRPr lang="zh-CN" altLang="en-US" sz="2800">
              <a:solidFill>
                <a:srgbClr val="0033CC"/>
              </a:solidFill>
            </a:endParaRPr>
          </a:p>
        </p:txBody>
      </p:sp>
      <p:sp>
        <p:nvSpPr>
          <p:cNvPr id="4" name="Rectangle 4"/>
          <p:cNvSpPr>
            <a:spLocks noChangeArrowheads="1"/>
          </p:cNvSpPr>
          <p:nvPr/>
        </p:nvSpPr>
        <p:spPr bwMode="auto">
          <a:xfrm>
            <a:off x="363538" y="3443288"/>
            <a:ext cx="11844337"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产品</a:t>
            </a:r>
            <a:r>
              <a:rPr lang="en-US" altLang="zh-CN" sz="2800"/>
              <a:t>DBMS</a:t>
            </a:r>
            <a:r>
              <a:rPr lang="zh-CN" altLang="en-US" sz="2800"/>
              <a:t>——数据库厂商拥有版权的数据库软件，如</a:t>
            </a:r>
            <a:r>
              <a:rPr lang="en-US" altLang="zh-CN" sz="2800"/>
              <a:t>SQL Server</a:t>
            </a:r>
            <a:r>
              <a:rPr lang="zh-CN" altLang="en-US" sz="2800"/>
              <a:t>、</a:t>
            </a:r>
            <a:r>
              <a:rPr lang="en-US" altLang="zh-CN" sz="2800"/>
              <a:t>Oracle Database</a:t>
            </a:r>
            <a:r>
              <a:rPr lang="zh-CN" altLang="en-US" sz="2800"/>
              <a:t>等</a:t>
            </a:r>
            <a:endParaRPr lang="en-US" altLang="zh-CN" sz="2800"/>
          </a:p>
          <a:p>
            <a:pPr algn="just" eaLnBrk="1" hangingPunct="1">
              <a:lnSpc>
                <a:spcPts val="3500"/>
              </a:lnSpc>
              <a:buClr>
                <a:srgbClr val="FF3300"/>
              </a:buClr>
              <a:buFontTx/>
              <a:buChar char="•"/>
            </a:pPr>
            <a:r>
              <a:rPr lang="en-US" altLang="zh-CN" sz="2800"/>
              <a:t> </a:t>
            </a:r>
            <a:r>
              <a:rPr lang="zh-CN" altLang="en-US" sz="2800"/>
              <a:t>开源</a:t>
            </a:r>
            <a:r>
              <a:rPr lang="en-US" altLang="zh-CN" sz="2800"/>
              <a:t>DBMS</a:t>
            </a:r>
            <a:r>
              <a:rPr lang="zh-CN" altLang="en-US" sz="2800"/>
              <a:t>——开源组织提供的数据库软件，如</a:t>
            </a:r>
            <a:r>
              <a:rPr lang="en-US" altLang="zh-CN" sz="2800"/>
              <a:t>MySQL</a:t>
            </a:r>
            <a:r>
              <a:rPr lang="zh-CN" altLang="en-US" sz="2800"/>
              <a:t>、</a:t>
            </a:r>
            <a:r>
              <a:rPr lang="en-US" altLang="zh-CN" sz="2800"/>
              <a:t>PostgreSQL</a:t>
            </a:r>
            <a:r>
              <a:rPr lang="zh-CN" altLang="en-US" sz="2800"/>
              <a:t>等</a:t>
            </a:r>
            <a:endParaRPr lang="en-US" altLang="zh-CN" sz="2800"/>
          </a:p>
        </p:txBody>
      </p:sp>
      <p:sp>
        <p:nvSpPr>
          <p:cNvPr id="5" name="Rectangle 5"/>
          <p:cNvSpPr>
            <a:spLocks noChangeArrowheads="1"/>
          </p:cNvSpPr>
          <p:nvPr/>
        </p:nvSpPr>
        <p:spPr bwMode="auto">
          <a:xfrm>
            <a:off x="144463" y="2701925"/>
            <a:ext cx="47466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5.</a:t>
            </a:r>
            <a:r>
              <a:rPr lang="zh-CN" altLang="en-US" sz="2800">
                <a:solidFill>
                  <a:srgbClr val="0033CC"/>
                </a:solidFill>
              </a:rPr>
              <a:t>按软件版权分类</a:t>
            </a:r>
            <a:endParaRPr lang="zh-CN" altLang="en-US" sz="2800">
              <a:solidFill>
                <a:srgbClr val="0033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ChangeArrowheads="1"/>
          </p:cNvSpPr>
          <p:nvPr/>
        </p:nvSpPr>
        <p:spPr bwMode="auto">
          <a:xfrm>
            <a:off x="414338" y="1035050"/>
            <a:ext cx="47450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a:t>
            </a:r>
            <a:r>
              <a:rPr lang="zh-CN" altLang="en-US" sz="2800">
                <a:solidFill>
                  <a:srgbClr val="0033CC"/>
                </a:solidFill>
              </a:rPr>
              <a:t>桌面数据库</a:t>
            </a:r>
            <a:r>
              <a:rPr lang="en-US" altLang="zh-CN" sz="2800">
                <a:solidFill>
                  <a:srgbClr val="0033CC"/>
                </a:solidFill>
              </a:rPr>
              <a:t>DBMS</a:t>
            </a:r>
            <a:r>
              <a:rPr lang="zh-CN" altLang="en-US" sz="2800">
                <a:solidFill>
                  <a:srgbClr val="0033CC"/>
                </a:solidFill>
              </a:rPr>
              <a:t>系统</a:t>
            </a:r>
            <a:endParaRPr lang="zh-CN" altLang="en-US" sz="2800">
              <a:solidFill>
                <a:srgbClr val="0033CC"/>
              </a:solidFill>
            </a:endParaRPr>
          </a:p>
        </p:txBody>
      </p:sp>
      <p:sp>
        <p:nvSpPr>
          <p:cNvPr id="7" name="Rectangle 4"/>
          <p:cNvSpPr>
            <a:spLocks noChangeArrowheads="1"/>
          </p:cNvSpPr>
          <p:nvPr/>
        </p:nvSpPr>
        <p:spPr bwMode="auto">
          <a:xfrm>
            <a:off x="436563" y="1651000"/>
            <a:ext cx="11580812"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4235"/>
              </a:lnSpc>
              <a:defRPr/>
            </a:pPr>
            <a:r>
              <a:rPr lang="zh-CN" altLang="en-US" sz="2800" dirty="0">
                <a:latin typeface="+mn-ea"/>
                <a:ea typeface="+mn-ea"/>
              </a:rPr>
              <a:t>桌面数据库</a:t>
            </a:r>
            <a:r>
              <a:rPr lang="en-US" altLang="zh-CN" sz="2800" dirty="0">
                <a:latin typeface="+mn-ea"/>
                <a:ea typeface="+mn-ea"/>
              </a:rPr>
              <a:t>DBMS</a:t>
            </a:r>
            <a:r>
              <a:rPr lang="zh-CN" altLang="en-US" sz="2800" dirty="0">
                <a:latin typeface="+mn-ea"/>
                <a:ea typeface="+mn-ea"/>
              </a:rPr>
              <a:t>系统主要应用在小规模数据处理、单用户使用的场景。该类</a:t>
            </a:r>
            <a:r>
              <a:rPr lang="en-US" altLang="zh-CN" sz="2800" dirty="0">
                <a:latin typeface="+mn-ea"/>
                <a:ea typeface="+mn-ea"/>
              </a:rPr>
              <a:t>DBMS</a:t>
            </a:r>
            <a:r>
              <a:rPr lang="zh-CN" altLang="en-US" sz="2800" dirty="0">
                <a:latin typeface="+mn-ea"/>
                <a:ea typeface="+mn-ea"/>
              </a:rPr>
              <a:t>系统软件功能简单、软件体量小、处理能力弱。通常仅支持单一语言的应用程序开发。</a:t>
            </a:r>
            <a:endParaRPr lang="zh-CN" altLang="en-US" sz="2800" dirty="0">
              <a:latin typeface="+mn-ea"/>
              <a:ea typeface="+mn-ea"/>
            </a:endParaRPr>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2638" y="3500438"/>
            <a:ext cx="10228262"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Text Box 2"/>
          <p:cNvSpPr txBox="1">
            <a:spLocks noChangeArrowheads="1"/>
          </p:cNvSpPr>
          <p:nvPr/>
        </p:nvSpPr>
        <p:spPr bwMode="auto">
          <a:xfrm>
            <a:off x="101600" y="331788"/>
            <a:ext cx="115395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二、桌面</a:t>
            </a:r>
            <a:r>
              <a:rPr lang="en-US" altLang="zh-CN" sz="3600">
                <a:solidFill>
                  <a:srgbClr val="0033CC"/>
                </a:solidFill>
              </a:rPr>
              <a:t>DBMS</a:t>
            </a:r>
            <a:r>
              <a:rPr lang="zh-CN" altLang="en-US" sz="3600">
                <a:solidFill>
                  <a:srgbClr val="0033CC"/>
                </a:solidFill>
              </a:rPr>
              <a:t>系统与企业级</a:t>
            </a:r>
            <a:r>
              <a:rPr lang="en-US" altLang="zh-CN" sz="3600">
                <a:solidFill>
                  <a:srgbClr val="0033CC"/>
                </a:solidFill>
              </a:rPr>
              <a:t>DBMS</a:t>
            </a:r>
            <a:r>
              <a:rPr lang="zh-CN" altLang="en-US" sz="3600">
                <a:solidFill>
                  <a:srgbClr val="0033CC"/>
                </a:solidFill>
              </a:rPr>
              <a:t>系统应用比较</a:t>
            </a:r>
            <a:endParaRPr lang="en-US" altLang="zh-CN" sz="3600">
              <a:solidFill>
                <a:srgbClr val="0033CC"/>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30175" y="404813"/>
            <a:ext cx="4746625"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a:t>
            </a:r>
            <a:r>
              <a:rPr lang="zh-CN" altLang="en-US" sz="2800">
                <a:solidFill>
                  <a:srgbClr val="0033CC"/>
                </a:solidFill>
              </a:rPr>
              <a:t>企业级数据库</a:t>
            </a:r>
            <a:r>
              <a:rPr lang="en-US" altLang="zh-CN" sz="2800">
                <a:solidFill>
                  <a:srgbClr val="0033CC"/>
                </a:solidFill>
              </a:rPr>
              <a:t>DBMS</a:t>
            </a:r>
            <a:r>
              <a:rPr lang="zh-CN" altLang="en-US" sz="2800">
                <a:solidFill>
                  <a:srgbClr val="0033CC"/>
                </a:solidFill>
              </a:rPr>
              <a:t>系统</a:t>
            </a:r>
            <a:endParaRPr lang="zh-CN" altLang="en-US" sz="2800">
              <a:solidFill>
                <a:srgbClr val="0033CC"/>
              </a:solidFill>
            </a:endParaRPr>
          </a:p>
        </p:txBody>
      </p:sp>
      <p:sp>
        <p:nvSpPr>
          <p:cNvPr id="7" name="Rectangle 3"/>
          <p:cNvSpPr>
            <a:spLocks noChangeArrowheads="1"/>
          </p:cNvSpPr>
          <p:nvPr/>
        </p:nvSpPr>
        <p:spPr bwMode="auto">
          <a:xfrm>
            <a:off x="479425" y="908050"/>
            <a:ext cx="11304588"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4235"/>
              </a:lnSpc>
              <a:defRPr/>
            </a:pPr>
            <a:r>
              <a:rPr lang="zh-CN" altLang="en-US" sz="2800" dirty="0">
                <a:latin typeface="+mn-ea"/>
                <a:ea typeface="+mn-ea"/>
              </a:rPr>
              <a:t>企业级数据库</a:t>
            </a:r>
            <a:r>
              <a:rPr lang="en-US" altLang="zh-CN" sz="2800" dirty="0">
                <a:latin typeface="+mn-ea"/>
                <a:ea typeface="+mn-ea"/>
              </a:rPr>
              <a:t>DBMS</a:t>
            </a:r>
            <a:r>
              <a:rPr lang="zh-CN" altLang="en-US" sz="2800" dirty="0">
                <a:latin typeface="+mn-ea"/>
                <a:ea typeface="+mn-ea"/>
              </a:rPr>
              <a:t>系统主要运用在大规模数据处理、多用户使用的场景；该类</a:t>
            </a:r>
            <a:r>
              <a:rPr lang="en-US" altLang="zh-CN" sz="2800" dirty="0">
                <a:latin typeface="+mn-ea"/>
                <a:ea typeface="+mn-ea"/>
              </a:rPr>
              <a:t>DBMS</a:t>
            </a:r>
            <a:r>
              <a:rPr lang="zh-CN" altLang="en-US" sz="2800" dirty="0">
                <a:latin typeface="+mn-ea"/>
                <a:ea typeface="+mn-ea"/>
              </a:rPr>
              <a:t>系统软件功能完善、软件体量大、处理能力强；支持多种不同语言的应用程序开发。</a:t>
            </a:r>
            <a:endParaRPr lang="zh-CN" altLang="en-US" sz="2800" dirty="0">
              <a:latin typeface="+mn-ea"/>
              <a:ea typeface="+mn-ea"/>
            </a:endParaRPr>
          </a:p>
        </p:txBody>
      </p:sp>
      <p:grpSp>
        <p:nvGrpSpPr>
          <p:cNvPr id="8" name="组合 7"/>
          <p:cNvGrpSpPr/>
          <p:nvPr/>
        </p:nvGrpSpPr>
        <p:grpSpPr bwMode="auto">
          <a:xfrm>
            <a:off x="766763" y="2708275"/>
            <a:ext cx="10404475" cy="3930650"/>
            <a:chOff x="1187450" y="1508125"/>
            <a:chExt cx="8603002" cy="5143500"/>
          </a:xfrm>
        </p:grpSpPr>
        <p:pic>
          <p:nvPicPr>
            <p:cNvPr id="8192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87450" y="1508125"/>
              <a:ext cx="72024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1"/>
            <p:cNvSpPr>
              <a:spLocks noChangeArrowheads="1"/>
            </p:cNvSpPr>
            <p:nvPr/>
          </p:nvSpPr>
          <p:spPr bwMode="auto">
            <a:xfrm>
              <a:off x="7859567" y="2565493"/>
              <a:ext cx="1930885" cy="1148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latinLnBrk="1" hangingPunct="1">
                <a:lnSpc>
                  <a:spcPct val="80000"/>
                </a:lnSpc>
                <a:spcBef>
                  <a:spcPct val="50000"/>
                </a:spcBef>
                <a:buClr>
                  <a:srgbClr val="FF0000"/>
                </a:buClr>
                <a:buFont typeface="Arial" panose="020B0604020202020204" pitchFamily="34" charset="0"/>
                <a:buChar char="•"/>
                <a:defRPr/>
              </a:pPr>
              <a:r>
                <a:rPr lang="zh-CN" altLang="en-US" sz="1935"/>
                <a:t>数百个数据库表</a:t>
              </a:r>
              <a:endParaRPr lang="en-US" altLang="zh-CN" sz="1935"/>
            </a:p>
            <a:p>
              <a:pPr eaLnBrk="1" latinLnBrk="1" hangingPunct="1">
                <a:lnSpc>
                  <a:spcPct val="80000"/>
                </a:lnSpc>
                <a:spcBef>
                  <a:spcPct val="50000"/>
                </a:spcBef>
                <a:buClr>
                  <a:srgbClr val="FF0000"/>
                </a:buClr>
                <a:buFont typeface="Arial" panose="020B0604020202020204" pitchFamily="34" charset="0"/>
                <a:buChar char="•"/>
                <a:defRPr/>
              </a:pPr>
              <a:r>
                <a:rPr lang="zh-CN" altLang="en-US" sz="1935"/>
                <a:t>上百万行数据</a:t>
              </a:r>
              <a:r>
                <a:rPr lang="en-US" altLang="zh-CN" sz="1935"/>
                <a:t>/</a:t>
              </a:r>
              <a:r>
                <a:rPr lang="zh-CN" altLang="en-US" sz="1935"/>
                <a:t>表</a:t>
              </a:r>
              <a:endParaRPr lang="en-US" altLang="zh-CN" sz="1935"/>
            </a:p>
            <a:p>
              <a:pPr eaLnBrk="1" latinLnBrk="1" hangingPunct="1">
                <a:lnSpc>
                  <a:spcPct val="80000"/>
                </a:lnSpc>
                <a:spcBef>
                  <a:spcPct val="50000"/>
                </a:spcBef>
                <a:buClr>
                  <a:srgbClr val="FF0000"/>
                </a:buClr>
                <a:buFont typeface="Arial" panose="020B0604020202020204" pitchFamily="34" charset="0"/>
                <a:buChar char="•"/>
                <a:defRPr/>
              </a:pPr>
              <a:r>
                <a:rPr lang="zh-CN" altLang="en-US" sz="1935"/>
                <a:t>数千计并发用户</a:t>
              </a:r>
              <a:endParaRPr lang="zh-CN" altLang="en-US" sz="1935"/>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601663" y="1268413"/>
            <a:ext cx="107505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en-US" altLang="zh-CN" sz="2800"/>
              <a:t> ACCESS</a:t>
            </a:r>
            <a:r>
              <a:rPr lang="zh-CN" altLang="en-US" sz="2800"/>
              <a:t>——微软公司推出的桌面数据库管理系统</a:t>
            </a:r>
            <a:endParaRPr lang="zh-CN" altLang="en-US" sz="2800"/>
          </a:p>
          <a:p>
            <a:pPr algn="just" eaLnBrk="1" hangingPunct="1">
              <a:lnSpc>
                <a:spcPts val="3500"/>
              </a:lnSpc>
              <a:buClr>
                <a:srgbClr val="FF3300"/>
              </a:buClr>
              <a:buFontTx/>
              <a:buChar char="•"/>
            </a:pPr>
            <a:r>
              <a:rPr lang="en-US" altLang="zh-CN" sz="2800"/>
              <a:t> SQL SERVER</a:t>
            </a:r>
            <a:r>
              <a:rPr lang="zh-CN" altLang="en-US" sz="2800"/>
              <a:t>——</a:t>
            </a:r>
            <a:r>
              <a:rPr lang="zh-CN" altLang="en-US" sz="2800">
                <a:sym typeface="Arial" panose="020B0604020202020204" pitchFamily="34" charset="0"/>
              </a:rPr>
              <a:t>微软公司推出的商用数据库管理系统</a:t>
            </a:r>
            <a:endParaRPr lang="zh-CN" altLang="en-US" sz="2800">
              <a:sym typeface="Arial" panose="020B0604020202020204" pitchFamily="34" charset="0"/>
            </a:endParaRPr>
          </a:p>
          <a:p>
            <a:pPr algn="just" eaLnBrk="1" hangingPunct="1">
              <a:lnSpc>
                <a:spcPts val="3500"/>
              </a:lnSpc>
              <a:buClr>
                <a:srgbClr val="FF3300"/>
              </a:buClr>
              <a:buFontTx/>
              <a:buChar char="•"/>
            </a:pPr>
            <a:r>
              <a:rPr lang="zh-CN" altLang="en-US" sz="2800"/>
              <a:t> </a:t>
            </a:r>
            <a:r>
              <a:rPr lang="en-US" altLang="zh-CN" sz="2800"/>
              <a:t>Oracle Database</a:t>
            </a:r>
            <a:r>
              <a:rPr lang="zh-CN" altLang="en-US" sz="2800">
                <a:sym typeface="Arial" panose="020B0604020202020204" pitchFamily="34" charset="0"/>
              </a:rPr>
              <a:t>——甲骨文公司推出的企业级数据库管理系统</a:t>
            </a:r>
            <a:endParaRPr lang="zh-CN" altLang="en-US" sz="2800">
              <a:sym typeface="Arial" panose="020B0604020202020204" pitchFamily="34" charset="0"/>
            </a:endParaRPr>
          </a:p>
          <a:p>
            <a:pPr algn="just" eaLnBrk="1" hangingPunct="1">
              <a:lnSpc>
                <a:spcPts val="3500"/>
              </a:lnSpc>
              <a:buClr>
                <a:srgbClr val="FF3300"/>
              </a:buClr>
              <a:buFontTx/>
              <a:buChar char="•"/>
            </a:pPr>
            <a:r>
              <a:rPr lang="zh-CN" altLang="en-US" sz="2800"/>
              <a:t> </a:t>
            </a:r>
            <a:r>
              <a:rPr lang="en-US" altLang="zh-CN" sz="2800"/>
              <a:t>IBM DB2</a:t>
            </a:r>
            <a:r>
              <a:rPr lang="zh-CN" altLang="en-US" sz="2800">
                <a:sym typeface="Arial" panose="020B0604020202020204" pitchFamily="34" charset="0"/>
              </a:rPr>
              <a:t>——IBM公司推出的企业级数据库管理系统</a:t>
            </a:r>
            <a:endParaRPr lang="zh-CN" altLang="en-US" sz="2800">
              <a:sym typeface="Arial" panose="020B0604020202020204" pitchFamily="34" charset="0"/>
            </a:endParaRPr>
          </a:p>
          <a:p>
            <a:pPr algn="just" eaLnBrk="1" hangingPunct="1">
              <a:lnSpc>
                <a:spcPts val="3500"/>
              </a:lnSpc>
              <a:buClr>
                <a:srgbClr val="FF3300"/>
              </a:buClr>
              <a:buFontTx/>
              <a:buChar char="•"/>
            </a:pPr>
            <a:r>
              <a:rPr lang="zh-CN" altLang="en-US" sz="2800"/>
              <a:t> </a:t>
            </a:r>
            <a:r>
              <a:rPr lang="en-US" altLang="zh-CN" sz="2800"/>
              <a:t>Sybase</a:t>
            </a:r>
            <a:r>
              <a:rPr lang="zh-CN" altLang="en-US" sz="2800"/>
              <a:t> </a:t>
            </a:r>
            <a:r>
              <a:rPr lang="en-US" altLang="zh-CN" sz="2800"/>
              <a:t>ASE</a:t>
            </a:r>
            <a:r>
              <a:rPr lang="zh-CN" altLang="en-US" sz="2800">
                <a:sym typeface="Arial" panose="020B0604020202020204" pitchFamily="34" charset="0"/>
              </a:rPr>
              <a:t>——Sybase公司推出的企业级数据库管理系统</a:t>
            </a:r>
            <a:endParaRPr lang="zh-CN" altLang="en-US" sz="2800">
              <a:sym typeface="Arial" panose="020B0604020202020204" pitchFamily="34" charset="0"/>
            </a:endParaRPr>
          </a:p>
          <a:p>
            <a:pPr algn="just" eaLnBrk="1" hangingPunct="1">
              <a:lnSpc>
                <a:spcPts val="3500"/>
              </a:lnSpc>
              <a:buClr>
                <a:srgbClr val="FF3300"/>
              </a:buClr>
              <a:buFontTx/>
              <a:buChar char="•"/>
            </a:pPr>
            <a:r>
              <a:rPr lang="en-US" altLang="zh-CN" sz="2800"/>
              <a:t> MySql</a:t>
            </a:r>
            <a:r>
              <a:rPr lang="zh-CN" altLang="en-US" sz="2800">
                <a:sym typeface="Arial" panose="020B0604020202020204" pitchFamily="34" charset="0"/>
              </a:rPr>
              <a:t>——应用广泛的开源关系数据库管理系统</a:t>
            </a:r>
            <a:endParaRPr lang="en-US" altLang="zh-CN" sz="2800">
              <a:sym typeface="Arial" panose="020B0604020202020204" pitchFamily="34" charset="0"/>
            </a:endParaRPr>
          </a:p>
          <a:p>
            <a:pPr algn="just" eaLnBrk="1" hangingPunct="1">
              <a:lnSpc>
                <a:spcPts val="3500"/>
              </a:lnSpc>
              <a:buClr>
                <a:srgbClr val="FF3300"/>
              </a:buClr>
              <a:buFontTx/>
              <a:buChar char="•"/>
            </a:pPr>
            <a:r>
              <a:rPr lang="en-US" altLang="zh-CN" sz="2800">
                <a:sym typeface="Arial" panose="020B0604020202020204" pitchFamily="34" charset="0"/>
              </a:rPr>
              <a:t> PostgreSQL——</a:t>
            </a:r>
            <a:r>
              <a:rPr lang="zh-CN" altLang="en-US" sz="2800">
                <a:sym typeface="Arial" panose="020B0604020202020204" pitchFamily="34" charset="0"/>
              </a:rPr>
              <a:t>技术领先的开源对象</a:t>
            </a:r>
            <a:r>
              <a:rPr lang="en-US" altLang="zh-CN" sz="2800">
                <a:sym typeface="Arial" panose="020B0604020202020204" pitchFamily="34" charset="0"/>
              </a:rPr>
              <a:t>-</a:t>
            </a:r>
            <a:r>
              <a:rPr lang="zh-CN" altLang="en-US" sz="2800">
                <a:sym typeface="Arial" panose="020B0604020202020204" pitchFamily="34" charset="0"/>
              </a:rPr>
              <a:t>关系数据库管理系统</a:t>
            </a:r>
            <a:endParaRPr lang="en-US" altLang="zh-CN" sz="2800">
              <a:sym typeface="Arial" panose="020B0604020202020204" pitchFamily="34" charset="0"/>
            </a:endParaRPr>
          </a:p>
          <a:p>
            <a:pPr algn="just" eaLnBrk="1" hangingPunct="1">
              <a:lnSpc>
                <a:spcPts val="3500"/>
              </a:lnSpc>
              <a:buClr>
                <a:srgbClr val="FF3300"/>
              </a:buClr>
              <a:buFontTx/>
              <a:buChar char="•"/>
            </a:pPr>
            <a:r>
              <a:rPr lang="zh-CN" altLang="en-US" sz="2800">
                <a:sym typeface="Arial" panose="020B0604020202020204" pitchFamily="34" charset="0"/>
              </a:rPr>
              <a:t> </a:t>
            </a:r>
            <a:r>
              <a:rPr lang="en-US" altLang="zh-CN" sz="2800">
                <a:sym typeface="Arial" panose="020B0604020202020204" pitchFamily="34" charset="0"/>
              </a:rPr>
              <a:t>Sybase SQL Anywhere——</a:t>
            </a:r>
            <a:r>
              <a:rPr lang="zh-CN" altLang="en-US" sz="2800">
                <a:sym typeface="Arial" panose="020B0604020202020204" pitchFamily="34" charset="0"/>
              </a:rPr>
              <a:t>Sybase推出的移动计算数据库管理系统</a:t>
            </a:r>
            <a:endParaRPr lang="en-US" altLang="zh-CN" sz="2800">
              <a:sym typeface="Arial" panose="020B0604020202020204" pitchFamily="34" charset="0"/>
            </a:endParaRPr>
          </a:p>
          <a:p>
            <a:pPr algn="just" eaLnBrk="1" hangingPunct="1">
              <a:lnSpc>
                <a:spcPts val="3500"/>
              </a:lnSpc>
              <a:buClr>
                <a:srgbClr val="FF3300"/>
              </a:buClr>
              <a:buFontTx/>
              <a:buChar char="•"/>
            </a:pPr>
            <a:r>
              <a:rPr lang="en-US" altLang="zh-CN" sz="2800">
                <a:sym typeface="Arial" panose="020B0604020202020204" pitchFamily="34" charset="0"/>
              </a:rPr>
              <a:t> SQLite——</a:t>
            </a:r>
            <a:r>
              <a:rPr lang="zh-CN" altLang="en-US" sz="2800">
                <a:sym typeface="Arial" panose="020B0604020202020204" pitchFamily="34" charset="0"/>
              </a:rPr>
              <a:t>开源的轻量级嵌入式数据库管理系统</a:t>
            </a:r>
            <a:endParaRPr lang="zh-CN" altLang="en-US" sz="2800">
              <a:sym typeface="Arial" panose="020B0604020202020204" pitchFamily="34" charset="0"/>
            </a:endParaRPr>
          </a:p>
          <a:p>
            <a:pPr algn="just" eaLnBrk="1" hangingPunct="1">
              <a:lnSpc>
                <a:spcPts val="3500"/>
              </a:lnSpc>
              <a:buClr>
                <a:srgbClr val="FF3300"/>
              </a:buClr>
              <a:buFontTx/>
              <a:buChar char="•"/>
            </a:pPr>
            <a:r>
              <a:rPr lang="zh-CN" altLang="en-US" sz="2800"/>
              <a:t>。。。。。</a:t>
            </a:r>
            <a:endParaRPr lang="zh-CN" altLang="en-US" sz="2800"/>
          </a:p>
        </p:txBody>
      </p:sp>
      <p:sp>
        <p:nvSpPr>
          <p:cNvPr id="82947" name="Text Box 2"/>
          <p:cNvSpPr txBox="1">
            <a:spLocks noChangeArrowheads="1"/>
          </p:cNvSpPr>
          <p:nvPr/>
        </p:nvSpPr>
        <p:spPr bwMode="auto">
          <a:xfrm>
            <a:off x="295275" y="404813"/>
            <a:ext cx="66627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三、典型数据库管理系统</a:t>
            </a:r>
            <a:endParaRPr lang="zh-CN" altLang="en-US" sz="3600">
              <a:solidFill>
                <a:srgbClr val="0033CC"/>
              </a:solidFill>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92100" y="2614613"/>
            <a:ext cx="119253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algn="ctr" latinLnBrk="1">
              <a:defRPr/>
            </a:pPr>
            <a:r>
              <a:rPr lang="en-US" altLang="zh-CN" sz="4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1.5 PostgreSQL</a:t>
            </a:r>
            <a:r>
              <a:rPr lang="zh-CN" altLang="en-US" sz="4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对象</a:t>
            </a:r>
            <a:r>
              <a:rPr lang="en-US" altLang="zh-CN" sz="4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zh-CN" altLang="en-US" sz="4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关系数据库系统软件</a:t>
            </a:r>
            <a:endParaRPr lang="zh-CN" altLang="en-US" sz="48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14C91DB4-064B-4ABA-B1B4-A62559996AF6}" type="slidenum">
              <a:rPr lang="en-US" altLang="zh-CN"/>
            </a:fld>
            <a:endParaRPr lang="en-US" altLang="zh-CN"/>
          </a:p>
        </p:txBody>
      </p:sp>
      <p:sp>
        <p:nvSpPr>
          <p:cNvPr id="15363"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1 </a:t>
            </a:r>
            <a:r>
              <a:rPr lang="zh-CN" altLang="en-US"/>
              <a:t>数 据   </a:t>
            </a:r>
            <a:endParaRPr lang="zh-CN" altLang="en-US"/>
          </a:p>
        </p:txBody>
      </p:sp>
      <p:sp>
        <p:nvSpPr>
          <p:cNvPr id="15364" name="Rectangle 3"/>
          <p:cNvSpPr>
            <a:spLocks noGrp="1" noChangeArrowheads="1"/>
          </p:cNvSpPr>
          <p:nvPr>
            <p:ph type="body" idx="1"/>
          </p:nvPr>
        </p:nvSpPr>
        <p:spPr bwMode="auto">
          <a:xfrm>
            <a:off x="2209800" y="1682750"/>
            <a:ext cx="7848600"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en-US"/>
              <a:t>数据</a:t>
            </a:r>
            <a:r>
              <a:rPr lang="en-US" altLang="zh-CN"/>
              <a:t>(Data)</a:t>
            </a:r>
            <a:r>
              <a:rPr lang="zh-CN" altLang="en-US"/>
              <a:t>是数据库中存储的基本对象</a:t>
            </a:r>
            <a:endParaRPr lang="zh-CN" altLang="en-US"/>
          </a:p>
          <a:p>
            <a:r>
              <a:rPr lang="zh-CN" altLang="en-US"/>
              <a:t>数据的定义</a:t>
            </a:r>
            <a:endParaRPr lang="zh-CN" altLang="en-US"/>
          </a:p>
          <a:p>
            <a:pPr lvl="1"/>
            <a:r>
              <a:rPr lang="zh-CN" altLang="en-US"/>
              <a:t>描述事物的符号记录</a:t>
            </a:r>
            <a:endParaRPr lang="zh-CN" altLang="en-US" b="1"/>
          </a:p>
          <a:p>
            <a:r>
              <a:rPr lang="zh-CN" altLang="en-US"/>
              <a:t>数据的种类</a:t>
            </a:r>
            <a:endParaRPr lang="zh-CN" altLang="en-US"/>
          </a:p>
          <a:p>
            <a:pPr lvl="1"/>
            <a:r>
              <a:rPr lang="zh-CN" altLang="en-US"/>
              <a:t>文字、图形、图象、声音</a:t>
            </a:r>
            <a:endParaRPr lang="zh-CN" altLang="en-US"/>
          </a:p>
          <a:p>
            <a:r>
              <a:rPr lang="zh-CN" altLang="en-US"/>
              <a:t>数据的特点</a:t>
            </a:r>
            <a:endParaRPr lang="zh-CN" altLang="en-US"/>
          </a:p>
          <a:p>
            <a:pPr lvl="1"/>
            <a:r>
              <a:rPr lang="zh-CN" altLang="en-US"/>
              <a:t>数据与其语义是不可分的</a:t>
            </a:r>
            <a:endParaRPr lang="zh-CN" altLang="en-US"/>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795338" y="1628775"/>
            <a:ext cx="11396662" cy="317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4499" tIns="52249" rIns="104499" bIns="52249">
            <a:spAutoFit/>
          </a:bodyPr>
          <a:lstStyle>
            <a:lvl1pPr marL="457200" indent="-457200"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spcBef>
                <a:spcPct val="50000"/>
              </a:spcBef>
              <a:buClr>
                <a:srgbClr val="FF0000"/>
              </a:buClr>
              <a:buFontTx/>
              <a:buChar char="•"/>
            </a:pPr>
            <a:r>
              <a:rPr lang="zh-CN" altLang="en-US" sz="3600">
                <a:latin typeface="隶书" panose="02010509060101010101" pitchFamily="49" charset="-122"/>
                <a:ea typeface="隶书" panose="02010509060101010101" pitchFamily="49" charset="-122"/>
              </a:rPr>
              <a:t>了解</a:t>
            </a:r>
            <a:r>
              <a:rPr lang="en-US" altLang="zh-CN" sz="3600">
                <a:latin typeface="隶书" panose="02010509060101010101" pitchFamily="49" charset="-122"/>
                <a:ea typeface="隶书" panose="02010509060101010101" pitchFamily="49" charset="-122"/>
              </a:rPr>
              <a:t>PostgreSQL</a:t>
            </a:r>
            <a:r>
              <a:rPr lang="zh-CN" altLang="en-US" sz="3600">
                <a:latin typeface="隶书" panose="02010509060101010101" pitchFamily="49" charset="-122"/>
                <a:ea typeface="隶书" panose="02010509060101010101" pitchFamily="49" charset="-122"/>
              </a:rPr>
              <a:t>数据库</a:t>
            </a:r>
            <a:r>
              <a:rPr lang="zh-CN" altLang="zh-CN" sz="3600">
                <a:latin typeface="隶书" panose="02010509060101010101" pitchFamily="49" charset="-122"/>
                <a:ea typeface="隶书" panose="02010509060101010101" pitchFamily="49" charset="-122"/>
              </a:rPr>
              <a:t>软件</a:t>
            </a:r>
            <a:r>
              <a:rPr lang="zh-CN" altLang="en-US" sz="3600">
                <a:latin typeface="隶书" panose="02010509060101010101" pitchFamily="49" charset="-122"/>
                <a:ea typeface="隶书" panose="02010509060101010101" pitchFamily="49" charset="-122"/>
              </a:rPr>
              <a:t>基本特性</a:t>
            </a:r>
            <a:endParaRPr lang="zh-CN" altLang="zh-CN" sz="3600">
              <a:latin typeface="隶书" panose="02010509060101010101" pitchFamily="49" charset="-122"/>
              <a:ea typeface="隶书" panose="02010509060101010101" pitchFamily="49" charset="-122"/>
            </a:endParaRPr>
          </a:p>
          <a:p>
            <a:pPr algn="just" eaLnBrk="1" hangingPunct="1">
              <a:spcBef>
                <a:spcPct val="50000"/>
              </a:spcBef>
              <a:buClr>
                <a:srgbClr val="FF0000"/>
              </a:buClr>
              <a:buFontTx/>
              <a:buChar char="•"/>
            </a:pPr>
            <a:r>
              <a:rPr lang="zh-CN" altLang="en-US" sz="3600">
                <a:latin typeface="隶书" panose="02010509060101010101" pitchFamily="49" charset="-122"/>
                <a:ea typeface="隶书" panose="02010509060101010101" pitchFamily="49" charset="-122"/>
              </a:rPr>
              <a:t>了解</a:t>
            </a:r>
            <a:r>
              <a:rPr lang="en-US" altLang="zh-CN" sz="3600">
                <a:latin typeface="隶书" panose="02010509060101010101" pitchFamily="49" charset="-122"/>
                <a:ea typeface="隶书" panose="02010509060101010101" pitchFamily="49" charset="-122"/>
              </a:rPr>
              <a:t>PostgreSQL</a:t>
            </a:r>
            <a:r>
              <a:rPr lang="zh-CN" altLang="zh-CN" sz="3600">
                <a:latin typeface="隶书" panose="02010509060101010101" pitchFamily="49" charset="-122"/>
                <a:ea typeface="隶书" panose="02010509060101010101" pitchFamily="49" charset="-122"/>
              </a:rPr>
              <a:t>数据库</a:t>
            </a:r>
            <a:r>
              <a:rPr lang="zh-CN" altLang="en-US" sz="3600">
                <a:latin typeface="隶书" panose="02010509060101010101" pitchFamily="49" charset="-122"/>
                <a:ea typeface="隶书" panose="02010509060101010101" pitchFamily="49" charset="-122"/>
              </a:rPr>
              <a:t>软件程序组成</a:t>
            </a:r>
            <a:endParaRPr lang="zh-CN" altLang="zh-CN" sz="3600">
              <a:latin typeface="隶书" panose="02010509060101010101" pitchFamily="49" charset="-122"/>
              <a:ea typeface="隶书" panose="02010509060101010101" pitchFamily="49" charset="-122"/>
            </a:endParaRPr>
          </a:p>
          <a:p>
            <a:pPr algn="just" eaLnBrk="1" hangingPunct="1">
              <a:spcBef>
                <a:spcPct val="50000"/>
              </a:spcBef>
              <a:buClr>
                <a:srgbClr val="FF0000"/>
              </a:buClr>
              <a:buFontTx/>
              <a:buChar char="•"/>
            </a:pPr>
            <a:r>
              <a:rPr lang="zh-CN" altLang="en-US" sz="3600">
                <a:latin typeface="隶书" panose="02010509060101010101" pitchFamily="49" charset="-122"/>
                <a:ea typeface="隶书" panose="02010509060101010101" pitchFamily="49" charset="-122"/>
              </a:rPr>
              <a:t>了解</a:t>
            </a:r>
            <a:r>
              <a:rPr lang="en-US" altLang="zh-CN" sz="3600">
                <a:latin typeface="隶书" panose="02010509060101010101" pitchFamily="49" charset="-122"/>
                <a:ea typeface="隶书" panose="02010509060101010101" pitchFamily="49" charset="-122"/>
              </a:rPr>
              <a:t>PostgreSQL</a:t>
            </a:r>
            <a:r>
              <a:rPr lang="zh-CN" altLang="zh-CN" sz="3600">
                <a:latin typeface="隶书" panose="02010509060101010101" pitchFamily="49" charset="-122"/>
                <a:ea typeface="隶书" panose="02010509060101010101" pitchFamily="49" charset="-122"/>
              </a:rPr>
              <a:t>数据库</a:t>
            </a:r>
            <a:r>
              <a:rPr lang="zh-CN" altLang="en-US" sz="3600">
                <a:latin typeface="隶书" panose="02010509060101010101" pitchFamily="49" charset="-122"/>
                <a:ea typeface="隶书" panose="02010509060101010101" pitchFamily="49" charset="-122"/>
              </a:rPr>
              <a:t>开发工具</a:t>
            </a:r>
            <a:endParaRPr lang="zh-CN" altLang="zh-CN" sz="3600">
              <a:latin typeface="隶书" panose="02010509060101010101" pitchFamily="49" charset="-122"/>
              <a:ea typeface="隶书" panose="02010509060101010101" pitchFamily="49" charset="-122"/>
            </a:endParaRPr>
          </a:p>
          <a:p>
            <a:pPr algn="just" eaLnBrk="1" hangingPunct="1">
              <a:spcBef>
                <a:spcPct val="50000"/>
              </a:spcBef>
              <a:buClr>
                <a:srgbClr val="FF0000"/>
              </a:buClr>
              <a:buFontTx/>
              <a:buChar char="•"/>
            </a:pPr>
            <a:r>
              <a:rPr lang="zh-CN" altLang="en-US" sz="3600">
                <a:latin typeface="隶书" panose="02010509060101010101" pitchFamily="49" charset="-122"/>
                <a:ea typeface="隶书" panose="02010509060101010101" pitchFamily="49" charset="-122"/>
              </a:rPr>
              <a:t>了解</a:t>
            </a:r>
            <a:r>
              <a:rPr lang="en-US" altLang="zh-CN" sz="3600">
                <a:latin typeface="隶书" panose="02010509060101010101" pitchFamily="49" charset="-122"/>
                <a:ea typeface="隶书" panose="02010509060101010101" pitchFamily="49" charset="-122"/>
              </a:rPr>
              <a:t>PostgreSQL</a:t>
            </a:r>
            <a:r>
              <a:rPr lang="zh-CN" altLang="zh-CN" sz="3600">
                <a:latin typeface="隶书" panose="02010509060101010101" pitchFamily="49" charset="-122"/>
                <a:ea typeface="隶书" panose="02010509060101010101" pitchFamily="49" charset="-122"/>
              </a:rPr>
              <a:t>数据库对象</a:t>
            </a:r>
            <a:endParaRPr lang="zh-CN" altLang="en-US" sz="3600">
              <a:latin typeface="隶书" panose="02010509060101010101" pitchFamily="49" charset="-122"/>
              <a:ea typeface="隶书" panose="02010509060101010101" pitchFamily="49" charset="-122"/>
            </a:endParaRPr>
          </a:p>
        </p:txBody>
      </p:sp>
      <p:sp>
        <p:nvSpPr>
          <p:cNvPr id="6147" name="Rectangle 3"/>
          <p:cNvSpPr>
            <a:spLocks noChangeArrowheads="1"/>
          </p:cNvSpPr>
          <p:nvPr/>
        </p:nvSpPr>
        <p:spPr bwMode="auto">
          <a:xfrm>
            <a:off x="192088" y="633413"/>
            <a:ext cx="7559675" cy="68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4802" tIns="32401" rIns="64802" bIns="32401">
            <a:spAutoFit/>
          </a:bodyPr>
          <a:lstStyle/>
          <a:p>
            <a:pPr defTabSz="647700">
              <a:defRPr/>
            </a:pPr>
            <a:r>
              <a:rPr lang="en-US" sz="4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a:t>
            </a:r>
            <a:r>
              <a:rPr lang="zh-CN" altLang="en-US" sz="4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本节学习目标</a:t>
            </a:r>
            <a:r>
              <a:rPr lang="en-US" sz="4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a:t>
            </a:r>
            <a:endParaRPr lang="en-US" sz="4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6838" y="333375"/>
            <a:ext cx="12047537"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一、</a:t>
            </a:r>
            <a:r>
              <a:rPr lang="zh-CN" altLang="zh-CN" sz="3600">
                <a:solidFill>
                  <a:srgbClr val="0033CC"/>
                </a:solidFill>
              </a:rPr>
              <a:t>从哪里可以获得</a:t>
            </a:r>
            <a:r>
              <a:rPr lang="en-US" altLang="zh-CN" sz="3600">
                <a:solidFill>
                  <a:srgbClr val="0033CC"/>
                </a:solidFill>
              </a:rPr>
              <a:t>PostgreSQL</a:t>
            </a:r>
            <a:r>
              <a:rPr lang="zh-CN" altLang="zh-CN" sz="3600">
                <a:solidFill>
                  <a:srgbClr val="0033CC"/>
                </a:solidFill>
              </a:rPr>
              <a:t>软件安装包？</a:t>
            </a:r>
            <a:endParaRPr lang="en-US" altLang="zh-CN" sz="3600">
              <a:solidFill>
                <a:srgbClr val="0033CC"/>
              </a:solidFill>
            </a:endParaRPr>
          </a:p>
        </p:txBody>
      </p:sp>
      <p:sp>
        <p:nvSpPr>
          <p:cNvPr id="9" name="Rectangle 4"/>
          <p:cNvSpPr>
            <a:spLocks noChangeArrowheads="1"/>
          </p:cNvSpPr>
          <p:nvPr/>
        </p:nvSpPr>
        <p:spPr bwMode="auto">
          <a:xfrm>
            <a:off x="479425" y="1036638"/>
            <a:ext cx="11045825" cy="1096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863600" eaLnBrk="1" hangingPunct="1">
              <a:lnSpc>
                <a:spcPts val="4235"/>
              </a:lnSpc>
              <a:defRPr/>
            </a:pPr>
            <a:r>
              <a:rPr lang="zh-CN" altLang="en-US" sz="2800" dirty="0">
                <a:latin typeface="+mn-ea"/>
                <a:ea typeface="+mn-ea"/>
              </a:rPr>
              <a:t>通常</a:t>
            </a:r>
            <a:r>
              <a:rPr lang="zh-CN" altLang="zh-CN" sz="2800" dirty="0">
                <a:latin typeface="+mn-ea"/>
                <a:ea typeface="+mn-ea"/>
              </a:rPr>
              <a:t>从</a:t>
            </a:r>
            <a:r>
              <a:rPr lang="en-US" altLang="zh-CN" sz="2800" dirty="0">
                <a:latin typeface="+mn-ea"/>
                <a:ea typeface="+mn-ea"/>
              </a:rPr>
              <a:t>PostgreSQL</a:t>
            </a:r>
            <a:r>
              <a:rPr lang="zh-CN" altLang="zh-CN" sz="2800" dirty="0">
                <a:latin typeface="+mn-ea"/>
                <a:ea typeface="+mn-ea"/>
              </a:rPr>
              <a:t>官方网站（</a:t>
            </a:r>
            <a:r>
              <a:rPr lang="en-US" altLang="zh-CN" sz="2800" dirty="0">
                <a:latin typeface="+mn-ea"/>
                <a:ea typeface="+mn-ea"/>
              </a:rPr>
              <a:t>https://www.postgresql.org/download/</a:t>
            </a:r>
            <a:r>
              <a:rPr lang="zh-CN" altLang="zh-CN" sz="2800" dirty="0">
                <a:latin typeface="+mn-ea"/>
                <a:ea typeface="+mn-ea"/>
              </a:rPr>
              <a:t>）下载软件</a:t>
            </a:r>
            <a:r>
              <a:rPr lang="zh-CN" altLang="en-US" sz="2800" dirty="0">
                <a:latin typeface="+mn-ea"/>
                <a:ea typeface="+mn-ea"/>
              </a:rPr>
              <a:t>安装</a:t>
            </a:r>
            <a:r>
              <a:rPr lang="zh-CN" altLang="zh-CN" sz="2800" dirty="0">
                <a:latin typeface="+mn-ea"/>
                <a:ea typeface="+mn-ea"/>
              </a:rPr>
              <a:t>包。</a:t>
            </a:r>
            <a:endParaRPr lang="zh-CN" altLang="en-US" sz="2800" dirty="0">
              <a:latin typeface="+mn-ea"/>
              <a:ea typeface="+mn-ea"/>
            </a:endParaRPr>
          </a:p>
        </p:txBody>
      </p:sp>
      <p:pic>
        <p:nvPicPr>
          <p:cNvPr id="7174"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988" y="2276475"/>
            <a:ext cx="11147425"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27000" y="354013"/>
            <a:ext cx="120475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二、</a:t>
            </a:r>
            <a:r>
              <a:rPr lang="en-US" altLang="zh-CN" sz="3600">
                <a:solidFill>
                  <a:srgbClr val="0033CC"/>
                </a:solidFill>
              </a:rPr>
              <a:t>PostgreSQL</a:t>
            </a:r>
            <a:r>
              <a:rPr lang="zh-CN" altLang="zh-CN" sz="3600">
                <a:solidFill>
                  <a:srgbClr val="0033CC"/>
                </a:solidFill>
              </a:rPr>
              <a:t>数据库系统软件</a:t>
            </a:r>
            <a:r>
              <a:rPr lang="zh-CN" altLang="en-US" sz="3600">
                <a:solidFill>
                  <a:srgbClr val="0033CC"/>
                </a:solidFill>
              </a:rPr>
              <a:t>程序组成</a:t>
            </a:r>
            <a:endParaRPr lang="en-US" altLang="zh-CN" sz="3600">
              <a:solidFill>
                <a:srgbClr val="0033CC"/>
              </a:solidFill>
            </a:endParaRPr>
          </a:p>
        </p:txBody>
      </p:sp>
      <p:sp>
        <p:nvSpPr>
          <p:cNvPr id="14" name="Rectangle 4"/>
          <p:cNvSpPr>
            <a:spLocks noChangeArrowheads="1"/>
          </p:cNvSpPr>
          <p:nvPr/>
        </p:nvSpPr>
        <p:spPr bwMode="auto">
          <a:xfrm>
            <a:off x="706438" y="1196975"/>
            <a:ext cx="1116012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defTabSz="863600" eaLnBrk="1" hangingPunct="1">
              <a:lnSpc>
                <a:spcPts val="4235"/>
              </a:lnSpc>
              <a:defRPr/>
            </a:pPr>
            <a:r>
              <a:rPr lang="en-US" altLang="zh-CN" sz="2800" dirty="0"/>
              <a:t>PostgreSQL</a:t>
            </a:r>
            <a:r>
              <a:rPr lang="zh-CN" altLang="zh-CN" sz="2800" dirty="0"/>
              <a:t>数据库管理系统软件由客户端功能程序和服务器端功能程序组成</a:t>
            </a:r>
            <a:r>
              <a:rPr lang="zh-CN" altLang="en-US" sz="2800" dirty="0"/>
              <a:t>。它们</a:t>
            </a:r>
            <a:r>
              <a:rPr lang="zh-CN" altLang="zh-CN" sz="2800" dirty="0"/>
              <a:t>采用客户</a:t>
            </a:r>
            <a:r>
              <a:rPr lang="en-US" altLang="zh-CN" sz="2800" dirty="0"/>
              <a:t>/</a:t>
            </a:r>
            <a:r>
              <a:rPr lang="zh-CN" altLang="zh-CN" sz="2800" dirty="0"/>
              <a:t>服务器架构</a:t>
            </a:r>
            <a:r>
              <a:rPr lang="zh-CN" altLang="en-US" sz="2800" dirty="0"/>
              <a:t>方式</a:t>
            </a:r>
            <a:r>
              <a:rPr lang="zh-CN" altLang="zh-CN" sz="2800" dirty="0"/>
              <a:t>进行通信</a:t>
            </a:r>
            <a:r>
              <a:rPr lang="zh-CN" altLang="zh-CN" sz="2800" dirty="0">
                <a:latin typeface="+mn-ea"/>
                <a:ea typeface="+mn-ea"/>
              </a:rPr>
              <a:t>。</a:t>
            </a:r>
            <a:endParaRPr lang="ko-KR" altLang="en-US" sz="2800" dirty="0">
              <a:latin typeface="+mn-ea"/>
              <a:ea typeface="+mn-ea"/>
            </a:endParaRPr>
          </a:p>
        </p:txBody>
      </p:sp>
      <p:graphicFrame>
        <p:nvGraphicFramePr>
          <p:cNvPr id="6" name="对象 5"/>
          <p:cNvGraphicFramePr>
            <a:graphicFrameLocks noChangeAspect="1"/>
          </p:cNvGraphicFramePr>
          <p:nvPr/>
        </p:nvGraphicFramePr>
        <p:xfrm>
          <a:off x="1393825" y="2681288"/>
          <a:ext cx="9142413" cy="4060825"/>
        </p:xfrm>
        <a:graphic>
          <a:graphicData uri="http://schemas.openxmlformats.org/presentationml/2006/ole">
            <mc:AlternateContent xmlns:mc="http://schemas.openxmlformats.org/markup-compatibility/2006">
              <mc:Choice xmlns:v="urn:schemas-microsoft-com:vml" Requires="v">
                <p:oleObj spid="_x0000_s88072" name="Visio" r:id="rId1" imgW="6921500" imgH="2832100" progId="Visio.Drawing.11">
                  <p:embed/>
                </p:oleObj>
              </mc:Choice>
              <mc:Fallback>
                <p:oleObj name="Visio" r:id="rId1" imgW="6921500" imgH="2832100" progId="Visio.Drawing.11">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825" y="2681288"/>
                        <a:ext cx="9142413"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3"/>
    </p:custData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9688" y="360363"/>
            <a:ext cx="12049125"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三、</a:t>
            </a:r>
            <a:r>
              <a:rPr lang="en-US" altLang="zh-CN" sz="3600">
                <a:solidFill>
                  <a:srgbClr val="0033CC"/>
                </a:solidFill>
              </a:rPr>
              <a:t>PostgreSQL</a:t>
            </a:r>
            <a:r>
              <a:rPr lang="zh-CN" altLang="zh-CN" sz="3600">
                <a:solidFill>
                  <a:srgbClr val="0033CC"/>
                </a:solidFill>
              </a:rPr>
              <a:t>数据库软件客户端程序</a:t>
            </a:r>
            <a:endParaRPr lang="en-US" altLang="zh-CN" sz="3600">
              <a:solidFill>
                <a:srgbClr val="0033CC"/>
              </a:solidFill>
            </a:endParaRPr>
          </a:p>
        </p:txBody>
      </p:sp>
      <p:sp>
        <p:nvSpPr>
          <p:cNvPr id="9" name="Rectangle 3"/>
          <p:cNvSpPr>
            <a:spLocks noChangeArrowheads="1"/>
          </p:cNvSpPr>
          <p:nvPr/>
        </p:nvSpPr>
        <p:spPr bwMode="auto">
          <a:xfrm>
            <a:off x="533400" y="958850"/>
            <a:ext cx="110617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en-US" altLang="zh-CN"/>
              <a:t>clusterdb -- </a:t>
            </a:r>
            <a:r>
              <a:rPr lang="zh-CN" altLang="zh-CN"/>
              <a:t>建立</a:t>
            </a:r>
            <a:r>
              <a:rPr lang="en-US" altLang="zh-CN"/>
              <a:t>PostgreSQL</a:t>
            </a:r>
            <a:r>
              <a:rPr lang="zh-CN" altLang="zh-CN"/>
              <a:t>数据库集群</a:t>
            </a:r>
            <a:endParaRPr lang="zh-CN" altLang="zh-CN"/>
          </a:p>
          <a:p>
            <a:pPr algn="just" eaLnBrk="1" hangingPunct="1">
              <a:lnSpc>
                <a:spcPts val="3500"/>
              </a:lnSpc>
              <a:buClr>
                <a:srgbClr val="FF3300"/>
              </a:buClr>
              <a:buFontTx/>
              <a:buChar char="•"/>
            </a:pPr>
            <a:r>
              <a:rPr lang="en-US" altLang="zh-CN"/>
              <a:t>createdb -- </a:t>
            </a:r>
            <a:r>
              <a:rPr lang="zh-CN" altLang="zh-CN"/>
              <a:t>创建一个新</a:t>
            </a:r>
            <a:r>
              <a:rPr lang="en-US" altLang="zh-CN"/>
              <a:t> PostgreSQL </a:t>
            </a:r>
            <a:r>
              <a:rPr lang="zh-CN" altLang="zh-CN"/>
              <a:t>数据库</a:t>
            </a:r>
            <a:endParaRPr lang="zh-CN" altLang="zh-CN"/>
          </a:p>
          <a:p>
            <a:pPr algn="just" eaLnBrk="1" hangingPunct="1">
              <a:lnSpc>
                <a:spcPts val="3500"/>
              </a:lnSpc>
              <a:buClr>
                <a:srgbClr val="FF3300"/>
              </a:buClr>
              <a:buFontTx/>
              <a:buChar char="•"/>
            </a:pPr>
            <a:r>
              <a:rPr lang="en-US" altLang="zh-CN"/>
              <a:t>createlang -- </a:t>
            </a:r>
            <a:r>
              <a:rPr lang="zh-CN" altLang="zh-CN"/>
              <a:t>安装一个</a:t>
            </a:r>
            <a:r>
              <a:rPr lang="en-US" altLang="zh-CN"/>
              <a:t>PostgreSQL</a:t>
            </a:r>
            <a:r>
              <a:rPr lang="zh-CN" altLang="zh-CN"/>
              <a:t>过程语言</a:t>
            </a:r>
            <a:endParaRPr lang="zh-CN" altLang="zh-CN"/>
          </a:p>
          <a:p>
            <a:pPr algn="just" eaLnBrk="1" hangingPunct="1">
              <a:lnSpc>
                <a:spcPts val="3500"/>
              </a:lnSpc>
              <a:buClr>
                <a:srgbClr val="FF3300"/>
              </a:buClr>
              <a:buFontTx/>
              <a:buChar char="•"/>
            </a:pPr>
            <a:r>
              <a:rPr lang="en-US" altLang="zh-CN"/>
              <a:t>createuser -- </a:t>
            </a:r>
            <a:r>
              <a:rPr lang="zh-CN" altLang="zh-CN"/>
              <a:t>创建一个新的</a:t>
            </a:r>
            <a:r>
              <a:rPr lang="en-US" altLang="zh-CN"/>
              <a:t>PostgreSQL</a:t>
            </a:r>
            <a:r>
              <a:rPr lang="zh-CN" altLang="zh-CN"/>
              <a:t>用户帐户</a:t>
            </a:r>
            <a:endParaRPr lang="zh-CN" altLang="zh-CN"/>
          </a:p>
          <a:p>
            <a:pPr algn="just" eaLnBrk="1" hangingPunct="1">
              <a:lnSpc>
                <a:spcPts val="3500"/>
              </a:lnSpc>
              <a:buClr>
                <a:srgbClr val="FF3300"/>
              </a:buClr>
              <a:buFontTx/>
              <a:buChar char="•"/>
            </a:pPr>
            <a:r>
              <a:rPr lang="en-US" altLang="zh-CN"/>
              <a:t>dropdb -- </a:t>
            </a:r>
            <a:r>
              <a:rPr lang="zh-CN" altLang="zh-CN"/>
              <a:t>删除一个</a:t>
            </a:r>
            <a:r>
              <a:rPr lang="en-US" altLang="zh-CN"/>
              <a:t> PostgreSQL </a:t>
            </a:r>
            <a:r>
              <a:rPr lang="zh-CN" altLang="zh-CN"/>
              <a:t>数据库</a:t>
            </a:r>
            <a:endParaRPr lang="zh-CN" altLang="zh-CN"/>
          </a:p>
          <a:p>
            <a:pPr algn="just" eaLnBrk="1" hangingPunct="1">
              <a:lnSpc>
                <a:spcPts val="3500"/>
              </a:lnSpc>
              <a:buClr>
                <a:srgbClr val="FF3300"/>
              </a:buClr>
              <a:buFontTx/>
              <a:buChar char="•"/>
            </a:pPr>
            <a:r>
              <a:rPr lang="en-US" altLang="zh-CN"/>
              <a:t>droplang -- </a:t>
            </a:r>
            <a:r>
              <a:rPr lang="zh-CN" altLang="zh-CN"/>
              <a:t>删除一个</a:t>
            </a:r>
            <a:r>
              <a:rPr lang="en-US" altLang="zh-CN"/>
              <a:t>PostgreSQL</a:t>
            </a:r>
            <a:r>
              <a:rPr lang="zh-CN" altLang="zh-CN"/>
              <a:t>过程语言</a:t>
            </a:r>
            <a:endParaRPr lang="zh-CN" altLang="zh-CN"/>
          </a:p>
          <a:p>
            <a:pPr algn="just" eaLnBrk="1" hangingPunct="1">
              <a:lnSpc>
                <a:spcPts val="3500"/>
              </a:lnSpc>
              <a:buClr>
                <a:srgbClr val="FF3300"/>
              </a:buClr>
              <a:buFontTx/>
              <a:buChar char="•"/>
            </a:pPr>
            <a:r>
              <a:rPr lang="en-US" altLang="zh-CN"/>
              <a:t>dropuser -- </a:t>
            </a:r>
            <a:r>
              <a:rPr lang="zh-CN" altLang="zh-CN"/>
              <a:t>删除一个</a:t>
            </a:r>
            <a:r>
              <a:rPr lang="en-US" altLang="zh-CN"/>
              <a:t>PostgreSQL</a:t>
            </a:r>
            <a:r>
              <a:rPr lang="zh-CN" altLang="zh-CN"/>
              <a:t>用户账户</a:t>
            </a:r>
            <a:endParaRPr lang="zh-CN" altLang="zh-CN"/>
          </a:p>
          <a:p>
            <a:pPr algn="just" eaLnBrk="1" hangingPunct="1">
              <a:lnSpc>
                <a:spcPts val="3500"/>
              </a:lnSpc>
              <a:buClr>
                <a:srgbClr val="FF3300"/>
              </a:buClr>
              <a:buFontTx/>
              <a:buChar char="•"/>
            </a:pPr>
            <a:r>
              <a:rPr lang="en-US" altLang="zh-CN"/>
              <a:t>ecpg -- </a:t>
            </a:r>
            <a:r>
              <a:rPr lang="zh-CN" altLang="zh-CN"/>
              <a:t>嵌入的</a:t>
            </a:r>
            <a:r>
              <a:rPr lang="en-US" altLang="zh-CN"/>
              <a:t> SQL C </a:t>
            </a:r>
            <a:r>
              <a:rPr lang="zh-CN" altLang="zh-CN"/>
              <a:t>预处理器</a:t>
            </a:r>
            <a:endParaRPr lang="zh-CN" altLang="zh-CN"/>
          </a:p>
          <a:p>
            <a:pPr algn="just" eaLnBrk="1" hangingPunct="1">
              <a:lnSpc>
                <a:spcPts val="3500"/>
              </a:lnSpc>
              <a:buClr>
                <a:srgbClr val="FF3300"/>
              </a:buClr>
              <a:buFontTx/>
              <a:buChar char="•"/>
            </a:pPr>
            <a:r>
              <a:rPr lang="en-US" altLang="zh-CN"/>
              <a:t>pg_basebackup -- </a:t>
            </a:r>
            <a:r>
              <a:rPr lang="zh-CN" altLang="zh-CN"/>
              <a:t>做一个</a:t>
            </a:r>
            <a:r>
              <a:rPr lang="en-US" altLang="zh-CN"/>
              <a:t>PostgreSQL </a:t>
            </a:r>
            <a:r>
              <a:rPr lang="zh-CN" altLang="zh-CN"/>
              <a:t>集群的基础备份</a:t>
            </a:r>
            <a:endParaRPr lang="zh-CN" altLang="zh-CN"/>
          </a:p>
          <a:p>
            <a:pPr algn="just" eaLnBrk="1" hangingPunct="1">
              <a:lnSpc>
                <a:spcPts val="3500"/>
              </a:lnSpc>
              <a:buClr>
                <a:srgbClr val="FF3300"/>
              </a:buClr>
              <a:buFontTx/>
              <a:buChar char="•"/>
            </a:pPr>
            <a:r>
              <a:rPr lang="en-US" altLang="zh-CN"/>
              <a:t>pg_config -- </a:t>
            </a:r>
            <a:r>
              <a:rPr lang="zh-CN" altLang="zh-CN"/>
              <a:t>检索已安装的</a:t>
            </a:r>
            <a:r>
              <a:rPr lang="en-US" altLang="zh-CN"/>
              <a:t>PostgreSQL</a:t>
            </a:r>
            <a:r>
              <a:rPr lang="zh-CN" altLang="zh-CN"/>
              <a:t>版本信息</a:t>
            </a:r>
            <a:endParaRPr lang="zh-CN" altLang="zh-CN"/>
          </a:p>
          <a:p>
            <a:pPr algn="just" eaLnBrk="1" hangingPunct="1">
              <a:lnSpc>
                <a:spcPts val="3500"/>
              </a:lnSpc>
              <a:buClr>
                <a:srgbClr val="FF3300"/>
              </a:buClr>
              <a:buFontTx/>
              <a:buChar char="•"/>
            </a:pPr>
            <a:r>
              <a:rPr lang="en-US" altLang="zh-CN"/>
              <a:t>pg_dump -- </a:t>
            </a:r>
            <a:r>
              <a:rPr lang="zh-CN" altLang="zh-CN"/>
              <a:t>将一个</a:t>
            </a:r>
            <a:r>
              <a:rPr lang="en-US" altLang="zh-CN"/>
              <a:t>PostgreSQL</a:t>
            </a:r>
            <a:r>
              <a:rPr lang="zh-CN" altLang="zh-CN"/>
              <a:t>数据库转储到一个脚本文件或者其它归档文件中</a:t>
            </a:r>
            <a:endParaRPr lang="zh-CN" altLang="zh-CN"/>
          </a:p>
          <a:p>
            <a:pPr algn="just" eaLnBrk="1" hangingPunct="1">
              <a:lnSpc>
                <a:spcPts val="3500"/>
              </a:lnSpc>
              <a:buClr>
                <a:srgbClr val="FF3300"/>
              </a:buClr>
              <a:buFontTx/>
              <a:buChar char="•"/>
            </a:pPr>
            <a:r>
              <a:rPr lang="en-US" altLang="zh-CN"/>
              <a:t>pg_dumpall -- </a:t>
            </a:r>
            <a:r>
              <a:rPr lang="zh-CN" altLang="zh-CN"/>
              <a:t>将一个</a:t>
            </a:r>
            <a:r>
              <a:rPr lang="en-US" altLang="zh-CN"/>
              <a:t>PostgreSQL</a:t>
            </a:r>
            <a:r>
              <a:rPr lang="zh-CN" altLang="zh-CN"/>
              <a:t>数据库集群转储到一个脚本文件中</a:t>
            </a:r>
            <a:endParaRPr lang="zh-CN" altLang="zh-CN"/>
          </a:p>
          <a:p>
            <a:pPr algn="just" eaLnBrk="1" hangingPunct="1">
              <a:lnSpc>
                <a:spcPts val="3500"/>
              </a:lnSpc>
              <a:buClr>
                <a:srgbClr val="FF3300"/>
              </a:buClr>
              <a:buFontTx/>
              <a:buChar char="•"/>
            </a:pPr>
            <a:r>
              <a:rPr lang="en-US" altLang="zh-CN"/>
              <a:t>….</a:t>
            </a:r>
            <a:endParaRPr lang="zh-CN" altLang="en-US"/>
          </a:p>
        </p:txBody>
      </p:sp>
    </p:spTree>
    <p:custDataLst>
      <p:tags r:id="rId1"/>
    </p:custDataLst>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44463" y="360363"/>
            <a:ext cx="1204753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四、</a:t>
            </a:r>
            <a:r>
              <a:rPr lang="en-US" altLang="zh-CN" sz="3600">
                <a:solidFill>
                  <a:srgbClr val="0033CC"/>
                </a:solidFill>
              </a:rPr>
              <a:t>PostgreSQL</a:t>
            </a:r>
            <a:r>
              <a:rPr lang="zh-CN" altLang="zh-CN" sz="3600">
                <a:solidFill>
                  <a:srgbClr val="0033CC"/>
                </a:solidFill>
              </a:rPr>
              <a:t>数据库软件的服务器程序</a:t>
            </a:r>
            <a:endParaRPr lang="en-US" altLang="zh-CN" sz="3600">
              <a:solidFill>
                <a:srgbClr val="0033CC"/>
              </a:solidFill>
            </a:endParaRPr>
          </a:p>
        </p:txBody>
      </p:sp>
      <p:sp>
        <p:nvSpPr>
          <p:cNvPr id="7" name="Rectangle 3"/>
          <p:cNvSpPr>
            <a:spLocks noChangeArrowheads="1"/>
          </p:cNvSpPr>
          <p:nvPr/>
        </p:nvSpPr>
        <p:spPr bwMode="auto">
          <a:xfrm>
            <a:off x="576263" y="1079500"/>
            <a:ext cx="11060112" cy="323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en-US" altLang="zh-CN"/>
              <a:t>initdb – </a:t>
            </a:r>
            <a:r>
              <a:rPr lang="zh-CN" altLang="en-US"/>
              <a:t>初始化</a:t>
            </a:r>
            <a:r>
              <a:rPr lang="en-US" altLang="zh-CN"/>
              <a:t>PostgreSQL</a:t>
            </a:r>
            <a:r>
              <a:rPr lang="zh-CN" altLang="zh-CN"/>
              <a:t>数据库</a:t>
            </a:r>
            <a:endParaRPr lang="zh-CN" altLang="zh-CN"/>
          </a:p>
          <a:p>
            <a:pPr algn="just" eaLnBrk="1" hangingPunct="1">
              <a:lnSpc>
                <a:spcPts val="3500"/>
              </a:lnSpc>
              <a:buClr>
                <a:srgbClr val="FF3300"/>
              </a:buClr>
              <a:buFontTx/>
              <a:buChar char="•"/>
            </a:pPr>
            <a:r>
              <a:rPr lang="en-US" altLang="zh-CN"/>
              <a:t>pg_controldata -- </a:t>
            </a:r>
            <a:r>
              <a:rPr lang="zh-CN" altLang="zh-CN"/>
              <a:t>显示一个</a:t>
            </a:r>
            <a:r>
              <a:rPr lang="en-US" altLang="zh-CN"/>
              <a:t>PostgreSQL</a:t>
            </a:r>
            <a:r>
              <a:rPr lang="zh-CN" altLang="zh-CN"/>
              <a:t>数据库集群的控制信息</a:t>
            </a:r>
            <a:endParaRPr lang="zh-CN" altLang="zh-CN"/>
          </a:p>
          <a:p>
            <a:pPr algn="just" eaLnBrk="1" hangingPunct="1">
              <a:lnSpc>
                <a:spcPts val="3500"/>
              </a:lnSpc>
              <a:buClr>
                <a:srgbClr val="FF3300"/>
              </a:buClr>
              <a:buFontTx/>
              <a:buChar char="•"/>
            </a:pPr>
            <a:r>
              <a:rPr lang="en-US" altLang="zh-CN"/>
              <a:t>pg_ctl -- </a:t>
            </a:r>
            <a:r>
              <a:rPr lang="zh-CN" altLang="zh-CN"/>
              <a:t>启动</a:t>
            </a:r>
            <a:r>
              <a:rPr lang="zh-CN" altLang="en-US"/>
              <a:t>、</a:t>
            </a:r>
            <a:r>
              <a:rPr lang="zh-CN" altLang="zh-CN"/>
              <a:t>停止或者控制</a:t>
            </a:r>
            <a:r>
              <a:rPr lang="en-US" altLang="zh-CN"/>
              <a:t>PostgreSQL</a:t>
            </a:r>
            <a:r>
              <a:rPr lang="zh-CN" altLang="zh-CN"/>
              <a:t>服务器</a:t>
            </a:r>
            <a:endParaRPr lang="zh-CN" altLang="zh-CN"/>
          </a:p>
          <a:p>
            <a:pPr algn="just" eaLnBrk="1" hangingPunct="1">
              <a:lnSpc>
                <a:spcPts val="3500"/>
              </a:lnSpc>
              <a:buClr>
                <a:srgbClr val="FF3300"/>
              </a:buClr>
              <a:buFontTx/>
              <a:buChar char="•"/>
            </a:pPr>
            <a:r>
              <a:rPr lang="en-US" altLang="zh-CN"/>
              <a:t>pg_resetxlog -- </a:t>
            </a:r>
            <a:r>
              <a:rPr lang="zh-CN" altLang="zh-CN"/>
              <a:t>重置一个数据库集群的预写日志以及其它控制内容</a:t>
            </a:r>
            <a:endParaRPr lang="zh-CN" altLang="zh-CN"/>
          </a:p>
          <a:p>
            <a:pPr algn="just" eaLnBrk="1" hangingPunct="1">
              <a:lnSpc>
                <a:spcPts val="3500"/>
              </a:lnSpc>
              <a:buClr>
                <a:srgbClr val="FF3300"/>
              </a:buClr>
              <a:buFontTx/>
              <a:buChar char="•"/>
            </a:pPr>
            <a:r>
              <a:rPr lang="en-US" altLang="zh-CN"/>
              <a:t>postgres -- PostgreSQL </a:t>
            </a:r>
            <a:r>
              <a:rPr lang="zh-CN" altLang="zh-CN"/>
              <a:t>数据库服务器</a:t>
            </a:r>
            <a:r>
              <a:rPr lang="zh-CN" altLang="en-US"/>
              <a:t>进程</a:t>
            </a:r>
            <a:endParaRPr lang="zh-CN" altLang="zh-CN"/>
          </a:p>
          <a:p>
            <a:pPr algn="just" eaLnBrk="1" hangingPunct="1">
              <a:lnSpc>
                <a:spcPts val="3500"/>
              </a:lnSpc>
              <a:buClr>
                <a:srgbClr val="FF3300"/>
              </a:buClr>
              <a:buFontTx/>
              <a:buChar char="•"/>
            </a:pPr>
            <a:r>
              <a:rPr lang="en-US" altLang="zh-CN"/>
              <a:t>postmaster -- PostgreSQL </a:t>
            </a:r>
            <a:r>
              <a:rPr lang="zh-CN" altLang="en-US"/>
              <a:t>守护进程</a:t>
            </a:r>
            <a:endParaRPr lang="en-US" altLang="zh-CN"/>
          </a:p>
          <a:p>
            <a:pPr algn="just" eaLnBrk="1" hangingPunct="1">
              <a:lnSpc>
                <a:spcPts val="3500"/>
              </a:lnSpc>
              <a:buClr>
                <a:srgbClr val="FF3300"/>
              </a:buClr>
              <a:buFontTx/>
              <a:buChar char="•"/>
            </a:pPr>
            <a:r>
              <a:rPr lang="en-US" altLang="zh-CN"/>
              <a:t>….</a:t>
            </a:r>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58750" y="431800"/>
            <a:ext cx="12049125" cy="62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五、</a:t>
            </a:r>
            <a:r>
              <a:rPr lang="en-US" altLang="zh-CN" sz="3600">
                <a:solidFill>
                  <a:srgbClr val="0033CC"/>
                </a:solidFill>
              </a:rPr>
              <a:t>PostgreSQL</a:t>
            </a:r>
            <a:r>
              <a:rPr lang="zh-CN" altLang="zh-CN" sz="3600">
                <a:solidFill>
                  <a:srgbClr val="0033CC"/>
                </a:solidFill>
              </a:rPr>
              <a:t>数据库</a:t>
            </a:r>
            <a:r>
              <a:rPr lang="zh-CN" altLang="en-US" sz="3600">
                <a:solidFill>
                  <a:srgbClr val="0033CC"/>
                </a:solidFill>
              </a:rPr>
              <a:t>的常用</a:t>
            </a:r>
            <a:r>
              <a:rPr lang="zh-CN" altLang="zh-CN" sz="3600">
                <a:solidFill>
                  <a:srgbClr val="0033CC"/>
                </a:solidFill>
              </a:rPr>
              <a:t>管理工具</a:t>
            </a:r>
            <a:endParaRPr lang="en-US" altLang="zh-CN" sz="3600">
              <a:solidFill>
                <a:srgbClr val="0033CC"/>
              </a:solidFill>
            </a:endParaRPr>
          </a:p>
        </p:txBody>
      </p:sp>
      <p:pic>
        <p:nvPicPr>
          <p:cNvPr id="2048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17588" y="2282825"/>
            <a:ext cx="1000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550863" y="1195388"/>
            <a:ext cx="4745037"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1.psql</a:t>
            </a:r>
            <a:r>
              <a:rPr lang="zh-CN" altLang="zh-CN" sz="2800">
                <a:solidFill>
                  <a:srgbClr val="0033CC"/>
                </a:solidFill>
              </a:rPr>
              <a:t>命令行</a:t>
            </a:r>
            <a:r>
              <a:rPr lang="zh-CN" altLang="en-US" sz="2800">
                <a:solidFill>
                  <a:srgbClr val="0033CC"/>
                </a:solidFill>
              </a:rPr>
              <a:t>管理</a:t>
            </a:r>
            <a:r>
              <a:rPr lang="zh-CN" altLang="zh-CN" sz="2800">
                <a:solidFill>
                  <a:srgbClr val="0033CC"/>
                </a:solidFill>
              </a:rPr>
              <a:t>工具</a:t>
            </a:r>
            <a:endParaRPr lang="zh-CN" altLang="en-US" sz="2800">
              <a:solidFill>
                <a:srgbClr val="0033CC"/>
              </a:solidFill>
            </a:endParaRP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4702175" y="6831013"/>
            <a:ext cx="2827338"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defRPr/>
            </a:pPr>
            <a:r>
              <a:rPr lang="en-US" altLang="zh-CN" sz="2420">
                <a:solidFill>
                  <a:srgbClr val="FF0000"/>
                </a:solidFill>
              </a:rPr>
              <a:t>pgAdmin</a:t>
            </a:r>
            <a:r>
              <a:rPr lang="zh-CN" altLang="en-US" sz="2420">
                <a:solidFill>
                  <a:srgbClr val="FF0000"/>
                </a:solidFill>
              </a:rPr>
              <a:t> </a:t>
            </a:r>
            <a:r>
              <a:rPr lang="en-US" altLang="zh-CN" sz="2420">
                <a:solidFill>
                  <a:srgbClr val="FF0000"/>
                </a:solidFill>
              </a:rPr>
              <a:t>4</a:t>
            </a:r>
            <a:r>
              <a:rPr lang="zh-CN" altLang="en-US" sz="2420">
                <a:solidFill>
                  <a:srgbClr val="FF0000"/>
                </a:solidFill>
              </a:rPr>
              <a:t>管理</a:t>
            </a:r>
            <a:r>
              <a:rPr lang="zh-CN" altLang="zh-CN" sz="2420">
                <a:solidFill>
                  <a:srgbClr val="FF0000"/>
                </a:solidFill>
              </a:rPr>
              <a:t>工具</a:t>
            </a:r>
            <a:endParaRPr lang="zh-CN" altLang="zh-CN" sz="2420">
              <a:solidFill>
                <a:srgbClr val="FF0000"/>
              </a:solidFill>
            </a:endParaRPr>
          </a:p>
        </p:txBody>
      </p:sp>
      <p:pic>
        <p:nvPicPr>
          <p:cNvPr id="9421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5938" y="1125538"/>
            <a:ext cx="10825162" cy="547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Rectangle 4"/>
          <p:cNvSpPr>
            <a:spLocks noChangeArrowheads="1"/>
          </p:cNvSpPr>
          <p:nvPr/>
        </p:nvSpPr>
        <p:spPr bwMode="auto">
          <a:xfrm>
            <a:off x="192088" y="388938"/>
            <a:ext cx="52562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en-US" altLang="zh-CN" sz="2800">
                <a:solidFill>
                  <a:srgbClr val="0033CC"/>
                </a:solidFill>
              </a:rPr>
              <a:t>2.pgAdmin</a:t>
            </a:r>
            <a:r>
              <a:rPr lang="zh-CN" altLang="zh-CN" sz="2800">
                <a:solidFill>
                  <a:srgbClr val="0033CC"/>
                </a:solidFill>
              </a:rPr>
              <a:t>图形界面管理工具</a:t>
            </a:r>
            <a:endParaRPr lang="zh-CN" altLang="en-US" sz="2800">
              <a:solidFill>
                <a:srgbClr val="0033CC"/>
              </a:solidFill>
            </a:endParaRPr>
          </a:p>
        </p:txBody>
      </p:sp>
    </p:spTree>
    <p:custDataLst>
      <p:tags r:id="rId2"/>
    </p:custData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44463" y="404813"/>
            <a:ext cx="12047537"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591" tIns="36296" rIns="72591" bIns="36296">
            <a:spAutoFit/>
          </a:bodyPr>
          <a:lstStyle>
            <a:lvl1pPr defTabSz="967105">
              <a:defRPr sz="2400">
                <a:solidFill>
                  <a:schemeClr val="tx1"/>
                </a:solidFill>
                <a:latin typeface="黑体" panose="02010609060101010101" pitchFamily="49" charset="-122"/>
                <a:ea typeface="黑体" panose="02010609060101010101" pitchFamily="49" charset="-122"/>
              </a:defRPr>
            </a:lvl1pPr>
            <a:lvl2pPr marL="742950" indent="-285750" defTabSz="967105">
              <a:defRPr sz="2400">
                <a:solidFill>
                  <a:schemeClr val="tx1"/>
                </a:solidFill>
                <a:latin typeface="黑体" panose="02010609060101010101" pitchFamily="49" charset="-122"/>
                <a:ea typeface="黑体" panose="02010609060101010101" pitchFamily="49" charset="-122"/>
              </a:defRPr>
            </a:lvl2pPr>
            <a:lvl3pPr marL="1143000" indent="-228600" defTabSz="967105">
              <a:defRPr sz="2400">
                <a:solidFill>
                  <a:schemeClr val="tx1"/>
                </a:solidFill>
                <a:latin typeface="黑体" panose="02010609060101010101" pitchFamily="49" charset="-122"/>
                <a:ea typeface="黑体" panose="02010609060101010101" pitchFamily="49" charset="-122"/>
              </a:defRPr>
            </a:lvl3pPr>
            <a:lvl4pPr marL="1600200" indent="-228600" defTabSz="967105">
              <a:defRPr sz="2400">
                <a:solidFill>
                  <a:schemeClr val="tx1"/>
                </a:solidFill>
                <a:latin typeface="黑体" panose="02010609060101010101" pitchFamily="49" charset="-122"/>
                <a:ea typeface="黑体" panose="02010609060101010101" pitchFamily="49" charset="-122"/>
              </a:defRPr>
            </a:lvl4pPr>
            <a:lvl5pPr marL="2057400" indent="-228600" defTabSz="967105">
              <a:defRPr sz="2400">
                <a:solidFill>
                  <a:schemeClr val="tx1"/>
                </a:solidFill>
                <a:latin typeface="黑体" panose="02010609060101010101" pitchFamily="49" charset="-122"/>
                <a:ea typeface="黑体" panose="02010609060101010101" pitchFamily="49" charset="-122"/>
              </a:defRPr>
            </a:lvl5pPr>
            <a:lvl6pPr marL="25146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967105"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eaLnBrk="1" hangingPunct="1"/>
            <a:r>
              <a:rPr lang="zh-CN" altLang="en-US" sz="3600">
                <a:solidFill>
                  <a:srgbClr val="0033CC"/>
                </a:solidFill>
              </a:rPr>
              <a:t>六、</a:t>
            </a:r>
            <a:r>
              <a:rPr lang="en-US" altLang="zh-CN" sz="3600">
                <a:solidFill>
                  <a:srgbClr val="0033CC"/>
                </a:solidFill>
              </a:rPr>
              <a:t>PostgreSQL</a:t>
            </a:r>
            <a:r>
              <a:rPr lang="zh-CN" altLang="zh-CN" sz="3600">
                <a:solidFill>
                  <a:srgbClr val="0033CC"/>
                </a:solidFill>
              </a:rPr>
              <a:t>数据库</a:t>
            </a:r>
            <a:r>
              <a:rPr lang="zh-CN" altLang="en-US" sz="3600">
                <a:solidFill>
                  <a:srgbClr val="0033CC"/>
                </a:solidFill>
              </a:rPr>
              <a:t>主要</a:t>
            </a:r>
            <a:r>
              <a:rPr lang="zh-CN" altLang="zh-CN" sz="3600">
                <a:solidFill>
                  <a:srgbClr val="0033CC"/>
                </a:solidFill>
              </a:rPr>
              <a:t>对</a:t>
            </a:r>
            <a:r>
              <a:rPr lang="zh-CN" altLang="en-US" sz="3600">
                <a:solidFill>
                  <a:srgbClr val="0033CC"/>
                </a:solidFill>
              </a:rPr>
              <a:t>象</a:t>
            </a:r>
            <a:endParaRPr lang="en-US" altLang="zh-CN" sz="3600">
              <a:solidFill>
                <a:srgbClr val="0033CC"/>
              </a:solidFill>
            </a:endParaRPr>
          </a:p>
        </p:txBody>
      </p:sp>
      <p:sp>
        <p:nvSpPr>
          <p:cNvPr id="8" name="Rectangle 3"/>
          <p:cNvSpPr>
            <a:spLocks noChangeArrowheads="1"/>
          </p:cNvSpPr>
          <p:nvPr/>
        </p:nvSpPr>
        <p:spPr bwMode="auto">
          <a:xfrm>
            <a:off x="5880100" y="1412875"/>
            <a:ext cx="5184775" cy="323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863600">
              <a:defRPr sz="2400">
                <a:solidFill>
                  <a:schemeClr val="tx1"/>
                </a:solidFill>
                <a:latin typeface="黑体" panose="02010609060101010101" pitchFamily="49" charset="-122"/>
                <a:ea typeface="黑体" panose="02010609060101010101" pitchFamily="49" charset="-122"/>
              </a:defRPr>
            </a:lvl1pPr>
            <a:lvl2pPr marL="742950" indent="-285750" defTabSz="863600">
              <a:defRPr sz="2400">
                <a:solidFill>
                  <a:schemeClr val="tx1"/>
                </a:solidFill>
                <a:latin typeface="黑体" panose="02010609060101010101" pitchFamily="49" charset="-122"/>
                <a:ea typeface="黑体" panose="02010609060101010101" pitchFamily="49" charset="-122"/>
              </a:defRPr>
            </a:lvl2pPr>
            <a:lvl3pPr marL="1143000" indent="-228600" defTabSz="863600">
              <a:defRPr sz="2400">
                <a:solidFill>
                  <a:schemeClr val="tx1"/>
                </a:solidFill>
                <a:latin typeface="黑体" panose="02010609060101010101" pitchFamily="49" charset="-122"/>
                <a:ea typeface="黑体" panose="02010609060101010101" pitchFamily="49" charset="-122"/>
              </a:defRPr>
            </a:lvl3pPr>
            <a:lvl4pPr marL="1600200" indent="-228600" defTabSz="863600">
              <a:defRPr sz="2400">
                <a:solidFill>
                  <a:schemeClr val="tx1"/>
                </a:solidFill>
                <a:latin typeface="黑体" panose="02010609060101010101" pitchFamily="49" charset="-122"/>
                <a:ea typeface="黑体" panose="02010609060101010101" pitchFamily="49" charset="-122"/>
              </a:defRPr>
            </a:lvl4pPr>
            <a:lvl5pPr marL="2057400" indent="-228600" defTabSz="863600">
              <a:defRPr sz="2400">
                <a:solidFill>
                  <a:schemeClr val="tx1"/>
                </a:solidFill>
                <a:latin typeface="黑体" panose="02010609060101010101" pitchFamily="49" charset="-122"/>
                <a:ea typeface="黑体" panose="02010609060101010101" pitchFamily="49" charset="-122"/>
              </a:defRPr>
            </a:lvl5pPr>
            <a:lvl6pPr marL="25146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defTabSz="863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pPr algn="just" eaLnBrk="1" hangingPunct="1">
              <a:lnSpc>
                <a:spcPts val="3500"/>
              </a:lnSpc>
              <a:buClr>
                <a:srgbClr val="FF3300"/>
              </a:buClr>
              <a:buFontTx/>
              <a:buChar char="•"/>
            </a:pPr>
            <a:r>
              <a:rPr lang="zh-CN" altLang="en-US" sz="2800"/>
              <a:t> 模式（</a:t>
            </a:r>
            <a:r>
              <a:rPr lang="en-US" altLang="zh-CN" sz="2800"/>
              <a:t>schema</a:t>
            </a:r>
            <a:r>
              <a:rPr lang="zh-CN" altLang="en-US" sz="2800"/>
              <a:t>）</a:t>
            </a:r>
            <a:r>
              <a:rPr lang="zh-CN" altLang="zh-CN" sz="2800"/>
              <a:t>对象</a:t>
            </a:r>
            <a:endParaRPr lang="en-US" altLang="zh-CN" sz="2800"/>
          </a:p>
          <a:p>
            <a:pPr algn="just" eaLnBrk="1" hangingPunct="1">
              <a:lnSpc>
                <a:spcPts val="3500"/>
              </a:lnSpc>
              <a:buClr>
                <a:srgbClr val="FF3300"/>
              </a:buClr>
              <a:buFontTx/>
              <a:buChar char="•"/>
            </a:pPr>
            <a:r>
              <a:rPr lang="zh-CN" altLang="en-US" sz="2800"/>
              <a:t> </a:t>
            </a:r>
            <a:r>
              <a:rPr lang="zh-CN" altLang="zh-CN" sz="2800"/>
              <a:t>表（</a:t>
            </a:r>
            <a:r>
              <a:rPr lang="en-US" altLang="zh-CN" sz="2800"/>
              <a:t>table</a:t>
            </a:r>
            <a:r>
              <a:rPr lang="zh-CN" altLang="zh-CN" sz="2800"/>
              <a:t>）</a:t>
            </a:r>
            <a:r>
              <a:rPr lang="zh-CN" altLang="en-US" sz="2800"/>
              <a:t>对象</a:t>
            </a:r>
            <a:endParaRPr lang="zh-CN" altLang="en-US" sz="2800"/>
          </a:p>
          <a:p>
            <a:pPr algn="just" eaLnBrk="1" hangingPunct="1">
              <a:lnSpc>
                <a:spcPts val="3500"/>
              </a:lnSpc>
              <a:buClr>
                <a:srgbClr val="FF3300"/>
              </a:buClr>
              <a:buFontTx/>
              <a:buChar char="•"/>
            </a:pPr>
            <a:r>
              <a:rPr lang="zh-CN" altLang="en-US" sz="2800"/>
              <a:t> </a:t>
            </a:r>
            <a:r>
              <a:rPr lang="zh-CN" altLang="zh-CN" sz="2800"/>
              <a:t>视图（</a:t>
            </a:r>
            <a:r>
              <a:rPr lang="en-US" altLang="zh-CN" sz="2800"/>
              <a:t>view</a:t>
            </a:r>
            <a:r>
              <a:rPr lang="zh-CN" altLang="zh-CN" sz="2800"/>
              <a:t>）</a:t>
            </a:r>
            <a:r>
              <a:rPr lang="zh-CN" altLang="en-US" sz="2800"/>
              <a:t>对象</a:t>
            </a:r>
            <a:endParaRPr lang="en-US" altLang="zh-CN" sz="2800"/>
          </a:p>
          <a:p>
            <a:pPr algn="just" eaLnBrk="1" hangingPunct="1">
              <a:lnSpc>
                <a:spcPts val="3500"/>
              </a:lnSpc>
              <a:buClr>
                <a:srgbClr val="FF3300"/>
              </a:buClr>
              <a:buFontTx/>
              <a:buChar char="•"/>
            </a:pPr>
            <a:r>
              <a:rPr lang="zh-CN" altLang="en-US" sz="2800"/>
              <a:t> </a:t>
            </a:r>
            <a:r>
              <a:rPr lang="zh-CN" altLang="zh-CN" sz="2800"/>
              <a:t>序列（</a:t>
            </a:r>
            <a:r>
              <a:rPr lang="en-US" altLang="zh-CN" sz="2800"/>
              <a:t>sequence</a:t>
            </a:r>
            <a:r>
              <a:rPr lang="zh-CN" altLang="zh-CN" sz="2800"/>
              <a:t>）</a:t>
            </a:r>
            <a:r>
              <a:rPr lang="zh-CN" altLang="en-US" sz="2800"/>
              <a:t>对象</a:t>
            </a:r>
            <a:endParaRPr lang="en-US" altLang="zh-CN" sz="2800"/>
          </a:p>
          <a:p>
            <a:pPr algn="just" eaLnBrk="1" hangingPunct="1">
              <a:lnSpc>
                <a:spcPts val="3500"/>
              </a:lnSpc>
              <a:buClr>
                <a:srgbClr val="FF3300"/>
              </a:buClr>
              <a:buFontTx/>
              <a:buChar char="•"/>
            </a:pPr>
            <a:r>
              <a:rPr lang="zh-CN" altLang="en-US" sz="2800"/>
              <a:t> </a:t>
            </a:r>
            <a:r>
              <a:rPr lang="zh-CN" altLang="zh-CN" sz="2800"/>
              <a:t>函数（</a:t>
            </a:r>
            <a:r>
              <a:rPr lang="en-US" altLang="zh-CN" sz="2800"/>
              <a:t>function</a:t>
            </a:r>
            <a:r>
              <a:rPr lang="zh-CN" altLang="zh-CN" sz="2800"/>
              <a:t>）</a:t>
            </a:r>
            <a:r>
              <a:rPr lang="zh-CN" altLang="en-US" sz="2800"/>
              <a:t>对象</a:t>
            </a:r>
            <a:endParaRPr lang="en-US" altLang="zh-CN" sz="2800"/>
          </a:p>
          <a:p>
            <a:pPr algn="just" eaLnBrk="1" hangingPunct="1">
              <a:lnSpc>
                <a:spcPts val="3500"/>
              </a:lnSpc>
              <a:buClr>
                <a:srgbClr val="FF3300"/>
              </a:buClr>
              <a:buFontTx/>
              <a:buChar char="•"/>
            </a:pPr>
            <a:r>
              <a:rPr lang="zh-CN" altLang="en-US" sz="2800"/>
              <a:t> </a:t>
            </a:r>
            <a:r>
              <a:rPr lang="zh-CN" altLang="zh-CN" sz="2800"/>
              <a:t>触发器（</a:t>
            </a:r>
            <a:r>
              <a:rPr lang="en-US" altLang="zh-CN" sz="2800"/>
              <a:t>trigger</a:t>
            </a:r>
            <a:r>
              <a:rPr lang="zh-CN" altLang="zh-CN" sz="2800"/>
              <a:t>）</a:t>
            </a:r>
            <a:r>
              <a:rPr lang="zh-CN" altLang="en-US" sz="2800"/>
              <a:t>对象</a:t>
            </a:r>
            <a:endParaRPr lang="en-US" altLang="zh-CN" sz="2800"/>
          </a:p>
          <a:p>
            <a:pPr algn="just" eaLnBrk="1" hangingPunct="1">
              <a:lnSpc>
                <a:spcPts val="3500"/>
              </a:lnSpc>
              <a:buClr>
                <a:srgbClr val="FF3300"/>
              </a:buClr>
              <a:buFontTx/>
              <a:buChar char="•"/>
            </a:pPr>
            <a:r>
              <a:rPr lang="zh-CN" altLang="en-US" sz="2800"/>
              <a:t> 。。。</a:t>
            </a:r>
            <a:endParaRPr lang="zh-CN" altLang="en-US" sz="280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34963" y="1268413"/>
            <a:ext cx="496887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1026"/>
          <p:cNvSpPr>
            <a:spLocks noGrp="1" noChangeArrowheads="1"/>
          </p:cNvSpPr>
          <p:nvPr>
            <p:ph type="title"/>
          </p:nvPr>
        </p:nvSpPr>
        <p:spPr/>
        <p:txBody>
          <a:bodyPr/>
          <a:lstStyle/>
          <a:p>
            <a:r>
              <a:rPr lang="zh-CN" altLang="en-US">
                <a:ea typeface="宋体" panose="02010600030101010101" pitchFamily="2" charset="-122"/>
              </a:rPr>
              <a:t>数据举例</a:t>
            </a:r>
            <a:endParaRPr lang="zh-CN" altLang="en-US">
              <a:ea typeface="宋体" panose="02010600030101010101" pitchFamily="2" charset="-122"/>
            </a:endParaRPr>
          </a:p>
        </p:txBody>
      </p:sp>
      <p:sp>
        <p:nvSpPr>
          <p:cNvPr id="378883" name="Rectangle 1027"/>
          <p:cNvSpPr>
            <a:spLocks noGrp="1" noChangeArrowheads="1"/>
          </p:cNvSpPr>
          <p:nvPr>
            <p:ph type="body" idx="1"/>
          </p:nvPr>
        </p:nvSpPr>
        <p:spPr>
          <a:xfrm>
            <a:off x="1981200" y="1600200"/>
            <a:ext cx="8229600" cy="4495800"/>
          </a:xfrm>
        </p:spPr>
        <p:txBody>
          <a:bodyPr/>
          <a:lstStyle/>
          <a:p>
            <a:pPr>
              <a:lnSpc>
                <a:spcPct val="120000"/>
              </a:lnSpc>
            </a:pPr>
            <a:r>
              <a:rPr lang="zh-CN" altLang="en-US">
                <a:ea typeface="宋体" panose="02010600030101010101" pitchFamily="2" charset="-122"/>
              </a:rPr>
              <a:t>学生档案中的学生记录</a:t>
            </a:r>
            <a:endParaRPr lang="zh-CN" altLang="en-US">
              <a:ea typeface="宋体" panose="02010600030101010101" pitchFamily="2" charset="-122"/>
            </a:endParaRPr>
          </a:p>
          <a:p>
            <a:pPr lvl="1">
              <a:lnSpc>
                <a:spcPct val="120000"/>
              </a:lnSpc>
              <a:buFont typeface="Wingdings" panose="05000000000000000000" pitchFamily="2" charset="2"/>
              <a:buNone/>
            </a:pPr>
            <a:r>
              <a:rPr lang="zh-CN" altLang="en-US">
                <a:ea typeface="宋体" panose="02010600030101010101" pitchFamily="2" charset="-122"/>
              </a:rPr>
              <a:t>（李明，男，</a:t>
            </a:r>
            <a:r>
              <a:rPr lang="en-US" altLang="zh-CN">
                <a:ea typeface="宋体" panose="02010600030101010101" pitchFamily="2" charset="-122"/>
              </a:rPr>
              <a:t>197205</a:t>
            </a:r>
            <a:r>
              <a:rPr lang="zh-CN" altLang="en-US">
                <a:ea typeface="宋体" panose="02010600030101010101" pitchFamily="2" charset="-122"/>
              </a:rPr>
              <a:t>，江苏南京市，计算机系，</a:t>
            </a:r>
            <a:r>
              <a:rPr lang="en-US" altLang="zh-CN">
                <a:ea typeface="宋体" panose="02010600030101010101" pitchFamily="2" charset="-122"/>
              </a:rPr>
              <a:t>1990</a:t>
            </a:r>
            <a:r>
              <a:rPr lang="zh-CN" altLang="en-US">
                <a:ea typeface="宋体" panose="02010600030101010101" pitchFamily="2" charset="-122"/>
              </a:rPr>
              <a:t>）</a:t>
            </a:r>
            <a:endParaRPr lang="zh-CN" altLang="en-US">
              <a:ea typeface="宋体" panose="02010600030101010101" pitchFamily="2" charset="-122"/>
            </a:endParaRPr>
          </a:p>
          <a:p>
            <a:pPr lvl="1">
              <a:lnSpc>
                <a:spcPct val="150000"/>
              </a:lnSpc>
            </a:pPr>
            <a:r>
              <a:rPr lang="zh-CN" altLang="en-US" sz="2200">
                <a:ea typeface="宋体" panose="02010600030101010101" pitchFamily="2" charset="-122"/>
              </a:rPr>
              <a:t>语义：学生姓名、性别、出生年月、籍贯、所在院系、</a:t>
            </a:r>
            <a:endParaRPr lang="zh-CN" altLang="en-US" sz="2200">
              <a:ea typeface="宋体" panose="02010600030101010101" pitchFamily="2" charset="-122"/>
            </a:endParaRPr>
          </a:p>
          <a:p>
            <a:pPr lvl="1">
              <a:lnSpc>
                <a:spcPct val="150000"/>
              </a:lnSpc>
              <a:buFont typeface="Wingdings" panose="05000000000000000000" pitchFamily="2" charset="2"/>
              <a:buNone/>
            </a:pPr>
            <a:r>
              <a:rPr lang="zh-CN" altLang="en-US" sz="2200">
                <a:ea typeface="宋体" panose="02010600030101010101" pitchFamily="2" charset="-122"/>
              </a:rPr>
              <a:t>              入学时间</a:t>
            </a:r>
            <a:endParaRPr lang="zh-CN" altLang="en-US" sz="2200">
              <a:ea typeface="宋体" panose="02010600030101010101" pitchFamily="2" charset="-122"/>
            </a:endParaRPr>
          </a:p>
          <a:p>
            <a:pPr lvl="1">
              <a:lnSpc>
                <a:spcPct val="150000"/>
              </a:lnSpc>
            </a:pPr>
            <a:r>
              <a:rPr lang="zh-CN" altLang="en-US" sz="2200">
                <a:ea typeface="宋体" panose="02010600030101010101" pitchFamily="2" charset="-122"/>
              </a:rPr>
              <a:t>解释：李明是个大学生，</a:t>
            </a:r>
            <a:r>
              <a:rPr lang="en-US" altLang="zh-CN" sz="2200">
                <a:ea typeface="宋体" panose="02010600030101010101" pitchFamily="2" charset="-122"/>
              </a:rPr>
              <a:t>1972</a:t>
            </a:r>
            <a:r>
              <a:rPr lang="zh-CN" altLang="en-US" sz="2200">
                <a:ea typeface="宋体" panose="02010600030101010101" pitchFamily="2" charset="-122"/>
              </a:rPr>
              <a:t>年</a:t>
            </a:r>
            <a:r>
              <a:rPr lang="en-US" altLang="zh-CN" sz="2200">
                <a:ea typeface="宋体" panose="02010600030101010101" pitchFamily="2" charset="-122"/>
              </a:rPr>
              <a:t>5</a:t>
            </a:r>
            <a:r>
              <a:rPr lang="zh-CN" altLang="en-US" sz="2200">
                <a:ea typeface="宋体" panose="02010600030101010101" pitchFamily="2" charset="-122"/>
              </a:rPr>
              <a:t>月出生，江苏南京市人，</a:t>
            </a:r>
            <a:r>
              <a:rPr lang="en-US" altLang="zh-CN" sz="2200">
                <a:ea typeface="宋体" panose="02010600030101010101" pitchFamily="2" charset="-122"/>
              </a:rPr>
              <a:t>1990</a:t>
            </a:r>
            <a:r>
              <a:rPr lang="zh-CN" altLang="en-US" sz="2200">
                <a:ea typeface="宋体" panose="02010600030101010101" pitchFamily="2" charset="-122"/>
              </a:rPr>
              <a:t>年考入计算机系</a:t>
            </a:r>
            <a:endParaRPr lang="zh-CN" altLang="en-US" sz="2200">
              <a:ea typeface="宋体" panose="02010600030101010101" pitchFamily="2" charset="-122"/>
            </a:endParaRPr>
          </a:p>
          <a:p>
            <a:pPr lvl="1">
              <a:lnSpc>
                <a:spcPct val="150000"/>
              </a:lnSpc>
              <a:buFont typeface="Wingdings" panose="05000000000000000000" pitchFamily="2" charset="2"/>
              <a:buNone/>
            </a:pPr>
            <a:r>
              <a:rPr lang="zh-CN" altLang="en-US" sz="2800">
                <a:ea typeface="隶书" panose="02010509060101010101" pitchFamily="49" charset="-122"/>
              </a:rPr>
              <a:t>请给出另一个解释和语义</a:t>
            </a:r>
            <a:endParaRPr lang="zh-CN" altLang="en-US" sz="300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ea typeface="宋体" panose="02010600030101010101" pitchFamily="2" charset="-122"/>
              </a:rPr>
              <a:t>2 </a:t>
            </a:r>
            <a:r>
              <a:rPr lang="zh-CN" altLang="en-US" dirty="0">
                <a:ea typeface="宋体" panose="02010600030101010101" pitchFamily="2" charset="-122"/>
              </a:rPr>
              <a:t>数据库</a:t>
            </a:r>
            <a:endParaRPr lang="zh-CN" altLang="en-US" dirty="0">
              <a:ea typeface="宋体" panose="02010600030101010101" pitchFamily="2" charset="-122"/>
            </a:endParaRPr>
          </a:p>
        </p:txBody>
      </p:sp>
      <p:sp>
        <p:nvSpPr>
          <p:cNvPr id="24579" name="Rectangle 3"/>
          <p:cNvSpPr>
            <a:spLocks noGrp="1" noChangeArrowheads="1"/>
          </p:cNvSpPr>
          <p:nvPr>
            <p:ph type="body" idx="1"/>
          </p:nvPr>
        </p:nvSpPr>
        <p:spPr>
          <a:xfrm>
            <a:off x="2133600" y="1600200"/>
            <a:ext cx="8229600" cy="4495800"/>
          </a:xfrm>
        </p:spPr>
        <p:txBody>
          <a:bodyPr/>
          <a:lstStyle/>
          <a:p>
            <a:pPr algn="just">
              <a:lnSpc>
                <a:spcPct val="120000"/>
              </a:lnSpc>
            </a:pPr>
            <a:r>
              <a:rPr lang="zh-CN" altLang="en-US" dirty="0">
                <a:ea typeface="宋体" panose="02010600030101010101" pitchFamily="2" charset="-122"/>
              </a:rPr>
              <a:t>数据库的定义</a:t>
            </a:r>
            <a:endParaRPr lang="zh-CN" altLang="en-US" dirty="0">
              <a:ea typeface="宋体" panose="02010600030101010101" pitchFamily="2" charset="-122"/>
            </a:endParaRPr>
          </a:p>
          <a:p>
            <a:pPr lvl="1" algn="just">
              <a:lnSpc>
                <a:spcPct val="120000"/>
              </a:lnSpc>
            </a:pPr>
            <a:r>
              <a:rPr lang="zh-CN" altLang="en-US" b="1" dirty="0">
                <a:ea typeface="宋体" panose="02010600030101010101" pitchFamily="2" charset="-122"/>
              </a:rPr>
              <a:t>数据库</a:t>
            </a:r>
            <a:r>
              <a:rPr lang="en-US" altLang="zh-CN" b="1" dirty="0">
                <a:ea typeface="宋体" panose="02010600030101010101" pitchFamily="2" charset="-122"/>
              </a:rPr>
              <a:t>(Database,</a:t>
            </a:r>
            <a:r>
              <a:rPr lang="zh-CN" altLang="en-US" b="1" dirty="0">
                <a:ea typeface="宋体" panose="02010600030101010101" pitchFamily="2" charset="-122"/>
              </a:rPr>
              <a:t>简称</a:t>
            </a:r>
            <a:r>
              <a:rPr lang="en-US" altLang="zh-CN" b="1" dirty="0">
                <a:ea typeface="宋体" panose="02010600030101010101" pitchFamily="2" charset="-122"/>
              </a:rPr>
              <a:t>DB)</a:t>
            </a:r>
            <a:r>
              <a:rPr lang="zh-CN" altLang="en-US" b="1" dirty="0">
                <a:ea typeface="宋体" panose="02010600030101010101" pitchFamily="2" charset="-122"/>
              </a:rPr>
              <a:t>是</a:t>
            </a:r>
            <a:r>
              <a:rPr lang="zh-CN" altLang="en-US" b="1" dirty="0">
                <a:solidFill>
                  <a:srgbClr val="FD31C8"/>
                </a:solidFill>
                <a:ea typeface="宋体" panose="02010600030101010101" pitchFamily="2" charset="-122"/>
              </a:rPr>
              <a:t>长期储存</a:t>
            </a:r>
            <a:r>
              <a:rPr lang="zh-CN" altLang="en-US" b="1" dirty="0">
                <a:ea typeface="宋体" panose="02010600030101010101" pitchFamily="2" charset="-122"/>
              </a:rPr>
              <a:t>在计算机内、</a:t>
            </a:r>
            <a:r>
              <a:rPr lang="zh-CN" altLang="en-US" b="1" dirty="0">
                <a:solidFill>
                  <a:srgbClr val="FD31C8"/>
                </a:solidFill>
                <a:ea typeface="宋体" panose="02010600030101010101" pitchFamily="2" charset="-122"/>
              </a:rPr>
              <a:t>有组织</a:t>
            </a:r>
            <a:r>
              <a:rPr lang="zh-CN" altLang="en-US" b="1" dirty="0">
                <a:ea typeface="宋体" panose="02010600030101010101" pitchFamily="2" charset="-122"/>
              </a:rPr>
              <a:t>的、</a:t>
            </a:r>
            <a:r>
              <a:rPr lang="zh-CN" altLang="en-US" b="1" dirty="0">
                <a:solidFill>
                  <a:srgbClr val="FD31C8"/>
                </a:solidFill>
                <a:ea typeface="宋体" panose="02010600030101010101" pitchFamily="2" charset="-122"/>
              </a:rPr>
              <a:t>可共享</a:t>
            </a:r>
            <a:r>
              <a:rPr lang="zh-CN" altLang="en-US" b="1" dirty="0">
                <a:ea typeface="宋体" panose="02010600030101010101" pitchFamily="2" charset="-122"/>
              </a:rPr>
              <a:t>的</a:t>
            </a:r>
            <a:r>
              <a:rPr lang="zh-CN" altLang="en-US" b="1" dirty="0">
                <a:solidFill>
                  <a:srgbClr val="FD31C8"/>
                </a:solidFill>
                <a:ea typeface="宋体" panose="02010600030101010101" pitchFamily="2" charset="-122"/>
              </a:rPr>
              <a:t>大量</a:t>
            </a:r>
            <a:r>
              <a:rPr lang="zh-CN" altLang="en-US" b="1" dirty="0">
                <a:ea typeface="宋体" panose="02010600030101010101" pitchFamily="2" charset="-122"/>
              </a:rPr>
              <a:t>数据的集合。</a:t>
            </a:r>
            <a:endParaRPr lang="zh-CN" altLang="en-US" b="1" dirty="0">
              <a:ea typeface="宋体" panose="02010600030101010101" pitchFamily="2" charset="-122"/>
            </a:endParaRPr>
          </a:p>
          <a:p>
            <a:pPr algn="just">
              <a:lnSpc>
                <a:spcPct val="90000"/>
              </a:lnSpc>
            </a:pPr>
            <a:r>
              <a:rPr lang="zh-CN" altLang="en-US" dirty="0">
                <a:ea typeface="宋体" panose="02010600030101010101" pitchFamily="2" charset="-122"/>
              </a:rPr>
              <a:t>数据库的基本特征</a:t>
            </a:r>
            <a:endParaRPr lang="zh-CN" altLang="en-US" dirty="0">
              <a:ea typeface="宋体" panose="02010600030101010101" pitchFamily="2" charset="-122"/>
            </a:endParaRPr>
          </a:p>
          <a:p>
            <a:pPr lvl="1" algn="just">
              <a:lnSpc>
                <a:spcPct val="140000"/>
              </a:lnSpc>
            </a:pPr>
            <a:r>
              <a:rPr lang="zh-CN" altLang="en-US" sz="2000" b="1" dirty="0">
                <a:ea typeface="宋体" panose="02010600030101010101" pitchFamily="2" charset="-122"/>
              </a:rPr>
              <a:t>数据按一定的数据模型组织、描述和储存</a:t>
            </a:r>
            <a:endParaRPr lang="zh-CN" altLang="en-US" sz="2000" b="1" dirty="0">
              <a:ea typeface="宋体" panose="02010600030101010101" pitchFamily="2" charset="-122"/>
            </a:endParaRPr>
          </a:p>
          <a:p>
            <a:pPr lvl="1">
              <a:lnSpc>
                <a:spcPct val="140000"/>
              </a:lnSpc>
            </a:pPr>
            <a:r>
              <a:rPr lang="zh-CN" altLang="en-US" sz="2000" b="1" dirty="0">
                <a:ea typeface="宋体" panose="02010600030101010101" pitchFamily="2" charset="-122"/>
              </a:rPr>
              <a:t>可为各种用户共享</a:t>
            </a:r>
            <a:endParaRPr lang="zh-CN" altLang="en-US" sz="2000" b="1" dirty="0">
              <a:ea typeface="宋体" panose="02010600030101010101" pitchFamily="2" charset="-122"/>
            </a:endParaRPr>
          </a:p>
          <a:p>
            <a:pPr lvl="1" algn="just">
              <a:lnSpc>
                <a:spcPct val="140000"/>
              </a:lnSpc>
            </a:pPr>
            <a:r>
              <a:rPr lang="zh-CN" altLang="en-US" sz="2000" b="1" dirty="0">
                <a:ea typeface="宋体" panose="02010600030101010101" pitchFamily="2" charset="-122"/>
              </a:rPr>
              <a:t>冗余度较小</a:t>
            </a:r>
            <a:endParaRPr lang="zh-CN" altLang="en-US" sz="2000" b="1" dirty="0">
              <a:ea typeface="宋体" panose="02010600030101010101" pitchFamily="2" charset="-122"/>
            </a:endParaRPr>
          </a:p>
          <a:p>
            <a:pPr lvl="1" algn="just">
              <a:lnSpc>
                <a:spcPct val="140000"/>
              </a:lnSpc>
            </a:pPr>
            <a:r>
              <a:rPr lang="zh-CN" altLang="en-US" sz="2000" b="1" dirty="0">
                <a:ea typeface="宋体" panose="02010600030101010101" pitchFamily="2" charset="-122"/>
              </a:rPr>
              <a:t>数据独立性较高</a:t>
            </a:r>
            <a:endParaRPr lang="zh-CN" altLang="en-US" sz="2000" b="1" dirty="0">
              <a:ea typeface="宋体" panose="02010600030101010101" pitchFamily="2" charset="-122"/>
            </a:endParaRPr>
          </a:p>
          <a:p>
            <a:pPr lvl="1" algn="just">
              <a:lnSpc>
                <a:spcPct val="140000"/>
              </a:lnSpc>
            </a:pPr>
            <a:r>
              <a:rPr lang="zh-CN" altLang="en-US" sz="2000" b="1" dirty="0">
                <a:ea typeface="宋体" panose="02010600030101010101" pitchFamily="2" charset="-122"/>
              </a:rPr>
              <a:t>易扩展</a:t>
            </a:r>
            <a:endParaRPr lang="en-US" altLang="zh-CN" sz="2000" b="1" dirty="0">
              <a:ea typeface="宋体" panose="02010600030101010101" pitchFamily="2" charset="-122"/>
            </a:endParaRPr>
          </a:p>
          <a:p>
            <a:pPr lvl="1" algn="just">
              <a:lnSpc>
                <a:spcPct val="140000"/>
              </a:lnSpc>
            </a:pPr>
            <a:r>
              <a:rPr lang="zh-CN" altLang="en-US" sz="2000" b="1" dirty="0"/>
              <a:t>概括地讲，数据库具有永久存储、有组织、可共享三个基本特点。</a:t>
            </a:r>
            <a:endParaRPr lang="zh-CN" altLang="en-US" sz="2000" b="1" dirty="0"/>
          </a:p>
          <a:p>
            <a:pPr lvl="1" algn="just">
              <a:lnSpc>
                <a:spcPct val="140000"/>
              </a:lnSpc>
            </a:pPr>
            <a:endParaRPr lang="zh-CN" altLang="en-US" sz="2000" b="1" dirty="0">
              <a:ea typeface="宋体" panose="02010600030101010101" pitchFamily="2" charset="-122"/>
            </a:endParaRPr>
          </a:p>
          <a:p>
            <a:pPr lvl="1" algn="just">
              <a:lnSpc>
                <a:spcPct val="140000"/>
              </a:lnSpc>
            </a:pPr>
            <a:endParaRPr lang="zh-CN" altLang="en-US" sz="2000" b="1" dirty="0">
              <a:ea typeface="宋体" panose="02010600030101010101" pitchFamily="2" charset="-122"/>
            </a:endParaRPr>
          </a:p>
          <a:p>
            <a:pPr>
              <a:lnSpc>
                <a:spcPct val="140000"/>
              </a:lnSpc>
            </a:pPr>
            <a:endParaRPr lang="en-US" altLang="zh-CN" sz="2000" b="1"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黑体" panose="02010609060101010101" pitchFamily="49" charset="-122"/>
                <a:ea typeface="黑体" panose="02010609060101010101" pitchFamily="49" charset="-122"/>
              </a:defRPr>
            </a:lvl1pPr>
            <a:lvl2pPr marL="742950" indent="-285750">
              <a:defRPr sz="2400">
                <a:solidFill>
                  <a:schemeClr val="tx1"/>
                </a:solidFill>
                <a:latin typeface="黑体" panose="02010609060101010101" pitchFamily="49" charset="-122"/>
                <a:ea typeface="黑体" panose="02010609060101010101" pitchFamily="49" charset="-122"/>
              </a:defRPr>
            </a:lvl2pPr>
            <a:lvl3pPr marL="1143000" indent="-228600">
              <a:defRPr sz="2400">
                <a:solidFill>
                  <a:schemeClr val="tx1"/>
                </a:solidFill>
                <a:latin typeface="黑体" panose="02010609060101010101" pitchFamily="49" charset="-122"/>
                <a:ea typeface="黑体" panose="02010609060101010101" pitchFamily="49" charset="-122"/>
              </a:defRPr>
            </a:lvl3pPr>
            <a:lvl4pPr marL="1600200" indent="-228600">
              <a:defRPr sz="2400">
                <a:solidFill>
                  <a:schemeClr val="tx1"/>
                </a:solidFill>
                <a:latin typeface="黑体" panose="02010609060101010101" pitchFamily="49" charset="-122"/>
                <a:ea typeface="黑体" panose="02010609060101010101" pitchFamily="49" charset="-122"/>
              </a:defRPr>
            </a:lvl4pPr>
            <a:lvl5pPr marL="2057400" indent="-228600">
              <a:defRPr sz="2400">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黑体" panose="02010609060101010101" pitchFamily="49" charset="-122"/>
                <a:ea typeface="黑体" panose="02010609060101010101" pitchFamily="49" charset="-122"/>
              </a:defRPr>
            </a:lvl9pPr>
          </a:lstStyle>
          <a:p>
            <a:fld id="{9CB42361-F644-499B-9653-76EC0C597F6F}" type="slidenum">
              <a:rPr lang="en-US" altLang="zh-CN"/>
            </a:fld>
            <a:endParaRPr lang="en-US" altLang="zh-CN"/>
          </a:p>
        </p:txBody>
      </p:sp>
      <p:sp>
        <p:nvSpPr>
          <p:cNvPr id="19459" name="Rectangle 2"/>
          <p:cNvSpPr>
            <a:spLocks noGrp="1" noRot="1" noChangeArrowheads="1"/>
          </p:cNvSpPr>
          <p:nvPr>
            <p:ph type="title"/>
          </p:nvPr>
        </p:nvSpPr>
        <p:spPr bwMode="auto">
          <a:xfrm>
            <a:off x="611188" y="274638"/>
            <a:ext cx="109728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a:t>3 </a:t>
            </a:r>
            <a:r>
              <a:rPr lang="zh-CN" altLang="en-US"/>
              <a:t>数据库管理系统</a:t>
            </a:r>
            <a:endParaRPr lang="zh-CN" altLang="en-US">
              <a:solidFill>
                <a:schemeClr val="tx1"/>
              </a:solidFill>
            </a:endParaRPr>
          </a:p>
        </p:txBody>
      </p:sp>
      <p:sp>
        <p:nvSpPr>
          <p:cNvPr id="19460" name="Rectangle 3"/>
          <p:cNvSpPr>
            <a:spLocks noGrp="1" noChangeArrowheads="1"/>
          </p:cNvSpPr>
          <p:nvPr>
            <p:ph type="body" idx="1"/>
          </p:nvPr>
        </p:nvSpPr>
        <p:spPr bwMode="auto">
          <a:xfrm>
            <a:off x="2133600" y="1600200"/>
            <a:ext cx="7488238" cy="4440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just"/>
            <a:r>
              <a:rPr lang="zh-CN" altLang="en-US"/>
              <a:t>什么是</a:t>
            </a:r>
            <a:r>
              <a:rPr lang="en-US" altLang="zh-CN"/>
              <a:t>DBMS</a:t>
            </a:r>
            <a:endParaRPr lang="en-US" altLang="zh-CN"/>
          </a:p>
          <a:p>
            <a:pPr lvl="1" algn="just">
              <a:lnSpc>
                <a:spcPct val="120000"/>
              </a:lnSpc>
            </a:pPr>
            <a:r>
              <a:rPr lang="zh-CN" altLang="en-US"/>
              <a:t>数据库管理系统（</a:t>
            </a:r>
            <a:r>
              <a:rPr lang="en-US" altLang="zh-CN"/>
              <a:t>Database  Management System</a:t>
            </a:r>
            <a:r>
              <a:rPr lang="zh-CN" altLang="en-US"/>
              <a:t>，简称</a:t>
            </a:r>
            <a:r>
              <a:rPr lang="en-US" altLang="zh-CN"/>
              <a:t>DBMS</a:t>
            </a:r>
            <a:r>
              <a:rPr lang="zh-CN" altLang="en-US"/>
              <a:t>）是位于用户与操作系统之间的一层数据管理软件。</a:t>
            </a:r>
            <a:endParaRPr lang="zh-CN" altLang="en-US"/>
          </a:p>
          <a:p>
            <a:pPr algn="just"/>
            <a:r>
              <a:rPr lang="en-US" altLang="zh-CN"/>
              <a:t>DBMS</a:t>
            </a:r>
            <a:r>
              <a:rPr lang="zh-CN" altLang="en-US"/>
              <a:t>的用途</a:t>
            </a:r>
            <a:endParaRPr lang="zh-CN" altLang="en-US"/>
          </a:p>
          <a:p>
            <a:pPr lvl="1" algn="just"/>
            <a:r>
              <a:rPr lang="zh-CN" altLang="en-US"/>
              <a:t>科学地组织和存储数据、高效地获取和维护数据</a:t>
            </a:r>
            <a:endParaRPr lang="zh-CN" altLang="en-US"/>
          </a:p>
        </p:txBody>
      </p:sp>
    </p:spTree>
  </p:cSld>
  <p:clrMapOvr>
    <a:masterClrMapping/>
  </p:clrMapOvr>
  <p:transition spd="slow"/>
</p:sld>
</file>

<file path=ppt/tags/tag1.xml><?xml version="1.0" encoding="utf-8"?>
<p:tagLst xmlns:p="http://schemas.openxmlformats.org/presentationml/2006/main">
  <p:tag name="TIMING" val="|0.9|0.6|0.6|0.2|0.2"/>
</p:tagLst>
</file>

<file path=ppt/tags/tag2.xml><?xml version="1.0" encoding="utf-8"?>
<p:tagLst xmlns:p="http://schemas.openxmlformats.org/presentationml/2006/main">
  <p:tag name="TIMING" val="|0.2|0.3|0.3"/>
</p:tagLst>
</file>

<file path=ppt/tags/tag3.xml><?xml version="1.0" encoding="utf-8"?>
<p:tagLst xmlns:p="http://schemas.openxmlformats.org/presentationml/2006/main">
  <p:tag name="TIMING" val="|1.8|1.1|0.2|0.6|0.1"/>
</p:tagLst>
</file>

<file path=ppt/tags/tag4.xml><?xml version="1.0" encoding="utf-8"?>
<p:tagLst xmlns:p="http://schemas.openxmlformats.org/presentationml/2006/main">
  <p:tag name="TIMING" val="|0.6|0.3|0.3"/>
</p:tagLst>
</file>

<file path=ppt/tags/tag5.xml><?xml version="1.0" encoding="utf-8"?>
<p:tagLst xmlns:p="http://schemas.openxmlformats.org/presentationml/2006/main">
  <p:tag name="TIMING" val="|0.6|0.3|0.3"/>
</p:tagLst>
</file>

<file path=ppt/tags/tag6.xml><?xml version="1.0" encoding="utf-8"?>
<p:tagLst xmlns:p="http://schemas.openxmlformats.org/presentationml/2006/main">
  <p:tag name="TIMING" val="|0.6|0.3|0.3"/>
</p:tagLst>
</file>

<file path=ppt/tags/tag7.xml><?xml version="1.0" encoding="utf-8"?>
<p:tagLst xmlns:p="http://schemas.openxmlformats.org/presentationml/2006/main">
  <p:tag name="TIMING" val="|0.3|0.3|0.2|0.3"/>
</p:tagLst>
</file>

<file path=ppt/tags/tag8.xml><?xml version="1.0" encoding="utf-8"?>
<p:tagLst xmlns:p="http://schemas.openxmlformats.org/presentationml/2006/main">
  <p:tag name="KSO_WPP_MARK_KEY" val="85eef348-d1f0-4a1a-816c-bb1c995f753d"/>
  <p:tag name="COMMONDATA" val="eyJoZGlkIjoiMDAxNmI3ZmQxYTFmYTM4YTI5MmE4YWUxMzliNjdiZjgifQ=="/>
</p:tagLst>
</file>

<file path=ppt/theme/theme1.xml><?xml version="1.0" encoding="utf-8"?>
<a:theme xmlns:a="http://schemas.openxmlformats.org/drawingml/2006/main" name="5_색종이 상자_2">
  <a:themeElements>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4_색종이 상자_2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4_색종이 상자_2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4_색종이 상자_2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4_색종이 상자_2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4_색종이 상자_2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4_색종이 상자_2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4_색종이 상자_2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4_색종이 상자_2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색종이 상자">
  <a:themeElements>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fontScheme name="5_색종이 상자">
      <a:majorFont>
        <a:latin typeface="Gulim"/>
        <a:ea typeface="Gulim"/>
        <a:cs typeface=""/>
      </a:majorFont>
      <a:minorFont>
        <a:latin typeface="Gulim"/>
        <a:ea typeface="Guli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53882" dir="13500000" algn="ctr" rotWithShape="0">
            <a:schemeClr val="bg2">
              <a:alpha val="50000"/>
            </a:schemeClr>
          </a:outerShdw>
        </a:effectLst>
      </a:spPr>
      <a:bodyPr vert="horz" wrap="none" lIns="91440" tIns="45720" rIns="91440" bIns="45720" numCol="1" anchor="ctr" anchorCtr="0" compatLnSpc="1"/>
      <a:lstStyle>
        <a:defPPr marL="0" marR="0" indent="0" algn="ctr" defTabSz="914400" rtl="0" eaLnBrk="1" fontAlgn="base" latinLnBrk="1" hangingPunct="1">
          <a:lnSpc>
            <a:spcPct val="80000"/>
          </a:lnSpc>
          <a:spcBef>
            <a:spcPct val="50000"/>
          </a:spcBef>
          <a:spcAft>
            <a:spcPct val="0"/>
          </a:spcAft>
          <a:buClr>
            <a:srgbClr val="FF0000"/>
          </a:buClr>
          <a:buSzTx/>
          <a:buFont typeface="Wingdings" panose="05000000000000000000" pitchFamily="2" charset="2"/>
          <a:buNone/>
          <a:defRPr kumimoji="0" lang="ko-KR"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defRPr>
        </a:defPPr>
      </a:lstStyle>
    </a:lnDef>
  </a:objectDefaults>
  <a:extraClrSchemeLst>
    <a:extraClrScheme>
      <a:clrScheme name="5_색종이 상자 1">
        <a:dk1>
          <a:srgbClr val="000000"/>
        </a:dk1>
        <a:lt1>
          <a:srgbClr val="FFFFFF"/>
        </a:lt1>
        <a:dk2>
          <a:srgbClr val="CC6600"/>
        </a:dk2>
        <a:lt2>
          <a:srgbClr val="F5B363"/>
        </a:lt2>
        <a:accent1>
          <a:srgbClr val="EB933B"/>
        </a:accent1>
        <a:accent2>
          <a:srgbClr val="F3C917"/>
        </a:accent2>
        <a:accent3>
          <a:srgbClr val="FFFFFF"/>
        </a:accent3>
        <a:accent4>
          <a:srgbClr val="000000"/>
        </a:accent4>
        <a:accent5>
          <a:srgbClr val="F3C8AF"/>
        </a:accent5>
        <a:accent6>
          <a:srgbClr val="DCB614"/>
        </a:accent6>
        <a:hlink>
          <a:srgbClr val="BB9321"/>
        </a:hlink>
        <a:folHlink>
          <a:srgbClr val="F1E785"/>
        </a:folHlink>
      </a:clrScheme>
      <a:clrMap bg1="lt1" tx1="dk1" bg2="lt2" tx2="dk2" accent1="accent1" accent2="accent2" accent3="accent3" accent4="accent4" accent5="accent5" accent6="accent6" hlink="hlink" folHlink="folHlink"/>
    </a:extraClrScheme>
    <a:extraClrScheme>
      <a:clrScheme name="5_색종이 상자 2">
        <a:dk1>
          <a:srgbClr val="000000"/>
        </a:dk1>
        <a:lt1>
          <a:srgbClr val="FFFFFF"/>
        </a:lt1>
        <a:dk2>
          <a:srgbClr val="7EA93F"/>
        </a:dk2>
        <a:lt2>
          <a:srgbClr val="C1D078"/>
        </a:lt2>
        <a:accent1>
          <a:srgbClr val="A3BC5E"/>
        </a:accent1>
        <a:accent2>
          <a:srgbClr val="DEA866"/>
        </a:accent2>
        <a:accent3>
          <a:srgbClr val="FFFFFF"/>
        </a:accent3>
        <a:accent4>
          <a:srgbClr val="000000"/>
        </a:accent4>
        <a:accent5>
          <a:srgbClr val="CEDAB6"/>
        </a:accent5>
        <a:accent6>
          <a:srgbClr val="C9985C"/>
        </a:accent6>
        <a:hlink>
          <a:srgbClr val="B65A22"/>
        </a:hlink>
        <a:folHlink>
          <a:srgbClr val="EACB98"/>
        </a:folHlink>
      </a:clrScheme>
      <a:clrMap bg1="lt1" tx1="dk1" bg2="lt2" tx2="dk2" accent1="accent1" accent2="accent2" accent3="accent3" accent4="accent4" accent5="accent5" accent6="accent6" hlink="hlink" folHlink="folHlink"/>
    </a:extraClrScheme>
    <a:extraClrScheme>
      <a:clrScheme name="5_색종이 상자 3">
        <a:dk1>
          <a:srgbClr val="000000"/>
        </a:dk1>
        <a:lt1>
          <a:srgbClr val="FFFFFF"/>
        </a:lt1>
        <a:dk2>
          <a:srgbClr val="D56755"/>
        </a:dk2>
        <a:lt2>
          <a:srgbClr val="F6C6C6"/>
        </a:lt2>
        <a:accent1>
          <a:srgbClr val="EC9780"/>
        </a:accent1>
        <a:accent2>
          <a:srgbClr val="ECA958"/>
        </a:accent2>
        <a:accent3>
          <a:srgbClr val="FFFFFF"/>
        </a:accent3>
        <a:accent4>
          <a:srgbClr val="000000"/>
        </a:accent4>
        <a:accent5>
          <a:srgbClr val="F4C9C0"/>
        </a:accent5>
        <a:accent6>
          <a:srgbClr val="D6994F"/>
        </a:accent6>
        <a:hlink>
          <a:srgbClr val="D97131"/>
        </a:hlink>
        <a:folHlink>
          <a:srgbClr val="F7CDA7"/>
        </a:folHlink>
      </a:clrScheme>
      <a:clrMap bg1="lt1" tx1="dk1" bg2="lt2" tx2="dk2" accent1="accent1" accent2="accent2" accent3="accent3" accent4="accent4" accent5="accent5" accent6="accent6" hlink="hlink" folHlink="folHlink"/>
    </a:extraClrScheme>
    <a:extraClrScheme>
      <a:clrScheme name="5_색종이 상자 4">
        <a:dk1>
          <a:srgbClr val="000000"/>
        </a:dk1>
        <a:lt1>
          <a:srgbClr val="FFFFFF"/>
        </a:lt1>
        <a:dk2>
          <a:srgbClr val="990000"/>
        </a:dk2>
        <a:lt2>
          <a:srgbClr val="FDBDBB"/>
        </a:lt2>
        <a:accent1>
          <a:srgbClr val="DC4E4E"/>
        </a:accent1>
        <a:accent2>
          <a:srgbClr val="5984EF"/>
        </a:accent2>
        <a:accent3>
          <a:srgbClr val="FFFFFF"/>
        </a:accent3>
        <a:accent4>
          <a:srgbClr val="000000"/>
        </a:accent4>
        <a:accent5>
          <a:srgbClr val="EBB2B2"/>
        </a:accent5>
        <a:accent6>
          <a:srgbClr val="5077D9"/>
        </a:accent6>
        <a:hlink>
          <a:srgbClr val="1E44AE"/>
        </a:hlink>
        <a:folHlink>
          <a:srgbClr val="BDD5EF"/>
        </a:folHlink>
      </a:clrScheme>
      <a:clrMap bg1="lt1" tx1="dk1" bg2="lt2" tx2="dk2" accent1="accent1" accent2="accent2" accent3="accent3" accent4="accent4" accent5="accent5" accent6="accent6" hlink="hlink" folHlink="folHlink"/>
    </a:extraClrScheme>
    <a:extraClrScheme>
      <a:clrScheme name="5_색종이 상자 5">
        <a:dk1>
          <a:srgbClr val="000000"/>
        </a:dk1>
        <a:lt1>
          <a:srgbClr val="FFFFFF"/>
        </a:lt1>
        <a:dk2>
          <a:srgbClr val="1475A6"/>
        </a:dk2>
        <a:lt2>
          <a:srgbClr val="B9D4F7"/>
        </a:lt2>
        <a:accent1>
          <a:srgbClr val="69B0D7"/>
        </a:accent1>
        <a:accent2>
          <a:srgbClr val="51C5BF"/>
        </a:accent2>
        <a:accent3>
          <a:srgbClr val="FFFFFF"/>
        </a:accent3>
        <a:accent4>
          <a:srgbClr val="000000"/>
        </a:accent4>
        <a:accent5>
          <a:srgbClr val="B9D4E8"/>
        </a:accent5>
        <a:accent6>
          <a:srgbClr val="49B2AD"/>
        </a:accent6>
        <a:hlink>
          <a:srgbClr val="2F8C93"/>
        </a:hlink>
        <a:folHlink>
          <a:srgbClr val="9BE7E0"/>
        </a:folHlink>
      </a:clrScheme>
      <a:clrMap bg1="lt1" tx1="dk1" bg2="lt2" tx2="dk2" accent1="accent1" accent2="accent2" accent3="accent3" accent4="accent4" accent5="accent5" accent6="accent6" hlink="hlink" folHlink="folHlink"/>
    </a:extraClrScheme>
    <a:extraClrScheme>
      <a:clrScheme name="5_색종이 상자 6">
        <a:dk1>
          <a:srgbClr val="000000"/>
        </a:dk1>
        <a:lt1>
          <a:srgbClr val="FFFFFF"/>
        </a:lt1>
        <a:dk2>
          <a:srgbClr val="A60000"/>
        </a:dk2>
        <a:lt2>
          <a:srgbClr val="FDC4C3"/>
        </a:lt2>
        <a:accent1>
          <a:srgbClr val="DB664F"/>
        </a:accent1>
        <a:accent2>
          <a:srgbClr val="76BAD2"/>
        </a:accent2>
        <a:accent3>
          <a:srgbClr val="FFFFFF"/>
        </a:accent3>
        <a:accent4>
          <a:srgbClr val="000000"/>
        </a:accent4>
        <a:accent5>
          <a:srgbClr val="EAB8B2"/>
        </a:accent5>
        <a:accent6>
          <a:srgbClr val="6AA8BE"/>
        </a:accent6>
        <a:hlink>
          <a:srgbClr val="30789C"/>
        </a:hlink>
        <a:folHlink>
          <a:srgbClr val="BCDAF0"/>
        </a:folHlink>
      </a:clrScheme>
      <a:clrMap bg1="lt1" tx1="dk1" bg2="lt2" tx2="dk2" accent1="accent1" accent2="accent2" accent3="accent3" accent4="accent4" accent5="accent5" accent6="accent6" hlink="hlink" folHlink="folHlink"/>
    </a:extraClrScheme>
    <a:extraClrScheme>
      <a:clrScheme name="5_색종이 상자 7">
        <a:dk1>
          <a:srgbClr val="000000"/>
        </a:dk1>
        <a:lt1>
          <a:srgbClr val="FFFFFF"/>
        </a:lt1>
        <a:dk2>
          <a:srgbClr val="B57901"/>
        </a:dk2>
        <a:lt2>
          <a:srgbClr val="FFE149"/>
        </a:lt2>
        <a:accent1>
          <a:srgbClr val="F3BF01"/>
        </a:accent1>
        <a:accent2>
          <a:srgbClr val="F37C0F"/>
        </a:accent2>
        <a:accent3>
          <a:srgbClr val="FFFFFF"/>
        </a:accent3>
        <a:accent4>
          <a:srgbClr val="000000"/>
        </a:accent4>
        <a:accent5>
          <a:srgbClr val="F8DCAA"/>
        </a:accent5>
        <a:accent6>
          <a:srgbClr val="DC700C"/>
        </a:accent6>
        <a:hlink>
          <a:srgbClr val="C35219"/>
        </a:hlink>
        <a:folHlink>
          <a:srgbClr val="EEC198"/>
        </a:folHlink>
      </a:clrScheme>
      <a:clrMap bg1="lt1" tx1="dk1" bg2="lt2" tx2="dk2" accent1="accent1" accent2="accent2" accent3="accent3" accent4="accent4" accent5="accent5" accent6="accent6" hlink="hlink" folHlink="folHlink"/>
    </a:extraClrScheme>
    <a:extraClrScheme>
      <a:clrScheme name="5_색종이 상자 8">
        <a:dk1>
          <a:srgbClr val="000000"/>
        </a:dk1>
        <a:lt1>
          <a:srgbClr val="FFFFFF"/>
        </a:lt1>
        <a:dk2>
          <a:srgbClr val="777777"/>
        </a:dk2>
        <a:lt2>
          <a:srgbClr val="DDDDDD"/>
        </a:lt2>
        <a:accent1>
          <a:srgbClr val="B2B2B2"/>
        </a:accent1>
        <a:accent2>
          <a:srgbClr val="969696"/>
        </a:accent2>
        <a:accent3>
          <a:srgbClr val="FFFFFF"/>
        </a:accent3>
        <a:accent4>
          <a:srgbClr val="000000"/>
        </a:accent4>
        <a:accent5>
          <a:srgbClr val="D5D5D5"/>
        </a:accent5>
        <a:accent6>
          <a:srgbClr val="878787"/>
        </a:accent6>
        <a:hlink>
          <a:srgbClr val="777777"/>
        </a:hlink>
        <a:folHlink>
          <a:srgbClr val="4D4D4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7470</Words>
  <Application>WPS 演示</Application>
  <PresentationFormat>宽屏</PresentationFormat>
  <Paragraphs>590</Paragraphs>
  <Slides>67</Slides>
  <Notes>25</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9</vt:i4>
      </vt:variant>
      <vt:variant>
        <vt:lpstr>幻灯片标题</vt:lpstr>
      </vt:variant>
      <vt:variant>
        <vt:i4>67</vt:i4>
      </vt:variant>
    </vt:vector>
  </HeadingPairs>
  <TitlesOfParts>
    <vt:vector size="95" baseType="lpstr">
      <vt:lpstr>Arial</vt:lpstr>
      <vt:lpstr>宋体</vt:lpstr>
      <vt:lpstr>Wingdings</vt:lpstr>
      <vt:lpstr>黑体</vt:lpstr>
      <vt:lpstr>Tahoma</vt:lpstr>
      <vt:lpstr>Gulim</vt:lpstr>
      <vt:lpstr>Malgun Gothic</vt:lpstr>
      <vt:lpstr>Calibri</vt:lpstr>
      <vt:lpstr>隶书</vt:lpstr>
      <vt:lpstr>楷体_GB2312</vt:lpstr>
      <vt:lpstr>新宋体</vt:lpstr>
      <vt:lpstr>微软雅黑</vt:lpstr>
      <vt:lpstr>Arial Unicode MS</vt:lpstr>
      <vt:lpstr>Garamond</vt:lpstr>
      <vt:lpstr>幼圆</vt:lpstr>
      <vt:lpstr>Times New Roman</vt:lpstr>
      <vt:lpstr>Cambria</vt:lpstr>
      <vt:lpstr>5_색종이 상자_2</vt:lpstr>
      <vt:lpstr>5_색종이 상자</vt:lpstr>
      <vt:lpstr>Word.Picture.8</vt:lpstr>
      <vt:lpstr>Visio.Drawing.11</vt:lpstr>
      <vt:lpstr>Word.Picture.8</vt:lpstr>
      <vt:lpstr>Visio.Drawing.11</vt:lpstr>
      <vt:lpstr>Visio.Drawing.11</vt:lpstr>
      <vt:lpstr>Visio.Drawing.11</vt:lpstr>
      <vt:lpstr>Visio.Drawing.11</vt:lpstr>
      <vt:lpstr>Visio.Drawing.11</vt:lpstr>
      <vt:lpstr>Visio.Drawing.11</vt:lpstr>
      <vt:lpstr>PowerPoint 演示文稿</vt:lpstr>
      <vt:lpstr>PowerPoint 演示文稿</vt:lpstr>
      <vt:lpstr>数据库的地位</vt:lpstr>
      <vt:lpstr>PowerPoint 演示文稿</vt:lpstr>
      <vt:lpstr>四个基本概念</vt:lpstr>
      <vt:lpstr>1 数 据   </vt:lpstr>
      <vt:lpstr>数据举例</vt:lpstr>
      <vt:lpstr>2 数据库</vt:lpstr>
      <vt:lpstr>3 数据库管理系统</vt:lpstr>
      <vt:lpstr>数据库在计算机系统中的位置</vt:lpstr>
      <vt:lpstr>DBMS的主要功能</vt:lpstr>
      <vt:lpstr>DBMS的主要功能</vt:lpstr>
      <vt:lpstr>DBMS的主要功能</vt:lpstr>
      <vt:lpstr>4 数据库系统</vt:lpstr>
      <vt:lpstr>数据库系统(续)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頂勲爤鞝犿厡鞚挫厴</dc:title>
  <dc:creator>kmac</dc:creator>
  <cp:lastModifiedBy>waiting</cp:lastModifiedBy>
  <cp:revision>3031</cp:revision>
  <cp:lastPrinted>2411-12-30T00:00:00Z</cp:lastPrinted>
  <dcterms:created xsi:type="dcterms:W3CDTF">2001-08-06T11:10:00Z</dcterms:created>
  <dcterms:modified xsi:type="dcterms:W3CDTF">2022-07-13T00:34:43Z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BC450A741256477FB0C39F6BA9E76820</vt:lpwstr>
  </property>
</Properties>
</file>